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33" r:id="rId2"/>
    <p:sldId id="324" r:id="rId3"/>
    <p:sldId id="325" r:id="rId4"/>
    <p:sldId id="326" r:id="rId5"/>
    <p:sldId id="327" r:id="rId6"/>
    <p:sldId id="334" r:id="rId7"/>
    <p:sldId id="328" r:id="rId8"/>
    <p:sldId id="331" r:id="rId9"/>
    <p:sldId id="332" r:id="rId10"/>
    <p:sldId id="257" r:id="rId11"/>
    <p:sldId id="258" r:id="rId12"/>
    <p:sldId id="260" r:id="rId13"/>
    <p:sldId id="261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4" r:id="rId23"/>
    <p:sldId id="309" r:id="rId24"/>
    <p:sldId id="311" r:id="rId25"/>
    <p:sldId id="278" r:id="rId26"/>
    <p:sldId id="279" r:id="rId27"/>
    <p:sldId id="314" r:id="rId28"/>
    <p:sldId id="282" r:id="rId29"/>
    <p:sldId id="280" r:id="rId30"/>
    <p:sldId id="281" r:id="rId31"/>
    <p:sldId id="283" r:id="rId32"/>
    <p:sldId id="285" r:id="rId33"/>
    <p:sldId id="286" r:id="rId34"/>
    <p:sldId id="287" r:id="rId35"/>
    <p:sldId id="288" r:id="rId36"/>
    <p:sldId id="316" r:id="rId37"/>
    <p:sldId id="310" r:id="rId38"/>
    <p:sldId id="291" r:id="rId39"/>
    <p:sldId id="292" r:id="rId40"/>
    <p:sldId id="293" r:id="rId41"/>
    <p:sldId id="294" r:id="rId42"/>
    <p:sldId id="295" r:id="rId43"/>
    <p:sldId id="297" r:id="rId44"/>
    <p:sldId id="298" r:id="rId45"/>
    <p:sldId id="322" r:id="rId46"/>
    <p:sldId id="323" r:id="rId47"/>
    <p:sldId id="318" r:id="rId48"/>
    <p:sldId id="302" r:id="rId49"/>
    <p:sldId id="304" r:id="rId50"/>
    <p:sldId id="305" r:id="rId51"/>
    <p:sldId id="306" r:id="rId52"/>
    <p:sldId id="307" r:id="rId53"/>
    <p:sldId id="308" r:id="rId54"/>
    <p:sldId id="320" r:id="rId55"/>
    <p:sldId id="321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7581-5EDC-4472-9D43-5AA6F689F352}" type="datetimeFigureOut">
              <a:rPr lang="cs-CZ" smtClean="0"/>
              <a:pPr/>
              <a:t>9.3.2017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EEC2E-DAB1-4348-8266-FEC42D6CEA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4489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265C2-99BE-481F-9DF4-213C34C48361}" type="slidenum">
              <a:rPr lang="cs-CZ"/>
              <a:pPr/>
              <a:t>21</a:t>
            </a:fld>
            <a:endParaRPr lang="cs-CZ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695325"/>
            <a:ext cx="0" cy="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9DD1F-DBFD-42F6-8ED4-9D87798519AB}" type="slidenum">
              <a:rPr lang="cs-CZ"/>
              <a:pPr/>
              <a:t>37</a:t>
            </a:fld>
            <a:endParaRPr lang="cs-CZ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695325"/>
            <a:ext cx="0" cy="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9.3.2017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9.3.2017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9.3.2017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9.3.2017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9.3.2017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9.3.2017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643B-455E-41D2-995C-EF8F0F3E4B99}" type="datetimeFigureOut">
              <a:rPr lang="cs-CZ" smtClean="0"/>
              <a:pPr/>
              <a:t>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VMIZy-Y3f8" TargetMode="External"/><Relationship Id="rId2" Type="http://schemas.openxmlformats.org/officeDocument/2006/relationships/hyperlink" Target="http://www.youtube.com/watch?v=odLLr6mjaU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_8JMVq7HF2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764704"/>
            <a:ext cx="8003232" cy="56166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8. </a:t>
            </a:r>
            <a:r>
              <a:rPr lang="cs-CZ" dirty="0" err="1" smtClean="0">
                <a:solidFill>
                  <a:srgbClr val="002060"/>
                </a:solidFill>
              </a:rPr>
              <a:t>Natural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killer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cells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their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characteristics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and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function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  <a:r>
              <a:rPr lang="cs-CZ" dirty="0" err="1" smtClean="0">
                <a:solidFill>
                  <a:srgbClr val="002060"/>
                </a:solidFill>
              </a:rPr>
              <a:t>Interferons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9. HLA </a:t>
            </a:r>
            <a:r>
              <a:rPr lang="cs-CZ" dirty="0" err="1" smtClean="0">
                <a:solidFill>
                  <a:srgbClr val="002060"/>
                </a:solidFill>
              </a:rPr>
              <a:t>system</a:t>
            </a:r>
            <a:r>
              <a:rPr lang="cs-CZ" dirty="0" smtClean="0">
                <a:solidFill>
                  <a:srgbClr val="002060"/>
                </a:solidFill>
              </a:rPr>
              <a:t>  (</a:t>
            </a:r>
            <a:r>
              <a:rPr lang="cs-CZ" dirty="0" err="1" smtClean="0">
                <a:solidFill>
                  <a:srgbClr val="002060"/>
                </a:solidFill>
              </a:rPr>
              <a:t>classes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polymorphism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typing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10. </a:t>
            </a:r>
            <a:r>
              <a:rPr lang="cs-CZ" dirty="0" err="1" smtClean="0">
                <a:solidFill>
                  <a:srgbClr val="002060"/>
                </a:solidFill>
              </a:rPr>
              <a:t>Binding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peptides</a:t>
            </a:r>
            <a:r>
              <a:rPr lang="cs-CZ" dirty="0" smtClean="0">
                <a:solidFill>
                  <a:srgbClr val="002060"/>
                </a:solidFill>
              </a:rPr>
              <a:t> to MHC. Antigen </a:t>
            </a:r>
            <a:r>
              <a:rPr lang="cs-CZ" dirty="0" err="1" smtClean="0">
                <a:solidFill>
                  <a:srgbClr val="002060"/>
                </a:solidFill>
              </a:rPr>
              <a:t>presentation</a:t>
            </a:r>
            <a:r>
              <a:rPr lang="cs-CZ" dirty="0" smtClean="0">
                <a:solidFill>
                  <a:srgbClr val="002060"/>
                </a:solidFill>
              </a:rPr>
              <a:t> (</a:t>
            </a:r>
            <a:r>
              <a:rPr lang="cs-CZ" dirty="0" err="1" smtClean="0">
                <a:solidFill>
                  <a:srgbClr val="002060"/>
                </a:solidFill>
              </a:rPr>
              <a:t>function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purpose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11. T-</a:t>
            </a:r>
            <a:r>
              <a:rPr lang="cs-CZ" dirty="0" err="1" smtClean="0">
                <a:solidFill>
                  <a:srgbClr val="002060"/>
                </a:solidFill>
              </a:rPr>
              <a:t>lymphocytes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ontogenesis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selection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surface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markers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smtClean="0">
                <a:solidFill>
                  <a:srgbClr val="002060"/>
                </a:solidFill>
              </a:rPr>
              <a:t>   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 err="1" smtClean="0">
                <a:solidFill>
                  <a:srgbClr val="002060"/>
                </a:solidFill>
              </a:rPr>
              <a:t>subpopulations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functions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12. Th1 </a:t>
            </a:r>
            <a:r>
              <a:rPr lang="cs-CZ" dirty="0" err="1" smtClean="0">
                <a:solidFill>
                  <a:srgbClr val="002060"/>
                </a:solidFill>
              </a:rPr>
              <a:t>based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immune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reaction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13. Th2 </a:t>
            </a:r>
            <a:r>
              <a:rPr lang="cs-CZ" dirty="0" err="1" smtClean="0">
                <a:solidFill>
                  <a:srgbClr val="002060"/>
                </a:solidFill>
              </a:rPr>
              <a:t>based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immune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reaction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14. </a:t>
            </a:r>
            <a:r>
              <a:rPr lang="cs-CZ" dirty="0" err="1" smtClean="0">
                <a:solidFill>
                  <a:srgbClr val="002060"/>
                </a:solidFill>
              </a:rPr>
              <a:t>Tc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based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immune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reaction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08275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HLA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system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cs-CZ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</a:b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 (MHC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glycoproteins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)</a:t>
            </a:r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</a:rPr>
              <a:t>glycoproteins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</a:rPr>
              <a:t>class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 I </a:t>
            </a:r>
            <a:br>
              <a:rPr lang="cs-CZ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(Major </a:t>
            </a:r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</a:rPr>
              <a:t>histocompatibility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</a:rPr>
              <a:t>complex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071678"/>
            <a:ext cx="8435975" cy="40005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 smtClean="0"/>
              <a:t>MHCgpI</a:t>
            </a:r>
            <a:r>
              <a:rPr lang="cs-CZ" sz="2200" dirty="0" smtClean="0"/>
              <a:t> </a:t>
            </a:r>
            <a:r>
              <a:rPr lang="cs-CZ" sz="2200" dirty="0" err="1" smtClean="0"/>
              <a:t>present</a:t>
            </a:r>
            <a:r>
              <a:rPr lang="cs-CZ" sz="2200" dirty="0" smtClean="0"/>
              <a:t> </a:t>
            </a:r>
            <a:r>
              <a:rPr lang="cs-CZ" sz="2200" b="1" dirty="0">
                <a:solidFill>
                  <a:srgbClr val="0070C0"/>
                </a:solidFill>
              </a:rPr>
              <a:t>peptide </a:t>
            </a:r>
            <a:r>
              <a:rPr lang="cs-CZ" sz="2200" b="1" dirty="0" err="1">
                <a:solidFill>
                  <a:srgbClr val="0070C0"/>
                </a:solidFill>
              </a:rPr>
              <a:t>fragments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 err="1">
                <a:solidFill>
                  <a:srgbClr val="0070C0"/>
                </a:solidFill>
              </a:rPr>
              <a:t>from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itracellular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proteins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1800" dirty="0"/>
              <a:t>(</a:t>
            </a:r>
            <a:r>
              <a:rPr lang="cs-CZ" sz="1800" dirty="0" err="1"/>
              <a:t>which</a:t>
            </a:r>
            <a:r>
              <a:rPr lang="cs-CZ" sz="1800" dirty="0"/>
              <a:t> are </a:t>
            </a:r>
            <a:r>
              <a:rPr lang="cs-CZ" sz="1800" dirty="0" err="1"/>
              <a:t>produced</a:t>
            </a:r>
            <a:r>
              <a:rPr lang="cs-CZ" sz="1800" dirty="0"/>
              <a:t> by cell, </a:t>
            </a:r>
            <a:r>
              <a:rPr lang="cs-CZ" sz="1800" dirty="0" err="1"/>
              <a:t>including</a:t>
            </a:r>
            <a:r>
              <a:rPr lang="cs-CZ" sz="1800" dirty="0"/>
              <a:t> </a:t>
            </a:r>
            <a:r>
              <a:rPr lang="cs-CZ" sz="1800" dirty="0" err="1"/>
              <a:t>viral</a:t>
            </a:r>
            <a:r>
              <a:rPr lang="cs-CZ" sz="1800" dirty="0"/>
              <a:t> </a:t>
            </a:r>
            <a:r>
              <a:rPr lang="cs-CZ" sz="1800" dirty="0" err="1"/>
              <a:t>peptides</a:t>
            </a:r>
            <a:r>
              <a:rPr lang="cs-CZ" sz="1800" dirty="0"/>
              <a:t> </a:t>
            </a:r>
            <a:r>
              <a:rPr lang="cs-CZ" sz="1800" dirty="0" err="1"/>
              <a:t>if</a:t>
            </a:r>
            <a:r>
              <a:rPr lang="cs-CZ" sz="1800" dirty="0"/>
              <a:t> are </a:t>
            </a:r>
            <a:r>
              <a:rPr lang="cs-CZ" sz="1800" dirty="0" err="1"/>
              <a:t>present</a:t>
            </a:r>
            <a:r>
              <a:rPr lang="cs-CZ" sz="1800" dirty="0" smtClean="0"/>
              <a:t>)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200" dirty="0" smtClean="0"/>
              <a:t>on </a:t>
            </a:r>
            <a:r>
              <a:rPr lang="cs-CZ" sz="2200" dirty="0" err="1"/>
              <a:t>the</a:t>
            </a:r>
            <a:r>
              <a:rPr lang="cs-CZ" sz="2200" dirty="0"/>
              <a:t> cell </a:t>
            </a:r>
            <a:r>
              <a:rPr lang="cs-CZ" sz="2200" dirty="0" err="1"/>
              <a:t>surface</a:t>
            </a:r>
            <a:r>
              <a:rPr lang="cs-CZ" sz="2200" dirty="0"/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for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cytotoxic</a:t>
            </a:r>
            <a:r>
              <a:rPr lang="cs-CZ" sz="2200" b="1" dirty="0" smtClean="0">
                <a:solidFill>
                  <a:srgbClr val="0070C0"/>
                </a:solidFill>
              </a:rPr>
              <a:t> T </a:t>
            </a:r>
            <a:r>
              <a:rPr lang="cs-CZ" sz="2200" b="1" dirty="0" err="1">
                <a:solidFill>
                  <a:srgbClr val="0070C0"/>
                </a:solidFill>
              </a:rPr>
              <a:t>lymphocytes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 smtClean="0">
                <a:solidFill>
                  <a:srgbClr val="0070C0"/>
                </a:solidFill>
              </a:rPr>
              <a:t>( CD8</a:t>
            </a:r>
            <a:r>
              <a:rPr lang="cs-CZ" sz="2200" b="1" baseline="30000" dirty="0">
                <a:solidFill>
                  <a:srgbClr val="0070C0"/>
                </a:solidFill>
              </a:rPr>
              <a:t>+</a:t>
            </a:r>
            <a:r>
              <a:rPr lang="cs-CZ" sz="2200" b="1" dirty="0" smtClean="0">
                <a:solidFill>
                  <a:srgbClr val="0070C0"/>
                </a:solidFill>
              </a:rPr>
              <a:t>) </a:t>
            </a:r>
            <a:r>
              <a:rPr lang="cs-CZ" sz="2200" b="1" dirty="0">
                <a:solidFill>
                  <a:srgbClr val="0070C0"/>
                </a:solidFill>
              </a:rPr>
              <a:t/>
            </a:r>
            <a:br>
              <a:rPr lang="cs-CZ" sz="2200" b="1" dirty="0">
                <a:solidFill>
                  <a:srgbClr val="0070C0"/>
                </a:solidFill>
              </a:rPr>
            </a:br>
            <a:endParaRPr lang="cs-CZ" sz="22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 smtClean="0"/>
              <a:t>Expressed</a:t>
            </a:r>
            <a:r>
              <a:rPr lang="cs-CZ" sz="2200" dirty="0" smtClean="0"/>
              <a:t> </a:t>
            </a:r>
            <a:r>
              <a:rPr lang="cs-CZ" sz="2200" dirty="0"/>
              <a:t>on </a:t>
            </a:r>
            <a:r>
              <a:rPr lang="cs-CZ" sz="2200" dirty="0" err="1"/>
              <a:t>all</a:t>
            </a:r>
            <a:r>
              <a:rPr lang="cs-CZ" sz="2200" dirty="0"/>
              <a:t> </a:t>
            </a:r>
            <a:r>
              <a:rPr lang="cs-CZ" sz="2200" dirty="0" err="1"/>
              <a:t>nucleated</a:t>
            </a:r>
            <a:r>
              <a:rPr lang="cs-CZ" sz="2200" dirty="0"/>
              <a:t> </a:t>
            </a:r>
            <a:r>
              <a:rPr lang="cs-CZ" sz="2200" dirty="0" err="1"/>
              <a:t>cells</a:t>
            </a:r>
            <a:r>
              <a:rPr lang="cs-CZ" sz="2200" dirty="0"/>
              <a:t> </a:t>
            </a:r>
            <a:br>
              <a:rPr lang="cs-CZ" sz="2200" dirty="0"/>
            </a:br>
            <a:endParaRPr lang="cs-CZ" sz="22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3 </a:t>
            </a:r>
            <a:r>
              <a:rPr lang="cs-CZ" sz="2200" dirty="0" err="1"/>
              <a:t>isotypes</a:t>
            </a:r>
            <a:r>
              <a:rPr lang="cs-CZ" sz="2200" dirty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classical</a:t>
            </a:r>
            <a:r>
              <a:rPr lang="cs-CZ" sz="2200" dirty="0" smtClean="0"/>
              <a:t> MHC </a:t>
            </a:r>
            <a:r>
              <a:rPr lang="cs-CZ" sz="2200" dirty="0" err="1"/>
              <a:t>gp</a:t>
            </a:r>
            <a:r>
              <a:rPr lang="cs-CZ" sz="2200" dirty="0"/>
              <a:t>. (</a:t>
            </a:r>
            <a:r>
              <a:rPr lang="cs-CZ" sz="2200" b="1" dirty="0">
                <a:solidFill>
                  <a:srgbClr val="0070C0"/>
                </a:solidFill>
              </a:rPr>
              <a:t>HLA - A,-B,-C</a:t>
            </a:r>
            <a:r>
              <a:rPr lang="cs-CZ" sz="2200" dirty="0"/>
              <a:t>) </a:t>
            </a:r>
            <a:br>
              <a:rPr lang="cs-CZ" sz="2200" dirty="0"/>
            </a:br>
            <a:endParaRPr lang="cs-CZ" sz="22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3 </a:t>
            </a:r>
            <a:r>
              <a:rPr lang="cs-CZ" sz="2200" dirty="0" err="1"/>
              <a:t>isotypes</a:t>
            </a:r>
            <a:r>
              <a:rPr lang="cs-CZ" sz="2200" dirty="0"/>
              <a:t> non-</a:t>
            </a:r>
            <a:r>
              <a:rPr lang="cs-CZ" sz="2200" dirty="0" err="1"/>
              <a:t>classical</a:t>
            </a:r>
            <a:r>
              <a:rPr lang="cs-CZ" sz="2200" dirty="0"/>
              <a:t> MHC </a:t>
            </a:r>
            <a:r>
              <a:rPr lang="cs-CZ" sz="2200" dirty="0" err="1"/>
              <a:t>gp</a:t>
            </a:r>
            <a:r>
              <a:rPr lang="cs-CZ" sz="2200" dirty="0"/>
              <a:t>. (</a:t>
            </a:r>
            <a:r>
              <a:rPr lang="cs-CZ" sz="2200" b="1" dirty="0">
                <a:solidFill>
                  <a:srgbClr val="0070C0"/>
                </a:solidFill>
              </a:rPr>
              <a:t>HLA - E,-F,-G; </a:t>
            </a:r>
            <a:r>
              <a:rPr lang="cs-CZ" sz="2200" b="1" dirty="0" err="1">
                <a:solidFill>
                  <a:srgbClr val="0070C0"/>
                </a:solidFill>
              </a:rPr>
              <a:t>molecule</a:t>
            </a:r>
            <a:r>
              <a:rPr lang="cs-CZ" sz="2200" b="1" dirty="0">
                <a:solidFill>
                  <a:srgbClr val="0070C0"/>
                </a:solidFill>
              </a:rPr>
              <a:t> CD1</a:t>
            </a:r>
            <a:r>
              <a:rPr lang="cs-CZ" sz="2200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8229600" cy="114300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latin typeface="Tahoma" pitchFamily="34" charset="0"/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2800" b="1" dirty="0">
                <a:solidFill>
                  <a:srgbClr val="002060"/>
                </a:solidFill>
                <a:latin typeface="Tahoma" pitchFamily="34" charset="0"/>
              </a:rPr>
              <a:t> I </a:t>
            </a:r>
            <a:r>
              <a:rPr lang="cs-CZ" sz="2800" b="1" dirty="0" err="1">
                <a:solidFill>
                  <a:srgbClr val="002060"/>
                </a:solidFill>
                <a:latin typeface="Tahoma" pitchFamily="34" charset="0"/>
              </a:rPr>
              <a:t>structure</a:t>
            </a:r>
            <a:r>
              <a:rPr lang="cs-CZ" sz="2800" b="1" dirty="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2214554"/>
            <a:ext cx="8604250" cy="35719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MHC </a:t>
            </a:r>
            <a:r>
              <a:rPr lang="cs-CZ" sz="2200" dirty="0" err="1"/>
              <a:t>gp</a:t>
            </a:r>
            <a:r>
              <a:rPr lang="cs-CZ" sz="2200" dirty="0"/>
              <a:t> </a:t>
            </a:r>
            <a:r>
              <a:rPr lang="cs-CZ" sz="2200" dirty="0" err="1"/>
              <a:t>class</a:t>
            </a:r>
            <a:r>
              <a:rPr lang="cs-CZ" sz="2200" dirty="0"/>
              <a:t> I </a:t>
            </a:r>
            <a:r>
              <a:rPr lang="cs-CZ" sz="2200" dirty="0" err="1"/>
              <a:t>consists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transmembrane</a:t>
            </a:r>
            <a:r>
              <a:rPr lang="cs-CZ" sz="2200" dirty="0">
                <a:latin typeface="Tahoma" pitchFamily="34" charset="0"/>
              </a:rPr>
              <a:t> </a:t>
            </a:r>
            <a:br>
              <a:rPr lang="cs-CZ" sz="2200" dirty="0">
                <a:latin typeface="Tahoma" pitchFamily="34" charset="0"/>
              </a:rPr>
            </a:br>
            <a:r>
              <a:rPr lang="cs-CZ" sz="2200" b="1" dirty="0" err="1" smtClean="0">
                <a:solidFill>
                  <a:srgbClr val="0070C0"/>
                </a:solidFill>
              </a:rPr>
              <a:t>chain</a:t>
            </a:r>
            <a:r>
              <a:rPr lang="cs-CZ" sz="22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200" b="1" dirty="0">
                <a:solidFill>
                  <a:srgbClr val="0070C0"/>
                </a:solidFill>
                <a:latin typeface="Symbol" pitchFamily="18" charset="2"/>
              </a:rPr>
              <a:t> a </a:t>
            </a:r>
            <a:r>
              <a:rPr lang="cs-CZ" sz="2200" dirty="0" smtClean="0"/>
              <a:t>and </a:t>
            </a:r>
            <a:r>
              <a:rPr lang="cs-CZ" sz="2200" dirty="0" err="1" smtClean="0"/>
              <a:t>associated</a:t>
            </a:r>
            <a:r>
              <a:rPr lang="cs-CZ" sz="2200" dirty="0" smtClean="0"/>
              <a:t> </a:t>
            </a:r>
            <a:r>
              <a:rPr lang="cs-CZ" sz="2200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200" b="1" baseline="-25000" dirty="0" smtClean="0">
                <a:solidFill>
                  <a:srgbClr val="0070C0"/>
                </a:solidFill>
                <a:latin typeface="Tahoma" pitchFamily="34" charset="0"/>
              </a:rPr>
              <a:t>2</a:t>
            </a:r>
            <a:r>
              <a:rPr lang="cs-CZ" sz="2200" b="1" dirty="0" smtClean="0">
                <a:solidFill>
                  <a:srgbClr val="0070C0"/>
                </a:solidFill>
              </a:rPr>
              <a:t>microglobulin </a:t>
            </a:r>
            <a:endParaRPr lang="cs-CZ" sz="2200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latin typeface="Tahoma" pitchFamily="34" charset="0"/>
            </a:endParaRPr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latin typeface="Symbol" pitchFamily="18" charset="2"/>
              </a:rPr>
              <a:t>a</a:t>
            </a:r>
            <a:r>
              <a:rPr lang="cs-CZ" sz="2200" dirty="0" smtClean="0">
                <a:latin typeface="Tahoma" pitchFamily="34" charset="0"/>
              </a:rPr>
              <a:t>1</a:t>
            </a:r>
            <a:r>
              <a:rPr lang="cs-CZ" sz="2200" dirty="0">
                <a:latin typeface="Tahoma" pitchFamily="34" charset="0"/>
              </a:rPr>
              <a:t>, </a:t>
            </a:r>
            <a:r>
              <a:rPr lang="cs-CZ" sz="2200" dirty="0">
                <a:latin typeface="Symbol" pitchFamily="18" charset="2"/>
              </a:rPr>
              <a:t>a</a:t>
            </a:r>
            <a:r>
              <a:rPr lang="cs-CZ" sz="2200" dirty="0">
                <a:latin typeface="Tahoma" pitchFamily="34" charset="0"/>
              </a:rPr>
              <a:t>2 </a:t>
            </a:r>
            <a:r>
              <a:rPr lang="cs-CZ" sz="2200" dirty="0"/>
              <a:t>- </a:t>
            </a:r>
            <a:r>
              <a:rPr lang="cs-CZ" sz="2200" dirty="0" err="1"/>
              <a:t>binding</a:t>
            </a:r>
            <a:r>
              <a:rPr lang="cs-CZ" sz="2200" dirty="0"/>
              <a:t> </a:t>
            </a:r>
            <a:r>
              <a:rPr lang="cs-CZ" sz="2200" dirty="0" err="1"/>
              <a:t>site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 smtClean="0"/>
              <a:t>peptides</a:t>
            </a:r>
            <a:endParaRPr lang="cs-CZ" sz="2200" dirty="0" smtClean="0"/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/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ea typeface="Tahoma" pitchFamily="34" charset="0"/>
                <a:cs typeface="Tahoma" pitchFamily="34" charset="0"/>
              </a:rPr>
              <a:t>Peptide </a:t>
            </a:r>
            <a:r>
              <a:rPr lang="cs-CZ" sz="2200" dirty="0" err="1" smtClean="0">
                <a:ea typeface="Tahoma" pitchFamily="34" charset="0"/>
                <a:cs typeface="Tahoma" pitchFamily="34" charset="0"/>
              </a:rPr>
              <a:t>binding</a:t>
            </a:r>
            <a:r>
              <a:rPr lang="cs-CZ" sz="22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/>
              <a:t>is necessary for a stable conformation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en-US" sz="2200" dirty="0" smtClean="0"/>
              <a:t>MHC</a:t>
            </a:r>
            <a:r>
              <a:rPr lang="cs-CZ" sz="2200" dirty="0" smtClean="0"/>
              <a:t> </a:t>
            </a:r>
            <a:r>
              <a:rPr lang="cs-CZ" sz="2200" dirty="0" err="1" smtClean="0"/>
              <a:t>gp</a:t>
            </a:r>
            <a:endParaRPr lang="cs-CZ" sz="2200" dirty="0" smtClean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SzPct val="130000"/>
              <a:buNone/>
            </a:pPr>
            <a:endParaRPr lang="cs-CZ" sz="2400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endParaRPr lang="cs-CZ" sz="2400" dirty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cs-CZ" sz="2400" dirty="0">
              <a:latin typeface="Tahoma" pitchFamily="34" charset="0"/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-1"/>
            <a:ext cx="2857488" cy="4105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229600" cy="85090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</a:rPr>
              <a:t>gpI</a:t>
            </a:r>
            <a:r>
              <a:rPr lang="cs-CZ" sz="2800" b="1" dirty="0">
                <a:solidFill>
                  <a:srgbClr val="002060"/>
                </a:solidFill>
              </a:rPr>
              <a:t> peptide </a:t>
            </a:r>
            <a:r>
              <a:rPr lang="cs-CZ" sz="2800" b="1" dirty="0" err="1" smtClean="0">
                <a:solidFill>
                  <a:srgbClr val="002060"/>
                </a:solidFill>
              </a:rPr>
              <a:t>presentation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428736"/>
            <a:ext cx="8389967" cy="51435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MHC </a:t>
            </a:r>
            <a:r>
              <a:rPr lang="cs-CZ" sz="2400" dirty="0" err="1"/>
              <a:t>gp</a:t>
            </a:r>
            <a:r>
              <a:rPr lang="cs-CZ" sz="2400" dirty="0"/>
              <a:t> I </a:t>
            </a:r>
            <a:r>
              <a:rPr lang="cs-CZ" sz="2400" dirty="0" err="1" smtClean="0"/>
              <a:t>binds</a:t>
            </a:r>
            <a:r>
              <a:rPr lang="cs-CZ" sz="2400" dirty="0" smtClean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 smtClean="0"/>
              <a:t>long</a:t>
            </a:r>
            <a:r>
              <a:rPr lang="cs-CZ" sz="2400" dirty="0" smtClean="0"/>
              <a:t>  </a:t>
            </a:r>
            <a:r>
              <a:rPr lang="cs-CZ" sz="2400" b="1" dirty="0" smtClean="0">
                <a:solidFill>
                  <a:srgbClr val="0070C0"/>
                </a:solidFill>
              </a:rPr>
              <a:t>8 - </a:t>
            </a:r>
            <a:r>
              <a:rPr lang="cs-CZ" sz="2400" b="1" dirty="0">
                <a:solidFill>
                  <a:srgbClr val="0070C0"/>
                </a:solidFill>
              </a:rPr>
              <a:t>10 </a:t>
            </a:r>
            <a:r>
              <a:rPr lang="cs-CZ" sz="2400" b="1" dirty="0" err="1" smtClean="0">
                <a:solidFill>
                  <a:srgbClr val="0070C0"/>
                </a:solidFill>
              </a:rPr>
              <a:t>amino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acids</a:t>
            </a:r>
            <a:r>
              <a:rPr lang="cs-CZ" sz="2400" dirty="0"/>
              <a:t/>
            </a:r>
            <a:br>
              <a:rPr lang="cs-CZ" sz="2400" dirty="0"/>
            </a:br>
            <a:endParaRPr lang="cs-CZ" sz="11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Certain</a:t>
            </a:r>
            <a:r>
              <a:rPr lang="cs-CZ" sz="2400" dirty="0" smtClean="0"/>
              <a:t> </a:t>
            </a:r>
            <a:r>
              <a:rPr lang="cs-CZ" sz="2400" dirty="0"/>
              <a:t>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r>
              <a:rPr lang="cs-CZ" sz="2400" dirty="0" err="1"/>
              <a:t>molecule</a:t>
            </a:r>
            <a:r>
              <a:rPr lang="cs-CZ" sz="2400" dirty="0"/>
              <a:t> </a:t>
            </a:r>
            <a:r>
              <a:rPr lang="cs-CZ" sz="2400" dirty="0" err="1"/>
              <a:t>binds</a:t>
            </a:r>
            <a:r>
              <a:rPr lang="cs-CZ" sz="2400" dirty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/>
              <a:t>sharing</a:t>
            </a:r>
            <a:r>
              <a:rPr lang="cs-CZ" sz="2400" dirty="0"/>
              <a:t> </a:t>
            </a:r>
            <a:r>
              <a:rPr lang="cs-CZ" sz="2400" dirty="0" err="1" smtClean="0"/>
              <a:t>identical</a:t>
            </a:r>
            <a:r>
              <a:rPr lang="cs-CZ" sz="2400" dirty="0" smtClean="0"/>
              <a:t> </a:t>
            </a:r>
            <a:r>
              <a:rPr lang="cs-CZ" sz="2400" dirty="0" err="1"/>
              <a:t>structural</a:t>
            </a:r>
            <a:r>
              <a:rPr lang="cs-CZ" sz="2400" dirty="0"/>
              <a:t> </a:t>
            </a:r>
            <a:r>
              <a:rPr lang="cs-CZ" sz="2400" dirty="0" err="1" smtClean="0"/>
              <a:t>features</a:t>
            </a:r>
            <a:r>
              <a:rPr lang="cs-CZ" sz="2400" dirty="0" smtClean="0"/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binding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motif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2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binding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endogenous</a:t>
            </a:r>
            <a:r>
              <a:rPr lang="cs-CZ" sz="2400" dirty="0" smtClean="0"/>
              <a:t> </a:t>
            </a:r>
            <a:r>
              <a:rPr lang="cs-CZ" sz="2400" dirty="0" err="1" smtClean="0"/>
              <a:t>peptides</a:t>
            </a:r>
            <a:r>
              <a:rPr lang="cs-CZ" sz="2400" dirty="0" smtClean="0"/>
              <a:t> </a:t>
            </a:r>
            <a:r>
              <a:rPr lang="cs-CZ" sz="2400" dirty="0" err="1" smtClean="0"/>
              <a:t>occurs</a:t>
            </a:r>
            <a:r>
              <a:rPr lang="cs-CZ" sz="2400" b="1" dirty="0" smtClean="0">
                <a:solidFill>
                  <a:srgbClr val="0070C0"/>
                </a:solidFill>
              </a:rPr>
              <a:t> in </a:t>
            </a:r>
            <a:r>
              <a:rPr lang="cs-CZ" sz="2400" b="1" dirty="0" err="1" smtClean="0">
                <a:solidFill>
                  <a:srgbClr val="0070C0"/>
                </a:solidFill>
              </a:rPr>
              <a:t>the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endoplasmic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reticulum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biosynthesis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MHC </a:t>
            </a:r>
            <a:r>
              <a:rPr lang="cs-CZ" sz="2400" dirty="0" err="1" smtClean="0"/>
              <a:t>gp</a:t>
            </a:r>
            <a:r>
              <a:rPr lang="cs-CZ" sz="2400" dirty="0" smtClean="0"/>
              <a:t> I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3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400" dirty="0" smtClean="0"/>
              <a:t>These peptides are produced from </a:t>
            </a:r>
            <a:r>
              <a:rPr lang="cs-CZ" sz="2400" dirty="0" err="1" smtClean="0"/>
              <a:t>intracellular</a:t>
            </a:r>
            <a:r>
              <a:rPr lang="cs-CZ" sz="2400" dirty="0" smtClean="0"/>
              <a:t> </a:t>
            </a:r>
            <a:r>
              <a:rPr lang="en-US" sz="2400" dirty="0" smtClean="0"/>
              <a:t>proteins that are </a:t>
            </a:r>
            <a:r>
              <a:rPr lang="cs-CZ" sz="2400" dirty="0" err="1" smtClean="0"/>
              <a:t>cleaved</a:t>
            </a:r>
            <a:r>
              <a:rPr lang="cs-CZ" sz="2400" dirty="0" smtClean="0"/>
              <a:t> by </a:t>
            </a:r>
            <a:r>
              <a:rPr lang="en-US" sz="2400" dirty="0" smtClean="0"/>
              <a:t>the</a:t>
            </a:r>
            <a:r>
              <a:rPr lang="cs-CZ" sz="2400" dirty="0" smtClean="0"/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proteasomes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</a:rPr>
              <a:t>gpI</a:t>
            </a:r>
            <a:r>
              <a:rPr lang="cs-CZ" sz="2800" b="1" dirty="0">
                <a:solidFill>
                  <a:srgbClr val="002060"/>
                </a:solidFill>
              </a:rPr>
              <a:t> peptide </a:t>
            </a:r>
            <a:r>
              <a:rPr lang="cs-CZ" sz="2800" b="1" dirty="0" err="1" smtClean="0">
                <a:solidFill>
                  <a:srgbClr val="002060"/>
                </a:solidFill>
              </a:rPr>
              <a:t>presentation</a:t>
            </a:r>
            <a:endParaRPr lang="cs-CZ" sz="2800" b="1" dirty="0">
              <a:solidFill>
                <a:srgbClr val="002060"/>
              </a:solidFill>
            </a:endParaRPr>
          </a:p>
        </p:txBody>
      </p:sp>
      <p:pic>
        <p:nvPicPr>
          <p:cNvPr id="87043" name="Picture 3" descr="MHC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12875"/>
            <a:ext cx="4752975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Non-</a:t>
            </a:r>
            <a:r>
              <a:rPr lang="cs-CZ" sz="2800" b="1" dirty="0" err="1">
                <a:solidFill>
                  <a:srgbClr val="002060"/>
                </a:solidFill>
              </a:rPr>
              <a:t>classical</a:t>
            </a:r>
            <a:r>
              <a:rPr lang="cs-CZ" sz="2800" b="1" dirty="0">
                <a:solidFill>
                  <a:srgbClr val="002060"/>
                </a:solidFill>
              </a:rPr>
              <a:t> MHC </a:t>
            </a:r>
            <a:r>
              <a:rPr lang="cs-CZ" sz="2800" b="1" dirty="0" err="1">
                <a:solidFill>
                  <a:srgbClr val="002060"/>
                </a:solidFill>
              </a:rPr>
              <a:t>gp</a:t>
            </a:r>
            <a:r>
              <a:rPr lang="cs-CZ" sz="2800" b="1" dirty="0">
                <a:solidFill>
                  <a:srgbClr val="002060"/>
                </a:solidFill>
              </a:rPr>
              <a:t> I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HLA - E,-F,-G; CD1 </a:t>
            </a:r>
            <a:r>
              <a:rPr lang="cs-CZ" sz="2400" b="1" dirty="0" err="1">
                <a:solidFill>
                  <a:srgbClr val="0070C0"/>
                </a:solidFill>
              </a:rPr>
              <a:t>molecules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Structurally</a:t>
            </a:r>
            <a:r>
              <a:rPr lang="cs-CZ" sz="2400" dirty="0"/>
              <a:t> </a:t>
            </a:r>
            <a:r>
              <a:rPr lang="cs-CZ" sz="2400" dirty="0" err="1"/>
              <a:t>similar</a:t>
            </a:r>
            <a:r>
              <a:rPr lang="cs-CZ" sz="2400" dirty="0"/>
              <a:t> to </a:t>
            </a:r>
            <a:r>
              <a:rPr lang="cs-CZ" sz="2400" dirty="0" err="1"/>
              <a:t>classical</a:t>
            </a:r>
            <a:r>
              <a:rPr lang="cs-CZ" sz="2400" dirty="0"/>
              <a:t> 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Less</a:t>
            </a:r>
            <a:r>
              <a:rPr lang="cs-CZ" sz="2400" dirty="0" smtClean="0"/>
              <a:t> </a:t>
            </a:r>
            <a:r>
              <a:rPr lang="cs-CZ" sz="2400" dirty="0" err="1"/>
              <a:t>polymorphic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Expressed</a:t>
            </a:r>
            <a:r>
              <a:rPr lang="cs-CZ" sz="2400" dirty="0" smtClean="0"/>
              <a:t> </a:t>
            </a:r>
            <a:r>
              <a:rPr lang="cs-CZ" sz="2400" dirty="0" err="1"/>
              <a:t>only</a:t>
            </a:r>
            <a:r>
              <a:rPr lang="cs-CZ" sz="2400" dirty="0"/>
              <a:t> on </a:t>
            </a:r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They</a:t>
            </a:r>
            <a:r>
              <a:rPr lang="cs-CZ" sz="2400" dirty="0"/>
              <a:t> </a:t>
            </a:r>
            <a:r>
              <a:rPr lang="cs-CZ" sz="2400" dirty="0" err="1"/>
              <a:t>specialize</a:t>
            </a:r>
            <a:r>
              <a:rPr lang="cs-CZ" sz="2400" dirty="0"/>
              <a:t> in </a:t>
            </a:r>
            <a:r>
              <a:rPr lang="cs-CZ" sz="2400" dirty="0" err="1"/>
              <a:t>binding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ligands</a:t>
            </a:r>
            <a:r>
              <a:rPr lang="cs-CZ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214553"/>
            <a:ext cx="8229600" cy="4310071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HLA-E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/>
              <a:t>and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HLA-G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/>
              <a:t>- </a:t>
            </a:r>
            <a:r>
              <a:rPr lang="cs-CZ" sz="2400" dirty="0" err="1" smtClean="0"/>
              <a:t>expressed</a:t>
            </a:r>
            <a:r>
              <a:rPr lang="cs-CZ" sz="2400" dirty="0" smtClean="0"/>
              <a:t> </a:t>
            </a:r>
            <a:r>
              <a:rPr lang="cs-CZ" sz="2400" dirty="0"/>
              <a:t>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trophoblast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2060"/>
                </a:solidFill>
              </a:rPr>
              <a:t/>
            </a:r>
            <a:br>
              <a:rPr lang="cs-CZ" sz="2400" dirty="0">
                <a:solidFill>
                  <a:srgbClr val="002060"/>
                </a:solidFill>
              </a:rPr>
            </a:br>
            <a:endParaRPr lang="cs-CZ" sz="2400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Complexes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HLA-E </a:t>
            </a:r>
            <a:r>
              <a:rPr lang="cs-CZ" sz="2400" dirty="0" err="1"/>
              <a:t>and</a:t>
            </a:r>
            <a:r>
              <a:rPr lang="cs-CZ" sz="2400" dirty="0"/>
              <a:t> HLA-G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are </a:t>
            </a:r>
            <a:r>
              <a:rPr lang="cs-CZ" sz="2400" dirty="0" err="1"/>
              <a:t>recognized</a:t>
            </a:r>
            <a:r>
              <a:rPr lang="cs-CZ" sz="2400" dirty="0"/>
              <a:t> by </a:t>
            </a:r>
            <a:r>
              <a:rPr lang="cs-CZ" sz="2400" dirty="0" smtClean="0"/>
              <a:t>NK </a:t>
            </a:r>
            <a:r>
              <a:rPr lang="cs-CZ" sz="2400" dirty="0" err="1" smtClean="0"/>
              <a:t>cells</a:t>
            </a:r>
            <a:r>
              <a:rPr lang="cs-CZ" sz="2400" dirty="0" smtClean="0"/>
              <a:t> inhibitory </a:t>
            </a:r>
            <a:r>
              <a:rPr lang="cs-CZ" sz="2400" dirty="0" err="1" smtClean="0"/>
              <a:t>receptors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/>
              <a:t>contribute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tolerance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fetus in </a:t>
            </a:r>
            <a:r>
              <a:rPr lang="cs-CZ" sz="2400" dirty="0" err="1"/>
              <a:t>utero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2060"/>
                </a:solidFill>
              </a:rPr>
              <a:t/>
            </a:r>
            <a:br>
              <a:rPr lang="cs-CZ" sz="2400" dirty="0">
                <a:solidFill>
                  <a:srgbClr val="002060"/>
                </a:solidFill>
              </a:rPr>
            </a:b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Non-</a:t>
            </a:r>
            <a:r>
              <a:rPr lang="cs-CZ" sz="2800" b="1" dirty="0" err="1">
                <a:solidFill>
                  <a:srgbClr val="002060"/>
                </a:solidFill>
              </a:rPr>
              <a:t>classical</a:t>
            </a:r>
            <a:r>
              <a:rPr lang="cs-CZ" sz="2800" b="1" dirty="0">
                <a:solidFill>
                  <a:srgbClr val="002060"/>
                </a:solidFill>
              </a:rPr>
              <a:t> MHC </a:t>
            </a:r>
            <a:r>
              <a:rPr lang="cs-CZ" sz="2800" b="1" dirty="0" err="1">
                <a:solidFill>
                  <a:srgbClr val="002060"/>
                </a:solidFill>
              </a:rPr>
              <a:t>gp</a:t>
            </a:r>
            <a:r>
              <a:rPr lang="cs-CZ" sz="2800" b="1" dirty="0">
                <a:solidFill>
                  <a:srgbClr val="002060"/>
                </a:solidFill>
              </a:rPr>
              <a:t>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latin typeface="+mn-lt"/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  <a:latin typeface="+mn-lt"/>
              </a:rPr>
              <a:t>glycoproteins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rgbClr val="002060"/>
                </a:solidFill>
                <a:latin typeface="+mn-lt"/>
              </a:rPr>
              <a:t>class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 II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MHC </a:t>
            </a:r>
            <a:r>
              <a:rPr lang="cs-CZ" sz="2400" dirty="0" err="1"/>
              <a:t>gpII</a:t>
            </a:r>
            <a:r>
              <a:rPr lang="cs-CZ" sz="2400" dirty="0"/>
              <a:t> </a:t>
            </a:r>
            <a:r>
              <a:rPr lang="cs-CZ" sz="2400" dirty="0" err="1" smtClean="0"/>
              <a:t>present</a:t>
            </a:r>
            <a:r>
              <a:rPr lang="cs-CZ" sz="2400" dirty="0" smtClean="0"/>
              <a:t> </a:t>
            </a:r>
            <a:r>
              <a:rPr lang="cs-CZ" sz="2400" b="1" dirty="0">
                <a:solidFill>
                  <a:srgbClr val="0070C0"/>
                </a:solidFill>
              </a:rPr>
              <a:t>peptide </a:t>
            </a:r>
            <a:r>
              <a:rPr lang="cs-CZ" sz="2400" b="1" dirty="0" err="1">
                <a:solidFill>
                  <a:srgbClr val="0070C0"/>
                </a:solidFill>
              </a:rPr>
              <a:t>fragments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from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extracellular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proteins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on </a:t>
            </a:r>
            <a:r>
              <a:rPr lang="cs-CZ" sz="2400" dirty="0" err="1"/>
              <a:t>the</a:t>
            </a:r>
            <a:r>
              <a:rPr lang="cs-CZ" sz="2400" dirty="0"/>
              <a:t> cell </a:t>
            </a:r>
            <a:r>
              <a:rPr lang="cs-CZ" sz="2400" dirty="0" err="1"/>
              <a:t>surface</a:t>
            </a:r>
            <a:r>
              <a:rPr lang="cs-CZ" sz="2400" dirty="0"/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for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helper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T </a:t>
            </a:r>
            <a:r>
              <a:rPr lang="cs-CZ" sz="2400" b="1" dirty="0" err="1">
                <a:solidFill>
                  <a:srgbClr val="0070C0"/>
                </a:solidFill>
              </a:rPr>
              <a:t>lymphocytes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(CD4</a:t>
            </a:r>
            <a:r>
              <a:rPr lang="cs-CZ" sz="2400" b="1" baseline="30000" dirty="0" smtClean="0">
                <a:solidFill>
                  <a:srgbClr val="0070C0"/>
                </a:solidFill>
              </a:rPr>
              <a:t>+</a:t>
            </a:r>
            <a:r>
              <a:rPr lang="cs-CZ" sz="2400" b="1" dirty="0" smtClean="0">
                <a:solidFill>
                  <a:srgbClr val="0070C0"/>
                </a:solidFill>
              </a:rPr>
              <a:t>) 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Expressed</a:t>
            </a:r>
            <a:r>
              <a:rPr lang="cs-CZ" sz="2400" dirty="0" smtClean="0"/>
              <a:t> </a:t>
            </a:r>
            <a:r>
              <a:rPr lang="cs-CZ" sz="2400" dirty="0"/>
              <a:t>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0070C0"/>
                </a:solidFill>
              </a:rPr>
              <a:t>APC</a:t>
            </a:r>
            <a:r>
              <a:rPr lang="cs-CZ" sz="2400" dirty="0"/>
              <a:t> (</a:t>
            </a:r>
            <a:r>
              <a:rPr lang="cs-CZ" sz="2400" dirty="0" err="1"/>
              <a:t>dendritic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, </a:t>
            </a:r>
            <a:r>
              <a:rPr lang="cs-CZ" sz="2400" dirty="0" err="1"/>
              <a:t>monocytes</a:t>
            </a:r>
            <a:r>
              <a:rPr lang="cs-CZ" sz="2400" dirty="0"/>
              <a:t>, </a:t>
            </a:r>
            <a:r>
              <a:rPr lang="cs-CZ" sz="2400" dirty="0" err="1"/>
              <a:t>macrophages</a:t>
            </a:r>
            <a:r>
              <a:rPr lang="cs-CZ" sz="2400" dirty="0"/>
              <a:t>, B </a:t>
            </a:r>
            <a:r>
              <a:rPr lang="cs-CZ" sz="2400" dirty="0" err="1"/>
              <a:t>lymphocytes</a:t>
            </a:r>
            <a:r>
              <a:rPr lang="cs-CZ" sz="2400" dirty="0"/>
              <a:t>) </a:t>
            </a:r>
            <a:br>
              <a:rPr lang="cs-CZ" sz="2400" dirty="0"/>
            </a:br>
            <a:endParaRPr lang="cs-CZ" sz="24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3 </a:t>
            </a:r>
            <a:r>
              <a:rPr lang="cs-CZ" sz="2400" dirty="0" err="1"/>
              <a:t>isotypes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MHC </a:t>
            </a:r>
            <a:r>
              <a:rPr lang="cs-CZ" sz="2400" dirty="0" err="1"/>
              <a:t>gpII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70C0"/>
                </a:solidFill>
              </a:rPr>
              <a:t>DR, DQ, DP</a:t>
            </a:r>
            <a:r>
              <a:rPr lang="cs-CZ" sz="2400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</a:rPr>
              <a:t>gp</a:t>
            </a:r>
            <a:r>
              <a:rPr lang="cs-CZ" sz="2800" b="1" dirty="0">
                <a:solidFill>
                  <a:srgbClr val="002060"/>
                </a:solidFill>
              </a:rPr>
              <a:t> II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structure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500174"/>
            <a:ext cx="801528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MHC </a:t>
            </a:r>
            <a:r>
              <a:rPr lang="cs-CZ" sz="2200" dirty="0" err="1"/>
              <a:t>gp</a:t>
            </a:r>
            <a:r>
              <a:rPr lang="cs-CZ" sz="2200" dirty="0"/>
              <a:t> II </a:t>
            </a:r>
            <a:r>
              <a:rPr lang="cs-CZ" sz="2200" dirty="0" err="1"/>
              <a:t>consist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2 </a:t>
            </a:r>
            <a:r>
              <a:rPr lang="cs-CZ" sz="2200" dirty="0" err="1" smtClean="0"/>
              <a:t>associated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dirty="0" err="1" smtClean="0"/>
              <a:t>transmembrane</a:t>
            </a:r>
            <a:r>
              <a:rPr lang="cs-CZ" sz="2200" dirty="0" smtClean="0"/>
              <a:t> </a:t>
            </a:r>
            <a:r>
              <a:rPr lang="cs-CZ" sz="2200" dirty="0" err="1" smtClean="0"/>
              <a:t>chains</a:t>
            </a:r>
            <a:r>
              <a:rPr lang="cs-CZ" sz="2200" dirty="0" smtClean="0">
                <a:latin typeface="Symbol" pitchFamily="18" charset="2"/>
              </a:rPr>
              <a:t> </a:t>
            </a:r>
            <a:r>
              <a:rPr lang="cs-CZ" sz="2200" b="1" dirty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200" dirty="0">
                <a:latin typeface="Symbol" pitchFamily="18" charset="2"/>
              </a:rPr>
              <a:t> </a:t>
            </a:r>
            <a:r>
              <a:rPr lang="cs-CZ" sz="2200" dirty="0" err="1"/>
              <a:t>and</a:t>
            </a:r>
            <a:r>
              <a:rPr lang="cs-CZ" sz="2200" dirty="0"/>
              <a:t> </a:t>
            </a:r>
            <a:r>
              <a:rPr lang="cs-CZ" sz="2200" b="1" dirty="0">
                <a:solidFill>
                  <a:srgbClr val="0070C0"/>
                </a:solidFill>
                <a:latin typeface="Symbol" pitchFamily="18" charset="2"/>
              </a:rPr>
              <a:t>b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b="1" dirty="0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200" b="1" dirty="0" smtClean="0">
                <a:solidFill>
                  <a:srgbClr val="0070C0"/>
                </a:solidFill>
              </a:rPr>
              <a:t>1, </a:t>
            </a:r>
            <a:r>
              <a:rPr lang="cs-CZ" sz="2200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200" b="1" dirty="0" smtClean="0">
                <a:solidFill>
                  <a:srgbClr val="0070C0"/>
                </a:solidFill>
              </a:rPr>
              <a:t>1 </a:t>
            </a:r>
            <a:r>
              <a:rPr lang="cs-CZ" sz="2200" b="1" dirty="0" smtClean="0"/>
              <a:t>-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dirty="0" err="1" smtClean="0"/>
              <a:t>binding</a:t>
            </a:r>
            <a:r>
              <a:rPr lang="cs-CZ" sz="2200" dirty="0" smtClean="0"/>
              <a:t> </a:t>
            </a:r>
            <a:r>
              <a:rPr lang="cs-CZ" sz="2200" dirty="0" err="1"/>
              <a:t>site</a:t>
            </a:r>
            <a:r>
              <a:rPr lang="cs-CZ" sz="2200" dirty="0"/>
              <a:t> </a:t>
            </a:r>
            <a:r>
              <a:rPr lang="cs-CZ" sz="2200" dirty="0" err="1" smtClean="0"/>
              <a:t>for</a:t>
            </a:r>
            <a:r>
              <a:rPr lang="cs-CZ" sz="2200" dirty="0" smtClean="0"/>
              <a:t> peptide 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Peptide </a:t>
            </a:r>
            <a:r>
              <a:rPr lang="cs-CZ" sz="2200" dirty="0" err="1" smtClean="0"/>
              <a:t>binding</a:t>
            </a:r>
            <a:r>
              <a:rPr lang="cs-CZ" sz="2200" dirty="0" smtClean="0"/>
              <a:t> </a:t>
            </a:r>
            <a:r>
              <a:rPr lang="cs-CZ" sz="2200" dirty="0" err="1" smtClean="0"/>
              <a:t>is</a:t>
            </a:r>
            <a:r>
              <a:rPr lang="cs-CZ" sz="2200" dirty="0" smtClean="0"/>
              <a:t> </a:t>
            </a:r>
            <a:r>
              <a:rPr lang="cs-CZ" sz="2200" dirty="0" err="1"/>
              <a:t>necessary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a </a:t>
            </a:r>
            <a:r>
              <a:rPr lang="cs-CZ" sz="2200" dirty="0" err="1"/>
              <a:t>stable</a:t>
            </a:r>
            <a:r>
              <a:rPr lang="cs-CZ" sz="2200" dirty="0"/>
              <a:t> </a:t>
            </a:r>
            <a:r>
              <a:rPr lang="cs-CZ" sz="2200" dirty="0" err="1" smtClean="0"/>
              <a:t>coformation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MHC </a:t>
            </a:r>
            <a:r>
              <a:rPr lang="cs-CZ" sz="2200" dirty="0" err="1"/>
              <a:t>gp</a:t>
            </a:r>
            <a:r>
              <a:rPr lang="cs-CZ" sz="2200" dirty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ensure</a:t>
            </a:r>
            <a:r>
              <a:rPr lang="cs-CZ" sz="2200" dirty="0" smtClean="0"/>
              <a:t> </a:t>
            </a:r>
            <a:r>
              <a:rPr lang="cs-CZ" sz="2200" dirty="0" err="1"/>
              <a:t>its</a:t>
            </a:r>
            <a:r>
              <a:rPr lang="cs-CZ" sz="2200" dirty="0"/>
              <a:t> </a:t>
            </a:r>
            <a:r>
              <a:rPr lang="cs-CZ" sz="2200" dirty="0" err="1"/>
              <a:t>long</a:t>
            </a:r>
            <a:r>
              <a:rPr lang="cs-CZ" sz="2200" dirty="0"/>
              <a:t> </a:t>
            </a:r>
            <a:r>
              <a:rPr lang="cs-CZ" sz="2200" dirty="0" err="1"/>
              <a:t>presentation</a:t>
            </a:r>
            <a:r>
              <a:rPr lang="cs-CZ" sz="2200" dirty="0"/>
              <a:t> on </a:t>
            </a:r>
            <a:r>
              <a:rPr lang="cs-CZ" sz="2200" dirty="0" err="1"/>
              <a:t>the</a:t>
            </a:r>
            <a:r>
              <a:rPr lang="cs-CZ" sz="2200" dirty="0"/>
              <a:t> cell </a:t>
            </a:r>
            <a:r>
              <a:rPr lang="cs-CZ" sz="2200" dirty="0" err="1"/>
              <a:t>surface</a:t>
            </a:r>
            <a:r>
              <a:rPr lang="cs-CZ" sz="2200" dirty="0"/>
              <a:t> 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762239" cy="345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</a:rPr>
              <a:t>gp</a:t>
            </a:r>
            <a:r>
              <a:rPr lang="cs-CZ" sz="2800" b="1" dirty="0">
                <a:solidFill>
                  <a:srgbClr val="002060"/>
                </a:solidFill>
              </a:rPr>
              <a:t> II peptide </a:t>
            </a:r>
            <a:r>
              <a:rPr lang="cs-CZ" sz="2800" b="1" dirty="0" err="1" smtClean="0">
                <a:solidFill>
                  <a:srgbClr val="002060"/>
                </a:solidFill>
              </a:rPr>
              <a:t>presentation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MHC </a:t>
            </a:r>
            <a:r>
              <a:rPr lang="cs-CZ" sz="2400" dirty="0" err="1" smtClean="0"/>
              <a:t>gp</a:t>
            </a:r>
            <a:r>
              <a:rPr lang="cs-CZ" sz="2400" dirty="0" smtClean="0"/>
              <a:t> II </a:t>
            </a:r>
            <a:r>
              <a:rPr lang="cs-CZ" sz="2400" dirty="0" err="1" smtClean="0"/>
              <a:t>binds</a:t>
            </a:r>
            <a:r>
              <a:rPr lang="cs-CZ" sz="2400" dirty="0" smtClean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 smtClean="0"/>
              <a:t>long</a:t>
            </a:r>
            <a:r>
              <a:rPr lang="cs-CZ" sz="2400" dirty="0" smtClean="0"/>
              <a:t>  </a:t>
            </a:r>
            <a:r>
              <a:rPr lang="cs-CZ" sz="2400" b="1" dirty="0">
                <a:solidFill>
                  <a:srgbClr val="0070C0"/>
                </a:solidFill>
              </a:rPr>
              <a:t>15 </a:t>
            </a:r>
            <a:r>
              <a:rPr lang="cs-CZ" sz="2400" b="1" dirty="0" smtClean="0">
                <a:solidFill>
                  <a:srgbClr val="0070C0"/>
                </a:solidFill>
              </a:rPr>
              <a:t>- </a:t>
            </a:r>
            <a:r>
              <a:rPr lang="cs-CZ" sz="2400" b="1" dirty="0">
                <a:solidFill>
                  <a:srgbClr val="0070C0"/>
                </a:solidFill>
              </a:rPr>
              <a:t>35 </a:t>
            </a:r>
            <a:r>
              <a:rPr lang="cs-CZ" sz="2400" b="1" dirty="0" err="1" smtClean="0">
                <a:solidFill>
                  <a:srgbClr val="0070C0"/>
                </a:solidFill>
              </a:rPr>
              <a:t>amino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acids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dirty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Certain</a:t>
            </a:r>
            <a:r>
              <a:rPr lang="cs-CZ" sz="2400" dirty="0"/>
              <a:t> 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r>
              <a:rPr lang="cs-CZ" sz="2400" dirty="0" err="1"/>
              <a:t>molecule</a:t>
            </a:r>
            <a:r>
              <a:rPr lang="cs-CZ" sz="2400" dirty="0"/>
              <a:t> </a:t>
            </a:r>
            <a:r>
              <a:rPr lang="cs-CZ" sz="2400" dirty="0" err="1"/>
              <a:t>binds</a:t>
            </a:r>
            <a:r>
              <a:rPr lang="cs-CZ" sz="2400" dirty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/>
              <a:t>sharing</a:t>
            </a:r>
            <a:r>
              <a:rPr lang="cs-CZ" sz="2400" dirty="0"/>
              <a:t> </a:t>
            </a:r>
            <a:r>
              <a:rPr lang="cs-CZ" sz="2400" dirty="0" err="1" smtClean="0"/>
              <a:t>identical</a:t>
            </a:r>
            <a:r>
              <a:rPr lang="cs-CZ" sz="2400" dirty="0" smtClean="0"/>
              <a:t> </a:t>
            </a:r>
            <a:r>
              <a:rPr lang="cs-CZ" sz="2400" dirty="0" err="1"/>
              <a:t>structural</a:t>
            </a:r>
            <a:r>
              <a:rPr lang="cs-CZ" sz="2400" dirty="0"/>
              <a:t> </a:t>
            </a:r>
            <a:r>
              <a:rPr lang="cs-CZ" sz="2400" dirty="0" err="1"/>
              <a:t>features</a:t>
            </a:r>
            <a:r>
              <a:rPr lang="cs-CZ" sz="2400" dirty="0"/>
              <a:t> </a:t>
            </a:r>
            <a:r>
              <a:rPr lang="cs-CZ" sz="2400" dirty="0" smtClean="0"/>
              <a:t>–</a:t>
            </a:r>
            <a:r>
              <a:rPr lang="cs-CZ" sz="2400" b="1" dirty="0" err="1" smtClean="0">
                <a:solidFill>
                  <a:srgbClr val="0070C0"/>
                </a:solidFill>
              </a:rPr>
              <a:t>binding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motif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u="sng" dirty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I</a:t>
            </a:r>
            <a:r>
              <a:rPr lang="cs-CZ" sz="2400" b="1" dirty="0" smtClean="0">
                <a:solidFill>
                  <a:srgbClr val="0070C0"/>
                </a:solidFill>
              </a:rPr>
              <a:t>nvariant </a:t>
            </a:r>
            <a:r>
              <a:rPr lang="cs-CZ" sz="2400" b="1" dirty="0" err="1" smtClean="0">
                <a:solidFill>
                  <a:srgbClr val="0070C0"/>
                </a:solidFill>
              </a:rPr>
              <a:t>chain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blocks</a:t>
            </a:r>
            <a:r>
              <a:rPr lang="cs-CZ" sz="2400" dirty="0" smtClean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binding</a:t>
            </a:r>
            <a:r>
              <a:rPr lang="cs-CZ" sz="2400" dirty="0"/>
              <a:t> </a:t>
            </a:r>
            <a:r>
              <a:rPr lang="cs-CZ" sz="2400" dirty="0" err="1"/>
              <a:t>site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smtClean="0"/>
              <a:t>peptide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200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 </a:t>
            </a:r>
            <a:r>
              <a:rPr lang="cs-CZ" sz="2200" dirty="0" err="1" smtClean="0"/>
              <a:t>E</a:t>
            </a:r>
            <a:r>
              <a:rPr lang="cs-CZ" sz="2400" dirty="0" err="1" smtClean="0"/>
              <a:t>xogenous</a:t>
            </a:r>
            <a:r>
              <a:rPr lang="cs-CZ" sz="2400" dirty="0" smtClean="0"/>
              <a:t> </a:t>
            </a:r>
            <a:r>
              <a:rPr lang="cs-CZ" sz="2400" dirty="0" err="1" smtClean="0"/>
              <a:t>peptides</a:t>
            </a:r>
            <a:r>
              <a:rPr lang="cs-CZ" sz="2400" dirty="0" smtClean="0"/>
              <a:t> </a:t>
            </a:r>
            <a:r>
              <a:rPr lang="cs-CZ" sz="2400" dirty="0" err="1" smtClean="0"/>
              <a:t>binds</a:t>
            </a:r>
            <a:r>
              <a:rPr lang="cs-CZ" sz="2400" dirty="0" smtClean="0"/>
              <a:t> to MHC </a:t>
            </a:r>
            <a:r>
              <a:rPr lang="cs-CZ" sz="2400" dirty="0" err="1" smtClean="0"/>
              <a:t>gp</a:t>
            </a:r>
            <a:r>
              <a:rPr lang="cs-CZ" sz="2400" dirty="0" smtClean="0"/>
              <a:t> II</a:t>
            </a:r>
            <a:r>
              <a:rPr lang="cs-CZ" sz="2400" b="1" dirty="0" smtClean="0">
                <a:solidFill>
                  <a:srgbClr val="0070C0"/>
                </a:solidFill>
              </a:rPr>
              <a:t> in </a:t>
            </a:r>
            <a:r>
              <a:rPr lang="cs-CZ" sz="2400" b="1" dirty="0" err="1" smtClean="0">
                <a:solidFill>
                  <a:srgbClr val="0070C0"/>
                </a:solidFill>
              </a:rPr>
              <a:t>the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endosome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300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 Peptide </a:t>
            </a:r>
            <a:r>
              <a:rPr lang="cs-CZ" sz="2400" dirty="0" err="1"/>
              <a:t>fragments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 smtClean="0"/>
              <a:t>endocytosed</a:t>
            </a:r>
            <a:r>
              <a:rPr lang="cs-CZ" sz="2400" dirty="0" smtClean="0"/>
              <a:t> </a:t>
            </a:r>
            <a:r>
              <a:rPr lang="cs-CZ" sz="2400" dirty="0" err="1" smtClean="0"/>
              <a:t>extracellular</a:t>
            </a:r>
            <a:r>
              <a:rPr lang="cs-CZ" sz="2400" dirty="0" smtClean="0"/>
              <a:t> </a:t>
            </a:r>
            <a:r>
              <a:rPr lang="cs-CZ" sz="2400" dirty="0" err="1" smtClean="0"/>
              <a:t>proteins</a:t>
            </a:r>
            <a:endParaRPr lang="cs-CZ" sz="2400" dirty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NK </a:t>
            </a:r>
            <a:r>
              <a:rPr lang="cs-CZ" b="1" dirty="0" err="1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cells</a:t>
            </a:r>
            <a:r>
              <a:rPr lang="cs-CZ" b="1" dirty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b="1" dirty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b="1" dirty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b="1" dirty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b="1" dirty="0" err="1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Interferons</a:t>
            </a:r>
            <a:endParaRPr lang="cs-CZ" sz="2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latin typeface="Tahoma" pitchFamily="34" charset="0"/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2800" b="1" dirty="0">
                <a:solidFill>
                  <a:srgbClr val="002060"/>
                </a:solidFill>
                <a:latin typeface="Tahoma" pitchFamily="34" charset="0"/>
              </a:rPr>
              <a:t> II peptide </a:t>
            </a:r>
            <a:r>
              <a:rPr lang="cs-CZ" sz="2800" b="1" dirty="0" err="1" smtClean="0">
                <a:solidFill>
                  <a:srgbClr val="002060"/>
                </a:solidFill>
                <a:latin typeface="Tahoma" pitchFamily="34" charset="0"/>
              </a:rPr>
              <a:t>presentation</a:t>
            </a:r>
            <a:r>
              <a:rPr lang="cs-CZ" sz="28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endParaRPr lang="cs-CZ" sz="28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96259" name="Picture 3" descr="MHc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412875"/>
            <a:ext cx="5111750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Antigen </a:t>
            </a:r>
            <a:r>
              <a:rPr lang="cs-CZ" b="1" dirty="0" err="1">
                <a:solidFill>
                  <a:srgbClr val="002060"/>
                </a:solidFill>
              </a:rPr>
              <a:t>prezentation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972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357298"/>
            <a:ext cx="6286544" cy="3541931"/>
          </a:xfrm>
        </p:spPr>
      </p:pic>
      <p:sp>
        <p:nvSpPr>
          <p:cNvPr id="4" name="Obdélník 3"/>
          <p:cNvSpPr/>
          <p:nvPr/>
        </p:nvSpPr>
        <p:spPr>
          <a:xfrm>
            <a:off x="714348" y="528638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An </a:t>
            </a:r>
            <a:r>
              <a:rPr lang="en-US" sz="2000" b="1" dirty="0" smtClean="0"/>
              <a:t>antigen-presenting cell</a:t>
            </a:r>
            <a:r>
              <a:rPr lang="en-US" sz="2000" dirty="0" smtClean="0"/>
              <a:t> (</a:t>
            </a:r>
            <a:r>
              <a:rPr lang="en-US" sz="2000" b="1" dirty="0" smtClean="0"/>
              <a:t>APC</a:t>
            </a:r>
            <a:r>
              <a:rPr lang="en-US" sz="2000" dirty="0" smtClean="0"/>
              <a:t>) </a:t>
            </a:r>
            <a:r>
              <a:rPr lang="cs-CZ" sz="2000" dirty="0" err="1" smtClean="0"/>
              <a:t>process</a:t>
            </a:r>
            <a:r>
              <a:rPr lang="en-US" sz="2000" dirty="0" smtClean="0"/>
              <a:t> foreign</a:t>
            </a:r>
            <a:r>
              <a:rPr lang="cs-CZ" sz="2000" dirty="0" smtClean="0"/>
              <a:t> </a:t>
            </a:r>
            <a:r>
              <a:rPr lang="cs-CZ" sz="2000" dirty="0" err="1" smtClean="0"/>
              <a:t>antigens</a:t>
            </a:r>
            <a:r>
              <a:rPr lang="en-US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present</a:t>
            </a:r>
            <a:r>
              <a:rPr lang="cs-CZ" sz="2000" dirty="0" smtClean="0"/>
              <a:t> </a:t>
            </a:r>
            <a:r>
              <a:rPr lang="cs-CZ" sz="2000" dirty="0" err="1" smtClean="0"/>
              <a:t>them</a:t>
            </a:r>
            <a:r>
              <a:rPr lang="cs-CZ" sz="2000" dirty="0" smtClean="0"/>
              <a:t> </a:t>
            </a:r>
            <a:r>
              <a:rPr lang="en-US" sz="2000" dirty="0" err="1" smtClean="0"/>
              <a:t>complexed</a:t>
            </a:r>
            <a:r>
              <a:rPr lang="en-US" sz="2000" dirty="0" smtClean="0"/>
              <a:t> with</a:t>
            </a:r>
            <a:r>
              <a:rPr lang="cs-CZ" sz="2000" dirty="0" smtClean="0"/>
              <a:t> </a:t>
            </a:r>
            <a:r>
              <a:rPr lang="en-US" sz="2000" dirty="0" smtClean="0"/>
              <a:t>MHC‘s on their surfaces</a:t>
            </a:r>
            <a:r>
              <a:rPr lang="cs-CZ" sz="2000" dirty="0" smtClean="0"/>
              <a:t> to T </a:t>
            </a:r>
            <a:r>
              <a:rPr lang="cs-CZ" sz="2000" dirty="0" err="1" smtClean="0"/>
              <a:t>cells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</a:rPr>
              <a:t>glycoproteins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polymorphism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HLA </a:t>
            </a:r>
            <a:r>
              <a:rPr lang="cs-CZ" sz="2200" dirty="0" err="1"/>
              <a:t>complex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located</a:t>
            </a:r>
            <a:r>
              <a:rPr lang="cs-CZ" sz="2200" dirty="0"/>
              <a:t> on </a:t>
            </a:r>
            <a:r>
              <a:rPr lang="cs-CZ" sz="2200" b="1" dirty="0">
                <a:solidFill>
                  <a:srgbClr val="0070C0"/>
                </a:solidFill>
              </a:rPr>
              <a:t>chromosome 6</a:t>
            </a:r>
            <a:r>
              <a:rPr lang="cs-CZ" sz="2200" dirty="0"/>
              <a:t> </a:t>
            </a:r>
            <a:br>
              <a:rPr lang="cs-CZ" sz="2200" dirty="0"/>
            </a:br>
            <a:endParaRPr lang="cs-CZ" sz="22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/>
              <a:t>For</a:t>
            </a:r>
            <a:r>
              <a:rPr lang="cs-CZ" sz="2200" dirty="0"/>
              <a:t> MHC </a:t>
            </a:r>
            <a:r>
              <a:rPr lang="cs-CZ" sz="2200" dirty="0" err="1"/>
              <a:t>gp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typical</a:t>
            </a:r>
            <a:r>
              <a:rPr lang="cs-CZ" sz="2200" dirty="0"/>
              <a:t> </a:t>
            </a:r>
            <a:r>
              <a:rPr lang="cs-CZ" sz="2200" dirty="0" err="1"/>
              <a:t>high</a:t>
            </a:r>
            <a:r>
              <a:rPr lang="cs-CZ" sz="2200" dirty="0"/>
              <a:t> </a:t>
            </a:r>
            <a:r>
              <a:rPr lang="cs-CZ" sz="2200" dirty="0" err="1" smtClean="0"/>
              <a:t>polymorphism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dirty="0" smtClean="0"/>
              <a:t>(</a:t>
            </a:r>
            <a:r>
              <a:rPr lang="cs-CZ" sz="2200" dirty="0" err="1" smtClean="0"/>
              <a:t>hundreds</a:t>
            </a:r>
            <a:r>
              <a:rPr lang="cs-CZ" sz="2200" dirty="0" smtClean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different</a:t>
            </a:r>
            <a:r>
              <a:rPr lang="cs-CZ" sz="2200" dirty="0"/>
              <a:t> </a:t>
            </a:r>
            <a:r>
              <a:rPr lang="cs-CZ" sz="2200" dirty="0" err="1" smtClean="0"/>
              <a:t>alelic</a:t>
            </a:r>
            <a:r>
              <a:rPr lang="cs-CZ" sz="2200" dirty="0" smtClean="0"/>
              <a:t> </a:t>
            </a:r>
            <a:r>
              <a:rPr lang="cs-CZ" sz="2200" dirty="0" err="1" smtClean="0"/>
              <a:t>forms</a:t>
            </a:r>
            <a:r>
              <a:rPr lang="cs-CZ" sz="2200" dirty="0" smtClean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 smtClean="0"/>
              <a:t>isotypes</a:t>
            </a:r>
            <a:r>
              <a:rPr lang="cs-CZ" sz="2200" dirty="0" smtClean="0"/>
              <a:t>) 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/>
              <a:t>Codominant</a:t>
            </a:r>
            <a:r>
              <a:rPr lang="cs-CZ" sz="2200" dirty="0"/>
              <a:t> inheritance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alelic</a:t>
            </a:r>
            <a:r>
              <a:rPr lang="cs-CZ" sz="2200" dirty="0"/>
              <a:t> </a:t>
            </a:r>
            <a:r>
              <a:rPr lang="cs-CZ" sz="2200" dirty="0" err="1" smtClean="0"/>
              <a:t>forms</a:t>
            </a:r>
            <a:endParaRPr lang="cs-CZ" sz="22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643314"/>
            <a:ext cx="3643338" cy="268211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 descr="Výsledek obrázku pro human chromosom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52842"/>
            <a:ext cx="2448272" cy="463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MHC </a:t>
            </a:r>
            <a:r>
              <a:rPr lang="cs-CZ" sz="2800" b="1" dirty="0" err="1" smtClean="0">
                <a:solidFill>
                  <a:srgbClr val="002060"/>
                </a:solidFill>
              </a:rPr>
              <a:t>glycoproteins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polymorphism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endParaRPr lang="cs-CZ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Increases</a:t>
            </a:r>
            <a:r>
              <a:rPr lang="cs-CZ" sz="2400" dirty="0" smtClean="0"/>
              <a:t> </a:t>
            </a:r>
            <a:r>
              <a:rPr lang="cs-CZ" sz="2400" dirty="0" err="1" smtClean="0"/>
              <a:t>resistance</a:t>
            </a:r>
            <a:r>
              <a:rPr lang="cs-CZ" sz="2400" dirty="0" smtClean="0"/>
              <a:t> to </a:t>
            </a:r>
            <a:r>
              <a:rPr lang="cs-CZ" sz="2400" dirty="0" err="1" smtClean="0"/>
              <a:t>disease</a:t>
            </a: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Causes</a:t>
            </a:r>
            <a:r>
              <a:rPr lang="cs-CZ" sz="2400" dirty="0" smtClean="0"/>
              <a:t> </a:t>
            </a:r>
            <a:r>
              <a:rPr lang="cs-CZ" sz="2400" dirty="0" err="1" smtClean="0"/>
              <a:t>complications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organ </a:t>
            </a:r>
            <a:r>
              <a:rPr lang="cs-CZ" sz="2400" dirty="0" err="1" smtClean="0"/>
              <a:t>transplantation</a:t>
            </a: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400" dirty="0" smtClean="0"/>
              <a:t>Association of certain alleles with autoimmune diseases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US" sz="2400" dirty="0" smtClean="0"/>
              <a:t>and </a:t>
            </a:r>
            <a:r>
              <a:rPr lang="en-US" sz="2400" dirty="0" smtClean="0"/>
              <a:t>increased susceptibility to infections</a:t>
            </a:r>
            <a:r>
              <a:rPr lang="cs-CZ" sz="2400" dirty="0" smtClean="0"/>
              <a:t> 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535892" cy="72547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3100" b="1" dirty="0" smtClean="0">
                <a:solidFill>
                  <a:srgbClr val="002060"/>
                </a:solidFill>
              </a:rPr>
              <a:t>HLA </a:t>
            </a:r>
            <a:r>
              <a:rPr lang="cs-CZ" sz="3100" b="1" dirty="0" err="1" smtClean="0">
                <a:solidFill>
                  <a:srgbClr val="002060"/>
                </a:solidFill>
              </a:rPr>
              <a:t>typing</a:t>
            </a:r>
            <a:r>
              <a:rPr lang="cs-CZ" sz="3100" b="1" dirty="0" smtClean="0">
                <a:solidFill>
                  <a:srgbClr val="002060"/>
                </a:solidFill>
              </a:rPr>
              <a:t> </a:t>
            </a:r>
            <a:r>
              <a:rPr lang="cs-CZ" sz="3100" b="1" dirty="0" smtClean="0">
                <a:solidFill>
                  <a:srgbClr val="002060"/>
                </a:solidFill>
              </a:rPr>
              <a:t/>
            </a:r>
            <a:br>
              <a:rPr lang="cs-CZ" sz="3100" b="1" dirty="0" smtClean="0">
                <a:solidFill>
                  <a:srgbClr val="002060"/>
                </a:solidFill>
              </a:rPr>
            </a:br>
            <a:r>
              <a:rPr lang="cs-CZ" sz="2700" b="1" dirty="0" smtClean="0">
                <a:solidFill>
                  <a:srgbClr val="002060"/>
                </a:solidFill>
              </a:rPr>
              <a:t>(</a:t>
            </a:r>
            <a:r>
              <a:rPr lang="cs-CZ" sz="2700" b="1" dirty="0" err="1" smtClean="0">
                <a:solidFill>
                  <a:srgbClr val="002060"/>
                </a:solidFill>
              </a:rPr>
              <a:t>determmination</a:t>
            </a:r>
            <a:r>
              <a:rPr lang="cs-CZ" sz="2700" b="1" dirty="0" smtClean="0">
                <a:solidFill>
                  <a:srgbClr val="002060"/>
                </a:solidFill>
              </a:rPr>
              <a:t> </a:t>
            </a:r>
            <a:r>
              <a:rPr lang="cs-CZ" sz="2700" b="1" dirty="0" err="1" smtClean="0">
                <a:solidFill>
                  <a:srgbClr val="002060"/>
                </a:solidFill>
              </a:rPr>
              <a:t>of</a:t>
            </a:r>
            <a:r>
              <a:rPr lang="cs-CZ" sz="2700" b="1" dirty="0" smtClean="0">
                <a:solidFill>
                  <a:srgbClr val="002060"/>
                </a:solidFill>
              </a:rPr>
              <a:t> HLA </a:t>
            </a:r>
            <a:r>
              <a:rPr lang="cs-CZ" sz="2700" b="1" dirty="0" err="1" smtClean="0">
                <a:solidFill>
                  <a:srgbClr val="002060"/>
                </a:solidFill>
              </a:rPr>
              <a:t>antigens</a:t>
            </a:r>
            <a:r>
              <a:rPr lang="cs-CZ" sz="2700" b="1" dirty="0" smtClean="0">
                <a:solidFill>
                  <a:srgbClr val="002060"/>
                </a:solidFill>
              </a:rPr>
              <a:t> on </a:t>
            </a:r>
            <a:r>
              <a:rPr lang="cs-CZ" sz="2700" b="1" dirty="0" err="1" smtClean="0">
                <a:solidFill>
                  <a:srgbClr val="002060"/>
                </a:solidFill>
              </a:rPr>
              <a:t>the</a:t>
            </a:r>
            <a:r>
              <a:rPr lang="cs-CZ" sz="2700" b="1" dirty="0" smtClean="0">
                <a:solidFill>
                  <a:srgbClr val="002060"/>
                </a:solidFill>
              </a:rPr>
              <a:t> </a:t>
            </a:r>
            <a:r>
              <a:rPr lang="cs-CZ" sz="2700" b="1" dirty="0" err="1" smtClean="0">
                <a:solidFill>
                  <a:srgbClr val="002060"/>
                </a:solidFill>
              </a:rPr>
              <a:t>surface</a:t>
            </a:r>
            <a:r>
              <a:rPr lang="cs-CZ" sz="2700" b="1" dirty="0" smtClean="0">
                <a:solidFill>
                  <a:srgbClr val="002060"/>
                </a:solidFill>
              </a:rPr>
              <a:t> </a:t>
            </a:r>
            <a:r>
              <a:rPr lang="cs-CZ" sz="2700" b="1" dirty="0" err="1" smtClean="0">
                <a:solidFill>
                  <a:srgbClr val="002060"/>
                </a:solidFill>
              </a:rPr>
              <a:t>of</a:t>
            </a:r>
            <a:r>
              <a:rPr lang="cs-CZ" sz="2700" b="1" dirty="0" smtClean="0">
                <a:solidFill>
                  <a:srgbClr val="002060"/>
                </a:solidFill>
              </a:rPr>
              <a:t> </a:t>
            </a:r>
            <a:r>
              <a:rPr lang="cs-CZ" sz="2700" b="1" dirty="0" err="1" smtClean="0">
                <a:solidFill>
                  <a:srgbClr val="002060"/>
                </a:solidFill>
              </a:rPr>
              <a:t>lymphocytes</a:t>
            </a:r>
            <a:r>
              <a:rPr lang="cs-CZ" sz="2700" b="1" dirty="0" smtClean="0">
                <a:solidFill>
                  <a:srgbClr val="002060"/>
                </a:solidFill>
              </a:rPr>
              <a:t>)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204864"/>
            <a:ext cx="7931224" cy="4248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cs-CZ" sz="2400" dirty="0" err="1" smtClean="0"/>
              <a:t>Carry</a:t>
            </a:r>
            <a:r>
              <a:rPr lang="cs-CZ" sz="2400" dirty="0" smtClean="0"/>
              <a:t> </a:t>
            </a:r>
            <a:r>
              <a:rPr lang="cs-CZ" sz="2400" dirty="0" err="1" smtClean="0"/>
              <a:t>out</a:t>
            </a:r>
            <a:r>
              <a:rPr lang="cs-CZ" sz="2400" dirty="0" smtClean="0"/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testing</a:t>
            </a:r>
            <a:r>
              <a:rPr lang="cs-CZ" sz="2400" dirty="0" smtClean="0"/>
              <a:t> </a:t>
            </a:r>
            <a:r>
              <a:rPr lang="cs-CZ" sz="2400" dirty="0" err="1" smtClean="0"/>
              <a:t>before</a:t>
            </a:r>
            <a:r>
              <a:rPr lang="cs-CZ" sz="2400" dirty="0" smtClean="0"/>
              <a:t> </a:t>
            </a:r>
            <a:r>
              <a:rPr lang="cs-CZ" sz="2400" dirty="0" err="1" smtClean="0"/>
              <a:t>transplantation</a:t>
            </a:r>
            <a:r>
              <a:rPr lang="cs-CZ" sz="2400" dirty="0" smtClean="0"/>
              <a:t>, </a:t>
            </a:r>
            <a:br>
              <a:rPr lang="cs-CZ" sz="2400" dirty="0" smtClean="0"/>
            </a:br>
            <a:r>
              <a:rPr lang="cs-CZ" sz="2400" dirty="0" smtClean="0"/>
              <a:t>in paternity </a:t>
            </a:r>
            <a:r>
              <a:rPr lang="cs-CZ" sz="2400" dirty="0" err="1" smtClean="0"/>
              <a:t>determination</a:t>
            </a:r>
            <a:endParaRPr lang="cs-CZ" sz="2400" dirty="0" smtClean="0"/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endParaRPr lang="cs-CZ" sz="1000" dirty="0" smtClean="0"/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cs-CZ" sz="2400" dirty="0" smtClean="0"/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Serotyping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70C0"/>
                </a:solidFill>
              </a:rPr>
              <a:t>Genotyping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</a:rPr>
              <a:t>PCR-SSP</a:t>
            </a: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</a:rPr>
              <a:t>PCR-SSO</a:t>
            </a: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</a:rPr>
              <a:t>PCR-SBT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endParaRPr lang="cs-CZ" sz="2000" b="1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endParaRPr lang="cs-CZ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00034" y="2143116"/>
            <a:ext cx="8229600" cy="2943225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rgbClr val="0070C0"/>
                </a:solidFill>
              </a:rPr>
              <a:t>T </a:t>
            </a:r>
            <a:r>
              <a:rPr lang="cs-CZ" sz="6000" b="1" dirty="0" err="1" smtClean="0">
                <a:solidFill>
                  <a:srgbClr val="0070C0"/>
                </a:solidFill>
              </a:rPr>
              <a:t>cells</a:t>
            </a:r>
            <a:endParaRPr lang="cs-CZ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T </a:t>
            </a:r>
            <a:r>
              <a:rPr lang="cs-CZ" sz="3600" b="1" dirty="0" err="1" smtClean="0">
                <a:solidFill>
                  <a:srgbClr val="0070C0"/>
                </a:solidFill>
              </a:rPr>
              <a:t>cells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357158" y="1260458"/>
            <a:ext cx="8501122" cy="53832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C</a:t>
            </a:r>
            <a:r>
              <a:rPr lang="cs-CZ" sz="2400" dirty="0" err="1" smtClean="0"/>
              <a:t>ellular</a:t>
            </a:r>
            <a:r>
              <a:rPr lang="cs-CZ" sz="2400" dirty="0" smtClean="0"/>
              <a:t> </a:t>
            </a:r>
            <a:r>
              <a:rPr lang="cs-CZ" sz="2400" dirty="0" err="1"/>
              <a:t>component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antigen-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endParaRPr lang="cs-CZ" sz="24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Regulation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immune</a:t>
            </a:r>
            <a:r>
              <a:rPr lang="cs-CZ" sz="2400" dirty="0" smtClean="0"/>
              <a:t> </a:t>
            </a:r>
            <a:r>
              <a:rPr lang="cs-CZ" sz="2400" dirty="0" err="1" smtClean="0"/>
              <a:t>processes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destruction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err="1" smtClean="0"/>
              <a:t>of</a:t>
            </a:r>
            <a:r>
              <a:rPr lang="cs-CZ" sz="2400" dirty="0" smtClean="0"/>
              <a:t> virus-</a:t>
            </a:r>
            <a:r>
              <a:rPr lang="cs-CZ" sz="2400" dirty="0" err="1" smtClean="0"/>
              <a:t>infected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tumor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Several</a:t>
            </a:r>
            <a:r>
              <a:rPr lang="cs-CZ" sz="2400" dirty="0" smtClean="0"/>
              <a:t> </a:t>
            </a:r>
            <a:r>
              <a:rPr lang="cs-CZ" sz="2400" dirty="0" err="1" smtClean="0"/>
              <a:t>subsets</a:t>
            </a:r>
            <a:r>
              <a:rPr lang="cs-CZ" sz="2400" dirty="0" smtClean="0"/>
              <a:t> </a:t>
            </a:r>
            <a:r>
              <a:rPr lang="cs-CZ" sz="2400" dirty="0" err="1"/>
              <a:t>of</a:t>
            </a:r>
            <a:r>
              <a:rPr lang="cs-CZ" sz="2400" dirty="0"/>
              <a:t> T </a:t>
            </a:r>
            <a:r>
              <a:rPr lang="cs-CZ" sz="2400" dirty="0" err="1" smtClean="0"/>
              <a:t>lymphocytes</a:t>
            </a:r>
            <a:r>
              <a:rPr lang="cs-CZ" sz="2400" dirty="0" smtClean="0"/>
              <a:t> (</a:t>
            </a: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  <a:cs typeface="Times New Roman" pitchFamily="18" charset="0"/>
              </a:rPr>
              <a:t>1,</a:t>
            </a:r>
            <a:r>
              <a:rPr lang="cs-CZ" sz="2400" b="1" dirty="0" smtClean="0">
                <a:solidFill>
                  <a:srgbClr val="0070C0"/>
                </a:solidFill>
              </a:rPr>
              <a:t> T</a:t>
            </a:r>
            <a:r>
              <a:rPr lang="cs-CZ" sz="2400" b="1" baseline="-25000" dirty="0" smtClean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  <a:cs typeface="Times New Roman" pitchFamily="18" charset="0"/>
              </a:rPr>
              <a:t>2, </a:t>
            </a:r>
            <a:r>
              <a:rPr lang="cs-CZ" sz="2400" b="1" dirty="0" err="1" smtClean="0">
                <a:solidFill>
                  <a:srgbClr val="0070C0"/>
                </a:solidFill>
                <a:cs typeface="Times New Roman" pitchFamily="18" charset="0"/>
              </a:rPr>
              <a:t>Treg</a:t>
            </a:r>
            <a:r>
              <a:rPr lang="cs-CZ" sz="2400" b="1" dirty="0" smtClean="0">
                <a:solidFill>
                  <a:srgbClr val="0070C0"/>
                </a:solidFill>
                <a:cs typeface="Times New Roman" pitchFamily="18" charset="0"/>
              </a:rPr>
              <a:t>, T</a:t>
            </a:r>
            <a:r>
              <a:rPr lang="cs-CZ" sz="2400" b="1" baseline="-25000" dirty="0" smtClean="0">
                <a:solidFill>
                  <a:srgbClr val="0070C0"/>
                </a:solidFill>
                <a:cs typeface="Times New Roman" pitchFamily="18" charset="0"/>
              </a:rPr>
              <a:t>C</a:t>
            </a:r>
            <a:r>
              <a:rPr lang="cs-CZ" sz="2400" dirty="0" smtClean="0">
                <a:cs typeface="Times New Roman" pitchFamily="18" charset="0"/>
              </a:rPr>
              <a:t>…)</a:t>
            </a:r>
            <a:endParaRPr lang="cs-CZ" sz="2400" b="1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 smtClean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</a:rPr>
              <a:t>TCR </a:t>
            </a:r>
            <a:r>
              <a:rPr lang="cs-CZ" sz="2400" b="1" dirty="0" err="1" smtClean="0">
                <a:solidFill>
                  <a:srgbClr val="0070C0"/>
                </a:solidFill>
              </a:rPr>
              <a:t>recognize</a:t>
            </a:r>
            <a:r>
              <a:rPr lang="cs-CZ" sz="2400" b="1" dirty="0" smtClean="0">
                <a:solidFill>
                  <a:srgbClr val="0070C0"/>
                </a:solidFill>
              </a:rPr>
              <a:t> peptide-MHC </a:t>
            </a:r>
            <a:r>
              <a:rPr lang="cs-CZ" sz="2400" b="1" dirty="0" err="1" smtClean="0">
                <a:solidFill>
                  <a:srgbClr val="0070C0"/>
                </a:solidFill>
              </a:rPr>
              <a:t>complex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000" b="1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T cell are </a:t>
            </a:r>
            <a:r>
              <a:rPr lang="cs-CZ" sz="2400" dirty="0" err="1" smtClean="0"/>
              <a:t>activated</a:t>
            </a:r>
            <a:r>
              <a:rPr lang="cs-CZ" sz="2400" dirty="0" smtClean="0"/>
              <a:t> by </a:t>
            </a:r>
            <a:r>
              <a:rPr lang="cs-CZ" sz="2400" b="1" dirty="0" smtClean="0">
                <a:solidFill>
                  <a:srgbClr val="0070C0"/>
                </a:solidFill>
              </a:rPr>
              <a:t>APC</a:t>
            </a:r>
            <a:endParaRPr lang="cs-CZ" sz="2400" b="1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 smtClean="0">
                <a:solidFill>
                  <a:srgbClr val="0070C0"/>
                </a:solidFill>
              </a:rPr>
              <a:t>development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T </a:t>
            </a:r>
            <a:r>
              <a:rPr lang="cs-CZ" sz="2200" dirty="0" err="1" smtClean="0"/>
              <a:t>cells</a:t>
            </a:r>
            <a:r>
              <a:rPr lang="cs-CZ" sz="2200" dirty="0" smtClean="0"/>
              <a:t> </a:t>
            </a:r>
            <a:r>
              <a:rPr lang="cs-CZ" sz="2200" dirty="0" err="1" smtClean="0"/>
              <a:t>originate</a:t>
            </a:r>
            <a:r>
              <a:rPr lang="cs-CZ" sz="2200" dirty="0" smtClean="0"/>
              <a:t> in bone </a:t>
            </a:r>
            <a:r>
              <a:rPr lang="cs-CZ" sz="2200" dirty="0" err="1" smtClean="0"/>
              <a:t>marrow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then</a:t>
            </a:r>
            <a:r>
              <a:rPr lang="cs-CZ" sz="2200" dirty="0" smtClean="0"/>
              <a:t> </a:t>
            </a:r>
            <a:r>
              <a:rPr lang="cs-CZ" sz="2200" dirty="0" err="1" smtClean="0"/>
              <a:t>migrate</a:t>
            </a:r>
            <a:r>
              <a:rPr lang="cs-CZ" sz="2200" dirty="0" smtClean="0"/>
              <a:t> to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thymus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dirty="0" err="1" smtClean="0"/>
              <a:t>where</a:t>
            </a:r>
            <a:r>
              <a:rPr lang="cs-CZ" sz="2200" dirty="0" smtClean="0"/>
              <a:t> </a:t>
            </a:r>
            <a:r>
              <a:rPr lang="cs-CZ" sz="2200" dirty="0" err="1" smtClean="0"/>
              <a:t>they</a:t>
            </a:r>
            <a:r>
              <a:rPr lang="cs-CZ" sz="2200" dirty="0" smtClean="0"/>
              <a:t> </a:t>
            </a:r>
            <a:r>
              <a:rPr lang="cs-CZ" sz="2200" dirty="0" err="1" smtClean="0"/>
              <a:t>mature</a:t>
            </a:r>
            <a:r>
              <a:rPr lang="cs-CZ" sz="2200" dirty="0" smtClean="0"/>
              <a:t> (</a:t>
            </a:r>
            <a:r>
              <a:rPr lang="cs-CZ" sz="2200" dirty="0" smtClean="0">
                <a:latin typeface="Symbol" pitchFamily="18" charset="2"/>
              </a:rPr>
              <a:t>ab </a:t>
            </a:r>
            <a:r>
              <a:rPr lang="cs-CZ" sz="2200" dirty="0" smtClean="0"/>
              <a:t>T </a:t>
            </a:r>
            <a:r>
              <a:rPr lang="cs-CZ" sz="2200" dirty="0" err="1" smtClean="0"/>
              <a:t>lymphocytes</a:t>
            </a:r>
            <a:r>
              <a:rPr lang="cs-CZ" sz="2200" dirty="0" smtClean="0"/>
              <a:t>),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final</a:t>
            </a:r>
            <a:r>
              <a:rPr lang="cs-CZ" sz="2200" dirty="0" smtClean="0"/>
              <a:t> </a:t>
            </a:r>
            <a:r>
              <a:rPr lang="cs-CZ" sz="2200" dirty="0" err="1" smtClean="0"/>
              <a:t>differentiation</a:t>
            </a:r>
            <a:r>
              <a:rPr lang="cs-CZ" sz="2200" dirty="0" smtClean="0"/>
              <a:t>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err="1" smtClean="0"/>
              <a:t>is</a:t>
            </a:r>
            <a:r>
              <a:rPr lang="cs-CZ" sz="2200" dirty="0" smtClean="0"/>
              <a:t> </a:t>
            </a:r>
            <a:r>
              <a:rPr lang="cs-CZ" sz="2200" dirty="0" err="1" smtClean="0"/>
              <a:t>after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activation</a:t>
            </a:r>
            <a:r>
              <a:rPr lang="cs-CZ" sz="2200" dirty="0" smtClean="0"/>
              <a:t> </a:t>
            </a:r>
            <a:r>
              <a:rPr lang="cs-CZ" sz="2200" dirty="0" smtClean="0"/>
              <a:t>by antigen </a:t>
            </a:r>
            <a:r>
              <a:rPr lang="cs-CZ" sz="2200" dirty="0" err="1" smtClean="0"/>
              <a:t>processed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presented</a:t>
            </a:r>
            <a:r>
              <a:rPr lang="cs-CZ" sz="2200" dirty="0" smtClean="0"/>
              <a:t> by </a:t>
            </a:r>
            <a:r>
              <a:rPr lang="cs-CZ" sz="2200" b="1" dirty="0" smtClean="0">
                <a:solidFill>
                  <a:srgbClr val="0070C0"/>
                </a:solidFill>
              </a:rPr>
              <a:t>APC</a:t>
            </a:r>
            <a:r>
              <a:rPr lang="cs-CZ" sz="2200" dirty="0" smtClean="0"/>
              <a:t>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 smtClean="0">
                <a:latin typeface="Symbol" pitchFamily="18" charset="2"/>
              </a:rPr>
              <a:t>gd</a:t>
            </a:r>
            <a:r>
              <a:rPr lang="cs-CZ" sz="2200" dirty="0" smtClean="0">
                <a:latin typeface="Symbol" pitchFamily="18" charset="2"/>
              </a:rPr>
              <a:t> </a:t>
            </a:r>
            <a:r>
              <a:rPr lang="cs-CZ" sz="2200" dirty="0" smtClean="0"/>
              <a:t>T </a:t>
            </a:r>
            <a:r>
              <a:rPr lang="cs-CZ" sz="2200" dirty="0" err="1" smtClean="0"/>
              <a:t>cells</a:t>
            </a:r>
            <a:r>
              <a:rPr lang="cs-CZ" sz="2200" dirty="0" smtClean="0"/>
              <a:t> </a:t>
            </a:r>
            <a:r>
              <a:rPr lang="cs-CZ" sz="2200" dirty="0" err="1" smtClean="0"/>
              <a:t>can</a:t>
            </a:r>
            <a:r>
              <a:rPr lang="cs-CZ" sz="2200" dirty="0" smtClean="0"/>
              <a:t> </a:t>
            </a:r>
            <a:r>
              <a:rPr lang="cs-CZ" sz="2200" dirty="0" err="1" smtClean="0"/>
              <a:t>develop</a:t>
            </a:r>
            <a:r>
              <a:rPr lang="cs-CZ" sz="2200" dirty="0" smtClean="0"/>
              <a:t> </a:t>
            </a:r>
            <a:r>
              <a:rPr lang="cs-CZ" sz="2200" dirty="0" err="1" smtClean="0"/>
              <a:t>outside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thymus</a:t>
            </a:r>
            <a:r>
              <a:rPr lang="cs-CZ" sz="2200" dirty="0" smtClean="0"/>
              <a:t> (</a:t>
            </a:r>
            <a:r>
              <a:rPr lang="cs-CZ" sz="2200" dirty="0" err="1" smtClean="0"/>
              <a:t>the</a:t>
            </a:r>
            <a:r>
              <a:rPr lang="cs-CZ" sz="2200" dirty="0" smtClean="0"/>
              <a:t> minority </a:t>
            </a:r>
            <a:r>
              <a:rPr lang="cs-CZ" sz="2200" dirty="0" err="1" smtClean="0"/>
              <a:t>population</a:t>
            </a:r>
            <a:r>
              <a:rPr lang="cs-CZ" sz="2200" dirty="0" smtClean="0"/>
              <a:t>)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T </a:t>
            </a:r>
            <a:r>
              <a:rPr lang="cs-CZ" sz="2200" dirty="0" err="1" smtClean="0"/>
              <a:t>cells</a:t>
            </a:r>
            <a:r>
              <a:rPr lang="cs-CZ" sz="2200" dirty="0" smtClean="0"/>
              <a:t> are </a:t>
            </a:r>
            <a:r>
              <a:rPr lang="cs-CZ" sz="2200" dirty="0" err="1" smtClean="0"/>
              <a:t>stimulated</a:t>
            </a:r>
            <a:r>
              <a:rPr lang="cs-CZ" sz="2200" dirty="0" smtClean="0"/>
              <a:t> </a:t>
            </a:r>
            <a:r>
              <a:rPr lang="cs-CZ" sz="2200" dirty="0" err="1" smtClean="0"/>
              <a:t>after</a:t>
            </a:r>
            <a:r>
              <a:rPr lang="cs-CZ" sz="2200" dirty="0" smtClean="0"/>
              <a:t> </a:t>
            </a:r>
            <a:r>
              <a:rPr lang="cs-CZ" sz="2200" dirty="0" err="1" smtClean="0"/>
              <a:t>activation</a:t>
            </a:r>
            <a:r>
              <a:rPr lang="cs-CZ" sz="2200" dirty="0" smtClean="0"/>
              <a:t> to </a:t>
            </a:r>
            <a:r>
              <a:rPr lang="cs-CZ" sz="2200" dirty="0" err="1" smtClean="0"/>
              <a:t>proliferate</a:t>
            </a:r>
            <a:r>
              <a:rPr lang="cs-CZ" sz="2200" dirty="0" smtClean="0"/>
              <a:t>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differentiate</a:t>
            </a:r>
            <a:r>
              <a:rPr lang="cs-CZ" sz="2200" dirty="0" smtClean="0"/>
              <a:t> </a:t>
            </a:r>
            <a:r>
              <a:rPr lang="cs-CZ" sz="2200" dirty="0" err="1" smtClean="0"/>
              <a:t>into</a:t>
            </a:r>
            <a:r>
              <a:rPr lang="cs-CZ" sz="2200" dirty="0" smtClean="0"/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effector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cells</a:t>
            </a:r>
            <a:r>
              <a:rPr lang="cs-CZ" sz="2200" b="1" dirty="0" smtClean="0">
                <a:solidFill>
                  <a:srgbClr val="0070C0"/>
                </a:solidFill>
              </a:rPr>
              <a:t> 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memory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cells</a:t>
            </a:r>
            <a:endParaRPr lang="cs-CZ" sz="22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T cell </a:t>
            </a:r>
            <a:r>
              <a:rPr lang="cs-CZ" sz="3200" b="1" dirty="0" err="1">
                <a:solidFill>
                  <a:srgbClr val="0070C0"/>
                </a:solidFill>
              </a:rPr>
              <a:t>development</a:t>
            </a:r>
            <a:endParaRPr lang="cs-CZ" sz="3200" b="1" dirty="0">
              <a:solidFill>
                <a:srgbClr val="0070C0"/>
              </a:solidFill>
            </a:endParaRPr>
          </a:p>
        </p:txBody>
      </p:sp>
      <p:pic>
        <p:nvPicPr>
          <p:cNvPr id="4" name="irc_mi" descr="http://www.nature.com/nri/journal/v2/n5/images/nri798-f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614366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T cell </a:t>
            </a:r>
            <a:r>
              <a:rPr lang="cs-CZ" sz="2800" b="1" dirty="0" err="1">
                <a:solidFill>
                  <a:srgbClr val="0070C0"/>
                </a:solidFill>
              </a:rPr>
              <a:t>development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435280" cy="55435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800" b="1" dirty="0" smtClean="0"/>
              <a:t>  </a:t>
            </a:r>
            <a:r>
              <a:rPr lang="cs-CZ" sz="2200" b="1" dirty="0" smtClean="0"/>
              <a:t>   </a:t>
            </a:r>
            <a:r>
              <a:rPr lang="cs-CZ" sz="2200" b="1" dirty="0" err="1" smtClean="0"/>
              <a:t>Pluripotent</a:t>
            </a:r>
            <a:r>
              <a:rPr lang="cs-CZ" sz="2200" b="1" dirty="0" smtClean="0"/>
              <a:t> </a:t>
            </a:r>
            <a:r>
              <a:rPr lang="cs-CZ" sz="2200" b="1" dirty="0" err="1"/>
              <a:t>hematopoietic</a:t>
            </a:r>
            <a:r>
              <a:rPr lang="cs-CZ" sz="2200" b="1" dirty="0"/>
              <a:t> stem </a:t>
            </a:r>
            <a:r>
              <a:rPr lang="cs-CZ" sz="2200" b="1" dirty="0" err="1"/>
              <a:t>cells</a:t>
            </a:r>
            <a:r>
              <a:rPr lang="cs-CZ" sz="2200" b="1" dirty="0"/>
              <a:t> </a:t>
            </a:r>
            <a:br>
              <a:rPr lang="cs-CZ" sz="2200" b="1" dirty="0"/>
            </a:br>
            <a:r>
              <a:rPr lang="cs-CZ" sz="2200" dirty="0"/>
              <a:t/>
            </a:r>
            <a:br>
              <a:rPr lang="cs-CZ" sz="2200" dirty="0"/>
            </a:br>
            <a:endParaRPr lang="cs-CZ" sz="2200" dirty="0" smtClean="0"/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200" b="1" dirty="0" smtClean="0"/>
              <a:t>       </a:t>
            </a:r>
            <a:r>
              <a:rPr lang="cs-CZ" sz="2200" b="1" dirty="0"/>
              <a:t>Pro-</a:t>
            </a:r>
            <a:r>
              <a:rPr lang="cs-CZ" sz="2200" b="1" dirty="0" err="1"/>
              <a:t>thymocytes</a:t>
            </a:r>
            <a:r>
              <a:rPr lang="cs-CZ" sz="2200" dirty="0"/>
              <a:t> </a:t>
            </a:r>
            <a:r>
              <a:rPr lang="cs-CZ" sz="2200" dirty="0">
                <a:solidFill>
                  <a:srgbClr val="0070C0"/>
                </a:solidFill>
              </a:rPr>
              <a:t>– </a:t>
            </a:r>
            <a:r>
              <a:rPr lang="cs-CZ" sz="2200" b="1" dirty="0">
                <a:solidFill>
                  <a:srgbClr val="0070C0"/>
                </a:solidFill>
              </a:rPr>
              <a:t>double negative T </a:t>
            </a:r>
            <a:r>
              <a:rPr lang="cs-CZ" sz="2200" b="1" dirty="0" err="1">
                <a:solidFill>
                  <a:srgbClr val="0070C0"/>
                </a:solidFill>
              </a:rPr>
              <a:t>cells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dirty="0"/>
              <a:t>- are </a:t>
            </a:r>
            <a:r>
              <a:rPr lang="cs-CZ" sz="2200" dirty="0" err="1"/>
              <a:t>coming</a:t>
            </a:r>
            <a:r>
              <a:rPr lang="cs-CZ" sz="2200" dirty="0"/>
              <a:t> </a:t>
            </a:r>
            <a:r>
              <a:rPr lang="cs-CZ" sz="2200" dirty="0" err="1"/>
              <a:t>from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bone </a:t>
            </a:r>
            <a:r>
              <a:rPr lang="cs-CZ" sz="2200" dirty="0" err="1"/>
              <a:t>marrow</a:t>
            </a:r>
            <a:r>
              <a:rPr lang="cs-CZ" sz="2200" dirty="0"/>
              <a:t> to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thymus</a:t>
            </a:r>
            <a:r>
              <a:rPr lang="cs-CZ" sz="2200" dirty="0"/>
              <a:t>, </a:t>
            </a:r>
            <a:r>
              <a:rPr lang="cs-CZ" sz="2200" dirty="0" err="1"/>
              <a:t>where</a:t>
            </a:r>
            <a:r>
              <a:rPr lang="cs-CZ" sz="2200" dirty="0"/>
              <a:t> </a:t>
            </a:r>
            <a:r>
              <a:rPr lang="cs-CZ" sz="2200" dirty="0" err="1"/>
              <a:t>they</a:t>
            </a:r>
            <a:r>
              <a:rPr lang="cs-CZ" sz="2200" dirty="0"/>
              <a:t> </a:t>
            </a:r>
            <a:r>
              <a:rPr lang="cs-CZ" sz="2200" dirty="0" err="1"/>
              <a:t>begin</a:t>
            </a:r>
            <a:r>
              <a:rPr lang="cs-CZ" sz="2200" dirty="0"/>
              <a:t> to </a:t>
            </a:r>
            <a:r>
              <a:rPr lang="cs-CZ" sz="2200" dirty="0" err="1">
                <a:solidFill>
                  <a:srgbClr val="0070C0"/>
                </a:solidFill>
              </a:rPr>
              <a:t>rearrange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 err="1">
                <a:solidFill>
                  <a:srgbClr val="0070C0"/>
                </a:solidFill>
              </a:rPr>
              <a:t>TCR</a:t>
            </a:r>
            <a:r>
              <a:rPr lang="cs-CZ" sz="2200" dirty="0" err="1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 err="1"/>
              <a:t>genes</a:t>
            </a:r>
            <a:r>
              <a:rPr lang="cs-CZ" sz="2200" dirty="0"/>
              <a:t>, </a:t>
            </a:r>
            <a:r>
              <a:rPr lang="cs-CZ" sz="2200" dirty="0" smtClean="0"/>
              <a:t>express </a:t>
            </a:r>
            <a:r>
              <a:rPr lang="cs-CZ" sz="2200" dirty="0"/>
              <a:t>on </a:t>
            </a:r>
            <a:r>
              <a:rPr lang="cs-CZ" sz="2200" dirty="0" err="1"/>
              <a:t>their</a:t>
            </a:r>
            <a:r>
              <a:rPr lang="cs-CZ" sz="2200" dirty="0"/>
              <a:t> </a:t>
            </a:r>
            <a:r>
              <a:rPr lang="cs-CZ" sz="2200" dirty="0" err="1" smtClean="0"/>
              <a:t>surface</a:t>
            </a:r>
            <a:r>
              <a:rPr lang="cs-CZ" sz="2200" dirty="0" smtClean="0"/>
              <a:t> </a:t>
            </a:r>
            <a:r>
              <a:rPr lang="cs-CZ" sz="2200" b="1" dirty="0" err="1">
                <a:solidFill>
                  <a:srgbClr val="0070C0"/>
                </a:solidFill>
              </a:rPr>
              <a:t>pre</a:t>
            </a:r>
            <a:r>
              <a:rPr lang="cs-CZ" sz="2200" b="1" dirty="0">
                <a:solidFill>
                  <a:srgbClr val="0070C0"/>
                </a:solidFill>
              </a:rPr>
              <a:t>-TCR</a:t>
            </a:r>
            <a:r>
              <a:rPr lang="cs-CZ" sz="2200" dirty="0"/>
              <a:t> (</a:t>
            </a:r>
            <a:r>
              <a:rPr lang="cs-CZ" sz="2200" dirty="0" err="1"/>
              <a:t>Composed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>
                <a:latin typeface="Symbol" pitchFamily="18" charset="2"/>
              </a:rPr>
              <a:t>b</a:t>
            </a:r>
            <a:r>
              <a:rPr lang="cs-CZ" sz="2200" dirty="0"/>
              <a:t> </a:t>
            </a:r>
            <a:r>
              <a:rPr lang="cs-CZ" sz="2200" dirty="0" err="1"/>
              <a:t>chain</a:t>
            </a:r>
            <a:r>
              <a:rPr lang="cs-CZ" sz="2200" dirty="0"/>
              <a:t>, </a:t>
            </a:r>
            <a:r>
              <a:rPr lang="cs-CZ" sz="2200" dirty="0" err="1"/>
              <a:t>pre</a:t>
            </a:r>
            <a:r>
              <a:rPr lang="cs-CZ" sz="2200" dirty="0"/>
              <a:t>-</a:t>
            </a:r>
            <a:r>
              <a:rPr lang="cs-CZ" sz="2200" dirty="0" err="1"/>
              <a:t>TCR</a:t>
            </a:r>
            <a:r>
              <a:rPr lang="cs-CZ" sz="2200" dirty="0" err="1">
                <a:latin typeface="Symbol" pitchFamily="18" charset="2"/>
              </a:rPr>
              <a:t>a</a:t>
            </a:r>
            <a:r>
              <a:rPr lang="cs-CZ" sz="2200" dirty="0"/>
              <a:t> </a:t>
            </a:r>
            <a:r>
              <a:rPr lang="cs-CZ" sz="2200" dirty="0" err="1"/>
              <a:t>and</a:t>
            </a:r>
            <a:r>
              <a:rPr lang="cs-CZ" sz="2200" dirty="0"/>
              <a:t> CD3 </a:t>
            </a:r>
            <a:r>
              <a:rPr lang="cs-CZ" sz="2200" dirty="0" err="1"/>
              <a:t>complex</a:t>
            </a:r>
            <a:r>
              <a:rPr lang="cs-CZ" sz="2200" dirty="0"/>
              <a:t>), </a:t>
            </a:r>
            <a:r>
              <a:rPr lang="cs-CZ" sz="2200" dirty="0" err="1"/>
              <a:t>then</a:t>
            </a:r>
            <a:r>
              <a:rPr lang="cs-CZ" sz="2200" dirty="0"/>
              <a:t> </a:t>
            </a:r>
            <a:r>
              <a:rPr lang="cs-CZ" sz="2200" dirty="0" err="1"/>
              <a:t>begin</a:t>
            </a:r>
            <a:r>
              <a:rPr lang="cs-CZ" sz="2200" dirty="0"/>
              <a:t> </a:t>
            </a:r>
            <a:r>
              <a:rPr lang="cs-CZ" sz="2200" dirty="0" err="1"/>
              <a:t>TCR</a:t>
            </a:r>
            <a:r>
              <a:rPr lang="cs-CZ" sz="2200" dirty="0" err="1">
                <a:latin typeface="Symbol" pitchFamily="18" charset="2"/>
              </a:rPr>
              <a:t>a</a:t>
            </a:r>
            <a:r>
              <a:rPr lang="cs-CZ" sz="2200" dirty="0"/>
              <a:t> </a:t>
            </a:r>
            <a:r>
              <a:rPr lang="cs-CZ" sz="2200" dirty="0" err="1"/>
              <a:t>genes</a:t>
            </a:r>
            <a:r>
              <a:rPr lang="cs-CZ" sz="2200" dirty="0"/>
              <a:t> </a:t>
            </a:r>
            <a:r>
              <a:rPr lang="cs-CZ" sz="2200" dirty="0" err="1"/>
              <a:t>rearrangement</a:t>
            </a:r>
            <a:r>
              <a:rPr lang="cs-CZ" sz="2200" dirty="0"/>
              <a:t> </a:t>
            </a:r>
            <a:br>
              <a:rPr lang="cs-CZ" sz="2200" dirty="0"/>
            </a:br>
            <a:endParaRPr lang="cs-CZ" sz="2200" dirty="0" smtClean="0"/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200" b="1" dirty="0" smtClean="0"/>
              <a:t>       </a:t>
            </a:r>
            <a:r>
              <a:rPr lang="cs-CZ" sz="2200" b="1" dirty="0" err="1"/>
              <a:t>Cortical</a:t>
            </a:r>
            <a:r>
              <a:rPr lang="cs-CZ" sz="2200" b="1" dirty="0"/>
              <a:t> </a:t>
            </a:r>
            <a:r>
              <a:rPr lang="cs-CZ" sz="2200" b="1" dirty="0" err="1"/>
              <a:t>thymocytes</a:t>
            </a:r>
            <a:r>
              <a:rPr lang="cs-CZ" sz="2200" dirty="0"/>
              <a:t> – </a:t>
            </a:r>
            <a:r>
              <a:rPr lang="cs-CZ" sz="2200" b="1" dirty="0">
                <a:solidFill>
                  <a:srgbClr val="0070C0"/>
                </a:solidFill>
              </a:rPr>
              <a:t>double positive T </a:t>
            </a:r>
            <a:r>
              <a:rPr lang="cs-CZ" sz="2200" b="1" dirty="0" err="1">
                <a:solidFill>
                  <a:srgbClr val="0070C0"/>
                </a:solidFill>
              </a:rPr>
              <a:t>cells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dirty="0"/>
              <a:t>- express on </a:t>
            </a:r>
            <a:r>
              <a:rPr lang="cs-CZ" sz="2200" dirty="0" err="1"/>
              <a:t>their</a:t>
            </a:r>
            <a:r>
              <a:rPr lang="cs-CZ" sz="2200" dirty="0"/>
              <a:t> </a:t>
            </a:r>
            <a:r>
              <a:rPr lang="cs-CZ" sz="2200" dirty="0" err="1"/>
              <a:t>surface</a:t>
            </a:r>
            <a:r>
              <a:rPr lang="cs-CZ" sz="2200" dirty="0"/>
              <a:t> </a:t>
            </a:r>
            <a:r>
              <a:rPr lang="cs-CZ" sz="2200" b="1" dirty="0">
                <a:solidFill>
                  <a:srgbClr val="0070C0"/>
                </a:solidFill>
              </a:rPr>
              <a:t>TCR</a:t>
            </a:r>
            <a:r>
              <a:rPr lang="cs-CZ" sz="2200" dirty="0"/>
              <a:t> (</a:t>
            </a:r>
            <a:r>
              <a:rPr lang="cs-CZ" sz="2200" dirty="0" err="1"/>
              <a:t>composed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chains</a:t>
            </a:r>
            <a:r>
              <a:rPr lang="cs-CZ" sz="2200" dirty="0"/>
              <a:t> </a:t>
            </a:r>
            <a:r>
              <a:rPr lang="cs-CZ" sz="2200" dirty="0">
                <a:latin typeface="Symbol" pitchFamily="18" charset="2"/>
              </a:rPr>
              <a:t>a, b </a:t>
            </a:r>
            <a:r>
              <a:rPr lang="cs-CZ" sz="2200" dirty="0" err="1"/>
              <a:t>and</a:t>
            </a:r>
            <a:r>
              <a:rPr lang="cs-CZ" sz="2200" dirty="0"/>
              <a:t> CD3) </a:t>
            </a:r>
            <a:r>
              <a:rPr lang="cs-CZ" sz="2200" dirty="0" err="1"/>
              <a:t>and</a:t>
            </a:r>
            <a:r>
              <a:rPr lang="cs-CZ" sz="2200" dirty="0"/>
              <a:t> </a:t>
            </a:r>
            <a:r>
              <a:rPr lang="cs-CZ" sz="2200" b="1" dirty="0">
                <a:solidFill>
                  <a:srgbClr val="0070C0"/>
                </a:solidFill>
              </a:rPr>
              <a:t>CD4 </a:t>
            </a:r>
            <a:r>
              <a:rPr lang="cs-CZ" sz="2200" dirty="0" err="1"/>
              <a:t>and</a:t>
            </a:r>
            <a:r>
              <a:rPr lang="cs-CZ" sz="2200" b="1" dirty="0">
                <a:solidFill>
                  <a:srgbClr val="0070C0"/>
                </a:solidFill>
              </a:rPr>
              <a:t> CD8 </a:t>
            </a:r>
            <a:r>
              <a:rPr lang="cs-CZ" sz="2200" dirty="0"/>
              <a:t>co-receptor (double positive T </a:t>
            </a:r>
            <a:r>
              <a:rPr lang="cs-CZ" sz="2200" dirty="0" err="1"/>
              <a:t>lymphocyte</a:t>
            </a:r>
            <a:r>
              <a:rPr lang="cs-CZ" sz="2200" dirty="0"/>
              <a:t>), </a:t>
            </a:r>
            <a:r>
              <a:rPr lang="cs-CZ" sz="2200" b="1" dirty="0" err="1" smtClean="0"/>
              <a:t>selection</a:t>
            </a:r>
            <a:r>
              <a:rPr lang="cs-CZ" sz="2200" dirty="0" smtClean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cells</a:t>
            </a:r>
            <a:r>
              <a:rPr lang="cs-CZ" sz="2200" dirty="0" smtClean="0"/>
              <a:t> </a:t>
            </a:r>
            <a:r>
              <a:rPr lang="cs-CZ" sz="2200" dirty="0" err="1" smtClean="0"/>
              <a:t>with</a:t>
            </a:r>
            <a:r>
              <a:rPr lang="cs-CZ" sz="2200" dirty="0" smtClean="0"/>
              <a:t> </a:t>
            </a:r>
            <a:r>
              <a:rPr lang="cs-CZ" sz="2200" dirty="0" err="1" smtClean="0"/>
              <a:t>dysfunctional</a:t>
            </a:r>
            <a:r>
              <a:rPr lang="cs-CZ" sz="2200" dirty="0" smtClean="0"/>
              <a:t> TCR 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autoreactive</a:t>
            </a:r>
            <a:r>
              <a:rPr lang="cs-CZ" sz="2200" dirty="0" smtClean="0"/>
              <a:t> </a:t>
            </a:r>
            <a:r>
              <a:rPr lang="cs-CZ" sz="2200" dirty="0" err="1"/>
              <a:t>cells</a:t>
            </a:r>
            <a:r>
              <a:rPr lang="cs-CZ" sz="2200" dirty="0"/>
              <a:t> </a:t>
            </a:r>
            <a:r>
              <a:rPr lang="cs-CZ" sz="2200" dirty="0" smtClean="0"/>
              <a:t> 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b="1" dirty="0" err="1"/>
              <a:t>Medullary</a:t>
            </a:r>
            <a:r>
              <a:rPr lang="cs-CZ" sz="2200" b="1" dirty="0"/>
              <a:t> </a:t>
            </a:r>
            <a:r>
              <a:rPr lang="cs-CZ" sz="2200" b="1" dirty="0" err="1"/>
              <a:t>thymocytes</a:t>
            </a:r>
            <a:r>
              <a:rPr lang="cs-CZ" sz="2200" dirty="0"/>
              <a:t> (</a:t>
            </a:r>
            <a:r>
              <a:rPr lang="cs-CZ" sz="2200" dirty="0" err="1"/>
              <a:t>mature</a:t>
            </a:r>
            <a:r>
              <a:rPr lang="cs-CZ" sz="2200" dirty="0"/>
              <a:t> T cell) - </a:t>
            </a:r>
            <a:r>
              <a:rPr lang="cs-CZ" sz="2200" dirty="0" err="1"/>
              <a:t>retain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expression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b="1" dirty="0">
                <a:solidFill>
                  <a:srgbClr val="0070C0"/>
                </a:solidFill>
              </a:rPr>
              <a:t>CD4 </a:t>
            </a:r>
            <a:r>
              <a:rPr lang="cs-CZ" sz="2200" b="1" dirty="0" err="1">
                <a:solidFill>
                  <a:srgbClr val="0070C0"/>
                </a:solidFill>
              </a:rPr>
              <a:t>or</a:t>
            </a:r>
            <a:r>
              <a:rPr lang="cs-CZ" sz="2200" b="1" dirty="0">
                <a:solidFill>
                  <a:srgbClr val="0070C0"/>
                </a:solidFill>
              </a:rPr>
              <a:t> CD8</a:t>
            </a:r>
            <a:r>
              <a:rPr lang="cs-CZ" sz="2200" dirty="0"/>
              <a:t>, </a:t>
            </a:r>
            <a:r>
              <a:rPr lang="cs-CZ" sz="2200" dirty="0" err="1"/>
              <a:t>then</a:t>
            </a:r>
            <a:r>
              <a:rPr lang="cs-CZ" sz="2200" dirty="0"/>
              <a:t> </a:t>
            </a:r>
            <a:r>
              <a:rPr lang="cs-CZ" sz="2200" dirty="0" err="1"/>
              <a:t>migrate</a:t>
            </a:r>
            <a:r>
              <a:rPr lang="cs-CZ" sz="2200" dirty="0"/>
              <a:t> to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secondary</a:t>
            </a:r>
            <a:r>
              <a:rPr lang="cs-CZ" sz="2200" dirty="0" smtClean="0"/>
              <a:t> </a:t>
            </a:r>
            <a:r>
              <a:rPr lang="cs-CZ" sz="2200" dirty="0" err="1"/>
              <a:t>lymphoid</a:t>
            </a:r>
            <a:r>
              <a:rPr lang="cs-CZ" sz="2200" dirty="0"/>
              <a:t> </a:t>
            </a:r>
            <a:r>
              <a:rPr lang="cs-CZ" sz="2200" dirty="0" err="1"/>
              <a:t>organs</a:t>
            </a:r>
            <a:r>
              <a:rPr lang="cs-CZ" sz="2200" dirty="0"/>
              <a:t> </a:t>
            </a:r>
            <a:endParaRPr lang="cs-CZ" sz="2200" dirty="0" smtClean="0"/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err="1" smtClean="0"/>
              <a:t>Mature</a:t>
            </a:r>
            <a:r>
              <a:rPr lang="cs-CZ" sz="2200" b="1" dirty="0" smtClean="0"/>
              <a:t> </a:t>
            </a:r>
            <a:r>
              <a:rPr lang="cs-CZ" sz="2200" b="1" dirty="0" smtClean="0"/>
              <a:t>T </a:t>
            </a:r>
            <a:r>
              <a:rPr lang="cs-CZ" sz="2200" b="1" dirty="0" err="1" smtClean="0"/>
              <a:t>cells</a:t>
            </a:r>
            <a:r>
              <a:rPr lang="cs-CZ" sz="2200" b="1" dirty="0" smtClean="0"/>
              <a:t> </a:t>
            </a:r>
            <a:r>
              <a:rPr lang="cs-CZ" sz="2200" dirty="0" smtClean="0"/>
              <a:t>(</a:t>
            </a:r>
            <a:r>
              <a:rPr lang="cs-CZ" sz="2200" dirty="0" err="1" smtClean="0"/>
              <a:t>Medullary</a:t>
            </a:r>
            <a:r>
              <a:rPr lang="cs-CZ" sz="2200" dirty="0" smtClean="0"/>
              <a:t> </a:t>
            </a:r>
            <a:r>
              <a:rPr lang="cs-CZ" sz="2200" dirty="0" err="1" smtClean="0"/>
              <a:t>thymocytes</a:t>
            </a:r>
            <a:r>
              <a:rPr lang="cs-CZ" sz="2200" dirty="0" smtClean="0"/>
              <a:t>) </a:t>
            </a:r>
            <a:r>
              <a:rPr lang="cs-CZ" sz="2200" dirty="0" err="1" smtClean="0"/>
              <a:t>leave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thymus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migrate</a:t>
            </a:r>
            <a:r>
              <a:rPr lang="cs-CZ" sz="2200" dirty="0" smtClean="0"/>
              <a:t> to </a:t>
            </a:r>
            <a:r>
              <a:rPr lang="cs-CZ" sz="2200" dirty="0" err="1" smtClean="0"/>
              <a:t>secondary</a:t>
            </a:r>
            <a:r>
              <a:rPr lang="cs-CZ" sz="2200" dirty="0" smtClean="0"/>
              <a:t> </a:t>
            </a:r>
            <a:r>
              <a:rPr lang="cs-CZ" sz="2200" dirty="0" err="1" smtClean="0"/>
              <a:t>lymphoid</a:t>
            </a:r>
            <a:r>
              <a:rPr lang="cs-CZ" sz="2200" dirty="0" smtClean="0"/>
              <a:t> </a:t>
            </a:r>
            <a:r>
              <a:rPr lang="cs-CZ" sz="2200" dirty="0" err="1" smtClean="0"/>
              <a:t>organs</a:t>
            </a:r>
            <a:r>
              <a:rPr lang="cs-CZ" sz="2200" dirty="0" smtClean="0"/>
              <a:t> 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endParaRPr lang="cs-CZ" sz="2200" dirty="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714480" y="121442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691680" y="263691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763688" y="414908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5778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effectLst/>
                <a:ea typeface="Tahoma" pitchFamily="34" charset="0"/>
                <a:cs typeface="Tahoma" pitchFamily="34" charset="0"/>
              </a:rPr>
              <a:t>NK </a:t>
            </a:r>
            <a:r>
              <a:rPr lang="cs-CZ" sz="2800" b="1" dirty="0" err="1" smtClean="0">
                <a:solidFill>
                  <a:srgbClr val="0070C0"/>
                </a:solidFill>
                <a:effectLst/>
                <a:ea typeface="Tahoma" pitchFamily="34" charset="0"/>
                <a:cs typeface="Tahoma" pitchFamily="34" charset="0"/>
              </a:rPr>
              <a:t>cells</a:t>
            </a:r>
            <a:endParaRPr lang="cs-CZ" sz="2800" b="1" dirty="0">
              <a:solidFill>
                <a:srgbClr val="0070C0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714500"/>
            <a:ext cx="7736979" cy="366077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lymphoid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which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belon</a:t>
            </a:r>
            <a:r>
              <a:rPr lang="cs-CZ" sz="2400" dirty="0" smtClean="0">
                <a:solidFill>
                  <a:srgbClr val="002060"/>
                </a:solidFill>
              </a:rPr>
              <a:t> to </a:t>
            </a:r>
            <a:r>
              <a:rPr lang="cs-CZ" sz="2400" dirty="0" err="1" smtClean="0">
                <a:solidFill>
                  <a:srgbClr val="002060"/>
                </a:solidFill>
              </a:rPr>
              <a:t>innate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immunity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endParaRPr lang="cs-CZ" sz="2400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kill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which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have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abnormally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low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MHCgpI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expression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  </a:t>
            </a:r>
            <a:r>
              <a:rPr lang="cs-CZ" sz="2400" dirty="0" smtClean="0">
                <a:solidFill>
                  <a:srgbClr val="002060"/>
                </a:solidFill>
              </a:rPr>
              <a:t>(</a:t>
            </a:r>
            <a:r>
              <a:rPr lang="cs-CZ" sz="2400" dirty="0" err="1" smtClean="0">
                <a:solidFill>
                  <a:srgbClr val="002060"/>
                </a:solidFill>
              </a:rPr>
              <a:t>some</a:t>
            </a:r>
            <a:r>
              <a:rPr lang="cs-CZ" sz="2400" dirty="0" smtClean="0">
                <a:solidFill>
                  <a:srgbClr val="002060"/>
                </a:solidFill>
              </a:rPr>
              <a:t> tumor </a:t>
            </a:r>
            <a:r>
              <a:rPr lang="cs-CZ" sz="2400" dirty="0" err="1" smtClean="0">
                <a:solidFill>
                  <a:srgbClr val="002060"/>
                </a:solidFill>
              </a:rPr>
              <a:t>and</a:t>
            </a:r>
            <a:r>
              <a:rPr lang="cs-CZ" sz="2400" dirty="0" smtClean="0">
                <a:solidFill>
                  <a:srgbClr val="002060"/>
                </a:solidFill>
              </a:rPr>
              <a:t> virus </a:t>
            </a:r>
            <a:r>
              <a:rPr lang="cs-CZ" sz="2400" dirty="0" err="1" smtClean="0">
                <a:solidFill>
                  <a:srgbClr val="002060"/>
                </a:solidFill>
              </a:rPr>
              <a:t>infected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</a:rPr>
              <a:t>) </a:t>
            </a:r>
          </a:p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have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similar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cytotoxic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mechanisms</a:t>
            </a:r>
            <a:r>
              <a:rPr lang="cs-CZ" sz="2400" dirty="0" smtClean="0">
                <a:solidFill>
                  <a:srgbClr val="002060"/>
                </a:solidFill>
              </a:rPr>
              <a:t> as </a:t>
            </a:r>
            <a:r>
              <a:rPr lang="cs-CZ" sz="2400" dirty="0" err="1" smtClean="0">
                <a:solidFill>
                  <a:srgbClr val="002060"/>
                </a:solidFill>
              </a:rPr>
              <a:t>Tc</a:t>
            </a:r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endParaRPr lang="cs-CZ" sz="2400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 NK </a:t>
            </a:r>
            <a:r>
              <a:rPr lang="cs-CZ" sz="2400" dirty="0" err="1" smtClean="0">
                <a:solidFill>
                  <a:srgbClr val="002060"/>
                </a:solidFill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activators</a:t>
            </a:r>
            <a:r>
              <a:rPr lang="cs-CZ" sz="2400" dirty="0" smtClean="0">
                <a:solidFill>
                  <a:srgbClr val="002060"/>
                </a:solidFill>
              </a:rPr>
              <a:t> - </a:t>
            </a:r>
            <a:r>
              <a:rPr lang="cs-CZ" sz="2400" dirty="0" err="1" smtClean="0">
                <a:solidFill>
                  <a:srgbClr val="002060"/>
                </a:solidFill>
              </a:rPr>
              <a:t>IFN</a:t>
            </a:r>
            <a:r>
              <a:rPr lang="cs-CZ" sz="2400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dirty="0" smtClean="0">
                <a:solidFill>
                  <a:srgbClr val="002060"/>
                </a:solidFill>
              </a:rPr>
              <a:t>, </a:t>
            </a:r>
            <a:r>
              <a:rPr lang="cs-CZ" sz="2400" dirty="0" err="1" smtClean="0">
                <a:solidFill>
                  <a:srgbClr val="002060"/>
                </a:solidFill>
              </a:rPr>
              <a:t>IFN</a:t>
            </a:r>
            <a:r>
              <a:rPr lang="cs-CZ" sz="2400" dirty="0" err="1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T cell </a:t>
            </a:r>
            <a:r>
              <a:rPr lang="cs-CZ" sz="3600" b="1" dirty="0" err="1">
                <a:solidFill>
                  <a:srgbClr val="0070C0"/>
                </a:solidFill>
              </a:rPr>
              <a:t>selection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424862" cy="5327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</a:rPr>
              <a:t>Positive </a:t>
            </a:r>
            <a:r>
              <a:rPr lang="cs-CZ" sz="2000" b="1" dirty="0" err="1">
                <a:solidFill>
                  <a:srgbClr val="0070C0"/>
                </a:solidFill>
              </a:rPr>
              <a:t>selection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-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b="1" dirty="0" err="1"/>
              <a:t>elimination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cells</a:t>
            </a:r>
            <a:r>
              <a:rPr lang="cs-CZ" sz="2000" b="1" dirty="0"/>
              <a:t> </a:t>
            </a:r>
            <a:r>
              <a:rPr lang="cs-CZ" sz="2000" b="1" dirty="0" err="1"/>
              <a:t>with</a:t>
            </a:r>
            <a:r>
              <a:rPr lang="cs-CZ" sz="2000" b="1" dirty="0"/>
              <a:t> </a:t>
            </a:r>
            <a:r>
              <a:rPr lang="cs-CZ" sz="2000" b="1" dirty="0" err="1"/>
              <a:t>dysfunctional</a:t>
            </a:r>
            <a:r>
              <a:rPr lang="cs-CZ" sz="2000" b="1" dirty="0"/>
              <a:t> TCR</a:t>
            </a:r>
            <a:r>
              <a:rPr lang="cs-CZ" sz="2000" dirty="0"/>
              <a:t>, </a:t>
            </a:r>
            <a:br>
              <a:rPr lang="cs-CZ" sz="2000" dirty="0"/>
            </a:br>
            <a:r>
              <a:rPr lang="cs-CZ" sz="2000" dirty="0" smtClean="0"/>
              <a:t> </a:t>
            </a:r>
            <a:r>
              <a:rPr lang="cs-CZ" sz="2000" dirty="0" err="1" smtClean="0"/>
              <a:t>thymocytes</a:t>
            </a:r>
            <a:r>
              <a:rPr lang="cs-CZ" sz="2000" dirty="0" smtClean="0"/>
              <a:t> </a:t>
            </a:r>
            <a:r>
              <a:rPr lang="cs-CZ" sz="2000" dirty="0" err="1" smtClean="0"/>
              <a:t>that</a:t>
            </a:r>
            <a:r>
              <a:rPr lang="cs-CZ" sz="2000" dirty="0" smtClean="0"/>
              <a:t> </a:t>
            </a:r>
            <a:r>
              <a:rPr lang="cs-CZ" sz="2000" dirty="0" err="1" smtClean="0"/>
              <a:t>recognize</a:t>
            </a:r>
            <a:r>
              <a:rPr lang="cs-CZ" sz="2000" dirty="0" smtClean="0"/>
              <a:t> MHC </a:t>
            </a:r>
            <a:r>
              <a:rPr lang="cs-CZ" sz="2000" dirty="0" err="1" smtClean="0"/>
              <a:t>gp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low</a:t>
            </a:r>
            <a:r>
              <a:rPr lang="cs-CZ" sz="2000" dirty="0" smtClean="0"/>
              <a:t> </a:t>
            </a:r>
            <a:r>
              <a:rPr lang="cs-CZ" sz="2000" dirty="0" err="1" smtClean="0"/>
              <a:t>affinity</a:t>
            </a:r>
            <a:r>
              <a:rPr lang="cs-CZ" sz="2000" dirty="0" smtClean="0"/>
              <a:t> are </a:t>
            </a:r>
            <a:r>
              <a:rPr lang="cs-CZ" sz="2000" dirty="0" err="1" smtClean="0"/>
              <a:t>positively</a:t>
            </a:r>
            <a:r>
              <a:rPr lang="cs-CZ" sz="2000" dirty="0" smtClean="0"/>
              <a:t> </a:t>
            </a:r>
            <a:r>
              <a:rPr lang="cs-CZ" sz="2000" dirty="0" err="1" smtClean="0"/>
              <a:t>selected</a:t>
            </a:r>
            <a:r>
              <a:rPr lang="cs-CZ" sz="2000" dirty="0" smtClean="0"/>
              <a:t>, </a:t>
            </a:r>
            <a:r>
              <a:rPr lang="cs-CZ" sz="2000" dirty="0" err="1"/>
              <a:t>then</a:t>
            </a:r>
            <a:r>
              <a:rPr lang="cs-CZ" sz="2000" dirty="0"/>
              <a:t> </a:t>
            </a:r>
            <a:r>
              <a:rPr lang="cs-CZ" sz="2000" dirty="0" err="1"/>
              <a:t>maintain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expression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CD4 </a:t>
            </a:r>
            <a:r>
              <a:rPr lang="cs-CZ" sz="2000" dirty="0" err="1"/>
              <a:t>or</a:t>
            </a:r>
            <a:r>
              <a:rPr lang="cs-CZ" sz="2000" dirty="0"/>
              <a:t> CD8 (</a:t>
            </a:r>
            <a:r>
              <a:rPr lang="cs-CZ" sz="2000" dirty="0" err="1"/>
              <a:t>depending</a:t>
            </a:r>
            <a:r>
              <a:rPr lang="cs-CZ" sz="2000" dirty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/>
              <a:t>class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MHC </a:t>
            </a:r>
            <a:r>
              <a:rPr lang="cs-CZ" sz="2000" dirty="0" err="1"/>
              <a:t>gp</a:t>
            </a:r>
            <a:r>
              <a:rPr lang="cs-CZ" sz="2000" dirty="0"/>
              <a:t> </a:t>
            </a:r>
            <a:r>
              <a:rPr lang="cs-CZ" sz="2000" dirty="0" err="1"/>
              <a:t>binds</a:t>
            </a:r>
            <a:r>
              <a:rPr lang="cs-CZ" sz="2000" dirty="0"/>
              <a:t> to </a:t>
            </a:r>
            <a:r>
              <a:rPr lang="cs-CZ" sz="2000" dirty="0" err="1"/>
              <a:t>the</a:t>
            </a:r>
            <a:r>
              <a:rPr lang="cs-CZ" sz="2000" dirty="0"/>
              <a:t> TCR). </a:t>
            </a:r>
            <a:endParaRPr lang="cs-CZ" sz="2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</a:rPr>
              <a:t>Negative </a:t>
            </a:r>
            <a:r>
              <a:rPr lang="cs-CZ" sz="2000" b="1" dirty="0" err="1" smtClean="0">
                <a:solidFill>
                  <a:srgbClr val="0070C0"/>
                </a:solidFill>
              </a:rPr>
              <a:t>selection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-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b="1" dirty="0" err="1" smtClean="0"/>
              <a:t>elimination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autoreactive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cells</a:t>
            </a:r>
            <a:r>
              <a:rPr lang="cs-CZ" sz="2000" dirty="0" smtClean="0"/>
              <a:t>,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strongly</a:t>
            </a:r>
            <a:r>
              <a:rPr lang="cs-CZ" sz="2000" dirty="0" smtClean="0"/>
              <a:t> </a:t>
            </a:r>
            <a:r>
              <a:rPr lang="cs-CZ" sz="2000" dirty="0" err="1" smtClean="0"/>
              <a:t>bind</a:t>
            </a:r>
            <a:r>
              <a:rPr lang="cs-CZ" sz="2000" dirty="0" smtClean="0"/>
              <a:t> </a:t>
            </a:r>
            <a:r>
              <a:rPr lang="cs-CZ" sz="2000" dirty="0" err="1" smtClean="0"/>
              <a:t>MHCgp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normal</a:t>
            </a:r>
            <a:r>
              <a:rPr lang="cs-CZ" sz="2000" dirty="0" smtClean="0"/>
              <a:t> </a:t>
            </a:r>
            <a:r>
              <a:rPr lang="cs-CZ" sz="2000" dirty="0" err="1" smtClean="0"/>
              <a:t>peptides</a:t>
            </a:r>
            <a:r>
              <a:rPr lang="cs-CZ" sz="2000" dirty="0" smtClean="0"/>
              <a:t> (</a:t>
            </a:r>
            <a:r>
              <a:rPr lang="cs-CZ" sz="2000" dirty="0" err="1" smtClean="0"/>
              <a:t>autoantigens</a:t>
            </a:r>
            <a:r>
              <a:rPr lang="cs-CZ" sz="2000" dirty="0" smtClean="0"/>
              <a:t>) </a:t>
            </a:r>
            <a:r>
              <a:rPr lang="cs-CZ" sz="2000" dirty="0" err="1" smtClean="0"/>
              <a:t>which</a:t>
            </a:r>
            <a:r>
              <a:rPr lang="cs-CZ" sz="2000" dirty="0" smtClean="0"/>
              <a:t> are </a:t>
            </a:r>
            <a:r>
              <a:rPr lang="cs-CZ" sz="2000" dirty="0" err="1" smtClean="0"/>
              <a:t>expressed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surface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thymic</a:t>
            </a:r>
            <a:r>
              <a:rPr lang="cs-CZ" sz="2000" dirty="0" smtClean="0"/>
              <a:t> </a:t>
            </a:r>
            <a:r>
              <a:rPr lang="cs-CZ" sz="2000" dirty="0" err="1" smtClean="0"/>
              <a:t>cells</a:t>
            </a:r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8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/>
              <a:t>98</a:t>
            </a:r>
            <a:r>
              <a:rPr lang="cs-CZ" sz="2000" dirty="0"/>
              <a:t>% </a:t>
            </a:r>
            <a:r>
              <a:rPr lang="cs-CZ" sz="2000" dirty="0" err="1"/>
              <a:t>of</a:t>
            </a:r>
            <a:r>
              <a:rPr lang="cs-CZ" sz="2000" dirty="0"/>
              <a:t> pro-</a:t>
            </a:r>
            <a:r>
              <a:rPr lang="cs-CZ" sz="2000" dirty="0" err="1"/>
              <a:t>thymocytes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 smtClean="0"/>
              <a:t>thymus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 err="1"/>
              <a:t>during</a:t>
            </a:r>
            <a:r>
              <a:rPr lang="cs-CZ" sz="2000" dirty="0"/>
              <a:t> </a:t>
            </a:r>
            <a:r>
              <a:rPr lang="cs-CZ" sz="2000" dirty="0" err="1"/>
              <a:t>its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dies</a:t>
            </a:r>
            <a:r>
              <a:rPr lang="cs-CZ" sz="2000" dirty="0"/>
              <a:t> </a:t>
            </a:r>
            <a:endParaRPr lang="cs-CZ" sz="2000" dirty="0" smtClean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</p:txBody>
      </p:sp>
      <p:pic>
        <p:nvPicPr>
          <p:cNvPr id="4" name="irc_mi" descr="https://dokuwiki.noctrl.edu/lib/exe/fetch.php?w=600&amp;h=400&amp;media=bio:440:virology_wiki_9_picture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437112"/>
            <a:ext cx="363589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 smtClean="0">
                <a:solidFill>
                  <a:srgbClr val="0070C0"/>
                </a:solidFill>
              </a:rPr>
              <a:t>surface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>
                <a:solidFill>
                  <a:srgbClr val="0070C0"/>
                </a:solidFill>
              </a:rPr>
              <a:t>markers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928802"/>
            <a:ext cx="8929718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TCR</a:t>
            </a:r>
            <a:r>
              <a:rPr lang="cs-CZ" sz="2400" dirty="0"/>
              <a:t> - </a:t>
            </a:r>
            <a:r>
              <a:rPr lang="cs-CZ" sz="2400" dirty="0" err="1" smtClean="0"/>
              <a:t>recognizes</a:t>
            </a:r>
            <a:r>
              <a:rPr lang="cs-CZ" sz="2400" dirty="0" smtClean="0"/>
              <a:t> </a:t>
            </a:r>
            <a:r>
              <a:rPr lang="cs-CZ" sz="2400" dirty="0" err="1"/>
              <a:t>Ag</a:t>
            </a:r>
            <a:r>
              <a:rPr lang="cs-CZ" sz="2400" dirty="0"/>
              <a:t> </a:t>
            </a:r>
            <a:r>
              <a:rPr lang="cs-CZ" sz="2400" dirty="0" smtClean="0"/>
              <a:t>peptide </a:t>
            </a:r>
            <a:r>
              <a:rPr lang="cs-CZ" sz="2400" dirty="0" err="1" smtClean="0"/>
              <a:t>bound</a:t>
            </a:r>
            <a:r>
              <a:rPr lang="cs-CZ" sz="2400" dirty="0" smtClean="0"/>
              <a:t> to </a:t>
            </a:r>
            <a:r>
              <a:rPr lang="cs-CZ" sz="2400" dirty="0" smtClean="0"/>
              <a:t>MHC </a:t>
            </a:r>
            <a:r>
              <a:rPr lang="cs-CZ" sz="2400" dirty="0" err="1" smtClean="0"/>
              <a:t>molecule</a:t>
            </a:r>
            <a:r>
              <a:rPr lang="cs-CZ" sz="2400" dirty="0" smtClean="0"/>
              <a:t> </a:t>
            </a:r>
            <a:r>
              <a:rPr lang="cs-CZ" sz="2400" dirty="0"/>
              <a:t/>
            </a:r>
            <a:br>
              <a:rPr lang="cs-CZ" sz="2400" dirty="0"/>
            </a:br>
            <a:endParaRPr lang="cs-CZ" sz="1000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CD3</a:t>
            </a:r>
            <a:r>
              <a:rPr lang="cs-CZ" sz="2400" dirty="0"/>
              <a:t> - TCR </a:t>
            </a:r>
            <a:r>
              <a:rPr lang="cs-CZ" sz="2400" dirty="0" err="1"/>
              <a:t>component</a:t>
            </a:r>
            <a:r>
              <a:rPr lang="cs-CZ" sz="2400" dirty="0"/>
              <a:t>, </a:t>
            </a:r>
            <a:r>
              <a:rPr lang="cs-CZ" sz="2400" dirty="0" err="1" smtClean="0"/>
              <a:t>participates</a:t>
            </a:r>
            <a:r>
              <a:rPr lang="cs-CZ" sz="2400" dirty="0" smtClean="0"/>
              <a:t> </a:t>
            </a:r>
            <a:r>
              <a:rPr lang="cs-CZ" sz="2400" dirty="0"/>
              <a:t>in </a:t>
            </a:r>
            <a:r>
              <a:rPr lang="cs-CZ" sz="2400" dirty="0" err="1"/>
              <a:t>signal</a:t>
            </a:r>
            <a:r>
              <a:rPr lang="cs-CZ" sz="2400" dirty="0"/>
              <a:t> </a:t>
            </a:r>
            <a:r>
              <a:rPr lang="cs-CZ" sz="2400" dirty="0" err="1"/>
              <a:t>transduction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CD4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b="1" dirty="0"/>
              <a:t>CD8</a:t>
            </a:r>
            <a:r>
              <a:rPr lang="cs-CZ" sz="2400" dirty="0"/>
              <a:t> - co-</a:t>
            </a:r>
            <a:r>
              <a:rPr lang="cs-CZ" sz="2400" dirty="0" err="1"/>
              <a:t>receptors</a:t>
            </a:r>
            <a:r>
              <a:rPr lang="cs-CZ" sz="2400" dirty="0"/>
              <a:t>, </a:t>
            </a:r>
            <a:r>
              <a:rPr lang="cs-CZ" sz="2400" dirty="0" err="1" smtClean="0"/>
              <a:t>bind</a:t>
            </a:r>
            <a:r>
              <a:rPr lang="cs-CZ" sz="2400" dirty="0" smtClean="0"/>
              <a:t> </a:t>
            </a:r>
            <a:r>
              <a:rPr lang="cs-CZ" sz="2400" dirty="0"/>
              <a:t>to 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CD28</a:t>
            </a:r>
            <a:r>
              <a:rPr lang="cs-CZ" sz="2400" dirty="0"/>
              <a:t> - </a:t>
            </a:r>
            <a:r>
              <a:rPr lang="cs-CZ" sz="2400" dirty="0" err="1"/>
              <a:t>costimulatory</a:t>
            </a:r>
            <a:r>
              <a:rPr lang="cs-CZ" sz="2400" dirty="0"/>
              <a:t> receptor, </a:t>
            </a:r>
            <a:r>
              <a:rPr lang="cs-CZ" sz="2400" dirty="0" err="1"/>
              <a:t>binds</a:t>
            </a:r>
            <a:r>
              <a:rPr lang="cs-CZ" sz="2400" dirty="0"/>
              <a:t> to CD80, CD86 on APC</a:t>
            </a:r>
            <a:br>
              <a:rPr lang="cs-CZ" sz="2400" dirty="0"/>
            </a:b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CTLA-4</a:t>
            </a:r>
            <a:r>
              <a:rPr lang="cs-CZ" sz="2400" dirty="0"/>
              <a:t> (CD152) - inhibitory receptor, </a:t>
            </a:r>
            <a:r>
              <a:rPr lang="cs-CZ" sz="2400" dirty="0" err="1"/>
              <a:t>binds</a:t>
            </a:r>
            <a:r>
              <a:rPr lang="cs-CZ" sz="2400" dirty="0"/>
              <a:t> to CD80, CD86 </a:t>
            </a:r>
          </a:p>
        </p:txBody>
      </p:sp>
      <p:pic>
        <p:nvPicPr>
          <p:cNvPr id="4" name="irc_mi" descr="http://www.biocarta.com/pathfiles/h_thelperPathwa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90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>
                <a:solidFill>
                  <a:srgbClr val="0070C0"/>
                </a:solidFill>
              </a:rPr>
              <a:t>subpopulations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</a:rPr>
              <a:t>ab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T </a:t>
            </a:r>
            <a:r>
              <a:rPr lang="cs-CZ" sz="2400" b="1" dirty="0" err="1">
                <a:solidFill>
                  <a:srgbClr val="0070C0"/>
                </a:solidFill>
              </a:rPr>
              <a:t>lymphocytes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-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TCR</a:t>
            </a:r>
            <a:r>
              <a:rPr lang="cs-CZ" sz="2400" dirty="0" err="1">
                <a:latin typeface="Symbol" pitchFamily="18" charset="2"/>
              </a:rPr>
              <a:t>ab</a:t>
            </a:r>
            <a:r>
              <a:rPr lang="cs-CZ" sz="2400" dirty="0"/>
              <a:t>, major type (</a:t>
            </a:r>
            <a:r>
              <a:rPr lang="cs-CZ" sz="2400" dirty="0" smtClean="0"/>
              <a:t>95-98%), </a:t>
            </a:r>
            <a:r>
              <a:rPr lang="cs-CZ" sz="2400" dirty="0" err="1" smtClean="0"/>
              <a:t>need</a:t>
            </a:r>
            <a:r>
              <a:rPr lang="cs-CZ" sz="2400" dirty="0" smtClean="0"/>
              <a:t> </a:t>
            </a:r>
            <a:r>
              <a:rPr lang="cs-CZ" sz="2400" dirty="0" err="1" smtClean="0"/>
              <a:t>thymus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, </a:t>
            </a:r>
            <a:r>
              <a:rPr lang="cs-CZ" sz="2400" dirty="0" err="1" smtClean="0"/>
              <a:t>recognize</a:t>
            </a:r>
            <a:r>
              <a:rPr lang="cs-CZ" sz="2400" dirty="0" smtClean="0"/>
              <a:t> peptide </a:t>
            </a:r>
            <a:r>
              <a:rPr lang="cs-CZ" sz="2400" dirty="0" err="1" smtClean="0"/>
              <a:t>antigens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complex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MHC </a:t>
            </a:r>
            <a:r>
              <a:rPr lang="cs-CZ" sz="2400" dirty="0" err="1" smtClean="0"/>
              <a:t>gp</a:t>
            </a:r>
            <a:r>
              <a:rPr lang="cs-CZ" sz="2400" dirty="0" smtClean="0"/>
              <a:t>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70C0"/>
                </a:solidFill>
                <a:latin typeface="Symbol" pitchFamily="18" charset="2"/>
              </a:rPr>
              <a:t>gd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T </a:t>
            </a:r>
            <a:r>
              <a:rPr lang="cs-CZ" sz="2400" b="1" dirty="0" err="1" smtClean="0">
                <a:solidFill>
                  <a:srgbClr val="0070C0"/>
                </a:solidFill>
              </a:rPr>
              <a:t>lymphocytes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- (2-5%) </a:t>
            </a:r>
            <a:r>
              <a:rPr lang="cs-CZ" sz="2400" dirty="0" err="1" smtClean="0"/>
              <a:t>may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</a:t>
            </a:r>
            <a:r>
              <a:rPr lang="cs-CZ" sz="2400" dirty="0" smtClean="0"/>
              <a:t> </a:t>
            </a:r>
            <a:r>
              <a:rPr lang="cs-CZ" sz="2400" dirty="0" err="1" smtClean="0"/>
              <a:t>outside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thymus</a:t>
            </a:r>
            <a:r>
              <a:rPr lang="cs-CZ" sz="2400" dirty="0" smtClean="0"/>
              <a:t>, </a:t>
            </a:r>
            <a:r>
              <a:rPr lang="cs-CZ" sz="2400" dirty="0" err="1" smtClean="0"/>
              <a:t>some</a:t>
            </a:r>
            <a:r>
              <a:rPr lang="cs-CZ" sz="2400" dirty="0" smtClean="0"/>
              <a:t> are </a:t>
            </a:r>
            <a:r>
              <a:rPr lang="cs-CZ" sz="2400" dirty="0" err="1" smtClean="0"/>
              <a:t>able</a:t>
            </a:r>
            <a:r>
              <a:rPr lang="cs-CZ" sz="2400" dirty="0" smtClean="0"/>
              <a:t> to </a:t>
            </a:r>
            <a:r>
              <a:rPr lang="cs-CZ" sz="2400" dirty="0" err="1" smtClean="0"/>
              <a:t>recognize</a:t>
            </a:r>
            <a:r>
              <a:rPr lang="cs-CZ" sz="2400" dirty="0" smtClean="0"/>
              <a:t> </a:t>
            </a:r>
            <a:r>
              <a:rPr lang="cs-CZ" sz="2400" dirty="0" err="1" smtClean="0"/>
              <a:t>native</a:t>
            </a:r>
            <a:r>
              <a:rPr lang="cs-CZ" sz="2400" dirty="0" smtClean="0"/>
              <a:t> </a:t>
            </a:r>
            <a:r>
              <a:rPr lang="cs-CZ" sz="2400" dirty="0" err="1" smtClean="0"/>
              <a:t>Ag</a:t>
            </a:r>
            <a:r>
              <a:rPr lang="cs-CZ" sz="2400" dirty="0" smtClean="0"/>
              <a:t>, </a:t>
            </a:r>
            <a:r>
              <a:rPr lang="cs-CZ" sz="2400" dirty="0" err="1" smtClean="0"/>
              <a:t>apply</a:t>
            </a:r>
            <a:r>
              <a:rPr lang="cs-CZ" sz="2400" dirty="0" smtClean="0"/>
              <a:t> in defense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skin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mucous</a:t>
            </a:r>
            <a:r>
              <a:rPr lang="cs-CZ" sz="2400" dirty="0" smtClean="0"/>
              <a:t> </a:t>
            </a:r>
            <a:r>
              <a:rPr lang="cs-CZ" sz="2400" dirty="0" err="1" smtClean="0"/>
              <a:t>membranes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CD4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+</a:t>
            </a:r>
            <a:r>
              <a:rPr lang="cs-CZ" sz="3200" b="1" dirty="0" smtClean="0">
                <a:solidFill>
                  <a:srgbClr val="0070C0"/>
                </a:solidFill>
              </a:rPr>
              <a:t> T </a:t>
            </a:r>
            <a:r>
              <a:rPr lang="cs-CZ" sz="3200" b="1" dirty="0" err="1" smtClean="0">
                <a:solidFill>
                  <a:srgbClr val="0070C0"/>
                </a:solidFill>
              </a:rPr>
              <a:t>cells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96975"/>
            <a:ext cx="8507413" cy="5399088"/>
          </a:xfrm>
        </p:spPr>
        <p:txBody>
          <a:bodyPr>
            <a:normAutofit fontScale="92500" lnSpcReduction="20000"/>
          </a:bodyPr>
          <a:lstStyle/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cs-CZ" sz="1800" dirty="0"/>
              <a:t>    </a:t>
            </a:r>
            <a:r>
              <a:rPr lang="cs-CZ" sz="1800" dirty="0" smtClean="0"/>
              <a:t>   </a:t>
            </a:r>
            <a:r>
              <a:rPr lang="cs-CZ" sz="2400" b="1" dirty="0" smtClean="0">
                <a:solidFill>
                  <a:srgbClr val="0070C0"/>
                </a:solidFill>
              </a:rPr>
              <a:t>Express </a:t>
            </a:r>
            <a:r>
              <a:rPr lang="cs-CZ" sz="2400" b="1" dirty="0" err="1">
                <a:solidFill>
                  <a:srgbClr val="0070C0"/>
                </a:solidFill>
              </a:rPr>
              <a:t>the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CD4 </a:t>
            </a:r>
            <a:r>
              <a:rPr lang="cs-CZ" sz="2400" b="1" dirty="0" err="1" smtClean="0">
                <a:solidFill>
                  <a:srgbClr val="0070C0"/>
                </a:solidFill>
              </a:rPr>
              <a:t>coreceptor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/>
              <a:t>co-receptor </a:t>
            </a:r>
            <a:r>
              <a:rPr lang="cs-CZ" sz="2400" dirty="0" err="1"/>
              <a:t>for</a:t>
            </a:r>
            <a:r>
              <a:rPr lang="cs-CZ" sz="2400" dirty="0"/>
              <a:t> MHC </a:t>
            </a:r>
            <a:r>
              <a:rPr lang="cs-CZ" sz="2400" dirty="0" err="1"/>
              <a:t>class</a:t>
            </a:r>
            <a:r>
              <a:rPr lang="cs-CZ" sz="2400" dirty="0"/>
              <a:t> II </a:t>
            </a:r>
            <a:r>
              <a:rPr lang="cs-CZ" sz="2400" dirty="0" err="1"/>
              <a:t>gp</a:t>
            </a:r>
            <a:r>
              <a:rPr lang="cs-CZ" sz="2400" dirty="0"/>
              <a:t>), </a:t>
            </a:r>
            <a:r>
              <a:rPr lang="cs-CZ" sz="2400" dirty="0" err="1" smtClean="0"/>
              <a:t>TCR</a:t>
            </a:r>
            <a:r>
              <a:rPr lang="cs-CZ" sz="2400" dirty="0" err="1" smtClean="0">
                <a:latin typeface="Symbol" pitchFamily="18" charset="2"/>
              </a:rPr>
              <a:t>ab</a:t>
            </a:r>
            <a:r>
              <a:rPr lang="cs-CZ" sz="2400" dirty="0" smtClean="0">
                <a:latin typeface="Symbol" pitchFamily="18" charset="2"/>
              </a:rPr>
              <a:t>, </a:t>
            </a:r>
            <a:r>
              <a:rPr lang="cs-CZ" sz="2400" dirty="0" err="1" smtClean="0"/>
              <a:t>precursors</a:t>
            </a:r>
            <a:r>
              <a:rPr lang="cs-CZ" sz="2400" dirty="0" smtClean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helper</a:t>
            </a:r>
            <a:r>
              <a:rPr lang="cs-CZ" sz="2400" b="1" dirty="0">
                <a:solidFill>
                  <a:srgbClr val="0070C0"/>
                </a:solidFill>
              </a:rPr>
              <a:t> T </a:t>
            </a:r>
            <a:r>
              <a:rPr lang="cs-CZ" sz="2400" b="1" dirty="0" err="1">
                <a:solidFill>
                  <a:srgbClr val="0070C0"/>
                </a:solidFill>
              </a:rPr>
              <a:t>cells</a:t>
            </a:r>
            <a:r>
              <a:rPr lang="cs-CZ" sz="2400" b="1" dirty="0">
                <a:solidFill>
                  <a:srgbClr val="0070C0"/>
                </a:solidFill>
              </a:rPr>
              <a:t> (T</a:t>
            </a:r>
            <a:r>
              <a:rPr lang="cs-CZ" sz="2400" b="1" baseline="-25000" dirty="0">
                <a:solidFill>
                  <a:srgbClr val="0070C0"/>
                </a:solidFill>
              </a:rPr>
              <a:t>H</a:t>
            </a:r>
            <a:r>
              <a:rPr lang="cs-CZ" sz="2400" b="1" dirty="0">
                <a:solidFill>
                  <a:srgbClr val="0070C0"/>
                </a:solidFill>
              </a:rPr>
              <a:t>)</a:t>
            </a:r>
            <a:r>
              <a:rPr lang="cs-CZ" sz="2400" b="1" dirty="0"/>
              <a:t>,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T</a:t>
            </a:r>
            <a:r>
              <a:rPr lang="cs-CZ" sz="2400" baseline="-25000" dirty="0" err="1" smtClean="0"/>
              <a:t>H</a:t>
            </a:r>
            <a:r>
              <a:rPr lang="cs-CZ" sz="2400" dirty="0" smtClean="0"/>
              <a:t> </a:t>
            </a:r>
            <a:r>
              <a:rPr lang="cs-CZ" sz="2400" dirty="0" err="1" smtClean="0"/>
              <a:t>differentiate</a:t>
            </a:r>
            <a:r>
              <a:rPr lang="cs-CZ" sz="2400" dirty="0" smtClean="0"/>
              <a:t>  to </a:t>
            </a:r>
            <a:r>
              <a:rPr lang="cs-CZ" sz="2400" dirty="0" err="1" smtClean="0"/>
              <a:t>several</a:t>
            </a:r>
            <a:r>
              <a:rPr lang="cs-CZ" sz="2400" dirty="0" smtClean="0"/>
              <a:t> </a:t>
            </a:r>
            <a:r>
              <a:rPr lang="cs-CZ" sz="2400" dirty="0" err="1" smtClean="0"/>
              <a:t>subtypes</a:t>
            </a:r>
            <a:r>
              <a:rPr lang="cs-CZ" sz="2400" dirty="0" smtClean="0"/>
              <a:t>, 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 smtClean="0"/>
              <a:t>secret</a:t>
            </a:r>
            <a:r>
              <a:rPr lang="cs-CZ" sz="2400" dirty="0" smtClean="0"/>
              <a:t> </a:t>
            </a:r>
            <a:r>
              <a:rPr lang="cs-CZ" sz="2400" dirty="0" err="1" smtClean="0"/>
              <a:t>different</a:t>
            </a:r>
            <a:r>
              <a:rPr lang="cs-CZ" sz="2400" dirty="0" smtClean="0"/>
              <a:t> </a:t>
            </a:r>
            <a:r>
              <a:rPr lang="cs-CZ" sz="2400" dirty="0" err="1" smtClean="0"/>
              <a:t>cytokines</a:t>
            </a:r>
            <a:r>
              <a:rPr lang="cs-CZ" sz="2400" dirty="0" smtClean="0"/>
              <a:t> </a:t>
            </a:r>
            <a:endParaRPr lang="cs-CZ" sz="2400" dirty="0"/>
          </a:p>
          <a:p>
            <a:pPr marL="360000" indent="-36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endParaRPr lang="cs-CZ" sz="2400" dirty="0"/>
          </a:p>
          <a:p>
            <a:pPr marL="360000" indent="-36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b="1" dirty="0"/>
              <a:t>    T</a:t>
            </a:r>
            <a:r>
              <a:rPr lang="cs-CZ" sz="2400" b="1" baseline="-25000" dirty="0"/>
              <a:t>H</a:t>
            </a:r>
            <a:r>
              <a:rPr lang="cs-CZ" sz="2400" b="1" dirty="0"/>
              <a:t>0</a:t>
            </a:r>
            <a:r>
              <a:rPr lang="cs-CZ" sz="2400" dirty="0"/>
              <a:t> - </a:t>
            </a:r>
            <a:r>
              <a:rPr lang="cs-CZ" sz="2400" dirty="0" err="1"/>
              <a:t>produce</a:t>
            </a:r>
            <a:r>
              <a:rPr lang="cs-CZ" sz="2400" dirty="0"/>
              <a:t> a </a:t>
            </a:r>
            <a:r>
              <a:rPr lang="cs-CZ" sz="2400" dirty="0" err="1"/>
              <a:t>mixture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cytokines</a:t>
            </a:r>
            <a:r>
              <a:rPr lang="cs-CZ" sz="2400" dirty="0"/>
              <a:t> such as T</a:t>
            </a:r>
            <a:r>
              <a:rPr lang="cs-CZ" sz="2400" baseline="-25000" dirty="0"/>
              <a:t>H</a:t>
            </a:r>
            <a:r>
              <a:rPr lang="cs-CZ" sz="2400" dirty="0"/>
              <a:t>1 </a:t>
            </a:r>
            <a:r>
              <a:rPr lang="cs-CZ" sz="2400" dirty="0" err="1"/>
              <a:t>and</a:t>
            </a:r>
            <a:r>
              <a:rPr lang="cs-CZ" sz="2400" dirty="0"/>
              <a:t> T</a:t>
            </a:r>
            <a:r>
              <a:rPr lang="cs-CZ" sz="2400" baseline="-25000" dirty="0"/>
              <a:t>H</a:t>
            </a:r>
            <a:r>
              <a:rPr lang="cs-CZ" sz="2400" dirty="0"/>
              <a:t>2</a:t>
            </a:r>
          </a:p>
          <a:p>
            <a:pPr marL="360000" indent="-36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dirty="0"/>
              <a:t>    </a:t>
            </a:r>
            <a:r>
              <a:rPr lang="cs-CZ" sz="2400" b="1" dirty="0">
                <a:solidFill>
                  <a:srgbClr val="0070C0"/>
                </a:solidFill>
              </a:rPr>
              <a:t>T</a:t>
            </a:r>
            <a:r>
              <a:rPr lang="cs-CZ" sz="2400" b="1" baseline="-25000" dirty="0">
                <a:solidFill>
                  <a:srgbClr val="0070C0"/>
                </a:solidFill>
              </a:rPr>
              <a:t>H</a:t>
            </a:r>
            <a:r>
              <a:rPr lang="cs-CZ" sz="2400" b="1" dirty="0">
                <a:solidFill>
                  <a:srgbClr val="0070C0"/>
                </a:solidFill>
              </a:rPr>
              <a:t>1</a:t>
            </a:r>
            <a:r>
              <a:rPr lang="cs-CZ" sz="2400" dirty="0"/>
              <a:t> - IL-2, </a:t>
            </a:r>
            <a:r>
              <a:rPr lang="cs-CZ" sz="2400" dirty="0" err="1"/>
              <a:t>IFN</a:t>
            </a:r>
            <a:r>
              <a:rPr lang="cs-CZ" sz="2400" dirty="0" err="1">
                <a:latin typeface="Symbol" pitchFamily="18" charset="2"/>
              </a:rPr>
              <a:t>g</a:t>
            </a:r>
            <a:r>
              <a:rPr lang="cs-CZ" sz="2400" dirty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activates</a:t>
            </a:r>
            <a:r>
              <a:rPr lang="cs-CZ" sz="2400" dirty="0" smtClean="0"/>
              <a:t> </a:t>
            </a:r>
            <a:r>
              <a:rPr lang="cs-CZ" sz="2400" dirty="0" err="1"/>
              <a:t>macrophages</a:t>
            </a:r>
            <a:r>
              <a:rPr lang="cs-CZ" sz="2400" dirty="0"/>
              <a:t> )</a:t>
            </a:r>
          </a:p>
          <a:p>
            <a:pPr marL="360000" indent="-36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dirty="0"/>
              <a:t>    </a:t>
            </a:r>
            <a:r>
              <a:rPr lang="cs-CZ" sz="2400" b="1" dirty="0">
                <a:solidFill>
                  <a:srgbClr val="0070C0"/>
                </a:solidFill>
              </a:rPr>
              <a:t>T</a:t>
            </a:r>
            <a:r>
              <a:rPr lang="cs-CZ" sz="2400" b="1" baseline="-25000" dirty="0">
                <a:solidFill>
                  <a:srgbClr val="0070C0"/>
                </a:solidFill>
              </a:rPr>
              <a:t>H</a:t>
            </a:r>
            <a:r>
              <a:rPr lang="cs-CZ" sz="2400" b="1" dirty="0">
                <a:solidFill>
                  <a:srgbClr val="0070C0"/>
                </a:solidFill>
              </a:rPr>
              <a:t>2</a:t>
            </a:r>
            <a:r>
              <a:rPr lang="cs-CZ" sz="2400" dirty="0"/>
              <a:t> - IL-4, IL-5, IL-6, IL-10 (B </a:t>
            </a:r>
            <a:r>
              <a:rPr lang="cs-CZ" sz="2400" dirty="0" err="1"/>
              <a:t>lymphocytes</a:t>
            </a:r>
            <a:r>
              <a:rPr lang="cs-CZ" sz="2400" dirty="0"/>
              <a:t> </a:t>
            </a:r>
            <a:r>
              <a:rPr lang="cs-CZ" sz="2400" dirty="0" err="1"/>
              <a:t>assistance</a:t>
            </a:r>
            <a:r>
              <a:rPr lang="cs-CZ" sz="2400" dirty="0"/>
              <a:t>) 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dirty="0"/>
              <a:t>    </a:t>
            </a:r>
            <a:r>
              <a:rPr lang="cs-CZ" sz="2400" b="1" dirty="0"/>
              <a:t>T</a:t>
            </a:r>
            <a:r>
              <a:rPr lang="cs-CZ" sz="2400" b="1" baseline="-25000" dirty="0"/>
              <a:t>H</a:t>
            </a:r>
            <a:r>
              <a:rPr lang="cs-CZ" sz="2400" b="1" dirty="0"/>
              <a:t>3</a:t>
            </a:r>
            <a:r>
              <a:rPr lang="cs-CZ" sz="2400" dirty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TGF</a:t>
            </a:r>
            <a:r>
              <a:rPr lang="cs-CZ" sz="2400" dirty="0" err="1" smtClean="0">
                <a:latin typeface="Symbol" pitchFamily="18" charset="2"/>
              </a:rPr>
              <a:t>b</a:t>
            </a:r>
            <a:r>
              <a:rPr lang="cs-CZ" sz="2400" dirty="0" smtClean="0">
                <a:latin typeface="Symbol" pitchFamily="18" charset="2"/>
              </a:rPr>
              <a:t> </a:t>
            </a:r>
            <a:r>
              <a:rPr lang="cs-CZ" sz="2400" dirty="0" smtClean="0"/>
              <a:t> </a:t>
            </a:r>
          </a:p>
          <a:p>
            <a:pPr marL="360000" indent="-3600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dirty="0" smtClean="0"/>
              <a:t>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 err="1">
                <a:solidFill>
                  <a:srgbClr val="0070C0"/>
                </a:solidFill>
              </a:rPr>
              <a:t>Treg</a:t>
            </a:r>
            <a:r>
              <a:rPr lang="cs-CZ" sz="2400" dirty="0"/>
              <a:t> - </a:t>
            </a:r>
            <a:r>
              <a:rPr lang="cs-CZ" sz="2400" dirty="0" err="1"/>
              <a:t>regulatory</a:t>
            </a:r>
            <a:r>
              <a:rPr lang="cs-CZ" sz="2400" dirty="0"/>
              <a:t> T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r>
              <a:rPr lang="cs-CZ" sz="2400" dirty="0" err="1"/>
              <a:t>arise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thymus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a part </a:t>
            </a:r>
            <a:br>
              <a:rPr lang="cs-CZ" sz="2400" dirty="0"/>
            </a:b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autoreactive</a:t>
            </a:r>
            <a:r>
              <a:rPr lang="cs-CZ" sz="2400" dirty="0"/>
              <a:t> </a:t>
            </a:r>
            <a:r>
              <a:rPr lang="cs-CZ" sz="2400" dirty="0" err="1"/>
              <a:t>lymphocytes</a:t>
            </a:r>
            <a:r>
              <a:rPr lang="cs-CZ" sz="2400" dirty="0"/>
              <a:t>, </a:t>
            </a:r>
            <a:r>
              <a:rPr lang="cs-CZ" sz="2400" dirty="0" err="1"/>
              <a:t>suppress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activity</a:t>
            </a:r>
            <a:r>
              <a:rPr lang="cs-CZ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autoreactive</a:t>
            </a:r>
            <a:r>
              <a:rPr lang="cs-CZ" sz="2400" dirty="0" smtClean="0"/>
              <a:t> T </a:t>
            </a:r>
            <a:r>
              <a:rPr lang="cs-CZ" sz="2400" dirty="0"/>
              <a:t>cell </a:t>
            </a:r>
            <a:r>
              <a:rPr lang="cs-CZ" sz="2400" dirty="0" err="1" smtClean="0"/>
              <a:t>clones</a:t>
            </a:r>
            <a:r>
              <a:rPr lang="cs-CZ" sz="2400" dirty="0" smtClean="0"/>
              <a:t> (IL-10, </a:t>
            </a:r>
            <a:r>
              <a:rPr lang="cs-CZ" sz="2400" dirty="0" err="1" smtClean="0"/>
              <a:t>TGF</a:t>
            </a:r>
            <a:r>
              <a:rPr lang="cs-CZ" sz="2400" dirty="0" err="1" smtClean="0">
                <a:latin typeface="Symbol" pitchFamily="18" charset="2"/>
              </a:rPr>
              <a:t>b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CD8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+</a:t>
            </a:r>
            <a:r>
              <a:rPr lang="cs-CZ" sz="3200" b="1" dirty="0" smtClean="0">
                <a:solidFill>
                  <a:srgbClr val="0070C0"/>
                </a:solidFill>
              </a:rPr>
              <a:t> T </a:t>
            </a:r>
            <a:r>
              <a:rPr lang="cs-CZ" sz="3200" b="1" dirty="0" err="1" smtClean="0">
                <a:solidFill>
                  <a:srgbClr val="0070C0"/>
                </a:solidFill>
              </a:rPr>
              <a:t>cells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</a:t>
            </a:r>
            <a:r>
              <a:rPr lang="cs-CZ" sz="2400" b="1" dirty="0" err="1">
                <a:solidFill>
                  <a:srgbClr val="0070C0"/>
                </a:solidFill>
              </a:rPr>
              <a:t>Expressing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the</a:t>
            </a:r>
            <a:r>
              <a:rPr lang="cs-CZ" sz="2400" b="1" dirty="0">
                <a:solidFill>
                  <a:srgbClr val="0070C0"/>
                </a:solidFill>
              </a:rPr>
              <a:t> CD8 co-receptor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(co-receptor </a:t>
            </a:r>
            <a:r>
              <a:rPr lang="cs-CZ" sz="2400" dirty="0" err="1"/>
              <a:t>for</a:t>
            </a:r>
            <a:r>
              <a:rPr lang="cs-CZ" sz="2400" dirty="0"/>
              <a:t> 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r>
              <a:rPr lang="cs-CZ" sz="2400" dirty="0" smtClean="0"/>
              <a:t>I), </a:t>
            </a:r>
            <a:r>
              <a:rPr lang="cs-CZ" sz="2400" dirty="0" err="1" smtClean="0"/>
              <a:t>TCR</a:t>
            </a:r>
            <a:r>
              <a:rPr lang="cs-CZ" sz="2400" dirty="0" err="1" smtClean="0">
                <a:latin typeface="Symbol" pitchFamily="18" charset="2"/>
              </a:rPr>
              <a:t>ab</a:t>
            </a:r>
            <a:r>
              <a:rPr lang="cs-CZ" sz="2400" dirty="0" smtClean="0">
                <a:latin typeface="Symbol" pitchFamily="18" charset="2"/>
              </a:rPr>
              <a:t>,</a:t>
            </a:r>
            <a:r>
              <a:rPr lang="cs-CZ" sz="2400" dirty="0" smtClean="0"/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precursors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of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cytotoxic</a:t>
            </a:r>
            <a:r>
              <a:rPr lang="cs-CZ" sz="2400" b="1" dirty="0">
                <a:solidFill>
                  <a:srgbClr val="0070C0"/>
                </a:solidFill>
              </a:rPr>
              <a:t> T </a:t>
            </a:r>
            <a:r>
              <a:rPr lang="cs-CZ" sz="2400" b="1" dirty="0" err="1">
                <a:solidFill>
                  <a:srgbClr val="0070C0"/>
                </a:solidFill>
              </a:rPr>
              <a:t>cells</a:t>
            </a:r>
            <a:r>
              <a:rPr lang="cs-CZ" sz="2400" b="1" dirty="0">
                <a:solidFill>
                  <a:srgbClr val="0070C0"/>
                </a:solidFill>
              </a:rPr>
              <a:t> (</a:t>
            </a: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C</a:t>
            </a:r>
            <a:r>
              <a:rPr lang="cs-CZ" sz="2400" b="1" dirty="0" smtClean="0">
                <a:solidFill>
                  <a:srgbClr val="0070C0"/>
                </a:solidFill>
              </a:rPr>
              <a:t>)</a:t>
            </a:r>
            <a:endParaRPr lang="cs-CZ" sz="2400" b="1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cs-CZ" sz="2400" b="1" u="sng" dirty="0"/>
          </a:p>
          <a:p>
            <a:pPr>
              <a:lnSpc>
                <a:spcPct val="150000"/>
              </a:lnSpc>
              <a:buFontTx/>
              <a:buNone/>
            </a:pPr>
            <a:r>
              <a:rPr lang="cs-CZ" sz="2400" dirty="0"/>
              <a:t>    </a:t>
            </a:r>
            <a:r>
              <a:rPr lang="cs-CZ" sz="2400" b="1" dirty="0"/>
              <a:t>T</a:t>
            </a:r>
            <a:r>
              <a:rPr lang="cs-CZ" sz="2400" b="1" baseline="-25000" dirty="0"/>
              <a:t>C</a:t>
            </a:r>
            <a:r>
              <a:rPr lang="cs-CZ" sz="2400" dirty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recognize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destroy</a:t>
            </a:r>
            <a:r>
              <a:rPr lang="cs-CZ" sz="2400" dirty="0" smtClean="0"/>
              <a:t> virus –</a:t>
            </a:r>
            <a:r>
              <a:rPr lang="cs-CZ" sz="2400" dirty="0" err="1" smtClean="0"/>
              <a:t>infected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infected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/>
              <a:t>intracellular</a:t>
            </a:r>
            <a:r>
              <a:rPr lang="cs-CZ" sz="2400" dirty="0" smtClean="0"/>
              <a:t> </a:t>
            </a:r>
            <a:r>
              <a:rPr lang="cs-CZ" sz="2400" dirty="0" err="1"/>
              <a:t>parasites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cancer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642918"/>
            <a:ext cx="4000496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TCR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9138"/>
            <a:ext cx="8229600" cy="4511696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TCR (T cell receptor)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heterodimer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 err="1"/>
              <a:t>consisting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400" b="1" dirty="0"/>
              <a:t> </a:t>
            </a:r>
            <a:r>
              <a:rPr lang="cs-CZ" sz="2400" dirty="0" err="1"/>
              <a:t>and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70C0"/>
                </a:solidFill>
                <a:latin typeface="Symbol" pitchFamily="18" charset="2"/>
              </a:rPr>
              <a:t>b (g,d) </a:t>
            </a:r>
            <a:r>
              <a:rPr lang="cs-CZ" sz="2400" b="1" dirty="0" err="1" smtClean="0"/>
              <a:t>chains</a:t>
            </a:r>
            <a:endParaRPr lang="cs-CZ" sz="2400" b="1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b="1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associated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CD3 </a:t>
            </a:r>
            <a:r>
              <a:rPr lang="cs-CZ" sz="2400" b="1" dirty="0" err="1">
                <a:solidFill>
                  <a:srgbClr val="0070C0"/>
                </a:solidFill>
              </a:rPr>
              <a:t>complex</a:t>
            </a:r>
            <a:r>
              <a:rPr lang="cs-CZ" sz="2400" dirty="0" smtClean="0"/>
              <a:t>, 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signal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 err="1" smtClean="0"/>
              <a:t>transduction</a:t>
            </a:r>
            <a:r>
              <a:rPr lang="cs-CZ" sz="2400" dirty="0" smtClean="0"/>
              <a:t>   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dirty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N-</a:t>
            </a:r>
            <a:r>
              <a:rPr lang="cs-CZ" sz="2400" dirty="0" err="1" smtClean="0"/>
              <a:t>terminal</a:t>
            </a:r>
            <a:r>
              <a:rPr lang="cs-CZ" sz="2400" dirty="0" smtClean="0"/>
              <a:t> </a:t>
            </a:r>
            <a:r>
              <a:rPr lang="cs-CZ" sz="2400" dirty="0" err="1"/>
              <a:t>parts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>
                <a:latin typeface="Symbol" pitchFamily="18" charset="2"/>
              </a:rPr>
              <a:t>a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>
                <a:latin typeface="Symbol" pitchFamily="18" charset="2"/>
              </a:rPr>
              <a:t>b</a:t>
            </a:r>
            <a:r>
              <a:rPr lang="cs-CZ" sz="2400" dirty="0"/>
              <a:t> (</a:t>
            </a:r>
            <a:r>
              <a:rPr lang="cs-CZ" sz="2400" dirty="0">
                <a:latin typeface="Symbol" pitchFamily="18" charset="2"/>
              </a:rPr>
              <a:t>g,d</a:t>
            </a:r>
            <a:r>
              <a:rPr lang="cs-CZ" sz="2400" dirty="0"/>
              <a:t>) </a:t>
            </a:r>
            <a:r>
              <a:rPr lang="cs-CZ" sz="2400" dirty="0" err="1" smtClean="0"/>
              <a:t>chains</a:t>
            </a:r>
            <a:r>
              <a:rPr lang="cs-CZ" sz="2400" dirty="0" smtClean="0"/>
              <a:t> </a:t>
            </a:r>
            <a:r>
              <a:rPr lang="cs-CZ" sz="2400" dirty="0" err="1"/>
              <a:t>form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binding</a:t>
            </a:r>
            <a:r>
              <a:rPr lang="cs-CZ" sz="2400" dirty="0"/>
              <a:t> </a:t>
            </a:r>
            <a:r>
              <a:rPr lang="cs-CZ" sz="2400" dirty="0" err="1"/>
              <a:t>site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Ag</a:t>
            </a:r>
            <a:r>
              <a:rPr lang="cs-CZ" sz="3500" dirty="0"/>
              <a:t> 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3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3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2190" y="0"/>
            <a:ext cx="4051810" cy="281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 smtClean="0">
                <a:solidFill>
                  <a:srgbClr val="0070C0"/>
                </a:solidFill>
              </a:rPr>
              <a:t>activation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600" dirty="0" smtClean="0"/>
              <a:t>T cell are </a:t>
            </a:r>
            <a:r>
              <a:rPr lang="cs-CZ" sz="2600" dirty="0" err="1" smtClean="0"/>
              <a:t>activated</a:t>
            </a:r>
            <a:r>
              <a:rPr lang="cs-CZ" sz="2600" dirty="0" smtClean="0"/>
              <a:t> by </a:t>
            </a:r>
            <a:r>
              <a:rPr lang="cs-CZ" sz="2600" b="1" dirty="0" smtClean="0">
                <a:solidFill>
                  <a:srgbClr val="0070C0"/>
                </a:solidFill>
              </a:rPr>
              <a:t>APC </a:t>
            </a:r>
            <a:r>
              <a:rPr lang="cs-CZ" sz="2600" dirty="0" smtClean="0"/>
              <a:t>(DC, monocyte, </a:t>
            </a:r>
            <a:r>
              <a:rPr lang="cs-CZ" sz="2600" dirty="0" err="1" smtClean="0"/>
              <a:t>macrophage</a:t>
            </a:r>
            <a:r>
              <a:rPr lang="cs-CZ" sz="2600" dirty="0" smtClean="0"/>
              <a:t>, B cell)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600" b="1" dirty="0" smtClean="0"/>
              <a:t>TCR</a:t>
            </a:r>
            <a:r>
              <a:rPr lang="cs-CZ" sz="2600" dirty="0" smtClean="0">
                <a:latin typeface="Symbol" pitchFamily="18" charset="2"/>
              </a:rPr>
              <a:t> </a:t>
            </a:r>
            <a:r>
              <a:rPr lang="cs-CZ" sz="2600" dirty="0" err="1" smtClean="0"/>
              <a:t>recognize</a:t>
            </a:r>
            <a:r>
              <a:rPr lang="cs-CZ" sz="2600" dirty="0" smtClean="0"/>
              <a:t> </a:t>
            </a:r>
            <a:r>
              <a:rPr lang="cs-CZ" sz="2600" b="1" dirty="0" smtClean="0"/>
              <a:t>peptide-MHC </a:t>
            </a:r>
            <a:r>
              <a:rPr lang="cs-CZ" sz="2600" b="1" dirty="0" err="1" smtClean="0"/>
              <a:t>complex</a:t>
            </a:r>
            <a:r>
              <a:rPr lang="cs-CZ" sz="2600" b="1" dirty="0" smtClean="0"/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600" dirty="0" smtClean="0"/>
              <a:t>TCR </a:t>
            </a:r>
            <a:r>
              <a:rPr lang="cs-CZ" sz="2600" dirty="0" err="1" smtClean="0"/>
              <a:t>cooperate</a:t>
            </a:r>
            <a:r>
              <a:rPr lang="cs-CZ" sz="2600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coreceptors</a:t>
            </a:r>
            <a:r>
              <a:rPr lang="cs-CZ" sz="2600" dirty="0" smtClean="0"/>
              <a:t> CD4 (</a:t>
            </a:r>
            <a:r>
              <a:rPr lang="cs-CZ" sz="2600" dirty="0" err="1" smtClean="0"/>
              <a:t>binds</a:t>
            </a:r>
            <a:r>
              <a:rPr lang="cs-CZ" sz="2600" dirty="0" smtClean="0"/>
              <a:t> to MHC </a:t>
            </a:r>
            <a:r>
              <a:rPr lang="cs-CZ" sz="2600" dirty="0" err="1" smtClean="0"/>
              <a:t>gp</a:t>
            </a:r>
            <a:r>
              <a:rPr lang="cs-CZ" sz="2600" dirty="0" smtClean="0"/>
              <a:t> II) </a:t>
            </a:r>
            <a:r>
              <a:rPr lang="cs-CZ" sz="2600" dirty="0" err="1" smtClean="0"/>
              <a:t>or</a:t>
            </a:r>
            <a:r>
              <a:rPr lang="cs-CZ" sz="2600" dirty="0" smtClean="0"/>
              <a:t> CD8 (</a:t>
            </a:r>
            <a:r>
              <a:rPr lang="cs-CZ" sz="2600" dirty="0" err="1" smtClean="0"/>
              <a:t>binds</a:t>
            </a:r>
            <a:r>
              <a:rPr lang="cs-CZ" sz="2600" dirty="0" smtClean="0"/>
              <a:t> to MHC </a:t>
            </a:r>
            <a:r>
              <a:rPr lang="cs-CZ" sz="2600" dirty="0" err="1" smtClean="0"/>
              <a:t>gp</a:t>
            </a:r>
            <a:r>
              <a:rPr lang="cs-CZ" sz="2600" dirty="0" smtClean="0"/>
              <a:t> I)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149080"/>
            <a:ext cx="3146932" cy="24909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T cell </a:t>
            </a:r>
            <a:r>
              <a:rPr lang="cs-CZ" b="1" dirty="0" err="1" smtClean="0">
                <a:solidFill>
                  <a:srgbClr val="0070C0"/>
                </a:solidFill>
              </a:rPr>
              <a:t>activation</a:t>
            </a:r>
            <a:endParaRPr lang="cs-CZ" dirty="0"/>
          </a:p>
        </p:txBody>
      </p:sp>
      <p:pic>
        <p:nvPicPr>
          <p:cNvPr id="34818" name="Picture 2" descr="Výsledek obrázku pro T cell activa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63688" y="1772816"/>
            <a:ext cx="5807692" cy="3347665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331640" y="5301208"/>
            <a:ext cx="7272808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cs-CZ" sz="2000" dirty="0" err="1" smtClean="0">
                <a:solidFill>
                  <a:srgbClr val="000000"/>
                </a:solidFill>
              </a:rPr>
              <a:t>Signal</a:t>
            </a:r>
            <a:r>
              <a:rPr lang="cs-CZ" sz="2000" dirty="0" smtClean="0">
                <a:solidFill>
                  <a:srgbClr val="000000"/>
                </a:solidFill>
              </a:rPr>
              <a:t>:</a:t>
            </a:r>
            <a:r>
              <a:rPr lang="cs-CZ" sz="2000" dirty="0" smtClean="0"/>
              <a:t>  </a:t>
            </a:r>
            <a:r>
              <a:rPr lang="cs-CZ" sz="2000" b="1" dirty="0" smtClean="0">
                <a:solidFill>
                  <a:srgbClr val="0070C0"/>
                </a:solidFill>
              </a:rPr>
              <a:t>TCR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– MHC </a:t>
            </a:r>
            <a:r>
              <a:rPr lang="cs-CZ" sz="2000" dirty="0" err="1" smtClean="0">
                <a:solidFill>
                  <a:srgbClr val="000000"/>
                </a:solidFill>
              </a:rPr>
              <a:t>gp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I / II +</a:t>
            </a:r>
            <a:r>
              <a:rPr lang="cs-CZ" sz="2000" dirty="0" err="1" smtClean="0">
                <a:solidFill>
                  <a:srgbClr val="000000"/>
                </a:solidFill>
              </a:rPr>
              <a:t>Ag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peptid (APC)</a:t>
            </a:r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Co-</a:t>
            </a:r>
            <a:r>
              <a:rPr lang="cs-CZ" sz="2000" dirty="0" err="1" smtClean="0">
                <a:solidFill>
                  <a:srgbClr val="000000"/>
                </a:solidFill>
              </a:rPr>
              <a:t>stimulating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signal</a:t>
            </a:r>
            <a:r>
              <a:rPr lang="cs-CZ" sz="2000" dirty="0" smtClean="0">
                <a:solidFill>
                  <a:srgbClr val="000000"/>
                </a:solidFill>
              </a:rPr>
              <a:t>: </a:t>
            </a:r>
            <a:r>
              <a:rPr lang="cs-CZ" sz="2000" b="1" dirty="0" smtClean="0">
                <a:solidFill>
                  <a:srgbClr val="0070C0"/>
                </a:solidFill>
              </a:rPr>
              <a:t>CD 28 </a:t>
            </a:r>
            <a:r>
              <a:rPr lang="cs-CZ" sz="2000" dirty="0" smtClean="0">
                <a:solidFill>
                  <a:srgbClr val="000000"/>
                </a:solidFill>
              </a:rPr>
              <a:t>(T </a:t>
            </a:r>
            <a:r>
              <a:rPr lang="cs-CZ" sz="2000" dirty="0" err="1" smtClean="0">
                <a:solidFill>
                  <a:srgbClr val="000000"/>
                </a:solidFill>
              </a:rPr>
              <a:t>lymphocyte</a:t>
            </a:r>
            <a:r>
              <a:rPr lang="cs-CZ" sz="2000" dirty="0" smtClean="0">
                <a:solidFill>
                  <a:srgbClr val="000000"/>
                </a:solidFill>
              </a:rPr>
              <a:t>) – CD 80, CD 86 (APC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619672" y="623731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cs-CZ" sz="1600" i="1" dirty="0" smtClean="0"/>
              <a:t>(</a:t>
            </a:r>
            <a:r>
              <a:rPr lang="en-US" sz="1600" i="1" dirty="0" smtClean="0"/>
              <a:t>Without </a:t>
            </a:r>
            <a:r>
              <a:rPr lang="cs-CZ" sz="1600" i="1" dirty="0" err="1" smtClean="0"/>
              <a:t>costimulation</a:t>
            </a:r>
            <a:r>
              <a:rPr lang="en-US" sz="1600" i="1" dirty="0" smtClean="0"/>
              <a:t>, the T cell becomes </a:t>
            </a:r>
            <a:r>
              <a:rPr lang="cs-CZ" sz="1600" i="1" dirty="0" err="1" smtClean="0"/>
              <a:t>anergic</a:t>
            </a:r>
            <a:r>
              <a:rPr lang="cs-CZ" sz="1600" i="1" dirty="0" smtClean="0"/>
              <a:t> </a:t>
            </a:r>
            <a:r>
              <a:rPr lang="cs-CZ" sz="1600" i="1" dirty="0" smtClean="0"/>
              <a:t>)</a:t>
            </a:r>
            <a:endParaRPr lang="cs-CZ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Th1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and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Th2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based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immune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reaction</a:t>
            </a:r>
            <a:endParaRPr lang="cs-CZ" sz="28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2" name="Picture 2" descr="Výsledek obrázku pro Th1 based immune reac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28375" cy="564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T</a:t>
            </a:r>
            <a:r>
              <a:rPr lang="cs-CZ" b="1" baseline="-25000" dirty="0">
                <a:solidFill>
                  <a:srgbClr val="0070C0"/>
                </a:solidFill>
                <a:latin typeface="+mn-lt"/>
              </a:rPr>
              <a:t>H</a:t>
            </a:r>
            <a:r>
              <a:rPr lang="cs-CZ" b="1" dirty="0">
                <a:solidFill>
                  <a:srgbClr val="0070C0"/>
                </a:solidFill>
                <a:latin typeface="+mn-lt"/>
              </a:rPr>
              <a:t>1 </a:t>
            </a:r>
            <a:r>
              <a:rPr lang="cs-CZ" b="1" dirty="0" err="1">
                <a:solidFill>
                  <a:srgbClr val="0070C0"/>
                </a:solidFill>
                <a:latin typeface="+mn-lt"/>
              </a:rPr>
              <a:t>based</a:t>
            </a:r>
            <a:r>
              <a:rPr lang="cs-CZ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70C0"/>
                </a:solidFill>
                <a:latin typeface="+mn-lt"/>
              </a:rPr>
              <a:t>immune</a:t>
            </a:r>
            <a:r>
              <a:rPr lang="cs-CZ" b="1" dirty="0">
                <a:solidFill>
                  <a:srgbClr val="0070C0"/>
                </a:solidFill>
                <a:latin typeface="+mn-lt"/>
              </a:rPr>
              <a:t>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>
          <a:xfrm>
            <a:off x="827584" y="1700807"/>
            <a:ext cx="8030666" cy="4857155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err="1">
                <a:solidFill>
                  <a:srgbClr val="0000FF"/>
                </a:solidFill>
              </a:rPr>
              <a:t>Activating</a:t>
            </a:r>
            <a:r>
              <a:rPr lang="cs-CZ" sz="2400" b="1" dirty="0">
                <a:solidFill>
                  <a:srgbClr val="0000FF"/>
                </a:solidFill>
              </a:rPr>
              <a:t> </a:t>
            </a:r>
            <a:r>
              <a:rPr lang="cs-CZ" sz="2400" b="1" dirty="0" err="1">
                <a:solidFill>
                  <a:srgbClr val="0000FF"/>
                </a:solidFill>
              </a:rPr>
              <a:t>receptors</a:t>
            </a:r>
            <a:r>
              <a:rPr lang="cs-CZ" sz="2400" dirty="0">
                <a:solidFill>
                  <a:srgbClr val="0000FF"/>
                </a:solidFill>
              </a:rPr>
              <a:t>  </a:t>
            </a:r>
            <a:endParaRPr lang="cs-CZ" sz="2400" dirty="0" smtClean="0">
              <a:solidFill>
                <a:srgbClr val="0000FF"/>
              </a:solidFill>
            </a:endParaRPr>
          </a:p>
          <a:p>
            <a:pPr marL="1348740" lvl="2" indent="-411480">
              <a:lnSpc>
                <a:spcPct val="115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err="1" smtClean="0">
                <a:solidFill>
                  <a:srgbClr val="002060"/>
                </a:solidFill>
              </a:rPr>
              <a:t>Some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surface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lectins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  <a:p>
            <a:pPr marL="1348740" lvl="2" indent="-411480">
              <a:lnSpc>
                <a:spcPct val="115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err="1" smtClean="0">
                <a:solidFill>
                  <a:srgbClr val="002060"/>
                </a:solidFill>
              </a:rPr>
              <a:t>Fc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receptor </a:t>
            </a:r>
            <a:r>
              <a:rPr lang="cs-CZ" b="1" dirty="0" smtClean="0">
                <a:solidFill>
                  <a:srgbClr val="002060"/>
                </a:solidFill>
              </a:rPr>
              <a:t>CD16</a:t>
            </a:r>
          </a:p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 2" pitchFamily="18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0000FF"/>
                </a:solidFill>
              </a:rPr>
              <a:t>Inhibitory </a:t>
            </a:r>
            <a:r>
              <a:rPr lang="cs-CZ" sz="2400" b="1" dirty="0" err="1">
                <a:solidFill>
                  <a:srgbClr val="0000FF"/>
                </a:solidFill>
              </a:rPr>
              <a:t>receptors</a:t>
            </a:r>
            <a:r>
              <a:rPr lang="cs-CZ" sz="2400" dirty="0">
                <a:solidFill>
                  <a:srgbClr val="0000FF"/>
                </a:solidFill>
              </a:rPr>
              <a:t>  </a:t>
            </a:r>
            <a:r>
              <a:rPr lang="cs-CZ" sz="2400" dirty="0">
                <a:solidFill>
                  <a:srgbClr val="002060"/>
                </a:solidFill>
              </a:rPr>
              <a:t>- </a:t>
            </a:r>
            <a:r>
              <a:rPr lang="cs-CZ" sz="2400" dirty="0" err="1" smtClean="0">
                <a:solidFill>
                  <a:srgbClr val="002060"/>
                </a:solidFill>
              </a:rPr>
              <a:t>recognize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MHC </a:t>
            </a:r>
            <a:r>
              <a:rPr lang="cs-CZ" sz="2400" dirty="0" err="1" smtClean="0">
                <a:solidFill>
                  <a:srgbClr val="002060"/>
                </a:solidFill>
              </a:rPr>
              <a:t>gpI</a:t>
            </a:r>
            <a:r>
              <a:rPr lang="cs-CZ" sz="2400" dirty="0">
                <a:solidFill>
                  <a:srgbClr val="002060"/>
                </a:solidFill>
              </a:rPr>
              <a:t>	</a:t>
            </a:r>
          </a:p>
          <a:p>
            <a:pPr marL="1353312" lvl="3" indent="-1828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002060"/>
                </a:solidFill>
              </a:rPr>
              <a:t>Imunoglobulin </a:t>
            </a:r>
            <a:r>
              <a:rPr lang="cs-CZ" sz="2400" b="1" dirty="0" err="1">
                <a:solidFill>
                  <a:srgbClr val="002060"/>
                </a:solidFill>
              </a:rPr>
              <a:t>family</a:t>
            </a:r>
            <a:r>
              <a:rPr lang="cs-CZ" sz="2400" dirty="0">
                <a:solidFill>
                  <a:srgbClr val="002060"/>
                </a:solidFill>
              </a:rPr>
              <a:t> - KIR (</a:t>
            </a:r>
            <a:r>
              <a:rPr lang="cs-CZ" sz="2400" i="1" dirty="0" err="1">
                <a:solidFill>
                  <a:srgbClr val="002060"/>
                </a:solidFill>
              </a:rPr>
              <a:t>killer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smtClean="0">
                <a:solidFill>
                  <a:srgbClr val="002060"/>
                </a:solidFill>
              </a:rPr>
              <a:t>cell </a:t>
            </a:r>
            <a:r>
              <a:rPr lang="cs-CZ" sz="2400" i="1" dirty="0" err="1" smtClean="0">
                <a:solidFill>
                  <a:srgbClr val="002060"/>
                </a:solidFill>
              </a:rPr>
              <a:t>immunoglobulin</a:t>
            </a:r>
            <a:endParaRPr lang="cs-CZ" sz="2400" i="1" dirty="0">
              <a:solidFill>
                <a:srgbClr val="002060"/>
              </a:solidFill>
            </a:endParaRPr>
          </a:p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cs-CZ" sz="2400" i="1" dirty="0">
                <a:solidFill>
                  <a:srgbClr val="002060"/>
                </a:solidFill>
              </a:rPr>
              <a:t>                                                       </a:t>
            </a:r>
            <a:r>
              <a:rPr lang="cs-CZ" sz="2400" i="1" dirty="0" smtClean="0">
                <a:solidFill>
                  <a:srgbClr val="002060"/>
                </a:solidFill>
              </a:rPr>
              <a:t>              </a:t>
            </a:r>
            <a:r>
              <a:rPr lang="cs-CZ" sz="2400" i="1" dirty="0" err="1" smtClean="0">
                <a:solidFill>
                  <a:srgbClr val="002060"/>
                </a:solidFill>
              </a:rPr>
              <a:t>like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 err="1">
                <a:solidFill>
                  <a:srgbClr val="002060"/>
                </a:solidFill>
              </a:rPr>
              <a:t>receptors</a:t>
            </a:r>
            <a:r>
              <a:rPr lang="cs-CZ" sz="2400" dirty="0">
                <a:solidFill>
                  <a:srgbClr val="002060"/>
                </a:solidFill>
              </a:rPr>
              <a:t>)</a:t>
            </a:r>
          </a:p>
          <a:p>
            <a:pPr marL="1353312" lvl="3" indent="-1828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002060"/>
                </a:solidFill>
              </a:rPr>
              <a:t>C-type </a:t>
            </a:r>
            <a:r>
              <a:rPr lang="cs-CZ" sz="2400" b="1" dirty="0" err="1">
                <a:solidFill>
                  <a:srgbClr val="002060"/>
                </a:solidFill>
              </a:rPr>
              <a:t>lektin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family</a:t>
            </a:r>
            <a:r>
              <a:rPr lang="cs-CZ" sz="2400" dirty="0">
                <a:solidFill>
                  <a:srgbClr val="002060"/>
                </a:solidFill>
              </a:rPr>
              <a:t> - eg CD94/NKG2 </a:t>
            </a:r>
            <a: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771800" y="692696"/>
            <a:ext cx="2841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NK </a:t>
            </a:r>
            <a:r>
              <a:rPr lang="cs-CZ" sz="2800" b="1" dirty="0" err="1">
                <a:solidFill>
                  <a:srgbClr val="0070C0"/>
                </a:solidFill>
                <a:latin typeface="+mn-lt"/>
              </a:rPr>
              <a:t>cells</a:t>
            </a:r>
            <a:r>
              <a:rPr lang="cs-CZ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+mn-lt"/>
              </a:rPr>
              <a:t>receptors</a:t>
            </a:r>
            <a:endParaRPr lang="cs-CZ" sz="28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70C0"/>
                </a:solidFill>
              </a:rPr>
              <a:t>T</a:t>
            </a:r>
            <a:r>
              <a:rPr lang="cs-CZ" sz="3200" b="1" baseline="-25000" dirty="0">
                <a:solidFill>
                  <a:srgbClr val="0070C0"/>
                </a:solidFill>
              </a:rPr>
              <a:t>H</a:t>
            </a:r>
            <a:r>
              <a:rPr lang="cs-CZ" sz="3200" b="1" dirty="0">
                <a:solidFill>
                  <a:srgbClr val="0070C0"/>
                </a:solidFill>
              </a:rPr>
              <a:t>1 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</a:rPr>
              <a:t>based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</a:rPr>
              <a:t>immune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>
                <a:solidFill>
                  <a:srgbClr val="0070C0"/>
                </a:solidFill>
              </a:rPr>
              <a:t>response </a:t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200" b="1" dirty="0">
                <a:solidFill>
                  <a:srgbClr val="0070C0"/>
                </a:solidFill>
              </a:rPr>
              <a:t>                                   - </a:t>
            </a:r>
            <a:r>
              <a:rPr lang="cs-CZ" sz="3200" b="1" dirty="0" err="1">
                <a:solidFill>
                  <a:srgbClr val="0070C0"/>
                </a:solidFill>
              </a:rPr>
              <a:t>inflammatory</a:t>
            </a:r>
            <a:r>
              <a:rPr lang="cs-CZ" sz="3200" b="1" dirty="0">
                <a:solidFill>
                  <a:srgbClr val="0070C0"/>
                </a:solidFill>
              </a:rPr>
              <a:t> </a:t>
            </a:r>
            <a:r>
              <a:rPr lang="cs-CZ" sz="3200" b="1" dirty="0" err="1">
                <a:solidFill>
                  <a:srgbClr val="0070C0"/>
                </a:solidFill>
              </a:rPr>
              <a:t>reaction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T</a:t>
            </a:r>
            <a:r>
              <a:rPr lang="cs-CZ" sz="2200" baseline="-25000" dirty="0"/>
              <a:t>H</a:t>
            </a:r>
            <a:r>
              <a:rPr lang="cs-CZ" sz="2200" dirty="0"/>
              <a:t>1 </a:t>
            </a:r>
            <a:r>
              <a:rPr lang="cs-CZ" sz="2200" dirty="0" err="1"/>
              <a:t>cells</a:t>
            </a:r>
            <a:r>
              <a:rPr lang="cs-CZ" sz="2200" dirty="0"/>
              <a:t> </a:t>
            </a:r>
            <a:r>
              <a:rPr lang="cs-CZ" sz="2200" dirty="0" err="1">
                <a:solidFill>
                  <a:srgbClr val="0070C0"/>
                </a:solidFill>
              </a:rPr>
              <a:t>cooperate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 err="1">
                <a:solidFill>
                  <a:srgbClr val="0070C0"/>
                </a:solidFill>
              </a:rPr>
              <a:t>with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 err="1">
                <a:solidFill>
                  <a:srgbClr val="0070C0"/>
                </a:solidFill>
              </a:rPr>
              <a:t>macrophages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 err="1">
                <a:solidFill>
                  <a:srgbClr val="0070C0"/>
                </a:solidFill>
              </a:rPr>
              <a:t>and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 err="1" smtClean="0">
                <a:solidFill>
                  <a:srgbClr val="0070C0"/>
                </a:solidFill>
              </a:rPr>
              <a:t>activate</a:t>
            </a:r>
            <a:r>
              <a:rPr lang="cs-CZ" sz="2200" dirty="0" smtClean="0">
                <a:solidFill>
                  <a:srgbClr val="0070C0"/>
                </a:solidFill>
              </a:rPr>
              <a:t> </a:t>
            </a:r>
            <a:r>
              <a:rPr lang="cs-CZ" sz="2200" dirty="0" err="1" smtClean="0">
                <a:solidFill>
                  <a:srgbClr val="0070C0"/>
                </a:solidFill>
              </a:rPr>
              <a:t>them</a:t>
            </a:r>
            <a:r>
              <a:rPr lang="cs-CZ" sz="2200" dirty="0" smtClean="0">
                <a:solidFill>
                  <a:srgbClr val="0070C0"/>
                </a:solidFill>
              </a:rPr>
              <a:t> </a:t>
            </a:r>
            <a:br>
              <a:rPr lang="cs-CZ" sz="2200" dirty="0" smtClean="0">
                <a:solidFill>
                  <a:srgbClr val="0070C0"/>
                </a:solidFill>
              </a:rPr>
            </a:br>
            <a:r>
              <a:rPr lang="cs-CZ" sz="2200" dirty="0" smtClean="0"/>
              <a:t>(</a:t>
            </a:r>
            <a:r>
              <a:rPr lang="cs-CZ" sz="2200" dirty="0"/>
              <a:t>NO </a:t>
            </a:r>
            <a:r>
              <a:rPr lang="cs-CZ" sz="2200" dirty="0" err="1"/>
              <a:t>production</a:t>
            </a:r>
            <a:r>
              <a:rPr lang="cs-CZ" sz="2200" dirty="0"/>
              <a:t> - </a:t>
            </a:r>
            <a:r>
              <a:rPr lang="cs-CZ" sz="2200" dirty="0" err="1"/>
              <a:t>destroy</a:t>
            </a:r>
            <a:r>
              <a:rPr lang="cs-CZ" sz="2200" dirty="0"/>
              <a:t> </a:t>
            </a:r>
            <a:r>
              <a:rPr lang="cs-CZ" sz="2200" b="1" dirty="0" err="1"/>
              <a:t>intracellular</a:t>
            </a:r>
            <a:r>
              <a:rPr lang="cs-CZ" sz="2200" b="1" dirty="0"/>
              <a:t> </a:t>
            </a:r>
            <a:r>
              <a:rPr lang="cs-CZ" sz="2200" b="1" dirty="0" err="1"/>
              <a:t>parasites</a:t>
            </a:r>
            <a:r>
              <a:rPr lang="cs-CZ" sz="2200" dirty="0"/>
              <a:t>)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/>
              <a:t>Activated</a:t>
            </a:r>
            <a:r>
              <a:rPr lang="cs-CZ" sz="2200" dirty="0"/>
              <a:t> </a:t>
            </a:r>
            <a:r>
              <a:rPr lang="cs-CZ" sz="2200" dirty="0" err="1"/>
              <a:t>macrophages</a:t>
            </a:r>
            <a:r>
              <a:rPr lang="cs-CZ" sz="2200" dirty="0"/>
              <a:t> </a:t>
            </a:r>
            <a:r>
              <a:rPr lang="cs-CZ" sz="2200" dirty="0" err="1"/>
              <a:t>secrete</a:t>
            </a:r>
            <a:r>
              <a:rPr lang="cs-CZ" sz="2200" dirty="0"/>
              <a:t> </a:t>
            </a:r>
            <a:r>
              <a:rPr lang="cs-CZ" sz="2200" dirty="0" err="1"/>
              <a:t>some</a:t>
            </a:r>
            <a:r>
              <a:rPr lang="cs-CZ" sz="2200" dirty="0"/>
              <a:t> </a:t>
            </a:r>
            <a:r>
              <a:rPr lang="cs-CZ" sz="2200" dirty="0" err="1"/>
              <a:t>cytokines</a:t>
            </a:r>
            <a:r>
              <a:rPr lang="cs-CZ" sz="2200" dirty="0"/>
              <a:t> (IL-1, TNF, ...) </a:t>
            </a:r>
            <a:r>
              <a:rPr lang="cs-CZ" sz="2200" dirty="0" err="1"/>
              <a:t>that</a:t>
            </a:r>
            <a:r>
              <a:rPr lang="cs-CZ" sz="2200" dirty="0"/>
              <a:t> help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to </a:t>
            </a:r>
            <a:r>
              <a:rPr lang="cs-CZ" sz="2200" dirty="0" err="1"/>
              <a:t>stimulate</a:t>
            </a:r>
            <a:r>
              <a:rPr lang="cs-CZ" sz="2200" dirty="0"/>
              <a:t> T </a:t>
            </a:r>
            <a:r>
              <a:rPr lang="cs-CZ" sz="2200" dirty="0" err="1"/>
              <a:t>cells</a:t>
            </a:r>
            <a:r>
              <a:rPr lang="cs-CZ" sz="2200" dirty="0"/>
              <a:t> </a:t>
            </a:r>
            <a:r>
              <a:rPr lang="cs-CZ" sz="2200" dirty="0" err="1"/>
              <a:t>and</a:t>
            </a:r>
            <a:r>
              <a:rPr lang="cs-CZ" sz="2200" dirty="0"/>
              <a:t> </a:t>
            </a:r>
            <a:r>
              <a:rPr lang="cs-CZ" sz="2200" dirty="0" smtClean="0">
                <a:solidFill>
                  <a:srgbClr val="0070C0"/>
                </a:solidFill>
              </a:rPr>
              <a:t> </a:t>
            </a:r>
            <a:r>
              <a:rPr lang="cs-CZ" sz="2200" dirty="0" err="1">
                <a:solidFill>
                  <a:srgbClr val="0070C0"/>
                </a:solidFill>
              </a:rPr>
              <a:t>local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 err="1" smtClean="0">
                <a:solidFill>
                  <a:srgbClr val="0070C0"/>
                </a:solidFill>
              </a:rPr>
              <a:t>inflammation</a:t>
            </a:r>
            <a:r>
              <a:rPr lang="cs-CZ" sz="2200" dirty="0" smtClean="0"/>
              <a:t> </a:t>
            </a:r>
            <a:endParaRPr lang="cs-CZ" sz="2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800" i="1" dirty="0" err="1"/>
              <a:t>Interaction</a:t>
            </a:r>
            <a:r>
              <a:rPr lang="cs-CZ" sz="1800" i="1" dirty="0"/>
              <a:t> </a:t>
            </a:r>
            <a:r>
              <a:rPr lang="cs-CZ" sz="1800" i="1" dirty="0" err="1"/>
              <a:t>between</a:t>
            </a:r>
            <a:r>
              <a:rPr lang="cs-CZ" sz="1800" i="1" dirty="0"/>
              <a:t> T</a:t>
            </a:r>
            <a:r>
              <a:rPr lang="cs-CZ" sz="1800" i="1" baseline="-25000" dirty="0"/>
              <a:t>H</a:t>
            </a:r>
            <a:r>
              <a:rPr lang="cs-CZ" sz="1800" i="1" dirty="0"/>
              <a:t>1 </a:t>
            </a:r>
            <a:r>
              <a:rPr lang="cs-CZ" sz="1800" i="1" dirty="0" err="1"/>
              <a:t>cells</a:t>
            </a:r>
            <a:r>
              <a:rPr lang="cs-CZ" sz="1800" i="1" dirty="0"/>
              <a:t> </a:t>
            </a:r>
            <a:r>
              <a:rPr lang="cs-CZ" sz="1800" i="1" dirty="0" err="1"/>
              <a:t>and</a:t>
            </a:r>
            <a:r>
              <a:rPr lang="cs-CZ" sz="1800" i="1" dirty="0"/>
              <a:t> </a:t>
            </a:r>
            <a:r>
              <a:rPr lang="cs-CZ" sz="1800" i="1" dirty="0" err="1"/>
              <a:t>macrophages</a:t>
            </a:r>
            <a:r>
              <a:rPr lang="cs-CZ" sz="1800" i="1" dirty="0"/>
              <a:t> </a:t>
            </a:r>
            <a:r>
              <a:rPr lang="cs-CZ" sz="1800" i="1" dirty="0" err="1"/>
              <a:t>is</a:t>
            </a:r>
            <a:r>
              <a:rPr lang="cs-CZ" sz="1800" i="1" dirty="0"/>
              <a:t> a </a:t>
            </a:r>
            <a:r>
              <a:rPr lang="cs-CZ" sz="1800" i="1" dirty="0" err="1"/>
              <a:t>fundamental</a:t>
            </a:r>
            <a:r>
              <a:rPr lang="cs-CZ" sz="1800" i="1" dirty="0"/>
              <a:t> </a:t>
            </a:r>
            <a:r>
              <a:rPr lang="cs-CZ" sz="1800" i="1" dirty="0" err="1"/>
              <a:t>mechanism</a:t>
            </a:r>
            <a:r>
              <a:rPr lang="cs-CZ" sz="1800" i="1" dirty="0"/>
              <a:t> </a:t>
            </a:r>
            <a:r>
              <a:rPr lang="cs-CZ" sz="1800" i="1" dirty="0" err="1"/>
              <a:t>of</a:t>
            </a:r>
            <a:r>
              <a:rPr lang="cs-CZ" sz="1800" i="1" dirty="0"/>
              <a:t> </a:t>
            </a:r>
            <a:r>
              <a:rPr lang="cs-CZ" sz="1800" i="1" dirty="0" err="1"/>
              <a:t>delayed</a:t>
            </a:r>
            <a:r>
              <a:rPr lang="cs-CZ" sz="1800" i="1" dirty="0"/>
              <a:t>-type </a:t>
            </a:r>
            <a:r>
              <a:rPr lang="cs-CZ" sz="1800" i="1" dirty="0" err="1"/>
              <a:t>immunopathological</a:t>
            </a:r>
            <a:r>
              <a:rPr lang="cs-CZ" sz="1800" i="1" dirty="0"/>
              <a:t> </a:t>
            </a:r>
            <a:r>
              <a:rPr lang="cs-CZ" sz="1800" i="1" dirty="0" err="1"/>
              <a:t>reactions</a:t>
            </a:r>
            <a:r>
              <a:rPr lang="cs-CZ" sz="1800" i="1" dirty="0"/>
              <a:t> (DTH </a:t>
            </a:r>
            <a:r>
              <a:rPr lang="cs-CZ" sz="1800" i="1" dirty="0" err="1"/>
              <a:t>Delayed</a:t>
            </a:r>
            <a:r>
              <a:rPr lang="cs-CZ" sz="1800" i="1" dirty="0"/>
              <a:t>-type </a:t>
            </a:r>
            <a:r>
              <a:rPr lang="cs-CZ" sz="1800" i="1" dirty="0" err="1"/>
              <a:t>hypersensitivity</a:t>
            </a:r>
            <a:r>
              <a:rPr lang="cs-CZ" sz="1800" i="1" dirty="0"/>
              <a:t>) 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124744"/>
            <a:ext cx="8507413" cy="549672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infected</a:t>
            </a:r>
            <a:r>
              <a:rPr lang="cs-CZ" sz="2400" dirty="0"/>
              <a:t> </a:t>
            </a:r>
            <a:r>
              <a:rPr lang="cs-CZ" sz="2400" dirty="0" err="1"/>
              <a:t>macrophage</a:t>
            </a:r>
            <a:r>
              <a:rPr lang="cs-CZ" sz="2400" dirty="0"/>
              <a:t> </a:t>
            </a:r>
            <a:r>
              <a:rPr lang="cs-CZ" sz="2400" dirty="0" err="1"/>
              <a:t>produces</a:t>
            </a:r>
            <a:r>
              <a:rPr lang="cs-CZ" sz="2400" dirty="0"/>
              <a:t> protein </a:t>
            </a:r>
            <a:r>
              <a:rPr lang="cs-CZ" sz="2400" dirty="0" err="1"/>
              <a:t>fragments</a:t>
            </a:r>
            <a:r>
              <a:rPr lang="cs-CZ" sz="2400" dirty="0"/>
              <a:t> </a:t>
            </a:r>
            <a:r>
              <a:rPr lang="cs-CZ" sz="2400" dirty="0" err="1"/>
              <a:t>derived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intracellular</a:t>
            </a:r>
            <a:r>
              <a:rPr lang="cs-CZ" sz="2400" dirty="0"/>
              <a:t> </a:t>
            </a:r>
            <a:r>
              <a:rPr lang="cs-CZ" sz="2400" dirty="0" err="1"/>
              <a:t>parasites</a:t>
            </a:r>
            <a:r>
              <a:rPr lang="cs-CZ" sz="2400" dirty="0"/>
              <a:t>, </a:t>
            </a:r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 smtClean="0"/>
              <a:t>them</a:t>
            </a:r>
            <a:r>
              <a:rPr lang="cs-CZ" sz="2400" dirty="0" smtClean="0"/>
              <a:t> </a:t>
            </a:r>
            <a:r>
              <a:rPr lang="cs-CZ" sz="2400" dirty="0"/>
              <a:t>are </a:t>
            </a:r>
            <a:r>
              <a:rPr lang="cs-CZ" sz="2400" dirty="0" err="1"/>
              <a:t>presented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 smtClean="0"/>
              <a:t>macrophage</a:t>
            </a:r>
            <a:r>
              <a:rPr lang="cs-CZ" sz="2400" dirty="0" smtClean="0"/>
              <a:t> </a:t>
            </a:r>
            <a:r>
              <a:rPr lang="cs-CZ" sz="2400" dirty="0" err="1" smtClean="0"/>
              <a:t>surface</a:t>
            </a:r>
            <a:r>
              <a:rPr lang="cs-CZ" sz="2400" dirty="0" smtClean="0"/>
              <a:t> </a:t>
            </a:r>
            <a:r>
              <a:rPr lang="cs-CZ" sz="2400" dirty="0" smtClean="0"/>
              <a:t>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complex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/>
              <a:t>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r>
              <a:rPr lang="cs-CZ" sz="2400" dirty="0" err="1"/>
              <a:t>class</a:t>
            </a:r>
            <a:r>
              <a:rPr lang="cs-CZ" sz="2400" dirty="0"/>
              <a:t> II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Macrophages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dendritic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r>
              <a:rPr lang="cs-CZ" sz="2400" dirty="0" err="1" smtClean="0"/>
              <a:t>stimulated</a:t>
            </a:r>
            <a:r>
              <a:rPr lang="cs-CZ" sz="2400" dirty="0" smtClean="0"/>
              <a:t> </a:t>
            </a:r>
            <a:r>
              <a:rPr lang="cs-CZ" sz="2400" dirty="0"/>
              <a:t>by </a:t>
            </a:r>
            <a:r>
              <a:rPr lang="cs-CZ" sz="2400" dirty="0" err="1"/>
              <a:t>certain</a:t>
            </a:r>
            <a:r>
              <a:rPr lang="cs-CZ" sz="2400" dirty="0"/>
              <a:t> </a:t>
            </a:r>
            <a:r>
              <a:rPr lang="cs-CZ" sz="2400" dirty="0" err="1"/>
              <a:t>microorganisms</a:t>
            </a:r>
            <a:r>
              <a:rPr lang="cs-CZ" sz="2400" dirty="0"/>
              <a:t> </a:t>
            </a:r>
            <a:r>
              <a:rPr lang="cs-CZ" sz="2400" dirty="0" err="1"/>
              <a:t>produce</a:t>
            </a:r>
            <a:r>
              <a:rPr lang="cs-CZ" sz="2400" dirty="0"/>
              <a:t> </a:t>
            </a:r>
            <a:r>
              <a:rPr lang="cs-CZ" sz="2400" b="1" dirty="0"/>
              <a:t>IL-12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T</a:t>
            </a:r>
            <a:r>
              <a:rPr lang="cs-CZ" sz="2400" baseline="-25000" dirty="0"/>
              <a:t>H</a:t>
            </a:r>
            <a:r>
              <a:rPr lang="cs-CZ" sz="2400" dirty="0"/>
              <a:t> </a:t>
            </a:r>
            <a:r>
              <a:rPr lang="cs-CZ" sz="2400" dirty="0" err="1"/>
              <a:t>precursor</a:t>
            </a:r>
            <a:r>
              <a:rPr lang="cs-CZ" sz="2400" dirty="0"/>
              <a:t>,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detects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infected</a:t>
            </a:r>
            <a:r>
              <a:rPr lang="cs-CZ" sz="2400" dirty="0"/>
              <a:t> </a:t>
            </a:r>
            <a:r>
              <a:rPr lang="cs-CZ" sz="2400" dirty="0" err="1"/>
              <a:t>macrophage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receives</a:t>
            </a:r>
            <a:r>
              <a:rPr lang="cs-CZ" sz="2400" dirty="0"/>
              <a:t> </a:t>
            </a:r>
            <a:r>
              <a:rPr lang="cs-CZ" sz="2400" dirty="0" err="1"/>
              <a:t>signals</a:t>
            </a:r>
            <a:r>
              <a:rPr lang="cs-CZ" sz="2400" dirty="0"/>
              <a:t> via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0070C0"/>
                </a:solidFill>
              </a:rPr>
              <a:t>TCR</a:t>
            </a:r>
            <a:r>
              <a:rPr lang="cs-CZ" sz="2400" dirty="0"/>
              <a:t>, </a:t>
            </a:r>
            <a:r>
              <a:rPr lang="cs-CZ" sz="2400" b="1" dirty="0">
                <a:solidFill>
                  <a:srgbClr val="0070C0"/>
                </a:solidFill>
              </a:rPr>
              <a:t>CD 28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0070C0"/>
                </a:solidFill>
              </a:rPr>
              <a:t>receptor </a:t>
            </a:r>
            <a:r>
              <a:rPr lang="cs-CZ" sz="2400" b="1" dirty="0" err="1">
                <a:solidFill>
                  <a:srgbClr val="0070C0"/>
                </a:solidFill>
              </a:rPr>
              <a:t>for</a:t>
            </a:r>
            <a:r>
              <a:rPr lang="cs-CZ" sz="2400" b="1" dirty="0">
                <a:solidFill>
                  <a:srgbClr val="0070C0"/>
                </a:solidFill>
              </a:rPr>
              <a:t> IL-12 </a:t>
            </a:r>
            <a:r>
              <a:rPr lang="cs-CZ" sz="2400" b="1" dirty="0" smtClean="0">
                <a:solidFill>
                  <a:srgbClr val="0070C0"/>
                </a:solidFill>
              </a:rPr>
              <a:t/>
            </a:r>
            <a:br>
              <a:rPr lang="cs-CZ" sz="2400" b="1" dirty="0" smtClean="0">
                <a:solidFill>
                  <a:srgbClr val="0070C0"/>
                </a:solidFill>
              </a:rPr>
            </a:br>
            <a:r>
              <a:rPr lang="cs-CZ" sz="2400" dirty="0" err="1" smtClean="0"/>
              <a:t>proliferates</a:t>
            </a:r>
            <a:r>
              <a:rPr lang="cs-CZ" sz="2400" dirty="0" smtClean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differentiates</a:t>
            </a:r>
            <a:r>
              <a:rPr lang="cs-CZ" sz="2400" dirty="0"/>
              <a:t> </a:t>
            </a:r>
            <a:r>
              <a:rPr lang="cs-CZ" sz="2400" dirty="0" err="1" smtClean="0"/>
              <a:t>into</a:t>
            </a:r>
            <a:r>
              <a:rPr lang="cs-CZ" sz="2400" dirty="0" smtClean="0"/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effector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T</a:t>
            </a:r>
            <a:r>
              <a:rPr lang="cs-CZ" sz="2400" b="1" baseline="-25000" dirty="0">
                <a:solidFill>
                  <a:srgbClr val="0070C0"/>
                </a:solidFill>
              </a:rPr>
              <a:t>H</a:t>
            </a:r>
            <a:r>
              <a:rPr lang="cs-CZ" sz="2400" b="1" dirty="0">
                <a:solidFill>
                  <a:srgbClr val="0070C0"/>
                </a:solidFill>
              </a:rPr>
              <a:t>1 </a:t>
            </a:r>
            <a:r>
              <a:rPr lang="cs-CZ" sz="2400" b="1" dirty="0" err="1">
                <a:solidFill>
                  <a:srgbClr val="0070C0"/>
                </a:solidFill>
              </a:rPr>
              <a:t>cells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produce</a:t>
            </a:r>
            <a:r>
              <a:rPr lang="cs-CZ" sz="2400" dirty="0"/>
              <a:t> </a:t>
            </a:r>
            <a:r>
              <a:rPr lang="cs-CZ" sz="2400" dirty="0" err="1"/>
              <a:t>IFN</a:t>
            </a:r>
            <a:r>
              <a:rPr lang="cs-CZ" sz="2400" dirty="0" err="1">
                <a:latin typeface="Symbol" pitchFamily="18" charset="2"/>
              </a:rPr>
              <a:t>g</a:t>
            </a:r>
            <a:r>
              <a:rPr lang="cs-CZ" sz="2400" dirty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/>
              <a:t>IL-2.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</a:rPr>
              <a:t>IFN</a:t>
            </a:r>
            <a:r>
              <a:rPr lang="cs-CZ" sz="2400" b="1" dirty="0" err="1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cs-CZ" sz="2400" dirty="0"/>
              <a:t> </a:t>
            </a:r>
            <a:r>
              <a:rPr lang="cs-CZ" sz="2400" dirty="0" err="1"/>
              <a:t>activates</a:t>
            </a:r>
            <a:r>
              <a:rPr lang="cs-CZ" sz="2400" dirty="0"/>
              <a:t> </a:t>
            </a:r>
            <a:r>
              <a:rPr lang="cs-CZ" sz="2400" dirty="0" err="1"/>
              <a:t>macrophage</a:t>
            </a:r>
            <a:r>
              <a:rPr lang="cs-CZ" sz="2400" dirty="0"/>
              <a:t> NO </a:t>
            </a:r>
            <a:r>
              <a:rPr lang="cs-CZ" sz="2400" dirty="0" err="1"/>
              <a:t>synthase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b="1" dirty="0">
                <a:solidFill>
                  <a:srgbClr val="0070C0"/>
                </a:solidFill>
              </a:rPr>
              <a:t>IL-2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 smtClean="0"/>
              <a:t>growth</a:t>
            </a:r>
            <a:r>
              <a:rPr lang="cs-CZ" sz="2400" dirty="0" smtClean="0"/>
              <a:t> </a:t>
            </a:r>
            <a:r>
              <a:rPr lang="cs-CZ" sz="2400" dirty="0" err="1"/>
              <a:t>factor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smtClean="0"/>
              <a:t>T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1000100" y="428604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</a:t>
            </a:r>
            <a:r>
              <a:rPr lang="cs-CZ" sz="32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3200" b="1" dirty="0" smtClean="0">
                <a:solidFill>
                  <a:srgbClr val="0070C0"/>
                </a:solidFill>
              </a:rPr>
              <a:t>1 </a:t>
            </a:r>
            <a:r>
              <a:rPr lang="cs-CZ" sz="3200" b="1" dirty="0" err="1" smtClean="0">
                <a:solidFill>
                  <a:srgbClr val="0070C0"/>
                </a:solidFill>
              </a:rPr>
              <a:t>based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</a:rPr>
              <a:t>immune</a:t>
            </a:r>
            <a:r>
              <a:rPr lang="cs-CZ" sz="3200" b="1" dirty="0" smtClean="0">
                <a:solidFill>
                  <a:srgbClr val="0070C0"/>
                </a:solidFill>
              </a:rPr>
              <a:t> response 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err="1">
                <a:solidFill>
                  <a:srgbClr val="0070C0"/>
                </a:solidFill>
                <a:latin typeface="Tahoma" pitchFamily="34" charset="0"/>
              </a:rPr>
              <a:t>Interaction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Tahoma" pitchFamily="34" charset="0"/>
              </a:rPr>
              <a:t>between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 APC </a:t>
            </a:r>
            <a:r>
              <a:rPr lang="cs-CZ" sz="2400" b="1" dirty="0" err="1">
                <a:solidFill>
                  <a:srgbClr val="0070C0"/>
                </a:solidFill>
                <a:latin typeface="Tahoma" pitchFamily="34" charset="0"/>
              </a:rPr>
              <a:t>and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 T</a:t>
            </a:r>
            <a:r>
              <a:rPr lang="cs-CZ" sz="2400" b="1" baseline="-25000" dirty="0">
                <a:solidFill>
                  <a:srgbClr val="0070C0"/>
                </a:solidFill>
                <a:latin typeface="Tahoma" pitchFamily="34" charset="0"/>
              </a:rPr>
              <a:t>H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Tahoma" pitchFamily="34" charset="0"/>
              </a:rPr>
              <a:t>precursor</a:t>
            </a:r>
            <a:endParaRPr lang="cs-CZ" sz="24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96975"/>
            <a:ext cx="8280400" cy="5200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T</a:t>
            </a:r>
            <a:r>
              <a:rPr lang="cs-CZ" sz="4000" b="1" baseline="-25000" dirty="0">
                <a:solidFill>
                  <a:srgbClr val="0070C0"/>
                </a:solidFill>
              </a:rPr>
              <a:t>H</a:t>
            </a:r>
            <a:r>
              <a:rPr lang="cs-CZ" sz="4000" b="1" dirty="0">
                <a:solidFill>
                  <a:srgbClr val="0070C0"/>
                </a:solidFill>
              </a:rPr>
              <a:t>2 </a:t>
            </a:r>
            <a:r>
              <a:rPr lang="cs-CZ" sz="4000" b="1" dirty="0" err="1">
                <a:solidFill>
                  <a:srgbClr val="0070C0"/>
                </a:solidFill>
              </a:rPr>
              <a:t>based</a:t>
            </a:r>
            <a:r>
              <a:rPr lang="cs-CZ" sz="4000" b="1" dirty="0">
                <a:solidFill>
                  <a:srgbClr val="0070C0"/>
                </a:solidFill>
              </a:rPr>
              <a:t> </a:t>
            </a:r>
            <a:r>
              <a:rPr lang="cs-CZ" sz="4000" b="1" dirty="0" err="1">
                <a:solidFill>
                  <a:srgbClr val="0070C0"/>
                </a:solidFill>
              </a:rPr>
              <a:t>immune</a:t>
            </a:r>
            <a:r>
              <a:rPr lang="cs-CZ" sz="4000" b="1" dirty="0">
                <a:solidFill>
                  <a:srgbClr val="0070C0"/>
                </a:solidFill>
              </a:rPr>
              <a:t>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T</a:t>
            </a:r>
            <a:r>
              <a:rPr lang="cs-CZ" sz="28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2800" b="1" dirty="0" smtClean="0">
                <a:solidFill>
                  <a:srgbClr val="0070C0"/>
                </a:solidFill>
              </a:rPr>
              <a:t>2 </a:t>
            </a:r>
            <a:r>
              <a:rPr lang="cs-CZ" sz="2800" b="1" dirty="0" err="1" smtClean="0">
                <a:solidFill>
                  <a:srgbClr val="0070C0"/>
                </a:solidFill>
              </a:rPr>
              <a:t>based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immune</a:t>
            </a:r>
            <a:r>
              <a:rPr lang="cs-CZ" sz="2800" b="1" dirty="0">
                <a:solidFill>
                  <a:srgbClr val="0070C0"/>
                </a:solidFill>
              </a:rPr>
              <a:t> response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T</a:t>
            </a:r>
            <a:r>
              <a:rPr lang="cs-CZ" sz="2400" baseline="-25000" dirty="0"/>
              <a:t>H</a:t>
            </a:r>
            <a:r>
              <a:rPr lang="cs-CZ" sz="2400" dirty="0"/>
              <a:t>2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cooperate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with</a:t>
            </a:r>
            <a:r>
              <a:rPr lang="cs-CZ" sz="2400" b="1" dirty="0">
                <a:solidFill>
                  <a:srgbClr val="0070C0"/>
                </a:solidFill>
              </a:rPr>
              <a:t> B </a:t>
            </a:r>
            <a:r>
              <a:rPr lang="cs-CZ" sz="2400" b="1" dirty="0" err="1">
                <a:solidFill>
                  <a:srgbClr val="0070C0"/>
                </a:solidFill>
              </a:rPr>
              <a:t>lymphocytes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were</a:t>
            </a:r>
            <a:r>
              <a:rPr lang="cs-CZ" sz="2400" dirty="0"/>
              <a:t> </a:t>
            </a:r>
            <a:r>
              <a:rPr lang="cs-CZ" sz="2400" dirty="0" err="1"/>
              <a:t>stimulated</a:t>
            </a:r>
            <a:r>
              <a:rPr lang="cs-CZ" sz="2400" dirty="0"/>
              <a:t> by </a:t>
            </a:r>
            <a:r>
              <a:rPr lang="cs-CZ" sz="2400" dirty="0" err="1"/>
              <a:t>Ag</a:t>
            </a:r>
            <a:r>
              <a:rPr lang="cs-CZ" sz="2400" dirty="0"/>
              <a:t>) by </a:t>
            </a:r>
            <a:r>
              <a:rPr lang="cs-CZ" sz="2400" dirty="0" err="1"/>
              <a:t>cytokine</a:t>
            </a:r>
            <a:r>
              <a:rPr lang="cs-CZ" sz="2400" dirty="0"/>
              <a:t> </a:t>
            </a:r>
            <a:r>
              <a:rPr lang="cs-CZ" sz="2400" dirty="0" err="1"/>
              <a:t>production</a:t>
            </a:r>
            <a:r>
              <a:rPr lang="cs-CZ" sz="2400" dirty="0"/>
              <a:t> (IL-4, IL-5, </a:t>
            </a:r>
            <a:br>
              <a:rPr lang="cs-CZ" sz="2400" dirty="0"/>
            </a:br>
            <a:r>
              <a:rPr lang="cs-CZ" sz="2400" dirty="0" smtClean="0"/>
              <a:t>IL-6, IL-10)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direct</a:t>
            </a:r>
            <a:r>
              <a:rPr lang="cs-CZ" sz="2400" dirty="0"/>
              <a:t> </a:t>
            </a:r>
            <a:r>
              <a:rPr lang="cs-CZ" sz="2400" dirty="0" err="1"/>
              <a:t>intercellular</a:t>
            </a:r>
            <a:r>
              <a:rPr lang="cs-CZ" sz="2400" dirty="0"/>
              <a:t> </a:t>
            </a:r>
            <a:r>
              <a:rPr lang="cs-CZ" sz="2400" dirty="0" err="1"/>
              <a:t>contact</a:t>
            </a:r>
            <a:r>
              <a:rPr lang="cs-CZ" sz="2400" dirty="0"/>
              <a:t> </a:t>
            </a:r>
            <a:r>
              <a:rPr lang="cs-CZ" sz="2400" dirty="0" smtClean="0"/>
              <a:t>(CD 40L)</a:t>
            </a:r>
            <a:endParaRPr lang="cs-CZ" sz="2400" dirty="0"/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/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stimulation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B </a:t>
            </a:r>
            <a:r>
              <a:rPr lang="cs-CZ" sz="2400" dirty="0" err="1"/>
              <a:t>lymphocytes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usually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err="1"/>
              <a:t>cooperation</a:t>
            </a:r>
            <a:r>
              <a:rPr lang="cs-CZ" sz="2400" dirty="0"/>
              <a:t> </a:t>
            </a:r>
            <a:r>
              <a:rPr lang="cs-CZ" sz="2400" dirty="0" err="1"/>
              <a:t>between</a:t>
            </a:r>
            <a:r>
              <a:rPr lang="cs-CZ" sz="2400" dirty="0"/>
              <a:t> APC → T</a:t>
            </a:r>
            <a:r>
              <a:rPr lang="cs-CZ" sz="2400" baseline="-25000" dirty="0"/>
              <a:t>H</a:t>
            </a:r>
            <a:r>
              <a:rPr lang="cs-CZ" sz="2400" dirty="0"/>
              <a:t>2 cell → B </a:t>
            </a:r>
            <a:r>
              <a:rPr lang="cs-CZ" sz="2400" dirty="0" err="1"/>
              <a:t>lymphocyte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/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/>
              <a:t>In </a:t>
            </a:r>
            <a:r>
              <a:rPr lang="cs-CZ" sz="2000" u="sng" dirty="0" err="1"/>
              <a:t>minimal</a:t>
            </a:r>
            <a:r>
              <a:rPr lang="cs-CZ" sz="2000" u="sng" dirty="0"/>
              <a:t> model</a:t>
            </a:r>
            <a:r>
              <a:rPr lang="cs-CZ" sz="2000" dirty="0"/>
              <a:t>, </a:t>
            </a:r>
            <a:r>
              <a:rPr lang="cs-CZ" sz="2000" dirty="0" err="1"/>
              <a:t>where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B cell </a:t>
            </a:r>
            <a:r>
              <a:rPr lang="cs-CZ" sz="2000" dirty="0" err="1"/>
              <a:t>becomes</a:t>
            </a:r>
            <a:r>
              <a:rPr lang="cs-CZ" sz="2000" dirty="0"/>
              <a:t> a </a:t>
            </a:r>
            <a:r>
              <a:rPr lang="cs-CZ" sz="2000" dirty="0" err="1"/>
              <a:t>good</a:t>
            </a:r>
            <a:r>
              <a:rPr lang="cs-CZ" sz="2000" dirty="0"/>
              <a:t> APC (CD80, CD86)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sufficient</a:t>
            </a:r>
            <a:r>
              <a:rPr lang="cs-CZ" sz="2000" dirty="0"/>
              <a:t> </a:t>
            </a:r>
            <a:r>
              <a:rPr lang="cs-CZ" sz="2000" dirty="0" err="1"/>
              <a:t>cooperation</a:t>
            </a:r>
            <a:r>
              <a:rPr lang="cs-CZ" sz="2000" dirty="0"/>
              <a:t> </a:t>
            </a:r>
            <a:r>
              <a:rPr lang="cs-CZ" sz="2000" dirty="0" err="1"/>
              <a:t>between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 cell → B </a:t>
            </a:r>
            <a:r>
              <a:rPr lang="cs-CZ" sz="2000" dirty="0" err="1"/>
              <a:t>lymphocyte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cs-CZ" b="1" dirty="0" smtClean="0">
                <a:solidFill>
                  <a:srgbClr val="7030A0"/>
                </a:solidFill>
              </a:rPr>
              <a:t>T</a:t>
            </a:r>
            <a:r>
              <a:rPr lang="cs-CZ" b="1" baseline="-25000" dirty="0" smtClean="0">
                <a:solidFill>
                  <a:srgbClr val="7030A0"/>
                </a:solidFill>
              </a:rPr>
              <a:t>H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precursor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detects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infected</a:t>
            </a:r>
            <a:r>
              <a:rPr lang="cs-CZ" dirty="0" smtClean="0"/>
              <a:t> </a:t>
            </a:r>
            <a:r>
              <a:rPr lang="cs-CZ" dirty="0" err="1" smtClean="0"/>
              <a:t>macrophage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receives</a:t>
            </a:r>
            <a:r>
              <a:rPr lang="cs-CZ" dirty="0" smtClean="0"/>
              <a:t> </a:t>
            </a:r>
            <a:r>
              <a:rPr lang="cs-CZ" dirty="0" err="1" smtClean="0"/>
              <a:t>signals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TCR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70C0"/>
                </a:solidFill>
              </a:rPr>
              <a:t>CD 28 </a:t>
            </a:r>
            <a:r>
              <a:rPr lang="cs-CZ" dirty="0" smtClean="0"/>
              <a:t>,</a:t>
            </a:r>
            <a:r>
              <a:rPr lang="cs-CZ" b="1" dirty="0" smtClean="0">
                <a:solidFill>
                  <a:srgbClr val="0070C0"/>
                </a:solidFill>
              </a:rPr>
              <a:t> IL-4 receptor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dirty="0" err="1" smtClean="0"/>
              <a:t>and</a:t>
            </a:r>
            <a:r>
              <a:rPr lang="cs-CZ" dirty="0" smtClean="0"/>
              <a:t> IL-2 receptor </a:t>
            </a:r>
            <a:r>
              <a:rPr lang="cs-CZ" dirty="0" err="1" smtClean="0"/>
              <a:t>proliferates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differentiates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effector</a:t>
            </a:r>
            <a:r>
              <a:rPr lang="cs-CZ" b="1" dirty="0" smtClean="0">
                <a:solidFill>
                  <a:srgbClr val="7030A0"/>
                </a:solidFill>
              </a:rPr>
              <a:t> T</a:t>
            </a:r>
            <a:r>
              <a:rPr lang="cs-CZ" b="1" baseline="-25000" dirty="0" smtClean="0">
                <a:solidFill>
                  <a:srgbClr val="7030A0"/>
                </a:solidFill>
              </a:rPr>
              <a:t>H</a:t>
            </a:r>
            <a:r>
              <a:rPr lang="cs-CZ" b="1" dirty="0" smtClean="0">
                <a:solidFill>
                  <a:srgbClr val="7030A0"/>
                </a:solidFill>
              </a:rPr>
              <a:t>2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provide</a:t>
            </a:r>
            <a:r>
              <a:rPr lang="cs-CZ" dirty="0" smtClean="0"/>
              <a:t> B </a:t>
            </a:r>
            <a:r>
              <a:rPr lang="cs-CZ" dirty="0" err="1" smtClean="0"/>
              <a:t>lymphocytes</a:t>
            </a:r>
            <a:r>
              <a:rPr lang="cs-CZ" dirty="0" smtClean="0"/>
              <a:t> </a:t>
            </a:r>
            <a:r>
              <a:rPr lang="cs-CZ" dirty="0" err="1" smtClean="0"/>
              <a:t>auxiliary</a:t>
            </a:r>
            <a:r>
              <a:rPr lang="cs-CZ" dirty="0" smtClean="0"/>
              <a:t> </a:t>
            </a:r>
            <a:r>
              <a:rPr lang="cs-CZ" dirty="0" err="1" smtClean="0"/>
              <a:t>signals</a:t>
            </a:r>
            <a:r>
              <a:rPr lang="cs-CZ" dirty="0" smtClean="0"/>
              <a:t> via </a:t>
            </a:r>
            <a:r>
              <a:rPr lang="cs-CZ" dirty="0" err="1" smtClean="0"/>
              <a:t>secreted</a:t>
            </a:r>
            <a:r>
              <a:rPr lang="cs-CZ" dirty="0" smtClean="0"/>
              <a:t> </a:t>
            </a:r>
            <a:r>
              <a:rPr lang="cs-CZ" dirty="0" err="1" smtClean="0"/>
              <a:t>cytokines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7030A0"/>
                </a:solidFill>
              </a:rPr>
              <a:t>IL-4, IL-5, IL-6, IL-10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molecule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7030A0"/>
                </a:solidFill>
              </a:rPr>
              <a:t>CD 40L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bind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costimulatory</a:t>
            </a:r>
            <a:r>
              <a:rPr lang="cs-CZ" dirty="0" smtClean="0"/>
              <a:t> receptor on B </a:t>
            </a:r>
            <a:r>
              <a:rPr lang="cs-CZ" dirty="0" err="1" smtClean="0"/>
              <a:t>lymphocytes</a:t>
            </a:r>
            <a:r>
              <a:rPr lang="cs-CZ" dirty="0" smtClean="0"/>
              <a:t> CD 40 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T</a:t>
            </a:r>
            <a:r>
              <a:rPr lang="cs-CZ" sz="28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2800" b="1" dirty="0" smtClean="0">
                <a:solidFill>
                  <a:srgbClr val="0070C0"/>
                </a:solidFill>
              </a:rPr>
              <a:t>2 </a:t>
            </a:r>
            <a:r>
              <a:rPr lang="cs-CZ" sz="2800" b="1" dirty="0" err="1" smtClean="0">
                <a:solidFill>
                  <a:srgbClr val="0070C0"/>
                </a:solidFill>
              </a:rPr>
              <a:t>based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immune</a:t>
            </a:r>
            <a:r>
              <a:rPr lang="cs-CZ" sz="2800" b="1" dirty="0">
                <a:solidFill>
                  <a:srgbClr val="0070C0"/>
                </a:solidFill>
              </a:rPr>
              <a:t> response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T</a:t>
            </a:r>
            <a:r>
              <a:rPr lang="cs-CZ" sz="28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2800" b="1" dirty="0" smtClean="0">
                <a:solidFill>
                  <a:srgbClr val="0070C0"/>
                </a:solidFill>
              </a:rPr>
              <a:t>2 </a:t>
            </a:r>
            <a:r>
              <a:rPr lang="cs-CZ" sz="2800" b="1" dirty="0" err="1" smtClean="0">
                <a:solidFill>
                  <a:srgbClr val="0070C0"/>
                </a:solidFill>
              </a:rPr>
              <a:t>based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immune</a:t>
            </a:r>
            <a:r>
              <a:rPr lang="cs-CZ" sz="2800" b="1" dirty="0" smtClean="0">
                <a:solidFill>
                  <a:srgbClr val="0070C0"/>
                </a:solidFill>
              </a:rPr>
              <a:t> response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800" dirty="0" err="1" smtClean="0"/>
              <a:t>Interaction</a:t>
            </a:r>
            <a:r>
              <a:rPr lang="cs-CZ" sz="2800" dirty="0" smtClean="0"/>
              <a:t> </a:t>
            </a:r>
            <a:r>
              <a:rPr lang="cs-CZ" sz="2800" dirty="0" err="1" smtClean="0"/>
              <a:t>between</a:t>
            </a:r>
            <a:r>
              <a:rPr lang="cs-CZ" sz="2800" dirty="0" smtClean="0"/>
              <a:t> CD40 (B </a:t>
            </a:r>
            <a:r>
              <a:rPr lang="cs-CZ" sz="2800" dirty="0" err="1" smtClean="0"/>
              <a:t>lymphocytes</a:t>
            </a:r>
            <a:r>
              <a:rPr lang="cs-CZ" sz="2800" dirty="0" smtClean="0"/>
              <a:t>) </a:t>
            </a:r>
            <a:r>
              <a:rPr lang="cs-CZ" sz="2800" dirty="0" err="1" smtClean="0"/>
              <a:t>and</a:t>
            </a:r>
            <a:r>
              <a:rPr lang="cs-CZ" sz="2800" dirty="0" smtClean="0"/>
              <a:t> CD40L (TH2 </a:t>
            </a:r>
            <a:r>
              <a:rPr lang="cs-CZ" sz="2800" dirty="0" err="1" smtClean="0"/>
              <a:t>cells</a:t>
            </a:r>
            <a:r>
              <a:rPr lang="cs-CZ" sz="2800" dirty="0" smtClean="0"/>
              <a:t>)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essential</a:t>
            </a:r>
            <a:r>
              <a:rPr lang="cs-CZ" sz="2800" dirty="0" smtClean="0"/>
              <a:t> </a:t>
            </a: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initiation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somatic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mutations</a:t>
            </a:r>
            <a:r>
              <a:rPr lang="cs-CZ" sz="2800" dirty="0" smtClean="0">
                <a:solidFill>
                  <a:srgbClr val="7030A0"/>
                </a:solidFill>
              </a:rPr>
              <a:t>, </a:t>
            </a:r>
            <a:r>
              <a:rPr lang="cs-CZ" sz="2800" dirty="0" err="1" smtClean="0">
                <a:solidFill>
                  <a:srgbClr val="7030A0"/>
                </a:solidFill>
              </a:rPr>
              <a:t>izotype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switching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and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formation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of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memory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cells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u="sng" dirty="0" smtClean="0"/>
              <a:t/>
            </a:r>
            <a:br>
              <a:rPr lang="cs-CZ" sz="2800" u="sng" dirty="0" smtClean="0"/>
            </a:br>
            <a:endParaRPr lang="cs-CZ" sz="28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800" b="1" dirty="0" smtClean="0"/>
              <a:t>IL-4, IL-5, IL-6, IL-10</a:t>
            </a:r>
            <a:r>
              <a:rPr lang="cs-CZ" sz="2800" dirty="0" smtClean="0"/>
              <a:t>: </a:t>
            </a:r>
            <a:r>
              <a:rPr lang="cs-CZ" sz="2800" dirty="0" err="1" smtClean="0"/>
              <a:t>stimulation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B </a:t>
            </a:r>
            <a:r>
              <a:rPr lang="cs-CZ" sz="2800" dirty="0" err="1" smtClean="0"/>
              <a:t>lymphocytes</a:t>
            </a:r>
            <a:r>
              <a:rPr lang="cs-CZ" sz="2800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Function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of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</a:rPr>
              <a:t>T</a:t>
            </a:r>
            <a:r>
              <a:rPr lang="cs-CZ" sz="28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2800" b="1" dirty="0" smtClean="0">
                <a:solidFill>
                  <a:srgbClr val="0070C0"/>
                </a:solidFill>
              </a:rPr>
              <a:t>2 </a:t>
            </a:r>
            <a:r>
              <a:rPr lang="cs-CZ" sz="2800" b="1" dirty="0" err="1" smtClean="0">
                <a:solidFill>
                  <a:srgbClr val="0070C0"/>
                </a:solidFill>
              </a:rPr>
              <a:t>cells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endParaRPr lang="cs-CZ" sz="2800" b="1" dirty="0">
              <a:solidFill>
                <a:srgbClr val="0070C0"/>
              </a:solidFill>
              <a:effectLst/>
              <a:latin typeface="Tahoma" pitchFamily="34" charset="0"/>
            </a:endParaRPr>
          </a:p>
        </p:txBody>
      </p:sp>
      <p:pic>
        <p:nvPicPr>
          <p:cNvPr id="83972" name="Picture 4" descr="interakce Th2 a 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6264275" cy="46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6984776" cy="850900"/>
          </a:xfrm>
        </p:spPr>
        <p:txBody>
          <a:bodyPr/>
          <a:lstStyle/>
          <a:p>
            <a:r>
              <a:rPr lang="cs-CZ" sz="2800" b="1" dirty="0" err="1">
                <a:solidFill>
                  <a:srgbClr val="0070C0"/>
                </a:solidFill>
              </a:rPr>
              <a:t>Mutual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regulation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of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activities</a:t>
            </a:r>
            <a:r>
              <a:rPr lang="cs-CZ" sz="2800" b="1" dirty="0">
                <a:solidFill>
                  <a:srgbClr val="0070C0"/>
                </a:solidFill>
              </a:rPr>
              <a:t> T</a:t>
            </a:r>
            <a:r>
              <a:rPr lang="cs-CZ" sz="2800" b="1" baseline="-25000" dirty="0">
                <a:solidFill>
                  <a:srgbClr val="0070C0"/>
                </a:solidFill>
              </a:rPr>
              <a:t>H</a:t>
            </a:r>
            <a:r>
              <a:rPr lang="cs-CZ" sz="2800" b="1" dirty="0">
                <a:solidFill>
                  <a:srgbClr val="0070C0"/>
                </a:solidFill>
              </a:rPr>
              <a:t>1versus T</a:t>
            </a:r>
            <a:r>
              <a:rPr lang="cs-CZ" sz="2800" b="1" baseline="-25000" dirty="0">
                <a:solidFill>
                  <a:srgbClr val="0070C0"/>
                </a:solidFill>
              </a:rPr>
              <a:t>H</a:t>
            </a:r>
            <a:r>
              <a:rPr lang="cs-CZ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823"/>
            <a:ext cx="8229600" cy="5329089"/>
          </a:xfrm>
        </p:spPr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/>
              <a:t>Whether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 </a:t>
            </a:r>
            <a:r>
              <a:rPr lang="cs-CZ" sz="2000" dirty="0" err="1"/>
              <a:t>precursor</a:t>
            </a:r>
            <a:r>
              <a:rPr lang="cs-CZ" sz="2000" dirty="0"/>
              <a:t> cell </a:t>
            </a:r>
            <a:r>
              <a:rPr lang="cs-CZ" sz="2000" dirty="0" err="1"/>
              <a:t>will</a:t>
            </a:r>
            <a:r>
              <a:rPr lang="cs-CZ" sz="2000" dirty="0"/>
              <a:t> </a:t>
            </a:r>
            <a:r>
              <a:rPr lang="cs-CZ" sz="2000" dirty="0" err="1"/>
              <a:t>develop</a:t>
            </a:r>
            <a:r>
              <a:rPr lang="cs-CZ" sz="2000" dirty="0"/>
              <a:t> </a:t>
            </a:r>
            <a:r>
              <a:rPr lang="cs-CZ" sz="2000" dirty="0" err="1"/>
              <a:t>into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1 </a:t>
            </a:r>
            <a:r>
              <a:rPr lang="cs-CZ" sz="2000" dirty="0" err="1"/>
              <a:t>or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 </a:t>
            </a:r>
            <a:r>
              <a:rPr lang="cs-CZ" sz="2000" dirty="0" err="1"/>
              <a:t>decides</a:t>
            </a:r>
            <a:r>
              <a:rPr lang="cs-CZ" sz="2000" dirty="0"/>
              <a:t> </a:t>
            </a:r>
            <a:r>
              <a:rPr lang="cs-CZ" sz="2000" dirty="0" err="1"/>
              <a:t>cytokine</a:t>
            </a:r>
            <a:r>
              <a:rPr lang="cs-CZ" sz="2000" dirty="0"/>
              <a:t> </a:t>
            </a:r>
            <a:r>
              <a:rPr lang="cs-CZ" sz="2000" b="1" dirty="0">
                <a:solidFill>
                  <a:srgbClr val="0070C0"/>
                </a:solidFill>
              </a:rPr>
              <a:t>ratio </a:t>
            </a:r>
            <a:r>
              <a:rPr lang="cs-CZ" sz="2000" b="1" dirty="0" err="1">
                <a:solidFill>
                  <a:srgbClr val="0070C0"/>
                </a:solidFill>
              </a:rPr>
              <a:t>of</a:t>
            </a:r>
            <a:r>
              <a:rPr lang="cs-CZ" sz="2000" b="1" dirty="0">
                <a:solidFill>
                  <a:srgbClr val="0070C0"/>
                </a:solidFill>
              </a:rPr>
              <a:t> IL-12 </a:t>
            </a:r>
            <a:r>
              <a:rPr lang="cs-CZ" sz="2000" b="1" dirty="0" err="1">
                <a:solidFill>
                  <a:srgbClr val="0070C0"/>
                </a:solidFill>
              </a:rPr>
              <a:t>and</a:t>
            </a:r>
            <a:r>
              <a:rPr lang="cs-CZ" sz="2000" b="1" dirty="0">
                <a:solidFill>
                  <a:srgbClr val="0070C0"/>
                </a:solidFill>
              </a:rPr>
              <a:t> IL-4 </a:t>
            </a:r>
            <a:br>
              <a:rPr lang="cs-CZ" sz="2000" b="1" dirty="0">
                <a:solidFill>
                  <a:srgbClr val="0070C0"/>
                </a:solidFill>
              </a:rPr>
            </a:br>
            <a:endParaRPr lang="cs-CZ" sz="1600" b="1" dirty="0">
              <a:solidFill>
                <a:srgbClr val="0070C0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>
                <a:solidFill>
                  <a:srgbClr val="0070C0"/>
                </a:solidFill>
              </a:rPr>
              <a:t>IL-12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produced</a:t>
            </a:r>
            <a:r>
              <a:rPr lang="cs-CZ" sz="2000" dirty="0"/>
              <a:t> by </a:t>
            </a:r>
            <a:r>
              <a:rPr lang="cs-CZ" sz="2000" dirty="0" err="1"/>
              <a:t>macrophages</a:t>
            </a:r>
            <a:r>
              <a:rPr lang="cs-CZ" sz="2000" dirty="0"/>
              <a:t> </a:t>
            </a:r>
            <a:r>
              <a:rPr lang="cs-CZ" sz="2000" dirty="0" err="1"/>
              <a:t>and</a:t>
            </a:r>
            <a:r>
              <a:rPr lang="cs-CZ" sz="2000" dirty="0"/>
              <a:t> </a:t>
            </a:r>
            <a:r>
              <a:rPr lang="cs-CZ" sz="2000" dirty="0" err="1"/>
              <a:t>dendritic</a:t>
            </a:r>
            <a:r>
              <a:rPr lang="cs-CZ" sz="2000" dirty="0"/>
              <a:t> </a:t>
            </a:r>
            <a:r>
              <a:rPr lang="cs-CZ" sz="2000" dirty="0" err="1"/>
              <a:t>cells</a:t>
            </a:r>
            <a:r>
              <a:rPr lang="cs-CZ" sz="2000" dirty="0"/>
              <a:t> </a:t>
            </a:r>
            <a:r>
              <a:rPr lang="cs-CZ" sz="2000" dirty="0" err="1"/>
              <a:t>stimulated</a:t>
            </a:r>
            <a:r>
              <a:rPr lang="cs-CZ" sz="2000" dirty="0"/>
              <a:t> by </a:t>
            </a:r>
            <a:r>
              <a:rPr lang="cs-CZ" sz="2000" dirty="0" err="1"/>
              <a:t>certain</a:t>
            </a:r>
            <a:r>
              <a:rPr lang="cs-CZ" sz="2000" dirty="0"/>
              <a:t> </a:t>
            </a:r>
            <a:r>
              <a:rPr lang="cs-CZ" sz="2000" dirty="0" err="1"/>
              <a:t>microorganisms</a:t>
            </a:r>
            <a:endParaRPr lang="cs-CZ" sz="20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16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>
                <a:solidFill>
                  <a:srgbClr val="0070C0"/>
                </a:solidFill>
              </a:rPr>
              <a:t>IL-4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produced</a:t>
            </a:r>
            <a:r>
              <a:rPr lang="cs-CZ" sz="2000" dirty="0"/>
              <a:t> by </a:t>
            </a:r>
            <a:r>
              <a:rPr lang="cs-CZ" sz="2000" dirty="0" err="1"/>
              <a:t>activated</a:t>
            </a:r>
            <a:r>
              <a:rPr lang="cs-CZ" sz="2000" dirty="0"/>
              <a:t> </a:t>
            </a:r>
            <a:r>
              <a:rPr lang="cs-CZ" sz="2000" dirty="0" err="1" smtClean="0"/>
              <a:t>basophils</a:t>
            </a:r>
            <a:r>
              <a:rPr lang="cs-CZ" sz="2000" dirty="0" smtClean="0"/>
              <a:t>, </a:t>
            </a:r>
            <a:r>
              <a:rPr lang="cs-CZ" sz="2000" dirty="0"/>
              <a:t>mast </a:t>
            </a:r>
            <a:r>
              <a:rPr lang="cs-CZ" sz="2000" dirty="0" err="1"/>
              <a:t>cells</a:t>
            </a:r>
            <a:r>
              <a:rPr lang="cs-CZ" sz="2000" dirty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T</a:t>
            </a:r>
            <a:r>
              <a:rPr lang="cs-CZ" sz="2000" baseline="-25000" dirty="0" smtClean="0"/>
              <a:t>H</a:t>
            </a:r>
            <a:r>
              <a:rPr lang="cs-CZ" sz="2000" dirty="0" smtClean="0"/>
              <a:t>2 </a:t>
            </a:r>
            <a:r>
              <a:rPr lang="cs-CZ" sz="2000" dirty="0" err="1" smtClean="0"/>
              <a:t>cells</a:t>
            </a:r>
            <a:r>
              <a:rPr lang="cs-CZ" sz="2000" dirty="0"/>
              <a:t/>
            </a:r>
            <a:br>
              <a:rPr lang="cs-CZ" sz="2000" dirty="0"/>
            </a:br>
            <a:endParaRPr lang="cs-CZ" sz="16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/>
              <a:t>T</a:t>
            </a:r>
            <a:r>
              <a:rPr lang="cs-CZ" sz="2000" baseline="-25000" dirty="0"/>
              <a:t>H</a:t>
            </a:r>
            <a:r>
              <a:rPr lang="cs-CZ" sz="2000" dirty="0"/>
              <a:t>1 </a:t>
            </a:r>
            <a:r>
              <a:rPr lang="cs-CZ" sz="2000" dirty="0" err="1"/>
              <a:t>cytokines</a:t>
            </a:r>
            <a:r>
              <a:rPr lang="cs-CZ" sz="2000" dirty="0"/>
              <a:t> (</a:t>
            </a:r>
            <a:r>
              <a:rPr lang="cs-CZ" sz="2000" dirty="0" err="1"/>
              <a:t>mainly</a:t>
            </a:r>
            <a:r>
              <a:rPr lang="cs-CZ" sz="2000" dirty="0"/>
              <a:t> </a:t>
            </a:r>
            <a:r>
              <a:rPr lang="cs-CZ" sz="2000" b="1" dirty="0" err="1">
                <a:solidFill>
                  <a:srgbClr val="7030A0"/>
                </a:solidFill>
              </a:rPr>
              <a:t>IFN</a:t>
            </a:r>
            <a:r>
              <a:rPr lang="cs-CZ" sz="2000" b="1" dirty="0" err="1">
                <a:solidFill>
                  <a:srgbClr val="7030A0"/>
                </a:solidFill>
                <a:latin typeface="Symbol" pitchFamily="18" charset="2"/>
              </a:rPr>
              <a:t>g</a:t>
            </a:r>
            <a:r>
              <a:rPr lang="cs-CZ" sz="2000" dirty="0"/>
              <a:t>) </a:t>
            </a:r>
            <a:r>
              <a:rPr lang="cs-CZ" sz="2000" dirty="0" err="1"/>
              <a:t>inhibit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 </a:t>
            </a:r>
            <a:r>
              <a:rPr lang="cs-CZ" sz="2000" dirty="0" err="1"/>
              <a:t>and</a:t>
            </a:r>
            <a:r>
              <a:rPr lang="cs-CZ" sz="2000" dirty="0"/>
              <a:t> </a:t>
            </a:r>
            <a:r>
              <a:rPr lang="cs-CZ" sz="2000" dirty="0" err="1"/>
              <a:t>stimulate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1 (IL-2 </a:t>
            </a:r>
            <a:r>
              <a:rPr lang="cs-CZ" sz="2000" dirty="0" err="1"/>
              <a:t>stimulates</a:t>
            </a:r>
            <a:r>
              <a:rPr lang="cs-CZ" sz="2000" dirty="0"/>
              <a:t> </a:t>
            </a:r>
            <a:r>
              <a:rPr lang="cs-CZ" sz="2000" dirty="0" err="1"/>
              <a:t>also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2)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16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/>
              <a:t>Cytokines</a:t>
            </a:r>
            <a:r>
              <a:rPr lang="cs-CZ" sz="2000" dirty="0"/>
              <a:t> </a:t>
            </a:r>
            <a:r>
              <a:rPr lang="cs-CZ" sz="2000" dirty="0" err="1"/>
              <a:t>produced</a:t>
            </a:r>
            <a:r>
              <a:rPr lang="cs-CZ" sz="2000" dirty="0"/>
              <a:t> by T</a:t>
            </a:r>
            <a:r>
              <a:rPr lang="cs-CZ" sz="2000" baseline="-25000" dirty="0"/>
              <a:t>H</a:t>
            </a:r>
            <a:r>
              <a:rPr lang="cs-CZ" sz="2000" dirty="0"/>
              <a:t>2 (</a:t>
            </a:r>
            <a:r>
              <a:rPr lang="cs-CZ" sz="2000" b="1" dirty="0">
                <a:solidFill>
                  <a:srgbClr val="7030A0"/>
                </a:solidFill>
              </a:rPr>
              <a:t>IL-4, IL-10</a:t>
            </a:r>
            <a:r>
              <a:rPr lang="cs-CZ" sz="2000" dirty="0"/>
              <a:t>) </a:t>
            </a:r>
            <a:r>
              <a:rPr lang="cs-CZ" sz="2000" dirty="0" err="1"/>
              <a:t>inhibit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1 </a:t>
            </a:r>
            <a:r>
              <a:rPr lang="cs-CZ" sz="2000" dirty="0" err="1"/>
              <a:t>and</a:t>
            </a:r>
            <a:r>
              <a:rPr lang="cs-CZ" sz="2000" dirty="0"/>
              <a:t> </a:t>
            </a:r>
            <a:r>
              <a:rPr lang="cs-CZ" sz="2000" dirty="0" err="1"/>
              <a:t>stimulate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 </a:t>
            </a:r>
            <a:endParaRPr lang="cs-CZ" sz="1600" dirty="0"/>
          </a:p>
        </p:txBody>
      </p:sp>
      <p:pic>
        <p:nvPicPr>
          <p:cNvPr id="4" name="Picture 2" descr="Výsledek obrázku pro th1 re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73133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T</a:t>
            </a:r>
            <a:r>
              <a:rPr lang="cs-CZ" b="1" baseline="-25000" dirty="0">
                <a:solidFill>
                  <a:srgbClr val="0070C0"/>
                </a:solidFill>
              </a:rPr>
              <a:t>C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based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immune</a:t>
            </a:r>
            <a:r>
              <a:rPr lang="cs-CZ" b="1" dirty="0">
                <a:solidFill>
                  <a:srgbClr val="0070C0"/>
                </a:solidFill>
              </a:rPr>
              <a:t> response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33375"/>
            <a:ext cx="2857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rc_mi" descr="http://www.discoverymedicine.com/Michael-Boyiadzis/files/2009/08/boyiadzis_36_fi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500063"/>
            <a:ext cx="7072312" cy="600075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70C0"/>
                </a:solidFill>
              </a:rPr>
              <a:t>Cytotoxic</a:t>
            </a:r>
            <a:r>
              <a:rPr lang="cs-CZ" sz="3200" b="1" dirty="0">
                <a:solidFill>
                  <a:srgbClr val="0070C0"/>
                </a:solidFill>
              </a:rPr>
              <a:t> T </a:t>
            </a:r>
            <a:r>
              <a:rPr lang="cs-CZ" sz="3200" b="1" dirty="0" err="1">
                <a:solidFill>
                  <a:srgbClr val="0070C0"/>
                </a:solidFill>
              </a:rPr>
              <a:t>lymphocytes</a:t>
            </a:r>
            <a:r>
              <a:rPr lang="cs-CZ" sz="3200" b="1" dirty="0">
                <a:solidFill>
                  <a:srgbClr val="0070C0"/>
                </a:solidFill>
              </a:rPr>
              <a:t> </a:t>
            </a:r>
            <a:r>
              <a:rPr lang="cs-CZ" sz="3200" b="1" dirty="0" err="1">
                <a:solidFill>
                  <a:srgbClr val="0070C0"/>
                </a:solidFill>
              </a:rPr>
              <a:t>stimulation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00175"/>
            <a:ext cx="8229600" cy="4857784"/>
          </a:xfrm>
        </p:spPr>
        <p:txBody>
          <a:bodyPr>
            <a:normAutofit fontScale="85000" lnSpcReduction="20000"/>
          </a:bodyPr>
          <a:lstStyle/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T</a:t>
            </a:r>
            <a:r>
              <a:rPr lang="cs-CZ" sz="2400" baseline="-25000" dirty="0"/>
              <a:t>C</a:t>
            </a:r>
            <a:r>
              <a:rPr lang="cs-CZ" sz="2400" dirty="0"/>
              <a:t> </a:t>
            </a:r>
            <a:r>
              <a:rPr lang="cs-CZ" sz="2400" dirty="0" err="1"/>
              <a:t>recognize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r>
              <a:rPr lang="cs-CZ" sz="2400" dirty="0" err="1"/>
              <a:t>infected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viruses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intracellular</a:t>
            </a:r>
            <a:r>
              <a:rPr lang="cs-CZ" sz="2400" dirty="0"/>
              <a:t> </a:t>
            </a:r>
            <a:r>
              <a:rPr lang="cs-CZ" sz="2400" dirty="0" err="1"/>
              <a:t>parasites</a:t>
            </a:r>
            <a:r>
              <a:rPr lang="cs-CZ" sz="2400" dirty="0"/>
              <a:t>,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some</a:t>
            </a:r>
            <a:r>
              <a:rPr lang="cs-CZ" sz="2400" dirty="0"/>
              <a:t> tumor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>
                <a:solidFill>
                  <a:srgbClr val="7030A0"/>
                </a:solidFill>
              </a:rPr>
              <a:t>Precursor</a:t>
            </a:r>
            <a:r>
              <a:rPr lang="cs-CZ" sz="2400" dirty="0">
                <a:solidFill>
                  <a:srgbClr val="7030A0"/>
                </a:solidFill>
              </a:rPr>
              <a:t> </a:t>
            </a:r>
            <a:r>
              <a:rPr lang="cs-CZ" sz="2400" dirty="0" err="1">
                <a:solidFill>
                  <a:srgbClr val="7030A0"/>
                </a:solidFill>
              </a:rPr>
              <a:t>of</a:t>
            </a:r>
            <a:r>
              <a:rPr lang="cs-CZ" sz="2400" dirty="0">
                <a:solidFill>
                  <a:srgbClr val="7030A0"/>
                </a:solidFill>
              </a:rPr>
              <a:t> T</a:t>
            </a:r>
            <a:r>
              <a:rPr lang="cs-CZ" sz="2400" baseline="-25000" dirty="0">
                <a:solidFill>
                  <a:srgbClr val="7030A0"/>
                </a:solidFill>
              </a:rPr>
              <a:t>C</a:t>
            </a:r>
            <a:r>
              <a:rPr lang="cs-CZ" sz="2400" dirty="0"/>
              <a:t>,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recognizes</a:t>
            </a:r>
            <a:r>
              <a:rPr lang="cs-CZ" sz="2400" dirty="0"/>
              <a:t> a </a:t>
            </a:r>
            <a:r>
              <a:rPr lang="cs-CZ" sz="2400" dirty="0" smtClean="0">
                <a:solidFill>
                  <a:srgbClr val="7030A0"/>
                </a:solidFill>
              </a:rPr>
              <a:t>peptide-MHC </a:t>
            </a:r>
            <a:r>
              <a:rPr lang="cs-CZ" sz="2400" dirty="0" err="1" smtClean="0">
                <a:solidFill>
                  <a:srgbClr val="7030A0"/>
                </a:solidFill>
              </a:rPr>
              <a:t>gpI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/>
              <a:t>complex</a:t>
            </a:r>
            <a:r>
              <a:rPr lang="cs-CZ" sz="2400" dirty="0" smtClean="0"/>
              <a:t>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surface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APC via </a:t>
            </a:r>
            <a:r>
              <a:rPr lang="cs-CZ" sz="2400" b="1" dirty="0">
                <a:solidFill>
                  <a:srgbClr val="0070C0"/>
                </a:solidFill>
              </a:rPr>
              <a:t>TCR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receives</a:t>
            </a:r>
            <a:r>
              <a:rPr lang="cs-CZ" sz="2400" dirty="0"/>
              <a:t> </a:t>
            </a:r>
            <a:r>
              <a:rPr lang="cs-CZ" sz="2400" dirty="0" err="1"/>
              <a:t>signals</a:t>
            </a:r>
            <a:r>
              <a:rPr lang="cs-CZ" sz="2400" dirty="0"/>
              <a:t> via </a:t>
            </a:r>
            <a:r>
              <a:rPr lang="cs-CZ" sz="2400" b="1" dirty="0">
                <a:solidFill>
                  <a:srgbClr val="0070C0"/>
                </a:solidFill>
              </a:rPr>
              <a:t>CD 28 </a:t>
            </a:r>
            <a:r>
              <a:rPr lang="cs-CZ" sz="2400" dirty="0" err="1"/>
              <a:t>proliferates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differentiates</a:t>
            </a:r>
            <a:r>
              <a:rPr lang="cs-CZ" sz="2400" dirty="0"/>
              <a:t> to </a:t>
            </a:r>
            <a:r>
              <a:rPr lang="cs-CZ" sz="2400" dirty="0" err="1"/>
              <a:t>clone</a:t>
            </a:r>
            <a:r>
              <a:rPr lang="cs-CZ" sz="2400" dirty="0"/>
              <a:t> </a:t>
            </a:r>
            <a:r>
              <a:rPr lang="cs-CZ" sz="2400" dirty="0" err="1"/>
              <a:t>mature</a:t>
            </a:r>
            <a:r>
              <a:rPr lang="cs-CZ" sz="2400" dirty="0"/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effector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cytotoxic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cells</a:t>
            </a:r>
            <a:r>
              <a:rPr lang="cs-CZ" sz="2400" b="1" dirty="0">
                <a:solidFill>
                  <a:srgbClr val="0070C0"/>
                </a:solidFill>
              </a:rPr>
              <a:t> (</a:t>
            </a:r>
            <a:r>
              <a:rPr lang="cs-CZ" sz="2400" b="1" dirty="0" smtClean="0">
                <a:solidFill>
                  <a:srgbClr val="0070C0"/>
                </a:solidFill>
              </a:rPr>
              <a:t>CTL)</a:t>
            </a:r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900" b="1" u="sng" dirty="0" smtClean="0">
              <a:solidFill>
                <a:srgbClr val="0070C0"/>
              </a:solidFill>
            </a:endParaRPr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full</a:t>
            </a:r>
            <a:r>
              <a:rPr lang="cs-CZ" sz="2400" dirty="0" smtClean="0"/>
              <a:t> T</a:t>
            </a:r>
            <a:r>
              <a:rPr lang="cs-CZ" sz="2400" baseline="-25000" dirty="0" smtClean="0"/>
              <a:t>C </a:t>
            </a:r>
            <a:r>
              <a:rPr lang="cs-CZ" sz="2400" dirty="0" err="1" smtClean="0"/>
              <a:t>activation</a:t>
            </a:r>
            <a:r>
              <a:rPr lang="cs-CZ" sz="2400" baseline="-25000" dirty="0" smtClean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necessary</a:t>
            </a:r>
            <a:r>
              <a:rPr lang="cs-CZ" sz="2400" dirty="0" smtClean="0"/>
              <a:t> IL-12</a:t>
            </a:r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</a:rPr>
              <a:t>CTL</a:t>
            </a:r>
            <a:r>
              <a:rPr lang="cs-CZ" sz="2400" dirty="0" smtClean="0"/>
              <a:t> are </a:t>
            </a:r>
            <a:r>
              <a:rPr lang="cs-CZ" sz="2400" dirty="0" err="1" smtClean="0"/>
              <a:t>spread</a:t>
            </a:r>
            <a:r>
              <a:rPr lang="cs-CZ" sz="2400" dirty="0" smtClean="0"/>
              <a:t> by </a:t>
            </a:r>
            <a:r>
              <a:rPr lang="cs-CZ" sz="2400" dirty="0" err="1" smtClean="0"/>
              <a:t>bloodstream</a:t>
            </a:r>
            <a:r>
              <a:rPr lang="cs-CZ" sz="2400" dirty="0" smtClean="0"/>
              <a:t> </a:t>
            </a:r>
            <a:r>
              <a:rPr lang="cs-CZ" sz="2400" dirty="0" err="1" smtClean="0"/>
              <a:t>into</a:t>
            </a:r>
            <a:r>
              <a:rPr lang="cs-CZ" sz="2400" dirty="0" smtClean="0"/>
              <a:t> </a:t>
            </a:r>
            <a:r>
              <a:rPr lang="cs-CZ" sz="2400" dirty="0" err="1" smtClean="0"/>
              <a:t>tissues</a:t>
            </a:r>
            <a:r>
              <a:rPr lang="cs-CZ" sz="2400" dirty="0" smtClean="0"/>
              <a:t>;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activation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 </a:t>
            </a:r>
            <a:r>
              <a:rPr lang="cs-CZ" sz="2400" dirty="0" err="1" smtClean="0"/>
              <a:t>cytotoxic</a:t>
            </a:r>
            <a:r>
              <a:rPr lang="cs-CZ" sz="2400" dirty="0" smtClean="0"/>
              <a:t> </a:t>
            </a:r>
            <a:r>
              <a:rPr lang="cs-CZ" sz="2400" dirty="0" err="1" smtClean="0"/>
              <a:t>mechanisms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sufficient</a:t>
            </a:r>
            <a:r>
              <a:rPr lang="cs-CZ" sz="2400" dirty="0" smtClean="0"/>
              <a:t> </a:t>
            </a:r>
            <a:r>
              <a:rPr lang="cs-CZ" sz="2400" dirty="0" err="1" smtClean="0"/>
              <a:t>signal</a:t>
            </a:r>
            <a:r>
              <a:rPr lang="cs-CZ" sz="2400" dirty="0" smtClean="0"/>
              <a:t> </a:t>
            </a:r>
            <a:r>
              <a:rPr lang="cs-CZ" sz="2400" dirty="0" smtClean="0"/>
              <a:t>via TCR</a:t>
            </a: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08088"/>
            <a:ext cx="8229600" cy="564991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Professional APC </a:t>
            </a:r>
            <a:r>
              <a:rPr lang="cs-CZ" sz="2400" dirty="0"/>
              <a:t>are </a:t>
            </a:r>
            <a:r>
              <a:rPr lang="cs-CZ" sz="2400" dirty="0" err="1"/>
              <a:t>dendritic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macrophages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are </a:t>
            </a:r>
            <a:r>
              <a:rPr lang="cs-CZ" sz="2400" dirty="0" err="1"/>
              <a:t>infected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virus,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swallowed</a:t>
            </a:r>
            <a:r>
              <a:rPr lang="cs-CZ" sz="2400" dirty="0"/>
              <a:t> </a:t>
            </a:r>
            <a:r>
              <a:rPr lang="cs-CZ" sz="2400" dirty="0" err="1"/>
              <a:t>antigens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dead</a:t>
            </a:r>
            <a:r>
              <a:rPr lang="cs-CZ" sz="2400" dirty="0"/>
              <a:t> </a:t>
            </a:r>
            <a:r>
              <a:rPr lang="cs-CZ" sz="2400" dirty="0" err="1"/>
              <a:t>infected</a:t>
            </a:r>
            <a:r>
              <a:rPr lang="cs-CZ" sz="2400" dirty="0"/>
              <a:t>, tumor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stressed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endParaRPr lang="cs-CZ" sz="24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In </a:t>
            </a:r>
            <a:r>
              <a:rPr lang="cs-CZ" sz="2400" dirty="0" err="1"/>
              <a:t>order</a:t>
            </a:r>
            <a:r>
              <a:rPr lang="cs-CZ" sz="2400" dirty="0"/>
              <a:t> APC </a:t>
            </a:r>
            <a:r>
              <a:rPr lang="cs-CZ" sz="2400" dirty="0" err="1"/>
              <a:t>could</a:t>
            </a:r>
            <a:r>
              <a:rPr lang="cs-CZ" sz="2400" dirty="0"/>
              <a:t> </a:t>
            </a:r>
            <a:r>
              <a:rPr lang="cs-CZ" sz="2400" dirty="0" err="1"/>
              <a:t>activate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T</a:t>
            </a:r>
            <a:r>
              <a:rPr lang="cs-CZ" sz="2400" baseline="-25000" dirty="0"/>
              <a:t>C</a:t>
            </a:r>
            <a:r>
              <a:rPr lang="cs-CZ" sz="2400" dirty="0"/>
              <a:t> </a:t>
            </a:r>
            <a:r>
              <a:rPr lang="cs-CZ" sz="2400" dirty="0" err="1"/>
              <a:t>precursor</a:t>
            </a:r>
            <a:r>
              <a:rPr lang="cs-CZ" sz="2400" dirty="0"/>
              <a:t>, </a:t>
            </a:r>
            <a:r>
              <a:rPr lang="cs-CZ" sz="2400" b="1" dirty="0">
                <a:solidFill>
                  <a:srgbClr val="0070C0"/>
                </a:solidFill>
              </a:rPr>
              <a:t>APC </a:t>
            </a:r>
            <a:r>
              <a:rPr lang="cs-CZ" sz="2400" b="1" dirty="0" err="1">
                <a:solidFill>
                  <a:srgbClr val="0070C0"/>
                </a:solidFill>
              </a:rPr>
              <a:t>must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be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stimulated</a:t>
            </a:r>
            <a:r>
              <a:rPr lang="cs-CZ" sz="2400" b="1" dirty="0">
                <a:solidFill>
                  <a:srgbClr val="0070C0"/>
                </a:solidFill>
              </a:rPr>
              <a:t> by </a:t>
            </a:r>
            <a:r>
              <a:rPr lang="cs-CZ" sz="2400" b="1" dirty="0" err="1">
                <a:solidFill>
                  <a:srgbClr val="0070C0"/>
                </a:solidFill>
              </a:rPr>
              <a:t>contact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with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</a:rPr>
              <a:t>1 cell</a:t>
            </a:r>
            <a:r>
              <a:rPr lang="cs-CZ" sz="2400" dirty="0" smtClean="0"/>
              <a:t> </a:t>
            </a:r>
            <a:r>
              <a:rPr lang="cs-CZ" sz="2400" dirty="0"/>
              <a:t>via CD 40, </a:t>
            </a:r>
            <a:r>
              <a:rPr lang="cs-CZ" sz="2400" dirty="0" err="1"/>
              <a:t>then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dendritic</a:t>
            </a:r>
            <a:r>
              <a:rPr lang="cs-CZ" sz="2400" dirty="0"/>
              <a:t> cell </a:t>
            </a:r>
            <a:r>
              <a:rPr lang="cs-CZ" sz="2400" dirty="0" err="1"/>
              <a:t>begins</a:t>
            </a:r>
            <a:r>
              <a:rPr lang="cs-CZ" sz="2400" dirty="0"/>
              <a:t> to express CD 80, CD86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secrete</a:t>
            </a:r>
            <a:r>
              <a:rPr lang="cs-CZ" sz="2400" dirty="0"/>
              <a:t> </a:t>
            </a:r>
            <a:r>
              <a:rPr lang="cs-CZ" sz="2400" dirty="0" err="1"/>
              <a:t>cytokines</a:t>
            </a:r>
            <a:r>
              <a:rPr lang="cs-CZ" sz="2400" dirty="0"/>
              <a:t> (IL-1, IL-12) = </a:t>
            </a:r>
            <a:r>
              <a:rPr lang="cs-CZ" sz="2400" b="1" dirty="0" err="1"/>
              <a:t>change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resting</a:t>
            </a:r>
            <a:r>
              <a:rPr lang="cs-CZ" sz="2400" b="1" dirty="0"/>
              <a:t> APC in </a:t>
            </a:r>
            <a:r>
              <a:rPr lang="cs-CZ" sz="2400" b="1" dirty="0" err="1"/>
              <a:t>activated</a:t>
            </a:r>
            <a:r>
              <a:rPr lang="cs-CZ" sz="24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err="1">
                <a:solidFill>
                  <a:srgbClr val="0070C0"/>
                </a:solidFill>
              </a:rPr>
              <a:t>Tc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effector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functions</a:t>
            </a:r>
            <a:endParaRPr lang="cs-CZ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00174"/>
            <a:ext cx="8229600" cy="452596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</a:rPr>
              <a:t>Cytotoxic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granules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/>
              <a:t>containing</a:t>
            </a:r>
            <a:r>
              <a:rPr lang="cs-CZ" sz="2400" dirty="0"/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perforin</a:t>
            </a:r>
            <a:r>
              <a:rPr lang="cs-CZ" sz="2400" dirty="0" smtClean="0">
                <a:solidFill>
                  <a:srgbClr val="0070C0"/>
                </a:solidFill>
              </a:rPr>
              <a:t>,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granzymes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granulysin</a:t>
            </a:r>
            <a:endParaRPr lang="cs-CZ" sz="24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</a:rPr>
              <a:t>Fas</a:t>
            </a:r>
            <a:r>
              <a:rPr lang="cs-CZ" sz="2400" b="1" dirty="0">
                <a:solidFill>
                  <a:srgbClr val="0070C0"/>
                </a:solidFill>
              </a:rPr>
              <a:t> ligand (</a:t>
            </a:r>
            <a:r>
              <a:rPr lang="cs-CZ" sz="2400" b="1" dirty="0" err="1">
                <a:solidFill>
                  <a:srgbClr val="0070C0"/>
                </a:solidFill>
              </a:rPr>
              <a:t>FasL</a:t>
            </a:r>
            <a:r>
              <a:rPr lang="cs-CZ" sz="2400" b="1" dirty="0">
                <a:solidFill>
                  <a:srgbClr val="0070C0"/>
                </a:solidFill>
              </a:rPr>
              <a:t>)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-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binds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apoptotic</a:t>
            </a:r>
            <a:r>
              <a:rPr lang="cs-CZ" sz="2400" dirty="0"/>
              <a:t> receptor </a:t>
            </a:r>
            <a:r>
              <a:rPr lang="cs-CZ" sz="2400" dirty="0" err="1"/>
              <a:t>Fas</a:t>
            </a:r>
            <a:r>
              <a:rPr lang="cs-CZ" sz="2400" dirty="0"/>
              <a:t> (CD95) </a:t>
            </a:r>
            <a:r>
              <a:rPr lang="cs-CZ" sz="2400" dirty="0" err="1"/>
              <a:t>presented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surface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many </a:t>
            </a:r>
            <a:r>
              <a:rPr lang="cs-CZ" sz="2400" dirty="0" err="1"/>
              <a:t>different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(</a:t>
            </a:r>
            <a:r>
              <a:rPr lang="cs-CZ" sz="2400" dirty="0" err="1"/>
              <a:t>also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surface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T</a:t>
            </a:r>
            <a:r>
              <a:rPr lang="cs-CZ" sz="2400" baseline="-25000" dirty="0"/>
              <a:t>C</a:t>
            </a:r>
            <a:r>
              <a:rPr lang="cs-CZ" sz="2400" dirty="0"/>
              <a:t>)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</a:rPr>
              <a:t>TNF</a:t>
            </a:r>
            <a:r>
              <a:rPr lang="cs-CZ" sz="2400" b="1" dirty="0" err="1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Activation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effector</a:t>
            </a:r>
            <a:r>
              <a:rPr lang="cs-CZ" sz="2400" dirty="0" smtClean="0"/>
              <a:t> mechanismus </a:t>
            </a:r>
            <a:r>
              <a:rPr lang="cs-CZ" sz="2400" dirty="0" err="1" smtClean="0"/>
              <a:t>leads</a:t>
            </a:r>
            <a:r>
              <a:rPr lang="cs-CZ" sz="2400" dirty="0" smtClean="0"/>
              <a:t> to </a:t>
            </a:r>
            <a:r>
              <a:rPr lang="cs-CZ" sz="2400" dirty="0" err="1" smtClean="0">
                <a:solidFill>
                  <a:srgbClr val="7030A0"/>
                </a:solidFill>
              </a:rPr>
              <a:t>apoptotic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death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target</a:t>
            </a:r>
            <a:r>
              <a:rPr lang="cs-CZ" sz="2400" dirty="0" smtClean="0"/>
              <a:t> cell.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 smtClean="0">
                <a:solidFill>
                  <a:srgbClr val="0070C0"/>
                </a:solidFill>
              </a:rPr>
              <a:t>Tc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effector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functions</a:t>
            </a:r>
            <a:endParaRPr lang="cs-CZ" sz="2800" dirty="0"/>
          </a:p>
        </p:txBody>
      </p:sp>
      <p:pic>
        <p:nvPicPr>
          <p:cNvPr id="14338" name="Picture 2" descr="Výsledek obrázku pro CTL cell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273925" cy="542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Thank you for your attention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08720"/>
            <a:ext cx="303516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5721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T cell </a:t>
            </a:r>
            <a:r>
              <a:rPr lang="cs-CZ" dirty="0" err="1" smtClean="0">
                <a:solidFill>
                  <a:srgbClr val="002060"/>
                </a:solidFill>
              </a:rPr>
              <a:t>development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  <a:hlinkClick r:id="rId2"/>
              </a:rPr>
              <a:t>youtube.com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cs-CZ" dirty="0" err="1" smtClean="0">
                <a:solidFill>
                  <a:schemeClr val="bg1"/>
                </a:solidFill>
                <a:hlinkClick r:id="rId2"/>
              </a:rPr>
              <a:t>watch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?v=odLLr6mjaUQ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TLR </a:t>
            </a:r>
            <a:r>
              <a:rPr lang="cs-CZ" dirty="0" err="1" smtClean="0">
                <a:solidFill>
                  <a:srgbClr val="002060"/>
                </a:solidFill>
              </a:rPr>
              <a:t>receptors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  <a:hlinkClick r:id="rId3"/>
              </a:rPr>
              <a:t>youtube.com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cs-CZ" dirty="0" err="1" smtClean="0">
                <a:solidFill>
                  <a:schemeClr val="bg1"/>
                </a:solidFill>
                <a:hlinkClick r:id="rId3"/>
              </a:rPr>
              <a:t>watch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?v=</a:t>
            </a:r>
            <a:r>
              <a:rPr lang="cs-CZ" dirty="0" err="1" smtClean="0">
                <a:solidFill>
                  <a:schemeClr val="bg1"/>
                </a:solidFill>
                <a:hlinkClick r:id="rId3"/>
              </a:rPr>
              <a:t>iVMIZy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-Y3f8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MHC II </a:t>
            </a:r>
            <a:r>
              <a:rPr lang="cs-CZ" dirty="0" err="1" smtClean="0">
                <a:solidFill>
                  <a:srgbClr val="002060"/>
                </a:solidFill>
              </a:rPr>
              <a:t>prezentation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  <a:hlinkClick r:id="rId4"/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  <a:hlinkClick r:id="rId4"/>
              </a:rPr>
              <a:t>youtube.com</a:t>
            </a:r>
            <a:r>
              <a:rPr lang="cs-CZ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cs-CZ" dirty="0" err="1" smtClean="0">
                <a:solidFill>
                  <a:schemeClr val="bg1"/>
                </a:solidFill>
                <a:hlinkClick r:id="rId4"/>
              </a:rPr>
              <a:t>watch</a:t>
            </a:r>
            <a:r>
              <a:rPr lang="cs-CZ" dirty="0" smtClean="0">
                <a:solidFill>
                  <a:schemeClr val="bg1"/>
                </a:solidFill>
                <a:hlinkClick r:id="rId4"/>
              </a:rPr>
              <a:t>?v=_8JMVq7HF2Y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MHC I </a:t>
            </a:r>
            <a:r>
              <a:rPr lang="cs-CZ" dirty="0" err="1" smtClean="0">
                <a:solidFill>
                  <a:srgbClr val="002060"/>
                </a:solidFill>
              </a:rPr>
              <a:t>prezentation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http://www.</a:t>
            </a:r>
            <a:r>
              <a:rPr lang="cs-CZ" dirty="0" err="1" smtClean="0">
                <a:solidFill>
                  <a:srgbClr val="0070C0"/>
                </a:solidFill>
              </a:rPr>
              <a:t>youtube.com</a:t>
            </a:r>
            <a:r>
              <a:rPr lang="cs-CZ" dirty="0" smtClean="0">
                <a:solidFill>
                  <a:srgbClr val="0070C0"/>
                </a:solidFill>
              </a:rPr>
              <a:t>/</a:t>
            </a:r>
            <a:r>
              <a:rPr lang="cs-CZ" dirty="0" err="1" smtClean="0">
                <a:solidFill>
                  <a:srgbClr val="0070C0"/>
                </a:solidFill>
              </a:rPr>
              <a:t>watch</a:t>
            </a:r>
            <a:r>
              <a:rPr lang="cs-CZ" dirty="0" smtClean="0">
                <a:solidFill>
                  <a:srgbClr val="0070C0"/>
                </a:solidFill>
              </a:rPr>
              <a:t>?v=</a:t>
            </a:r>
            <a:r>
              <a:rPr lang="cs-CZ" dirty="0" err="1" smtClean="0">
                <a:solidFill>
                  <a:srgbClr val="0070C0"/>
                </a:solidFill>
              </a:rPr>
              <a:t>vrFMWyJwGxw</a:t>
            </a:r>
            <a:endParaRPr lang="cs-CZ" dirty="0" smtClean="0">
              <a:solidFill>
                <a:srgbClr val="0070C0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ADCC </a:t>
            </a:r>
            <a:br>
              <a:rPr lang="cs-CZ" sz="2800" b="1" dirty="0" smtClean="0">
                <a:solidFill>
                  <a:srgbClr val="0070C0"/>
                </a:solidFill>
              </a:rPr>
            </a:br>
            <a:r>
              <a:rPr lang="cs-CZ" sz="2800" dirty="0" smtClean="0">
                <a:solidFill>
                  <a:srgbClr val="0070C0"/>
                </a:solidFill>
              </a:rPr>
              <a:t>(</a:t>
            </a:r>
            <a:r>
              <a:rPr lang="cs-CZ" sz="2800" dirty="0" err="1" smtClean="0">
                <a:solidFill>
                  <a:srgbClr val="0070C0"/>
                </a:solidFill>
              </a:rPr>
              <a:t>antibody</a:t>
            </a:r>
            <a:r>
              <a:rPr lang="cs-CZ" sz="2800" dirty="0" smtClean="0">
                <a:solidFill>
                  <a:srgbClr val="0070C0"/>
                </a:solidFill>
              </a:rPr>
              <a:t>-</a:t>
            </a:r>
            <a:r>
              <a:rPr lang="cs-CZ" sz="2800" dirty="0" err="1" smtClean="0">
                <a:solidFill>
                  <a:srgbClr val="0070C0"/>
                </a:solidFill>
              </a:rPr>
              <a:t>dependent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cellular</a:t>
            </a:r>
            <a:r>
              <a:rPr lang="cs-CZ" sz="2800" dirty="0" smtClean="0">
                <a:solidFill>
                  <a:srgbClr val="0070C0"/>
                </a:solidFill>
              </a:rPr>
              <a:t> cytotoxicity)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dirty="0" smtClean="0">
                <a:solidFill>
                  <a:srgbClr val="002060"/>
                </a:solidFill>
              </a:rPr>
              <a:t>NK </a:t>
            </a:r>
            <a:r>
              <a:rPr lang="cs-CZ" sz="2200" dirty="0" err="1" smtClean="0">
                <a:solidFill>
                  <a:srgbClr val="002060"/>
                </a:solidFill>
              </a:rPr>
              <a:t>cells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smtClean="0">
                <a:solidFill>
                  <a:srgbClr val="002060"/>
                </a:solidFill>
              </a:rPr>
              <a:t>express </a:t>
            </a:r>
            <a:r>
              <a:rPr lang="cs-CZ" sz="2200" b="1" dirty="0" smtClean="0">
                <a:solidFill>
                  <a:srgbClr val="0070C0"/>
                </a:solidFill>
              </a:rPr>
              <a:t>CD16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which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recognize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Fc</a:t>
            </a:r>
            <a:r>
              <a:rPr lang="cs-CZ" sz="2200" dirty="0" smtClean="0">
                <a:solidFill>
                  <a:srgbClr val="002060"/>
                </a:solidFill>
              </a:rPr>
              <a:t>  part </a:t>
            </a:r>
            <a:r>
              <a:rPr lang="cs-CZ" sz="2200" dirty="0" err="1" smtClean="0">
                <a:solidFill>
                  <a:srgbClr val="002060"/>
                </a:solidFill>
              </a:rPr>
              <a:t>of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IgG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antibodies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attached</a:t>
            </a:r>
            <a:r>
              <a:rPr lang="cs-CZ" sz="2200" dirty="0" smtClean="0">
                <a:solidFill>
                  <a:srgbClr val="002060"/>
                </a:solidFill>
              </a:rPr>
              <a:t> to </a:t>
            </a:r>
            <a:r>
              <a:rPr lang="cs-CZ" sz="2200" dirty="0" err="1" smtClean="0">
                <a:solidFill>
                  <a:srgbClr val="002060"/>
                </a:solidFill>
              </a:rPr>
              <a:t>the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surface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of</a:t>
            </a:r>
            <a:r>
              <a:rPr lang="cs-CZ" sz="2200" dirty="0" smtClean="0">
                <a:solidFill>
                  <a:srgbClr val="002060"/>
                </a:solidFill>
              </a:rPr>
              <a:t> a cell, </a:t>
            </a:r>
            <a:r>
              <a:rPr lang="cs-CZ" sz="2200" dirty="0" err="1" smtClean="0">
                <a:solidFill>
                  <a:srgbClr val="002060"/>
                </a:solidFill>
              </a:rPr>
              <a:t>this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leads</a:t>
            </a:r>
            <a:r>
              <a:rPr lang="cs-CZ" sz="2200" dirty="0" smtClean="0">
                <a:solidFill>
                  <a:srgbClr val="002060"/>
                </a:solidFill>
              </a:rPr>
              <a:t> to </a:t>
            </a:r>
            <a:r>
              <a:rPr lang="cs-CZ" sz="2200" dirty="0" err="1" smtClean="0">
                <a:solidFill>
                  <a:srgbClr val="002060"/>
                </a:solidFill>
              </a:rPr>
              <a:t>the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activation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of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smtClean="0">
                <a:solidFill>
                  <a:srgbClr val="002060"/>
                </a:solidFill>
              </a:rPr>
              <a:t>NK cell </a:t>
            </a:r>
            <a:r>
              <a:rPr lang="cs-CZ" sz="2200" dirty="0" err="1" smtClean="0">
                <a:solidFill>
                  <a:srgbClr val="002060"/>
                </a:solidFill>
              </a:rPr>
              <a:t>cytotoxic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mechanisms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endParaRPr lang="cs-CZ" sz="2200" dirty="0"/>
          </a:p>
        </p:txBody>
      </p:sp>
      <p:pic>
        <p:nvPicPr>
          <p:cNvPr id="1026" name="Picture 2" descr="Výsledek obrázku pro Antibody-dependent cell-mediated cytotoxi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699135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00108"/>
            <a:ext cx="8229600" cy="836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effectLst/>
                <a:latin typeface="+mn-lt"/>
              </a:rPr>
              <a:t>NK cell </a:t>
            </a:r>
            <a:r>
              <a:rPr lang="cs-CZ" sz="2800" b="1" dirty="0" err="1">
                <a:solidFill>
                  <a:srgbClr val="0070C0"/>
                </a:solidFill>
                <a:effectLst/>
                <a:latin typeface="+mn-lt"/>
              </a:rPr>
              <a:t>cytotoxic</a:t>
            </a:r>
            <a:r>
              <a:rPr lang="cs-CZ" sz="2800" b="1" dirty="0"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effectLst/>
                <a:latin typeface="+mn-lt"/>
              </a:rPr>
              <a:t>mechanisms</a:t>
            </a:r>
            <a:endParaRPr lang="cs-CZ" b="1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2500306"/>
            <a:ext cx="7515220" cy="32877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2060"/>
                </a:solidFill>
              </a:rPr>
              <a:t>Cytotoxic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granules</a:t>
            </a:r>
            <a:r>
              <a:rPr lang="cs-CZ" sz="2400" dirty="0" smtClean="0">
                <a:solidFill>
                  <a:srgbClr val="002060"/>
                </a:solidFill>
              </a:rPr>
              <a:t> (</a:t>
            </a:r>
            <a:r>
              <a:rPr lang="cs-CZ" sz="2400" dirty="0" err="1" smtClean="0">
                <a:solidFill>
                  <a:srgbClr val="002060"/>
                </a:solidFill>
              </a:rPr>
              <a:t>perforins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and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granzymes</a:t>
            </a:r>
            <a:r>
              <a:rPr lang="cs-CZ" sz="2400" dirty="0" smtClean="0">
                <a:solidFill>
                  <a:srgbClr val="002060"/>
                </a:solidFill>
              </a:rPr>
              <a:t>) 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2060"/>
                </a:solidFill>
              </a:rPr>
              <a:t>Fas</a:t>
            </a:r>
            <a:r>
              <a:rPr lang="cs-CZ" sz="2400" b="1" dirty="0" smtClean="0">
                <a:solidFill>
                  <a:srgbClr val="002060"/>
                </a:solidFill>
              </a:rPr>
              <a:t> ligand</a:t>
            </a:r>
            <a:endParaRPr lang="cs-CZ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2060"/>
                </a:solidFill>
              </a:rPr>
              <a:t>TNF</a:t>
            </a:r>
            <a:r>
              <a:rPr lang="cs-CZ" sz="2400" b="1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/>
            </a:r>
            <a:br>
              <a:rPr lang="cs-CZ" sz="2000" dirty="0" smtClean="0">
                <a:solidFill>
                  <a:srgbClr val="002060"/>
                </a:solidFill>
              </a:rPr>
            </a:br>
            <a:endParaRPr lang="cs-CZ" sz="20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573016"/>
            <a:ext cx="494787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 err="1">
                <a:solidFill>
                  <a:srgbClr val="0070C0"/>
                </a:solidFill>
                <a:effectLst/>
                <a:latin typeface="+mn-lt"/>
              </a:rPr>
              <a:t>Interferons</a:t>
            </a:r>
            <a:endParaRPr lang="cs-CZ" sz="4000" b="1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507413" cy="52562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1800" b="1" dirty="0" err="1" smtClean="0">
                <a:solidFill>
                  <a:srgbClr val="0070C0"/>
                </a:solidFill>
              </a:rPr>
              <a:t>IFN</a:t>
            </a:r>
            <a:r>
              <a:rPr lang="cs-CZ" sz="1800" b="1" dirty="0" err="1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1800" dirty="0" smtClean="0">
                <a:solidFill>
                  <a:srgbClr val="0000FF"/>
                </a:solidFill>
              </a:rPr>
              <a:t> </a:t>
            </a:r>
            <a:r>
              <a:rPr lang="cs-CZ" sz="1800" dirty="0" smtClean="0">
                <a:solidFill>
                  <a:srgbClr val="002060"/>
                </a:solidFill>
              </a:rPr>
              <a:t>- </a:t>
            </a:r>
            <a:r>
              <a:rPr lang="cs-CZ" sz="1800" dirty="0" err="1" smtClean="0">
                <a:solidFill>
                  <a:srgbClr val="002060"/>
                </a:solidFill>
              </a:rPr>
              <a:t>produced</a:t>
            </a:r>
            <a:r>
              <a:rPr lang="cs-CZ" sz="1800" dirty="0" smtClean="0">
                <a:solidFill>
                  <a:srgbClr val="002060"/>
                </a:solidFill>
              </a:rPr>
              <a:t> by virus </a:t>
            </a:r>
            <a:r>
              <a:rPr lang="cs-CZ" sz="1800" dirty="0" err="1" smtClean="0">
                <a:solidFill>
                  <a:srgbClr val="002060"/>
                </a:solidFill>
              </a:rPr>
              <a:t>infected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lymphocytes</a:t>
            </a:r>
            <a:r>
              <a:rPr lang="cs-CZ" sz="1800" dirty="0" smtClean="0">
                <a:solidFill>
                  <a:srgbClr val="002060"/>
                </a:solidFill>
              </a:rPr>
              <a:t>, </a:t>
            </a:r>
            <a:r>
              <a:rPr lang="cs-CZ" sz="1800" dirty="0" err="1" smtClean="0">
                <a:solidFill>
                  <a:srgbClr val="002060"/>
                </a:solidFill>
              </a:rPr>
              <a:t>monocytes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macrophages</a:t>
            </a:r>
            <a:endParaRPr lang="cs-CZ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1800" b="1" dirty="0" err="1" smtClean="0">
                <a:solidFill>
                  <a:srgbClr val="0070C0"/>
                </a:solidFill>
              </a:rPr>
              <a:t>IFN</a:t>
            </a:r>
            <a:r>
              <a:rPr lang="cs-CZ" sz="1800" b="1" dirty="0" err="1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1800" dirty="0" smtClean="0">
                <a:solidFill>
                  <a:srgbClr val="002060"/>
                </a:solidFill>
              </a:rPr>
              <a:t> - </a:t>
            </a:r>
            <a:r>
              <a:rPr lang="cs-CZ" sz="1800" dirty="0" err="1" smtClean="0">
                <a:solidFill>
                  <a:srgbClr val="002060"/>
                </a:solidFill>
              </a:rPr>
              <a:t>produced</a:t>
            </a:r>
            <a:r>
              <a:rPr lang="cs-CZ" sz="1800" dirty="0" smtClean="0">
                <a:solidFill>
                  <a:srgbClr val="002060"/>
                </a:solidFill>
              </a:rPr>
              <a:t> by virus-</a:t>
            </a:r>
            <a:r>
              <a:rPr lang="cs-CZ" sz="1800" dirty="0" err="1" smtClean="0">
                <a:solidFill>
                  <a:srgbClr val="002060"/>
                </a:solidFill>
              </a:rPr>
              <a:t>infected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fibroblasts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epithelial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cells</a:t>
            </a:r>
            <a:endParaRPr lang="cs-CZ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1800" dirty="0" err="1" smtClean="0">
                <a:solidFill>
                  <a:srgbClr val="002060"/>
                </a:solidFill>
              </a:rPr>
              <a:t>IFN</a:t>
            </a:r>
            <a:r>
              <a:rPr lang="cs-CZ" sz="1800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IFN</a:t>
            </a:r>
            <a:r>
              <a:rPr lang="cs-CZ" sz="1800" dirty="0" err="1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sz="1800" dirty="0" smtClean="0">
                <a:solidFill>
                  <a:srgbClr val="002060"/>
                </a:solidFill>
              </a:rPr>
              <a:t> - </a:t>
            </a:r>
            <a:r>
              <a:rPr lang="cs-CZ" sz="1800" dirty="0" err="1" smtClean="0">
                <a:solidFill>
                  <a:srgbClr val="002060"/>
                </a:solidFill>
              </a:rPr>
              <a:t>bind</a:t>
            </a:r>
            <a:r>
              <a:rPr lang="cs-CZ" sz="1800" dirty="0" smtClean="0">
                <a:solidFill>
                  <a:srgbClr val="002060"/>
                </a:solidFill>
              </a:rPr>
              <a:t> to </a:t>
            </a:r>
            <a:r>
              <a:rPr lang="cs-CZ" sz="1800" dirty="0" err="1" smtClean="0">
                <a:solidFill>
                  <a:srgbClr val="002060"/>
                </a:solidFill>
              </a:rPr>
              <a:t>receptors</a:t>
            </a:r>
            <a:r>
              <a:rPr lang="cs-CZ" sz="1800" dirty="0" smtClean="0">
                <a:solidFill>
                  <a:srgbClr val="002060"/>
                </a:solidFill>
              </a:rPr>
              <a:t> on </a:t>
            </a:r>
            <a:r>
              <a:rPr lang="cs-CZ" sz="1800" dirty="0" err="1" smtClean="0">
                <a:solidFill>
                  <a:srgbClr val="002060"/>
                </a:solidFill>
              </a:rPr>
              <a:t>the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surface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of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infected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healthy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cells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induce</a:t>
            </a:r>
            <a:r>
              <a:rPr lang="cs-CZ" sz="1800" dirty="0" smtClean="0">
                <a:solidFill>
                  <a:srgbClr val="002060"/>
                </a:solidFill>
              </a:rPr>
              <a:t> in </a:t>
            </a:r>
            <a:r>
              <a:rPr lang="cs-CZ" sz="1800" dirty="0" err="1" smtClean="0">
                <a:solidFill>
                  <a:srgbClr val="002060"/>
                </a:solidFill>
              </a:rPr>
              <a:t>them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</a:rPr>
              <a:t>antiviral</a:t>
            </a:r>
            <a:r>
              <a:rPr lang="cs-CZ" sz="1800" b="1" dirty="0" smtClean="0">
                <a:solidFill>
                  <a:srgbClr val="002060"/>
                </a:solidFill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</a:rPr>
              <a:t>state</a:t>
            </a:r>
            <a:r>
              <a:rPr lang="cs-CZ" sz="1800" b="1" dirty="0" smtClean="0">
                <a:solidFill>
                  <a:srgbClr val="002060"/>
                </a:solidFill>
              </a:rPr>
              <a:t> </a:t>
            </a:r>
            <a:r>
              <a:rPr lang="cs-CZ" sz="1800" dirty="0" smtClean="0">
                <a:solidFill>
                  <a:srgbClr val="002060"/>
                </a:solidFill>
              </a:rPr>
              <a:t>(</a:t>
            </a:r>
            <a:r>
              <a:rPr lang="cs-CZ" sz="1800" i="1" dirty="0" err="1" smtClean="0">
                <a:solidFill>
                  <a:srgbClr val="002060"/>
                </a:solidFill>
              </a:rPr>
              <a:t>synthesis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of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enzymes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that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block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viral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replication</a:t>
            </a:r>
            <a:r>
              <a:rPr lang="cs-CZ" sz="1800" i="1" dirty="0" smtClean="0">
                <a:solidFill>
                  <a:srgbClr val="002060"/>
                </a:solidFill>
              </a:rPr>
              <a:t> in </a:t>
            </a:r>
            <a:r>
              <a:rPr lang="cs-CZ" sz="1800" i="1" dirty="0" err="1" smtClean="0">
                <a:solidFill>
                  <a:srgbClr val="002060"/>
                </a:solidFill>
              </a:rPr>
              <a:t>the</a:t>
            </a:r>
            <a:r>
              <a:rPr lang="cs-CZ" sz="1800" i="1" dirty="0" smtClean="0">
                <a:solidFill>
                  <a:srgbClr val="002060"/>
                </a:solidFill>
              </a:rPr>
              <a:t> cell</a:t>
            </a:r>
            <a:r>
              <a:rPr lang="cs-CZ" sz="1800" dirty="0" smtClean="0">
                <a:solidFill>
                  <a:srgbClr val="002060"/>
                </a:solidFill>
              </a:rPr>
              <a:t>); NK </a:t>
            </a:r>
            <a:r>
              <a:rPr lang="cs-CZ" sz="1800" dirty="0" err="1" smtClean="0">
                <a:solidFill>
                  <a:srgbClr val="002060"/>
                </a:solidFill>
              </a:rPr>
              <a:t>activation</a:t>
            </a:r>
            <a:r>
              <a:rPr lang="cs-CZ" sz="1800" dirty="0" smtClean="0">
                <a:solidFill>
                  <a:srgbClr val="002060"/>
                </a:solidFill>
              </a:rPr>
              <a:t>, </a:t>
            </a:r>
            <a:r>
              <a:rPr lang="cs-CZ" sz="1800" dirty="0" smtClean="0">
                <a:solidFill>
                  <a:srgbClr val="002060"/>
                </a:solidFill>
                <a:latin typeface="Book Antiqua" pitchFamily="18" charset="0"/>
              </a:rPr>
              <a:t>↑ </a:t>
            </a:r>
            <a:r>
              <a:rPr lang="cs-CZ" sz="1800" dirty="0" smtClean="0">
                <a:solidFill>
                  <a:srgbClr val="002060"/>
                </a:solidFill>
              </a:rPr>
              <a:t>HLA </a:t>
            </a:r>
            <a:r>
              <a:rPr lang="cs-CZ" sz="1800" dirty="0" smtClean="0">
                <a:solidFill>
                  <a:srgbClr val="002060"/>
                </a:solidFill>
              </a:rPr>
              <a:t>I </a:t>
            </a:r>
            <a:r>
              <a:rPr lang="cs-CZ" sz="1800" dirty="0" err="1" smtClean="0">
                <a:solidFill>
                  <a:srgbClr val="002060"/>
                </a:solidFill>
              </a:rPr>
              <a:t>expression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smtClean="0">
                <a:solidFill>
                  <a:srgbClr val="002060"/>
                </a:solidFill>
              </a:rPr>
              <a:t/>
            </a:r>
            <a:br>
              <a:rPr lang="cs-CZ" sz="1800" dirty="0" smtClean="0">
                <a:solidFill>
                  <a:srgbClr val="002060"/>
                </a:solidFill>
              </a:rPr>
            </a:br>
            <a:endParaRPr lang="cs-CZ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1800" b="1" dirty="0" err="1" smtClean="0">
                <a:solidFill>
                  <a:srgbClr val="0070C0"/>
                </a:solidFill>
              </a:rPr>
              <a:t>IFN</a:t>
            </a:r>
            <a:r>
              <a:rPr lang="cs-CZ" sz="1800" b="1" dirty="0" err="1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cs-CZ" sz="1800" dirty="0" smtClean="0">
                <a:solidFill>
                  <a:srgbClr val="0070C0"/>
                </a:solidFill>
              </a:rPr>
              <a:t> </a:t>
            </a:r>
            <a:r>
              <a:rPr lang="cs-CZ" sz="1800" dirty="0" smtClean="0">
                <a:solidFill>
                  <a:srgbClr val="002060"/>
                </a:solidFill>
              </a:rPr>
              <a:t>- </a:t>
            </a:r>
            <a:r>
              <a:rPr lang="cs-CZ" sz="1800" dirty="0" err="1" smtClean="0">
                <a:solidFill>
                  <a:srgbClr val="002060"/>
                </a:solidFill>
              </a:rPr>
              <a:t>produced</a:t>
            </a:r>
            <a:r>
              <a:rPr lang="cs-CZ" sz="1800" dirty="0" smtClean="0">
                <a:solidFill>
                  <a:srgbClr val="002060"/>
                </a:solidFill>
              </a:rPr>
              <a:t> by T</a:t>
            </a:r>
            <a:r>
              <a:rPr lang="cs-CZ" sz="1800" baseline="-25000" dirty="0" smtClean="0">
                <a:solidFill>
                  <a:srgbClr val="002060"/>
                </a:solidFill>
              </a:rPr>
              <a:t>H</a:t>
            </a:r>
            <a:r>
              <a:rPr lang="cs-CZ" sz="1800" dirty="0" smtClean="0">
                <a:solidFill>
                  <a:srgbClr val="002060"/>
                </a:solidFill>
              </a:rPr>
              <a:t>1 </a:t>
            </a:r>
            <a:r>
              <a:rPr lang="cs-CZ" sz="1800" dirty="0" err="1" smtClean="0">
                <a:solidFill>
                  <a:srgbClr val="002060"/>
                </a:solidFill>
              </a:rPr>
              <a:t>cells</a:t>
            </a:r>
            <a:r>
              <a:rPr lang="cs-CZ" sz="1800" dirty="0" smtClean="0">
                <a:solidFill>
                  <a:srgbClr val="002060"/>
                </a:solidFill>
              </a:rPr>
              <a:t>, </a:t>
            </a:r>
            <a:r>
              <a:rPr lang="cs-CZ" sz="1800" dirty="0" err="1" smtClean="0">
                <a:solidFill>
                  <a:srgbClr val="002060"/>
                </a:solidFill>
              </a:rPr>
              <a:t>regulatory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function</a:t>
            </a:r>
            <a:r>
              <a:rPr lang="cs-CZ" sz="1800" dirty="0" smtClean="0">
                <a:solidFill>
                  <a:srgbClr val="002060"/>
                </a:solidFill>
              </a:rPr>
              <a:t>, </a:t>
            </a:r>
            <a:r>
              <a:rPr lang="cs-CZ" sz="1800" dirty="0" err="1" smtClean="0">
                <a:solidFill>
                  <a:srgbClr val="002060"/>
                </a:solidFill>
              </a:rPr>
              <a:t>activates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macrophages</a:t>
            </a:r>
            <a:r>
              <a:rPr lang="cs-CZ" sz="1800" dirty="0" smtClean="0">
                <a:solidFill>
                  <a:srgbClr val="002060"/>
                </a:solidFill>
              </a:rPr>
              <a:t> (NO </a:t>
            </a:r>
            <a:r>
              <a:rPr lang="cs-CZ" sz="1800" dirty="0" err="1" smtClean="0">
                <a:solidFill>
                  <a:srgbClr val="002060"/>
                </a:solidFill>
              </a:rPr>
              <a:t>synthase</a:t>
            </a:r>
            <a:r>
              <a:rPr lang="cs-CZ" sz="1800" dirty="0" smtClean="0">
                <a:solidFill>
                  <a:srgbClr val="002060"/>
                </a:solidFill>
              </a:rPr>
              <a:t>, NADPH </a:t>
            </a:r>
            <a:r>
              <a:rPr lang="cs-CZ" sz="1800" dirty="0" err="1" smtClean="0">
                <a:solidFill>
                  <a:srgbClr val="002060"/>
                </a:solidFill>
              </a:rPr>
              <a:t>oxidase</a:t>
            </a:r>
            <a:r>
              <a:rPr lang="cs-CZ" sz="1800" dirty="0" smtClean="0">
                <a:solidFill>
                  <a:srgbClr val="002060"/>
                </a:solidFill>
              </a:rPr>
              <a:t>), ↑HLA </a:t>
            </a:r>
            <a:r>
              <a:rPr lang="cs-CZ" sz="1800" dirty="0" err="1" smtClean="0">
                <a:solidFill>
                  <a:srgbClr val="002060"/>
                </a:solidFill>
              </a:rPr>
              <a:t>expression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endParaRPr lang="cs-CZ" sz="1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 dirty="0" err="1" smtClean="0">
                <a:solidFill>
                  <a:srgbClr val="0070C0"/>
                </a:solidFill>
                <a:effectLst/>
                <a:latin typeface="+mn-lt"/>
              </a:rPr>
              <a:t>Interferons</a:t>
            </a:r>
            <a:endParaRPr lang="cs-CZ" sz="2800" b="1" dirty="0">
              <a:solidFill>
                <a:srgbClr val="0070C0"/>
              </a:solidFill>
              <a:effectLst/>
              <a:latin typeface="+mn-lt"/>
            </a:endParaRPr>
          </a:p>
        </p:txBody>
      </p:sp>
      <p:pic>
        <p:nvPicPr>
          <p:cNvPr id="61443" name="irc_mi" descr="http://classes.midlandstech.edu/carterp/courses/bio225/chap16/Slide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214438"/>
            <a:ext cx="7707313" cy="50228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1132</Words>
  <Application>Microsoft Office PowerPoint</Application>
  <PresentationFormat>Předvádění na obrazovce (4:3)</PresentationFormat>
  <Paragraphs>256</Paragraphs>
  <Slides>55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Motiv sady Office</vt:lpstr>
      <vt:lpstr>Snímek 1</vt:lpstr>
      <vt:lpstr>NK cells  Interferons</vt:lpstr>
      <vt:lpstr>NK cells</vt:lpstr>
      <vt:lpstr>Snímek 4</vt:lpstr>
      <vt:lpstr>Snímek 5</vt:lpstr>
      <vt:lpstr>ADCC  (antibody-dependent cellular cytotoxicity) </vt:lpstr>
      <vt:lpstr>NK cell cytotoxic mechanisms</vt:lpstr>
      <vt:lpstr>Interferons</vt:lpstr>
      <vt:lpstr>Interferons</vt:lpstr>
      <vt:lpstr>HLA system  (MHC glycoproteins) </vt:lpstr>
      <vt:lpstr>MHC glycoproteins class I  (Major histocompatibility complex)</vt:lpstr>
      <vt:lpstr>MHC gp I structure </vt:lpstr>
      <vt:lpstr>MHC gpI peptide presentation  </vt:lpstr>
      <vt:lpstr>MHC gpI peptide presentation</vt:lpstr>
      <vt:lpstr>Non-classical MHC gp I</vt:lpstr>
      <vt:lpstr>Non-classical MHC gp I</vt:lpstr>
      <vt:lpstr>MHC glycoproteins class II </vt:lpstr>
      <vt:lpstr>MHC gp II structure </vt:lpstr>
      <vt:lpstr>MHC gp II peptide presentation</vt:lpstr>
      <vt:lpstr>MHC gp II peptide presentation </vt:lpstr>
      <vt:lpstr>Antigen prezentation</vt:lpstr>
      <vt:lpstr>MHC glycoproteins polymorphism</vt:lpstr>
      <vt:lpstr>MHC glycoproteins polymorphism</vt:lpstr>
      <vt:lpstr>HLA typing  (determmination of HLA antigens on the surface of lymphocytes) </vt:lpstr>
      <vt:lpstr>T cells</vt:lpstr>
      <vt:lpstr>T cells</vt:lpstr>
      <vt:lpstr>T cell development</vt:lpstr>
      <vt:lpstr>T cell development</vt:lpstr>
      <vt:lpstr>T cell development</vt:lpstr>
      <vt:lpstr>T cell selection</vt:lpstr>
      <vt:lpstr>T cell surface markers</vt:lpstr>
      <vt:lpstr>T cell subpopulations</vt:lpstr>
      <vt:lpstr>CD4+ T cells</vt:lpstr>
      <vt:lpstr>CD8+ T cells</vt:lpstr>
      <vt:lpstr>TCR</vt:lpstr>
      <vt:lpstr>T cell activation</vt:lpstr>
      <vt:lpstr>T cell activation</vt:lpstr>
      <vt:lpstr>Th1 and Th2 based immune reaction</vt:lpstr>
      <vt:lpstr>TH1 based immune response</vt:lpstr>
      <vt:lpstr>TH1  based immune response                                     - inflammatory reaction </vt:lpstr>
      <vt:lpstr>Snímek 41</vt:lpstr>
      <vt:lpstr>Interaction between APC and TH precursor</vt:lpstr>
      <vt:lpstr>TH2 based immune response</vt:lpstr>
      <vt:lpstr>TH2 based immune response </vt:lpstr>
      <vt:lpstr>TH2 based immune response </vt:lpstr>
      <vt:lpstr>TH2 based immune response </vt:lpstr>
      <vt:lpstr>Function of TH2 cells </vt:lpstr>
      <vt:lpstr>Mutual regulation of activities TH1versus TH2</vt:lpstr>
      <vt:lpstr>TC based immune response</vt:lpstr>
      <vt:lpstr>Cytotoxic T lymphocytes stimulation</vt:lpstr>
      <vt:lpstr>Snímek 51</vt:lpstr>
      <vt:lpstr>Tc effector functions</vt:lpstr>
      <vt:lpstr>Tc effector functions</vt:lpstr>
      <vt:lpstr>Thank you for your attention</vt:lpstr>
      <vt:lpstr>Snímek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Mamka</dc:creator>
  <cp:lastModifiedBy>Mamka</cp:lastModifiedBy>
  <cp:revision>74</cp:revision>
  <dcterms:created xsi:type="dcterms:W3CDTF">2014-03-06T11:01:25Z</dcterms:created>
  <dcterms:modified xsi:type="dcterms:W3CDTF">2017-03-09T18:19:35Z</dcterms:modified>
</cp:coreProperties>
</file>