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57" r:id="rId2"/>
    <p:sldId id="341" r:id="rId3"/>
    <p:sldId id="342" r:id="rId4"/>
    <p:sldId id="358" r:id="rId5"/>
    <p:sldId id="343" r:id="rId6"/>
    <p:sldId id="352" r:id="rId7"/>
    <p:sldId id="344" r:id="rId8"/>
    <p:sldId id="299" r:id="rId9"/>
    <p:sldId id="300" r:id="rId10"/>
    <p:sldId id="301" r:id="rId11"/>
    <p:sldId id="302" r:id="rId12"/>
    <p:sldId id="303" r:id="rId13"/>
    <p:sldId id="363" r:id="rId14"/>
    <p:sldId id="364" r:id="rId15"/>
    <p:sldId id="379" r:id="rId16"/>
    <p:sldId id="381" r:id="rId17"/>
    <p:sldId id="382" r:id="rId18"/>
    <p:sldId id="365" r:id="rId19"/>
    <p:sldId id="305" r:id="rId20"/>
    <p:sldId id="306" r:id="rId21"/>
    <p:sldId id="307" r:id="rId22"/>
    <p:sldId id="384" r:id="rId23"/>
    <p:sldId id="308" r:id="rId24"/>
    <p:sldId id="366" r:id="rId25"/>
    <p:sldId id="310" r:id="rId26"/>
    <p:sldId id="350" r:id="rId27"/>
    <p:sldId id="311" r:id="rId28"/>
    <p:sldId id="385" r:id="rId29"/>
    <p:sldId id="312" r:id="rId30"/>
    <p:sldId id="386" r:id="rId31"/>
    <p:sldId id="367" r:id="rId32"/>
    <p:sldId id="313" r:id="rId33"/>
    <p:sldId id="314" r:id="rId34"/>
    <p:sldId id="315" r:id="rId35"/>
    <p:sldId id="371" r:id="rId36"/>
    <p:sldId id="316" r:id="rId37"/>
    <p:sldId id="390" r:id="rId38"/>
    <p:sldId id="372" r:id="rId39"/>
    <p:sldId id="373" r:id="rId40"/>
    <p:sldId id="391" r:id="rId41"/>
    <p:sldId id="330" r:id="rId42"/>
    <p:sldId id="331" r:id="rId43"/>
    <p:sldId id="332" r:id="rId44"/>
    <p:sldId id="333" r:id="rId45"/>
    <p:sldId id="387" r:id="rId46"/>
    <p:sldId id="375" r:id="rId47"/>
    <p:sldId id="334" r:id="rId48"/>
    <p:sldId id="335" r:id="rId49"/>
    <p:sldId id="389" r:id="rId50"/>
    <p:sldId id="336" r:id="rId51"/>
    <p:sldId id="394" r:id="rId52"/>
    <p:sldId id="338" r:id="rId53"/>
    <p:sldId id="339" r:id="rId54"/>
    <p:sldId id="392" r:id="rId55"/>
    <p:sldId id="340" r:id="rId56"/>
    <p:sldId id="393" r:id="rId57"/>
    <p:sldId id="356" r:id="rId58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7B87-AA32-4EEF-851B-66137EB3DB2C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91250-A9BA-4638-874F-7A84A1C518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1E45-8AA4-4D37-9FFC-378185AE4EC3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A771-2DC6-4CCF-A0CB-D18E0AB116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0AAC-8F77-45E9-8F10-EE0CC1F63DD8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060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>9. 11. 2016 MUDr. Martina </a:t>
            </a:r>
            <a:r>
              <a:rPr lang="cs-CZ" sz="2400" b="1" dirty="0" err="1" smtClean="0"/>
              <a:t>Vachová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31. Imunoglobuliny - struktura</a:t>
            </a:r>
            <a:br>
              <a:rPr lang="cs-CZ" sz="2400" dirty="0" smtClean="0"/>
            </a:br>
            <a:r>
              <a:rPr lang="cs-CZ" sz="2400" dirty="0" smtClean="0"/>
              <a:t>32. Imunoglobuliny - funkce</a:t>
            </a:r>
            <a:br>
              <a:rPr lang="cs-CZ" sz="2400" dirty="0" smtClean="0"/>
            </a:br>
            <a:r>
              <a:rPr lang="cs-CZ" sz="2400" dirty="0" smtClean="0"/>
              <a:t>33. Genetický základ tvorby imunoglobulinů</a:t>
            </a:r>
            <a:br>
              <a:rPr lang="cs-CZ" sz="2400" dirty="0" smtClean="0"/>
            </a:br>
            <a:r>
              <a:rPr lang="cs-CZ" sz="2400" dirty="0" smtClean="0"/>
              <a:t>34. Biologické a chemické vlastnosti jednotlivých tříd </a:t>
            </a:r>
            <a:br>
              <a:rPr lang="cs-CZ" sz="2400" dirty="0" smtClean="0"/>
            </a:br>
            <a:r>
              <a:rPr lang="cs-CZ" sz="2400" dirty="0" smtClean="0"/>
              <a:t>       imunoglobulinů I. (</a:t>
            </a:r>
            <a:r>
              <a:rPr lang="cs-CZ" sz="2400" dirty="0" err="1" smtClean="0"/>
              <a:t>IgG</a:t>
            </a:r>
            <a:r>
              <a:rPr lang="cs-CZ" sz="2400" dirty="0" smtClean="0"/>
              <a:t>, </a:t>
            </a:r>
            <a:r>
              <a:rPr lang="cs-CZ" sz="2400" dirty="0" err="1" smtClean="0"/>
              <a:t>IgA</a:t>
            </a:r>
            <a:r>
              <a:rPr lang="cs-CZ" sz="2400" dirty="0" smtClean="0"/>
              <a:t>)</a:t>
            </a:r>
            <a:br>
              <a:rPr lang="cs-CZ" sz="2400" dirty="0" smtClean="0"/>
            </a:br>
            <a:r>
              <a:rPr lang="cs-CZ" sz="2400" dirty="0" smtClean="0"/>
              <a:t>35. Biologické a chemické vlastnosti jednotlivých tříd </a:t>
            </a:r>
            <a:br>
              <a:rPr lang="cs-CZ" sz="2400" dirty="0" smtClean="0"/>
            </a:br>
            <a:r>
              <a:rPr lang="cs-CZ" sz="2400" dirty="0" smtClean="0"/>
              <a:t>       imunoglobulinů II. (</a:t>
            </a:r>
            <a:r>
              <a:rPr lang="cs-CZ" sz="2400" dirty="0" err="1" smtClean="0"/>
              <a:t>IgM</a:t>
            </a:r>
            <a:r>
              <a:rPr lang="cs-CZ" sz="2400" dirty="0" smtClean="0"/>
              <a:t>, </a:t>
            </a:r>
            <a:r>
              <a:rPr lang="cs-CZ" sz="2400" dirty="0" err="1" smtClean="0"/>
              <a:t>IgD</a:t>
            </a:r>
            <a:r>
              <a:rPr lang="cs-CZ" sz="2400" dirty="0" smtClean="0"/>
              <a:t>, </a:t>
            </a:r>
            <a:r>
              <a:rPr lang="cs-CZ" sz="2400" dirty="0" err="1" smtClean="0"/>
              <a:t>IgE</a:t>
            </a:r>
            <a:r>
              <a:rPr lang="cs-CZ" sz="2400" dirty="0" smtClean="0"/>
              <a:t>)</a:t>
            </a:r>
            <a:br>
              <a:rPr lang="cs-CZ" sz="2400" dirty="0" smtClean="0"/>
            </a:br>
            <a:r>
              <a:rPr lang="cs-CZ" sz="2400" dirty="0" smtClean="0"/>
              <a:t>36. </a:t>
            </a:r>
            <a:r>
              <a:rPr lang="cs-CZ" sz="2400" dirty="0" err="1" smtClean="0"/>
              <a:t>Izotypový</a:t>
            </a:r>
            <a:r>
              <a:rPr lang="cs-CZ" sz="2400" dirty="0" smtClean="0"/>
              <a:t> přesmyk. </a:t>
            </a:r>
            <a:r>
              <a:rPr lang="cs-CZ" sz="2400" dirty="0" err="1" smtClean="0"/>
              <a:t>Idiotypy</a:t>
            </a:r>
            <a:r>
              <a:rPr lang="cs-CZ" sz="2400" dirty="0" smtClean="0"/>
              <a:t> a </a:t>
            </a:r>
            <a:r>
              <a:rPr lang="cs-CZ" sz="2400" dirty="0" err="1" smtClean="0"/>
              <a:t>antiidiotypy</a:t>
            </a:r>
            <a:r>
              <a:rPr lang="cs-CZ" sz="2400" dirty="0" smtClean="0"/>
              <a:t> - význam. </a:t>
            </a:r>
            <a:br>
              <a:rPr lang="cs-CZ" sz="2400" dirty="0" smtClean="0"/>
            </a:br>
            <a:r>
              <a:rPr lang="cs-CZ" sz="2400" dirty="0" smtClean="0"/>
              <a:t>      Imunologická paměť</a:t>
            </a:r>
            <a:br>
              <a:rPr lang="cs-CZ" sz="2400" dirty="0" smtClean="0"/>
            </a:br>
            <a:r>
              <a:rPr lang="cs-CZ" sz="2400" dirty="0" smtClean="0"/>
              <a:t>37. Ontogeneze imunitní odpovědi</a:t>
            </a:r>
            <a:br>
              <a:rPr lang="cs-CZ" sz="2400" dirty="0" smtClean="0"/>
            </a:br>
            <a:r>
              <a:rPr lang="cs-CZ" sz="2400" dirty="0" smtClean="0"/>
              <a:t>38. Primární imunitní odpověď</a:t>
            </a:r>
            <a:br>
              <a:rPr lang="cs-CZ" sz="2400" dirty="0" smtClean="0"/>
            </a:br>
            <a:r>
              <a:rPr lang="cs-CZ" sz="2400" dirty="0" smtClean="0"/>
              <a:t>39. Sekundární imunitní odpověď. Efektorové funkce protilátek</a:t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357166"/>
            <a:ext cx="6143668" cy="28575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Struktura imunoglobulinů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12812"/>
            <a:ext cx="74295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820150" cy="4114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Variabilní domény L a H řetězce tvoří </a:t>
            </a:r>
            <a:r>
              <a:rPr lang="cs-CZ" sz="2400" u="sng" dirty="0"/>
              <a:t>vazebné místo pro </a:t>
            </a:r>
            <a:r>
              <a:rPr lang="cs-CZ" sz="2400" u="sng" dirty="0" err="1"/>
              <a:t>Ag</a:t>
            </a:r>
            <a:endParaRPr lang="cs-CZ" sz="2400" u="sng" dirty="0"/>
          </a:p>
          <a:p>
            <a:pPr>
              <a:lnSpc>
                <a:spcPct val="80000"/>
              </a:lnSpc>
            </a:pPr>
            <a:endParaRPr lang="cs-CZ" sz="2400" u="sng" dirty="0"/>
          </a:p>
          <a:p>
            <a:pPr>
              <a:lnSpc>
                <a:spcPct val="80000"/>
              </a:lnSpc>
            </a:pPr>
            <a:r>
              <a:rPr lang="cs-CZ" sz="2400" u="sng" dirty="0"/>
              <a:t>Pantová oblast</a:t>
            </a:r>
            <a:r>
              <a:rPr lang="cs-CZ" sz="2400" dirty="0"/>
              <a:t> = místo, kde jsou těžké řetězce spojeny cystinovými můstky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Molekulu imunoglobulinu lze proteolyticky rozštěpit</a:t>
            </a:r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- použitím enzymu papainu získáme 2 fragmenty zvané </a:t>
            </a:r>
            <a:r>
              <a:rPr lang="cs-CZ" sz="2400" dirty="0" err="1" smtClean="0"/>
              <a:t>Fab</a:t>
            </a:r>
            <a:r>
              <a:rPr lang="cs-CZ" sz="2400" dirty="0" smtClean="0"/>
              <a:t> a fragment </a:t>
            </a:r>
            <a:r>
              <a:rPr lang="cs-CZ" sz="2400" dirty="0" err="1" smtClean="0"/>
              <a:t>Fc</a:t>
            </a:r>
            <a:endParaRPr lang="cs-CZ" sz="2400" dirty="0" smtClean="0"/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  </a:t>
            </a:r>
            <a:r>
              <a:rPr lang="cs-CZ" sz="2400" dirty="0" err="1" smtClean="0"/>
              <a:t>Fc</a:t>
            </a:r>
            <a:r>
              <a:rPr lang="cs-CZ" sz="2400" dirty="0" smtClean="0"/>
              <a:t> </a:t>
            </a:r>
            <a:r>
              <a:rPr lang="cs-CZ" sz="2400" dirty="0"/>
              <a:t>části </a:t>
            </a:r>
            <a:r>
              <a:rPr lang="cs-CZ" sz="2400" dirty="0" smtClean="0"/>
              <a:t>imunoglobulinů </a:t>
            </a:r>
            <a:r>
              <a:rPr lang="cs-CZ" sz="2400" dirty="0"/>
              <a:t>jsou silně </a:t>
            </a:r>
            <a:r>
              <a:rPr lang="cs-CZ" sz="2400" dirty="0" err="1" smtClean="0"/>
              <a:t>glykosylovány</a:t>
            </a:r>
            <a:r>
              <a:rPr lang="cs-CZ" sz="2400" dirty="0"/>
              <a:t>, </a:t>
            </a:r>
            <a:endParaRPr lang="cs-CZ" sz="2400" dirty="0" smtClean="0"/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  váží </a:t>
            </a:r>
            <a:r>
              <a:rPr lang="cs-CZ" sz="2400" dirty="0"/>
              <a:t>se </a:t>
            </a:r>
            <a:r>
              <a:rPr lang="cs-CZ" sz="2400" dirty="0" smtClean="0"/>
              <a:t>na </a:t>
            </a:r>
            <a:r>
              <a:rPr lang="cs-CZ" sz="2400" dirty="0" err="1"/>
              <a:t>Fc</a:t>
            </a:r>
            <a:r>
              <a:rPr lang="cs-CZ" sz="2400" dirty="0"/>
              <a:t> </a:t>
            </a:r>
            <a:r>
              <a:rPr lang="cs-CZ" sz="2400" dirty="0" smtClean="0"/>
              <a:t>receptory fagocytů</a:t>
            </a: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J </a:t>
            </a:r>
            <a:r>
              <a:rPr lang="cs-CZ" sz="2400" dirty="0" smtClean="0"/>
              <a:t>řetězec (molekuly některých tříd imunoglobulinů </a:t>
            </a:r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se skládají z několika jednotek spojených řetězcem J)</a:t>
            </a:r>
          </a:p>
          <a:p>
            <a:pPr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Sekreční </a:t>
            </a:r>
            <a:r>
              <a:rPr lang="cs-CZ" sz="2400" dirty="0" smtClean="0"/>
              <a:t>komponenta (</a:t>
            </a:r>
            <a:r>
              <a:rPr lang="cs-CZ" sz="2400" dirty="0" err="1" smtClean="0"/>
              <a:t>podjednotka</a:t>
            </a:r>
            <a:r>
              <a:rPr lang="cs-CZ" sz="2400" dirty="0" smtClean="0"/>
              <a:t> obsažená </a:t>
            </a:r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v sekrečním </a:t>
            </a:r>
            <a:r>
              <a:rPr lang="cs-CZ" sz="2400" dirty="0" err="1" smtClean="0"/>
              <a:t>IgA</a:t>
            </a:r>
            <a:r>
              <a:rPr lang="cs-CZ" sz="2400" dirty="0" smtClean="0"/>
              <a:t>)</a:t>
            </a:r>
            <a:endParaRPr lang="cs-CZ" sz="2400" u="sng" dirty="0"/>
          </a:p>
          <a:p>
            <a:pPr>
              <a:lnSpc>
                <a:spcPct val="80000"/>
              </a:lnSpc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vachovam\Desktop\imunoglobulin Fab, 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739" y="3429000"/>
            <a:ext cx="235226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9775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Funkce imunoglobulinů</a:t>
            </a:r>
            <a:r>
              <a:rPr lang="cs-C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cs-C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83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/>
              <a:t>Neutralizace </a:t>
            </a:r>
            <a:r>
              <a:rPr lang="cs-CZ" sz="2400" u="sng" dirty="0" err="1" smtClean="0"/>
              <a:t>Ag</a:t>
            </a:r>
            <a:r>
              <a:rPr lang="cs-CZ" sz="2400" u="sng" dirty="0" smtClean="0"/>
              <a:t> </a:t>
            </a:r>
            <a:r>
              <a:rPr lang="cs-CZ" sz="2400" dirty="0" smtClean="0"/>
              <a:t>(zablokování funkce </a:t>
            </a:r>
            <a:r>
              <a:rPr lang="cs-CZ" sz="2400" dirty="0" err="1" smtClean="0"/>
              <a:t>Ag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 smtClean="0"/>
              <a:t>Aktivace komplementu </a:t>
            </a:r>
            <a:r>
              <a:rPr lang="cs-CZ" sz="2400" dirty="0" smtClean="0"/>
              <a:t>(protilátky </a:t>
            </a:r>
            <a:r>
              <a:rPr lang="cs-CZ" sz="2400" dirty="0" err="1" smtClean="0"/>
              <a:t>navázené</a:t>
            </a:r>
            <a:r>
              <a:rPr lang="cs-CZ" sz="2400" dirty="0" smtClean="0"/>
              <a:t> na antigen mohou aktivovat klasickou cestu komplementu)</a:t>
            </a: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 err="1"/>
              <a:t>Opsonizace</a:t>
            </a:r>
            <a:r>
              <a:rPr lang="cs-CZ" sz="2400" dirty="0"/>
              <a:t> </a:t>
            </a:r>
            <a:r>
              <a:rPr lang="cs-CZ" sz="2400" dirty="0" smtClean="0"/>
              <a:t>(vazbou protilátky na antigenní částice a mikroorganismy se zlepšuje jejich pohlcení fagocyty)</a:t>
            </a: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/>
              <a:t>Aktivace </a:t>
            </a:r>
            <a:r>
              <a:rPr lang="cs-CZ" sz="2400" u="sng" dirty="0" err="1"/>
              <a:t>mastocytů</a:t>
            </a:r>
            <a:r>
              <a:rPr lang="cs-CZ" sz="2400" u="sng" dirty="0"/>
              <a:t> </a:t>
            </a:r>
            <a:r>
              <a:rPr lang="cs-CZ" sz="2400" dirty="0"/>
              <a:t>prostřednictvím </a:t>
            </a:r>
            <a:r>
              <a:rPr lang="cs-CZ" sz="2400" dirty="0" err="1"/>
              <a:t>IgE</a:t>
            </a: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 smtClean="0"/>
              <a:t>ADCC</a:t>
            </a:r>
            <a:r>
              <a:rPr lang="cs-CZ" sz="2400" dirty="0" smtClean="0"/>
              <a:t> (cytotoxická reakce závislá na protilátkách- </a:t>
            </a:r>
            <a:r>
              <a:rPr lang="cs-CZ" sz="2400" dirty="0" err="1" smtClean="0"/>
              <a:t>Fc</a:t>
            </a:r>
            <a:r>
              <a:rPr lang="cs-CZ" sz="2400" dirty="0" smtClean="0"/>
              <a:t> receptor CD 16 na povrchu NK </a:t>
            </a:r>
            <a:r>
              <a:rPr lang="cs-CZ" sz="2400" dirty="0" err="1" smtClean="0"/>
              <a:t>bb</a:t>
            </a:r>
            <a:r>
              <a:rPr lang="cs-CZ" sz="2400" dirty="0" smtClean="0"/>
              <a:t>+</a:t>
            </a:r>
            <a:r>
              <a:rPr lang="cs-CZ" sz="2400" dirty="0" err="1" smtClean="0"/>
              <a:t>opsonizovaná</a:t>
            </a:r>
            <a:r>
              <a:rPr lang="cs-CZ" sz="2400" dirty="0" smtClean="0"/>
              <a:t> buňka-aktivace NK buněk)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chovam\Desktop\IG func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4016"/>
            <a:ext cx="5580112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Tahoma" pitchFamily="34" charset="0"/>
              </a:rPr>
              <a:t>Aktivace </a:t>
            </a:r>
            <a:r>
              <a:rPr lang="cs-CZ" sz="2800" dirty="0" err="1" smtClean="0">
                <a:latin typeface="Tahoma" pitchFamily="34" charset="0"/>
              </a:rPr>
              <a:t>mastocytů</a:t>
            </a:r>
            <a:r>
              <a:rPr lang="cs-CZ" sz="2800" dirty="0" smtClean="0">
                <a:latin typeface="Tahoma" pitchFamily="34" charset="0"/>
              </a:rPr>
              <a:t> prostřednictvím </a:t>
            </a:r>
            <a:r>
              <a:rPr lang="cs-CZ" sz="2800" dirty="0" err="1" smtClean="0">
                <a:latin typeface="Tahoma" pitchFamily="34" charset="0"/>
              </a:rPr>
              <a:t>IgE</a:t>
            </a:r>
            <a:endParaRPr lang="cs-CZ" sz="2800" dirty="0">
              <a:latin typeface="Tahoma" pitchFamily="34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9036496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§"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rgbClr val="00FF00"/>
              </a:buClr>
              <a:buNone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4644008" y="1124744"/>
            <a:ext cx="4464496" cy="557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1341438"/>
            <a:ext cx="7921625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vazbou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alergenu nebo</a:t>
            </a:r>
            <a:r>
              <a:rPr kumimoji="0" lang="cs-CZ" alt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mnohobuněčného parazita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IgE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protilátky dochází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přemostění sousedních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el-GR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ε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s-CZ" altLang="cs-CZ" sz="2400" dirty="0" smtClean="0"/>
              <a:t>r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eceptorů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umístěných na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s-CZ" altLang="cs-CZ" sz="2400" dirty="0" smtClean="0"/>
              <a:t>m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astocytech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s-CZ" altLang="cs-CZ" sz="2400" dirty="0" smtClean="0"/>
              <a:t>dochází k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vyplavení 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preformované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mediátory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novotvořené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mediátory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cytokiny</a:t>
            </a: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cs-CZ" altLang="cs-CZ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323528" y="44624"/>
            <a:ext cx="7921625" cy="51831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cs-CZ" altLang="cs-CZ" sz="24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b="1" u="sng" dirty="0" smtClean="0"/>
              <a:t>Preformované </a:t>
            </a:r>
            <a:r>
              <a:rPr lang="cs-CZ" altLang="cs-CZ" sz="2400" b="1" u="sng" dirty="0" err="1" smtClean="0"/>
              <a:t>mediátory</a:t>
            </a:r>
            <a:r>
              <a:rPr lang="cs-CZ" altLang="cs-CZ" sz="2400" b="1" u="sng" dirty="0" smtClean="0"/>
              <a:t>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dirty="0" smtClean="0"/>
              <a:t>    </a:t>
            </a:r>
            <a:r>
              <a:rPr lang="cs-CZ" altLang="cs-CZ" sz="2400" b="1" u="sng" dirty="0" smtClean="0"/>
              <a:t>histamin </a:t>
            </a:r>
            <a:r>
              <a:rPr lang="cs-CZ" altLang="cs-CZ" sz="2400" dirty="0" smtClean="0"/>
              <a:t>- biogenní amin, způsobuje </a:t>
            </a:r>
            <a:r>
              <a:rPr lang="cs-CZ" altLang="cs-CZ" sz="2400" dirty="0" err="1" smtClean="0"/>
              <a:t>bronchokonstrikci</a:t>
            </a:r>
            <a:r>
              <a:rPr lang="cs-CZ" altLang="cs-CZ" sz="2400" dirty="0" smtClean="0"/>
              <a:t>, zvýšenou sekreci hlenu v DC, </a:t>
            </a:r>
            <a:r>
              <a:rPr lang="cs-CZ" altLang="cs-CZ" sz="2400" dirty="0" err="1" smtClean="0"/>
              <a:t>vazodilataci</a:t>
            </a:r>
            <a:r>
              <a:rPr lang="cs-CZ" altLang="cs-CZ" sz="2400" dirty="0" smtClean="0"/>
              <a:t> a zvýšenou permeabilitu stěn </a:t>
            </a:r>
            <a:r>
              <a:rPr lang="cs-CZ" altLang="cs-CZ" sz="2400" dirty="0" smtClean="0"/>
              <a:t>cév, zvýšená peristaltika </a:t>
            </a:r>
            <a:endParaRPr lang="cs-CZ" altLang="cs-CZ" sz="24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dirty="0" smtClean="0"/>
              <a:t>    </a:t>
            </a:r>
            <a:r>
              <a:rPr lang="cs-CZ" altLang="cs-CZ" sz="2400" b="1" u="sng" dirty="0" err="1" smtClean="0"/>
              <a:t>proteázy</a:t>
            </a:r>
            <a:r>
              <a:rPr lang="cs-CZ" altLang="cs-CZ" sz="2400" b="1" u="sng" dirty="0" smtClean="0"/>
              <a:t> </a:t>
            </a:r>
            <a:r>
              <a:rPr lang="cs-CZ" altLang="cs-CZ" sz="2400" dirty="0" smtClean="0"/>
              <a:t>– </a:t>
            </a:r>
            <a:r>
              <a:rPr lang="cs-CZ" altLang="cs-CZ" sz="2400" dirty="0" err="1" smtClean="0"/>
              <a:t>tryptáza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chymáza</a:t>
            </a:r>
            <a:r>
              <a:rPr lang="cs-CZ" altLang="cs-CZ" sz="2400" dirty="0" smtClean="0"/>
              <a:t>, katepsin, karboxypeptidáza A,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dirty="0" smtClean="0"/>
              <a:t>                      </a:t>
            </a:r>
            <a:r>
              <a:rPr lang="cs-CZ" altLang="cs-CZ" sz="2400" dirty="0" err="1" smtClean="0"/>
              <a:t>kininogenáza</a:t>
            </a:r>
            <a:endParaRPr lang="cs-CZ" altLang="cs-CZ" sz="24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dirty="0" smtClean="0"/>
              <a:t>    </a:t>
            </a:r>
            <a:r>
              <a:rPr lang="cs-CZ" altLang="cs-CZ" sz="2400" b="1" u="sng" dirty="0" smtClean="0"/>
              <a:t>proteoglykany</a:t>
            </a:r>
            <a:r>
              <a:rPr lang="cs-CZ" altLang="cs-CZ" sz="2400" dirty="0" smtClean="0"/>
              <a:t> – heparin, chondroitin sulfát</a:t>
            </a:r>
          </a:p>
          <a:p>
            <a:pPr algn="just" eaLnBrk="1" hangingPunct="1">
              <a:buFont typeface="Wingdings 2" pitchFamily="18" charset="2"/>
              <a:buNone/>
            </a:pPr>
            <a:endParaRPr lang="cs-CZ" altLang="cs-CZ" sz="2400" b="1" u="sng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6228184" y="3106628"/>
            <a:ext cx="2908773" cy="3634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481"/>
            <a:ext cx="7921625" cy="5184775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b="1" u="sng" dirty="0" smtClean="0"/>
              <a:t>Novotvořené </a:t>
            </a:r>
            <a:r>
              <a:rPr lang="cs-CZ" altLang="cs-CZ" sz="2600" b="1" u="sng" dirty="0" err="1" smtClean="0"/>
              <a:t>mediátory</a:t>
            </a:r>
            <a:endParaRPr lang="cs-CZ" altLang="cs-CZ" sz="2600" b="1" u="sng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Přemostění molekul </a:t>
            </a:r>
            <a:r>
              <a:rPr lang="cs-CZ" altLang="cs-CZ" sz="2600" dirty="0" err="1" smtClean="0"/>
              <a:t>IgE</a:t>
            </a:r>
            <a:r>
              <a:rPr lang="cs-CZ" altLang="cs-CZ" sz="2600" dirty="0" smtClean="0"/>
              <a:t> na povrchu </a:t>
            </a:r>
            <a:r>
              <a:rPr lang="cs-CZ" altLang="cs-CZ" sz="2600" dirty="0" err="1" smtClean="0"/>
              <a:t>mastocytů</a:t>
            </a:r>
            <a:r>
              <a:rPr lang="cs-CZ" altLang="cs-CZ" sz="2600" dirty="0" smtClean="0"/>
              <a:t> vede k aktivaci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err="1" smtClean="0"/>
              <a:t>fosfolipázy</a:t>
            </a:r>
            <a:r>
              <a:rPr lang="cs-CZ" altLang="cs-CZ" sz="2600" dirty="0" smtClean="0"/>
              <a:t> A2 –  uvolňuje </a:t>
            </a:r>
            <a:r>
              <a:rPr lang="cs-CZ" altLang="cs-CZ" sz="2600" dirty="0" err="1" smtClean="0"/>
              <a:t>kys</a:t>
            </a:r>
            <a:r>
              <a:rPr lang="cs-CZ" altLang="cs-CZ" sz="2600" dirty="0" smtClean="0"/>
              <a:t>. arachidonovou a PAF z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membránových fosfolipidů       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 </a:t>
            </a:r>
            <a:r>
              <a:rPr lang="cs-CZ" altLang="cs-CZ" sz="2600" b="1" dirty="0" err="1" smtClean="0"/>
              <a:t>kys</a:t>
            </a:r>
            <a:r>
              <a:rPr lang="cs-CZ" altLang="cs-CZ" sz="2600" b="1" dirty="0" smtClean="0"/>
              <a:t>. arachidonová </a:t>
            </a:r>
            <a:r>
              <a:rPr lang="cs-CZ" altLang="cs-CZ" sz="2600" dirty="0" smtClean="0"/>
              <a:t>je metabolizována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-  </a:t>
            </a:r>
            <a:r>
              <a:rPr lang="cs-CZ" altLang="cs-CZ" sz="2600" i="1" u="sng" dirty="0" err="1" smtClean="0"/>
              <a:t>cyklooxygenázou</a:t>
            </a:r>
            <a:r>
              <a:rPr lang="cs-CZ" altLang="cs-CZ" sz="2600" u="sng" dirty="0" smtClean="0"/>
              <a:t> za vzniku </a:t>
            </a:r>
            <a:r>
              <a:rPr lang="cs-CZ" altLang="cs-CZ" sz="2600" b="1" u="sng" dirty="0" smtClean="0"/>
              <a:t>prostaglandinu D2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b="1" dirty="0" smtClean="0"/>
              <a:t>      </a:t>
            </a:r>
            <a:r>
              <a:rPr lang="cs-CZ" altLang="cs-CZ" sz="2600" dirty="0" smtClean="0"/>
              <a:t>(</a:t>
            </a:r>
            <a:r>
              <a:rPr lang="cs-CZ" altLang="cs-CZ" sz="2600" dirty="0" err="1" smtClean="0"/>
              <a:t>bronchokonstrikce</a:t>
            </a:r>
            <a:r>
              <a:rPr lang="cs-CZ" altLang="cs-CZ" sz="2600" dirty="0" smtClean="0"/>
              <a:t>, </a:t>
            </a:r>
            <a:r>
              <a:rPr lang="cs-CZ" altLang="cs-CZ" sz="2600" dirty="0" err="1" smtClean="0"/>
              <a:t>vadodilatace</a:t>
            </a:r>
            <a:r>
              <a:rPr lang="cs-CZ" altLang="cs-CZ" sz="2600" dirty="0" smtClean="0"/>
              <a:t>, zvýšení cévní permeability,    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 přímo aktivuje </a:t>
            </a:r>
            <a:r>
              <a:rPr lang="cs-CZ" altLang="cs-CZ" sz="2600" dirty="0" err="1" smtClean="0"/>
              <a:t>eosinofily</a:t>
            </a:r>
            <a:r>
              <a:rPr lang="cs-CZ" altLang="cs-CZ" sz="2600" dirty="0" smtClean="0"/>
              <a:t>)</a:t>
            </a:r>
            <a:endParaRPr lang="cs-CZ" altLang="cs-CZ" sz="2600" b="1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i="1" dirty="0" smtClean="0"/>
              <a:t>      -   </a:t>
            </a:r>
            <a:r>
              <a:rPr lang="cs-CZ" altLang="cs-CZ" sz="2600" i="1" u="sng" dirty="0" smtClean="0"/>
              <a:t>5-</a:t>
            </a:r>
            <a:r>
              <a:rPr lang="cs-CZ" altLang="cs-CZ" sz="2600" i="1" u="sng" dirty="0" err="1" smtClean="0"/>
              <a:t>lipoxygenázou</a:t>
            </a:r>
            <a:r>
              <a:rPr lang="cs-CZ" altLang="cs-CZ" sz="2600" u="sng" dirty="0" smtClean="0"/>
              <a:t> za vzniku </a:t>
            </a:r>
            <a:r>
              <a:rPr lang="cs-CZ" altLang="cs-CZ" sz="2600" b="1" u="sng" dirty="0" err="1" smtClean="0"/>
              <a:t>leukotrienů</a:t>
            </a:r>
            <a:r>
              <a:rPr lang="cs-CZ" altLang="cs-CZ" sz="2600" b="1" u="sng" dirty="0" smtClean="0"/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b="1" dirty="0" smtClean="0"/>
              <a:t>      </a:t>
            </a:r>
            <a:r>
              <a:rPr lang="cs-CZ" altLang="cs-CZ" sz="2600" dirty="0" smtClean="0"/>
              <a:t>(LTB4 zvyšuje expresi adhezivních molekul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na leukocytech, LTC4, LTD4 a LTE4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navozí prolongovanou </a:t>
            </a:r>
            <a:r>
              <a:rPr lang="cs-CZ" altLang="cs-CZ" sz="2600" dirty="0" err="1" smtClean="0"/>
              <a:t>bronchokonstrikci</a:t>
            </a:r>
            <a:r>
              <a:rPr lang="cs-CZ" altLang="cs-CZ" sz="2600" dirty="0" smtClean="0"/>
              <a:t>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 nárůst kapilární permeability, působí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chemotakticky na </a:t>
            </a:r>
            <a:r>
              <a:rPr lang="cs-CZ" altLang="cs-CZ" sz="2600" dirty="0" err="1" smtClean="0"/>
              <a:t>eosinofily</a:t>
            </a:r>
            <a:r>
              <a:rPr lang="cs-CZ" altLang="cs-CZ" sz="2600" dirty="0" smtClean="0"/>
              <a:t> a </a:t>
            </a:r>
            <a:r>
              <a:rPr lang="cs-CZ" altLang="cs-CZ" sz="2600" dirty="0" err="1" smtClean="0"/>
              <a:t>neutrofily</a:t>
            </a:r>
            <a:r>
              <a:rPr lang="cs-CZ" altLang="cs-CZ" sz="2600" dirty="0" smtClean="0"/>
              <a:t>)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 </a:t>
            </a:r>
            <a:r>
              <a:rPr lang="cs-CZ" altLang="cs-CZ" sz="2600" b="1" dirty="0" smtClean="0"/>
              <a:t>PAF</a:t>
            </a:r>
            <a:r>
              <a:rPr lang="cs-CZ" altLang="cs-CZ" sz="2600" dirty="0" smtClean="0"/>
              <a:t> obdobné účinky jako výše uvedené</a:t>
            </a:r>
          </a:p>
          <a:p>
            <a:pPr algn="just" eaLnBrk="1" hangingPunct="1">
              <a:buFont typeface="Wingdings 2" pitchFamily="18" charset="2"/>
              <a:buNone/>
            </a:pPr>
            <a:endParaRPr lang="cs-CZ" altLang="cs-CZ" sz="2000" dirty="0" smtClean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51520" y="2060848"/>
            <a:ext cx="3603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179512" y="5445224"/>
            <a:ext cx="3603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6228184" y="3106628"/>
            <a:ext cx="2908773" cy="3634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539552" y="188640"/>
            <a:ext cx="7921625" cy="51847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cs-CZ" altLang="cs-CZ" sz="2000" b="1" u="sng" dirty="0" smtClean="0"/>
          </a:p>
          <a:p>
            <a:pPr algn="just" eaLnBrk="1" hangingPunct="1">
              <a:buFont typeface="Wingdings 2" pitchFamily="18" charset="2"/>
              <a:buNone/>
            </a:pPr>
            <a:endParaRPr lang="cs-CZ" altLang="cs-CZ" sz="2200" b="1" u="sng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b="1" u="sng" dirty="0" err="1" smtClean="0"/>
              <a:t>Cytokiny</a:t>
            </a:r>
            <a:r>
              <a:rPr lang="cs-CZ" altLang="cs-CZ" sz="2200" b="1" u="sng" dirty="0" smtClean="0"/>
              <a:t> produkované </a:t>
            </a:r>
            <a:r>
              <a:rPr lang="cs-CZ" altLang="cs-CZ" sz="2200" b="1" u="sng" dirty="0" err="1" smtClean="0"/>
              <a:t>mastocyty</a:t>
            </a:r>
            <a:r>
              <a:rPr lang="cs-CZ" altLang="cs-CZ" sz="2200" b="1" u="sng" dirty="0" smtClean="0"/>
              <a:t> a </a:t>
            </a:r>
            <a:r>
              <a:rPr lang="cs-CZ" altLang="cs-CZ" sz="2200" b="1" u="sng" dirty="0" err="1" smtClean="0"/>
              <a:t>bazofily</a:t>
            </a:r>
            <a:endParaRPr lang="cs-CZ" altLang="cs-CZ" sz="2200" b="1" u="sng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IL 4 a 13 podporují tvorbu </a:t>
            </a:r>
            <a:r>
              <a:rPr lang="cs-CZ" altLang="cs-CZ" sz="2200" dirty="0" err="1" smtClean="0"/>
              <a:t>IgE</a:t>
            </a:r>
            <a:r>
              <a:rPr lang="cs-CZ" altLang="cs-CZ" sz="2200" dirty="0" smtClean="0"/>
              <a:t> protilátek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IL 5         proliferační faktor a </a:t>
            </a:r>
            <a:r>
              <a:rPr lang="cs-CZ" altLang="cs-CZ" sz="2200" dirty="0" err="1" smtClean="0"/>
              <a:t>chemoatraktant</a:t>
            </a:r>
            <a:r>
              <a:rPr lang="cs-CZ" altLang="cs-CZ" sz="2200" dirty="0" smtClean="0"/>
              <a:t> pro </a:t>
            </a:r>
            <a:r>
              <a:rPr lang="cs-CZ" altLang="cs-CZ" sz="2200" dirty="0" err="1" smtClean="0"/>
              <a:t>eosinofily</a:t>
            </a:r>
            <a:endParaRPr lang="cs-CZ" altLang="cs-CZ" sz="22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TNF-</a:t>
            </a:r>
            <a:r>
              <a:rPr lang="el-GR" altLang="cs-CZ" sz="2200" dirty="0" smtClean="0"/>
              <a:t>α</a:t>
            </a:r>
            <a:r>
              <a:rPr lang="cs-CZ" altLang="cs-CZ" sz="2200" dirty="0" smtClean="0"/>
              <a:t>    zvyšuje expresi adhezivních molekul na cévním endotelu,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              umožňuje vycestování </a:t>
            </a:r>
            <a:r>
              <a:rPr lang="cs-CZ" altLang="cs-CZ" sz="2200" dirty="0" err="1" smtClean="0"/>
              <a:t>eosinofilů</a:t>
            </a:r>
            <a:r>
              <a:rPr lang="cs-CZ" altLang="cs-CZ" sz="2200" dirty="0" smtClean="0"/>
              <a:t> a </a:t>
            </a:r>
            <a:r>
              <a:rPr lang="cs-CZ" altLang="cs-CZ" sz="2200" dirty="0" err="1" smtClean="0"/>
              <a:t>neutrofilů</a:t>
            </a:r>
            <a:r>
              <a:rPr lang="cs-CZ" altLang="cs-CZ" sz="2200" dirty="0" smtClean="0"/>
              <a:t> mimo cévní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              řečiště</a:t>
            </a:r>
          </a:p>
          <a:p>
            <a:pPr algn="just" eaLnBrk="1" hangingPunct="1">
              <a:buFont typeface="Wingdings 2" pitchFamily="18" charset="2"/>
              <a:buNone/>
            </a:pPr>
            <a:endParaRPr lang="cs-CZ" altLang="cs-CZ" sz="20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6156176" y="3178636"/>
            <a:ext cx="2908773" cy="3634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76672"/>
            <a:ext cx="9036496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cs-CZ" sz="2400" b="1" u="sng" dirty="0" smtClean="0">
                <a:latin typeface="Tahoma" pitchFamily="34" charset="0"/>
              </a:rPr>
              <a:t>ADCC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antibody</a:t>
            </a:r>
            <a:r>
              <a:rPr lang="cs-CZ" sz="2400" dirty="0" smtClean="0"/>
              <a:t>-</a:t>
            </a:r>
            <a:r>
              <a:rPr lang="cs-CZ" sz="2400" dirty="0" err="1" smtClean="0"/>
              <a:t>dependent</a:t>
            </a:r>
            <a:r>
              <a:rPr lang="cs-CZ" sz="2400" dirty="0" smtClean="0"/>
              <a:t> </a:t>
            </a:r>
            <a:r>
              <a:rPr lang="cs-CZ" sz="2400" dirty="0" err="1" smtClean="0"/>
              <a:t>cellular</a:t>
            </a:r>
            <a:r>
              <a:rPr lang="cs-CZ" sz="2400" dirty="0" smtClean="0"/>
              <a:t> cytotoxicity, cytotoxická reakce závislá na protilátkách) :  NK  buňky rozpoznají buňku </a:t>
            </a:r>
            <a:r>
              <a:rPr lang="cs-CZ" sz="2400" dirty="0" err="1" smtClean="0"/>
              <a:t>opsonizovanou</a:t>
            </a:r>
            <a:r>
              <a:rPr lang="cs-CZ" sz="2400" dirty="0" smtClean="0"/>
              <a:t> </a:t>
            </a:r>
            <a:r>
              <a:rPr lang="cs-CZ" sz="2400" dirty="0" err="1" smtClean="0"/>
              <a:t>IgG</a:t>
            </a:r>
            <a:r>
              <a:rPr lang="cs-CZ" sz="2400" dirty="0" smtClean="0"/>
              <a:t> protilátkami prostřednictvím svých </a:t>
            </a:r>
            <a:r>
              <a:rPr lang="cs-CZ" sz="2400" dirty="0" err="1" smtClean="0"/>
              <a:t>Fc</a:t>
            </a:r>
            <a:r>
              <a:rPr lang="cs-CZ" sz="2400" dirty="0" smtClean="0"/>
              <a:t> </a:t>
            </a:r>
            <a:r>
              <a:rPr lang="cs-CZ" sz="2400" dirty="0" err="1" smtClean="0"/>
              <a:t>rereptorů</a:t>
            </a:r>
            <a:r>
              <a:rPr lang="cs-CZ" sz="2400" dirty="0" smtClean="0"/>
              <a:t> CD 16, což vede k aktivaci cytotoxických mechanismů (</a:t>
            </a:r>
            <a:r>
              <a:rPr lang="cs-CZ" sz="2400" dirty="0" err="1" smtClean="0"/>
              <a:t>degranulaci</a:t>
            </a:r>
            <a:r>
              <a:rPr lang="cs-CZ" sz="2400" dirty="0" smtClean="0"/>
              <a:t> NK buněk)</a:t>
            </a:r>
            <a:endParaRPr lang="cs-CZ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074" name="Picture 2" descr="C:\Users\vachovam\Desktop\2000px-Antibody-dependent_Cellular_Cytotoxicity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2362651"/>
            <a:ext cx="7884368" cy="445072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0387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Třídy </a:t>
            </a:r>
            <a:r>
              <a:rPr lang="cs-CZ" sz="2800" b="1" dirty="0" smtClean="0">
                <a:solidFill>
                  <a:srgbClr val="002060"/>
                </a:solidFill>
              </a:rPr>
              <a:t>imunoglobulinů </a:t>
            </a:r>
            <a:r>
              <a:rPr lang="cs-CZ" sz="2800" b="1" dirty="0">
                <a:solidFill>
                  <a:srgbClr val="002060"/>
                </a:solidFill>
              </a:rPr>
              <a:t>a jejich funkce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08"/>
            <a:ext cx="8785225" cy="58578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200" dirty="0"/>
              <a:t>Rozlišujeme podle konstantní části H řetězce</a:t>
            </a:r>
          </a:p>
          <a:p>
            <a:pPr>
              <a:lnSpc>
                <a:spcPct val="90000"/>
              </a:lnSpc>
            </a:pPr>
            <a:r>
              <a:rPr lang="cs-CZ" sz="2200" dirty="0" err="1"/>
              <a:t>IgM</a:t>
            </a:r>
            <a:r>
              <a:rPr lang="cs-CZ" sz="2200" dirty="0"/>
              <a:t>, </a:t>
            </a:r>
            <a:r>
              <a:rPr lang="cs-CZ" sz="2200" dirty="0" err="1"/>
              <a:t>IgD</a:t>
            </a:r>
            <a:r>
              <a:rPr lang="cs-CZ" sz="2200" dirty="0"/>
              <a:t>, </a:t>
            </a:r>
            <a:r>
              <a:rPr lang="cs-CZ" sz="2200" dirty="0" err="1"/>
              <a:t>IgG</a:t>
            </a:r>
            <a:r>
              <a:rPr lang="cs-CZ" sz="2200" dirty="0"/>
              <a:t> ( IgG1 – IgG4), </a:t>
            </a:r>
            <a:r>
              <a:rPr lang="cs-CZ" sz="2200" dirty="0" err="1"/>
              <a:t>IgA</a:t>
            </a:r>
            <a:r>
              <a:rPr lang="cs-CZ" sz="2200" dirty="0"/>
              <a:t> (IgA1, IgA2), </a:t>
            </a:r>
            <a:r>
              <a:rPr lang="cs-CZ" sz="2200" dirty="0" err="1" smtClean="0"/>
              <a:t>IgE</a:t>
            </a:r>
            <a:endParaRPr lang="cs-CZ" sz="2200" dirty="0"/>
          </a:p>
          <a:p>
            <a:pPr>
              <a:lnSpc>
                <a:spcPct val="90000"/>
              </a:lnSpc>
            </a:pPr>
            <a:endParaRPr lang="cs-CZ" sz="2200" dirty="0"/>
          </a:p>
          <a:p>
            <a:pPr>
              <a:lnSpc>
                <a:spcPct val="90000"/>
              </a:lnSpc>
            </a:pPr>
            <a:r>
              <a:rPr lang="cs-CZ" sz="2200" b="1" dirty="0" err="1">
                <a:solidFill>
                  <a:srgbClr val="0070C0"/>
                </a:solidFill>
              </a:rPr>
              <a:t>IgM</a:t>
            </a:r>
            <a:r>
              <a:rPr lang="cs-CZ" sz="2200" dirty="0"/>
              <a:t> - jako monomer tvoří BCR	</a:t>
            </a:r>
            <a:br>
              <a:rPr lang="cs-CZ" sz="2200" dirty="0"/>
            </a:br>
            <a:r>
              <a:rPr lang="cs-CZ" sz="2200" dirty="0"/>
              <a:t>       - </a:t>
            </a:r>
            <a:r>
              <a:rPr lang="cs-CZ" sz="2200" dirty="0" err="1"/>
              <a:t>sekretovaný</a:t>
            </a:r>
            <a:r>
              <a:rPr lang="cs-CZ" sz="2200" dirty="0"/>
              <a:t> ve formě </a:t>
            </a:r>
            <a:r>
              <a:rPr lang="cs-CZ" sz="2200" dirty="0" err="1"/>
              <a:t>pentamerů</a:t>
            </a:r>
            <a:r>
              <a:rPr lang="cs-CZ" sz="2200" dirty="0"/>
              <a:t>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         (</a:t>
            </a:r>
            <a:r>
              <a:rPr lang="cs-CZ" sz="2200" dirty="0"/>
              <a:t>10 vazebných míst)</a:t>
            </a:r>
            <a:br>
              <a:rPr lang="cs-CZ" sz="2200" dirty="0"/>
            </a:br>
            <a:r>
              <a:rPr lang="cs-CZ" sz="2200" dirty="0"/>
              <a:t>       - první </a:t>
            </a:r>
            <a:r>
              <a:rPr lang="cs-CZ" sz="2200" dirty="0" err="1"/>
              <a:t>izotyp</a:t>
            </a:r>
            <a:r>
              <a:rPr lang="cs-CZ" sz="2200" dirty="0"/>
              <a:t>, který se tvoří po setkání s </a:t>
            </a:r>
            <a:r>
              <a:rPr lang="cs-CZ" sz="2200" dirty="0" err="1"/>
              <a:t>Ag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       - </a:t>
            </a:r>
            <a:r>
              <a:rPr lang="cs-CZ" sz="2200" dirty="0" smtClean="0"/>
              <a:t>funkce : neutralizace </a:t>
            </a:r>
            <a:r>
              <a:rPr lang="cs-CZ" sz="2200" dirty="0" err="1"/>
              <a:t>Ag</a:t>
            </a:r>
            <a:r>
              <a:rPr lang="cs-CZ" sz="2200" dirty="0"/>
              <a:t>, aktivuje komplement, </a:t>
            </a:r>
            <a:r>
              <a:rPr lang="cs-CZ" sz="2200" dirty="0" smtClean="0"/>
              <a:t>neváže</a:t>
            </a:r>
            <a:br>
              <a:rPr lang="cs-CZ" sz="2200" dirty="0" smtClean="0"/>
            </a:br>
            <a:r>
              <a:rPr lang="cs-CZ" sz="2200" dirty="0" smtClean="0"/>
              <a:t>         </a:t>
            </a:r>
            <a:r>
              <a:rPr lang="cs-CZ" sz="2200" dirty="0"/>
              <a:t>se na </a:t>
            </a:r>
            <a:r>
              <a:rPr lang="cs-CZ" sz="2200" dirty="0" err="1" smtClean="0"/>
              <a:t>Fc</a:t>
            </a:r>
            <a:r>
              <a:rPr lang="cs-CZ" sz="2200" dirty="0" smtClean="0"/>
              <a:t> </a:t>
            </a:r>
            <a:r>
              <a:rPr lang="cs-CZ" sz="2200" dirty="0"/>
              <a:t>receptory fagocytů</a:t>
            </a:r>
            <a:br>
              <a:rPr lang="cs-CZ" sz="2200" dirty="0"/>
            </a:br>
            <a:r>
              <a:rPr lang="cs-CZ" sz="2200" dirty="0"/>
              <a:t>       - (koncentrace 0,9 – 2,5 g/l; </a:t>
            </a:r>
            <a:r>
              <a:rPr lang="cs-CZ" sz="2200" dirty="0" err="1"/>
              <a:t>biol</a:t>
            </a:r>
            <a:r>
              <a:rPr lang="cs-CZ" sz="2200" dirty="0"/>
              <a:t>. poločas 6 dnů)</a:t>
            </a:r>
          </a:p>
          <a:p>
            <a:pPr>
              <a:lnSpc>
                <a:spcPct val="90000"/>
              </a:lnSpc>
            </a:pPr>
            <a:endParaRPr lang="cs-CZ" sz="2200" dirty="0" smtClean="0"/>
          </a:p>
          <a:p>
            <a:pPr>
              <a:lnSpc>
                <a:spcPct val="90000"/>
              </a:lnSpc>
            </a:pPr>
            <a:endParaRPr lang="cs-CZ" sz="2200" dirty="0"/>
          </a:p>
          <a:p>
            <a:pPr>
              <a:lnSpc>
                <a:spcPct val="90000"/>
              </a:lnSpc>
            </a:pPr>
            <a:r>
              <a:rPr lang="cs-CZ" sz="2200" b="1" dirty="0" err="1">
                <a:solidFill>
                  <a:srgbClr val="0070C0"/>
                </a:solidFill>
              </a:rPr>
              <a:t>IgD</a:t>
            </a:r>
            <a:r>
              <a:rPr lang="cs-CZ" sz="2200" dirty="0"/>
              <a:t> - jako monomer tvoří BCR</a:t>
            </a:r>
            <a:br>
              <a:rPr lang="cs-CZ" sz="2200" dirty="0"/>
            </a:br>
            <a:r>
              <a:rPr lang="cs-CZ" sz="2200" dirty="0"/>
              <a:t>       - v séru se nachází ve velmi malé koncentraci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200" dirty="0"/>
              <a:t>        </a:t>
            </a:r>
            <a:r>
              <a:rPr lang="cs-CZ" sz="2200" dirty="0" smtClean="0"/>
              <a:t>     </a:t>
            </a:r>
            <a:r>
              <a:rPr lang="cs-CZ" sz="2200" dirty="0"/>
              <a:t>- (koncentrace 0,1 g/l; </a:t>
            </a:r>
            <a:r>
              <a:rPr lang="cs-CZ" sz="2200" dirty="0" err="1"/>
              <a:t>biol</a:t>
            </a:r>
            <a:r>
              <a:rPr lang="cs-CZ" sz="2200" dirty="0"/>
              <a:t>. poločas 3 dny</a:t>
            </a:r>
            <a:r>
              <a:rPr lang="cs-CZ" sz="2200" dirty="0" smtClean="0"/>
              <a:t>)     </a:t>
            </a:r>
            <a:endParaRPr lang="cs-CZ" sz="22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pic>
        <p:nvPicPr>
          <p:cNvPr id="4" name="irc_mi" descr="http://www.infoescola.com/wp-content/uploads/2010/04/Ig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00240"/>
            <a:ext cx="2571736" cy="22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s://encrypted-tbn0.gstatic.com/images?q=tbn:ANd9GcRJUAubi1THHCWly0Ou49mK4LvdnAzAaFXfrxzwdm4OOQrX91Y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857760"/>
            <a:ext cx="1362078" cy="15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Zástupný symbol pro obsah 1"/>
          <p:cNvSpPr>
            <a:spLocks noGrp="1"/>
          </p:cNvSpPr>
          <p:nvPr>
            <p:ph idx="1"/>
          </p:nvPr>
        </p:nvSpPr>
        <p:spPr>
          <a:xfrm>
            <a:off x="428625" y="2928938"/>
            <a:ext cx="8229600" cy="1190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sz="4000" b="1" dirty="0" smtClean="0">
                <a:solidFill>
                  <a:srgbClr val="002060"/>
                </a:solidFill>
              </a:rPr>
              <a:t>B lymfocyty</a:t>
            </a:r>
            <a:endParaRPr lang="cs-CZ" sz="4000" dirty="0" smtClean="0">
              <a:solidFill>
                <a:srgbClr val="002060"/>
              </a:solidFill>
            </a:endParaRPr>
          </a:p>
        </p:txBody>
      </p:sp>
      <p:pic>
        <p:nvPicPr>
          <p:cNvPr id="78850" name="Picture 2" descr="http://www.biooncology.com/images/therapeutic-targets/b-cell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26431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497888" cy="50419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2400" b="1" dirty="0" err="1">
                <a:solidFill>
                  <a:srgbClr val="0070C0"/>
                </a:solidFill>
              </a:rPr>
              <a:t>IgG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smtClean="0"/>
              <a:t>tvořen při sekundární imunitní odpovědi </a:t>
            </a:r>
          </a:p>
          <a:p>
            <a:pPr>
              <a:lnSpc>
                <a:spcPct val="130000"/>
              </a:lnSpc>
              <a:buNone/>
            </a:pPr>
            <a:r>
              <a:rPr lang="cs-CZ" sz="2400" dirty="0" smtClean="0"/>
              <a:t>            - </a:t>
            </a:r>
            <a:r>
              <a:rPr lang="cs-CZ" sz="2400" dirty="0" err="1" smtClean="0"/>
              <a:t>izotypy</a:t>
            </a:r>
            <a:r>
              <a:rPr lang="cs-CZ" sz="2400" dirty="0" smtClean="0"/>
              <a:t> IgG1-IgG4 </a:t>
            </a:r>
          </a:p>
          <a:p>
            <a:pPr>
              <a:lnSpc>
                <a:spcPct val="130000"/>
              </a:lnSpc>
              <a:buNone/>
            </a:pPr>
            <a:r>
              <a:rPr lang="cs-CZ" sz="2400" dirty="0" smtClean="0"/>
              <a:t>            - funkce: neutralizace, </a:t>
            </a:r>
            <a:r>
              <a:rPr lang="cs-CZ" sz="2400" dirty="0" err="1" smtClean="0"/>
              <a:t>opsonizace</a:t>
            </a:r>
            <a:r>
              <a:rPr lang="cs-CZ" sz="2400" dirty="0" smtClean="0"/>
              <a:t>, aktivace </a:t>
            </a:r>
            <a:br>
              <a:rPr lang="cs-CZ" sz="2400" dirty="0" smtClean="0"/>
            </a:br>
            <a:r>
              <a:rPr lang="cs-CZ" sz="2400" dirty="0" smtClean="0"/>
              <a:t>          komplementu, ADCC</a:t>
            </a:r>
          </a:p>
          <a:p>
            <a:pPr>
              <a:lnSpc>
                <a:spcPct val="130000"/>
              </a:lnSpc>
              <a:buNone/>
            </a:pPr>
            <a:r>
              <a:rPr lang="cs-CZ" sz="2400" dirty="0" smtClean="0"/>
              <a:t>            - jednotlivé </a:t>
            </a:r>
            <a:r>
              <a:rPr lang="cs-CZ" sz="2400" dirty="0" err="1"/>
              <a:t>izotypy</a:t>
            </a:r>
            <a:r>
              <a:rPr lang="cs-CZ" sz="2400" dirty="0"/>
              <a:t> IgG1-IgG4 se liší schopností </a:t>
            </a:r>
            <a:br>
              <a:rPr lang="cs-CZ" sz="2400" dirty="0"/>
            </a:br>
            <a:r>
              <a:rPr lang="cs-CZ" sz="2400" dirty="0"/>
              <a:t>         aktivovat komplement a vázat se na </a:t>
            </a:r>
            <a:r>
              <a:rPr lang="cs-CZ" sz="2400" dirty="0" err="1"/>
              <a:t>Fc</a:t>
            </a:r>
            <a:r>
              <a:rPr lang="cs-CZ" sz="2400" dirty="0"/>
              <a:t> receptory </a:t>
            </a:r>
            <a:br>
              <a:rPr lang="cs-CZ" sz="2400" dirty="0"/>
            </a:br>
            <a:r>
              <a:rPr lang="cs-CZ" sz="2400" dirty="0"/>
              <a:t>         fagocytů (</a:t>
            </a:r>
            <a:r>
              <a:rPr lang="cs-CZ" sz="2400" dirty="0" err="1"/>
              <a:t>opsonizace</a:t>
            </a:r>
            <a:r>
              <a:rPr lang="cs-CZ" sz="2400" dirty="0"/>
              <a:t>)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cs-CZ" sz="2400" dirty="0"/>
              <a:t>           </a:t>
            </a:r>
            <a:r>
              <a:rPr lang="cs-CZ" sz="2400" dirty="0" smtClean="0"/>
              <a:t> </a:t>
            </a:r>
            <a:r>
              <a:rPr lang="cs-CZ" sz="2400" dirty="0"/>
              <a:t>- přestupuje placentou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cs-CZ" sz="2400" dirty="0"/>
              <a:t>           </a:t>
            </a:r>
            <a:r>
              <a:rPr lang="cs-CZ" sz="2400" dirty="0" smtClean="0"/>
              <a:t> - </a:t>
            </a:r>
            <a:r>
              <a:rPr lang="cs-CZ" sz="2400" dirty="0"/>
              <a:t>(koncentrace 8 – 18 g/l; </a:t>
            </a:r>
            <a:r>
              <a:rPr lang="cs-CZ" sz="2400" dirty="0" err="1"/>
              <a:t>biol</a:t>
            </a:r>
            <a:r>
              <a:rPr lang="cs-CZ" sz="2400" dirty="0"/>
              <a:t>. poločas 21 dnů)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784976" cy="633670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err="1" smtClean="0">
                <a:solidFill>
                  <a:srgbClr val="0070C0"/>
                </a:solidFill>
              </a:rPr>
              <a:t>IgA</a:t>
            </a:r>
            <a:r>
              <a:rPr lang="cs-CZ" sz="5100" dirty="0" smtClean="0"/>
              <a:t> </a:t>
            </a:r>
          </a:p>
          <a:p>
            <a:pPr>
              <a:buNone/>
            </a:pPr>
            <a:r>
              <a:rPr lang="cs-CZ" sz="5100" b="1" dirty="0" smtClean="0"/>
              <a:t>	slizniční </a:t>
            </a:r>
            <a:r>
              <a:rPr lang="cs-CZ" sz="5100" b="1" dirty="0" err="1"/>
              <a:t>IgA</a:t>
            </a:r>
            <a:r>
              <a:rPr lang="cs-CZ" sz="5100" b="1" dirty="0"/>
              <a:t> </a:t>
            </a:r>
            <a:r>
              <a:rPr lang="cs-CZ" sz="5100" dirty="0"/>
              <a:t>-</a:t>
            </a:r>
            <a:r>
              <a:rPr lang="cs-CZ" sz="5100" b="1" dirty="0"/>
              <a:t> </a:t>
            </a:r>
            <a:r>
              <a:rPr lang="cs-CZ" altLang="cs-CZ" sz="5100" dirty="0" err="1" smtClean="0"/>
              <a:t>nejvýznamější</a:t>
            </a:r>
            <a:r>
              <a:rPr lang="cs-CZ" altLang="cs-CZ" sz="5100" dirty="0" smtClean="0"/>
              <a:t> slizniční imunoglobulin </a:t>
            </a:r>
          </a:p>
          <a:p>
            <a:pPr>
              <a:buNone/>
            </a:pPr>
            <a:r>
              <a:rPr lang="cs-CZ" altLang="cs-CZ" sz="5100" dirty="0" smtClean="0"/>
              <a:t>                             - </a:t>
            </a:r>
            <a:r>
              <a:rPr lang="cs-CZ" sz="5100" dirty="0" err="1" smtClean="0"/>
              <a:t>dimér</a:t>
            </a:r>
            <a:r>
              <a:rPr lang="cs-CZ" sz="5100" dirty="0" smtClean="0"/>
              <a:t> se </a:t>
            </a:r>
            <a:r>
              <a:rPr lang="cs-CZ" sz="5100" b="1" dirty="0" smtClean="0"/>
              <a:t>sekreční komponentou</a:t>
            </a:r>
            <a:r>
              <a:rPr lang="cs-CZ" sz="5100" dirty="0" smtClean="0"/>
              <a:t/>
            </a:r>
            <a:br>
              <a:rPr lang="cs-CZ" sz="5100" dirty="0" smtClean="0"/>
            </a:br>
            <a:r>
              <a:rPr lang="cs-CZ" sz="5100" b="1" dirty="0" smtClean="0"/>
              <a:t>                       - </a:t>
            </a:r>
            <a:r>
              <a:rPr lang="cs-CZ" altLang="cs-CZ" sz="5100" u="sng" dirty="0" err="1" smtClean="0"/>
              <a:t>transcytoza</a:t>
            </a:r>
            <a:r>
              <a:rPr lang="cs-CZ" altLang="cs-CZ" sz="5100" dirty="0" smtClean="0"/>
              <a:t> – </a:t>
            </a:r>
            <a:r>
              <a:rPr lang="cs-CZ" altLang="cs-CZ" sz="5100" dirty="0" err="1" smtClean="0"/>
              <a:t>IgA</a:t>
            </a:r>
            <a:r>
              <a:rPr lang="cs-CZ" altLang="cs-CZ" sz="5100" dirty="0" smtClean="0"/>
              <a:t> je přes epitel transportován pomocí  </a:t>
            </a:r>
          </a:p>
          <a:p>
            <a:pPr>
              <a:buNone/>
            </a:pPr>
            <a:r>
              <a:rPr lang="cs-CZ" altLang="cs-CZ" sz="5100" dirty="0" smtClean="0"/>
              <a:t>                               transportního </a:t>
            </a:r>
            <a:r>
              <a:rPr lang="cs-CZ" altLang="cs-CZ" sz="5100" dirty="0" err="1" smtClean="0"/>
              <a:t>Fc</a:t>
            </a:r>
            <a:r>
              <a:rPr lang="cs-CZ" altLang="cs-CZ" sz="5100" dirty="0" smtClean="0"/>
              <a:t> receptoru (</a:t>
            </a:r>
            <a:r>
              <a:rPr lang="cs-CZ" altLang="cs-CZ" sz="5100" dirty="0" err="1" smtClean="0"/>
              <a:t>poly</a:t>
            </a:r>
            <a:r>
              <a:rPr lang="cs-CZ" altLang="cs-CZ" sz="5100" dirty="0" smtClean="0"/>
              <a:t>-</a:t>
            </a:r>
            <a:r>
              <a:rPr lang="cs-CZ" altLang="cs-CZ" sz="5100" dirty="0" err="1" smtClean="0"/>
              <a:t>Ig</a:t>
            </a:r>
            <a:r>
              <a:rPr lang="cs-CZ" altLang="cs-CZ" sz="5100" dirty="0" smtClean="0"/>
              <a:t>-receptor), na </a:t>
            </a:r>
            <a:r>
              <a:rPr lang="cs-CZ" altLang="cs-CZ" sz="5100" dirty="0" err="1" smtClean="0"/>
              <a:t>luminální</a:t>
            </a:r>
            <a:r>
              <a:rPr lang="cs-CZ" altLang="cs-CZ" sz="5100" dirty="0" smtClean="0"/>
              <a:t> straně                                                     </a:t>
            </a:r>
          </a:p>
          <a:p>
            <a:pPr>
              <a:buNone/>
            </a:pPr>
            <a:r>
              <a:rPr lang="cs-CZ" altLang="cs-CZ" sz="5100" dirty="0" smtClean="0"/>
              <a:t>                               je </a:t>
            </a:r>
            <a:r>
              <a:rPr lang="cs-CZ" altLang="cs-CZ" sz="5100" dirty="0" err="1" smtClean="0"/>
              <a:t>IgA</a:t>
            </a:r>
            <a:r>
              <a:rPr lang="cs-CZ" altLang="cs-CZ" sz="5100" dirty="0" smtClean="0"/>
              <a:t> odštěpen i s částí receptoru  tzv. </a:t>
            </a:r>
            <a:r>
              <a:rPr lang="cs-CZ" altLang="cs-CZ" sz="5100" u="sng" dirty="0" smtClean="0"/>
              <a:t>sekreční komponentou</a:t>
            </a:r>
            <a:r>
              <a:rPr lang="cs-CZ" altLang="cs-CZ" sz="5100" dirty="0" smtClean="0"/>
              <a:t>, </a:t>
            </a:r>
          </a:p>
          <a:p>
            <a:pPr>
              <a:buNone/>
            </a:pPr>
            <a:r>
              <a:rPr lang="cs-CZ" altLang="cs-CZ" sz="5100" dirty="0" smtClean="0"/>
              <a:t>                               která chrání </a:t>
            </a:r>
            <a:r>
              <a:rPr lang="cs-CZ" altLang="cs-CZ" sz="5100" dirty="0" err="1" smtClean="0"/>
              <a:t>Ig</a:t>
            </a:r>
            <a:r>
              <a:rPr lang="cs-CZ" altLang="cs-CZ" sz="5100" dirty="0" smtClean="0"/>
              <a:t> před střevními </a:t>
            </a:r>
            <a:r>
              <a:rPr lang="cs-CZ" altLang="cs-CZ" sz="5100" dirty="0" err="1" smtClean="0"/>
              <a:t>proteázami</a:t>
            </a:r>
            <a:r>
              <a:rPr lang="cs-CZ" sz="5100" dirty="0" smtClean="0"/>
              <a:t> </a:t>
            </a:r>
          </a:p>
          <a:p>
            <a:pPr>
              <a:buNone/>
            </a:pPr>
            <a:r>
              <a:rPr lang="cs-CZ" sz="5100" dirty="0" smtClean="0"/>
              <a:t>                             - ochrana sliznic – neutralizace antigenů na sliznicích, </a:t>
            </a:r>
            <a:r>
              <a:rPr lang="cs-CZ" sz="5100" dirty="0"/>
              <a:t/>
            </a:r>
            <a:br>
              <a:rPr lang="cs-CZ" sz="5100" dirty="0"/>
            </a:br>
            <a:r>
              <a:rPr lang="cs-CZ" sz="5100" dirty="0"/>
              <a:t>                     </a:t>
            </a:r>
            <a:r>
              <a:rPr lang="cs-CZ" sz="5100" dirty="0" smtClean="0"/>
              <a:t>    </a:t>
            </a:r>
            <a:r>
              <a:rPr lang="cs-CZ" sz="5100" dirty="0" err="1" smtClean="0"/>
              <a:t>opsonizace</a:t>
            </a:r>
            <a:r>
              <a:rPr lang="cs-CZ" sz="5100" dirty="0" smtClean="0"/>
              <a:t> (</a:t>
            </a:r>
            <a:r>
              <a:rPr lang="cs-CZ" altLang="cs-CZ" sz="5100" dirty="0" smtClean="0"/>
              <a:t>v </a:t>
            </a:r>
            <a:r>
              <a:rPr lang="cs-CZ" altLang="cs-CZ" sz="5100" dirty="0" err="1" smtClean="0"/>
              <a:t>Peyerových</a:t>
            </a:r>
            <a:r>
              <a:rPr lang="cs-CZ" altLang="cs-CZ" sz="5100" dirty="0" smtClean="0"/>
              <a:t> placích mohou být </a:t>
            </a:r>
            <a:r>
              <a:rPr lang="cs-CZ" altLang="cs-CZ" sz="5100" dirty="0" err="1" smtClean="0"/>
              <a:t>imunokomplexy</a:t>
            </a:r>
            <a:r>
              <a:rPr lang="cs-CZ" altLang="cs-CZ" sz="5100" dirty="0" smtClean="0"/>
              <a:t> </a:t>
            </a:r>
          </a:p>
          <a:p>
            <a:pPr>
              <a:buNone/>
            </a:pPr>
            <a:r>
              <a:rPr lang="cs-CZ" altLang="cs-CZ" sz="5100" dirty="0" smtClean="0"/>
              <a:t>                               s </a:t>
            </a:r>
            <a:r>
              <a:rPr lang="cs-CZ" altLang="cs-CZ" sz="5100" dirty="0" err="1" smtClean="0"/>
              <a:t>IgA</a:t>
            </a:r>
            <a:r>
              <a:rPr lang="cs-CZ" altLang="cs-CZ" sz="5100" dirty="0" smtClean="0"/>
              <a:t> zachyceny a mohou indukovat imunitní odpověď) </a:t>
            </a:r>
            <a:r>
              <a:rPr lang="cs-CZ" sz="5100" dirty="0" smtClean="0"/>
              <a:t>, </a:t>
            </a:r>
          </a:p>
          <a:p>
            <a:pPr>
              <a:buNone/>
            </a:pPr>
            <a:r>
              <a:rPr lang="cs-CZ" sz="5100" dirty="0" smtClean="0"/>
              <a:t>                               neaktivuje </a:t>
            </a:r>
            <a:r>
              <a:rPr lang="cs-CZ" sz="5100" dirty="0" smtClean="0"/>
              <a:t>komplement</a:t>
            </a:r>
          </a:p>
          <a:p>
            <a:pPr>
              <a:buNone/>
            </a:pPr>
            <a:r>
              <a:rPr lang="cs-CZ" sz="5100" dirty="0" smtClean="0"/>
              <a:t>                            </a:t>
            </a:r>
            <a:r>
              <a:rPr lang="cs-CZ" sz="5100" dirty="0" smtClean="0"/>
              <a:t>- sliny, slzy, mateřské mléko</a:t>
            </a:r>
          </a:p>
          <a:p>
            <a:pPr>
              <a:buNone/>
            </a:pPr>
            <a:r>
              <a:rPr lang="cs-CZ" sz="5100" dirty="0" smtClean="0"/>
              <a:t>   </a:t>
            </a:r>
          </a:p>
          <a:p>
            <a:pPr>
              <a:buNone/>
            </a:pPr>
            <a:endParaRPr lang="cs-CZ" sz="5100" b="1" dirty="0" smtClean="0"/>
          </a:p>
          <a:p>
            <a:pPr>
              <a:buNone/>
            </a:pPr>
            <a:endParaRPr lang="cs-CZ" sz="5100" b="1" dirty="0" smtClean="0"/>
          </a:p>
          <a:p>
            <a:pPr>
              <a:buNone/>
            </a:pPr>
            <a:endParaRPr lang="cs-CZ" sz="5100" b="1" dirty="0" smtClean="0"/>
          </a:p>
          <a:p>
            <a:pPr>
              <a:buNone/>
            </a:pPr>
            <a:r>
              <a:rPr lang="cs-CZ" sz="5100" b="1" dirty="0" smtClean="0"/>
              <a:t>     sérový </a:t>
            </a:r>
            <a:r>
              <a:rPr lang="cs-CZ" sz="5100" b="1" dirty="0" err="1"/>
              <a:t>IgA</a:t>
            </a:r>
            <a:r>
              <a:rPr lang="cs-CZ" sz="5100" b="1" dirty="0"/>
              <a:t> </a:t>
            </a:r>
            <a:r>
              <a:rPr lang="cs-CZ" sz="5100" dirty="0"/>
              <a:t>– monomer, dimer či trimer</a:t>
            </a:r>
            <a:br>
              <a:rPr lang="cs-CZ" sz="5100" dirty="0"/>
            </a:br>
            <a:r>
              <a:rPr lang="cs-CZ" sz="5100" dirty="0"/>
              <a:t> </a:t>
            </a:r>
            <a:r>
              <a:rPr lang="cs-CZ" sz="5100" dirty="0" smtClean="0"/>
              <a:t>                     (</a:t>
            </a:r>
            <a:r>
              <a:rPr lang="cs-CZ" sz="5100" dirty="0"/>
              <a:t>koncentrace 0,9 – 3,5 g/l; </a:t>
            </a:r>
            <a:r>
              <a:rPr lang="cs-CZ" sz="5100" dirty="0" err="1"/>
              <a:t>biol</a:t>
            </a:r>
            <a:r>
              <a:rPr lang="cs-CZ" sz="5100" dirty="0"/>
              <a:t>. poločas 6 dnů)</a:t>
            </a:r>
          </a:p>
          <a:p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cs-CZ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cs-CZ" sz="2200" dirty="0"/>
          </a:p>
        </p:txBody>
      </p:sp>
      <p:pic>
        <p:nvPicPr>
          <p:cNvPr id="3" name="irc_mi" descr="http://classconnection.s3.amazonaws.com/817/flashcards/995817/jpg/secretory_iga13235977245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762919"/>
            <a:ext cx="2928926" cy="15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85225" cy="5688012"/>
          </a:xfrm>
        </p:spPr>
        <p:txBody>
          <a:bodyPr>
            <a:normAutofit/>
          </a:bodyPr>
          <a:lstStyle/>
          <a:p>
            <a:r>
              <a:rPr lang="cs-CZ" sz="2200" b="1" dirty="0" err="1" smtClean="0">
                <a:solidFill>
                  <a:srgbClr val="0070C0"/>
                </a:solidFill>
              </a:rPr>
              <a:t>IgE</a:t>
            </a:r>
            <a:r>
              <a:rPr lang="cs-CZ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200" dirty="0"/>
              <a:t>- uplatňuje se při obraně proti mnohobuněčným </a:t>
            </a:r>
            <a:br>
              <a:rPr lang="cs-CZ" sz="2200" dirty="0"/>
            </a:br>
            <a:r>
              <a:rPr lang="cs-CZ" sz="2200" dirty="0"/>
              <a:t>         parazitům</a:t>
            </a:r>
            <a:br>
              <a:rPr lang="cs-CZ" sz="2200" dirty="0"/>
            </a:br>
            <a:r>
              <a:rPr lang="cs-CZ" sz="2200" dirty="0"/>
              <a:t>       - je hlavní příčinou alergických reakcí</a:t>
            </a:r>
          </a:p>
          <a:p>
            <a:pPr>
              <a:buFontTx/>
              <a:buNone/>
            </a:pPr>
            <a:r>
              <a:rPr lang="cs-CZ" sz="2200" dirty="0"/>
              <a:t>      </a:t>
            </a:r>
            <a:r>
              <a:rPr lang="cs-CZ" sz="2200" dirty="0" smtClean="0"/>
              <a:t>      </a:t>
            </a:r>
            <a:r>
              <a:rPr lang="cs-CZ" sz="2200" dirty="0"/>
              <a:t>- (koncentrace 3x10</a:t>
            </a:r>
            <a:r>
              <a:rPr lang="cs-CZ" sz="2200" baseline="30000" dirty="0"/>
              <a:t>-4</a:t>
            </a:r>
            <a:r>
              <a:rPr lang="cs-CZ" sz="2200" dirty="0"/>
              <a:t> g/l; </a:t>
            </a:r>
            <a:r>
              <a:rPr lang="cs-CZ" sz="2200" dirty="0" err="1"/>
              <a:t>biol</a:t>
            </a:r>
            <a:r>
              <a:rPr lang="cs-CZ" sz="2200" dirty="0"/>
              <a:t>. poločas 2 dny)</a:t>
            </a:r>
          </a:p>
        </p:txBody>
      </p:sp>
      <p:pic>
        <p:nvPicPr>
          <p:cNvPr id="4" name="irc_mi" descr="http://www.kusehat.com/Portals/0/1_i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836712"/>
            <a:ext cx="1285869" cy="167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7205" r="4585"/>
          <a:stretch>
            <a:fillRect/>
          </a:stretch>
        </p:blipFill>
        <p:spPr>
          <a:xfrm>
            <a:off x="611560" y="2674580"/>
            <a:ext cx="2908773" cy="363474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53544" y="2852936"/>
            <a:ext cx="559045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2400" dirty="0" smtClean="0">
                <a:latin typeface="Book Antiqua" pitchFamily="18" charset="0"/>
              </a:rPr>
              <a:t>n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avázání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mnohobuněčného parazita nebo alergenu </a:t>
            </a:r>
            <a:r>
              <a:rPr lang="cs-CZ" sz="2400" dirty="0" smtClean="0">
                <a:latin typeface="Book Antiqua" pitchFamily="18" charset="0"/>
              </a:rPr>
              <a:t>→ agregace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několika molekul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Fc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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RI→ aktivace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mastocytu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uhaweb.hartford.edu/bugl/images/Igs-pics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6000792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71472" y="428604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Imunoglobuliny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https://www.youtube.com/watch?v=6A9JFaeU7Io</a:t>
            </a:r>
          </a:p>
          <a:p>
            <a:endParaRPr lang="cs-CZ" dirty="0" smtClean="0"/>
          </a:p>
          <a:p>
            <a:r>
              <a:rPr lang="cs-CZ" dirty="0" smtClean="0"/>
              <a:t>https</a:t>
            </a:r>
            <a:r>
              <a:rPr lang="cs-CZ" dirty="0" smtClean="0"/>
              <a:t>://www.youtube.com/watch?v=EMThHM-YD5k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1693"/>
            <a:ext cx="9251950" cy="6481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/>
              <a:t>Geny kódující řetězce imunoglobulinů se skládají z většího počtu několika druhů úseků (</a:t>
            </a:r>
            <a:r>
              <a:rPr lang="cs-CZ" sz="2400" b="1" dirty="0" smtClean="0"/>
              <a:t>genové segmenty</a:t>
            </a:r>
            <a:r>
              <a:rPr lang="cs-CZ" sz="2400" dirty="0" smtClean="0"/>
              <a:t>), které při vývoji lymfocytů podléhají procesu zvanému přeskupování (</a:t>
            </a:r>
            <a:r>
              <a:rPr lang="cs-CZ" sz="2400" b="1" dirty="0" err="1" smtClean="0"/>
              <a:t>rearrangement</a:t>
            </a:r>
            <a:r>
              <a:rPr lang="cs-CZ" sz="2400" dirty="0" smtClean="0"/>
              <a:t>)</a:t>
            </a: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/>
              <a:t>Geny kódující H řetězce imunoglobulinů </a:t>
            </a:r>
            <a:r>
              <a:rPr lang="cs-CZ" sz="2400" dirty="0" smtClean="0"/>
              <a:t>se nacházejí v genovém komplexu na chromozomu 14. Genové segmenty V, D, J kódují variabilní domény H řetězců. Genové segmenty C kódují celou konstantní část imunoglobulinového řetězce.</a:t>
            </a: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/>
              <a:t>Geny kódující L řetězce imunoglobulinů </a:t>
            </a:r>
            <a:r>
              <a:rPr lang="cs-CZ" sz="2400" dirty="0" smtClean="0"/>
              <a:t>se nacházejí v genovém komplexu na chromozomu 2 a 22. Jejich struktura je jednodušší, neobsahují segmenty D a skládají se z menšího počtu úseků V a J.</a:t>
            </a: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b="1" dirty="0" smtClean="0"/>
          </a:p>
          <a:p>
            <a:pPr>
              <a:lnSpc>
                <a:spcPct val="90000"/>
              </a:lnSpc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Genetický základ tvorby imunoglobulinů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251950" cy="6481763"/>
          </a:xfrm>
        </p:spPr>
        <p:txBody>
          <a:bodyPr/>
          <a:lstStyle/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/>
              <a:t>Genové segmenty pro H řetězce - chromozóm 14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V </a:t>
            </a:r>
            <a:r>
              <a:rPr lang="cs-CZ" sz="2000" dirty="0"/>
              <a:t>(variabilita) - několik set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D </a:t>
            </a:r>
            <a:r>
              <a:rPr lang="cs-CZ" sz="2000" dirty="0"/>
              <a:t>(</a:t>
            </a:r>
            <a:r>
              <a:rPr lang="cs-CZ" sz="2000" dirty="0" err="1"/>
              <a:t>diversita</a:t>
            </a:r>
            <a:r>
              <a:rPr lang="cs-CZ" sz="2000" dirty="0"/>
              <a:t>) - asi 50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J</a:t>
            </a:r>
            <a:r>
              <a:rPr lang="cs-CZ" sz="2000" dirty="0"/>
              <a:t> (</a:t>
            </a:r>
            <a:r>
              <a:rPr lang="cs-CZ" sz="2000" dirty="0" err="1"/>
              <a:t>joining</a:t>
            </a:r>
            <a:r>
              <a:rPr lang="cs-CZ" sz="2000" dirty="0"/>
              <a:t>) – 9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C</a:t>
            </a:r>
            <a:r>
              <a:rPr lang="cs-CZ" sz="2000" dirty="0"/>
              <a:t> konstantní části H řetězce</a:t>
            </a:r>
          </a:p>
          <a:p>
            <a:pPr lvl="2">
              <a:lnSpc>
                <a:spcPct val="90000"/>
              </a:lnSpc>
            </a:pPr>
            <a:endParaRPr lang="cs-CZ" sz="1000" b="1" dirty="0"/>
          </a:p>
          <a:p>
            <a:pPr>
              <a:lnSpc>
                <a:spcPct val="90000"/>
              </a:lnSpc>
            </a:pPr>
            <a:r>
              <a:rPr lang="cs-CZ" sz="2400" b="1" dirty="0"/>
              <a:t>Genové segmenty pro L řetězce - </a:t>
            </a:r>
            <a:r>
              <a:rPr lang="cs-CZ" sz="2400" b="1" dirty="0">
                <a:latin typeface="Symbol" pitchFamily="18" charset="2"/>
              </a:rPr>
              <a:t>k </a:t>
            </a:r>
            <a:r>
              <a:rPr lang="cs-CZ" sz="2400" b="1" dirty="0"/>
              <a:t>chromozóm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/>
              <a:t>                                                       </a:t>
            </a:r>
            <a:r>
              <a:rPr lang="cs-CZ" sz="2400" b="1" dirty="0" smtClean="0"/>
              <a:t>         </a:t>
            </a:r>
            <a:r>
              <a:rPr lang="cs-CZ" sz="2400" b="1" dirty="0"/>
              <a:t>- </a:t>
            </a:r>
            <a:r>
              <a:rPr lang="cs-CZ" sz="2400" b="1" dirty="0">
                <a:latin typeface="Symbol" pitchFamily="18" charset="2"/>
              </a:rPr>
              <a:t>l</a:t>
            </a:r>
            <a:r>
              <a:rPr lang="cs-CZ" sz="2400" b="1" dirty="0"/>
              <a:t> chromozóm 22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V </a:t>
            </a:r>
            <a:r>
              <a:rPr lang="cs-CZ" sz="2000" dirty="0"/>
              <a:t>(variabilita)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J</a:t>
            </a:r>
            <a:r>
              <a:rPr lang="cs-CZ" sz="2000" dirty="0"/>
              <a:t> (</a:t>
            </a:r>
            <a:r>
              <a:rPr lang="cs-CZ" sz="2000" dirty="0" err="1"/>
              <a:t>joining</a:t>
            </a:r>
            <a:r>
              <a:rPr lang="cs-CZ" sz="2000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C</a:t>
            </a:r>
            <a:r>
              <a:rPr lang="cs-CZ" sz="2000" dirty="0"/>
              <a:t> konstantní části L řetězce</a:t>
            </a:r>
            <a:endParaRPr lang="cs-CZ" sz="1800" b="1" dirty="0"/>
          </a:p>
          <a:p>
            <a:pPr>
              <a:lnSpc>
                <a:spcPct val="90000"/>
              </a:lnSpc>
            </a:pPr>
            <a:endParaRPr lang="cs-CZ" sz="1000" b="1" dirty="0"/>
          </a:p>
          <a:p>
            <a:pPr>
              <a:lnSpc>
                <a:spcPct val="90000"/>
              </a:lnSpc>
            </a:pPr>
            <a:r>
              <a:rPr lang="cs-CZ" sz="2400" b="1" dirty="0"/>
              <a:t>Na koncích V, D, J úseků</a:t>
            </a:r>
            <a:r>
              <a:rPr lang="cs-CZ" sz="2400" dirty="0"/>
              <a:t> </a:t>
            </a:r>
            <a:r>
              <a:rPr lang="cs-CZ" sz="2400" b="1" dirty="0"/>
              <a:t>jsou signální sekvence</a:t>
            </a:r>
            <a:r>
              <a:rPr lang="cs-CZ" sz="2400" dirty="0"/>
              <a:t>, které jsou rozpoznávány enzymy </a:t>
            </a:r>
            <a:r>
              <a:rPr lang="cs-CZ" sz="2400" u="sng" dirty="0" err="1"/>
              <a:t>rekombinázami</a:t>
            </a:r>
            <a:r>
              <a:rPr lang="cs-CZ" sz="2400" dirty="0"/>
              <a:t>, které provádějí přeskupování těchto genů</a:t>
            </a:r>
            <a:r>
              <a:rPr lang="cs-CZ" sz="2400" b="1" dirty="0"/>
              <a:t> </a:t>
            </a:r>
          </a:p>
          <a:p>
            <a:pPr>
              <a:lnSpc>
                <a:spcPct val="90000"/>
              </a:lnSpc>
            </a:pPr>
            <a:endParaRPr lang="cs-CZ" sz="1000" b="1" dirty="0"/>
          </a:p>
          <a:p>
            <a:pPr>
              <a:lnSpc>
                <a:spcPct val="90000"/>
              </a:lnSpc>
            </a:pPr>
            <a:r>
              <a:rPr lang="cs-CZ" sz="2400" b="1" dirty="0"/>
              <a:t>Po stranách C segmentů jsou tzv. </a:t>
            </a:r>
            <a:r>
              <a:rPr lang="cs-CZ" sz="2400" b="1" dirty="0" err="1"/>
              <a:t>switch</a:t>
            </a:r>
            <a:r>
              <a:rPr lang="cs-CZ" sz="2400" b="1" dirty="0"/>
              <a:t> sekvence </a:t>
            </a:r>
            <a:br>
              <a:rPr lang="cs-CZ" sz="2400" b="1" dirty="0"/>
            </a:br>
            <a:r>
              <a:rPr lang="cs-CZ" sz="2400" dirty="0"/>
              <a:t>(přesmykové), které jsou rozpoznávány enzymy </a:t>
            </a:r>
            <a:r>
              <a:rPr lang="cs-CZ" sz="2400" u="sng" dirty="0" err="1"/>
              <a:t>rekombinázami</a:t>
            </a:r>
            <a:r>
              <a:rPr lang="cs-CZ" sz="2400" dirty="0"/>
              <a:t>, které provádějí </a:t>
            </a:r>
            <a:r>
              <a:rPr lang="cs-CZ" sz="2400" dirty="0" err="1"/>
              <a:t>izotypový</a:t>
            </a:r>
            <a:r>
              <a:rPr lang="cs-CZ" sz="2400" dirty="0"/>
              <a:t> přesmyk</a:t>
            </a:r>
          </a:p>
          <a:p>
            <a:pPr>
              <a:lnSpc>
                <a:spcPct val="90000"/>
              </a:lnSpc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229600" cy="6000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Přeskupování genů kódujících H řetězce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5025"/>
            <a:ext cx="8435975" cy="4538191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Font typeface="+mj-lt"/>
              <a:buAutoNum type="arabicPeriod"/>
            </a:pPr>
            <a:r>
              <a:rPr lang="cs-CZ" sz="2000" b="1" dirty="0">
                <a:solidFill>
                  <a:srgbClr val="0070C0"/>
                </a:solidFill>
              </a:rPr>
              <a:t>D-J přeskupení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-</a:t>
            </a:r>
            <a:r>
              <a:rPr lang="cs-CZ" sz="2000" dirty="0" smtClean="0"/>
              <a:t> </a:t>
            </a:r>
            <a:r>
              <a:rPr lang="cs-CZ" sz="2000" dirty="0" err="1"/>
              <a:t>vyštěpení</a:t>
            </a:r>
            <a:r>
              <a:rPr lang="cs-CZ" sz="2000" dirty="0"/>
              <a:t> úseku </a:t>
            </a:r>
            <a:r>
              <a:rPr lang="cs-CZ" sz="2000" dirty="0" err="1"/>
              <a:t>IgH</a:t>
            </a:r>
            <a:r>
              <a:rPr lang="cs-CZ" sz="2000" dirty="0"/>
              <a:t> </a:t>
            </a:r>
            <a:r>
              <a:rPr lang="cs-CZ" sz="2000" dirty="0" smtClean="0"/>
              <a:t>genového komplexu mezi </a:t>
            </a:r>
            <a:r>
              <a:rPr lang="cs-CZ" sz="2000" dirty="0"/>
              <a:t>některým D a J segmentem (probíhá na obou chromozómech</a:t>
            </a:r>
            <a:r>
              <a:rPr lang="cs-CZ" sz="2000" dirty="0" smtClean="0"/>
              <a:t>), v </a:t>
            </a:r>
            <a:r>
              <a:rPr lang="cs-CZ" sz="2000" u="sng" dirty="0" err="1" smtClean="0"/>
              <a:t>progenitorech</a:t>
            </a:r>
            <a:r>
              <a:rPr lang="cs-CZ" sz="2000" u="sng" dirty="0" smtClean="0"/>
              <a:t> B- lymfocytů (pro-B)</a:t>
            </a:r>
            <a:endParaRPr lang="cs-CZ" sz="2000" u="sng" dirty="0"/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cs-CZ" sz="2000" b="1" dirty="0" smtClean="0">
                <a:solidFill>
                  <a:srgbClr val="0070C0"/>
                </a:solidFill>
              </a:rPr>
              <a:t>V-D přeskupení </a:t>
            </a:r>
            <a:r>
              <a:rPr lang="cs-CZ" sz="2000" dirty="0" smtClean="0"/>
              <a:t>– </a:t>
            </a:r>
            <a:r>
              <a:rPr lang="cs-CZ" sz="2000" dirty="0" err="1"/>
              <a:t>vyštěpení</a:t>
            </a:r>
            <a:r>
              <a:rPr lang="cs-CZ" sz="2000" dirty="0"/>
              <a:t> úseku mezi některým </a:t>
            </a:r>
            <a:r>
              <a:rPr lang="cs-CZ" sz="2000" dirty="0" smtClean="0"/>
              <a:t>V </a:t>
            </a:r>
            <a:r>
              <a:rPr lang="cs-CZ" sz="2000" dirty="0"/>
              <a:t>segmentem a DJ; pokud je přeskupení na </a:t>
            </a:r>
            <a:r>
              <a:rPr lang="cs-CZ" sz="2000" dirty="0" smtClean="0"/>
              <a:t>některém z </a:t>
            </a:r>
            <a:r>
              <a:rPr lang="cs-CZ" sz="2000" dirty="0"/>
              <a:t>chromozómů úspěšné, zastaví se přeskupování na druhém chromozómu – tzv. </a:t>
            </a:r>
            <a:r>
              <a:rPr lang="cs-CZ" sz="2000" u="sng" dirty="0" smtClean="0"/>
              <a:t>alelická </a:t>
            </a:r>
            <a:r>
              <a:rPr lang="cs-CZ" sz="2000" u="sng" dirty="0" err="1"/>
              <a:t>exkluze</a:t>
            </a:r>
            <a:r>
              <a:rPr lang="cs-CZ" sz="2000" b="1" dirty="0"/>
              <a:t> </a:t>
            </a:r>
            <a:r>
              <a:rPr lang="cs-CZ" sz="2000" dirty="0"/>
              <a:t>( to platí </a:t>
            </a:r>
            <a:r>
              <a:rPr lang="cs-CZ" sz="2000" dirty="0" smtClean="0"/>
              <a:t>i </a:t>
            </a:r>
            <a:r>
              <a:rPr lang="cs-CZ" sz="2000" dirty="0"/>
              <a:t>pro L řetězce</a:t>
            </a:r>
            <a:r>
              <a:rPr lang="cs-CZ" sz="2000" dirty="0" smtClean="0"/>
              <a:t>). Přepis </a:t>
            </a:r>
            <a:r>
              <a:rPr lang="cs-CZ" sz="2000" dirty="0"/>
              <a:t>přeskupeného </a:t>
            </a:r>
            <a:r>
              <a:rPr lang="cs-CZ" sz="2000" dirty="0" err="1"/>
              <a:t>IgH</a:t>
            </a:r>
            <a:r>
              <a:rPr lang="cs-CZ" sz="2000" dirty="0"/>
              <a:t> genu do </a:t>
            </a:r>
            <a:r>
              <a:rPr lang="cs-CZ" sz="2000" dirty="0" err="1"/>
              <a:t>mRNA</a:t>
            </a:r>
            <a:r>
              <a:rPr lang="cs-CZ" sz="2000" dirty="0"/>
              <a:t>, sestřih primárního </a:t>
            </a:r>
            <a:r>
              <a:rPr lang="cs-CZ" sz="2000" dirty="0" err="1"/>
              <a:t>transkriptu</a:t>
            </a:r>
            <a:r>
              <a:rPr lang="cs-CZ" sz="2000" dirty="0"/>
              <a:t>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5274667" cy="379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6000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Přeskupování genů kódujících H řetězce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99121"/>
            <a:ext cx="8435975" cy="4538191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- jako </a:t>
            </a:r>
            <a:r>
              <a:rPr lang="cs-CZ" sz="2400" dirty="0"/>
              <a:t>první se tvoří H řetězce </a:t>
            </a:r>
            <a:r>
              <a:rPr lang="cs-CZ" sz="2400" dirty="0" smtClean="0">
                <a:latin typeface="Symbol" pitchFamily="18" charset="2"/>
              </a:rPr>
              <a:t>m</a:t>
            </a:r>
          </a:p>
          <a:p>
            <a:pPr marL="609600" indent="-609600" algn="just">
              <a:lnSpc>
                <a:spcPct val="80000"/>
              </a:lnSpc>
              <a:buFont typeface="Symbol" pitchFamily="18" charset="2"/>
              <a:buChar char=" "/>
            </a:pPr>
            <a:r>
              <a:rPr lang="cs-CZ" sz="2400" dirty="0" smtClean="0"/>
              <a:t>- v okamžiku, kdy buňka prošla přeskupováním </a:t>
            </a:r>
            <a:r>
              <a:rPr lang="cs-CZ" sz="2400" dirty="0" err="1" smtClean="0"/>
              <a:t>IgH</a:t>
            </a:r>
            <a:r>
              <a:rPr lang="cs-CZ" sz="2400" dirty="0" smtClean="0"/>
              <a:t> genů a    </a:t>
            </a:r>
          </a:p>
          <a:p>
            <a:pPr marL="609600" indent="-609600" algn="just">
              <a:lnSpc>
                <a:spcPct val="80000"/>
              </a:lnSpc>
              <a:buFont typeface="Symbol" pitchFamily="18" charset="2"/>
              <a:buChar char=" "/>
            </a:pPr>
            <a:r>
              <a:rPr lang="cs-CZ" sz="2400" dirty="0" smtClean="0"/>
              <a:t>  prokázala to tvorbou </a:t>
            </a:r>
            <a:r>
              <a:rPr lang="cs-CZ" sz="2400" dirty="0" smtClean="0">
                <a:latin typeface="Symbol" pitchFamily="18" charset="2"/>
              </a:rPr>
              <a:t>m </a:t>
            </a:r>
            <a:r>
              <a:rPr lang="cs-CZ" sz="2400" dirty="0" smtClean="0"/>
              <a:t>řetězců, stává se z  ní </a:t>
            </a:r>
            <a:r>
              <a:rPr lang="cs-CZ" sz="2400" u="sng" dirty="0" err="1" smtClean="0"/>
              <a:t>pre</a:t>
            </a:r>
            <a:r>
              <a:rPr lang="cs-CZ" sz="2400" u="sng" dirty="0" smtClean="0"/>
              <a:t>- B lymfocyt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- </a:t>
            </a:r>
            <a:r>
              <a:rPr lang="cs-CZ" sz="2400" dirty="0" err="1" smtClean="0"/>
              <a:t>pre</a:t>
            </a:r>
            <a:r>
              <a:rPr lang="cs-CZ" sz="2400" dirty="0" smtClean="0"/>
              <a:t>-B lymfocyt nese </a:t>
            </a:r>
            <a:r>
              <a:rPr lang="cs-CZ" sz="2400" dirty="0" err="1" smtClean="0"/>
              <a:t>pre</a:t>
            </a:r>
            <a:r>
              <a:rPr lang="cs-CZ" sz="2400" dirty="0" smtClean="0"/>
              <a:t>-B receptor, složený z </a:t>
            </a:r>
            <a:r>
              <a:rPr lang="cs-CZ" sz="2400" dirty="0" err="1" smtClean="0"/>
              <a:t>IgH</a:t>
            </a:r>
            <a:r>
              <a:rPr lang="cs-CZ" sz="2400" dirty="0" smtClean="0"/>
              <a:t> řetězce </a:t>
            </a:r>
            <a:r>
              <a:rPr lang="cs-CZ" sz="2400" dirty="0" smtClean="0">
                <a:latin typeface="Symbol" pitchFamily="18" charset="2"/>
              </a:rPr>
              <a:t>m </a:t>
            </a:r>
            <a:r>
              <a:rPr lang="cs-CZ" sz="2400" dirty="0" smtClean="0"/>
              <a:t>a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  náhradního L řetězce, po vytvoření a objevení se </a:t>
            </a:r>
            <a:r>
              <a:rPr lang="cs-CZ" sz="2400" dirty="0" err="1" smtClean="0"/>
              <a:t>pre</a:t>
            </a:r>
            <a:r>
              <a:rPr lang="cs-CZ" sz="2400" dirty="0" smtClean="0"/>
              <a:t>-B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  receptoru na povrchu </a:t>
            </a:r>
            <a:r>
              <a:rPr lang="cs-CZ" sz="2400" dirty="0" err="1" smtClean="0"/>
              <a:t>pre</a:t>
            </a:r>
            <a:r>
              <a:rPr lang="cs-CZ" sz="2400" dirty="0" smtClean="0"/>
              <a:t>-B lymfocytu dojde k zahájení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  přeskupování L-řetězců.</a:t>
            </a:r>
            <a:endParaRPr lang="cs-CZ" sz="2400" dirty="0"/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</a:t>
            </a:r>
            <a:r>
              <a:rPr lang="cs-CZ" sz="2400" dirty="0" smtClean="0"/>
              <a:t>       - není-li </a:t>
            </a:r>
            <a:r>
              <a:rPr lang="cs-CZ" sz="2400" dirty="0"/>
              <a:t>přeskupování úspěšné, B lymfocyt </a:t>
            </a:r>
            <a:r>
              <a:rPr lang="cs-CZ" sz="2400" dirty="0" smtClean="0"/>
              <a:t>hyne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Přeskupování genů kódujících L řetězce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915"/>
            <a:ext cx="8229600" cy="5328493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dirty="0"/>
              <a:t>Nejprve se přeskupují geny kódující </a:t>
            </a:r>
            <a:r>
              <a:rPr lang="cs-CZ" sz="2400" u="sng" dirty="0"/>
              <a:t>L řetězec </a:t>
            </a:r>
            <a:r>
              <a:rPr lang="cs-CZ" sz="2400" u="sng" dirty="0">
                <a:latin typeface="Symbol" pitchFamily="18" charset="2"/>
              </a:rPr>
              <a:t>k</a:t>
            </a:r>
            <a:r>
              <a:rPr lang="cs-CZ" sz="2400" dirty="0"/>
              <a:t>, dochází k </a:t>
            </a:r>
            <a:r>
              <a:rPr lang="cs-CZ" sz="2400" dirty="0" err="1"/>
              <a:t>vyštěpování</a:t>
            </a:r>
            <a:r>
              <a:rPr lang="cs-CZ" sz="2400" dirty="0"/>
              <a:t> úseků mezi některým V a J segmentem (souběžně na obou chromozómech), pokud je přeskupení na některém z chromozómů úspěšné, zastaví se přeskupování na druhém chromozómu – tzv. </a:t>
            </a:r>
            <a:r>
              <a:rPr lang="cs-CZ" sz="2400" u="sng" dirty="0"/>
              <a:t>alelická </a:t>
            </a:r>
            <a:r>
              <a:rPr lang="cs-CZ" sz="2400" u="sng" dirty="0" err="1"/>
              <a:t>exkluze</a:t>
            </a:r>
            <a:r>
              <a:rPr lang="cs-CZ" sz="2400" u="sng" dirty="0" smtClean="0"/>
              <a:t>.</a:t>
            </a:r>
            <a:endParaRPr lang="cs-CZ" sz="2400" u="sng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dirty="0"/>
              <a:t>Jestliže není přeskupování </a:t>
            </a:r>
            <a:r>
              <a:rPr lang="cs-CZ" sz="2400" dirty="0">
                <a:latin typeface="Symbol" pitchFamily="18" charset="2"/>
              </a:rPr>
              <a:t>k</a:t>
            </a:r>
            <a:r>
              <a:rPr lang="cs-CZ" sz="2400" dirty="0"/>
              <a:t>  genů úspěšné, zahájí se přeskupování genů </a:t>
            </a:r>
            <a:r>
              <a:rPr lang="cs-CZ" sz="2400" dirty="0">
                <a:latin typeface="Symbol" pitchFamily="18" charset="2"/>
              </a:rPr>
              <a:t>l</a:t>
            </a:r>
            <a:r>
              <a:rPr lang="cs-CZ" sz="2400" dirty="0"/>
              <a:t>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       </a:t>
            </a:r>
            <a:r>
              <a:rPr lang="cs-CZ" sz="2400" dirty="0"/>
              <a:t>Není-li přeskupování úspěšné, B lymfocyt hyne. </a:t>
            </a:r>
            <a:endParaRPr lang="cs-CZ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71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2060"/>
                </a:solidFill>
                <a:effectLst/>
              </a:rPr>
              <a:t>B lymfocyty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97888" cy="51117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/>
              <a:t>B-lymfocyty</a:t>
            </a:r>
            <a:r>
              <a:rPr lang="cs-CZ" sz="2400" dirty="0"/>
              <a:t> (</a:t>
            </a:r>
            <a:r>
              <a:rPr lang="cs-CZ" sz="2400" b="1" dirty="0"/>
              <a:t>B buňky</a:t>
            </a:r>
            <a:r>
              <a:rPr lang="cs-CZ" sz="2400" dirty="0"/>
              <a:t>) jsou buňky zodpovědné především za specifickou, </a:t>
            </a:r>
            <a:r>
              <a:rPr lang="cs-CZ" sz="2400" u="sng" dirty="0"/>
              <a:t>protilátkami</a:t>
            </a:r>
            <a:r>
              <a:rPr lang="cs-CZ" sz="2400" dirty="0"/>
              <a:t> zprostředkovanou imunitní odpověď. Mají rovněž velký význam pro </a:t>
            </a:r>
            <a:r>
              <a:rPr lang="cs-CZ" sz="2400" u="sng" dirty="0"/>
              <a:t>imunitní paměť</a:t>
            </a:r>
            <a:r>
              <a:rPr lang="cs-CZ" sz="2400" dirty="0"/>
              <a:t> (využívá se při očkování).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B-lymfocyty rozpoznávají nativní antigen pomocí </a:t>
            </a:r>
            <a:r>
              <a:rPr lang="cs-CZ" sz="2400" b="1" dirty="0"/>
              <a:t>BCR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(B cell receptor)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Příslušný B-lymfocyt, na jehož receptorech došlo k vazbě antigenu, je stimulován k pomnožení a diferenciaci na efektorové neboli </a:t>
            </a:r>
            <a:r>
              <a:rPr lang="cs-CZ" sz="2400" u="sng" dirty="0"/>
              <a:t>plazmatické </a:t>
            </a:r>
            <a:r>
              <a:rPr lang="cs-CZ" sz="2400" u="sng" dirty="0" err="1"/>
              <a:t>bb</a:t>
            </a:r>
            <a:r>
              <a:rPr lang="cs-CZ" sz="2400" dirty="0"/>
              <a:t>., které produkují velké množství </a:t>
            </a:r>
            <a:r>
              <a:rPr lang="cs-CZ" sz="2400" u="sng" dirty="0"/>
              <a:t>protilátek</a:t>
            </a:r>
            <a:r>
              <a:rPr lang="cs-CZ" sz="2400" dirty="0"/>
              <a:t> stejné </a:t>
            </a:r>
            <a:r>
              <a:rPr lang="cs-CZ" sz="2400" dirty="0" err="1"/>
              <a:t>specifity</a:t>
            </a:r>
            <a:r>
              <a:rPr lang="cs-CZ" sz="2400" dirty="0"/>
              <a:t>, jako je BCR (jde vlastně o tentýž protein v rozpustné formě), vážou se tedy na stejný antigen. Z části stimulovaných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B-lymfocytů </a:t>
            </a:r>
            <a:r>
              <a:rPr lang="cs-CZ" sz="2400" dirty="0"/>
              <a:t>se diferencují </a:t>
            </a:r>
            <a:r>
              <a:rPr lang="cs-CZ" sz="2400" u="sng" dirty="0"/>
              <a:t>paměťové buňky</a:t>
            </a:r>
            <a:r>
              <a:rPr lang="cs-CZ" sz="2400" dirty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Přeskupování genů kódujících L řetězce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99"/>
            <a:ext cx="8229600" cy="5328493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- funkční L řetězec vytvoří s H (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) řetězcem kompletní povrchový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  </a:t>
            </a:r>
            <a:r>
              <a:rPr lang="cs-CZ" sz="2400" dirty="0" err="1" smtClean="0"/>
              <a:t>IgM</a:t>
            </a:r>
            <a:r>
              <a:rPr lang="cs-CZ" sz="2400" dirty="0" smtClean="0"/>
              <a:t>, který nahradí </a:t>
            </a:r>
            <a:r>
              <a:rPr lang="cs-CZ" sz="2400" dirty="0" err="1" smtClean="0"/>
              <a:t>pre</a:t>
            </a:r>
            <a:r>
              <a:rPr lang="cs-CZ" sz="2400" dirty="0" smtClean="0"/>
              <a:t>-B receptor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sz="2400" dirty="0" smtClean="0"/>
              <a:t>- expresí povrchového </a:t>
            </a:r>
            <a:r>
              <a:rPr lang="cs-CZ" sz="2400" dirty="0" err="1" smtClean="0"/>
              <a:t>IgM</a:t>
            </a:r>
            <a:r>
              <a:rPr lang="cs-CZ" sz="2400" dirty="0" smtClean="0"/>
              <a:t> se buňka stává </a:t>
            </a:r>
            <a:r>
              <a:rPr lang="cs-CZ" sz="2400" u="sng" dirty="0" smtClean="0"/>
              <a:t>nezralým B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sz="2400" dirty="0" smtClean="0"/>
              <a:t>   </a:t>
            </a:r>
            <a:r>
              <a:rPr lang="cs-CZ" sz="2400" u="sng" dirty="0" smtClean="0"/>
              <a:t>lymfocytem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sz="2400" dirty="0" smtClean="0"/>
              <a:t>- v dalším vývojovém stadiu dochází k současné expresi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sz="2400" dirty="0" smtClean="0"/>
              <a:t>  povrchového </a:t>
            </a:r>
            <a:r>
              <a:rPr lang="cs-CZ" sz="2400" dirty="0" err="1" smtClean="0"/>
              <a:t>IgM</a:t>
            </a:r>
            <a:r>
              <a:rPr lang="cs-CZ" sz="2400" dirty="0" smtClean="0"/>
              <a:t> a </a:t>
            </a:r>
            <a:r>
              <a:rPr lang="cs-CZ" sz="2400" dirty="0" err="1" smtClean="0"/>
              <a:t>IgD</a:t>
            </a:r>
            <a:r>
              <a:rPr lang="cs-CZ" sz="2400" dirty="0" smtClean="0"/>
              <a:t>, čímž se z buňky stává </a:t>
            </a:r>
            <a:r>
              <a:rPr lang="cs-CZ" sz="2400" u="sng" dirty="0" smtClean="0"/>
              <a:t>zralý B lymfocyt</a:t>
            </a: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https://www.youtube.com/watch?v=A7hPuHozz0g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</a:rPr>
              <a:t>Izotypový</a:t>
            </a:r>
            <a:r>
              <a:rPr lang="cs-CZ" sz="2800" b="1" dirty="0">
                <a:solidFill>
                  <a:srgbClr val="002060"/>
                </a:solidFill>
              </a:rPr>
              <a:t> přesmyk (</a:t>
            </a:r>
            <a:r>
              <a:rPr lang="cs-CZ" sz="2800" b="1" dirty="0" err="1">
                <a:solidFill>
                  <a:srgbClr val="002060"/>
                </a:solidFill>
              </a:rPr>
              <a:t>class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switch</a:t>
            </a:r>
            <a:r>
              <a:rPr lang="cs-CZ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Dochází k němu během terminální diferenciace B lymfocytu po aktivaci </a:t>
            </a:r>
            <a:r>
              <a:rPr lang="cs-CZ" sz="2400" dirty="0" err="1"/>
              <a:t>Ag</a:t>
            </a:r>
            <a:r>
              <a:rPr lang="cs-CZ" sz="2400" dirty="0"/>
              <a:t> na povrchu FDC (nezbytný </a:t>
            </a:r>
            <a:r>
              <a:rPr lang="cs-CZ" sz="2400" dirty="0" err="1"/>
              <a:t>kostimulační</a:t>
            </a:r>
            <a:r>
              <a:rPr lang="cs-CZ" sz="2400" dirty="0"/>
              <a:t> signál přes </a:t>
            </a:r>
            <a:r>
              <a:rPr lang="cs-CZ" sz="2400" dirty="0" smtClean="0"/>
              <a:t>CD40 na povrchu B buněk)</a:t>
            </a:r>
            <a:endParaRPr lang="cs-CZ" sz="2400" dirty="0"/>
          </a:p>
          <a:p>
            <a:pPr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Enzymy </a:t>
            </a:r>
            <a:r>
              <a:rPr lang="cs-CZ" sz="2400" u="sng" dirty="0" err="1"/>
              <a:t>rekombinázy</a:t>
            </a:r>
            <a:r>
              <a:rPr lang="cs-CZ" sz="2400" dirty="0"/>
              <a:t> rozpoznávají </a:t>
            </a:r>
            <a:r>
              <a:rPr lang="cs-CZ" sz="2400" u="sng" dirty="0" err="1"/>
              <a:t>switch</a:t>
            </a:r>
            <a:r>
              <a:rPr lang="cs-CZ" sz="2400" u="sng" dirty="0"/>
              <a:t> sekvence</a:t>
            </a:r>
            <a:r>
              <a:rPr lang="cs-CZ" sz="2400" dirty="0"/>
              <a:t> lokalizované po stranách C segmentů </a:t>
            </a:r>
            <a:r>
              <a:rPr lang="cs-CZ" sz="2400" dirty="0" smtClean="0"/>
              <a:t>a </a:t>
            </a:r>
            <a:r>
              <a:rPr lang="cs-CZ" sz="2400" dirty="0" err="1"/>
              <a:t>vyštěpují</a:t>
            </a:r>
            <a:r>
              <a:rPr lang="cs-CZ" sz="2400" dirty="0"/>
              <a:t> úseky </a:t>
            </a:r>
            <a:r>
              <a:rPr lang="cs-CZ" sz="2400" dirty="0" smtClean="0"/>
              <a:t>genů</a:t>
            </a:r>
          </a:p>
          <a:p>
            <a:pPr>
              <a:lnSpc>
                <a:spcPct val="90000"/>
              </a:lnSpc>
            </a:pPr>
            <a:endParaRPr lang="cs-CZ" sz="1000" dirty="0" smtClean="0"/>
          </a:p>
          <a:p>
            <a:pPr>
              <a:lnSpc>
                <a:spcPct val="90000"/>
              </a:lnSpc>
            </a:pPr>
            <a:r>
              <a:rPr lang="cs-CZ" sz="1800" dirty="0" err="1" smtClean="0"/>
              <a:t>switch</a:t>
            </a:r>
            <a:r>
              <a:rPr lang="cs-CZ" sz="1800" dirty="0" smtClean="0"/>
              <a:t> sekvence není mezi C</a:t>
            </a:r>
            <a:r>
              <a:rPr lang="cs-CZ" sz="1800" dirty="0" smtClean="0">
                <a:latin typeface="Symbol" pitchFamily="18" charset="2"/>
              </a:rPr>
              <a:t>m</a:t>
            </a:r>
            <a:r>
              <a:rPr lang="cs-CZ" sz="1800" dirty="0" smtClean="0"/>
              <a:t> a C</a:t>
            </a:r>
            <a:r>
              <a:rPr lang="cs-CZ" sz="1800" dirty="0" smtClean="0">
                <a:latin typeface="Symbol" pitchFamily="18" charset="2"/>
              </a:rPr>
              <a:t>d</a:t>
            </a:r>
            <a:r>
              <a:rPr lang="cs-CZ" sz="1800" dirty="0" smtClean="0"/>
              <a:t> segmenty – B buňka může před </a:t>
            </a:r>
            <a:r>
              <a:rPr lang="cs-CZ" sz="1800" dirty="0" err="1" smtClean="0"/>
              <a:t>izotypovým</a:t>
            </a:r>
            <a:r>
              <a:rPr lang="cs-CZ" sz="1800" dirty="0" smtClean="0"/>
              <a:t> přesmykem produkovat </a:t>
            </a:r>
            <a:r>
              <a:rPr lang="cs-CZ" sz="1800" dirty="0" err="1" smtClean="0"/>
              <a:t>IgM</a:t>
            </a:r>
            <a:r>
              <a:rPr lang="cs-CZ" sz="1800" dirty="0" smtClean="0"/>
              <a:t> i </a:t>
            </a:r>
            <a:r>
              <a:rPr lang="cs-CZ" sz="1800" dirty="0" err="1" smtClean="0"/>
              <a:t>IgD</a:t>
            </a:r>
            <a:r>
              <a:rPr lang="cs-CZ" sz="1800" dirty="0" smtClean="0"/>
              <a:t> zároveň</a:t>
            </a:r>
            <a:endParaRPr lang="cs-CZ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Po eliminaci části C oblasti je do </a:t>
            </a:r>
            <a:r>
              <a:rPr lang="cs-CZ" sz="2400" dirty="0" err="1"/>
              <a:t>mRNA</a:t>
            </a:r>
            <a:r>
              <a:rPr lang="cs-CZ" sz="2400" dirty="0"/>
              <a:t> přepsán ten segment, který je nejblíže VDJ segmentu a po </a:t>
            </a:r>
            <a:r>
              <a:rPr lang="cs-CZ" sz="2400" dirty="0" smtClean="0"/>
              <a:t>sestřihu a </a:t>
            </a:r>
            <a:r>
              <a:rPr lang="cs-CZ" sz="2400" dirty="0"/>
              <a:t>translaci vzniká příslušný </a:t>
            </a:r>
            <a:r>
              <a:rPr lang="cs-CZ" sz="2400" u="sng" dirty="0" err="1"/>
              <a:t>izotyp</a:t>
            </a:r>
            <a:r>
              <a:rPr lang="cs-CZ" sz="2400" u="sng" dirty="0"/>
              <a:t> H řetězce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7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04813"/>
            <a:ext cx="8229600" cy="5903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744538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</a:rPr>
              <a:t>Izotypový</a:t>
            </a:r>
            <a:r>
              <a:rPr lang="cs-CZ" sz="2800" b="1" dirty="0">
                <a:solidFill>
                  <a:srgbClr val="002060"/>
                </a:solidFill>
              </a:rPr>
              <a:t> přesmyk (</a:t>
            </a:r>
            <a:r>
              <a:rPr lang="cs-CZ" sz="2800" b="1" dirty="0" err="1">
                <a:solidFill>
                  <a:srgbClr val="002060"/>
                </a:solidFill>
              </a:rPr>
              <a:t>class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switch</a:t>
            </a:r>
            <a:r>
              <a:rPr lang="cs-CZ" sz="2800" b="1" dirty="0" smtClean="0">
                <a:solidFill>
                  <a:srgbClr val="002060"/>
                </a:solidFill>
              </a:rPr>
              <a:t>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375"/>
            <a:ext cx="8569325" cy="4538663"/>
          </a:xfrm>
        </p:spPr>
        <p:txBody>
          <a:bodyPr/>
          <a:lstStyle/>
          <a:p>
            <a:r>
              <a:rPr lang="cs-CZ" sz="2400" b="1" dirty="0" err="1"/>
              <a:t>Cytokiny</a:t>
            </a:r>
            <a:r>
              <a:rPr lang="cs-CZ" sz="2400" dirty="0"/>
              <a:t> regulují k jakému </a:t>
            </a:r>
            <a:r>
              <a:rPr lang="cs-CZ" sz="2400" dirty="0" err="1"/>
              <a:t>izotypovému</a:t>
            </a:r>
            <a:r>
              <a:rPr lang="cs-CZ" sz="2400" dirty="0"/>
              <a:t> přesmyku dojde:</a:t>
            </a:r>
          </a:p>
          <a:p>
            <a:endParaRPr lang="cs-CZ" sz="2400" dirty="0"/>
          </a:p>
          <a:p>
            <a:pPr lvl="2"/>
            <a:r>
              <a:rPr lang="cs-CZ" b="1" dirty="0"/>
              <a:t>IL-4</a:t>
            </a:r>
            <a:r>
              <a:rPr lang="cs-CZ" dirty="0"/>
              <a:t> stimuluje přesmyk na </a:t>
            </a:r>
            <a:r>
              <a:rPr lang="cs-CZ" dirty="0" err="1"/>
              <a:t>IgE</a:t>
            </a:r>
            <a:r>
              <a:rPr lang="cs-CZ" dirty="0"/>
              <a:t> a </a:t>
            </a:r>
            <a:r>
              <a:rPr lang="cs-CZ" dirty="0" smtClean="0"/>
              <a:t>IgG4, (u myší IgG1)</a:t>
            </a:r>
            <a:endParaRPr lang="cs-CZ" dirty="0"/>
          </a:p>
          <a:p>
            <a:pPr lvl="2"/>
            <a:r>
              <a:rPr lang="cs-CZ" b="1" dirty="0" err="1"/>
              <a:t>TGF</a:t>
            </a:r>
            <a:r>
              <a:rPr lang="cs-CZ" b="1" dirty="0" err="1">
                <a:latin typeface="Symbol" pitchFamily="18" charset="2"/>
              </a:rPr>
              <a:t>b</a:t>
            </a:r>
            <a:r>
              <a:rPr lang="cs-CZ" dirty="0"/>
              <a:t> stimuluje přesmyk na IgG2 a </a:t>
            </a:r>
            <a:r>
              <a:rPr lang="cs-CZ" dirty="0" err="1"/>
              <a:t>IgA</a:t>
            </a:r>
            <a:endParaRPr lang="cs-CZ" dirty="0"/>
          </a:p>
          <a:p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lvl="2">
              <a:buFontTx/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lvl="2"/>
            <a:endParaRPr lang="cs-CZ" sz="2800" dirty="0"/>
          </a:p>
          <a:p>
            <a:pPr lvl="2"/>
            <a:endParaRPr lang="cs-CZ" sz="2800" dirty="0"/>
          </a:p>
          <a:p>
            <a:pPr lvl="2"/>
            <a:endParaRPr lang="cs-CZ" sz="2800" dirty="0"/>
          </a:p>
          <a:p>
            <a:pPr lvl="2"/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54013"/>
            <a:ext cx="4906962" cy="600075"/>
          </a:xfrm>
        </p:spPr>
        <p:txBody>
          <a:bodyPr/>
          <a:lstStyle/>
          <a:p>
            <a:pPr algn="l"/>
            <a:r>
              <a:rPr lang="cs-CZ" sz="2800" b="1" dirty="0" err="1">
                <a:solidFill>
                  <a:srgbClr val="002060"/>
                </a:solidFill>
              </a:rPr>
              <a:t>Antiidiotypové</a:t>
            </a:r>
            <a:r>
              <a:rPr lang="cs-CZ" sz="2800" b="1" dirty="0">
                <a:solidFill>
                  <a:srgbClr val="002060"/>
                </a:solidFill>
              </a:rPr>
              <a:t> protilátky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950913" y="1268413"/>
            <a:ext cx="441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>
              <a:latin typeface="Tahoma" pitchFamily="34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07950" y="908721"/>
            <a:ext cx="97926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99FF"/>
              </a:buClr>
              <a:buSzPct val="130000"/>
            </a:pPr>
            <a:r>
              <a:rPr lang="cs-CZ" dirty="0" smtClean="0">
                <a:latin typeface="Tahoma" pitchFamily="34" charset="0"/>
              </a:rPr>
              <a:t>Individuální protilátky se liší strukturou vazebných míst, kterými rozeznávají </a:t>
            </a:r>
          </a:p>
          <a:p>
            <a:pPr>
              <a:buClr>
                <a:srgbClr val="0099FF"/>
              </a:buClr>
              <a:buSzPct val="130000"/>
            </a:pPr>
            <a:r>
              <a:rPr lang="cs-CZ" dirty="0" smtClean="0">
                <a:latin typeface="Tahoma" pitchFamily="34" charset="0"/>
              </a:rPr>
              <a:t>příslušné antigeny. Tyto individuálně specifické části imunoglobulinových </a:t>
            </a:r>
          </a:p>
          <a:p>
            <a:pPr>
              <a:buClr>
                <a:srgbClr val="0099FF"/>
              </a:buClr>
              <a:buSzPct val="130000"/>
            </a:pPr>
            <a:r>
              <a:rPr lang="cs-CZ" dirty="0" smtClean="0">
                <a:latin typeface="Tahoma" pitchFamily="34" charset="0"/>
              </a:rPr>
              <a:t>molekul se nazývají </a:t>
            </a: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IDIOTOPY </a:t>
            </a:r>
            <a:endParaRPr lang="cs-CZ" dirty="0" smtClean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</a:pP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IDIOTYP</a:t>
            </a:r>
            <a:r>
              <a:rPr lang="cs-CZ" dirty="0" smtClean="0">
                <a:latin typeface="Tahoma" pitchFamily="34" charset="0"/>
              </a:rPr>
              <a:t> </a:t>
            </a:r>
            <a:r>
              <a:rPr lang="cs-CZ" dirty="0">
                <a:latin typeface="Tahoma" pitchFamily="34" charset="0"/>
              </a:rPr>
              <a:t>= </a:t>
            </a:r>
            <a:r>
              <a:rPr lang="cs-CZ" dirty="0" smtClean="0">
                <a:latin typeface="Tahoma" pitchFamily="34" charset="0"/>
              </a:rPr>
              <a:t>souhrn </a:t>
            </a:r>
            <a:r>
              <a:rPr lang="cs-CZ" dirty="0" err="1" smtClean="0">
                <a:latin typeface="Tahoma" pitchFamily="34" charset="0"/>
              </a:rPr>
              <a:t>idiotopů</a:t>
            </a:r>
            <a:r>
              <a:rPr lang="cs-CZ" dirty="0" smtClean="0">
                <a:latin typeface="Tahoma" pitchFamily="34" charset="0"/>
              </a:rPr>
              <a:t> (souhrn identických vazebných </a:t>
            </a:r>
            <a:r>
              <a:rPr lang="cs-CZ" dirty="0">
                <a:latin typeface="Tahoma" pitchFamily="34" charset="0"/>
              </a:rPr>
              <a:t>struktur pro </a:t>
            </a:r>
            <a:r>
              <a:rPr lang="cs-CZ" dirty="0" err="1">
                <a:latin typeface="Tahoma" pitchFamily="34" charset="0"/>
              </a:rPr>
              <a:t>Ag</a:t>
            </a:r>
            <a:r>
              <a:rPr lang="cs-CZ" dirty="0">
                <a:latin typeface="Tahoma" pitchFamily="34" charset="0"/>
              </a:rPr>
              <a:t>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                </a:t>
            </a:r>
            <a:r>
              <a:rPr lang="cs-CZ" dirty="0" smtClean="0">
                <a:latin typeface="Tahoma" pitchFamily="34" charset="0"/>
              </a:rPr>
              <a:t>  </a:t>
            </a:r>
            <a:r>
              <a:rPr lang="cs-CZ" dirty="0">
                <a:latin typeface="Tahoma" pitchFamily="34" charset="0"/>
              </a:rPr>
              <a:t>na protilátkách stejné </a:t>
            </a:r>
            <a:r>
              <a:rPr lang="cs-CZ" dirty="0" err="1" smtClean="0">
                <a:latin typeface="Tahoma" pitchFamily="34" charset="0"/>
              </a:rPr>
              <a:t>specifity</a:t>
            </a:r>
            <a:r>
              <a:rPr lang="cs-CZ" dirty="0" smtClean="0">
                <a:latin typeface="Tahoma" pitchFamily="34" charset="0"/>
              </a:rPr>
              <a:t>)</a:t>
            </a: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7" name="Picture 3" descr="C:\Users\vachovam\Desktop\what-is-an-anti-idiotypic-antibo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4392488" cy="3940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54013"/>
            <a:ext cx="4906962" cy="600075"/>
          </a:xfrm>
        </p:spPr>
        <p:txBody>
          <a:bodyPr/>
          <a:lstStyle/>
          <a:p>
            <a:pPr algn="l"/>
            <a:r>
              <a:rPr lang="cs-CZ" sz="2800" b="1" dirty="0" err="1">
                <a:solidFill>
                  <a:srgbClr val="002060"/>
                </a:solidFill>
              </a:rPr>
              <a:t>Antiidiotypové</a:t>
            </a:r>
            <a:r>
              <a:rPr lang="cs-CZ" sz="2800" b="1" dirty="0">
                <a:solidFill>
                  <a:srgbClr val="002060"/>
                </a:solidFill>
              </a:rPr>
              <a:t> protilátky</a:t>
            </a:r>
          </a:p>
        </p:txBody>
      </p:sp>
      <p:pic>
        <p:nvPicPr>
          <p:cNvPr id="179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3861048"/>
            <a:ext cx="3571868" cy="2736850"/>
          </a:xfrm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950913" y="1268413"/>
            <a:ext cx="441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>
              <a:latin typeface="Tahoma" pitchFamily="34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69021" y="548680"/>
            <a:ext cx="767133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Idiotypické</a:t>
            </a:r>
            <a:r>
              <a:rPr lang="cs-CZ" dirty="0">
                <a:latin typeface="Tahoma" pitchFamily="34" charset="0"/>
              </a:rPr>
              <a:t> struktury protilátek 1. generace </a:t>
            </a:r>
            <a:r>
              <a:rPr lang="cs-CZ" dirty="0" smtClean="0">
                <a:latin typeface="Tahoma" pitchFamily="34" charset="0"/>
              </a:rPr>
              <a:t>(proti určitému antigenu)    </a:t>
            </a:r>
          </a:p>
          <a:p>
            <a:pPr>
              <a:buClr>
                <a:srgbClr val="0099FF"/>
              </a:buClr>
              <a:buSzPct val="130000"/>
            </a:pPr>
            <a:r>
              <a:rPr lang="cs-CZ" dirty="0" smtClean="0">
                <a:latin typeface="Tahoma" pitchFamily="34" charset="0"/>
              </a:rPr>
              <a:t>   jsou rozpoznávány  </a:t>
            </a:r>
            <a:r>
              <a:rPr lang="cs-CZ" dirty="0">
                <a:latin typeface="Tahoma" pitchFamily="34" charset="0"/>
              </a:rPr>
              <a:t>některými B lymfocyty jako antigeny a mohou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se proti nim tvořit tzv. </a:t>
            </a:r>
            <a:r>
              <a:rPr lang="cs-CZ" u="sng" dirty="0" err="1">
                <a:latin typeface="Tahoma" pitchFamily="34" charset="0"/>
              </a:rPr>
              <a:t>antiidiotypové</a:t>
            </a:r>
            <a:r>
              <a:rPr lang="cs-CZ" u="sng" dirty="0">
                <a:latin typeface="Tahoma" pitchFamily="34" charset="0"/>
              </a:rPr>
              <a:t> protilátky</a:t>
            </a:r>
            <a:r>
              <a:rPr lang="cs-CZ" dirty="0">
                <a:latin typeface="Tahoma" pitchFamily="34" charset="0"/>
              </a:rPr>
              <a:t> (protilátky 2. generace;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některá vazebná místa mohou připomínat </a:t>
            </a:r>
            <a:r>
              <a:rPr lang="cs-CZ" dirty="0" err="1">
                <a:latin typeface="Tahoma" pitchFamily="34" charset="0"/>
              </a:rPr>
              <a:t>Ag</a:t>
            </a:r>
            <a:r>
              <a:rPr lang="cs-CZ" dirty="0">
                <a:latin typeface="Tahoma" pitchFamily="34" charset="0"/>
              </a:rPr>
              <a:t>, který vyvolal tvorbu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protilátek 1. generace)</a:t>
            </a: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r>
              <a:rPr lang="cs-CZ" dirty="0">
                <a:latin typeface="Tahoma" pitchFamily="34" charset="0"/>
              </a:rPr>
              <a:t> Proti protilátkám 2. generace se tvoří protilátky 3. generace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(</a:t>
            </a:r>
            <a:r>
              <a:rPr lang="cs-CZ" dirty="0" err="1">
                <a:latin typeface="Tahoma" pitchFamily="34" charset="0"/>
              </a:rPr>
              <a:t>anti</a:t>
            </a:r>
            <a:r>
              <a:rPr lang="cs-CZ" dirty="0">
                <a:latin typeface="Tahoma" pitchFamily="34" charset="0"/>
              </a:rPr>
              <a:t>-</a:t>
            </a:r>
            <a:r>
              <a:rPr lang="cs-CZ" dirty="0" err="1">
                <a:latin typeface="Tahoma" pitchFamily="34" charset="0"/>
              </a:rPr>
              <a:t>antiidiotypové</a:t>
            </a:r>
            <a:r>
              <a:rPr lang="cs-CZ" dirty="0">
                <a:latin typeface="Tahoma" pitchFamily="34" charset="0"/>
              </a:rPr>
              <a:t> protilátky)</a:t>
            </a: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r>
              <a:rPr lang="cs-CZ" dirty="0">
                <a:latin typeface="Tahoma" pitchFamily="34" charset="0"/>
              </a:rPr>
              <a:t>Tato </a:t>
            </a:r>
            <a:r>
              <a:rPr lang="cs-CZ" b="1" dirty="0" err="1">
                <a:solidFill>
                  <a:srgbClr val="0070C0"/>
                </a:solidFill>
                <a:latin typeface="Tahoma" pitchFamily="34" charset="0"/>
              </a:rPr>
              <a:t>idiotypová</a:t>
            </a:r>
            <a:r>
              <a:rPr lang="cs-CZ" b="1" dirty="0">
                <a:solidFill>
                  <a:srgbClr val="0070C0"/>
                </a:solidFill>
                <a:latin typeface="Tahoma" pitchFamily="34" charset="0"/>
              </a:rPr>
              <a:t> síť </a:t>
            </a:r>
            <a:r>
              <a:rPr lang="cs-CZ" dirty="0">
                <a:latin typeface="Tahoma" pitchFamily="34" charset="0"/>
              </a:rPr>
              <a:t>může hrát roli v regulaci </a:t>
            </a:r>
            <a:r>
              <a:rPr lang="cs-CZ" dirty="0" err="1">
                <a:latin typeface="Tahoma" pitchFamily="34" charset="0"/>
              </a:rPr>
              <a:t>protilátkové</a:t>
            </a:r>
            <a:r>
              <a:rPr lang="cs-CZ" dirty="0">
                <a:latin typeface="Tahoma" pitchFamily="34" charset="0"/>
              </a:rPr>
              <a:t> odpovědi </a:t>
            </a:r>
            <a:endParaRPr lang="cs-CZ" u="sng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2" descr="C:\Users\vachovam\Desktop\2999829_waoj-3-195-g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04065"/>
            <a:ext cx="2765094" cy="3153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Ontogeneze imunitního systému</a:t>
            </a:r>
            <a:endParaRPr lang="cs-CZ" sz="28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-  </a:t>
            </a:r>
            <a:r>
              <a:rPr lang="cs-CZ" sz="2400" dirty="0" smtClean="0"/>
              <a:t>vývoj imunitního systému úzce souvisí s vývojem krvetvorby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 -  </a:t>
            </a:r>
            <a:r>
              <a:rPr lang="cs-CZ" sz="2400" u="sng" dirty="0" smtClean="0"/>
              <a:t>fáze </a:t>
            </a:r>
            <a:r>
              <a:rPr lang="cs-CZ" sz="2400" u="sng" dirty="0" err="1" smtClean="0"/>
              <a:t>mezoblastická</a:t>
            </a:r>
            <a:r>
              <a:rPr lang="cs-CZ" sz="2400" u="sng" dirty="0" smtClean="0"/>
              <a:t> </a:t>
            </a:r>
            <a:r>
              <a:rPr lang="cs-CZ" sz="2400" dirty="0" smtClean="0"/>
              <a:t>trvá 10 týdnů, probíhá ve žloutkovém váčku</a:t>
            </a:r>
          </a:p>
          <a:p>
            <a:pPr>
              <a:buFontTx/>
              <a:buChar char="-"/>
            </a:pPr>
            <a:r>
              <a:rPr lang="cs-CZ" sz="2400" u="sng" dirty="0" smtClean="0"/>
              <a:t>fáze </a:t>
            </a:r>
            <a:r>
              <a:rPr lang="cs-CZ" sz="2400" u="sng" dirty="0" err="1" smtClean="0"/>
              <a:t>hepatální</a:t>
            </a:r>
            <a:r>
              <a:rPr lang="cs-CZ" sz="2400" dirty="0" smtClean="0"/>
              <a:t>- nastupuje kolem 6.-8.týdne gestace, probíhá v játrech</a:t>
            </a:r>
          </a:p>
          <a:p>
            <a:pPr>
              <a:buFontTx/>
              <a:buChar char="-"/>
            </a:pPr>
            <a:r>
              <a:rPr lang="cs-CZ" sz="2400" u="sng" dirty="0" smtClean="0"/>
              <a:t>fáze myeloidní </a:t>
            </a:r>
            <a:r>
              <a:rPr lang="cs-CZ" sz="2400" dirty="0" smtClean="0"/>
              <a:t>– začíná od 10.-12.týdne gestace, od 20.týdne gestace je hlavním orgánem krvetvorby, v kostní dřeni, v době porodu je krvetvorba rozložena do všech kostí, v dospělosti přetrvává jen v plochých kostech a žebrech.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Ontogeneze tvorby protilátek</a:t>
            </a:r>
            <a:endParaRPr lang="cs-CZ" sz="28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030019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Prekurzory</a:t>
            </a:r>
            <a:r>
              <a:rPr lang="cs-CZ" sz="2000" dirty="0" smtClean="0"/>
              <a:t> B lymfocytů je možné detekovat od 8.dne gestace ve žloutkovém váčku, v době porodu tvoří  B lymfo 15% lymfocytů</a:t>
            </a:r>
          </a:p>
          <a:p>
            <a:r>
              <a:rPr lang="cs-CZ" sz="2000" dirty="0" smtClean="0"/>
              <a:t>Syntéza specifických protilátek začíná kolem 20.-24.týdne gestace, celková koncentrace </a:t>
            </a:r>
            <a:r>
              <a:rPr lang="cs-CZ" sz="2000" dirty="0" err="1" smtClean="0"/>
              <a:t>IgA</a:t>
            </a:r>
            <a:r>
              <a:rPr lang="cs-CZ" sz="2000" dirty="0" smtClean="0"/>
              <a:t> a </a:t>
            </a:r>
            <a:r>
              <a:rPr lang="cs-CZ" sz="2000" dirty="0" err="1" smtClean="0"/>
              <a:t>IgM</a:t>
            </a:r>
            <a:r>
              <a:rPr lang="cs-CZ" sz="2000" dirty="0" smtClean="0"/>
              <a:t> zůstává až do porodu neměřitelná, </a:t>
            </a:r>
            <a:r>
              <a:rPr lang="cs-CZ" sz="2000" dirty="0" err="1" smtClean="0"/>
              <a:t>IgG</a:t>
            </a:r>
            <a:r>
              <a:rPr lang="cs-CZ" sz="2000" dirty="0" smtClean="0"/>
              <a:t> se začínají tvořit až po porodu</a:t>
            </a:r>
          </a:p>
          <a:p>
            <a:r>
              <a:rPr lang="cs-CZ" sz="2000" dirty="0" smtClean="0"/>
              <a:t>Pozvolný nárůst tvorby vlastních </a:t>
            </a:r>
            <a:r>
              <a:rPr lang="cs-CZ" sz="2000" dirty="0" err="1" smtClean="0"/>
              <a:t>IgG</a:t>
            </a:r>
            <a:r>
              <a:rPr lang="cs-CZ" sz="2000" dirty="0" smtClean="0"/>
              <a:t> za poklesu mateřských </a:t>
            </a:r>
            <a:r>
              <a:rPr lang="cs-CZ" sz="2000" dirty="0" err="1" smtClean="0"/>
              <a:t>IgG</a:t>
            </a:r>
            <a:r>
              <a:rPr lang="cs-CZ" sz="2000" dirty="0" smtClean="0"/>
              <a:t> (kolem 3.-6.měs.)</a:t>
            </a:r>
          </a:p>
          <a:p>
            <a:r>
              <a:rPr lang="cs-CZ" sz="2000" dirty="0" smtClean="0"/>
              <a:t>Koncentrace </a:t>
            </a:r>
            <a:r>
              <a:rPr lang="cs-CZ" sz="2000" dirty="0" err="1" smtClean="0"/>
              <a:t>IgM</a:t>
            </a:r>
            <a:r>
              <a:rPr lang="cs-CZ" sz="2000" dirty="0" smtClean="0"/>
              <a:t> dosahuje hodnot srovnatelných </a:t>
            </a:r>
            <a:br>
              <a:rPr lang="cs-CZ" sz="2000" dirty="0" smtClean="0"/>
            </a:br>
            <a:r>
              <a:rPr lang="cs-CZ" sz="2000" dirty="0" smtClean="0"/>
              <a:t>s dospělými v 1.-3.roce života, </a:t>
            </a:r>
            <a:r>
              <a:rPr lang="cs-CZ" sz="2000" dirty="0" err="1" smtClean="0"/>
              <a:t>IgG</a:t>
            </a:r>
            <a:r>
              <a:rPr lang="cs-CZ" sz="2000" dirty="0" smtClean="0"/>
              <a:t>+A mezi 10.-15.r. </a:t>
            </a:r>
          </a:p>
          <a:p>
            <a:endParaRPr lang="cs-CZ" sz="26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C:\Users\vachovam\Desktop\nR7Q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587966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71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2060"/>
                </a:solidFill>
                <a:effectLst/>
              </a:rPr>
              <a:t>Ontogeneze tvorby protilátek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14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 porodu počet  B lymfocytů klesá</a:t>
            </a:r>
          </a:p>
          <a:p>
            <a:r>
              <a:rPr lang="cs-CZ" sz="2400" dirty="0" smtClean="0"/>
              <a:t>Po porodu B lymfocyty na imunizaci reagují převážně tvorbou </a:t>
            </a:r>
            <a:r>
              <a:rPr lang="cs-CZ" sz="2400" dirty="0" err="1" smtClean="0"/>
              <a:t>IgM</a:t>
            </a:r>
            <a:r>
              <a:rPr lang="cs-CZ" sz="2400" dirty="0" smtClean="0"/>
              <a:t>, přesmyk na jiné </a:t>
            </a:r>
            <a:r>
              <a:rPr lang="cs-CZ" sz="2400" dirty="0" err="1" smtClean="0"/>
              <a:t>izotypy</a:t>
            </a:r>
            <a:r>
              <a:rPr lang="cs-CZ" sz="2400" dirty="0" smtClean="0"/>
              <a:t> je pomalejší ( z důvodu nižší výkonnosti pomocných T lymfocytů)</a:t>
            </a:r>
          </a:p>
          <a:p>
            <a:pPr eaLnBrk="1" hangingPunct="1"/>
            <a:r>
              <a:rPr lang="cs-CZ" sz="2400" dirty="0" err="1" smtClean="0"/>
              <a:t>Protilátková</a:t>
            </a:r>
            <a:r>
              <a:rPr lang="cs-CZ" sz="2400" dirty="0" smtClean="0"/>
              <a:t> reakce na polysacharidové antigeny se objevuje až kolem 2.roku života (proto očkování proti těmto antigenům - pneumokokovým a </a:t>
            </a:r>
            <a:r>
              <a:rPr lang="cs-CZ" sz="2400" dirty="0" err="1" smtClean="0"/>
              <a:t>hemofilovým</a:t>
            </a:r>
            <a:r>
              <a:rPr lang="cs-CZ" sz="2400" dirty="0" smtClean="0"/>
              <a:t>- </a:t>
            </a:r>
            <a:r>
              <a:rPr lang="cs-CZ" sz="2400" dirty="0" err="1" smtClean="0"/>
              <a:t>vakcinami</a:t>
            </a:r>
            <a:r>
              <a:rPr lang="cs-CZ" sz="2400" dirty="0" smtClean="0"/>
              <a:t> v nichž jsou konjugovány s proteinovými  antigeny)</a:t>
            </a:r>
          </a:p>
          <a:p>
            <a:pPr eaLnBrk="1" hangingPunct="1"/>
            <a:r>
              <a:rPr lang="cs-CZ" sz="2400" dirty="0" smtClean="0"/>
              <a:t>Ve stáří je slabší </a:t>
            </a:r>
            <a:r>
              <a:rPr lang="cs-CZ" sz="2400" dirty="0" err="1" smtClean="0"/>
              <a:t>protilátková</a:t>
            </a:r>
            <a:r>
              <a:rPr lang="cs-CZ" sz="2400" dirty="0" smtClean="0"/>
              <a:t> odpověď na nové podněty </a:t>
            </a:r>
            <a:br>
              <a:rPr lang="cs-CZ" sz="2400" dirty="0" smtClean="0"/>
            </a:br>
            <a:r>
              <a:rPr lang="cs-CZ" sz="2400" dirty="0" smtClean="0"/>
              <a:t>a vyšší produkce autoprotilátek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Setkání B lymfocytu s </a:t>
            </a:r>
            <a:r>
              <a:rPr lang="cs-CZ" sz="2800" b="1" dirty="0" err="1" smtClean="0">
                <a:solidFill>
                  <a:srgbClr val="002060"/>
                </a:solidFill>
              </a:rPr>
              <a:t>Ag</a:t>
            </a:r>
            <a:r>
              <a:rPr lang="cs-CZ" sz="2800" b="1" dirty="0" smtClean="0">
                <a:solidFill>
                  <a:srgbClr val="002060"/>
                </a:solidFill>
              </a:rPr>
              <a:t> v sekundárních lymfatických orgánech</a:t>
            </a:r>
            <a:endParaRPr lang="cs-CZ" sz="2800" dirty="0"/>
          </a:p>
        </p:txBody>
      </p:sp>
      <p:pic>
        <p:nvPicPr>
          <p:cNvPr id="4" name="irc_mi" descr="http://classconnection.s3.amazonaws.com/38/flashcards/1293038/png/the_humoral_immune_response133607902902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47130"/>
            <a:ext cx="7452360" cy="47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71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2060"/>
                </a:solidFill>
                <a:effectLst/>
              </a:rPr>
              <a:t>Ontogeneze dalších složek imunity</a:t>
            </a: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u="sng" dirty="0" smtClean="0"/>
              <a:t>T lymfocyty</a:t>
            </a:r>
          </a:p>
          <a:p>
            <a:r>
              <a:rPr lang="cs-CZ" sz="2400" dirty="0" err="1" smtClean="0"/>
              <a:t>Prekurzory</a:t>
            </a:r>
            <a:r>
              <a:rPr lang="cs-CZ" sz="2400" dirty="0" smtClean="0"/>
              <a:t> T lymfocytů se objevují kolem 7.týdne gestace ve fetálních játrech a žloutkovém váčku, mezi 8.-9. týdnem gestace začínají kolonizovat </a:t>
            </a:r>
            <a:r>
              <a:rPr lang="cs-CZ" sz="2400" dirty="0" err="1" smtClean="0"/>
              <a:t>thymus</a:t>
            </a:r>
            <a:r>
              <a:rPr lang="cs-CZ" sz="2400" dirty="0" smtClean="0"/>
              <a:t>, kde se diferencují v </a:t>
            </a:r>
            <a:r>
              <a:rPr lang="cs-CZ" sz="2400" dirty="0" err="1" smtClean="0"/>
              <a:t>thymocyty</a:t>
            </a:r>
            <a:r>
              <a:rPr lang="cs-CZ" sz="2400" dirty="0" smtClean="0"/>
              <a:t> </a:t>
            </a:r>
            <a:r>
              <a:rPr lang="cs-CZ" sz="2400" dirty="0" err="1" smtClean="0"/>
              <a:t>exprimující</a:t>
            </a:r>
            <a:r>
              <a:rPr lang="cs-CZ" sz="2400" dirty="0" smtClean="0"/>
              <a:t> TCR, CD3,CD4 a CD8. Po expresi TCR následuje pozitivní a negativní selekce a poté T lymfocyty migrují do sekundárních </a:t>
            </a:r>
            <a:r>
              <a:rPr lang="cs-CZ" sz="2400" dirty="0" err="1" smtClean="0"/>
              <a:t>lymfat</a:t>
            </a:r>
            <a:r>
              <a:rPr lang="cs-CZ" sz="2400" dirty="0" smtClean="0"/>
              <a:t>. orgánů.</a:t>
            </a:r>
          </a:p>
          <a:p>
            <a:r>
              <a:rPr lang="cs-CZ" sz="2400" dirty="0" smtClean="0"/>
              <a:t>Novorozenecké T lymfocyty mají deficit některých </a:t>
            </a:r>
            <a:r>
              <a:rPr lang="cs-CZ" sz="2400" dirty="0" err="1" smtClean="0"/>
              <a:t>cytokinů</a:t>
            </a:r>
            <a:r>
              <a:rPr lang="cs-CZ" sz="2400" dirty="0" smtClean="0"/>
              <a:t> (INF gama, IL 3, 4 a 5) a je snížena exprese CD40L, což vede k váznutí </a:t>
            </a:r>
            <a:r>
              <a:rPr lang="cs-CZ" sz="2400" dirty="0" err="1" smtClean="0"/>
              <a:t>izotyp</a:t>
            </a:r>
            <a:r>
              <a:rPr lang="cs-CZ" sz="2400" dirty="0" smtClean="0"/>
              <a:t>. přesmyku.</a:t>
            </a:r>
          </a:p>
          <a:p>
            <a:pPr>
              <a:buNone/>
            </a:pPr>
            <a:r>
              <a:rPr lang="cs-CZ" sz="2400" u="sng" dirty="0" smtClean="0"/>
              <a:t>Fagocyty, NK buňky, komplement</a:t>
            </a:r>
          </a:p>
          <a:p>
            <a:r>
              <a:rPr lang="cs-CZ" sz="2400" dirty="0" smtClean="0"/>
              <a:t>Fagocyty novorozenců mají nižší funkční výkonnost, aktivita NK buněk je </a:t>
            </a:r>
            <a:r>
              <a:rPr lang="cs-CZ" sz="2400" dirty="0" err="1" smtClean="0"/>
              <a:t>zhruha</a:t>
            </a:r>
            <a:r>
              <a:rPr lang="cs-CZ" sz="2400" dirty="0" smtClean="0"/>
              <a:t> poloviční, koncentrace komplementu je v době narození 50-70%</a:t>
            </a:r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  <a:latin typeface="Tahoma" pitchFamily="34" charset="0"/>
              </a:rPr>
              <a:t>Imunitní odpověď založená </a:t>
            </a: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>na </a:t>
            </a:r>
            <a:r>
              <a:rPr lang="cs-CZ" sz="3600" b="1" dirty="0">
                <a:solidFill>
                  <a:srgbClr val="002060"/>
                </a:solidFill>
                <a:latin typeface="Tahoma" pitchFamily="34" charset="0"/>
              </a:rPr>
              <a:t>protilátkách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772816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/>
              <a:t> Tento druh imunitních reakcí je založen na rozeznání antigenu povrchovým antigenně specifickým receptorem B lymfocytů (BCR).  Za vhodných podmínek se takto stimulované B lymfocyty pomnoží a diferencují na plazmatické buňky, které </a:t>
            </a:r>
            <a:r>
              <a:rPr lang="cs-CZ" sz="2400" dirty="0" err="1" smtClean="0"/>
              <a:t>sekretují</a:t>
            </a:r>
            <a:r>
              <a:rPr lang="cs-CZ" sz="2400" dirty="0" smtClean="0"/>
              <a:t> velké množství protilátek.</a:t>
            </a:r>
          </a:p>
          <a:p>
            <a:endParaRPr lang="cs-CZ" sz="2400" dirty="0" smtClean="0"/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Většina antigenů (hlavně proteiny) je schopna vyvolat pouze </a:t>
            </a:r>
            <a:r>
              <a:rPr lang="cs-CZ" sz="2400" dirty="0" err="1" smtClean="0"/>
              <a:t>protilátkovou</a:t>
            </a:r>
            <a:r>
              <a:rPr lang="cs-CZ" sz="2400" dirty="0" smtClean="0"/>
              <a:t> odpověď  závislou na spolupráci </a:t>
            </a:r>
            <a:r>
              <a:rPr lang="cs-CZ" sz="2400" dirty="0" err="1" smtClean="0"/>
              <a:t>Th</a:t>
            </a:r>
            <a:r>
              <a:rPr lang="cs-CZ" sz="2400" dirty="0" smtClean="0"/>
              <a:t> buněk s B lymfocyty- </a:t>
            </a:r>
            <a:r>
              <a:rPr lang="cs-CZ" sz="2400" b="1" u="sng" dirty="0" smtClean="0"/>
              <a:t>T-závislé (dependentní) antigeny</a:t>
            </a:r>
            <a:r>
              <a:rPr lang="cs-CZ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Některé antigeny, zvláště polysacharidy jsou </a:t>
            </a:r>
            <a:r>
              <a:rPr lang="cs-CZ" sz="2400" b="1" u="sng" dirty="0" smtClean="0"/>
              <a:t>T-nezávislé (</a:t>
            </a:r>
            <a:r>
              <a:rPr lang="cs-CZ" sz="2400" b="1" u="sng" dirty="0" err="1" smtClean="0"/>
              <a:t>independentní</a:t>
            </a:r>
            <a:r>
              <a:rPr lang="cs-CZ" sz="2400" b="1" u="sng" dirty="0" smtClean="0"/>
              <a:t>)</a:t>
            </a:r>
            <a:r>
              <a:rPr lang="cs-CZ" sz="2400" u="sng" dirty="0" smtClean="0"/>
              <a:t> </a:t>
            </a:r>
            <a:r>
              <a:rPr lang="cs-CZ" sz="2400" dirty="0" smtClean="0"/>
              <a:t>- vyvolávají diferenciaci B lymfocytů na </a:t>
            </a:r>
            <a:r>
              <a:rPr lang="cs-CZ" sz="2400" dirty="0" err="1" smtClean="0"/>
              <a:t>plazmocyty</a:t>
            </a:r>
            <a:r>
              <a:rPr lang="cs-CZ" sz="2400" dirty="0" smtClean="0"/>
              <a:t> a sekreci protilátek i bez spolupráce s </a:t>
            </a:r>
            <a:r>
              <a:rPr lang="cs-CZ" sz="2400" dirty="0" err="1" smtClean="0"/>
              <a:t>Th</a:t>
            </a:r>
            <a:r>
              <a:rPr lang="cs-CZ" sz="2400" dirty="0" smtClean="0"/>
              <a:t> lymfocyty.</a:t>
            </a:r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Protilátková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reakce vyvolaná: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Antigeny nezávislými na T lymfocytech</a:t>
            </a:r>
          </a:p>
          <a:p>
            <a:pPr lvl="2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dirty="0"/>
              <a:t>Vyvolávají převážně tvorbu </a:t>
            </a:r>
            <a:r>
              <a:rPr lang="cs-CZ" dirty="0" err="1" smtClean="0"/>
              <a:t>nízkoafinních</a:t>
            </a:r>
            <a:r>
              <a:rPr lang="cs-CZ" dirty="0" smtClean="0"/>
              <a:t> </a:t>
            </a:r>
            <a:r>
              <a:rPr lang="cs-CZ" dirty="0" err="1" smtClean="0"/>
              <a:t>IgM</a:t>
            </a:r>
            <a:r>
              <a:rPr lang="cs-CZ" dirty="0" smtClean="0"/>
              <a:t> </a:t>
            </a:r>
            <a:r>
              <a:rPr lang="cs-CZ" dirty="0"/>
              <a:t>protilátek</a:t>
            </a:r>
          </a:p>
          <a:p>
            <a:pPr lvl="2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dirty="0"/>
              <a:t>Jedná se zvláště o bakteriální polysacharidy, </a:t>
            </a:r>
            <a:r>
              <a:rPr lang="cs-CZ" dirty="0" err="1" smtClean="0"/>
              <a:t>lipopolysacharidy</a:t>
            </a:r>
            <a:r>
              <a:rPr lang="cs-CZ" dirty="0" smtClean="0"/>
              <a:t> (vazba na receptor B lymfocytů pro LPS) </a:t>
            </a:r>
            <a:r>
              <a:rPr lang="cs-CZ" dirty="0"/>
              <a:t>a polymerní formy </a:t>
            </a:r>
            <a:r>
              <a:rPr lang="cs-CZ" dirty="0" smtClean="0"/>
              <a:t>proteinů (reagují simultánně s velkým počtem BCR)</a:t>
            </a:r>
            <a:endParaRPr lang="cs-CZ" dirty="0"/>
          </a:p>
          <a:p>
            <a:pPr lvl="2">
              <a:buClr>
                <a:schemeClr val="folHlink"/>
              </a:buClr>
              <a:buFont typeface="Wingdings" pitchFamily="2" charset="2"/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Antigeny závislými na T lymfocytech</a:t>
            </a:r>
          </a:p>
          <a:p>
            <a:pPr lvl="2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dirty="0"/>
              <a:t>Reakce na tyto </a:t>
            </a:r>
            <a:r>
              <a:rPr lang="cs-CZ" dirty="0" err="1"/>
              <a:t>Ag</a:t>
            </a:r>
            <a:r>
              <a:rPr lang="cs-CZ" dirty="0"/>
              <a:t> probíhá ve dvou fázích – primární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sekundární </a:t>
            </a:r>
            <a:endParaRPr lang="cs-CZ" dirty="0" smtClean="0"/>
          </a:p>
          <a:p>
            <a:pPr lvl="2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dirty="0" smtClean="0"/>
              <a:t>Tvorba </a:t>
            </a:r>
            <a:r>
              <a:rPr lang="cs-CZ" dirty="0"/>
              <a:t>paměťových buněk a vznik </a:t>
            </a:r>
            <a:r>
              <a:rPr lang="cs-CZ" dirty="0" err="1"/>
              <a:t>vysokoafinních</a:t>
            </a:r>
            <a:r>
              <a:rPr lang="cs-CZ" dirty="0"/>
              <a:t> </a:t>
            </a:r>
            <a:r>
              <a:rPr lang="cs-CZ" dirty="0" smtClean="0"/>
              <a:t>protilátek v procesu tzv. afinitní maturace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59263" cy="1143000"/>
          </a:xfrm>
        </p:spPr>
        <p:txBody>
          <a:bodyPr/>
          <a:lstStyle/>
          <a:p>
            <a:pPr algn="l"/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T-nezávislá a T-závislá imunitní odpověď</a:t>
            </a:r>
          </a:p>
        </p:txBody>
      </p:sp>
      <p:pic>
        <p:nvPicPr>
          <p:cNvPr id="89093" name="Picture 5" descr="T-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2943225" cy="4286250"/>
          </a:xfrm>
          <a:prstGeom prst="rect">
            <a:avLst/>
          </a:prstGeom>
          <a:noFill/>
        </p:spPr>
      </p:pic>
      <p:pic>
        <p:nvPicPr>
          <p:cNvPr id="89095" name="Picture 7" descr="T-dep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0350"/>
            <a:ext cx="27241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038225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</a:rPr>
              <a:t>Protilátková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 reakce vyvolaná antigeny závislými na T lymfocytech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571612"/>
            <a:ext cx="8785225" cy="49292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Tahoma" pitchFamily="34" charset="0"/>
              </a:rPr>
              <a:t> Primární 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fáze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protilátkové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reakce </a:t>
            </a:r>
            <a:endParaRPr lang="cs-CZ" sz="2400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</a:rPr>
              <a:t>Probíhá v sekundárních lymfatických orgánech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</a:rPr>
              <a:t>Při prvním setkání s antigenem téměř současně </a:t>
            </a:r>
            <a:r>
              <a:rPr lang="cs-CZ" sz="2000" u="sng" dirty="0" smtClean="0">
                <a:latin typeface="Tahoma" pitchFamily="34" charset="0"/>
              </a:rPr>
              <a:t>probíhají 2 děje</a:t>
            </a:r>
            <a:r>
              <a:rPr lang="cs-CZ" sz="2000" dirty="0" smtClean="0">
                <a:latin typeface="Tahoma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None/>
            </a:pPr>
            <a:r>
              <a:rPr lang="cs-CZ" sz="2000" dirty="0" smtClean="0">
                <a:latin typeface="Tahoma" pitchFamily="34" charset="0"/>
              </a:rPr>
              <a:t>    - </a:t>
            </a:r>
            <a:r>
              <a:rPr lang="cs-CZ" sz="2000" u="sng" dirty="0" smtClean="0">
                <a:latin typeface="Tahoma" pitchFamily="34" charset="0"/>
              </a:rPr>
              <a:t>Stimulace </a:t>
            </a:r>
            <a:r>
              <a:rPr lang="cs-CZ" sz="2000" u="sng" dirty="0">
                <a:latin typeface="Tahoma" pitchFamily="34" charset="0"/>
              </a:rPr>
              <a:t>B lymfocytu </a:t>
            </a:r>
            <a:r>
              <a:rPr lang="cs-CZ" sz="2000" dirty="0">
                <a:latin typeface="Tahoma" pitchFamily="34" charset="0"/>
              </a:rPr>
              <a:t>vazbou </a:t>
            </a:r>
            <a:r>
              <a:rPr lang="cs-CZ" sz="2000" dirty="0" err="1">
                <a:latin typeface="Tahoma" pitchFamily="34" charset="0"/>
              </a:rPr>
              <a:t>Ag</a:t>
            </a:r>
            <a:r>
              <a:rPr lang="cs-CZ" sz="2000" dirty="0">
                <a:latin typeface="Tahoma" pitchFamily="34" charset="0"/>
              </a:rPr>
              <a:t> na </a:t>
            </a:r>
            <a:r>
              <a:rPr lang="cs-CZ" sz="2000" dirty="0" smtClean="0">
                <a:latin typeface="Tahoma" pitchFamily="34" charset="0"/>
              </a:rPr>
              <a:t>BCR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None/>
            </a:pPr>
            <a:r>
              <a:rPr lang="cs-CZ" sz="2000" dirty="0" smtClean="0">
                <a:latin typeface="Tahoma" pitchFamily="34" charset="0"/>
              </a:rPr>
              <a:t>    - </a:t>
            </a:r>
            <a:r>
              <a:rPr lang="cs-CZ" sz="2000" u="sng" dirty="0" smtClean="0">
                <a:latin typeface="Tahoma" pitchFamily="34" charset="0"/>
              </a:rPr>
              <a:t>Pohlcení </a:t>
            </a:r>
            <a:r>
              <a:rPr lang="cs-CZ" sz="2000" u="sng" dirty="0" err="1">
                <a:latin typeface="Tahoma" pitchFamily="34" charset="0"/>
              </a:rPr>
              <a:t>Ag</a:t>
            </a:r>
            <a:r>
              <a:rPr lang="cs-CZ" sz="2000" u="sng" dirty="0">
                <a:latin typeface="Tahoma" pitchFamily="34" charset="0"/>
              </a:rPr>
              <a:t> APC </a:t>
            </a:r>
            <a:r>
              <a:rPr lang="cs-CZ" sz="2000" dirty="0">
                <a:latin typeface="Tahoma" pitchFamily="34" charset="0"/>
              </a:rPr>
              <a:t>a jeho prezentace prostřednictvím MHC </a:t>
            </a:r>
            <a:r>
              <a:rPr lang="cs-CZ" sz="2000" dirty="0" err="1">
                <a:latin typeface="Tahoma" pitchFamily="34" charset="0"/>
              </a:rPr>
              <a:t>gp</a:t>
            </a:r>
            <a:r>
              <a:rPr lang="cs-CZ" sz="2000" dirty="0">
                <a:latin typeface="Tahoma" pitchFamily="34" charset="0"/>
              </a:rPr>
              <a:t> II </a:t>
            </a:r>
            <a:r>
              <a:rPr lang="cs-CZ" sz="2000" dirty="0" err="1">
                <a:latin typeface="Tahoma" pitchFamily="34" charset="0"/>
              </a:rPr>
              <a:t>prekurzorům</a:t>
            </a:r>
            <a:r>
              <a:rPr lang="cs-CZ" sz="2000" dirty="0">
                <a:latin typeface="Tahoma" pitchFamily="34" charset="0"/>
              </a:rPr>
              <a:t> T</a:t>
            </a:r>
            <a:r>
              <a:rPr lang="cs-CZ" sz="2000" baseline="-25000" dirty="0">
                <a:latin typeface="Tahoma" pitchFamily="34" charset="0"/>
              </a:rPr>
              <a:t>H</a:t>
            </a:r>
            <a:r>
              <a:rPr lang="cs-CZ" sz="2000" dirty="0">
                <a:latin typeface="Tahoma" pitchFamily="34" charset="0"/>
              </a:rPr>
              <a:t> buněk </a:t>
            </a:r>
            <a:r>
              <a:rPr lang="cs-CZ" sz="2000" dirty="0">
                <a:cs typeface="Arial" charset="0"/>
              </a:rPr>
              <a:t>→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vznik klonu antigenně specifických T</a:t>
            </a:r>
            <a:r>
              <a:rPr lang="cs-CZ" sz="20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 buněk, které poskytují pomoc příslušným B lymfocytům, což vede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 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jejich proliferaci, diferenciaci na plazmatické 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(produkují Ab)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na paměťové 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642350" cy="4784725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latin typeface="Tahoma" pitchFamily="34" charset="0"/>
              </a:rPr>
              <a:t>Základní funkcí T</a:t>
            </a:r>
            <a:r>
              <a:rPr lang="cs-CZ" sz="2400" baseline="-25000" dirty="0">
                <a:latin typeface="Tahoma" pitchFamily="34" charset="0"/>
              </a:rPr>
              <a:t>H</a:t>
            </a:r>
            <a:r>
              <a:rPr lang="cs-CZ" sz="2400" dirty="0">
                <a:latin typeface="Tahoma" pitchFamily="34" charset="0"/>
              </a:rPr>
              <a:t>2 buněk je spolupráce s B lymfocyty (které byly stimulovány </a:t>
            </a:r>
            <a:r>
              <a:rPr lang="cs-CZ" sz="2400" dirty="0" err="1">
                <a:latin typeface="Tahoma" pitchFamily="34" charset="0"/>
              </a:rPr>
              <a:t>Ag</a:t>
            </a:r>
            <a:r>
              <a:rPr lang="cs-CZ" sz="2400" dirty="0">
                <a:latin typeface="Tahoma" pitchFamily="34" charset="0"/>
              </a:rPr>
              <a:t>) prostřednictvím </a:t>
            </a:r>
            <a:r>
              <a:rPr lang="cs-CZ" sz="2400" u="sng" dirty="0" err="1">
                <a:latin typeface="Tahoma" pitchFamily="34" charset="0"/>
              </a:rPr>
              <a:t>cytokinů</a:t>
            </a:r>
            <a:r>
              <a:rPr lang="cs-CZ" sz="2400" u="sng" dirty="0">
                <a:latin typeface="Tahoma" pitchFamily="34" charset="0"/>
              </a:rPr>
              <a:t>  </a:t>
            </a:r>
            <a:r>
              <a:rPr lang="cs-CZ" sz="2400" dirty="0">
                <a:latin typeface="Tahoma" pitchFamily="34" charset="0"/>
              </a:rPr>
              <a:t>(IL-4, IL-5, IL-6)</a:t>
            </a:r>
            <a:r>
              <a:rPr lang="cs-CZ" sz="2400" u="sng" dirty="0">
                <a:latin typeface="Tahoma" pitchFamily="34" charset="0"/>
              </a:rPr>
              <a:t> a přímého mezibuněčného kontaktu</a:t>
            </a:r>
            <a:r>
              <a:rPr lang="cs-CZ" sz="2400" dirty="0">
                <a:latin typeface="Tahoma" pitchFamily="34" charset="0"/>
              </a:rPr>
              <a:t>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latin typeface="Tahoma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7885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  <a:latin typeface="Tahoma" pitchFamily="34" charset="0"/>
              </a:rPr>
              <a:t>T</a:t>
            </a:r>
            <a:r>
              <a:rPr lang="cs-CZ" sz="2800" b="1" baseline="-25000" dirty="0">
                <a:solidFill>
                  <a:srgbClr val="002060"/>
                </a:solidFill>
                <a:effectLst/>
                <a:latin typeface="Tahoma" pitchFamily="34" charset="0"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  <a:latin typeface="Tahoma" pitchFamily="34" charset="0"/>
              </a:rPr>
              <a:t>2 imunitní odpověď – pomoc B lymfocytům</a:t>
            </a:r>
          </a:p>
        </p:txBody>
      </p:sp>
      <p:pic>
        <p:nvPicPr>
          <p:cNvPr id="4" name="Picture 4" descr="interakce Th2 a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3714750" cy="278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Setkání B lymfocytu s </a:t>
            </a:r>
            <a:r>
              <a:rPr lang="cs-CZ" sz="2800" b="1" dirty="0" err="1" smtClean="0">
                <a:solidFill>
                  <a:srgbClr val="002060"/>
                </a:solidFill>
              </a:rPr>
              <a:t>Ag</a:t>
            </a:r>
            <a:r>
              <a:rPr lang="cs-CZ" sz="2800" b="1" dirty="0" smtClean="0">
                <a:solidFill>
                  <a:srgbClr val="002060"/>
                </a:solidFill>
              </a:rPr>
              <a:t> v sekundárních lymfatických orgánech</a:t>
            </a:r>
            <a:endParaRPr lang="cs-CZ" sz="2800" dirty="0"/>
          </a:p>
        </p:txBody>
      </p:sp>
      <p:pic>
        <p:nvPicPr>
          <p:cNvPr id="4" name="irc_mi" descr="http://classconnection.s3.amazonaws.com/38/flashcards/1293038/png/the_humoral_immune_response133607902902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47130"/>
            <a:ext cx="7452360" cy="47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/>
            </a:r>
            <a:b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Plazmatické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jsou rozneseny oběhovým systémem </a:t>
            </a:r>
            <a:b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organismu (zvláště kostní dřeně)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Protilátky produkované v primární fázi (za 3-4 dny) jsou </a:t>
            </a:r>
            <a:r>
              <a:rPr lang="cs-CZ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IgM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mají nízkou afinitu k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s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tvoří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imunokomplexy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Imunokomplexy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jsou zachytávány v sekundárních lymfoidních orgánech na povrchu FDC (folikulárních dendritických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–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prezentující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 lymfocytům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Protilátková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reakce vyvolaná antigeny závislými na T lymfocytech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Sekundární fáze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protilátkové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Tahoma" pitchFamily="34" charset="0"/>
              </a:rPr>
              <a:t>reakce</a:t>
            </a:r>
            <a:endParaRPr lang="cs-CZ" sz="2000" dirty="0">
              <a:latin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latin typeface="Tahoma" pitchFamily="34" charset="0"/>
              </a:rPr>
              <a:t>Vznikne-li </a:t>
            </a:r>
            <a:r>
              <a:rPr lang="cs-CZ" sz="2200" dirty="0">
                <a:latin typeface="Tahoma" pitchFamily="34" charset="0"/>
              </a:rPr>
              <a:t>dostatečné množství </a:t>
            </a:r>
            <a:r>
              <a:rPr lang="cs-CZ" sz="2200" dirty="0" err="1" smtClean="0">
                <a:latin typeface="Tahoma" pitchFamily="34" charset="0"/>
              </a:rPr>
              <a:t>imunokomplexů</a:t>
            </a:r>
            <a:r>
              <a:rPr lang="cs-CZ" sz="2200" dirty="0" smtClean="0">
                <a:latin typeface="Tahoma" pitchFamily="34" charset="0"/>
              </a:rPr>
              <a:t> </a:t>
            </a:r>
            <a:r>
              <a:rPr lang="cs-CZ" sz="2200" dirty="0">
                <a:latin typeface="Tahoma" pitchFamily="34" charset="0"/>
              </a:rPr>
              <a:t>na FDC a jsou-li </a:t>
            </a:r>
            <a:r>
              <a:rPr lang="cs-CZ" sz="2200" dirty="0" err="1" smtClean="0">
                <a:latin typeface="Tahoma" pitchFamily="34" charset="0"/>
              </a:rPr>
              <a:t>Ag</a:t>
            </a:r>
            <a:r>
              <a:rPr lang="cs-CZ" sz="2200" dirty="0" smtClean="0">
                <a:latin typeface="Tahoma" pitchFamily="34" charset="0"/>
              </a:rPr>
              <a:t> v </a:t>
            </a:r>
            <a:r>
              <a:rPr lang="cs-CZ" sz="2200" dirty="0" err="1" smtClean="0">
                <a:latin typeface="Tahoma" pitchFamily="34" charset="0"/>
              </a:rPr>
              <a:t>imunokomplexech</a:t>
            </a:r>
            <a:r>
              <a:rPr lang="cs-CZ" sz="2200" dirty="0" smtClean="0">
                <a:latin typeface="Tahoma" pitchFamily="34" charset="0"/>
              </a:rPr>
              <a:t> rozpoznány </a:t>
            </a:r>
            <a:r>
              <a:rPr lang="cs-CZ" sz="2200" dirty="0">
                <a:latin typeface="Tahoma" pitchFamily="34" charset="0"/>
              </a:rPr>
              <a:t>B </a:t>
            </a:r>
            <a:r>
              <a:rPr lang="cs-CZ" sz="2200" dirty="0" smtClean="0">
                <a:latin typeface="Tahoma" pitchFamily="34" charset="0"/>
              </a:rPr>
              <a:t>lymfocyty  </a:t>
            </a:r>
            <a:endParaRPr lang="cs-CZ" sz="2200" dirty="0">
              <a:latin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latin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u="sng" dirty="0" err="1">
                <a:latin typeface="Tahoma" pitchFamily="34" charset="0"/>
              </a:rPr>
              <a:t>Germinální</a:t>
            </a:r>
            <a:r>
              <a:rPr lang="cs-CZ" sz="2200" u="sng" dirty="0">
                <a:latin typeface="Tahoma" pitchFamily="34" charset="0"/>
              </a:rPr>
              <a:t> reakce </a:t>
            </a:r>
            <a:r>
              <a:rPr lang="cs-CZ" sz="2200" dirty="0">
                <a:latin typeface="Tahoma" pitchFamily="34" charset="0"/>
              </a:rPr>
              <a:t>- pod vlivem signálů od FDC (</a:t>
            </a:r>
            <a:r>
              <a:rPr lang="cs-CZ" sz="2200" dirty="0" err="1">
                <a:latin typeface="Tahoma" pitchFamily="34" charset="0"/>
              </a:rPr>
              <a:t>Ag</a:t>
            </a:r>
            <a:r>
              <a:rPr lang="cs-CZ" sz="2200" dirty="0">
                <a:latin typeface="Tahoma" pitchFamily="34" charset="0"/>
              </a:rPr>
              <a:t>) a T</a:t>
            </a:r>
            <a:r>
              <a:rPr lang="cs-CZ" sz="2200" baseline="-25000" dirty="0">
                <a:latin typeface="Tahoma" pitchFamily="34" charset="0"/>
              </a:rPr>
              <a:t>H</a:t>
            </a:r>
            <a:r>
              <a:rPr lang="cs-CZ" sz="2200" dirty="0">
                <a:latin typeface="Tahoma" pitchFamily="34" charset="0"/>
              </a:rPr>
              <a:t>2 </a:t>
            </a:r>
            <a:r>
              <a:rPr lang="cs-CZ" sz="2200" dirty="0" err="1">
                <a:latin typeface="Tahoma" pitchFamily="34" charset="0"/>
              </a:rPr>
              <a:t>bb</a:t>
            </a:r>
            <a:r>
              <a:rPr lang="cs-CZ" sz="2200" dirty="0">
                <a:latin typeface="Tahoma" pitchFamily="34" charset="0"/>
              </a:rPr>
              <a:t> (CD40L, </a:t>
            </a:r>
            <a:r>
              <a:rPr lang="cs-CZ" sz="2200" dirty="0" err="1">
                <a:latin typeface="Tahoma" pitchFamily="34" charset="0"/>
              </a:rPr>
              <a:t>cytokiny</a:t>
            </a:r>
            <a:r>
              <a:rPr lang="cs-CZ" sz="2200" dirty="0">
                <a:latin typeface="Tahoma" pitchFamily="34" charset="0"/>
              </a:rPr>
              <a:t>) dochází opět k proliferaci a diferenciaci B lymfocytů doprovázené </a:t>
            </a:r>
            <a:r>
              <a:rPr lang="cs-CZ" sz="2200" u="sng" dirty="0">
                <a:latin typeface="Tahoma" pitchFamily="34" charset="0"/>
              </a:rPr>
              <a:t>somatickými mutacemi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2200" dirty="0" smtClean="0">
                <a:latin typeface="Tahoma" pitchFamily="34" charset="0"/>
                <a:cs typeface="Tahoma" pitchFamily="34" charset="0"/>
              </a:rPr>
              <a:t>V segmentů pro H a L řetězce </a:t>
            </a:r>
            <a:r>
              <a:rPr lang="en-US" sz="2200" dirty="0" smtClean="0">
                <a:cs typeface="Tahoma" pitchFamily="34" charset="0"/>
              </a:rPr>
              <a:t>→</a:t>
            </a:r>
            <a:r>
              <a:rPr lang="cs-CZ" sz="2200" dirty="0" smtClean="0">
                <a:cs typeface="Tahoma" pitchFamily="34" charset="0"/>
              </a:rPr>
              <a:t> 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vznik klonů B lymfocytů s novými BCR</a:t>
            </a:r>
            <a:r>
              <a:rPr lang="cs-CZ" sz="2200" dirty="0">
                <a:cs typeface="Tahoma" pitchFamily="34" charset="0"/>
              </a:rPr>
              <a:t>→ 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přežívají pouze B lymfocyty s BCR s nejvyšší afinitou k </a:t>
            </a:r>
            <a:r>
              <a:rPr lang="cs-CZ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cs-CZ" sz="2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afinitní maturace </a:t>
            </a:r>
            <a:r>
              <a:rPr lang="cs-CZ" sz="2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protilátek 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(4-6x vyšší afinita ve srovnání s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IgM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z 1.kola)</a:t>
            </a:r>
            <a:endParaRPr lang="cs-CZ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Protilátková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reakce vyvolaná antigeny závislými na T lymfocytech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Sekundární fáze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protilátkové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Tahoma" pitchFamily="34" charset="0"/>
              </a:rPr>
              <a:t>reakce</a:t>
            </a:r>
            <a:endParaRPr lang="cs-CZ" sz="2000" dirty="0">
              <a:latin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None/>
            </a:pPr>
            <a:endParaRPr lang="cs-CZ" sz="2200" dirty="0"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Kromě změn afinity dochází 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také k </a:t>
            </a:r>
            <a:r>
              <a:rPr lang="cs-CZ" sz="22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izotypovému</a:t>
            </a:r>
            <a:r>
              <a:rPr lang="cs-CZ" sz="2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přesmyku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tj. záměně konstantní části produkovaných protilátek, místo 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původních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IgM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 začnou tvořit jiné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izotypy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IgG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IgA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IgE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jaké </a:t>
            </a:r>
            <a:r>
              <a:rPr lang="cs-CZ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izotypy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vzniknou určuje </a:t>
            </a:r>
            <a:r>
              <a:rPr lang="cs-CZ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cytokinové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prostředí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Kontakt mezi </a:t>
            </a:r>
            <a:r>
              <a:rPr lang="cs-CZ" sz="2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CD40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(B lymfocyt) a </a:t>
            </a:r>
            <a:r>
              <a:rPr lang="cs-CZ" sz="2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CD40L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(T</a:t>
            </a:r>
            <a:r>
              <a:rPr lang="cs-CZ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lymfocyt) je nezbytný pro zahájení </a:t>
            </a:r>
            <a:r>
              <a:rPr lang="cs-CZ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somatických mutací, </a:t>
            </a:r>
            <a:r>
              <a:rPr lang="cs-CZ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izotypového</a:t>
            </a:r>
            <a:r>
              <a:rPr lang="cs-CZ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přesmyku a vznik paměťových </a:t>
            </a:r>
            <a:r>
              <a:rPr lang="cs-CZ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>
                <a:solidFill>
                  <a:srgbClr val="002060"/>
                </a:solidFill>
                <a:effectLst/>
              </a:rPr>
              <a:t>Povrchové znaky B lymfocytů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CD 10</a:t>
            </a:r>
            <a:r>
              <a:rPr lang="cs-CZ" sz="2000" dirty="0"/>
              <a:t> - nezralý B lymfocyt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CD 19</a:t>
            </a:r>
            <a:r>
              <a:rPr lang="cs-CZ" sz="2000" dirty="0"/>
              <a:t> - charakteristický povrchový znak B lymfocytů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CD 20 </a:t>
            </a:r>
            <a:r>
              <a:rPr lang="cs-CZ" sz="2000" dirty="0"/>
              <a:t>- na povrchu </a:t>
            </a:r>
            <a:r>
              <a:rPr lang="cs-CZ" sz="2000" dirty="0" err="1"/>
              <a:t>Ig</a:t>
            </a:r>
            <a:r>
              <a:rPr lang="cs-CZ" sz="2000" dirty="0"/>
              <a:t>-pozitivních B lymfocytů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err="1"/>
              <a:t>IgM</a:t>
            </a:r>
            <a:r>
              <a:rPr lang="cs-CZ" sz="2000" b="1" dirty="0"/>
              <a:t>, </a:t>
            </a:r>
            <a:r>
              <a:rPr lang="cs-CZ" sz="2000" b="1" dirty="0" err="1"/>
              <a:t>IgD</a:t>
            </a:r>
            <a:r>
              <a:rPr lang="cs-CZ" sz="2000" dirty="0"/>
              <a:t> - BCR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MHC </a:t>
            </a:r>
            <a:r>
              <a:rPr lang="cs-CZ" sz="2000" b="1" dirty="0" err="1"/>
              <a:t>gp</a:t>
            </a:r>
            <a:r>
              <a:rPr lang="cs-CZ" sz="2000" b="1" dirty="0"/>
              <a:t> </a:t>
            </a:r>
            <a:r>
              <a:rPr lang="cs-CZ" sz="2000" b="1" dirty="0" err="1"/>
              <a:t>II.třídy</a:t>
            </a:r>
            <a:r>
              <a:rPr lang="cs-CZ" sz="2000" dirty="0"/>
              <a:t> - </a:t>
            </a:r>
            <a:r>
              <a:rPr lang="cs-CZ" sz="2000" dirty="0" err="1"/>
              <a:t>Ag</a:t>
            </a:r>
            <a:r>
              <a:rPr lang="cs-CZ" sz="2000" dirty="0"/>
              <a:t> prezentující molekuly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CD 40 – </a:t>
            </a:r>
            <a:r>
              <a:rPr lang="cs-CZ" sz="2000" b="1" dirty="0" err="1"/>
              <a:t>kostimulační</a:t>
            </a:r>
            <a:r>
              <a:rPr lang="cs-CZ" sz="2000" b="1" dirty="0"/>
              <a:t> receptor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229600" cy="5905500"/>
          </a:xfrm>
        </p:spPr>
        <p:txBody>
          <a:bodyPr/>
          <a:lstStyle/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 sekundární fázi imunitní reakce vznikají protilátky s vyšší afinitou</a:t>
            </a:r>
            <a:r>
              <a:rPr lang="cs-CZ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 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a s jinými efektorovými vlastnostmi závislými na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izotypu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(aktivace komplementu, vazba na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Fc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receptory),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vznikají také </a:t>
            </a:r>
            <a:r>
              <a:rPr lang="cs-CZ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paměťové </a:t>
            </a:r>
            <a:r>
              <a:rPr lang="cs-CZ" sz="2000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 další setkání s 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Protilátky v organismu po primární infekci přetrvávají po dlouhou dobu</a:t>
            </a:r>
          </a:p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Primární a sekundární fáze na sebe při typických infekcích bezprostředně navazují.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5000"/>
              </a:lnSpc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https://www.youtube.com/watch?v=jPqb1_pE41g&amp;list=PLNMRM8YNM-urW9d6KrbkeW2nakXFm0zI9&amp;index=1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Protilátková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odpověď při opakované infekci</a:t>
            </a:r>
            <a:endParaRPr lang="cs-CZ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2600" dirty="0" smtClean="0"/>
              <a:t>reakce na první a opakované (pozdější) setkání</a:t>
            </a:r>
          </a:p>
          <a:p>
            <a:pPr>
              <a:lnSpc>
                <a:spcPct val="90000"/>
              </a:lnSpc>
              <a:buNone/>
            </a:pPr>
            <a:endParaRPr lang="cs-CZ" sz="2600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2600" b="1" dirty="0" smtClean="0">
                <a:solidFill>
                  <a:srgbClr val="0070C0"/>
                </a:solidFill>
              </a:rPr>
              <a:t>Primární </a:t>
            </a:r>
            <a:r>
              <a:rPr lang="cs-CZ" sz="2600" b="1" dirty="0">
                <a:solidFill>
                  <a:srgbClr val="0070C0"/>
                </a:solidFill>
              </a:rPr>
              <a:t>odpověď </a:t>
            </a:r>
            <a:endParaRPr lang="cs-CZ" sz="2600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cs-CZ" sz="2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600" dirty="0" smtClean="0"/>
              <a:t>následuje </a:t>
            </a:r>
            <a:r>
              <a:rPr lang="cs-CZ" sz="2600" dirty="0"/>
              <a:t>po prvním kontaktu s antigenem, kdy ještě </a:t>
            </a:r>
            <a:br>
              <a:rPr lang="cs-CZ" sz="2600" dirty="0"/>
            </a:br>
            <a:r>
              <a:rPr lang="cs-CZ" sz="2600" dirty="0" smtClean="0"/>
              <a:t>nejsou </a:t>
            </a:r>
            <a:r>
              <a:rPr lang="cs-CZ" sz="2600" dirty="0"/>
              <a:t>přítomny paměťové </a:t>
            </a:r>
            <a:r>
              <a:rPr lang="cs-CZ" sz="2600" dirty="0" smtClean="0"/>
              <a:t>buňky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následuje po určité době latence (cca 5-7 dnů) od prvního setkání s </a:t>
            </a:r>
            <a:r>
              <a:rPr lang="cs-CZ" sz="2600" dirty="0" err="1" smtClean="0"/>
              <a:t>Ag</a:t>
            </a:r>
            <a:endParaRPr lang="cs-CZ" sz="2600" dirty="0" smtClean="0"/>
          </a:p>
          <a:p>
            <a:pPr>
              <a:lnSpc>
                <a:spcPct val="150000"/>
              </a:lnSpc>
            </a:pPr>
            <a:r>
              <a:rPr lang="cs-CZ" sz="2600" dirty="0" smtClean="0"/>
              <a:t>tvoří </a:t>
            </a:r>
            <a:r>
              <a:rPr lang="cs-CZ" sz="2600" dirty="0"/>
              <a:t>se převážně </a:t>
            </a:r>
            <a:r>
              <a:rPr lang="cs-CZ" sz="2600" dirty="0" err="1"/>
              <a:t>nízkoafinní</a:t>
            </a:r>
            <a:r>
              <a:rPr lang="cs-CZ" sz="2600" dirty="0"/>
              <a:t> </a:t>
            </a:r>
            <a:r>
              <a:rPr lang="cs-CZ" sz="2600" dirty="0" err="1"/>
              <a:t>IgM</a:t>
            </a:r>
            <a:r>
              <a:rPr lang="cs-CZ" sz="2600" dirty="0"/>
              <a:t>, postupně se tvoří </a:t>
            </a:r>
            <a:r>
              <a:rPr lang="cs-CZ" sz="2600" dirty="0" smtClean="0"/>
              <a:t>ostatní </a:t>
            </a:r>
            <a:r>
              <a:rPr lang="cs-CZ" sz="2600" dirty="0" err="1"/>
              <a:t>izotypy</a:t>
            </a:r>
            <a:r>
              <a:rPr lang="cs-CZ" sz="2600" dirty="0"/>
              <a:t> s vyšší </a:t>
            </a:r>
            <a:r>
              <a:rPr lang="cs-CZ" sz="2600" dirty="0" smtClean="0"/>
              <a:t>afinitou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vznikají paměťové  B a T lymfocyty</a:t>
            </a:r>
            <a:endParaRPr lang="cs-CZ" sz="2600" dirty="0"/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Sekundární odpověď</a:t>
            </a:r>
          </a:p>
          <a:p>
            <a:pPr>
              <a:lnSpc>
                <a:spcPct val="150000"/>
              </a:lnSpc>
              <a:buNone/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400" dirty="0" smtClean="0"/>
              <a:t>následuje při dalším kontaktu s antigenem, přetrvává hladina protilátek z předchozího kontaktu a jsou přítomny paměťové buňky – reakce je rychlejší a silnější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hladina </a:t>
            </a:r>
            <a:r>
              <a:rPr lang="cs-CZ" sz="2400" dirty="0" err="1" smtClean="0"/>
              <a:t>IgM</a:t>
            </a:r>
            <a:r>
              <a:rPr lang="cs-CZ" sz="2400" dirty="0" smtClean="0"/>
              <a:t> protilátek je nižší, rychleji se tvoří ostatní </a:t>
            </a:r>
            <a:r>
              <a:rPr lang="cs-CZ" sz="2400" dirty="0" err="1" smtClean="0"/>
              <a:t>izotypy</a:t>
            </a:r>
            <a:r>
              <a:rPr lang="cs-CZ" sz="2400" dirty="0" smtClean="0"/>
              <a:t>, protilátky mají vyšší afinitu k antigenu, protože jsou aktivovány paměťové buňky</a:t>
            </a:r>
          </a:p>
          <a:p>
            <a:pPr>
              <a:lnSpc>
                <a:spcPct val="150000"/>
              </a:lnSpc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Sekundární odpověď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 </a:t>
            </a:r>
            <a:r>
              <a:rPr lang="cs-CZ" sz="2400" dirty="0" smtClean="0"/>
              <a:t>výsledkem sekundární imunitní odpovědi je produkce protilátek s vyšší afinitou k antigenu, jež jsou schopny </a:t>
            </a:r>
            <a:r>
              <a:rPr lang="cs-CZ" sz="2400" dirty="0" err="1" smtClean="0"/>
              <a:t>opsonizovat</a:t>
            </a:r>
            <a:r>
              <a:rPr lang="cs-CZ" sz="2400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IgG</a:t>
            </a:r>
            <a:r>
              <a:rPr lang="cs-CZ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Při opakovaném kontaktu se </a:t>
            </a:r>
            <a:r>
              <a:rPr lang="cs-CZ" sz="2400" dirty="0" err="1" smtClean="0"/>
              <a:t>protilátková</a:t>
            </a:r>
            <a:r>
              <a:rPr lang="cs-CZ" sz="2400" dirty="0" smtClean="0"/>
              <a:t> odpověď zrychluje a zesiluje, má kratší dobu latence (asi několik hodin) , koncentrace vytvořených protilátek je asi 10x vyšší než u primární odpovědi, převažuje </a:t>
            </a:r>
            <a:r>
              <a:rPr lang="cs-CZ" sz="2400" dirty="0" err="1" smtClean="0"/>
              <a:t>izotyp</a:t>
            </a:r>
            <a:r>
              <a:rPr lang="cs-CZ" sz="2400" dirty="0" smtClean="0"/>
              <a:t>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>
              <a:lnSpc>
                <a:spcPct val="150000"/>
              </a:lnSpc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002060"/>
                </a:solidFill>
              </a:rPr>
              <a:t>Dynamika tvorby protilátek </a:t>
            </a:r>
            <a:br>
              <a:rPr lang="cs-CZ" sz="2400" b="1" dirty="0">
                <a:solidFill>
                  <a:srgbClr val="002060"/>
                </a:solidFill>
              </a:rPr>
            </a:br>
            <a:r>
              <a:rPr lang="cs-CZ" sz="2400" b="1" dirty="0">
                <a:solidFill>
                  <a:srgbClr val="002060"/>
                </a:solidFill>
              </a:rPr>
              <a:t>při primární a sekundární odpovědi</a:t>
            </a:r>
          </a:p>
        </p:txBody>
      </p:sp>
      <p:pic>
        <p:nvPicPr>
          <p:cNvPr id="4" name="Picture 5" descr="17-10_ImmuneRespons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268760"/>
            <a:ext cx="665833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https://www.youtube.com/watch?v=548wQ5C6ufQ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chovam\Desktop\FOTKY + OSOBNI\20160610_141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" y="44624"/>
            <a:ext cx="9107424" cy="6830568"/>
          </a:xfrm>
          <a:prstGeom prst="rect">
            <a:avLst/>
          </a:prstGeom>
          <a:noFill/>
        </p:spPr>
      </p:pic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5454352"/>
            <a:ext cx="82296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Děkuji za pozornost 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188913"/>
            <a:ext cx="1368425" cy="744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>
                <a:solidFill>
                  <a:srgbClr val="002060"/>
                </a:solidFill>
                <a:effectLst/>
              </a:rPr>
              <a:t>BCR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4679950" cy="59769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BCR se skládá z </a:t>
            </a:r>
            <a:r>
              <a:rPr lang="cs-CZ" sz="2000" u="sng" dirty="0"/>
              <a:t>povrchového imunoglobulinu</a:t>
            </a:r>
            <a:r>
              <a:rPr lang="cs-CZ" sz="2000" dirty="0"/>
              <a:t> (</a:t>
            </a:r>
            <a:r>
              <a:rPr lang="cs-CZ" sz="2000" dirty="0" err="1"/>
              <a:t>IgM</a:t>
            </a:r>
            <a:r>
              <a:rPr lang="cs-CZ" sz="2000" dirty="0"/>
              <a:t>, </a:t>
            </a:r>
            <a:r>
              <a:rPr lang="cs-CZ" sz="2000" dirty="0" err="1"/>
              <a:t>IgD</a:t>
            </a:r>
            <a:r>
              <a:rPr lang="cs-CZ" sz="2000" dirty="0"/>
              <a:t> – </a:t>
            </a:r>
            <a:br>
              <a:rPr lang="cs-CZ" sz="2000" dirty="0"/>
            </a:br>
            <a:r>
              <a:rPr lang="cs-CZ" sz="2000" dirty="0"/>
              <a:t>H řetězce jsou </a:t>
            </a:r>
            <a:r>
              <a:rPr lang="cs-CZ" sz="2000" dirty="0" err="1"/>
              <a:t>transmembránové</a:t>
            </a:r>
            <a:r>
              <a:rPr lang="cs-CZ" sz="2000" dirty="0"/>
              <a:t> ; rozeznává </a:t>
            </a:r>
            <a:r>
              <a:rPr lang="cs-CZ" sz="2000" dirty="0" err="1"/>
              <a:t>Ag</a:t>
            </a:r>
            <a:r>
              <a:rPr lang="cs-CZ" sz="2000" dirty="0"/>
              <a:t>) a asociovaných </a:t>
            </a:r>
            <a:r>
              <a:rPr lang="cs-CZ" sz="2000" u="sng" dirty="0"/>
              <a:t>signalizačních molekul </a:t>
            </a:r>
            <a:r>
              <a:rPr lang="cs-CZ" sz="2000" dirty="0"/>
              <a:t>(</a:t>
            </a:r>
            <a:r>
              <a:rPr lang="cs-CZ" sz="2000" dirty="0" err="1"/>
              <a:t>Ig</a:t>
            </a:r>
            <a:r>
              <a:rPr lang="cs-CZ" sz="2000" dirty="0" err="1">
                <a:latin typeface="Symbol" pitchFamily="18" charset="2"/>
              </a:rPr>
              <a:t>a</a:t>
            </a:r>
            <a:r>
              <a:rPr lang="cs-CZ" sz="2000" dirty="0"/>
              <a:t> a </a:t>
            </a:r>
            <a:r>
              <a:rPr lang="cs-CZ" sz="2000" dirty="0" err="1"/>
              <a:t>Ig</a:t>
            </a:r>
            <a:r>
              <a:rPr lang="cs-CZ" sz="2000" dirty="0" err="1">
                <a:latin typeface="Symbol" pitchFamily="18" charset="2"/>
              </a:rPr>
              <a:t>b</a:t>
            </a:r>
            <a:r>
              <a:rPr lang="cs-CZ" sz="2000" dirty="0"/>
              <a:t>), které jsou asociovány  </a:t>
            </a:r>
            <a:br>
              <a:rPr lang="cs-CZ" sz="2000" dirty="0"/>
            </a:br>
            <a:r>
              <a:rPr lang="cs-CZ" sz="2000" dirty="0"/>
              <a:t>s cytoplazmatickými </a:t>
            </a:r>
            <a:r>
              <a:rPr lang="cs-CZ" sz="2000" u="sng" dirty="0"/>
              <a:t>protein </a:t>
            </a:r>
            <a:r>
              <a:rPr lang="cs-CZ" sz="2000" u="sng" dirty="0" err="1"/>
              <a:t>tyrosin</a:t>
            </a:r>
            <a:r>
              <a:rPr lang="cs-CZ" sz="2000" u="sng" dirty="0"/>
              <a:t>-kinázami</a:t>
            </a:r>
            <a:r>
              <a:rPr lang="cs-CZ" sz="2000" dirty="0"/>
              <a:t> (PTK) skupiny </a:t>
            </a:r>
            <a:r>
              <a:rPr lang="cs-CZ" sz="2000" dirty="0" err="1"/>
              <a:t>Src</a:t>
            </a: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1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Po současném navázání </a:t>
            </a:r>
            <a:r>
              <a:rPr lang="cs-CZ" sz="2000" dirty="0" err="1"/>
              <a:t>Ag</a:t>
            </a:r>
            <a:r>
              <a:rPr lang="cs-CZ" sz="2000" dirty="0"/>
              <a:t> na 2 či více BCR dojde k přiblížení PTK, vzájemné fosforylaci a fosforylaci dalších cytoplazmatických proteinů, což vede ke změnám transkripce genů, proliferaci, diferenciaci a sekreci protilátek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628775"/>
            <a:ext cx="4097337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>
                <a:solidFill>
                  <a:srgbClr val="002060"/>
                </a:solidFill>
                <a:effectLst/>
              </a:rPr>
              <a:t>Vývoj B lymfocytů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4744"/>
            <a:ext cx="8675688" cy="497046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cs-CZ" sz="2000" dirty="0"/>
              <a:t>Vývoj B lymfocytů probíhá v kostní dřeni a dokončuje se </a:t>
            </a:r>
            <a:r>
              <a:rPr lang="cs-CZ" sz="2000" dirty="0" smtClean="0"/>
              <a:t>po setkání </a:t>
            </a:r>
            <a:r>
              <a:rPr lang="cs-CZ" sz="2000" dirty="0"/>
              <a:t>s </a:t>
            </a:r>
            <a:r>
              <a:rPr lang="cs-CZ" sz="2000" dirty="0" err="1"/>
              <a:t>Ag</a:t>
            </a:r>
            <a:r>
              <a:rPr lang="cs-CZ" sz="2000" dirty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sekundárních lymfatických orgánech.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err="1"/>
              <a:t>Pluripotentní</a:t>
            </a:r>
            <a:r>
              <a:rPr lang="cs-CZ" sz="2000" b="1" dirty="0"/>
              <a:t> hematopoetická kmenová buňka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err="1"/>
              <a:t>Progenitor</a:t>
            </a:r>
            <a:r>
              <a:rPr lang="cs-CZ" sz="2000" b="1" dirty="0"/>
              <a:t> B lymfocytu</a:t>
            </a:r>
            <a:r>
              <a:rPr lang="cs-CZ" sz="2000" dirty="0"/>
              <a:t> </a:t>
            </a:r>
            <a:r>
              <a:rPr lang="cs-CZ" sz="2000" dirty="0">
                <a:cs typeface="Arial" charset="0"/>
              </a:rPr>
              <a:t>→ zahájení rekombinačních procesů, které </a:t>
            </a:r>
            <a:br>
              <a:rPr lang="cs-CZ" sz="2000" dirty="0">
                <a:cs typeface="Arial" charset="0"/>
              </a:rPr>
            </a:br>
            <a:r>
              <a:rPr lang="cs-CZ" sz="2000" dirty="0">
                <a:cs typeface="Arial" charset="0"/>
              </a:rPr>
              <a:t>                                           vedou ke vzniku velkého množství klonů </a:t>
            </a:r>
            <a:br>
              <a:rPr lang="cs-CZ" sz="2000" dirty="0">
                <a:cs typeface="Arial" charset="0"/>
              </a:rPr>
            </a:br>
            <a:r>
              <a:rPr lang="cs-CZ" sz="2000" dirty="0">
                <a:cs typeface="Arial" charset="0"/>
              </a:rPr>
              <a:t>                                           B lymfocytů s individuálně specifickými BCR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err="1" smtClean="0"/>
              <a:t>Pre</a:t>
            </a:r>
            <a:r>
              <a:rPr lang="cs-CZ" sz="2000" b="1" dirty="0" smtClean="0"/>
              <a:t> </a:t>
            </a:r>
            <a:r>
              <a:rPr lang="cs-CZ" sz="2000" b="1" dirty="0"/>
              <a:t>B lymfocyt</a:t>
            </a:r>
            <a:r>
              <a:rPr lang="cs-CZ" sz="2000" dirty="0"/>
              <a:t> </a:t>
            </a:r>
            <a:r>
              <a:rPr lang="cs-CZ" sz="2000" dirty="0">
                <a:cs typeface="Arial" charset="0"/>
              </a:rPr>
              <a:t>→ exprese </a:t>
            </a:r>
            <a:r>
              <a:rPr lang="cs-CZ" sz="2000" u="sng" dirty="0" err="1">
                <a:cs typeface="Arial" charset="0"/>
              </a:rPr>
              <a:t>pre</a:t>
            </a:r>
            <a:r>
              <a:rPr lang="cs-CZ" sz="2000" u="sng" dirty="0">
                <a:cs typeface="Arial" charset="0"/>
              </a:rPr>
              <a:t>-B receptoru</a:t>
            </a:r>
            <a:r>
              <a:rPr lang="cs-CZ" sz="2000" dirty="0">
                <a:cs typeface="Arial" charset="0"/>
              </a:rPr>
              <a:t> (tvořen H(</a:t>
            </a:r>
            <a:r>
              <a:rPr lang="cs-CZ" sz="2000" dirty="0">
                <a:latin typeface="Symbol" pitchFamily="18" charset="2"/>
                <a:cs typeface="Arial" charset="0"/>
              </a:rPr>
              <a:t>m</a:t>
            </a:r>
            <a:r>
              <a:rPr lang="cs-CZ" sz="2000" dirty="0">
                <a:cs typeface="Arial" charset="0"/>
              </a:rPr>
              <a:t>) řetězcem </a:t>
            </a:r>
            <a:br>
              <a:rPr lang="cs-CZ" sz="2000" dirty="0">
                <a:cs typeface="Arial" charset="0"/>
              </a:rPr>
            </a:br>
            <a:r>
              <a:rPr lang="cs-CZ" sz="2000" dirty="0">
                <a:cs typeface="Arial" charset="0"/>
              </a:rPr>
              <a:t>                           </a:t>
            </a:r>
            <a:r>
              <a:rPr lang="cs-CZ" sz="2000" dirty="0" smtClean="0">
                <a:cs typeface="Arial" charset="0"/>
              </a:rPr>
              <a:t> a </a:t>
            </a:r>
            <a:r>
              <a:rPr lang="cs-CZ" sz="2000" dirty="0">
                <a:cs typeface="Arial" charset="0"/>
              </a:rPr>
              <a:t>náhradním L řetězcem)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/>
              <a:t>Nezralý </a:t>
            </a:r>
            <a:r>
              <a:rPr lang="cs-CZ" sz="2000" b="1" dirty="0"/>
              <a:t>B lymfocyt</a:t>
            </a:r>
            <a:r>
              <a:rPr lang="cs-CZ" sz="2000" dirty="0"/>
              <a:t> </a:t>
            </a:r>
            <a:r>
              <a:rPr lang="cs-CZ" sz="2000" dirty="0">
                <a:cs typeface="Arial" charset="0"/>
              </a:rPr>
              <a:t>→ exprese povrchového </a:t>
            </a:r>
            <a:r>
              <a:rPr lang="cs-CZ" sz="2000" u="sng" dirty="0" err="1">
                <a:cs typeface="Arial" charset="0"/>
              </a:rPr>
              <a:t>IgM</a:t>
            </a:r>
            <a:r>
              <a:rPr lang="cs-CZ" sz="2000" dirty="0">
                <a:cs typeface="Arial" charset="0"/>
              </a:rPr>
              <a:t> (BCR); v této fázi </a:t>
            </a:r>
            <a:br>
              <a:rPr lang="cs-CZ" sz="2000" dirty="0">
                <a:cs typeface="Arial" charset="0"/>
              </a:rPr>
            </a:br>
            <a:r>
              <a:rPr lang="cs-CZ" sz="2000" dirty="0">
                <a:cs typeface="Arial" charset="0"/>
              </a:rPr>
              <a:t>                                   vývoje dochází k eliminaci </a:t>
            </a:r>
            <a:r>
              <a:rPr lang="cs-CZ" sz="2000" dirty="0" err="1">
                <a:cs typeface="Arial" charset="0"/>
              </a:rPr>
              <a:t>autoreaktivních</a:t>
            </a:r>
            <a:r>
              <a:rPr lang="cs-CZ" sz="2000" dirty="0">
                <a:cs typeface="Arial" charset="0"/>
              </a:rPr>
              <a:t> klonů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/>
              <a:t>Zralý B lymfocyt</a:t>
            </a:r>
            <a:r>
              <a:rPr lang="cs-CZ" sz="2000" dirty="0"/>
              <a:t> </a:t>
            </a:r>
            <a:r>
              <a:rPr lang="cs-CZ" sz="2000" dirty="0">
                <a:cs typeface="Arial" charset="0"/>
              </a:rPr>
              <a:t>→ exprese povrchového </a:t>
            </a:r>
            <a:r>
              <a:rPr lang="cs-CZ" sz="2000" u="sng" dirty="0" err="1">
                <a:cs typeface="Arial" charset="0"/>
              </a:rPr>
              <a:t>IgM</a:t>
            </a:r>
            <a:r>
              <a:rPr lang="cs-CZ" sz="2000" u="sng" dirty="0">
                <a:cs typeface="Arial" charset="0"/>
              </a:rPr>
              <a:t> a </a:t>
            </a:r>
            <a:r>
              <a:rPr lang="cs-CZ" sz="2000" u="sng" dirty="0" err="1">
                <a:cs typeface="Arial" charset="0"/>
              </a:rPr>
              <a:t>IgD</a:t>
            </a:r>
            <a:r>
              <a:rPr lang="cs-CZ" sz="2000" dirty="0">
                <a:cs typeface="Arial" charset="0"/>
              </a:rPr>
              <a:t> (BCR</a:t>
            </a:r>
            <a:r>
              <a:rPr lang="cs-CZ" sz="2000" dirty="0" smtClean="0">
                <a:cs typeface="Arial" charset="0"/>
              </a:rPr>
              <a:t>), migrace do sekundárních     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cs typeface="Arial" charset="0"/>
              </a:rPr>
              <a:t>                                    lymfatických orgánů</a:t>
            </a:r>
            <a:endParaRPr lang="cs-CZ" sz="2000" dirty="0"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3" name="Line 4"/>
          <p:cNvSpPr>
            <a:spLocks noChangeShapeType="1"/>
          </p:cNvSpPr>
          <p:nvPr/>
        </p:nvSpPr>
        <p:spPr bwMode="auto">
          <a:xfrm>
            <a:off x="1475656" y="2133550"/>
            <a:ext cx="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1924" name="Line 5"/>
          <p:cNvSpPr>
            <a:spLocks noChangeShapeType="1"/>
          </p:cNvSpPr>
          <p:nvPr/>
        </p:nvSpPr>
        <p:spPr bwMode="auto">
          <a:xfrm>
            <a:off x="1475656" y="2780853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1925" name="Line 6"/>
          <p:cNvSpPr>
            <a:spLocks noChangeShapeType="1"/>
          </p:cNvSpPr>
          <p:nvPr/>
        </p:nvSpPr>
        <p:spPr bwMode="auto">
          <a:xfrm>
            <a:off x="1475656" y="4005882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1926" name="Line 7"/>
          <p:cNvSpPr>
            <a:spLocks noChangeShapeType="1"/>
          </p:cNvSpPr>
          <p:nvPr/>
        </p:nvSpPr>
        <p:spPr bwMode="auto">
          <a:xfrm>
            <a:off x="1475656" y="4797152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13716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Imunoglobuliny</a:t>
            </a:r>
          </a:p>
        </p:txBody>
      </p:sp>
      <p:pic>
        <p:nvPicPr>
          <p:cNvPr id="3" name="irc_mi" descr="http://uhaweb.hartford.edu/bugl/images/Igs-pic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428868"/>
            <a:ext cx="3886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0387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Struktura imunoglobulinů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r>
              <a:rPr lang="cs-CZ" sz="2400" u="sng" dirty="0"/>
              <a:t>2 těžké (H) řetězce</a:t>
            </a:r>
            <a:r>
              <a:rPr lang="cs-CZ" sz="2400" dirty="0"/>
              <a:t> kovalentně spojeny cystinovými můstky, ke každému H řetězci je cystinovým můstkem připojen </a:t>
            </a:r>
            <a:r>
              <a:rPr lang="cs-CZ" sz="2400" u="sng" dirty="0"/>
              <a:t>lehký (L) řetězec</a:t>
            </a:r>
          </a:p>
          <a:p>
            <a:endParaRPr lang="cs-CZ" sz="1200" dirty="0"/>
          </a:p>
          <a:p>
            <a:r>
              <a:rPr lang="cs-CZ" sz="2400" dirty="0"/>
              <a:t>H řetězec se skládá ze 4 až 5 domén (1 variabilní, 3-4 konstantní)</a:t>
            </a:r>
          </a:p>
          <a:p>
            <a:endParaRPr lang="cs-CZ" sz="1000" dirty="0"/>
          </a:p>
          <a:p>
            <a:r>
              <a:rPr lang="cs-CZ" sz="2400" dirty="0"/>
              <a:t>L řetězec se skládá ze 2 </a:t>
            </a:r>
            <a:r>
              <a:rPr lang="cs-CZ" sz="2400" dirty="0" smtClean="0"/>
              <a:t>imunoglobulinových </a:t>
            </a:r>
            <a:r>
              <a:rPr lang="cs-CZ" sz="2400" dirty="0"/>
              <a:t>domén </a:t>
            </a:r>
            <a:br>
              <a:rPr lang="cs-CZ" sz="2400" dirty="0"/>
            </a:br>
            <a:r>
              <a:rPr lang="cs-CZ" sz="2400" dirty="0"/>
              <a:t>(1 variabilní, 1 konstantní)</a:t>
            </a:r>
          </a:p>
          <a:p>
            <a:endParaRPr lang="cs-CZ" sz="1000" dirty="0"/>
          </a:p>
          <a:p>
            <a:r>
              <a:rPr lang="cs-CZ" sz="2400" dirty="0"/>
              <a:t>Typy L řetězců - </a:t>
            </a:r>
            <a:r>
              <a:rPr lang="cs-CZ" sz="2400" dirty="0">
                <a:latin typeface="Symbol" pitchFamily="18" charset="2"/>
              </a:rPr>
              <a:t>k,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l</a:t>
            </a:r>
          </a:p>
          <a:p>
            <a:endParaRPr lang="cs-CZ" sz="1000" dirty="0"/>
          </a:p>
          <a:p>
            <a:r>
              <a:rPr lang="cs-CZ" sz="2400" dirty="0"/>
              <a:t>Typy H řetězců – </a:t>
            </a:r>
            <a:r>
              <a:rPr lang="cs-CZ" sz="2400" dirty="0">
                <a:latin typeface="Symbol" pitchFamily="18" charset="2"/>
              </a:rPr>
              <a:t>m, d, g (g1-4), a (a1,a2),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2367</Words>
  <Application>Microsoft Office PowerPoint</Application>
  <PresentationFormat>Předvádění na obrazovce (4:3)</PresentationFormat>
  <Paragraphs>332</Paragraphs>
  <Slides>57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Motiv sady Office</vt:lpstr>
      <vt:lpstr>9. 11. 2016 MUDr. Martina Vachová  31. Imunoglobuliny - struktura 32. Imunoglobuliny - funkce 33. Genetický základ tvorby imunoglobulinů 34. Biologické a chemické vlastnosti jednotlivých tříd         imunoglobulinů I. (IgG, IgA) 35. Biologické a chemické vlastnosti jednotlivých tříd         imunoglobulinů II. (IgM, IgD, IgE) 36. Izotypový přesmyk. Idiotypy a antiidiotypy - význam.        Imunologická paměť 37. Ontogeneze imunitní odpovědi 38. Primární imunitní odpověď 39. Sekundární imunitní odpověď. Efektorové funkce protilátek </vt:lpstr>
      <vt:lpstr>Snímek 2</vt:lpstr>
      <vt:lpstr>B lymfocyty</vt:lpstr>
      <vt:lpstr>Setkání B lymfocytu s Ag v sekundárních lymfatických orgánech</vt:lpstr>
      <vt:lpstr>Povrchové znaky B lymfocytů</vt:lpstr>
      <vt:lpstr>BCR</vt:lpstr>
      <vt:lpstr>Vývoj B lymfocytů</vt:lpstr>
      <vt:lpstr>Imunoglobuliny</vt:lpstr>
      <vt:lpstr>Struktura imunoglobulinů</vt:lpstr>
      <vt:lpstr>Struktura imunoglobulinů</vt:lpstr>
      <vt:lpstr>Snímek 11</vt:lpstr>
      <vt:lpstr>Funkce imunoglobulinů </vt:lpstr>
      <vt:lpstr>Snímek 13</vt:lpstr>
      <vt:lpstr>Aktivace mastocytů prostřednictvím IgE</vt:lpstr>
      <vt:lpstr>Snímek 15</vt:lpstr>
      <vt:lpstr>Snímek 16</vt:lpstr>
      <vt:lpstr>Snímek 17</vt:lpstr>
      <vt:lpstr>Snímek 18</vt:lpstr>
      <vt:lpstr>Třídy imunoglobulinů a jejich funkce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Přeskupování genů kódujících H řetězce</vt:lpstr>
      <vt:lpstr>Přeskupování genů kódujících H řetězce</vt:lpstr>
      <vt:lpstr>Přeskupování genů kódujících L řetězce</vt:lpstr>
      <vt:lpstr>Přeskupování genů kódujících L řetězce</vt:lpstr>
      <vt:lpstr>Snímek 31</vt:lpstr>
      <vt:lpstr>Izotypový přesmyk (class switch)</vt:lpstr>
      <vt:lpstr>Snímek 33</vt:lpstr>
      <vt:lpstr>Izotypový přesmyk (class switch)</vt:lpstr>
      <vt:lpstr>Antiidiotypové protilátky</vt:lpstr>
      <vt:lpstr>Antiidiotypové protilátky</vt:lpstr>
      <vt:lpstr>Ontogeneze imunitního systému</vt:lpstr>
      <vt:lpstr>Ontogeneze tvorby protilátek</vt:lpstr>
      <vt:lpstr>Ontogeneze tvorby protilátek</vt:lpstr>
      <vt:lpstr>Ontogeneze dalších složek imunity</vt:lpstr>
      <vt:lpstr>Imunitní odpověď založená  na protilátkách</vt:lpstr>
      <vt:lpstr>Protilátková reakce vyvolaná:</vt:lpstr>
      <vt:lpstr>T-nezávislá a T-závislá imunitní odpověď</vt:lpstr>
      <vt:lpstr>Protilátková reakce vyvolaná antigeny závislými na T lymfocytech</vt:lpstr>
      <vt:lpstr>TH2 imunitní odpověď – pomoc B lymfocytům</vt:lpstr>
      <vt:lpstr>Setkání B lymfocytu s Ag v sekundárních lymfatických orgánech</vt:lpstr>
      <vt:lpstr> </vt:lpstr>
      <vt:lpstr>Protilátková reakce vyvolaná antigeny závislými na T lymfocytech</vt:lpstr>
      <vt:lpstr>Protilátková reakce vyvolaná antigeny závislými na T lymfocytech</vt:lpstr>
      <vt:lpstr>Snímek 50</vt:lpstr>
      <vt:lpstr>Snímek 51</vt:lpstr>
      <vt:lpstr>Protilátková odpověď při opakované infekci</vt:lpstr>
      <vt:lpstr>Snímek 53</vt:lpstr>
      <vt:lpstr>Snímek 54</vt:lpstr>
      <vt:lpstr>Dynamika tvorby protilátek  při primární a sekundární odpovědi</vt:lpstr>
      <vt:lpstr>Snímek 56</vt:lpstr>
      <vt:lpstr>Děkuji za pozornost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vachovam</cp:lastModifiedBy>
  <cp:revision>235</cp:revision>
  <dcterms:created xsi:type="dcterms:W3CDTF">2014-03-17T17:03:52Z</dcterms:created>
  <dcterms:modified xsi:type="dcterms:W3CDTF">2016-11-09T10:46:16Z</dcterms:modified>
</cp:coreProperties>
</file>