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02" r:id="rId3"/>
    <p:sldId id="301" r:id="rId4"/>
    <p:sldId id="303" r:id="rId5"/>
    <p:sldId id="304" r:id="rId6"/>
    <p:sldId id="305" r:id="rId7"/>
    <p:sldId id="270" r:id="rId8"/>
    <p:sldId id="338" r:id="rId9"/>
    <p:sldId id="339" r:id="rId10"/>
    <p:sldId id="306" r:id="rId11"/>
    <p:sldId id="307" r:id="rId12"/>
    <p:sldId id="308" r:id="rId13"/>
    <p:sldId id="309" r:id="rId14"/>
    <p:sldId id="300" r:id="rId15"/>
    <p:sldId id="310" r:id="rId16"/>
    <p:sldId id="275" r:id="rId17"/>
    <p:sldId id="311" r:id="rId18"/>
    <p:sldId id="312" r:id="rId19"/>
    <p:sldId id="280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5" r:id="rId29"/>
    <p:sldId id="326" r:id="rId30"/>
    <p:sldId id="337" r:id="rId31"/>
    <p:sldId id="322" r:id="rId32"/>
    <p:sldId id="323" r:id="rId33"/>
    <p:sldId id="324" r:id="rId34"/>
    <p:sldId id="299" r:id="rId35"/>
    <p:sldId id="331" r:id="rId36"/>
    <p:sldId id="332" r:id="rId37"/>
    <p:sldId id="333" r:id="rId38"/>
    <p:sldId id="294" r:id="rId39"/>
    <p:sldId id="335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ka Martin (UIA)" initials="LM(" lastIdx="0" clrIdx="0">
    <p:extLst>
      <p:ext uri="{19B8F6BF-5375-455C-9EA6-DF929625EA0E}">
        <p15:presenceInfo xmlns:p15="http://schemas.microsoft.com/office/powerpoint/2012/main" userId="S-1-5-21-71462306-1090664017-1453867065-25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0560B-9BEF-4990-B258-66E5223C9B59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FECCB-BD65-415A-9DF6-688B847989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32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44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628AC-BA35-47DF-9C3A-35EB597C259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8343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err="1" smtClean="0"/>
              <a:t>Immunodeficiencies</a:t>
            </a:r>
            <a:r>
              <a:rPr lang="cs-CZ" sz="5400" b="1" dirty="0" smtClean="0"/>
              <a:t>,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part </a:t>
            </a:r>
            <a:r>
              <a:rPr lang="cs-CZ" sz="5400" b="1" dirty="0" smtClean="0"/>
              <a:t>1</a:t>
            </a:r>
            <a:endParaRPr lang="en-US" sz="5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b="1" i="1" dirty="0" smtClean="0">
                <a:solidFill>
                  <a:schemeClr val="tx1"/>
                </a:solidFill>
              </a:rPr>
              <a:t>Martin Liška</a:t>
            </a:r>
            <a:endParaRPr lang="cs-CZ" sz="3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077200" cy="706437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b="1" dirty="0"/>
              <a:t>Typical age </a:t>
            </a:r>
            <a:r>
              <a:rPr lang="cs-CZ" sz="3600" b="1" dirty="0" err="1" smtClean="0"/>
              <a:t>of</a:t>
            </a:r>
            <a:r>
              <a:rPr lang="en-GB" sz="3600" b="1" dirty="0" smtClean="0"/>
              <a:t> </a:t>
            </a:r>
            <a:r>
              <a:rPr lang="en-GB" sz="3600" b="1" dirty="0"/>
              <a:t>immunodeficiency manifestation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51535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200" b="1" u="sng" dirty="0"/>
              <a:t>Early infancy </a:t>
            </a:r>
            <a:r>
              <a:rPr lang="en-GB" sz="2200" dirty="0"/>
              <a:t>-  severe combined primary </a:t>
            </a:r>
            <a:r>
              <a:rPr lang="en-GB" sz="2200" dirty="0" err="1"/>
              <a:t>immunodeficiencies</a:t>
            </a:r>
            <a:endParaRPr lang="en-GB" sz="2200" dirty="0"/>
          </a:p>
          <a:p>
            <a:pPr eaLnBrk="1" hangingPunct="1"/>
            <a:r>
              <a:rPr lang="en-GB" sz="2200" b="1" u="sng" dirty="0"/>
              <a:t>6 months – 2 years </a:t>
            </a:r>
            <a:r>
              <a:rPr lang="en-GB" sz="2200" dirty="0"/>
              <a:t>– severe hereditary antibody deficiencies</a:t>
            </a:r>
          </a:p>
          <a:p>
            <a:pPr eaLnBrk="1" hangingPunct="1"/>
            <a:r>
              <a:rPr lang="en-GB" sz="2200" b="1" u="sng" dirty="0"/>
              <a:t>3 - 5 years </a:t>
            </a:r>
            <a:r>
              <a:rPr lang="en-GB" sz="2200" dirty="0"/>
              <a:t>– transitory or selective antibody deficiencies,</a:t>
            </a:r>
          </a:p>
          <a:p>
            <a:pPr eaLnBrk="1" hangingPunct="1">
              <a:buFontTx/>
              <a:buNone/>
            </a:pPr>
            <a:r>
              <a:rPr lang="en-GB" sz="2200" dirty="0"/>
              <a:t>                            secondary </a:t>
            </a:r>
            <a:r>
              <a:rPr lang="en-GB" sz="2200" dirty="0" err="1"/>
              <a:t>immunodeficiencies</a:t>
            </a:r>
            <a:endParaRPr lang="en-GB" sz="2200" dirty="0"/>
          </a:p>
          <a:p>
            <a:pPr eaLnBrk="1" hangingPunct="1"/>
            <a:r>
              <a:rPr lang="en-GB" sz="2200" b="1" u="sng" dirty="0"/>
              <a:t>15 – 20 years </a:t>
            </a:r>
            <a:r>
              <a:rPr lang="en-GB" sz="2200" dirty="0"/>
              <a:t>– hormonal instability, thymus involution, lifestyle      </a:t>
            </a:r>
          </a:p>
          <a:p>
            <a:pPr eaLnBrk="1" hangingPunct="1">
              <a:buNone/>
            </a:pPr>
            <a:r>
              <a:rPr lang="en-GB" sz="2200" dirty="0"/>
              <a:t>                                 changes,  some typical infections (EBV), first symptoms                 </a:t>
            </a:r>
          </a:p>
          <a:p>
            <a:pPr eaLnBrk="1" hangingPunct="1">
              <a:buNone/>
            </a:pPr>
            <a:r>
              <a:rPr lang="en-GB" sz="2200" dirty="0"/>
              <a:t>                                 of CVID</a:t>
            </a:r>
          </a:p>
          <a:p>
            <a:pPr eaLnBrk="1" hangingPunct="1"/>
            <a:r>
              <a:rPr lang="en-GB" sz="2200" b="1" u="sng" dirty="0" err="1"/>
              <a:t>Middleage</a:t>
            </a:r>
            <a:r>
              <a:rPr lang="en-GB" sz="2200" b="1" u="sng" dirty="0"/>
              <a:t> </a:t>
            </a:r>
            <a:r>
              <a:rPr lang="en-GB" sz="2200" dirty="0"/>
              <a:t>– excessive workload, stress, CVID, autoimmune disease,     </a:t>
            </a:r>
          </a:p>
          <a:p>
            <a:pPr eaLnBrk="1" hangingPunct="1">
              <a:buNone/>
            </a:pPr>
            <a:r>
              <a:rPr lang="en-GB" sz="2200" dirty="0"/>
              <a:t>                              malignancies</a:t>
            </a:r>
          </a:p>
          <a:p>
            <a:pPr eaLnBrk="1" hangingPunct="1"/>
            <a:r>
              <a:rPr lang="en-GB" sz="2200" b="1" u="sng" dirty="0"/>
              <a:t>Advanced/old age </a:t>
            </a:r>
            <a:r>
              <a:rPr lang="en-GB" sz="2200" dirty="0"/>
              <a:t>– rather symptoms of secondary    </a:t>
            </a:r>
          </a:p>
          <a:p>
            <a:pPr eaLnBrk="1" hangingPunct="1">
              <a:buNone/>
            </a:pPr>
            <a:r>
              <a:rPr lang="en-GB" sz="2200" dirty="0"/>
              <a:t>                                           </a:t>
            </a:r>
            <a:r>
              <a:rPr lang="en-GB" sz="2200" dirty="0" err="1"/>
              <a:t>immunodeficiencies</a:t>
            </a:r>
            <a:r>
              <a:rPr lang="en-GB" sz="2200" b="1" dirty="0"/>
              <a:t>    </a:t>
            </a:r>
          </a:p>
          <a:p>
            <a:pPr eaLnBrk="1" hangingPunct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82387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b="1" dirty="0"/>
              <a:t>Immunodeficiency – the main clinical features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eaLnBrk="1" hangingPunct="1"/>
            <a:r>
              <a:rPr lang="en-GB" sz="2000" b="1" dirty="0"/>
              <a:t>Antibody d.  </a:t>
            </a:r>
            <a:r>
              <a:rPr lang="en-GB" sz="2000" dirty="0"/>
              <a:t>- recurrent microbial infections (capsulated bacteria)</a:t>
            </a:r>
          </a:p>
          <a:p>
            <a:pPr eaLnBrk="1" hangingPunct="1">
              <a:buFontTx/>
              <a:buNone/>
            </a:pPr>
            <a:r>
              <a:rPr lang="en-GB" sz="2000" dirty="0"/>
              <a:t>                                respiratory - pneumonia, sinusitis, </a:t>
            </a:r>
            <a:r>
              <a:rPr lang="en-GB" sz="2000" dirty="0" err="1"/>
              <a:t>otitis</a:t>
            </a:r>
            <a:r>
              <a:rPr lang="en-GB" sz="2000" dirty="0"/>
              <a:t>                                   </a:t>
            </a:r>
          </a:p>
          <a:p>
            <a:pPr eaLnBrk="1" hangingPunct="1">
              <a:buFontTx/>
              <a:buNone/>
            </a:pPr>
            <a:r>
              <a:rPr lang="en-GB" sz="2000" dirty="0"/>
              <a:t>                                GIT – </a:t>
            </a:r>
            <a:r>
              <a:rPr lang="en-GB" sz="2000" dirty="0" err="1"/>
              <a:t>diarrhea</a:t>
            </a:r>
            <a:endParaRPr lang="en-GB" sz="2000" dirty="0"/>
          </a:p>
          <a:p>
            <a:pPr eaLnBrk="1" hangingPunct="1"/>
            <a:r>
              <a:rPr lang="en-GB" sz="2000" b="1" dirty="0"/>
              <a:t>Complement system d. </a:t>
            </a:r>
            <a:r>
              <a:rPr lang="en-GB" sz="2000" dirty="0"/>
              <a:t>– microbial infections (</a:t>
            </a:r>
            <a:r>
              <a:rPr lang="en-GB" sz="2000" dirty="0" err="1"/>
              <a:t>pyogenic</a:t>
            </a:r>
            <a:r>
              <a:rPr lang="en-GB" sz="2000" dirty="0"/>
              <a:t>), sepsis</a:t>
            </a:r>
          </a:p>
          <a:p>
            <a:pPr eaLnBrk="1" hangingPunct="1">
              <a:buFontTx/>
              <a:buNone/>
            </a:pPr>
            <a:r>
              <a:rPr lang="en-GB" sz="2000" dirty="0"/>
              <a:t>                                 </a:t>
            </a:r>
            <a:r>
              <a:rPr lang="cs-CZ" sz="2000" dirty="0"/>
              <a:t>                  </a:t>
            </a:r>
            <a:r>
              <a:rPr lang="en-GB" sz="2000" dirty="0"/>
              <a:t> </a:t>
            </a:r>
            <a:r>
              <a:rPr lang="en-GB" sz="2000" dirty="0" err="1"/>
              <a:t>immunocomplex</a:t>
            </a:r>
            <a:r>
              <a:rPr lang="en-GB" sz="2000" dirty="0"/>
              <a:t> diseases (SLE)</a:t>
            </a:r>
          </a:p>
          <a:p>
            <a:pPr eaLnBrk="1" hangingPunct="1">
              <a:buFontTx/>
              <a:buNone/>
            </a:pPr>
            <a:r>
              <a:rPr lang="en-GB" sz="2000" dirty="0"/>
              <a:t>                                  </a:t>
            </a:r>
            <a:r>
              <a:rPr lang="cs-CZ" sz="2000" dirty="0"/>
              <a:t>                  </a:t>
            </a:r>
            <a:r>
              <a:rPr lang="cs-CZ" sz="2000" dirty="0" err="1"/>
              <a:t>swellings</a:t>
            </a:r>
            <a:r>
              <a:rPr lang="en-GB" sz="2000" dirty="0"/>
              <a:t> in HAE – C1-inhibitor deficiency</a:t>
            </a:r>
          </a:p>
          <a:p>
            <a:pPr eaLnBrk="1" hangingPunct="1"/>
            <a:r>
              <a:rPr lang="cs-CZ" sz="2000" b="1" dirty="0" err="1" smtClean="0"/>
              <a:t>Combined</a:t>
            </a:r>
            <a:r>
              <a:rPr lang="cs-CZ" sz="2000" b="1" dirty="0" smtClean="0"/>
              <a:t> </a:t>
            </a:r>
            <a:r>
              <a:rPr lang="en-GB" sz="2000" b="1" dirty="0" smtClean="0"/>
              <a:t>T </a:t>
            </a:r>
            <a:r>
              <a:rPr lang="en-GB" sz="2000" b="1" dirty="0"/>
              <a:t>cells (+ B cells) d. </a:t>
            </a:r>
            <a:r>
              <a:rPr lang="en-GB" sz="2000" dirty="0"/>
              <a:t>-  bacterial, fungal, viral infections</a:t>
            </a:r>
          </a:p>
          <a:p>
            <a:pPr eaLnBrk="1" hangingPunct="1">
              <a:buFontTx/>
              <a:buNone/>
            </a:pPr>
            <a:r>
              <a:rPr lang="en-GB" sz="2000" dirty="0"/>
              <a:t>                          </a:t>
            </a:r>
            <a:r>
              <a:rPr lang="cs-CZ" sz="2000" dirty="0"/>
              <a:t> </a:t>
            </a:r>
            <a:r>
              <a:rPr lang="cs-CZ" sz="2000" dirty="0" smtClean="0"/>
              <a:t>                    </a:t>
            </a:r>
            <a:r>
              <a:rPr lang="en-GB" sz="2000" dirty="0" smtClean="0"/>
              <a:t>       </a:t>
            </a:r>
            <a:r>
              <a:rPr lang="cs-CZ" sz="2000" dirty="0" smtClean="0"/>
              <a:t>           </a:t>
            </a:r>
            <a:r>
              <a:rPr lang="en-GB" sz="2000" dirty="0"/>
              <a:t>GIT </a:t>
            </a:r>
            <a:r>
              <a:rPr lang="cs-CZ" sz="2000" dirty="0" err="1" smtClean="0"/>
              <a:t>symptoms</a:t>
            </a:r>
            <a:r>
              <a:rPr lang="cs-CZ" sz="2000" dirty="0" smtClean="0"/>
              <a:t> </a:t>
            </a:r>
            <a:r>
              <a:rPr lang="en-GB" sz="2000" dirty="0" smtClean="0"/>
              <a:t>– </a:t>
            </a:r>
            <a:r>
              <a:rPr lang="en-GB" sz="2000" dirty="0" err="1"/>
              <a:t>diarrhea</a:t>
            </a:r>
            <a:endParaRPr lang="en-GB" sz="2000" dirty="0"/>
          </a:p>
          <a:p>
            <a:pPr eaLnBrk="1" hangingPunct="1">
              <a:buFontTx/>
              <a:buNone/>
            </a:pPr>
            <a:r>
              <a:rPr lang="en-GB" sz="2000" dirty="0"/>
              <a:t>                                 </a:t>
            </a:r>
            <a:r>
              <a:rPr lang="cs-CZ" sz="2000" dirty="0"/>
              <a:t>           </a:t>
            </a:r>
            <a:r>
              <a:rPr lang="cs-CZ" sz="2000" dirty="0" smtClean="0"/>
              <a:t>                     </a:t>
            </a:r>
            <a:r>
              <a:rPr lang="en-GB" sz="2000" dirty="0" smtClean="0"/>
              <a:t>respiratory </a:t>
            </a:r>
            <a:r>
              <a:rPr lang="cs-CZ" sz="2000" dirty="0" err="1" smtClean="0"/>
              <a:t>infections</a:t>
            </a:r>
            <a:r>
              <a:rPr lang="cs-CZ" sz="2000" dirty="0" smtClean="0"/>
              <a:t> </a:t>
            </a:r>
            <a:r>
              <a:rPr lang="en-GB" sz="2000" dirty="0" smtClean="0"/>
              <a:t>– </a:t>
            </a:r>
            <a:r>
              <a:rPr lang="en-GB" sz="2000" dirty="0"/>
              <a:t>pneumonia, sinusitis</a:t>
            </a:r>
          </a:p>
          <a:p>
            <a:pPr eaLnBrk="1" hangingPunct="1"/>
            <a:r>
              <a:rPr lang="en-GB" sz="2000" b="1" dirty="0"/>
              <a:t>Phagocytes </a:t>
            </a:r>
            <a:r>
              <a:rPr lang="cs-CZ" sz="2000" b="1" dirty="0"/>
              <a:t> </a:t>
            </a:r>
            <a:r>
              <a:rPr lang="cs-CZ" sz="2000" b="1" dirty="0" err="1"/>
              <a:t>d</a:t>
            </a:r>
            <a:r>
              <a:rPr lang="cs-CZ" sz="2000" b="1" dirty="0"/>
              <a:t>.</a:t>
            </a:r>
            <a:r>
              <a:rPr lang="en-GB" sz="2000" dirty="0"/>
              <a:t>- abscesses, recurrent pyogenic infections of skin</a:t>
            </a:r>
            <a:r>
              <a:rPr lang="cs-CZ" sz="2000" dirty="0"/>
              <a:t>,</a:t>
            </a:r>
            <a:endParaRPr lang="en-GB" sz="2000" dirty="0"/>
          </a:p>
          <a:p>
            <a:pPr eaLnBrk="1" hangingPunct="1">
              <a:buFontTx/>
              <a:buNone/>
            </a:pPr>
            <a:r>
              <a:rPr lang="en-GB" sz="2000" dirty="0"/>
              <a:t>                                </a:t>
            </a:r>
            <a:r>
              <a:rPr lang="cs-CZ" sz="2000" dirty="0"/>
              <a:t>   </a:t>
            </a:r>
            <a:r>
              <a:rPr lang="en-GB" sz="2000" dirty="0" err="1"/>
              <a:t>granulomatous</a:t>
            </a:r>
            <a:r>
              <a:rPr lang="en-GB" sz="2000" dirty="0"/>
              <a:t> inflammation</a:t>
            </a:r>
          </a:p>
        </p:txBody>
      </p:sp>
    </p:spTree>
    <p:extLst>
      <p:ext uri="{BB962C8B-B14F-4D97-AF65-F5344CB8AC3E}">
        <p14:creationId xmlns:p14="http://schemas.microsoft.com/office/powerpoint/2010/main" val="548610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cs-CZ" sz="2400" b="1" dirty="0" smtClean="0"/>
              <a:t>The differentiation of pluripotent stem-cell</a:t>
            </a:r>
          </a:p>
        </p:txBody>
      </p:sp>
      <p:pic>
        <p:nvPicPr>
          <p:cNvPr id="7171" name="Picture 3" descr="Scan004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836613"/>
            <a:ext cx="8642350" cy="5688012"/>
          </a:xfrm>
          <a:noFill/>
        </p:spPr>
      </p:pic>
    </p:spTree>
    <p:extLst>
      <p:ext uri="{BB962C8B-B14F-4D97-AF65-F5344CB8AC3E}">
        <p14:creationId xmlns:p14="http://schemas.microsoft.com/office/powerpoint/2010/main" val="325684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Immunodeficiency diagnosis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History</a:t>
            </a:r>
          </a:p>
          <a:p>
            <a:r>
              <a:rPr lang="en-GB" b="1" dirty="0"/>
              <a:t>Laboratory tests:</a:t>
            </a:r>
          </a:p>
          <a:p>
            <a:pPr>
              <a:buNone/>
            </a:pPr>
            <a:r>
              <a:rPr lang="en-GB" dirty="0"/>
              <a:t>              </a:t>
            </a:r>
            <a:r>
              <a:rPr lang="en-GB" sz="2400" dirty="0"/>
              <a:t>- blood cell count, </a:t>
            </a:r>
            <a:r>
              <a:rPr lang="en-GB" sz="2400" dirty="0" err="1"/>
              <a:t>Ig</a:t>
            </a:r>
            <a:endParaRPr lang="en-GB" sz="2400" dirty="0"/>
          </a:p>
          <a:p>
            <a:pPr>
              <a:buNone/>
            </a:pPr>
            <a:r>
              <a:rPr lang="en-GB" sz="2400" dirty="0"/>
              <a:t>                   - FCM</a:t>
            </a:r>
          </a:p>
          <a:p>
            <a:pPr>
              <a:buNone/>
            </a:pPr>
            <a:r>
              <a:rPr lang="en-GB" sz="2400" dirty="0"/>
              <a:t>                   - special tests (lymphocyte functional tests,            </a:t>
            </a:r>
          </a:p>
          <a:p>
            <a:pPr>
              <a:buNone/>
            </a:pPr>
            <a:r>
              <a:rPr lang="en-GB" sz="2400" dirty="0"/>
              <a:t>                      </a:t>
            </a:r>
            <a:r>
              <a:rPr lang="en-GB" sz="2400" dirty="0" err="1"/>
              <a:t>phagocytosis</a:t>
            </a:r>
            <a:r>
              <a:rPr lang="en-GB" sz="2400" dirty="0"/>
              <a:t>, respiratory burst test, </a:t>
            </a:r>
            <a:r>
              <a:rPr lang="en-GB" sz="2400" dirty="0" err="1"/>
              <a:t>IgG</a:t>
            </a:r>
            <a:r>
              <a:rPr lang="en-GB" sz="2400" dirty="0"/>
              <a:t> subclasses,   </a:t>
            </a:r>
          </a:p>
          <a:p>
            <a:pPr>
              <a:buNone/>
            </a:pPr>
            <a:r>
              <a:rPr lang="en-GB" sz="2400" dirty="0"/>
              <a:t>                      specific </a:t>
            </a:r>
            <a:r>
              <a:rPr lang="en-GB" sz="2400" dirty="0" err="1"/>
              <a:t>Ig</a:t>
            </a:r>
            <a:r>
              <a:rPr lang="en-GB" sz="2400" dirty="0"/>
              <a:t>)  </a:t>
            </a:r>
          </a:p>
          <a:p>
            <a:r>
              <a:rPr lang="en-GB" b="1" dirty="0" smtClean="0"/>
              <a:t>Genetics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357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10 warning signs of primary immunodeficiency disorder (PID)</a:t>
            </a:r>
            <a:endParaRPr lang="en-US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95536" y="1916832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≥ 4 new ear infections within 1 year</a:t>
            </a:r>
          </a:p>
          <a:p>
            <a:r>
              <a:rPr lang="en-US" dirty="0" smtClean="0"/>
              <a:t>≥ 2 serious sinus infections within 1 year</a:t>
            </a:r>
          </a:p>
          <a:p>
            <a:r>
              <a:rPr lang="en-US" dirty="0" smtClean="0"/>
              <a:t>≥ 2 months on antibiotics with little effect</a:t>
            </a:r>
          </a:p>
          <a:p>
            <a:r>
              <a:rPr lang="en-US" dirty="0" smtClean="0"/>
              <a:t>≥ 2 pneumonias within 1 year</a:t>
            </a:r>
          </a:p>
          <a:p>
            <a:r>
              <a:rPr lang="en-US" dirty="0" smtClean="0"/>
              <a:t>Failure of an infant to gain weight or grow normally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59608" y="1900856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Recurrent deep skin or organ abscesses</a:t>
            </a:r>
          </a:p>
          <a:p>
            <a:r>
              <a:rPr lang="en-US" dirty="0" smtClean="0"/>
              <a:t>Persistent thrush in mouth or fungal infection on skin</a:t>
            </a:r>
          </a:p>
          <a:p>
            <a:r>
              <a:rPr lang="en-US" dirty="0" smtClean="0"/>
              <a:t>Need for intravenous antibiotics to clear infections</a:t>
            </a:r>
          </a:p>
          <a:p>
            <a:r>
              <a:rPr lang="en-US" dirty="0" smtClean="0"/>
              <a:t>≥ 2 deep-seated infections including septicemia</a:t>
            </a:r>
          </a:p>
          <a:p>
            <a:r>
              <a:rPr lang="en-US" dirty="0" smtClean="0"/>
              <a:t>A family history of 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Therapy of immunodeficiency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Severe PID</a:t>
            </a:r>
            <a:r>
              <a:rPr lang="cs-CZ" sz="2800" dirty="0"/>
              <a:t>s</a:t>
            </a:r>
            <a:r>
              <a:rPr lang="en-GB" sz="2800" dirty="0"/>
              <a:t> → </a:t>
            </a:r>
            <a:r>
              <a:rPr lang="cs-CZ" sz="2800" dirty="0" smtClean="0"/>
              <a:t>HSC</a:t>
            </a:r>
            <a:r>
              <a:rPr lang="en-GB" sz="2800" dirty="0" smtClean="0"/>
              <a:t>T</a:t>
            </a:r>
            <a:endParaRPr lang="en-GB" sz="2800" dirty="0"/>
          </a:p>
          <a:p>
            <a:pPr>
              <a:buNone/>
            </a:pPr>
            <a:endParaRPr lang="en-GB" sz="2800" dirty="0"/>
          </a:p>
          <a:p>
            <a:r>
              <a:rPr lang="en-GB" sz="2800" dirty="0"/>
              <a:t>Other PIDs → gene t</a:t>
            </a:r>
            <a:r>
              <a:rPr lang="cs-CZ" sz="2800" dirty="0"/>
              <a:t>h</a:t>
            </a:r>
            <a:r>
              <a:rPr lang="en-GB" sz="2800" dirty="0" err="1"/>
              <a:t>erapy</a:t>
            </a:r>
            <a:endParaRPr lang="en-GB" sz="2800" dirty="0"/>
          </a:p>
          <a:p>
            <a:pPr>
              <a:buNone/>
            </a:pPr>
            <a:endParaRPr lang="en-GB" sz="2800" dirty="0"/>
          </a:p>
          <a:p>
            <a:r>
              <a:rPr lang="en-GB" sz="2800" dirty="0"/>
              <a:t> Primary &amp; secondary IDs → substitution (IVIG)</a:t>
            </a:r>
          </a:p>
          <a:p>
            <a:pPr>
              <a:buNone/>
            </a:pPr>
            <a:r>
              <a:rPr lang="en-GB" sz="2800" dirty="0"/>
              <a:t>                                                  → prophylaxis (ATB)   </a:t>
            </a:r>
          </a:p>
          <a:p>
            <a:pPr>
              <a:buNone/>
            </a:pPr>
            <a:endParaRPr lang="en-GB" sz="2800" dirty="0"/>
          </a:p>
          <a:p>
            <a:r>
              <a:rPr lang="en-GB" sz="2800" dirty="0"/>
              <a:t>Mild ID</a:t>
            </a:r>
            <a:r>
              <a:rPr lang="cs-CZ" sz="2800" dirty="0"/>
              <a:t>s</a:t>
            </a:r>
            <a:r>
              <a:rPr lang="en-GB" sz="2800" dirty="0"/>
              <a:t> →</a:t>
            </a:r>
            <a:r>
              <a:rPr lang="en-GB" sz="2800" dirty="0" err="1"/>
              <a:t>immunomodulation</a:t>
            </a:r>
            <a:endParaRPr lang="en-GB" sz="2800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284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1988840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/>
              <a:t>Primary </a:t>
            </a:r>
            <a:r>
              <a:rPr lang="en-US" sz="4800" b="1" dirty="0" err="1" smtClean="0"/>
              <a:t>immunodeficiencies</a:t>
            </a:r>
            <a:endParaRPr lang="en-US" sz="4800" b="1" dirty="0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b="1" dirty="0"/>
              <a:t>I</a:t>
            </a:r>
            <a:r>
              <a:rPr lang="en-GB" sz="4000" b="1" dirty="0"/>
              <a:t>. </a:t>
            </a:r>
            <a:r>
              <a:rPr lang="en-GB" b="1" dirty="0"/>
              <a:t>Defects of </a:t>
            </a:r>
            <a:r>
              <a:rPr lang="en-GB" b="1" dirty="0" err="1"/>
              <a:t>phagocyt</a:t>
            </a:r>
            <a:r>
              <a:rPr lang="cs-CZ" b="1" dirty="0"/>
              <a:t>e</a:t>
            </a:r>
            <a:r>
              <a:rPr lang="en-GB" b="1" dirty="0"/>
              <a:t>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3600" b="1" dirty="0"/>
              <a:t>   </a:t>
            </a:r>
            <a:r>
              <a:rPr lang="en-GB" sz="3600" b="1" dirty="0"/>
              <a:t>1/ Quantitative defects of phagocytes</a:t>
            </a:r>
          </a:p>
          <a:p>
            <a:pPr eaLnBrk="1" hangingPunct="1">
              <a:buFontTx/>
              <a:buNone/>
            </a:pPr>
            <a:endParaRPr lang="en-GB" sz="3600" b="1" dirty="0"/>
          </a:p>
          <a:p>
            <a:pPr eaLnBrk="1" hangingPunct="1">
              <a:buFontTx/>
              <a:buNone/>
            </a:pPr>
            <a:r>
              <a:rPr lang="en-GB" sz="2800" b="1" dirty="0"/>
              <a:t>a/ </a:t>
            </a:r>
            <a:r>
              <a:rPr lang="en-GB" sz="2800" b="1" dirty="0" err="1"/>
              <a:t>neutropenia</a:t>
            </a:r>
            <a:r>
              <a:rPr lang="en-GB" sz="2800" b="1" dirty="0"/>
              <a:t>, </a:t>
            </a:r>
            <a:r>
              <a:rPr lang="en-GB" sz="2800" b="1" dirty="0" err="1"/>
              <a:t>granulocytopenia</a:t>
            </a:r>
            <a:endParaRPr lang="en-GB" sz="2800" b="1" dirty="0"/>
          </a:p>
          <a:p>
            <a:pPr eaLnBrk="1" hangingPunct="1">
              <a:buFontTx/>
              <a:buNone/>
            </a:pPr>
            <a:endParaRPr lang="en-GB" sz="2800" b="1" dirty="0"/>
          </a:p>
          <a:p>
            <a:pPr eaLnBrk="1" hangingPunct="1"/>
            <a:r>
              <a:rPr lang="en-GB" sz="2400" dirty="0"/>
              <a:t>severe congenital </a:t>
            </a:r>
            <a:r>
              <a:rPr lang="en-GB" sz="2400" dirty="0" err="1"/>
              <a:t>neutropenia</a:t>
            </a:r>
            <a:r>
              <a:rPr lang="en-GB" sz="2400" dirty="0"/>
              <a:t> (</a:t>
            </a:r>
            <a:r>
              <a:rPr lang="en-GB" sz="2400" dirty="0" err="1"/>
              <a:t>Kostmann</a:t>
            </a:r>
            <a:r>
              <a:rPr lang="en-GB" sz="2400" dirty="0"/>
              <a:t> </a:t>
            </a:r>
            <a:r>
              <a:rPr lang="en-GB" sz="2400" dirty="0" err="1"/>
              <a:t>sy</a:t>
            </a:r>
            <a:r>
              <a:rPr lang="en-GB" sz="2400" dirty="0"/>
              <a:t>.)</a:t>
            </a:r>
          </a:p>
          <a:p>
            <a:pPr eaLnBrk="1" hangingPunct="1"/>
            <a:r>
              <a:rPr lang="en-GB" sz="2400" dirty="0"/>
              <a:t>cyclic </a:t>
            </a:r>
            <a:r>
              <a:rPr lang="en-GB" sz="2400" dirty="0" err="1"/>
              <a:t>neutropenia</a:t>
            </a:r>
            <a:endParaRPr lang="en-GB" sz="2400" dirty="0"/>
          </a:p>
          <a:p>
            <a:pPr eaLnBrk="1" hangingPunct="1"/>
            <a:r>
              <a:rPr lang="en-GB" sz="2400" dirty="0"/>
              <a:t>reticular </a:t>
            </a:r>
            <a:r>
              <a:rPr lang="en-GB" sz="2400" dirty="0" smtClean="0"/>
              <a:t>dysgenesis</a:t>
            </a:r>
            <a:r>
              <a:rPr lang="cs-CZ" sz="2400" dirty="0" smtClean="0"/>
              <a:t> </a:t>
            </a:r>
            <a:r>
              <a:rPr lang="cs-CZ" sz="2400" dirty="0" err="1" smtClean="0"/>
              <a:t>sy</a:t>
            </a:r>
            <a:r>
              <a:rPr lang="cs-CZ" sz="2400" dirty="0" smtClean="0"/>
              <a:t>.</a:t>
            </a:r>
            <a:endParaRPr lang="en-GB" sz="2400" dirty="0"/>
          </a:p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143233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b="1" dirty="0"/>
              <a:t>I. Defects of </a:t>
            </a:r>
            <a:r>
              <a:rPr lang="en-GB" sz="4000" b="1" dirty="0" err="1"/>
              <a:t>phagocyt</a:t>
            </a:r>
            <a:r>
              <a:rPr lang="cs-CZ" sz="4000" b="1" dirty="0"/>
              <a:t>e</a:t>
            </a:r>
            <a:r>
              <a:rPr lang="en-GB" sz="4000" b="1" dirty="0"/>
              <a:t>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0768"/>
            <a:ext cx="8218487" cy="540059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b="1" dirty="0"/>
              <a:t>2/ </a:t>
            </a:r>
            <a:r>
              <a:rPr lang="en-GB" b="1" dirty="0" smtClean="0"/>
              <a:t>Qua</a:t>
            </a:r>
            <a:r>
              <a:rPr lang="cs-CZ" b="1" dirty="0" err="1" smtClean="0"/>
              <a:t>litative</a:t>
            </a:r>
            <a:r>
              <a:rPr lang="en-GB" b="1" dirty="0" smtClean="0"/>
              <a:t> </a:t>
            </a:r>
            <a:r>
              <a:rPr lang="en-GB" b="1" dirty="0"/>
              <a:t>defects of phagocytes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n-GB" sz="2000" dirty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sz="2000" dirty="0"/>
              <a:t>i</a:t>
            </a:r>
            <a:r>
              <a:rPr lang="en-GB" sz="2000" dirty="0" err="1"/>
              <a:t>mpaired</a:t>
            </a:r>
            <a:r>
              <a:rPr lang="en-GB" sz="2000" dirty="0"/>
              <a:t> ability of phagocytes to </a:t>
            </a:r>
            <a:r>
              <a:rPr lang="cs-CZ" sz="2000" dirty="0" err="1"/>
              <a:t>phagocyte</a:t>
            </a:r>
            <a:r>
              <a:rPr lang="en-GB" sz="2000" dirty="0"/>
              <a:t> or kill ingested </a:t>
            </a:r>
            <a:r>
              <a:rPr lang="en-GB" sz="2000" dirty="0" err="1"/>
              <a:t>micr</a:t>
            </a:r>
            <a:r>
              <a:rPr lang="cs-CZ" sz="2000" dirty="0"/>
              <a:t>o</a:t>
            </a:r>
            <a:r>
              <a:rPr lang="en-GB" sz="2000" dirty="0" err="1"/>
              <a:t>bes</a:t>
            </a:r>
            <a:endParaRPr lang="en-GB" sz="2000" dirty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n-GB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b="1" dirty="0"/>
              <a:t>a/ Chronic </a:t>
            </a:r>
            <a:r>
              <a:rPr lang="en-GB" sz="2400" b="1" dirty="0" err="1"/>
              <a:t>Granulomatous</a:t>
            </a:r>
            <a:r>
              <a:rPr lang="en-GB" sz="2400" b="1" dirty="0"/>
              <a:t> Disease (CGD)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/>
              <a:t>X-linked (60%), event.AR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/>
              <a:t>defect of NADPH oxidase system </a:t>
            </a:r>
            <a:r>
              <a:rPr lang="en-GB" sz="2000" dirty="0">
                <a:cs typeface="Arial" charset="0"/>
              </a:rPr>
              <a:t>→</a:t>
            </a:r>
            <a:r>
              <a:rPr lang="en-GB" sz="2000" dirty="0"/>
              <a:t> impaired ability to produce toxic oxygen metabolites (e.g.H</a:t>
            </a:r>
            <a:r>
              <a:rPr lang="en-GB" sz="2000" baseline="-20000" dirty="0"/>
              <a:t>2</a:t>
            </a:r>
            <a:r>
              <a:rPr lang="en-GB" sz="2000" dirty="0"/>
              <a:t>O</a:t>
            </a:r>
            <a:r>
              <a:rPr lang="en-GB" sz="2000" baseline="-20000" dirty="0"/>
              <a:t>2</a:t>
            </a:r>
            <a:r>
              <a:rPr lang="en-GB" sz="2000" dirty="0"/>
              <a:t>) →  decreased ability to kill microbes (especially producing catalase: </a:t>
            </a:r>
            <a:r>
              <a:rPr lang="en-GB" sz="2000" i="1" dirty="0" err="1"/>
              <a:t>Staph.aureus</a:t>
            </a:r>
            <a:r>
              <a:rPr lang="en-GB" sz="2000" i="1" dirty="0"/>
              <a:t> </a:t>
            </a:r>
            <a:r>
              <a:rPr lang="en-GB" sz="2000" dirty="0"/>
              <a:t>or </a:t>
            </a:r>
            <a:r>
              <a:rPr lang="en-GB" sz="2000" i="1" dirty="0"/>
              <a:t>Pseudomonas aeruginosa</a:t>
            </a:r>
            <a:r>
              <a:rPr lang="en-GB" sz="2000" dirty="0" smtClean="0"/>
              <a:t>)</a:t>
            </a:r>
            <a:endParaRPr lang="cs-CZ" sz="2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i="1" dirty="0"/>
              <a:t>Symptoms:</a:t>
            </a:r>
            <a:r>
              <a:rPr lang="en-GB" sz="2000" dirty="0"/>
              <a:t> onset at early age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/>
              <a:t>                 </a:t>
            </a:r>
            <a:r>
              <a:rPr lang="cs-CZ" sz="2000" dirty="0"/>
              <a:t>    </a:t>
            </a:r>
            <a:r>
              <a:rPr lang="en-GB" sz="2000" dirty="0"/>
              <a:t>formation of granulomas and abscesses in skin and </a:t>
            </a:r>
            <a:r>
              <a:rPr lang="en-GB" sz="2000" dirty="0" smtClean="0"/>
              <a:t>organs</a:t>
            </a:r>
            <a:endParaRPr lang="cs-CZ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i="1" dirty="0"/>
              <a:t>Dg:</a:t>
            </a:r>
            <a:r>
              <a:rPr lang="en-GB" sz="2000" dirty="0"/>
              <a:t> respiratory burst test (</a:t>
            </a:r>
            <a:r>
              <a:rPr lang="en-GB" sz="2000" dirty="0" smtClean="0"/>
              <a:t>FCM</a:t>
            </a:r>
            <a:r>
              <a:rPr lang="cs-CZ" sz="2000" dirty="0" smtClean="0"/>
              <a:t>, NBTT</a:t>
            </a:r>
            <a:r>
              <a:rPr lang="en-GB" sz="2000" dirty="0" smtClean="0"/>
              <a:t>)</a:t>
            </a:r>
            <a:endParaRPr lang="en-GB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/>
              <a:t>        genetic tests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i="1" dirty="0" err="1"/>
              <a:t>Th</a:t>
            </a:r>
            <a:r>
              <a:rPr lang="en-GB" sz="2000" i="1" dirty="0"/>
              <a:t>:</a:t>
            </a:r>
            <a:r>
              <a:rPr lang="en-GB" sz="2000" dirty="0"/>
              <a:t> ATB prophylaxis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>
                <a:latin typeface="Symbol" pitchFamily="18" charset="2"/>
              </a:rPr>
              <a:t>      </a:t>
            </a:r>
            <a:r>
              <a:rPr lang="en-GB" sz="2000" dirty="0">
                <a:latin typeface="Calibri" pitchFamily="34" charset="0"/>
              </a:rPr>
              <a:t>in more severe cases BMT o</a:t>
            </a:r>
            <a:r>
              <a:rPr lang="cs-CZ" sz="2000" dirty="0">
                <a:latin typeface="Calibri" pitchFamily="34" charset="0"/>
              </a:rPr>
              <a:t>r</a:t>
            </a:r>
            <a:r>
              <a:rPr lang="en-GB" sz="2000" dirty="0">
                <a:latin typeface="Calibri" pitchFamily="34" charset="0"/>
              </a:rPr>
              <a:t> gene therapy</a:t>
            </a:r>
            <a:r>
              <a:rPr lang="en-GB" sz="2000" dirty="0">
                <a:latin typeface="Symbol" pitchFamily="18" charset="2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cs-CZ" sz="2000" dirty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3171405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Histological finding of granuloma in CGD</a:t>
            </a:r>
            <a:endParaRPr lang="en-US" b="1" dirty="0"/>
          </a:p>
        </p:txBody>
      </p:sp>
      <p:pic>
        <p:nvPicPr>
          <p:cNvPr id="30722" name="Picture 2" descr="http://www.dermpedia.org/files/images/Chronic_granulomatous_diseas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6288700" cy="471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33375"/>
            <a:ext cx="7772400" cy="576263"/>
          </a:xfrm>
        </p:spPr>
        <p:txBody>
          <a:bodyPr/>
          <a:lstStyle/>
          <a:p>
            <a:pPr algn="l" eaLnBrk="1" hangingPunct="1"/>
            <a:r>
              <a:rPr lang="en-US" altLang="cs-CZ" sz="2800" b="1" smtClean="0"/>
              <a:t>Basic immunological</a:t>
            </a:r>
            <a:r>
              <a:rPr lang="cs-CZ" altLang="cs-CZ" sz="2800" b="1" smtClean="0"/>
              <a:t> </a:t>
            </a:r>
            <a:r>
              <a:rPr lang="en-US" altLang="cs-CZ" sz="2800" b="1" smtClean="0"/>
              <a:t>terms</a:t>
            </a:r>
            <a:endParaRPr lang="cs-CZ" altLang="cs-CZ" sz="2800" b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981075"/>
            <a:ext cx="8137525" cy="1752600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</a:pPr>
            <a:r>
              <a:rPr lang="en-US" altLang="cs-CZ" sz="2000" b="1" smtClean="0"/>
              <a:t>Immune system provides 3 basic functions: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arenR"/>
            </a:pPr>
            <a:r>
              <a:rPr lang="en-US" altLang="cs-CZ" sz="2000" b="1" smtClean="0"/>
              <a:t>Defense against infection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arenR"/>
            </a:pPr>
            <a:r>
              <a:rPr lang="en-US" altLang="cs-CZ" sz="2000" b="1" smtClean="0"/>
              <a:t>Homeostasis – elimination of old or impaired cells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arenR"/>
            </a:pPr>
            <a:r>
              <a:rPr lang="en-US" altLang="cs-CZ" sz="2000" b="1" smtClean="0"/>
              <a:t>Immunological surveillance -  elimination of mutated cells</a:t>
            </a:r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1619250" y="4005263"/>
            <a:ext cx="2160588" cy="10080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4572000" y="4005263"/>
            <a:ext cx="2376488" cy="1008062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2843213" y="2781300"/>
            <a:ext cx="2592387" cy="93503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b="1"/>
              <a:t>Endocrine</a:t>
            </a:r>
            <a:r>
              <a:rPr lang="cs-CZ" altLang="cs-CZ" b="1"/>
              <a:t> </a:t>
            </a:r>
            <a:r>
              <a:rPr lang="en-US" altLang="cs-CZ" b="1"/>
              <a:t>system</a:t>
            </a:r>
            <a:endParaRPr lang="cs-CZ" altLang="cs-CZ" b="1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763713" y="4292600"/>
            <a:ext cx="191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b="1"/>
              <a:t>Immune</a:t>
            </a:r>
            <a:r>
              <a:rPr lang="cs-CZ" altLang="cs-CZ" b="1"/>
              <a:t> </a:t>
            </a:r>
            <a:r>
              <a:rPr lang="en-US" altLang="cs-CZ" b="1"/>
              <a:t>system</a:t>
            </a:r>
            <a:endParaRPr lang="cs-CZ" altLang="cs-CZ" b="1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716463" y="4292600"/>
            <a:ext cx="227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b="1"/>
              <a:t>Nervous system</a:t>
            </a:r>
            <a:endParaRPr lang="cs-CZ" altLang="cs-CZ" b="1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 rot="-2316951">
            <a:off x="2484438" y="3716338"/>
            <a:ext cx="1214437" cy="288925"/>
          </a:xfrm>
          <a:prstGeom prst="leftRightArrow">
            <a:avLst>
              <a:gd name="adj1" fmla="val 50000"/>
              <a:gd name="adj2" fmla="val 840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 rot="-2562730">
            <a:off x="5022850" y="3275013"/>
            <a:ext cx="279400" cy="1223962"/>
          </a:xfrm>
          <a:prstGeom prst="upDownArrow">
            <a:avLst>
              <a:gd name="adj1" fmla="val 50000"/>
              <a:gd name="adj2" fmla="val 876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3348038" y="4652963"/>
            <a:ext cx="1728787" cy="287337"/>
          </a:xfrm>
          <a:prstGeom prst="leftRightArrow">
            <a:avLst>
              <a:gd name="adj1" fmla="val 50000"/>
              <a:gd name="adj2" fmla="val 1203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23850" y="5229225"/>
            <a:ext cx="8820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000"/>
              <a:t>Disorders – detectable by laboratory or histological methods, without clinical manifestation</a:t>
            </a:r>
          </a:p>
          <a:p>
            <a:pPr eaLnBrk="1" hangingPunct="1"/>
            <a:r>
              <a:rPr lang="en-US" altLang="cs-CZ" sz="2000"/>
              <a:t>Clinical manifestation – decreased function - immunodeficiencies</a:t>
            </a:r>
          </a:p>
          <a:p>
            <a:pPr eaLnBrk="1" hangingPunct="1"/>
            <a:r>
              <a:rPr lang="en-US" altLang="cs-CZ" sz="2000"/>
              <a:t>                                   -  increased function – allergy, autoimmunity </a:t>
            </a:r>
          </a:p>
        </p:txBody>
      </p:sp>
    </p:spTree>
    <p:extLst>
      <p:ext uri="{BB962C8B-B14F-4D97-AF65-F5344CB8AC3E}">
        <p14:creationId xmlns:p14="http://schemas.microsoft.com/office/powerpoint/2010/main" val="428318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b="1" dirty="0"/>
              <a:t>I. Defects of </a:t>
            </a:r>
            <a:r>
              <a:rPr lang="en-GB" sz="4000" b="1" dirty="0" err="1"/>
              <a:t>phagocyt</a:t>
            </a:r>
            <a:r>
              <a:rPr lang="cs-CZ" sz="4000" b="1" dirty="0"/>
              <a:t>e</a:t>
            </a:r>
            <a:r>
              <a:rPr lang="en-GB" sz="4000" b="1" dirty="0"/>
              <a:t>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800" b="1" dirty="0"/>
              <a:t>b/ Glucose-6-phosphate </a:t>
            </a:r>
            <a:r>
              <a:rPr lang="en-GB" sz="2800" b="1" dirty="0" err="1"/>
              <a:t>dehydrogenase</a:t>
            </a:r>
            <a:r>
              <a:rPr lang="en-GB" sz="2800" b="1" dirty="0"/>
              <a:t> deficiency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/>
              <a:t>similar symptoms like previous + </a:t>
            </a:r>
            <a:r>
              <a:rPr lang="en-GB" sz="2400" dirty="0" err="1"/>
              <a:t>hemolytic</a:t>
            </a:r>
            <a:r>
              <a:rPr lang="en-GB" sz="2400" dirty="0"/>
              <a:t> </a:t>
            </a:r>
            <a:r>
              <a:rPr lang="en-GB" sz="2400" dirty="0" err="1"/>
              <a:t>anemia</a:t>
            </a:r>
            <a:endParaRPr lang="en-GB" sz="2400" dirty="0"/>
          </a:p>
          <a:p>
            <a:pPr eaLnBrk="1" hangingPunct="1">
              <a:lnSpc>
                <a:spcPct val="80000"/>
              </a:lnSpc>
              <a:buNone/>
            </a:pPr>
            <a:endParaRPr lang="en-GB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800" b="1" dirty="0"/>
              <a:t>c/ </a:t>
            </a:r>
            <a:r>
              <a:rPr lang="en-GB" sz="2800" b="1" dirty="0" err="1"/>
              <a:t>Myeloperoxidase</a:t>
            </a:r>
            <a:r>
              <a:rPr lang="en-GB" sz="2800" b="1" dirty="0"/>
              <a:t> deficiency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/>
              <a:t>susceptibility to infections caused by </a:t>
            </a:r>
            <a:r>
              <a:rPr lang="en-GB" sz="2400" i="1" dirty="0" err="1"/>
              <a:t>Staph.aureus</a:t>
            </a:r>
            <a:r>
              <a:rPr lang="en-GB" sz="2400" dirty="0"/>
              <a:t> or </a:t>
            </a:r>
            <a:r>
              <a:rPr lang="en-GB" sz="2400" i="1" dirty="0"/>
              <a:t>Candida </a:t>
            </a:r>
            <a:r>
              <a:rPr lang="en-GB" sz="2400" i="1" dirty="0" err="1"/>
              <a:t>albicans</a:t>
            </a:r>
            <a:endParaRPr lang="en-GB" sz="2400" i="1" dirty="0"/>
          </a:p>
          <a:p>
            <a:pPr eaLnBrk="1" hangingPunct="1">
              <a:lnSpc>
                <a:spcPct val="80000"/>
              </a:lnSpc>
              <a:buNone/>
            </a:pPr>
            <a:endParaRPr lang="en-GB" sz="2400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800" b="1" dirty="0"/>
              <a:t>d/ </a:t>
            </a:r>
            <a:r>
              <a:rPr lang="en-GB" sz="2800" b="1" dirty="0" err="1" smtClean="0"/>
              <a:t>Chèdiak</a:t>
            </a:r>
            <a:r>
              <a:rPr lang="en-GB" sz="2800" b="1" dirty="0" smtClean="0"/>
              <a:t>-Higashi </a:t>
            </a:r>
            <a:r>
              <a:rPr lang="en-GB" sz="2800" b="1" dirty="0"/>
              <a:t>syndrome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/>
              <a:t>recurrent severe </a:t>
            </a:r>
            <a:r>
              <a:rPr lang="en-GB" sz="2400" dirty="0" err="1"/>
              <a:t>pyogenic</a:t>
            </a:r>
            <a:r>
              <a:rPr lang="en-GB" sz="2400" dirty="0"/>
              <a:t> infections (</a:t>
            </a:r>
            <a:r>
              <a:rPr lang="cs-CZ" sz="2400" dirty="0"/>
              <a:t>s</a:t>
            </a:r>
            <a:r>
              <a:rPr lang="en-GB" sz="2400" dirty="0" err="1"/>
              <a:t>treptococci</a:t>
            </a:r>
            <a:r>
              <a:rPr lang="en-GB" sz="2400" dirty="0"/>
              <a:t>, </a:t>
            </a:r>
            <a:r>
              <a:rPr lang="cs-CZ" sz="2400" dirty="0" err="1"/>
              <a:t>s</a:t>
            </a:r>
            <a:r>
              <a:rPr lang="en-GB" sz="2400" dirty="0" err="1"/>
              <a:t>taphylococcci</a:t>
            </a:r>
            <a:r>
              <a:rPr lang="en-GB" sz="24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err="1"/>
              <a:t>neutrophils</a:t>
            </a:r>
            <a:r>
              <a:rPr lang="en-GB" sz="2400" dirty="0"/>
              <a:t> contain giant </a:t>
            </a:r>
            <a:r>
              <a:rPr lang="en-GB" sz="2400" dirty="0" err="1"/>
              <a:t>lysosomes</a:t>
            </a:r>
            <a:r>
              <a:rPr lang="en-GB" sz="2400" dirty="0"/>
              <a:t> (disorder of their content release </a:t>
            </a:r>
            <a:r>
              <a:rPr lang="en-GB" sz="2400" dirty="0">
                <a:cs typeface="Arial" charset="0"/>
              </a:rPr>
              <a:t>→</a:t>
            </a:r>
            <a:r>
              <a:rPr lang="en-GB" sz="2400" dirty="0"/>
              <a:t> impaired killing of microbes)</a:t>
            </a:r>
          </a:p>
          <a:p>
            <a:pPr eaLnBrk="1" hangingPunct="1">
              <a:lnSpc>
                <a:spcPct val="80000"/>
              </a:lnSpc>
            </a:pPr>
            <a:endParaRPr lang="en-GB" sz="9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i="1" dirty="0"/>
              <a:t>Dg:</a:t>
            </a:r>
            <a:r>
              <a:rPr lang="en-GB" sz="2400" dirty="0"/>
              <a:t> </a:t>
            </a:r>
            <a:r>
              <a:rPr lang="en-GB" sz="2400" dirty="0" err="1"/>
              <a:t>neutrophils</a:t>
            </a:r>
            <a:r>
              <a:rPr lang="en-GB" sz="2400" dirty="0"/>
              <a:t> with abnormal </a:t>
            </a:r>
            <a:r>
              <a:rPr lang="en-GB" sz="2400" dirty="0" err="1"/>
              <a:t>chemotaxis</a:t>
            </a:r>
            <a:r>
              <a:rPr lang="en-GB" sz="2400" dirty="0"/>
              <a:t> and killing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1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i="1" dirty="0" err="1"/>
              <a:t>Th</a:t>
            </a:r>
            <a:r>
              <a:rPr lang="en-GB" sz="2400" i="1" dirty="0"/>
              <a:t>:</a:t>
            </a:r>
            <a:r>
              <a:rPr lang="en-GB" sz="2400" dirty="0"/>
              <a:t> ATB, ev.BMT</a:t>
            </a:r>
          </a:p>
        </p:txBody>
      </p:sp>
    </p:spTree>
    <p:extLst>
      <p:ext uri="{BB962C8B-B14F-4D97-AF65-F5344CB8AC3E}">
        <p14:creationId xmlns:p14="http://schemas.microsoft.com/office/powerpoint/2010/main" val="3652137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000" b="1" dirty="0"/>
              <a:t>I. </a:t>
            </a:r>
            <a:r>
              <a:rPr lang="en-GB" sz="4000" b="1" dirty="0"/>
              <a:t>Defects of </a:t>
            </a:r>
            <a:r>
              <a:rPr lang="en-GB" sz="4000" b="1" dirty="0" err="1"/>
              <a:t>phagocyt</a:t>
            </a:r>
            <a:r>
              <a:rPr lang="cs-CZ" sz="4000" b="1" dirty="0"/>
              <a:t>e</a:t>
            </a:r>
            <a:r>
              <a:rPr lang="en-GB" sz="4000" b="1" dirty="0"/>
              <a:t>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b="1" dirty="0"/>
              <a:t>e/ adhesion deficiency (LAD syndrome)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defects of </a:t>
            </a:r>
            <a:r>
              <a:rPr lang="en-GB" sz="2400" dirty="0" err="1"/>
              <a:t>neutrophil</a:t>
            </a:r>
            <a:r>
              <a:rPr lang="en-GB" sz="2400" dirty="0"/>
              <a:t> adhesion molecules expression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LAD I – defect of </a:t>
            </a:r>
            <a:r>
              <a:rPr lang="en-GB" sz="2400" dirty="0" err="1"/>
              <a:t>integrins</a:t>
            </a:r>
            <a:r>
              <a:rPr lang="en-GB" sz="2400" dirty="0"/>
              <a:t> expression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LAD II – defect of </a:t>
            </a:r>
            <a:r>
              <a:rPr lang="en-GB" sz="2400" dirty="0" err="1"/>
              <a:t>selectins</a:t>
            </a:r>
            <a:r>
              <a:rPr lang="en-GB" sz="2400" dirty="0"/>
              <a:t> expression</a:t>
            </a:r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  <a:buNone/>
            </a:pPr>
            <a:r>
              <a:rPr lang="cs-CZ" sz="2400" i="1" dirty="0" err="1"/>
              <a:t>Clin.sympt</a:t>
            </a:r>
            <a:r>
              <a:rPr lang="cs-CZ" sz="2400" i="1" dirty="0"/>
              <a:t>.</a:t>
            </a:r>
            <a:r>
              <a:rPr lang="en-GB" sz="2400" i="1" dirty="0"/>
              <a:t>: </a:t>
            </a:r>
            <a:r>
              <a:rPr lang="en-GB" sz="2400" dirty="0"/>
              <a:t>recurrent skin and mucous infections, impaired healing of umbilical cord scar, formation of abscesses (especially in </a:t>
            </a:r>
            <a:r>
              <a:rPr lang="en-GB" sz="2400" dirty="0" err="1"/>
              <a:t>periproctal</a:t>
            </a:r>
            <a:r>
              <a:rPr lang="en-GB" sz="2400" dirty="0"/>
              <a:t> region) with poor production of  pus</a:t>
            </a:r>
          </a:p>
          <a:p>
            <a:pPr>
              <a:lnSpc>
                <a:spcPct val="90000"/>
              </a:lnSpc>
              <a:buNone/>
            </a:pPr>
            <a:endParaRPr lang="en-GB" sz="900" dirty="0"/>
          </a:p>
          <a:p>
            <a:pPr>
              <a:lnSpc>
                <a:spcPct val="90000"/>
              </a:lnSpc>
              <a:buNone/>
            </a:pPr>
            <a:r>
              <a:rPr lang="en-GB" sz="2400" i="1" dirty="0"/>
              <a:t>Dg:</a:t>
            </a:r>
            <a:r>
              <a:rPr lang="en-GB" sz="2400" dirty="0"/>
              <a:t> proof of decreased CR3 expression</a:t>
            </a:r>
          </a:p>
          <a:p>
            <a:pPr>
              <a:lnSpc>
                <a:spcPct val="90000"/>
              </a:lnSpc>
              <a:buNone/>
            </a:pPr>
            <a:endParaRPr lang="en-GB" sz="9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i="1" dirty="0" err="1"/>
              <a:t>Th</a:t>
            </a:r>
            <a:r>
              <a:rPr lang="en-GB" sz="2400" i="1" dirty="0"/>
              <a:t>:</a:t>
            </a:r>
            <a:r>
              <a:rPr lang="en-GB" sz="2400" dirty="0"/>
              <a:t> ATB, transfusion of donor granulocytes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dirty="0"/>
              <a:t>       only treatment is BMT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54505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/>
              <a:t>II. Defects of complement system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b="1" dirty="0"/>
              <a:t>a/ C1, C2, C3, C4 deficiency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Increased development of systemic </a:t>
            </a:r>
            <a:r>
              <a:rPr lang="en-GB" sz="2000" dirty="0" err="1"/>
              <a:t>immunocomplex</a:t>
            </a:r>
            <a:r>
              <a:rPr lang="en-GB" sz="2000" dirty="0"/>
              <a:t> diseases (</a:t>
            </a:r>
            <a:r>
              <a:rPr lang="en-GB" sz="2000" i="1" dirty="0"/>
              <a:t>SLE-like</a:t>
            </a:r>
            <a:r>
              <a:rPr lang="en-GB" sz="2000" dirty="0"/>
              <a:t>), susceptibility to </a:t>
            </a:r>
            <a:r>
              <a:rPr lang="en-GB" sz="2000" dirty="0" err="1"/>
              <a:t>pyogenic</a:t>
            </a:r>
            <a:r>
              <a:rPr lang="en-GB" sz="2000" dirty="0"/>
              <a:t> infections</a:t>
            </a:r>
          </a:p>
          <a:p>
            <a:pPr>
              <a:lnSpc>
                <a:spcPct val="90000"/>
              </a:lnSpc>
              <a:buNone/>
            </a:pPr>
            <a:endParaRPr lang="en-GB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b="1" dirty="0"/>
              <a:t>b/ C6, C7, C8, C9 deficiency</a:t>
            </a:r>
            <a:r>
              <a:rPr lang="en-GB" sz="240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Susceptibility to </a:t>
            </a:r>
            <a:r>
              <a:rPr lang="en-GB" sz="2000" dirty="0" err="1"/>
              <a:t>pyogenic</a:t>
            </a:r>
            <a:r>
              <a:rPr lang="en-GB" sz="2000" dirty="0"/>
              <a:t> infections, in C9 deficiency meningococcal infections</a:t>
            </a:r>
          </a:p>
          <a:p>
            <a:pPr>
              <a:lnSpc>
                <a:spcPct val="90000"/>
              </a:lnSpc>
              <a:buNone/>
            </a:pPr>
            <a:endParaRPr lang="en-GB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b="1" dirty="0"/>
              <a:t>c/ MBL deficiency</a:t>
            </a:r>
            <a:r>
              <a:rPr lang="en-GB" sz="240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000" dirty="0"/>
          </a:p>
          <a:p>
            <a:pPr eaLnBrk="1" hangingPunct="1">
              <a:lnSpc>
                <a:spcPct val="90000"/>
              </a:lnSpc>
            </a:pPr>
            <a:r>
              <a:rPr lang="en-GB" sz="2000" i="1" dirty="0" err="1"/>
              <a:t>Mannan</a:t>
            </a:r>
            <a:r>
              <a:rPr lang="en-GB" sz="2000" i="1" dirty="0"/>
              <a:t> Binding Lectin </a:t>
            </a:r>
            <a:r>
              <a:rPr lang="en-GB" sz="2000" dirty="0"/>
              <a:t>deficiency (lectin</a:t>
            </a:r>
            <a:r>
              <a:rPr lang="cs-CZ" sz="2000" dirty="0"/>
              <a:t> </a:t>
            </a:r>
            <a:r>
              <a:rPr lang="en-GB" sz="2000" dirty="0"/>
              <a:t>pathway of complement system activation), increased frequency of common infections</a:t>
            </a:r>
          </a:p>
          <a:p>
            <a:pPr eaLnBrk="1" hangingPunct="1">
              <a:lnSpc>
                <a:spcPct val="9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00121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/>
              <a:t>II. Defects of complement system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800" b="1" dirty="0"/>
              <a:t>d/ Hereditary </a:t>
            </a:r>
            <a:r>
              <a:rPr lang="en-GB" sz="2800" b="1" dirty="0" err="1"/>
              <a:t>angioedema</a:t>
            </a:r>
            <a:r>
              <a:rPr lang="en-GB" sz="2800" b="1" dirty="0"/>
              <a:t> (HAE)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b="1" dirty="0"/>
          </a:p>
          <a:p>
            <a:pPr eaLnBrk="1" hangingPunct="1">
              <a:lnSpc>
                <a:spcPct val="80000"/>
              </a:lnSpc>
            </a:pPr>
            <a:r>
              <a:rPr lang="en-GB" sz="2400" dirty="0"/>
              <a:t>absence or functional defect of C1 inhibitor</a:t>
            </a:r>
          </a:p>
          <a:p>
            <a:pPr eaLnBrk="1" hangingPunct="1">
              <a:lnSpc>
                <a:spcPct val="80000"/>
              </a:lnSpc>
              <a:buNone/>
            </a:pPr>
            <a:endParaRPr lang="en-GB" sz="900" dirty="0"/>
          </a:p>
          <a:p>
            <a:pPr eaLnBrk="1" hangingPunct="1">
              <a:lnSpc>
                <a:spcPct val="80000"/>
              </a:lnSpc>
            </a:pPr>
            <a:r>
              <a:rPr lang="en-GB" sz="2400" dirty="0"/>
              <a:t>C1-inhibitor  = regulation of complement system, </a:t>
            </a:r>
            <a:r>
              <a:rPr lang="en-GB" sz="2400" dirty="0" err="1"/>
              <a:t>kinin</a:t>
            </a:r>
            <a:r>
              <a:rPr lang="en-GB" sz="2400" dirty="0"/>
              <a:t> and </a:t>
            </a:r>
            <a:r>
              <a:rPr lang="en-GB" sz="2400" dirty="0" err="1"/>
              <a:t>hemocoagulation</a:t>
            </a:r>
            <a:r>
              <a:rPr lang="en-GB" sz="2400" dirty="0"/>
              <a:t> cascade → in case of C1-INH deficiency: </a:t>
            </a:r>
            <a:r>
              <a:rPr lang="en-GB" sz="2400" dirty="0" err="1"/>
              <a:t>dysregulation</a:t>
            </a:r>
            <a:r>
              <a:rPr lang="en-GB" sz="2400" dirty="0"/>
              <a:t> of </a:t>
            </a:r>
            <a:r>
              <a:rPr lang="en-GB" sz="2400" dirty="0" err="1"/>
              <a:t>bradykinin</a:t>
            </a:r>
            <a:r>
              <a:rPr lang="en-GB" sz="2400" dirty="0"/>
              <a:t> metabolism → swellings</a:t>
            </a:r>
          </a:p>
          <a:p>
            <a:pPr eaLnBrk="1" hangingPunct="1">
              <a:lnSpc>
                <a:spcPct val="80000"/>
              </a:lnSpc>
            </a:pPr>
            <a:endParaRPr lang="en-GB" sz="2400" dirty="0"/>
          </a:p>
          <a:p>
            <a:pPr eaLnBrk="1" hangingPunct="1">
              <a:lnSpc>
                <a:spcPct val="80000"/>
              </a:lnSpc>
              <a:buNone/>
            </a:pPr>
            <a:r>
              <a:rPr lang="en-GB" sz="2400" i="1" dirty="0"/>
              <a:t>Symptoms: </a:t>
            </a:r>
            <a:r>
              <a:rPr lang="en-GB" sz="2400" dirty="0"/>
              <a:t>recurrent swellings of skin, mucous membrane</a:t>
            </a:r>
            <a:r>
              <a:rPr lang="cs-CZ" sz="2400" dirty="0"/>
              <a:t>s</a:t>
            </a:r>
            <a:r>
              <a:rPr lang="en-GB" sz="2400" dirty="0"/>
              <a:t> of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sz="2400" dirty="0"/>
              <a:t>                     larynx, gut (mimicking intestinal obstruction)</a:t>
            </a:r>
          </a:p>
          <a:p>
            <a:pPr eaLnBrk="1" hangingPunct="1">
              <a:lnSpc>
                <a:spcPct val="80000"/>
              </a:lnSpc>
              <a:buNone/>
            </a:pPr>
            <a:endParaRPr lang="en-GB" sz="900" dirty="0"/>
          </a:p>
          <a:p>
            <a:pPr eaLnBrk="1" hangingPunct="1">
              <a:lnSpc>
                <a:spcPct val="80000"/>
              </a:lnSpc>
              <a:buNone/>
            </a:pPr>
            <a:r>
              <a:rPr lang="en-GB" sz="2400" dirty="0"/>
              <a:t>                     onset mostly in adolescence</a:t>
            </a:r>
          </a:p>
          <a:p>
            <a:pPr eaLnBrk="1" hangingPunct="1">
              <a:lnSpc>
                <a:spcPct val="80000"/>
              </a:lnSpc>
              <a:buNone/>
            </a:pPr>
            <a:endParaRPr lang="en-GB" sz="1000" dirty="0"/>
          </a:p>
          <a:p>
            <a:pPr eaLnBrk="1" hangingPunct="1">
              <a:lnSpc>
                <a:spcPct val="80000"/>
              </a:lnSpc>
              <a:buNone/>
            </a:pPr>
            <a:r>
              <a:rPr lang="en-GB" sz="2400" dirty="0"/>
              <a:t>                     triggering factor most frequently injury, surgery   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sz="2400" dirty="0"/>
              <a:t>                     (</a:t>
            </a:r>
            <a:r>
              <a:rPr lang="en-GB" sz="2400" dirty="0" err="1"/>
              <a:t>e.g.dental</a:t>
            </a:r>
            <a:r>
              <a:rPr lang="en-GB" sz="2400" dirty="0"/>
              <a:t>), </a:t>
            </a:r>
            <a:r>
              <a:rPr lang="en-GB" sz="2400" dirty="0" err="1"/>
              <a:t>intercurrent</a:t>
            </a:r>
            <a:r>
              <a:rPr lang="en-GB" sz="2400" dirty="0"/>
              <a:t> infection </a:t>
            </a:r>
          </a:p>
          <a:p>
            <a:pPr eaLnBrk="1" hangingPunct="1">
              <a:lnSpc>
                <a:spcPct val="80000"/>
              </a:lnSpc>
            </a:pPr>
            <a:endParaRPr lang="en-GB" sz="2400" dirty="0"/>
          </a:p>
          <a:p>
            <a:pPr eaLnBrk="1" hangingPunct="1">
              <a:lnSpc>
                <a:spcPct val="80000"/>
              </a:lnSpc>
            </a:pPr>
            <a:r>
              <a:rPr lang="en-GB" sz="2400" dirty="0"/>
              <a:t>Laryngeal swelling could be life-threatening without rescue therapy</a:t>
            </a:r>
          </a:p>
          <a:p>
            <a:pPr eaLnBrk="1" hangingPunct="1">
              <a:lnSpc>
                <a:spcPct val="8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11227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/>
              <a:t>II. Defects of complement system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800" b="1" dirty="0"/>
              <a:t>d/ Hereditary </a:t>
            </a:r>
            <a:r>
              <a:rPr lang="en-GB" sz="2800" b="1" dirty="0" err="1"/>
              <a:t>angioedema</a:t>
            </a:r>
            <a:r>
              <a:rPr lang="en-GB" sz="2800" b="1" dirty="0"/>
              <a:t> (HAE)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en-GB" sz="2400" i="1" dirty="0"/>
              <a:t>Dg:</a:t>
            </a:r>
            <a:r>
              <a:rPr lang="en-GB" sz="2400" dirty="0"/>
              <a:t>  C1-inhibitor concentration assessment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sz="2400" dirty="0"/>
              <a:t>        C4 concentration assessment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sz="2400" dirty="0"/>
              <a:t>        functional test of C1-inhibitor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sz="2400" dirty="0"/>
              <a:t>        genetics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sz="2400" dirty="0"/>
              <a:t>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sz="2400" i="1" dirty="0" err="1"/>
              <a:t>Th</a:t>
            </a:r>
            <a:r>
              <a:rPr lang="en-GB" sz="2400" i="1" dirty="0"/>
              <a:t>:</a:t>
            </a:r>
            <a:r>
              <a:rPr lang="en-GB" sz="2400" dirty="0"/>
              <a:t> </a:t>
            </a:r>
            <a:r>
              <a:rPr lang="en-GB" sz="2400" b="1" i="1" dirty="0"/>
              <a:t>preventive </a:t>
            </a:r>
            <a:r>
              <a:rPr lang="en-GB" sz="2400" dirty="0"/>
              <a:t>– androgens (</a:t>
            </a:r>
            <a:r>
              <a:rPr lang="en-GB" sz="2400" dirty="0" err="1"/>
              <a:t>Danazol</a:t>
            </a:r>
            <a:r>
              <a:rPr lang="en-GB" sz="2400" dirty="0"/>
              <a:t>), </a:t>
            </a:r>
            <a:r>
              <a:rPr lang="en-GB" sz="2400" dirty="0" err="1"/>
              <a:t>antifibrinolytics</a:t>
            </a:r>
            <a:r>
              <a:rPr lang="en-GB" sz="2400" dirty="0"/>
              <a:t> </a:t>
            </a:r>
            <a:endParaRPr lang="cs-CZ" sz="2400" dirty="0"/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dirty="0"/>
              <a:t>       </a:t>
            </a:r>
            <a:r>
              <a:rPr lang="en-GB" sz="2400" dirty="0"/>
              <a:t>(tranexamic acid)</a:t>
            </a:r>
            <a:r>
              <a:rPr lang="cs-CZ" sz="2400" dirty="0"/>
              <a:t>, C1-inhibitor </a:t>
            </a:r>
            <a:r>
              <a:rPr lang="cs-CZ" sz="2400" dirty="0" err="1"/>
              <a:t>concentrate</a:t>
            </a:r>
            <a:endParaRPr lang="en-GB" sz="2400" dirty="0"/>
          </a:p>
          <a:p>
            <a:pPr eaLnBrk="1" hangingPunct="1">
              <a:lnSpc>
                <a:spcPct val="80000"/>
              </a:lnSpc>
              <a:buNone/>
            </a:pPr>
            <a:endParaRPr lang="en-GB" sz="900" dirty="0"/>
          </a:p>
          <a:p>
            <a:pPr eaLnBrk="1" hangingPunct="1">
              <a:lnSpc>
                <a:spcPct val="80000"/>
              </a:lnSpc>
              <a:buNone/>
            </a:pPr>
            <a:r>
              <a:rPr lang="en-GB" sz="2400" dirty="0"/>
              <a:t>        </a:t>
            </a:r>
            <a:r>
              <a:rPr lang="en-GB" sz="2400" b="1" i="1" dirty="0"/>
              <a:t>rescue</a:t>
            </a:r>
            <a:r>
              <a:rPr lang="en-GB" sz="2400" dirty="0"/>
              <a:t> – administration of C1 inhibitor concentrate (</a:t>
            </a:r>
            <a:r>
              <a:rPr lang="en-GB" sz="2400" dirty="0" err="1"/>
              <a:t>Berinert</a:t>
            </a:r>
            <a:r>
              <a:rPr lang="en-GB" sz="2400" dirty="0"/>
              <a:t>),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sz="2400" dirty="0"/>
              <a:t>        selective </a:t>
            </a:r>
            <a:r>
              <a:rPr lang="en-GB" sz="2400" dirty="0" err="1"/>
              <a:t>bradykinin</a:t>
            </a:r>
            <a:r>
              <a:rPr lang="en-GB" sz="2400" dirty="0"/>
              <a:t>-receptor inhibitor (</a:t>
            </a:r>
            <a:r>
              <a:rPr lang="en-GB" sz="2400" dirty="0" err="1"/>
              <a:t>icatibant</a:t>
            </a:r>
            <a:r>
              <a:rPr lang="en-GB" sz="2400" dirty="0"/>
              <a:t> –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sz="2400" dirty="0"/>
              <a:t>        </a:t>
            </a:r>
            <a:r>
              <a:rPr lang="en-GB" sz="2400" dirty="0" err="1"/>
              <a:t>Firazyr</a:t>
            </a:r>
            <a:r>
              <a:rPr lang="en-GB" sz="2400" dirty="0"/>
              <a:t>), recombinant C1-inhibitor (</a:t>
            </a:r>
            <a:r>
              <a:rPr lang="en-GB" sz="2400" dirty="0" err="1"/>
              <a:t>Ruconest</a:t>
            </a:r>
            <a:r>
              <a:rPr lang="en-GB" sz="2400" dirty="0"/>
              <a:t>)</a:t>
            </a:r>
          </a:p>
          <a:p>
            <a:pPr eaLnBrk="1" hangingPunct="1">
              <a:lnSpc>
                <a:spcPct val="80000"/>
              </a:lnSpc>
              <a:buNone/>
            </a:pPr>
            <a:endParaRPr lang="en-GB" sz="2400" dirty="0"/>
          </a:p>
          <a:p>
            <a:pPr eaLnBrk="1" hangingPunct="1">
              <a:lnSpc>
                <a:spcPct val="80000"/>
              </a:lnSpc>
            </a:pPr>
            <a:r>
              <a:rPr lang="en-GB" sz="2400" dirty="0" err="1"/>
              <a:t>Angioedema</a:t>
            </a:r>
            <a:r>
              <a:rPr lang="en-GB" sz="2400" dirty="0"/>
              <a:t> can be secondary too</a:t>
            </a:r>
          </a:p>
          <a:p>
            <a:pPr eaLnBrk="1" hangingPunct="1">
              <a:lnSpc>
                <a:spcPct val="8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857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Swellings in HAE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768752" cy="47525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 rot="16200000">
            <a:off x="2339752" y="4365104"/>
            <a:ext cx="1296144" cy="288032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88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dirty="0"/>
              <a:t>III. </a:t>
            </a:r>
            <a:r>
              <a:rPr lang="cs-CZ" b="1" dirty="0" err="1"/>
              <a:t>Predominantly</a:t>
            </a:r>
            <a:r>
              <a:rPr lang="cs-CZ" b="1" dirty="0"/>
              <a:t> a</a:t>
            </a:r>
            <a:r>
              <a:rPr lang="en-GB" b="1" dirty="0" err="1"/>
              <a:t>ntibody</a:t>
            </a:r>
            <a:r>
              <a:rPr lang="en-GB" b="1" dirty="0"/>
              <a:t> </a:t>
            </a:r>
            <a:r>
              <a:rPr lang="cs-CZ" b="1" dirty="0" err="1"/>
              <a:t>immuno</a:t>
            </a:r>
            <a:r>
              <a:rPr lang="en-GB" b="1" dirty="0" err="1"/>
              <a:t>deficienc</a:t>
            </a:r>
            <a:r>
              <a:rPr lang="cs-CZ" b="1" dirty="0" err="1"/>
              <a:t>ies</a:t>
            </a:r>
            <a:endParaRPr lang="en-GB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568952" cy="52565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GB" sz="2800" b="1" dirty="0"/>
              <a:t>X-linked (</a:t>
            </a:r>
            <a:r>
              <a:rPr lang="en-GB" sz="2800" b="1" dirty="0" err="1"/>
              <a:t>Bruton’s</a:t>
            </a:r>
            <a:r>
              <a:rPr lang="en-GB" sz="2800" b="1" dirty="0"/>
              <a:t>) </a:t>
            </a:r>
            <a:r>
              <a:rPr lang="en-GB" sz="2800" b="1" dirty="0" err="1"/>
              <a:t>aga</a:t>
            </a:r>
            <a:r>
              <a:rPr lang="cs-CZ" sz="2800" b="1" dirty="0"/>
              <a:t>m</a:t>
            </a:r>
            <a:r>
              <a:rPr lang="en-GB" sz="2800" b="1" dirty="0" err="1"/>
              <a:t>maglobulinemia</a:t>
            </a:r>
            <a:r>
              <a:rPr lang="en-GB" sz="2800" b="1" dirty="0"/>
              <a:t> (XLA)</a:t>
            </a:r>
          </a:p>
          <a:p>
            <a:pPr>
              <a:lnSpc>
                <a:spcPct val="80000"/>
              </a:lnSpc>
              <a:buNone/>
            </a:pPr>
            <a:endParaRPr lang="en-GB" sz="2000" b="1" i="1" dirty="0"/>
          </a:p>
          <a:p>
            <a:pPr>
              <a:lnSpc>
                <a:spcPct val="80000"/>
              </a:lnSpc>
            </a:pPr>
            <a:r>
              <a:rPr lang="en-GB" sz="1800" dirty="0"/>
              <a:t>Mutation of </a:t>
            </a:r>
            <a:r>
              <a:rPr lang="en-GB" sz="1800" dirty="0" err="1"/>
              <a:t>Bruton’s</a:t>
            </a:r>
            <a:r>
              <a:rPr lang="en-GB" sz="1800" dirty="0"/>
              <a:t> </a:t>
            </a:r>
            <a:r>
              <a:rPr lang="en-GB" sz="1800" dirty="0" err="1"/>
              <a:t>tyrosinkinase</a:t>
            </a:r>
            <a:r>
              <a:rPr lang="en-GB" sz="1800" dirty="0"/>
              <a:t> gene (</a:t>
            </a:r>
            <a:r>
              <a:rPr lang="en-GB" sz="1800" dirty="0" err="1"/>
              <a:t>Btk</a:t>
            </a:r>
            <a:r>
              <a:rPr lang="en-GB" sz="1800" dirty="0"/>
              <a:t>)(Xq21.3-22) → block of maturation of pre-B  cell into B cell → severely decreased </a:t>
            </a:r>
            <a:r>
              <a:rPr lang="en-GB" sz="1800" dirty="0" err="1"/>
              <a:t>Ig</a:t>
            </a:r>
            <a:r>
              <a:rPr lang="en-GB" sz="1800" dirty="0"/>
              <a:t> levels and B cell numbers</a:t>
            </a:r>
          </a:p>
          <a:p>
            <a:pPr>
              <a:lnSpc>
                <a:spcPct val="80000"/>
              </a:lnSpc>
            </a:pPr>
            <a:endParaRPr lang="en-GB" sz="900" dirty="0"/>
          </a:p>
          <a:p>
            <a:pPr>
              <a:lnSpc>
                <a:spcPct val="80000"/>
              </a:lnSpc>
            </a:pPr>
            <a:r>
              <a:rPr lang="en-GB" sz="1800" dirty="0"/>
              <a:t>Most common X-linked form, but rarely forms affecting girls</a:t>
            </a:r>
          </a:p>
          <a:p>
            <a:pPr>
              <a:lnSpc>
                <a:spcPct val="80000"/>
              </a:lnSpc>
              <a:buNone/>
            </a:pPr>
            <a:endParaRPr lang="en-GB" sz="1800" dirty="0"/>
          </a:p>
          <a:p>
            <a:pPr>
              <a:lnSpc>
                <a:spcPct val="80000"/>
              </a:lnSpc>
              <a:buNone/>
            </a:pPr>
            <a:r>
              <a:rPr lang="en-GB" sz="1800" i="1" dirty="0"/>
              <a:t>Symptoms:  </a:t>
            </a:r>
            <a:r>
              <a:rPr lang="en-GB" sz="1800" dirty="0"/>
              <a:t>onset between 6</a:t>
            </a:r>
            <a:r>
              <a:rPr lang="en-GB" sz="1800" baseline="30000" dirty="0"/>
              <a:t>th</a:t>
            </a:r>
            <a:r>
              <a:rPr lang="en-GB" sz="1800" dirty="0"/>
              <a:t> month and 2</a:t>
            </a:r>
            <a:r>
              <a:rPr lang="en-GB" sz="1800" baseline="30000" dirty="0"/>
              <a:t>nd</a:t>
            </a:r>
            <a:r>
              <a:rPr lang="en-GB" sz="1800" dirty="0"/>
              <a:t> year of age: recurrent pneumonias, </a:t>
            </a:r>
          </a:p>
          <a:p>
            <a:pPr>
              <a:lnSpc>
                <a:spcPct val="80000"/>
              </a:lnSpc>
              <a:buNone/>
            </a:pPr>
            <a:r>
              <a:rPr lang="en-GB" sz="1800" dirty="0"/>
              <a:t>                      </a:t>
            </a:r>
            <a:r>
              <a:rPr lang="en-GB" sz="1800" dirty="0" err="1"/>
              <a:t>pyogenic</a:t>
            </a:r>
            <a:r>
              <a:rPr lang="en-GB" sz="1800" dirty="0"/>
              <a:t> </a:t>
            </a:r>
            <a:r>
              <a:rPr lang="en-GB" sz="1800" dirty="0" err="1"/>
              <a:t>otitis</a:t>
            </a:r>
            <a:r>
              <a:rPr lang="en-GB" sz="1800" dirty="0"/>
              <a:t>, sinusitis with complications</a:t>
            </a:r>
          </a:p>
          <a:p>
            <a:pPr>
              <a:lnSpc>
                <a:spcPct val="80000"/>
              </a:lnSpc>
              <a:buNone/>
            </a:pPr>
            <a:endParaRPr lang="en-GB" sz="900" dirty="0"/>
          </a:p>
          <a:p>
            <a:pPr>
              <a:lnSpc>
                <a:spcPct val="80000"/>
              </a:lnSpc>
              <a:buNone/>
            </a:pPr>
            <a:r>
              <a:rPr lang="en-GB" sz="1800" dirty="0"/>
              <a:t>                      increased risk of pulmonary fibrosis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dirty="0"/>
              <a:t>   </a:t>
            </a:r>
          </a:p>
          <a:p>
            <a:pPr>
              <a:lnSpc>
                <a:spcPct val="80000"/>
              </a:lnSpc>
              <a:buNone/>
            </a:pPr>
            <a:r>
              <a:rPr lang="en-GB" sz="1800" i="1" dirty="0"/>
              <a:t>Dg: </a:t>
            </a:r>
            <a:r>
              <a:rPr lang="en-GB" sz="1800" dirty="0" err="1"/>
              <a:t>IgG</a:t>
            </a:r>
            <a:r>
              <a:rPr lang="en-GB" sz="1800" dirty="0"/>
              <a:t>, </a:t>
            </a:r>
            <a:r>
              <a:rPr lang="en-GB" sz="1800" dirty="0" err="1"/>
              <a:t>IgA</a:t>
            </a:r>
            <a:r>
              <a:rPr lang="en-GB" sz="1800" dirty="0"/>
              <a:t>, </a:t>
            </a:r>
            <a:r>
              <a:rPr lang="en-GB" sz="1800" dirty="0" err="1"/>
              <a:t>IgM</a:t>
            </a:r>
            <a:r>
              <a:rPr lang="en-GB" sz="1800" dirty="0"/>
              <a:t> levels ˂ 2* SD of age mean</a:t>
            </a:r>
          </a:p>
          <a:p>
            <a:pPr>
              <a:lnSpc>
                <a:spcPct val="80000"/>
              </a:lnSpc>
              <a:buNone/>
            </a:pPr>
            <a:r>
              <a:rPr lang="en-GB" sz="1800" dirty="0"/>
              <a:t>       absence of </a:t>
            </a:r>
            <a:r>
              <a:rPr lang="en-GB" sz="1800" dirty="0" err="1"/>
              <a:t>isohemaggulutinins</a:t>
            </a:r>
            <a:r>
              <a:rPr lang="en-GB" sz="1800" dirty="0"/>
              <a:t> and/or poor </a:t>
            </a:r>
            <a:r>
              <a:rPr lang="en-GB" sz="1800" dirty="0" err="1"/>
              <a:t>seroconversion</a:t>
            </a:r>
            <a:r>
              <a:rPr lang="en-GB" sz="1800" dirty="0"/>
              <a:t> to vaccination</a:t>
            </a:r>
          </a:p>
          <a:p>
            <a:pPr>
              <a:lnSpc>
                <a:spcPct val="80000"/>
              </a:lnSpc>
              <a:buNone/>
            </a:pPr>
            <a:r>
              <a:rPr lang="en-GB" sz="1800" dirty="0"/>
              <a:t>       B cell numbers markedly decreased or absent</a:t>
            </a:r>
          </a:p>
          <a:p>
            <a:pPr>
              <a:lnSpc>
                <a:spcPct val="80000"/>
              </a:lnSpc>
              <a:buNone/>
            </a:pPr>
            <a:r>
              <a:rPr lang="en-GB" sz="1800" dirty="0"/>
              <a:t>       genetic tests</a:t>
            </a:r>
          </a:p>
          <a:p>
            <a:pPr>
              <a:lnSpc>
                <a:spcPct val="80000"/>
              </a:lnSpc>
              <a:buNone/>
            </a:pPr>
            <a:endParaRPr lang="en-GB" sz="9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i="1" dirty="0" err="1"/>
              <a:t>Th</a:t>
            </a:r>
            <a:r>
              <a:rPr lang="en-GB" sz="1800" i="1" dirty="0"/>
              <a:t>:</a:t>
            </a:r>
            <a:r>
              <a:rPr lang="en-GB" sz="1800" dirty="0"/>
              <a:t> life-long </a:t>
            </a:r>
            <a:r>
              <a:rPr lang="en-GB" sz="1800" dirty="0" smtClean="0"/>
              <a:t>I</a:t>
            </a:r>
            <a:r>
              <a:rPr lang="cs-CZ" sz="1800" dirty="0" smtClean="0"/>
              <a:t>g </a:t>
            </a:r>
            <a:r>
              <a:rPr lang="cs-CZ" sz="1800" dirty="0" err="1" smtClean="0"/>
              <a:t>replacement</a:t>
            </a:r>
            <a:r>
              <a:rPr lang="cs-CZ" sz="1800" dirty="0" smtClean="0"/>
              <a:t> (SCIG, IVIG)</a:t>
            </a:r>
            <a:endParaRPr lang="en-GB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800" dirty="0"/>
          </a:p>
          <a:p>
            <a:pPr eaLnBrk="1" hangingPunct="1">
              <a:lnSpc>
                <a:spcPct val="80000"/>
              </a:lnSpc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18325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b="1" dirty="0"/>
              <a:t>III. </a:t>
            </a:r>
            <a:r>
              <a:rPr lang="cs-CZ" b="1" dirty="0" err="1"/>
              <a:t>Predominantly</a:t>
            </a:r>
            <a:r>
              <a:rPr lang="cs-CZ" b="1" dirty="0"/>
              <a:t> a</a:t>
            </a:r>
            <a:r>
              <a:rPr lang="en-GB" b="1" dirty="0" err="1"/>
              <a:t>ntibody</a:t>
            </a:r>
            <a:r>
              <a:rPr lang="en-GB" b="1" dirty="0"/>
              <a:t> </a:t>
            </a:r>
            <a:r>
              <a:rPr lang="cs-CZ" b="1" dirty="0" err="1"/>
              <a:t>immuno</a:t>
            </a:r>
            <a:r>
              <a:rPr lang="en-GB" b="1" dirty="0"/>
              <a:t>deficiencies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0318"/>
            <a:ext cx="8229600" cy="518457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Common Variable Immunodeficiency (CVID)</a:t>
            </a:r>
          </a:p>
          <a:p>
            <a:pPr>
              <a:lnSpc>
                <a:spcPct val="80000"/>
              </a:lnSpc>
              <a:buNone/>
            </a:pPr>
            <a:endParaRPr lang="en-US" sz="2000" b="1" dirty="0" smtClean="0"/>
          </a:p>
          <a:p>
            <a:pPr>
              <a:lnSpc>
                <a:spcPct val="80000"/>
              </a:lnSpc>
            </a:pPr>
            <a:r>
              <a:rPr lang="en-US" sz="1800" dirty="0" err="1" smtClean="0"/>
              <a:t>Heterogenous</a:t>
            </a:r>
            <a:r>
              <a:rPr lang="en-US" sz="1800" dirty="0" smtClean="0"/>
              <a:t> group of diseases manifested by markedly decreased serum IgG and IgA (IgM) levels (˃2* SD of age mean) 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Similar to XLA, but symptoms onset usually at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–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decade of life (not earlier than at 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year of age)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  <a:buNone/>
            </a:pPr>
            <a:r>
              <a:rPr lang="en-US" sz="1800" i="1" dirty="0" smtClean="0"/>
              <a:t>Symptoms:</a:t>
            </a:r>
            <a:r>
              <a:rPr lang="en-US" sz="1800" dirty="0" smtClean="0"/>
              <a:t> recurrent infections of respiratory tract – pneumonia, sinusitis, bronchitis   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 smtClean="0"/>
              <a:t>                    (</a:t>
            </a:r>
            <a:r>
              <a:rPr lang="en-US" sz="1800" i="1" dirty="0" smtClean="0"/>
              <a:t>Pneumococci</a:t>
            </a:r>
            <a:r>
              <a:rPr lang="en-US" sz="1800" dirty="0" smtClean="0"/>
              <a:t>, </a:t>
            </a:r>
            <a:r>
              <a:rPr lang="en-US" sz="1800" i="1" dirty="0" err="1" smtClean="0"/>
              <a:t>Haemophilus</a:t>
            </a:r>
            <a:r>
              <a:rPr lang="en-US" sz="1800" dirty="0" smtClean="0"/>
              <a:t>, </a:t>
            </a:r>
            <a:r>
              <a:rPr lang="en-US" sz="1800" i="1" dirty="0" err="1" smtClean="0"/>
              <a:t>Branhamella</a:t>
            </a:r>
            <a:r>
              <a:rPr lang="en-US" sz="1800" dirty="0" smtClean="0"/>
              <a:t>, </a:t>
            </a:r>
            <a:r>
              <a:rPr lang="en-US" sz="1800" i="1" dirty="0" smtClean="0"/>
              <a:t>Mycoplasma, Pseudomonas</a:t>
            </a:r>
            <a:r>
              <a:rPr lang="en-US" sz="1800" dirty="0" smtClean="0"/>
              <a:t>)</a:t>
            </a:r>
          </a:p>
          <a:p>
            <a:pPr>
              <a:lnSpc>
                <a:spcPct val="80000"/>
              </a:lnSpc>
              <a:buNone/>
            </a:pPr>
            <a:endParaRPr lang="en-US" sz="1800" dirty="0" smtClean="0"/>
          </a:p>
          <a:p>
            <a:pPr>
              <a:lnSpc>
                <a:spcPct val="80000"/>
              </a:lnSpc>
              <a:buNone/>
            </a:pPr>
            <a:r>
              <a:rPr lang="en-US" sz="1800" dirty="0" smtClean="0"/>
              <a:t>                    meningitis, chronic diarrhea (</a:t>
            </a:r>
            <a:r>
              <a:rPr lang="en-US" sz="1800" i="1" dirty="0" smtClean="0"/>
              <a:t>Giardia</a:t>
            </a:r>
            <a:r>
              <a:rPr lang="en-US" sz="1800" dirty="0" smtClean="0"/>
              <a:t>), arthritis</a:t>
            </a:r>
          </a:p>
          <a:p>
            <a:pPr>
              <a:lnSpc>
                <a:spcPct val="80000"/>
              </a:lnSpc>
              <a:buNone/>
            </a:pPr>
            <a:endParaRPr lang="en-US" sz="1800" dirty="0" smtClean="0"/>
          </a:p>
          <a:p>
            <a:pPr>
              <a:lnSpc>
                <a:spcPct val="80000"/>
              </a:lnSpc>
              <a:buNone/>
            </a:pPr>
            <a:r>
              <a:rPr lang="en-US" sz="1800" dirty="0" smtClean="0"/>
              <a:t>                     </a:t>
            </a:r>
            <a:r>
              <a:rPr lang="en-US" sz="1800" b="1" i="1" dirty="0" smtClean="0"/>
              <a:t>complications:</a:t>
            </a:r>
            <a:r>
              <a:rPr lang="en-US" sz="1800" dirty="0" smtClean="0"/>
              <a:t> tumors or autoimmune diseases, </a:t>
            </a:r>
            <a:r>
              <a:rPr lang="en-US" sz="1800" dirty="0" err="1" smtClean="0"/>
              <a:t>e.g.hemolytic</a:t>
            </a:r>
            <a:r>
              <a:rPr lang="en-US" sz="1800" dirty="0" smtClean="0"/>
              <a:t> anemia,             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 smtClean="0"/>
              <a:t>                     fibrosis, </a:t>
            </a:r>
            <a:r>
              <a:rPr lang="en-US" sz="1800" dirty="0" err="1" smtClean="0"/>
              <a:t>endocrinopathies</a:t>
            </a:r>
            <a:r>
              <a:rPr lang="en-US" sz="1800" dirty="0" smtClean="0"/>
              <a:t>, </a:t>
            </a:r>
            <a:r>
              <a:rPr lang="en-US" sz="1800" dirty="0" err="1" smtClean="0"/>
              <a:t>lymphoproliferations</a:t>
            </a:r>
            <a:r>
              <a:rPr lang="en-US" sz="1800" dirty="0" smtClean="0"/>
              <a:t>, </a:t>
            </a:r>
            <a:r>
              <a:rPr lang="en-US" sz="1800" dirty="0" err="1" smtClean="0"/>
              <a:t>bronchiectasies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332983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7813"/>
            <a:ext cx="8784976" cy="1143000"/>
          </a:xfrm>
        </p:spPr>
        <p:txBody>
          <a:bodyPr>
            <a:normAutofit/>
          </a:bodyPr>
          <a:lstStyle/>
          <a:p>
            <a:pPr algn="ctr"/>
            <a:r>
              <a:rPr lang="en-US" altLang="cs-CZ" b="1" dirty="0" smtClean="0"/>
              <a:t>Comorbidities in patients  with CVID</a:t>
            </a:r>
          </a:p>
        </p:txBody>
      </p:sp>
      <p:graphicFrame>
        <p:nvGraphicFramePr>
          <p:cNvPr id="8704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416927"/>
              </p:ext>
            </p:extLst>
          </p:nvPr>
        </p:nvGraphicFramePr>
        <p:xfrm>
          <a:off x="755650" y="1989138"/>
          <a:ext cx="8064500" cy="4064000"/>
        </p:xfrm>
        <a:graphic>
          <a:graphicData uri="http://schemas.openxmlformats.org/drawingml/2006/table">
            <a:tbl>
              <a:tblPr/>
              <a:tblGrid>
                <a:gridCol w="4948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6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Disease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patients (%)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Severe/frequent infections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242 (90)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Chronic lung affection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 (27)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Autoimmune disorders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 (22)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Hepatitis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 (11)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Granulomatous disease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 (8)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IBD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(6)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Malignancies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 (16)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383" name="Text Box 39"/>
          <p:cNvSpPr txBox="1">
            <a:spLocks noChangeArrowheads="1"/>
          </p:cNvSpPr>
          <p:nvPr/>
        </p:nvSpPr>
        <p:spPr bwMode="auto">
          <a:xfrm>
            <a:off x="1600200" y="5532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>
              <a:latin typeface="Tahoma" panose="020B0604030504040204" pitchFamily="34" charset="0"/>
            </a:endParaRPr>
          </a:p>
        </p:txBody>
      </p:sp>
      <p:sp>
        <p:nvSpPr>
          <p:cNvPr id="15384" name="Text Box 40"/>
          <p:cNvSpPr txBox="1">
            <a:spLocks noChangeArrowheads="1"/>
          </p:cNvSpPr>
          <p:nvPr/>
        </p:nvSpPr>
        <p:spPr bwMode="auto">
          <a:xfrm>
            <a:off x="611560" y="6252131"/>
            <a:ext cx="4749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 i="1" dirty="0" smtClean="0">
                <a:latin typeface="Tahoma" panose="020B0604030504040204" pitchFamily="34" charset="0"/>
              </a:rPr>
              <a:t>Cunningham-</a:t>
            </a:r>
            <a:r>
              <a:rPr lang="cs-CZ" altLang="cs-CZ" sz="1400" i="1" dirty="0" err="1" smtClean="0">
                <a:latin typeface="Tahoma" panose="020B0604030504040204" pitchFamily="34" charset="0"/>
              </a:rPr>
              <a:t>Rundles</a:t>
            </a:r>
            <a:r>
              <a:rPr lang="cs-CZ" altLang="cs-CZ" sz="1400" i="1" dirty="0" smtClean="0">
                <a:latin typeface="Tahoma" panose="020B0604030504040204" pitchFamily="34" charset="0"/>
              </a:rPr>
              <a:t> </a:t>
            </a:r>
            <a:r>
              <a:rPr lang="cs-CZ" altLang="cs-CZ" sz="1400" i="1" dirty="0">
                <a:latin typeface="Tahoma" panose="020B0604030504040204" pitchFamily="34" charset="0"/>
              </a:rPr>
              <a:t>C and </a:t>
            </a:r>
            <a:r>
              <a:rPr lang="cs-CZ" altLang="cs-CZ" sz="1400" i="1" dirty="0" err="1">
                <a:latin typeface="Tahoma" panose="020B0604030504040204" pitchFamily="34" charset="0"/>
              </a:rPr>
              <a:t>Bodian</a:t>
            </a:r>
            <a:r>
              <a:rPr lang="cs-CZ" altLang="cs-CZ" sz="1400" i="1" dirty="0">
                <a:latin typeface="Tahoma" panose="020B0604030504040204" pitchFamily="34" charset="0"/>
              </a:rPr>
              <a:t> C, </a:t>
            </a:r>
            <a:r>
              <a:rPr lang="cs-CZ" altLang="cs-CZ" sz="1400" i="1" dirty="0" err="1">
                <a:latin typeface="Tahoma" panose="020B0604030504040204" pitchFamily="34" charset="0"/>
              </a:rPr>
              <a:t>Clin</a:t>
            </a:r>
            <a:r>
              <a:rPr lang="cs-CZ" altLang="cs-CZ" sz="1400" i="1" dirty="0">
                <a:latin typeface="Tahoma" panose="020B0604030504040204" pitchFamily="34" charset="0"/>
              </a:rPr>
              <a:t> </a:t>
            </a:r>
            <a:r>
              <a:rPr lang="cs-CZ" altLang="cs-CZ" sz="1400" i="1" dirty="0" err="1">
                <a:latin typeface="Tahoma" panose="020B0604030504040204" pitchFamily="34" charset="0"/>
              </a:rPr>
              <a:t>Immunol</a:t>
            </a:r>
            <a:r>
              <a:rPr lang="cs-CZ" altLang="cs-CZ" sz="1400" i="1" dirty="0">
                <a:latin typeface="Tahoma" panose="020B0604030504040204" pitchFamily="34" charset="0"/>
              </a:rPr>
              <a:t> </a:t>
            </a:r>
            <a:r>
              <a:rPr lang="cs-CZ" altLang="cs-CZ" sz="1400" i="1" dirty="0" smtClean="0">
                <a:latin typeface="Tahoma" panose="020B0604030504040204" pitchFamily="34" charset="0"/>
              </a:rPr>
              <a:t>1999</a:t>
            </a:r>
            <a:endParaRPr lang="cs-CZ" altLang="cs-CZ" sz="1400" i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1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277813"/>
            <a:ext cx="8497887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cs-CZ" sz="3400" b="1" dirty="0" smtClean="0"/>
              <a:t>Clinical manifestation of isolated and combined disorder of B cells</a:t>
            </a:r>
          </a:p>
        </p:txBody>
      </p:sp>
      <p:pic>
        <p:nvPicPr>
          <p:cNvPr id="8195" name="Picture 4" descr="Typy imunodeficit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16113"/>
            <a:ext cx="763270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 rot="-5400000">
            <a:off x="70644" y="4474369"/>
            <a:ext cx="1736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Tahoma" panose="020B0604030504040204" pitchFamily="34" charset="0"/>
              </a:rPr>
              <a:t>Clinical severity</a:t>
            </a:r>
            <a:endParaRPr lang="en-US" altLang="cs-CZ">
              <a:latin typeface="Tahoma" panose="020B0604030504040204" pitchFamily="34" charset="0"/>
            </a:endParaRPr>
          </a:p>
        </p:txBody>
      </p:sp>
      <p:sp>
        <p:nvSpPr>
          <p:cNvPr id="8197" name="AutoShape 10"/>
          <p:cNvSpPr>
            <a:spLocks noChangeArrowheads="1"/>
          </p:cNvSpPr>
          <p:nvPr/>
        </p:nvSpPr>
        <p:spPr bwMode="auto">
          <a:xfrm>
            <a:off x="250825" y="3068638"/>
            <a:ext cx="360363" cy="3455987"/>
          </a:xfrm>
          <a:prstGeom prst="upArrow">
            <a:avLst>
              <a:gd name="adj1" fmla="val 50000"/>
              <a:gd name="adj2" fmla="val 23975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22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Immunodeficiency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800" dirty="0"/>
              <a:t>=  a disorder of immune system which manifests by impaired ability to carry out basic immunological functions, primarily defence against infection or immunological surveillance</a:t>
            </a:r>
          </a:p>
        </p:txBody>
      </p:sp>
      <p:pic>
        <p:nvPicPr>
          <p:cNvPr id="1026" name="Picture 2" descr="http://www.deskovehry.com/fotky/byljednoujedenzivot/byl-jednou-jeden-zivot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933056"/>
            <a:ext cx="4443923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6709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III. </a:t>
            </a:r>
            <a:r>
              <a:rPr lang="cs-CZ" b="1" dirty="0" err="1"/>
              <a:t>Predominantly</a:t>
            </a:r>
            <a:r>
              <a:rPr lang="cs-CZ" b="1" dirty="0"/>
              <a:t> a</a:t>
            </a:r>
            <a:r>
              <a:rPr lang="en-GB" b="1" dirty="0" err="1"/>
              <a:t>ntibody</a:t>
            </a:r>
            <a:r>
              <a:rPr lang="en-GB" b="1" dirty="0"/>
              <a:t> </a:t>
            </a:r>
            <a:r>
              <a:rPr lang="cs-CZ" b="1" dirty="0" err="1"/>
              <a:t>immuno</a:t>
            </a:r>
            <a:r>
              <a:rPr lang="en-GB" b="1" dirty="0"/>
              <a:t>deficiencies</a:t>
            </a:r>
            <a:endParaRPr lang="cs-CZ" b="1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344" y="1844824"/>
            <a:ext cx="8229600" cy="47525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800" b="1" dirty="0"/>
              <a:t>Common Variable </a:t>
            </a:r>
            <a:r>
              <a:rPr lang="en-US" sz="2800" b="1" dirty="0" smtClean="0"/>
              <a:t>Immunodeficiency</a:t>
            </a:r>
            <a:r>
              <a:rPr lang="cs-CZ" sz="2800" b="1" dirty="0" smtClean="0"/>
              <a:t> </a:t>
            </a:r>
            <a:r>
              <a:rPr lang="en-US" sz="2800" b="1" dirty="0" smtClean="0"/>
              <a:t>(</a:t>
            </a:r>
            <a:r>
              <a:rPr lang="en-US" sz="2800" b="1" dirty="0"/>
              <a:t>CVID</a:t>
            </a:r>
            <a:r>
              <a:rPr lang="en-US" sz="2800" b="1" dirty="0" smtClean="0"/>
              <a:t>)</a:t>
            </a:r>
          </a:p>
          <a:p>
            <a:pPr>
              <a:lnSpc>
                <a:spcPct val="80000"/>
              </a:lnSpc>
              <a:buNone/>
            </a:pPr>
            <a:endParaRPr lang="en-US" sz="2000" b="1" dirty="0" smtClean="0"/>
          </a:p>
          <a:p>
            <a:pPr>
              <a:lnSpc>
                <a:spcPct val="80000"/>
              </a:lnSpc>
              <a:buNone/>
            </a:pPr>
            <a:endParaRPr lang="en-US" sz="1800" dirty="0" smtClean="0"/>
          </a:p>
          <a:p>
            <a:pPr>
              <a:lnSpc>
                <a:spcPct val="80000"/>
              </a:lnSpc>
              <a:buNone/>
            </a:pPr>
            <a:r>
              <a:rPr lang="en-US" sz="1800" i="1" dirty="0" smtClean="0"/>
              <a:t>Dg: </a:t>
            </a:r>
            <a:r>
              <a:rPr lang="en-US" sz="1800" dirty="0" smtClean="0"/>
              <a:t>markedly decreased serum IgG and IgA (IgM) levels (˃2* SD of age mean)  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 smtClean="0"/>
              <a:t>       poor seroconversion to vaccination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 smtClean="0"/>
              <a:t>       B cells normal or slightly decreased (decreased number of isotype switched   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 smtClean="0"/>
              <a:t>       </a:t>
            </a:r>
            <a:r>
              <a:rPr lang="en-US" sz="1800" dirty="0" err="1" smtClean="0"/>
              <a:t>memmory</a:t>
            </a:r>
            <a:r>
              <a:rPr lang="en-US" sz="1800" dirty="0" smtClean="0"/>
              <a:t> B cells)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 smtClean="0"/>
              <a:t>       genetics (mutation of </a:t>
            </a:r>
            <a:r>
              <a:rPr lang="en-US" sz="1800" i="1" dirty="0" smtClean="0"/>
              <a:t>ICOS, BAFF, CD19, CD20</a:t>
            </a:r>
            <a:r>
              <a:rPr lang="en-US" sz="1800" dirty="0" smtClean="0"/>
              <a:t> or others)</a:t>
            </a:r>
          </a:p>
          <a:p>
            <a:pPr>
              <a:lnSpc>
                <a:spcPct val="80000"/>
              </a:lnSpc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i="1" dirty="0" err="1" smtClean="0"/>
              <a:t>Ter</a:t>
            </a:r>
            <a:r>
              <a:rPr lang="en-US" sz="1800" i="1" dirty="0" smtClean="0"/>
              <a:t>:</a:t>
            </a:r>
            <a:r>
              <a:rPr lang="en-US" sz="1800" dirty="0" smtClean="0"/>
              <a:t> life-long Ig replacement (IVIG or SCIG)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      long-term follow-up</a:t>
            </a:r>
          </a:p>
          <a:p>
            <a:pPr eaLnBrk="1" hangingPunct="1">
              <a:lnSpc>
                <a:spcPct val="80000"/>
              </a:lnSpc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376594602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b="1" dirty="0"/>
              <a:t>III. </a:t>
            </a:r>
            <a:r>
              <a:rPr lang="cs-CZ" b="1" dirty="0" err="1"/>
              <a:t>Predominantly</a:t>
            </a:r>
            <a:r>
              <a:rPr lang="cs-CZ" b="1" dirty="0"/>
              <a:t> a</a:t>
            </a:r>
            <a:r>
              <a:rPr lang="en-GB" b="1" dirty="0" err="1"/>
              <a:t>ntibody</a:t>
            </a:r>
            <a:r>
              <a:rPr lang="en-GB" b="1" dirty="0"/>
              <a:t> </a:t>
            </a:r>
            <a:r>
              <a:rPr lang="cs-CZ" b="1" dirty="0" err="1"/>
              <a:t>immuno</a:t>
            </a:r>
            <a:r>
              <a:rPr lang="en-GB" b="1" dirty="0"/>
              <a:t>deficiencies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624" y="1988840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800" b="1" dirty="0"/>
              <a:t>Transient </a:t>
            </a:r>
            <a:r>
              <a:rPr lang="en-GB" sz="2800" b="1" dirty="0" err="1"/>
              <a:t>hypogammaglobulinemia</a:t>
            </a:r>
            <a:r>
              <a:rPr lang="en-GB" sz="2800" b="1" dirty="0"/>
              <a:t> of infancy (THI)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b="1" dirty="0"/>
          </a:p>
          <a:p>
            <a:pPr eaLnBrk="1" hangingPunct="1">
              <a:lnSpc>
                <a:spcPct val="80000"/>
              </a:lnSpc>
            </a:pPr>
            <a:r>
              <a:rPr lang="en-GB" sz="2000" dirty="0"/>
              <a:t>Delayed onset of antibody production </a:t>
            </a:r>
            <a:r>
              <a:rPr lang="en-GB" sz="2000" dirty="0">
                <a:cs typeface="Arial" pitchFamily="34" charset="0"/>
              </a:rPr>
              <a:t>→</a:t>
            </a:r>
            <a:r>
              <a:rPr lang="en-GB" sz="2000" dirty="0"/>
              <a:t> decreased levels of Ig (</a:t>
            </a:r>
            <a:r>
              <a:rPr lang="en-GB" sz="2000" dirty="0" err="1"/>
              <a:t>esp.IgG</a:t>
            </a:r>
            <a:r>
              <a:rPr lang="en-GB" sz="2000" dirty="0"/>
              <a:t>), get normal until </a:t>
            </a:r>
            <a:r>
              <a:rPr lang="cs-CZ" sz="2000" dirty="0" err="1" smtClean="0"/>
              <a:t>app</a:t>
            </a:r>
            <a:r>
              <a:rPr lang="cs-CZ" sz="2000" dirty="0" smtClean="0"/>
              <a:t>.</a:t>
            </a:r>
            <a:r>
              <a:rPr lang="en-GB" sz="2000" dirty="0" smtClean="0"/>
              <a:t> </a:t>
            </a:r>
            <a:r>
              <a:rPr lang="en-GB" sz="2000" dirty="0"/>
              <a:t>3 years of age</a:t>
            </a:r>
          </a:p>
          <a:p>
            <a:pPr eaLnBrk="1" hangingPunct="1">
              <a:lnSpc>
                <a:spcPct val="80000"/>
              </a:lnSpc>
              <a:buNone/>
            </a:pPr>
            <a:endParaRPr lang="en-GB" sz="2000" dirty="0"/>
          </a:p>
          <a:p>
            <a:pPr eaLnBrk="1" hangingPunct="1">
              <a:lnSpc>
                <a:spcPct val="80000"/>
              </a:lnSpc>
            </a:pPr>
            <a:r>
              <a:rPr lang="en-GB" sz="2000" dirty="0"/>
              <a:t>More frequent infections, </a:t>
            </a:r>
            <a:r>
              <a:rPr lang="en-GB" sz="2000" dirty="0" err="1"/>
              <a:t>esp.of</a:t>
            </a:r>
            <a:r>
              <a:rPr lang="en-GB" sz="2000" dirty="0"/>
              <a:t> respiratory tract</a:t>
            </a:r>
          </a:p>
          <a:p>
            <a:pPr eaLnBrk="1" hangingPunct="1">
              <a:lnSpc>
                <a:spcPct val="80000"/>
              </a:lnSpc>
            </a:pPr>
            <a:endParaRPr lang="en-GB" sz="2000" dirty="0"/>
          </a:p>
          <a:p>
            <a:pPr eaLnBrk="1" hangingPunct="1">
              <a:lnSpc>
                <a:spcPct val="80000"/>
              </a:lnSpc>
            </a:pPr>
            <a:r>
              <a:rPr lang="en-GB" sz="2000" dirty="0"/>
              <a:t>B cell numbers normal</a:t>
            </a:r>
          </a:p>
          <a:p>
            <a:pPr eaLnBrk="1" hangingPunct="1">
              <a:lnSpc>
                <a:spcPct val="80000"/>
              </a:lnSpc>
            </a:pPr>
            <a:endParaRPr lang="en-GB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i="1" dirty="0" err="1"/>
              <a:t>Th</a:t>
            </a:r>
            <a:r>
              <a:rPr lang="en-GB" sz="2000" i="1" dirty="0"/>
              <a:t>:</a:t>
            </a:r>
            <a:r>
              <a:rPr lang="en-GB" sz="2000" dirty="0"/>
              <a:t> symptomatic, </a:t>
            </a:r>
            <a:r>
              <a:rPr lang="en-GB" sz="2000" dirty="0" err="1"/>
              <a:t>event.transiently</a:t>
            </a:r>
            <a:r>
              <a:rPr lang="en-GB" sz="2000" dirty="0"/>
              <a:t> IVIG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/>
          </a:p>
          <a:p>
            <a:pPr eaLnBrk="1" hangingPunct="1">
              <a:lnSpc>
                <a:spcPct val="8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72120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b="1" dirty="0"/>
              <a:t>III. </a:t>
            </a:r>
            <a:r>
              <a:rPr lang="cs-CZ" b="1" dirty="0" err="1"/>
              <a:t>Predominantly</a:t>
            </a:r>
            <a:r>
              <a:rPr lang="cs-CZ" b="1" dirty="0"/>
              <a:t> a</a:t>
            </a:r>
            <a:r>
              <a:rPr lang="en-GB" b="1" dirty="0" err="1"/>
              <a:t>ntibody</a:t>
            </a:r>
            <a:r>
              <a:rPr lang="en-GB" b="1" dirty="0"/>
              <a:t> </a:t>
            </a:r>
            <a:r>
              <a:rPr lang="cs-CZ" b="1" dirty="0" err="1"/>
              <a:t>immuno</a:t>
            </a:r>
            <a:r>
              <a:rPr lang="en-GB" b="1" dirty="0"/>
              <a:t>deficiencies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800" b="1" dirty="0"/>
              <a:t>Selective </a:t>
            </a:r>
            <a:r>
              <a:rPr lang="en-GB" sz="2800" b="1" dirty="0" err="1"/>
              <a:t>IgA</a:t>
            </a:r>
            <a:r>
              <a:rPr lang="en-GB" sz="2800" b="1" dirty="0"/>
              <a:t> deficiency (SIAD)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b="1" dirty="0"/>
          </a:p>
          <a:p>
            <a:pPr eaLnBrk="1" hangingPunct="1">
              <a:lnSpc>
                <a:spcPct val="80000"/>
              </a:lnSpc>
            </a:pPr>
            <a:r>
              <a:rPr lang="en-GB" sz="2000" dirty="0"/>
              <a:t>Impaired function of B cells 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/>
              <a:t>The most common X the mildest PID</a:t>
            </a:r>
          </a:p>
          <a:p>
            <a:pPr eaLnBrk="1" hangingPunct="1">
              <a:lnSpc>
                <a:spcPct val="80000"/>
              </a:lnSpc>
            </a:pPr>
            <a:endParaRPr lang="en-GB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i="1" dirty="0"/>
              <a:t>Symptoms:</a:t>
            </a:r>
            <a:r>
              <a:rPr lang="en-GB" sz="2000" dirty="0"/>
              <a:t> recurrent respiratory infections X very often without any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/>
              <a:t>                     symptoms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dirty="0"/>
          </a:p>
          <a:p>
            <a:pPr>
              <a:lnSpc>
                <a:spcPct val="80000"/>
              </a:lnSpc>
              <a:buNone/>
            </a:pPr>
            <a:r>
              <a:rPr lang="en-GB" sz="2000" i="1" dirty="0"/>
              <a:t>Dg: </a:t>
            </a:r>
            <a:r>
              <a:rPr lang="en-GB" sz="2000" dirty="0"/>
              <a:t>IgA ˂ 0,07 g/l at age of ≥ 4 years, levels of IgG and IgM</a:t>
            </a:r>
            <a:r>
              <a:rPr lang="cs-CZ" sz="2000" dirty="0"/>
              <a:t> </a:t>
            </a:r>
            <a:r>
              <a:rPr lang="cs-CZ" sz="2000" dirty="0" err="1"/>
              <a:t>normal</a:t>
            </a:r>
            <a:endParaRPr lang="en-GB" sz="2000" dirty="0"/>
          </a:p>
          <a:p>
            <a:pPr>
              <a:lnSpc>
                <a:spcPct val="80000"/>
              </a:lnSpc>
              <a:buNone/>
            </a:pPr>
            <a:endParaRPr lang="en-GB" sz="2000" dirty="0"/>
          </a:p>
          <a:p>
            <a:pPr>
              <a:lnSpc>
                <a:spcPct val="80000"/>
              </a:lnSpc>
              <a:buNone/>
            </a:pPr>
            <a:r>
              <a:rPr lang="en-GB" sz="2000" i="1" dirty="0" err="1"/>
              <a:t>Th</a:t>
            </a:r>
            <a:r>
              <a:rPr lang="en-GB" sz="2000" i="1" dirty="0"/>
              <a:t>: </a:t>
            </a:r>
            <a:r>
              <a:rPr lang="en-GB" sz="2000" dirty="0"/>
              <a:t>no treatment</a:t>
            </a:r>
          </a:p>
          <a:p>
            <a:pPr>
              <a:lnSpc>
                <a:spcPct val="80000"/>
              </a:lnSpc>
              <a:buNone/>
            </a:pPr>
            <a:r>
              <a:rPr lang="en-GB" sz="2000" dirty="0"/>
              <a:t>       patients with SIAD are not allowed to be vaccinated with live oral   </a:t>
            </a:r>
          </a:p>
          <a:p>
            <a:pPr>
              <a:lnSpc>
                <a:spcPct val="80000"/>
              </a:lnSpc>
              <a:buNone/>
            </a:pPr>
            <a:r>
              <a:rPr lang="en-GB" sz="2000" dirty="0"/>
              <a:t>       vaccines; in case of blood transfusion, the should get </a:t>
            </a:r>
            <a:r>
              <a:rPr lang="en-GB" sz="2000" dirty="0" err="1"/>
              <a:t>autotransfusion</a:t>
            </a:r>
            <a:r>
              <a:rPr lang="en-GB" sz="2000" dirty="0"/>
              <a:t> or  </a:t>
            </a:r>
          </a:p>
          <a:p>
            <a:pPr>
              <a:lnSpc>
                <a:spcPct val="80000"/>
              </a:lnSpc>
              <a:buNone/>
            </a:pPr>
            <a:r>
              <a:rPr lang="en-GB" sz="2000" dirty="0"/>
              <a:t>       properly washed erythrocytes </a:t>
            </a:r>
          </a:p>
        </p:txBody>
      </p:sp>
    </p:spTree>
    <p:extLst>
      <p:ext uri="{BB962C8B-B14F-4D97-AF65-F5344CB8AC3E}">
        <p14:creationId xmlns:p14="http://schemas.microsoft.com/office/powerpoint/2010/main" val="1521269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b="1" dirty="0"/>
              <a:t>III. </a:t>
            </a:r>
            <a:r>
              <a:rPr lang="cs-CZ" b="1" dirty="0" err="1"/>
              <a:t>Predominantly</a:t>
            </a:r>
            <a:r>
              <a:rPr lang="cs-CZ" b="1" dirty="0"/>
              <a:t> a</a:t>
            </a:r>
            <a:r>
              <a:rPr lang="en-GB" b="1" dirty="0" err="1"/>
              <a:t>ntibody</a:t>
            </a:r>
            <a:r>
              <a:rPr lang="en-GB" b="1" dirty="0"/>
              <a:t> </a:t>
            </a:r>
            <a:r>
              <a:rPr lang="cs-CZ" b="1" dirty="0" err="1"/>
              <a:t>immuno</a:t>
            </a:r>
            <a:r>
              <a:rPr lang="en-GB" b="1" dirty="0"/>
              <a:t>deficiencies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44824"/>
            <a:ext cx="8784976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b="1" dirty="0"/>
              <a:t>IgG subclass</a:t>
            </a:r>
            <a:r>
              <a:rPr lang="cs-CZ" sz="2800" b="1" dirty="0"/>
              <a:t>es</a:t>
            </a:r>
            <a:r>
              <a:rPr lang="en-GB" sz="2800" b="1" dirty="0"/>
              <a:t> deficiency, specific Ig deficiency</a:t>
            </a:r>
          </a:p>
          <a:p>
            <a:pPr eaLnBrk="1" hangingPunct="1">
              <a:lnSpc>
                <a:spcPct val="90000"/>
              </a:lnSpc>
            </a:pPr>
            <a:endParaRPr lang="en-GB" sz="2000" dirty="0"/>
          </a:p>
          <a:p>
            <a:pPr eaLnBrk="1" hangingPunct="1">
              <a:lnSpc>
                <a:spcPct val="90000"/>
              </a:lnSpc>
            </a:pPr>
            <a:r>
              <a:rPr lang="en-GB" sz="2000" dirty="0"/>
              <a:t>Impaired production of some </a:t>
            </a:r>
            <a:r>
              <a:rPr lang="en-GB" sz="2000" dirty="0" err="1"/>
              <a:t>IgG</a:t>
            </a:r>
            <a:r>
              <a:rPr lang="en-GB" sz="2000" dirty="0"/>
              <a:t> subclass or specific </a:t>
            </a:r>
            <a:r>
              <a:rPr lang="en-GB" sz="2000" dirty="0" err="1"/>
              <a:t>IgG</a:t>
            </a:r>
            <a:r>
              <a:rPr lang="en-GB" sz="2000" dirty="0"/>
              <a:t> (e.g. against </a:t>
            </a:r>
            <a:r>
              <a:rPr lang="en-GB" sz="2000" i="1" dirty="0"/>
              <a:t>Pneumococci</a:t>
            </a:r>
            <a:r>
              <a:rPr lang="en-GB" sz="2000" dirty="0"/>
              <a:t> or </a:t>
            </a:r>
            <a:r>
              <a:rPr lang="en-GB" sz="2000" dirty="0" err="1"/>
              <a:t>tetan</a:t>
            </a:r>
            <a:r>
              <a:rPr lang="en-GB" sz="2000" dirty="0"/>
              <a:t>)</a:t>
            </a:r>
          </a:p>
          <a:p>
            <a:pPr eaLnBrk="1" hangingPunct="1">
              <a:lnSpc>
                <a:spcPct val="90000"/>
              </a:lnSpc>
              <a:buNone/>
            </a:pPr>
            <a:endParaRPr lang="en-GB" sz="2000" dirty="0"/>
          </a:p>
          <a:p>
            <a:pPr eaLnBrk="1" hangingPunct="1">
              <a:lnSpc>
                <a:spcPct val="90000"/>
              </a:lnSpc>
            </a:pPr>
            <a:r>
              <a:rPr lang="en-GB" sz="2000" dirty="0"/>
              <a:t>Symptoms manifest usually during childhood, most commonly respiratory infections caused by capsulated bacteria (</a:t>
            </a:r>
            <a:r>
              <a:rPr lang="en-GB" sz="2000" i="1" dirty="0"/>
              <a:t>H. </a:t>
            </a:r>
            <a:r>
              <a:rPr lang="en-GB" sz="2000" i="1" dirty="0" err="1"/>
              <a:t>influenzae</a:t>
            </a:r>
            <a:r>
              <a:rPr lang="en-GB" sz="2000" i="1" dirty="0"/>
              <a:t>, </a:t>
            </a:r>
            <a:r>
              <a:rPr lang="en-GB" sz="2000" i="1" dirty="0" err="1"/>
              <a:t>Pneumococci</a:t>
            </a:r>
            <a:r>
              <a:rPr lang="en-GB" sz="2000" dirty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GB" sz="20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GB" sz="2000" i="1" dirty="0" err="1"/>
              <a:t>Th</a:t>
            </a:r>
            <a:r>
              <a:rPr lang="en-GB" sz="2000" i="1" dirty="0"/>
              <a:t>: </a:t>
            </a:r>
            <a:r>
              <a:rPr lang="en-GB" sz="2000" dirty="0"/>
              <a:t>symptomatic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sz="2000" dirty="0"/>
              <a:t>       in some cases</a:t>
            </a:r>
            <a:r>
              <a:rPr lang="cs-CZ" sz="2000" dirty="0"/>
              <a:t>,</a:t>
            </a:r>
            <a:r>
              <a:rPr lang="en-GB" sz="2000" dirty="0"/>
              <a:t> IVIG substitution necessary</a:t>
            </a:r>
          </a:p>
        </p:txBody>
      </p:sp>
    </p:spTree>
    <p:extLst>
      <p:ext uri="{BB962C8B-B14F-4D97-AF65-F5344CB8AC3E}">
        <p14:creationId xmlns:p14="http://schemas.microsoft.com/office/powerpoint/2010/main" val="1140999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III. Predominantly antibody </a:t>
            </a:r>
            <a:r>
              <a:rPr lang="en-US" b="1" dirty="0" err="1" smtClean="0"/>
              <a:t>immunodeficiencies</a:t>
            </a:r>
            <a:endParaRPr lang="en-US" b="1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00200"/>
            <a:ext cx="8784976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dirty="0" smtClean="0"/>
              <a:t>WHIM syndrome</a:t>
            </a: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W</a:t>
            </a:r>
            <a:r>
              <a:rPr lang="en-US" sz="2000" dirty="0" smtClean="0"/>
              <a:t>arts, </a:t>
            </a:r>
            <a:r>
              <a:rPr lang="en-US" sz="2000" b="1" dirty="0" err="1" smtClean="0"/>
              <a:t>H</a:t>
            </a:r>
            <a:r>
              <a:rPr lang="en-US" sz="2000" dirty="0" err="1" smtClean="0"/>
              <a:t>ypogammaglobulinaemia</a:t>
            </a:r>
            <a:r>
              <a:rPr lang="en-US" sz="2000" dirty="0" smtClean="0"/>
              <a:t>, </a:t>
            </a:r>
            <a:r>
              <a:rPr lang="en-US" sz="2000" b="1" dirty="0" smtClean="0"/>
              <a:t>I</a:t>
            </a:r>
            <a:r>
              <a:rPr lang="en-US" sz="2000" dirty="0" smtClean="0"/>
              <a:t>mmunodeficiency, </a:t>
            </a:r>
            <a:r>
              <a:rPr lang="en-US" sz="2000" b="1" dirty="0" err="1" smtClean="0"/>
              <a:t>M</a:t>
            </a:r>
            <a:r>
              <a:rPr lang="en-US" sz="2000" dirty="0" err="1" smtClean="0"/>
              <a:t>yelokathexis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AD inheritance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Defect of CXCR4 → permanent activation of the receptor → retention of blood cells in bone marrow due to dysfunction of receptor</a:t>
            </a:r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33026340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600" b="1" dirty="0"/>
              <a:t>Immunoglobulin replacement therapy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dirty="0"/>
              <a:t>Immunoglobulin concentrates are made from human plasma pooled from thousands of donors</a:t>
            </a:r>
          </a:p>
          <a:p>
            <a:pPr eaLnBrk="1" hangingPunct="1">
              <a:lnSpc>
                <a:spcPct val="90000"/>
              </a:lnSpc>
            </a:pPr>
            <a:endParaRPr lang="en-GB" sz="2000" dirty="0"/>
          </a:p>
          <a:p>
            <a:pPr eaLnBrk="1" hangingPunct="1">
              <a:lnSpc>
                <a:spcPct val="90000"/>
              </a:lnSpc>
            </a:pPr>
            <a:r>
              <a:rPr lang="en-GB" sz="2000" dirty="0"/>
              <a:t>Donors are tested for </a:t>
            </a:r>
            <a:r>
              <a:rPr lang="en-GB" sz="2000" dirty="0" err="1"/>
              <a:t>infectio</a:t>
            </a:r>
            <a:r>
              <a:rPr lang="cs-CZ" sz="2000" dirty="0" err="1"/>
              <a:t>us</a:t>
            </a:r>
            <a:r>
              <a:rPr lang="en-GB" sz="2000" dirty="0"/>
              <a:t> diseases (HIV, hepatitis), inactivating procedures to minimize the risk of transmitting infection</a:t>
            </a:r>
          </a:p>
          <a:p>
            <a:pPr eaLnBrk="1" hangingPunct="1">
              <a:lnSpc>
                <a:spcPct val="90000"/>
              </a:lnSpc>
            </a:pPr>
            <a:endParaRPr lang="en-GB" sz="2000" dirty="0"/>
          </a:p>
          <a:p>
            <a:pPr eaLnBrk="1" hangingPunct="1">
              <a:lnSpc>
                <a:spcPct val="90000"/>
              </a:lnSpc>
            </a:pPr>
            <a:r>
              <a:rPr lang="en-GB" sz="2000" dirty="0" err="1"/>
              <a:t>Ig</a:t>
            </a:r>
            <a:r>
              <a:rPr lang="en-GB" sz="2000" dirty="0"/>
              <a:t> concentrates contain only </a:t>
            </a:r>
            <a:r>
              <a:rPr lang="en-GB" sz="2000" dirty="0" err="1"/>
              <a:t>IgG</a:t>
            </a:r>
            <a:r>
              <a:rPr lang="en-GB" sz="2000" dirty="0"/>
              <a:t>, content of </a:t>
            </a:r>
            <a:r>
              <a:rPr lang="en-GB" sz="2000" dirty="0" err="1"/>
              <a:t>IgA</a:t>
            </a:r>
            <a:r>
              <a:rPr lang="en-GB" sz="2000" dirty="0"/>
              <a:t> is minimal</a:t>
            </a:r>
          </a:p>
          <a:p>
            <a:pPr eaLnBrk="1" hangingPunct="1">
              <a:lnSpc>
                <a:spcPct val="90000"/>
              </a:lnSpc>
            </a:pPr>
            <a:endParaRPr lang="en-GB" sz="2000" dirty="0"/>
          </a:p>
          <a:p>
            <a:pPr eaLnBrk="1" hangingPunct="1">
              <a:lnSpc>
                <a:spcPct val="90000"/>
              </a:lnSpc>
            </a:pPr>
            <a:r>
              <a:rPr lang="en-GB" sz="2000" dirty="0" err="1"/>
              <a:t>Preparates</a:t>
            </a:r>
            <a:r>
              <a:rPr lang="en-GB" sz="2000" dirty="0"/>
              <a:t> for </a:t>
            </a:r>
            <a:r>
              <a:rPr lang="en-GB" sz="2000" dirty="0" err="1"/>
              <a:t>i.v</a:t>
            </a:r>
            <a:r>
              <a:rPr lang="en-GB" sz="2000" dirty="0"/>
              <a:t>. (</a:t>
            </a:r>
            <a:r>
              <a:rPr lang="en-GB" sz="2000" dirty="0" err="1"/>
              <a:t>Gammagard</a:t>
            </a:r>
            <a:r>
              <a:rPr lang="en-GB" sz="2000" dirty="0"/>
              <a:t>, </a:t>
            </a:r>
            <a:r>
              <a:rPr lang="en-GB" sz="2000" dirty="0" err="1"/>
              <a:t>Octagam</a:t>
            </a:r>
            <a:r>
              <a:rPr lang="en-GB" sz="2000" dirty="0"/>
              <a:t>) or </a:t>
            </a:r>
            <a:r>
              <a:rPr lang="en-GB" sz="2000" dirty="0" err="1"/>
              <a:t>s.c</a:t>
            </a:r>
            <a:r>
              <a:rPr lang="en-GB" sz="2000" dirty="0"/>
              <a:t>. administration </a:t>
            </a:r>
            <a:r>
              <a:rPr lang="en-GB" sz="2000" dirty="0" smtClean="0"/>
              <a:t>(</a:t>
            </a:r>
            <a:r>
              <a:rPr lang="cs-CZ" sz="2000" dirty="0" err="1" smtClean="0"/>
              <a:t>Hizentra</a:t>
            </a:r>
            <a:r>
              <a:rPr lang="en-GB" sz="2000" dirty="0" smtClean="0"/>
              <a:t>, </a:t>
            </a:r>
            <a:r>
              <a:rPr lang="en-GB" sz="2000" dirty="0" err="1" smtClean="0"/>
              <a:t>Gammanorm</a:t>
            </a:r>
            <a:r>
              <a:rPr lang="cs-CZ" sz="2000" dirty="0" smtClean="0"/>
              <a:t>, </a:t>
            </a:r>
            <a:r>
              <a:rPr lang="cs-CZ" sz="2000" dirty="0" err="1" smtClean="0"/>
              <a:t>HyQvia</a:t>
            </a:r>
            <a:r>
              <a:rPr lang="en-GB" sz="2000" dirty="0" smtClean="0"/>
              <a:t>)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4208149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600" b="1" dirty="0"/>
              <a:t>Indications for </a:t>
            </a:r>
            <a:r>
              <a:rPr lang="en-GB" sz="3600" b="1" dirty="0" err="1"/>
              <a:t>Ig</a:t>
            </a:r>
            <a:r>
              <a:rPr lang="en-GB" sz="3600" b="1" dirty="0"/>
              <a:t> replacement therapy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000" dirty="0"/>
              <a:t>Primary antibody deficiencies (IVIG) – life-long in XLA or CVID, </a:t>
            </a:r>
            <a:r>
              <a:rPr lang="en-GB" sz="2000" dirty="0" err="1" smtClean="0"/>
              <a:t>transi</a:t>
            </a:r>
            <a:r>
              <a:rPr lang="cs-CZ" sz="2000" dirty="0" err="1" smtClean="0"/>
              <a:t>entl</a:t>
            </a:r>
            <a:r>
              <a:rPr lang="en-GB" sz="2000" dirty="0" smtClean="0"/>
              <a:t>y </a:t>
            </a:r>
            <a:r>
              <a:rPr lang="en-GB" sz="2000" dirty="0"/>
              <a:t>in combined </a:t>
            </a:r>
            <a:r>
              <a:rPr lang="en-GB" sz="2000" dirty="0" err="1"/>
              <a:t>immunodeficiencies</a:t>
            </a:r>
            <a:r>
              <a:rPr lang="en-GB" sz="2000" dirty="0"/>
              <a:t> (SCID)</a:t>
            </a:r>
          </a:p>
          <a:p>
            <a:pPr eaLnBrk="1" hangingPunct="1"/>
            <a:endParaRPr lang="en-GB" sz="2000" dirty="0"/>
          </a:p>
          <a:p>
            <a:pPr eaLnBrk="1" hangingPunct="1"/>
            <a:r>
              <a:rPr lang="en-GB" sz="2000" dirty="0"/>
              <a:t>IgG subclasses or specific Ig deficiency is sometimes also indication </a:t>
            </a:r>
          </a:p>
          <a:p>
            <a:pPr eaLnBrk="1" hangingPunct="1"/>
            <a:endParaRPr lang="en-GB" sz="2000" dirty="0"/>
          </a:p>
          <a:p>
            <a:pPr eaLnBrk="1" hangingPunct="1"/>
            <a:r>
              <a:rPr lang="en-GB" sz="2000" dirty="0"/>
              <a:t>Secondary antibody deficiencies – typically B cell </a:t>
            </a:r>
            <a:r>
              <a:rPr lang="en-GB" sz="2000" dirty="0" err="1" smtClean="0"/>
              <a:t>leukemia</a:t>
            </a:r>
            <a:r>
              <a:rPr lang="cs-CZ" sz="2000" dirty="0" smtClean="0"/>
              <a:t> (CLL), </a:t>
            </a:r>
            <a:r>
              <a:rPr lang="cs-CZ" sz="2000" dirty="0" err="1" smtClean="0"/>
              <a:t>multiple</a:t>
            </a:r>
            <a:r>
              <a:rPr lang="cs-CZ" sz="2000" dirty="0" smtClean="0"/>
              <a:t> </a:t>
            </a:r>
            <a:r>
              <a:rPr lang="cs-CZ" sz="2000" dirty="0" err="1" smtClean="0"/>
              <a:t>myeloma</a:t>
            </a:r>
            <a:r>
              <a:rPr lang="cs-CZ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502320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600" b="1" dirty="0"/>
              <a:t>Dosage of </a:t>
            </a:r>
            <a:r>
              <a:rPr lang="en-GB" sz="3600" b="1" dirty="0" err="1"/>
              <a:t>Ig</a:t>
            </a:r>
            <a:r>
              <a:rPr lang="en-GB" sz="3600" b="1" dirty="0"/>
              <a:t> concentrates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000" dirty="0" err="1"/>
              <a:t>Agammaglobulinemia</a:t>
            </a:r>
            <a:r>
              <a:rPr lang="en-GB" sz="2000" dirty="0"/>
              <a:t> – </a:t>
            </a:r>
            <a:r>
              <a:rPr lang="en-GB" sz="2000" dirty="0" err="1"/>
              <a:t>i.v</a:t>
            </a:r>
            <a:r>
              <a:rPr lang="en-GB" sz="2000" dirty="0"/>
              <a:t>. </a:t>
            </a:r>
            <a:r>
              <a:rPr lang="en-GB" sz="2000" dirty="0" err="1"/>
              <a:t>imunoglobulins</a:t>
            </a:r>
            <a:r>
              <a:rPr lang="en-GB" sz="2000" dirty="0"/>
              <a:t> 400-600 mg/kg/month</a:t>
            </a:r>
          </a:p>
          <a:p>
            <a:pPr eaLnBrk="1" hangingPunct="1"/>
            <a:endParaRPr lang="en-GB" sz="2000" dirty="0"/>
          </a:p>
          <a:p>
            <a:pPr eaLnBrk="1" hangingPunct="1"/>
            <a:r>
              <a:rPr lang="en-GB" sz="2000" dirty="0"/>
              <a:t> Regular administration in day-care centres every 3 or 4 weeks</a:t>
            </a:r>
          </a:p>
          <a:p>
            <a:pPr eaLnBrk="1" hangingPunct="1"/>
            <a:endParaRPr lang="en-GB" sz="2000" dirty="0"/>
          </a:p>
          <a:p>
            <a:pPr eaLnBrk="1" hangingPunct="1"/>
            <a:r>
              <a:rPr lang="en-GB" sz="2000" dirty="0"/>
              <a:t>Last years, „home therapy“ is frequently used - administration of </a:t>
            </a:r>
            <a:r>
              <a:rPr lang="en-GB" sz="2000" b="1" dirty="0"/>
              <a:t>subcutaneous </a:t>
            </a:r>
            <a:r>
              <a:rPr lang="en-GB" sz="2000" b="1" dirty="0" err="1"/>
              <a:t>Ig</a:t>
            </a:r>
            <a:r>
              <a:rPr lang="en-GB" sz="2000" b="1" dirty="0"/>
              <a:t> </a:t>
            </a:r>
            <a:r>
              <a:rPr lang="en-GB" sz="2000" dirty="0"/>
              <a:t>by infusion pump (</a:t>
            </a:r>
            <a:r>
              <a:rPr lang="en-GB" sz="2000" dirty="0" err="1"/>
              <a:t>cca</a:t>
            </a:r>
            <a:r>
              <a:rPr lang="en-GB" sz="2000" dirty="0"/>
              <a:t> every 5 to 7 days, more comfortable for patient, less adverse effects)</a:t>
            </a:r>
          </a:p>
        </p:txBody>
      </p:sp>
    </p:spTree>
    <p:extLst>
      <p:ext uri="{BB962C8B-B14F-4D97-AF65-F5344CB8AC3E}">
        <p14:creationId xmlns:p14="http://schemas.microsoft.com/office/powerpoint/2010/main" val="399438156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/>
              <a:t>Administration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subcutaneous</a:t>
            </a:r>
            <a:r>
              <a:rPr lang="cs-CZ" b="1" dirty="0" smtClean="0"/>
              <a:t> </a:t>
            </a:r>
            <a:r>
              <a:rPr lang="cs-CZ" b="1" dirty="0" err="1" smtClean="0"/>
              <a:t>Ig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b="1" dirty="0" smtClean="0"/>
              <a:t>by </a:t>
            </a:r>
            <a:r>
              <a:rPr lang="cs-CZ" b="1" dirty="0" err="1" smtClean="0"/>
              <a:t>infusion</a:t>
            </a:r>
            <a:r>
              <a:rPr lang="cs-CZ" b="1" dirty="0" smtClean="0"/>
              <a:t> pump</a:t>
            </a:r>
            <a:endParaRPr lang="cs-CZ" b="1" dirty="0"/>
          </a:p>
        </p:txBody>
      </p:sp>
      <p:pic>
        <p:nvPicPr>
          <p:cNvPr id="1026" name="Picture 2" descr="Obr. 1 Aplikace přípravku s 20% obsahem imunoglobulinů do podkoží metodou rapid-pus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06185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565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600" b="1" dirty="0"/>
              <a:t>Adverse effects of the treatment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z="2000" dirty="0"/>
          </a:p>
          <a:p>
            <a:pPr eaLnBrk="1" hangingPunct="1"/>
            <a:r>
              <a:rPr lang="en-GB" sz="2000" dirty="0"/>
              <a:t>Allergic reactions, anaphylaxis  </a:t>
            </a:r>
          </a:p>
          <a:p>
            <a:pPr eaLnBrk="1" hangingPunct="1"/>
            <a:r>
              <a:rPr lang="en-GB" sz="2000" dirty="0"/>
              <a:t>In less severe reactions (shivers, headache), slowing down the infusion is usually sufficient </a:t>
            </a:r>
          </a:p>
          <a:p>
            <a:pPr eaLnBrk="1" hangingPunct="1"/>
            <a:r>
              <a:rPr lang="en-GB" sz="2000" dirty="0"/>
              <a:t>Sometimes, premedication with intravenous corticosteroids is necessary</a:t>
            </a:r>
          </a:p>
          <a:p>
            <a:pPr eaLnBrk="1" hangingPunct="1"/>
            <a:r>
              <a:rPr lang="en-GB" sz="2000" dirty="0"/>
              <a:t>Change of </a:t>
            </a:r>
            <a:r>
              <a:rPr lang="en-GB" sz="2000" dirty="0" err="1"/>
              <a:t>preparate</a:t>
            </a:r>
            <a:r>
              <a:rPr lang="en-GB" sz="2000" dirty="0"/>
              <a:t> (lower content of </a:t>
            </a:r>
            <a:r>
              <a:rPr lang="en-GB" sz="2000" dirty="0" err="1"/>
              <a:t>IgA</a:t>
            </a:r>
            <a:r>
              <a:rPr lang="en-GB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968031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200" b="1" dirty="0" smtClean="0"/>
              <a:t>Classification of </a:t>
            </a:r>
            <a:r>
              <a:rPr lang="en-US" sz="3200" b="1" dirty="0" err="1" smtClean="0"/>
              <a:t>immunodeficie</a:t>
            </a:r>
            <a:r>
              <a:rPr lang="cs-CZ" sz="3200" b="1" dirty="0" err="1" smtClean="0"/>
              <a:t>ncie</a:t>
            </a:r>
            <a:r>
              <a:rPr lang="en-US" sz="3200" b="1" dirty="0" smtClean="0"/>
              <a:t>s:</a:t>
            </a:r>
            <a:endParaRPr lang="en-US" sz="3200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525658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 b="1" u="sng" dirty="0" smtClean="0"/>
              <a:t>Humoral</a:t>
            </a:r>
            <a:r>
              <a:rPr lang="en-US" sz="2200" b="1" dirty="0" smtClean="0"/>
              <a:t> –  nonspecific immune system – complement system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 b="1" dirty="0" smtClean="0"/>
              <a:t>                          specific immune system – immunoglobulins  (B cells)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2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b="1" u="sng" dirty="0" smtClean="0"/>
              <a:t>Cellular</a:t>
            </a:r>
            <a:r>
              <a:rPr lang="en-US" sz="2200" b="1" dirty="0" smtClean="0"/>
              <a:t>  – nonspecific – phagocytes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 b="1" dirty="0" smtClean="0"/>
              <a:t>                        specific – T cells</a:t>
            </a:r>
          </a:p>
          <a:p>
            <a:pPr eaLnBrk="1" hangingPunct="1">
              <a:lnSpc>
                <a:spcPct val="90000"/>
              </a:lnSpc>
            </a:pPr>
            <a:endParaRPr lang="en-US" sz="22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b="1" u="sng" dirty="0" smtClean="0"/>
              <a:t>Primary</a:t>
            </a:r>
            <a:r>
              <a:rPr lang="en-US" sz="2200" b="1" dirty="0" smtClean="0"/>
              <a:t> – hereditary, symptoms manifest mostly in early stages           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b="1" u="sng" dirty="0" smtClean="0"/>
              <a:t>Secondary</a:t>
            </a:r>
            <a:r>
              <a:rPr lang="en-US" sz="2200" b="1" dirty="0" smtClean="0"/>
              <a:t> – acquired, symptoms manifest mostly in any stages of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200" b="1" dirty="0" smtClean="0"/>
              <a:t>                            life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 b="1" dirty="0" smtClean="0"/>
              <a:t>                            variable etiology (metabolic diseases, malignancies,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 b="1" dirty="0" smtClean="0"/>
              <a:t>                            </a:t>
            </a:r>
            <a:r>
              <a:rPr lang="en-US" sz="2200" b="1" dirty="0" err="1" smtClean="0"/>
              <a:t>immunosupressants</a:t>
            </a:r>
            <a:r>
              <a:rPr lang="en-US" sz="2200" b="1" dirty="0" smtClean="0"/>
              <a:t>, infections, stress etc.)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90598310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12968" cy="1143000"/>
          </a:xfrm>
        </p:spPr>
        <p:txBody>
          <a:bodyPr>
            <a:noAutofit/>
          </a:bodyPr>
          <a:lstStyle/>
          <a:p>
            <a:r>
              <a:rPr lang="en-GB" sz="3600" b="1" dirty="0"/>
              <a:t>European registry of primary </a:t>
            </a:r>
            <a:r>
              <a:rPr lang="en-GB" sz="3600" b="1" dirty="0" err="1"/>
              <a:t>im</a:t>
            </a:r>
            <a:r>
              <a:rPr lang="cs-CZ" sz="3600" b="1" dirty="0"/>
              <a:t>m</a:t>
            </a:r>
            <a:r>
              <a:rPr lang="en-GB" sz="3600" b="1" dirty="0" err="1"/>
              <a:t>unodeficiencies</a:t>
            </a:r>
            <a:r>
              <a:rPr lang="en-GB" sz="3600" b="1" dirty="0"/>
              <a:t> from 2003 </a:t>
            </a:r>
            <a:r>
              <a:rPr lang="en-GB" sz="2800" b="1" dirty="0"/>
              <a:t>(prevalence 1,52/100000)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187624" y="2780930"/>
          <a:ext cx="6552728" cy="2592284"/>
        </p:xfrm>
        <a:graphic>
          <a:graphicData uri="http://schemas.openxmlformats.org/drawingml/2006/table">
            <a:tbl>
              <a:tblPr/>
              <a:tblGrid>
                <a:gridCol w="327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289">
                <a:tc>
                  <a:txBody>
                    <a:bodyPr/>
                    <a:lstStyle/>
                    <a:p>
                      <a:pPr marL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noProof="0" dirty="0">
                          <a:latin typeface="Calibri"/>
                          <a:ea typeface="Calibri"/>
                          <a:cs typeface="Times New Roman"/>
                        </a:rPr>
                        <a:t>Disorder</a:t>
                      </a:r>
                      <a:endParaRPr lang="en-GB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noProof="0">
                          <a:latin typeface="Calibri"/>
                          <a:ea typeface="Calibri"/>
                          <a:cs typeface="Times New Roman"/>
                        </a:rPr>
                        <a:t>Frequency (%)</a:t>
                      </a:r>
                      <a:endParaRPr lang="en-GB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Antibody</a:t>
                      </a:r>
                      <a:r>
                        <a:rPr lang="en-GB" sz="1400" baseline="0" noProof="0">
                          <a:latin typeface="Calibri"/>
                          <a:ea typeface="Calibri"/>
                          <a:cs typeface="Times New Roman"/>
                        </a:rPr>
                        <a:t> deficiencies</a:t>
                      </a:r>
                      <a:endParaRPr lang="en-GB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66,3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T  cell</a:t>
                      </a:r>
                      <a:r>
                        <a:rPr lang="en-GB" sz="1400" baseline="0" noProof="0">
                          <a:latin typeface="Calibri"/>
                          <a:ea typeface="Calibri"/>
                          <a:cs typeface="Times New Roman"/>
                        </a:rPr>
                        <a:t> deficiencies</a:t>
                      </a: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 + combined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17,6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 dirty="0">
                          <a:latin typeface="Calibri"/>
                          <a:ea typeface="Calibri"/>
                          <a:cs typeface="Times New Roman"/>
                        </a:rPr>
                        <a:t>Defects</a:t>
                      </a:r>
                      <a:r>
                        <a:rPr lang="en-GB" sz="1400" baseline="0" noProof="0" dirty="0">
                          <a:latin typeface="Calibri"/>
                          <a:ea typeface="Calibri"/>
                          <a:cs typeface="Times New Roman"/>
                        </a:rPr>
                        <a:t> of </a:t>
                      </a:r>
                      <a:r>
                        <a:rPr lang="en-GB" sz="1400" baseline="0" noProof="0" dirty="0" err="1">
                          <a:latin typeface="Calibri"/>
                          <a:ea typeface="Calibri"/>
                          <a:cs typeface="Times New Roman"/>
                        </a:rPr>
                        <a:t>phagocyt</a:t>
                      </a:r>
                      <a:r>
                        <a:rPr lang="cs-CZ" sz="1400" baseline="0" noProof="0" dirty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GB" sz="1400" baseline="0" noProof="0" dirty="0">
                          <a:latin typeface="Calibri"/>
                          <a:ea typeface="Calibri"/>
                          <a:cs typeface="Times New Roman"/>
                        </a:rPr>
                        <a:t>s </a:t>
                      </a:r>
                      <a:endParaRPr lang="en-GB" sz="14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7,4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Complement</a:t>
                      </a:r>
                      <a:r>
                        <a:rPr lang="en-GB" sz="1400" baseline="0" noProof="0">
                          <a:latin typeface="Calibri"/>
                          <a:ea typeface="Calibri"/>
                          <a:cs typeface="Times New Roman"/>
                        </a:rPr>
                        <a:t> system defects</a:t>
                      </a:r>
                      <a:endParaRPr lang="en-GB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6,2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 dirty="0">
                          <a:latin typeface="Calibri"/>
                          <a:ea typeface="Calibri"/>
                          <a:cs typeface="Times New Roman"/>
                        </a:rPr>
                        <a:t>Other primary </a:t>
                      </a:r>
                      <a:r>
                        <a:rPr lang="en-GB" sz="1400" noProof="0" dirty="0" err="1">
                          <a:latin typeface="Calibri"/>
                          <a:ea typeface="Calibri"/>
                          <a:cs typeface="Times New Roman"/>
                        </a:rPr>
                        <a:t>immunodeficiencies</a:t>
                      </a:r>
                      <a:endParaRPr lang="en-GB" sz="14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 dirty="0">
                          <a:latin typeface="Calibri"/>
                          <a:ea typeface="Calibri"/>
                          <a:cs typeface="Times New Roman"/>
                        </a:rPr>
                        <a:t>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Various types of primary immunodeficiency in Czech Republic (2003)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43608" y="1781556"/>
          <a:ext cx="6912768" cy="4455754"/>
        </p:xfrm>
        <a:graphic>
          <a:graphicData uri="http://schemas.openxmlformats.org/drawingml/2006/table">
            <a:tbl>
              <a:tblPr/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noProof="0">
                          <a:latin typeface="Calibri"/>
                          <a:ea typeface="Calibri"/>
                          <a:cs typeface="Times New Roman"/>
                        </a:rPr>
                        <a:t>Primary</a:t>
                      </a:r>
                      <a:r>
                        <a:rPr lang="en-GB" sz="1600" b="1" baseline="0" noProof="0">
                          <a:latin typeface="Calibri"/>
                          <a:ea typeface="Calibri"/>
                          <a:cs typeface="Times New Roman"/>
                        </a:rPr>
                        <a:t> immunodeficiency</a:t>
                      </a:r>
                      <a:endParaRPr lang="en-GB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noProof="0">
                          <a:latin typeface="Calibri"/>
                          <a:ea typeface="Calibri"/>
                          <a:cs typeface="Times New Roman"/>
                        </a:rPr>
                        <a:t>Frequency (%)</a:t>
                      </a:r>
                      <a:endParaRPr lang="en-GB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X-linked agamaglobulinaemia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CVID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19,6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HyperIgM syndrome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Selective</a:t>
                      </a:r>
                      <a:r>
                        <a:rPr lang="en-GB" sz="1400" baseline="0" noProof="0">
                          <a:latin typeface="Calibri"/>
                          <a:ea typeface="Calibri"/>
                          <a:cs typeface="Times New Roman"/>
                        </a:rPr>
                        <a:t> IgA-</a:t>
                      </a: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deficiency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51,2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Selective</a:t>
                      </a:r>
                      <a:r>
                        <a:rPr lang="en-GB" sz="1400" baseline="0" noProof="0">
                          <a:latin typeface="Calibri"/>
                          <a:ea typeface="Calibri"/>
                          <a:cs typeface="Times New Roman"/>
                        </a:rPr>
                        <a:t> deficiency of I</a:t>
                      </a: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gG subclasses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2,4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SCID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DiGeorge syndrome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Wiskott-Aldrich syndrome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Hereditary</a:t>
                      </a:r>
                      <a:r>
                        <a:rPr lang="en-GB" sz="1400" baseline="0" noProof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angioedema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10,6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C2 deficiencey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C4</a:t>
                      </a:r>
                      <a:r>
                        <a:rPr lang="en-GB" sz="1400" baseline="0" noProof="0">
                          <a:latin typeface="Calibri"/>
                          <a:ea typeface="Calibri"/>
                          <a:cs typeface="Times New Roman"/>
                        </a:rPr>
                        <a:t> d</a:t>
                      </a: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eficiency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LAD 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CGD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1,8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HyperIgE syndrome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Chronic</a:t>
                      </a:r>
                      <a:r>
                        <a:rPr lang="en-GB" sz="1400" baseline="0" noProof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mucocutaneous candidiasis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>
                          <a:latin typeface="Calibri"/>
                          <a:ea typeface="Calibri"/>
                          <a:cs typeface="Times New Roman"/>
                        </a:rPr>
                        <a:t>X-linked lymphoproliferative syndrome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noProof="0" dirty="0"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1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Phenotypic classification of primary </a:t>
            </a:r>
            <a:r>
              <a:rPr lang="en-US" b="1" dirty="0" err="1" smtClean="0"/>
              <a:t>immunodeficiencies</a:t>
            </a:r>
            <a:r>
              <a:rPr lang="cs-CZ" b="1" dirty="0" smtClean="0"/>
              <a:t> (PID)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501317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/>
              <a:t>Immunodeficiencies</a:t>
            </a:r>
            <a:r>
              <a:rPr lang="en-US" b="1" dirty="0" smtClean="0"/>
              <a:t> affecting cellular and humoral immunity</a:t>
            </a:r>
            <a:r>
              <a:rPr lang="cs-CZ" dirty="0" smtClean="0"/>
              <a:t> (</a:t>
            </a:r>
            <a:r>
              <a:rPr lang="cs-CZ" i="1" dirty="0" smtClean="0"/>
              <a:t>Severe </a:t>
            </a:r>
            <a:r>
              <a:rPr lang="cs-CZ" i="1" dirty="0" err="1" smtClean="0"/>
              <a:t>Combined</a:t>
            </a:r>
            <a:r>
              <a:rPr lang="cs-CZ" i="1" dirty="0" smtClean="0"/>
              <a:t> </a:t>
            </a:r>
            <a:r>
              <a:rPr lang="cs-CZ" i="1" dirty="0" err="1" smtClean="0"/>
              <a:t>ImmunoDeficiency</a:t>
            </a:r>
            <a:r>
              <a:rPr lang="cs-CZ" i="1" dirty="0" smtClean="0"/>
              <a:t>, </a:t>
            </a:r>
            <a:r>
              <a:rPr lang="cs-CZ" i="1" dirty="0" err="1" smtClean="0"/>
              <a:t>HyperIgM</a:t>
            </a:r>
            <a:r>
              <a:rPr lang="cs-CZ" i="1" dirty="0" smtClean="0"/>
              <a:t> Syndrome</a:t>
            </a:r>
            <a:r>
              <a:rPr lang="cs-CZ" dirty="0" smtClean="0"/>
              <a:t>)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C</a:t>
            </a:r>
            <a:r>
              <a:rPr lang="cs-CZ" b="1" dirty="0" err="1" smtClean="0"/>
              <a:t>ombined</a:t>
            </a:r>
            <a:r>
              <a:rPr lang="cs-CZ" b="1" dirty="0" smtClean="0"/>
              <a:t> </a:t>
            </a:r>
            <a:r>
              <a:rPr lang="cs-CZ" b="1" dirty="0" err="1" smtClean="0"/>
              <a:t>immunodeficiency</a:t>
            </a:r>
            <a:r>
              <a:rPr lang="en-US" b="1" dirty="0" smtClean="0"/>
              <a:t> with associated or syndromic features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i="1" dirty="0" err="1" smtClean="0"/>
              <a:t>diGeorge</a:t>
            </a:r>
            <a:r>
              <a:rPr lang="cs-CZ" i="1" dirty="0" smtClean="0"/>
              <a:t> Syndrome, </a:t>
            </a:r>
            <a:r>
              <a:rPr lang="cs-CZ" i="1" dirty="0" err="1" smtClean="0"/>
              <a:t>ataxia</a:t>
            </a:r>
            <a:r>
              <a:rPr lang="cs-CZ" i="1" dirty="0" smtClean="0"/>
              <a:t> </a:t>
            </a:r>
            <a:r>
              <a:rPr lang="cs-CZ" i="1" dirty="0" err="1" smtClean="0"/>
              <a:t>teleangiectasia</a:t>
            </a:r>
            <a:r>
              <a:rPr lang="cs-CZ" i="1" dirty="0" smtClean="0"/>
              <a:t> (ATM), </a:t>
            </a:r>
            <a:r>
              <a:rPr lang="cs-CZ" i="1" dirty="0" err="1" smtClean="0"/>
              <a:t>Nijmegen</a:t>
            </a:r>
            <a:r>
              <a:rPr lang="cs-CZ" i="1" dirty="0" smtClean="0"/>
              <a:t> </a:t>
            </a:r>
            <a:r>
              <a:rPr lang="cs-CZ" i="1" dirty="0" err="1" smtClean="0"/>
              <a:t>breakage</a:t>
            </a:r>
            <a:r>
              <a:rPr lang="cs-CZ" i="1" dirty="0" smtClean="0"/>
              <a:t> </a:t>
            </a:r>
            <a:r>
              <a:rPr lang="cs-CZ" i="1" dirty="0" err="1" smtClean="0"/>
              <a:t>sy</a:t>
            </a:r>
            <a:r>
              <a:rPr lang="cs-CZ" i="1" dirty="0" smtClean="0"/>
              <a:t>., </a:t>
            </a:r>
            <a:r>
              <a:rPr lang="cs-CZ" i="1" dirty="0" err="1" smtClean="0"/>
              <a:t>Wiskott-Aldrich</a:t>
            </a:r>
            <a:r>
              <a:rPr lang="cs-CZ" i="1" dirty="0" smtClean="0"/>
              <a:t> Syndrome (WAS), </a:t>
            </a:r>
            <a:r>
              <a:rPr lang="cs-CZ" i="1" dirty="0" err="1" smtClean="0"/>
              <a:t>HyperIgE</a:t>
            </a:r>
            <a:r>
              <a:rPr lang="cs-CZ" i="1" dirty="0" smtClean="0"/>
              <a:t> Syndrome(HIES), NEMO </a:t>
            </a:r>
            <a:r>
              <a:rPr lang="cs-CZ" i="1" dirty="0" err="1" smtClean="0"/>
              <a:t>def</a:t>
            </a:r>
            <a:r>
              <a:rPr lang="cs-CZ" i="1" dirty="0" smtClean="0"/>
              <a:t>.</a:t>
            </a:r>
            <a:r>
              <a:rPr lang="cs-CZ" dirty="0" smtClean="0"/>
              <a:t>)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Predominantly antibody </a:t>
            </a:r>
            <a:r>
              <a:rPr lang="en-US" b="1" dirty="0" err="1" smtClean="0"/>
              <a:t>immunodeficiencies</a:t>
            </a:r>
            <a:r>
              <a:rPr lang="cs-CZ" dirty="0" smtClean="0"/>
              <a:t> (</a:t>
            </a:r>
            <a:r>
              <a:rPr lang="cs-CZ" i="1" dirty="0" smtClean="0"/>
              <a:t>X-</a:t>
            </a:r>
            <a:r>
              <a:rPr lang="cs-CZ" i="1" dirty="0" err="1" smtClean="0"/>
              <a:t>Linked</a:t>
            </a:r>
            <a:r>
              <a:rPr lang="cs-CZ" i="1" dirty="0" smtClean="0"/>
              <a:t> </a:t>
            </a:r>
            <a:r>
              <a:rPr lang="cs-CZ" i="1" dirty="0" err="1" smtClean="0"/>
              <a:t>Agammaglobulinaemia</a:t>
            </a:r>
            <a:r>
              <a:rPr lang="cs-CZ" i="1" dirty="0" smtClean="0"/>
              <a:t> (XLA), </a:t>
            </a:r>
            <a:r>
              <a:rPr lang="cs-CZ" i="1" dirty="0" err="1" smtClean="0"/>
              <a:t>Common</a:t>
            </a:r>
            <a:r>
              <a:rPr lang="cs-CZ" i="1" dirty="0" smtClean="0"/>
              <a:t> </a:t>
            </a:r>
            <a:r>
              <a:rPr lang="cs-CZ" i="1" dirty="0" err="1" smtClean="0"/>
              <a:t>Variable</a:t>
            </a:r>
            <a:r>
              <a:rPr lang="cs-CZ" i="1" dirty="0" smtClean="0"/>
              <a:t> </a:t>
            </a:r>
            <a:r>
              <a:rPr lang="cs-CZ" i="1" dirty="0" err="1" smtClean="0"/>
              <a:t>ImmunoDeficiency</a:t>
            </a:r>
            <a:r>
              <a:rPr lang="cs-CZ" i="1" dirty="0" smtClean="0"/>
              <a:t> (CVID), </a:t>
            </a:r>
            <a:r>
              <a:rPr lang="cs-CZ" i="1" dirty="0" err="1" smtClean="0"/>
              <a:t>Transient</a:t>
            </a:r>
            <a:r>
              <a:rPr lang="cs-CZ" i="1" dirty="0" smtClean="0"/>
              <a:t> </a:t>
            </a:r>
            <a:r>
              <a:rPr lang="cs-CZ" i="1" dirty="0" err="1" smtClean="0"/>
              <a:t>Hypogammaglobulinaemia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Infancy</a:t>
            </a:r>
            <a:r>
              <a:rPr lang="cs-CZ" i="1" dirty="0" smtClean="0"/>
              <a:t> (THI), </a:t>
            </a:r>
            <a:r>
              <a:rPr lang="cs-CZ" i="1" dirty="0" err="1" smtClean="0"/>
              <a:t>Selective</a:t>
            </a:r>
            <a:r>
              <a:rPr lang="cs-CZ" i="1" dirty="0" smtClean="0"/>
              <a:t> </a:t>
            </a:r>
            <a:r>
              <a:rPr lang="cs-CZ" i="1" dirty="0" err="1" smtClean="0"/>
              <a:t>IgA</a:t>
            </a:r>
            <a:r>
              <a:rPr lang="cs-CZ" i="1" dirty="0" smtClean="0"/>
              <a:t> </a:t>
            </a:r>
            <a:r>
              <a:rPr lang="cs-CZ" i="1" dirty="0" err="1" smtClean="0"/>
              <a:t>Deficiency</a:t>
            </a:r>
            <a:r>
              <a:rPr lang="cs-CZ" i="1" dirty="0" smtClean="0"/>
              <a:t> (SIAD), </a:t>
            </a:r>
            <a:r>
              <a:rPr lang="cs-CZ" i="1" dirty="0" err="1" smtClean="0"/>
              <a:t>IgG</a:t>
            </a:r>
            <a:r>
              <a:rPr lang="cs-CZ" i="1" dirty="0" smtClean="0"/>
              <a:t> </a:t>
            </a:r>
            <a:r>
              <a:rPr lang="cs-CZ" i="1" dirty="0" err="1" smtClean="0"/>
              <a:t>subclasses</a:t>
            </a:r>
            <a:r>
              <a:rPr lang="cs-CZ" i="1" dirty="0" smtClean="0"/>
              <a:t> </a:t>
            </a:r>
            <a:r>
              <a:rPr lang="cs-CZ" i="1" dirty="0" err="1" smtClean="0"/>
              <a:t>def</a:t>
            </a:r>
            <a:r>
              <a:rPr lang="cs-CZ" i="1" dirty="0" smtClean="0"/>
              <a:t>.</a:t>
            </a:r>
            <a:r>
              <a:rPr lang="cs-CZ" dirty="0" smtClean="0"/>
              <a:t>)</a:t>
            </a:r>
            <a:r>
              <a:rPr lang="en-US" i="1" dirty="0" smtClean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Phenotypic classification of primary </a:t>
            </a:r>
            <a:r>
              <a:rPr lang="en-US" b="1" dirty="0" err="1" smtClean="0"/>
              <a:t>immunodeficiencies</a:t>
            </a:r>
            <a:r>
              <a:rPr lang="cs-CZ" b="1" dirty="0" smtClean="0"/>
              <a:t> (PID)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Diseases of immune dysregulation</a:t>
            </a:r>
            <a:r>
              <a:rPr lang="cs-CZ" b="1" dirty="0"/>
              <a:t> </a:t>
            </a:r>
            <a:r>
              <a:rPr lang="cs-CZ" i="1" dirty="0"/>
              <a:t>(</a:t>
            </a:r>
            <a:r>
              <a:rPr lang="cs-CZ" i="1" dirty="0" err="1"/>
              <a:t>Chediak-Higashi</a:t>
            </a:r>
            <a:r>
              <a:rPr lang="cs-CZ" i="1" dirty="0"/>
              <a:t> </a:t>
            </a:r>
            <a:r>
              <a:rPr lang="cs-CZ" i="1" dirty="0" err="1"/>
              <a:t>sy</a:t>
            </a:r>
            <a:r>
              <a:rPr lang="cs-CZ" i="1" dirty="0"/>
              <a:t>., </a:t>
            </a:r>
            <a:r>
              <a:rPr lang="cs-CZ" i="1" dirty="0" smtClean="0"/>
              <a:t>X-</a:t>
            </a:r>
            <a:r>
              <a:rPr lang="cs-CZ" i="1" dirty="0" err="1" smtClean="0"/>
              <a:t>linked</a:t>
            </a:r>
            <a:r>
              <a:rPr lang="cs-CZ" i="1" dirty="0" smtClean="0"/>
              <a:t> </a:t>
            </a:r>
            <a:r>
              <a:rPr lang="cs-CZ" i="1" dirty="0" err="1" smtClean="0"/>
              <a:t>LymphoProliferative</a:t>
            </a:r>
            <a:r>
              <a:rPr lang="cs-CZ" i="1" dirty="0" smtClean="0"/>
              <a:t> </a:t>
            </a:r>
            <a:r>
              <a:rPr lang="cs-CZ" i="1" dirty="0" err="1" smtClean="0"/>
              <a:t>Disease</a:t>
            </a:r>
            <a:r>
              <a:rPr lang="cs-CZ" i="1" dirty="0" smtClean="0"/>
              <a:t> (XLP), </a:t>
            </a:r>
            <a:r>
              <a:rPr lang="cs-CZ" i="1" dirty="0" err="1" smtClean="0"/>
              <a:t>Autoimmune</a:t>
            </a:r>
            <a:r>
              <a:rPr lang="cs-CZ" i="1" dirty="0" smtClean="0"/>
              <a:t> </a:t>
            </a:r>
            <a:r>
              <a:rPr lang="cs-CZ" i="1" dirty="0" err="1" smtClean="0"/>
              <a:t>LymphoProliferative</a:t>
            </a:r>
            <a:r>
              <a:rPr lang="cs-CZ" i="1" dirty="0" smtClean="0"/>
              <a:t> Syndrome (ALPS), </a:t>
            </a:r>
            <a:r>
              <a:rPr lang="cs-CZ" i="1" dirty="0" err="1" smtClean="0"/>
              <a:t>Autoimmune</a:t>
            </a:r>
            <a:r>
              <a:rPr lang="cs-CZ" i="1" dirty="0" smtClean="0"/>
              <a:t> </a:t>
            </a:r>
            <a:r>
              <a:rPr lang="cs-CZ" i="1" dirty="0" err="1" smtClean="0"/>
              <a:t>PolyEndocrinopathy</a:t>
            </a:r>
            <a:r>
              <a:rPr lang="cs-CZ" i="1" dirty="0" smtClean="0"/>
              <a:t> </a:t>
            </a:r>
            <a:r>
              <a:rPr lang="cs-CZ" i="1" dirty="0" err="1" smtClean="0"/>
              <a:t>with</a:t>
            </a:r>
            <a:r>
              <a:rPr lang="cs-CZ" i="1" dirty="0" smtClean="0"/>
              <a:t> </a:t>
            </a:r>
            <a:r>
              <a:rPr lang="cs-CZ" i="1" dirty="0" err="1" smtClean="0"/>
              <a:t>Candidiasis</a:t>
            </a:r>
            <a:r>
              <a:rPr lang="cs-CZ" i="1" dirty="0" smtClean="0"/>
              <a:t> and </a:t>
            </a:r>
            <a:r>
              <a:rPr lang="cs-CZ" i="1" dirty="0" err="1" smtClean="0"/>
              <a:t>Ectodermal</a:t>
            </a:r>
            <a:r>
              <a:rPr lang="cs-CZ" i="1" dirty="0" smtClean="0"/>
              <a:t> </a:t>
            </a:r>
            <a:r>
              <a:rPr lang="cs-CZ" i="1" dirty="0" err="1" smtClean="0"/>
              <a:t>Dystrophy</a:t>
            </a:r>
            <a:r>
              <a:rPr lang="cs-CZ" i="1" dirty="0" smtClean="0"/>
              <a:t> (APECED), </a:t>
            </a:r>
            <a:r>
              <a:rPr lang="cs-CZ" i="1" dirty="0"/>
              <a:t>IL-10 </a:t>
            </a:r>
            <a:r>
              <a:rPr lang="cs-CZ" i="1" dirty="0" err="1"/>
              <a:t>def</a:t>
            </a:r>
            <a:r>
              <a:rPr lang="cs-CZ" i="1" dirty="0" smtClean="0"/>
              <a:t>.</a:t>
            </a:r>
            <a:r>
              <a:rPr lang="cs-CZ" dirty="0" smtClean="0"/>
              <a:t>)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en-US" b="1" dirty="0"/>
              <a:t>Congenital defects of phagocyte number, function, or </a:t>
            </a:r>
            <a:r>
              <a:rPr lang="en-US" b="1" dirty="0" smtClean="0"/>
              <a:t>both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i="1" dirty="0" smtClean="0"/>
              <a:t>Severe </a:t>
            </a:r>
            <a:r>
              <a:rPr lang="cs-CZ" i="1" dirty="0" err="1" smtClean="0"/>
              <a:t>Congenital</a:t>
            </a:r>
            <a:r>
              <a:rPr lang="cs-CZ" i="1" dirty="0" smtClean="0"/>
              <a:t> </a:t>
            </a:r>
            <a:r>
              <a:rPr lang="cs-CZ" i="1" dirty="0" err="1" smtClean="0"/>
              <a:t>Neutropenia</a:t>
            </a:r>
            <a:r>
              <a:rPr lang="cs-CZ" i="1" dirty="0" smtClean="0"/>
              <a:t>, </a:t>
            </a:r>
            <a:r>
              <a:rPr lang="cs-CZ" i="1" dirty="0" err="1" smtClean="0"/>
              <a:t>Cyclic</a:t>
            </a:r>
            <a:r>
              <a:rPr lang="cs-CZ" i="1" dirty="0" smtClean="0"/>
              <a:t> </a:t>
            </a:r>
            <a:r>
              <a:rPr lang="cs-CZ" i="1" dirty="0" err="1" smtClean="0"/>
              <a:t>Neutropenia</a:t>
            </a:r>
            <a:r>
              <a:rPr lang="cs-CZ" i="1" dirty="0" smtClean="0"/>
              <a:t>, </a:t>
            </a:r>
            <a:r>
              <a:rPr lang="cs-CZ" i="1" dirty="0" err="1" smtClean="0"/>
              <a:t>Kostmann</a:t>
            </a:r>
            <a:r>
              <a:rPr lang="cs-CZ" i="1" dirty="0" smtClean="0"/>
              <a:t> Syndrome, Leukocyte </a:t>
            </a:r>
            <a:r>
              <a:rPr lang="cs-CZ" i="1" dirty="0" err="1" smtClean="0"/>
              <a:t>Adhesion</a:t>
            </a:r>
            <a:r>
              <a:rPr lang="cs-CZ" i="1" dirty="0" smtClean="0"/>
              <a:t> </a:t>
            </a:r>
            <a:r>
              <a:rPr lang="cs-CZ" i="1" dirty="0" err="1" smtClean="0"/>
              <a:t>Deficiency</a:t>
            </a:r>
            <a:r>
              <a:rPr lang="cs-CZ" i="1" dirty="0" smtClean="0"/>
              <a:t> (LAD) syndrome I-III, </a:t>
            </a:r>
            <a:r>
              <a:rPr lang="cs-CZ" i="1" dirty="0" err="1" smtClean="0"/>
              <a:t>Chronic</a:t>
            </a:r>
            <a:r>
              <a:rPr lang="cs-CZ" i="1" dirty="0" smtClean="0"/>
              <a:t> </a:t>
            </a:r>
            <a:r>
              <a:rPr lang="cs-CZ" i="1" dirty="0" err="1" smtClean="0"/>
              <a:t>Granulomatous</a:t>
            </a:r>
            <a:r>
              <a:rPr lang="cs-CZ" i="1" dirty="0" smtClean="0"/>
              <a:t> </a:t>
            </a:r>
            <a:r>
              <a:rPr lang="cs-CZ" i="1" dirty="0" err="1" smtClean="0"/>
              <a:t>Disease</a:t>
            </a:r>
            <a:r>
              <a:rPr lang="cs-CZ" i="1" dirty="0" smtClean="0"/>
              <a:t> (CGD)</a:t>
            </a:r>
            <a:r>
              <a:rPr lang="cs-CZ" dirty="0" smtClean="0"/>
              <a:t>)</a:t>
            </a: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58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Phenotypic classification of primary </a:t>
            </a:r>
            <a:r>
              <a:rPr lang="en-US" b="1" dirty="0" err="1" smtClean="0"/>
              <a:t>immunodeficiencies</a:t>
            </a:r>
            <a:r>
              <a:rPr lang="cs-CZ" b="1" dirty="0" smtClean="0"/>
              <a:t> (PID)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Defects of intrinsic and innate immunity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i="1" dirty="0" smtClean="0"/>
              <a:t>IRAK4 </a:t>
            </a:r>
            <a:r>
              <a:rPr lang="cs-CZ" i="1" dirty="0" err="1" smtClean="0"/>
              <a:t>def</a:t>
            </a:r>
            <a:r>
              <a:rPr lang="cs-CZ" i="1" dirty="0" smtClean="0"/>
              <a:t>., MyD88 </a:t>
            </a:r>
            <a:r>
              <a:rPr lang="cs-CZ" i="1" dirty="0" err="1" smtClean="0"/>
              <a:t>def</a:t>
            </a:r>
            <a:r>
              <a:rPr lang="cs-CZ" i="1" dirty="0" smtClean="0"/>
              <a:t>., WHIM </a:t>
            </a:r>
            <a:r>
              <a:rPr lang="cs-CZ" i="1" dirty="0" err="1" smtClean="0"/>
              <a:t>sy</a:t>
            </a:r>
            <a:r>
              <a:rPr lang="cs-CZ" i="1" dirty="0" smtClean="0"/>
              <a:t>., </a:t>
            </a:r>
            <a:r>
              <a:rPr lang="cs-CZ" i="1" dirty="0" err="1" smtClean="0"/>
              <a:t>Chronic</a:t>
            </a:r>
            <a:r>
              <a:rPr lang="cs-CZ" i="1" dirty="0" smtClean="0"/>
              <a:t> </a:t>
            </a:r>
            <a:r>
              <a:rPr lang="cs-CZ" i="1" dirty="0" err="1" smtClean="0"/>
              <a:t>Mucocutaneous</a:t>
            </a:r>
            <a:r>
              <a:rPr lang="cs-CZ" i="1" dirty="0" smtClean="0"/>
              <a:t> </a:t>
            </a:r>
            <a:r>
              <a:rPr lang="cs-CZ" i="1" dirty="0" err="1" smtClean="0"/>
              <a:t>Candidiasis</a:t>
            </a:r>
            <a:r>
              <a:rPr lang="cs-CZ" i="1" dirty="0" smtClean="0"/>
              <a:t> (CMC)</a:t>
            </a:r>
            <a:r>
              <a:rPr lang="cs-CZ" dirty="0" smtClean="0"/>
              <a:t>)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Auto-inflammatory disorders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i="1" dirty="0" err="1" smtClean="0"/>
              <a:t>Familial</a:t>
            </a:r>
            <a:r>
              <a:rPr lang="cs-CZ" i="1" dirty="0" smtClean="0"/>
              <a:t> </a:t>
            </a:r>
            <a:r>
              <a:rPr lang="cs-CZ" i="1" dirty="0" err="1" smtClean="0"/>
              <a:t>Mediterranean</a:t>
            </a:r>
            <a:r>
              <a:rPr lang="cs-CZ" i="1" dirty="0" smtClean="0"/>
              <a:t> </a:t>
            </a:r>
            <a:r>
              <a:rPr lang="cs-CZ" i="1" dirty="0" err="1" smtClean="0"/>
              <a:t>Fevere</a:t>
            </a:r>
            <a:r>
              <a:rPr lang="cs-CZ" i="1" dirty="0" smtClean="0"/>
              <a:t> (FMF), </a:t>
            </a:r>
            <a:r>
              <a:rPr lang="cs-CZ" i="1" dirty="0" err="1" smtClean="0"/>
              <a:t>HyperIgD</a:t>
            </a:r>
            <a:r>
              <a:rPr lang="cs-CZ" i="1" dirty="0" smtClean="0"/>
              <a:t> Syndrome (HIDS), </a:t>
            </a:r>
            <a:r>
              <a:rPr lang="cs-CZ" i="1" dirty="0" err="1" smtClean="0"/>
              <a:t>Muckle-Wells</a:t>
            </a:r>
            <a:r>
              <a:rPr lang="cs-CZ" i="1" dirty="0" smtClean="0"/>
              <a:t> syndrome, CINCA syndrome, </a:t>
            </a:r>
            <a:r>
              <a:rPr lang="cs-CZ" i="1" dirty="0" err="1" smtClean="0"/>
              <a:t>Familial</a:t>
            </a:r>
            <a:r>
              <a:rPr lang="cs-CZ" i="1" dirty="0" smtClean="0"/>
              <a:t> </a:t>
            </a:r>
            <a:r>
              <a:rPr lang="cs-CZ" i="1" dirty="0" err="1" smtClean="0"/>
              <a:t>Cold</a:t>
            </a:r>
            <a:r>
              <a:rPr lang="cs-CZ" i="1" dirty="0" smtClean="0"/>
              <a:t> </a:t>
            </a:r>
            <a:r>
              <a:rPr lang="cs-CZ" i="1" dirty="0" err="1" smtClean="0"/>
              <a:t>Autoinflammatory</a:t>
            </a:r>
            <a:r>
              <a:rPr lang="cs-CZ" i="1" dirty="0" smtClean="0"/>
              <a:t> Syndrome, TRAPS syndrome, BLAU syndrome</a:t>
            </a:r>
            <a:r>
              <a:rPr lang="cs-CZ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937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2243</Words>
  <Application>Microsoft Office PowerPoint</Application>
  <PresentationFormat>Předvádění na obrazovce (4:3)</PresentationFormat>
  <Paragraphs>372</Paragraphs>
  <Slides>39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Calibri</vt:lpstr>
      <vt:lpstr>Symbol</vt:lpstr>
      <vt:lpstr>Tahoma</vt:lpstr>
      <vt:lpstr>Times New Roman</vt:lpstr>
      <vt:lpstr>Wingdings</vt:lpstr>
      <vt:lpstr>Motiv sady Office</vt:lpstr>
      <vt:lpstr>Immunodeficiencies, part 1</vt:lpstr>
      <vt:lpstr>Basic immunological terms</vt:lpstr>
      <vt:lpstr>Immunodeficiency</vt:lpstr>
      <vt:lpstr>Classification of immunodeficiencies:</vt:lpstr>
      <vt:lpstr>European registry of primary immunodeficiencies from 2003 (prevalence 1,52/100000) </vt:lpstr>
      <vt:lpstr>Various types of primary immunodeficiency in Czech Republic (2003)</vt:lpstr>
      <vt:lpstr>Phenotypic classification of primary immunodeficiencies (PID) </vt:lpstr>
      <vt:lpstr>Phenotypic classification of primary immunodeficiencies (PID) </vt:lpstr>
      <vt:lpstr>Phenotypic classification of primary immunodeficiencies (PID) </vt:lpstr>
      <vt:lpstr>Typical age of immunodeficiency manifestation</vt:lpstr>
      <vt:lpstr>Immunodeficiency – the main clinical features</vt:lpstr>
      <vt:lpstr>The differentiation of pluripotent stem-cell</vt:lpstr>
      <vt:lpstr>Immunodeficiency diagnosis</vt:lpstr>
      <vt:lpstr>10 warning signs of primary immunodeficiency disorder (PID)</vt:lpstr>
      <vt:lpstr>Therapy of immunodeficiency</vt:lpstr>
      <vt:lpstr>Primary immunodeficiencies</vt:lpstr>
      <vt:lpstr>I. Defects of phagocytes</vt:lpstr>
      <vt:lpstr>I. Defects of phagocytes</vt:lpstr>
      <vt:lpstr>Histological finding of granuloma in CGD</vt:lpstr>
      <vt:lpstr>I. Defects of phagocytes</vt:lpstr>
      <vt:lpstr>I. Defects of phagocytes</vt:lpstr>
      <vt:lpstr>II. Defects of complement system</vt:lpstr>
      <vt:lpstr>II. Defects of complement system</vt:lpstr>
      <vt:lpstr>II. Defects of complement system</vt:lpstr>
      <vt:lpstr>Swellings in HAE</vt:lpstr>
      <vt:lpstr>III. Predominantly antibody immunodeficiencies</vt:lpstr>
      <vt:lpstr>III. Predominantly antibody immunodeficiencies</vt:lpstr>
      <vt:lpstr>Comorbidities in patients  with CVID</vt:lpstr>
      <vt:lpstr>Clinical manifestation of isolated and combined disorder of B cells</vt:lpstr>
      <vt:lpstr>III. Predominantly antibody immunodeficiencies</vt:lpstr>
      <vt:lpstr>III. Predominantly antibody immunodeficiencies</vt:lpstr>
      <vt:lpstr>III. Predominantly antibody immunodeficiencies</vt:lpstr>
      <vt:lpstr>III. Predominantly antibody immunodeficiencies</vt:lpstr>
      <vt:lpstr>III. Predominantly antibody immunodeficiencies</vt:lpstr>
      <vt:lpstr>Immunoglobulin replacement therapy</vt:lpstr>
      <vt:lpstr>Indications for Ig replacement therapy</vt:lpstr>
      <vt:lpstr>Dosage of Ig concentrates</vt:lpstr>
      <vt:lpstr>Administration of subcutaneous Ig  by infusion pump</vt:lpstr>
      <vt:lpstr>Adverse effects of the treatment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Imunodeficience I</dc:title>
  <dc:creator>Martin</dc:creator>
  <cp:lastModifiedBy>Liska Martin (UIA)</cp:lastModifiedBy>
  <cp:revision>50</cp:revision>
  <dcterms:created xsi:type="dcterms:W3CDTF">2015-03-14T19:17:03Z</dcterms:created>
  <dcterms:modified xsi:type="dcterms:W3CDTF">2019-10-31T14:24:50Z</dcterms:modified>
</cp:coreProperties>
</file>