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9" r:id="rId4"/>
    <p:sldId id="258" r:id="rId5"/>
    <p:sldId id="271" r:id="rId6"/>
    <p:sldId id="272" r:id="rId7"/>
    <p:sldId id="270" r:id="rId8"/>
    <p:sldId id="259" r:id="rId9"/>
    <p:sldId id="260" r:id="rId10"/>
    <p:sldId id="261" r:id="rId11"/>
    <p:sldId id="273" r:id="rId12"/>
    <p:sldId id="300" r:id="rId13"/>
    <p:sldId id="274" r:id="rId14"/>
    <p:sldId id="275" r:id="rId15"/>
    <p:sldId id="262" r:id="rId16"/>
    <p:sldId id="263" r:id="rId17"/>
    <p:sldId id="280" r:id="rId18"/>
    <p:sldId id="264" r:id="rId19"/>
    <p:sldId id="268" r:id="rId20"/>
    <p:sldId id="277" r:id="rId21"/>
    <p:sldId id="278" r:id="rId22"/>
    <p:sldId id="281" r:id="rId23"/>
    <p:sldId id="282" r:id="rId24"/>
    <p:sldId id="284" r:id="rId25"/>
    <p:sldId id="288" r:id="rId26"/>
    <p:sldId id="298" r:id="rId27"/>
    <p:sldId id="296" r:id="rId28"/>
    <p:sldId id="297" r:id="rId29"/>
    <p:sldId id="285" r:id="rId30"/>
    <p:sldId id="286" r:id="rId31"/>
    <p:sldId id="289" r:id="rId32"/>
    <p:sldId id="287" r:id="rId33"/>
    <p:sldId id="299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560B-9BEF-4990-B258-66E5223C9B59}" type="datetimeFigureOut">
              <a:rPr lang="cs-CZ" smtClean="0"/>
              <a:t>8.11.2018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ECCB-BD65-415A-9DF6-688B847989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32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D1FD-EE6A-4136-B22D-514B4431B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628AC-BA35-47DF-9C3A-35EB597C259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34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Imunodeficience I.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800" b="1" i="1" dirty="0" smtClean="0">
                <a:solidFill>
                  <a:schemeClr val="tx1"/>
                </a:solidFill>
              </a:rPr>
              <a:t>Martin Liška</a:t>
            </a:r>
            <a:endParaRPr lang="cs-CZ" sz="3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640960" cy="417512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smtClean="0"/>
              <a:t>Diferenciace </a:t>
            </a:r>
            <a:r>
              <a:rPr lang="cs-CZ" sz="3600" b="1" dirty="0" err="1" smtClean="0"/>
              <a:t>pluripotentní</a:t>
            </a:r>
            <a:r>
              <a:rPr lang="cs-CZ" sz="3600" b="1" dirty="0" smtClean="0"/>
              <a:t> kmenové buňky</a:t>
            </a:r>
          </a:p>
        </p:txBody>
      </p:sp>
      <p:pic>
        <p:nvPicPr>
          <p:cNvPr id="8195" name="Picture 3" descr="Scan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836613"/>
            <a:ext cx="8642350" cy="56880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Diagnostika imunodeficiencí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Anamnéza</a:t>
            </a:r>
          </a:p>
          <a:p>
            <a:r>
              <a:rPr lang="cs-CZ" b="1" dirty="0" smtClean="0"/>
              <a:t>Laboratorní vyšetření:</a:t>
            </a:r>
          </a:p>
          <a:p>
            <a:pPr>
              <a:buNone/>
            </a:pPr>
            <a:r>
              <a:rPr lang="cs-CZ" dirty="0" smtClean="0"/>
              <a:t>              </a:t>
            </a:r>
            <a:r>
              <a:rPr lang="cs-CZ" sz="2400" dirty="0" smtClean="0"/>
              <a:t>- KO+</a:t>
            </a:r>
            <a:r>
              <a:rPr lang="cs-CZ" sz="2400" dirty="0" err="1" smtClean="0"/>
              <a:t>dif</a:t>
            </a:r>
            <a:r>
              <a:rPr lang="cs-CZ" sz="2400" dirty="0" smtClean="0"/>
              <a:t>., </a:t>
            </a:r>
            <a:r>
              <a:rPr lang="cs-CZ" sz="2400" dirty="0" err="1" smtClean="0"/>
              <a:t>Ig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           - buněčná imunita (FCM)</a:t>
            </a:r>
          </a:p>
          <a:p>
            <a:pPr>
              <a:buNone/>
            </a:pPr>
            <a:r>
              <a:rPr lang="cs-CZ" sz="2400" dirty="0" smtClean="0"/>
              <a:t>                   - speciální vyšetření (funkční testy lymfocytů,            </a:t>
            </a:r>
          </a:p>
          <a:p>
            <a:pPr>
              <a:buNone/>
            </a:pPr>
            <a:r>
              <a:rPr lang="cs-CZ" sz="2400" dirty="0" smtClean="0"/>
              <a:t>                     fagocytóza, test vzplanutí, podtřídy </a:t>
            </a:r>
            <a:r>
              <a:rPr lang="cs-CZ" sz="2400" dirty="0" err="1" smtClean="0"/>
              <a:t>IgG</a:t>
            </a:r>
            <a:r>
              <a:rPr lang="cs-CZ" sz="2400" dirty="0" smtClean="0"/>
              <a:t>, specifické </a:t>
            </a:r>
            <a:r>
              <a:rPr lang="cs-CZ" sz="2400" dirty="0" err="1" smtClean="0"/>
              <a:t>Ig</a:t>
            </a:r>
            <a:r>
              <a:rPr lang="cs-CZ" sz="2400" dirty="0" smtClean="0"/>
              <a:t>)  </a:t>
            </a:r>
          </a:p>
          <a:p>
            <a:r>
              <a:rPr lang="cs-CZ" b="1" dirty="0" smtClean="0"/>
              <a:t>Genetické vyšetření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10 varovných známek možného </a:t>
            </a:r>
            <a:r>
              <a:rPr lang="cs-CZ" b="1" dirty="0" smtClean="0"/>
              <a:t>primární imunodeficience </a:t>
            </a:r>
            <a:r>
              <a:rPr lang="cs-CZ" b="1" dirty="0" smtClean="0"/>
              <a:t>(PID)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≥ 4 nových infekcí středouší za rok</a:t>
            </a:r>
          </a:p>
          <a:p>
            <a:r>
              <a:rPr lang="cs-CZ" dirty="0" smtClean="0"/>
              <a:t>≥ 2 závažných sinusitid za rok</a:t>
            </a:r>
          </a:p>
          <a:p>
            <a:r>
              <a:rPr lang="cs-CZ" dirty="0" smtClean="0"/>
              <a:t>≥ 2 měsíce léčby ATB s malým účinkem</a:t>
            </a:r>
          </a:p>
          <a:p>
            <a:r>
              <a:rPr lang="cs-CZ" dirty="0" smtClean="0"/>
              <a:t>≥ 2 pneumonie za rok</a:t>
            </a:r>
          </a:p>
          <a:p>
            <a:r>
              <a:rPr lang="cs-CZ" dirty="0" smtClean="0"/>
              <a:t>Neprospívání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Recidivující abscesy kůže nebo vnitřních orgánů</a:t>
            </a:r>
          </a:p>
          <a:p>
            <a:r>
              <a:rPr lang="cs-CZ" dirty="0" smtClean="0"/>
              <a:t>Perzistující soor nebo plísňové infekce kůže</a:t>
            </a:r>
          </a:p>
          <a:p>
            <a:r>
              <a:rPr lang="cs-CZ" dirty="0" smtClean="0"/>
              <a:t>Potřeba léčby intravenózními ATB </a:t>
            </a:r>
          </a:p>
          <a:p>
            <a:r>
              <a:rPr lang="cs-CZ" dirty="0" smtClean="0"/>
              <a:t>≥ 2 hluboké infekce včetně sepse</a:t>
            </a:r>
          </a:p>
          <a:p>
            <a:r>
              <a:rPr lang="cs-CZ" dirty="0" smtClean="0"/>
              <a:t>Rodinná anamnéza PID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Léčba imunodeficiencí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Těžké PID → BMT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Jiné PID → genová terapie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 Primární &amp; sekundární ID→ substituce (IVIG)</a:t>
            </a:r>
          </a:p>
          <a:p>
            <a:pPr>
              <a:buNone/>
            </a:pPr>
            <a:r>
              <a:rPr lang="cs-CZ" sz="2800" dirty="0" smtClean="0"/>
              <a:t>                                                 → profylaxe (ATB)   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Lehčí ID →</a:t>
            </a:r>
            <a:r>
              <a:rPr lang="cs-CZ" sz="2800" dirty="0" err="1" smtClean="0"/>
              <a:t>imunomodulace</a:t>
            </a: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800" b="1" dirty="0" smtClean="0"/>
              <a:t>Primární imunodeficience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1. </a:t>
            </a:r>
            <a:r>
              <a:rPr lang="cs-CZ" b="1" dirty="0" smtClean="0"/>
              <a:t>Poruchy fagocytózy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3600" b="1" dirty="0" smtClean="0"/>
              <a:t>   1/ Kvantitativní poruchy fagocytů</a:t>
            </a:r>
          </a:p>
          <a:p>
            <a:pPr eaLnBrk="1" hangingPunct="1">
              <a:buFontTx/>
              <a:buNone/>
            </a:pPr>
            <a:endParaRPr lang="cs-CZ" sz="3600" b="1" dirty="0" smtClean="0"/>
          </a:p>
          <a:p>
            <a:pPr eaLnBrk="1" hangingPunct="1">
              <a:buFontTx/>
              <a:buNone/>
            </a:pPr>
            <a:r>
              <a:rPr lang="cs-CZ" sz="2800" b="1" dirty="0" smtClean="0"/>
              <a:t>a/ </a:t>
            </a:r>
            <a:r>
              <a:rPr lang="cs-CZ" sz="2800" b="1" dirty="0" err="1" smtClean="0"/>
              <a:t>neutropenie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granulocytopenie</a:t>
            </a: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/>
            <a:r>
              <a:rPr lang="cs-CZ" sz="2400" dirty="0" smtClean="0"/>
              <a:t>kongenitální </a:t>
            </a:r>
            <a:r>
              <a:rPr lang="cs-CZ" sz="2400" dirty="0" err="1" smtClean="0"/>
              <a:t>neutropenie</a:t>
            </a:r>
            <a:r>
              <a:rPr lang="cs-CZ" sz="2400" dirty="0" smtClean="0"/>
              <a:t> (</a:t>
            </a:r>
            <a:r>
              <a:rPr lang="cs-CZ" sz="2400" dirty="0" err="1" smtClean="0"/>
              <a:t>Kostmanův</a:t>
            </a:r>
            <a:r>
              <a:rPr lang="cs-CZ" sz="2400" dirty="0" smtClean="0"/>
              <a:t> </a:t>
            </a:r>
            <a:r>
              <a:rPr lang="cs-CZ" sz="2400" dirty="0" err="1" smtClean="0"/>
              <a:t>sy</a:t>
            </a:r>
            <a:r>
              <a:rPr lang="cs-CZ" sz="2400" dirty="0" smtClean="0"/>
              <a:t>.)</a:t>
            </a:r>
          </a:p>
          <a:p>
            <a:pPr eaLnBrk="1" hangingPunct="1"/>
            <a:r>
              <a:rPr lang="cs-CZ" sz="2400" dirty="0" smtClean="0"/>
              <a:t>cyklická </a:t>
            </a:r>
            <a:r>
              <a:rPr lang="cs-CZ" sz="2400" dirty="0" err="1" smtClean="0"/>
              <a:t>neutropenie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sy.retikulární</a:t>
            </a:r>
            <a:r>
              <a:rPr lang="cs-CZ" sz="2400" dirty="0" smtClean="0"/>
              <a:t> dysgeneze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18487" cy="54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/>
              <a:t>2/ Kvalitativní poruchy fagocytů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narušena schopnost fagocytů pohltit nebo usmrtit mikroorganismy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/>
              <a:t>a/ Chronická </a:t>
            </a:r>
            <a:r>
              <a:rPr lang="cs-CZ" sz="2400" b="1" dirty="0" err="1" smtClean="0"/>
              <a:t>granulomatózní</a:t>
            </a:r>
            <a:r>
              <a:rPr lang="cs-CZ" sz="2400" b="1" dirty="0" smtClean="0"/>
              <a:t> choroba (CGD)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X-vázaná (60%), </a:t>
            </a:r>
            <a:r>
              <a:rPr lang="cs-CZ" sz="2000" dirty="0" err="1" smtClean="0"/>
              <a:t>event.AR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porucha enzymového systému NADPH oxidázy, </a:t>
            </a:r>
            <a:r>
              <a:rPr lang="cs-CZ" sz="2000" dirty="0" err="1" smtClean="0"/>
              <a:t>event.jeho</a:t>
            </a:r>
            <a:r>
              <a:rPr lang="cs-CZ" sz="2000" dirty="0" smtClean="0"/>
              <a:t> aktivace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</a:t>
            </a:r>
            <a:r>
              <a:rPr lang="cs-CZ" sz="2000" dirty="0" smtClean="0">
                <a:cs typeface="Arial" charset="0"/>
              </a:rPr>
              <a:t>→</a:t>
            </a:r>
            <a:r>
              <a:rPr lang="cs-CZ" sz="2000" dirty="0" smtClean="0"/>
              <a:t> neschopnost tvorby toxických kyslíkových produktů (např.H</a:t>
            </a:r>
            <a:r>
              <a:rPr lang="cs-CZ" sz="2000" baseline="-20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0000" dirty="0" smtClean="0"/>
              <a:t>2</a:t>
            </a:r>
            <a:r>
              <a:rPr lang="cs-CZ" sz="2000" dirty="0" smtClean="0"/>
              <a:t>) →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neschopnost zabíjet baktérie produkující katalázu (např. </a:t>
            </a:r>
            <a:r>
              <a:rPr lang="cs-CZ" sz="2000" i="1" dirty="0" err="1" smtClean="0"/>
              <a:t>Staph.aureus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nebo </a:t>
            </a:r>
            <a:r>
              <a:rPr lang="cs-CZ" sz="2000" i="1" dirty="0" err="1" smtClean="0"/>
              <a:t>Pseudomonas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aeruginosa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Kl.obraz</a:t>
            </a:r>
            <a:r>
              <a:rPr lang="cs-CZ" sz="2000" i="1" dirty="0" smtClean="0"/>
              <a:t>:</a:t>
            </a:r>
            <a:r>
              <a:rPr lang="cs-CZ" sz="2000" dirty="0" smtClean="0"/>
              <a:t> nástup v časném dětském věku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         tvorba abscesů s granulomů v kůži a orgánech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smtClean="0"/>
              <a:t>Dg:</a:t>
            </a:r>
            <a:r>
              <a:rPr lang="cs-CZ" sz="2000" dirty="0" smtClean="0"/>
              <a:t> test vzplanutí (FCM)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genetické vyš.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</a:t>
            </a:r>
            <a:r>
              <a:rPr lang="cs-CZ" sz="2000" dirty="0" smtClean="0"/>
              <a:t> dočasně - profylaxe ATB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latin typeface="Calibri" pitchFamily="34" charset="0"/>
              </a:rPr>
              <a:t>        definitivní - BMT nebo genová terapie</a:t>
            </a:r>
            <a:r>
              <a:rPr lang="cs-CZ" sz="2000" dirty="0" smtClean="0">
                <a:latin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Histologický obraz granulomu u CGD</a:t>
            </a:r>
            <a:endParaRPr lang="cs-CZ" b="1" dirty="0"/>
          </a:p>
        </p:txBody>
      </p:sp>
      <p:pic>
        <p:nvPicPr>
          <p:cNvPr id="30722" name="Picture 2" descr="http://www.dermpedia.org/files/images/Chronic_granulomatous_disea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88700" cy="471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b/ Deficit glukózo-6-fosfát dehydrogenázy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podobný obraz jako a/ + </a:t>
            </a:r>
            <a:r>
              <a:rPr lang="cs-CZ" sz="2400" dirty="0" err="1" smtClean="0"/>
              <a:t>hemol.anémie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c/ Deficit </a:t>
            </a:r>
            <a:r>
              <a:rPr lang="cs-CZ" sz="2800" b="1" dirty="0" err="1" smtClean="0"/>
              <a:t>myeloperoxidázy</a:t>
            </a:r>
            <a:endParaRPr lang="cs-CZ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náchylnost k infekcím vyvolaným </a:t>
            </a:r>
            <a:r>
              <a:rPr lang="cs-CZ" sz="2400" i="1" dirty="0" err="1" smtClean="0"/>
              <a:t>Staph.aureus</a:t>
            </a:r>
            <a:r>
              <a:rPr lang="cs-CZ" sz="2400" dirty="0" smtClean="0"/>
              <a:t> nebo </a:t>
            </a:r>
            <a:r>
              <a:rPr lang="cs-CZ" sz="2400" i="1" dirty="0" err="1" smtClean="0"/>
              <a:t>Candida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albicans</a:t>
            </a:r>
            <a:endParaRPr lang="cs-CZ" sz="2400" i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cs-CZ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d/ </a:t>
            </a:r>
            <a:r>
              <a:rPr lang="cs-CZ" sz="2800" b="1" dirty="0" err="1" smtClean="0"/>
              <a:t>Chédiak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Higashiho</a:t>
            </a:r>
            <a:r>
              <a:rPr lang="cs-CZ" sz="2800" b="1" dirty="0" smtClean="0"/>
              <a:t> syndrom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recidivující těžké pyogenní infekce (</a:t>
            </a:r>
            <a:r>
              <a:rPr lang="cs-CZ" sz="2400" dirty="0" err="1" smtClean="0"/>
              <a:t>zjm.streptokokové</a:t>
            </a:r>
            <a:r>
              <a:rPr lang="cs-CZ" sz="2400" dirty="0" smtClean="0"/>
              <a:t> nebo stafylokokové)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 smtClean="0"/>
              <a:t>neutrofily</a:t>
            </a:r>
            <a:r>
              <a:rPr lang="cs-CZ" sz="2400" dirty="0" smtClean="0"/>
              <a:t> obsahují gigantické lysozomy (porucha uvolnění jejich obsahu </a:t>
            </a:r>
            <a:r>
              <a:rPr lang="cs-CZ" sz="2400" dirty="0" smtClean="0">
                <a:cs typeface="Arial" charset="0"/>
              </a:rPr>
              <a:t>→</a:t>
            </a:r>
            <a:r>
              <a:rPr lang="cs-CZ" sz="2400" dirty="0" smtClean="0"/>
              <a:t> narušené zabíjení mikroorganismů)</a:t>
            </a:r>
          </a:p>
          <a:p>
            <a:pPr eaLnBrk="1" hangingPunct="1">
              <a:lnSpc>
                <a:spcPct val="80000"/>
              </a:lnSpc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</a:t>
            </a:r>
            <a:r>
              <a:rPr lang="cs-CZ" sz="2400" dirty="0" err="1" smtClean="0"/>
              <a:t>neutrofily</a:t>
            </a:r>
            <a:r>
              <a:rPr lang="cs-CZ" sz="2400" dirty="0" smtClean="0"/>
              <a:t> abnormální chemotaxe a zabíjení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ATB, </a:t>
            </a:r>
            <a:r>
              <a:rPr lang="cs-CZ" sz="2400" dirty="0" err="1" smtClean="0"/>
              <a:t>ev.BMT</a:t>
            </a:r>
            <a:endParaRPr lang="cs-CZ" sz="2400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 smtClean="0"/>
              <a:t>I. Poruchy fagocytózy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e/ defekty adheze (LAD syndrom)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porucha v adhezivních molekulách </a:t>
            </a:r>
            <a:r>
              <a:rPr lang="cs-CZ" sz="2400" dirty="0" err="1" smtClean="0"/>
              <a:t>neutrofilů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LAD I – defekt exprese </a:t>
            </a:r>
            <a:r>
              <a:rPr lang="cs-CZ" sz="2400" dirty="0" err="1" smtClean="0"/>
              <a:t>integrinů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LAD II – defekt exprese </a:t>
            </a:r>
            <a:r>
              <a:rPr lang="cs-CZ" sz="2400" dirty="0" err="1" smtClean="0"/>
              <a:t>selektinů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dirty="0" err="1" smtClean="0"/>
              <a:t>Kl.obr</a:t>
            </a:r>
            <a:r>
              <a:rPr lang="cs-CZ" sz="2400" i="1" dirty="0" smtClean="0"/>
              <a:t>.: </a:t>
            </a:r>
            <a:r>
              <a:rPr lang="cs-CZ" sz="2400" dirty="0" smtClean="0"/>
              <a:t>opakované kožní a slizniční infekcemi, špatným hojením pupečníkové jizvy, tvoří se jim abscesy (</a:t>
            </a:r>
            <a:r>
              <a:rPr lang="cs-CZ" sz="2400" dirty="0" err="1" smtClean="0"/>
              <a:t>zjm</a:t>
            </a:r>
            <a:r>
              <a:rPr lang="cs-CZ" sz="2400" dirty="0" smtClean="0"/>
              <a:t>. v </a:t>
            </a:r>
            <a:r>
              <a:rPr lang="cs-CZ" sz="2400" dirty="0" err="1" smtClean="0"/>
              <a:t>periproktální</a:t>
            </a:r>
            <a:r>
              <a:rPr lang="cs-CZ" sz="2400" dirty="0" smtClean="0"/>
              <a:t> oblasti) s malou tvorbou hnisu</a:t>
            </a:r>
          </a:p>
          <a:p>
            <a:pPr>
              <a:lnSpc>
                <a:spcPct val="90000"/>
              </a:lnSpc>
              <a:buNone/>
            </a:pPr>
            <a:endParaRPr lang="cs-CZ" sz="9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průkaz snížení exprese CR3</a:t>
            </a:r>
          </a:p>
          <a:p>
            <a:pPr>
              <a:lnSpc>
                <a:spcPct val="9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BMT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7772400" cy="57626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smtClean="0"/>
              <a:t>Základní imunologické pojmy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81075"/>
            <a:ext cx="8137525" cy="1752600"/>
          </a:xfrm>
        </p:spPr>
        <p:txBody>
          <a:bodyPr/>
          <a:lstStyle/>
          <a:p>
            <a:pPr marL="609600" indent="-609600" algn="l" eaLnBrk="1" hangingPunct="1"/>
            <a:r>
              <a:rPr lang="cs-CZ" sz="2000" b="1" dirty="0" smtClean="0">
                <a:solidFill>
                  <a:schemeClr val="tx1"/>
                </a:solidFill>
              </a:rPr>
              <a:t>Imunitní systém zajišťuje  3 základní funkce: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smtClean="0">
                <a:solidFill>
                  <a:schemeClr val="tx1"/>
                </a:solidFill>
              </a:rPr>
              <a:t>obranu proti infekcím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err="1" smtClean="0">
                <a:solidFill>
                  <a:schemeClr val="tx1"/>
                </a:solidFill>
              </a:rPr>
              <a:t>homeostázu</a:t>
            </a:r>
            <a:r>
              <a:rPr lang="cs-CZ" sz="1800" dirty="0" smtClean="0">
                <a:solidFill>
                  <a:schemeClr val="tx1"/>
                </a:solidFill>
              </a:rPr>
              <a:t> – odstraňování starých a poškozených buněk</a:t>
            </a:r>
          </a:p>
          <a:p>
            <a:pPr marL="609600" indent="-609600" algn="l" eaLnBrk="1" hangingPunct="1">
              <a:buFontTx/>
              <a:buAutoNum type="alphaLcParenR"/>
            </a:pPr>
            <a:r>
              <a:rPr lang="cs-CZ" sz="1800" dirty="0" smtClean="0">
                <a:solidFill>
                  <a:schemeClr val="tx1"/>
                </a:solidFill>
              </a:rPr>
              <a:t>imunitní dohled -  odstraňování mutovaných buněk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619250" y="4005263"/>
            <a:ext cx="2160588" cy="10080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572000" y="4005263"/>
            <a:ext cx="2376488" cy="100806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843213" y="2781300"/>
            <a:ext cx="2592387" cy="9350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b="1"/>
              <a:t>Endokrinní systém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63713" y="42926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Imunitní systém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16463" y="4292600"/>
            <a:ext cx="227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Nervový systém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-2316951">
            <a:off x="2484438" y="3716338"/>
            <a:ext cx="1214437" cy="288925"/>
          </a:xfrm>
          <a:prstGeom prst="leftRightArrow">
            <a:avLst>
              <a:gd name="adj1" fmla="val 50000"/>
              <a:gd name="adj2" fmla="val 8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-2562730">
            <a:off x="5022850" y="3275013"/>
            <a:ext cx="279400" cy="1223962"/>
          </a:xfrm>
          <a:prstGeom prst="upDownArrow">
            <a:avLst>
              <a:gd name="adj1" fmla="val 50000"/>
              <a:gd name="adj2" fmla="val 87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348038" y="4652963"/>
            <a:ext cx="1728787" cy="287337"/>
          </a:xfrm>
          <a:prstGeom prst="leftRightArrow">
            <a:avLst>
              <a:gd name="adj1" fmla="val 50000"/>
              <a:gd name="adj2" fmla="val 120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80073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Poruchy – detekovatelné laboratorně, histologicky, bez klinické manifestace</a:t>
            </a:r>
          </a:p>
          <a:p>
            <a:endParaRPr lang="cs-CZ" sz="2000" dirty="0"/>
          </a:p>
          <a:p>
            <a:r>
              <a:rPr lang="cs-CZ" sz="2000" dirty="0"/>
              <a:t>Klinická manifestace -  snížení funkce - imunodeficientní stavy</a:t>
            </a:r>
          </a:p>
          <a:p>
            <a:r>
              <a:rPr lang="cs-CZ" sz="2000" dirty="0"/>
              <a:t>                               </a:t>
            </a:r>
            <a:r>
              <a:rPr lang="cs-CZ" sz="2000" dirty="0" smtClean="0"/>
              <a:t>      </a:t>
            </a:r>
            <a:r>
              <a:rPr lang="cs-CZ" sz="2000" dirty="0"/>
              <a:t>-  zvýšení funkce – alergie, autoimunity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a/ Deficit C1, C2, C3, C4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s častější vývoj systémových </a:t>
            </a:r>
            <a:r>
              <a:rPr lang="cs-CZ" sz="2000" dirty="0" err="1" smtClean="0"/>
              <a:t>imunokoplexových</a:t>
            </a:r>
            <a:r>
              <a:rPr lang="cs-CZ" sz="2000" dirty="0" smtClean="0"/>
              <a:t> chorob (</a:t>
            </a:r>
            <a:r>
              <a:rPr lang="cs-CZ" sz="2000" i="1" dirty="0" smtClean="0"/>
              <a:t>SLE-</a:t>
            </a:r>
            <a:r>
              <a:rPr lang="cs-CZ" sz="2000" i="1" dirty="0" err="1" smtClean="0"/>
              <a:t>like</a:t>
            </a:r>
            <a:r>
              <a:rPr lang="cs-CZ" sz="2000" dirty="0" smtClean="0"/>
              <a:t>) a náchylností k pyogenním infekcím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b/ Deficit C6, C7, C8, C9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zvýšená náchylnosti k pyogenním infekcím, v případě deficience C9 </a:t>
            </a:r>
            <a:r>
              <a:rPr lang="cs-CZ" sz="2000" dirty="0" err="1" smtClean="0"/>
              <a:t>zjm</a:t>
            </a:r>
            <a:r>
              <a:rPr lang="cs-CZ" sz="2000" dirty="0" smtClean="0"/>
              <a:t>. meningokokovým infekcím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c/ Deficit MBL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deficit </a:t>
            </a:r>
            <a:r>
              <a:rPr lang="cs-CZ" sz="2000" i="1" dirty="0" err="1" smtClean="0"/>
              <a:t>Mannan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Binding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Lectin</a:t>
            </a:r>
            <a:r>
              <a:rPr lang="cs-CZ" sz="2000" dirty="0" err="1" smtClean="0"/>
              <a:t>u</a:t>
            </a:r>
            <a:r>
              <a:rPr lang="cs-CZ" sz="2000" dirty="0" smtClean="0"/>
              <a:t> (</a:t>
            </a:r>
            <a:r>
              <a:rPr lang="cs-CZ" sz="2000" dirty="0" err="1" smtClean="0"/>
              <a:t>lektinová</a:t>
            </a:r>
            <a:r>
              <a:rPr lang="cs-CZ" sz="2000" dirty="0" smtClean="0"/>
              <a:t> cesta aktivace komplementu), vyšší výskyt běžných infekcí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d/ Hereditární </a:t>
            </a:r>
            <a:r>
              <a:rPr lang="cs-CZ" sz="2800" b="1" dirty="0" err="1" smtClean="0"/>
              <a:t>angioedém</a:t>
            </a:r>
            <a:r>
              <a:rPr lang="cs-CZ" sz="2800" b="1" dirty="0" smtClean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Absence nebo funkční porucha C1 inhibitoru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C1-inhibitor  = regulace komplementu, kininové a hemokoagulační kaskády → při poruše </a:t>
            </a:r>
            <a:r>
              <a:rPr lang="cs-CZ" sz="2400" dirty="0" smtClean="0"/>
              <a:t>C1-inhibitoru dochází k </a:t>
            </a:r>
            <a:r>
              <a:rPr lang="cs-CZ" sz="2400" dirty="0" err="1" smtClean="0"/>
              <a:t>dysregulaci</a:t>
            </a:r>
            <a:r>
              <a:rPr lang="cs-CZ" sz="2400" dirty="0" smtClean="0"/>
              <a:t> </a:t>
            </a:r>
            <a:r>
              <a:rPr lang="cs-CZ" sz="2400" dirty="0" smtClean="0"/>
              <a:t>bradykininu → otoky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err="1" smtClean="0"/>
              <a:t>Kl.obr</a:t>
            </a:r>
            <a:r>
              <a:rPr lang="cs-CZ" sz="2400" i="1" dirty="0" smtClean="0"/>
              <a:t>.: </a:t>
            </a:r>
            <a:r>
              <a:rPr lang="cs-CZ" sz="2400" dirty="0" smtClean="0"/>
              <a:t>recidivující toky kůže, sliznic úst a hrtanu, střevní sliznice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napodobující NPB 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nástup nejčastěji v pubertě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1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spouštěcím faktorem nejčastěji poranění, </a:t>
            </a:r>
            <a:r>
              <a:rPr lang="cs-CZ" sz="2400" dirty="0" err="1" smtClean="0"/>
              <a:t>chirugický</a:t>
            </a:r>
            <a:r>
              <a:rPr lang="cs-CZ" sz="2400" dirty="0" smtClean="0"/>
              <a:t> 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      nebo stomatologický výkon, </a:t>
            </a:r>
            <a:r>
              <a:rPr lang="cs-CZ" sz="2400" dirty="0" err="1" smtClean="0"/>
              <a:t>interkurentní</a:t>
            </a:r>
            <a:r>
              <a:rPr lang="cs-CZ" sz="2400" dirty="0" smtClean="0"/>
              <a:t> infekce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Otoky laryngu bez akutní léčby ohrožují život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II. Poruchy komplementu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d/ Hereditární </a:t>
            </a:r>
            <a:r>
              <a:rPr lang="cs-CZ" sz="2800" b="1" dirty="0" err="1" smtClean="0"/>
              <a:t>angioedém</a:t>
            </a:r>
            <a:r>
              <a:rPr lang="cs-CZ" sz="2800" b="1" dirty="0" smtClean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smtClean="0"/>
              <a:t>Dg:</a:t>
            </a:r>
            <a:r>
              <a:rPr lang="cs-CZ" sz="2400" dirty="0" smtClean="0"/>
              <a:t>  stanovení hladiny C1-inhibitoru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stanovení hladiny C4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funkční vyšetření C1-inhibitoru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genetické vyš.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i="1" dirty="0" err="1" smtClean="0"/>
              <a:t>Ter</a:t>
            </a:r>
            <a:r>
              <a:rPr lang="cs-CZ" sz="2400" i="1" dirty="0" smtClean="0"/>
              <a:t>:</a:t>
            </a:r>
            <a:r>
              <a:rPr lang="cs-CZ" sz="2400" dirty="0" smtClean="0"/>
              <a:t> </a:t>
            </a:r>
            <a:r>
              <a:rPr lang="cs-CZ" sz="2400" b="1" i="1" dirty="0" smtClean="0"/>
              <a:t>preventivní </a:t>
            </a:r>
            <a:r>
              <a:rPr lang="cs-CZ" sz="2400" dirty="0" smtClean="0"/>
              <a:t>– androgenní hormony (</a:t>
            </a:r>
            <a:r>
              <a:rPr lang="cs-CZ" sz="2400" dirty="0" err="1" smtClean="0"/>
              <a:t>Danazol</a:t>
            </a:r>
            <a:r>
              <a:rPr lang="cs-CZ" sz="2400" dirty="0" smtClean="0"/>
              <a:t>),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antifibrinolytika</a:t>
            </a:r>
            <a:r>
              <a:rPr lang="cs-CZ" sz="2400" dirty="0" smtClean="0"/>
              <a:t> (</a:t>
            </a:r>
            <a:r>
              <a:rPr lang="cs-CZ" sz="2400" dirty="0" err="1" smtClean="0"/>
              <a:t>kys.tranexamová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b="1" i="1" dirty="0" smtClean="0"/>
              <a:t>akutní</a:t>
            </a:r>
            <a:r>
              <a:rPr lang="cs-CZ" sz="2400" dirty="0" smtClean="0"/>
              <a:t> – podání koncentrátu </a:t>
            </a:r>
            <a:r>
              <a:rPr lang="cs-CZ" sz="2400" dirty="0" smtClean="0"/>
              <a:t>C1-inhibitoru </a:t>
            </a:r>
            <a:r>
              <a:rPr lang="cs-CZ" sz="2400" dirty="0" smtClean="0"/>
              <a:t>(</a:t>
            </a:r>
            <a:r>
              <a:rPr lang="cs-CZ" sz="2400" dirty="0" err="1" smtClean="0"/>
              <a:t>Berinert</a:t>
            </a:r>
            <a:r>
              <a:rPr lang="cs-CZ" sz="2400" dirty="0" smtClean="0"/>
              <a:t>),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selektivní antagonista receptorů pro bradykinin (</a:t>
            </a:r>
            <a:r>
              <a:rPr lang="cs-CZ" sz="2400" dirty="0" err="1" smtClean="0"/>
              <a:t>ikatibant</a:t>
            </a:r>
            <a:r>
              <a:rPr lang="cs-CZ" sz="2400" dirty="0" smtClean="0"/>
              <a:t> –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Firazyr</a:t>
            </a:r>
            <a:r>
              <a:rPr lang="cs-CZ" sz="2400" dirty="0" smtClean="0"/>
              <a:t>), </a:t>
            </a:r>
            <a:r>
              <a:rPr lang="cs-CZ" sz="2400" dirty="0" err="1" smtClean="0"/>
              <a:t>rekombinantní</a:t>
            </a:r>
            <a:r>
              <a:rPr lang="cs-CZ" sz="2400" dirty="0" smtClean="0"/>
              <a:t> C1-inhibitor (</a:t>
            </a:r>
            <a:r>
              <a:rPr lang="cs-CZ" sz="2400" dirty="0" err="1" smtClean="0"/>
              <a:t>Ruconest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err="1" smtClean="0"/>
              <a:t>Angioedém</a:t>
            </a:r>
            <a:r>
              <a:rPr lang="cs-CZ" sz="2400" dirty="0" smtClean="0"/>
              <a:t> může být i sekundární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Otoky u HAE</a:t>
            </a:r>
            <a:endParaRPr lang="cs-CZ" b="1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68752" cy="475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 rot="16200000">
            <a:off x="2339752" y="4365104"/>
            <a:ext cx="1296144" cy="28803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800" b="1" dirty="0" smtClean="0"/>
              <a:t>X-vázaná (</a:t>
            </a:r>
            <a:r>
              <a:rPr lang="cs-CZ" sz="2800" b="1" dirty="0" err="1" smtClean="0"/>
              <a:t>Brutonova</a:t>
            </a:r>
            <a:r>
              <a:rPr lang="cs-CZ" sz="2800" b="1" dirty="0" smtClean="0"/>
              <a:t>) </a:t>
            </a:r>
            <a:r>
              <a:rPr lang="cs-CZ" sz="2800" b="1" dirty="0" err="1" smtClean="0"/>
              <a:t>agamaglobulinémie</a:t>
            </a:r>
            <a:r>
              <a:rPr lang="cs-CZ" sz="2800" b="1" dirty="0" smtClean="0"/>
              <a:t> (XLA)</a:t>
            </a:r>
          </a:p>
          <a:p>
            <a:pPr>
              <a:lnSpc>
                <a:spcPct val="80000"/>
              </a:lnSpc>
              <a:buNone/>
            </a:pPr>
            <a:endParaRPr lang="cs-CZ" sz="2000" b="1" i="1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Defekt genu pro </a:t>
            </a:r>
            <a:r>
              <a:rPr lang="cs-CZ" sz="1800" dirty="0" err="1" smtClean="0"/>
              <a:t>Brutonovu</a:t>
            </a:r>
            <a:r>
              <a:rPr lang="cs-CZ" sz="1800" dirty="0" smtClean="0"/>
              <a:t> </a:t>
            </a:r>
            <a:r>
              <a:rPr lang="cs-CZ" sz="1800" dirty="0" err="1" smtClean="0"/>
              <a:t>tyrozinkinázu</a:t>
            </a:r>
            <a:r>
              <a:rPr lang="cs-CZ" sz="1800" dirty="0" smtClean="0"/>
              <a:t> (</a:t>
            </a:r>
            <a:r>
              <a:rPr lang="cs-CZ" sz="1800" dirty="0" err="1" smtClean="0"/>
              <a:t>Btk</a:t>
            </a:r>
            <a:r>
              <a:rPr lang="cs-CZ" sz="1800" dirty="0" smtClean="0"/>
              <a:t>)(Xq21.3-22) → blok zrání </a:t>
            </a:r>
            <a:r>
              <a:rPr lang="cs-CZ" sz="1800" dirty="0" err="1" smtClean="0"/>
              <a:t>pre</a:t>
            </a:r>
            <a:r>
              <a:rPr lang="cs-CZ" sz="1800" dirty="0" smtClean="0"/>
              <a:t>-B lymfocytu v B lymfocyt → neměřitelné, nebo velmi nízké hladiny </a:t>
            </a:r>
            <a:r>
              <a:rPr lang="cs-CZ" sz="1800" dirty="0" err="1" smtClean="0"/>
              <a:t>Ig</a:t>
            </a:r>
            <a:r>
              <a:rPr lang="cs-CZ" sz="1800" dirty="0" smtClean="0"/>
              <a:t>, snížené počty B-lymfocytů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Častější X-vázaná forma, ale vzácné formy postihují i dívky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err="1" smtClean="0"/>
              <a:t>Kl.obr</a:t>
            </a:r>
            <a:r>
              <a:rPr lang="cs-CZ" sz="1800" i="1" dirty="0" smtClean="0"/>
              <a:t>.:  </a:t>
            </a:r>
            <a:r>
              <a:rPr lang="cs-CZ" sz="1800" dirty="0" smtClean="0"/>
              <a:t>projevy začínají mezi 6.měsícem a 2.rokem života: recidivující pneumonie,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</a:t>
            </a:r>
            <a:r>
              <a:rPr lang="cs-CZ" sz="1800" dirty="0" smtClean="0"/>
              <a:t>  </a:t>
            </a:r>
            <a:r>
              <a:rPr lang="cs-CZ" sz="1800" dirty="0" smtClean="0"/>
              <a:t>pyogenní otitidy, sinusitidy s komplikacemi (etiologie: opouzdřené baktérie) 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</a:t>
            </a:r>
            <a:r>
              <a:rPr lang="cs-CZ" sz="1800" dirty="0" smtClean="0"/>
              <a:t>  </a:t>
            </a:r>
            <a:r>
              <a:rPr lang="cs-CZ" sz="1800" dirty="0" smtClean="0"/>
              <a:t>vyšší výskyt plicních fibróz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i="1" dirty="0" smtClean="0"/>
              <a:t>Dg: </a:t>
            </a:r>
            <a:r>
              <a:rPr lang="cs-CZ" sz="1800" dirty="0" smtClean="0"/>
              <a:t>hladiny </a:t>
            </a:r>
            <a:r>
              <a:rPr lang="cs-CZ" sz="1800" dirty="0" err="1" smtClean="0"/>
              <a:t>IgG</a:t>
            </a:r>
            <a:r>
              <a:rPr lang="cs-CZ" sz="1800" dirty="0" smtClean="0"/>
              <a:t>, </a:t>
            </a:r>
            <a:r>
              <a:rPr lang="cs-CZ" sz="1800" dirty="0" err="1" smtClean="0"/>
              <a:t>IgA</a:t>
            </a:r>
            <a:r>
              <a:rPr lang="cs-CZ" sz="1800" dirty="0" smtClean="0"/>
              <a:t>, </a:t>
            </a:r>
            <a:r>
              <a:rPr lang="cs-CZ" sz="1800" dirty="0" err="1" smtClean="0"/>
              <a:t>IgM</a:t>
            </a:r>
            <a:r>
              <a:rPr lang="cs-CZ" sz="1800" dirty="0" smtClean="0"/>
              <a:t> ˂ 2* SD od průměru daného věku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absence </a:t>
            </a:r>
            <a:r>
              <a:rPr lang="cs-CZ" sz="1800" dirty="0" err="1" smtClean="0"/>
              <a:t>izohemagulutininů</a:t>
            </a:r>
            <a:r>
              <a:rPr lang="cs-CZ" sz="1800" dirty="0" smtClean="0"/>
              <a:t> a/nebo chabá </a:t>
            </a:r>
            <a:r>
              <a:rPr lang="cs-CZ" sz="1800" dirty="0" err="1" smtClean="0"/>
              <a:t>serokonverze</a:t>
            </a:r>
            <a:r>
              <a:rPr lang="cs-CZ" sz="1800" dirty="0" smtClean="0"/>
              <a:t> po vakcinaci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absence B-lymfocytů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genetické vyš.</a:t>
            </a:r>
          </a:p>
          <a:p>
            <a:pPr>
              <a:lnSpc>
                <a:spcPct val="80000"/>
              </a:lnSpc>
              <a:buNone/>
            </a:pPr>
            <a:endParaRPr lang="cs-CZ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i="1" dirty="0" err="1" smtClean="0"/>
              <a:t>Ter</a:t>
            </a:r>
            <a:r>
              <a:rPr lang="cs-CZ" sz="1800" i="1" dirty="0" smtClean="0"/>
              <a:t>:</a:t>
            </a:r>
            <a:r>
              <a:rPr lang="cs-CZ" sz="1800" dirty="0" smtClean="0"/>
              <a:t> celoživotní substituce IVIG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cs-CZ" sz="1800" dirty="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Běžný variabilní </a:t>
            </a:r>
            <a:r>
              <a:rPr lang="cs-CZ" sz="2800" b="1" dirty="0" err="1" smtClean="0"/>
              <a:t>imunodeficit</a:t>
            </a:r>
            <a:r>
              <a:rPr lang="cs-CZ" sz="2800" b="1" dirty="0" smtClean="0"/>
              <a:t> (CVID)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Heterogenní skupina onemocnění vyznačující se výrazným snížením hladin protilátek </a:t>
            </a:r>
            <a:r>
              <a:rPr lang="cs-CZ" sz="1800" dirty="0" err="1" smtClean="0"/>
              <a:t>IgG</a:t>
            </a:r>
            <a:r>
              <a:rPr lang="cs-CZ" sz="1800" dirty="0" smtClean="0"/>
              <a:t> a </a:t>
            </a:r>
            <a:r>
              <a:rPr lang="cs-CZ" sz="1800" dirty="0" err="1" smtClean="0"/>
              <a:t>IgA</a:t>
            </a:r>
            <a:r>
              <a:rPr lang="cs-CZ" sz="1800" dirty="0" smtClean="0"/>
              <a:t> (˃2* SD od věkového průměru) v séru 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Připomíná XLA, ale projevy začínají kdykoli během života (po 2.roce věku, nejčastěji  ve 2. - 3. dekádě života)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err="1" smtClean="0"/>
              <a:t>Kl.obraz</a:t>
            </a:r>
            <a:r>
              <a:rPr lang="cs-CZ" sz="1800" i="1" dirty="0" smtClean="0"/>
              <a:t>:</a:t>
            </a:r>
            <a:r>
              <a:rPr lang="cs-CZ" sz="1800" dirty="0" smtClean="0"/>
              <a:t> recidivující respirační </a:t>
            </a:r>
            <a:r>
              <a:rPr lang="cs-CZ" sz="1800" dirty="0" err="1" smtClean="0"/>
              <a:t>infekty</a:t>
            </a:r>
            <a:r>
              <a:rPr lang="cs-CZ" sz="1800" dirty="0" smtClean="0"/>
              <a:t>: sinusitidy, pneumonie, bronchitidy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(</a:t>
            </a:r>
            <a:r>
              <a:rPr lang="cs-CZ" sz="1800" i="1" dirty="0" smtClean="0"/>
              <a:t>Pneumokoky</a:t>
            </a:r>
            <a:r>
              <a:rPr lang="cs-CZ" sz="1800" dirty="0" smtClean="0"/>
              <a:t>, </a:t>
            </a:r>
            <a:r>
              <a:rPr lang="cs-CZ" sz="1800" i="1" dirty="0" smtClean="0"/>
              <a:t>Hemofily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Branhamely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Mykoplazmata</a:t>
            </a:r>
            <a:r>
              <a:rPr lang="cs-CZ" sz="1800" i="1" dirty="0" smtClean="0"/>
              <a:t>, Pseudomonády, </a:t>
            </a:r>
          </a:p>
          <a:p>
            <a:pPr>
              <a:lnSpc>
                <a:spcPct val="80000"/>
              </a:lnSpc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           </a:t>
            </a:r>
            <a:r>
              <a:rPr lang="cs-CZ" sz="1800" i="1" dirty="0" err="1" smtClean="0"/>
              <a:t>Giardia</a:t>
            </a:r>
            <a:r>
              <a:rPr lang="cs-CZ" sz="18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cs-CZ" sz="1800" dirty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meningitidy, chronické průjmy, artritidy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b="1" i="1" dirty="0"/>
              <a:t> </a:t>
            </a:r>
            <a:r>
              <a:rPr lang="cs-CZ" sz="1800" b="1" i="1" dirty="0" smtClean="0"/>
              <a:t>                komplikace:</a:t>
            </a:r>
            <a:r>
              <a:rPr lang="cs-CZ" sz="1800" dirty="0" smtClean="0"/>
              <a:t>  nádorová nebo autoimunitní onemocnění, např. hemolytické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          anémie, fibrózy, endokrinopatie nebo </a:t>
            </a:r>
            <a:r>
              <a:rPr lang="cs-CZ" sz="1800" dirty="0" err="1" smtClean="0"/>
              <a:t>lymfoproliferace</a:t>
            </a:r>
            <a:r>
              <a:rPr lang="cs-CZ" sz="1800" dirty="0" smtClean="0"/>
              <a:t>, bronchiektázie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/>
              <a:t>Komorbidity u nemocných </a:t>
            </a:r>
            <a:br>
              <a:rPr lang="cs-CZ" altLang="cs-CZ" b="1" dirty="0" smtClean="0"/>
            </a:br>
            <a:r>
              <a:rPr lang="cs-CZ" altLang="cs-CZ" b="1" dirty="0" smtClean="0"/>
              <a:t>s CVID</a:t>
            </a:r>
            <a:endParaRPr lang="en-US" altLang="cs-CZ" b="1" dirty="0" smtClean="0"/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6636"/>
              </p:ext>
            </p:extLst>
          </p:nvPr>
        </p:nvGraphicFramePr>
        <p:xfrm>
          <a:off x="755650" y="1989138"/>
          <a:ext cx="8064500" cy="4064000"/>
        </p:xfrm>
        <a:graphic>
          <a:graphicData uri="http://schemas.openxmlformats.org/drawingml/2006/table">
            <a:tbl>
              <a:tblPr/>
              <a:tblGrid>
                <a:gridCol w="494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Onemocnění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Počet pacientů (%)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Závažné/časté infekce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(90)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Chronické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postižení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(27)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Autoimunity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(22)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(11)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Granulomatózní onemocnění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(8)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(6)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383" name="Text Box 39"/>
          <p:cNvSpPr txBox="1">
            <a:spLocks noChangeArrowheads="1"/>
          </p:cNvSpPr>
          <p:nvPr/>
        </p:nvSpPr>
        <p:spPr bwMode="auto">
          <a:xfrm>
            <a:off x="1600200" y="5532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>
              <a:latin typeface="Tahoma" panose="020B0604030504040204" pitchFamily="34" charset="0"/>
            </a:endParaRPr>
          </a:p>
        </p:txBody>
      </p:sp>
      <p:sp>
        <p:nvSpPr>
          <p:cNvPr id="15384" name="Text Box 40"/>
          <p:cNvSpPr txBox="1">
            <a:spLocks noChangeArrowheads="1"/>
          </p:cNvSpPr>
          <p:nvPr/>
        </p:nvSpPr>
        <p:spPr bwMode="auto">
          <a:xfrm>
            <a:off x="611560" y="6252131"/>
            <a:ext cx="4749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i="1" dirty="0" smtClean="0">
                <a:latin typeface="Tahoma" panose="020B0604030504040204" pitchFamily="34" charset="0"/>
              </a:rPr>
              <a:t>Cunningham-</a:t>
            </a:r>
            <a:r>
              <a:rPr lang="cs-CZ" altLang="cs-CZ" sz="1400" i="1" dirty="0" err="1" smtClean="0">
                <a:latin typeface="Tahoma" panose="020B0604030504040204" pitchFamily="34" charset="0"/>
              </a:rPr>
              <a:t>Rundles</a:t>
            </a:r>
            <a:r>
              <a:rPr lang="cs-CZ" altLang="cs-CZ" sz="1400" i="1" dirty="0" smtClean="0">
                <a:latin typeface="Tahoma" panose="020B0604030504040204" pitchFamily="34" charset="0"/>
              </a:rPr>
              <a:t> </a:t>
            </a:r>
            <a:r>
              <a:rPr lang="cs-CZ" altLang="cs-CZ" sz="1400" i="1" dirty="0">
                <a:latin typeface="Tahoma" panose="020B0604030504040204" pitchFamily="34" charset="0"/>
              </a:rPr>
              <a:t>C and </a:t>
            </a:r>
            <a:r>
              <a:rPr lang="cs-CZ" altLang="cs-CZ" sz="1400" i="1" dirty="0" err="1">
                <a:latin typeface="Tahoma" panose="020B0604030504040204" pitchFamily="34" charset="0"/>
              </a:rPr>
              <a:t>Bodian</a:t>
            </a:r>
            <a:r>
              <a:rPr lang="cs-CZ" altLang="cs-CZ" sz="1400" i="1" dirty="0">
                <a:latin typeface="Tahoma" panose="020B0604030504040204" pitchFamily="34" charset="0"/>
              </a:rPr>
              <a:t> C, </a:t>
            </a:r>
            <a:r>
              <a:rPr lang="cs-CZ" altLang="cs-CZ" sz="1400" i="1" dirty="0" err="1">
                <a:latin typeface="Tahoma" panose="020B0604030504040204" pitchFamily="34" charset="0"/>
              </a:rPr>
              <a:t>Clin</a:t>
            </a:r>
            <a:r>
              <a:rPr lang="cs-CZ" altLang="cs-CZ" sz="1400" i="1" dirty="0">
                <a:latin typeface="Tahoma" panose="020B0604030504040204" pitchFamily="34" charset="0"/>
              </a:rPr>
              <a:t> </a:t>
            </a:r>
            <a:r>
              <a:rPr lang="cs-CZ" altLang="cs-CZ" sz="1400" i="1" dirty="0" err="1">
                <a:latin typeface="Tahoma" panose="020B0604030504040204" pitchFamily="34" charset="0"/>
              </a:rPr>
              <a:t>Immunol</a:t>
            </a:r>
            <a:r>
              <a:rPr lang="cs-CZ" altLang="cs-CZ" sz="1400" i="1" dirty="0">
                <a:latin typeface="Tahoma" panose="020B0604030504040204" pitchFamily="34" charset="0"/>
              </a:rPr>
              <a:t> </a:t>
            </a:r>
            <a:r>
              <a:rPr lang="cs-CZ" altLang="cs-CZ" sz="1400" i="1" dirty="0" smtClean="0">
                <a:latin typeface="Tahoma" panose="020B0604030504040204" pitchFamily="34" charset="0"/>
              </a:rPr>
              <a:t>1999</a:t>
            </a:r>
            <a:endParaRPr lang="cs-CZ" altLang="cs-CZ" sz="1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Běžný variabilní </a:t>
            </a:r>
            <a:r>
              <a:rPr lang="cs-CZ" sz="2800" b="1" dirty="0" err="1" smtClean="0"/>
              <a:t>imunodeficit</a:t>
            </a:r>
            <a:r>
              <a:rPr lang="cs-CZ" sz="2800" b="1" dirty="0" smtClean="0"/>
              <a:t> (CVID)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i="1" dirty="0" smtClean="0"/>
              <a:t>Dg: </a:t>
            </a:r>
            <a:r>
              <a:rPr lang="cs-CZ" sz="1800" dirty="0" smtClean="0"/>
              <a:t>výrazné snížení </a:t>
            </a:r>
            <a:r>
              <a:rPr lang="cs-CZ" sz="1800" dirty="0" smtClean="0"/>
              <a:t>hladin </a:t>
            </a:r>
            <a:r>
              <a:rPr lang="cs-CZ" sz="1800" dirty="0" err="1" smtClean="0"/>
              <a:t>IgG+A</a:t>
            </a:r>
            <a:endParaRPr 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</a:t>
            </a:r>
            <a:r>
              <a:rPr lang="cs-CZ" sz="1800" dirty="0" err="1" smtClean="0"/>
              <a:t>sérokonverze</a:t>
            </a:r>
            <a:r>
              <a:rPr lang="cs-CZ" sz="1800" dirty="0" smtClean="0"/>
              <a:t> po vakcinaci chabá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B-lymfocyty snížené až lehce zvýšené   </a:t>
            </a:r>
          </a:p>
          <a:p>
            <a:pPr>
              <a:lnSpc>
                <a:spcPct val="80000"/>
              </a:lnSpc>
              <a:buNone/>
            </a:pPr>
            <a:r>
              <a:rPr lang="cs-CZ" sz="1800" dirty="0" smtClean="0"/>
              <a:t>       genetické vyš. (mutace genů ICOS, BAFF, CD19, CD20 a další)</a:t>
            </a:r>
          </a:p>
          <a:p>
            <a:pPr>
              <a:lnSpc>
                <a:spcPct val="80000"/>
              </a:lnSpc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i="1" dirty="0" err="1" smtClean="0"/>
              <a:t>Ter</a:t>
            </a:r>
            <a:r>
              <a:rPr lang="cs-CZ" sz="1800" i="1" dirty="0" smtClean="0"/>
              <a:t>:</a:t>
            </a:r>
            <a:r>
              <a:rPr lang="cs-CZ" sz="1800" dirty="0" smtClean="0"/>
              <a:t> celoživotní substituce IVIG nebo SCIG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        dispenzarizace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8076587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4978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400" b="1" dirty="0" smtClean="0"/>
              <a:t>Klinická manifestace izolovaného </a:t>
            </a:r>
            <a:br>
              <a:rPr lang="cs-CZ" altLang="cs-CZ" sz="3400" b="1" dirty="0" smtClean="0"/>
            </a:br>
            <a:r>
              <a:rPr lang="cs-CZ" altLang="cs-CZ" sz="3400" b="1" dirty="0" smtClean="0"/>
              <a:t>a kombinovaného B-lymfocytárního imunodeficitu</a:t>
            </a:r>
            <a:endParaRPr lang="en-US" altLang="cs-CZ" sz="3400" b="1" dirty="0" smtClean="0"/>
          </a:p>
        </p:txBody>
      </p:sp>
      <p:pic>
        <p:nvPicPr>
          <p:cNvPr id="8195" name="Picture 4" descr="Typy imunodeficit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6327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 rot="-5400000">
            <a:off x="70644" y="4474369"/>
            <a:ext cx="173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ahoma" panose="020B0604030504040204" pitchFamily="34" charset="0"/>
              </a:rPr>
              <a:t>Clinical severity</a:t>
            </a:r>
            <a:endParaRPr lang="en-US" altLang="cs-CZ">
              <a:latin typeface="Tahoma" panose="020B0604030504040204" pitchFamily="34" charset="0"/>
            </a:endParaRP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250825" y="3068638"/>
            <a:ext cx="360363" cy="3455987"/>
          </a:xfrm>
          <a:prstGeom prst="upArrow">
            <a:avLst>
              <a:gd name="adj1" fmla="val 50000"/>
              <a:gd name="adj2" fmla="val 2397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5769800"/>
            <a:ext cx="20162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Defekt </a:t>
            </a:r>
          </a:p>
          <a:p>
            <a:r>
              <a:rPr lang="cs-CZ" sz="2000" b="1" dirty="0" smtClean="0"/>
              <a:t>B-lymfocytů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540" y="5769800"/>
            <a:ext cx="20162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Defekt </a:t>
            </a:r>
          </a:p>
          <a:p>
            <a:r>
              <a:rPr lang="cs-CZ" sz="2000" b="1" dirty="0" smtClean="0"/>
              <a:t>B-lymfocytů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6216" y="5814419"/>
            <a:ext cx="20162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Defekt </a:t>
            </a:r>
          </a:p>
          <a:p>
            <a:r>
              <a:rPr lang="cs-CZ" sz="2000" b="1" dirty="0" smtClean="0"/>
              <a:t>B-lymfocytů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2" y="4627233"/>
            <a:ext cx="2016224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Defekt </a:t>
            </a:r>
          </a:p>
          <a:p>
            <a:r>
              <a:rPr lang="cs-CZ" sz="2000" b="1" dirty="0" smtClean="0"/>
              <a:t>T-lymfocytů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-396787" y="3973084"/>
            <a:ext cx="27366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Tíže klinických projevů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416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4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4572000" y="1484313"/>
            <a:ext cx="144463" cy="5762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5157788"/>
            <a:ext cx="42116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XLA – Brutonova</a:t>
            </a:r>
          </a:p>
          <a:p>
            <a:pPr>
              <a:spcBef>
                <a:spcPct val="50000"/>
              </a:spcBef>
            </a:pPr>
            <a:r>
              <a:rPr lang="cs-CZ" b="1"/>
              <a:t>agamaglobulinemie</a:t>
            </a:r>
          </a:p>
          <a:p>
            <a:pPr>
              <a:spcBef>
                <a:spcPct val="50000"/>
              </a:spcBef>
            </a:pPr>
            <a:r>
              <a:rPr lang="cs-CZ" b="1"/>
              <a:t>Autosomální reces. agamaglobulinemie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1763713" y="1916113"/>
            <a:ext cx="273685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Imunodeficience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=  porucha imunitního systému, která se projevuje snížením schopnosti imunitního systému plnit své základní funkce, zejména obranu proti infekci a imunitní dozor</a:t>
            </a:r>
            <a:endParaRPr lang="cs-CZ" sz="2800" dirty="0"/>
          </a:p>
        </p:txBody>
      </p:sp>
      <p:pic>
        <p:nvPicPr>
          <p:cNvPr id="1026" name="Picture 2" descr="http://www.deskovehry.com/fotky/byljednoujedenzivot/byl-jednou-jeden-zivo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44392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Přechodná </a:t>
            </a:r>
            <a:r>
              <a:rPr lang="cs-CZ" sz="2800" b="1" dirty="0" err="1" smtClean="0"/>
              <a:t>hypogamaglobulinémie</a:t>
            </a:r>
            <a:r>
              <a:rPr lang="cs-CZ" sz="2800" b="1" dirty="0" smtClean="0"/>
              <a:t> v dětství (THI)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Nástup tvorby protilátek opožděn </a:t>
            </a:r>
            <a:r>
              <a:rPr lang="cs-CZ" sz="2000" dirty="0" smtClean="0">
                <a:cs typeface="Arial" pitchFamily="34" charset="0"/>
              </a:rPr>
              <a:t>→</a:t>
            </a:r>
            <a:r>
              <a:rPr lang="cs-CZ" sz="2000" dirty="0" smtClean="0"/>
              <a:t> nižší hladiny </a:t>
            </a:r>
            <a:r>
              <a:rPr lang="cs-CZ" sz="2000" dirty="0" err="1" smtClean="0"/>
              <a:t>zjm.IgG</a:t>
            </a:r>
            <a:r>
              <a:rPr lang="cs-CZ" sz="2000" dirty="0" smtClean="0"/>
              <a:t>, upraví se do cca 3 let věku</a:t>
            </a:r>
          </a:p>
          <a:p>
            <a:pPr eaLnBrk="1" hangingPunct="1">
              <a:lnSpc>
                <a:spcPct val="8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Častější výskyt </a:t>
            </a:r>
            <a:r>
              <a:rPr lang="cs-CZ" sz="2000" dirty="0" err="1" smtClean="0"/>
              <a:t>zjm.respiračních</a:t>
            </a:r>
            <a:r>
              <a:rPr lang="cs-CZ" sz="2000" dirty="0" smtClean="0"/>
              <a:t> infekcí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Počty </a:t>
            </a:r>
            <a:r>
              <a:rPr lang="cs-CZ" sz="2000" dirty="0" smtClean="0"/>
              <a:t>B-lymfocytů </a:t>
            </a:r>
            <a:r>
              <a:rPr lang="cs-CZ" sz="2000" dirty="0" smtClean="0"/>
              <a:t>normální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</a:t>
            </a:r>
            <a:r>
              <a:rPr lang="cs-CZ" sz="2000" dirty="0" smtClean="0"/>
              <a:t> symptomatická, </a:t>
            </a:r>
            <a:r>
              <a:rPr lang="cs-CZ" sz="2000" dirty="0" err="1" smtClean="0"/>
              <a:t>event.přechodně</a:t>
            </a:r>
            <a:r>
              <a:rPr lang="cs-CZ" sz="2000" dirty="0" smtClean="0"/>
              <a:t> IVIG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/>
              <a:t>Selektivní deficit </a:t>
            </a:r>
            <a:r>
              <a:rPr lang="cs-CZ" sz="2800" b="1" dirty="0" err="1" smtClean="0"/>
              <a:t>IgA</a:t>
            </a:r>
            <a:r>
              <a:rPr lang="cs-CZ" sz="2800" b="1" dirty="0" smtClean="0"/>
              <a:t> (SIAD)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Porucha funkce B-lymfocytů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Jeden z nejčastějších PID X nejlehčí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i="1" dirty="0" err="1" smtClean="0"/>
              <a:t>Kl.obraz</a:t>
            </a:r>
            <a:r>
              <a:rPr lang="cs-CZ" sz="2000" i="1" dirty="0" smtClean="0"/>
              <a:t>:</a:t>
            </a:r>
            <a:r>
              <a:rPr lang="cs-CZ" sz="2000" dirty="0" smtClean="0"/>
              <a:t> recidivující </a:t>
            </a:r>
            <a:r>
              <a:rPr lang="cs-CZ" sz="2000" dirty="0" err="1" smtClean="0"/>
              <a:t>resp.infekce</a:t>
            </a:r>
            <a:r>
              <a:rPr lang="cs-CZ" sz="2000" dirty="0" smtClean="0"/>
              <a:t> X často bez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        příznaků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i="1" dirty="0" smtClean="0"/>
              <a:t>Dg: </a:t>
            </a:r>
            <a:r>
              <a:rPr lang="cs-CZ" sz="2000" dirty="0" err="1" smtClean="0"/>
              <a:t>IgA</a:t>
            </a:r>
            <a:r>
              <a:rPr lang="cs-CZ" sz="2000" dirty="0" smtClean="0"/>
              <a:t> ˂ 0,07 g/l ve věku ≥ 4 roky, normální hladina </a:t>
            </a:r>
            <a:r>
              <a:rPr lang="cs-CZ" sz="2000" dirty="0" err="1" smtClean="0"/>
              <a:t>IgG</a:t>
            </a:r>
            <a:r>
              <a:rPr lang="cs-CZ" sz="2000" dirty="0" smtClean="0"/>
              <a:t> a </a:t>
            </a:r>
            <a:r>
              <a:rPr lang="cs-CZ" sz="2000" dirty="0" err="1" smtClean="0"/>
              <a:t>IgM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.: </a:t>
            </a:r>
            <a:r>
              <a:rPr lang="cs-CZ" sz="2000" dirty="0" smtClean="0"/>
              <a:t>bez léčby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pacientů s SIAD se nesmějí podávat preparáty </a:t>
            </a:r>
            <a:r>
              <a:rPr lang="cs-CZ" sz="2000" dirty="0" err="1" smtClean="0"/>
              <a:t>Ig</a:t>
            </a:r>
            <a:r>
              <a:rPr lang="cs-CZ" sz="2000" dirty="0" smtClean="0"/>
              <a:t> a v případě krevní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transfúze musejí dostat řádně proprané erytrocyty nebo ideálně 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</a:t>
            </a:r>
            <a:r>
              <a:rPr lang="cs-CZ" sz="2000" dirty="0" err="1" smtClean="0"/>
              <a:t>autotransfúzi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         neočkovat živými </a:t>
            </a:r>
            <a:r>
              <a:rPr lang="cs-CZ" sz="2000" dirty="0" err="1" smtClean="0"/>
              <a:t>p.o</a:t>
            </a:r>
            <a:r>
              <a:rPr lang="cs-CZ" sz="2000" dirty="0" smtClean="0"/>
              <a:t>. </a:t>
            </a:r>
            <a:r>
              <a:rPr lang="cs-CZ" sz="2000" dirty="0" err="1" smtClean="0"/>
              <a:t>vakcinami</a:t>
            </a:r>
            <a:r>
              <a:rPr lang="cs-CZ" sz="2000" dirty="0" smtClean="0"/>
              <a:t>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Selektivní deficity podtříd </a:t>
            </a:r>
            <a:r>
              <a:rPr lang="cs-CZ" sz="2800" b="1" dirty="0" err="1" smtClean="0"/>
              <a:t>IgG</a:t>
            </a:r>
            <a:r>
              <a:rPr lang="cs-CZ" sz="2800" b="1" dirty="0" smtClean="0"/>
              <a:t> a specifických </a:t>
            </a:r>
            <a:r>
              <a:rPr lang="cs-CZ" sz="2800" b="1" dirty="0" err="1" smtClean="0"/>
              <a:t>IgG</a:t>
            </a:r>
            <a:r>
              <a:rPr lang="cs-CZ" sz="2800" b="1" dirty="0" smtClean="0"/>
              <a:t> protilátek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Porucha produkce některé z podtříd </a:t>
            </a:r>
            <a:r>
              <a:rPr lang="cs-CZ" sz="2000" dirty="0" err="1" smtClean="0"/>
              <a:t>IgG</a:t>
            </a:r>
            <a:r>
              <a:rPr lang="cs-CZ" sz="2000" dirty="0" smtClean="0"/>
              <a:t> nebo specifických </a:t>
            </a:r>
            <a:r>
              <a:rPr lang="cs-CZ" sz="2000" dirty="0" err="1" smtClean="0"/>
              <a:t>IgG</a:t>
            </a:r>
            <a:r>
              <a:rPr lang="cs-CZ" sz="2000" dirty="0" smtClean="0"/>
              <a:t> (</a:t>
            </a:r>
            <a:r>
              <a:rPr lang="cs-CZ" sz="2000" dirty="0" err="1" smtClean="0"/>
              <a:t>např.proti</a:t>
            </a:r>
            <a:r>
              <a:rPr lang="cs-CZ" sz="2000" dirty="0" smtClean="0"/>
              <a:t> </a:t>
            </a:r>
            <a:r>
              <a:rPr lang="cs-CZ" sz="2000" i="1" dirty="0" smtClean="0"/>
              <a:t>Pneumokokům</a:t>
            </a:r>
            <a:r>
              <a:rPr lang="cs-CZ" sz="2000" dirty="0" smtClean="0"/>
              <a:t> nebo tetanu)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Projevy od dětství, nejčastěji respirační infekce opouzdřenými bakteriemi (</a:t>
            </a:r>
            <a:r>
              <a:rPr lang="cs-CZ" sz="2000" i="1" dirty="0" smtClean="0"/>
              <a:t>H. </a:t>
            </a:r>
            <a:r>
              <a:rPr lang="cs-CZ" sz="2000" i="1" dirty="0" err="1" smtClean="0"/>
              <a:t>influenzae</a:t>
            </a:r>
            <a:r>
              <a:rPr lang="cs-CZ" sz="2000" i="1" dirty="0" smtClean="0"/>
              <a:t>, Pneumokoky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i="1" dirty="0" err="1" smtClean="0"/>
              <a:t>Ter</a:t>
            </a:r>
            <a:r>
              <a:rPr lang="cs-CZ" sz="2000" i="1" dirty="0" smtClean="0"/>
              <a:t>: </a:t>
            </a:r>
            <a:r>
              <a:rPr lang="cs-CZ" sz="2000" dirty="0" smtClean="0"/>
              <a:t>symptomatická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/>
              <a:t>        někdy nutná substituce IVIG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III. Poruchy protilátek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WHIM syndrom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bradavice, </a:t>
            </a:r>
            <a:r>
              <a:rPr lang="cs-CZ" sz="2000" dirty="0" err="1" smtClean="0"/>
              <a:t>panhypogamaglobulinémie</a:t>
            </a:r>
            <a:r>
              <a:rPr lang="cs-CZ" sz="2000" dirty="0" smtClean="0"/>
              <a:t>, imunodeficience, </a:t>
            </a:r>
            <a:r>
              <a:rPr lang="cs-CZ" sz="2000" dirty="0" err="1" smtClean="0"/>
              <a:t>myelokachexie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AD dědičnost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defekt CXCR4 → permanentní aktivace receptoru → zadržení buněk v kostní dřeni v důsledku dysfunkce receptoru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302634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Substituční léčba imunoglobuliny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vyrábějí se frakcionací lidské plazmy od většího množství (1000) dárců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vyšetřování dárců, inaktivační postupy k minimalizaci rizika přenosu infekce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obsahují pouze </a:t>
            </a:r>
            <a:r>
              <a:rPr lang="cs-CZ" sz="2000" dirty="0" err="1" smtClean="0"/>
              <a:t>IgG</a:t>
            </a:r>
            <a:r>
              <a:rPr lang="cs-CZ" sz="2000" dirty="0" smtClean="0"/>
              <a:t>, minimální obsah </a:t>
            </a:r>
            <a:r>
              <a:rPr lang="cs-CZ" sz="2000" dirty="0" err="1" smtClean="0"/>
              <a:t>IgA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preparáty pro i.v. (</a:t>
            </a:r>
            <a:r>
              <a:rPr lang="cs-CZ" sz="2000" i="1" dirty="0" err="1" smtClean="0"/>
              <a:t>Gammagard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Octagam</a:t>
            </a:r>
            <a:r>
              <a:rPr lang="cs-CZ" sz="2000" dirty="0" smtClean="0"/>
              <a:t>) nebo s.</a:t>
            </a:r>
            <a:r>
              <a:rPr lang="cs-CZ" sz="2000" dirty="0" err="1" smtClean="0"/>
              <a:t>c</a:t>
            </a:r>
            <a:r>
              <a:rPr lang="cs-CZ" sz="2000" dirty="0" smtClean="0"/>
              <a:t>. použití (</a:t>
            </a:r>
            <a:r>
              <a:rPr lang="cs-CZ" sz="2000" i="1" dirty="0" err="1" smtClean="0"/>
              <a:t>Gammanorm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Cuvitru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Hizentra</a:t>
            </a:r>
            <a:r>
              <a:rPr lang="cs-CZ" sz="2000" dirty="0" smtClean="0"/>
              <a:t>), </a:t>
            </a:r>
            <a:r>
              <a:rPr lang="cs-CZ" sz="2000" dirty="0" err="1" smtClean="0"/>
              <a:t>hyperdávkované</a:t>
            </a:r>
            <a:r>
              <a:rPr lang="cs-CZ" sz="2000" dirty="0" smtClean="0"/>
              <a:t> preparáty pro subkutánní aplikaci (</a:t>
            </a:r>
            <a:r>
              <a:rPr lang="cs-CZ" sz="2000" i="1" dirty="0" err="1" smtClean="0"/>
              <a:t>HyQvia</a:t>
            </a:r>
            <a:r>
              <a:rPr lang="cs-CZ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773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Indikace substituční léčby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Primární </a:t>
            </a:r>
            <a:r>
              <a:rPr lang="cs-CZ" sz="2000" dirty="0" err="1" smtClean="0"/>
              <a:t>protilátkové</a:t>
            </a:r>
            <a:r>
              <a:rPr lang="cs-CZ" sz="2000" dirty="0" smtClean="0"/>
              <a:t> </a:t>
            </a:r>
            <a:r>
              <a:rPr lang="cs-CZ" sz="2000" dirty="0" err="1" smtClean="0"/>
              <a:t>imunodeficity</a:t>
            </a:r>
            <a:r>
              <a:rPr lang="cs-CZ" sz="2000" dirty="0" smtClean="0"/>
              <a:t> (IVIG) – </a:t>
            </a:r>
            <a:r>
              <a:rPr lang="cs-CZ" sz="2000" dirty="0" err="1" smtClean="0"/>
              <a:t>zjm.XLA</a:t>
            </a:r>
            <a:r>
              <a:rPr lang="cs-CZ" sz="2000" dirty="0" smtClean="0"/>
              <a:t> nebo CVID, přechodně i u těžkých kombinovaných </a:t>
            </a:r>
            <a:r>
              <a:rPr lang="cs-CZ" sz="2000" dirty="0" err="1" smtClean="0"/>
              <a:t>imunodeficitů</a:t>
            </a:r>
            <a:r>
              <a:rPr lang="cs-CZ" sz="2000" dirty="0" smtClean="0"/>
              <a:t> (SCID)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Někdy je nutno podávat i u deficitu podtříd </a:t>
            </a:r>
            <a:r>
              <a:rPr lang="cs-CZ" sz="2000" dirty="0" err="1" smtClean="0"/>
              <a:t>IgG</a:t>
            </a:r>
            <a:r>
              <a:rPr lang="cs-CZ" sz="2000" dirty="0" smtClean="0"/>
              <a:t> nebo specifických protilátek 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Sekundární protilátkové imunodeficience – typicky leukémie z B-lymfocytů (CLL), lymfomy (mnohočetný myelom), deficience protilátek v důsledku biologické léčby (</a:t>
            </a:r>
            <a:r>
              <a:rPr lang="cs-CZ" sz="2000" dirty="0" err="1" smtClean="0"/>
              <a:t>Rituximab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25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Dávkování IVIG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dirty="0" err="1" smtClean="0"/>
              <a:t>Agamaglobulinémie</a:t>
            </a:r>
            <a:r>
              <a:rPr lang="cs-CZ" sz="2000" dirty="0" smtClean="0"/>
              <a:t> – i.v. imunoglobuliny 400-600 mg/kg/měsíc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Pravidelná substituce v denních stacionářích v intervalech 3-4 týdnů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V posledních letech se stále častěji prosazuje „</a:t>
            </a:r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therapy</a:t>
            </a:r>
            <a:r>
              <a:rPr lang="cs-CZ" sz="2000" dirty="0" smtClean="0"/>
              <a:t>“ - aplikace </a:t>
            </a:r>
            <a:r>
              <a:rPr lang="cs-CZ" sz="2000" b="1" dirty="0" smtClean="0"/>
              <a:t>subkutánních </a:t>
            </a:r>
            <a:r>
              <a:rPr lang="cs-CZ" sz="2000" b="1" dirty="0" err="1" smtClean="0"/>
              <a:t>Ig</a:t>
            </a:r>
            <a:r>
              <a:rPr lang="cs-CZ" sz="2000" b="1" dirty="0" smtClean="0"/>
              <a:t> </a:t>
            </a:r>
            <a:r>
              <a:rPr lang="cs-CZ" sz="2000" dirty="0" err="1" smtClean="0"/>
              <a:t>infúzní</a:t>
            </a:r>
            <a:r>
              <a:rPr lang="cs-CZ" sz="2000" dirty="0" smtClean="0"/>
              <a:t> pumpou (cca každých 5-7 dnů, větší komfort pro pacienta, méně nežádoucích reakcí)</a:t>
            </a:r>
          </a:p>
        </p:txBody>
      </p:sp>
    </p:spTree>
    <p:extLst>
      <p:ext uri="{BB962C8B-B14F-4D97-AF65-F5344CB8AC3E}">
        <p14:creationId xmlns:p14="http://schemas.microsoft.com/office/powerpoint/2010/main" val="353085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Aplikace subkutánních </a:t>
            </a:r>
            <a:r>
              <a:rPr lang="cs-CZ" b="1" dirty="0" err="1" smtClean="0"/>
              <a:t>Ig</a:t>
            </a:r>
            <a:r>
              <a:rPr lang="cs-CZ" b="1" dirty="0" smtClean="0"/>
              <a:t> pumpou</a:t>
            </a:r>
            <a:endParaRPr lang="cs-CZ" b="1" dirty="0"/>
          </a:p>
        </p:txBody>
      </p:sp>
      <p:pic>
        <p:nvPicPr>
          <p:cNvPr id="1026" name="Picture 2" descr="Obr. 1 Aplikace přípravku s 20% obsahem imunoglobulinů do podkoží metodou rapid-pus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0618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65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Nežádoucí účinky léčby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 smtClean="0"/>
              <a:t>Alergické reakce až anafylaktický šok  </a:t>
            </a:r>
          </a:p>
          <a:p>
            <a:pPr eaLnBrk="1" hangingPunct="1"/>
            <a:r>
              <a:rPr lang="cs-CZ" sz="2000" dirty="0" smtClean="0"/>
              <a:t>U menších reakcí (třesavka, bolest hlavy, třesavka) obvykle postačí jen zpomalení infúze </a:t>
            </a:r>
          </a:p>
          <a:p>
            <a:pPr eaLnBrk="1" hangingPunct="1"/>
            <a:r>
              <a:rPr lang="cs-CZ" sz="2000" dirty="0" smtClean="0"/>
              <a:t>Někdy je nutné podat před aplikací infúze KS</a:t>
            </a:r>
          </a:p>
          <a:p>
            <a:pPr eaLnBrk="1" hangingPunct="1"/>
            <a:r>
              <a:rPr lang="cs-CZ" sz="2000" dirty="0" smtClean="0"/>
              <a:t>Změna preparátu (nižší obsah </a:t>
            </a:r>
            <a:r>
              <a:rPr lang="cs-CZ" sz="2000" dirty="0" err="1" smtClean="0"/>
              <a:t>IgA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6076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200" b="1" dirty="0" smtClean="0"/>
              <a:t>Imunodeficience</a:t>
            </a:r>
            <a:endParaRPr lang="cs-CZ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Humorální</a:t>
            </a:r>
            <a:r>
              <a:rPr lang="cs-CZ" sz="2000" b="1" dirty="0" smtClean="0"/>
              <a:t> – nespecifické - komplement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specifické – imunoglobuliny  (B-lymfocyty)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Buněčné</a:t>
            </a:r>
            <a:r>
              <a:rPr lang="cs-CZ" sz="2000" b="1" dirty="0" smtClean="0"/>
              <a:t>   – nespecifické – fagocytující buňky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specifické – T-lymfocyty</a:t>
            </a:r>
          </a:p>
          <a:p>
            <a:pPr eaLnBrk="1" hangingPunct="1">
              <a:lnSpc>
                <a:spcPct val="90000"/>
              </a:lnSpc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Primární</a:t>
            </a:r>
            <a:r>
              <a:rPr lang="cs-CZ" sz="2000" b="1" dirty="0" smtClean="0"/>
              <a:t> – vrozené, geneticky definované, projevy nejčastěji v časném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b="1" dirty="0" smtClean="0"/>
              <a:t>                          věku    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b="1" u="sng" dirty="0" smtClean="0"/>
              <a:t>Sekundární</a:t>
            </a:r>
            <a:r>
              <a:rPr lang="cs-CZ" sz="2000" b="1" dirty="0" smtClean="0"/>
              <a:t> – projevy kdykoliv během života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chronická onemocnění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ozáření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imunosuprese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operace, trauma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stres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Výskyt imunodeficiencí podle Evropského registru primárních imunodeficiencí z r.2003 </a:t>
            </a:r>
            <a:r>
              <a:rPr lang="cs-CZ" sz="2800" b="1" dirty="0" smtClean="0"/>
              <a:t>(prevalence 1,52/100000) </a:t>
            </a: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63151"/>
              </p:ext>
            </p:extLst>
          </p:nvPr>
        </p:nvGraphicFramePr>
        <p:xfrm>
          <a:off x="1187624" y="2780930"/>
          <a:ext cx="6552728" cy="2592284"/>
        </p:xfrm>
        <a:graphic>
          <a:graphicData uri="http://schemas.openxmlformats.org/drawingml/2006/table">
            <a:tbl>
              <a:tblPr/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89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Typ poruchy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Frekvence (%)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protilátek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T-lymfocytů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+ kombinované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fagocytózy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komplementu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Ostatní primární imunodeficience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Výskyt imunodeficiencí v ČR (2003)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3608" y="1781556"/>
          <a:ext cx="6912768" cy="4455754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Typ poruchy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Frekvence (%)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X-vázaná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agamaglobulinémie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CVID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HyperIgM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Selektivní deficience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IgA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podtříd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IgG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SCID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DiGeorgeův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Wiskott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Aldrichův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Hereditární </a:t>
                      </a:r>
                      <a:r>
                        <a:rPr lang="cs-CZ" sz="1400" dirty="0" err="1">
                          <a:latin typeface="Calibri"/>
                          <a:ea typeface="Calibri"/>
                          <a:cs typeface="Times New Roman"/>
                        </a:rPr>
                        <a:t>angioedém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Deficience 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LAD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CGD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HyperIgE syndrom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Chronická mukokutánní kandidóza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Lymfoproliferativní syndrom vázaný na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Jiné rozdělení imunodeficiencí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fagocytózy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komplementu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Poruchy protilátek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Kombinované poruchy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Imunodeficience s deregulací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Dobře definované syndromy s </a:t>
            </a:r>
            <a:r>
              <a:rPr lang="cs-CZ" b="1" dirty="0" smtClean="0"/>
              <a:t>imunodeficiencí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/>
              <a:t>Imunodeficience </a:t>
            </a:r>
            <a:r>
              <a:rPr lang="cs-CZ" sz="3600" b="1" dirty="0" smtClean="0"/>
              <a:t>– kritická věková období projevů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sz="2000" b="1" u="sng" dirty="0" smtClean="0"/>
              <a:t>Novorozenecký věk </a:t>
            </a:r>
            <a:r>
              <a:rPr lang="cs-CZ" sz="2000" dirty="0" smtClean="0"/>
              <a:t>-  těžké primární buněčné </a:t>
            </a:r>
            <a:r>
              <a:rPr lang="cs-CZ" sz="2000" dirty="0" smtClean="0"/>
              <a:t>imunodeficience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6 </a:t>
            </a:r>
            <a:r>
              <a:rPr lang="cs-CZ" sz="2000" b="1" u="sng" dirty="0" err="1" smtClean="0"/>
              <a:t>měs</a:t>
            </a:r>
            <a:r>
              <a:rPr lang="cs-CZ" sz="2000" b="1" u="sng" dirty="0" smtClean="0"/>
              <a:t>. – 2 roky </a:t>
            </a:r>
            <a:r>
              <a:rPr lang="cs-CZ" sz="2000" dirty="0" smtClean="0"/>
              <a:t>– těžké protilátkové </a:t>
            </a:r>
            <a:r>
              <a:rPr lang="cs-CZ" sz="2000" dirty="0" smtClean="0"/>
              <a:t>imunodeficience </a:t>
            </a:r>
            <a:r>
              <a:rPr lang="cs-CZ" sz="2000" dirty="0" smtClean="0"/>
              <a:t>vrozené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    i přechodné</a:t>
            </a:r>
          </a:p>
          <a:p>
            <a:pPr eaLnBrk="1" hangingPunct="1"/>
            <a:r>
              <a:rPr lang="cs-CZ" sz="2000" b="1" u="sng" dirty="0" smtClean="0"/>
              <a:t>3 - 5 let </a:t>
            </a:r>
            <a:r>
              <a:rPr lang="cs-CZ" sz="2000" dirty="0" smtClean="0"/>
              <a:t>– přechodné a selektivní protilátkové </a:t>
            </a:r>
            <a:r>
              <a:rPr lang="cs-CZ" sz="2000" dirty="0" smtClean="0"/>
              <a:t>imunodeficience,</a:t>
            </a: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sekundární </a:t>
            </a:r>
            <a:r>
              <a:rPr lang="cs-CZ" sz="2000" dirty="0" smtClean="0"/>
              <a:t>imunodeficience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15 – 20 let </a:t>
            </a:r>
            <a:r>
              <a:rPr lang="cs-CZ" sz="2000" dirty="0" smtClean="0"/>
              <a:t>– hormonální </a:t>
            </a:r>
            <a:r>
              <a:rPr lang="cs-CZ" sz="2000" dirty="0" err="1" smtClean="0"/>
              <a:t>instabilita</a:t>
            </a:r>
            <a:r>
              <a:rPr lang="cs-CZ" sz="2000" dirty="0" smtClean="0"/>
              <a:t>, involuce </a:t>
            </a:r>
            <a:r>
              <a:rPr lang="cs-CZ" sz="2000" dirty="0" err="1" smtClean="0"/>
              <a:t>thymu</a:t>
            </a:r>
            <a:r>
              <a:rPr lang="cs-CZ" sz="2000" dirty="0" smtClean="0"/>
              <a:t>, změny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životního stylu, některé typické infekce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první projevy běžného variabilního </a:t>
            </a:r>
            <a:r>
              <a:rPr lang="cs-CZ" sz="2000" dirty="0" err="1" smtClean="0"/>
              <a:t>imunodeficitu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Střední věk </a:t>
            </a:r>
            <a:r>
              <a:rPr lang="cs-CZ" sz="2000" dirty="0" smtClean="0"/>
              <a:t>– období nadměrného pracovního zatížení, stresy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první projevy autoimunit (i obraz </a:t>
            </a:r>
            <a:r>
              <a:rPr lang="cs-CZ" sz="2000" dirty="0" smtClean="0"/>
              <a:t>imunodeficience)</a:t>
            </a:r>
            <a:endParaRPr lang="cs-CZ" sz="2000" dirty="0" smtClean="0"/>
          </a:p>
          <a:p>
            <a:pPr eaLnBrk="1" hangingPunct="1"/>
            <a:r>
              <a:rPr lang="cs-CZ" sz="2000" b="1" u="sng" dirty="0" smtClean="0"/>
              <a:t>Pozdní věk a stáří </a:t>
            </a:r>
            <a:r>
              <a:rPr lang="cs-CZ" sz="2000" dirty="0" smtClean="0"/>
              <a:t>– spíše projevy vážných sekundárních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         </a:t>
            </a:r>
            <a:r>
              <a:rPr lang="cs-CZ" sz="2000" dirty="0" smtClean="0"/>
              <a:t>imunodeficiencí, </a:t>
            </a:r>
            <a:r>
              <a:rPr lang="cs-CZ" sz="2000" dirty="0" smtClean="0"/>
              <a:t>následky poruchy funkce</a:t>
            </a:r>
            <a:r>
              <a:rPr lang="cs-CZ" sz="2000" b="1" dirty="0" smtClean="0"/>
              <a:t>    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smtClean="0"/>
              <a:t>Imunodeficience </a:t>
            </a:r>
            <a:r>
              <a:rPr lang="cs-CZ" sz="3600" b="1" dirty="0" smtClean="0"/>
              <a:t>– hlavní klinické rysy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b="1" dirty="0" smtClean="0"/>
              <a:t>Protilátky      </a:t>
            </a:r>
            <a:r>
              <a:rPr lang="cs-CZ" sz="2000" dirty="0" smtClean="0"/>
              <a:t>- mikrobiální infekce (opouzdřené bakterie)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respirační - pneumonie, sinusitidy, otitidy                                   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GIT – průjmy</a:t>
            </a:r>
          </a:p>
          <a:p>
            <a:pPr eaLnBrk="1" hangingPunct="1"/>
            <a:r>
              <a:rPr lang="cs-CZ" sz="2000" b="1" dirty="0" smtClean="0"/>
              <a:t>Komplement </a:t>
            </a:r>
            <a:r>
              <a:rPr lang="cs-CZ" sz="2000" dirty="0" smtClean="0"/>
              <a:t>– mikrobiální infekce (pyogenní), sepse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postižení různých systémů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 otoky u HAE – deficience </a:t>
            </a:r>
            <a:r>
              <a:rPr lang="cs-CZ" sz="2000" dirty="0" smtClean="0"/>
              <a:t>C1-inhibitoru</a:t>
            </a:r>
            <a:endParaRPr lang="cs-CZ" sz="2000" dirty="0" smtClean="0"/>
          </a:p>
          <a:p>
            <a:pPr eaLnBrk="1" hangingPunct="1"/>
            <a:r>
              <a:rPr lang="cs-CZ" sz="2000" b="1" dirty="0" smtClean="0"/>
              <a:t>T lymfocyty  </a:t>
            </a:r>
            <a:r>
              <a:rPr lang="cs-CZ" sz="2000" dirty="0" smtClean="0"/>
              <a:t>-  bakteriální, plísňové, virové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GIT – průjmy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 respirační – pneumonie, sinusitidy</a:t>
            </a:r>
          </a:p>
          <a:p>
            <a:pPr eaLnBrk="1" hangingPunct="1"/>
            <a:r>
              <a:rPr lang="cs-CZ" sz="2000" b="1" dirty="0" smtClean="0"/>
              <a:t>Fagocyty      </a:t>
            </a:r>
            <a:r>
              <a:rPr lang="cs-CZ" sz="2000" dirty="0" smtClean="0"/>
              <a:t>-  abscesy, recidivující kožní hnisavé infekce</a:t>
            </a:r>
          </a:p>
          <a:p>
            <a:pPr eaLnBrk="1" hangingPunct="1">
              <a:buFontTx/>
              <a:buNone/>
            </a:pP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granulomatozní</a:t>
            </a:r>
            <a:r>
              <a:rPr lang="cs-CZ" sz="2000" dirty="0" smtClean="0"/>
              <a:t> záněty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1718</Words>
  <Application>Microsoft Office PowerPoint</Application>
  <PresentationFormat>Předvádění na obrazovce (4:3)</PresentationFormat>
  <Paragraphs>381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Imunodeficience I.</vt:lpstr>
      <vt:lpstr>Základní imunologické pojmy</vt:lpstr>
      <vt:lpstr>Imunodeficience</vt:lpstr>
      <vt:lpstr>Imunodeficience</vt:lpstr>
      <vt:lpstr>Výskyt imunodeficiencí podle Evropského registru primárních imunodeficiencí z r.2003 (prevalence 1,52/100000) </vt:lpstr>
      <vt:lpstr>Výskyt imunodeficiencí v ČR (2003)</vt:lpstr>
      <vt:lpstr>Jiné rozdělení imunodeficiencí</vt:lpstr>
      <vt:lpstr>Imunodeficience – kritická věková období projevů</vt:lpstr>
      <vt:lpstr>Imunodeficience – hlavní klinické rysy</vt:lpstr>
      <vt:lpstr>Diferenciace pluripotentní kmenové buňky</vt:lpstr>
      <vt:lpstr>Diagnostika imunodeficiencí</vt:lpstr>
      <vt:lpstr>10 varovných známek možného primární imunodeficience (PID)</vt:lpstr>
      <vt:lpstr>Léčba imunodeficiencí</vt:lpstr>
      <vt:lpstr>Primární imunodeficience</vt:lpstr>
      <vt:lpstr>1. Poruchy fagocytózy</vt:lpstr>
      <vt:lpstr>I. Poruchy fagocytózy</vt:lpstr>
      <vt:lpstr>Histologický obraz granulomu u CGD</vt:lpstr>
      <vt:lpstr>I. Poruchy fagocytózy</vt:lpstr>
      <vt:lpstr>I. Poruchy fagocytózy</vt:lpstr>
      <vt:lpstr>II. Poruchy komplementu</vt:lpstr>
      <vt:lpstr>II. Poruchy komplementu</vt:lpstr>
      <vt:lpstr>II. Poruchy komplementu</vt:lpstr>
      <vt:lpstr>Otoky u HAE</vt:lpstr>
      <vt:lpstr>III. Poruchy protilátek</vt:lpstr>
      <vt:lpstr>III. Poruchy protilátek</vt:lpstr>
      <vt:lpstr>Komorbidity u nemocných  s CVID</vt:lpstr>
      <vt:lpstr>III. Poruchy protilátek</vt:lpstr>
      <vt:lpstr>Klinická manifestace izolovaného  a kombinovaného B-lymfocytárního imunodeficitu</vt:lpstr>
      <vt:lpstr>Prezentace aplikace PowerPoint</vt:lpstr>
      <vt:lpstr>III. Poruchy protilátek</vt:lpstr>
      <vt:lpstr>III. Poruchy protilátek</vt:lpstr>
      <vt:lpstr>III. Poruchy protilátek</vt:lpstr>
      <vt:lpstr>III. Poruchy protilátek</vt:lpstr>
      <vt:lpstr>Substituční léčba imunoglobuliny</vt:lpstr>
      <vt:lpstr>Indikace substituční léčby</vt:lpstr>
      <vt:lpstr>Dávkování IVIG</vt:lpstr>
      <vt:lpstr>Aplikace subkutánních Ig pumpou</vt:lpstr>
      <vt:lpstr>Nežádoucí účinky léčby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 I</dc:title>
  <dc:creator>Martin</dc:creator>
  <cp:lastModifiedBy>Liska Martin (UIA)</cp:lastModifiedBy>
  <cp:revision>32</cp:revision>
  <dcterms:created xsi:type="dcterms:W3CDTF">2015-03-14T19:17:03Z</dcterms:created>
  <dcterms:modified xsi:type="dcterms:W3CDTF">2018-11-08T07:15:06Z</dcterms:modified>
</cp:coreProperties>
</file>