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33" r:id="rId2"/>
    <p:sldId id="324" r:id="rId3"/>
    <p:sldId id="325" r:id="rId4"/>
    <p:sldId id="326" r:id="rId5"/>
    <p:sldId id="327" r:id="rId6"/>
    <p:sldId id="334" r:id="rId7"/>
    <p:sldId id="328" r:id="rId8"/>
    <p:sldId id="331" r:id="rId9"/>
    <p:sldId id="332" r:id="rId10"/>
    <p:sldId id="257" r:id="rId11"/>
    <p:sldId id="258" r:id="rId12"/>
    <p:sldId id="265" r:id="rId13"/>
    <p:sldId id="260" r:id="rId14"/>
    <p:sldId id="350" r:id="rId15"/>
    <p:sldId id="267" r:id="rId16"/>
    <p:sldId id="268" r:id="rId17"/>
    <p:sldId id="351" r:id="rId18"/>
    <p:sldId id="274" r:id="rId19"/>
    <p:sldId id="309" r:id="rId20"/>
    <p:sldId id="278" r:id="rId21"/>
    <p:sldId id="279" r:id="rId22"/>
    <p:sldId id="314" r:id="rId23"/>
    <p:sldId id="356" r:id="rId24"/>
    <p:sldId id="357" r:id="rId25"/>
    <p:sldId id="283" r:id="rId26"/>
    <p:sldId id="362" r:id="rId27"/>
    <p:sldId id="285" r:id="rId28"/>
    <p:sldId id="358" r:id="rId29"/>
    <p:sldId id="359" r:id="rId30"/>
    <p:sldId id="316" r:id="rId31"/>
    <p:sldId id="379" r:id="rId32"/>
    <p:sldId id="361" r:id="rId33"/>
    <p:sldId id="291" r:id="rId34"/>
    <p:sldId id="363" r:id="rId35"/>
    <p:sldId id="364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20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111" d="100"/>
          <a:sy n="11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7581-5EDC-4472-9D43-5AA6F689F352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EEC2E-DAB1-4348-8266-FEC42D6CEA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4489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9DD1F-DBFD-42F6-8ED4-9D87798519AB}" type="slidenum">
              <a:rPr lang="cs-CZ"/>
              <a:pPr/>
              <a:t>32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695325"/>
            <a:ext cx="0" cy="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865847F-D68A-4F02-95D6-1266C2CDA48F}" type="slidenum">
              <a:rPr lang="cs-CZ"/>
              <a:pPr>
                <a:defRPr/>
              </a:pPr>
              <a:t>56</a:t>
            </a:fld>
            <a:endParaRPr lang="cs-CZ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2E8D837-64C9-4B20-A04B-E89D466A96C5}" type="slidenum">
              <a:rPr lang="cs-CZ"/>
              <a:pPr>
                <a:defRPr/>
              </a:pPr>
              <a:t>57</a:t>
            </a:fld>
            <a:endParaRPr lang="cs-CZ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39EDF5F-BF42-4D4A-9AA2-28D5E002C4E3}" type="slidenum">
              <a:rPr lang="cs-CZ"/>
              <a:pPr>
                <a:defRPr/>
              </a:pPr>
              <a:t>58</a:t>
            </a:fld>
            <a:endParaRPr lang="cs-CZ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85679B2-8BEF-4E87-8BD9-A1DF4E171704}" type="slidenum">
              <a:rPr lang="cs-CZ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58</a:t>
            </a:fld>
            <a:endParaRPr lang="cs-CZ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76370F6-AF43-449D-BD61-E505204BBA52}" type="slidenum">
              <a:rPr lang="cs-CZ"/>
              <a:pPr>
                <a:defRPr/>
              </a:pPr>
              <a:t>59</a:t>
            </a:fld>
            <a:endParaRPr lang="cs-CZ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E1E8951-DB8B-44BE-B412-77EC93111C46}" type="slidenum">
              <a:rPr lang="cs-CZ"/>
              <a:pPr>
                <a:defRPr/>
              </a:pPr>
              <a:t>60</a:t>
            </a:fld>
            <a:endParaRPr lang="cs-CZ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FDA77B2-9447-4081-81B8-9CA732DE8D4C}" type="slidenum">
              <a:rPr lang="cs-CZ"/>
              <a:pPr>
                <a:defRPr/>
              </a:pPr>
              <a:t>48</a:t>
            </a:fld>
            <a:endParaRPr lang="cs-CZ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2C04B26-EB5E-4E1C-98B7-B2C68E9545FE}" type="slidenum">
              <a:rPr lang="cs-CZ"/>
              <a:pPr>
                <a:defRPr/>
              </a:pPr>
              <a:t>49</a:t>
            </a:fld>
            <a:endParaRPr lang="cs-CZ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8B26AA1-9F72-438B-80C1-DD76B804580A}" type="slidenum">
              <a:rPr lang="cs-CZ"/>
              <a:pPr>
                <a:defRPr/>
              </a:pPr>
              <a:t>50</a:t>
            </a:fld>
            <a:endParaRPr lang="cs-CZ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157A632-BE75-4E3B-9CEB-C97B1066A32B}" type="slidenum">
              <a:rPr lang="cs-CZ"/>
              <a:pPr>
                <a:defRPr/>
              </a:pPr>
              <a:t>51</a:t>
            </a:fld>
            <a:endParaRPr lang="cs-CZ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727D611-3CE4-4B27-9114-BB870E8DF172}" type="slidenum">
              <a:rPr lang="cs-CZ"/>
              <a:pPr>
                <a:defRPr/>
              </a:pPr>
              <a:t>52</a:t>
            </a:fld>
            <a:endParaRPr lang="cs-CZ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B917BCA-3A88-49ED-8AF8-E014E2D14AB6}" type="slidenum">
              <a:rPr lang="cs-CZ"/>
              <a:pPr>
                <a:defRPr/>
              </a:pPr>
              <a:t>53</a:t>
            </a:fld>
            <a:endParaRPr lang="cs-CZ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25F3B34-61A7-4140-8BFD-E4707FC66EAC}" type="slidenum">
              <a:rPr lang="cs-CZ"/>
              <a:pPr>
                <a:defRPr/>
              </a:pPr>
              <a:t>54</a:t>
            </a:fld>
            <a:endParaRPr lang="cs-CZ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0A09731-6E78-4702-85C9-AFFF698B410F}" type="slidenum">
              <a:rPr lang="cs-CZ"/>
              <a:pPr>
                <a:defRPr/>
              </a:pPr>
              <a:t>55</a:t>
            </a:fld>
            <a:endParaRPr lang="cs-CZ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643B-455E-41D2-995C-EF8F0F3E4B99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hzET2XMMW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8krIaGVR6G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9E_UxnC_L2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Ph9P1aEfM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VMIZy-Y3f8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oY4RprTxo" TargetMode="External"/><Relationship Id="rId2" Type="http://schemas.openxmlformats.org/officeDocument/2006/relationships/hyperlink" Target="https://www.youtube.com/watch?v=WdCiaIS2LV4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1jaBGwoT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NP1EAYLhO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00108"/>
            <a:ext cx="8003232" cy="53812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9. </a:t>
            </a:r>
            <a:r>
              <a:rPr lang="cs-CZ" dirty="0" err="1" smtClean="0">
                <a:solidFill>
                  <a:srgbClr val="002060"/>
                </a:solidFill>
              </a:rPr>
              <a:t>Natural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killer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cells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their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characteristics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function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err="1" smtClean="0">
                <a:solidFill>
                  <a:srgbClr val="002060"/>
                </a:solidFill>
              </a:rPr>
              <a:t>Interferons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10. HLA </a:t>
            </a:r>
            <a:r>
              <a:rPr lang="cs-CZ" dirty="0" err="1" smtClean="0">
                <a:solidFill>
                  <a:srgbClr val="002060"/>
                </a:solidFill>
              </a:rPr>
              <a:t>system</a:t>
            </a:r>
            <a:r>
              <a:rPr lang="cs-CZ" dirty="0" smtClean="0">
                <a:solidFill>
                  <a:srgbClr val="002060"/>
                </a:solidFill>
              </a:rPr>
              <a:t>  (</a:t>
            </a:r>
            <a:r>
              <a:rPr lang="cs-CZ" dirty="0" err="1" smtClean="0">
                <a:solidFill>
                  <a:srgbClr val="002060"/>
                </a:solidFill>
              </a:rPr>
              <a:t>classes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polymorphism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typing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11. </a:t>
            </a:r>
            <a:r>
              <a:rPr lang="cs-CZ" dirty="0" err="1" smtClean="0">
                <a:solidFill>
                  <a:srgbClr val="002060"/>
                </a:solidFill>
              </a:rPr>
              <a:t>Binding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peptides</a:t>
            </a:r>
            <a:r>
              <a:rPr lang="cs-CZ" dirty="0" smtClean="0">
                <a:solidFill>
                  <a:srgbClr val="002060"/>
                </a:solidFill>
              </a:rPr>
              <a:t> to MHC. Antigen </a:t>
            </a:r>
            <a:r>
              <a:rPr lang="cs-CZ" dirty="0" err="1" smtClean="0">
                <a:solidFill>
                  <a:srgbClr val="002060"/>
                </a:solidFill>
              </a:rPr>
              <a:t>presentation</a:t>
            </a:r>
            <a:r>
              <a:rPr lang="cs-CZ" dirty="0" smtClean="0">
                <a:solidFill>
                  <a:srgbClr val="002060"/>
                </a:solidFill>
              </a:rPr>
              <a:t> (</a:t>
            </a:r>
            <a:r>
              <a:rPr lang="cs-CZ" dirty="0" err="1" smtClean="0">
                <a:solidFill>
                  <a:srgbClr val="002060"/>
                </a:solidFill>
              </a:rPr>
              <a:t>function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purpose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12. T-</a:t>
            </a:r>
            <a:r>
              <a:rPr lang="cs-CZ" dirty="0" err="1" smtClean="0">
                <a:solidFill>
                  <a:srgbClr val="002060"/>
                </a:solidFill>
              </a:rPr>
              <a:t>lymphocytes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ontogenesis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selection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surface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markers</a:t>
            </a:r>
            <a:r>
              <a:rPr lang="cs-CZ" dirty="0" smtClean="0">
                <a:solidFill>
                  <a:srgbClr val="002060"/>
                </a:solidFill>
              </a:rPr>
              <a:t>,   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subpopulations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functions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13. Th1 </a:t>
            </a:r>
            <a:r>
              <a:rPr lang="cs-CZ" dirty="0" err="1" smtClean="0">
                <a:solidFill>
                  <a:srgbClr val="002060"/>
                </a:solidFill>
              </a:rPr>
              <a:t>based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reaction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14. Th2 </a:t>
            </a:r>
            <a:r>
              <a:rPr lang="cs-CZ" dirty="0" err="1" smtClean="0">
                <a:solidFill>
                  <a:srgbClr val="002060"/>
                </a:solidFill>
              </a:rPr>
              <a:t>based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reaction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15. </a:t>
            </a:r>
            <a:r>
              <a:rPr lang="cs-CZ" dirty="0" err="1" smtClean="0">
                <a:solidFill>
                  <a:srgbClr val="002060"/>
                </a:solidFill>
              </a:rPr>
              <a:t>Tc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based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reaction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16. </a:t>
            </a:r>
            <a:r>
              <a:rPr lang="cs-CZ" dirty="0" err="1" smtClean="0">
                <a:solidFill>
                  <a:srgbClr val="002060"/>
                </a:solidFill>
              </a:rPr>
              <a:t>Physiological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mechanisms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regulation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system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err="1" smtClean="0">
                <a:solidFill>
                  <a:srgbClr val="002060"/>
                </a:solidFill>
              </a:rPr>
              <a:t>Cytokines</a:t>
            </a:r>
            <a:r>
              <a:rPr lang="cs-CZ" dirty="0" smtClean="0">
                <a:solidFill>
                  <a:srgbClr val="002060"/>
                </a:solidFill>
              </a:rPr>
              <a:t> (</a:t>
            </a:r>
            <a:r>
              <a:rPr lang="cs-CZ" dirty="0" err="1" smtClean="0">
                <a:solidFill>
                  <a:srgbClr val="002060"/>
                </a:solidFill>
              </a:rPr>
              <a:t>classification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according</a:t>
            </a:r>
            <a:r>
              <a:rPr lang="cs-CZ" dirty="0" smtClean="0">
                <a:solidFill>
                  <a:srgbClr val="002060"/>
                </a:solidFill>
              </a:rPr>
              <a:t> to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function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HLA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system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</a:b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(MHC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glycoproteins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)</a:t>
            </a:r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glycoproteins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class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I </a:t>
            </a:r>
            <a:br>
              <a:rPr lang="cs-CZ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(Major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histocompatibility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complex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071678"/>
            <a:ext cx="8435975" cy="40005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/>
              <a:t>MHCgpI</a:t>
            </a:r>
            <a:r>
              <a:rPr lang="cs-CZ" sz="2200" dirty="0" smtClean="0"/>
              <a:t> </a:t>
            </a:r>
            <a:r>
              <a:rPr lang="cs-CZ" sz="2200" dirty="0" err="1" smtClean="0"/>
              <a:t>present</a:t>
            </a:r>
            <a:r>
              <a:rPr lang="cs-CZ" sz="2200" dirty="0" smtClean="0"/>
              <a:t> </a:t>
            </a:r>
            <a:r>
              <a:rPr lang="cs-CZ" sz="2200" b="1" dirty="0">
                <a:solidFill>
                  <a:srgbClr val="0070C0"/>
                </a:solidFill>
              </a:rPr>
              <a:t>peptide </a:t>
            </a:r>
            <a:r>
              <a:rPr lang="cs-CZ" sz="2200" b="1" dirty="0" err="1">
                <a:solidFill>
                  <a:srgbClr val="0070C0"/>
                </a:solidFill>
              </a:rPr>
              <a:t>fragments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err="1">
                <a:solidFill>
                  <a:srgbClr val="0070C0"/>
                </a:solidFill>
              </a:rPr>
              <a:t>from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itracellular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proteins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1800" dirty="0"/>
              <a:t>(</a:t>
            </a:r>
            <a:r>
              <a:rPr lang="cs-CZ" sz="1800" dirty="0" err="1"/>
              <a:t>which</a:t>
            </a:r>
            <a:r>
              <a:rPr lang="cs-CZ" sz="1800" dirty="0"/>
              <a:t> are </a:t>
            </a:r>
            <a:r>
              <a:rPr lang="cs-CZ" sz="1800" dirty="0" err="1"/>
              <a:t>produced</a:t>
            </a:r>
            <a:r>
              <a:rPr lang="cs-CZ" sz="1800" dirty="0"/>
              <a:t> by cell, </a:t>
            </a:r>
            <a:r>
              <a:rPr lang="cs-CZ" sz="1800" dirty="0" err="1"/>
              <a:t>including</a:t>
            </a:r>
            <a:r>
              <a:rPr lang="cs-CZ" sz="1800" dirty="0"/>
              <a:t> </a:t>
            </a:r>
            <a:r>
              <a:rPr lang="cs-CZ" sz="1800" dirty="0" err="1"/>
              <a:t>viral</a:t>
            </a:r>
            <a:r>
              <a:rPr lang="cs-CZ" sz="1800" dirty="0"/>
              <a:t> </a:t>
            </a:r>
            <a:r>
              <a:rPr lang="cs-CZ" sz="1800" dirty="0" err="1"/>
              <a:t>peptides</a:t>
            </a:r>
            <a:r>
              <a:rPr lang="cs-CZ" sz="1800" dirty="0"/>
              <a:t> </a:t>
            </a:r>
            <a:r>
              <a:rPr lang="cs-CZ" sz="1800" dirty="0" err="1"/>
              <a:t>if</a:t>
            </a:r>
            <a:r>
              <a:rPr lang="cs-CZ" sz="1800" dirty="0"/>
              <a:t> are </a:t>
            </a:r>
            <a:r>
              <a:rPr lang="cs-CZ" sz="1800" dirty="0" err="1"/>
              <a:t>present</a:t>
            </a:r>
            <a:r>
              <a:rPr lang="cs-CZ" sz="1800" dirty="0" smtClean="0"/>
              <a:t>)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200" dirty="0" smtClean="0"/>
              <a:t>on </a:t>
            </a:r>
            <a:r>
              <a:rPr lang="cs-CZ" sz="2200" dirty="0" err="1"/>
              <a:t>the</a:t>
            </a:r>
            <a:r>
              <a:rPr lang="cs-CZ" sz="2200" dirty="0"/>
              <a:t> cell </a:t>
            </a:r>
            <a:r>
              <a:rPr lang="cs-CZ" sz="2200" dirty="0" err="1"/>
              <a:t>surface</a:t>
            </a:r>
            <a:r>
              <a:rPr lang="cs-CZ" sz="2200" dirty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for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cytotoxic</a:t>
            </a:r>
            <a:r>
              <a:rPr lang="cs-CZ" sz="2200" b="1" dirty="0" smtClean="0">
                <a:solidFill>
                  <a:srgbClr val="0070C0"/>
                </a:solidFill>
              </a:rPr>
              <a:t> T </a:t>
            </a:r>
            <a:r>
              <a:rPr lang="cs-CZ" sz="2200" b="1" dirty="0" err="1">
                <a:solidFill>
                  <a:srgbClr val="0070C0"/>
                </a:solidFill>
              </a:rPr>
              <a:t>lymphocytes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smtClean="0">
                <a:solidFill>
                  <a:srgbClr val="0070C0"/>
                </a:solidFill>
              </a:rPr>
              <a:t>( CD8</a:t>
            </a:r>
            <a:r>
              <a:rPr lang="cs-CZ" sz="2200" b="1" baseline="30000" dirty="0">
                <a:solidFill>
                  <a:srgbClr val="0070C0"/>
                </a:solidFill>
              </a:rPr>
              <a:t>+</a:t>
            </a:r>
            <a:r>
              <a:rPr lang="cs-CZ" sz="2200" b="1" dirty="0" smtClean="0">
                <a:solidFill>
                  <a:srgbClr val="0070C0"/>
                </a:solidFill>
              </a:rPr>
              <a:t>) </a:t>
            </a:r>
            <a:r>
              <a:rPr lang="cs-CZ" sz="2200" b="1" dirty="0">
                <a:solidFill>
                  <a:srgbClr val="0070C0"/>
                </a:solidFill>
              </a:rPr>
              <a:t/>
            </a:r>
            <a:br>
              <a:rPr lang="cs-CZ" sz="2200" b="1" dirty="0">
                <a:solidFill>
                  <a:srgbClr val="0070C0"/>
                </a:solidFill>
              </a:rPr>
            </a:br>
            <a:endParaRPr lang="cs-CZ" sz="22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/>
              <a:t>Expressed</a:t>
            </a:r>
            <a:r>
              <a:rPr lang="cs-CZ" sz="2200" dirty="0" smtClean="0"/>
              <a:t> </a:t>
            </a:r>
            <a:r>
              <a:rPr lang="cs-CZ" sz="2200" dirty="0"/>
              <a:t>on </a:t>
            </a:r>
            <a:r>
              <a:rPr lang="cs-CZ" sz="2200" dirty="0" err="1"/>
              <a:t>all</a:t>
            </a:r>
            <a:r>
              <a:rPr lang="cs-CZ" sz="2200" dirty="0"/>
              <a:t> </a:t>
            </a:r>
            <a:r>
              <a:rPr lang="cs-CZ" sz="2200" dirty="0" err="1"/>
              <a:t>nucleated</a:t>
            </a:r>
            <a:r>
              <a:rPr lang="cs-CZ" sz="2200" dirty="0"/>
              <a:t> </a:t>
            </a:r>
            <a:r>
              <a:rPr lang="cs-CZ" sz="2200" dirty="0" err="1"/>
              <a:t>cells</a:t>
            </a:r>
            <a:r>
              <a:rPr lang="cs-CZ" sz="2200" dirty="0"/>
              <a:t> </a:t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3 </a:t>
            </a:r>
            <a:r>
              <a:rPr lang="cs-CZ" sz="2200" dirty="0" err="1"/>
              <a:t>isotypes</a:t>
            </a:r>
            <a:r>
              <a:rPr lang="cs-CZ" sz="2200" dirty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classical</a:t>
            </a:r>
            <a:r>
              <a:rPr lang="cs-CZ" sz="2200" dirty="0" smtClean="0"/>
              <a:t> MHC </a:t>
            </a:r>
            <a:r>
              <a:rPr lang="cs-CZ" sz="2200" dirty="0" err="1"/>
              <a:t>gp</a:t>
            </a:r>
            <a:r>
              <a:rPr lang="cs-CZ" sz="2200" dirty="0"/>
              <a:t>. (</a:t>
            </a:r>
            <a:r>
              <a:rPr lang="cs-CZ" sz="2200" b="1" dirty="0">
                <a:solidFill>
                  <a:srgbClr val="0070C0"/>
                </a:solidFill>
              </a:rPr>
              <a:t>HLA - A,-B,-C</a:t>
            </a:r>
            <a:r>
              <a:rPr lang="cs-CZ" sz="2200" dirty="0"/>
              <a:t>) </a:t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3 </a:t>
            </a:r>
            <a:r>
              <a:rPr lang="cs-CZ" sz="2200" dirty="0" err="1"/>
              <a:t>isotypes</a:t>
            </a:r>
            <a:r>
              <a:rPr lang="cs-CZ" sz="2200" dirty="0"/>
              <a:t> non-</a:t>
            </a:r>
            <a:r>
              <a:rPr lang="cs-CZ" sz="2200" dirty="0" err="1"/>
              <a:t>classical</a:t>
            </a:r>
            <a:r>
              <a:rPr lang="cs-CZ" sz="2200" dirty="0"/>
              <a:t> MHC </a:t>
            </a:r>
            <a:r>
              <a:rPr lang="cs-CZ" sz="2200" dirty="0" err="1"/>
              <a:t>gp</a:t>
            </a:r>
            <a:r>
              <a:rPr lang="cs-CZ" sz="2200" dirty="0"/>
              <a:t>. (</a:t>
            </a:r>
            <a:r>
              <a:rPr lang="cs-CZ" sz="2200" b="1" dirty="0">
                <a:solidFill>
                  <a:srgbClr val="0070C0"/>
                </a:solidFill>
              </a:rPr>
              <a:t>HLA - E,-F,-G; </a:t>
            </a:r>
            <a:r>
              <a:rPr lang="cs-CZ" sz="2200" b="1" dirty="0" err="1">
                <a:solidFill>
                  <a:srgbClr val="0070C0"/>
                </a:solidFill>
              </a:rPr>
              <a:t>molecule</a:t>
            </a:r>
            <a:r>
              <a:rPr lang="cs-CZ" sz="2200" b="1" dirty="0">
                <a:solidFill>
                  <a:srgbClr val="0070C0"/>
                </a:solidFill>
              </a:rPr>
              <a:t> CD1</a:t>
            </a:r>
            <a:r>
              <a:rPr lang="cs-CZ" sz="22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Non-</a:t>
            </a:r>
            <a:r>
              <a:rPr lang="cs-CZ" sz="2800" b="1" dirty="0" err="1">
                <a:solidFill>
                  <a:srgbClr val="002060"/>
                </a:solidFill>
              </a:rPr>
              <a:t>classical</a:t>
            </a:r>
            <a:r>
              <a:rPr lang="cs-CZ" sz="2800" b="1" dirty="0">
                <a:solidFill>
                  <a:srgbClr val="002060"/>
                </a:solidFill>
              </a:rPr>
              <a:t> MHC </a:t>
            </a:r>
            <a:r>
              <a:rPr lang="cs-CZ" sz="2800" b="1" dirty="0" err="1">
                <a:solidFill>
                  <a:srgbClr val="002060"/>
                </a:solidFill>
              </a:rPr>
              <a:t>gp</a:t>
            </a:r>
            <a:r>
              <a:rPr lang="cs-CZ" sz="2800" b="1" dirty="0">
                <a:solidFill>
                  <a:srgbClr val="002060"/>
                </a:solidFill>
              </a:rPr>
              <a:t> 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HLA - E,-F,-G; CD1 </a:t>
            </a:r>
            <a:r>
              <a:rPr lang="cs-CZ" sz="2400" b="1" dirty="0" err="1">
                <a:solidFill>
                  <a:srgbClr val="0070C0"/>
                </a:solidFill>
              </a:rPr>
              <a:t>molecules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8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Structurally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to </a:t>
            </a:r>
            <a:r>
              <a:rPr lang="cs-CZ" sz="2400" dirty="0" err="1"/>
              <a:t>classical</a:t>
            </a:r>
            <a:r>
              <a:rPr lang="cs-CZ" sz="2400" dirty="0"/>
              <a:t>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8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/>
              <a:t>Less</a:t>
            </a:r>
            <a:r>
              <a:rPr lang="cs-CZ" sz="2400" b="1" dirty="0" smtClean="0"/>
              <a:t> </a:t>
            </a:r>
            <a:r>
              <a:rPr lang="cs-CZ" sz="2400" b="1" dirty="0" err="1"/>
              <a:t>polymorphic</a:t>
            </a:r>
            <a:r>
              <a:rPr lang="cs-CZ" sz="2400" b="1" dirty="0"/>
              <a:t> </a:t>
            </a:r>
            <a:r>
              <a:rPr lang="cs-CZ" sz="2400" dirty="0"/>
              <a:t/>
            </a:r>
            <a:br>
              <a:rPr lang="cs-CZ" sz="2400" dirty="0"/>
            </a:br>
            <a:endParaRPr lang="cs-CZ" sz="8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Expressed</a:t>
            </a:r>
            <a:r>
              <a:rPr lang="cs-CZ" sz="2400" dirty="0" smtClean="0"/>
              <a:t> </a:t>
            </a:r>
            <a:r>
              <a:rPr lang="cs-CZ" sz="2400" dirty="0" err="1"/>
              <a:t>only</a:t>
            </a:r>
            <a:r>
              <a:rPr lang="cs-CZ" sz="2400" dirty="0"/>
              <a:t> on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8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specialize</a:t>
            </a:r>
            <a:r>
              <a:rPr lang="cs-CZ" sz="2400" dirty="0"/>
              <a:t> in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 smtClean="0"/>
              <a:t>ligands</a:t>
            </a:r>
            <a:endParaRPr lang="cs-CZ" sz="2400" dirty="0" smtClean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HLA-E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/>
              <a:t>and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HLA-G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/>
              <a:t>- </a:t>
            </a:r>
            <a:r>
              <a:rPr lang="cs-CZ" sz="2400" dirty="0" err="1" smtClean="0"/>
              <a:t>expressed</a:t>
            </a:r>
            <a:r>
              <a:rPr lang="cs-CZ" sz="2400" dirty="0" smtClean="0"/>
              <a:t>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trophoblast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endParaRPr lang="cs-CZ" sz="900" dirty="0" smtClean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Complexes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HLA-E </a:t>
            </a:r>
            <a:r>
              <a:rPr lang="cs-CZ" sz="2400" dirty="0" err="1" smtClean="0"/>
              <a:t>and</a:t>
            </a:r>
            <a:r>
              <a:rPr lang="cs-CZ" sz="2400" dirty="0" smtClean="0"/>
              <a:t> HLA-G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peptides</a:t>
            </a:r>
            <a:r>
              <a:rPr lang="cs-CZ" sz="2400" dirty="0" smtClean="0"/>
              <a:t> are </a:t>
            </a:r>
            <a:r>
              <a:rPr lang="cs-CZ" sz="2400" dirty="0" err="1" smtClean="0"/>
              <a:t>recognized</a:t>
            </a:r>
            <a:r>
              <a:rPr lang="cs-CZ" sz="2400" dirty="0" smtClean="0"/>
              <a:t> by NK </a:t>
            </a:r>
            <a:r>
              <a:rPr lang="cs-CZ" sz="2400" dirty="0" err="1" smtClean="0"/>
              <a:t>cells</a:t>
            </a:r>
            <a:r>
              <a:rPr lang="cs-CZ" sz="2400" dirty="0" smtClean="0"/>
              <a:t> inhibitory </a:t>
            </a:r>
            <a:r>
              <a:rPr lang="cs-CZ" sz="2400" dirty="0" err="1" smtClean="0"/>
              <a:t>receptors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contribute</a:t>
            </a:r>
            <a:r>
              <a:rPr lang="cs-CZ" sz="2400" dirty="0" smtClean="0"/>
              <a:t> to </a:t>
            </a:r>
            <a:r>
              <a:rPr lang="cs-CZ" sz="2400" dirty="0" err="1" smtClean="0"/>
              <a:t>the</a:t>
            </a:r>
            <a:r>
              <a:rPr lang="cs-CZ" sz="2400" dirty="0" smtClean="0"/>
              <a:t> tolerance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fetus in </a:t>
            </a:r>
            <a:r>
              <a:rPr lang="cs-CZ" sz="2400" dirty="0" err="1" smtClean="0"/>
              <a:t>utero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82296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 I </a:t>
            </a:r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</a:rPr>
              <a:t>structure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214554"/>
            <a:ext cx="8604250" cy="35719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MHC </a:t>
            </a:r>
            <a:r>
              <a:rPr lang="cs-CZ" sz="2200" dirty="0" err="1"/>
              <a:t>gp</a:t>
            </a:r>
            <a:r>
              <a:rPr lang="cs-CZ" sz="2200" dirty="0"/>
              <a:t> </a:t>
            </a:r>
            <a:r>
              <a:rPr lang="cs-CZ" sz="2200" dirty="0" err="1"/>
              <a:t>class</a:t>
            </a:r>
            <a:r>
              <a:rPr lang="cs-CZ" sz="2200" dirty="0"/>
              <a:t> I </a:t>
            </a:r>
            <a:r>
              <a:rPr lang="cs-CZ" sz="2200" dirty="0" err="1"/>
              <a:t>consists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transmembrane</a:t>
            </a:r>
            <a:r>
              <a:rPr lang="cs-CZ" sz="2200" dirty="0">
                <a:latin typeface="Tahoma" pitchFamily="34" charset="0"/>
              </a:rPr>
              <a:t> </a:t>
            </a:r>
            <a:br>
              <a:rPr lang="cs-CZ" sz="2200" dirty="0">
                <a:latin typeface="Tahoma" pitchFamily="34" charset="0"/>
              </a:rPr>
            </a:br>
            <a:r>
              <a:rPr lang="cs-CZ" sz="2200" b="1" dirty="0" err="1" smtClean="0">
                <a:solidFill>
                  <a:srgbClr val="0070C0"/>
                </a:solidFill>
              </a:rPr>
              <a:t>chain</a:t>
            </a:r>
            <a:r>
              <a:rPr lang="cs-CZ" sz="22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200" b="1" dirty="0">
                <a:solidFill>
                  <a:srgbClr val="0070C0"/>
                </a:solidFill>
                <a:latin typeface="Symbol" pitchFamily="18" charset="2"/>
              </a:rPr>
              <a:t> a </a:t>
            </a:r>
            <a:r>
              <a:rPr lang="cs-CZ" sz="2200" dirty="0" smtClean="0"/>
              <a:t>and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200" b="1" baseline="-25000" dirty="0" smtClean="0">
                <a:solidFill>
                  <a:srgbClr val="0070C0"/>
                </a:solidFill>
                <a:latin typeface="Tahoma" pitchFamily="34" charset="0"/>
              </a:rPr>
              <a:t>2</a:t>
            </a:r>
            <a:r>
              <a:rPr lang="cs-CZ" sz="2200" b="1" dirty="0" smtClean="0">
                <a:solidFill>
                  <a:srgbClr val="0070C0"/>
                </a:solidFill>
              </a:rPr>
              <a:t>microglobulin </a:t>
            </a:r>
            <a:endParaRPr lang="cs-CZ" sz="2200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latin typeface="Tahoma" pitchFamily="34" charset="0"/>
            </a:endParaRPr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latin typeface="Symbol" pitchFamily="18" charset="2"/>
              </a:rPr>
              <a:t>a</a:t>
            </a:r>
            <a:r>
              <a:rPr lang="cs-CZ" sz="2200" dirty="0" smtClean="0">
                <a:latin typeface="Tahoma" pitchFamily="34" charset="0"/>
              </a:rPr>
              <a:t>1</a:t>
            </a:r>
            <a:r>
              <a:rPr lang="cs-CZ" sz="2200" dirty="0">
                <a:latin typeface="Tahoma" pitchFamily="34" charset="0"/>
              </a:rPr>
              <a:t>, </a:t>
            </a:r>
            <a:r>
              <a:rPr lang="cs-CZ" sz="2200" dirty="0">
                <a:latin typeface="Symbol" pitchFamily="18" charset="2"/>
              </a:rPr>
              <a:t>a</a:t>
            </a:r>
            <a:r>
              <a:rPr lang="cs-CZ" sz="2200" dirty="0">
                <a:latin typeface="Tahoma" pitchFamily="34" charset="0"/>
              </a:rPr>
              <a:t>2 </a:t>
            </a:r>
            <a:r>
              <a:rPr lang="cs-CZ" sz="2200" dirty="0"/>
              <a:t>- </a:t>
            </a:r>
            <a:r>
              <a:rPr lang="cs-CZ" sz="2200" dirty="0" err="1"/>
              <a:t>binding</a:t>
            </a:r>
            <a:r>
              <a:rPr lang="cs-CZ" sz="2200" dirty="0"/>
              <a:t> </a:t>
            </a:r>
            <a:r>
              <a:rPr lang="cs-CZ" sz="2200" dirty="0" err="1"/>
              <a:t>site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 smtClean="0"/>
              <a:t>peptides</a:t>
            </a:r>
            <a:endParaRPr lang="cs-CZ" sz="2200" dirty="0" smtClean="0"/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/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ea typeface="Tahoma" pitchFamily="34" charset="0"/>
                <a:cs typeface="Tahoma" pitchFamily="34" charset="0"/>
              </a:rPr>
              <a:t>Peptide </a:t>
            </a:r>
            <a:r>
              <a:rPr lang="cs-CZ" sz="2200" dirty="0" err="1" smtClean="0">
                <a:ea typeface="Tahoma" pitchFamily="34" charset="0"/>
                <a:cs typeface="Tahoma" pitchFamily="34" charset="0"/>
              </a:rPr>
              <a:t>binding</a:t>
            </a:r>
            <a:r>
              <a:rPr lang="cs-CZ" sz="22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/>
              <a:t>is necessary for a stable conformation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en-US" sz="2200" dirty="0" smtClean="0"/>
              <a:t>MHC</a:t>
            </a:r>
            <a:r>
              <a:rPr lang="cs-CZ" sz="2200" dirty="0" smtClean="0"/>
              <a:t> </a:t>
            </a:r>
            <a:r>
              <a:rPr lang="cs-CZ" sz="2200" dirty="0" err="1" smtClean="0"/>
              <a:t>gp</a:t>
            </a:r>
            <a:endParaRPr lang="cs-CZ" sz="22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SzPct val="130000"/>
              <a:buNone/>
            </a:pPr>
            <a:endParaRPr lang="cs-CZ" sz="2400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cs-CZ" sz="2400" dirty="0">
              <a:latin typeface="Tahoma" pitchFamily="34" charset="0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-1"/>
            <a:ext cx="2857488" cy="4105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29600" cy="142876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 smtClean="0">
                <a:solidFill>
                  <a:srgbClr val="002060"/>
                </a:solidFill>
              </a:rPr>
              <a:t>class</a:t>
            </a:r>
            <a:r>
              <a:rPr lang="cs-CZ" sz="2800" b="1" dirty="0" smtClean="0">
                <a:solidFill>
                  <a:srgbClr val="002060"/>
                </a:solidFill>
              </a:rPr>
              <a:t> I  </a:t>
            </a:r>
            <a:r>
              <a:rPr lang="cs-CZ" sz="2800" b="1" dirty="0" err="1" smtClean="0">
                <a:solidFill>
                  <a:srgbClr val="002060"/>
                </a:solidFill>
              </a:rPr>
              <a:t>presentation</a:t>
            </a: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err="1" smtClean="0">
                <a:solidFill>
                  <a:srgbClr val="002060"/>
                </a:solidFill>
              </a:rPr>
              <a:t>endogenous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pathway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428736"/>
            <a:ext cx="8389967" cy="54292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</a:t>
            </a:r>
            <a:r>
              <a:rPr lang="cs-CZ" sz="2400" dirty="0"/>
              <a:t>I </a:t>
            </a:r>
            <a:r>
              <a:rPr lang="cs-CZ" sz="2400" dirty="0" err="1" smtClean="0"/>
              <a:t>binds</a:t>
            </a:r>
            <a:r>
              <a:rPr lang="cs-CZ" sz="2400" dirty="0" smtClean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 smtClean="0"/>
              <a:t>long</a:t>
            </a:r>
            <a:r>
              <a:rPr lang="cs-CZ" sz="2400" dirty="0" smtClean="0"/>
              <a:t>  </a:t>
            </a:r>
            <a:r>
              <a:rPr lang="cs-CZ" sz="2400" b="1" dirty="0" smtClean="0">
                <a:solidFill>
                  <a:srgbClr val="0070C0"/>
                </a:solidFill>
              </a:rPr>
              <a:t>8 - </a:t>
            </a:r>
            <a:r>
              <a:rPr lang="cs-CZ" sz="2400" b="1" dirty="0">
                <a:solidFill>
                  <a:srgbClr val="0070C0"/>
                </a:solidFill>
              </a:rPr>
              <a:t>10 </a:t>
            </a:r>
            <a:r>
              <a:rPr lang="cs-CZ" sz="2400" b="1" dirty="0" err="1" smtClean="0">
                <a:solidFill>
                  <a:srgbClr val="0070C0"/>
                </a:solidFill>
              </a:rPr>
              <a:t>amino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acids</a:t>
            </a:r>
            <a:r>
              <a:rPr lang="cs-CZ" sz="2400" dirty="0"/>
              <a:t/>
            </a:r>
            <a:br>
              <a:rPr lang="cs-CZ" sz="2400" dirty="0"/>
            </a:br>
            <a:endParaRPr lang="cs-CZ" sz="9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Certain</a:t>
            </a:r>
            <a:r>
              <a:rPr lang="cs-CZ" sz="2400" dirty="0" smtClean="0"/>
              <a:t> </a:t>
            </a:r>
            <a:r>
              <a:rPr lang="cs-CZ" sz="2400" dirty="0"/>
              <a:t>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r>
              <a:rPr lang="cs-CZ" sz="2400" dirty="0" err="1"/>
              <a:t>molecule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 smtClean="0"/>
              <a:t>sharing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 err="1" smtClean="0"/>
              <a:t>identical</a:t>
            </a:r>
            <a:r>
              <a:rPr lang="cs-CZ" sz="2400" dirty="0" smtClean="0"/>
              <a:t> </a:t>
            </a:r>
            <a:r>
              <a:rPr lang="cs-CZ" sz="2400" dirty="0" err="1"/>
              <a:t>structural</a:t>
            </a:r>
            <a:r>
              <a:rPr lang="cs-CZ" sz="2400" dirty="0"/>
              <a:t> </a:t>
            </a:r>
            <a:r>
              <a:rPr lang="cs-CZ" sz="2400" dirty="0" err="1" smtClean="0"/>
              <a:t>features</a:t>
            </a:r>
            <a:r>
              <a:rPr lang="cs-CZ" sz="2400" dirty="0" smtClean="0"/>
              <a:t> - </a:t>
            </a:r>
            <a:r>
              <a:rPr lang="cs-CZ" sz="2400" b="1" dirty="0" err="1" smtClean="0">
                <a:solidFill>
                  <a:srgbClr val="0070C0"/>
                </a:solidFill>
              </a:rPr>
              <a:t>binding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motif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binding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endogenous</a:t>
            </a:r>
            <a:r>
              <a:rPr lang="cs-CZ" sz="2400" dirty="0" smtClean="0"/>
              <a:t> </a:t>
            </a:r>
            <a:r>
              <a:rPr lang="cs-CZ" sz="2400" dirty="0" err="1" smtClean="0"/>
              <a:t>peptides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in </a:t>
            </a:r>
            <a:r>
              <a:rPr lang="cs-CZ" sz="2400" b="1" dirty="0" err="1" smtClean="0">
                <a:solidFill>
                  <a:srgbClr val="0070C0"/>
                </a:solidFill>
              </a:rPr>
              <a:t>the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endoplasmic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reticulum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biosynthesis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 protein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P</a:t>
            </a:r>
            <a:r>
              <a:rPr lang="en-US" sz="2400" dirty="0" err="1" smtClean="0"/>
              <a:t>eptides</a:t>
            </a:r>
            <a:r>
              <a:rPr lang="en-US" sz="2400" dirty="0" smtClean="0"/>
              <a:t> are produced from </a:t>
            </a:r>
            <a:r>
              <a:rPr lang="cs-CZ" sz="2400" dirty="0" err="1" smtClean="0"/>
              <a:t>intracellular</a:t>
            </a:r>
            <a:r>
              <a:rPr lang="cs-CZ" sz="2400" dirty="0" smtClean="0"/>
              <a:t> </a:t>
            </a:r>
            <a:r>
              <a:rPr lang="en-US" sz="2400" dirty="0" smtClean="0"/>
              <a:t>proteins </a:t>
            </a:r>
            <a:r>
              <a:rPr lang="cs-CZ" sz="2400" dirty="0" err="1" smtClean="0"/>
              <a:t>degradated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by </a:t>
            </a:r>
            <a:r>
              <a:rPr lang="en-US" sz="2400" dirty="0" smtClean="0"/>
              <a:t>the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proteasome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200" dirty="0" smtClean="0">
                <a:hlinkClick r:id="rId2"/>
              </a:rPr>
              <a:t>	https://www.youtube.com/watch?v=hzET2XMMW28</a:t>
            </a:r>
            <a:endParaRPr lang="cs-CZ" sz="22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4" descr="MHC 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834" y="0"/>
            <a:ext cx="2283166" cy="228316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80928"/>
            <a:ext cx="2051695" cy="113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latin typeface="+mn-lt"/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  <a:latin typeface="+mn-lt"/>
              </a:rPr>
              <a:t>glycoproteins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rgbClr val="002060"/>
                </a:solidFill>
                <a:latin typeface="+mn-lt"/>
              </a:rPr>
              <a:t>class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 II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MHC </a:t>
            </a:r>
            <a:r>
              <a:rPr lang="cs-CZ" sz="2400" dirty="0" err="1"/>
              <a:t>gpII</a:t>
            </a:r>
            <a:r>
              <a:rPr lang="cs-CZ" sz="2400" dirty="0"/>
              <a:t> </a:t>
            </a:r>
            <a:r>
              <a:rPr lang="cs-CZ" sz="2400" dirty="0" err="1" smtClean="0"/>
              <a:t>present</a:t>
            </a:r>
            <a:r>
              <a:rPr lang="cs-CZ" sz="2400" dirty="0" smtClean="0"/>
              <a:t> </a:t>
            </a:r>
            <a:r>
              <a:rPr lang="cs-CZ" sz="2400" b="1" dirty="0">
                <a:solidFill>
                  <a:srgbClr val="0070C0"/>
                </a:solidFill>
              </a:rPr>
              <a:t>peptide </a:t>
            </a:r>
            <a:r>
              <a:rPr lang="cs-CZ" sz="2400" b="1" dirty="0" err="1">
                <a:solidFill>
                  <a:srgbClr val="0070C0"/>
                </a:solidFill>
              </a:rPr>
              <a:t>fragments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from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extracellular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proteins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on </a:t>
            </a:r>
            <a:r>
              <a:rPr lang="cs-CZ" sz="2400" dirty="0" err="1"/>
              <a:t>the</a:t>
            </a:r>
            <a:r>
              <a:rPr lang="cs-CZ" sz="2400" dirty="0"/>
              <a:t> cell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for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helper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T </a:t>
            </a:r>
            <a:r>
              <a:rPr lang="cs-CZ" sz="2400" b="1" dirty="0" err="1">
                <a:solidFill>
                  <a:srgbClr val="0070C0"/>
                </a:solidFill>
              </a:rPr>
              <a:t>lymphocytes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(CD4</a:t>
            </a:r>
            <a:r>
              <a:rPr lang="cs-CZ" sz="24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2400" b="1" dirty="0" smtClean="0">
                <a:solidFill>
                  <a:srgbClr val="0070C0"/>
                </a:solidFill>
              </a:rPr>
              <a:t>) 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Expressed</a:t>
            </a:r>
            <a:r>
              <a:rPr lang="cs-CZ" sz="2400" dirty="0" smtClean="0"/>
              <a:t> </a:t>
            </a:r>
            <a:r>
              <a:rPr lang="cs-CZ" sz="2400" dirty="0"/>
              <a:t>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Antigen </a:t>
            </a:r>
            <a:r>
              <a:rPr lang="cs-CZ" sz="2400" dirty="0" err="1" smtClean="0"/>
              <a:t>presenting</a:t>
            </a:r>
            <a:r>
              <a:rPr lang="cs-CZ" sz="2400" dirty="0" smtClean="0"/>
              <a:t> cell </a:t>
            </a:r>
            <a:r>
              <a:rPr lang="cs-CZ" sz="2400" b="1" dirty="0" smtClean="0">
                <a:solidFill>
                  <a:srgbClr val="0070C0"/>
                </a:solidFill>
              </a:rPr>
              <a:t>APC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 err="1"/>
              <a:t>dendritic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, </a:t>
            </a:r>
            <a:r>
              <a:rPr lang="cs-CZ" sz="2400" dirty="0" err="1"/>
              <a:t>monocytes</a:t>
            </a:r>
            <a:r>
              <a:rPr lang="cs-CZ" sz="2400" dirty="0"/>
              <a:t>, </a:t>
            </a:r>
            <a:r>
              <a:rPr lang="cs-CZ" sz="2400" dirty="0" err="1"/>
              <a:t>macrophages</a:t>
            </a:r>
            <a:r>
              <a:rPr lang="cs-CZ" sz="2400" dirty="0"/>
              <a:t>, B </a:t>
            </a:r>
            <a:r>
              <a:rPr lang="cs-CZ" sz="2400" dirty="0" err="1"/>
              <a:t>lymphocytes</a:t>
            </a:r>
            <a:r>
              <a:rPr lang="cs-CZ" sz="2400" dirty="0"/>
              <a:t>)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3 </a:t>
            </a:r>
            <a:r>
              <a:rPr lang="cs-CZ" sz="2400" dirty="0" err="1"/>
              <a:t>isotypes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MHC </a:t>
            </a:r>
            <a:r>
              <a:rPr lang="cs-CZ" sz="2400" dirty="0" err="1"/>
              <a:t>gpII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70C0"/>
                </a:solidFill>
              </a:rPr>
              <a:t>DR, DQ, DP</a:t>
            </a:r>
            <a:r>
              <a:rPr lang="cs-CZ" sz="24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</a:rPr>
              <a:t>gp</a:t>
            </a:r>
            <a:r>
              <a:rPr lang="cs-CZ" sz="2800" b="1" dirty="0">
                <a:solidFill>
                  <a:srgbClr val="002060"/>
                </a:solidFill>
              </a:rPr>
              <a:t> II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structure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00174"/>
            <a:ext cx="801528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MHC </a:t>
            </a:r>
            <a:r>
              <a:rPr lang="cs-CZ" sz="2200" dirty="0" err="1"/>
              <a:t>gp</a:t>
            </a:r>
            <a:r>
              <a:rPr lang="cs-CZ" sz="2200" dirty="0"/>
              <a:t> II </a:t>
            </a:r>
            <a:r>
              <a:rPr lang="cs-CZ" sz="2200" dirty="0" err="1"/>
              <a:t>consist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2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err="1" smtClean="0"/>
              <a:t>transmembrane</a:t>
            </a:r>
            <a:r>
              <a:rPr lang="cs-CZ" sz="2200" dirty="0" smtClean="0"/>
              <a:t> </a:t>
            </a:r>
            <a:r>
              <a:rPr lang="cs-CZ" sz="2200" dirty="0" err="1" smtClean="0"/>
              <a:t>chains</a:t>
            </a:r>
            <a:r>
              <a:rPr lang="cs-CZ" sz="2200" dirty="0" smtClean="0">
                <a:latin typeface="Symbol" pitchFamily="18" charset="2"/>
              </a:rPr>
              <a:t> </a:t>
            </a:r>
            <a:r>
              <a:rPr lang="cs-CZ" sz="22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200" dirty="0">
                <a:latin typeface="Symbol" pitchFamily="18" charset="2"/>
              </a:rPr>
              <a:t> </a:t>
            </a:r>
            <a:r>
              <a:rPr lang="cs-CZ" sz="2200" dirty="0" err="1"/>
              <a:t>and</a:t>
            </a:r>
            <a:r>
              <a:rPr lang="cs-CZ" sz="2200" dirty="0"/>
              <a:t> </a:t>
            </a:r>
            <a:r>
              <a:rPr lang="cs-CZ" sz="2200" b="1" dirty="0">
                <a:solidFill>
                  <a:srgbClr val="0070C0"/>
                </a:solidFill>
                <a:latin typeface="Symbol" pitchFamily="18" charset="2"/>
              </a:rPr>
              <a:t>b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b="1" dirty="0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200" b="1" dirty="0" smtClean="0">
                <a:solidFill>
                  <a:srgbClr val="0070C0"/>
                </a:solidFill>
              </a:rPr>
              <a:t>1, </a:t>
            </a:r>
            <a:r>
              <a:rPr lang="cs-CZ" sz="22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200" b="1" dirty="0" smtClean="0">
                <a:solidFill>
                  <a:srgbClr val="0070C0"/>
                </a:solidFill>
              </a:rPr>
              <a:t>1 </a:t>
            </a:r>
            <a:r>
              <a:rPr lang="cs-CZ" sz="2200" b="1" dirty="0" smtClean="0"/>
              <a:t>-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dirty="0" err="1" smtClean="0"/>
              <a:t>binding</a:t>
            </a:r>
            <a:r>
              <a:rPr lang="cs-CZ" sz="2200" dirty="0" smtClean="0"/>
              <a:t> </a:t>
            </a:r>
            <a:r>
              <a:rPr lang="cs-CZ" sz="2200" dirty="0" err="1"/>
              <a:t>site</a:t>
            </a:r>
            <a:r>
              <a:rPr lang="cs-CZ" sz="2200" dirty="0"/>
              <a:t> </a:t>
            </a:r>
            <a:r>
              <a:rPr lang="cs-CZ" sz="2200" dirty="0" err="1" smtClean="0"/>
              <a:t>for</a:t>
            </a:r>
            <a:r>
              <a:rPr lang="cs-CZ" sz="2200" dirty="0" smtClean="0"/>
              <a:t> peptide 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Peptide </a:t>
            </a:r>
            <a:r>
              <a:rPr lang="cs-CZ" sz="2200" dirty="0" err="1" smtClean="0"/>
              <a:t>binding</a:t>
            </a:r>
            <a:r>
              <a:rPr lang="cs-CZ" sz="2200" dirty="0" smtClean="0"/>
              <a:t> </a:t>
            </a: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/>
              <a:t>necessary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a </a:t>
            </a:r>
            <a:r>
              <a:rPr lang="cs-CZ" sz="2200" dirty="0" err="1"/>
              <a:t>stable</a:t>
            </a:r>
            <a:r>
              <a:rPr lang="cs-CZ" sz="2200" dirty="0"/>
              <a:t> </a:t>
            </a:r>
            <a:r>
              <a:rPr lang="cs-CZ" sz="2200" dirty="0" err="1" smtClean="0"/>
              <a:t>coformation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MHC </a:t>
            </a:r>
            <a:r>
              <a:rPr lang="cs-CZ" sz="2200" dirty="0" err="1"/>
              <a:t>gp</a:t>
            </a:r>
            <a:r>
              <a:rPr lang="cs-CZ" sz="2200" dirty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ensure</a:t>
            </a:r>
            <a:r>
              <a:rPr lang="cs-CZ" sz="2200" dirty="0" smtClean="0"/>
              <a:t> </a:t>
            </a:r>
            <a:r>
              <a:rPr lang="cs-CZ" sz="2200" dirty="0" err="1"/>
              <a:t>its</a:t>
            </a:r>
            <a:r>
              <a:rPr lang="cs-CZ" sz="2200" dirty="0"/>
              <a:t> </a:t>
            </a:r>
            <a:r>
              <a:rPr lang="cs-CZ" sz="2200" dirty="0" err="1"/>
              <a:t>long</a:t>
            </a:r>
            <a:r>
              <a:rPr lang="cs-CZ" sz="2200" dirty="0"/>
              <a:t> </a:t>
            </a:r>
            <a:r>
              <a:rPr lang="cs-CZ" sz="2200" dirty="0" err="1"/>
              <a:t>presentation</a:t>
            </a:r>
            <a:r>
              <a:rPr lang="cs-CZ" sz="2200" dirty="0"/>
              <a:t> on </a:t>
            </a:r>
            <a:r>
              <a:rPr lang="cs-CZ" sz="2200" dirty="0" err="1"/>
              <a:t>the</a:t>
            </a:r>
            <a:r>
              <a:rPr lang="cs-CZ" sz="2200" dirty="0"/>
              <a:t> cell </a:t>
            </a:r>
            <a:r>
              <a:rPr lang="cs-CZ" sz="2200" dirty="0" err="1"/>
              <a:t>surface</a:t>
            </a:r>
            <a:r>
              <a:rPr lang="cs-CZ" sz="2200" dirty="0"/>
              <a:t> 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762239" cy="345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 smtClean="0">
                <a:solidFill>
                  <a:srgbClr val="002060"/>
                </a:solidFill>
              </a:rPr>
              <a:t>class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>
                <a:solidFill>
                  <a:srgbClr val="002060"/>
                </a:solidFill>
              </a:rPr>
              <a:t>II </a:t>
            </a:r>
            <a:r>
              <a:rPr lang="cs-CZ" sz="2800" b="1" dirty="0" err="1" smtClean="0">
                <a:solidFill>
                  <a:srgbClr val="002060"/>
                </a:solidFill>
              </a:rPr>
              <a:t>presentation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5165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II </a:t>
            </a:r>
            <a:r>
              <a:rPr lang="cs-CZ" sz="2400" dirty="0" err="1" smtClean="0"/>
              <a:t>binds</a:t>
            </a:r>
            <a:r>
              <a:rPr lang="cs-CZ" sz="2400" dirty="0" smtClean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 smtClean="0"/>
              <a:t>long</a:t>
            </a:r>
            <a:r>
              <a:rPr lang="cs-CZ" sz="2400" dirty="0" smtClean="0"/>
              <a:t>  </a:t>
            </a:r>
            <a:r>
              <a:rPr lang="cs-CZ" sz="2400" b="1" dirty="0">
                <a:solidFill>
                  <a:srgbClr val="0070C0"/>
                </a:solidFill>
              </a:rPr>
              <a:t>15 </a:t>
            </a:r>
            <a:r>
              <a:rPr lang="cs-CZ" sz="2400" b="1" dirty="0" smtClean="0">
                <a:solidFill>
                  <a:srgbClr val="0070C0"/>
                </a:solidFill>
              </a:rPr>
              <a:t>- </a:t>
            </a:r>
            <a:r>
              <a:rPr lang="cs-CZ" sz="2400" b="1" dirty="0">
                <a:solidFill>
                  <a:srgbClr val="0070C0"/>
                </a:solidFill>
              </a:rPr>
              <a:t>35 </a:t>
            </a:r>
            <a:r>
              <a:rPr lang="cs-CZ" sz="2400" b="1" dirty="0" err="1" smtClean="0">
                <a:solidFill>
                  <a:srgbClr val="0070C0"/>
                </a:solidFill>
              </a:rPr>
              <a:t>amino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acids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Certain</a:t>
            </a:r>
            <a:r>
              <a:rPr lang="cs-CZ" sz="2400" dirty="0"/>
              <a:t>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r>
              <a:rPr lang="cs-CZ" sz="2400" dirty="0" err="1"/>
              <a:t>molecule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/>
              <a:t>sharing</a:t>
            </a:r>
            <a:r>
              <a:rPr lang="cs-CZ" sz="2400" dirty="0"/>
              <a:t> </a:t>
            </a:r>
            <a:r>
              <a:rPr lang="cs-CZ" sz="2400" dirty="0" err="1" smtClean="0"/>
              <a:t>identical</a:t>
            </a:r>
            <a:r>
              <a:rPr lang="cs-CZ" sz="2400" dirty="0" smtClean="0"/>
              <a:t> </a:t>
            </a:r>
            <a:r>
              <a:rPr lang="cs-CZ" sz="2400" dirty="0" err="1"/>
              <a:t>structural</a:t>
            </a:r>
            <a:r>
              <a:rPr lang="cs-CZ" sz="2400" dirty="0"/>
              <a:t> </a:t>
            </a:r>
            <a:r>
              <a:rPr lang="cs-CZ" sz="2400" dirty="0" err="1"/>
              <a:t>features</a:t>
            </a:r>
            <a:r>
              <a:rPr lang="cs-CZ" sz="2400" dirty="0"/>
              <a:t> </a:t>
            </a:r>
            <a:r>
              <a:rPr lang="cs-CZ" sz="2400" dirty="0" smtClean="0"/>
              <a:t>–</a:t>
            </a:r>
            <a:r>
              <a:rPr lang="cs-CZ" sz="2400" b="1" dirty="0" err="1" smtClean="0">
                <a:solidFill>
                  <a:srgbClr val="0070C0"/>
                </a:solidFill>
              </a:rPr>
              <a:t>binding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motif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u="sng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I</a:t>
            </a:r>
            <a:r>
              <a:rPr lang="cs-CZ" sz="2400" b="1" dirty="0" smtClean="0">
                <a:solidFill>
                  <a:srgbClr val="0070C0"/>
                </a:solidFill>
              </a:rPr>
              <a:t>nvariant </a:t>
            </a:r>
            <a:r>
              <a:rPr lang="cs-CZ" sz="2400" b="1" dirty="0" err="1" smtClean="0">
                <a:solidFill>
                  <a:srgbClr val="0070C0"/>
                </a:solidFill>
              </a:rPr>
              <a:t>chain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blocks</a:t>
            </a:r>
            <a:r>
              <a:rPr lang="cs-CZ" sz="2400" dirty="0" smtClean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peptide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 </a:t>
            </a:r>
            <a:r>
              <a:rPr lang="en-US" sz="2400" dirty="0" smtClean="0"/>
              <a:t>The </a:t>
            </a:r>
            <a:r>
              <a:rPr lang="cs-CZ" sz="2400" dirty="0" err="1" smtClean="0"/>
              <a:t>antigenic</a:t>
            </a:r>
            <a:r>
              <a:rPr lang="en-US" sz="2400" dirty="0" smtClean="0"/>
              <a:t> peptides are derived from extracellular proteins</a:t>
            </a:r>
            <a:endParaRPr lang="cs-CZ" sz="24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 </a:t>
            </a:r>
            <a:r>
              <a:rPr lang="cs-CZ" sz="2200" dirty="0" err="1" smtClean="0"/>
              <a:t>E</a:t>
            </a:r>
            <a:r>
              <a:rPr lang="cs-CZ" sz="2400" dirty="0" err="1" smtClean="0"/>
              <a:t>xogenous</a:t>
            </a:r>
            <a:r>
              <a:rPr lang="cs-CZ" sz="2400" dirty="0" smtClean="0"/>
              <a:t> </a:t>
            </a:r>
            <a:r>
              <a:rPr lang="cs-CZ" sz="2400" dirty="0" err="1" smtClean="0"/>
              <a:t>peptides</a:t>
            </a:r>
            <a:r>
              <a:rPr lang="cs-CZ" sz="2400" dirty="0" smtClean="0"/>
              <a:t> </a:t>
            </a:r>
            <a:r>
              <a:rPr lang="cs-CZ" sz="2400" dirty="0" err="1" smtClean="0"/>
              <a:t>binds</a:t>
            </a:r>
            <a:r>
              <a:rPr lang="cs-CZ" sz="2400" dirty="0" smtClean="0"/>
              <a:t> to 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II</a:t>
            </a:r>
            <a:r>
              <a:rPr lang="cs-CZ" sz="2400" b="1" dirty="0" smtClean="0">
                <a:solidFill>
                  <a:srgbClr val="0070C0"/>
                </a:solidFill>
              </a:rPr>
              <a:t> in </a:t>
            </a:r>
            <a:r>
              <a:rPr lang="cs-CZ" sz="2400" b="1" dirty="0" err="1" smtClean="0">
                <a:solidFill>
                  <a:srgbClr val="0070C0"/>
                </a:solidFill>
              </a:rPr>
              <a:t>the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endosome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  <a:hlinkClick r:id="rId2"/>
              </a:rPr>
              <a:t>https://www.youtube.com/watch?v=8krIaGVR6Gk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3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4" name="Picture 4" descr="MHc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2285984" cy="228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</a:rPr>
              <a:t>glycoproteins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polymorphism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HLA </a:t>
            </a:r>
            <a:r>
              <a:rPr lang="cs-CZ" sz="2200" dirty="0" err="1"/>
              <a:t>complex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located</a:t>
            </a:r>
            <a:r>
              <a:rPr lang="cs-CZ" sz="2200" dirty="0"/>
              <a:t> on </a:t>
            </a:r>
            <a:r>
              <a:rPr lang="cs-CZ" sz="2200" b="1" dirty="0">
                <a:solidFill>
                  <a:srgbClr val="0070C0"/>
                </a:solidFill>
              </a:rPr>
              <a:t>chromosome 6</a:t>
            </a:r>
            <a:r>
              <a:rPr lang="cs-CZ" sz="2200" dirty="0"/>
              <a:t> </a:t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/>
              <a:t>For</a:t>
            </a:r>
            <a:r>
              <a:rPr lang="cs-CZ" sz="2200" dirty="0"/>
              <a:t> MHC </a:t>
            </a:r>
            <a:r>
              <a:rPr lang="cs-CZ" sz="2200" dirty="0" err="1"/>
              <a:t>gp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typical</a:t>
            </a:r>
            <a:r>
              <a:rPr lang="cs-CZ" sz="2200" dirty="0"/>
              <a:t> </a:t>
            </a:r>
            <a:r>
              <a:rPr lang="cs-CZ" sz="2200" dirty="0" err="1"/>
              <a:t>high</a:t>
            </a:r>
            <a:r>
              <a:rPr lang="cs-CZ" sz="2200" dirty="0"/>
              <a:t> </a:t>
            </a:r>
            <a:r>
              <a:rPr lang="cs-CZ" sz="2200" dirty="0" err="1" smtClean="0"/>
              <a:t>polymorphism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i="1" dirty="0" smtClean="0"/>
              <a:t>(</a:t>
            </a:r>
            <a:r>
              <a:rPr lang="cs-CZ" sz="2200" i="1" dirty="0" err="1" smtClean="0"/>
              <a:t>hundreds</a:t>
            </a:r>
            <a:r>
              <a:rPr lang="cs-CZ" sz="2200" i="1" dirty="0" smtClean="0"/>
              <a:t> </a:t>
            </a:r>
            <a:r>
              <a:rPr lang="cs-CZ" sz="2200" i="1" dirty="0" err="1"/>
              <a:t>of</a:t>
            </a:r>
            <a:r>
              <a:rPr lang="cs-CZ" sz="2200" i="1" dirty="0"/>
              <a:t> </a:t>
            </a:r>
            <a:r>
              <a:rPr lang="cs-CZ" sz="2200" i="1" dirty="0" err="1"/>
              <a:t>different</a:t>
            </a:r>
            <a:r>
              <a:rPr lang="cs-CZ" sz="2200" i="1" dirty="0"/>
              <a:t> </a:t>
            </a:r>
            <a:r>
              <a:rPr lang="cs-CZ" sz="2200" i="1" dirty="0" err="1" smtClean="0"/>
              <a:t>alelic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forms</a:t>
            </a:r>
            <a:r>
              <a:rPr lang="cs-CZ" sz="2200" i="1" dirty="0" smtClean="0"/>
              <a:t> </a:t>
            </a:r>
            <a:r>
              <a:rPr lang="cs-CZ" sz="2200" i="1" dirty="0" err="1"/>
              <a:t>of</a:t>
            </a:r>
            <a:r>
              <a:rPr lang="cs-CZ" sz="2200" i="1" dirty="0"/>
              <a:t> </a:t>
            </a:r>
            <a:r>
              <a:rPr lang="cs-CZ" sz="2200" i="1" dirty="0" err="1" smtClean="0"/>
              <a:t>isotypes</a:t>
            </a:r>
            <a:r>
              <a:rPr lang="cs-CZ" sz="2200" i="1" dirty="0" smtClean="0"/>
              <a:t>) </a:t>
            </a:r>
            <a:r>
              <a:rPr lang="cs-CZ" sz="2200" i="1" dirty="0"/>
              <a:t/>
            </a:r>
            <a:br>
              <a:rPr lang="cs-CZ" sz="2200" i="1" dirty="0"/>
            </a:br>
            <a:endParaRPr lang="cs-CZ" sz="2200" i="1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/>
              <a:t>Codominant</a:t>
            </a:r>
            <a:r>
              <a:rPr lang="cs-CZ" sz="2200" dirty="0"/>
              <a:t> inheritance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alelic</a:t>
            </a:r>
            <a:r>
              <a:rPr lang="cs-CZ" sz="2200" dirty="0"/>
              <a:t> </a:t>
            </a:r>
            <a:r>
              <a:rPr lang="cs-CZ" sz="2200" dirty="0" err="1" smtClean="0"/>
              <a:t>forms</a:t>
            </a:r>
            <a:endParaRPr lang="cs-CZ" sz="22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00504"/>
            <a:ext cx="3643338" cy="268211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 descr="Výsledek obrázku pro human chromosom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52842"/>
            <a:ext cx="2448272" cy="463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MHC </a:t>
            </a:r>
            <a:r>
              <a:rPr lang="cs-CZ" sz="2800" b="1" dirty="0" err="1" smtClean="0">
                <a:solidFill>
                  <a:srgbClr val="002060"/>
                </a:solidFill>
              </a:rPr>
              <a:t>glycoproteins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polymorphism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Increases</a:t>
            </a:r>
            <a:r>
              <a:rPr lang="cs-CZ" sz="2400" dirty="0" smtClean="0"/>
              <a:t> </a:t>
            </a:r>
            <a:r>
              <a:rPr lang="cs-CZ" sz="2400" dirty="0" err="1" smtClean="0"/>
              <a:t>resistance</a:t>
            </a:r>
            <a:r>
              <a:rPr lang="cs-CZ" sz="2400" dirty="0" smtClean="0"/>
              <a:t> to </a:t>
            </a:r>
            <a:r>
              <a:rPr lang="cs-CZ" sz="2400" dirty="0" err="1" smtClean="0"/>
              <a:t>disease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Causes</a:t>
            </a:r>
            <a:r>
              <a:rPr lang="cs-CZ" sz="2400" dirty="0" smtClean="0"/>
              <a:t> </a:t>
            </a:r>
            <a:r>
              <a:rPr lang="cs-CZ" sz="2400" dirty="0" err="1" smtClean="0"/>
              <a:t>complications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organ </a:t>
            </a:r>
            <a:r>
              <a:rPr lang="cs-CZ" sz="2400" dirty="0" err="1" smtClean="0"/>
              <a:t>transplantation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400" dirty="0" smtClean="0"/>
              <a:t>Association of certain alleles with autoimmune diseases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US" sz="2400" dirty="0" smtClean="0"/>
              <a:t>and increased susceptibility to infections</a:t>
            </a:r>
            <a:r>
              <a:rPr lang="cs-CZ" sz="2400" dirty="0" smtClean="0"/>
              <a:t>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NK </a:t>
            </a:r>
            <a:r>
              <a:rPr lang="cs-CZ" b="1" dirty="0" err="1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cells</a:t>
            </a:r>
            <a: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="1" dirty="0" err="1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Interferons</a:t>
            </a:r>
            <a:endParaRPr lang="cs-CZ" sz="2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34" y="2143116"/>
            <a:ext cx="8229600" cy="2943225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0070C0"/>
                </a:solidFill>
              </a:rPr>
              <a:t>T </a:t>
            </a:r>
            <a:r>
              <a:rPr lang="cs-CZ" sz="6000" b="1" dirty="0" err="1" smtClean="0">
                <a:solidFill>
                  <a:srgbClr val="0070C0"/>
                </a:solidFill>
              </a:rPr>
              <a:t>cells</a:t>
            </a:r>
            <a:endParaRPr lang="cs-CZ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T </a:t>
            </a:r>
            <a:r>
              <a:rPr lang="cs-CZ" sz="3600" b="1" dirty="0" err="1" smtClean="0">
                <a:solidFill>
                  <a:srgbClr val="0070C0"/>
                </a:solidFill>
              </a:rPr>
              <a:t>cells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357158" y="1260458"/>
            <a:ext cx="8501122" cy="53832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C</a:t>
            </a:r>
            <a:r>
              <a:rPr lang="cs-CZ" sz="2400" dirty="0" err="1" smtClean="0"/>
              <a:t>ellular</a:t>
            </a:r>
            <a:r>
              <a:rPr lang="cs-CZ" sz="2400" dirty="0" smtClean="0"/>
              <a:t> </a:t>
            </a:r>
            <a:r>
              <a:rPr lang="cs-CZ" sz="2400" dirty="0" err="1"/>
              <a:t>component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antigen-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endParaRPr lang="cs-CZ" sz="24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Regulation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immune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destruction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err="1" smtClean="0"/>
              <a:t>of</a:t>
            </a:r>
            <a:r>
              <a:rPr lang="cs-CZ" sz="2400" dirty="0" smtClean="0"/>
              <a:t> virus-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tumor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subsets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T </a:t>
            </a:r>
            <a:r>
              <a:rPr lang="cs-CZ" sz="2400" dirty="0" err="1" smtClean="0"/>
              <a:t>lymphocytes</a:t>
            </a:r>
            <a:r>
              <a:rPr lang="cs-CZ" sz="2400" dirty="0" smtClean="0"/>
              <a:t> (</a:t>
            </a: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1,</a:t>
            </a:r>
            <a:r>
              <a:rPr lang="cs-CZ" sz="2400" b="1" dirty="0" smtClean="0">
                <a:solidFill>
                  <a:srgbClr val="0070C0"/>
                </a:solidFill>
              </a:rPr>
              <a:t> 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2, </a:t>
            </a:r>
            <a:r>
              <a:rPr lang="cs-CZ" sz="2400" b="1" dirty="0" err="1" smtClean="0">
                <a:solidFill>
                  <a:srgbClr val="0070C0"/>
                </a:solidFill>
                <a:cs typeface="Times New Roman" pitchFamily="18" charset="0"/>
              </a:rPr>
              <a:t>Treg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, 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cs-CZ" sz="2400" dirty="0" smtClean="0">
                <a:cs typeface="Times New Roman" pitchFamily="18" charset="0"/>
              </a:rPr>
              <a:t>…)</a:t>
            </a:r>
            <a:endParaRPr lang="cs-CZ" sz="2400" b="1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</a:rPr>
              <a:t>TCR </a:t>
            </a:r>
            <a:r>
              <a:rPr lang="cs-CZ" sz="2400" b="1" dirty="0" err="1" smtClean="0">
                <a:solidFill>
                  <a:srgbClr val="0070C0"/>
                </a:solidFill>
              </a:rPr>
              <a:t>recognize</a:t>
            </a:r>
            <a:r>
              <a:rPr lang="cs-CZ" sz="2400" b="1" dirty="0" smtClean="0">
                <a:solidFill>
                  <a:srgbClr val="0070C0"/>
                </a:solidFill>
              </a:rPr>
              <a:t> peptide-MHC </a:t>
            </a:r>
            <a:r>
              <a:rPr lang="cs-CZ" sz="2400" b="1" dirty="0" err="1" smtClean="0">
                <a:solidFill>
                  <a:srgbClr val="0070C0"/>
                </a:solidFill>
              </a:rPr>
              <a:t>complex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T cell are </a:t>
            </a:r>
            <a:r>
              <a:rPr lang="cs-CZ" sz="2400" dirty="0" err="1" smtClean="0"/>
              <a:t>activated</a:t>
            </a:r>
            <a:r>
              <a:rPr lang="cs-CZ" sz="2400" dirty="0" smtClean="0"/>
              <a:t> by </a:t>
            </a:r>
            <a:r>
              <a:rPr lang="cs-CZ" sz="2400" b="1" dirty="0" smtClean="0">
                <a:solidFill>
                  <a:srgbClr val="0070C0"/>
                </a:solidFill>
              </a:rPr>
              <a:t>APC</a:t>
            </a:r>
            <a:endParaRPr lang="cs-CZ" sz="2400" b="1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development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T </a:t>
            </a:r>
            <a:r>
              <a:rPr lang="cs-CZ" sz="2200" dirty="0" err="1" smtClean="0"/>
              <a:t>cells</a:t>
            </a:r>
            <a:r>
              <a:rPr lang="cs-CZ" sz="2200" dirty="0" smtClean="0"/>
              <a:t> </a:t>
            </a:r>
            <a:r>
              <a:rPr lang="cs-CZ" sz="2200" dirty="0" err="1" smtClean="0"/>
              <a:t>originate</a:t>
            </a:r>
            <a:r>
              <a:rPr lang="cs-CZ" sz="2200" dirty="0" smtClean="0"/>
              <a:t> in bone </a:t>
            </a:r>
            <a:r>
              <a:rPr lang="cs-CZ" sz="2200" dirty="0" err="1" smtClean="0"/>
              <a:t>marrow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then</a:t>
            </a:r>
            <a:r>
              <a:rPr lang="cs-CZ" sz="2200" dirty="0" smtClean="0"/>
              <a:t> </a:t>
            </a:r>
            <a:r>
              <a:rPr lang="cs-CZ" sz="2200" dirty="0" err="1" smtClean="0"/>
              <a:t>migrate</a:t>
            </a:r>
            <a:r>
              <a:rPr lang="cs-CZ" sz="2200" dirty="0" smtClean="0"/>
              <a:t> to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thymus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dirty="0" err="1" smtClean="0"/>
              <a:t>where</a:t>
            </a:r>
            <a:r>
              <a:rPr lang="cs-CZ" sz="2200" dirty="0" smtClean="0"/>
              <a:t> </a:t>
            </a:r>
            <a:r>
              <a:rPr lang="cs-CZ" sz="2200" dirty="0" err="1" smtClean="0"/>
              <a:t>they</a:t>
            </a:r>
            <a:r>
              <a:rPr lang="cs-CZ" sz="2200" dirty="0" smtClean="0"/>
              <a:t> </a:t>
            </a:r>
            <a:r>
              <a:rPr lang="cs-CZ" sz="2200" dirty="0" err="1" smtClean="0"/>
              <a:t>mature</a:t>
            </a:r>
            <a:r>
              <a:rPr lang="cs-CZ" sz="2200" dirty="0" smtClean="0"/>
              <a:t> (</a:t>
            </a:r>
            <a:r>
              <a:rPr lang="cs-CZ" sz="2200" dirty="0" smtClean="0">
                <a:latin typeface="Symbol" pitchFamily="18" charset="2"/>
              </a:rPr>
              <a:t>ab </a:t>
            </a:r>
            <a:r>
              <a:rPr lang="cs-CZ" sz="2200" dirty="0" smtClean="0"/>
              <a:t>T </a:t>
            </a:r>
            <a:r>
              <a:rPr lang="cs-CZ" sz="2200" dirty="0" err="1" smtClean="0"/>
              <a:t>lymphocytes</a:t>
            </a:r>
            <a:r>
              <a:rPr lang="cs-CZ" sz="2200" dirty="0" smtClean="0"/>
              <a:t>),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final</a:t>
            </a:r>
            <a:r>
              <a:rPr lang="cs-CZ" sz="2200" dirty="0" smtClean="0"/>
              <a:t> </a:t>
            </a:r>
            <a:r>
              <a:rPr lang="cs-CZ" sz="2200" dirty="0" err="1" smtClean="0"/>
              <a:t>differentiation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 smtClean="0"/>
              <a:t>after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activation</a:t>
            </a:r>
            <a:r>
              <a:rPr lang="cs-CZ" sz="2200" dirty="0" smtClean="0"/>
              <a:t> by antigen </a:t>
            </a:r>
            <a:r>
              <a:rPr lang="cs-CZ" sz="2200" dirty="0" err="1" smtClean="0"/>
              <a:t>processed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presented</a:t>
            </a:r>
            <a:r>
              <a:rPr lang="cs-CZ" sz="2200" dirty="0" smtClean="0"/>
              <a:t> by </a:t>
            </a:r>
            <a:r>
              <a:rPr lang="cs-CZ" sz="2200" b="1" dirty="0" smtClean="0">
                <a:solidFill>
                  <a:srgbClr val="0070C0"/>
                </a:solidFill>
              </a:rPr>
              <a:t>APC</a:t>
            </a:r>
            <a:r>
              <a:rPr lang="cs-CZ" sz="2200" dirty="0" smtClean="0"/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T </a:t>
            </a:r>
            <a:r>
              <a:rPr lang="cs-CZ" sz="2200" dirty="0" err="1" smtClean="0"/>
              <a:t>cells</a:t>
            </a:r>
            <a:r>
              <a:rPr lang="cs-CZ" sz="2200" dirty="0" smtClean="0"/>
              <a:t> are </a:t>
            </a:r>
            <a:r>
              <a:rPr lang="cs-CZ" sz="2200" dirty="0" err="1" smtClean="0"/>
              <a:t>stimulated</a:t>
            </a:r>
            <a:r>
              <a:rPr lang="cs-CZ" sz="2200" dirty="0" smtClean="0"/>
              <a:t> </a:t>
            </a:r>
            <a:r>
              <a:rPr lang="cs-CZ" sz="2200" dirty="0" err="1" smtClean="0"/>
              <a:t>after</a:t>
            </a:r>
            <a:r>
              <a:rPr lang="cs-CZ" sz="2200" dirty="0" smtClean="0"/>
              <a:t> </a:t>
            </a:r>
            <a:r>
              <a:rPr lang="cs-CZ" sz="2200" dirty="0" err="1" smtClean="0"/>
              <a:t>activation</a:t>
            </a:r>
            <a:r>
              <a:rPr lang="cs-CZ" sz="2200" dirty="0" smtClean="0"/>
              <a:t> to </a:t>
            </a:r>
            <a:r>
              <a:rPr lang="cs-CZ" sz="2200" dirty="0" err="1" smtClean="0"/>
              <a:t>proliferate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differentiate</a:t>
            </a:r>
            <a:r>
              <a:rPr lang="cs-CZ" sz="2200" dirty="0" smtClean="0"/>
              <a:t> </a:t>
            </a:r>
            <a:r>
              <a:rPr lang="cs-CZ" sz="2200" dirty="0" err="1" smtClean="0"/>
              <a:t>into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effector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cells</a:t>
            </a:r>
            <a:r>
              <a:rPr lang="cs-CZ" sz="2200" b="1" dirty="0" smtClean="0">
                <a:solidFill>
                  <a:srgbClr val="0070C0"/>
                </a:solidFill>
              </a:rPr>
              <a:t> 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memory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cells</a:t>
            </a:r>
            <a:endParaRPr lang="cs-CZ" sz="22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i="1" dirty="0" err="1" smtClean="0">
                <a:latin typeface="Symbol" pitchFamily="18" charset="2"/>
              </a:rPr>
              <a:t>gd</a:t>
            </a:r>
            <a:r>
              <a:rPr lang="cs-CZ" sz="2200" i="1" dirty="0" smtClean="0">
                <a:latin typeface="Symbol" pitchFamily="18" charset="2"/>
              </a:rPr>
              <a:t> </a:t>
            </a:r>
            <a:r>
              <a:rPr lang="cs-CZ" sz="2200" i="1" dirty="0" smtClean="0"/>
              <a:t>T </a:t>
            </a:r>
            <a:r>
              <a:rPr lang="cs-CZ" sz="2200" i="1" dirty="0" err="1" smtClean="0"/>
              <a:t>cells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can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develop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outside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the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thymus</a:t>
            </a:r>
            <a:r>
              <a:rPr lang="cs-CZ" sz="2200" i="1" dirty="0" smtClean="0"/>
              <a:t> (</a:t>
            </a:r>
            <a:r>
              <a:rPr lang="cs-CZ" sz="2200" i="1" dirty="0" err="1" smtClean="0"/>
              <a:t>the</a:t>
            </a:r>
            <a:r>
              <a:rPr lang="cs-CZ" sz="2200" i="1" dirty="0" smtClean="0"/>
              <a:t> minority </a:t>
            </a:r>
            <a:r>
              <a:rPr lang="cs-CZ" sz="2200" i="1" dirty="0" err="1" smtClean="0"/>
              <a:t>population</a:t>
            </a:r>
            <a:r>
              <a:rPr lang="cs-CZ" sz="2200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5090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T cell </a:t>
            </a:r>
            <a:r>
              <a:rPr lang="cs-CZ" sz="2800" b="1" dirty="0" err="1">
                <a:solidFill>
                  <a:srgbClr val="0070C0"/>
                </a:solidFill>
              </a:rPr>
              <a:t>development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785794"/>
            <a:ext cx="8435280" cy="58769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Pluripotent</a:t>
            </a:r>
            <a:r>
              <a:rPr lang="cs-CZ" sz="1600" b="1" dirty="0" smtClean="0"/>
              <a:t> </a:t>
            </a:r>
            <a:r>
              <a:rPr lang="cs-CZ" sz="1600" b="1" dirty="0" err="1"/>
              <a:t>hematopoietic</a:t>
            </a:r>
            <a:r>
              <a:rPr lang="cs-CZ" sz="1600" b="1" dirty="0"/>
              <a:t> stem </a:t>
            </a:r>
            <a:r>
              <a:rPr lang="cs-CZ" sz="1600" b="1" dirty="0" err="1"/>
              <a:t>cells</a:t>
            </a:r>
            <a:r>
              <a:rPr lang="cs-CZ" sz="1600" b="1" dirty="0"/>
              <a:t> </a:t>
            </a:r>
            <a:endParaRPr lang="cs-CZ" sz="1600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endParaRPr lang="cs-CZ" sz="1600" b="1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Lymphoid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progenitors</a:t>
            </a:r>
            <a:r>
              <a:rPr lang="cs-CZ" sz="1600" b="1" dirty="0" smtClean="0"/>
              <a:t> - </a:t>
            </a:r>
            <a:r>
              <a:rPr lang="cs-CZ" sz="1600" dirty="0" smtClean="0"/>
              <a:t>are </a:t>
            </a:r>
            <a:r>
              <a:rPr lang="cs-CZ" sz="1600" dirty="0" err="1" smtClean="0"/>
              <a:t>coming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bone </a:t>
            </a:r>
            <a:r>
              <a:rPr lang="cs-CZ" sz="1600" dirty="0" err="1" smtClean="0"/>
              <a:t>marrow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                                     to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thymus</a:t>
            </a:r>
            <a:r>
              <a:rPr lang="cs-CZ" sz="1600" dirty="0" smtClean="0"/>
              <a:t> </a:t>
            </a:r>
            <a:endParaRPr lang="cs-CZ" sz="1600" b="1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smtClean="0"/>
              <a:t>Pro-</a:t>
            </a:r>
            <a:r>
              <a:rPr lang="cs-CZ" sz="1600" b="1" dirty="0" err="1" smtClean="0"/>
              <a:t>thymocytes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70C0"/>
                </a:solidFill>
              </a:rPr>
              <a:t>– </a:t>
            </a:r>
            <a:r>
              <a:rPr lang="cs-CZ" sz="1600" b="1" dirty="0" smtClean="0">
                <a:solidFill>
                  <a:srgbClr val="0070C0"/>
                </a:solidFill>
              </a:rPr>
              <a:t>double negative T </a:t>
            </a:r>
            <a:r>
              <a:rPr lang="cs-CZ" sz="1600" b="1" dirty="0" err="1" smtClean="0">
                <a:solidFill>
                  <a:srgbClr val="0070C0"/>
                </a:solidFill>
              </a:rPr>
              <a:t>cells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- </a:t>
            </a:r>
            <a:r>
              <a:rPr lang="cs-CZ" sz="1600" dirty="0" err="1" smtClean="0"/>
              <a:t>begin</a:t>
            </a:r>
            <a:r>
              <a:rPr lang="cs-CZ" sz="1600" dirty="0" smtClean="0"/>
              <a:t> to </a:t>
            </a:r>
            <a:r>
              <a:rPr lang="cs-CZ" sz="1600" b="1" dirty="0" err="1" smtClean="0">
                <a:solidFill>
                  <a:srgbClr val="002060"/>
                </a:solidFill>
              </a:rPr>
              <a:t>rearrange</a:t>
            </a:r>
            <a:r>
              <a:rPr lang="cs-CZ" sz="1600" b="1" dirty="0" smtClean="0">
                <a:solidFill>
                  <a:srgbClr val="002060"/>
                </a:solidFill>
              </a:rPr>
              <a:t> </a:t>
            </a:r>
            <a:r>
              <a:rPr lang="cs-CZ" sz="1600" b="1" dirty="0" err="1" smtClean="0">
                <a:solidFill>
                  <a:srgbClr val="002060"/>
                </a:solidFill>
              </a:rPr>
              <a:t>TCR</a:t>
            </a:r>
            <a:r>
              <a:rPr lang="cs-CZ" sz="1600" b="1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1600" b="1" dirty="0" smtClean="0">
                <a:solidFill>
                  <a:srgbClr val="002060"/>
                </a:solidFill>
              </a:rPr>
              <a:t> </a:t>
            </a:r>
            <a:r>
              <a:rPr lang="cs-CZ" sz="1600" dirty="0" err="1" smtClean="0"/>
              <a:t>genes</a:t>
            </a:r>
            <a:r>
              <a:rPr lang="cs-CZ" sz="1600" dirty="0" smtClean="0"/>
              <a:t>, express on </a:t>
            </a:r>
            <a:r>
              <a:rPr lang="cs-CZ" sz="1600" dirty="0" err="1" smtClean="0"/>
              <a:t>their</a:t>
            </a:r>
            <a:r>
              <a:rPr lang="cs-CZ" sz="1600" dirty="0" smtClean="0"/>
              <a:t> </a:t>
            </a:r>
            <a:r>
              <a:rPr lang="cs-CZ" sz="1600" dirty="0" err="1" smtClean="0"/>
              <a:t>surface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>
                <a:solidFill>
                  <a:srgbClr val="002060"/>
                </a:solidFill>
              </a:rPr>
              <a:t>                          </a:t>
            </a:r>
            <a:r>
              <a:rPr lang="cs-CZ" sz="1600" b="1" dirty="0" err="1" smtClean="0">
                <a:solidFill>
                  <a:srgbClr val="0070C0"/>
                </a:solidFill>
              </a:rPr>
              <a:t>pre</a:t>
            </a:r>
            <a:r>
              <a:rPr lang="cs-CZ" sz="1600" b="1" dirty="0" smtClean="0">
                <a:solidFill>
                  <a:srgbClr val="0070C0"/>
                </a:solidFill>
              </a:rPr>
              <a:t>-TCR</a:t>
            </a: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Composed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smtClean="0">
                <a:latin typeface="Symbol" pitchFamily="18" charset="2"/>
              </a:rPr>
              <a:t>b</a:t>
            </a:r>
            <a:r>
              <a:rPr lang="cs-CZ" sz="1600" dirty="0" smtClean="0"/>
              <a:t> </a:t>
            </a:r>
            <a:r>
              <a:rPr lang="cs-CZ" sz="1600" dirty="0" err="1" smtClean="0"/>
              <a:t>chain</a:t>
            </a:r>
            <a:r>
              <a:rPr lang="cs-CZ" sz="1600" dirty="0" smtClean="0"/>
              <a:t>, </a:t>
            </a:r>
            <a:r>
              <a:rPr lang="cs-CZ" sz="1600" dirty="0" err="1" smtClean="0"/>
              <a:t>pre</a:t>
            </a:r>
            <a:r>
              <a:rPr lang="cs-CZ" sz="1600" dirty="0" smtClean="0"/>
              <a:t>-</a:t>
            </a:r>
            <a:r>
              <a:rPr lang="cs-CZ" sz="1600" dirty="0" err="1" smtClean="0"/>
              <a:t>TCR</a:t>
            </a:r>
            <a:r>
              <a:rPr lang="cs-CZ" sz="1600" dirty="0" err="1" smtClean="0">
                <a:latin typeface="Symbol" pitchFamily="18" charset="2"/>
              </a:rPr>
              <a:t>a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CD3 </a:t>
            </a:r>
            <a:r>
              <a:rPr lang="cs-CZ" sz="1600" dirty="0" err="1" smtClean="0"/>
              <a:t>complex</a:t>
            </a:r>
            <a:r>
              <a:rPr lang="cs-CZ" sz="1600" dirty="0" smtClean="0"/>
              <a:t>), </a:t>
            </a:r>
            <a:br>
              <a:rPr lang="cs-CZ" sz="1600" dirty="0" smtClean="0"/>
            </a:br>
            <a:r>
              <a:rPr lang="cs-CZ" sz="1600" dirty="0" smtClean="0"/>
              <a:t>                          </a:t>
            </a:r>
            <a:r>
              <a:rPr lang="cs-CZ" sz="1600" dirty="0" err="1" smtClean="0"/>
              <a:t>then</a:t>
            </a:r>
            <a:r>
              <a:rPr lang="cs-CZ" sz="1600" dirty="0" smtClean="0"/>
              <a:t> </a:t>
            </a:r>
            <a:r>
              <a:rPr lang="cs-CZ" sz="1600" dirty="0" err="1" smtClean="0"/>
              <a:t>begin</a:t>
            </a:r>
            <a:r>
              <a:rPr lang="cs-CZ" sz="1600" dirty="0" smtClean="0"/>
              <a:t> </a:t>
            </a:r>
            <a:r>
              <a:rPr lang="cs-CZ" sz="1600" dirty="0" err="1" smtClean="0"/>
              <a:t>TCR</a:t>
            </a:r>
            <a:r>
              <a:rPr lang="cs-CZ" sz="1600" dirty="0" err="1" smtClean="0">
                <a:latin typeface="Symbol" pitchFamily="18" charset="2"/>
              </a:rPr>
              <a:t>a</a:t>
            </a:r>
            <a:r>
              <a:rPr lang="cs-CZ" sz="1600" dirty="0" smtClean="0"/>
              <a:t> </a:t>
            </a:r>
            <a:r>
              <a:rPr lang="cs-CZ" sz="1600" dirty="0" err="1" smtClean="0"/>
              <a:t>genes</a:t>
            </a:r>
            <a:r>
              <a:rPr lang="cs-CZ" sz="1600" dirty="0" smtClean="0"/>
              <a:t> </a:t>
            </a:r>
            <a:r>
              <a:rPr lang="cs-CZ" sz="1600" dirty="0" err="1" smtClean="0"/>
              <a:t>rearrangement</a:t>
            </a:r>
            <a:r>
              <a:rPr lang="cs-CZ" sz="1600" dirty="0" smtClean="0"/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smtClean="0"/>
              <a:t> </a:t>
            </a:r>
            <a:r>
              <a:rPr lang="cs-CZ" sz="1600" b="1" dirty="0" err="1" smtClean="0"/>
              <a:t>Cortical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thymocytes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double positive T </a:t>
            </a:r>
            <a:r>
              <a:rPr lang="cs-CZ" sz="1600" b="1" dirty="0" err="1" smtClean="0">
                <a:solidFill>
                  <a:srgbClr val="0070C0"/>
                </a:solidFill>
              </a:rPr>
              <a:t>cells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- express on </a:t>
            </a:r>
            <a:r>
              <a:rPr lang="cs-CZ" sz="1600" dirty="0" err="1" smtClean="0"/>
              <a:t>their</a:t>
            </a:r>
            <a:r>
              <a:rPr lang="cs-CZ" sz="1600" dirty="0" smtClean="0"/>
              <a:t> </a:t>
            </a:r>
            <a:r>
              <a:rPr lang="cs-CZ" sz="1600" dirty="0" err="1" smtClean="0"/>
              <a:t>surface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TCR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CD4 </a:t>
            </a:r>
            <a:r>
              <a:rPr lang="cs-CZ" sz="1600" dirty="0" err="1" smtClean="0"/>
              <a:t>and</a:t>
            </a:r>
            <a:r>
              <a:rPr lang="cs-CZ" sz="1600" b="1" dirty="0" smtClean="0">
                <a:solidFill>
                  <a:srgbClr val="0070C0"/>
                </a:solidFill>
              </a:rPr>
              <a:t> CD8 </a:t>
            </a:r>
            <a:br>
              <a:rPr lang="cs-CZ" sz="1600" b="1" dirty="0" smtClean="0">
                <a:solidFill>
                  <a:srgbClr val="0070C0"/>
                </a:solidFill>
              </a:rPr>
            </a:br>
            <a:r>
              <a:rPr lang="cs-CZ" sz="1600" b="1" dirty="0" smtClean="0">
                <a:solidFill>
                  <a:srgbClr val="0070C0"/>
                </a:solidFill>
              </a:rPr>
              <a:t>                                  </a:t>
            </a:r>
            <a:r>
              <a:rPr lang="cs-CZ" sz="1600" dirty="0" smtClean="0"/>
              <a:t>co-receptor (double positive T </a:t>
            </a:r>
            <a:r>
              <a:rPr lang="cs-CZ" sz="1600" dirty="0" err="1" smtClean="0"/>
              <a:t>lymphocyte</a:t>
            </a:r>
            <a:r>
              <a:rPr lang="cs-CZ" sz="1600" dirty="0" smtClean="0"/>
              <a:t>), </a:t>
            </a:r>
            <a:br>
              <a:rPr lang="cs-CZ" sz="1600" dirty="0" smtClean="0"/>
            </a:br>
            <a:r>
              <a:rPr lang="cs-CZ" sz="1600" dirty="0" smtClean="0"/>
              <a:t>                                 </a:t>
            </a:r>
            <a:r>
              <a:rPr lang="cs-CZ" sz="1600" b="1" dirty="0" smtClean="0">
                <a:solidFill>
                  <a:srgbClr val="FF0000"/>
                </a:solidFill>
              </a:rPr>
              <a:t>T cell </a:t>
            </a:r>
            <a:r>
              <a:rPr lang="cs-CZ" sz="1600" b="1" dirty="0" err="1" smtClean="0">
                <a:solidFill>
                  <a:srgbClr val="FF0000"/>
                </a:solidFill>
              </a:rPr>
              <a:t>selection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Medullary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thymocytes</a:t>
            </a:r>
            <a:r>
              <a:rPr lang="cs-CZ" sz="1600" dirty="0" smtClean="0"/>
              <a:t> - single positive T </a:t>
            </a:r>
            <a:r>
              <a:rPr lang="cs-CZ" sz="1600" dirty="0" err="1" smtClean="0"/>
              <a:t>cells</a:t>
            </a:r>
            <a:r>
              <a:rPr lang="cs-CZ" sz="1600" dirty="0" smtClean="0"/>
              <a:t> - </a:t>
            </a:r>
            <a:r>
              <a:rPr lang="cs-CZ" sz="1600" dirty="0" err="1" smtClean="0"/>
              <a:t>retain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expression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CD4 </a:t>
            </a:r>
            <a:r>
              <a:rPr lang="cs-CZ" sz="1600" b="1" dirty="0" err="1" smtClean="0">
                <a:solidFill>
                  <a:srgbClr val="0070C0"/>
                </a:solidFill>
              </a:rPr>
              <a:t>or</a:t>
            </a:r>
            <a:r>
              <a:rPr lang="cs-CZ" sz="1600" b="1" dirty="0" smtClean="0">
                <a:solidFill>
                  <a:srgbClr val="0070C0"/>
                </a:solidFill>
              </a:rPr>
              <a:t> CD8</a:t>
            </a:r>
            <a:r>
              <a:rPr lang="cs-CZ" sz="1600" dirty="0" smtClean="0"/>
              <a:t>, </a:t>
            </a:r>
            <a:r>
              <a:rPr lang="cs-CZ" sz="1600" dirty="0" err="1" smtClean="0"/>
              <a:t>then</a:t>
            </a:r>
            <a:r>
              <a:rPr lang="cs-CZ" sz="1600" dirty="0" smtClean="0"/>
              <a:t> </a:t>
            </a:r>
            <a:r>
              <a:rPr lang="cs-CZ" sz="1600" dirty="0" err="1" smtClean="0"/>
              <a:t>migrate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                                                                               to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secondary</a:t>
            </a:r>
            <a:r>
              <a:rPr lang="cs-CZ" sz="1600" dirty="0" smtClean="0"/>
              <a:t> </a:t>
            </a:r>
            <a:r>
              <a:rPr lang="cs-CZ" sz="1600" dirty="0" err="1" smtClean="0"/>
              <a:t>lymphoid</a:t>
            </a:r>
            <a:r>
              <a:rPr lang="cs-CZ" sz="1600" dirty="0" smtClean="0"/>
              <a:t> </a:t>
            </a:r>
            <a:r>
              <a:rPr lang="cs-CZ" sz="1600" dirty="0" err="1" smtClean="0"/>
              <a:t>organs</a:t>
            </a:r>
            <a:r>
              <a:rPr lang="cs-CZ" sz="1600" dirty="0" smtClean="0"/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Mature</a:t>
            </a:r>
            <a:r>
              <a:rPr lang="cs-CZ" sz="1600" b="1" dirty="0" smtClean="0"/>
              <a:t> T </a:t>
            </a:r>
            <a:r>
              <a:rPr lang="cs-CZ" sz="1600" b="1" dirty="0" err="1" smtClean="0"/>
              <a:t>cells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Medullary</a:t>
            </a:r>
            <a:r>
              <a:rPr lang="cs-CZ" sz="1600" dirty="0" smtClean="0"/>
              <a:t> </a:t>
            </a:r>
            <a:r>
              <a:rPr lang="cs-CZ" sz="1600" dirty="0" err="1" smtClean="0"/>
              <a:t>thymocytes</a:t>
            </a:r>
            <a:r>
              <a:rPr lang="cs-CZ" sz="1600" dirty="0" smtClean="0"/>
              <a:t>) </a:t>
            </a:r>
            <a:r>
              <a:rPr lang="cs-CZ" sz="1600" dirty="0" err="1" smtClean="0"/>
              <a:t>leave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thymus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migrate</a:t>
            </a:r>
            <a:r>
              <a:rPr lang="cs-CZ" sz="1600" dirty="0" smtClean="0"/>
              <a:t> to </a:t>
            </a:r>
            <a:r>
              <a:rPr lang="cs-CZ" sz="1600" dirty="0" err="1" smtClean="0"/>
              <a:t>secondary</a:t>
            </a:r>
            <a:r>
              <a:rPr lang="cs-CZ" sz="1600" dirty="0" smtClean="0"/>
              <a:t> </a:t>
            </a:r>
            <a:r>
              <a:rPr lang="cs-CZ" sz="1600" dirty="0" err="1" smtClean="0"/>
              <a:t>lymphoid</a:t>
            </a:r>
            <a:r>
              <a:rPr lang="cs-CZ" sz="1600" dirty="0" smtClean="0"/>
              <a:t> </a:t>
            </a:r>
            <a:r>
              <a:rPr lang="cs-CZ" sz="1600" dirty="0" err="1" smtClean="0"/>
              <a:t>organs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7" name="irc_mi" descr="http://www.nature.com/nri/journal/v2/n5/images/nri798-f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6431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 rot="5400000">
            <a:off x="965175" y="2178041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>
            <a:off x="1072332" y="1285066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5400000">
            <a:off x="858018" y="321389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5400000">
            <a:off x="858018" y="4571214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0668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T cell </a:t>
            </a:r>
            <a:r>
              <a:rPr lang="cs-CZ" sz="3600" b="1" dirty="0" err="1">
                <a:solidFill>
                  <a:srgbClr val="0070C0"/>
                </a:solidFill>
              </a:rPr>
              <a:t>selection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8424862" cy="53276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Positive </a:t>
            </a:r>
            <a:r>
              <a:rPr lang="cs-CZ" sz="2000" b="1" dirty="0" err="1">
                <a:solidFill>
                  <a:srgbClr val="0070C0"/>
                </a:solidFill>
              </a:rPr>
              <a:t>selection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-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/>
              <a:t>elimination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cells</a:t>
            </a:r>
            <a:r>
              <a:rPr lang="cs-CZ" sz="2000" b="1" dirty="0"/>
              <a:t> </a:t>
            </a:r>
            <a:r>
              <a:rPr lang="cs-CZ" sz="2000" b="1" dirty="0" err="1"/>
              <a:t>with</a:t>
            </a:r>
            <a:r>
              <a:rPr lang="cs-CZ" sz="2000" b="1" dirty="0"/>
              <a:t> </a:t>
            </a:r>
            <a:r>
              <a:rPr lang="cs-CZ" sz="2000" b="1" dirty="0" err="1"/>
              <a:t>dysfunctional</a:t>
            </a:r>
            <a:r>
              <a:rPr lang="cs-CZ" sz="2000" b="1" dirty="0"/>
              <a:t> TCR</a:t>
            </a:r>
            <a:r>
              <a:rPr lang="cs-CZ" sz="2000" dirty="0"/>
              <a:t>, </a:t>
            </a:r>
            <a:br>
              <a:rPr lang="cs-CZ" sz="2000" dirty="0"/>
            </a:br>
            <a:r>
              <a:rPr lang="cs-CZ" sz="2000" dirty="0" smtClean="0"/>
              <a:t> </a:t>
            </a:r>
            <a:r>
              <a:rPr lang="cs-CZ" sz="2000" dirty="0" err="1" smtClean="0"/>
              <a:t>thymocytes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recognize</a:t>
            </a:r>
            <a:r>
              <a:rPr lang="cs-CZ" sz="2000" dirty="0" smtClean="0"/>
              <a:t> MHC </a:t>
            </a:r>
            <a:r>
              <a:rPr lang="cs-CZ" sz="2000" dirty="0" err="1" smtClean="0"/>
              <a:t>gp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low</a:t>
            </a:r>
            <a:r>
              <a:rPr lang="cs-CZ" sz="2000" dirty="0" smtClean="0"/>
              <a:t> </a:t>
            </a:r>
            <a:r>
              <a:rPr lang="cs-CZ" sz="2000" dirty="0" err="1" smtClean="0"/>
              <a:t>affinity</a:t>
            </a:r>
            <a:r>
              <a:rPr lang="cs-CZ" sz="2000" dirty="0" smtClean="0"/>
              <a:t> are </a:t>
            </a:r>
            <a:r>
              <a:rPr lang="cs-CZ" sz="2000" dirty="0" err="1" smtClean="0"/>
              <a:t>positively</a:t>
            </a:r>
            <a:r>
              <a:rPr lang="cs-CZ" sz="2000" dirty="0" smtClean="0"/>
              <a:t> </a:t>
            </a:r>
            <a:r>
              <a:rPr lang="cs-CZ" sz="2000" dirty="0" err="1" smtClean="0"/>
              <a:t>selected</a:t>
            </a:r>
            <a:r>
              <a:rPr lang="cs-CZ" sz="2000" dirty="0" smtClean="0"/>
              <a:t>, </a:t>
            </a:r>
            <a:r>
              <a:rPr lang="cs-CZ" sz="2000" dirty="0" err="1"/>
              <a:t>then</a:t>
            </a:r>
            <a:r>
              <a:rPr lang="cs-CZ" sz="2000" dirty="0"/>
              <a:t> </a:t>
            </a:r>
            <a:r>
              <a:rPr lang="cs-CZ" sz="2000" dirty="0" err="1"/>
              <a:t>maintain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expression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CD4 </a:t>
            </a:r>
            <a:r>
              <a:rPr lang="cs-CZ" sz="2000" dirty="0" err="1"/>
              <a:t>or</a:t>
            </a:r>
            <a:r>
              <a:rPr lang="cs-CZ" sz="2000" dirty="0"/>
              <a:t> CD8 (</a:t>
            </a:r>
            <a:r>
              <a:rPr lang="cs-CZ" sz="2000" dirty="0" err="1"/>
              <a:t>depending</a:t>
            </a:r>
            <a:r>
              <a:rPr lang="cs-CZ" sz="2000" dirty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/>
              <a:t>class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MHC </a:t>
            </a:r>
            <a:r>
              <a:rPr lang="cs-CZ" sz="2000" dirty="0" err="1"/>
              <a:t>gp</a:t>
            </a:r>
            <a:r>
              <a:rPr lang="cs-CZ" sz="2000" dirty="0"/>
              <a:t> </a:t>
            </a:r>
            <a:r>
              <a:rPr lang="cs-CZ" sz="2000" dirty="0" err="1"/>
              <a:t>binds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TCR). </a:t>
            </a:r>
            <a:endParaRPr lang="cs-CZ" sz="2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Negative </a:t>
            </a:r>
            <a:r>
              <a:rPr lang="cs-CZ" sz="2000" b="1" dirty="0" err="1" smtClean="0">
                <a:solidFill>
                  <a:srgbClr val="0070C0"/>
                </a:solidFill>
              </a:rPr>
              <a:t>selection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-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elimination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autoreactive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cells</a:t>
            </a:r>
            <a:r>
              <a:rPr lang="cs-CZ" sz="2000" dirty="0" smtClean="0"/>
              <a:t>,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strongly</a:t>
            </a:r>
            <a:r>
              <a:rPr lang="cs-CZ" sz="2000" dirty="0" smtClean="0"/>
              <a:t> </a:t>
            </a:r>
            <a:r>
              <a:rPr lang="cs-CZ" sz="2000" dirty="0" err="1" smtClean="0"/>
              <a:t>bind</a:t>
            </a:r>
            <a:r>
              <a:rPr lang="cs-CZ" sz="2000" dirty="0" smtClean="0"/>
              <a:t> </a:t>
            </a:r>
            <a:r>
              <a:rPr lang="cs-CZ" sz="2000" dirty="0" err="1" smtClean="0"/>
              <a:t>MHCgp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normal</a:t>
            </a:r>
            <a:r>
              <a:rPr lang="cs-CZ" sz="2000" dirty="0" smtClean="0"/>
              <a:t> </a:t>
            </a:r>
            <a:r>
              <a:rPr lang="cs-CZ" sz="2000" dirty="0" err="1" smtClean="0"/>
              <a:t>peptides</a:t>
            </a:r>
            <a:r>
              <a:rPr lang="cs-CZ" sz="2000" dirty="0" smtClean="0"/>
              <a:t> (</a:t>
            </a:r>
            <a:r>
              <a:rPr lang="cs-CZ" sz="2000" dirty="0" err="1" smtClean="0"/>
              <a:t>autoantigens</a:t>
            </a:r>
            <a:r>
              <a:rPr lang="cs-CZ" sz="2000" dirty="0" smtClean="0"/>
              <a:t>) </a:t>
            </a:r>
            <a:r>
              <a:rPr lang="cs-CZ" sz="2000" dirty="0" err="1" smtClean="0"/>
              <a:t>which</a:t>
            </a:r>
            <a:r>
              <a:rPr lang="cs-CZ" sz="2000" dirty="0" smtClean="0"/>
              <a:t> are </a:t>
            </a:r>
            <a:r>
              <a:rPr lang="cs-CZ" sz="2000" dirty="0" err="1" smtClean="0"/>
              <a:t>expressed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surface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thymic</a:t>
            </a:r>
            <a:r>
              <a:rPr lang="cs-CZ" sz="2000" dirty="0" smtClean="0"/>
              <a:t> </a:t>
            </a:r>
            <a:r>
              <a:rPr lang="cs-CZ" sz="2000" dirty="0" err="1" smtClean="0"/>
              <a:t>cells</a:t>
            </a:r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8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/>
              <a:t>98</a:t>
            </a:r>
            <a:r>
              <a:rPr lang="cs-CZ" sz="2000" dirty="0"/>
              <a:t>% </a:t>
            </a:r>
            <a:r>
              <a:rPr lang="cs-CZ" sz="2000" dirty="0" err="1"/>
              <a:t>of</a:t>
            </a:r>
            <a:r>
              <a:rPr lang="cs-CZ" sz="2000" dirty="0"/>
              <a:t> pro-</a:t>
            </a:r>
            <a:r>
              <a:rPr lang="cs-CZ" sz="2000" dirty="0" err="1"/>
              <a:t>thymocytes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 smtClean="0"/>
              <a:t>thymus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cs-CZ" sz="2000" dirty="0" err="1"/>
              <a:t>its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dies</a:t>
            </a:r>
            <a:r>
              <a:rPr lang="cs-CZ" sz="2000" dirty="0"/>
              <a:t> </a:t>
            </a:r>
            <a:endParaRPr lang="cs-CZ" sz="2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hlinkClick r:id="rId2"/>
              </a:rPr>
              <a:t>https://www.youtube.com/watch?v=9E_UxnC_L2o</a:t>
            </a:r>
            <a:endParaRPr lang="cs-CZ" sz="2000" dirty="0" smtClean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</p:txBody>
      </p:sp>
      <p:pic>
        <p:nvPicPr>
          <p:cNvPr id="4" name="irc_mi" descr="https://dokuwiki.noctrl.edu/lib/exe/fetch.php?w=600&amp;h=400&amp;media=bio:440:virology_wiki_9_picture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4572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surface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markers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928802"/>
            <a:ext cx="8929718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TCR</a:t>
            </a:r>
            <a:r>
              <a:rPr lang="cs-CZ" sz="2400" dirty="0"/>
              <a:t> - </a:t>
            </a:r>
            <a:r>
              <a:rPr lang="cs-CZ" sz="2400" dirty="0" err="1" smtClean="0"/>
              <a:t>recognizes</a:t>
            </a:r>
            <a:r>
              <a:rPr lang="cs-CZ" sz="2400" dirty="0" smtClean="0"/>
              <a:t> </a:t>
            </a:r>
            <a:r>
              <a:rPr lang="cs-CZ" sz="2400" dirty="0" err="1"/>
              <a:t>Ag</a:t>
            </a:r>
            <a:r>
              <a:rPr lang="cs-CZ" sz="2400" dirty="0"/>
              <a:t> </a:t>
            </a:r>
            <a:r>
              <a:rPr lang="cs-CZ" sz="2400" dirty="0" smtClean="0"/>
              <a:t>peptide </a:t>
            </a:r>
            <a:r>
              <a:rPr lang="cs-CZ" sz="2400" dirty="0" err="1" smtClean="0"/>
              <a:t>bound</a:t>
            </a:r>
            <a:r>
              <a:rPr lang="cs-CZ" sz="2400" dirty="0" smtClean="0"/>
              <a:t> to MHC </a:t>
            </a:r>
            <a:r>
              <a:rPr lang="cs-CZ" sz="2400" dirty="0" err="1" smtClean="0"/>
              <a:t>molecule</a:t>
            </a:r>
            <a:r>
              <a:rPr lang="cs-CZ" sz="24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endParaRPr lang="cs-CZ" sz="1000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CD3</a:t>
            </a:r>
            <a:r>
              <a:rPr lang="cs-CZ" sz="2400" dirty="0"/>
              <a:t> - TCR </a:t>
            </a:r>
            <a:r>
              <a:rPr lang="cs-CZ" sz="2400" dirty="0" err="1"/>
              <a:t>component</a:t>
            </a:r>
            <a:r>
              <a:rPr lang="cs-CZ" sz="2400" dirty="0"/>
              <a:t>, </a:t>
            </a:r>
            <a:r>
              <a:rPr lang="cs-CZ" sz="2400" dirty="0" err="1" smtClean="0"/>
              <a:t>participates</a:t>
            </a:r>
            <a:r>
              <a:rPr lang="cs-CZ" sz="2400" dirty="0" smtClean="0"/>
              <a:t> </a:t>
            </a:r>
            <a:r>
              <a:rPr lang="cs-CZ" sz="2400" dirty="0"/>
              <a:t>in </a:t>
            </a:r>
            <a:r>
              <a:rPr lang="cs-CZ" sz="2400" dirty="0" err="1"/>
              <a:t>signal</a:t>
            </a:r>
            <a:r>
              <a:rPr lang="cs-CZ" sz="2400" dirty="0"/>
              <a:t> </a:t>
            </a:r>
            <a:r>
              <a:rPr lang="cs-CZ" sz="2400" dirty="0" err="1"/>
              <a:t>transduction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CD4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b="1" dirty="0"/>
              <a:t>CD8</a:t>
            </a:r>
            <a:r>
              <a:rPr lang="cs-CZ" sz="2400" dirty="0"/>
              <a:t> - co-</a:t>
            </a:r>
            <a:r>
              <a:rPr lang="cs-CZ" sz="2400" dirty="0" err="1"/>
              <a:t>receptors</a:t>
            </a:r>
            <a:r>
              <a:rPr lang="cs-CZ" sz="2400" dirty="0"/>
              <a:t>, </a:t>
            </a:r>
            <a:r>
              <a:rPr lang="cs-CZ" sz="2400" dirty="0" err="1" smtClean="0"/>
              <a:t>bind</a:t>
            </a:r>
            <a:r>
              <a:rPr lang="cs-CZ" sz="2400" dirty="0" smtClean="0"/>
              <a:t> </a:t>
            </a:r>
            <a:r>
              <a:rPr lang="cs-CZ" sz="2400" dirty="0"/>
              <a:t>to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CD28</a:t>
            </a:r>
            <a:r>
              <a:rPr lang="cs-CZ" sz="2400" dirty="0"/>
              <a:t> - </a:t>
            </a:r>
            <a:r>
              <a:rPr lang="cs-CZ" sz="2400" dirty="0" err="1"/>
              <a:t>costimulatory</a:t>
            </a:r>
            <a:r>
              <a:rPr lang="cs-CZ" sz="2400" dirty="0"/>
              <a:t> receptor, </a:t>
            </a:r>
            <a:r>
              <a:rPr lang="cs-CZ" sz="2400" dirty="0" err="1"/>
              <a:t>binds</a:t>
            </a:r>
            <a:r>
              <a:rPr lang="cs-CZ" sz="2400" dirty="0"/>
              <a:t> to CD80, CD86 on APC</a:t>
            </a:r>
            <a:br>
              <a:rPr lang="cs-CZ" sz="2400" dirty="0"/>
            </a:b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CTLA-4</a:t>
            </a:r>
            <a:r>
              <a:rPr lang="cs-CZ" sz="2400" dirty="0"/>
              <a:t> (CD152) - inhibitory receptor, </a:t>
            </a:r>
            <a:r>
              <a:rPr lang="cs-CZ" sz="2400" dirty="0" err="1"/>
              <a:t>binds</a:t>
            </a:r>
            <a:r>
              <a:rPr lang="cs-CZ" sz="2400" dirty="0"/>
              <a:t> to CD80, CD86 </a:t>
            </a:r>
          </a:p>
        </p:txBody>
      </p:sp>
      <p:pic>
        <p:nvPicPr>
          <p:cNvPr id="4" name="irc_mi" descr="http://www.biocarta.com/pathfiles/h_thelperPathwa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4000496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TCR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9138"/>
            <a:ext cx="9144000" cy="451169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TCR (T cell receptor)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heterodimer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 err="1"/>
              <a:t>consisting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400" b="1" dirty="0"/>
              <a:t> </a:t>
            </a:r>
            <a:r>
              <a:rPr lang="cs-CZ" sz="2400" dirty="0" err="1"/>
              <a:t>and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b (g,d) </a:t>
            </a:r>
            <a:r>
              <a:rPr lang="cs-CZ" sz="2400" dirty="0" err="1" smtClean="0"/>
              <a:t>chains</a:t>
            </a:r>
            <a:endParaRPr lang="cs-CZ" sz="24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b="1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associated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CD3 </a:t>
            </a:r>
            <a:r>
              <a:rPr lang="cs-CZ" sz="2400" b="1" dirty="0" err="1">
                <a:solidFill>
                  <a:srgbClr val="0070C0"/>
                </a:solidFill>
              </a:rPr>
              <a:t>complex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signal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 err="1" smtClean="0"/>
              <a:t>transduction</a:t>
            </a:r>
            <a:r>
              <a:rPr lang="cs-CZ" sz="2400" dirty="0" smtClean="0"/>
              <a:t>  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N-</a:t>
            </a:r>
            <a:r>
              <a:rPr lang="cs-CZ" sz="2400" dirty="0" err="1" smtClean="0"/>
              <a:t>terminal</a:t>
            </a:r>
            <a:r>
              <a:rPr lang="cs-CZ" sz="2400" dirty="0" smtClean="0"/>
              <a:t> </a:t>
            </a:r>
            <a:r>
              <a:rPr lang="cs-CZ" sz="2400" dirty="0" err="1"/>
              <a:t>parts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>
                <a:latin typeface="Symbol" pitchFamily="18" charset="2"/>
              </a:rPr>
              <a:t>a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>
                <a:latin typeface="Symbol" pitchFamily="18" charset="2"/>
              </a:rPr>
              <a:t>b</a:t>
            </a:r>
            <a:r>
              <a:rPr lang="cs-CZ" sz="2400" dirty="0"/>
              <a:t> (</a:t>
            </a:r>
            <a:r>
              <a:rPr lang="cs-CZ" sz="2400" dirty="0">
                <a:latin typeface="Symbol" pitchFamily="18" charset="2"/>
              </a:rPr>
              <a:t>g,d</a:t>
            </a:r>
            <a:r>
              <a:rPr lang="cs-CZ" sz="2400" dirty="0"/>
              <a:t>) </a:t>
            </a:r>
            <a:r>
              <a:rPr lang="cs-CZ" sz="2400" dirty="0" err="1" smtClean="0"/>
              <a:t>chains</a:t>
            </a:r>
            <a:r>
              <a:rPr lang="cs-CZ" sz="2400" dirty="0" smtClean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Ag</a:t>
            </a:r>
            <a:r>
              <a:rPr lang="cs-CZ" sz="3500" dirty="0"/>
              <a:t>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3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3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190" y="0"/>
            <a:ext cx="4051810" cy="28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>
                <a:solidFill>
                  <a:srgbClr val="0070C0"/>
                </a:solidFill>
              </a:rPr>
              <a:t>subpopulations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ab</a:t>
            </a:r>
            <a:r>
              <a:rPr lang="cs-CZ" sz="2400" b="1" dirty="0" smtClean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lymphocytes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TCR</a:t>
            </a:r>
            <a:r>
              <a:rPr lang="cs-CZ" sz="2400" dirty="0" err="1">
                <a:latin typeface="Symbol" pitchFamily="18" charset="2"/>
              </a:rPr>
              <a:t>ab</a:t>
            </a:r>
            <a:r>
              <a:rPr lang="cs-CZ" sz="2400" dirty="0"/>
              <a:t>, major type (</a:t>
            </a:r>
            <a:r>
              <a:rPr lang="cs-CZ" sz="2400" dirty="0" smtClean="0"/>
              <a:t>95-98%), </a:t>
            </a:r>
            <a:r>
              <a:rPr lang="cs-CZ" sz="2400" dirty="0" err="1" smtClean="0"/>
              <a:t>need</a:t>
            </a:r>
            <a:r>
              <a:rPr lang="cs-CZ" sz="2400" dirty="0" smtClean="0"/>
              <a:t> </a:t>
            </a:r>
            <a:r>
              <a:rPr lang="cs-CZ" sz="2400" dirty="0" err="1" smtClean="0"/>
              <a:t>thymus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,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peptide </a:t>
            </a:r>
            <a:r>
              <a:rPr lang="cs-CZ" sz="2400" dirty="0" err="1" smtClean="0"/>
              <a:t>antigens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complex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MHC </a:t>
            </a:r>
            <a:r>
              <a:rPr lang="cs-CZ" sz="2400" dirty="0" err="1" smtClean="0"/>
              <a:t>gp</a:t>
            </a:r>
            <a:r>
              <a:rPr lang="cs-CZ" sz="2400" dirty="0" smtClean="0"/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70C0"/>
                </a:solidFill>
                <a:latin typeface="Symbol" pitchFamily="18" charset="2"/>
              </a:rPr>
              <a:t>gd</a:t>
            </a:r>
            <a:r>
              <a:rPr lang="cs-CZ" sz="2400" b="1" dirty="0" smtClean="0">
                <a:solidFill>
                  <a:srgbClr val="0070C0"/>
                </a:solidFill>
              </a:rPr>
              <a:t> T </a:t>
            </a:r>
            <a:r>
              <a:rPr lang="cs-CZ" sz="2400" b="1" dirty="0" err="1" smtClean="0">
                <a:solidFill>
                  <a:srgbClr val="0070C0"/>
                </a:solidFill>
              </a:rPr>
              <a:t>lymphocytes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- (2-5%) </a:t>
            </a:r>
            <a:r>
              <a:rPr lang="cs-CZ" sz="2400" dirty="0" err="1" smtClean="0"/>
              <a:t>may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</a:t>
            </a:r>
            <a:r>
              <a:rPr lang="cs-CZ" sz="2400" dirty="0" smtClean="0"/>
              <a:t> </a:t>
            </a:r>
            <a:r>
              <a:rPr lang="cs-CZ" sz="2400" dirty="0" err="1" smtClean="0"/>
              <a:t>outside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thymus</a:t>
            </a:r>
            <a:r>
              <a:rPr lang="cs-CZ" sz="2400" dirty="0" smtClean="0"/>
              <a:t>, </a:t>
            </a:r>
            <a:r>
              <a:rPr lang="cs-CZ" sz="2400" dirty="0" err="1" smtClean="0"/>
              <a:t>some</a:t>
            </a:r>
            <a:r>
              <a:rPr lang="cs-CZ" sz="2400" dirty="0" smtClean="0"/>
              <a:t> are </a:t>
            </a:r>
            <a:r>
              <a:rPr lang="cs-CZ" sz="2400" dirty="0" err="1" smtClean="0"/>
              <a:t>able</a:t>
            </a:r>
            <a:r>
              <a:rPr lang="cs-CZ" sz="2400" dirty="0" smtClean="0"/>
              <a:t> to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</a:t>
            </a:r>
            <a:r>
              <a:rPr lang="cs-CZ" sz="2400" dirty="0" err="1" smtClean="0"/>
              <a:t>native</a:t>
            </a:r>
            <a:r>
              <a:rPr lang="cs-CZ" sz="2400" dirty="0" smtClean="0"/>
              <a:t> </a:t>
            </a:r>
            <a:r>
              <a:rPr lang="cs-CZ" sz="2400" dirty="0" err="1" smtClean="0"/>
              <a:t>Ag</a:t>
            </a:r>
            <a:r>
              <a:rPr lang="cs-CZ" sz="2400" dirty="0" smtClean="0"/>
              <a:t>, </a:t>
            </a:r>
            <a:r>
              <a:rPr lang="cs-CZ" sz="2400" dirty="0" err="1" smtClean="0"/>
              <a:t>apply</a:t>
            </a:r>
            <a:r>
              <a:rPr lang="cs-CZ" sz="2400" dirty="0" smtClean="0"/>
              <a:t> in defense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skin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mucous</a:t>
            </a:r>
            <a:r>
              <a:rPr lang="cs-CZ" sz="2400" dirty="0" smtClean="0"/>
              <a:t> </a:t>
            </a:r>
            <a:r>
              <a:rPr lang="cs-CZ" sz="2400" dirty="0" err="1" smtClean="0"/>
              <a:t>membranes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NK-T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cells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recognize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CD1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complexes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lipids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glycolipids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  <a:latin typeface="Symbol" pitchFamily="18" charset="2"/>
              </a:rPr>
              <a:t>ab</a:t>
            </a:r>
            <a:r>
              <a:rPr lang="cs-CZ" sz="3200" b="1" dirty="0" smtClean="0">
                <a:solidFill>
                  <a:srgbClr val="0070C0"/>
                </a:solidFill>
              </a:rPr>
              <a:t> CD4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3200" b="1" dirty="0" smtClean="0">
                <a:solidFill>
                  <a:srgbClr val="0070C0"/>
                </a:solidFill>
              </a:rPr>
              <a:t> T </a:t>
            </a:r>
            <a:r>
              <a:rPr lang="cs-CZ" sz="3200" b="1" dirty="0" err="1" smtClean="0">
                <a:solidFill>
                  <a:srgbClr val="0070C0"/>
                </a:solidFill>
              </a:rPr>
              <a:t>cells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5"/>
            <a:ext cx="8572560" cy="5572163"/>
          </a:xfrm>
        </p:spPr>
        <p:txBody>
          <a:bodyPr>
            <a:normAutofit lnSpcReduction="10000"/>
          </a:bodyPr>
          <a:lstStyle/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dirty="0" err="1" smtClean="0"/>
              <a:t>Precursors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helper</a:t>
            </a:r>
            <a:r>
              <a:rPr lang="cs-CZ" sz="2400" b="1" dirty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cells</a:t>
            </a:r>
            <a:r>
              <a:rPr lang="cs-CZ" sz="2400" b="1" dirty="0">
                <a:solidFill>
                  <a:srgbClr val="0070C0"/>
                </a:solidFill>
              </a:rPr>
              <a:t> (T</a:t>
            </a:r>
            <a:r>
              <a:rPr lang="cs-CZ" sz="2400" b="1" baseline="-25000" dirty="0">
                <a:solidFill>
                  <a:srgbClr val="0070C0"/>
                </a:solidFill>
              </a:rPr>
              <a:t>H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r>
              <a:rPr lang="cs-CZ" sz="2400" b="1" dirty="0"/>
              <a:t>,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T</a:t>
            </a:r>
            <a:r>
              <a:rPr lang="cs-CZ" sz="2400" baseline="-25000" dirty="0" err="1" smtClean="0"/>
              <a:t>H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differentiate</a:t>
            </a:r>
            <a:r>
              <a:rPr lang="cs-CZ" sz="2400" dirty="0" smtClean="0"/>
              <a:t>  to </a:t>
            </a: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subtypes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secret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</a:t>
            </a:r>
            <a:r>
              <a:rPr lang="cs-CZ" sz="2400" dirty="0" smtClean="0"/>
              <a:t> </a:t>
            </a:r>
            <a:r>
              <a:rPr lang="cs-CZ" sz="2400" dirty="0" err="1" smtClean="0"/>
              <a:t>cytokines</a:t>
            </a:r>
            <a:r>
              <a:rPr lang="cs-CZ" sz="2400" dirty="0" smtClean="0"/>
              <a:t> </a:t>
            </a: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</a:rPr>
              <a:t>1</a:t>
            </a:r>
            <a:r>
              <a:rPr lang="cs-CZ" sz="2400" dirty="0" smtClean="0"/>
              <a:t> </a:t>
            </a:r>
            <a:r>
              <a:rPr lang="cs-CZ" sz="2400" dirty="0"/>
              <a:t>- IL-2, </a:t>
            </a:r>
            <a:r>
              <a:rPr lang="cs-CZ" sz="2400" dirty="0" err="1" smtClean="0"/>
              <a:t>IFN</a:t>
            </a:r>
            <a:r>
              <a:rPr lang="cs-CZ" sz="2400" dirty="0" err="1" smtClean="0">
                <a:latin typeface="Symbol" pitchFamily="18" charset="2"/>
              </a:rPr>
              <a:t>g</a:t>
            </a:r>
            <a:r>
              <a:rPr lang="cs-CZ" sz="2400" dirty="0" smtClean="0"/>
              <a:t>; </a:t>
            </a:r>
            <a:r>
              <a:rPr lang="cs-CZ" sz="2400" dirty="0" err="1" smtClean="0"/>
              <a:t>macrophages</a:t>
            </a:r>
            <a:r>
              <a:rPr lang="cs-CZ" sz="2400" dirty="0" smtClean="0"/>
              <a:t> </a:t>
            </a:r>
            <a:r>
              <a:rPr lang="cs-CZ" sz="2400" dirty="0" err="1" smtClean="0"/>
              <a:t>activation</a:t>
            </a:r>
            <a:endParaRPr lang="cs-CZ" sz="2400" dirty="0" smtClean="0"/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</a:rPr>
              <a:t>2</a:t>
            </a:r>
            <a:r>
              <a:rPr lang="cs-CZ" sz="2400" dirty="0" smtClean="0"/>
              <a:t> </a:t>
            </a:r>
            <a:r>
              <a:rPr lang="cs-CZ" sz="2400" dirty="0"/>
              <a:t>- IL-4, IL-5, IL-6, </a:t>
            </a:r>
            <a:r>
              <a:rPr lang="cs-CZ" sz="2400" dirty="0" smtClean="0"/>
              <a:t>IL-10; </a:t>
            </a:r>
            <a:r>
              <a:rPr lang="cs-CZ" sz="2400" dirty="0" err="1" smtClean="0"/>
              <a:t>protection</a:t>
            </a:r>
            <a:r>
              <a:rPr lang="cs-CZ" sz="2400" dirty="0" smtClean="0"/>
              <a:t> </a:t>
            </a:r>
            <a:r>
              <a:rPr lang="cs-CZ" sz="2400" dirty="0" err="1" smtClean="0"/>
              <a:t>against</a:t>
            </a:r>
            <a:r>
              <a:rPr lang="cs-CZ" sz="2400" dirty="0" smtClean="0"/>
              <a:t> </a:t>
            </a:r>
            <a:r>
              <a:rPr lang="cs-CZ" sz="2400" dirty="0" err="1" smtClean="0"/>
              <a:t>extracellular</a:t>
            </a:r>
            <a:r>
              <a:rPr lang="cs-CZ" sz="2400" dirty="0" smtClean="0"/>
              <a:t> </a:t>
            </a:r>
            <a:r>
              <a:rPr lang="cs-CZ" sz="2400" dirty="0" err="1" smtClean="0"/>
              <a:t>parasites</a:t>
            </a:r>
            <a:r>
              <a:rPr lang="cs-CZ" sz="2400" dirty="0" smtClean="0"/>
              <a:t> </a:t>
            </a: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</a:rPr>
              <a:t>17 -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IL-17;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proinflammatory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participation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autoimmune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diseases</a:t>
            </a:r>
            <a:endParaRPr lang="cs-CZ" sz="2400" dirty="0"/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err="1" smtClean="0">
                <a:solidFill>
                  <a:srgbClr val="0070C0"/>
                </a:solidFill>
              </a:rPr>
              <a:t>Tfh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- (</a:t>
            </a:r>
            <a:r>
              <a:rPr lang="cs-CZ" sz="2400" dirty="0" err="1" smtClean="0"/>
              <a:t>follicular</a:t>
            </a:r>
            <a:r>
              <a:rPr lang="cs-CZ" sz="2400" dirty="0" smtClean="0"/>
              <a:t> </a:t>
            </a:r>
            <a:r>
              <a:rPr lang="cs-CZ" sz="2400" dirty="0" err="1" smtClean="0"/>
              <a:t>helper</a:t>
            </a:r>
            <a:r>
              <a:rPr lang="cs-CZ" sz="2400" dirty="0" smtClean="0"/>
              <a:t> T </a:t>
            </a:r>
            <a:r>
              <a:rPr lang="cs-CZ" sz="2400" dirty="0" err="1" smtClean="0"/>
              <a:t>cells</a:t>
            </a:r>
            <a:r>
              <a:rPr lang="cs-CZ" sz="2400" dirty="0" smtClean="0"/>
              <a:t>); B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assistance</a:t>
            </a:r>
            <a:r>
              <a:rPr lang="cs-CZ" sz="2400" dirty="0" smtClean="0"/>
              <a:t> </a:t>
            </a: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err="1" smtClean="0">
                <a:solidFill>
                  <a:srgbClr val="0070C0"/>
                </a:solidFill>
              </a:rPr>
              <a:t>Treg</a:t>
            </a:r>
            <a:r>
              <a:rPr lang="cs-CZ" sz="2400" dirty="0" smtClean="0"/>
              <a:t> – (</a:t>
            </a:r>
            <a:r>
              <a:rPr lang="cs-CZ" sz="2400" dirty="0" err="1" smtClean="0"/>
              <a:t>regulatory</a:t>
            </a:r>
            <a:r>
              <a:rPr lang="cs-CZ" sz="2400" dirty="0" smtClean="0"/>
              <a:t> T </a:t>
            </a:r>
            <a:r>
              <a:rPr lang="cs-CZ" sz="2400" dirty="0" err="1" smtClean="0"/>
              <a:t>cells</a:t>
            </a:r>
            <a:r>
              <a:rPr lang="cs-CZ" sz="2400" dirty="0" smtClean="0"/>
              <a:t>) </a:t>
            </a:r>
            <a:r>
              <a:rPr lang="cs-CZ" sz="2400" dirty="0" err="1" smtClean="0"/>
              <a:t>suppress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others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T </a:t>
            </a:r>
            <a:r>
              <a:rPr lang="cs-CZ" sz="2400" dirty="0" err="1" smtClean="0"/>
              <a:t>cells</a:t>
            </a:r>
            <a:r>
              <a:rPr lang="cs-CZ" sz="2400" dirty="0" smtClean="0"/>
              <a:t>, </a:t>
            </a:r>
            <a:r>
              <a:rPr lang="cs-CZ" sz="2400" dirty="0" err="1" smtClean="0"/>
              <a:t>especially</a:t>
            </a:r>
            <a:r>
              <a:rPr lang="cs-CZ" sz="2400" dirty="0" smtClean="0"/>
              <a:t> </a:t>
            </a:r>
            <a:r>
              <a:rPr lang="cs-CZ" sz="2400" dirty="0" err="1" smtClean="0"/>
              <a:t>autoreactive</a:t>
            </a:r>
            <a:r>
              <a:rPr lang="cs-CZ" sz="2400" dirty="0" smtClean="0"/>
              <a:t> T </a:t>
            </a:r>
            <a:r>
              <a:rPr lang="cs-CZ" sz="2400" dirty="0" err="1" smtClean="0"/>
              <a:t>cells</a:t>
            </a:r>
            <a:r>
              <a:rPr lang="cs-CZ" sz="2400" dirty="0" smtClean="0"/>
              <a:t>; </a:t>
            </a:r>
            <a:r>
              <a:rPr lang="cs-CZ" sz="2400" dirty="0" err="1" smtClean="0"/>
              <a:t>produce</a:t>
            </a:r>
            <a:r>
              <a:rPr lang="cs-CZ" sz="2400" dirty="0" smtClean="0"/>
              <a:t> IL-10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TGF</a:t>
            </a:r>
            <a:r>
              <a:rPr lang="cs-CZ" sz="2400" dirty="0" err="1" smtClean="0">
                <a:latin typeface="Symbol" pitchFamily="18" charset="2"/>
              </a:rPr>
              <a:t>b</a:t>
            </a:r>
            <a:r>
              <a:rPr lang="cs-CZ" sz="2400" dirty="0" smtClean="0">
                <a:latin typeface="Symbol" pitchFamily="18" charset="2"/>
              </a:rPr>
              <a:t/>
            </a:r>
            <a:br>
              <a:rPr lang="cs-CZ" sz="2400" dirty="0" smtClean="0">
                <a:latin typeface="Symbol" pitchFamily="18" charset="2"/>
              </a:rPr>
            </a:br>
            <a:r>
              <a:rPr lang="cs-CZ" sz="1900" i="1" dirty="0" smtClean="0"/>
              <a:t> </a:t>
            </a:r>
            <a:r>
              <a:rPr lang="cs-CZ" sz="1900" i="1" dirty="0" err="1" smtClean="0"/>
              <a:t>regulatory</a:t>
            </a:r>
            <a:r>
              <a:rPr lang="cs-CZ" sz="1900" i="1" dirty="0" smtClean="0"/>
              <a:t> T </a:t>
            </a:r>
            <a:r>
              <a:rPr lang="cs-CZ" sz="1900" i="1" dirty="0" err="1" smtClean="0"/>
              <a:t>cells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arise</a:t>
            </a:r>
            <a:r>
              <a:rPr lang="cs-CZ" sz="1900" i="1" dirty="0" smtClean="0"/>
              <a:t> in </a:t>
            </a:r>
            <a:r>
              <a:rPr lang="cs-CZ" sz="1900" i="1" dirty="0" err="1" smtClean="0"/>
              <a:t>the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thymus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from</a:t>
            </a:r>
            <a:r>
              <a:rPr lang="cs-CZ" sz="1900" i="1" dirty="0" smtClean="0"/>
              <a:t> a part </a:t>
            </a:r>
            <a:r>
              <a:rPr lang="cs-CZ" sz="1900" i="1" dirty="0" err="1" smtClean="0"/>
              <a:t>of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autoreactive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lymphocytes</a:t>
            </a:r>
            <a:endParaRPr lang="cs-CZ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  <a:latin typeface="Symbol" pitchFamily="18" charset="2"/>
              </a:rPr>
              <a:t>ab</a:t>
            </a:r>
            <a:r>
              <a:rPr lang="cs-CZ" sz="3200" b="1" dirty="0" smtClean="0">
                <a:solidFill>
                  <a:srgbClr val="0070C0"/>
                </a:solidFill>
              </a:rPr>
              <a:t> CD8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3200" b="1" dirty="0" smtClean="0">
                <a:solidFill>
                  <a:srgbClr val="0070C0"/>
                </a:solidFill>
              </a:rPr>
              <a:t> T </a:t>
            </a:r>
            <a:r>
              <a:rPr lang="cs-CZ" sz="3200" b="1" dirty="0" err="1" smtClean="0">
                <a:solidFill>
                  <a:srgbClr val="0070C0"/>
                </a:solidFill>
              </a:rPr>
              <a:t>cells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600200"/>
            <a:ext cx="8035951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400" b="1" dirty="0" err="1" smtClean="0">
                <a:solidFill>
                  <a:srgbClr val="0070C0"/>
                </a:solidFill>
              </a:rPr>
              <a:t>Precursors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of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cytotoxic</a:t>
            </a:r>
            <a:r>
              <a:rPr lang="cs-CZ" sz="2400" b="1" dirty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cells</a:t>
            </a:r>
            <a:r>
              <a:rPr lang="cs-CZ" sz="2400" b="1" dirty="0">
                <a:solidFill>
                  <a:srgbClr val="0070C0"/>
                </a:solidFill>
              </a:rPr>
              <a:t> (</a:t>
            </a: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C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  <a:endParaRPr lang="cs-CZ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cs-CZ" sz="2400" b="1" u="sng" dirty="0"/>
          </a:p>
          <a:p>
            <a:pPr>
              <a:lnSpc>
                <a:spcPct val="150000"/>
              </a:lnSpc>
              <a:buFontTx/>
              <a:buNone/>
            </a:pPr>
            <a:r>
              <a:rPr lang="cs-CZ" sz="2400" b="1" dirty="0" smtClean="0"/>
              <a:t>T</a:t>
            </a:r>
            <a:r>
              <a:rPr lang="cs-CZ" sz="2400" b="1" baseline="-25000" dirty="0" smtClean="0"/>
              <a:t>C</a:t>
            </a:r>
            <a:r>
              <a:rPr lang="cs-CZ" sz="2400" dirty="0" smtClean="0"/>
              <a:t> –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destroy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viruses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intracellular</a:t>
            </a:r>
            <a:r>
              <a:rPr lang="cs-CZ" sz="2400" dirty="0" smtClean="0"/>
              <a:t> </a:t>
            </a:r>
            <a:r>
              <a:rPr lang="cs-CZ" sz="2400" dirty="0" err="1"/>
              <a:t>parasites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cancer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5778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effectLst/>
                <a:ea typeface="Tahoma" pitchFamily="34" charset="0"/>
                <a:cs typeface="Tahoma" pitchFamily="34" charset="0"/>
              </a:rPr>
              <a:t>NK </a:t>
            </a:r>
            <a:r>
              <a:rPr lang="cs-CZ" sz="2800" b="1" dirty="0" err="1" smtClean="0">
                <a:solidFill>
                  <a:srgbClr val="0070C0"/>
                </a:solidFill>
                <a:effectLst/>
                <a:ea typeface="Tahoma" pitchFamily="34" charset="0"/>
                <a:cs typeface="Tahoma" pitchFamily="34" charset="0"/>
              </a:rPr>
              <a:t>cells</a:t>
            </a:r>
            <a:endParaRPr lang="cs-CZ" sz="2800" b="1" dirty="0">
              <a:solidFill>
                <a:srgbClr val="0070C0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714500"/>
            <a:ext cx="7736979" cy="36607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lymphoid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which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belon</a:t>
            </a:r>
            <a:r>
              <a:rPr lang="cs-CZ" sz="2400" dirty="0" smtClean="0">
                <a:solidFill>
                  <a:srgbClr val="002060"/>
                </a:solidFill>
              </a:rPr>
              <a:t> to </a:t>
            </a:r>
            <a:r>
              <a:rPr lang="cs-CZ" sz="2400" dirty="0" err="1" smtClean="0">
                <a:solidFill>
                  <a:srgbClr val="002060"/>
                </a:solidFill>
              </a:rPr>
              <a:t>innate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immunity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br>
              <a:rPr lang="cs-CZ" sz="2400" dirty="0" smtClean="0">
                <a:solidFill>
                  <a:srgbClr val="002060"/>
                </a:solidFill>
              </a:rPr>
            </a:br>
            <a:endParaRPr lang="cs-CZ" sz="2400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kill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which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have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abnormally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low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MHCgpI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expression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   (</a:t>
            </a:r>
            <a:r>
              <a:rPr lang="cs-CZ" sz="2400" dirty="0" err="1" smtClean="0">
                <a:solidFill>
                  <a:srgbClr val="002060"/>
                </a:solidFill>
              </a:rPr>
              <a:t>some</a:t>
            </a:r>
            <a:r>
              <a:rPr lang="cs-CZ" sz="2400" dirty="0" smtClean="0">
                <a:solidFill>
                  <a:srgbClr val="002060"/>
                </a:solidFill>
              </a:rPr>
              <a:t> tumor </a:t>
            </a:r>
            <a:r>
              <a:rPr lang="cs-CZ" sz="2400" dirty="0" err="1" smtClean="0">
                <a:solidFill>
                  <a:srgbClr val="002060"/>
                </a:solidFill>
              </a:rPr>
              <a:t>and</a:t>
            </a:r>
            <a:r>
              <a:rPr lang="cs-CZ" sz="2400" dirty="0" smtClean="0">
                <a:solidFill>
                  <a:srgbClr val="002060"/>
                </a:solidFill>
              </a:rPr>
              <a:t> virus </a:t>
            </a:r>
            <a:r>
              <a:rPr lang="cs-CZ" sz="2400" dirty="0" err="1" smtClean="0">
                <a:solidFill>
                  <a:srgbClr val="002060"/>
                </a:solidFill>
              </a:rPr>
              <a:t>infected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) </a:t>
            </a: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have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similar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cytotoxic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mechanisms</a:t>
            </a:r>
            <a:r>
              <a:rPr lang="cs-CZ" sz="2400" dirty="0" smtClean="0">
                <a:solidFill>
                  <a:srgbClr val="002060"/>
                </a:solidFill>
              </a:rPr>
              <a:t> as </a:t>
            </a:r>
            <a:r>
              <a:rPr lang="cs-CZ" sz="2400" dirty="0" err="1" smtClean="0">
                <a:solidFill>
                  <a:srgbClr val="002060"/>
                </a:solidFill>
              </a:rPr>
              <a:t>Tc</a:t>
            </a: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endParaRPr lang="cs-CZ" sz="2400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 NK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activators</a:t>
            </a:r>
            <a:r>
              <a:rPr lang="cs-CZ" sz="2400" dirty="0" smtClean="0">
                <a:solidFill>
                  <a:srgbClr val="002060"/>
                </a:solidFill>
              </a:rPr>
              <a:t> - </a:t>
            </a:r>
            <a:r>
              <a:rPr lang="cs-CZ" sz="2400" dirty="0" err="1" smtClean="0">
                <a:solidFill>
                  <a:srgbClr val="002060"/>
                </a:solidFill>
              </a:rPr>
              <a:t>IFN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rgbClr val="002060"/>
                </a:solidFill>
              </a:rPr>
              <a:t>, </a:t>
            </a:r>
            <a:r>
              <a:rPr lang="cs-CZ" sz="2400" dirty="0" err="1" smtClean="0">
                <a:solidFill>
                  <a:srgbClr val="002060"/>
                </a:solidFill>
              </a:rPr>
              <a:t>IFN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activation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600" dirty="0" smtClean="0"/>
              <a:t>T cell are </a:t>
            </a:r>
            <a:r>
              <a:rPr lang="cs-CZ" sz="2600" dirty="0" err="1" smtClean="0"/>
              <a:t>activated</a:t>
            </a:r>
            <a:r>
              <a:rPr lang="cs-CZ" sz="2600" dirty="0" smtClean="0"/>
              <a:t> by </a:t>
            </a:r>
            <a:r>
              <a:rPr lang="cs-CZ" sz="2600" b="1" dirty="0" smtClean="0">
                <a:solidFill>
                  <a:srgbClr val="0070C0"/>
                </a:solidFill>
              </a:rPr>
              <a:t>APC </a:t>
            </a:r>
            <a:r>
              <a:rPr lang="cs-CZ" sz="2600" dirty="0" smtClean="0"/>
              <a:t>(</a:t>
            </a:r>
            <a:r>
              <a:rPr lang="cs-CZ" sz="2600" i="1" dirty="0" smtClean="0"/>
              <a:t>Antigen </a:t>
            </a:r>
            <a:r>
              <a:rPr lang="cs-CZ" sz="2600" i="1" dirty="0" err="1" smtClean="0"/>
              <a:t>presenting</a:t>
            </a:r>
            <a:r>
              <a:rPr lang="cs-CZ" sz="2600" i="1" dirty="0" smtClean="0"/>
              <a:t> cell</a:t>
            </a:r>
            <a:r>
              <a:rPr lang="cs-CZ" sz="2600" dirty="0" smtClean="0"/>
              <a:t>)</a:t>
            </a:r>
            <a:endParaRPr lang="cs-CZ" sz="26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600" b="1" dirty="0" smtClean="0"/>
              <a:t>TCR</a:t>
            </a:r>
            <a:r>
              <a:rPr lang="cs-CZ" sz="2600" dirty="0" smtClean="0">
                <a:latin typeface="Symbol" pitchFamily="18" charset="2"/>
              </a:rPr>
              <a:t> </a:t>
            </a:r>
            <a:r>
              <a:rPr lang="cs-CZ" sz="2600" dirty="0" err="1" smtClean="0"/>
              <a:t>recognize</a:t>
            </a:r>
            <a:r>
              <a:rPr lang="cs-CZ" sz="2600" dirty="0" smtClean="0"/>
              <a:t> </a:t>
            </a:r>
            <a:r>
              <a:rPr lang="cs-CZ" sz="2600" b="1" dirty="0" smtClean="0"/>
              <a:t>peptide-MHC </a:t>
            </a:r>
            <a:r>
              <a:rPr lang="cs-CZ" sz="2600" b="1" dirty="0" err="1" smtClean="0"/>
              <a:t>complex</a:t>
            </a:r>
            <a:r>
              <a:rPr lang="cs-CZ" sz="2600" b="1" dirty="0" smtClean="0"/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600" dirty="0" smtClean="0"/>
              <a:t>TCR </a:t>
            </a:r>
            <a:r>
              <a:rPr lang="cs-CZ" sz="2600" dirty="0" err="1" smtClean="0"/>
              <a:t>cooperate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coreceptors</a:t>
            </a:r>
            <a:r>
              <a:rPr lang="cs-CZ" sz="2600" dirty="0" smtClean="0"/>
              <a:t> </a:t>
            </a:r>
            <a:r>
              <a:rPr lang="cs-CZ" sz="2600" b="1" dirty="0" smtClean="0"/>
              <a:t>CD4</a:t>
            </a:r>
            <a:r>
              <a:rPr lang="cs-CZ" sz="2600" dirty="0" smtClean="0"/>
              <a:t> (</a:t>
            </a:r>
            <a:r>
              <a:rPr lang="cs-CZ" sz="2600" dirty="0" err="1" smtClean="0"/>
              <a:t>binds</a:t>
            </a:r>
            <a:r>
              <a:rPr lang="cs-CZ" sz="2600" dirty="0" smtClean="0"/>
              <a:t> to MHC </a:t>
            </a:r>
            <a:r>
              <a:rPr lang="cs-CZ" sz="2600" dirty="0" err="1" smtClean="0"/>
              <a:t>gp</a:t>
            </a:r>
            <a:r>
              <a:rPr lang="cs-CZ" sz="2600" dirty="0" smtClean="0"/>
              <a:t> II)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b="1" dirty="0" smtClean="0"/>
              <a:t>CD8</a:t>
            </a:r>
            <a:r>
              <a:rPr lang="cs-CZ" sz="2600" dirty="0" smtClean="0"/>
              <a:t> (</a:t>
            </a:r>
            <a:r>
              <a:rPr lang="cs-CZ" sz="2600" dirty="0" err="1" smtClean="0"/>
              <a:t>binds</a:t>
            </a:r>
            <a:r>
              <a:rPr lang="cs-CZ" sz="2600" dirty="0" smtClean="0"/>
              <a:t> to MHC </a:t>
            </a:r>
            <a:r>
              <a:rPr lang="cs-CZ" sz="2600" dirty="0" err="1" smtClean="0"/>
              <a:t>gp</a:t>
            </a:r>
            <a:r>
              <a:rPr lang="cs-CZ" sz="2600" dirty="0" smtClean="0"/>
              <a:t> I)</a:t>
            </a: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4077072"/>
            <a:ext cx="3427852" cy="209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Monocytes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macrophages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Dendritic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cells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cs-CZ" sz="2400" i="1" dirty="0" err="1" smtClean="0">
                <a:latin typeface="Calibri" pitchFamily="34" charset="0"/>
                <a:cs typeface="Calibri" pitchFamily="34" charset="0"/>
              </a:rPr>
              <a:t>cross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cs-CZ" sz="2400" i="1" dirty="0" err="1" smtClean="0">
                <a:latin typeface="Calibri" pitchFamily="34" charset="0"/>
                <a:cs typeface="Calibri" pitchFamily="34" charset="0"/>
              </a:rPr>
              <a:t>presentation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B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cells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Express HLA II, CD 80 a CD 86, HLA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I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APC are </a:t>
            </a:r>
            <a:r>
              <a:rPr lang="en-US" sz="2400" dirty="0" smtClean="0"/>
              <a:t>necessary for T cell activation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activation</a:t>
            </a:r>
            <a:r>
              <a:rPr lang="cs-CZ" sz="3200" b="1" dirty="0" smtClean="0">
                <a:solidFill>
                  <a:srgbClr val="0070C0"/>
                </a:solidFill>
              </a:rPr>
              <a:t> – </a:t>
            </a:r>
            <a:r>
              <a:rPr lang="cs-CZ" sz="3200" b="1" dirty="0" err="1" smtClean="0">
                <a:solidFill>
                  <a:srgbClr val="0070C0"/>
                </a:solidFill>
              </a:rPr>
              <a:t>professional</a:t>
            </a:r>
            <a:r>
              <a:rPr lang="cs-CZ" sz="3200" b="1" dirty="0" smtClean="0">
                <a:solidFill>
                  <a:srgbClr val="0070C0"/>
                </a:solidFill>
              </a:rPr>
              <a:t> APC</a:t>
            </a:r>
            <a:endParaRPr lang="cs-CZ" sz="32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5796136" y="1340768"/>
            <a:ext cx="2270141" cy="2160240"/>
            <a:chOff x="5004048" y="1268760"/>
            <a:chExt cx="3566285" cy="365164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1268760"/>
              <a:ext cx="3494277" cy="365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5004048" y="1268760"/>
              <a:ext cx="1639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bg1"/>
                  </a:solidFill>
                </a:rPr>
                <a:t>Dendritické buňky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ýsledek obrázku pro T cell activ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7704" y="1071546"/>
            <a:ext cx="5614468" cy="3236287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88005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activation</a:t>
            </a: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500034" y="4272677"/>
            <a:ext cx="864396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cs-CZ" dirty="0" err="1" smtClean="0">
                <a:solidFill>
                  <a:srgbClr val="000000"/>
                </a:solidFill>
              </a:rPr>
              <a:t>Signal</a:t>
            </a:r>
            <a:r>
              <a:rPr lang="cs-CZ" dirty="0" smtClean="0">
                <a:solidFill>
                  <a:srgbClr val="000000"/>
                </a:solidFill>
              </a:rPr>
              <a:t>: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0070C0"/>
                </a:solidFill>
              </a:rPr>
              <a:t>TCR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0000"/>
                </a:solidFill>
              </a:rPr>
              <a:t>– MHC </a:t>
            </a:r>
            <a:r>
              <a:rPr lang="cs-CZ" dirty="0" err="1" smtClean="0">
                <a:solidFill>
                  <a:srgbClr val="000000"/>
                </a:solidFill>
              </a:rPr>
              <a:t>gp</a:t>
            </a:r>
            <a:r>
              <a:rPr lang="cs-CZ" dirty="0" smtClean="0">
                <a:solidFill>
                  <a:srgbClr val="000000"/>
                </a:solidFill>
              </a:rPr>
              <a:t> I / II +</a:t>
            </a:r>
            <a:r>
              <a:rPr lang="cs-CZ" dirty="0" err="1" smtClean="0">
                <a:solidFill>
                  <a:srgbClr val="000000"/>
                </a:solidFill>
              </a:rPr>
              <a:t>Ag</a:t>
            </a:r>
            <a:r>
              <a:rPr lang="cs-CZ" dirty="0" smtClean="0">
                <a:solidFill>
                  <a:srgbClr val="000000"/>
                </a:solidFill>
              </a:rPr>
              <a:t> peptid (APC)</a:t>
            </a: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cs-CZ" dirty="0" smtClean="0">
                <a:solidFill>
                  <a:srgbClr val="000000"/>
                </a:solidFill>
              </a:rPr>
              <a:t>Co-</a:t>
            </a:r>
            <a:r>
              <a:rPr lang="cs-CZ" dirty="0" err="1" smtClean="0">
                <a:solidFill>
                  <a:srgbClr val="000000"/>
                </a:solidFill>
              </a:rPr>
              <a:t>stimulatory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signal</a:t>
            </a:r>
            <a:r>
              <a:rPr lang="cs-CZ" dirty="0" smtClean="0">
                <a:solidFill>
                  <a:srgbClr val="000000"/>
                </a:solidFill>
              </a:rPr>
              <a:t>: </a:t>
            </a:r>
            <a:r>
              <a:rPr lang="cs-CZ" b="1" dirty="0" smtClean="0">
                <a:solidFill>
                  <a:srgbClr val="0070C0"/>
                </a:solidFill>
              </a:rPr>
              <a:t>CD 28 </a:t>
            </a:r>
            <a:r>
              <a:rPr lang="cs-CZ" dirty="0" smtClean="0">
                <a:solidFill>
                  <a:srgbClr val="000000"/>
                </a:solidFill>
              </a:rPr>
              <a:t>(T </a:t>
            </a:r>
            <a:r>
              <a:rPr lang="cs-CZ" dirty="0" err="1" smtClean="0">
                <a:solidFill>
                  <a:srgbClr val="000000"/>
                </a:solidFill>
              </a:rPr>
              <a:t>lymphocyte</a:t>
            </a:r>
            <a:r>
              <a:rPr lang="cs-CZ" dirty="0" smtClean="0">
                <a:solidFill>
                  <a:srgbClr val="000000"/>
                </a:solidFill>
              </a:rPr>
              <a:t>) – CD 80, CD 86 (APC)</a:t>
            </a: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cs-CZ" i="1" dirty="0" smtClean="0"/>
              <a:t>(</a:t>
            </a:r>
            <a:r>
              <a:rPr lang="en-US" i="1" dirty="0" smtClean="0"/>
              <a:t>Without </a:t>
            </a:r>
            <a:r>
              <a:rPr lang="cs-CZ" i="1" dirty="0" err="1" smtClean="0"/>
              <a:t>costimulation</a:t>
            </a:r>
            <a:r>
              <a:rPr lang="en-US" i="1" dirty="0" smtClean="0"/>
              <a:t> the T cell becomes </a:t>
            </a:r>
            <a:r>
              <a:rPr lang="cs-CZ" i="1" dirty="0" err="1" smtClean="0"/>
              <a:t>anergic</a:t>
            </a:r>
            <a:r>
              <a:rPr lang="cs-CZ" i="1" dirty="0" smtClean="0"/>
              <a:t> )</a:t>
            </a:r>
            <a:endParaRPr lang="cs-CZ" dirty="0" smtClean="0">
              <a:solidFill>
                <a:srgbClr val="000000"/>
              </a:solidFill>
            </a:endParaRP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dirty="0" smtClean="0"/>
              <a:t>Activation via TCR and CD28 results in proliferation and differentiation in </a:t>
            </a:r>
            <a:r>
              <a:rPr lang="en-US" dirty="0" err="1" smtClean="0"/>
              <a:t>effector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or memory cells</a:t>
            </a:r>
            <a:endParaRPr lang="cs-CZ" dirty="0" smtClean="0"/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cs-CZ" dirty="0" smtClean="0">
                <a:hlinkClick r:id="rId4"/>
              </a:rPr>
              <a:t>https://www.youtube.com/watch?v=JPh9P1aEfMI</a:t>
            </a:r>
            <a:endParaRPr lang="cs-CZ" dirty="0" smtClean="0"/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endParaRPr lang="cs-CZ" dirty="0" smtClean="0"/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endParaRPr lang="cs-CZ" dirty="0" smtClean="0">
              <a:solidFill>
                <a:srgbClr val="000000"/>
              </a:solidFill>
            </a:endParaRP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Th1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and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Th2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based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immune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reaction</a:t>
            </a:r>
            <a:endParaRPr lang="cs-CZ" sz="28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2" name="Picture 2" descr="Výsledek obrázku pro Th1 based immune rea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6417" y="1600200"/>
            <a:ext cx="6351165" cy="452596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285852" y="6357958"/>
            <a:ext cx="486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</a:t>
            </a:r>
            <a:r>
              <a:rPr lang="cs-CZ" dirty="0" err="1" smtClean="0">
                <a:hlinkClick r:id="rId3"/>
              </a:rPr>
              <a:t>iVMIZy</a:t>
            </a:r>
            <a:r>
              <a:rPr lang="cs-CZ" dirty="0" smtClean="0">
                <a:hlinkClick r:id="rId3"/>
              </a:rPr>
              <a:t>-Y3f8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T</a:t>
            </a:r>
            <a:r>
              <a:rPr lang="cs-CZ" sz="36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3600" b="1" dirty="0" smtClean="0">
                <a:solidFill>
                  <a:srgbClr val="0070C0"/>
                </a:solidFill>
              </a:rPr>
              <a:t>1  </a:t>
            </a:r>
            <a:r>
              <a:rPr lang="cs-CZ" sz="3600" b="1" dirty="0" err="1" smtClean="0">
                <a:solidFill>
                  <a:srgbClr val="0070C0"/>
                </a:solidFill>
              </a:rPr>
              <a:t>based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immune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reaction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T</a:t>
            </a:r>
            <a:r>
              <a:rPr lang="en-US" baseline="-25000" dirty="0" smtClean="0"/>
              <a:t>H</a:t>
            </a:r>
            <a:r>
              <a:rPr lang="en-US" dirty="0" smtClean="0"/>
              <a:t>1 </a:t>
            </a:r>
            <a:r>
              <a:rPr lang="en-US" dirty="0" smtClean="0"/>
              <a:t>cell</a:t>
            </a:r>
            <a:r>
              <a:rPr lang="cs-CZ" dirty="0" smtClean="0"/>
              <a:t>s are </a:t>
            </a:r>
            <a:r>
              <a:rPr lang="cs-CZ" dirty="0" err="1" smtClean="0"/>
              <a:t>involved</a:t>
            </a:r>
            <a:r>
              <a:rPr lang="cs-CZ" dirty="0" smtClean="0"/>
              <a:t> in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b="1" dirty="0" smtClean="0"/>
              <a:t>defense against intracellular parasites</a:t>
            </a:r>
            <a:endParaRPr lang="cs-CZ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T</a:t>
            </a:r>
            <a:r>
              <a:rPr lang="en-US" baseline="-25000" dirty="0" smtClean="0"/>
              <a:t>H</a:t>
            </a:r>
            <a:r>
              <a:rPr lang="en-US" dirty="0" smtClean="0"/>
              <a:t>1 cells cooperate with </a:t>
            </a:r>
            <a:r>
              <a:rPr lang="en-US" b="1" dirty="0" smtClean="0"/>
              <a:t>macrophages</a:t>
            </a:r>
            <a:r>
              <a:rPr lang="en-US" dirty="0" smtClean="0"/>
              <a:t> and support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the differentiation of </a:t>
            </a:r>
            <a:r>
              <a:rPr lang="en-US" b="1" dirty="0" err="1" smtClean="0"/>
              <a:t>cytotoxic</a:t>
            </a:r>
            <a:r>
              <a:rPr lang="en-US" b="1" dirty="0" smtClean="0"/>
              <a:t> T lymphocytes</a:t>
            </a:r>
            <a:endParaRPr lang="cs-CZ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100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Macrophages and </a:t>
            </a:r>
            <a:r>
              <a:rPr lang="en-US" dirty="0" err="1" smtClean="0"/>
              <a:t>dendritic</a:t>
            </a:r>
            <a:r>
              <a:rPr lang="en-US" dirty="0" smtClean="0"/>
              <a:t> cells stimulated by some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micro-organisms produce </a:t>
            </a:r>
            <a:r>
              <a:rPr lang="en-US" b="1" dirty="0" smtClean="0">
                <a:solidFill>
                  <a:srgbClr val="0070C0"/>
                </a:solidFill>
              </a:rPr>
              <a:t>IL-12</a:t>
            </a:r>
            <a:endParaRPr lang="cs-CZ" b="1" dirty="0" smtClean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A T</a:t>
            </a:r>
            <a:r>
              <a:rPr lang="cs-CZ" baseline="-25000" dirty="0" smtClean="0"/>
              <a:t>H</a:t>
            </a:r>
            <a:r>
              <a:rPr lang="en-US" dirty="0" smtClean="0"/>
              <a:t> precursor that recognizes an infected macrophage and receives signals via </a:t>
            </a:r>
            <a:r>
              <a:rPr lang="en-US" b="1" dirty="0" smtClean="0"/>
              <a:t>TCR, CD28 </a:t>
            </a:r>
            <a:r>
              <a:rPr lang="en-US" dirty="0" smtClean="0"/>
              <a:t>and the </a:t>
            </a:r>
            <a:r>
              <a:rPr lang="en-US" b="1" dirty="0" smtClean="0"/>
              <a:t>IL-12</a:t>
            </a:r>
            <a:r>
              <a:rPr lang="en-US" dirty="0" smtClean="0"/>
              <a:t> receptor proliferates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and differentiates into </a:t>
            </a:r>
            <a:r>
              <a:rPr lang="en-US" dirty="0" err="1" smtClean="0"/>
              <a:t>effector</a:t>
            </a:r>
            <a:r>
              <a:rPr lang="en-US" dirty="0" smtClean="0"/>
              <a:t> T</a:t>
            </a:r>
            <a:r>
              <a:rPr lang="en-US" baseline="-25000" dirty="0" smtClean="0"/>
              <a:t>H</a:t>
            </a:r>
            <a:r>
              <a:rPr lang="en-US" dirty="0" smtClean="0"/>
              <a:t>1 cells</a:t>
            </a:r>
            <a:endParaRPr lang="cs-CZ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T</a:t>
            </a:r>
            <a:r>
              <a:rPr lang="en-US" baseline="-25000" dirty="0" smtClean="0"/>
              <a:t>H</a:t>
            </a:r>
            <a:r>
              <a:rPr lang="en-US" dirty="0" smtClean="0"/>
              <a:t>1 cells produce </a:t>
            </a:r>
            <a:r>
              <a:rPr lang="en-US" b="1" dirty="0" err="1" smtClean="0">
                <a:solidFill>
                  <a:srgbClr val="0070C0"/>
                </a:solidFill>
              </a:rPr>
              <a:t>IFN</a:t>
            </a:r>
            <a:r>
              <a:rPr lang="en-US" b="1" dirty="0" err="1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IL-2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57950" y="5079494"/>
            <a:ext cx="2786050" cy="177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T</a:t>
            </a:r>
            <a:r>
              <a:rPr lang="cs-CZ" sz="36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3600" b="1" dirty="0" smtClean="0">
                <a:solidFill>
                  <a:srgbClr val="0070C0"/>
                </a:solidFill>
              </a:rPr>
              <a:t>1  </a:t>
            </a:r>
            <a:r>
              <a:rPr lang="cs-CZ" sz="3600" b="1" dirty="0" err="1" smtClean="0">
                <a:solidFill>
                  <a:srgbClr val="0070C0"/>
                </a:solidFill>
              </a:rPr>
              <a:t>based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immune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reaction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b="1" dirty="0" err="1" smtClean="0">
                <a:solidFill>
                  <a:srgbClr val="0070C0"/>
                </a:solidFill>
              </a:rPr>
              <a:t>IFN</a:t>
            </a:r>
            <a:r>
              <a:rPr lang="cs-CZ" b="1" dirty="0" err="1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cs-CZ" dirty="0" smtClean="0"/>
              <a:t> </a:t>
            </a:r>
            <a:r>
              <a:rPr lang="cs-CZ" dirty="0" err="1" smtClean="0"/>
              <a:t>activates</a:t>
            </a:r>
            <a:r>
              <a:rPr lang="cs-CZ" dirty="0" smtClean="0"/>
              <a:t> </a:t>
            </a:r>
            <a:r>
              <a:rPr lang="cs-CZ" dirty="0" err="1" smtClean="0"/>
              <a:t>macrophages</a:t>
            </a:r>
            <a:r>
              <a:rPr lang="cs-CZ" dirty="0" smtClean="0"/>
              <a:t> (↑ antigen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lysosomal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, </a:t>
            </a:r>
            <a:r>
              <a:rPr lang="cs-CZ" dirty="0" err="1" smtClean="0"/>
              <a:t>activates</a:t>
            </a:r>
            <a:r>
              <a:rPr lang="cs-CZ" dirty="0" smtClean="0"/>
              <a:t> </a:t>
            </a:r>
            <a:r>
              <a:rPr lang="cs-CZ" dirty="0" err="1" smtClean="0"/>
              <a:t>inducible</a:t>
            </a:r>
            <a:r>
              <a:rPr lang="cs-CZ" dirty="0" smtClean="0"/>
              <a:t> NO </a:t>
            </a:r>
            <a:r>
              <a:rPr lang="cs-CZ" dirty="0" err="1" smtClean="0"/>
              <a:t>synthase</a:t>
            </a:r>
            <a:r>
              <a:rPr lang="cs-CZ" dirty="0" smtClean="0"/>
              <a:t>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30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70C0"/>
                </a:solidFill>
              </a:rPr>
              <a:t>IL-2 </a:t>
            </a:r>
            <a:r>
              <a:rPr lang="cs-CZ" dirty="0" err="1" smtClean="0"/>
              <a:t>is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/>
              <a:t>essential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proliferation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differentiation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 </a:t>
            </a:r>
            <a:r>
              <a:rPr lang="cs-CZ" dirty="0" err="1" smtClean="0"/>
              <a:t>lymphocytes</a:t>
            </a:r>
            <a:endParaRPr lang="cs-CZ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30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dirty="0" err="1" smtClean="0"/>
              <a:t>Activated</a:t>
            </a:r>
            <a:r>
              <a:rPr lang="cs-CZ" dirty="0" smtClean="0"/>
              <a:t> </a:t>
            </a:r>
            <a:r>
              <a:rPr lang="cs-CZ" dirty="0" err="1" smtClean="0"/>
              <a:t>macrophages</a:t>
            </a:r>
            <a:r>
              <a:rPr lang="cs-CZ" dirty="0" smtClean="0"/>
              <a:t> </a:t>
            </a:r>
            <a:r>
              <a:rPr lang="cs-CZ" dirty="0" err="1" smtClean="0"/>
              <a:t>produce</a:t>
            </a:r>
            <a:r>
              <a:rPr lang="cs-CZ" dirty="0" smtClean="0"/>
              <a:t> </a:t>
            </a:r>
            <a:r>
              <a:rPr lang="cs-CZ" dirty="0" err="1" smtClean="0"/>
              <a:t>cytokines</a:t>
            </a:r>
            <a:r>
              <a:rPr lang="cs-CZ" dirty="0" smtClean="0"/>
              <a:t> (IL-1, TNF ...)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stimulate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T </a:t>
            </a:r>
            <a:r>
              <a:rPr lang="cs-CZ" dirty="0" err="1" smtClean="0"/>
              <a:t>cells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stimulate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inflammation</a:t>
            </a:r>
            <a:r>
              <a:rPr lang="cs-CZ" dirty="0" smtClean="0"/>
              <a:t> to </a:t>
            </a:r>
            <a:r>
              <a:rPr lang="cs-CZ" dirty="0" err="1" smtClean="0"/>
              <a:t>suppress</a:t>
            </a:r>
            <a:r>
              <a:rPr lang="cs-CZ" dirty="0" smtClean="0"/>
              <a:t> </a:t>
            </a:r>
            <a:r>
              <a:rPr lang="cs-CZ" dirty="0" err="1" smtClean="0"/>
              <a:t>infection</a:t>
            </a:r>
            <a:endParaRPr lang="cs-CZ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30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i="1" dirty="0" err="1" smtClean="0"/>
              <a:t>Interaction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TH1 </a:t>
            </a:r>
            <a:r>
              <a:rPr lang="cs-CZ" i="1" dirty="0" err="1" smtClean="0"/>
              <a:t>cells</a:t>
            </a:r>
            <a:r>
              <a:rPr lang="cs-CZ" i="1" dirty="0" smtClean="0"/>
              <a:t> and </a:t>
            </a:r>
            <a:r>
              <a:rPr lang="cs-CZ" i="1" dirty="0" err="1" smtClean="0"/>
              <a:t>macrophages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a </a:t>
            </a:r>
            <a:r>
              <a:rPr lang="cs-CZ" i="1" dirty="0" err="1" smtClean="0"/>
              <a:t>fundamental</a:t>
            </a:r>
            <a:r>
              <a:rPr lang="cs-CZ" i="1" dirty="0" smtClean="0"/>
              <a:t> </a:t>
            </a:r>
            <a:r>
              <a:rPr lang="cs-CZ" i="1" dirty="0" err="1" smtClean="0"/>
              <a:t>mechanism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delayed</a:t>
            </a:r>
            <a:r>
              <a:rPr lang="cs-CZ" i="1" dirty="0" smtClean="0"/>
              <a:t>-type hypersensitivity (DTH; hypersensitivity </a:t>
            </a:r>
            <a:r>
              <a:rPr lang="cs-CZ" i="1" dirty="0" err="1" smtClean="0"/>
              <a:t>rection</a:t>
            </a:r>
            <a:r>
              <a:rPr lang="cs-CZ" i="1" dirty="0" smtClean="0"/>
              <a:t> type IV)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29. Th2 based immune reaction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Th2 based immune reaction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429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The basic function of 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2 cells is </a:t>
            </a:r>
            <a:r>
              <a:rPr lang="en-US" sz="2400" b="1" dirty="0" smtClean="0"/>
              <a:t>protection against extracellular parasites</a:t>
            </a:r>
            <a:endParaRPr lang="cs-CZ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2 cells co</a:t>
            </a:r>
            <a:r>
              <a:rPr lang="cs-CZ" sz="2400" dirty="0" err="1" smtClean="0"/>
              <a:t>ope</a:t>
            </a:r>
            <a:r>
              <a:rPr lang="en-US" sz="2400" dirty="0" smtClean="0"/>
              <a:t>rate with </a:t>
            </a:r>
            <a:r>
              <a:rPr lang="en-US" sz="2400" dirty="0" err="1" smtClean="0"/>
              <a:t>basophils</a:t>
            </a:r>
            <a:r>
              <a:rPr lang="en-US" sz="2400" dirty="0" smtClean="0"/>
              <a:t>, mast cells and </a:t>
            </a:r>
            <a:r>
              <a:rPr lang="en-US" sz="2400" dirty="0" err="1" smtClean="0"/>
              <a:t>eosinophils</a:t>
            </a:r>
            <a:endParaRPr lang="cs-CZ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2 cells </a:t>
            </a:r>
            <a:r>
              <a:rPr lang="cs-CZ" sz="2400" dirty="0" smtClean="0"/>
              <a:t>h</a:t>
            </a:r>
            <a:r>
              <a:rPr lang="en-US" sz="2400" dirty="0" err="1" smtClean="0"/>
              <a:t>elps</a:t>
            </a:r>
            <a:r>
              <a:rPr lang="en-US" sz="2400" dirty="0" smtClean="0"/>
              <a:t> B lymphocytes in </a:t>
            </a:r>
            <a:r>
              <a:rPr lang="en-US" sz="2400" b="1" dirty="0" err="1" smtClean="0"/>
              <a:t>IgE</a:t>
            </a:r>
            <a:r>
              <a:rPr lang="en-US" sz="2400" b="1" dirty="0" smtClean="0"/>
              <a:t> production</a:t>
            </a:r>
            <a:endParaRPr lang="cs-CZ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precursor, which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antigen on</a:t>
            </a:r>
            <a:r>
              <a:rPr lang="en-US" sz="2400" dirty="0" smtClean="0"/>
              <a:t> APC and receives signals via </a:t>
            </a:r>
            <a:r>
              <a:rPr lang="en-US" sz="2400" b="1" dirty="0" smtClean="0"/>
              <a:t>TCR, CD28, IL-4 </a:t>
            </a:r>
            <a:r>
              <a:rPr lang="en-US" sz="2400" dirty="0" smtClean="0"/>
              <a:t>receptor and IL-2 receptor proliferates and differentiates in </a:t>
            </a:r>
            <a:r>
              <a:rPr lang="en-US" sz="2400" dirty="0" err="1" smtClean="0"/>
              <a:t>effector</a:t>
            </a:r>
            <a:r>
              <a:rPr lang="en-US" sz="2400" dirty="0" smtClean="0"/>
              <a:t> TH2</a:t>
            </a:r>
            <a:endParaRPr lang="cs-CZ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Th2 produces IL-4, IL-5, IL-6, IL-10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6984776" cy="850900"/>
          </a:xfrm>
        </p:spPr>
        <p:txBody>
          <a:bodyPr/>
          <a:lstStyle/>
          <a:p>
            <a:r>
              <a:rPr lang="cs-CZ" sz="2800" b="1" dirty="0" err="1">
                <a:solidFill>
                  <a:srgbClr val="0070C0"/>
                </a:solidFill>
              </a:rPr>
              <a:t>Mutual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regulation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of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activities</a:t>
            </a:r>
            <a:r>
              <a:rPr lang="cs-CZ" sz="2800" b="1" dirty="0">
                <a:solidFill>
                  <a:srgbClr val="0070C0"/>
                </a:solidFill>
              </a:rPr>
              <a:t> T</a:t>
            </a:r>
            <a:r>
              <a:rPr lang="cs-CZ" sz="2800" b="1" baseline="-25000" dirty="0">
                <a:solidFill>
                  <a:srgbClr val="0070C0"/>
                </a:solidFill>
              </a:rPr>
              <a:t>H</a:t>
            </a:r>
            <a:r>
              <a:rPr lang="cs-CZ" sz="2800" b="1" dirty="0">
                <a:solidFill>
                  <a:srgbClr val="0070C0"/>
                </a:solidFill>
              </a:rPr>
              <a:t>1versus T</a:t>
            </a:r>
            <a:r>
              <a:rPr lang="cs-CZ" sz="2800" b="1" baseline="-25000" dirty="0">
                <a:solidFill>
                  <a:srgbClr val="0070C0"/>
                </a:solidFill>
              </a:rPr>
              <a:t>H</a:t>
            </a:r>
            <a:r>
              <a:rPr lang="cs-CZ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53290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/>
              <a:t>Whether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 </a:t>
            </a:r>
            <a:r>
              <a:rPr lang="cs-CZ" sz="2000" dirty="0" err="1"/>
              <a:t>precursor</a:t>
            </a:r>
            <a:r>
              <a:rPr lang="cs-CZ" sz="2000" dirty="0"/>
              <a:t> cell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cs-CZ" sz="2000" dirty="0" err="1"/>
              <a:t>develop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or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r>
              <a:rPr lang="cs-CZ" sz="2000" dirty="0" err="1"/>
              <a:t>decides</a:t>
            </a:r>
            <a:r>
              <a:rPr lang="cs-CZ" sz="2000" dirty="0"/>
              <a:t> </a:t>
            </a:r>
            <a:r>
              <a:rPr lang="cs-CZ" sz="2000" dirty="0" err="1"/>
              <a:t>cytokine</a:t>
            </a:r>
            <a:r>
              <a:rPr lang="cs-CZ" sz="2000" dirty="0"/>
              <a:t> ratio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b="1" dirty="0"/>
              <a:t>IL-12 </a:t>
            </a:r>
            <a:r>
              <a:rPr lang="cs-CZ" sz="2000" dirty="0" err="1"/>
              <a:t>and</a:t>
            </a:r>
            <a:r>
              <a:rPr lang="cs-CZ" sz="2000" b="1" dirty="0"/>
              <a:t> IL-4 </a:t>
            </a:r>
            <a:r>
              <a:rPr lang="cs-CZ" sz="2000" b="1" dirty="0">
                <a:solidFill>
                  <a:srgbClr val="0070C0"/>
                </a:solidFill>
              </a:rPr>
              <a:t/>
            </a:r>
            <a:br>
              <a:rPr lang="cs-CZ" sz="2000" b="1" dirty="0">
                <a:solidFill>
                  <a:srgbClr val="0070C0"/>
                </a:solidFill>
              </a:rPr>
            </a:br>
            <a:endParaRPr lang="cs-CZ" sz="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700" i="1" dirty="0"/>
              <a:t>IL-12 </a:t>
            </a:r>
            <a:r>
              <a:rPr lang="cs-CZ" sz="1700" i="1" dirty="0" err="1"/>
              <a:t>is</a:t>
            </a:r>
            <a:r>
              <a:rPr lang="cs-CZ" sz="1700" i="1" dirty="0"/>
              <a:t> </a:t>
            </a:r>
            <a:r>
              <a:rPr lang="cs-CZ" sz="1700" i="1" dirty="0" err="1"/>
              <a:t>produced</a:t>
            </a:r>
            <a:r>
              <a:rPr lang="cs-CZ" sz="1700" i="1" dirty="0"/>
              <a:t> by </a:t>
            </a:r>
            <a:r>
              <a:rPr lang="cs-CZ" sz="1700" i="1" dirty="0" err="1"/>
              <a:t>macrophages</a:t>
            </a:r>
            <a:r>
              <a:rPr lang="cs-CZ" sz="1700" i="1" dirty="0"/>
              <a:t> </a:t>
            </a:r>
            <a:r>
              <a:rPr lang="cs-CZ" sz="1700" i="1" dirty="0" err="1"/>
              <a:t>and</a:t>
            </a:r>
            <a:r>
              <a:rPr lang="cs-CZ" sz="1700" i="1" dirty="0"/>
              <a:t> </a:t>
            </a:r>
            <a:r>
              <a:rPr lang="cs-CZ" sz="1700" i="1" dirty="0" err="1"/>
              <a:t>dendritic</a:t>
            </a:r>
            <a:r>
              <a:rPr lang="cs-CZ" sz="1700" i="1" dirty="0"/>
              <a:t> </a:t>
            </a:r>
            <a:r>
              <a:rPr lang="cs-CZ" sz="1700" i="1" dirty="0" err="1"/>
              <a:t>cells</a:t>
            </a:r>
            <a:r>
              <a:rPr lang="cs-CZ" sz="1700" i="1" dirty="0"/>
              <a:t> </a:t>
            </a:r>
            <a:r>
              <a:rPr lang="cs-CZ" sz="1700" i="1" dirty="0" err="1"/>
              <a:t>stimulated</a:t>
            </a:r>
            <a:r>
              <a:rPr lang="cs-CZ" sz="1700" i="1" dirty="0"/>
              <a:t> by </a:t>
            </a:r>
            <a:r>
              <a:rPr lang="cs-CZ" sz="1700" i="1" dirty="0" err="1"/>
              <a:t>certain</a:t>
            </a:r>
            <a:r>
              <a:rPr lang="cs-CZ" sz="1700" i="1" dirty="0"/>
              <a:t> </a:t>
            </a:r>
            <a:r>
              <a:rPr lang="cs-CZ" sz="1700" i="1" dirty="0" err="1"/>
              <a:t>microorganisms</a:t>
            </a:r>
            <a:endParaRPr lang="cs-CZ" sz="1700" i="1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700" i="1" dirty="0" smtClean="0"/>
              <a:t>IL-4 </a:t>
            </a:r>
            <a:r>
              <a:rPr lang="cs-CZ" sz="1700" i="1" dirty="0" err="1"/>
              <a:t>is</a:t>
            </a:r>
            <a:r>
              <a:rPr lang="cs-CZ" sz="1700" i="1" dirty="0"/>
              <a:t> </a:t>
            </a:r>
            <a:r>
              <a:rPr lang="cs-CZ" sz="1700" i="1" dirty="0" err="1"/>
              <a:t>produced</a:t>
            </a:r>
            <a:r>
              <a:rPr lang="cs-CZ" sz="1700" i="1" dirty="0"/>
              <a:t> by </a:t>
            </a:r>
            <a:r>
              <a:rPr lang="cs-CZ" sz="1700" i="1" dirty="0" err="1"/>
              <a:t>activated</a:t>
            </a:r>
            <a:r>
              <a:rPr lang="cs-CZ" sz="1700" i="1" dirty="0"/>
              <a:t> </a:t>
            </a:r>
            <a:r>
              <a:rPr lang="cs-CZ" sz="1700" i="1" dirty="0" err="1" smtClean="0"/>
              <a:t>basophils</a:t>
            </a:r>
            <a:r>
              <a:rPr lang="cs-CZ" sz="1700" i="1" dirty="0" smtClean="0"/>
              <a:t>, </a:t>
            </a:r>
            <a:r>
              <a:rPr lang="cs-CZ" sz="1700" i="1" dirty="0"/>
              <a:t>mast </a:t>
            </a:r>
            <a:r>
              <a:rPr lang="cs-CZ" sz="1700" i="1" dirty="0" err="1"/>
              <a:t>cells</a:t>
            </a:r>
            <a:r>
              <a:rPr lang="cs-CZ" sz="1700" i="1" dirty="0"/>
              <a:t> </a:t>
            </a:r>
            <a:r>
              <a:rPr lang="cs-CZ" sz="1700" i="1" dirty="0" err="1" smtClean="0"/>
              <a:t>and</a:t>
            </a:r>
            <a:r>
              <a:rPr lang="cs-CZ" sz="1700" i="1" dirty="0" smtClean="0"/>
              <a:t> T</a:t>
            </a:r>
            <a:r>
              <a:rPr lang="cs-CZ" sz="1700" i="1" baseline="-25000" dirty="0" smtClean="0"/>
              <a:t>H</a:t>
            </a:r>
            <a:r>
              <a:rPr lang="cs-CZ" sz="1700" i="1" dirty="0" smtClean="0"/>
              <a:t>2 </a:t>
            </a:r>
            <a:r>
              <a:rPr lang="cs-CZ" sz="1700" i="1" dirty="0" err="1" smtClean="0"/>
              <a:t>cells</a:t>
            </a:r>
            <a:r>
              <a:rPr lang="cs-CZ" sz="2000" dirty="0"/>
              <a:t/>
            </a:r>
            <a:br>
              <a:rPr lang="cs-CZ" sz="2000" dirty="0"/>
            </a:br>
            <a:endParaRPr lang="cs-CZ" sz="1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/>
              <a:t>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cytokines</a:t>
            </a:r>
            <a:r>
              <a:rPr lang="cs-CZ" sz="2000" dirty="0"/>
              <a:t> (</a:t>
            </a:r>
            <a:r>
              <a:rPr lang="cs-CZ" sz="2000" dirty="0" err="1"/>
              <a:t>mainly</a:t>
            </a:r>
            <a:r>
              <a:rPr lang="cs-CZ" sz="2000" dirty="0"/>
              <a:t> </a:t>
            </a:r>
            <a:r>
              <a:rPr lang="cs-CZ" sz="2000" b="1" dirty="0" err="1"/>
              <a:t>IFN</a:t>
            </a:r>
            <a:r>
              <a:rPr lang="cs-CZ" sz="2000" b="1" dirty="0" err="1">
                <a:latin typeface="Symbol" pitchFamily="18" charset="2"/>
              </a:rPr>
              <a:t>g</a:t>
            </a:r>
            <a:r>
              <a:rPr lang="cs-CZ" sz="2000" dirty="0"/>
              <a:t>) </a:t>
            </a:r>
            <a:r>
              <a:rPr lang="cs-CZ" sz="2000" dirty="0" err="1"/>
              <a:t>inhibit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stimulate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(IL-2 </a:t>
            </a:r>
            <a:r>
              <a:rPr lang="cs-CZ" sz="2000" dirty="0" err="1"/>
              <a:t>stimulates</a:t>
            </a:r>
            <a:r>
              <a:rPr lang="cs-CZ" sz="2000" dirty="0"/>
              <a:t> </a:t>
            </a:r>
            <a:r>
              <a:rPr lang="cs-CZ" sz="2000" dirty="0" err="1"/>
              <a:t>also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/>
              <a:t>Cytokines</a:t>
            </a:r>
            <a:r>
              <a:rPr lang="cs-CZ" sz="2000" dirty="0"/>
              <a:t> </a:t>
            </a:r>
            <a:r>
              <a:rPr lang="cs-CZ" sz="2000" dirty="0" err="1"/>
              <a:t>produced</a:t>
            </a:r>
            <a:r>
              <a:rPr lang="cs-CZ" sz="2000" dirty="0"/>
              <a:t> by T</a:t>
            </a:r>
            <a:r>
              <a:rPr lang="cs-CZ" sz="2000" baseline="-25000" dirty="0"/>
              <a:t>H</a:t>
            </a:r>
            <a:r>
              <a:rPr lang="cs-CZ" sz="2000" dirty="0"/>
              <a:t>2 (</a:t>
            </a:r>
            <a:r>
              <a:rPr lang="cs-CZ" sz="2000" b="1" dirty="0"/>
              <a:t>IL-4, IL-10</a:t>
            </a:r>
            <a:r>
              <a:rPr lang="cs-CZ" sz="2000" dirty="0"/>
              <a:t>) </a:t>
            </a:r>
            <a:r>
              <a:rPr lang="cs-CZ" sz="2000" dirty="0" err="1"/>
              <a:t>inhibit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stimulate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endParaRPr lang="cs-CZ" sz="1600" dirty="0"/>
          </a:p>
        </p:txBody>
      </p:sp>
      <p:pic>
        <p:nvPicPr>
          <p:cNvPr id="4" name="Picture 2" descr="Výsledek obrázku pro th1 re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73133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Tfh</a:t>
            </a:r>
            <a:r>
              <a:rPr lang="cs-CZ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b="1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assistance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700807"/>
            <a:ext cx="8030666" cy="485715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>
                <a:solidFill>
                  <a:srgbClr val="0000FF"/>
                </a:solidFill>
              </a:rPr>
              <a:t>Activating</a:t>
            </a:r>
            <a:r>
              <a:rPr lang="cs-CZ" sz="2400" b="1" dirty="0">
                <a:solidFill>
                  <a:srgbClr val="0000FF"/>
                </a:solidFill>
              </a:rPr>
              <a:t> </a:t>
            </a:r>
            <a:r>
              <a:rPr lang="cs-CZ" sz="2400" b="1" dirty="0" err="1">
                <a:solidFill>
                  <a:srgbClr val="0000FF"/>
                </a:solidFill>
              </a:rPr>
              <a:t>receptors</a:t>
            </a:r>
            <a:r>
              <a:rPr lang="cs-CZ" sz="2400" dirty="0">
                <a:solidFill>
                  <a:srgbClr val="0000FF"/>
                </a:solidFill>
              </a:rPr>
              <a:t>  </a:t>
            </a:r>
            <a:endParaRPr lang="cs-CZ" sz="2400" dirty="0" smtClean="0">
              <a:solidFill>
                <a:srgbClr val="0000FF"/>
              </a:solidFill>
            </a:endParaRPr>
          </a:p>
          <a:p>
            <a:pPr marL="1348740" lvl="2" indent="-411480">
              <a:lnSpc>
                <a:spcPct val="115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 smtClean="0">
                <a:solidFill>
                  <a:srgbClr val="002060"/>
                </a:solidFill>
              </a:rPr>
              <a:t>Some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surface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lectins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marL="1348740" lvl="2" indent="-411480">
              <a:lnSpc>
                <a:spcPct val="115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receptor </a:t>
            </a:r>
            <a:r>
              <a:rPr lang="cs-CZ" b="1" dirty="0" smtClean="0">
                <a:solidFill>
                  <a:srgbClr val="002060"/>
                </a:solidFill>
              </a:rPr>
              <a:t>CD16</a:t>
            </a: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 2" pitchFamily="18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00FF"/>
                </a:solidFill>
              </a:rPr>
              <a:t>Inhibitory </a:t>
            </a:r>
            <a:r>
              <a:rPr lang="cs-CZ" sz="2400" b="1" dirty="0" err="1">
                <a:solidFill>
                  <a:srgbClr val="0000FF"/>
                </a:solidFill>
              </a:rPr>
              <a:t>receptors</a:t>
            </a:r>
            <a:r>
              <a:rPr lang="cs-CZ" sz="2400" dirty="0">
                <a:solidFill>
                  <a:srgbClr val="0000FF"/>
                </a:solidFill>
              </a:rPr>
              <a:t>  </a:t>
            </a:r>
            <a:r>
              <a:rPr lang="cs-CZ" sz="2400" dirty="0">
                <a:solidFill>
                  <a:srgbClr val="002060"/>
                </a:solidFill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</a:rPr>
              <a:t>recognize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MHC </a:t>
            </a:r>
            <a:r>
              <a:rPr lang="cs-CZ" sz="2400" dirty="0" err="1" smtClean="0">
                <a:solidFill>
                  <a:srgbClr val="002060"/>
                </a:solidFill>
              </a:rPr>
              <a:t>gpI</a:t>
            </a:r>
            <a:r>
              <a:rPr lang="cs-CZ" sz="2400" dirty="0">
                <a:solidFill>
                  <a:srgbClr val="002060"/>
                </a:solidFill>
              </a:rPr>
              <a:t>	</a:t>
            </a:r>
          </a:p>
          <a:p>
            <a:pPr marL="1353312" lvl="3" indent="-1828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2060"/>
                </a:solidFill>
              </a:rPr>
              <a:t>Imunoglobulin </a:t>
            </a:r>
            <a:r>
              <a:rPr lang="cs-CZ" sz="2400" b="1" dirty="0" err="1">
                <a:solidFill>
                  <a:srgbClr val="002060"/>
                </a:solidFill>
              </a:rPr>
              <a:t>family</a:t>
            </a:r>
            <a:r>
              <a:rPr lang="cs-CZ" sz="2400" dirty="0">
                <a:solidFill>
                  <a:srgbClr val="002060"/>
                </a:solidFill>
              </a:rPr>
              <a:t> - KIR (</a:t>
            </a:r>
            <a:r>
              <a:rPr lang="cs-CZ" sz="2400" i="1" dirty="0" err="1">
                <a:solidFill>
                  <a:srgbClr val="002060"/>
                </a:solidFill>
              </a:rPr>
              <a:t>killer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smtClean="0">
                <a:solidFill>
                  <a:srgbClr val="002060"/>
                </a:solidFill>
              </a:rPr>
              <a:t>cell </a:t>
            </a:r>
            <a:r>
              <a:rPr lang="cs-CZ" sz="2400" i="1" dirty="0" err="1" smtClean="0">
                <a:solidFill>
                  <a:srgbClr val="002060"/>
                </a:solidFill>
              </a:rPr>
              <a:t>immunoglobulin</a:t>
            </a:r>
            <a:endParaRPr lang="cs-CZ" sz="2400" i="1" dirty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cs-CZ" sz="2400" i="1" dirty="0">
                <a:solidFill>
                  <a:srgbClr val="002060"/>
                </a:solidFill>
              </a:rPr>
              <a:t>                                                       </a:t>
            </a:r>
            <a:r>
              <a:rPr lang="cs-CZ" sz="2400" i="1" dirty="0" smtClean="0">
                <a:solidFill>
                  <a:srgbClr val="002060"/>
                </a:solidFill>
              </a:rPr>
              <a:t>              </a:t>
            </a:r>
            <a:r>
              <a:rPr lang="cs-CZ" sz="2400" i="1" dirty="0" err="1" smtClean="0">
                <a:solidFill>
                  <a:srgbClr val="002060"/>
                </a:solidFill>
              </a:rPr>
              <a:t>like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receptors</a:t>
            </a:r>
            <a:r>
              <a:rPr lang="cs-CZ" sz="2400" dirty="0">
                <a:solidFill>
                  <a:srgbClr val="002060"/>
                </a:solidFill>
              </a:rPr>
              <a:t>)</a:t>
            </a:r>
          </a:p>
          <a:p>
            <a:pPr marL="1353312" lvl="3" indent="-1828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2060"/>
                </a:solidFill>
              </a:rPr>
              <a:t>C-type </a:t>
            </a:r>
            <a:r>
              <a:rPr lang="cs-CZ" sz="2400" b="1" dirty="0" err="1">
                <a:solidFill>
                  <a:srgbClr val="002060"/>
                </a:solidFill>
              </a:rPr>
              <a:t>lektin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family</a:t>
            </a:r>
            <a:r>
              <a:rPr lang="cs-CZ" sz="2400" dirty="0">
                <a:solidFill>
                  <a:srgbClr val="002060"/>
                </a:solidFill>
              </a:rPr>
              <a:t> - eg CD94/NKG2 </a:t>
            </a:r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771800" y="692696"/>
            <a:ext cx="2841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NK </a:t>
            </a:r>
            <a:r>
              <a:rPr lang="cs-CZ" sz="2800" b="1" dirty="0" err="1">
                <a:solidFill>
                  <a:srgbClr val="0070C0"/>
                </a:solidFill>
                <a:latin typeface="+mn-lt"/>
              </a:rPr>
              <a:t>cells</a:t>
            </a:r>
            <a:r>
              <a:rPr lang="cs-CZ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+mn-lt"/>
              </a:rPr>
              <a:t>receptors</a:t>
            </a:r>
            <a:endParaRPr lang="cs-CZ" sz="28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assistance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Tfh</a:t>
            </a:r>
            <a:r>
              <a:rPr lang="en-US" dirty="0" smtClean="0"/>
              <a:t> cells </a:t>
            </a:r>
            <a:r>
              <a:rPr lang="cs-CZ" b="1" dirty="0" err="1" smtClean="0"/>
              <a:t>promotes</a:t>
            </a:r>
            <a:r>
              <a:rPr lang="en-US" b="1" dirty="0" smtClean="0"/>
              <a:t> B cell</a:t>
            </a:r>
            <a:r>
              <a:rPr lang="cs-CZ" b="1" dirty="0" smtClean="0"/>
              <a:t> </a:t>
            </a:r>
            <a:r>
              <a:rPr lang="cs-CZ" b="1" dirty="0" err="1" smtClean="0"/>
              <a:t>maturation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help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mediated</a:t>
            </a:r>
            <a:r>
              <a:rPr lang="en-US" dirty="0" smtClean="0"/>
              <a:t> by cytokines (IL-21, IL-4</a:t>
            </a:r>
            <a:r>
              <a:rPr lang="cs-CZ" dirty="0" smtClean="0"/>
              <a:t>…</a:t>
            </a:r>
            <a:r>
              <a:rPr lang="en-US" dirty="0" smtClean="0"/>
              <a:t>) and direct intracellular contact</a:t>
            </a:r>
            <a:r>
              <a:rPr lang="cs-CZ" dirty="0" smtClean="0"/>
              <a:t> (CD40L)</a:t>
            </a:r>
          </a:p>
          <a:p>
            <a:pPr>
              <a:lnSpc>
                <a:spcPct val="170000"/>
              </a:lnSpc>
            </a:pPr>
            <a:endParaRPr lang="cs-CZ" sz="1300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The T</a:t>
            </a:r>
            <a:r>
              <a:rPr lang="en-US" baseline="-25000" dirty="0" smtClean="0"/>
              <a:t>H</a:t>
            </a:r>
            <a:r>
              <a:rPr lang="en-US" dirty="0" smtClean="0"/>
              <a:t> precursor, which</a:t>
            </a:r>
            <a:r>
              <a:rPr lang="cs-CZ" dirty="0" smtClean="0"/>
              <a:t> </a:t>
            </a:r>
            <a:r>
              <a:rPr lang="en-US" dirty="0" smtClean="0"/>
              <a:t>receives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APC</a:t>
            </a:r>
            <a:r>
              <a:rPr lang="en-US" dirty="0" smtClean="0"/>
              <a:t> signals through the </a:t>
            </a:r>
            <a:r>
              <a:rPr lang="en-US" b="1" dirty="0" smtClean="0"/>
              <a:t>TCR, CD 28</a:t>
            </a:r>
            <a:r>
              <a:rPr lang="cs-CZ" b="1" dirty="0" smtClean="0"/>
              <a:t> </a:t>
            </a:r>
            <a:r>
              <a:rPr lang="cs-CZ" dirty="0" err="1" smtClean="0"/>
              <a:t>and</a:t>
            </a:r>
            <a:r>
              <a:rPr lang="en-US" dirty="0" smtClean="0"/>
              <a:t> receive</a:t>
            </a:r>
            <a:r>
              <a:rPr lang="cs-CZ" dirty="0" smtClean="0"/>
              <a:t>s</a:t>
            </a:r>
            <a:r>
              <a:rPr lang="en-US" dirty="0" smtClean="0"/>
              <a:t> a signal from the B cell via the </a:t>
            </a:r>
            <a:r>
              <a:rPr lang="en-US" b="1" dirty="0" smtClean="0"/>
              <a:t>ICOS</a:t>
            </a:r>
            <a:r>
              <a:rPr lang="en-US" dirty="0" smtClean="0"/>
              <a:t> molecule, then differentiates in the </a:t>
            </a:r>
            <a:r>
              <a:rPr lang="en-US" dirty="0" err="1" smtClean="0"/>
              <a:t>Tfh</a:t>
            </a:r>
            <a:r>
              <a:rPr lang="en-US" dirty="0" smtClean="0"/>
              <a:t> cell</a:t>
            </a:r>
            <a:endParaRPr lang="cs-CZ" dirty="0" smtClean="0"/>
          </a:p>
          <a:p>
            <a:pPr>
              <a:lnSpc>
                <a:spcPct val="170000"/>
              </a:lnSpc>
            </a:pPr>
            <a:endParaRPr lang="cs-CZ" sz="1300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For stimulation of B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en-US" dirty="0" smtClean="0"/>
              <a:t>, there is usually a need for cooperation between APC → </a:t>
            </a:r>
            <a:r>
              <a:rPr lang="en-US" dirty="0" err="1" smtClean="0"/>
              <a:t>Tfh</a:t>
            </a:r>
            <a:r>
              <a:rPr lang="en-US" dirty="0" smtClean="0"/>
              <a:t> cell → B lymphocyte</a:t>
            </a:r>
            <a:endParaRPr lang="cs-CZ" dirty="0" smtClean="0"/>
          </a:p>
          <a:p>
            <a:endParaRPr lang="cs-CZ" dirty="0" smtClean="0"/>
          </a:p>
          <a:p>
            <a:r>
              <a:rPr lang="en-US" sz="2100" i="1" dirty="0" smtClean="0"/>
              <a:t>In the case of the minimal model, it is sufficient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cooperation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between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Tfh</a:t>
            </a:r>
            <a:r>
              <a:rPr lang="en-US" sz="2100" i="1" dirty="0" smtClean="0"/>
              <a:t> cell </a:t>
            </a:r>
            <a:r>
              <a:rPr lang="cs-CZ" sz="2100" i="1" dirty="0" smtClean="0"/>
              <a:t/>
            </a:r>
            <a:br>
              <a:rPr lang="cs-CZ" sz="2100" i="1" dirty="0" smtClean="0"/>
            </a:br>
            <a:r>
              <a:rPr lang="cs-CZ" sz="2100" i="1" dirty="0" err="1" smtClean="0"/>
              <a:t>and</a:t>
            </a:r>
            <a:r>
              <a:rPr lang="en-US" sz="2100" i="1" dirty="0" smtClean="0"/>
              <a:t> B lymphocyte</a:t>
            </a:r>
            <a:endParaRPr lang="cs-CZ" sz="21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assistance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4400" b="1" dirty="0" smtClean="0"/>
              <a:t>Specific direct help for B </a:t>
            </a:r>
            <a:r>
              <a:rPr lang="cs-CZ" sz="4400" b="1" dirty="0" err="1" smtClean="0"/>
              <a:t>cells</a:t>
            </a:r>
            <a:r>
              <a:rPr lang="en-US" sz="4400" b="1" dirty="0" smtClean="0"/>
              <a:t>:</a:t>
            </a:r>
            <a:endParaRPr lang="cs-CZ" sz="4400" b="1" dirty="0" smtClean="0"/>
          </a:p>
          <a:p>
            <a:pPr>
              <a:lnSpc>
                <a:spcPct val="170000"/>
              </a:lnSpc>
            </a:pPr>
            <a:r>
              <a:rPr lang="en-US" sz="4400" dirty="0" smtClean="0"/>
              <a:t>The T</a:t>
            </a:r>
            <a:r>
              <a:rPr lang="cs-CZ" sz="4400" dirty="0" err="1" smtClean="0"/>
              <a:t>fh</a:t>
            </a:r>
            <a:r>
              <a:rPr lang="cs-CZ" sz="4400" dirty="0" smtClean="0"/>
              <a:t> cell</a:t>
            </a:r>
            <a:r>
              <a:rPr lang="en-US" sz="4400" dirty="0" smtClean="0"/>
              <a:t> </a:t>
            </a:r>
            <a:r>
              <a:rPr lang="cs-CZ" sz="4400" dirty="0" err="1" smtClean="0"/>
              <a:t>helps</a:t>
            </a:r>
            <a:r>
              <a:rPr lang="cs-CZ" sz="4400" dirty="0" smtClean="0"/>
              <a:t> to</a:t>
            </a:r>
            <a:r>
              <a:rPr lang="en-US" sz="4400" dirty="0" smtClean="0"/>
              <a:t> B </a:t>
            </a:r>
            <a:r>
              <a:rPr lang="cs-CZ" sz="4400" dirty="0" err="1" smtClean="0"/>
              <a:t>cells</a:t>
            </a:r>
            <a:r>
              <a:rPr lang="en-US" sz="4400" dirty="0" smtClean="0"/>
              <a:t> stimulated </a:t>
            </a:r>
            <a:r>
              <a:rPr lang="cs-CZ" sz="4400" dirty="0" err="1" smtClean="0"/>
              <a:t>with</a:t>
            </a:r>
            <a:r>
              <a:rPr lang="en-US" sz="4400" dirty="0" smtClean="0"/>
              <a:t> the same Ag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500" dirty="0" smtClean="0"/>
          </a:p>
          <a:p>
            <a:pPr>
              <a:lnSpc>
                <a:spcPct val="170000"/>
              </a:lnSpc>
            </a:pPr>
            <a:r>
              <a:rPr lang="en-US" sz="4400" dirty="0" smtClean="0"/>
              <a:t> </a:t>
            </a:r>
            <a:r>
              <a:rPr lang="cs-CZ" sz="4400" dirty="0" err="1" smtClean="0"/>
              <a:t>Tfh</a:t>
            </a:r>
            <a:r>
              <a:rPr lang="cs-CZ" sz="4400" dirty="0" smtClean="0"/>
              <a:t> cell </a:t>
            </a:r>
            <a:r>
              <a:rPr lang="cs-CZ" sz="4400" dirty="0" err="1"/>
              <a:t>needs</a:t>
            </a:r>
            <a:r>
              <a:rPr lang="cs-CZ" sz="4400" dirty="0"/>
              <a:t> </a:t>
            </a:r>
            <a:r>
              <a:rPr lang="cs-CZ" sz="4400" dirty="0" err="1"/>
              <a:t>for</a:t>
            </a:r>
            <a:r>
              <a:rPr lang="cs-CZ" sz="4400" dirty="0"/>
              <a:t> </a:t>
            </a:r>
            <a:r>
              <a:rPr lang="cs-CZ" sz="4400" dirty="0" err="1"/>
              <a:t>the</a:t>
            </a:r>
            <a:r>
              <a:rPr lang="cs-CZ" sz="4400" dirty="0"/>
              <a:t> </a:t>
            </a:r>
            <a:r>
              <a:rPr lang="cs-CZ" sz="4400" dirty="0" err="1"/>
              <a:t>cytokine</a:t>
            </a:r>
            <a:r>
              <a:rPr lang="cs-CZ" sz="4400" dirty="0"/>
              <a:t> </a:t>
            </a:r>
            <a:r>
              <a:rPr lang="cs-CZ" sz="4400" dirty="0" err="1"/>
              <a:t>secretion</a:t>
            </a:r>
            <a:r>
              <a:rPr lang="cs-CZ" sz="4400" dirty="0"/>
              <a:t> </a:t>
            </a:r>
            <a:r>
              <a:rPr lang="cs-CZ" sz="4400" dirty="0" err="1" smtClean="0"/>
              <a:t>signal</a:t>
            </a:r>
            <a:r>
              <a:rPr lang="cs-CZ" sz="4400" dirty="0" smtClean="0"/>
              <a:t> via TCR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 </a:t>
            </a:r>
            <a:r>
              <a:rPr lang="cs-CZ" i="1" dirty="0" smtClean="0"/>
              <a:t>(</a:t>
            </a:r>
            <a:r>
              <a:rPr lang="en-US" i="1" dirty="0" smtClean="0"/>
              <a:t>B </a:t>
            </a:r>
            <a:r>
              <a:rPr lang="cs-CZ" i="1" dirty="0" err="1" smtClean="0"/>
              <a:t>cells</a:t>
            </a:r>
            <a:r>
              <a:rPr lang="en-US" i="1" dirty="0" smtClean="0"/>
              <a:t> must present the appropriate Ag peptide </a:t>
            </a:r>
            <a:r>
              <a:rPr lang="cs-CZ" i="1" dirty="0" smtClean="0"/>
              <a:t>-</a:t>
            </a:r>
            <a:r>
              <a:rPr lang="en-US" i="1" dirty="0" smtClean="0"/>
              <a:t> HLA II that recognizes the TCR</a:t>
            </a:r>
            <a:r>
              <a:rPr lang="cs-CZ" i="1" dirty="0" smtClean="0"/>
              <a:t>; </a:t>
            </a:r>
            <a:r>
              <a:rPr lang="en-US" i="1" dirty="0" smtClean="0"/>
              <a:t>signal via </a:t>
            </a:r>
            <a:r>
              <a:rPr lang="en-US" i="1" dirty="0" err="1" smtClean="0"/>
              <a:t>costimulatory</a:t>
            </a:r>
            <a:r>
              <a:rPr lang="en-US" i="1" dirty="0" smtClean="0"/>
              <a:t> CD28 receptor is no longer required)</a:t>
            </a:r>
            <a:endParaRPr lang="cs-CZ" i="1" dirty="0" smtClean="0"/>
          </a:p>
          <a:p>
            <a:pPr>
              <a:lnSpc>
                <a:spcPct val="170000"/>
              </a:lnSpc>
            </a:pPr>
            <a:endParaRPr lang="cs-CZ" i="1" dirty="0" smtClean="0"/>
          </a:p>
          <a:p>
            <a:pPr>
              <a:lnSpc>
                <a:spcPct val="170000"/>
              </a:lnSpc>
            </a:pPr>
            <a:r>
              <a:rPr lang="en-US" sz="4400" dirty="0" smtClean="0"/>
              <a:t>Interaction between </a:t>
            </a:r>
            <a:r>
              <a:rPr lang="en-US" sz="4400" b="1" dirty="0" smtClean="0"/>
              <a:t>CD40 </a:t>
            </a:r>
            <a:r>
              <a:rPr lang="en-US" sz="4400" dirty="0" smtClean="0"/>
              <a:t>(B lymphocyte) and CD40L (</a:t>
            </a:r>
            <a:r>
              <a:rPr lang="en-US" sz="4400" dirty="0" err="1" smtClean="0"/>
              <a:t>Tfh</a:t>
            </a:r>
            <a:r>
              <a:rPr lang="en-US" sz="4400" dirty="0" smtClean="0"/>
              <a:t> cell) is essential for initiation of </a:t>
            </a:r>
            <a:r>
              <a:rPr lang="en-US" sz="4400" b="1" dirty="0" smtClean="0">
                <a:solidFill>
                  <a:srgbClr val="0070C0"/>
                </a:solidFill>
              </a:rPr>
              <a:t>somatic mutations, </a:t>
            </a:r>
            <a:r>
              <a:rPr lang="en-US" sz="4400" b="1" dirty="0" err="1" smtClean="0">
                <a:solidFill>
                  <a:srgbClr val="0070C0"/>
                </a:solidFill>
              </a:rPr>
              <a:t>isotype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cs-CZ" sz="4400" b="1" dirty="0" smtClean="0">
                <a:solidFill>
                  <a:srgbClr val="0070C0"/>
                </a:solidFill>
              </a:rPr>
              <a:t> </a:t>
            </a:r>
            <a:r>
              <a:rPr lang="cs-CZ" sz="4400" b="1" dirty="0" err="1" smtClean="0">
                <a:solidFill>
                  <a:srgbClr val="0070C0"/>
                </a:solidFill>
              </a:rPr>
              <a:t>switching</a:t>
            </a:r>
            <a:r>
              <a:rPr lang="en-US" sz="4400" b="1" dirty="0" smtClean="0">
                <a:solidFill>
                  <a:srgbClr val="0070C0"/>
                </a:solidFill>
              </a:rPr>
              <a:t>, and memory cell</a:t>
            </a:r>
            <a:r>
              <a:rPr lang="cs-CZ" sz="4400" b="1" dirty="0" smtClean="0">
                <a:solidFill>
                  <a:srgbClr val="0070C0"/>
                </a:solidFill>
              </a:rPr>
              <a:t>s</a:t>
            </a:r>
            <a:r>
              <a:rPr lang="en-US" sz="4400" b="1" dirty="0" smtClean="0">
                <a:solidFill>
                  <a:srgbClr val="0070C0"/>
                </a:solidFill>
              </a:rPr>
              <a:t> formation</a:t>
            </a:r>
            <a:endParaRPr lang="cs-CZ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assistance</a:t>
            </a:r>
            <a:endParaRPr lang="cs-CZ" dirty="0"/>
          </a:p>
        </p:txBody>
      </p:sp>
      <p:pic>
        <p:nvPicPr>
          <p:cNvPr id="1026" name="Picture 2" descr="Výsledek obrázku pro tfh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324435" cy="4857784"/>
          </a:xfrm>
          <a:prstGeom prst="rect">
            <a:avLst/>
          </a:prstGeom>
          <a:noFill/>
        </p:spPr>
      </p:pic>
      <p:pic>
        <p:nvPicPr>
          <p:cNvPr id="1028" name="Picture 4" descr="Výsledek obrázku pro tfh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3567119" cy="488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0070C0"/>
                </a:solidFill>
              </a:rPr>
              <a:t>30. </a:t>
            </a:r>
            <a:r>
              <a:rPr lang="en-US" b="1" dirty="0" err="1" smtClean="0">
                <a:solidFill>
                  <a:srgbClr val="0070C0"/>
                </a:solidFill>
              </a:rPr>
              <a:t>Tc</a:t>
            </a:r>
            <a:r>
              <a:rPr lang="en-US" b="1" dirty="0" smtClean="0">
                <a:solidFill>
                  <a:srgbClr val="0070C0"/>
                </a:solidFill>
              </a:rPr>
              <a:t> based immune reaction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70C0"/>
                </a:solidFill>
              </a:rPr>
              <a:t>Cytotoxic</a:t>
            </a:r>
            <a:r>
              <a:rPr lang="cs-CZ" sz="3600" b="1" dirty="0">
                <a:solidFill>
                  <a:srgbClr val="0070C0"/>
                </a:solidFill>
              </a:rPr>
              <a:t> T </a:t>
            </a:r>
            <a:r>
              <a:rPr lang="cs-CZ" sz="3600" b="1" dirty="0" err="1" smtClean="0">
                <a:solidFill>
                  <a:srgbClr val="0070C0"/>
                </a:solidFill>
              </a:rPr>
              <a:t>cells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activation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196752"/>
            <a:ext cx="8229600" cy="5446958"/>
          </a:xfrm>
        </p:spPr>
        <p:txBody>
          <a:bodyPr>
            <a:normAutofit fontScale="92500" lnSpcReduction="20000"/>
          </a:bodyPr>
          <a:lstStyle/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T</a:t>
            </a:r>
            <a:r>
              <a:rPr lang="cs-CZ" sz="2400" baseline="-25000" dirty="0"/>
              <a:t>C</a:t>
            </a:r>
            <a:r>
              <a:rPr lang="cs-CZ" sz="2400" dirty="0"/>
              <a:t> </a:t>
            </a:r>
            <a:r>
              <a:rPr lang="cs-CZ" sz="2400" dirty="0" err="1"/>
              <a:t>recognize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/>
              <a:t>infected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viruses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intracellular</a:t>
            </a:r>
            <a:r>
              <a:rPr lang="cs-CZ" sz="2400" dirty="0"/>
              <a:t> </a:t>
            </a:r>
            <a:r>
              <a:rPr lang="cs-CZ" sz="2400" dirty="0" err="1"/>
              <a:t>parasites</a:t>
            </a:r>
            <a:r>
              <a:rPr lang="cs-CZ" sz="2400" dirty="0" smtClean="0"/>
              <a:t>, and </a:t>
            </a:r>
            <a:r>
              <a:rPr lang="cs-CZ" sz="2400" dirty="0" err="1"/>
              <a:t>some</a:t>
            </a:r>
            <a:r>
              <a:rPr lang="cs-CZ" sz="2400" dirty="0"/>
              <a:t> tumor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endParaRPr lang="cs-CZ" sz="2400" dirty="0" smtClean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Professional APC </a:t>
            </a:r>
            <a:r>
              <a:rPr lang="cs-CZ" sz="2400" dirty="0"/>
              <a:t>are </a:t>
            </a:r>
            <a:r>
              <a:rPr lang="cs-CZ" sz="2400" dirty="0" err="1"/>
              <a:t>dendritic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macrophages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are </a:t>
            </a:r>
            <a:r>
              <a:rPr lang="cs-CZ" sz="2400" dirty="0" err="1"/>
              <a:t>infected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virus,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phagocyted</a:t>
            </a:r>
            <a:r>
              <a:rPr lang="cs-CZ" sz="2400" dirty="0"/>
              <a:t> </a:t>
            </a:r>
            <a:r>
              <a:rPr lang="cs-CZ" sz="2400" dirty="0" err="1"/>
              <a:t>antigens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dead</a:t>
            </a:r>
            <a:r>
              <a:rPr lang="cs-CZ" sz="2400" dirty="0"/>
              <a:t>, </a:t>
            </a:r>
            <a:r>
              <a:rPr lang="cs-CZ" sz="2400" dirty="0" err="1"/>
              <a:t>infected</a:t>
            </a:r>
            <a:r>
              <a:rPr lang="cs-CZ" sz="2400" dirty="0"/>
              <a:t>, tumor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stressed</a:t>
            </a:r>
            <a:r>
              <a:rPr lang="cs-CZ" sz="2400" dirty="0"/>
              <a:t> </a:t>
            </a:r>
            <a:r>
              <a:rPr lang="cs-CZ" sz="2400" dirty="0" err="1" smtClean="0"/>
              <a:t>cells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In </a:t>
            </a:r>
            <a:r>
              <a:rPr lang="cs-CZ" sz="2400" dirty="0" err="1"/>
              <a:t>order</a:t>
            </a:r>
            <a:r>
              <a:rPr lang="cs-CZ" sz="2400" dirty="0"/>
              <a:t> APC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activate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T</a:t>
            </a:r>
            <a:r>
              <a:rPr lang="cs-CZ" sz="2400" baseline="-25000" dirty="0"/>
              <a:t>C</a:t>
            </a:r>
            <a:r>
              <a:rPr lang="cs-CZ" sz="2400" dirty="0"/>
              <a:t> </a:t>
            </a:r>
            <a:r>
              <a:rPr lang="cs-CZ" sz="2400" dirty="0" err="1"/>
              <a:t>precursor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0070C0"/>
                </a:solidFill>
              </a:rPr>
              <a:t>APC </a:t>
            </a:r>
            <a:r>
              <a:rPr lang="cs-CZ" sz="2400" b="1" dirty="0" err="1">
                <a:solidFill>
                  <a:srgbClr val="0070C0"/>
                </a:solidFill>
              </a:rPr>
              <a:t>must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be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stimulated</a:t>
            </a:r>
            <a:r>
              <a:rPr lang="cs-CZ" sz="2400" b="1" dirty="0">
                <a:solidFill>
                  <a:srgbClr val="0070C0"/>
                </a:solidFill>
              </a:rPr>
              <a:t> by </a:t>
            </a:r>
            <a:r>
              <a:rPr lang="cs-CZ" sz="2400" b="1" dirty="0" err="1">
                <a:solidFill>
                  <a:srgbClr val="0070C0"/>
                </a:solidFill>
              </a:rPr>
              <a:t>contact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with</a:t>
            </a:r>
            <a:r>
              <a:rPr lang="cs-CZ" sz="2400" b="1" dirty="0">
                <a:solidFill>
                  <a:srgbClr val="0070C0"/>
                </a:solidFill>
              </a:rPr>
              <a:t> T</a:t>
            </a:r>
            <a:r>
              <a:rPr lang="cs-CZ" sz="2400" b="1" baseline="-25000" dirty="0">
                <a:solidFill>
                  <a:srgbClr val="0070C0"/>
                </a:solidFill>
              </a:rPr>
              <a:t>H</a:t>
            </a:r>
            <a:r>
              <a:rPr lang="cs-CZ" sz="2400" b="1" dirty="0">
                <a:solidFill>
                  <a:srgbClr val="0070C0"/>
                </a:solidFill>
              </a:rPr>
              <a:t>1 cell</a:t>
            </a:r>
            <a:r>
              <a:rPr lang="cs-CZ" sz="2400" dirty="0"/>
              <a:t> via </a:t>
            </a:r>
            <a:r>
              <a:rPr lang="cs-CZ" sz="2400" b="1" dirty="0"/>
              <a:t>CD 40</a:t>
            </a:r>
            <a:r>
              <a:rPr lang="cs-CZ" sz="2400" dirty="0"/>
              <a:t>,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dendritic</a:t>
            </a:r>
            <a:r>
              <a:rPr lang="cs-CZ" sz="2400" dirty="0"/>
              <a:t> cell </a:t>
            </a:r>
            <a:r>
              <a:rPr lang="cs-CZ" sz="2400" dirty="0" err="1"/>
              <a:t>begins</a:t>
            </a:r>
            <a:r>
              <a:rPr lang="cs-CZ" sz="2400" dirty="0"/>
              <a:t> to express CD 80, CD86 and </a:t>
            </a:r>
            <a:r>
              <a:rPr lang="cs-CZ" sz="2400" dirty="0" err="1"/>
              <a:t>secrete</a:t>
            </a:r>
            <a:r>
              <a:rPr lang="cs-CZ" sz="2400" dirty="0"/>
              <a:t> </a:t>
            </a:r>
            <a:r>
              <a:rPr lang="cs-CZ" sz="2400" dirty="0" err="1"/>
              <a:t>cytokines</a:t>
            </a:r>
            <a:r>
              <a:rPr lang="cs-CZ" sz="2400" dirty="0"/>
              <a:t> (IL-1, IL-12</a:t>
            </a:r>
            <a:r>
              <a:rPr lang="cs-CZ" sz="2400" dirty="0" smtClean="0"/>
              <a:t>); </a:t>
            </a:r>
            <a:r>
              <a:rPr lang="cs-CZ" sz="2400" b="1" dirty="0" err="1" smtClean="0"/>
              <a:t>IFN</a:t>
            </a:r>
            <a:r>
              <a:rPr lang="cs-CZ" sz="2400" b="1" dirty="0" err="1" smtClean="0">
                <a:latin typeface="Symbol" panose="05050102010706020507" pitchFamily="18" charset="2"/>
              </a:rPr>
              <a:t>g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</a:t>
            </a:r>
            <a:r>
              <a:rPr lang="cs-CZ" sz="2400" dirty="0" err="1" smtClean="0"/>
              <a:t>expression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HLA </a:t>
            </a:r>
            <a:r>
              <a:rPr lang="cs-CZ" sz="2400" dirty="0" err="1" smtClean="0"/>
              <a:t>molecul</a:t>
            </a:r>
            <a:r>
              <a:rPr lang="cs-CZ" sz="2400" dirty="0" smtClean="0"/>
              <a:t> </a:t>
            </a:r>
            <a:r>
              <a:rPr lang="cs-CZ" sz="2400" dirty="0"/>
              <a:t>= </a:t>
            </a:r>
            <a:r>
              <a:rPr lang="cs-CZ" sz="2400" b="1" dirty="0" err="1"/>
              <a:t>change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resting</a:t>
            </a:r>
            <a:r>
              <a:rPr lang="cs-CZ" sz="2400" b="1" dirty="0"/>
              <a:t> APC in </a:t>
            </a:r>
            <a:r>
              <a:rPr lang="cs-CZ" sz="2400" b="1" dirty="0" err="1"/>
              <a:t>activated</a:t>
            </a:r>
            <a:endParaRPr lang="cs-CZ" sz="2400" b="1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Cytotoxic</a:t>
            </a:r>
            <a:r>
              <a:rPr lang="cs-CZ" sz="3600" b="1" dirty="0" smtClean="0">
                <a:solidFill>
                  <a:srgbClr val="0070C0"/>
                </a:solidFill>
              </a:rPr>
              <a:t> T </a:t>
            </a:r>
            <a:r>
              <a:rPr lang="cs-CZ" sz="3600" b="1" dirty="0" err="1" smtClean="0">
                <a:solidFill>
                  <a:srgbClr val="0070C0"/>
                </a:solidFill>
              </a:rPr>
              <a:t>cells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activation</a:t>
            </a:r>
            <a:endParaRPr lang="cs-CZ" sz="36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T</a:t>
            </a:r>
            <a:r>
              <a:rPr lang="cs-CZ" sz="2400" baseline="-25000" dirty="0" smtClean="0"/>
              <a:t>C  </a:t>
            </a:r>
            <a:r>
              <a:rPr lang="cs-CZ" sz="2400" dirty="0" err="1"/>
              <a:t>precursor</a:t>
            </a:r>
            <a:r>
              <a:rPr lang="cs-CZ" sz="2400" dirty="0"/>
              <a:t>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recognizes</a:t>
            </a:r>
            <a:r>
              <a:rPr lang="cs-CZ" sz="2400" dirty="0"/>
              <a:t> a peptide-MHC </a:t>
            </a:r>
            <a:r>
              <a:rPr lang="cs-CZ" sz="2400" dirty="0" err="1"/>
              <a:t>gpI</a:t>
            </a:r>
            <a:r>
              <a:rPr lang="cs-CZ" sz="2400" dirty="0"/>
              <a:t> </a:t>
            </a:r>
            <a:r>
              <a:rPr lang="cs-CZ" sz="2400" dirty="0" err="1"/>
              <a:t>complex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APC via </a:t>
            </a:r>
            <a:r>
              <a:rPr lang="cs-CZ" sz="2400" b="1" dirty="0"/>
              <a:t>TCR</a:t>
            </a:r>
            <a:r>
              <a:rPr lang="cs-CZ" sz="2400" dirty="0"/>
              <a:t> and </a:t>
            </a:r>
            <a:r>
              <a:rPr lang="cs-CZ" sz="2400" dirty="0" err="1"/>
              <a:t>receives</a:t>
            </a:r>
            <a:r>
              <a:rPr lang="cs-CZ" sz="2400" dirty="0"/>
              <a:t> </a:t>
            </a:r>
            <a:r>
              <a:rPr lang="cs-CZ" sz="2400" dirty="0" err="1"/>
              <a:t>signals</a:t>
            </a:r>
            <a:r>
              <a:rPr lang="cs-CZ" sz="2400" dirty="0"/>
              <a:t> via </a:t>
            </a:r>
            <a:r>
              <a:rPr lang="cs-CZ" sz="2400" b="1" dirty="0"/>
              <a:t>CD 28 </a:t>
            </a:r>
            <a:r>
              <a:rPr lang="cs-CZ" sz="2400" dirty="0" err="1"/>
              <a:t>proliferates</a:t>
            </a:r>
            <a:r>
              <a:rPr lang="cs-CZ" sz="2400" dirty="0"/>
              <a:t> and </a:t>
            </a:r>
            <a:r>
              <a:rPr lang="cs-CZ" sz="2400" dirty="0" err="1"/>
              <a:t>differentiates</a:t>
            </a:r>
            <a:r>
              <a:rPr lang="cs-CZ" sz="2400" dirty="0"/>
              <a:t> to </a:t>
            </a:r>
            <a:r>
              <a:rPr lang="cs-CZ" sz="2400" dirty="0" err="1"/>
              <a:t>clone</a:t>
            </a:r>
            <a:r>
              <a:rPr lang="cs-CZ" sz="2400" dirty="0"/>
              <a:t> </a:t>
            </a:r>
            <a:r>
              <a:rPr lang="cs-CZ" sz="2400" dirty="0" err="1"/>
              <a:t>mature</a:t>
            </a:r>
            <a:r>
              <a:rPr lang="cs-CZ" sz="2400" dirty="0"/>
              <a:t> </a:t>
            </a:r>
            <a:r>
              <a:rPr lang="cs-CZ" sz="2400" b="1" dirty="0" err="1"/>
              <a:t>effector</a:t>
            </a:r>
            <a:r>
              <a:rPr lang="cs-CZ" sz="2400" b="1" dirty="0"/>
              <a:t> </a:t>
            </a:r>
            <a:r>
              <a:rPr lang="cs-CZ" sz="2400" b="1" dirty="0" err="1"/>
              <a:t>cytotoxic</a:t>
            </a:r>
            <a:r>
              <a:rPr lang="cs-CZ" sz="2400" b="1" dirty="0"/>
              <a:t> </a:t>
            </a:r>
            <a:r>
              <a:rPr lang="cs-CZ" sz="2400" b="1" dirty="0" err="1"/>
              <a:t>cells</a:t>
            </a:r>
            <a:r>
              <a:rPr lang="cs-CZ" sz="2400" b="1" dirty="0"/>
              <a:t> (CTL</a:t>
            </a:r>
            <a:r>
              <a:rPr lang="cs-CZ" sz="2400" b="1" dirty="0" smtClean="0"/>
              <a:t>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u="sng" dirty="0">
              <a:solidFill>
                <a:srgbClr val="0070C0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For</a:t>
            </a:r>
            <a:r>
              <a:rPr lang="cs-CZ" sz="2400" dirty="0"/>
              <a:t> full T</a:t>
            </a:r>
            <a:r>
              <a:rPr lang="cs-CZ" sz="2400" baseline="-25000" dirty="0"/>
              <a:t>C </a:t>
            </a:r>
            <a:r>
              <a:rPr lang="cs-CZ" sz="2400" dirty="0" err="1"/>
              <a:t>activation</a:t>
            </a:r>
            <a:r>
              <a:rPr lang="cs-CZ" sz="2400" baseline="-25000" dirty="0"/>
              <a:t> 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smtClean="0"/>
              <a:t>IL-12 and IL-2</a:t>
            </a:r>
            <a:endParaRPr lang="cs-CZ" sz="900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CTL</a:t>
            </a:r>
            <a:r>
              <a:rPr lang="cs-CZ" sz="2400" dirty="0"/>
              <a:t> are </a:t>
            </a:r>
            <a:r>
              <a:rPr lang="cs-CZ" sz="2400" dirty="0" err="1"/>
              <a:t>spread</a:t>
            </a:r>
            <a:r>
              <a:rPr lang="cs-CZ" sz="2400" dirty="0"/>
              <a:t> by </a:t>
            </a:r>
            <a:r>
              <a:rPr lang="cs-CZ" sz="2400" dirty="0" err="1"/>
              <a:t>bloodstream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tissues</a:t>
            </a:r>
            <a:r>
              <a:rPr lang="cs-CZ" sz="2400" dirty="0"/>
              <a:t>;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activation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 </a:t>
            </a:r>
            <a:r>
              <a:rPr lang="cs-CZ" sz="2400" dirty="0" err="1"/>
              <a:t>cytotoxic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sufficient</a:t>
            </a:r>
            <a:r>
              <a:rPr lang="cs-CZ" sz="2400" dirty="0"/>
              <a:t> </a:t>
            </a:r>
            <a:r>
              <a:rPr lang="cs-CZ" sz="2400" dirty="0" err="1"/>
              <a:t>signal</a:t>
            </a:r>
            <a:r>
              <a:rPr lang="cs-CZ" sz="2400" dirty="0"/>
              <a:t> via TCR</a:t>
            </a:r>
            <a:endParaRPr lang="cs-CZ" sz="2000" i="1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CTL </a:t>
            </a:r>
            <a:r>
              <a:rPr lang="cs-CZ" sz="3600" b="1" dirty="0" err="1">
                <a:solidFill>
                  <a:srgbClr val="0070C0"/>
                </a:solidFill>
              </a:rPr>
              <a:t>effector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functions</a:t>
            </a:r>
            <a:endParaRPr lang="cs-CZ" sz="3600" b="1" baseline="-25000" dirty="0">
              <a:solidFill>
                <a:srgbClr val="0070C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229600" cy="49292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Cytotoxic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granules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perforin</a:t>
            </a:r>
            <a:r>
              <a:rPr lang="cs-CZ" sz="2400" dirty="0" smtClean="0">
                <a:solidFill>
                  <a:srgbClr val="0070C0"/>
                </a:solidFill>
              </a:rPr>
              <a:t>,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granzymes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granulysin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Fas</a:t>
            </a:r>
            <a:r>
              <a:rPr lang="cs-CZ" sz="2400" b="1" dirty="0">
                <a:solidFill>
                  <a:srgbClr val="0070C0"/>
                </a:solidFill>
              </a:rPr>
              <a:t> ligand (</a:t>
            </a:r>
            <a:r>
              <a:rPr lang="cs-CZ" sz="2400" b="1" dirty="0" err="1">
                <a:solidFill>
                  <a:srgbClr val="0070C0"/>
                </a:solidFill>
              </a:rPr>
              <a:t>FasL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apoptotic</a:t>
            </a:r>
            <a:r>
              <a:rPr lang="cs-CZ" sz="2400" dirty="0"/>
              <a:t> receptor </a:t>
            </a:r>
            <a:r>
              <a:rPr lang="cs-CZ" sz="2400" dirty="0" err="1"/>
              <a:t>Fas</a:t>
            </a:r>
            <a:r>
              <a:rPr lang="cs-CZ" sz="2400" dirty="0"/>
              <a:t> (CD95) </a:t>
            </a:r>
            <a:r>
              <a:rPr lang="cs-CZ" sz="2400" dirty="0" err="1"/>
              <a:t>presented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many </a:t>
            </a:r>
            <a:r>
              <a:rPr lang="cs-CZ" sz="2400" dirty="0" err="1"/>
              <a:t>different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(</a:t>
            </a:r>
            <a:r>
              <a:rPr lang="cs-CZ" sz="2400" dirty="0" err="1"/>
              <a:t>also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T</a:t>
            </a:r>
            <a:r>
              <a:rPr lang="cs-CZ" sz="2400" baseline="-25000" dirty="0"/>
              <a:t>C</a:t>
            </a:r>
            <a:r>
              <a:rPr lang="cs-CZ" sz="2400" dirty="0"/>
              <a:t>)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TNF</a:t>
            </a:r>
            <a:r>
              <a:rPr lang="cs-CZ" sz="2400" b="1" dirty="0" err="1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Activation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effector</a:t>
            </a:r>
            <a:r>
              <a:rPr lang="cs-CZ" sz="2400" dirty="0" smtClean="0"/>
              <a:t> mechanismus </a:t>
            </a:r>
            <a:r>
              <a:rPr lang="cs-CZ" sz="2400" dirty="0" err="1" smtClean="0"/>
              <a:t>leads</a:t>
            </a:r>
            <a:r>
              <a:rPr lang="cs-CZ" sz="2400" dirty="0" smtClean="0"/>
              <a:t> to </a:t>
            </a:r>
            <a:r>
              <a:rPr lang="cs-CZ" sz="2400" dirty="0" err="1" smtClean="0">
                <a:solidFill>
                  <a:srgbClr val="7030A0"/>
                </a:solidFill>
              </a:rPr>
              <a:t>apoptotic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death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target</a:t>
            </a:r>
            <a:r>
              <a:rPr lang="cs-CZ" sz="2400" dirty="0" smtClean="0"/>
              <a:t> cell.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2"/>
              </a:rPr>
              <a:t>https://www.youtube.com/watch?v=WdCiaIS2LV4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3"/>
              </a:rPr>
              <a:t>https://www.youtube.com/watch?v=iQoY4RprTxo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CTL </a:t>
            </a:r>
            <a:r>
              <a:rPr lang="cs-CZ" sz="2800" b="1" dirty="0" err="1" smtClean="0">
                <a:solidFill>
                  <a:srgbClr val="0070C0"/>
                </a:solidFill>
              </a:rPr>
              <a:t>effector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functions</a:t>
            </a:r>
            <a:endParaRPr lang="cs-CZ" sz="2800" dirty="0"/>
          </a:p>
        </p:txBody>
      </p:sp>
      <p:pic>
        <p:nvPicPr>
          <p:cNvPr id="14338" name="Picture 2" descr="Výsledek obrázku pro CTL cel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1285860"/>
            <a:ext cx="5357850" cy="3975048"/>
          </a:xfrm>
          <a:prstGeom prst="rect">
            <a:avLst/>
          </a:prstGeom>
          <a:noFill/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928662" y="5357826"/>
            <a:ext cx="7758138" cy="768337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hlinkClick r:id="rId3"/>
              </a:rPr>
              <a:t>https://www.youtube.com/watch?v=Va1jaBGwoT8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28625" y="22860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Physiological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mechanisms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smtClean="0">
                <a:solidFill>
                  <a:srgbClr val="0070C0"/>
                </a:solidFill>
                <a:latin typeface="Tahoma" pitchFamily="32" charset="0"/>
              </a:rPr>
              <a:t/>
            </a:r>
            <a:br>
              <a:rPr lang="cs-CZ" sz="4000" b="1" dirty="0" smtClean="0">
                <a:solidFill>
                  <a:srgbClr val="0070C0"/>
                </a:solidFill>
                <a:latin typeface="Tahoma" pitchFamily="32" charset="0"/>
              </a:rPr>
            </a:br>
            <a:r>
              <a:rPr lang="cs-CZ" sz="4000" b="1" dirty="0" err="1" smtClean="0">
                <a:solidFill>
                  <a:srgbClr val="0070C0"/>
                </a:solidFill>
                <a:latin typeface="Tahoma" pitchFamily="32" charset="0"/>
              </a:rPr>
              <a:t>of</a:t>
            </a:r>
            <a:r>
              <a:rPr lang="cs-CZ" sz="4000" b="1" dirty="0" smtClean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regulation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of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the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immune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system</a:t>
            </a:r>
            <a:endParaRPr lang="cs-CZ" sz="4000" b="1" dirty="0">
              <a:solidFill>
                <a:srgbClr val="0070C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Regulation by antigen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Induce immune response and extinction</a:t>
            </a: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Affinity maturation of B lymphocytes </a:t>
            </a:r>
            <a:br>
              <a:rPr lang="cs-CZ" sz="2400">
                <a:solidFill>
                  <a:srgbClr val="002060"/>
                </a:solidFill>
                <a:latin typeface="Tahoma" pitchFamily="32" charset="0"/>
              </a:rPr>
            </a:br>
            <a:endParaRPr lang="cs-CZ" sz="24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Maintaining immunological memory</a:t>
            </a: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Antigenic competition  </a:t>
            </a:r>
            <a:br>
              <a:rPr lang="cs-CZ" sz="2400">
                <a:solidFill>
                  <a:srgbClr val="002060"/>
                </a:solidFill>
                <a:latin typeface="Tahoma" pitchFamily="32" charset="0"/>
              </a:rPr>
            </a:br>
            <a:endParaRPr lang="cs-CZ" sz="24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Threshold density of the complexes HLA II- Ag on APC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rc_mi" descr="http://www.discoverymedicine.com/Michael-Boyiadzis/files/2009/08/boyiadzis_36_fi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500063"/>
            <a:ext cx="7072312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Regulation by antibodies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Antibodies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compete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with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BCR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for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antigen </a:t>
            </a:r>
            <a:br>
              <a:rPr lang="cs-CZ" sz="2400" dirty="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(negative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regulator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B cell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stimulation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) </a:t>
            </a:r>
            <a:br>
              <a:rPr lang="cs-CZ" sz="24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4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IgG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immune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complexes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bind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to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BCR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and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Fc</a:t>
            </a:r>
            <a:r>
              <a:rPr lang="cs-CZ" sz="2400" dirty="0">
                <a:solidFill>
                  <a:srgbClr val="002060"/>
                </a:solidFill>
                <a:latin typeface="Symbol" pitchFamily="16" charset="2"/>
              </a:rPr>
              <a:t>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R on B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cells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Arial"/>
                <a:cs typeface="Arial"/>
              </a:rPr>
              <a:t>→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blocking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B cell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activation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</a:p>
          <a:p>
            <a:pPr marL="341313" indent="-341313">
              <a:lnSpc>
                <a:spcPct val="150000"/>
              </a:lnSpc>
              <a:spcBef>
                <a:spcPts val="20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8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Regulation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via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idiotypic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network 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cs-CZ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Regulation by cytokines and cellular contact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20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Interaction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APC - T </a:t>
            </a: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lymphocyte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 </a:t>
            </a:r>
          </a:p>
          <a:p>
            <a:pPr marL="341313" indent="-341313">
              <a:lnSpc>
                <a:spcPct val="20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Interaction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T</a:t>
            </a:r>
            <a:r>
              <a:rPr lang="cs-CZ" sz="2200" b="1" baseline="-25000" dirty="0">
                <a:solidFill>
                  <a:srgbClr val="002060"/>
                </a:solidFill>
                <a:latin typeface="Tahoma" pitchFamily="32" charset="0"/>
              </a:rPr>
              <a:t>H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1 – </a:t>
            </a: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macrophages</a:t>
            </a:r>
            <a:endParaRPr lang="cs-CZ" sz="2200" b="1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20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Interaction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Tfh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 - B </a:t>
            </a: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lymphocytes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 </a:t>
            </a:r>
          </a:p>
          <a:p>
            <a:pPr marL="341313" indent="-341313">
              <a:lnSpc>
                <a:spcPct val="20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Mutual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regulation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activity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T</a:t>
            </a:r>
            <a:r>
              <a:rPr lang="cs-CZ" sz="2200" b="1" baseline="-25000" dirty="0">
                <a:solidFill>
                  <a:srgbClr val="002060"/>
                </a:solidFill>
                <a:latin typeface="Tahoma" pitchFamily="32" charset="0"/>
              </a:rPr>
              <a:t>H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1 versus T</a:t>
            </a:r>
            <a:r>
              <a:rPr lang="cs-CZ" sz="2200" b="1" baseline="-25000" dirty="0">
                <a:solidFill>
                  <a:srgbClr val="002060"/>
                </a:solidFill>
                <a:latin typeface="Tahoma" pitchFamily="32" charset="0"/>
              </a:rPr>
              <a:t>H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2 </a:t>
            </a:r>
          </a:p>
          <a:p>
            <a:pPr marL="341313" indent="-341313">
              <a:lnSpc>
                <a:spcPct val="20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Development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leukocyte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subpopulations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200" dirty="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cs-CZ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cs-CZ" sz="2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785938"/>
            <a:ext cx="2571750" cy="197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Negative regulation of effector cells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>
                <a:solidFill>
                  <a:srgbClr val="002060"/>
                </a:solidFill>
                <a:latin typeface="Tahoma" pitchFamily="32" charset="0"/>
              </a:rPr>
              <a:t>CTLA-4</a:t>
            </a: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 - T cell inhibitory receptor, binds ligands CD80 and CD86</a:t>
            </a:r>
          </a:p>
          <a:p>
            <a:pPr marL="341313" indent="-341313">
              <a:lnSpc>
                <a:spcPct val="150000"/>
              </a:lnSpc>
              <a:spcBef>
                <a:spcPts val="20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8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Self-destruction interaction of the apoptotic receptor </a:t>
            </a:r>
            <a:r>
              <a:rPr lang="cs-CZ" sz="2400" b="1">
                <a:solidFill>
                  <a:srgbClr val="002060"/>
                </a:solidFill>
                <a:latin typeface="Tahoma" pitchFamily="32" charset="0"/>
              </a:rPr>
              <a:t>Fas </a:t>
            </a: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with ligand </a:t>
            </a:r>
            <a:r>
              <a:rPr lang="cs-CZ" sz="2400" b="1">
                <a:solidFill>
                  <a:srgbClr val="002060"/>
                </a:solidFill>
                <a:latin typeface="Tahoma" pitchFamily="32" charset="0"/>
              </a:rPr>
              <a:t>FasL</a:t>
            </a: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 on the surface of activated T cells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800" b="1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>
                <a:solidFill>
                  <a:srgbClr val="002060"/>
                </a:solidFill>
                <a:latin typeface="Tahoma" pitchFamily="32" charset="0"/>
              </a:rPr>
              <a:t>nhibitory receptors </a:t>
            </a: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of NK cells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95288" y="692150"/>
            <a:ext cx="8229600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Suppression mediated by T cells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7338" y="1628775"/>
            <a:ext cx="8856662" cy="417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150000"/>
              </a:lnSpc>
              <a:spcBef>
                <a:spcPts val="200"/>
              </a:spcBef>
              <a:buClr>
                <a:srgbClr val="FF00FF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8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Clonal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elimination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or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anergy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T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lymphocytes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after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contact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with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antigen on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surface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other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cells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than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APC</a:t>
            </a:r>
          </a:p>
          <a:p>
            <a:pPr marL="341313" indent="-341313">
              <a:lnSpc>
                <a:spcPct val="150000"/>
              </a:lnSpc>
              <a:spcBef>
                <a:spcPts val="20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8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Regulatory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 T </a:t>
            </a: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cells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(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Treg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, Tr1, Th3 - CD 4</a:t>
            </a:r>
            <a:r>
              <a:rPr lang="cs-CZ" sz="2200" baseline="30000" dirty="0">
                <a:solidFill>
                  <a:srgbClr val="002060"/>
                </a:solidFill>
                <a:latin typeface="Tahoma" pitchFamily="32" charset="0"/>
              </a:rPr>
              <a:t>+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) help to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maintain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tolerance to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autoantigens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;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produce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TGF</a:t>
            </a:r>
            <a:r>
              <a:rPr lang="cs-CZ" sz="2200" dirty="0">
                <a:solidFill>
                  <a:srgbClr val="002060"/>
                </a:solidFill>
                <a:latin typeface="Symbol" pitchFamily="16" charset="2"/>
              </a:rPr>
              <a:t></a:t>
            </a:r>
            <a:r>
              <a:rPr lang="cs-CZ" sz="2200" dirty="0">
                <a:solidFill>
                  <a:srgbClr val="002060"/>
                </a:solidFill>
              </a:rPr>
              <a:t>, IL-10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Factors influencing the outcome of the immune response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1600200"/>
            <a:ext cx="8569325" cy="4997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15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 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same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antigen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can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induce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an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active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immune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response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or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an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active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state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tolerance,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result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response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depends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on many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factors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: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/>
            </a:r>
            <a:br>
              <a:rPr lang="cs-CZ" sz="24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4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39725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State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immune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system</a:t>
            </a:r>
            <a:endParaRPr lang="cs-CZ" sz="24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39725">
              <a:spcBef>
                <a:spcPts val="200"/>
              </a:spcBef>
              <a:buClr>
                <a:srgbClr val="FF00FF"/>
              </a:buClr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8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39725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Properties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antigen </a:t>
            </a:r>
            <a:br>
              <a:rPr lang="cs-CZ" sz="24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4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39725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Dose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antigen</a:t>
            </a:r>
          </a:p>
          <a:p>
            <a:pPr marL="341313" indent="-339725">
              <a:spcBef>
                <a:spcPts val="200"/>
              </a:spcBef>
              <a:buClr>
                <a:srgbClr val="FF00FF"/>
              </a:buClr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8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39725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Route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antigen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administration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714752"/>
            <a:ext cx="3067043" cy="22770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85720" y="1928802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 dirty="0" err="1">
                <a:solidFill>
                  <a:srgbClr val="0000FF"/>
                </a:solidFill>
                <a:latin typeface="Tahoma" pitchFamily="32" charset="0"/>
              </a:rPr>
              <a:t>Cytokines</a:t>
            </a:r>
            <a:r>
              <a:rPr lang="cs-CZ" sz="4400" b="1" dirty="0">
                <a:solidFill>
                  <a:srgbClr val="0000FF"/>
                </a:solidFill>
                <a:latin typeface="Tahoma" pitchFamily="32" charset="0"/>
              </a:rPr>
              <a:t/>
            </a:r>
            <a:br>
              <a:rPr lang="cs-CZ" sz="4400" b="1" dirty="0">
                <a:solidFill>
                  <a:srgbClr val="0000FF"/>
                </a:solidFill>
                <a:latin typeface="Tahoma" pitchFamily="32" charset="0"/>
              </a:rPr>
            </a:br>
            <a:r>
              <a:rPr lang="cs-CZ" sz="4400" b="1" dirty="0">
                <a:solidFill>
                  <a:srgbClr val="0000FF"/>
                </a:solidFill>
                <a:latin typeface="Tahoma" pitchFamily="32" charset="0"/>
              </a:rPr>
              <a:t> (</a:t>
            </a:r>
            <a:r>
              <a:rPr lang="cs-CZ" sz="4400" b="1" dirty="0" err="1">
                <a:solidFill>
                  <a:srgbClr val="0000FF"/>
                </a:solidFill>
                <a:latin typeface="Tahoma" pitchFamily="32" charset="0"/>
              </a:rPr>
              <a:t>Tissue</a:t>
            </a:r>
            <a:r>
              <a:rPr lang="cs-CZ" sz="4400" b="1" dirty="0">
                <a:solidFill>
                  <a:srgbClr val="0000FF"/>
                </a:solidFill>
                <a:latin typeface="Tahoma" pitchFamily="32" charset="0"/>
              </a:rPr>
              <a:t> </a:t>
            </a:r>
            <a:r>
              <a:rPr lang="cs-CZ" sz="4400" b="1" dirty="0" err="1">
                <a:solidFill>
                  <a:srgbClr val="0000FF"/>
                </a:solidFill>
                <a:latin typeface="Tahoma" pitchFamily="32" charset="0"/>
              </a:rPr>
              <a:t>hormones</a:t>
            </a:r>
            <a:r>
              <a:rPr lang="cs-CZ" sz="4400" b="1" dirty="0">
                <a:solidFill>
                  <a:srgbClr val="0000FF"/>
                </a:solidFill>
                <a:latin typeface="Tahoma" pitchFamily="32" charset="0"/>
              </a:rPr>
              <a:t>)</a:t>
            </a:r>
            <a:r>
              <a:rPr lang="cs-CZ" sz="4000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Cytokines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>
                <a:solidFill>
                  <a:srgbClr val="002060"/>
                </a:solidFill>
                <a:latin typeface="Tahoma" pitchFamily="32" charset="0"/>
              </a:rPr>
              <a:t>Regulatory proteins and glycoproteins produced by leukocytes and other cells</a:t>
            </a: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8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>
                <a:solidFill>
                  <a:srgbClr val="002060"/>
                </a:solidFill>
                <a:latin typeface="Tahoma" pitchFamily="32" charset="0"/>
              </a:rPr>
              <a:t>Are known as interleukins (IL-1…IL-38)</a:t>
            </a:r>
            <a:br>
              <a:rPr lang="cs-CZ" sz="2200">
                <a:solidFill>
                  <a:srgbClr val="002060"/>
                </a:solidFill>
                <a:latin typeface="Tahoma" pitchFamily="32" charset="0"/>
              </a:rPr>
            </a:br>
            <a:r>
              <a:rPr lang="cs-CZ">
                <a:solidFill>
                  <a:srgbClr val="002060"/>
                </a:solidFill>
                <a:latin typeface="Tahoma" pitchFamily="32" charset="0"/>
              </a:rPr>
              <a:t>(except: TNF, lymphotoxin, TGF, interferons, CSF and growth factors) </a:t>
            </a:r>
            <a:r>
              <a:rPr lang="cs-CZ" sz="220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200">
                <a:solidFill>
                  <a:srgbClr val="002060"/>
                </a:solidFill>
                <a:latin typeface="Tahoma" pitchFamily="32" charset="0"/>
              </a:rPr>
            </a:br>
            <a:endParaRPr lang="cs-CZ" sz="8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>
                <a:solidFill>
                  <a:srgbClr val="002060"/>
                </a:solidFill>
                <a:latin typeface="Tahoma" pitchFamily="32" charset="0"/>
              </a:rPr>
              <a:t>Essential regulators of the immune system</a:t>
            </a:r>
          </a:p>
          <a:p>
            <a:pPr marL="341313" indent="-341313">
              <a:lnSpc>
                <a:spcPct val="150000"/>
              </a:lnSpc>
              <a:spcBef>
                <a:spcPts val="20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8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45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>
                <a:solidFill>
                  <a:srgbClr val="002060"/>
                </a:solidFill>
                <a:latin typeface="Tahoma" pitchFamily="32" charset="0"/>
              </a:rPr>
              <a:t>Apply also in angiogenesis, tissue regeneration, carcinogenesis, treatment of many brain functions, embryonic development ... </a:t>
            </a:r>
          </a:p>
          <a:p>
            <a:pPr marL="341313" indent="-341313">
              <a:lnSpc>
                <a:spcPct val="150000"/>
              </a:lnSpc>
              <a:spcBef>
                <a:spcPts val="200"/>
              </a:spcBef>
              <a:buClr>
                <a:srgbClr val="99CC00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8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99CC00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200">
              <a:solidFill>
                <a:srgbClr val="00206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Cytokines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28688" y="2000250"/>
            <a:ext cx="7758112" cy="4500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15900" indent="-215900">
              <a:lnSpc>
                <a:spcPct val="150000"/>
              </a:lnSpc>
              <a:spcBef>
                <a:spcPts val="550"/>
              </a:spcBef>
              <a:buClr>
                <a:srgbClr val="D713B2"/>
              </a:buClr>
              <a:buFont typeface="Wingdings" pitchFamily="2" charset="2"/>
              <a:buChar char="§"/>
              <a:tabLst>
                <a:tab pos="785813" algn="l"/>
                <a:tab pos="1700213" algn="l"/>
                <a:tab pos="2614613" algn="l"/>
                <a:tab pos="3529013" algn="l"/>
                <a:tab pos="4443413" algn="l"/>
                <a:tab pos="5357813" algn="l"/>
                <a:tab pos="6272213" algn="l"/>
                <a:tab pos="7186613" algn="l"/>
                <a:tab pos="8101013" algn="l"/>
                <a:tab pos="9015413" algn="l"/>
                <a:tab pos="9929813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Effects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cytokines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	-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autocrine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200" dirty="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                        	-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paracrine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200" dirty="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			-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endocrine</a:t>
            </a:r>
            <a:endParaRPr lang="cs-CZ" sz="2200" dirty="0">
              <a:solidFill>
                <a:srgbClr val="002060"/>
              </a:solidFill>
              <a:latin typeface="Tahoma" pitchFamily="32" charset="0"/>
            </a:endParaRPr>
          </a:p>
          <a:p>
            <a:pPr marL="215900" indent="-215900">
              <a:lnSpc>
                <a:spcPct val="150000"/>
              </a:lnSpc>
              <a:spcBef>
                <a:spcPts val="550"/>
              </a:spcBef>
              <a:buClr>
                <a:srgbClr val="D713B2"/>
              </a:buClr>
              <a:tabLst>
                <a:tab pos="785813" algn="l"/>
                <a:tab pos="1700213" algn="l"/>
                <a:tab pos="2614613" algn="l"/>
                <a:tab pos="3529013" algn="l"/>
                <a:tab pos="4443413" algn="l"/>
                <a:tab pos="5357813" algn="l"/>
                <a:tab pos="6272213" algn="l"/>
                <a:tab pos="7186613" algn="l"/>
                <a:tab pos="8101013" algn="l"/>
                <a:tab pos="9015413" algn="l"/>
                <a:tab pos="9929813" algn="l"/>
              </a:tabLst>
              <a:defRPr/>
            </a:pPr>
            <a:endParaRPr lang="cs-CZ" sz="2200" dirty="0">
              <a:solidFill>
                <a:srgbClr val="002060"/>
              </a:solidFill>
              <a:latin typeface="Tahoma" pitchFamily="32" charset="0"/>
            </a:endParaRPr>
          </a:p>
          <a:p>
            <a:pPr marL="215900" indent="-215900">
              <a:lnSpc>
                <a:spcPct val="150000"/>
              </a:lnSpc>
              <a:spcBef>
                <a:spcPts val="550"/>
              </a:spcBef>
              <a:buClr>
                <a:srgbClr val="D713B2"/>
              </a:buClr>
              <a:buFont typeface="Wingdings" pitchFamily="2" charset="2"/>
              <a:buChar char="§"/>
              <a:tabLst>
                <a:tab pos="785813" algn="l"/>
                <a:tab pos="1700213" algn="l"/>
                <a:tab pos="2614613" algn="l"/>
                <a:tab pos="3529013" algn="l"/>
                <a:tab pos="4443413" algn="l"/>
                <a:tab pos="5357813" algn="l"/>
                <a:tab pos="6272213" algn="l"/>
                <a:tab pos="7186613" algn="l"/>
                <a:tab pos="8101013" algn="l"/>
                <a:tab pos="9015413" algn="l"/>
                <a:tab pos="9929813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Cytokines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-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secreted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200" dirty="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              -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membrane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(CD 80, CD86, CD40L,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FasL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..) </a:t>
            </a:r>
          </a:p>
          <a:p>
            <a:pPr marL="341313" indent="-341313">
              <a:lnSpc>
                <a:spcPct val="90000"/>
              </a:lnSpc>
              <a:spcBef>
                <a:spcPts val="550"/>
              </a:spcBef>
              <a:buClr>
                <a:srgbClr val="99CC00"/>
              </a:buClr>
              <a:buFont typeface="Wingdings" charset="2"/>
              <a:buNone/>
              <a:tabLst>
                <a:tab pos="785813" algn="l"/>
                <a:tab pos="1700213" algn="l"/>
                <a:tab pos="2614613" algn="l"/>
                <a:tab pos="3529013" algn="l"/>
                <a:tab pos="4443413" algn="l"/>
                <a:tab pos="5357813" algn="l"/>
                <a:tab pos="6272213" algn="l"/>
                <a:tab pos="7186613" algn="l"/>
                <a:tab pos="8101013" algn="l"/>
                <a:tab pos="9015413" algn="l"/>
                <a:tab pos="9929813" algn="l"/>
              </a:tabLst>
              <a:defRPr/>
            </a:pPr>
            <a:endParaRPr lang="cs-CZ" sz="2200" dirty="0">
              <a:solidFill>
                <a:srgbClr val="002060"/>
              </a:solidFill>
              <a:latin typeface="Tahoma" pitchFamily="32" charset="0"/>
            </a:endParaRPr>
          </a:p>
          <a:p>
            <a:pPr marL="215900" indent="-215900">
              <a:lnSpc>
                <a:spcPct val="150000"/>
              </a:lnSpc>
              <a:spcBef>
                <a:spcPts val="550"/>
              </a:spcBef>
              <a:buClrTx/>
              <a:buSzTx/>
              <a:buFontTx/>
              <a:buNone/>
              <a:tabLst>
                <a:tab pos="785813" algn="l"/>
                <a:tab pos="1700213" algn="l"/>
                <a:tab pos="2614613" algn="l"/>
                <a:tab pos="3529013" algn="l"/>
                <a:tab pos="4443413" algn="l"/>
                <a:tab pos="5357813" algn="l"/>
                <a:tab pos="6272213" algn="l"/>
                <a:tab pos="7186613" algn="l"/>
                <a:tab pos="8101013" algn="l"/>
                <a:tab pos="9015413" algn="l"/>
                <a:tab pos="9929813" algn="l"/>
              </a:tabLst>
              <a:defRPr/>
            </a:pP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/>
            </a:r>
            <a:br>
              <a:rPr lang="cs-CZ" sz="22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200" dirty="0">
              <a:solidFill>
                <a:srgbClr val="002060"/>
              </a:solidFill>
              <a:latin typeface="Tahoma" pitchFamily="32" charset="0"/>
            </a:endParaRPr>
          </a:p>
        </p:txBody>
      </p:sp>
      <p:pic>
        <p:nvPicPr>
          <p:cNvPr id="11268" name="Picture 5" descr="Výsledek obrázku pro cytokine 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357188"/>
            <a:ext cx="3057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85750" y="142875"/>
            <a:ext cx="8472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</a:rPr>
              <a:t>Overview of the most important cytokines</a:t>
            </a:r>
          </a:p>
        </p:txBody>
      </p:sp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214313" y="500063"/>
          <a:ext cx="8931275" cy="5607051"/>
        </p:xfrm>
        <a:graphic>
          <a:graphicData uri="http://schemas.openxmlformats.org/drawingml/2006/table">
            <a:tbl>
              <a:tblPr/>
              <a:tblGrid>
                <a:gridCol w="1162050"/>
                <a:gridCol w="1481137"/>
                <a:gridCol w="628808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Cytokine</a:t>
                      </a:r>
                    </a:p>
                  </a:txBody>
                  <a:tcPr marL="90000" marR="90000" marT="6159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Produced</a:t>
                      </a:r>
                    </a:p>
                  </a:txBody>
                  <a:tcPr marL="90000" marR="90000" marT="6159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Function</a:t>
                      </a:r>
                    </a:p>
                  </a:txBody>
                  <a:tcPr marL="90000" marR="90000" marT="6159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IL-1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MF, 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 cell costimulation, induction of TNF and IL-8, pyrogen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IL-2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Th1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Growth factor for T cells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IL-4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Th2, basophils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Th2 differentiation, B cell stimulation, isotype switching to IgE and IgG4, Th1 inhibition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IL-5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Th2, eosinophils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B cell stimulation, growth factor for  eosinophils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IL-6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Th2, MF, 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 and B cell stimulation, stimulation of Ig production, induction of acute phase proteins synthesis, pyrogen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IL-8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MF, other cells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Granulocyte activation and chemotaxis (primarily neutrophils)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IL-10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Th2,M, Treg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Th1 and MF inhibition, B cell differentiation to plasma cell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IL-12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MF, DC, B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Th1 differentiation, NK stimulation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TNF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M, MF, NK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Induction of local inflammation, endothelium activation, induction of apoptosis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TGF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ea typeface="Microsoft YaHei" charset="-122"/>
                        </a:rPr>
                        <a:t>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T, MF, platelets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The anti-inflammatory effect (control of lymphocyte proliferation, control of Ig production, control MF activity), stimulation of fibroblasts and osteoblasts, gain production of extracellular matrix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IFN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ea typeface="Microsoft YaHei" charset="-122"/>
                        </a:rPr>
                        <a:t>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L, M, MF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Inhibition of viral replication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IFN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ea typeface="Microsoft YaHei" charset="-122"/>
                        </a:rPr>
                        <a:t>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Fibroblasts, epithelial cells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Inhibition of viral replication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IFN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ea typeface="Microsoft YaHei" charset="-122"/>
                        </a:rPr>
                        <a:t>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Th1, NK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MF activation, stimulation of MHC gp. expression, Th2 inhibition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5506" name="Rectangle 146"/>
          <p:cNvSpPr>
            <a:spLocks noChangeArrowheads="1"/>
          </p:cNvSpPr>
          <p:nvPr/>
        </p:nvSpPr>
        <p:spPr bwMode="auto">
          <a:xfrm>
            <a:off x="0" y="6581775"/>
            <a:ext cx="9137650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12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MF – macrophages; M – monocytes; N – neutrophils; DC – dendritic cells; NK – natural killers; L – lymphocytes; B – B cell; T – T cell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Clasification of cytokines by functions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14313" y="1052513"/>
            <a:ext cx="8929687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Proinflammatory cytokines 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(IL-1, IL-6,IL- 8,IL- 12,IL- 18, TNF)</a:t>
            </a:r>
          </a:p>
          <a:p>
            <a:pPr marL="457200" indent="-457200">
              <a:spcBef>
                <a:spcPts val="5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>
              <a:solidFill>
                <a:srgbClr val="002060"/>
              </a:solidFill>
              <a:latin typeface="Tahoma" pitchFamily="32" charset="0"/>
            </a:endParaRPr>
          </a:p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Antiinflammatory cytokines</a:t>
            </a:r>
            <a:r>
              <a:rPr lang="cs-CZ" sz="2000" b="1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(IL-4, IL-10, TGF</a:t>
            </a:r>
            <a:r>
              <a:rPr lang="cs-CZ" sz="2000" b="1">
                <a:solidFill>
                  <a:srgbClr val="002060"/>
                </a:solidFill>
                <a:latin typeface="Symbol" pitchFamily="16" charset="2"/>
              </a:rPr>
              <a:t>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)</a:t>
            </a:r>
          </a:p>
          <a:p>
            <a:pPr marL="457200" indent="-457200">
              <a:spcBef>
                <a:spcPts val="5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>
              <a:solidFill>
                <a:srgbClr val="002060"/>
              </a:solidFill>
              <a:latin typeface="Tahoma" pitchFamily="32" charset="0"/>
            </a:endParaRPr>
          </a:p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Cytokines with the activity of hematopoietic cells growth factor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/>
            </a:r>
            <a:br>
              <a:rPr lang="cs-CZ" sz="200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  (IL-2, 3, 4, 5, 6, 7, 9, 11, 14, 15, CSF, SCF, LIF, EPO) </a:t>
            </a:r>
          </a:p>
          <a:p>
            <a:pPr marL="457200" indent="-457200">
              <a:spcBef>
                <a:spcPts val="5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>
              <a:solidFill>
                <a:srgbClr val="002060"/>
              </a:solidFill>
              <a:latin typeface="Tahoma" pitchFamily="32" charset="0"/>
            </a:endParaRPr>
          </a:p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Cytokines applying in T</a:t>
            </a:r>
            <a:r>
              <a:rPr lang="cs-CZ" sz="2000" b="1" baseline="-25000">
                <a:solidFill>
                  <a:srgbClr val="0000FF"/>
                </a:solidFill>
                <a:latin typeface="Tahoma" pitchFamily="32" charset="0"/>
              </a:rPr>
              <a:t>H</a:t>
            </a: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2 humoral immunity</a:t>
            </a:r>
            <a:r>
              <a:rPr lang="cs-CZ" sz="2000" b="1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(IL-4, 5, 9, 13) </a:t>
            </a:r>
          </a:p>
          <a:p>
            <a:pPr marL="457200" indent="-457200">
              <a:spcBef>
                <a:spcPts val="5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>
              <a:solidFill>
                <a:srgbClr val="002060"/>
              </a:solidFill>
              <a:latin typeface="Tahoma" pitchFamily="32" charset="0"/>
            </a:endParaRPr>
          </a:p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Cytokines applying in the cell-mediated immunity T</a:t>
            </a:r>
            <a:r>
              <a:rPr lang="cs-CZ" sz="2000" b="1" baseline="-25000">
                <a:solidFill>
                  <a:srgbClr val="0000FF"/>
                </a:solidFill>
                <a:latin typeface="Tahoma" pitchFamily="32" charset="0"/>
              </a:rPr>
              <a:t>H</a:t>
            </a: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1 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/>
            </a:r>
            <a:br>
              <a:rPr lang="cs-CZ" sz="200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   (IL-2, 12, IFN</a:t>
            </a:r>
            <a:r>
              <a:rPr lang="cs-CZ" sz="2000" b="1">
                <a:solidFill>
                  <a:srgbClr val="002060"/>
                </a:solidFill>
                <a:latin typeface="Symbol" pitchFamily="16" charset="2"/>
              </a:rPr>
              <a:t>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, GM-CSF, lymphotoxin) </a:t>
            </a:r>
          </a:p>
          <a:p>
            <a:pPr marL="457200" indent="-457200">
              <a:spcBef>
                <a:spcPts val="5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>
              <a:solidFill>
                <a:srgbClr val="002060"/>
              </a:solidFill>
              <a:latin typeface="Tahoma" pitchFamily="32" charset="0"/>
            </a:endParaRPr>
          </a:p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Cytokines with anti-viral effect 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(IFN-</a:t>
            </a:r>
            <a:r>
              <a:rPr lang="cs-CZ" sz="2000" b="1">
                <a:solidFill>
                  <a:srgbClr val="002060"/>
                </a:solidFill>
                <a:latin typeface="Symbol" pitchFamily="16" charset="2"/>
              </a:rPr>
              <a:t>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, IFN-</a:t>
            </a:r>
            <a:r>
              <a:rPr lang="cs-CZ" sz="2000" b="1">
                <a:solidFill>
                  <a:srgbClr val="002060"/>
                </a:solidFill>
                <a:latin typeface="Symbol" pitchFamily="16" charset="2"/>
              </a:rPr>
              <a:t>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, IFN- </a:t>
            </a:r>
            <a:r>
              <a:rPr lang="cs-CZ" sz="2000" b="1">
                <a:solidFill>
                  <a:srgbClr val="002060"/>
                </a:solidFill>
                <a:latin typeface="Symbol" pitchFamily="16" charset="2"/>
              </a:rPr>
              <a:t>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)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800" y="5084763"/>
            <a:ext cx="17272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ADCC </a:t>
            </a:r>
            <a:br>
              <a:rPr lang="cs-CZ" sz="2800" b="1" dirty="0" smtClean="0">
                <a:solidFill>
                  <a:srgbClr val="0070C0"/>
                </a:solidFill>
              </a:rPr>
            </a:br>
            <a:r>
              <a:rPr lang="cs-CZ" sz="2800" dirty="0" smtClean="0">
                <a:solidFill>
                  <a:srgbClr val="0070C0"/>
                </a:solidFill>
              </a:rPr>
              <a:t>(</a:t>
            </a:r>
            <a:r>
              <a:rPr lang="cs-CZ" sz="2800" dirty="0" err="1" smtClean="0">
                <a:solidFill>
                  <a:srgbClr val="0070C0"/>
                </a:solidFill>
              </a:rPr>
              <a:t>antibody</a:t>
            </a:r>
            <a:r>
              <a:rPr lang="cs-CZ" sz="2800" dirty="0" smtClean="0">
                <a:solidFill>
                  <a:srgbClr val="0070C0"/>
                </a:solidFill>
              </a:rPr>
              <a:t>-</a:t>
            </a:r>
            <a:r>
              <a:rPr lang="cs-CZ" sz="2800" dirty="0" err="1" smtClean="0">
                <a:solidFill>
                  <a:srgbClr val="0070C0"/>
                </a:solidFill>
              </a:rPr>
              <a:t>dependent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cellular</a:t>
            </a:r>
            <a:r>
              <a:rPr lang="cs-CZ" sz="2800" dirty="0" smtClean="0">
                <a:solidFill>
                  <a:srgbClr val="0070C0"/>
                </a:solidFill>
              </a:rPr>
              <a:t> cytotoxicity)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rgbClr val="002060"/>
                </a:solidFill>
              </a:rPr>
              <a:t>NK </a:t>
            </a:r>
            <a:r>
              <a:rPr lang="cs-CZ" sz="2200" dirty="0" err="1" smtClean="0">
                <a:solidFill>
                  <a:srgbClr val="002060"/>
                </a:solidFill>
              </a:rPr>
              <a:t>cells</a:t>
            </a:r>
            <a:r>
              <a:rPr lang="cs-CZ" sz="2200" dirty="0" smtClean="0">
                <a:solidFill>
                  <a:srgbClr val="002060"/>
                </a:solidFill>
              </a:rPr>
              <a:t> express </a:t>
            </a:r>
            <a:r>
              <a:rPr lang="cs-CZ" sz="2200" b="1" dirty="0" smtClean="0">
                <a:solidFill>
                  <a:srgbClr val="0070C0"/>
                </a:solidFill>
              </a:rPr>
              <a:t>CD16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which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recognize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Fc</a:t>
            </a:r>
            <a:r>
              <a:rPr lang="cs-CZ" sz="2200" dirty="0" smtClean="0">
                <a:solidFill>
                  <a:srgbClr val="002060"/>
                </a:solidFill>
              </a:rPr>
              <a:t>  part </a:t>
            </a:r>
            <a:r>
              <a:rPr lang="cs-CZ" sz="2200" dirty="0" err="1" smtClean="0">
                <a:solidFill>
                  <a:srgbClr val="002060"/>
                </a:solidFill>
              </a:rPr>
              <a:t>of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IgG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antibodies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attached</a:t>
            </a:r>
            <a:r>
              <a:rPr lang="cs-CZ" sz="2200" dirty="0" smtClean="0">
                <a:solidFill>
                  <a:srgbClr val="002060"/>
                </a:solidFill>
              </a:rPr>
              <a:t> to </a:t>
            </a:r>
            <a:r>
              <a:rPr lang="cs-CZ" sz="2200" dirty="0" err="1" smtClean="0">
                <a:solidFill>
                  <a:srgbClr val="002060"/>
                </a:solidFill>
              </a:rPr>
              <a:t>the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surface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of</a:t>
            </a:r>
            <a:r>
              <a:rPr lang="cs-CZ" sz="2200" dirty="0" smtClean="0">
                <a:solidFill>
                  <a:srgbClr val="002060"/>
                </a:solidFill>
              </a:rPr>
              <a:t> a cell, </a:t>
            </a:r>
            <a:r>
              <a:rPr lang="cs-CZ" sz="2200" dirty="0" err="1" smtClean="0">
                <a:solidFill>
                  <a:srgbClr val="002060"/>
                </a:solidFill>
              </a:rPr>
              <a:t>this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leads</a:t>
            </a:r>
            <a:r>
              <a:rPr lang="cs-CZ" sz="2200" dirty="0" smtClean="0">
                <a:solidFill>
                  <a:srgbClr val="002060"/>
                </a:solidFill>
              </a:rPr>
              <a:t> to </a:t>
            </a:r>
            <a:r>
              <a:rPr lang="cs-CZ" sz="2200" dirty="0" err="1" smtClean="0">
                <a:solidFill>
                  <a:srgbClr val="002060"/>
                </a:solidFill>
              </a:rPr>
              <a:t>the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activation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of</a:t>
            </a:r>
            <a:r>
              <a:rPr lang="cs-CZ" sz="2200" dirty="0" smtClean="0">
                <a:solidFill>
                  <a:srgbClr val="002060"/>
                </a:solidFill>
              </a:rPr>
              <a:t> NK cell </a:t>
            </a:r>
            <a:r>
              <a:rPr lang="cs-CZ" sz="2200" dirty="0" err="1" smtClean="0">
                <a:solidFill>
                  <a:srgbClr val="002060"/>
                </a:solidFill>
              </a:rPr>
              <a:t>cytotoxic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mechanisms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endParaRPr lang="cs-CZ" sz="2200" dirty="0"/>
          </a:p>
        </p:txBody>
      </p:sp>
      <p:pic>
        <p:nvPicPr>
          <p:cNvPr id="1026" name="Picture 2" descr="Výsledek obrázku pro Antibody-dependent cell-mediated cytotox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69913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Cytokine receptors</a:t>
            </a:r>
            <a:r>
              <a:rPr lang="cs-CZ" sz="4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Consist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2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or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3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subunits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</a:p>
          <a:p>
            <a:pPr marL="341313" indent="-341313">
              <a:lnSpc>
                <a:spcPct val="150000"/>
              </a:lnSpc>
              <a:spcBef>
                <a:spcPts val="25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0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One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subunit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binds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cytokine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other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are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associated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with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cytoplasmic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signaling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molecules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(protein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kinases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) </a:t>
            </a:r>
          </a:p>
          <a:p>
            <a:pPr marL="341313" indent="-341313">
              <a:lnSpc>
                <a:spcPct val="150000"/>
              </a:lnSpc>
              <a:spcBef>
                <a:spcPts val="25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0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Signaling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subunit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shared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by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several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different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cytokine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receptors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-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called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receptor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family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0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0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Signaling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through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these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receptors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may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lead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to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proliferation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differentiation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activation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effector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mechanisms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or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blocking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cell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cycle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and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induction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apoptosis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0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000" dirty="0">
              <a:solidFill>
                <a:srgbClr val="002060"/>
              </a:solidFill>
              <a:latin typeface="Tahoma" pitchFamily="32" charset="0"/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000" dirty="0">
              <a:solidFill>
                <a:srgbClr val="002060"/>
              </a:solidFill>
              <a:latin typeface="Tahoma" pitchFamily="32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88913"/>
            <a:ext cx="2514600" cy="181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Thank you for your attention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303516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29600" cy="836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effectLst/>
                <a:latin typeface="+mn-lt"/>
              </a:rPr>
              <a:t>NK cell </a:t>
            </a:r>
            <a:r>
              <a:rPr lang="cs-CZ" sz="2800" b="1" dirty="0" err="1">
                <a:solidFill>
                  <a:srgbClr val="0070C0"/>
                </a:solidFill>
                <a:effectLst/>
                <a:latin typeface="+mn-lt"/>
              </a:rPr>
              <a:t>cytotoxic</a:t>
            </a:r>
            <a:r>
              <a:rPr lang="cs-CZ" sz="2800" b="1" dirty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effectLst/>
                <a:latin typeface="+mn-lt"/>
              </a:rPr>
              <a:t>mechanisms</a:t>
            </a:r>
            <a:endParaRPr lang="cs-CZ" b="1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2000240"/>
            <a:ext cx="7515220" cy="42862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2060"/>
                </a:solidFill>
              </a:rPr>
              <a:t>Cytotoxic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granules</a:t>
            </a:r>
            <a:r>
              <a:rPr lang="cs-CZ" sz="2400" dirty="0" smtClean="0">
                <a:solidFill>
                  <a:srgbClr val="002060"/>
                </a:solidFill>
              </a:rPr>
              <a:t> (</a:t>
            </a:r>
            <a:r>
              <a:rPr lang="cs-CZ" sz="2400" dirty="0" err="1" smtClean="0">
                <a:solidFill>
                  <a:srgbClr val="002060"/>
                </a:solidFill>
              </a:rPr>
              <a:t>perforins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and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granzymes</a:t>
            </a:r>
            <a:r>
              <a:rPr lang="cs-CZ" sz="2400" dirty="0" smtClean="0">
                <a:solidFill>
                  <a:srgbClr val="002060"/>
                </a:solidFill>
              </a:rPr>
              <a:t>) 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2060"/>
                </a:solidFill>
              </a:rPr>
              <a:t>Fas</a:t>
            </a:r>
            <a:r>
              <a:rPr lang="cs-CZ" sz="2400" b="1" dirty="0" smtClean="0">
                <a:solidFill>
                  <a:srgbClr val="002060"/>
                </a:solidFill>
              </a:rPr>
              <a:t> ligand</a:t>
            </a: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2060"/>
                </a:solidFill>
              </a:rPr>
              <a:t>TNF</a:t>
            </a:r>
            <a:r>
              <a:rPr lang="cs-CZ" sz="2400" b="1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</a:br>
            <a: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</a:br>
            <a: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br>
              <a:rPr lang="cs-CZ" sz="2000" b="1" dirty="0" smtClean="0">
                <a:solidFill>
                  <a:srgbClr val="002060"/>
                </a:solidFill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/>
            </a:r>
            <a:br>
              <a:rPr lang="cs-CZ" sz="2000" b="1" dirty="0" smtClean="0">
                <a:solidFill>
                  <a:srgbClr val="002060"/>
                </a:solidFill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/>
            </a:r>
            <a:br>
              <a:rPr lang="cs-CZ" sz="2000" b="1" dirty="0" smtClean="0">
                <a:solidFill>
                  <a:srgbClr val="002060"/>
                </a:solidFill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/>
            </a:r>
            <a:br>
              <a:rPr lang="cs-CZ" sz="2000" b="1" dirty="0" smtClean="0">
                <a:solidFill>
                  <a:srgbClr val="002060"/>
                </a:solidFill>
              </a:rPr>
            </a:br>
            <a:endParaRPr lang="cs-CZ" sz="20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hlinkClick r:id="rId2"/>
              </a:rPr>
              <a:t>https://www.youtube.com/watch?v=HNP1EAYLhOs</a:t>
            </a:r>
            <a:r>
              <a:rPr lang="cs-CZ" sz="2000" dirty="0" smtClean="0">
                <a:solidFill>
                  <a:srgbClr val="002060"/>
                </a:solidFill>
              </a:rPr>
              <a:t/>
            </a:r>
            <a:br>
              <a:rPr lang="cs-CZ" sz="2000" dirty="0" smtClean="0">
                <a:solidFill>
                  <a:srgbClr val="002060"/>
                </a:solidFill>
              </a:rPr>
            </a:br>
            <a:endParaRPr lang="cs-CZ" sz="2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643182"/>
            <a:ext cx="494787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 err="1">
                <a:solidFill>
                  <a:srgbClr val="0070C0"/>
                </a:solidFill>
                <a:effectLst/>
                <a:latin typeface="+mn-lt"/>
              </a:rPr>
              <a:t>Interferons</a:t>
            </a:r>
            <a:endParaRPr lang="cs-CZ" sz="4000" b="1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71611"/>
            <a:ext cx="8507413" cy="49530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b="1" dirty="0" err="1" smtClean="0">
                <a:solidFill>
                  <a:srgbClr val="0070C0"/>
                </a:solidFill>
              </a:rPr>
              <a:t>IFN</a:t>
            </a:r>
            <a:r>
              <a:rPr lang="cs-CZ" sz="1800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1800" dirty="0" smtClean="0">
                <a:solidFill>
                  <a:srgbClr val="0000FF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>- </a:t>
            </a:r>
            <a:r>
              <a:rPr lang="cs-CZ" sz="1800" dirty="0" err="1" smtClean="0">
                <a:solidFill>
                  <a:srgbClr val="002060"/>
                </a:solidFill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</a:rPr>
              <a:t> by virus </a:t>
            </a:r>
            <a:r>
              <a:rPr lang="cs-CZ" sz="1800" dirty="0" err="1" smtClean="0">
                <a:solidFill>
                  <a:srgbClr val="002060"/>
                </a:solidFill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lymphocytes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</a:rPr>
              <a:t>monocytes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macrophages</a:t>
            </a: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b="1" dirty="0" err="1" smtClean="0">
                <a:solidFill>
                  <a:srgbClr val="0070C0"/>
                </a:solidFill>
              </a:rPr>
              <a:t>IFN</a:t>
            </a:r>
            <a:r>
              <a:rPr lang="cs-CZ" sz="1800" b="1" dirty="0" err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1800" dirty="0" smtClean="0">
                <a:solidFill>
                  <a:srgbClr val="002060"/>
                </a:solidFill>
              </a:rPr>
              <a:t> - </a:t>
            </a:r>
            <a:r>
              <a:rPr lang="cs-CZ" sz="1800" dirty="0" err="1" smtClean="0">
                <a:solidFill>
                  <a:srgbClr val="002060"/>
                </a:solidFill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</a:rPr>
              <a:t> by virus-</a:t>
            </a:r>
            <a:r>
              <a:rPr lang="cs-CZ" sz="1800" dirty="0" err="1" smtClean="0">
                <a:solidFill>
                  <a:srgbClr val="002060"/>
                </a:solidFill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fibroblasts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epithelial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cells</a:t>
            </a: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dirty="0" err="1" smtClean="0">
                <a:solidFill>
                  <a:srgbClr val="002060"/>
                </a:solidFill>
              </a:rPr>
              <a:t>IFN</a:t>
            </a:r>
            <a:r>
              <a:rPr lang="cs-CZ" sz="18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IFN</a:t>
            </a:r>
            <a:r>
              <a:rPr lang="cs-CZ" sz="1800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1800" dirty="0" smtClean="0">
                <a:solidFill>
                  <a:srgbClr val="002060"/>
                </a:solidFill>
              </a:rPr>
              <a:t> - </a:t>
            </a:r>
            <a:r>
              <a:rPr lang="cs-CZ" sz="1800" dirty="0" err="1" smtClean="0">
                <a:solidFill>
                  <a:srgbClr val="002060"/>
                </a:solidFill>
              </a:rPr>
              <a:t>bind</a:t>
            </a:r>
            <a:r>
              <a:rPr lang="cs-CZ" sz="1800" dirty="0" smtClean="0">
                <a:solidFill>
                  <a:srgbClr val="002060"/>
                </a:solidFill>
              </a:rPr>
              <a:t> to </a:t>
            </a:r>
            <a:r>
              <a:rPr lang="cs-CZ" sz="1800" dirty="0" err="1" smtClean="0">
                <a:solidFill>
                  <a:srgbClr val="002060"/>
                </a:solidFill>
              </a:rPr>
              <a:t>receptors</a:t>
            </a:r>
            <a:r>
              <a:rPr lang="cs-CZ" sz="1800" dirty="0" smtClean="0">
                <a:solidFill>
                  <a:srgbClr val="002060"/>
                </a:solidFill>
              </a:rPr>
              <a:t> on </a:t>
            </a:r>
            <a:r>
              <a:rPr lang="cs-CZ" sz="1800" dirty="0" err="1" smtClean="0">
                <a:solidFill>
                  <a:srgbClr val="002060"/>
                </a:solidFill>
              </a:rPr>
              <a:t>the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surface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of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healthy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cells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induce</a:t>
            </a:r>
            <a:r>
              <a:rPr lang="cs-CZ" sz="1800" dirty="0" smtClean="0">
                <a:solidFill>
                  <a:srgbClr val="002060"/>
                </a:solidFill>
              </a:rPr>
              <a:t> in </a:t>
            </a:r>
            <a:r>
              <a:rPr lang="cs-CZ" sz="1800" dirty="0" err="1" smtClean="0">
                <a:solidFill>
                  <a:srgbClr val="002060"/>
                </a:solidFill>
              </a:rPr>
              <a:t>them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</a:rPr>
              <a:t>antiviral</a:t>
            </a:r>
            <a:r>
              <a:rPr lang="cs-CZ" sz="1800" b="1" dirty="0" smtClean="0">
                <a:solidFill>
                  <a:srgbClr val="002060"/>
                </a:solidFill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</a:rPr>
              <a:t>state</a:t>
            </a:r>
            <a:r>
              <a:rPr lang="cs-CZ" sz="1800" b="1" dirty="0" smtClean="0">
                <a:solidFill>
                  <a:srgbClr val="002060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>(</a:t>
            </a:r>
            <a:r>
              <a:rPr lang="cs-CZ" sz="1800" i="1" dirty="0" err="1" smtClean="0">
                <a:solidFill>
                  <a:srgbClr val="002060"/>
                </a:solidFill>
              </a:rPr>
              <a:t>synthesis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of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enzymes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that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block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viral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replication</a:t>
            </a:r>
            <a:r>
              <a:rPr lang="cs-CZ" sz="1800" i="1" dirty="0" smtClean="0">
                <a:solidFill>
                  <a:srgbClr val="002060"/>
                </a:solidFill>
              </a:rPr>
              <a:t> in </a:t>
            </a:r>
            <a:r>
              <a:rPr lang="cs-CZ" sz="1800" i="1" dirty="0" err="1" smtClean="0">
                <a:solidFill>
                  <a:srgbClr val="002060"/>
                </a:solidFill>
              </a:rPr>
              <a:t>the</a:t>
            </a:r>
            <a:r>
              <a:rPr lang="cs-CZ" sz="1800" i="1" dirty="0" smtClean="0">
                <a:solidFill>
                  <a:srgbClr val="002060"/>
                </a:solidFill>
              </a:rPr>
              <a:t> cell</a:t>
            </a:r>
            <a:r>
              <a:rPr lang="cs-CZ" sz="1800" dirty="0" smtClean="0">
                <a:solidFill>
                  <a:srgbClr val="002060"/>
                </a:solidFill>
              </a:rPr>
              <a:t>); NK </a:t>
            </a:r>
            <a:r>
              <a:rPr lang="cs-CZ" sz="1800" dirty="0" err="1" smtClean="0">
                <a:solidFill>
                  <a:srgbClr val="002060"/>
                </a:solidFill>
              </a:rPr>
              <a:t>activation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smtClean="0">
                <a:solidFill>
                  <a:srgbClr val="002060"/>
                </a:solidFill>
                <a:latin typeface="Book Antiqua" pitchFamily="18" charset="0"/>
              </a:rPr>
              <a:t>↑ </a:t>
            </a:r>
            <a:r>
              <a:rPr lang="cs-CZ" sz="1800" dirty="0" smtClean="0">
                <a:solidFill>
                  <a:srgbClr val="002060"/>
                </a:solidFill>
              </a:rPr>
              <a:t>HLA I </a:t>
            </a:r>
            <a:r>
              <a:rPr lang="cs-CZ" sz="1800" dirty="0" err="1" smtClean="0">
                <a:solidFill>
                  <a:srgbClr val="002060"/>
                </a:solidFill>
              </a:rPr>
              <a:t>expression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br>
              <a:rPr lang="cs-CZ" sz="1800" dirty="0" smtClean="0">
                <a:solidFill>
                  <a:srgbClr val="002060"/>
                </a:solidFill>
              </a:rPr>
            </a:b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b="1" dirty="0" err="1" smtClean="0">
                <a:solidFill>
                  <a:srgbClr val="0070C0"/>
                </a:solidFill>
              </a:rPr>
              <a:t>IFN</a:t>
            </a:r>
            <a:r>
              <a:rPr lang="cs-CZ" sz="1800" b="1" dirty="0" err="1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cs-CZ" sz="1800" dirty="0" smtClean="0">
                <a:solidFill>
                  <a:srgbClr val="0070C0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>- </a:t>
            </a:r>
            <a:r>
              <a:rPr lang="cs-CZ" sz="1800" dirty="0" err="1" smtClean="0">
                <a:solidFill>
                  <a:srgbClr val="002060"/>
                </a:solidFill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</a:rPr>
              <a:t> by T</a:t>
            </a:r>
            <a:r>
              <a:rPr lang="cs-CZ" sz="1800" baseline="-25000" dirty="0" smtClean="0">
                <a:solidFill>
                  <a:srgbClr val="002060"/>
                </a:solidFill>
              </a:rPr>
              <a:t>H</a:t>
            </a:r>
            <a:r>
              <a:rPr lang="cs-CZ" sz="1800" dirty="0" smtClean="0">
                <a:solidFill>
                  <a:srgbClr val="002060"/>
                </a:solidFill>
              </a:rPr>
              <a:t>1 </a:t>
            </a:r>
            <a:r>
              <a:rPr lang="cs-CZ" sz="1800" dirty="0" err="1" smtClean="0">
                <a:solidFill>
                  <a:srgbClr val="002060"/>
                </a:solidFill>
              </a:rPr>
              <a:t>cells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</a:rPr>
              <a:t>regulatory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function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</a:rPr>
              <a:t>activates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macrophages</a:t>
            </a:r>
            <a:r>
              <a:rPr lang="cs-CZ" sz="1800" dirty="0" smtClean="0">
                <a:solidFill>
                  <a:srgbClr val="002060"/>
                </a:solidFill>
              </a:rPr>
              <a:t> (NO </a:t>
            </a:r>
            <a:r>
              <a:rPr lang="cs-CZ" sz="1800" dirty="0" err="1" smtClean="0">
                <a:solidFill>
                  <a:srgbClr val="002060"/>
                </a:solidFill>
              </a:rPr>
              <a:t>synthase</a:t>
            </a:r>
            <a:r>
              <a:rPr lang="cs-CZ" sz="1800" dirty="0" smtClean="0">
                <a:solidFill>
                  <a:srgbClr val="002060"/>
                </a:solidFill>
              </a:rPr>
              <a:t>, NADPH </a:t>
            </a:r>
            <a:r>
              <a:rPr lang="cs-CZ" sz="1800" dirty="0" err="1" smtClean="0">
                <a:solidFill>
                  <a:srgbClr val="002060"/>
                </a:solidFill>
              </a:rPr>
              <a:t>oxidase</a:t>
            </a:r>
            <a:r>
              <a:rPr lang="cs-CZ" sz="1800" dirty="0" smtClean="0">
                <a:solidFill>
                  <a:srgbClr val="002060"/>
                </a:solidFill>
              </a:rPr>
              <a:t>), ↑HLA </a:t>
            </a:r>
            <a:r>
              <a:rPr lang="cs-CZ" sz="1800" dirty="0" err="1" smtClean="0">
                <a:solidFill>
                  <a:srgbClr val="002060"/>
                </a:solidFill>
              </a:rPr>
              <a:t>expression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rgbClr val="0070C0"/>
                </a:solidFill>
                <a:effectLst/>
                <a:latin typeface="+mn-lt"/>
              </a:rPr>
              <a:t>Interferons</a:t>
            </a:r>
            <a:endParaRPr lang="cs-CZ" sz="2800" b="1" dirty="0"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61443" name="irc_mi" descr="http://classes.midlandstech.edu/carterp/courses/bio225/chap16/Slide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14438"/>
            <a:ext cx="7707313" cy="502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1757</Words>
  <Application>Microsoft Office PowerPoint</Application>
  <PresentationFormat>Předvádění na obrazovce (4:3)</PresentationFormat>
  <Paragraphs>402</Paragraphs>
  <Slides>61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Motiv sady Office</vt:lpstr>
      <vt:lpstr>Snímek 1</vt:lpstr>
      <vt:lpstr>NK cells  Interferons</vt:lpstr>
      <vt:lpstr>NK cells</vt:lpstr>
      <vt:lpstr>Snímek 4</vt:lpstr>
      <vt:lpstr>Snímek 5</vt:lpstr>
      <vt:lpstr>ADCC  (antibody-dependent cellular cytotoxicity) </vt:lpstr>
      <vt:lpstr>NK cell cytotoxic mechanisms</vt:lpstr>
      <vt:lpstr>Interferons</vt:lpstr>
      <vt:lpstr>Interferons</vt:lpstr>
      <vt:lpstr>HLA system  (MHC glycoproteins) </vt:lpstr>
      <vt:lpstr>MHC glycoproteins class I  (Major histocompatibility complex)</vt:lpstr>
      <vt:lpstr>Non-classical MHC gp I</vt:lpstr>
      <vt:lpstr>MHC gp I structure </vt:lpstr>
      <vt:lpstr>MHC class I  presentation endogenous pathway  </vt:lpstr>
      <vt:lpstr>MHC glycoproteins class II </vt:lpstr>
      <vt:lpstr>MHC gp II structure </vt:lpstr>
      <vt:lpstr>MHC class II presentation</vt:lpstr>
      <vt:lpstr>MHC glycoproteins polymorphism</vt:lpstr>
      <vt:lpstr>MHC glycoproteins polymorphism</vt:lpstr>
      <vt:lpstr>T cells</vt:lpstr>
      <vt:lpstr>T cells</vt:lpstr>
      <vt:lpstr>T cell development</vt:lpstr>
      <vt:lpstr>T cell development</vt:lpstr>
      <vt:lpstr>T cell selection</vt:lpstr>
      <vt:lpstr>T cell surface markers</vt:lpstr>
      <vt:lpstr>TCR</vt:lpstr>
      <vt:lpstr>T cell subpopulations</vt:lpstr>
      <vt:lpstr>ab CD4+ T cells</vt:lpstr>
      <vt:lpstr>ab CD8+ T cells</vt:lpstr>
      <vt:lpstr>T cell activation</vt:lpstr>
      <vt:lpstr>T cell activation – professional APC</vt:lpstr>
      <vt:lpstr>T cell activation</vt:lpstr>
      <vt:lpstr>Th1 and Th2 based immune reaction</vt:lpstr>
      <vt:lpstr>TH1  based immune reaction</vt:lpstr>
      <vt:lpstr>TH1  based immune reaction</vt:lpstr>
      <vt:lpstr>29. Th2 based immune reaction</vt:lpstr>
      <vt:lpstr>Th2 based immune reaction</vt:lpstr>
      <vt:lpstr>Mutual regulation of activities TH1versus TH2</vt:lpstr>
      <vt:lpstr>Tfh – B cell assistance</vt:lpstr>
      <vt:lpstr>Tfh – B cell assistance</vt:lpstr>
      <vt:lpstr>Tfh – B cell assistance</vt:lpstr>
      <vt:lpstr>Tfh – B cell assistance</vt:lpstr>
      <vt:lpstr> 30. Tc based immune reaction</vt:lpstr>
      <vt:lpstr>Cytotoxic T cells activation</vt:lpstr>
      <vt:lpstr>Cytotoxic T cells activation</vt:lpstr>
      <vt:lpstr>CTL effector functions</vt:lpstr>
      <vt:lpstr>CTL effector functions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i5</cp:lastModifiedBy>
  <cp:revision>97</cp:revision>
  <dcterms:created xsi:type="dcterms:W3CDTF">2014-03-06T11:01:25Z</dcterms:created>
  <dcterms:modified xsi:type="dcterms:W3CDTF">2020-03-05T20:20:07Z</dcterms:modified>
</cp:coreProperties>
</file>