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60" r:id="rId2"/>
    <p:sldId id="340" r:id="rId3"/>
    <p:sldId id="339" r:id="rId4"/>
    <p:sldId id="307" r:id="rId5"/>
    <p:sldId id="341" r:id="rId6"/>
    <p:sldId id="308" r:id="rId7"/>
    <p:sldId id="342" r:id="rId8"/>
    <p:sldId id="310" r:id="rId9"/>
    <p:sldId id="343" r:id="rId10"/>
    <p:sldId id="260" r:id="rId11"/>
    <p:sldId id="333" r:id="rId12"/>
    <p:sldId id="359" r:id="rId13"/>
    <p:sldId id="344" r:id="rId14"/>
    <p:sldId id="322" r:id="rId15"/>
    <p:sldId id="323" r:id="rId16"/>
    <p:sldId id="317" r:id="rId17"/>
    <p:sldId id="361" r:id="rId18"/>
    <p:sldId id="345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46" r:id="rId28"/>
    <p:sldId id="355" r:id="rId29"/>
    <p:sldId id="356" r:id="rId30"/>
    <p:sldId id="357" r:id="rId31"/>
    <p:sldId id="358" r:id="rId32"/>
    <p:sldId id="325" r:id="rId3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AE369A2-D044-4FA6-98B6-D9EA5DACA1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9924D4-E8B0-42A6-9732-BEBC1A74C35D}" type="slidenum">
              <a:rPr lang="cs-CZ" altLang="cs-CZ" smtClean="0"/>
              <a:pPr/>
              <a:t>4</a:t>
            </a:fld>
            <a:endParaRPr lang="cs-CZ" altLang="cs-CZ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0973E5-D53D-4B41-B313-40613EC75CE1}" type="slidenum">
              <a:rPr lang="cs-CZ" altLang="cs-CZ" smtClean="0"/>
              <a:pPr/>
              <a:t>32</a:t>
            </a:fld>
            <a:endParaRPr lang="cs-CZ" altLang="cs-CZ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F74D21-CDAB-4797-9AC0-3A1F9B60DB06}" type="slidenum">
              <a:rPr lang="cs-CZ" altLang="cs-CZ" smtClean="0"/>
              <a:pPr/>
              <a:t>6</a:t>
            </a:fld>
            <a:endParaRPr lang="cs-CZ" altLang="cs-CZ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CAB07F-B2EB-4903-92D2-9A0B6567B3E6}" type="slidenum">
              <a:rPr lang="cs-CZ" altLang="cs-CZ" smtClean="0"/>
              <a:pPr/>
              <a:t>8</a:t>
            </a:fld>
            <a:endParaRPr lang="cs-CZ" altLang="cs-CZ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96D952-FA6B-4A04-A142-CAB34F041834}" type="slidenum">
              <a:rPr lang="cs-CZ" altLang="cs-CZ" smtClean="0"/>
              <a:pPr/>
              <a:t>11</a:t>
            </a:fld>
            <a:endParaRPr lang="cs-CZ" altLang="cs-CZ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A24702-6321-4A71-B0C8-58E8C2A56583}" type="slidenum">
              <a:rPr lang="cs-CZ" altLang="cs-CZ" smtClean="0"/>
              <a:pPr/>
              <a:t>12</a:t>
            </a:fld>
            <a:endParaRPr lang="cs-CZ" altLang="cs-CZ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7A4BF7-B504-4F16-8753-E5EC04179C88}" type="slidenum">
              <a:rPr lang="cs-CZ" altLang="cs-CZ" smtClean="0"/>
              <a:pPr/>
              <a:t>14</a:t>
            </a:fld>
            <a:endParaRPr lang="cs-CZ" altLang="cs-CZ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694AE-110E-41D7-82B3-6CE6EF0EDA6B}" type="slidenum">
              <a:rPr lang="cs-CZ" altLang="cs-CZ" smtClean="0"/>
              <a:pPr/>
              <a:t>15</a:t>
            </a:fld>
            <a:endParaRPr lang="cs-CZ" altLang="cs-CZ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AC067B-FE9A-466C-A2CB-0A9BED0678A9}" type="slidenum">
              <a:rPr lang="cs-CZ" altLang="cs-CZ" smtClean="0"/>
              <a:pPr/>
              <a:t>16</a:t>
            </a:fld>
            <a:endParaRPr lang="cs-CZ" altLang="cs-CZ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694AE-110E-41D7-82B3-6CE6EF0EDA6B}" type="slidenum">
              <a:rPr lang="cs-CZ" altLang="cs-CZ" smtClean="0"/>
              <a:pPr/>
              <a:t>17</a:t>
            </a:fld>
            <a:endParaRPr lang="cs-CZ" altLang="cs-CZ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727D5-2609-4F36-84F3-6E67346455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55EF-B43B-414A-93E3-8F4D6772FF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0D792-72F8-4C92-9B70-25CB38A85A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7762F-CD9C-4229-A00F-D596A2CEE1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C0B77-B914-463B-B4C1-440254A941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53B12-7C9C-4654-B0B6-4C1FA482B5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F9B61-AC83-450B-912A-B9B597AA9F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3B828-0833-4D6C-87BD-4C428637A1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32516-C4CC-4126-84C8-3EA71FA180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E5593-1774-4F16-B1D5-A2AE7BBEE9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89426-20EF-4EAF-A1D4-D5D4ED5DC7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C088333-3501-4249-8683-48CEB7EE99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http://uia.fnplzen.cz/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z="4000" b="1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b="1" dirty="0" smtClean="0"/>
              <a:t>   </a:t>
            </a:r>
            <a:r>
              <a:rPr lang="cs-CZ" altLang="cs-CZ" sz="3600" b="1" i="1" u="sng" dirty="0" err="1" smtClean="0">
                <a:solidFill>
                  <a:srgbClr val="00B050"/>
                </a:solidFill>
              </a:rPr>
              <a:t>Specific</a:t>
            </a:r>
            <a:r>
              <a:rPr lang="cs-CZ" altLang="cs-CZ" sz="3600" b="1" i="1" u="sng" dirty="0" smtClean="0">
                <a:solidFill>
                  <a:srgbClr val="00B050"/>
                </a:solidFill>
              </a:rPr>
              <a:t> </a:t>
            </a:r>
            <a:r>
              <a:rPr lang="cs-CZ" altLang="cs-CZ" sz="3600" b="1" i="1" u="sng" dirty="0" err="1" smtClean="0">
                <a:solidFill>
                  <a:srgbClr val="00B050"/>
                </a:solidFill>
              </a:rPr>
              <a:t>immunity</a:t>
            </a:r>
            <a:endParaRPr lang="cs-CZ" altLang="cs-CZ" sz="3600" b="1" i="1" u="sng" dirty="0" smtClean="0">
              <a:solidFill>
                <a:srgbClr val="00B05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8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800" b="1" dirty="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sz="2800" dirty="0" err="1" smtClean="0"/>
              <a:t>Adaptive</a:t>
            </a:r>
            <a:r>
              <a:rPr lang="cs-CZ" altLang="cs-CZ" sz="2800" dirty="0" smtClean="0"/>
              <a:t> – in response to </a:t>
            </a:r>
            <a:r>
              <a:rPr lang="cs-CZ" altLang="cs-CZ" sz="2800" dirty="0" err="1" smtClean="0"/>
              <a:t>antigens</a:t>
            </a:r>
            <a:r>
              <a:rPr lang="cs-CZ" altLang="cs-CZ" sz="2800" dirty="0" smtClean="0"/>
              <a:t> (</a:t>
            </a:r>
            <a:r>
              <a:rPr lang="cs-CZ" altLang="cs-CZ" sz="2800" dirty="0" err="1" smtClean="0"/>
              <a:t>e.g</a:t>
            </a:r>
            <a:r>
              <a:rPr lang="cs-CZ" altLang="cs-CZ" sz="2800" dirty="0" smtClean="0"/>
              <a:t>. </a:t>
            </a:r>
            <a:r>
              <a:rPr lang="cs-CZ" altLang="cs-CZ" sz="2800" dirty="0" err="1" smtClean="0"/>
              <a:t>infectious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agents</a:t>
            </a:r>
            <a:r>
              <a:rPr lang="cs-CZ" altLang="cs-CZ" sz="2800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altLang="cs-CZ" sz="2800" dirty="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sz="2800" dirty="0" err="1" smtClean="0"/>
              <a:t>Is</a:t>
            </a:r>
            <a:r>
              <a:rPr lang="cs-CZ" altLang="cs-CZ" sz="2800" dirty="0" smtClean="0"/>
              <a:t> not </a:t>
            </a:r>
            <a:r>
              <a:rPr lang="cs-CZ" altLang="cs-CZ" sz="2800" dirty="0" err="1" smtClean="0"/>
              <a:t>innate</a:t>
            </a:r>
            <a:endParaRPr lang="cs-CZ" altLang="cs-CZ" sz="2800" dirty="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altLang="cs-CZ" sz="2800" dirty="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sz="2800" dirty="0" smtClean="0"/>
              <a:t>T and B </a:t>
            </a:r>
            <a:r>
              <a:rPr lang="cs-CZ" altLang="cs-CZ" sz="2800" dirty="0" err="1" smtClean="0"/>
              <a:t>lymphocytes</a:t>
            </a:r>
            <a:r>
              <a:rPr lang="cs-CZ" altLang="cs-CZ" sz="2800" dirty="0" smtClean="0"/>
              <a:t>, </a:t>
            </a:r>
            <a:r>
              <a:rPr lang="cs-CZ" altLang="cs-CZ" sz="2800" dirty="0" err="1" smtClean="0"/>
              <a:t>immunoglobulins</a:t>
            </a:r>
            <a:endParaRPr lang="cs-CZ" altLang="cs-CZ" sz="2800" dirty="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altLang="cs-CZ" sz="2800" dirty="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sz="2800" dirty="0" err="1" smtClean="0"/>
              <a:t>Immunological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memory</a:t>
            </a:r>
            <a:endParaRPr lang="cs-CZ" alt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5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5"/>
            <a:ext cx="9144000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2174875" y="3373438"/>
          <a:ext cx="4108450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Objekt prostředí balíčkovače" showAsIcon="1" r:id="rId4" imgW="914400" imgH="714240" progId="Package">
                  <p:embed/>
                </p:oleObj>
              </mc:Choice>
              <mc:Fallback>
                <p:oleObj name="Objekt prostředí balíčkovače" showAsIcon="1" r:id="rId4" imgW="914400" imgH="714240" progId="Packag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75" y="3373438"/>
                        <a:ext cx="4108450" cy="195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84213" y="692150"/>
            <a:ext cx="8016875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cs-CZ" altLang="cs-CZ" sz="3600" b="1" i="1" u="sng" dirty="0" err="1"/>
              <a:t>Cooperation</a:t>
            </a:r>
            <a:r>
              <a:rPr lang="cs-CZ" altLang="cs-CZ" sz="3600" b="1" i="1" u="sng" dirty="0"/>
              <a:t> </a:t>
            </a:r>
            <a:r>
              <a:rPr lang="cs-CZ" altLang="cs-CZ" sz="3600" b="1" i="1" u="sng" dirty="0" err="1"/>
              <a:t>between</a:t>
            </a:r>
            <a:r>
              <a:rPr lang="cs-CZ" altLang="cs-CZ" sz="3600" b="1" i="1" u="sng" dirty="0"/>
              <a:t> </a:t>
            </a:r>
            <a:r>
              <a:rPr lang="cs-CZ" altLang="cs-CZ" sz="3600" b="1" i="1" u="sng" dirty="0" err="1"/>
              <a:t>specific</a:t>
            </a:r>
            <a:r>
              <a:rPr lang="cs-CZ" altLang="cs-CZ" sz="3600" b="1" i="1" u="sng" dirty="0"/>
              <a:t> and non-</a:t>
            </a:r>
            <a:r>
              <a:rPr lang="cs-CZ" altLang="cs-CZ" sz="3600" b="1" i="1" u="sng" dirty="0" err="1"/>
              <a:t>specific</a:t>
            </a:r>
            <a:r>
              <a:rPr lang="cs-CZ" altLang="cs-CZ" sz="3600" b="1" i="1" u="sng" dirty="0"/>
              <a:t> </a:t>
            </a:r>
            <a:r>
              <a:rPr lang="cs-CZ" altLang="cs-CZ" sz="3600" b="1" i="1" u="sng" dirty="0" err="1"/>
              <a:t>immunity</a:t>
            </a:r>
            <a:endParaRPr lang="cs-CZ" altLang="cs-CZ" sz="2400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050925" y="1328738"/>
            <a:ext cx="704215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Immune system and its importance for homeostasis. 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Component parts of the immune system and their cooperation.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Barrier functions of the human body and defense mechanisms.</a:t>
            </a: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Non-specific cellular and humoral immune mechanisms.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Specific cellular and humoral immune mechanisms.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>
                <a:solidFill>
                  <a:srgbClr val="FF0000"/>
                </a:solidFill>
              </a:rPr>
              <a:t>Phagocytosis and its importance for immunity.</a:t>
            </a:r>
            <a:endParaRPr lang="cs-CZ" altLang="cs-CZ" b="1">
              <a:solidFill>
                <a:srgbClr val="FF0000"/>
              </a:solidFill>
            </a:endParaRPr>
          </a:p>
          <a:p>
            <a:pPr>
              <a:tabLst>
                <a:tab pos="180975" algn="l"/>
                <a:tab pos="457200" algn="l"/>
              </a:tabLst>
            </a:pPr>
            <a:endParaRPr lang="cs-CZ" altLang="cs-CZ" b="1">
              <a:solidFill>
                <a:srgbClr val="FF0000"/>
              </a:solidFill>
            </a:endParaRPr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Neutrophils, their ontogenesis and function.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Natural killer cells. Interferons. Characteristics and function.</a:t>
            </a:r>
            <a:endParaRPr lang="cs-CZ" altLang="cs-CZ"/>
          </a:p>
          <a:p>
            <a:pPr eaLnBrk="0" hangingPunct="0">
              <a:tabLst>
                <a:tab pos="180975" algn="l"/>
                <a:tab pos="457200" algn="l"/>
              </a:tabLst>
            </a:pP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4572000" y="1412875"/>
          <a:ext cx="3797300" cy="285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Rastrový obraz" r:id="rId4" imgW="2638095" imgH="1980952" progId="PBrush">
                  <p:embed/>
                </p:oleObj>
              </mc:Choice>
              <mc:Fallback>
                <p:oleObj name="Rastrový obraz" r:id="rId4" imgW="2638095" imgH="1980952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12875"/>
                        <a:ext cx="3797300" cy="285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i="1" u="sng" dirty="0" err="1" smtClean="0">
                <a:solidFill>
                  <a:srgbClr val="00B050"/>
                </a:solidFill>
              </a:rPr>
              <a:t>Phagocyting</a:t>
            </a:r>
            <a:r>
              <a:rPr lang="cs-CZ" altLang="cs-CZ" b="1" i="1" u="sng" dirty="0" smtClean="0">
                <a:solidFill>
                  <a:srgbClr val="00B050"/>
                </a:solidFill>
              </a:rPr>
              <a:t> </a:t>
            </a:r>
            <a:r>
              <a:rPr lang="cs-CZ" altLang="cs-CZ" b="1" i="1" u="sng" dirty="0" err="1" smtClean="0">
                <a:solidFill>
                  <a:srgbClr val="00B050"/>
                </a:solidFill>
              </a:rPr>
              <a:t>cells</a:t>
            </a:r>
            <a:endParaRPr lang="cs-CZ" altLang="cs-CZ" i="1" u="sng" dirty="0" smtClean="0">
              <a:solidFill>
                <a:srgbClr val="00B050"/>
              </a:solidFill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16013" y="2332038"/>
            <a:ext cx="8229600" cy="4525962"/>
          </a:xfrm>
        </p:spPr>
        <p:txBody>
          <a:bodyPr/>
          <a:lstStyle/>
          <a:p>
            <a:pPr eaLnBrk="1" hangingPunct="1"/>
            <a:endParaRPr lang="cs-CZ" altLang="cs-CZ" dirty="0" smtClean="0"/>
          </a:p>
        </p:txBody>
      </p:sp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323850" y="1412875"/>
          <a:ext cx="3149600" cy="281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Rastrový obraz" r:id="rId6" imgW="1781424" imgH="1590897" progId="PBrush">
                  <p:embed/>
                </p:oleObj>
              </mc:Choice>
              <mc:Fallback>
                <p:oleObj name="Rastrový obraz" r:id="rId6" imgW="1781424" imgH="1590897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412875"/>
                        <a:ext cx="3149600" cy="281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413" y="4437063"/>
            <a:ext cx="40735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i="1" u="sng" dirty="0" err="1" smtClean="0"/>
              <a:t>Process</a:t>
            </a:r>
            <a:r>
              <a:rPr lang="cs-CZ" altLang="cs-CZ" b="1" i="1" u="sng" dirty="0" smtClean="0"/>
              <a:t> </a:t>
            </a:r>
            <a:r>
              <a:rPr lang="cs-CZ" altLang="cs-CZ" b="1" i="1" u="sng" dirty="0" err="1" smtClean="0"/>
              <a:t>of</a:t>
            </a:r>
            <a:r>
              <a:rPr lang="cs-CZ" altLang="cs-CZ" b="1" i="1" u="sng" dirty="0" smtClean="0"/>
              <a:t> </a:t>
            </a:r>
            <a:r>
              <a:rPr lang="cs-CZ" altLang="cs-CZ" b="1" i="1" u="sng" dirty="0" err="1" smtClean="0"/>
              <a:t>phagocytosis</a:t>
            </a:r>
            <a:endParaRPr lang="cs-CZ" altLang="cs-CZ" b="1" i="1" u="sng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/>
              <a:t>Migration</a:t>
            </a:r>
            <a:r>
              <a:rPr lang="cs-CZ" altLang="cs-CZ" dirty="0" smtClean="0"/>
              <a:t> - </a:t>
            </a:r>
            <a:r>
              <a:rPr lang="cs-CZ" altLang="cs-CZ" dirty="0" err="1" smtClean="0"/>
              <a:t>diapedesis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chemotaxis</a:t>
            </a:r>
            <a:endParaRPr lang="cs-CZ" altLang="cs-CZ" dirty="0" smtClean="0"/>
          </a:p>
          <a:p>
            <a:pPr eaLnBrk="1" hangingPunct="1"/>
            <a:r>
              <a:rPr lang="cs-CZ" altLang="cs-CZ" dirty="0" err="1" smtClean="0"/>
              <a:t>Recognition</a:t>
            </a:r>
            <a:r>
              <a:rPr lang="cs-CZ" altLang="cs-CZ" dirty="0" smtClean="0"/>
              <a:t> - PAMP, TLR, </a:t>
            </a:r>
            <a:r>
              <a:rPr lang="cs-CZ" altLang="cs-CZ" dirty="0" err="1" smtClean="0"/>
              <a:t>opsonization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FcR</a:t>
            </a:r>
            <a:r>
              <a:rPr lang="cs-CZ" altLang="cs-CZ" dirty="0" smtClean="0"/>
              <a:t>, CR)</a:t>
            </a:r>
          </a:p>
          <a:p>
            <a:pPr eaLnBrk="1" hangingPunct="1"/>
            <a:r>
              <a:rPr lang="cs-CZ" altLang="cs-CZ" dirty="0" err="1" smtClean="0"/>
              <a:t>Ingestion</a:t>
            </a:r>
            <a:endParaRPr lang="cs-CZ" altLang="cs-CZ" dirty="0" smtClean="0"/>
          </a:p>
          <a:p>
            <a:pPr eaLnBrk="1" hangingPunct="1"/>
            <a:r>
              <a:rPr lang="cs-CZ" altLang="cs-CZ" dirty="0" err="1" smtClean="0"/>
              <a:t>Intracellular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degradation</a:t>
            </a:r>
            <a:endParaRPr lang="cs-CZ" altLang="cs-CZ" dirty="0" smtClean="0"/>
          </a:p>
          <a:p>
            <a:pPr eaLnBrk="1" hangingPunct="1"/>
            <a:r>
              <a:rPr lang="cs-CZ" altLang="cs-CZ" dirty="0" smtClean="0"/>
              <a:t>(Antigen </a:t>
            </a:r>
            <a:r>
              <a:rPr lang="cs-CZ" altLang="cs-CZ" dirty="0" err="1" smtClean="0"/>
              <a:t>presentation</a:t>
            </a:r>
            <a:r>
              <a:rPr lang="cs-CZ" altLang="cs-CZ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i="1" u="sng" dirty="0" err="1" smtClean="0"/>
              <a:t>Example</a:t>
            </a:r>
            <a:r>
              <a:rPr lang="cs-CZ" altLang="cs-CZ" b="1" i="1" u="sng" dirty="0" smtClean="0"/>
              <a:t> </a:t>
            </a:r>
            <a:r>
              <a:rPr lang="cs-CZ" altLang="cs-CZ" b="1" i="1" u="sng" dirty="0" err="1" smtClean="0"/>
              <a:t>of</a:t>
            </a:r>
            <a:r>
              <a:rPr lang="cs-CZ" altLang="cs-CZ" b="1" i="1" u="sng" dirty="0" smtClean="0"/>
              <a:t> </a:t>
            </a:r>
            <a:r>
              <a:rPr lang="cs-CZ" altLang="cs-CZ" b="1" i="1" u="sng" dirty="0" err="1" smtClean="0"/>
              <a:t>adhezive</a:t>
            </a:r>
            <a:r>
              <a:rPr lang="cs-CZ" altLang="cs-CZ" b="1" i="1" u="sng" dirty="0" smtClean="0"/>
              <a:t> </a:t>
            </a:r>
            <a:r>
              <a:rPr lang="cs-CZ" altLang="cs-CZ" b="1" i="1" u="sng" dirty="0" err="1" smtClean="0"/>
              <a:t>interactions</a:t>
            </a:r>
            <a:r>
              <a:rPr lang="cs-CZ" altLang="cs-CZ" b="1" i="1" u="sng" dirty="0" smtClean="0"/>
              <a:t> – </a:t>
            </a:r>
            <a:r>
              <a:rPr lang="cs-CZ" altLang="cs-CZ" b="1" i="1" u="sng" dirty="0" err="1" smtClean="0"/>
              <a:t>diapedesis</a:t>
            </a:r>
            <a:r>
              <a:rPr lang="cs-CZ" altLang="cs-CZ" b="1" i="1" u="sng" dirty="0" smtClean="0"/>
              <a:t> </a:t>
            </a:r>
            <a:r>
              <a:rPr lang="cs-CZ" altLang="cs-CZ" b="1" i="1" u="sng" dirty="0" err="1" smtClean="0"/>
              <a:t>of</a:t>
            </a:r>
            <a:r>
              <a:rPr lang="cs-CZ" altLang="cs-CZ" b="1" i="1" u="sng" dirty="0" smtClean="0"/>
              <a:t>  </a:t>
            </a:r>
            <a:r>
              <a:rPr lang="cs-CZ" altLang="cs-CZ" b="1" i="1" u="sng" dirty="0" err="1" smtClean="0"/>
              <a:t>neutrophils</a:t>
            </a:r>
            <a:endParaRPr lang="cs-CZ" altLang="cs-CZ" b="1" i="1" u="sng" dirty="0" smtClean="0"/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746125" y="2860675"/>
            <a:ext cx="819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altLang="cs-CZ" sz="2400">
                <a:latin typeface="Times New Roman" pitchFamily="18" charset="0"/>
              </a:rPr>
              <a:t>obr.4</a:t>
            </a:r>
          </a:p>
        </p:txBody>
      </p:sp>
      <p:pic>
        <p:nvPicPr>
          <p:cNvPr id="13316" name="Picture 5" descr="22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981200"/>
            <a:ext cx="6629400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317" name="Object 6"/>
          <p:cNvGraphicFramePr>
            <a:graphicFrameLocks noChangeAspect="1"/>
          </p:cNvGraphicFramePr>
          <p:nvPr/>
        </p:nvGraphicFramePr>
        <p:xfrm>
          <a:off x="7092950" y="3429000"/>
          <a:ext cx="1168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Objekt prostředí balíčkovače" showAsIcon="1" r:id="rId5" imgW="1171977" imgH="682580" progId="Package">
                  <p:embed/>
                </p:oleObj>
              </mc:Choice>
              <mc:Fallback>
                <p:oleObj name="Objekt prostředí balíčkovače" showAsIcon="1" r:id="rId5" imgW="1171977" imgH="682580" progId="Packag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3429000"/>
                        <a:ext cx="1168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i="1" u="sng" dirty="0" err="1" smtClean="0"/>
              <a:t>Process</a:t>
            </a:r>
            <a:r>
              <a:rPr lang="cs-CZ" altLang="cs-CZ" b="1" i="1" u="sng" dirty="0" smtClean="0"/>
              <a:t> </a:t>
            </a:r>
            <a:r>
              <a:rPr lang="cs-CZ" altLang="cs-CZ" b="1" i="1" u="sng" dirty="0" err="1" smtClean="0"/>
              <a:t>of</a:t>
            </a:r>
            <a:r>
              <a:rPr lang="cs-CZ" altLang="cs-CZ" b="1" i="1" u="sng" dirty="0" smtClean="0"/>
              <a:t> </a:t>
            </a:r>
            <a:r>
              <a:rPr lang="cs-CZ" altLang="cs-CZ" b="1" i="1" u="sng" dirty="0" err="1" smtClean="0"/>
              <a:t>phagocytosis</a:t>
            </a:r>
            <a:endParaRPr lang="cs-CZ" altLang="cs-CZ" b="1" i="1" u="sng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/>
              <a:t>Migration</a:t>
            </a:r>
            <a:r>
              <a:rPr lang="cs-CZ" altLang="cs-CZ" dirty="0" smtClean="0"/>
              <a:t> - </a:t>
            </a:r>
            <a:r>
              <a:rPr lang="cs-CZ" altLang="cs-CZ" dirty="0" err="1" smtClean="0"/>
              <a:t>diapedesis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chemotaxis</a:t>
            </a:r>
            <a:endParaRPr lang="cs-CZ" altLang="cs-CZ" dirty="0" smtClean="0"/>
          </a:p>
          <a:p>
            <a:pPr eaLnBrk="1" hangingPunct="1"/>
            <a:r>
              <a:rPr lang="cs-CZ" altLang="cs-CZ" dirty="0" err="1" smtClean="0"/>
              <a:t>Recognition</a:t>
            </a:r>
            <a:r>
              <a:rPr lang="cs-CZ" altLang="cs-CZ" dirty="0" smtClean="0"/>
              <a:t> - PAMP, TLR, </a:t>
            </a:r>
            <a:r>
              <a:rPr lang="cs-CZ" altLang="cs-CZ" dirty="0" err="1" smtClean="0"/>
              <a:t>opsonization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FcR</a:t>
            </a:r>
            <a:r>
              <a:rPr lang="cs-CZ" altLang="cs-CZ" dirty="0" smtClean="0"/>
              <a:t>, CR)</a:t>
            </a:r>
          </a:p>
          <a:p>
            <a:pPr eaLnBrk="1" hangingPunct="1"/>
            <a:r>
              <a:rPr lang="cs-CZ" altLang="cs-CZ" dirty="0" err="1" smtClean="0"/>
              <a:t>Ingestion</a:t>
            </a:r>
            <a:endParaRPr lang="cs-CZ" altLang="cs-CZ" dirty="0" smtClean="0"/>
          </a:p>
          <a:p>
            <a:pPr eaLnBrk="1" hangingPunct="1"/>
            <a:r>
              <a:rPr lang="cs-CZ" altLang="cs-CZ" dirty="0" err="1" smtClean="0"/>
              <a:t>Intracellular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degradation</a:t>
            </a:r>
            <a:endParaRPr lang="cs-CZ" altLang="cs-CZ" dirty="0" smtClean="0"/>
          </a:p>
          <a:p>
            <a:pPr eaLnBrk="1" hangingPunct="1"/>
            <a:r>
              <a:rPr lang="cs-CZ" altLang="cs-CZ" dirty="0" smtClean="0"/>
              <a:t>(Antigen </a:t>
            </a:r>
            <a:r>
              <a:rPr lang="cs-CZ" altLang="cs-CZ" dirty="0" err="1" smtClean="0"/>
              <a:t>presentation</a:t>
            </a:r>
            <a:r>
              <a:rPr lang="cs-CZ" altLang="cs-CZ" dirty="0" smtClean="0"/>
              <a:t>)</a:t>
            </a: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5870575" y="4805363"/>
          <a:ext cx="2052638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6" name="Objekt prostředí balíčkovače" showAsIcon="1" r:id="rId4" imgW="1287887" imgH="682580" progId="Package">
                  <p:embed/>
                </p:oleObj>
              </mc:Choice>
              <mc:Fallback>
                <p:oleObj name="Objekt prostředí balíčkovače" showAsIcon="1" r:id="rId4" imgW="1287887" imgH="682580" progId="Packag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0575" y="4805363"/>
                        <a:ext cx="2052638" cy="1100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050925" y="1328738"/>
            <a:ext cx="704215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Immune system and its importance for homeostasis. 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Component parts of the immune system and their cooperation.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Barrier functions of the human body and defense mechanisms.</a:t>
            </a: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Non-specific cellular and humoral immune mechanisms.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Specific cellular and humoral immune mechanisms.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Phagocytosis and its importance for immunity.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>
                <a:solidFill>
                  <a:srgbClr val="FF0000"/>
                </a:solidFill>
              </a:rPr>
              <a:t>Neutrophils, their ontogenesis and function.</a:t>
            </a:r>
            <a:endParaRPr lang="cs-CZ" altLang="cs-CZ" b="1">
              <a:solidFill>
                <a:srgbClr val="FF0000"/>
              </a:solidFill>
            </a:endParaRPr>
          </a:p>
          <a:p>
            <a:pPr>
              <a:tabLst>
                <a:tab pos="180975" algn="l"/>
                <a:tab pos="457200" algn="l"/>
              </a:tabLst>
            </a:pPr>
            <a:endParaRPr lang="cs-CZ" altLang="cs-CZ">
              <a:solidFill>
                <a:srgbClr val="FF0000"/>
              </a:solidFill>
            </a:endParaRPr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Natural killer cells. Interferons. Characteristics and function.</a:t>
            </a:r>
            <a:endParaRPr lang="cs-CZ" altLang="cs-CZ"/>
          </a:p>
          <a:p>
            <a:pPr eaLnBrk="0" hangingPunct="0">
              <a:tabLst>
                <a:tab pos="180975" algn="l"/>
                <a:tab pos="457200" algn="l"/>
              </a:tabLst>
            </a:pPr>
            <a:endParaRPr lang="cs-CZ" alt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i="1" u="sng" dirty="0" err="1" smtClean="0">
                <a:solidFill>
                  <a:srgbClr val="00B050"/>
                </a:solidFill>
              </a:rPr>
              <a:t>Neutrophils</a:t>
            </a:r>
            <a:endParaRPr lang="cs-CZ" altLang="cs-CZ" b="1" i="1" u="sng" dirty="0" smtClean="0">
              <a:solidFill>
                <a:srgbClr val="00B05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The most prevalent leukocytes (cca 70%)</a:t>
            </a:r>
          </a:p>
          <a:p>
            <a:pPr eaLnBrk="1" hangingPunct="1"/>
            <a:r>
              <a:rPr lang="cs-CZ" altLang="cs-CZ" smtClean="0"/>
              <a:t>Granulocytes</a:t>
            </a:r>
          </a:p>
          <a:p>
            <a:pPr eaLnBrk="1" hangingPunct="1"/>
            <a:r>
              <a:rPr lang="cs-CZ" altLang="cs-CZ" smtClean="0"/>
              <a:t>Staining with H</a:t>
            </a:r>
            <a:r>
              <a:rPr lang="en-US" altLang="cs-CZ" smtClean="0">
                <a:cs typeface="Arial" charset="0"/>
              </a:rPr>
              <a:t>&amp;</a:t>
            </a:r>
            <a:r>
              <a:rPr lang="cs-CZ" altLang="cs-CZ" smtClean="0"/>
              <a:t>E – pink gray</a:t>
            </a:r>
          </a:p>
          <a:p>
            <a:pPr eaLnBrk="1" hangingPunct="1"/>
            <a:r>
              <a:rPr lang="cs-CZ" altLang="cs-CZ" smtClean="0"/>
              <a:t>Segmented nucleus (2-5 seg.), granules in cytoplasm</a:t>
            </a:r>
          </a:p>
          <a:p>
            <a:pPr eaLnBrk="1" hangingPunct="1"/>
            <a:r>
              <a:rPr lang="cs-CZ" altLang="cs-CZ" smtClean="0"/>
              <a:t>Active in defense against extracellular microbes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050925" y="1328738"/>
            <a:ext cx="704215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Immune system and its importance for homeostasis. 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Component parts of the immune system and their cooperation.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Barrier functions of the human body and defense mechanisms.</a:t>
            </a: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Non-specific cellular and humoral immune mechanisms.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Specific cellular and humoral immune mechanisms.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Phagocytosis and its importance for immunity.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Neutrophils, their ontogenesis and function.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Natural killer cells. Interferons. Characteristics and function.</a:t>
            </a:r>
            <a:endParaRPr lang="cs-CZ" altLang="cs-CZ"/>
          </a:p>
          <a:p>
            <a:pPr eaLnBrk="0" hangingPunct="0">
              <a:tabLst>
                <a:tab pos="180975" algn="l"/>
                <a:tab pos="457200" algn="l"/>
              </a:tabLst>
            </a:pP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i="1" u="sng" dirty="0" err="1" smtClean="0"/>
              <a:t>Neutrophils</a:t>
            </a:r>
            <a:endParaRPr lang="cs-CZ" altLang="cs-CZ" b="1" i="1" u="sng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Half-</a:t>
            </a:r>
            <a:r>
              <a:rPr lang="cs-CZ" altLang="cs-CZ" dirty="0" err="1" smtClean="0"/>
              <a:t>life</a:t>
            </a:r>
            <a:r>
              <a:rPr lang="cs-CZ" altLang="cs-CZ" dirty="0" smtClean="0"/>
              <a:t> in </a:t>
            </a:r>
            <a:r>
              <a:rPr lang="cs-CZ" altLang="cs-CZ" dirty="0" err="1" smtClean="0"/>
              <a:t>circulation</a:t>
            </a:r>
            <a:r>
              <a:rPr lang="cs-CZ" altLang="cs-CZ" dirty="0" smtClean="0"/>
              <a:t> cca 12 </a:t>
            </a:r>
            <a:r>
              <a:rPr lang="cs-CZ" altLang="cs-CZ" dirty="0" err="1" smtClean="0"/>
              <a:t>h</a:t>
            </a:r>
            <a:r>
              <a:rPr lang="cs-CZ" altLang="cs-CZ" dirty="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dirty="0" err="1" smtClean="0"/>
              <a:t>After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activation</a:t>
            </a:r>
            <a:r>
              <a:rPr lang="cs-CZ" altLang="cs-CZ" dirty="0" smtClean="0"/>
              <a:t> - </a:t>
            </a:r>
            <a:r>
              <a:rPr lang="cs-CZ" altLang="cs-CZ" b="1" dirty="0" err="1" smtClean="0"/>
              <a:t>margination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movement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close</a:t>
            </a:r>
            <a:r>
              <a:rPr lang="cs-CZ" altLang="cs-CZ" dirty="0" smtClean="0"/>
              <a:t> to </a:t>
            </a:r>
            <a:r>
              <a:rPr lang="cs-CZ" altLang="cs-CZ" dirty="0" err="1" smtClean="0"/>
              <a:t>vessel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wall</a:t>
            </a:r>
            <a:r>
              <a:rPr lang="cs-CZ" altLang="cs-CZ" dirty="0" smtClean="0"/>
              <a:t>) </a:t>
            </a:r>
            <a:r>
              <a:rPr lang="cs-CZ" altLang="cs-CZ" dirty="0" smtClean="0">
                <a:cs typeface="Times New Roman" pitchFamily="18" charset="0"/>
              </a:rPr>
              <a:t>→ </a:t>
            </a:r>
            <a:r>
              <a:rPr lang="cs-CZ" altLang="cs-CZ" b="1" dirty="0" err="1" smtClean="0">
                <a:cs typeface="Times New Roman" pitchFamily="18" charset="0"/>
              </a:rPr>
              <a:t>rolling</a:t>
            </a:r>
            <a:r>
              <a:rPr lang="cs-CZ" altLang="cs-CZ" dirty="0" smtClean="0">
                <a:cs typeface="Times New Roman" pitchFamily="18" charset="0"/>
              </a:rPr>
              <a:t> (</a:t>
            </a:r>
            <a:r>
              <a:rPr lang="cs-CZ" altLang="cs-CZ" dirty="0" err="1" smtClean="0">
                <a:cs typeface="Times New Roman" pitchFamily="18" charset="0"/>
              </a:rPr>
              <a:t>selectins</a:t>
            </a:r>
            <a:r>
              <a:rPr lang="cs-CZ" altLang="cs-CZ" dirty="0" smtClean="0">
                <a:cs typeface="Times New Roman" pitchFamily="18" charset="0"/>
              </a:rPr>
              <a:t>) → </a:t>
            </a:r>
            <a:r>
              <a:rPr lang="cs-CZ" altLang="cs-CZ" b="1" dirty="0" err="1" smtClean="0">
                <a:cs typeface="Times New Roman" pitchFamily="18" charset="0"/>
              </a:rPr>
              <a:t>adhesion</a:t>
            </a:r>
            <a:r>
              <a:rPr lang="cs-CZ" altLang="cs-CZ" dirty="0" smtClean="0"/>
              <a:t> to </a:t>
            </a:r>
            <a:r>
              <a:rPr lang="cs-CZ" altLang="cs-CZ" dirty="0" err="1" smtClean="0"/>
              <a:t>endothelium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integrins</a:t>
            </a:r>
            <a:r>
              <a:rPr lang="cs-CZ" altLang="cs-CZ" dirty="0" smtClean="0"/>
              <a:t>) </a:t>
            </a:r>
            <a:r>
              <a:rPr lang="cs-CZ" altLang="cs-CZ" dirty="0" smtClean="0">
                <a:cs typeface="Times New Roman" pitchFamily="18" charset="0"/>
              </a:rPr>
              <a:t>→ </a:t>
            </a:r>
            <a:r>
              <a:rPr lang="cs-CZ" altLang="cs-CZ" b="1" dirty="0" err="1" smtClean="0"/>
              <a:t>diapedesis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integrins</a:t>
            </a:r>
            <a:r>
              <a:rPr lang="cs-CZ" altLang="cs-CZ" dirty="0" smtClean="0"/>
              <a:t>) </a:t>
            </a:r>
            <a:r>
              <a:rPr lang="cs-CZ" altLang="cs-CZ" dirty="0" smtClean="0">
                <a:cs typeface="Times New Roman" pitchFamily="18" charset="0"/>
              </a:rPr>
              <a:t>→</a:t>
            </a:r>
            <a:r>
              <a:rPr lang="cs-CZ" altLang="cs-CZ" dirty="0" smtClean="0"/>
              <a:t> </a:t>
            </a:r>
            <a:r>
              <a:rPr lang="cs-CZ" altLang="cs-CZ" b="1" dirty="0" err="1" smtClean="0"/>
              <a:t>chemotaxis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movement</a:t>
            </a:r>
            <a:r>
              <a:rPr lang="cs-CZ" altLang="cs-CZ" dirty="0" smtClean="0"/>
              <a:t> to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site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inflammation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against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concentration</a:t>
            </a:r>
            <a:r>
              <a:rPr lang="cs-CZ" altLang="cs-CZ" dirty="0" smtClean="0"/>
              <a:t> gradient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chemotaxins</a:t>
            </a:r>
            <a:r>
              <a:rPr lang="cs-CZ" altLang="cs-CZ" dirty="0" smtClean="0"/>
              <a:t> - IL-8, IFN-</a:t>
            </a:r>
            <a:r>
              <a:rPr lang="cs-CZ" altLang="cs-CZ" dirty="0" smtClean="0">
                <a:latin typeface="Symbol" pitchFamily="18" charset="2"/>
              </a:rPr>
              <a:t>g</a:t>
            </a:r>
            <a:r>
              <a:rPr lang="cs-CZ" altLang="cs-CZ" dirty="0" smtClean="0"/>
              <a:t>, C5a) </a:t>
            </a:r>
            <a:r>
              <a:rPr lang="cs-CZ" altLang="cs-CZ" dirty="0" smtClean="0">
                <a:cs typeface="Times New Roman" pitchFamily="18" charset="0"/>
              </a:rPr>
              <a:t>→ </a:t>
            </a:r>
            <a:r>
              <a:rPr lang="cs-CZ" altLang="cs-CZ" dirty="0" err="1" smtClean="0"/>
              <a:t>binding</a:t>
            </a:r>
            <a:r>
              <a:rPr lang="cs-CZ" altLang="cs-CZ" dirty="0" smtClean="0"/>
              <a:t> to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foreign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particle</a:t>
            </a: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i="1" u="sng" dirty="0" err="1" smtClean="0"/>
              <a:t>Neutrophils</a:t>
            </a:r>
            <a:r>
              <a:rPr lang="cs-CZ" altLang="cs-CZ" b="1" i="1" u="sng" dirty="0" smtClean="0"/>
              <a:t> - </a:t>
            </a:r>
            <a:r>
              <a:rPr lang="cs-CZ" altLang="cs-CZ" b="1" i="1" u="sng" dirty="0" err="1" smtClean="0"/>
              <a:t>phagocytosis</a:t>
            </a:r>
            <a:endParaRPr lang="cs-CZ" altLang="cs-CZ" b="1" i="1" u="sng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Interaction with molecules on the surface of microbes (</a:t>
            </a:r>
            <a:r>
              <a:rPr lang="cs-CZ" altLang="cs-CZ" b="1" smtClean="0"/>
              <a:t>PAMPs</a:t>
            </a:r>
            <a:r>
              <a:rPr lang="cs-CZ" altLang="cs-CZ" smtClean="0"/>
              <a:t>, </a:t>
            </a:r>
            <a:r>
              <a:rPr lang="cs-CZ" altLang="cs-CZ" b="1" smtClean="0"/>
              <a:t>lectin interactions</a:t>
            </a:r>
            <a:r>
              <a:rPr lang="cs-CZ" altLang="cs-CZ" smtClean="0"/>
              <a:t>, </a:t>
            </a:r>
            <a:r>
              <a:rPr lang="cs-CZ" altLang="cs-CZ" b="1" smtClean="0"/>
              <a:t>TLR</a:t>
            </a:r>
            <a:r>
              <a:rPr lang="cs-CZ" altLang="cs-CZ" smtClean="0"/>
              <a:t> binding to some microbial surface structiures)</a:t>
            </a:r>
          </a:p>
          <a:p>
            <a:pPr eaLnBrk="1" hangingPunct="1"/>
            <a:r>
              <a:rPr lang="cs-CZ" altLang="cs-CZ" b="1" smtClean="0"/>
              <a:t>Opsonization</a:t>
            </a:r>
            <a:r>
              <a:rPr lang="cs-CZ" altLang="cs-CZ" smtClean="0"/>
              <a:t> (= enhancement of binding of phagocytes to the microbe) – with help of Ig, complement components, CRP, MBL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i="1" u="sng" dirty="0" err="1" smtClean="0"/>
              <a:t>Neutrophils</a:t>
            </a:r>
            <a:r>
              <a:rPr lang="cs-CZ" altLang="cs-CZ" b="1" i="1" u="sng" dirty="0" smtClean="0"/>
              <a:t> - </a:t>
            </a:r>
            <a:r>
              <a:rPr lang="cs-CZ" altLang="cs-CZ" b="1" i="1" u="sng" dirty="0" err="1" smtClean="0"/>
              <a:t>phagocytosis</a:t>
            </a:r>
            <a:endParaRPr lang="cs-CZ" altLang="cs-CZ" b="1" i="1" u="sng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Engulfing of the microorganism </a:t>
            </a: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cs-CZ" altLang="cs-CZ" smtClean="0"/>
              <a:t>formation of a vesicle (</a:t>
            </a:r>
            <a:r>
              <a:rPr lang="cs-CZ" altLang="cs-CZ" b="1" smtClean="0"/>
              <a:t>phagosome</a:t>
            </a:r>
            <a:r>
              <a:rPr lang="cs-CZ" altLang="cs-CZ" smtClean="0"/>
              <a:t>) </a:t>
            </a: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cs-CZ" altLang="cs-CZ" smtClean="0"/>
              <a:t>fuse with lysosome </a:t>
            </a: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cs-CZ" altLang="cs-CZ" smtClean="0"/>
              <a:t> </a:t>
            </a:r>
            <a:r>
              <a:rPr lang="cs-CZ" altLang="cs-CZ" b="1" smtClean="0"/>
              <a:t>phagolysosome</a:t>
            </a:r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Formation of phagosome depends on activity of contractile cytoplasmic proteins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713788" cy="1143000"/>
          </a:xfrm>
        </p:spPr>
        <p:txBody>
          <a:bodyPr/>
          <a:lstStyle/>
          <a:p>
            <a:pPr eaLnBrk="1" hangingPunct="1"/>
            <a:r>
              <a:rPr lang="cs-CZ" altLang="cs-CZ" sz="4000" b="1" i="1" u="sng" dirty="0" err="1" smtClean="0"/>
              <a:t>Neutrophils</a:t>
            </a:r>
            <a:r>
              <a:rPr lang="cs-CZ" altLang="cs-CZ" sz="4000" b="1" i="1" u="sng" dirty="0" smtClean="0"/>
              <a:t> – </a:t>
            </a:r>
            <a:r>
              <a:rPr lang="cs-CZ" altLang="cs-CZ" sz="4000" b="1" i="1" u="sng" dirty="0" err="1" smtClean="0"/>
              <a:t>intracellular</a:t>
            </a:r>
            <a:r>
              <a:rPr lang="cs-CZ" altLang="cs-CZ" sz="4000" b="1" i="1" u="sng" dirty="0" smtClean="0"/>
              <a:t> </a:t>
            </a:r>
            <a:r>
              <a:rPr lang="cs-CZ" altLang="cs-CZ" sz="4000" b="1" i="1" u="sng" dirty="0" err="1" smtClean="0"/>
              <a:t>destruction</a:t>
            </a:r>
            <a:r>
              <a:rPr lang="cs-CZ" altLang="cs-CZ" sz="4000" b="1" i="1" u="sng" dirty="0" smtClean="0"/>
              <a:t> </a:t>
            </a:r>
            <a:r>
              <a:rPr lang="cs-CZ" altLang="cs-CZ" sz="4000" b="1" i="1" u="sng" dirty="0" err="1" smtClean="0"/>
              <a:t>of</a:t>
            </a:r>
            <a:r>
              <a:rPr lang="cs-CZ" altLang="cs-CZ" sz="4000" b="1" i="1" u="sng" dirty="0" smtClean="0"/>
              <a:t> </a:t>
            </a:r>
            <a:r>
              <a:rPr lang="cs-CZ" altLang="cs-CZ" sz="4000" b="1" i="1" u="sng" dirty="0" err="1" smtClean="0"/>
              <a:t>microorganisms</a:t>
            </a:r>
            <a:endParaRPr lang="cs-CZ" altLang="cs-CZ" sz="4000" b="1" i="1" u="sng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b="1" dirty="0" smtClean="0">
                <a:solidFill>
                  <a:srgbClr val="00B0F0"/>
                </a:solidFill>
              </a:rPr>
              <a:t>1/ Oxygen independent </a:t>
            </a:r>
            <a:r>
              <a:rPr lang="cs-CZ" altLang="cs-CZ" b="1" dirty="0" err="1" smtClean="0">
                <a:solidFill>
                  <a:srgbClr val="00B0F0"/>
                </a:solidFill>
              </a:rPr>
              <a:t>systems</a:t>
            </a:r>
            <a:endParaRPr lang="cs-CZ" altLang="cs-CZ" b="1" dirty="0" smtClean="0">
              <a:solidFill>
                <a:srgbClr val="00B0F0"/>
              </a:solidFill>
            </a:endParaRPr>
          </a:p>
          <a:p>
            <a:pPr eaLnBrk="1" hangingPunct="1"/>
            <a:endParaRPr lang="cs-CZ" altLang="cs-CZ" b="1" dirty="0" smtClean="0"/>
          </a:p>
          <a:p>
            <a:pPr eaLnBrk="1" hangingPunct="1"/>
            <a:r>
              <a:rPr lang="cs-CZ" altLang="cs-CZ" dirty="0" err="1" smtClean="0"/>
              <a:t>Substances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contained</a:t>
            </a:r>
            <a:r>
              <a:rPr lang="cs-CZ" altLang="cs-CZ" dirty="0" smtClean="0"/>
              <a:t> in </a:t>
            </a:r>
            <a:r>
              <a:rPr lang="cs-CZ" altLang="cs-CZ" dirty="0" err="1" smtClean="0"/>
              <a:t>granules</a:t>
            </a:r>
            <a:r>
              <a:rPr lang="cs-CZ" altLang="cs-CZ" dirty="0" smtClean="0"/>
              <a:t> </a:t>
            </a:r>
          </a:p>
          <a:p>
            <a:pPr eaLnBrk="1" hangingPunct="1"/>
            <a:r>
              <a:rPr lang="cs-CZ" altLang="cs-CZ" dirty="0" err="1" smtClean="0"/>
              <a:t>Cathepsin</a:t>
            </a:r>
            <a:r>
              <a:rPr lang="cs-CZ" altLang="cs-CZ" dirty="0" smtClean="0"/>
              <a:t>, lysozym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cs-CZ" altLang="cs-CZ" dirty="0" smtClean="0"/>
              <a:t>hydrolyse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cell </a:t>
            </a:r>
            <a:r>
              <a:rPr lang="cs-CZ" altLang="cs-CZ" dirty="0" err="1" smtClean="0"/>
              <a:t>wall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microorganisms</a:t>
            </a:r>
            <a:r>
              <a:rPr lang="cs-CZ" altLang="cs-CZ" dirty="0" smtClean="0"/>
              <a:t> </a:t>
            </a:r>
          </a:p>
          <a:p>
            <a:pPr eaLnBrk="1" hangingPunct="1"/>
            <a:r>
              <a:rPr lang="cs-CZ" altLang="cs-CZ" dirty="0" err="1" smtClean="0"/>
              <a:t>Defensins</a:t>
            </a:r>
            <a:r>
              <a:rPr lang="cs-CZ" altLang="cs-CZ" dirty="0" smtClean="0"/>
              <a:t>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cs-CZ" altLang="cs-CZ" dirty="0" err="1" smtClean="0"/>
              <a:t>formation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perforations</a:t>
            </a:r>
            <a:r>
              <a:rPr lang="cs-CZ" altLang="cs-CZ" dirty="0" smtClean="0"/>
              <a:t> in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microbial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membrane</a:t>
            </a:r>
            <a:endParaRPr lang="cs-CZ" altLang="cs-CZ" dirty="0" smtClean="0"/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i="1" u="sng" dirty="0" err="1" smtClean="0"/>
              <a:t>Neutrophils</a:t>
            </a:r>
            <a:r>
              <a:rPr lang="cs-CZ" altLang="cs-CZ" sz="4000" b="1" i="1" u="sng" dirty="0" smtClean="0"/>
              <a:t> – </a:t>
            </a:r>
            <a:r>
              <a:rPr lang="cs-CZ" altLang="cs-CZ" sz="4000" b="1" i="1" u="sng" dirty="0" err="1" smtClean="0"/>
              <a:t>intracellular</a:t>
            </a:r>
            <a:r>
              <a:rPr lang="cs-CZ" altLang="cs-CZ" sz="4000" b="1" i="1" u="sng" dirty="0" smtClean="0"/>
              <a:t> </a:t>
            </a:r>
            <a:r>
              <a:rPr lang="cs-CZ" altLang="cs-CZ" sz="4000" b="1" i="1" u="sng" dirty="0" err="1" smtClean="0"/>
              <a:t>destruction</a:t>
            </a:r>
            <a:r>
              <a:rPr lang="cs-CZ" altLang="cs-CZ" sz="4000" b="1" i="1" u="sng" dirty="0" smtClean="0"/>
              <a:t> </a:t>
            </a:r>
            <a:r>
              <a:rPr lang="cs-CZ" altLang="cs-CZ" sz="4000" b="1" i="1" u="sng" dirty="0" err="1" smtClean="0"/>
              <a:t>of</a:t>
            </a:r>
            <a:r>
              <a:rPr lang="cs-CZ" altLang="cs-CZ" sz="4000" b="1" i="1" u="sng" dirty="0" smtClean="0"/>
              <a:t> </a:t>
            </a:r>
            <a:r>
              <a:rPr lang="cs-CZ" altLang="cs-CZ" sz="4000" b="1" i="1" u="sng" dirty="0" err="1" smtClean="0"/>
              <a:t>microorganisms</a:t>
            </a:r>
            <a:endParaRPr lang="cs-CZ" altLang="cs-CZ" sz="4000" b="1" i="1" u="sng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b="1" dirty="0" smtClean="0">
                <a:solidFill>
                  <a:srgbClr val="00B0F0"/>
                </a:solidFill>
              </a:rPr>
              <a:t>2/ Oxygen </a:t>
            </a:r>
            <a:r>
              <a:rPr lang="cs-CZ" altLang="cs-CZ" b="1" dirty="0" err="1" smtClean="0">
                <a:solidFill>
                  <a:srgbClr val="00B0F0"/>
                </a:solidFill>
              </a:rPr>
              <a:t>dependent</a:t>
            </a:r>
            <a:r>
              <a:rPr lang="cs-CZ" altLang="cs-CZ" b="1" dirty="0" smtClean="0">
                <a:solidFill>
                  <a:srgbClr val="00B0F0"/>
                </a:solidFill>
              </a:rPr>
              <a:t> </a:t>
            </a:r>
            <a:r>
              <a:rPr lang="cs-CZ" altLang="cs-CZ" b="1" dirty="0" err="1" smtClean="0">
                <a:solidFill>
                  <a:srgbClr val="00B0F0"/>
                </a:solidFill>
              </a:rPr>
              <a:t>systems</a:t>
            </a:r>
            <a:endParaRPr lang="cs-CZ" altLang="cs-CZ" b="1" dirty="0" smtClean="0">
              <a:solidFill>
                <a:srgbClr val="00B0F0"/>
              </a:solidFill>
            </a:endParaRPr>
          </a:p>
          <a:p>
            <a:pPr eaLnBrk="1" hangingPunct="1">
              <a:buFontTx/>
              <a:buNone/>
            </a:pPr>
            <a:endParaRPr lang="cs-CZ" altLang="cs-CZ" b="1" dirty="0" smtClean="0">
              <a:solidFill>
                <a:srgbClr val="00B0F0"/>
              </a:solidFill>
            </a:endParaRPr>
          </a:p>
          <a:p>
            <a:pPr eaLnBrk="1" hangingPunct="1"/>
            <a:r>
              <a:rPr lang="cs-CZ" altLang="cs-CZ" dirty="0" err="1" smtClean="0"/>
              <a:t>Oxidative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burst</a:t>
            </a:r>
            <a:endParaRPr lang="cs-CZ" altLang="cs-CZ" dirty="0" smtClean="0"/>
          </a:p>
          <a:p>
            <a:pPr eaLnBrk="1" hangingPunct="1"/>
            <a:r>
              <a:rPr lang="cs-CZ" altLang="cs-CZ" b="1" dirty="0" smtClean="0"/>
              <a:t>NADPH </a:t>
            </a:r>
            <a:r>
              <a:rPr lang="cs-CZ" altLang="cs-CZ" b="1" dirty="0" err="1" smtClean="0"/>
              <a:t>oxidase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system</a:t>
            </a:r>
            <a:r>
              <a:rPr lang="cs-CZ" altLang="cs-CZ" dirty="0" smtClean="0"/>
              <a:t>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cs-CZ" altLang="cs-CZ" dirty="0" err="1" smtClean="0"/>
              <a:t>formation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highly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reactive</a:t>
            </a:r>
            <a:r>
              <a:rPr lang="cs-CZ" altLang="cs-CZ" dirty="0" smtClean="0"/>
              <a:t> oxygen </a:t>
            </a:r>
            <a:r>
              <a:rPr lang="cs-CZ" altLang="cs-CZ" dirty="0" err="1" smtClean="0"/>
              <a:t>radicals</a:t>
            </a:r>
            <a:r>
              <a:rPr lang="cs-CZ" altLang="cs-CZ" dirty="0" smtClean="0"/>
              <a:t> (hydrogen peroxide, </a:t>
            </a:r>
            <a:r>
              <a:rPr lang="cs-CZ" altLang="cs-CZ" dirty="0" err="1" smtClean="0"/>
              <a:t>superoxide</a:t>
            </a:r>
            <a:r>
              <a:rPr lang="cs-CZ" altLang="cs-CZ" dirty="0" smtClean="0"/>
              <a:t> anion, singlet oxygen, hydroxyle </a:t>
            </a:r>
            <a:r>
              <a:rPr lang="cs-CZ" altLang="cs-CZ" dirty="0" err="1" smtClean="0"/>
              <a:t>radicals</a:t>
            </a:r>
            <a:r>
              <a:rPr lang="cs-CZ" altLang="cs-CZ" dirty="0" smtClean="0"/>
              <a:t>)</a:t>
            </a:r>
          </a:p>
          <a:p>
            <a:pPr eaLnBrk="1" hangingPunct="1"/>
            <a:r>
              <a:rPr lang="cs-CZ" altLang="cs-CZ" dirty="0" err="1" smtClean="0"/>
              <a:t>Defect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this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system</a:t>
            </a:r>
            <a:r>
              <a:rPr lang="cs-CZ" altLang="cs-CZ" dirty="0" smtClean="0"/>
              <a:t> - CGD</a:t>
            </a:r>
          </a:p>
          <a:p>
            <a:pPr eaLnBrk="1" hangingPunct="1"/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i="1" u="sng" dirty="0" err="1" smtClean="0"/>
              <a:t>Neutrophils</a:t>
            </a:r>
            <a:r>
              <a:rPr lang="cs-CZ" altLang="cs-CZ" sz="4000" b="1" i="1" u="sng" dirty="0" smtClean="0"/>
              <a:t> – </a:t>
            </a:r>
            <a:r>
              <a:rPr lang="cs-CZ" altLang="cs-CZ" sz="4000" b="1" i="1" u="sng" dirty="0" err="1" smtClean="0"/>
              <a:t>intracellular</a:t>
            </a:r>
            <a:r>
              <a:rPr lang="cs-CZ" altLang="cs-CZ" sz="4000" b="1" i="1" u="sng" dirty="0" smtClean="0"/>
              <a:t> </a:t>
            </a:r>
            <a:r>
              <a:rPr lang="cs-CZ" altLang="cs-CZ" sz="4000" b="1" i="1" u="sng" dirty="0" err="1" smtClean="0"/>
              <a:t>destruction</a:t>
            </a:r>
            <a:r>
              <a:rPr lang="cs-CZ" altLang="cs-CZ" sz="4000" b="1" i="1" u="sng" dirty="0" smtClean="0"/>
              <a:t> </a:t>
            </a:r>
            <a:r>
              <a:rPr lang="cs-CZ" altLang="cs-CZ" sz="4000" b="1" i="1" u="sng" dirty="0" err="1" smtClean="0"/>
              <a:t>of</a:t>
            </a:r>
            <a:r>
              <a:rPr lang="cs-CZ" altLang="cs-CZ" sz="4000" b="1" i="1" u="sng" dirty="0" smtClean="0"/>
              <a:t> </a:t>
            </a:r>
            <a:r>
              <a:rPr lang="cs-CZ" altLang="cs-CZ" sz="4000" b="1" i="1" u="sng" dirty="0" err="1" smtClean="0"/>
              <a:t>microorganisms</a:t>
            </a:r>
            <a:endParaRPr lang="cs-CZ" altLang="cs-CZ" sz="4000" b="1" i="1" u="sng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b="1" dirty="0" smtClean="0">
                <a:solidFill>
                  <a:srgbClr val="00B0F0"/>
                </a:solidFill>
              </a:rPr>
              <a:t>2/ Oxygen </a:t>
            </a:r>
            <a:r>
              <a:rPr lang="cs-CZ" altLang="cs-CZ" b="1" dirty="0" err="1" smtClean="0">
                <a:solidFill>
                  <a:srgbClr val="00B0F0"/>
                </a:solidFill>
              </a:rPr>
              <a:t>dependent</a:t>
            </a:r>
            <a:r>
              <a:rPr lang="cs-CZ" altLang="cs-CZ" b="1" dirty="0" smtClean="0">
                <a:solidFill>
                  <a:srgbClr val="00B0F0"/>
                </a:solidFill>
              </a:rPr>
              <a:t> </a:t>
            </a:r>
            <a:r>
              <a:rPr lang="cs-CZ" altLang="cs-CZ" b="1" dirty="0" err="1" smtClean="0">
                <a:solidFill>
                  <a:srgbClr val="00B0F0"/>
                </a:solidFill>
              </a:rPr>
              <a:t>systems</a:t>
            </a:r>
            <a:endParaRPr lang="cs-CZ" altLang="cs-CZ" b="1" dirty="0" smtClean="0">
              <a:solidFill>
                <a:srgbClr val="00B0F0"/>
              </a:solidFill>
            </a:endParaRPr>
          </a:p>
          <a:p>
            <a:pPr eaLnBrk="1" hangingPunct="1">
              <a:buFontTx/>
              <a:buNone/>
            </a:pPr>
            <a:endParaRPr lang="cs-CZ" altLang="cs-CZ" b="1" dirty="0" smtClean="0">
              <a:solidFill>
                <a:srgbClr val="00B0F0"/>
              </a:solidFill>
            </a:endParaRPr>
          </a:p>
          <a:p>
            <a:pPr eaLnBrk="1" hangingPunct="1"/>
            <a:r>
              <a:rPr lang="cs-CZ" altLang="cs-CZ" b="1" dirty="0" err="1" smtClean="0"/>
              <a:t>Myeloperoxidase</a:t>
            </a:r>
            <a:r>
              <a:rPr lang="cs-CZ" altLang="cs-CZ" dirty="0" smtClean="0"/>
              <a:t> – </a:t>
            </a:r>
            <a:r>
              <a:rPr lang="cs-CZ" altLang="cs-CZ" dirty="0" err="1" smtClean="0"/>
              <a:t>catalyses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peroxidation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surface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molecules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moicroorganosms</a:t>
            </a:r>
            <a:r>
              <a:rPr lang="cs-CZ" altLang="cs-CZ" dirty="0" smtClean="0"/>
              <a:t> in presence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toxic</a:t>
            </a:r>
            <a:r>
              <a:rPr lang="cs-CZ" altLang="cs-CZ" dirty="0" smtClean="0"/>
              <a:t> oxygen </a:t>
            </a:r>
            <a:r>
              <a:rPr lang="cs-CZ" altLang="cs-CZ" dirty="0" err="1" smtClean="0"/>
              <a:t>metabolites</a:t>
            </a:r>
            <a:endParaRPr lang="cs-CZ" altLang="cs-CZ" dirty="0" smtClean="0"/>
          </a:p>
          <a:p>
            <a:pPr eaLnBrk="1" hangingPunct="1"/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i="1" u="sng" dirty="0" err="1" smtClean="0">
                <a:solidFill>
                  <a:srgbClr val="00B050"/>
                </a:solidFill>
              </a:rPr>
              <a:t>Macrophages</a:t>
            </a:r>
            <a:endParaRPr lang="cs-CZ" altLang="cs-CZ" b="1" i="1" u="sng" dirty="0" smtClean="0">
              <a:solidFill>
                <a:srgbClr val="00B05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Intracellular destruction of microorganisms mainly by means of </a:t>
            </a:r>
            <a:r>
              <a:rPr lang="cs-CZ" altLang="cs-CZ" b="1" smtClean="0"/>
              <a:t>NO syntethase</a:t>
            </a:r>
            <a:r>
              <a:rPr lang="cs-CZ" altLang="cs-CZ" smtClean="0"/>
              <a:t> (the system is stimulated by IFN-</a:t>
            </a:r>
            <a:r>
              <a:rPr lang="cs-CZ" altLang="cs-CZ" smtClean="0">
                <a:latin typeface="Symbol" pitchFamily="18" charset="2"/>
              </a:rPr>
              <a:t>g</a:t>
            </a:r>
            <a:r>
              <a:rPr lang="cs-CZ" altLang="cs-CZ" smtClean="0"/>
              <a:t> and TNF)</a:t>
            </a:r>
          </a:p>
          <a:p>
            <a:pPr eaLnBrk="1" hangingPunct="1"/>
            <a:r>
              <a:rPr lang="cs-CZ" altLang="cs-CZ" b="1" smtClean="0"/>
              <a:t>Production of:</a:t>
            </a:r>
            <a:r>
              <a:rPr lang="cs-CZ" altLang="cs-CZ" smtClean="0"/>
              <a:t> lysozym, some complement components, oxygen metabolites (H</a:t>
            </a:r>
            <a:r>
              <a:rPr lang="cs-CZ" altLang="cs-CZ" baseline="-25000" smtClean="0"/>
              <a:t>2</a:t>
            </a:r>
            <a:r>
              <a:rPr lang="cs-CZ" altLang="cs-CZ" smtClean="0"/>
              <a:t>O</a:t>
            </a:r>
            <a:r>
              <a:rPr lang="cs-CZ" altLang="cs-CZ" baseline="-25000" smtClean="0"/>
              <a:t>2</a:t>
            </a:r>
            <a:r>
              <a:rPr lang="cs-CZ" altLang="cs-CZ" smtClean="0"/>
              <a:t>, NO), regulators of cellular function (IL-1, IFN-</a:t>
            </a:r>
            <a:r>
              <a:rPr lang="cs-CZ" altLang="cs-CZ" smtClean="0">
                <a:latin typeface="Symbol" pitchFamily="18" charset="2"/>
              </a:rPr>
              <a:t>a</a:t>
            </a:r>
            <a:r>
              <a:rPr lang="cs-CZ" altLang="cs-CZ" smtClean="0"/>
              <a:t>), arachidonic acid metabolites, endogenous pyrogens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050925" y="1328738"/>
            <a:ext cx="704215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Immune system and its importance for homeostasis. 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Component parts of the immune system and their cooperation.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Barrier functions of the human body and defense mechanisms.</a:t>
            </a: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Non-specific cellular and humoral immune mechanisms.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Specific cellular and humoral immune mechanisms.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Phagocytosis and its importance for immunity.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Neutrophils, their ontogenesis and function.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>
                <a:solidFill>
                  <a:srgbClr val="FF0000"/>
                </a:solidFill>
              </a:rPr>
              <a:t>Natural killer cells. Interferons. Characteristics and function.</a:t>
            </a:r>
            <a:endParaRPr lang="cs-CZ" altLang="cs-CZ">
              <a:solidFill>
                <a:srgbClr val="FF0000"/>
              </a:solidFill>
            </a:endParaRPr>
          </a:p>
          <a:p>
            <a:pPr eaLnBrk="0" hangingPunct="0">
              <a:tabLst>
                <a:tab pos="180975" algn="l"/>
                <a:tab pos="457200" algn="l"/>
              </a:tabLst>
            </a:pPr>
            <a:endParaRPr lang="cs-CZ" altLang="cs-CZ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i="1" u="sng" dirty="0" smtClean="0">
                <a:solidFill>
                  <a:srgbClr val="00B050"/>
                </a:solidFill>
              </a:rPr>
              <a:t>Natural </a:t>
            </a:r>
            <a:r>
              <a:rPr lang="cs-CZ" altLang="cs-CZ" b="1" i="1" u="sng" dirty="0" err="1" smtClean="0">
                <a:solidFill>
                  <a:srgbClr val="00B050"/>
                </a:solidFill>
              </a:rPr>
              <a:t>killers</a:t>
            </a:r>
            <a:r>
              <a:rPr lang="cs-CZ" altLang="cs-CZ" b="1" i="1" u="sng" dirty="0" smtClean="0">
                <a:solidFill>
                  <a:srgbClr val="00B050"/>
                </a:solidFill>
              </a:rPr>
              <a:t> (NK </a:t>
            </a:r>
            <a:r>
              <a:rPr lang="cs-CZ" altLang="cs-CZ" b="1" i="1" u="sng" dirty="0" err="1" smtClean="0">
                <a:solidFill>
                  <a:srgbClr val="00B050"/>
                </a:solidFill>
              </a:rPr>
              <a:t>cells</a:t>
            </a:r>
            <a:r>
              <a:rPr lang="cs-CZ" altLang="cs-CZ" b="1" i="1" u="sng" dirty="0" smtClean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400" smtClean="0"/>
              <a:t>Subset of granular lymphocytes different from T- and B-lymphocytes</a:t>
            </a:r>
          </a:p>
          <a:p>
            <a:pPr eaLnBrk="1" hangingPunct="1"/>
            <a:r>
              <a:rPr lang="cs-CZ" altLang="cs-CZ" sz="2400" b="1" smtClean="0"/>
              <a:t>Cytotoxic</a:t>
            </a:r>
            <a:r>
              <a:rPr lang="cs-CZ" altLang="cs-CZ" sz="2400" smtClean="0"/>
              <a:t> for tumor cells and virally infected cells</a:t>
            </a:r>
          </a:p>
          <a:p>
            <a:pPr eaLnBrk="1" hangingPunct="1"/>
            <a:r>
              <a:rPr lang="cs-CZ" altLang="cs-CZ" sz="2400" smtClean="0"/>
              <a:t>Important in defense against some bacteria, fungi and parasites</a:t>
            </a:r>
          </a:p>
          <a:p>
            <a:pPr eaLnBrk="1" hangingPunct="1"/>
            <a:r>
              <a:rPr lang="cs-CZ" altLang="cs-CZ" sz="2400" smtClean="0"/>
              <a:t>Participate in antibody dependent cellular cytotoxicity reactions (</a:t>
            </a:r>
            <a:r>
              <a:rPr lang="cs-CZ" altLang="cs-CZ" sz="2400" b="1" smtClean="0"/>
              <a:t>ADCC</a:t>
            </a:r>
            <a:r>
              <a:rPr lang="cs-CZ" altLang="cs-CZ" sz="2400" smtClean="0"/>
              <a:t>)</a:t>
            </a:r>
          </a:p>
          <a:p>
            <a:pPr eaLnBrk="1" hangingPunct="1"/>
            <a:r>
              <a:rPr lang="cs-CZ" altLang="cs-CZ" sz="2400" smtClean="0"/>
              <a:t>Non MHC restricted (= NK cells need not recognize MHC molecules on the target cell)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i="1" u="sng" dirty="0" smtClean="0"/>
              <a:t>Natural </a:t>
            </a:r>
            <a:r>
              <a:rPr lang="cs-CZ" altLang="cs-CZ" b="1" i="1" u="sng" dirty="0" err="1" smtClean="0"/>
              <a:t>killers</a:t>
            </a:r>
            <a:endParaRPr lang="cs-CZ" altLang="cs-CZ" b="1" i="1" u="sng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Kill the target cell after contact with help of </a:t>
            </a:r>
            <a:r>
              <a:rPr lang="cs-CZ" altLang="cs-CZ" b="1" smtClean="0"/>
              <a:t>perforins</a:t>
            </a:r>
            <a:r>
              <a:rPr lang="cs-CZ" altLang="cs-CZ" smtClean="0"/>
              <a:t> (perforate the membrane, abnormal ion influx, depolarization, leakage of metabolites, destruction of the target cell)</a:t>
            </a:r>
          </a:p>
          <a:p>
            <a:pPr eaLnBrk="1" hangingPunct="1"/>
            <a:r>
              <a:rPr lang="cs-CZ" altLang="cs-CZ" smtClean="0"/>
              <a:t>NK cells are protected against the effect of perforins by means of </a:t>
            </a:r>
            <a:r>
              <a:rPr lang="cs-CZ" altLang="cs-CZ" b="1" smtClean="0"/>
              <a:t>protectin </a:t>
            </a:r>
            <a:r>
              <a:rPr lang="cs-CZ" altLang="cs-CZ" smtClean="0"/>
              <a:t>which is present in their membrane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050925" y="1328738"/>
            <a:ext cx="704215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80975" algn="l"/>
                <a:tab pos="457200" algn="l"/>
              </a:tabLst>
            </a:pPr>
            <a:r>
              <a:rPr lang="en-US" altLang="cs-CZ" b="1">
                <a:solidFill>
                  <a:srgbClr val="FF0000"/>
                </a:solidFill>
              </a:rPr>
              <a:t>Immune system and its importance for homeostasis. </a:t>
            </a:r>
            <a:endParaRPr lang="cs-CZ" altLang="cs-CZ" b="1">
              <a:solidFill>
                <a:srgbClr val="FF0000"/>
              </a:solidFill>
            </a:endParaRPr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>
                <a:solidFill>
                  <a:srgbClr val="FF0000"/>
                </a:solidFill>
              </a:rPr>
              <a:t>Component parts of the immune system and their cooperation.</a:t>
            </a:r>
            <a:endParaRPr lang="cs-CZ" altLang="cs-CZ" b="1">
              <a:solidFill>
                <a:srgbClr val="FF0000"/>
              </a:solidFill>
            </a:endParaRPr>
          </a:p>
          <a:p>
            <a:pPr>
              <a:tabLst>
                <a:tab pos="180975" algn="l"/>
                <a:tab pos="457200" algn="l"/>
              </a:tabLst>
            </a:pPr>
            <a:endParaRPr lang="cs-CZ" altLang="cs-CZ" b="1">
              <a:solidFill>
                <a:srgbClr val="FF0000"/>
              </a:solidFill>
            </a:endParaRPr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Barrier functions of the human body and defense mechanisms.</a:t>
            </a: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Non-specific cellular and humoral immune mechanisms.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Specific cellular and humoral immune mechanisms.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Phagocytosis and its importance for immunity.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Neutrophils, their ontogenesis and function.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Natural killer cells. Interferons. Characteristics and function.</a:t>
            </a:r>
            <a:endParaRPr lang="cs-CZ" altLang="cs-CZ"/>
          </a:p>
          <a:p>
            <a:pPr eaLnBrk="0" hangingPunct="0">
              <a:tabLst>
                <a:tab pos="180975" algn="l"/>
                <a:tab pos="457200" algn="l"/>
              </a:tabLst>
            </a:pP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i="1" u="sng" dirty="0" err="1" smtClean="0">
                <a:solidFill>
                  <a:srgbClr val="00B050"/>
                </a:solidFill>
              </a:rPr>
              <a:t>Interferons</a:t>
            </a:r>
            <a:endParaRPr lang="cs-CZ" altLang="cs-CZ" b="1" i="1" u="sng" dirty="0" smtClean="0">
              <a:solidFill>
                <a:srgbClr val="00B05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060575"/>
            <a:ext cx="7772400" cy="4114800"/>
          </a:xfrm>
        </p:spPr>
        <p:txBody>
          <a:bodyPr/>
          <a:lstStyle/>
          <a:p>
            <a:pPr eaLnBrk="1" hangingPunct="1"/>
            <a:r>
              <a:rPr lang="cs-CZ" altLang="cs-CZ" smtClean="0"/>
              <a:t>Proteins inducing anti-viral activity of cells</a:t>
            </a:r>
          </a:p>
          <a:p>
            <a:pPr eaLnBrk="1" hangingPunct="1"/>
            <a:r>
              <a:rPr lang="cs-CZ" altLang="cs-CZ" smtClean="0"/>
              <a:t>2 basic types: </a:t>
            </a:r>
          </a:p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>
              <a:buFontTx/>
              <a:buNone/>
            </a:pPr>
            <a:r>
              <a:rPr lang="cs-CZ" altLang="cs-CZ" b="1" smtClean="0"/>
              <a:t>a/</a:t>
            </a:r>
            <a:r>
              <a:rPr lang="cs-CZ" altLang="cs-CZ" smtClean="0"/>
              <a:t> </a:t>
            </a:r>
            <a:r>
              <a:rPr lang="cs-CZ" altLang="cs-CZ" b="1" smtClean="0"/>
              <a:t>type I</a:t>
            </a:r>
            <a:r>
              <a:rPr lang="cs-CZ" altLang="cs-CZ" smtClean="0"/>
              <a:t>: IFN-</a:t>
            </a:r>
            <a:r>
              <a:rPr lang="cs-CZ" altLang="cs-CZ" smtClean="0">
                <a:latin typeface="Symbol" pitchFamily="18" charset="2"/>
              </a:rPr>
              <a:t>a</a:t>
            </a:r>
            <a:r>
              <a:rPr lang="cs-CZ" altLang="cs-CZ" smtClean="0"/>
              <a:t> (macrophages etc.)</a:t>
            </a:r>
          </a:p>
          <a:p>
            <a:pPr eaLnBrk="1" hangingPunct="1">
              <a:buFontTx/>
              <a:buNone/>
            </a:pPr>
            <a:r>
              <a:rPr lang="cs-CZ" altLang="cs-CZ" smtClean="0"/>
              <a:t>              IFN-</a:t>
            </a:r>
            <a:r>
              <a:rPr lang="cs-CZ" altLang="cs-CZ" smtClean="0">
                <a:latin typeface="Symbol" pitchFamily="18" charset="2"/>
              </a:rPr>
              <a:t>b</a:t>
            </a:r>
            <a:r>
              <a:rPr lang="cs-CZ" altLang="cs-CZ" smtClean="0"/>
              <a:t> (fibroblasts)</a:t>
            </a:r>
          </a:p>
          <a:p>
            <a:pPr eaLnBrk="1" hangingPunct="1">
              <a:buFontTx/>
              <a:buNone/>
            </a:pPr>
            <a:r>
              <a:rPr lang="cs-CZ" altLang="cs-CZ" b="1" smtClean="0"/>
              <a:t>b/ type II</a:t>
            </a:r>
            <a:r>
              <a:rPr lang="cs-CZ" altLang="cs-CZ" smtClean="0"/>
              <a:t>: IFN-</a:t>
            </a:r>
            <a:r>
              <a:rPr lang="cs-CZ" altLang="cs-CZ" smtClean="0">
                <a:latin typeface="Symbol" pitchFamily="18" charset="2"/>
              </a:rPr>
              <a:t>g</a:t>
            </a:r>
            <a:r>
              <a:rPr lang="cs-CZ" altLang="cs-CZ" smtClean="0"/>
              <a:t> (T-lymphocytes)</a:t>
            </a:r>
          </a:p>
          <a:p>
            <a:pPr eaLnBrk="1" hangingPunct="1">
              <a:buFontTx/>
              <a:buNone/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i="1" u="sng" dirty="0" err="1" smtClean="0"/>
              <a:t>Function</a:t>
            </a:r>
            <a:r>
              <a:rPr lang="cs-CZ" altLang="cs-CZ" b="1" i="1" u="sng" dirty="0" smtClean="0"/>
              <a:t> </a:t>
            </a:r>
            <a:r>
              <a:rPr lang="cs-CZ" altLang="cs-CZ" b="1" i="1" u="sng" dirty="0" err="1" smtClean="0"/>
              <a:t>of</a:t>
            </a:r>
            <a:r>
              <a:rPr lang="cs-CZ" altLang="cs-CZ" b="1" i="1" u="sng" dirty="0" smtClean="0"/>
              <a:t> </a:t>
            </a:r>
            <a:r>
              <a:rPr lang="cs-CZ" altLang="cs-CZ" b="1" i="1" u="sng" dirty="0" err="1" smtClean="0"/>
              <a:t>interferons</a:t>
            </a:r>
            <a:endParaRPr lang="cs-CZ" altLang="cs-CZ" b="1" i="1" u="sng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/>
              <a:t>Induction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enzymes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with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anti</a:t>
            </a:r>
            <a:r>
              <a:rPr lang="cs-CZ" altLang="cs-CZ" dirty="0" smtClean="0"/>
              <a:t>-</a:t>
            </a:r>
            <a:r>
              <a:rPr lang="cs-CZ" altLang="cs-CZ" dirty="0" err="1" smtClean="0"/>
              <a:t>viral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effects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proteinkinases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oligonukleotidpolymerases</a:t>
            </a:r>
            <a:r>
              <a:rPr lang="cs-CZ" altLang="cs-CZ" dirty="0" smtClean="0"/>
              <a:t> - interference </a:t>
            </a:r>
            <a:r>
              <a:rPr lang="cs-CZ" altLang="cs-CZ" dirty="0" err="1" smtClean="0"/>
              <a:t>with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viral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mRNA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translation</a:t>
            </a:r>
            <a:r>
              <a:rPr lang="cs-CZ" altLang="cs-CZ" dirty="0" smtClean="0"/>
              <a:t>)</a:t>
            </a:r>
          </a:p>
          <a:p>
            <a:pPr eaLnBrk="1" hangingPunct="1"/>
            <a:r>
              <a:rPr lang="cs-CZ" altLang="cs-CZ" dirty="0" err="1" smtClean="0"/>
              <a:t>Activate</a:t>
            </a:r>
            <a:r>
              <a:rPr lang="cs-CZ" altLang="cs-CZ" dirty="0" smtClean="0"/>
              <a:t> T-</a:t>
            </a:r>
            <a:r>
              <a:rPr lang="cs-CZ" altLang="cs-CZ" dirty="0" err="1" smtClean="0"/>
              <a:t>lymphocytes</a:t>
            </a:r>
            <a:endParaRPr lang="cs-CZ" altLang="cs-CZ" dirty="0" smtClean="0"/>
          </a:p>
          <a:p>
            <a:pPr eaLnBrk="1" hangingPunct="1"/>
            <a:r>
              <a:rPr lang="cs-CZ" altLang="cs-CZ" dirty="0" err="1" smtClean="0"/>
              <a:t>Activate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macrophages</a:t>
            </a:r>
            <a:endParaRPr lang="cs-CZ" altLang="cs-CZ" dirty="0" smtClean="0"/>
          </a:p>
          <a:p>
            <a:pPr eaLnBrk="1" hangingPunct="1"/>
            <a:r>
              <a:rPr lang="cs-CZ" altLang="cs-CZ" dirty="0" err="1" smtClean="0"/>
              <a:t>Enhance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cytotoxic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activity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NK </a:t>
            </a:r>
            <a:r>
              <a:rPr lang="cs-CZ" altLang="cs-CZ" dirty="0" err="1" smtClean="0"/>
              <a:t>cells</a:t>
            </a:r>
            <a:endParaRPr lang="cs-CZ" altLang="cs-CZ" dirty="0" smtClean="0"/>
          </a:p>
          <a:p>
            <a:pPr eaLnBrk="1" hangingPunct="1"/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i="1" u="sng" dirty="0" err="1" smtClean="0">
                <a:solidFill>
                  <a:srgbClr val="00B050"/>
                </a:solidFill>
              </a:rPr>
              <a:t>Proteins</a:t>
            </a:r>
            <a:r>
              <a:rPr lang="cs-CZ" altLang="cs-CZ" sz="4000" b="1" i="1" u="sng" dirty="0" smtClean="0">
                <a:solidFill>
                  <a:srgbClr val="00B050"/>
                </a:solidFill>
              </a:rPr>
              <a:t> </a:t>
            </a:r>
            <a:r>
              <a:rPr lang="cs-CZ" altLang="cs-CZ" sz="4000" b="1" i="1" u="sng" dirty="0" err="1" smtClean="0">
                <a:solidFill>
                  <a:srgbClr val="00B050"/>
                </a:solidFill>
              </a:rPr>
              <a:t>of</a:t>
            </a:r>
            <a:r>
              <a:rPr lang="cs-CZ" altLang="cs-CZ" sz="4000" b="1" i="1" u="sng" dirty="0" smtClean="0">
                <a:solidFill>
                  <a:srgbClr val="00B050"/>
                </a:solidFill>
              </a:rPr>
              <a:t> </a:t>
            </a:r>
            <a:r>
              <a:rPr lang="cs-CZ" altLang="cs-CZ" sz="4000" b="1" i="1" u="sng" dirty="0" err="1" smtClean="0">
                <a:solidFill>
                  <a:srgbClr val="00B050"/>
                </a:solidFill>
              </a:rPr>
              <a:t>the</a:t>
            </a:r>
            <a:r>
              <a:rPr lang="cs-CZ" altLang="cs-CZ" sz="4000" b="1" i="1" u="sng" dirty="0" smtClean="0">
                <a:solidFill>
                  <a:srgbClr val="00B050"/>
                </a:solidFill>
              </a:rPr>
              <a:t> </a:t>
            </a:r>
            <a:r>
              <a:rPr lang="cs-CZ" altLang="cs-CZ" sz="4000" b="1" i="1" u="sng" dirty="0" err="1" smtClean="0">
                <a:solidFill>
                  <a:srgbClr val="00B050"/>
                </a:solidFill>
              </a:rPr>
              <a:t>accute</a:t>
            </a:r>
            <a:r>
              <a:rPr lang="cs-CZ" altLang="cs-CZ" sz="4000" b="1" i="1" u="sng" dirty="0" smtClean="0">
                <a:solidFill>
                  <a:srgbClr val="00B050"/>
                </a:solidFill>
              </a:rPr>
              <a:t> </a:t>
            </a:r>
            <a:r>
              <a:rPr lang="cs-CZ" altLang="cs-CZ" sz="4000" b="1" i="1" u="sng" dirty="0" err="1" smtClean="0">
                <a:solidFill>
                  <a:srgbClr val="00B050"/>
                </a:solidFill>
              </a:rPr>
              <a:t>phase</a:t>
            </a:r>
            <a:r>
              <a:rPr lang="cs-CZ" altLang="cs-CZ" sz="4000" b="1" i="1" u="sng" dirty="0" smtClean="0">
                <a:solidFill>
                  <a:srgbClr val="00B050"/>
                </a:solidFill>
              </a:rPr>
              <a:t> </a:t>
            </a:r>
            <a:r>
              <a:rPr lang="cs-CZ" altLang="cs-CZ" sz="4000" b="1" i="1" u="sng" dirty="0" err="1" smtClean="0">
                <a:solidFill>
                  <a:srgbClr val="00B050"/>
                </a:solidFill>
              </a:rPr>
              <a:t>of</a:t>
            </a:r>
            <a:r>
              <a:rPr lang="cs-CZ" altLang="cs-CZ" sz="4000" b="1" i="1" u="sng" dirty="0" smtClean="0">
                <a:solidFill>
                  <a:srgbClr val="00B050"/>
                </a:solidFill>
              </a:rPr>
              <a:t> </a:t>
            </a:r>
            <a:r>
              <a:rPr lang="cs-CZ" altLang="cs-CZ" sz="4000" b="1" i="1" u="sng" dirty="0" err="1" smtClean="0">
                <a:solidFill>
                  <a:srgbClr val="00B050"/>
                </a:solidFill>
              </a:rPr>
              <a:t>inflammation</a:t>
            </a:r>
            <a:endParaRPr lang="cs-CZ" altLang="cs-CZ" sz="4000" b="1" i="1" u="sng" dirty="0" smtClean="0">
              <a:solidFill>
                <a:srgbClr val="00B05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C-reactive protein (CRP)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MBL (manose binding lectin)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Orosomucoid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Alfa-2-macroglobulin </a:t>
            </a:r>
          </a:p>
          <a:p>
            <a:pPr eaLnBrk="1" hangingPunct="1">
              <a:lnSpc>
                <a:spcPct val="90000"/>
              </a:lnSpc>
            </a:pPr>
            <a:endParaRPr lang="cs-CZ" altLang="cs-CZ" smtClean="0"/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Synthetized in liver in response to proinflammatory cytokines (IL-1,6,TNF)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Opsonins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Markers of accute inflammation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187624" y="260648"/>
            <a:ext cx="7086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/>
            <a:r>
              <a:rPr lang="cs-CZ" altLang="cs-CZ" sz="3200" b="1" i="1" u="sng" dirty="0" err="1">
                <a:solidFill>
                  <a:srgbClr val="00B050"/>
                </a:solidFill>
              </a:rPr>
              <a:t>Functions</a:t>
            </a:r>
            <a:r>
              <a:rPr lang="cs-CZ" altLang="cs-CZ" sz="3200" b="1" i="1" u="sng" dirty="0">
                <a:solidFill>
                  <a:srgbClr val="00B050"/>
                </a:solidFill>
              </a:rPr>
              <a:t> </a:t>
            </a:r>
            <a:r>
              <a:rPr lang="cs-CZ" altLang="cs-CZ" sz="3200" b="1" i="1" u="sng" dirty="0" err="1">
                <a:solidFill>
                  <a:srgbClr val="00B050"/>
                </a:solidFill>
              </a:rPr>
              <a:t>of</a:t>
            </a:r>
            <a:r>
              <a:rPr lang="cs-CZ" altLang="cs-CZ" sz="3200" b="1" i="1" u="sng" dirty="0">
                <a:solidFill>
                  <a:srgbClr val="00B050"/>
                </a:solidFill>
              </a:rPr>
              <a:t> </a:t>
            </a:r>
            <a:r>
              <a:rPr lang="cs-CZ" altLang="cs-CZ" sz="3200" b="1" i="1" u="sng" dirty="0" err="1">
                <a:solidFill>
                  <a:srgbClr val="00B050"/>
                </a:solidFill>
              </a:rPr>
              <a:t>the</a:t>
            </a:r>
            <a:r>
              <a:rPr lang="cs-CZ" altLang="cs-CZ" sz="3200" b="1" i="1" u="sng" dirty="0">
                <a:solidFill>
                  <a:srgbClr val="00B050"/>
                </a:solidFill>
              </a:rPr>
              <a:t> </a:t>
            </a:r>
            <a:r>
              <a:rPr lang="cs-CZ" altLang="cs-CZ" sz="3200" b="1" i="1" u="sng" dirty="0" err="1">
                <a:solidFill>
                  <a:srgbClr val="00B050"/>
                </a:solidFill>
              </a:rPr>
              <a:t>immune</a:t>
            </a:r>
            <a:r>
              <a:rPr lang="cs-CZ" altLang="cs-CZ" sz="3200" b="1" i="1" u="sng" dirty="0">
                <a:solidFill>
                  <a:srgbClr val="00B050"/>
                </a:solidFill>
              </a:rPr>
              <a:t> </a:t>
            </a:r>
            <a:r>
              <a:rPr lang="cs-CZ" altLang="cs-CZ" sz="3200" b="1" i="1" u="sng" dirty="0" err="1">
                <a:solidFill>
                  <a:srgbClr val="00B050"/>
                </a:solidFill>
              </a:rPr>
              <a:t>system</a:t>
            </a:r>
            <a:endParaRPr lang="cs-CZ" altLang="cs-CZ" sz="2400" b="1" i="1" u="sng" dirty="0">
              <a:solidFill>
                <a:srgbClr val="00B050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hangingPunct="0"/>
            <a:r>
              <a:rPr lang="cs-CZ" altLang="cs-CZ" sz="2800" b="1" dirty="0"/>
              <a:t>Defense </a:t>
            </a:r>
            <a:r>
              <a:rPr lang="cs-CZ" altLang="cs-CZ" sz="2800" dirty="0"/>
              <a:t>(</a:t>
            </a:r>
            <a:r>
              <a:rPr lang="cs-CZ" altLang="cs-CZ" sz="2800" dirty="0" err="1"/>
              <a:t>infections</a:t>
            </a:r>
            <a:r>
              <a:rPr lang="cs-CZ" altLang="cs-CZ" sz="2800" dirty="0"/>
              <a:t>) </a:t>
            </a:r>
            <a:r>
              <a:rPr lang="cs-CZ" altLang="cs-CZ" sz="2800" dirty="0">
                <a:solidFill>
                  <a:srgbClr val="FF0000"/>
                </a:solidFill>
              </a:rPr>
              <a:t>(</a:t>
            </a:r>
            <a:r>
              <a:rPr lang="cs-CZ" altLang="cs-CZ" sz="2800" dirty="0" err="1">
                <a:solidFill>
                  <a:srgbClr val="FF0000"/>
                </a:solidFill>
              </a:rPr>
              <a:t>immunodeficiencies</a:t>
            </a:r>
            <a:r>
              <a:rPr lang="cs-CZ" altLang="cs-CZ" sz="2800" dirty="0">
                <a:solidFill>
                  <a:srgbClr val="FF0000"/>
                </a:solidFill>
              </a:rPr>
              <a:t>)</a:t>
            </a:r>
            <a:endParaRPr lang="cs-CZ" altLang="cs-CZ" sz="2800" b="1" dirty="0">
              <a:solidFill>
                <a:srgbClr val="FF0000"/>
              </a:solidFill>
            </a:endParaRPr>
          </a:p>
          <a:p>
            <a:pPr eaLnBrk="0" hangingPunct="0"/>
            <a:endParaRPr lang="cs-CZ" altLang="cs-CZ" sz="2800" b="1" dirty="0"/>
          </a:p>
          <a:p>
            <a:pPr eaLnBrk="0" hangingPunct="0"/>
            <a:r>
              <a:rPr lang="cs-CZ" altLang="cs-CZ" sz="2800" b="1" dirty="0" err="1"/>
              <a:t>Immune</a:t>
            </a:r>
            <a:r>
              <a:rPr lang="cs-CZ" altLang="cs-CZ" sz="2800" b="1" dirty="0"/>
              <a:t> </a:t>
            </a:r>
            <a:r>
              <a:rPr lang="cs-CZ" altLang="cs-CZ" sz="2800" b="1" dirty="0" err="1"/>
              <a:t>surveillance</a:t>
            </a:r>
            <a:r>
              <a:rPr lang="cs-CZ" altLang="cs-CZ" sz="2800" b="1" dirty="0"/>
              <a:t> </a:t>
            </a:r>
            <a:r>
              <a:rPr lang="cs-CZ" altLang="cs-CZ" sz="2800" dirty="0">
                <a:solidFill>
                  <a:srgbClr val="FF0000"/>
                </a:solidFill>
              </a:rPr>
              <a:t>(</a:t>
            </a:r>
            <a:r>
              <a:rPr lang="cs-CZ" altLang="cs-CZ" sz="2800" dirty="0" err="1">
                <a:solidFill>
                  <a:srgbClr val="FF0000"/>
                </a:solidFill>
              </a:rPr>
              <a:t>tumors</a:t>
            </a:r>
            <a:r>
              <a:rPr lang="cs-CZ" altLang="cs-CZ" sz="2800" dirty="0">
                <a:solidFill>
                  <a:srgbClr val="FF0000"/>
                </a:solidFill>
              </a:rPr>
              <a:t>)</a:t>
            </a:r>
            <a:endParaRPr lang="cs-CZ" altLang="cs-CZ" sz="2800" b="1" dirty="0">
              <a:solidFill>
                <a:srgbClr val="FF0000"/>
              </a:solidFill>
            </a:endParaRPr>
          </a:p>
          <a:p>
            <a:pPr eaLnBrk="0" hangingPunct="0"/>
            <a:endParaRPr lang="cs-CZ" altLang="cs-CZ" sz="2800" b="1" dirty="0"/>
          </a:p>
          <a:p>
            <a:pPr eaLnBrk="0" hangingPunct="0"/>
            <a:endParaRPr lang="cs-CZ" altLang="cs-CZ" sz="2800" b="1" dirty="0"/>
          </a:p>
          <a:p>
            <a:pPr eaLnBrk="0" hangingPunct="0"/>
            <a:r>
              <a:rPr lang="cs-CZ" altLang="cs-CZ" sz="2800" b="1" dirty="0" err="1"/>
              <a:t>Autotolerance</a:t>
            </a:r>
            <a:r>
              <a:rPr lang="cs-CZ" altLang="cs-CZ" sz="2800" b="1" dirty="0"/>
              <a:t> </a:t>
            </a:r>
            <a:r>
              <a:rPr lang="cs-CZ" altLang="cs-CZ" sz="2800" dirty="0">
                <a:solidFill>
                  <a:srgbClr val="FF0000"/>
                </a:solidFill>
              </a:rPr>
              <a:t>(</a:t>
            </a:r>
            <a:r>
              <a:rPr lang="cs-CZ" altLang="cs-CZ" sz="2800" dirty="0" err="1">
                <a:solidFill>
                  <a:srgbClr val="FF0000"/>
                </a:solidFill>
              </a:rPr>
              <a:t>autoimmunity</a:t>
            </a:r>
            <a:r>
              <a:rPr lang="cs-CZ" altLang="cs-CZ" sz="2800" dirty="0">
                <a:solidFill>
                  <a:srgbClr val="FF0000"/>
                </a:solidFill>
              </a:rPr>
              <a:t>)</a:t>
            </a:r>
            <a:r>
              <a:rPr lang="cs-CZ" altLang="cs-CZ" sz="2800" b="1" dirty="0">
                <a:solidFill>
                  <a:srgbClr val="FF0000"/>
                </a:solidFill>
              </a:rPr>
              <a:t> </a:t>
            </a:r>
          </a:p>
          <a:p>
            <a:pPr eaLnBrk="0" hangingPunct="0"/>
            <a:endParaRPr lang="cs-CZ" altLang="cs-CZ" sz="2800" b="1" dirty="0"/>
          </a:p>
          <a:p>
            <a:pPr eaLnBrk="0" hangingPunct="0"/>
            <a:r>
              <a:rPr lang="cs-CZ" altLang="cs-CZ" sz="2800" b="1" dirty="0" err="1"/>
              <a:t>Correct</a:t>
            </a:r>
            <a:r>
              <a:rPr lang="cs-CZ" altLang="cs-CZ" sz="2800" b="1" dirty="0"/>
              <a:t> </a:t>
            </a:r>
            <a:r>
              <a:rPr lang="cs-CZ" altLang="cs-CZ" sz="2800" b="1" dirty="0" err="1"/>
              <a:t>function</a:t>
            </a:r>
            <a:r>
              <a:rPr lang="cs-CZ" altLang="cs-CZ" sz="2800" b="1" dirty="0"/>
              <a:t> </a:t>
            </a:r>
            <a:r>
              <a:rPr lang="cs-CZ" altLang="cs-CZ" sz="2800" dirty="0">
                <a:solidFill>
                  <a:srgbClr val="FF0000"/>
                </a:solidFill>
              </a:rPr>
              <a:t>(</a:t>
            </a:r>
            <a:r>
              <a:rPr lang="cs-CZ" altLang="cs-CZ" sz="2800" dirty="0" err="1">
                <a:solidFill>
                  <a:srgbClr val="FF0000"/>
                </a:solidFill>
              </a:rPr>
              <a:t>allergy</a:t>
            </a:r>
            <a:r>
              <a:rPr lang="cs-CZ" altLang="cs-CZ" sz="2800" dirty="0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050925" y="1328738"/>
            <a:ext cx="704215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Immune system and its importance for homeostasis. 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Component parts of the immune system and their cooperation.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>
                <a:solidFill>
                  <a:srgbClr val="FF0000"/>
                </a:solidFill>
              </a:rPr>
              <a:t>Barrier functions of the human body and defense mechanisms.</a:t>
            </a:r>
            <a:endParaRPr lang="cs-CZ" altLang="cs-CZ">
              <a:solidFill>
                <a:srgbClr val="FF0000"/>
              </a:solidFill>
            </a:endParaRPr>
          </a:p>
          <a:p>
            <a:pPr>
              <a:tabLst>
                <a:tab pos="180975" algn="l"/>
                <a:tab pos="457200" algn="l"/>
              </a:tabLst>
            </a:pPr>
            <a:endParaRPr lang="cs-CZ" altLang="cs-CZ">
              <a:solidFill>
                <a:srgbClr val="FF0000"/>
              </a:solidFill>
            </a:endParaRPr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Non-specific cellular and humoral immune mechanisms.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Specific cellular and humoral immune mechanisms.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Phagocytosis and its importance for immunity.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Neutrophils, their ontogenesis and function.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Natural killer cells. Interferons. Characteristics and function.</a:t>
            </a:r>
            <a:endParaRPr lang="cs-CZ" altLang="cs-CZ"/>
          </a:p>
          <a:p>
            <a:pPr eaLnBrk="0" hangingPunct="0">
              <a:tabLst>
                <a:tab pos="180975" algn="l"/>
                <a:tab pos="457200" algn="l"/>
              </a:tabLst>
            </a:pP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371600" y="476250"/>
            <a:ext cx="7086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/>
            <a:r>
              <a:rPr lang="cs-CZ" altLang="cs-CZ" sz="3200" b="1" i="1" u="sng" dirty="0" err="1">
                <a:solidFill>
                  <a:srgbClr val="00B050"/>
                </a:solidFill>
              </a:rPr>
              <a:t>Barrier</a:t>
            </a:r>
            <a:r>
              <a:rPr lang="cs-CZ" altLang="cs-CZ" sz="3200" b="1" i="1" u="sng" dirty="0">
                <a:solidFill>
                  <a:srgbClr val="00B050"/>
                </a:solidFill>
              </a:rPr>
              <a:t> </a:t>
            </a:r>
            <a:r>
              <a:rPr lang="cs-CZ" altLang="cs-CZ" sz="3200" b="1" i="1" u="sng" dirty="0" err="1">
                <a:solidFill>
                  <a:srgbClr val="00B050"/>
                </a:solidFill>
              </a:rPr>
              <a:t>functions</a:t>
            </a:r>
            <a:endParaRPr lang="cs-CZ" altLang="cs-CZ" sz="3200" b="1" i="1" u="sng" dirty="0">
              <a:solidFill>
                <a:srgbClr val="00B050"/>
              </a:solidFill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hangingPunct="0">
              <a:buFontTx/>
              <a:buChar char="•"/>
            </a:pPr>
            <a:r>
              <a:rPr lang="cs-CZ" altLang="cs-CZ" sz="2800" b="1"/>
              <a:t> skin</a:t>
            </a:r>
          </a:p>
          <a:p>
            <a:pPr eaLnBrk="0" hangingPunct="0">
              <a:buFontTx/>
              <a:buChar char="•"/>
            </a:pPr>
            <a:r>
              <a:rPr lang="cs-CZ" altLang="cs-CZ" sz="2800" b="1"/>
              <a:t> mucosa</a:t>
            </a:r>
          </a:p>
          <a:p>
            <a:pPr eaLnBrk="0" hangingPunct="0">
              <a:buFontTx/>
              <a:buChar char="•"/>
            </a:pPr>
            <a:r>
              <a:rPr lang="cs-CZ" altLang="cs-CZ" sz="2800" b="1"/>
              <a:t> mucus</a:t>
            </a:r>
          </a:p>
          <a:p>
            <a:pPr eaLnBrk="0" hangingPunct="0">
              <a:buFontTx/>
              <a:buChar char="•"/>
            </a:pPr>
            <a:r>
              <a:rPr lang="cs-CZ" altLang="cs-CZ" sz="2800" b="1"/>
              <a:t> tears</a:t>
            </a:r>
          </a:p>
          <a:p>
            <a:pPr eaLnBrk="0" hangingPunct="0">
              <a:buFontTx/>
              <a:buChar char="•"/>
            </a:pPr>
            <a:r>
              <a:rPr lang="cs-CZ" altLang="cs-CZ" sz="2800" b="1"/>
              <a:t> enzymes</a:t>
            </a:r>
          </a:p>
          <a:p>
            <a:pPr eaLnBrk="0" hangingPunct="0">
              <a:buFontTx/>
              <a:buChar char="•"/>
            </a:pPr>
            <a:r>
              <a:rPr lang="cs-CZ" altLang="cs-CZ" sz="2800" b="1"/>
              <a:t> pH</a:t>
            </a:r>
          </a:p>
          <a:p>
            <a:pPr eaLnBrk="0" hangingPunct="0">
              <a:buFontTx/>
              <a:buChar char="•"/>
            </a:pPr>
            <a:r>
              <a:rPr lang="cs-CZ" altLang="cs-CZ" sz="2800" b="1"/>
              <a:t> flushing of fluids </a:t>
            </a:r>
          </a:p>
          <a:p>
            <a:pPr eaLnBrk="0" hangingPunct="0">
              <a:buFontTx/>
              <a:buChar char="•"/>
            </a:pPr>
            <a:r>
              <a:rPr lang="cs-CZ" altLang="cs-CZ" sz="2800" b="1"/>
              <a:t> vomiting</a:t>
            </a:r>
          </a:p>
          <a:p>
            <a:pPr eaLnBrk="0" hangingPunct="0">
              <a:buFontTx/>
              <a:buChar char="•"/>
            </a:pPr>
            <a:r>
              <a:rPr lang="cs-CZ" altLang="cs-CZ" sz="2800" b="1"/>
              <a:t> diarrhea</a:t>
            </a:r>
            <a:endParaRPr lang="cs-CZ" altLang="cs-CZ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050925" y="1328738"/>
            <a:ext cx="704215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Immune system and its importance for homeostasis. 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Component parts of the immune system and their cooperation.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Barrier functions of the human body and defense mechanisms.</a:t>
            </a: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>
                <a:solidFill>
                  <a:srgbClr val="FF0000"/>
                </a:solidFill>
              </a:rPr>
              <a:t>Non-specific cellular and humoral immune mechanisms.</a:t>
            </a:r>
            <a:endParaRPr lang="cs-CZ" altLang="cs-CZ" b="1">
              <a:solidFill>
                <a:srgbClr val="FF0000"/>
              </a:solidFill>
            </a:endParaRPr>
          </a:p>
          <a:p>
            <a:pPr>
              <a:tabLst>
                <a:tab pos="180975" algn="l"/>
                <a:tab pos="457200" algn="l"/>
              </a:tabLst>
            </a:pPr>
            <a:endParaRPr lang="cs-CZ" altLang="cs-CZ" b="1">
              <a:solidFill>
                <a:srgbClr val="FF0000"/>
              </a:solidFill>
            </a:endParaRPr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Specific cellular and humoral immune mechanisms.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Phagocytosis and its importance for immunity.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Neutrophils, their ontogenesis and function.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Natural killer cells. Interferons. Characteristics and function.</a:t>
            </a:r>
            <a:endParaRPr lang="cs-CZ" altLang="cs-CZ"/>
          </a:p>
          <a:p>
            <a:pPr eaLnBrk="0" hangingPunct="0">
              <a:tabLst>
                <a:tab pos="180975" algn="l"/>
                <a:tab pos="457200" algn="l"/>
              </a:tabLst>
            </a:pP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371600" y="476250"/>
            <a:ext cx="7086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/>
            <a:endParaRPr lang="cs-CZ" altLang="cs-CZ" sz="2400" b="1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95536" y="981075"/>
            <a:ext cx="835292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hangingPunct="0"/>
            <a:r>
              <a:rPr lang="cs-CZ" altLang="cs-CZ" sz="2400" b="1" dirty="0"/>
              <a:t>                   </a:t>
            </a:r>
            <a:r>
              <a:rPr lang="cs-CZ" altLang="cs-CZ" sz="2800" b="1" dirty="0">
                <a:solidFill>
                  <a:schemeClr val="accent2"/>
                </a:solidFill>
              </a:rPr>
              <a:t>non-</a:t>
            </a:r>
            <a:r>
              <a:rPr lang="cs-CZ" altLang="cs-CZ" sz="2800" b="1" dirty="0" err="1">
                <a:solidFill>
                  <a:schemeClr val="accent2"/>
                </a:solidFill>
              </a:rPr>
              <a:t>specific</a:t>
            </a:r>
            <a:r>
              <a:rPr lang="cs-CZ" altLang="cs-CZ" sz="2800" b="1" dirty="0">
                <a:solidFill>
                  <a:schemeClr val="accent2"/>
                </a:solidFill>
              </a:rPr>
              <a:t>  </a:t>
            </a:r>
            <a:r>
              <a:rPr lang="cs-CZ" altLang="cs-CZ" sz="2800" b="1" dirty="0"/>
              <a:t>                   </a:t>
            </a:r>
            <a:r>
              <a:rPr lang="cs-CZ" altLang="cs-CZ" sz="2800" b="1" dirty="0" err="1">
                <a:solidFill>
                  <a:schemeClr val="accent2"/>
                </a:solidFill>
              </a:rPr>
              <a:t>specific</a:t>
            </a:r>
            <a:endParaRPr lang="cs-CZ" altLang="cs-CZ" sz="2800" dirty="0"/>
          </a:p>
          <a:p>
            <a:pPr eaLnBrk="0" hangingPunct="0"/>
            <a:endParaRPr lang="cs-CZ" altLang="cs-CZ" sz="2800" dirty="0"/>
          </a:p>
          <a:p>
            <a:pPr eaLnBrk="0" hangingPunct="0"/>
            <a:r>
              <a:rPr lang="cs-CZ" altLang="cs-CZ" sz="2800" b="1" dirty="0" err="1">
                <a:solidFill>
                  <a:schemeClr val="folHlink"/>
                </a:solidFill>
              </a:rPr>
              <a:t>Cellular</a:t>
            </a:r>
            <a:r>
              <a:rPr lang="cs-CZ" altLang="cs-CZ" sz="2800" b="1" dirty="0">
                <a:solidFill>
                  <a:srgbClr val="FFFF00"/>
                </a:solidFill>
              </a:rPr>
              <a:t> </a:t>
            </a:r>
            <a:r>
              <a:rPr lang="cs-CZ" altLang="cs-CZ" sz="2800" dirty="0"/>
              <a:t>  </a:t>
            </a:r>
            <a:r>
              <a:rPr lang="cs-CZ" altLang="cs-CZ" sz="2800" dirty="0" err="1"/>
              <a:t>granulocytes</a:t>
            </a:r>
            <a:r>
              <a:rPr lang="cs-CZ" altLang="cs-CZ" sz="2800" dirty="0"/>
              <a:t>		          </a:t>
            </a:r>
            <a:r>
              <a:rPr lang="cs-CZ" altLang="cs-CZ" sz="2800" dirty="0" smtClean="0"/>
              <a:t> </a:t>
            </a:r>
            <a:r>
              <a:rPr lang="cs-CZ" altLang="cs-CZ" sz="2800" dirty="0"/>
              <a:t>T </a:t>
            </a:r>
            <a:r>
              <a:rPr lang="cs-CZ" altLang="cs-CZ" sz="2800" dirty="0" err="1"/>
              <a:t>lymphocytes</a:t>
            </a:r>
            <a:r>
              <a:rPr lang="cs-CZ" altLang="cs-CZ" sz="2800" dirty="0"/>
              <a:t> </a:t>
            </a:r>
          </a:p>
          <a:p>
            <a:pPr eaLnBrk="0" hangingPunct="0"/>
            <a:r>
              <a:rPr lang="cs-CZ" altLang="cs-CZ" sz="2800" dirty="0"/>
              <a:t>               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monocytes-macrophages</a:t>
            </a:r>
            <a:r>
              <a:rPr lang="cs-CZ" altLang="cs-CZ" sz="2800" dirty="0" smtClean="0"/>
              <a:t> </a:t>
            </a:r>
            <a:endParaRPr lang="cs-CZ" altLang="cs-CZ" sz="2800" dirty="0"/>
          </a:p>
          <a:p>
            <a:pPr eaLnBrk="0" hangingPunct="0"/>
            <a:r>
              <a:rPr lang="cs-CZ" altLang="cs-CZ" sz="2800" dirty="0"/>
              <a:t>                DC, NK </a:t>
            </a:r>
            <a:r>
              <a:rPr lang="cs-CZ" altLang="cs-CZ" sz="2800" dirty="0" err="1"/>
              <a:t>cells</a:t>
            </a:r>
            <a:endParaRPr lang="cs-CZ" altLang="cs-CZ" sz="2800" dirty="0"/>
          </a:p>
          <a:p>
            <a:pPr eaLnBrk="0" hangingPunct="0"/>
            <a:endParaRPr lang="cs-CZ" altLang="cs-CZ" sz="2800" dirty="0"/>
          </a:p>
          <a:p>
            <a:pPr eaLnBrk="0" hangingPunct="0"/>
            <a:r>
              <a:rPr lang="cs-CZ" altLang="cs-CZ" sz="2800" b="1" dirty="0" err="1">
                <a:solidFill>
                  <a:schemeClr val="folHlink"/>
                </a:solidFill>
              </a:rPr>
              <a:t>Humoral</a:t>
            </a:r>
            <a:r>
              <a:rPr lang="cs-CZ" altLang="cs-CZ" sz="2800" b="1" dirty="0">
                <a:solidFill>
                  <a:schemeClr val="folHlink"/>
                </a:solidFill>
              </a:rPr>
              <a:t> </a:t>
            </a:r>
            <a:r>
              <a:rPr lang="cs-CZ" altLang="cs-CZ" sz="2800" dirty="0"/>
              <a:t> </a:t>
            </a:r>
            <a:r>
              <a:rPr lang="cs-CZ" altLang="cs-CZ" sz="2800" dirty="0" err="1"/>
              <a:t>complement</a:t>
            </a:r>
            <a:r>
              <a:rPr lang="cs-CZ" altLang="cs-CZ" sz="2800" dirty="0"/>
              <a:t>                      </a:t>
            </a:r>
            <a:r>
              <a:rPr lang="cs-CZ" altLang="cs-CZ" sz="2800" dirty="0" err="1"/>
              <a:t>antibodies</a:t>
            </a:r>
            <a:endParaRPr lang="cs-CZ" altLang="cs-CZ" sz="2800" dirty="0"/>
          </a:p>
          <a:p>
            <a:pPr eaLnBrk="0" hangingPunct="0"/>
            <a:r>
              <a:rPr lang="cs-CZ" altLang="cs-CZ" sz="2800" dirty="0"/>
              <a:t>                 IFN  </a:t>
            </a:r>
          </a:p>
          <a:p>
            <a:pPr eaLnBrk="0" hangingPunct="0"/>
            <a:r>
              <a:rPr lang="cs-CZ" altLang="cs-CZ" sz="2800" dirty="0"/>
              <a:t>                 </a:t>
            </a:r>
            <a:r>
              <a:rPr lang="cs-CZ" altLang="cs-CZ" sz="2800" dirty="0" err="1"/>
              <a:t>other</a:t>
            </a:r>
            <a:r>
              <a:rPr lang="cs-CZ" altLang="cs-CZ" sz="2800" dirty="0"/>
              <a:t> </a:t>
            </a:r>
            <a:r>
              <a:rPr lang="cs-CZ" altLang="cs-CZ" sz="2800" dirty="0" err="1"/>
              <a:t>proteins</a:t>
            </a:r>
            <a:r>
              <a:rPr lang="cs-CZ" altLang="cs-CZ" sz="2800" dirty="0"/>
              <a:t> (CRP,MBL..)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050925" y="1328738"/>
            <a:ext cx="704215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Immune system and its importance for homeostasis. 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Component parts of the immune system and their cooperation.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Barrier functions of the human body and defense mechanisms.</a:t>
            </a: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Non-specific cellular and humoral immune mechanisms.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>
                <a:solidFill>
                  <a:srgbClr val="FF0000"/>
                </a:solidFill>
              </a:rPr>
              <a:t>Specific cellular and humoral immune mechanisms.</a:t>
            </a:r>
            <a:endParaRPr lang="cs-CZ" altLang="cs-CZ" b="1">
              <a:solidFill>
                <a:srgbClr val="FF0000"/>
              </a:solidFill>
            </a:endParaRPr>
          </a:p>
          <a:p>
            <a:pPr>
              <a:tabLst>
                <a:tab pos="180975" algn="l"/>
                <a:tab pos="457200" algn="l"/>
              </a:tabLst>
            </a:pPr>
            <a:endParaRPr lang="cs-CZ" altLang="cs-CZ" b="1">
              <a:solidFill>
                <a:srgbClr val="FF0000"/>
              </a:solidFill>
            </a:endParaRPr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Phagocytosis and its importance for immunity.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Neutrophils, their ontogenesis and function.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Natural killer cells. Interferons. Characteristics and function.</a:t>
            </a:r>
            <a:endParaRPr lang="cs-CZ" altLang="cs-CZ"/>
          </a:p>
          <a:p>
            <a:pPr eaLnBrk="0" hangingPunct="0">
              <a:tabLst>
                <a:tab pos="180975" algn="l"/>
                <a:tab pos="457200" algn="l"/>
              </a:tabLst>
            </a:pP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1236</Words>
  <Application>Microsoft Office PowerPoint</Application>
  <PresentationFormat>Předvádění na obrazovce (4:3)</PresentationFormat>
  <Paragraphs>243</Paragraphs>
  <Slides>32</Slides>
  <Notes>10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Symbol</vt:lpstr>
      <vt:lpstr>Times New Roman</vt:lpstr>
      <vt:lpstr>Výchozí návrh</vt:lpstr>
      <vt:lpstr>Objekt prostředí balíčkovače</vt:lpstr>
      <vt:lpstr>Rastrový obraz</vt:lpstr>
      <vt:lpstr>http://uia.fnplzen.cz/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Phagocyting cells</vt:lpstr>
      <vt:lpstr>Process of phagocytosis</vt:lpstr>
      <vt:lpstr>Example of adhezive interactions – diapedesis of  neutrophils</vt:lpstr>
      <vt:lpstr>Process of phagocytosis</vt:lpstr>
      <vt:lpstr>Prezentace aplikace PowerPoint</vt:lpstr>
      <vt:lpstr>Neutrophils</vt:lpstr>
      <vt:lpstr>Neutrophils</vt:lpstr>
      <vt:lpstr>Neutrophils - phagocytosis</vt:lpstr>
      <vt:lpstr>Neutrophils - phagocytosis</vt:lpstr>
      <vt:lpstr>Neutrophils – intracellular destruction of microorganisms</vt:lpstr>
      <vt:lpstr>Neutrophils – intracellular destruction of microorganisms</vt:lpstr>
      <vt:lpstr>Neutrophils – intracellular destruction of microorganisms</vt:lpstr>
      <vt:lpstr>Macrophages</vt:lpstr>
      <vt:lpstr>Prezentace aplikace PowerPoint</vt:lpstr>
      <vt:lpstr>Natural killers (NK cells)</vt:lpstr>
      <vt:lpstr>Natural killers</vt:lpstr>
      <vt:lpstr>Interferons</vt:lpstr>
      <vt:lpstr>Function of interferons</vt:lpstr>
      <vt:lpstr>Proteins of the accute phase of inflammation</vt:lpstr>
    </vt:vector>
  </TitlesOfParts>
  <Company>Fakultní nemocnice Plzeň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imunologie</dc:title>
  <dc:creator>LISKA</dc:creator>
  <cp:lastModifiedBy>Novakova Lenka</cp:lastModifiedBy>
  <cp:revision>28</cp:revision>
  <dcterms:created xsi:type="dcterms:W3CDTF">2009-09-23T12:49:51Z</dcterms:created>
  <dcterms:modified xsi:type="dcterms:W3CDTF">2018-10-05T05:28:59Z</dcterms:modified>
</cp:coreProperties>
</file>