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351" r:id="rId2"/>
    <p:sldId id="372" r:id="rId3"/>
    <p:sldId id="373" r:id="rId4"/>
    <p:sldId id="381" r:id="rId5"/>
    <p:sldId id="382" r:id="rId6"/>
    <p:sldId id="383" r:id="rId7"/>
    <p:sldId id="271" r:id="rId8"/>
    <p:sldId id="272" r:id="rId9"/>
    <p:sldId id="419" r:id="rId10"/>
    <p:sldId id="384" r:id="rId11"/>
    <p:sldId id="385" r:id="rId12"/>
    <p:sldId id="420" r:id="rId13"/>
    <p:sldId id="425" r:id="rId14"/>
    <p:sldId id="300" r:id="rId15"/>
    <p:sldId id="421" r:id="rId16"/>
    <p:sldId id="424" r:id="rId17"/>
    <p:sldId id="423" r:id="rId18"/>
    <p:sldId id="301" r:id="rId19"/>
    <p:sldId id="302" r:id="rId20"/>
    <p:sldId id="304" r:id="rId21"/>
    <p:sldId id="305" r:id="rId22"/>
    <p:sldId id="306" r:id="rId23"/>
    <p:sldId id="307" r:id="rId24"/>
    <p:sldId id="370" r:id="rId25"/>
    <p:sldId id="426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361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0066"/>
    <a:srgbClr val="0000CC"/>
    <a:srgbClr val="A7CBFF"/>
    <a:srgbClr val="8C7EB4"/>
    <a:srgbClr val="3366FF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EFFE-C47C-48A3-909B-39BAD0B31C19}" type="datetimeFigureOut">
              <a:rPr lang="cs-CZ" smtClean="0"/>
              <a:pPr/>
              <a:t>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1269C-6690-4A36-9E84-5196EECC71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7A6039-0F71-4672-854B-7B56FE6711DB}" type="datetimeFigureOut">
              <a:rPr lang="cs-CZ"/>
              <a:pPr>
                <a:defRPr/>
              </a:pPr>
              <a:t>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977FA4-2717-4615-928B-319DC22C3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74D21-CDAB-4797-9AC0-3A1F9B60DB06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77FA4-2717-4615-928B-319DC22C302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660B-7FE7-46FC-A0DE-A71D5D3C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1C0E-C626-4E83-BCBC-FCD2B7551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6D07-1A3B-4251-94EF-7E9C9AAFA8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CC-6ACB-48C0-84BF-EF27D192F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CCA4-52A2-410C-86CB-A9643DB6CE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A253-9110-444C-8100-91C544731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220D-7BDD-4483-98F3-D23951D99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2DC0-EBE3-416C-891E-3D51C74590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CDBA-C8CA-48D0-9B1E-50C500EBF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9BFF-090B-4E48-A7A2-494773380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36F-FCB0-4FE5-AB33-5C1B6936B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7CB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9A1D309-BF63-4B09-A139-824F05336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iZYLeIJwe4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CXRa8FdP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oIZwbfvMY5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HNP1EAYLhO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K93J6fsa8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PyWFK0IKs" TargetMode="External"/><Relationship Id="rId2" Type="http://schemas.openxmlformats.org/officeDocument/2006/relationships/hyperlink" Target="https://www.youtube.com/watch?v=oqpqZpluO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ssjxk5Wx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1979712" y="4402931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9" name="Obdélník 7"/>
          <p:cNvSpPr>
            <a:spLocks noChangeArrowheads="1"/>
          </p:cNvSpPr>
          <p:nvPr/>
        </p:nvSpPr>
        <p:spPr bwMode="auto">
          <a:xfrm>
            <a:off x="1571625" y="357188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FF"/>
                </a:solidFill>
              </a:rPr>
              <a:t>http://uia.fnplzen.cz/</a:t>
            </a:r>
            <a:endParaRPr lang="cs-CZ" sz="28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645024"/>
            <a:ext cx="4348163" cy="222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Non-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specific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cellular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humoral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b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immune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mechanisms</a:t>
            </a:r>
            <a:endParaRPr lang="cs-CZ" sz="360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8"/>
            <a:ext cx="9286908" cy="4951427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Non-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adaptive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innate</a:t>
            </a: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Evolutionarily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older</a:t>
            </a: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No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immunological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memory</a:t>
            </a: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presence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pathogens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react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quickly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in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minutes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 (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based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on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molecules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which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are in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body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prepared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advance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</a:rPr>
              <a:t>Cellular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</a:rPr>
              <a:t>components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granulocytes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neutrophils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eosinophils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basophils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			   mast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monocytes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DC), NK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</a:rPr>
              <a:t>Humoral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</a:rPr>
              <a:t>components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interferons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lectins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other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serum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proteins</a:t>
            </a: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Specific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cellular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humoral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b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immune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mechanisms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Adaptive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antigen-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specific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Evolutionarily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younger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Have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immunological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memory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Development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full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specific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immune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response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takes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several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days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even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weeks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Cellular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component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- T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lymphocytes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(TCR)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Humoral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component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antibodies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>
          <a:xfrm>
            <a:off x="2195736" y="2132856"/>
            <a:ext cx="5554600" cy="367463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APC – T cell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T</a:t>
            </a:r>
            <a:r>
              <a:rPr lang="cs-CZ" sz="2400" b="0" baseline="-25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1 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macrophage</a:t>
            </a: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IgG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IgM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complement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activation</a:t>
            </a: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IgG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IgA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opsonization</a:t>
            </a: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…</a:t>
            </a:r>
            <a:endParaRPr lang="cs-CZ" sz="2400" b="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4057"/>
            <a:ext cx="8229240" cy="984885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ctr"/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Cooperation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between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nonspecific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specific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immune</a:t>
            </a:r>
            <a:r>
              <a:rPr lang="cs-CZ" sz="36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mechanisms</a:t>
            </a:r>
            <a:endParaRPr lang="cs-CZ" sz="3600" b="1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>
              <a:lnSpc>
                <a:spcPct val="150000"/>
              </a:lnSpc>
            </a:pP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Phagocytosis</a:t>
            </a:r>
            <a: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its</a:t>
            </a:r>
            <a: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importance</a:t>
            </a:r>
            <a: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for</a:t>
            </a:r>
            <a:r>
              <a:rPr lang="cs-CZ" sz="44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4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immunity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Phagocytosis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cs-CZ" sz="3600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103861"/>
          </a:xfrm>
        </p:spPr>
        <p:txBody>
          <a:bodyPr>
            <a:normAutofit fontScale="975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ability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absorb</a:t>
            </a: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particles</a:t>
            </a: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surroundings</a:t>
            </a: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endParaRPr lang="cs-CZ" sz="2400" b="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hlinkClick r:id="rId2"/>
              </a:rPr>
              <a:t>https://www.youtube.com/watch?v=iZYLeIJwe4w</a:t>
            </a:r>
            <a:endParaRPr lang="cs-CZ" sz="24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Výsledek obrázku pro professional phagoc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316835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Professional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phagocytes</a:t>
            </a:r>
            <a:endParaRPr lang="cs-CZ" sz="360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rotect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the body by ingesting harmful foreign particles, bacteria, and dead cells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Neutrophils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macrophages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DC</a:t>
            </a:r>
            <a:endParaRPr lang="cs-CZ" sz="2400" dirty="0"/>
          </a:p>
        </p:txBody>
      </p:sp>
      <p:pic>
        <p:nvPicPr>
          <p:cNvPr id="4" name="Picture 4" descr="Výsledek obrázku pro professional phag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6992"/>
            <a:ext cx="3905233" cy="303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hangingPunct="1"/>
            <a:r>
              <a:rPr lang="cs-CZ" alt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Neutrophils</a:t>
            </a:r>
            <a:endParaRPr lang="cs-CZ" altLang="cs-CZ" sz="3600" b="1" dirty="0" smtClean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89594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most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prevalent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leukocytes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(cca 70%)</a:t>
            </a: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defense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against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extracellular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microbes</a:t>
            </a:r>
            <a:endParaRPr lang="cs-CZ" alt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Granulocytes</a:t>
            </a:r>
            <a:endParaRPr lang="cs-CZ" alt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Staining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</a:t>
            </a:r>
            <a:r>
              <a:rPr lang="en-US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&amp;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 – pink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gray</a:t>
            </a:r>
            <a:endParaRPr lang="cs-CZ" alt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Segmented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nucleus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(2-5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seg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Granules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cytoplasm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primary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azurophilic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granules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myeloperoxidase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defensins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lysozyme…</a:t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secondary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specific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granules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lysozyme,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lactoferrin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          </a:t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proteolytic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enzymes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alt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ek 3" descr="File:Blausen 0676 Neutr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1785950" cy="17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67544" y="692696"/>
            <a:ext cx="8229240" cy="833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strike="noStrike" spc="-1" dirty="0" err="1" smtClean="0">
                <a:solidFill>
                  <a:srgbClr val="0000FF"/>
                </a:solidFill>
                <a:latin typeface="Calibri"/>
              </a:rPr>
              <a:t>Macrophages</a:t>
            </a:r>
            <a:endParaRPr lang="cs-CZ" sz="3600" b="0" strike="noStrike" spc="-1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7200" y="1700808"/>
            <a:ext cx="8229240" cy="4395072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743040" lvl="1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emov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dying or dead cells and cellular debris</a:t>
            </a:r>
            <a:endParaRPr lang="cs-CZ" sz="2000" b="0" strike="noStrike" spc="-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3040" lvl="1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Defense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against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intracellular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pathogens</a:t>
            </a:r>
            <a:endParaRPr lang="cs-CZ" sz="2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3040" lvl="1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000" b="1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APC</a:t>
            </a:r>
          </a:p>
          <a:p>
            <a:pPr marL="743040" lvl="1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Alveolar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macrophages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Kupffer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osteoclasts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microglia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cs-CZ" sz="2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3040" lvl="1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Intracellular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destruction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microorganisms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mainly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by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means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cs-CZ" altLang="cs-CZ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syntethase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stimulated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by IFN-g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TNF)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7" name="Obrázek 5"/>
          <p:cNvPicPr/>
          <p:nvPr/>
        </p:nvPicPr>
        <p:blipFill>
          <a:blip r:embed="rId2" cstate="print"/>
          <a:stretch/>
        </p:blipFill>
        <p:spPr>
          <a:xfrm>
            <a:off x="6804248" y="548680"/>
            <a:ext cx="1497568" cy="158417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The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migration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of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phagocytes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into</a:t>
            </a:r>
            <a:r>
              <a:rPr lang="cs-CZ" sz="40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damaged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>
                <a:solidFill>
                  <a:srgbClr val="0000FF"/>
                </a:solidFill>
                <a:effectLst/>
                <a:latin typeface="Calibri" pitchFamily="34" charset="0"/>
              </a:rPr>
              <a:t>infected</a:t>
            </a:r>
            <a:r>
              <a:rPr lang="cs-CZ" sz="40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tissues</a:t>
            </a:r>
            <a:endParaRPr lang="cs-CZ" sz="2400" b="0" dirty="0">
              <a:effectLst/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2500306"/>
            <a:ext cx="8929718" cy="37798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7%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peripheral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neutrophils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phagocytes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93%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neutrophils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phagocytes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bone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marrow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Phagocytes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are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captured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on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endothelium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place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damage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due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inflammatory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cytokine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expression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adhesion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molecules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bg1"/>
                </a:solidFill>
                <a:latin typeface="Calibri" pitchFamily="34" charset="0"/>
              </a:rPr>
              <a:t>higher</a:t>
            </a:r>
            <a:r>
              <a:rPr lang="cs-CZ" sz="2000" i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05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068" y="0"/>
            <a:ext cx="567693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l"/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Phagocytosis</a:t>
            </a:r>
            <a:endParaRPr lang="cs-CZ" sz="3600" dirty="0"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2928934"/>
            <a:ext cx="8229600" cy="3522667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selectins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integrins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rolling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diapedesis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extravasation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chemotaxis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(IL-8, MIP-1</a:t>
            </a:r>
            <a:r>
              <a:rPr lang="cs-CZ" sz="2400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MCP-1, RANTES, C3a, C5a,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bacterial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products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...)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https://www.youtube.com/watch?v=iVCXRa8FdP0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836712"/>
            <a:ext cx="8604448" cy="5235494"/>
          </a:xfrm>
        </p:spPr>
        <p:txBody>
          <a:bodyPr/>
          <a:lstStyle/>
          <a:p>
            <a:pPr marL="593725" indent="-457200"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Immune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system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importance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homeostasis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Components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immune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system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cooperation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93725" indent="-457200">
              <a:lnSpc>
                <a:spcPct val="150000"/>
              </a:lnSpc>
              <a:buAutoNum type="arabicPeriod"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Barrier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functions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human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body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defense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mechanisms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3. Non-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specific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cellular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humoral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immune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mechanisms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Specific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cellular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humoral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immune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mechanisms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Phagocytosis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importance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immunity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6.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Neutrophils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ontogenesis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function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cs-CZ" sz="8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7.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Natural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killer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Interferons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Characteristics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function</a:t>
            </a:r>
            <a:r>
              <a:rPr lang="cs-CZ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cs-CZ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effectLst/>
                <a:latin typeface="Calibri" pitchFamily="34" charset="0"/>
              </a:rPr>
              <a:t>PRR </a:t>
            </a:r>
            <a:br>
              <a:rPr lang="cs-CZ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cs-CZ" sz="27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(</a:t>
            </a:r>
            <a:r>
              <a:rPr lang="cs-CZ" sz="27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pattern</a:t>
            </a:r>
            <a:r>
              <a:rPr lang="cs-CZ" sz="27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27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recognition</a:t>
            </a:r>
            <a:r>
              <a:rPr lang="cs-CZ" sz="27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27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receptors</a:t>
            </a:r>
            <a:r>
              <a:rPr lang="cs-CZ" sz="27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) </a:t>
            </a:r>
            <a:endParaRPr lang="cs-CZ" sz="270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537619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Recognize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PAMPs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pathogen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associated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molecular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patterns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DAMPs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damage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associated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molecular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patterns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TLR (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Toll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like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receptors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cs-CZ" sz="22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CLR (C-type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lectin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receptors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mannose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receptor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galactose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receptor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CD14 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i="1" dirty="0" err="1" smtClean="0">
                <a:solidFill>
                  <a:schemeClr val="bg1"/>
                </a:solidFill>
                <a:latin typeface="Calibri" pitchFamily="34" charset="0"/>
              </a:rPr>
              <a:t>bacterial</a:t>
            </a:r>
            <a:r>
              <a:rPr lang="cs-CZ" sz="2200" i="1" dirty="0" smtClean="0">
                <a:solidFill>
                  <a:schemeClr val="bg1"/>
                </a:solidFill>
                <a:latin typeface="Calibri" pitchFamily="34" charset="0"/>
              </a:rPr>
              <a:t> LPS)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scavenger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receptors</a:t>
            </a:r>
            <a:endParaRPr lang="cs-CZ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….</a:t>
            </a:r>
            <a:endParaRPr lang="cs-CZ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Opsonisation</a:t>
            </a:r>
            <a:r>
              <a:rPr lang="cs-CZ" sz="3600" dirty="0" smtClean="0">
                <a:solidFill>
                  <a:srgbClr val="0000CC"/>
                </a:solidFill>
                <a:effectLst>
                  <a:outerShdw blurRad="50800" dist="38100" sx="1000" sy="1000" algn="tl" rotWithShape="0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3100" dirty="0" smtClean="0">
                <a:solidFill>
                  <a:srgbClr val="00FF00"/>
                </a:solidFill>
                <a:effectLst>
                  <a:outerShdw blurRad="50800" dist="38100" sx="1000" sy="10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cs-CZ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endParaRPr lang="cs-CZ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Enhances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phagocytosis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 antigen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Anti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gen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marked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opsonin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Opsonins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-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IgG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IgA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C3b, MBL,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fibronectin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fibrinogen, </a:t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                     CRP, SAP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Fc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receptors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complement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receptors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C3b)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hlinkClick r:id="rId2"/>
              </a:rPr>
              <a:t>https://www.youtube.com/watch?v=oIZwbfvMY5Q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cs-CZ" sz="2400" dirty="0">
              <a:latin typeface="Calibri" pitchFamily="34" charset="0"/>
            </a:endParaRPr>
          </a:p>
        </p:txBody>
      </p:sp>
      <p:sp>
        <p:nvSpPr>
          <p:cNvPr id="34819" name="AutoShape 4" descr="data:image/jpeg;base64,/9j/4AAQSkZJRgABAQAAAQABAAD/2wCEAAkGBxQSEhUUExQVFRUVFRQWFRUUFRUYFRUVFBYWFhQXFBQYHCggGBolHBQVITEhJTUrLjIuFx8zODMtNygtLisBCgoKDg0OGxAQGy8kICQsLCwtLCwsLCwsLCwsLywsLSwsLCwsLCwsLCwsLCwsLCwsLCwsLCwsLCwsLCwsLCwsLP/AABEIAOEA4QMBEQACEQEDEQH/xAAcAAEAAQUBAQAAAAAAAAAAAAAABQEDBAYHCAL/xABNEAACAQMBBQIICwIMBAcAAAABAgMABBESBQYTITFBURQWIlRhk7LRByMyNEJxc3SBkbEzoRUkUlNicoKSlMHS00OEpPElNWOiw+Hw/8QAGwEBAAIDAQEAAAAAAAAAAAAAAAEEAgMFBgf/xAA3EQEAAgECBAQDBgQGAwAAAAAAAQIDBBEFEiExEzJBUSJxgQYUNGGRoRUWQvAjUrHB0eEzYvH/2gAMAwEAAhEDEQA/AOg7o7sWbWVszWsDM0ERJMSEklASScdaCX8U7HzS39SnuoHinY+aW/qU91BTxUsfNLf1Ke6geKlj5pb+pT3UFfFOx80t/Up7qB4p2Pmlv6lPdQPFOx80t/Up7qB4p2Pmlv6lPdQPFOx80t/Up7qB4p2Pmlv6lPdQPFOx80t/Up7qB4p2Pmlv6lPdQPFOx80t/Up7qB4p2Pmlv6lPdQPFOx80t/Up7qB4p2Pmlv6lPdQPFOx80t/Up7qB4p2Pmlv6lPdQPFOx80t/Up7qB4p2Pmlv6lPdQPFOx80t/Up7qB4p2Pmlv6lPdQPFOx80t/Up7qB4p2Pmlv6lPdQPFOx80t/Up7qB4p2Pmlv6lPdQPFOx80t/Up7qDzt4DF/Np/dFB6J3M+YWn3eH2BQTNBQ0HNpfhTRbSZijeFpxgkXCk4baGYI/EA06cLk8weR9FYTkrvtuwnJXfZvlvtSNmaPUOIiRvIvMaVkzpOTy56W7eys2bG2tvLbWxUSyYLAsAiSSHSOrsI1YqgP0jgemgk4JldVdSGVgGVgchlIyCD2giguUCgUCgUCgUCgUCgUCgUCgUCgUCgUCgUHmWg9A7mfMLT7vD7AoJmgpQedrv9hP/wAz7Ulce0z94+rl2/8AN9XSd6dhynizgI6N/BxEeJG1i2kdpEmREJ4ZDjmA/pWuxDqI7YG7V6tuJIlRHmjlidGlkgaJReXM8DxOsbHTpn5qQDjHTmKDouxbZ4reGOV9ciRRpI/Py3VArNz7yCfxoM2gUCgUCgUCgUCgUCgUCgUCgUCgUCgUCg8y0HoHcz5hafd4fYFBM0EdtzbEVpE00zYQcgOrOx+SiD6THsFRaYiN5JmIjeXC1h1xsrArxOJkDGVEhY47sjV+6uLfLEZOaHHvfbJzQ2JN7L4ADj9OX7OPs/Ct/wB/n2bvvtvZM7nbZvbu6MbXQEcSLI68JNUmpmGlTy0gYGTg9R0q3ps05YmZW8GWckdYdJFWW9WgUCgZoKZoK0CgUFDQaZP8JVogYlZ8IXDER8vIJDHrz6Gtc5qc3Lu1zkrvtu3JGyAe8A/nWxsfVAoFAoFAoFAoFAoPMtB6B3M+YWn3eH2BQZO3dqx2kDzzHCRgE4BJJJCqFA6kkgfjSZ2RM7ONbc2xJdSG4uCEVM8KPPkwoe0n6UhHVvTgenlZ81sluSrnZcs5LctWzbmblGcC4vFYRkfE251KSD/xJu3OMYTs7efS3g01aR17rOHTxSOvdtniNY/zA/vv/qrfyV9m/kr7PqDcmySRJVgUSIco+p9Sn0HPKsorEdoTFYjs2AVKVaCC3y209pArxqrM8sUQL/ITiNp1v5S8h3ZHUc6DWF39m1RAxwAstmzIJQ7SeFXElueA0bFWChBJ9LkSD0yAwtk76XKpNI7JIqWttIiufKDSzTxtI7gDyBoBY45ALjHOgydo7/zRKcLbFkW9YyFn4U5sxCwWDnzL8Yr1OGU9cUEpsXe6We9MBijWPU64LoJl0RJJrKM4ZkJfTyXlyOe4NzFBWgoaDzxtL9jcf8z7clca/wD55+blZI/xp+b0Jb/IX+qP0rsuquUCgUCgUFGYDrQfKSg9CD9RBoPugUCg8y0HoHcz5hafd4fYFBJ3dusiMjqGRgQykZBB6gim240zZHwdRQ3PEZzJCh1QQMMhG75G6yaeig9M5OSAa1RhrW3NDXGKtbbw3itrYrQKBQKD4ljDDDAEHqCMg/WDQYUexoROZwg4hjjjz2BYi5TSPon4xuYoMe8kCXFvEEj0yrMGOkZCoqsFX0EnmKC/NsSFpYpSg1QpIkYwNAWUoW8jpnMa86DMEC6tWkajyLYGojuJ64oLooBoMTam0Y7eJpZWCIgyxP7gAOZJ6ADmaiZiI3kmdnA7pC8UoAOXExUHAPxjMVB7j5Qri3mJzc35uReYnLMu57vbXiuoElhbUpABB5MjAYZXX6LA8sV2omJ6w60TE9knUpVoFAoKZoNN+Eu6U20aaxpkuIkkUN8pPKYq2D0JVc1V1trVwWmvda0dYtmrEtf3DMcW0NKFER7WZnVSFRnSa3CEqOWoBnGe41Q4PkyXrbnle4rjpXl5YdQjkDcwQR3g5rsuO+6BQeZaD0DuZ8wtPu8PsCgmaCmKCtAoFAoFAoFBB7V+e2X1XXsLQTlBQmgqKDD2ntCO3iaWVgiIMkn9wAHUnoAOtJnY7OPbx7fkvJOJJmOJMmKFiMIOfxkuORfH4KOQ7SeXqNTa08lXOz55tPLVbh2Fdvbm7SPMI6R4PHePtlRf5I7F6kc+4VMaL/D3nufdN6bz3WthbZktZBcW5Dq4HEi1eROg6EHosg7G/A8qxwZ5x25LMcOacduWzsuwtsRXcSzQtlWyCCMMrD5SOv0WHaK6kTu6e6RqR8SuFBJOAASSegAGSTQaxNvqiRiZ7e5WB/2UpSPTIT+zCoH1qXyNOoDORnGRQXbXYb3AEl8S7Hn4OrsLeLPMKVGOMw7WfOTnAA5UGt/CZsmxt7eJuBaxfxiItiKJSUOpW5AZYZZc1W1cXnDbk7rOjmtc1Zt2QW5sFhJtIRlLVx4LN5JWIqXaa30ciMFsB8duM1S4VGfa05d/yXeKWxTyxR0mbdS16xRi3cdHtviWB9ITCv8AUwIrrOSxId4jbs0F3lpgV4JiQlrpHyFKxjpICrBx0GA2QDyCY2XtZJ9SgOjoRrjkXS66hlcjoQR2gkcjz5UHnWg9A7mfMLT7vD7AoJmgUFNVABoK0CgUCgUHMttXFjEbvw/52ZJTCxyJeGT/ABbwWXpHgFckEYbJPXNBtmzt6LURRiW9tDII0EmLiHBfSNePK780ELvRt6wlltxNcW8ttmTiIsqOvFwphaWNSSyDD9QQG0n00H1utvFYI04iuYI7fiLwkeaNAGC/GmKNmBSMtjlgc9RHI0Fjb+19nTXcXhU9vNAsTGJeKkkSz6vLaVFJ8rRpCk8h5Y7eYa1u5s2wluJZZLm3SzWYm2t3mRS4XHORWbIiDhiqHrnPTFaYw1i3M1RirFt3SxvTY+eWv+Ih/wBVbm1zffaxseILi3urcxNIrXdvHPGWZCwMkkAVs6iM6lHXJI59dVsNbW5parYq2ndsu7U9h4co2aYwphfwhYiFjbBTgZQ41SDy+Y6DOeorb+Tbs32gtXMAdGRvkspU/Uwwf1oNJ2zsy6SK2jlmieGK6s8ERMs0gSZOGJDr0qQQpJA546Lmg2Peraptbd5EAMhKxxKfkmWVgiasfRBOT6AaR3ZY6Te0RDRLezAYyOTJM3y5nwXb0A/RXuUYArfEQ9Fh09cUPu4s43Uo6KyHqpAK/ljrTaPZutSto2lObk7RdJTaSMzrw+Jbu7Fn0qQskbMebadSEHmcMQenPVeOrg6zB4V+nZf3mtpWv7N4CnEjjumxIDpdDwVZNQ5pnIOoA/J6c6xU0psiwlE0txPoDyLHGscZLLHHHqIBkYAuxZ2OcAdBjtIefqD0DuZ8wtPu8PsCgmaBQaZ8JN2wSCFWK8aVi4VmVjFEhZgGUgjyzFnvziqXEM84cE2juuaDDXLmiJ7ML4PJHFzNGGcx8GNyrMWVXZ3UFNWSuQh5Dly6VX4VnyZcUzf3b+J4ceO8RR0Cuq5hQKBQQm8l1J8VBA2mW4YqHAB4UajVLKAeWQMAZyNTryPSgydmbFhgXEaDJ+U7eVI57WkkbmxPeaDGn3hsUYo9zaqw6q0sQI+sZoyitp7Nc373jtmspBb3MJcmIEQyRmXhGRBNwwDnOjV059cc6ypEc0bsMtL8k8sdWt7i7XgivMCZEgaBzJxHAi16o+Fp1/8AEwZM47OvPFb9TGPeORT0Uajr4ro3jHYec2vrY/fVbqu7S5Jt/bSPPcSG4PEWRuDwpDgIvOLgKvkuDyJ65JYHkKt4608Pee7n551EZoisdHUrHeay4aGS5tA5RdfxsXytI1dvfmqro8tvZfXeXZ5IAurTJOAOLFzPcOdRtKeS3szNo7IguE0yRqw6qw5Mp7GjkXylI7CCCKMWLu5dSAyW07a5YNJWQgAywPnhSMBy1ZV1bGBlCcDOKCbzQatvBtiCVY0imikdbq11KkiswxOoOQDy5gj8KD6+EEZgi+9W3t1Ne7fpp2ywh1t63bu9OR9G3pujxFNix42jb/YXf629YXc7iFt9vq2O9P8A4hbfYXXtQVrcxNg0Hmag9A7mfMLT7vD7AoJmgoaDnnwkMVubeRwREsMyrJg6Vkd4ywZvo5VFxnrzrlcWxZMmKIpG7qcLy0x5Jm87M74M4CRcz4IWSREjJBAaOKMeUueql5JBn+jW3hmGcWCIt3auI5YyZpmvZu1dBQKChoMW/wBoxQLqmkSNc4y7BQT3DNRunaZ7NXm3lsztCN/CYdItJl1cRcAtLCcZz1IX91RzVTyW9mLvVtwXLLb28oMWniXEkT82UkrHErKcrqIYkjBwoHbWykbrej0/i26+jAtLVEAVEVVHIBQAAPqrbs7fJWsdIS1vEO4flUKuTZJ21uO4fkKxU7zEM4Wo7h+QrHdXmzFuLVeukZHQ4GamJbaTCMuYh3D8hWS7jRV1Cp5EAj0gVn3W61rMbTBu9tIWMyozhbSUEAMfJt5VGoaSfkxsoII6AgYA1GtV426uVrtNFPirCXG8tn4cX8JgwbZVLcRcEiViBnPpJ/GtXNDn8lvZL30q3lpMttMhLxuiujZCsQQMlelZRMMdpju07eu9CRWrtYvAlnPDJI7CMLEqeSVg0MeJnpywMc6g9GPtXe6S6NvE9vw1e6gKkSBmXSxbEi6QAT/RJ51YtgtSImWrSazHkzcsd4bSlvWO7uzd9G3puiLtP3uvZYLu04Mgid47tdelWYAeDnCBwV1fWD9VZ0pF7bS5vFNROPHFojdHwbbae7hjvpHkihMnEmjGjKSIpCXPCwAquiklQB5SZGM5wzY4pbaFLS5pzY+aY2b9uoyce48GJNriLQcsY+MdXFEBb6Gnh50+Tq1dua1LDh1B6B3M+YWn3eH2BQTNBE71xzNZ3C22eOYZBFg4OsqdOD2Gg0tre1MM4itb9I2WASZiudJk1HBNuWEkuk4LleTA4yaiRhbty3sU0Q03QLnZyOkkTNG8QiK3DyTFfIZV54yOeAcmpHVhQVoBoNE382XK9xDKsTSoscieQNRjdiDq09cMBjI6YrncS0+XPSIxyv8AD8+PDeZyNQa0l8KUeDTZ4DnHCOca0547vfXM/h+q8Ga+u/u6X8Q03ib/AOy7sm3aO6uNcTQ60gYBwFL4Mql9I/Be/kPRXb4ZhyYcfLklOLNjy5LTT8k/D1roysWSlrWMqWRL21Yyo5ISSMMVgqTvuwro1MLOPdEXVZwu40VcdazhdxoDb0ZZrcBDIeNyRebE8N8FV6Npxn8MjmBVLX4r5MM1xztLDNkrjmLX7LIs5fCceDTZ4IOOEc41nn9XZXA/h2r8Ll9d/drnX6bxOb0+Tbvg/wBmypNcyPE0SOsKqH5F3TWWfR3YZVyeZ09wFdXh+DJhxcuTu5uvzY8t4nGl997dZLdY3GpHuLZGXvV5VVh+RNX1Bq+1NzFtWt5BPNJpu4AiPpwAzY8ogZcgdCfxya3TmtbpLDT6emPJzRHVukUNYS6Fr7Lr2+KMYu1rauy4p762jmjWRDDeHSwyMhrbBHcR3jnUTOzDNPNERLOt9lw295bRwRpGnBuyVUYyxa3yzfyjyHM86x33V4iI6Q2cCiXmag9A7mfMLT7vD7AoJmgUCgUCgUCgUEDeto2hbseSywTxKf8A1A0UoX8USQ/2KgW969gNcBJYWVZ4tWgt8iRGxrikI5hTpBBHQgHnzByiW7DmtivvDVcXCHElnchv6CCVfwdCRj8j6K2c0OtGvxzDLhvnHW1u/UNUc0NN9XjlYs9/LZmVVW4JdtK/ESaWbuVjyPSpmvTdTtqsMzyxKfG3j5tef4d6w3Y89UJe7+2yOyMtwGRgr/EPhGOMB26KeY61lET3TGoxVttMr020HPS1u/8ADtSLLddTjhhSPM3ybS6J7AYtGf7TkAfjWUWhYjW4qp/dbd6RJDc3OkSaSkUSnIhViC5ZvpSNhc45ADAzzNarTvLmanUzmskLeXXtCUDmIreJWPc8ju4Q+kKFb6nFQrJvNBr++1ykdukjsFRLi2d2PRVWVSxP4CnyGu7W3xgujbxqsqM13bsnETSHVWycfyTjnhsGtk47V7wxwZqXvtWW5QSYrHuuXhdkmowrXZqO8G2o7W+tHk1EGK8UKilmJJtuwdB6TUxWbdIYai9aRE2fY3stZLmCfiaESO5jcSAq6yFrchCh5liDkYznsrGazWdpaaXraN6tq2ZtWG4UtDIHCnS2MhlbrpdTzU4IODjkRUMnnLNB6B3M+YWn3eH2BQTNAoFAoFAoFAoI/bezBcR6CzIwIeORPlxyLzR1zyyD2HkQSCCCaDW4d9HjSQ3FtJIsLGN7m2CmBnQ6XIV2VlAIOeqqQRqOM1Gwmf4ck8yu/wDpv9+pGBtHexQTC9pe62jYlUjidghyuohJTgZyBnuojaHO939l3Eph028z2kbxssycDiSCBgVRojKOG+pAGz00kYGeVm2p3py7KOPQxTL4m7qn8OSeZXf/AE3+/VXuvuUbx2FzEZs2swgmlbEjmDWPCGOVEKykyMCxAC9cAdlWq6iK05dnPy6Lny+Ju6PszekH4lLS8LxImpXSFH0kYVtLygkHSeY7qrOgy7jeJkVnezulVQWZm8GwFAySfj+mKDBfeySQxpFayxNPkRSXYEcedOrmFLMWwCQhxnHUUE7sXZggQjUXd2MksjfKkkbGWPcMAADsAA7KBt26eG3mkjXU6RuyrjOWVSRyHXpQaBvnYCWC2jN/JMt5NAjAmJlkDnXxIQAOHpOGwOWBjuqYnY23WNobqz27W8s0sbBLqAARqQXLNpy2r5IGc4GfrrffPN9olo0ejrizc0T3bmk9a9nbmnV9NcU2RyNS3n2dLdXdqsLIHWG8IEmdLDNty1Dmpzjng/VWVb+HO8KHEtPGWkV32Wbfdqe0vLaXQlxOePK8SkKBGkaRKsDvgcQcQnLYByRyrDJkm9t5VcGGMNOWG7bEglaea5li4HESKNYiys+Ii51yFCUydeAATyUc+wYNzgdB6B3M+YWn3eH2BQTNAoFAoFAoFAoKGg1SbYNzwpLVJYhbSGUayGM8cczMzxqvyW5MwDk8sjIJHMNpUYAA7OVBqm9N5PYvJeRQieJo0SVQxWSMxltMg8k6o8SHUOoxkZ51Ez0RM7Oe7u7xTWkz3H7WOeR5biCM+TmRtWu3z9IA47Aw688VSrq/j2sqV1Px7T2dXn3mtltfCzIDCRlWAyWJ5BFXqXJ5aeuauzMbbrW+zk219455rmO9fSvg764bdz8VGmCG4hGQZWUny+ek4x0yaM6v49q9lWdT8fLDo+68k93IL2aHwcGLhwxFiXKMwdpJeQAyUXSMZAyT1xV6J3hcT+1rBbiCSF8hZUZGIOCAwxkHvqREwbPu5Hi8Jkg0QsH+JVw0zqpCs4blEASTpBbJxzx1DYRQVoNW3g2RbwrG8UEUbtdWup0jRWbM6k5YDJ5kmg+t/wA4gh+923t1Md27TxvkhGpcVtducfVU3FDw1vZMmdo2/wBhd/rb1hdz9fXbZsF7/wCYW32F17VvWDnJvFB5mxQegdzPmFp93h9gUEzQKBQKBQKBQKBQKBQfLDNByrfXdE2ha4t1JtySZYlHOAnmZIwOseeq9mcjlmqWp03N8Ud1TUafm6x3agYUX4wnyRl8FzwgxHlSBM6QxUAFuuKoRkyWjw1LnvMcjdtx9zzMUurpCIwQ0EDjmxHNZplP/tQ9Op58h0tPp4xxv6uhgwxSN3TwKtLCtAoFBZu5xGjO3RFZjjrhQSf0oNJ21fXZitZpVgEUt1ZExpr4sQkmTh/GE6ZDllBwF7SM0E3vxYvLatwwWeJ45lQdZOEwYoPSVDAenFI7tmG/JeLNStbpZFDodSnt7cg4II7GBBBB5girEdXpKXreu8LuTRl07svcyIzXbTj9lBG8Qf6MksrIZAp7QgiAJ72x9E402lxtflreYiPRIb0TyC/skhaNJJI7pdcgLaVAidmWMEa28kDGR1z2Vi5yS2LeTCaW2ndJGjSOVZEXRqSUuAHj1HDAxkZHIjB5cxQcBoPQO5nzC0+7w+wKCZoFAoFBTNAzQM0FaBQKBQUNBauR5Lf1T+hoS8924+Ih+q39qOuPH4j6uXET470SK7DqK0CgUCg+XXIIPMHkQehB65oNYu9yYmjMYmuAi4MCGTMdu6843jXGTpIBAYkDHLFBkWG8IXEV5i3n5DyuUUx6aoJD5LA/yc6h0IoNc+ETZsCqs0R4css8ccjxPp1qwOosoOksdCjURn01X1WW2PFNq91zRWnxIrv0lBbs7KilvVhkkkaE28spjM76WeOWBV1MW1EaZGBXOD3VT4XqsuatvE9F7iX+HtyW7ukXG1LW0RU1xoAumOKPm7AfRiiTLN9QFdSXFR9tsU3jtPdxlMhVt4tWmSBFOriF0OVlY9dJ5BVHfQTWzNkx2+rhg5c6nZ2Z3cjkNTuSTgcgOwUHnSg9A7mfMLT7vD7AoJmgUCgoaDmnwgfCFJbzPa2gXiIBxJXGoIWUMFROjNpZSSeQz21uw4ZvutafTTliZ9mfdb1kbDW5FwouWtoxrwhPhRVQ44eNOrXqGnGKwikzOzRWkzblWfg739e7k8GuVUTaSySICFkC41Aqc6WGR6D+6tmbDONtz6ecXd0OtCuUCgUFDQco3v3gnuJLiNJGigiMsQWM6XlePKu0kg8oLqBAVcZxk5yBVvDp4tWbS5uq1c0yRjhz07QjNqqiRdfDiGA3lahp7uYNcPHhvOo3mOm6Ji0ZOaHVdy94ZkuFtppGlSXXwXk5yI6KXKMwHlqVViCeYxjnkY7WoweH1hs0WrnNvWfR0Wqy+UCgUCgUGJtJ41id5dPDRWd9YyoVASxIPcAafkbbzs4DtveGK5nixbW9va8ZTjhJxGGGCtK/YDkeSPxNY67BeNLa1e7p6XSxS1b37PraN5Hb3EbQRW0hEcgkR41dCrNGRnHyW8nk3Xr1HKubwPFmyc0ZN/qt67DjyzEY3X9w9oW91biaCBISCUkRVUFJB1GQOYIIIPca61q8s7S4d8c0naWzisWKtB5loOxbr7y6LK2Xwa5bEEQyixEHCDpmQda5tuK6alpra3Zs8K0xukF3uY9LG86dvgwH4/H1hbjeijvf9pZeBdV95Lj6Nkf7dxEvs6qr2+0OjjtM/omNPdQbwXfmkP8Aiz/sVj/Mej/P9P8AtP3a75O8N35nH+F2P84hUfzHpPz/AEPu13Od6t2bu5u5LiKAIs2lnRpoyVkVQhKkdQQoPPtzV7T/AGn0VI6zP6LmmtfF0mEFJufdjn4KSeuVMZ59P5XWrVftJw607xPX5N3iU335erYvg92VJa3JuLmGZAissaKmskvjU7aSRgAYAGTzPopn45pMva8KuqyWy9odKO98A6rcf4af/Ja0xxLSz/XCn4V/YG+Nv3XA+u1uP9FZxrtPMeeP1hHh29lPHK3/AJNwf+VuP9FRPENNH9cfqeHb2fQ3siPyYrlvRwHX28VhPE9LH9cJ8K/ssnepzySyuc9hc26L+fFJ/dVfJxzR0jzMo092mXWwrqSeWREhhjlYuUeV5GWRv2hXQgGGPPGepPfWv+bcGOu1YmVXPwjxr80zsw7HdqVrqdHuB5Edu3kQ4HxnGyFDOcHyOvbyrXn+1N64q5q07zPT5bf8sq8Jp5Zsm7PdUxyrKt1NrTOk6YfJ1DDYBjIyRyz6TXJzfazVZO0Qs4OGYcPWqXNrKet3ck94eNfyCpgVVn7R6ye236LP3Wi3/BjedXf+Ib3Vh/MWs94/Q+70XfBpR0u7kHvLRt+5kIrOPtJq/wAv0Pu1COO6Bz4bKfQ8duR+6MGt9ftNmjzViWM6WH2t3fKc8aBx2K0Dr+bLJy/KrOP7Ux/Xj/f/AKYzpfaV1Nv3a/LtY37zDcYP9yVF/Wr9PtJpLd94+jXOmtC3tDbqzxSQS2d2qSo8bnTCfJkUq2CkpPQmrleNaO3a7Hwbx6OM3O7l1HqVreV1XOHCDDqOjFc5U46g11sXG9HaOW14dOmojk2vC1Z7v3JQNFZyFWAYaVRQQRkdSKytxrQ4ukWjdlGfHWvwx+zqG4cp2fa8Nra6eV3MshRI9GtgqhVLyA4CqoycdK5mXjOkm2/PDm5a3vbfZsa72N5ld/j4KP8A56rzxzRR/X+0sfu930N5ZfM5fW2/+5WH8f0X+af0Pu93n7wxv5tv7ye+un94o1csu1bq/M7b7CL2RXzbif4rJ85dLF5ISlUGwpukoFEFJncKJM02RsZoFAokoFQh8TyhFZm6KpY/Uoyf0rbixzkvFK95LTtG6H2Vf27mW6HEjDpCGedWiRkXWYynEwMfGNzHeK6Oqwaila4J2nbfaI6z6b9vk1VtWfihMo4YAgggjIIOQQehBHWuZalqztbpLa+qhJUBQKBTdBQVpsbrF0NSOoxkow694IH61YxVtW1bTHTdjaY2WtkQmOCJGxqSONGwcjUqgHB+sVOqnnzWtHrPQr2ZYNV5iYnZkU32FV61NfNBLgFfRnNdq3V+Z232EXsivC8T/FZPnK/j8kJQ1RbCgUCgUCgUCgUCgUAUQsX0OuORAcF0dQe7UpGf31Y02WMWWt/aUWjeNkF4rKlvFFEVVonhkbWGZJHjXSdSk5APPGOhxXRrxPmz2vftMTHTpMNXhbRtCb2bbmOJEbSSqgHQuhM9ulMnSPRXN1GSMmWbV7T7922sbMmtMR6QyKbAagKBQKCtZV7xuxlzyXZZ0yK9nM93quybhQQpR+KY/jQfjFKGNRHz5gcuWa9V49fhmuSsY9q/D+cbb9PT16qsxPt1feyd3ZEW4jdXTiWqaDbIYkbSMsj4JIm1YB6ZU8u3E6nX4r2peu07WmJ36z8/kVrPXduG78bLa26sCGEEIYHqGEaggjvzXndbattRea9uae3zWaeWGeaqMlV61lXzQS4BX0dzXat1fmdt9hF7IrwnE/xWT5yv4/JCUNUWwoFAoFAoFAoFAoFAFBY2hIyxSMvyljcryz5QUkcu3nirGlpW+Wtbdt+rC8zEbw0+52hfp4MNeTJEkjFomCtK7pmFhHE5QKpOM4PaTyNd/Fp9BfxN422naNp9PfrMNHPeHzJti84bkGTicRA6m3wsCGZkYxvoOs6AD0frnpU00ejm8RaI5fTr1t09evT9vY577LEu3r3UsYbMvBtnCRwsRIZbiWNy5dFaPESB+YXmO6tuPQ6OPi26c1o3me20RMdp69ejGcl99vyUh2lexW0IVpWcQytloNTS3KyKFgkyPJUqWOrlnvrG2l0d8t5mI7x69q+8f39E899obRu/JO7TPMxwJXSOPQFCqp5Nqxlic4z0wBXH4jTBjitMUem8zv3bqTae6ZrmNpQKBRBRJQKBQVXrWVfNCJcAr6O5rtW6vzO2+wi9kV4Tif4rJ85X8fkhKGqLYUCgUCgUCgUCgUCgUCiFancKnmFlbdQ5kCjWyqrNjmVUkqCe4Fm/Os/Gvycm/Tff6o2juu5rDdJUTKSoCgUCgUCgUCgqvWsq+aES4BX0dzXat1fmdt9hF7IrwnE/xWT5yv4/JCUNUWwoFAoFAoFAoFAoFAoFAoFAoFAoFAoFAoFAoFAoKr1rKvmhEuAV9Hc12rdX5nbfYReyK8JxP8Vk+cr+PyQlDVFsKBQKBQKBQKBQKBQKBQKBQKBQKBQKBRBRJQKBRAaCq9ayr5oJcAr6O5rtW6vzO2+wi9kV4XiX4rJ85X8fkhKGqDYUCgUCgUCgUCgUCgUCgUCgUCgUCgsXt4kKNJIwRFHNmOAP/ut2HDkzW5aRvKHPtsfCO7ZFrGFX+cmGSfSsYPIfWfwr0mn4JipG+ad59o/5dPT8KzZetvhhrNxvJeSfKuph/UIjH5IBXRrpNPTy44+vX/V06cFwRHxTMltvHeR81upv7bCQfk4NTbS6e3mxx9On+hbguCY6TMS2XZHwjSLgXUYdf5yEYYekxk8x9R/Cubn4Jiv1xTtPtLmanhObD1p8UOg2F9HOgkiYOjdGH+fcfRXnM+DJgtyZI2lzPXZkGtAqvWsq+aCXAK+jua7Tuuf4lb/YR+wK8NxCN9ZeP/b/AHXsfkhps281zNbvpkUEi1bVGjKYHN7HGUY6vKDJz7OWew13acP0+LLEzH+bpPr8Mz+zTOS236Mm/wB7LiLSmULrPNGx4WEkjinSLPy/IbS5OBnpnIArXThemvE39OWJjr13mJn+/wBE89oVvd7bhJZVUIxAvSIOG2tBbFFicsD5YdXL4x0AqcfCtNbHEzvHl+LfpO++8fTsictt16TeabT+0jCcaVFu+CxjlVIldNMYbqXZlyCc6MDmawnhmni3SN52j4d9pjr/AMdfr7J8Sy3vFt66HhEMZCNHHx+KI2PxDKugKD0bXxBz7ENTpdBpdqZLRvvO22/r/e36lr27M6x29M14IcxtGOGOakNKjQK5njOTy1nTjp/SzyrRm0OnrpZy9Ynr9J322/T/AOMovbm2bbXn5WCoCgUCgUCgUCgUCgUFu5nWNGdyFVFLMx6BQMkn8K2Y8c5LRSsdZQ4vvLt976XU2REpPBj7h01t3uevozivb6TS00uPkr5vWf79HouGcOiI8XJHX0RVb/R3CoSUCpEnu9t2Syl4ic0Yjix9jqPpDucDOD+FadVpaarHyX7+k/36OJxLh0XrOXHHX1/N2i0uVlRZEOpHAZSO0HmK8RmxWxXmlu8PNwvr1rCvmglwCvo7mu07qj+JW32EXsivC8SnbV3n817H5IZ9nbLEixxjSq8lHcOZ/wA6rZM97257T1ZxWF/NYeJb3TswYdlRLKZgvxh1eUWY41416QThc4GcdcVYtrc1sfhTPRjFI33ZtVuee7LZjwWSI7yAeXJjU2SSQudIGegGTyHea221OS1YpM9I7I5Y33ZGa1c8+qdoKx3SUCgUCgUCgUCgUCgUGjfCptLTDHbg44zFn9McZBx9RYrXoeBYI3tmn06R9VrQYPGzxWe0dXM5JwpweXIn8v8AvXpK0mY3h6vJqaY7xSfbf9FGuVHIkZ6f5/5ip8K3swtrcFZ2myvHXnzHLr+HWo8OzL75h6xzdlPCVxnPWp8KyPv2GYieZRrpByLD/t1p4VvZFtdgrO02fazqTgHn/wDj+lRNLRG8wyrqsV7ckWdH+CraJKS25P7MiSP0JJyZfqDAn+1XneO4I+HNHr0l5jiOGMOomI7T1b8teer5oUZcAr6O5rte6g/idt9hF7Irw3Eqz96ydPWV7HPwQlMVR5bezZuaactvY3g005bexvBppy29jeDTTlt7G8GmnLb2N4NNOW3sbwaactvY3g005bexvBppy29jeDTTlt7G8GmnLb2N4NNOW3sbwaactvY3g005bexvBppy29jeDTTlt7G8GmnLb2N3KPhQc+HICeQtkIB72klz7I/KvX8HptpO3WZn9tnZ4LasXvM+mzTpIwTnuBGPrrq0tMRs6+fFS9ueZ67TG3zYy2QKAM3MZJIx19B/Ct05pi3ZQrw2t8URe2095XvBR/KJHPGcHGrr9dY+Nb2b44fjiZ+Lp9HwtkAOTnnkHp0OMjB6dBUzntPo104ZjrHn/wBH14Kvf2sez6QxURmt7M/4fij+r3/dWO1CkHV0A7B1Ax16jpS2W1qzGycGhxYskXi3ZuPwZsfD8DtglyPqaPH6/vrj8XrvpJnb1j/dT43MTan1dbVa8hWtt46OHMvP+K+jbOasWP7NP6q/pWeTzSiOy/WCSgUCgUCgUCgUCgUCgUCgUCgUCggdt/tR/UX9Wq3i8ixg7yjzWcLE91aMgUQGiJ7BokNShnbE/a/2W/Va15fIr6j0T4qpDQ1Sui1P/9k="/>
          <p:cNvSpPr>
            <a:spLocks noChangeAspect="1" noChangeArrowheads="1"/>
          </p:cNvSpPr>
          <p:nvPr/>
        </p:nvSpPr>
        <p:spPr bwMode="auto">
          <a:xfrm>
            <a:off x="155575" y="-1317625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0" name="Picture 5" descr="C:\Users\Ochy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Phagocytosis</a:t>
            </a:r>
            <a:endParaRPr lang="cs-CZ" sz="360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20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Degradation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of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ingested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material</a:t>
            </a:r>
            <a:endParaRPr lang="cs-CZ" sz="360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Fagosome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fusion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with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lysosomes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 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oxygen independent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(lysozyme,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defensines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, serine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proteases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myeloperoxidase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b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acidic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 pH…)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14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Activation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membrane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NADPH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oxidase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oxygen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dependent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superoxide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hydrogen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 peroxide,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hypochlorous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  <a:latin typeface="Calibri" pitchFamily="34" charset="0"/>
              </a:rPr>
              <a:t>acid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14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Production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nitric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oxide (NO) by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macophages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rgbClr val="0000FF"/>
                </a:solidFill>
              </a:rPr>
              <a:t/>
            </a:r>
            <a:br>
              <a:rPr lang="cs-CZ" dirty="0" smtClean="0">
                <a:solidFill>
                  <a:srgbClr val="0000FF"/>
                </a:solidFill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5438" y="2441645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  <a:t/>
            </a:r>
            <a:b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</a:b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Neutrophils</a:t>
            </a:r>
            <a:endParaRPr lang="cs-CZ" sz="360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Picture 2" descr="Výsledek obrázku pro neutrophils 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5205223" cy="292895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5786" y="521495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Neutrophils</a:t>
            </a:r>
            <a:r>
              <a:rPr lang="en-US" b="1" i="1" dirty="0" smtClean="0">
                <a:solidFill>
                  <a:schemeClr val="bg1"/>
                </a:solidFill>
              </a:rPr>
              <a:t> have three ways of attacking pathogen: </a:t>
            </a:r>
            <a:r>
              <a:rPr lang="cs-CZ" i="1" dirty="0" smtClean="0">
                <a:solidFill>
                  <a:schemeClr val="bg1"/>
                </a:solidFill>
              </a:rPr>
              <a:t/>
            </a:r>
            <a:br>
              <a:rPr lang="cs-CZ" i="1" dirty="0" smtClean="0">
                <a:solidFill>
                  <a:schemeClr val="bg1"/>
                </a:solidFill>
              </a:rPr>
            </a:br>
            <a:r>
              <a:rPr lang="en-US" i="1" dirty="0" err="1" smtClean="0">
                <a:solidFill>
                  <a:schemeClr val="bg1"/>
                </a:solidFill>
              </a:rPr>
              <a:t>phagocytosis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degranulation</a:t>
            </a:r>
            <a:r>
              <a:rPr lang="en-US" i="1" dirty="0" smtClean="0">
                <a:solidFill>
                  <a:schemeClr val="bg1"/>
                </a:solidFill>
              </a:rPr>
              <a:t> and the formation of NETs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Výsledek obrázku pro neutrophils degran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64235"/>
            <a:ext cx="3286147" cy="294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strike="noStrike" spc="-1" dirty="0" err="1" smtClean="0">
                <a:solidFill>
                  <a:srgbClr val="0000FF"/>
                </a:solidFill>
                <a:latin typeface="Calibri"/>
              </a:rPr>
              <a:t>Phagocyte</a:t>
            </a:r>
            <a:r>
              <a:rPr lang="cs-CZ" sz="3600" b="1" strike="noStrike" spc="-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cs-CZ" sz="3600" b="1" strike="noStrike" spc="-1" dirty="0" err="1" smtClean="0">
                <a:solidFill>
                  <a:srgbClr val="0000FF"/>
                </a:solidFill>
                <a:latin typeface="Calibri"/>
              </a:rPr>
              <a:t>products</a:t>
            </a:r>
            <a:endParaRPr lang="cs-CZ" sz="3600" b="0" strike="noStrike" spc="-1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57200" y="1981080"/>
            <a:ext cx="86864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2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Proinflammatory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cytokines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(IL-1</a:t>
            </a:r>
            <a:r>
              <a:rPr lang="cs-CZ" sz="2400" b="0" i="1" strike="noStrike" spc="-1" dirty="0">
                <a:solidFill>
                  <a:srgbClr val="000000"/>
                </a:solidFill>
                <a:latin typeface="Calibri"/>
              </a:rPr>
              <a:t>, IL- 6, 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TNF, L-8)</a:t>
            </a:r>
            <a:endParaRPr lang="cs-CZ" sz="2400" b="0" i="1" strike="noStrike" spc="-1" dirty="0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2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Cytokines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promoting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production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phagocytes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i="1" strike="noStrike" spc="-1" dirty="0" smtClean="0">
                <a:solidFill>
                  <a:srgbClr val="000000"/>
                </a:solidFill>
                <a:latin typeface="Calibri"/>
              </a:rPr>
              <a:t>(IL-3</a:t>
            </a:r>
            <a:r>
              <a:rPr lang="cs-CZ" sz="2400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400" i="1" strike="noStrike" spc="-1" dirty="0" smtClean="0">
                <a:solidFill>
                  <a:srgbClr val="000000"/>
                </a:solidFill>
                <a:latin typeface="Calibri"/>
              </a:rPr>
              <a:t>GM-CSF)</a:t>
            </a:r>
            <a:endParaRPr lang="cs-CZ" sz="2400" i="1" strike="noStrike" spc="-1" dirty="0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2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latin typeface="Calibri"/>
              </a:rPr>
              <a:t>Cytokines</a:t>
            </a:r>
            <a:r>
              <a:rPr lang="cs-CZ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latin typeface="Calibri"/>
              </a:rPr>
              <a:t>promoting</a:t>
            </a:r>
            <a:r>
              <a:rPr lang="cs-CZ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latin typeface="Calibri"/>
              </a:rPr>
              <a:t>tissue</a:t>
            </a:r>
            <a:r>
              <a:rPr lang="cs-CZ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latin typeface="Calibri"/>
              </a:rPr>
              <a:t>healing</a:t>
            </a:r>
            <a:r>
              <a:rPr lang="cs-CZ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i="1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cs-CZ" sz="2400" i="1" spc="-1" dirty="0" err="1" smtClean="0">
                <a:solidFill>
                  <a:srgbClr val="000000"/>
                </a:solidFill>
                <a:latin typeface="Calibri"/>
              </a:rPr>
              <a:t>TGF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Symbol"/>
              </a:rPr>
              <a:t>a</a:t>
            </a:r>
            <a:r>
              <a:rPr lang="cs-CZ" sz="2400" b="0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TGF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Symbol"/>
              </a:rPr>
              <a:t>b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cs-CZ" sz="2400" b="0" i="1" strike="noStrike" spc="-1" dirty="0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2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Arachidonic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acid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err="1" smtClean="0">
                <a:solidFill>
                  <a:srgbClr val="000000"/>
                </a:solidFill>
                <a:latin typeface="Calibri"/>
              </a:rPr>
              <a:t>metabolites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prostaglandins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prostacyclins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leukotriens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i="1" strike="noStrike" spc="-1" dirty="0" err="1" smtClean="0">
                <a:solidFill>
                  <a:srgbClr val="000000"/>
                </a:solidFill>
                <a:latin typeface="Calibri"/>
              </a:rPr>
              <a:t>tromboxanes</a:t>
            </a:r>
            <a:r>
              <a:rPr lang="cs-CZ" sz="2400" b="0" i="1" strike="noStrike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cs-CZ" sz="2400" b="0" i="1" strike="noStrike" spc="-1" dirty="0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NK </a:t>
            </a:r>
            <a:r>
              <a:rPr lang="cs-CZ" b="1" dirty="0" err="1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cs-CZ" b="1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err="1" smtClean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Interferons</a:t>
            </a:r>
            <a:endParaRPr lang="cs-CZ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577850"/>
          </a:xfr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0000FF"/>
                </a:solidFill>
                <a:effectLst/>
                <a:latin typeface="Calibri" pitchFamily="34" charset="0"/>
                <a:ea typeface="Tahoma" pitchFamily="34" charset="0"/>
                <a:cs typeface="Calibri" pitchFamily="34" charset="0"/>
              </a:rPr>
              <a:t>NK </a:t>
            </a:r>
            <a:r>
              <a:rPr lang="cs-CZ" sz="3600" b="1" cap="none" dirty="0" err="1" smtClean="0">
                <a:solidFill>
                  <a:srgbClr val="0000FF"/>
                </a:solidFill>
                <a:effectLst/>
                <a:latin typeface="Calibri" pitchFamily="34" charset="0"/>
                <a:ea typeface="Tahoma" pitchFamily="34" charset="0"/>
                <a:cs typeface="Calibri" pitchFamily="34" charset="0"/>
              </a:rPr>
              <a:t>cells</a:t>
            </a:r>
            <a:endParaRPr lang="cs-CZ" sz="3600" b="1" cap="none" dirty="0">
              <a:solidFill>
                <a:srgbClr val="0000FF"/>
              </a:solidFill>
              <a:effectLst/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14500"/>
            <a:ext cx="7736979" cy="36607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Lymphoid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belon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innate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immunity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Kill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abnormally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low</a:t>
            </a:r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HLA I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expression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(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tumor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virus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infected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similar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cytotoxic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mechanisms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Tc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NK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activators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700807"/>
            <a:ext cx="8030666" cy="485715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Activating</a:t>
            </a:r>
            <a:r>
              <a:rPr lang="cs-CZ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receptors</a:t>
            </a:r>
            <a:r>
              <a:rPr lang="cs-CZ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cs-CZ" sz="24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cs-CZ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cs-CZ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lectins</a:t>
            </a:r>
            <a:r>
              <a:rPr lang="cs-CZ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Fc</a:t>
            </a:r>
            <a:r>
              <a:rPr lang="cs-CZ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receptor 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CD16</a:t>
            </a: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Inhibitory </a:t>
            </a:r>
            <a:r>
              <a:rPr lang="cs-CZ" sz="2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receptors</a:t>
            </a:r>
            <a:r>
              <a:rPr lang="cs-CZ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MHC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gpI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Imunoglobulin </a:t>
            </a:r>
            <a:r>
              <a:rPr lang="cs-CZ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family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KIR (</a:t>
            </a:r>
            <a:r>
              <a:rPr lang="cs-CZ" sz="2400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killer</a:t>
            </a:r>
            <a:r>
              <a:rPr lang="cs-CZ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 </a:t>
            </a:r>
            <a:r>
              <a:rPr lang="cs-CZ" sz="24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immunoglobulin</a:t>
            </a:r>
            <a:endParaRPr lang="cs-CZ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</a:t>
            </a: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cs-CZ" sz="24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receptors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C-type </a:t>
            </a:r>
            <a:r>
              <a:rPr lang="cs-CZ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lektin</a:t>
            </a:r>
            <a:r>
              <a:rPr lang="cs-CZ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family</a:t>
            </a:r>
            <a:r>
              <a:rPr lang="cs-CZ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eg CD94/NKG2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392979" y="692696"/>
            <a:ext cx="359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NK </a:t>
            </a:r>
            <a:r>
              <a:rPr lang="cs-CZ" sz="36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receptors</a:t>
            </a:r>
            <a:endParaRPr lang="cs-CZ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www.discoverymedicine.com/Michael-Boyiadzis/files/2009/08/boyiadzis_36_fi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The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immune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system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b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its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importance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for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homeostasis</a:t>
            </a: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276872"/>
            <a:ext cx="6543692" cy="3808419"/>
          </a:xfrm>
        </p:spPr>
        <p:txBody>
          <a:bodyPr/>
          <a:lstStyle/>
          <a:p>
            <a:pPr>
              <a:buClrTx/>
              <a:buNone/>
            </a:pP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main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functions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immune</a:t>
            </a:r>
            <a:r>
              <a:rPr lang="cs-CZ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alibri" pitchFamily="34" charset="0"/>
              </a:rPr>
              <a:t>system</a:t>
            </a: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Defense </a:t>
            </a:r>
          </a:p>
          <a:p>
            <a:pPr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Autotolerance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Immune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surveillance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28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ADCC </a:t>
            </a:r>
            <a:br>
              <a:rPr lang="cs-CZ" sz="28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cs-CZ" sz="28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antibody</a:t>
            </a:r>
            <a:r>
              <a:rPr lang="cs-CZ" sz="2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-</a:t>
            </a:r>
            <a:r>
              <a:rPr lang="cs-CZ" sz="28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dependent</a:t>
            </a:r>
            <a:r>
              <a:rPr lang="cs-CZ" sz="2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cellular</a:t>
            </a:r>
            <a:r>
              <a:rPr lang="cs-CZ" sz="2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cytotoxicity) </a:t>
            </a:r>
            <a:endParaRPr lang="cs-CZ" sz="2800" b="1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NK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express </a:t>
            </a:r>
            <a:r>
              <a:rPr lang="cs-C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CD16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which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Fc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part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IgG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antibodies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attached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cell,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leads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activation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NK cell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cytotoxic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mechanisms</a:t>
            </a:r>
            <a:r>
              <a:rPr lang="cs-CZ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Výsledek obrázku pro Antibody-dependent cell-mediated cyto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9913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83661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NK cell </a:t>
            </a:r>
            <a:r>
              <a:rPr lang="cs-CZ" sz="3600" b="1" dirty="0" err="1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cytotoxic</a:t>
            </a:r>
            <a:r>
              <a:rPr lang="cs-CZ" sz="3600" b="1" dirty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mechanisms</a:t>
            </a:r>
            <a:endParaRPr lang="cs-CZ" sz="3600" b="1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2000240"/>
            <a:ext cx="7515220" cy="4286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Cytotoxic</a:t>
            </a:r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granules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perforins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granzymes</a:t>
            </a:r>
            <a:r>
              <a:rPr lang="cs-CZ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 </a:t>
            </a: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Fas</a:t>
            </a:r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ligand</a:t>
            </a: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TNF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endParaRPr lang="cs-CZ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hlinkClick r:id="rId2"/>
              </a:rPr>
              <a:t>https://www.youtube.com/watch?v=HNP1EAYLhOs</a:t>
            </a: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endParaRPr lang="cs-CZ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643182"/>
            <a:ext cx="494787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Interferons</a:t>
            </a:r>
            <a:endParaRPr lang="cs-CZ" sz="3600" b="1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71611"/>
            <a:ext cx="8507413" cy="49530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srgbClr val="0000FF"/>
                </a:solidFill>
              </a:rPr>
              <a:t>IFN</a:t>
            </a:r>
            <a:r>
              <a:rPr lang="cs-CZ" sz="1800" b="1" dirty="0" err="1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00FF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by virus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lymphocytes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monocytes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macrophages</a:t>
            </a:r>
            <a:endParaRPr lang="cs-CZ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srgbClr val="0000FF"/>
                </a:solidFill>
              </a:rPr>
              <a:t>IFN</a:t>
            </a:r>
            <a:r>
              <a:rPr lang="cs-CZ" sz="1800" b="1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by virus-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fibroblasts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epithelial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cs-CZ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bind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receptors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healthy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induce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them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antiviral</a:t>
            </a: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state</a:t>
            </a: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synthesis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enzymes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block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viral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replication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cs-CZ" sz="1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1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cell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); NK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activation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↑ HLA I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srgbClr val="0000FF"/>
                </a:solidFill>
              </a:rPr>
              <a:t>IFN</a:t>
            </a:r>
            <a:r>
              <a:rPr lang="cs-CZ" sz="1800" b="1" dirty="0" err="1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by T</a:t>
            </a:r>
            <a:r>
              <a:rPr lang="cs-CZ" sz="1800" baseline="-25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regulatory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function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activates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macrophages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(NO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synthase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NADPH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oxidase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), ↑HLA </a:t>
            </a:r>
            <a:r>
              <a:rPr lang="cs-CZ" sz="1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Interferons</a:t>
            </a:r>
            <a:endParaRPr lang="cs-CZ" sz="3600" b="1" dirty="0"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3" name="irc_mi" descr="http://classes.midlandstech.edu/carterp/courses/bio225/chap16/Slide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14438"/>
            <a:ext cx="7707313" cy="5022850"/>
          </a:xfrm>
        </p:spPr>
      </p:pic>
      <p:sp>
        <p:nvSpPr>
          <p:cNvPr id="4" name="TextovéPole 3"/>
          <p:cNvSpPr txBox="1"/>
          <p:nvPr/>
        </p:nvSpPr>
        <p:spPr>
          <a:xfrm>
            <a:off x="1907704" y="6237312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https://www.youtube.com/watch?v=tbK93J6fsa8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koťata a pejs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621827" cy="516189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979712" y="116632"/>
            <a:ext cx="569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Thank you for your attention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Components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of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the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immune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system</a:t>
            </a:r>
            <a:endParaRPr lang="cs-CZ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4480" y="2500306"/>
            <a:ext cx="6972320" cy="3808419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Lymphoid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tissues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organs</a:t>
            </a: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immune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system</a:t>
            </a: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Molecules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immune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system</a:t>
            </a:r>
            <a:endParaRPr lang="cs-CZ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Primary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lymphoid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tissues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organs</a:t>
            </a:r>
            <a:endParaRPr lang="cs-CZ" sz="360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022865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Bone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marrow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thymus</a:t>
            </a: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Maturation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differentiation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immunocompetent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Immature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lymphocytes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acquire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here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their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antigenic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specificity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irc_mi" descr="http://ajurvedske-lazne.cz/sites/default/files/obrazky/dr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2786082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pload.wikimedia.org/wikipedia/commons/c/cf/Illu_thy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2214578" cy="246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Secondary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lymphoid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tissues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and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organs</a:t>
            </a:r>
            <a:endParaRPr lang="cs-CZ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785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Meeting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place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immunocompetent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Ag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Spleen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cs-C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Lymph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Calibri" pitchFamily="34" charset="0"/>
              </a:rPr>
              <a:t>nodes</a:t>
            </a: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their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organized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clusters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tonsils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appendix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Peyer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</a:rPr>
              <a:t>patches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cs-CZ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Calibri" pitchFamily="34" charset="0"/>
              </a:rPr>
              <a:t>MALT</a:t>
            </a:r>
            <a:r>
              <a:rPr lang="cs-CZ" sz="2400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cs-CZ" sz="2400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sz="2400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cs-CZ" sz="2400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sz="1000" dirty="0" smtClean="0">
                <a:latin typeface="Calibri" pitchFamily="34" charset="0"/>
                <a:hlinkClick r:id="rId2"/>
              </a:rPr>
              <a:t>https://www.youtube.com/watch?v=oqpqZpluOag</a:t>
            </a:r>
            <a:endParaRPr lang="cs-CZ" sz="1000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sz="1000" dirty="0" smtClean="0">
                <a:latin typeface="Calibri" pitchFamily="34" charset="0"/>
                <a:hlinkClick r:id="rId3"/>
              </a:rPr>
              <a:t>https://www.youtube.com/watch?v=cCPyWFK0IKs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3116"/>
            <a:ext cx="2024133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elu.sgul.ac.uk/rehash/guest/scorm/245/package/content/images/lymph_no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357562"/>
            <a:ext cx="2267744" cy="17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869160"/>
            <a:ext cx="1757409" cy="142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Cells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of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the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immune</a:t>
            </a:r>
            <a:r>
              <a:rPr lang="cs-CZ" sz="36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cs-CZ" sz="3600" dirty="0" err="1" smtClean="0">
                <a:solidFill>
                  <a:srgbClr val="0000FF"/>
                </a:solidFill>
                <a:effectLst/>
                <a:latin typeface="Calibri" pitchFamily="34" charset="0"/>
              </a:rPr>
              <a:t>system</a:t>
            </a:r>
            <a:endParaRPr lang="cs-CZ" sz="3600" b="0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022865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Locations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haematopoiesis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yolk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sack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developing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embryos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),</a:t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then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travels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fetal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liver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spleen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(3 to 7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month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gestation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then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bone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</a:rPr>
              <a:t>marrow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has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main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hematopoietic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function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All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blood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cells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arise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pluripotent</a:t>
            </a:r>
            <a:r>
              <a:rPr lang="cs-CZ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cs-CZ" sz="2200" b="1" dirty="0" err="1" smtClean="0">
                <a:solidFill>
                  <a:srgbClr val="0000FF"/>
                </a:solidFill>
                <a:latin typeface="Calibri" pitchFamily="34" charset="0"/>
              </a:rPr>
              <a:t>hematipoetic</a:t>
            </a:r>
            <a:r>
              <a:rPr lang="cs-CZ" sz="2200" b="1" dirty="0" smtClean="0">
                <a:solidFill>
                  <a:srgbClr val="0000FF"/>
                </a:solidFill>
                <a:latin typeface="Calibri" pitchFamily="34" charset="0"/>
              </a:rPr>
              <a:t> stem cell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(CD 34)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Haematopoiesis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regulated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</a:rPr>
              <a:t> by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</a:rPr>
              <a:t>cytokines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3" name="Obrázek 2" descr="https://upload.wikimedia.org/wikipedia/commons/thumb/6/63/Hematopoesis_EN.svg/798px-Hematopoesi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43380"/>
            <a:ext cx="567147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985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3568" y="476250"/>
            <a:ext cx="777463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cs-CZ" altLang="cs-CZ" sz="36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Barrier</a:t>
            </a:r>
            <a:r>
              <a:rPr lang="cs-CZ" altLang="cs-CZ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36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functions</a:t>
            </a:r>
            <a:endParaRPr lang="cs-CZ" altLang="cs-CZ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560" y="1556792"/>
            <a:ext cx="7772400" cy="44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r>
              <a:rPr lang="cs-CZ" altLang="cs-CZ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Mechanical</a:t>
            </a:r>
            <a:r>
              <a:rPr lang="cs-CZ" altLang="cs-CZ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bariers</a:t>
            </a:r>
            <a:r>
              <a:rPr lang="cs-CZ" altLang="cs-CZ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s-CZ" alt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intact</a:t>
            </a: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dirty="0" smtClean="0">
                <a:solidFill>
                  <a:schemeClr val="bg1"/>
                </a:solidFill>
              </a:rPr>
              <a:t>skin,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mucosa</a:t>
            </a:r>
            <a:r>
              <a:rPr lang="cs-CZ" altLang="cs-CZ" sz="2000" dirty="0" smtClean="0">
                <a:solidFill>
                  <a:schemeClr val="bg1"/>
                </a:solidFill>
              </a:rPr>
              <a:t>,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coughing</a:t>
            </a:r>
            <a:r>
              <a:rPr lang="cs-CZ" altLang="cs-CZ" sz="2000" dirty="0" smtClean="0">
                <a:solidFill>
                  <a:schemeClr val="bg1"/>
                </a:solidFill>
              </a:rPr>
              <a:t>, 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		    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sneezing</a:t>
            </a:r>
            <a:r>
              <a:rPr lang="cs-CZ" altLang="cs-CZ" sz="2000" dirty="0" smtClean="0">
                <a:solidFill>
                  <a:schemeClr val="bg1"/>
                </a:solidFill>
              </a:rPr>
              <a:t>,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vomiting</a:t>
            </a:r>
            <a:r>
              <a:rPr lang="cs-CZ" altLang="cs-CZ" sz="2000" dirty="0" smtClean="0">
                <a:solidFill>
                  <a:schemeClr val="bg1"/>
                </a:solidFill>
              </a:rPr>
              <a:t>,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diarrhea</a:t>
            </a:r>
            <a:r>
              <a:rPr lang="cs-CZ" altLang="cs-CZ" sz="2000" dirty="0" smtClean="0">
                <a:solidFill>
                  <a:schemeClr val="bg1"/>
                </a:solidFill>
              </a:rPr>
              <a:t>, 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                               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flushing</a:t>
            </a:r>
            <a:r>
              <a:rPr lang="cs-CZ" altLang="cs-CZ" sz="2000" dirty="0" smtClean="0">
                <a:solidFill>
                  <a:schemeClr val="bg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altLang="cs-CZ" sz="2000" dirty="0" smtClean="0">
                <a:solidFill>
                  <a:schemeClr val="bg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fluids</a:t>
            </a:r>
            <a:endParaRPr lang="cs-CZ" altLang="cs-CZ" sz="2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endParaRPr lang="cs-CZ" altLang="cs-CZ" sz="8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Chemical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barier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s</a:t>
            </a:r>
            <a:r>
              <a:rPr lang="cs-CZ" altLang="cs-CZ" sz="2000" dirty="0" smtClean="0">
                <a:solidFill>
                  <a:srgbClr val="0000FF"/>
                </a:solidFill>
              </a:rPr>
              <a:t>: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antimicrobial</a:t>
            </a:r>
            <a:r>
              <a:rPr lang="cs-CZ" altLang="cs-CZ" sz="2000" dirty="0" smtClean="0">
                <a:solidFill>
                  <a:schemeClr val="bg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peptides</a:t>
            </a:r>
            <a:r>
              <a:rPr lang="cs-CZ" altLang="cs-CZ" sz="2000" dirty="0" smtClean="0">
                <a:solidFill>
                  <a:schemeClr val="bg1"/>
                </a:solidFill>
              </a:rPr>
              <a:t> (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defensins</a:t>
            </a:r>
            <a:r>
              <a:rPr lang="cs-CZ" altLang="cs-CZ" sz="2000" dirty="0" smtClean="0">
                <a:solidFill>
                  <a:schemeClr val="bg1"/>
                </a:solidFill>
              </a:rPr>
              <a:t>), 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                                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enzymes</a:t>
            </a:r>
            <a:r>
              <a:rPr lang="cs-CZ" altLang="cs-CZ" sz="2000" dirty="0" smtClean="0">
                <a:solidFill>
                  <a:schemeClr val="bg1"/>
                </a:solidFill>
              </a:rPr>
              <a:t> (lysozyme),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acid</a:t>
            </a:r>
            <a:r>
              <a:rPr lang="cs-CZ" altLang="cs-CZ" sz="2000" dirty="0" smtClean="0">
                <a:solidFill>
                  <a:schemeClr val="bg1"/>
                </a:solidFill>
              </a:rPr>
              <a:t> pH</a:t>
            </a: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endParaRPr lang="cs-CZ" altLang="cs-CZ" sz="8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Microbial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barie</a:t>
            </a:r>
            <a:r>
              <a:rPr lang="cs-CZ" altLang="cs-CZ" sz="2000" dirty="0" smtClean="0">
                <a:solidFill>
                  <a:srgbClr val="0000FF"/>
                </a:solidFill>
              </a:rPr>
              <a:t>r: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commensal</a:t>
            </a:r>
            <a:r>
              <a:rPr lang="cs-CZ" altLang="cs-CZ" sz="2000" dirty="0" smtClean="0">
                <a:solidFill>
                  <a:schemeClr val="bg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microoranisms</a:t>
            </a:r>
            <a:endParaRPr lang="cs-CZ" altLang="cs-CZ" sz="2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endParaRPr lang="cs-CZ" altLang="cs-CZ" sz="800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r>
              <a:rPr lang="cs-CZ" altLang="cs-CZ" sz="2000" b="1" dirty="0">
                <a:solidFill>
                  <a:schemeClr val="bg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Other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factors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: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smtClean="0">
                <a:solidFill>
                  <a:schemeClr val="bg1"/>
                </a:solidFill>
              </a:rPr>
              <a:t>body </a:t>
            </a:r>
            <a:r>
              <a:rPr lang="cs-CZ" altLang="cs-CZ" sz="2000" dirty="0" err="1" smtClean="0">
                <a:solidFill>
                  <a:schemeClr val="bg1"/>
                </a:solidFill>
              </a:rPr>
              <a:t>temperature</a:t>
            </a:r>
            <a:r>
              <a:rPr lang="cs-CZ" sz="2000" dirty="0" smtClean="0">
                <a:solidFill>
                  <a:schemeClr val="bg1"/>
                </a:solidFill>
              </a:rPr>
              <a:t> 37</a:t>
            </a:r>
            <a:r>
              <a:rPr lang="cs-CZ" sz="2000" baseline="30000" dirty="0" smtClean="0">
                <a:solidFill>
                  <a:schemeClr val="bg1"/>
                </a:solidFill>
              </a:rPr>
              <a:t>o</a:t>
            </a:r>
            <a:r>
              <a:rPr lang="cs-CZ" sz="2000" dirty="0" smtClean="0">
                <a:solidFill>
                  <a:schemeClr val="bg1"/>
                </a:solidFill>
              </a:rPr>
              <a:t>C, </a:t>
            </a:r>
            <a:r>
              <a:rPr lang="cs-CZ" sz="2000" dirty="0" err="1" smtClean="0">
                <a:solidFill>
                  <a:schemeClr val="bg1"/>
                </a:solidFill>
              </a:rPr>
              <a:t>tissue</a:t>
            </a:r>
            <a:r>
              <a:rPr lang="cs-CZ" sz="2000" dirty="0" smtClean="0">
                <a:solidFill>
                  <a:schemeClr val="bg1"/>
                </a:solidFill>
              </a:rPr>
              <a:t> oxygen </a:t>
            </a:r>
            <a:r>
              <a:rPr lang="cs-CZ" sz="2000" dirty="0" err="1" smtClean="0">
                <a:solidFill>
                  <a:schemeClr val="bg1"/>
                </a:solidFill>
              </a:rPr>
              <a:t>tension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  <a:buFontTx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buSzPct val="80000"/>
            </a:pPr>
            <a:r>
              <a:rPr lang="cs-CZ" sz="800" dirty="0" smtClean="0">
                <a:solidFill>
                  <a:schemeClr val="bg1"/>
                </a:solidFill>
                <a:hlinkClick r:id="rId3"/>
              </a:rPr>
              <a:t>https://www.youtube.com/watch?v=3tssjxk5Wxg</a:t>
            </a:r>
            <a:r>
              <a:rPr lang="cs-CZ" sz="800" dirty="0" smtClean="0">
                <a:solidFill>
                  <a:schemeClr val="bg1"/>
                </a:solidFill>
              </a:rPr>
              <a:t> </a:t>
            </a:r>
            <a:endParaRPr lang="cs-CZ" altLang="cs-CZ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3570</TotalTime>
  <Words>582</Words>
  <Application>Microsoft Office PowerPoint</Application>
  <PresentationFormat>Předvádění na obrazovce (4:3)</PresentationFormat>
  <Paragraphs>186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Book Antiqua</vt:lpstr>
      <vt:lpstr>Calibri</vt:lpstr>
      <vt:lpstr>Lucida Sans</vt:lpstr>
      <vt:lpstr>Symbol</vt:lpstr>
      <vt:lpstr>Tahoma</vt:lpstr>
      <vt:lpstr>Wingdings</vt:lpstr>
      <vt:lpstr>Wingdings 2</vt:lpstr>
      <vt:lpstr>Wingdings 3</vt:lpstr>
      <vt:lpstr>Vrchol</vt:lpstr>
      <vt:lpstr>Prezentace aplikace PowerPoint</vt:lpstr>
      <vt:lpstr>Prezentace aplikace PowerPoint</vt:lpstr>
      <vt:lpstr>The immune system  and its importance for homeostasis</vt:lpstr>
      <vt:lpstr>Components of the immune system</vt:lpstr>
      <vt:lpstr>Primary lymphoid tissues and organs</vt:lpstr>
      <vt:lpstr>Secondary lymphoid tissues and organs</vt:lpstr>
      <vt:lpstr>Cells of the immune system</vt:lpstr>
      <vt:lpstr>Prezentace aplikace PowerPoint</vt:lpstr>
      <vt:lpstr>Prezentace aplikace PowerPoint</vt:lpstr>
      <vt:lpstr>Non-specific cellular and humoral  immune mechanisms</vt:lpstr>
      <vt:lpstr>Specific cellular and humoral  immune mechanisms</vt:lpstr>
      <vt:lpstr>Cooperation between nonspecific  and specific immune mechanisms</vt:lpstr>
      <vt:lpstr>Phagocytosis  and its importance for immunity</vt:lpstr>
      <vt:lpstr>Phagocytosis  </vt:lpstr>
      <vt:lpstr>Professional phagocytes</vt:lpstr>
      <vt:lpstr>Neutrophils</vt:lpstr>
      <vt:lpstr>Prezentace aplikace PowerPoint</vt:lpstr>
      <vt:lpstr>The migration of phagocytes into damaged and infected tissues</vt:lpstr>
      <vt:lpstr>Phagocytosis</vt:lpstr>
      <vt:lpstr> PRR  (pattern recognition receptors) </vt:lpstr>
      <vt:lpstr> Opsonisation      </vt:lpstr>
      <vt:lpstr>Phagocytosis</vt:lpstr>
      <vt:lpstr>Degradation of ingested material</vt:lpstr>
      <vt:lpstr>Neutrophils</vt:lpstr>
      <vt:lpstr>Prezentace aplikace PowerPoint</vt:lpstr>
      <vt:lpstr>NK cells  Interferons</vt:lpstr>
      <vt:lpstr>NK cells</vt:lpstr>
      <vt:lpstr>Prezentace aplikace PowerPoint</vt:lpstr>
      <vt:lpstr>Prezentace aplikace PowerPoint</vt:lpstr>
      <vt:lpstr>ADCC  (antibody-dependent cellular cytotoxicity) </vt:lpstr>
      <vt:lpstr>NK cell cytotoxic mechanisms</vt:lpstr>
      <vt:lpstr>Interferons</vt:lpstr>
      <vt:lpstr>Interferons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XtatX</dc:creator>
  <cp:lastModifiedBy>ochotnaj</cp:lastModifiedBy>
  <cp:revision>215</cp:revision>
  <dcterms:created xsi:type="dcterms:W3CDTF">2010-02-25T10:09:32Z</dcterms:created>
  <dcterms:modified xsi:type="dcterms:W3CDTF">2019-10-04T05:38:56Z</dcterms:modified>
</cp:coreProperties>
</file>