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34" r:id="rId2"/>
    <p:sldId id="335" r:id="rId3"/>
    <p:sldId id="340" r:id="rId4"/>
    <p:sldId id="341" r:id="rId5"/>
    <p:sldId id="354" r:id="rId6"/>
    <p:sldId id="338" r:id="rId7"/>
    <p:sldId id="261" r:id="rId8"/>
    <p:sldId id="269" r:id="rId9"/>
    <p:sldId id="342" r:id="rId10"/>
    <p:sldId id="355" r:id="rId11"/>
    <p:sldId id="279" r:id="rId12"/>
    <p:sldId id="314" r:id="rId13"/>
    <p:sldId id="280" r:id="rId14"/>
    <p:sldId id="281" r:id="rId15"/>
    <p:sldId id="283" r:id="rId16"/>
    <p:sldId id="288" r:id="rId17"/>
    <p:sldId id="285" r:id="rId18"/>
    <p:sldId id="286" r:id="rId19"/>
    <p:sldId id="287" r:id="rId20"/>
    <p:sldId id="374" r:id="rId21"/>
    <p:sldId id="310" r:id="rId22"/>
    <p:sldId id="353" r:id="rId23"/>
    <p:sldId id="373" r:id="rId24"/>
    <p:sldId id="291" r:id="rId25"/>
    <p:sldId id="292" r:id="rId26"/>
    <p:sldId id="359" r:id="rId27"/>
    <p:sldId id="360" r:id="rId28"/>
    <p:sldId id="295" r:id="rId29"/>
    <p:sldId id="358" r:id="rId30"/>
    <p:sldId id="297" r:id="rId31"/>
    <p:sldId id="365" r:id="rId32"/>
    <p:sldId id="302" r:id="rId33"/>
    <p:sldId id="367" r:id="rId34"/>
    <p:sldId id="370" r:id="rId35"/>
    <p:sldId id="371" r:id="rId36"/>
    <p:sldId id="372" r:id="rId37"/>
    <p:sldId id="304" r:id="rId38"/>
    <p:sldId id="305" r:id="rId39"/>
    <p:sldId id="306" r:id="rId40"/>
    <p:sldId id="307" r:id="rId41"/>
    <p:sldId id="308" r:id="rId42"/>
    <p:sldId id="320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A8DE3-ED57-447F-AC82-8DDFBA597EC8}" type="datetimeFigureOut">
              <a:rPr lang="cs-CZ" smtClean="0"/>
              <a:t>26.10.2018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1FC8C-9117-446E-AC6F-81C1F30197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7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7581-5EDC-4472-9D43-5AA6F689F352}" type="datetimeFigureOut">
              <a:rPr lang="cs-CZ" smtClean="0"/>
              <a:pPr/>
              <a:t>26.10.2018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EEC2E-DAB1-4348-8266-FEC42D6CEA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89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9DD1F-DBFD-42F6-8ED4-9D87798519AB}" type="slidenum">
              <a:rPr lang="cs-CZ"/>
              <a:pPr/>
              <a:t>21</a:t>
            </a:fld>
            <a:endParaRPr lang="cs-CZ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28875" y="695325"/>
            <a:ext cx="0" cy="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26.10.2018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26.10.2018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26.10.2018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26.10.2018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26.10.2018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2643B-455E-41D2-995C-EF8F0F3E4B99}" type="datetimeFigureOut">
              <a:rPr lang="cs-CZ" smtClean="0"/>
              <a:pPr/>
              <a:t>26.10.2018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643B-455E-41D2-995C-EF8F0F3E4B99}" type="datetimeFigureOut">
              <a:rPr lang="cs-CZ" smtClean="0"/>
              <a:pPr/>
              <a:t>26.10.2018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C874-6855-4F33-9945-FFE3AC150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9E_UxnC_L2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JPh9P1aEfM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iVMIZy-Y3f8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QoY4RprTxo" TargetMode="External"/><Relationship Id="rId2" Type="http://schemas.openxmlformats.org/officeDocument/2006/relationships/hyperlink" Target="https://www.youtube.com/watch?v=WdCiaIS2LV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hzET2XMMW2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8krIaGVR6G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2428868"/>
            <a:ext cx="8929718" cy="3697295"/>
          </a:xfrm>
        </p:spPr>
        <p:txBody>
          <a:bodyPr/>
          <a:lstStyle/>
          <a:p>
            <a:pPr>
              <a:lnSpc>
                <a:spcPct val="160000"/>
              </a:lnSpc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24. Antigen-presenting cells - types, function.</a:t>
            </a:r>
          </a:p>
          <a:p>
            <a:pPr>
              <a:lnSpc>
                <a:spcPct val="160000"/>
              </a:lnSpc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25. Modes of antigen presentation.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12605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26. T-lymphocytes, ontogenesis, surface </a:t>
            </a:r>
            <a:r>
              <a:rPr lang="cs-CZ" b="1" dirty="0" smtClean="0">
                <a:solidFill>
                  <a:srgbClr val="0070C0"/>
                </a:solidFill>
              </a:rPr>
              <a:t>m</a:t>
            </a:r>
            <a:r>
              <a:rPr lang="en-US" b="1" dirty="0" err="1" smtClean="0">
                <a:solidFill>
                  <a:srgbClr val="0070C0"/>
                </a:solidFill>
              </a:rPr>
              <a:t>arkers</a:t>
            </a:r>
            <a:r>
              <a:rPr lang="en-US" b="1" dirty="0" smtClean="0">
                <a:solidFill>
                  <a:srgbClr val="0070C0"/>
                </a:solidFill>
              </a:rPr>
              <a:t>. Subpopulations of T-lymphocytes and their functions.</a:t>
            </a:r>
            <a:endParaRPr lang="cs-CZ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None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 27. The role of the thymus. </a:t>
            </a:r>
            <a:r>
              <a:rPr lang="cs-CZ" b="1" dirty="0" smtClean="0">
                <a:solidFill>
                  <a:srgbClr val="0070C0"/>
                </a:solidFill>
              </a:rPr>
              <a:t/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Positive and negative selection of T-</a:t>
            </a:r>
            <a:r>
              <a:rPr lang="cs-CZ" b="1" dirty="0" smtClean="0">
                <a:solidFill>
                  <a:srgbClr val="0070C0"/>
                </a:solidFill>
              </a:rPr>
              <a:t>l</a:t>
            </a:r>
            <a:r>
              <a:rPr lang="en-US" b="1" dirty="0" err="1" smtClean="0">
                <a:solidFill>
                  <a:srgbClr val="0070C0"/>
                </a:solidFill>
              </a:rPr>
              <a:t>ymphocytes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endParaRPr lang="cs-CZ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T </a:t>
            </a:r>
            <a:r>
              <a:rPr lang="cs-CZ" sz="3600" b="1" dirty="0" err="1" smtClean="0">
                <a:solidFill>
                  <a:srgbClr val="0070C0"/>
                </a:solidFill>
              </a:rPr>
              <a:t>cells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357158" y="1260458"/>
            <a:ext cx="8501122" cy="5026062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C</a:t>
            </a:r>
            <a:r>
              <a:rPr lang="cs-CZ" sz="2400" dirty="0" err="1" smtClean="0"/>
              <a:t>ellular</a:t>
            </a:r>
            <a:r>
              <a:rPr lang="cs-CZ" sz="2400" dirty="0" smtClean="0"/>
              <a:t> </a:t>
            </a:r>
            <a:r>
              <a:rPr lang="cs-CZ" sz="2400" dirty="0" err="1"/>
              <a:t>component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antigen-</a:t>
            </a:r>
            <a:r>
              <a:rPr lang="cs-CZ" sz="2400" dirty="0" err="1"/>
              <a:t>specific</a:t>
            </a:r>
            <a:r>
              <a:rPr lang="cs-CZ" sz="2400" dirty="0"/>
              <a:t> </a:t>
            </a:r>
            <a:r>
              <a:rPr lang="cs-CZ" sz="2400" dirty="0" err="1" smtClean="0"/>
              <a:t>mechanisms</a:t>
            </a:r>
            <a:endParaRPr lang="cs-CZ" sz="1000" dirty="0"/>
          </a:p>
          <a:p>
            <a:pPr>
              <a:lnSpc>
                <a:spcPct val="20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</a:rPr>
              <a:t>TCR </a:t>
            </a:r>
            <a:r>
              <a:rPr lang="cs-CZ" sz="2400" b="1" dirty="0" err="1" smtClean="0">
                <a:solidFill>
                  <a:srgbClr val="0070C0"/>
                </a:solidFill>
              </a:rPr>
              <a:t>recognize</a:t>
            </a:r>
            <a:r>
              <a:rPr lang="cs-CZ" sz="2400" b="1" dirty="0" smtClean="0">
                <a:solidFill>
                  <a:srgbClr val="0070C0"/>
                </a:solidFill>
              </a:rPr>
              <a:t> peptide-MHC </a:t>
            </a:r>
            <a:r>
              <a:rPr lang="cs-CZ" sz="2400" b="1" dirty="0" err="1" smtClean="0">
                <a:solidFill>
                  <a:srgbClr val="0070C0"/>
                </a:solidFill>
              </a:rPr>
              <a:t>complex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T cell are </a:t>
            </a:r>
            <a:r>
              <a:rPr lang="cs-CZ" sz="2400" dirty="0" err="1" smtClean="0"/>
              <a:t>activated</a:t>
            </a:r>
            <a:r>
              <a:rPr lang="cs-CZ" sz="2400" dirty="0" smtClean="0"/>
              <a:t> by </a:t>
            </a:r>
            <a:r>
              <a:rPr lang="cs-CZ" sz="2400" b="1" dirty="0" smtClean="0">
                <a:solidFill>
                  <a:srgbClr val="0070C0"/>
                </a:solidFill>
              </a:rPr>
              <a:t>APC</a:t>
            </a:r>
          </a:p>
          <a:p>
            <a:pPr>
              <a:lnSpc>
                <a:spcPct val="20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Several</a:t>
            </a:r>
            <a:r>
              <a:rPr lang="cs-CZ" sz="2400" dirty="0" smtClean="0"/>
              <a:t> </a:t>
            </a:r>
            <a:r>
              <a:rPr lang="cs-CZ" sz="2400" dirty="0" err="1" smtClean="0"/>
              <a:t>subsets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T </a:t>
            </a:r>
            <a:r>
              <a:rPr lang="cs-CZ" sz="2400" dirty="0" err="1" smtClean="0"/>
              <a:t>lymphocytes</a:t>
            </a:r>
            <a:r>
              <a:rPr lang="cs-CZ" sz="2400" dirty="0" smtClean="0"/>
              <a:t> (</a:t>
            </a: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  <a:cs typeface="Times New Roman" pitchFamily="18" charset="0"/>
              </a:rPr>
              <a:t>1,</a:t>
            </a:r>
            <a:r>
              <a:rPr lang="cs-CZ" sz="2400" b="1" dirty="0" smtClean="0">
                <a:solidFill>
                  <a:srgbClr val="0070C0"/>
                </a:solidFill>
              </a:rPr>
              <a:t> T</a:t>
            </a:r>
            <a:r>
              <a:rPr lang="cs-CZ" sz="2400" b="1" baseline="-25000" dirty="0" smtClean="0">
                <a:solidFill>
                  <a:srgbClr val="0070C0"/>
                </a:solidFill>
                <a:cs typeface="Times New Roman" pitchFamily="18" charset="0"/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  <a:cs typeface="Times New Roman" pitchFamily="18" charset="0"/>
              </a:rPr>
              <a:t>2, </a:t>
            </a:r>
            <a:r>
              <a:rPr lang="cs-CZ" sz="2400" b="1" dirty="0" err="1" smtClean="0">
                <a:solidFill>
                  <a:srgbClr val="0070C0"/>
                </a:solidFill>
                <a:cs typeface="Times New Roman" pitchFamily="18" charset="0"/>
              </a:rPr>
              <a:t>Treg</a:t>
            </a:r>
            <a:r>
              <a:rPr lang="cs-CZ" sz="2400" b="1" dirty="0" smtClean="0">
                <a:solidFill>
                  <a:srgbClr val="0070C0"/>
                </a:solidFill>
                <a:cs typeface="Times New Roman" pitchFamily="18" charset="0"/>
              </a:rPr>
              <a:t>, T</a:t>
            </a:r>
            <a:r>
              <a:rPr lang="cs-CZ" sz="2400" b="1" baseline="-25000" dirty="0" smtClean="0">
                <a:solidFill>
                  <a:srgbClr val="0070C0"/>
                </a:solidFill>
                <a:cs typeface="Times New Roman" pitchFamily="18" charset="0"/>
              </a:rPr>
              <a:t>C</a:t>
            </a:r>
            <a:r>
              <a:rPr lang="cs-CZ" sz="2400" dirty="0" smtClean="0">
                <a:cs typeface="Times New Roman" pitchFamily="18" charset="0"/>
              </a:rPr>
              <a:t>…)</a:t>
            </a:r>
            <a:endParaRPr lang="cs-CZ" sz="2400" b="1" dirty="0" smtClean="0"/>
          </a:p>
          <a:p>
            <a:pPr>
              <a:lnSpc>
                <a:spcPct val="20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Regulation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immune</a:t>
            </a:r>
            <a:r>
              <a:rPr lang="cs-CZ" sz="2400" dirty="0" smtClean="0"/>
              <a:t> </a:t>
            </a:r>
            <a:r>
              <a:rPr lang="cs-CZ" sz="2400" dirty="0" err="1" smtClean="0"/>
              <a:t>processes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destruction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err="1" smtClean="0"/>
              <a:t>of</a:t>
            </a:r>
            <a:r>
              <a:rPr lang="cs-CZ" sz="2400" dirty="0" smtClean="0"/>
              <a:t> virus-</a:t>
            </a:r>
            <a:r>
              <a:rPr lang="cs-CZ" sz="2400" dirty="0" err="1" smtClean="0"/>
              <a:t>infected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tumor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 smtClean="0">
                <a:solidFill>
                  <a:srgbClr val="0070C0"/>
                </a:solidFill>
              </a:rPr>
              <a:t>development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T </a:t>
            </a:r>
            <a:r>
              <a:rPr lang="cs-CZ" sz="2200" dirty="0" err="1" smtClean="0"/>
              <a:t>cells</a:t>
            </a:r>
            <a:r>
              <a:rPr lang="cs-CZ" sz="2200" dirty="0" smtClean="0"/>
              <a:t> </a:t>
            </a:r>
            <a:r>
              <a:rPr lang="cs-CZ" sz="2200" dirty="0" err="1" smtClean="0"/>
              <a:t>originate</a:t>
            </a:r>
            <a:r>
              <a:rPr lang="cs-CZ" sz="2200" dirty="0" smtClean="0"/>
              <a:t> in bone </a:t>
            </a:r>
            <a:r>
              <a:rPr lang="cs-CZ" sz="2200" dirty="0" err="1" smtClean="0"/>
              <a:t>marrow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then</a:t>
            </a:r>
            <a:r>
              <a:rPr lang="cs-CZ" sz="2200" dirty="0" smtClean="0"/>
              <a:t> </a:t>
            </a:r>
            <a:r>
              <a:rPr lang="cs-CZ" sz="2200" dirty="0" err="1" smtClean="0"/>
              <a:t>migrate</a:t>
            </a:r>
            <a:r>
              <a:rPr lang="cs-CZ" sz="2200" dirty="0" smtClean="0"/>
              <a:t> to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thymus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dirty="0" err="1" smtClean="0"/>
              <a:t>where</a:t>
            </a:r>
            <a:r>
              <a:rPr lang="cs-CZ" sz="2200" dirty="0" smtClean="0"/>
              <a:t> </a:t>
            </a:r>
            <a:r>
              <a:rPr lang="cs-CZ" sz="2200" dirty="0" err="1" smtClean="0"/>
              <a:t>they</a:t>
            </a:r>
            <a:r>
              <a:rPr lang="cs-CZ" sz="2200" dirty="0" smtClean="0"/>
              <a:t> </a:t>
            </a:r>
            <a:r>
              <a:rPr lang="cs-CZ" sz="2200" dirty="0" err="1" smtClean="0"/>
              <a:t>mature</a:t>
            </a:r>
            <a:r>
              <a:rPr lang="cs-CZ" sz="2200" dirty="0" smtClean="0"/>
              <a:t> (</a:t>
            </a:r>
            <a:r>
              <a:rPr lang="cs-CZ" sz="2200" dirty="0" smtClean="0">
                <a:latin typeface="Symbol" pitchFamily="18" charset="2"/>
              </a:rPr>
              <a:t>ab </a:t>
            </a:r>
            <a:r>
              <a:rPr lang="cs-CZ" sz="2200" dirty="0" smtClean="0"/>
              <a:t>T </a:t>
            </a:r>
            <a:r>
              <a:rPr lang="cs-CZ" sz="2200" dirty="0" err="1" smtClean="0"/>
              <a:t>lymphocytes</a:t>
            </a:r>
            <a:r>
              <a:rPr lang="cs-CZ" sz="2200" dirty="0" smtClean="0"/>
              <a:t>),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final</a:t>
            </a:r>
            <a:r>
              <a:rPr lang="cs-CZ" sz="2200" dirty="0" smtClean="0"/>
              <a:t> </a:t>
            </a:r>
            <a:r>
              <a:rPr lang="cs-CZ" sz="2200" dirty="0" err="1" smtClean="0"/>
              <a:t>differentiation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dirty="0" err="1" smtClean="0"/>
              <a:t>is</a:t>
            </a:r>
            <a:r>
              <a:rPr lang="cs-CZ" sz="2200" dirty="0" smtClean="0"/>
              <a:t> </a:t>
            </a:r>
            <a:r>
              <a:rPr lang="cs-CZ" sz="2200" dirty="0" err="1" smtClean="0"/>
              <a:t>after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activation</a:t>
            </a:r>
            <a:r>
              <a:rPr lang="cs-CZ" sz="2200" dirty="0" smtClean="0"/>
              <a:t> by antigen </a:t>
            </a:r>
            <a:r>
              <a:rPr lang="cs-CZ" sz="2200" dirty="0" err="1" smtClean="0"/>
              <a:t>processed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presented</a:t>
            </a:r>
            <a:r>
              <a:rPr lang="cs-CZ" sz="2200" dirty="0" smtClean="0"/>
              <a:t> by </a:t>
            </a:r>
            <a:r>
              <a:rPr lang="cs-CZ" sz="2200" b="1" dirty="0" smtClean="0">
                <a:solidFill>
                  <a:srgbClr val="0070C0"/>
                </a:solidFill>
              </a:rPr>
              <a:t>APC</a:t>
            </a:r>
            <a:r>
              <a:rPr lang="cs-CZ" sz="2200" dirty="0" smtClean="0"/>
              <a:t>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err="1" smtClean="0">
                <a:latin typeface="Symbol" pitchFamily="18" charset="2"/>
              </a:rPr>
              <a:t>gd</a:t>
            </a:r>
            <a:r>
              <a:rPr lang="cs-CZ" sz="2200" dirty="0" smtClean="0">
                <a:latin typeface="Symbol" pitchFamily="18" charset="2"/>
              </a:rPr>
              <a:t> </a:t>
            </a:r>
            <a:r>
              <a:rPr lang="cs-CZ" sz="2200" dirty="0" smtClean="0"/>
              <a:t>T </a:t>
            </a:r>
            <a:r>
              <a:rPr lang="cs-CZ" sz="2200" dirty="0" err="1" smtClean="0"/>
              <a:t>cells</a:t>
            </a:r>
            <a:r>
              <a:rPr lang="cs-CZ" sz="2200" dirty="0" smtClean="0"/>
              <a:t> </a:t>
            </a:r>
            <a:r>
              <a:rPr lang="cs-CZ" sz="2200" dirty="0" err="1" smtClean="0"/>
              <a:t>can</a:t>
            </a:r>
            <a:r>
              <a:rPr lang="cs-CZ" sz="2200" dirty="0" smtClean="0"/>
              <a:t> </a:t>
            </a:r>
            <a:r>
              <a:rPr lang="cs-CZ" sz="2200" dirty="0" err="1" smtClean="0"/>
              <a:t>develop</a:t>
            </a:r>
            <a:r>
              <a:rPr lang="cs-CZ" sz="2200" dirty="0" smtClean="0"/>
              <a:t> </a:t>
            </a:r>
            <a:r>
              <a:rPr lang="cs-CZ" sz="2200" dirty="0" err="1" smtClean="0"/>
              <a:t>outside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thymus</a:t>
            </a:r>
            <a:r>
              <a:rPr lang="cs-CZ" sz="2200" dirty="0" smtClean="0"/>
              <a:t> (</a:t>
            </a:r>
            <a:r>
              <a:rPr lang="cs-CZ" sz="2200" dirty="0" err="1" smtClean="0"/>
              <a:t>the</a:t>
            </a:r>
            <a:r>
              <a:rPr lang="cs-CZ" sz="2200" dirty="0" smtClean="0"/>
              <a:t> minority </a:t>
            </a:r>
            <a:r>
              <a:rPr lang="cs-CZ" sz="2200" dirty="0" err="1" smtClean="0"/>
              <a:t>population</a:t>
            </a:r>
            <a:r>
              <a:rPr lang="cs-CZ" sz="2200" dirty="0" smtClean="0"/>
              <a:t>)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T </a:t>
            </a:r>
            <a:r>
              <a:rPr lang="cs-CZ" sz="2200" dirty="0" err="1" smtClean="0"/>
              <a:t>cells</a:t>
            </a:r>
            <a:r>
              <a:rPr lang="cs-CZ" sz="2200" dirty="0" smtClean="0"/>
              <a:t> are </a:t>
            </a:r>
            <a:r>
              <a:rPr lang="cs-CZ" sz="2200" dirty="0" err="1" smtClean="0"/>
              <a:t>stimulated</a:t>
            </a:r>
            <a:r>
              <a:rPr lang="cs-CZ" sz="2200" dirty="0" smtClean="0"/>
              <a:t> </a:t>
            </a:r>
            <a:r>
              <a:rPr lang="cs-CZ" sz="2200" dirty="0" err="1" smtClean="0"/>
              <a:t>after</a:t>
            </a:r>
            <a:r>
              <a:rPr lang="cs-CZ" sz="2200" dirty="0" smtClean="0"/>
              <a:t> </a:t>
            </a:r>
            <a:r>
              <a:rPr lang="cs-CZ" sz="2200" dirty="0" err="1" smtClean="0"/>
              <a:t>activation</a:t>
            </a:r>
            <a:r>
              <a:rPr lang="cs-CZ" sz="2200" dirty="0" smtClean="0"/>
              <a:t> to </a:t>
            </a:r>
            <a:r>
              <a:rPr lang="cs-CZ" sz="2200" dirty="0" err="1" smtClean="0"/>
              <a:t>proliferate</a:t>
            </a:r>
            <a:r>
              <a:rPr lang="cs-CZ" sz="2200" dirty="0" smtClean="0"/>
              <a:t> </a:t>
            </a:r>
            <a:br>
              <a:rPr lang="cs-CZ" sz="2200" dirty="0" smtClean="0"/>
            </a:b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differentiate</a:t>
            </a:r>
            <a:r>
              <a:rPr lang="cs-CZ" sz="2200" dirty="0" smtClean="0"/>
              <a:t> </a:t>
            </a:r>
            <a:r>
              <a:rPr lang="cs-CZ" sz="2200" dirty="0" err="1" smtClean="0"/>
              <a:t>into</a:t>
            </a:r>
            <a:r>
              <a:rPr lang="cs-CZ" sz="2200" dirty="0" smtClean="0"/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effector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cells</a:t>
            </a:r>
            <a:r>
              <a:rPr lang="cs-CZ" sz="2200" b="1" dirty="0" smtClean="0">
                <a:solidFill>
                  <a:srgbClr val="0070C0"/>
                </a:solidFill>
              </a:rPr>
              <a:t> 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memory</a:t>
            </a:r>
            <a:r>
              <a:rPr lang="cs-CZ" sz="2200" b="1" dirty="0" smtClean="0">
                <a:solidFill>
                  <a:srgbClr val="0070C0"/>
                </a:solidFill>
              </a:rPr>
              <a:t> </a:t>
            </a:r>
            <a:r>
              <a:rPr lang="cs-CZ" sz="2200" b="1" dirty="0" err="1" smtClean="0">
                <a:solidFill>
                  <a:srgbClr val="0070C0"/>
                </a:solidFill>
              </a:rPr>
              <a:t>cells</a:t>
            </a:r>
            <a:endParaRPr lang="cs-CZ" sz="22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85090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T cell </a:t>
            </a:r>
            <a:r>
              <a:rPr lang="cs-CZ" sz="2800" b="1" dirty="0" err="1">
                <a:solidFill>
                  <a:srgbClr val="0070C0"/>
                </a:solidFill>
              </a:rPr>
              <a:t>development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785794"/>
            <a:ext cx="8435280" cy="58769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err="1" smtClean="0"/>
              <a:t>Pluripotent</a:t>
            </a:r>
            <a:r>
              <a:rPr lang="cs-CZ" sz="1600" b="1" dirty="0" smtClean="0"/>
              <a:t> </a:t>
            </a:r>
            <a:r>
              <a:rPr lang="cs-CZ" sz="1600" b="1" dirty="0" err="1"/>
              <a:t>hematopoietic</a:t>
            </a:r>
            <a:r>
              <a:rPr lang="cs-CZ" sz="1600" b="1" dirty="0"/>
              <a:t> stem </a:t>
            </a:r>
            <a:r>
              <a:rPr lang="cs-CZ" sz="1600" b="1" dirty="0" err="1"/>
              <a:t>cells</a:t>
            </a:r>
            <a:r>
              <a:rPr lang="cs-CZ" sz="1600" b="1" dirty="0"/>
              <a:t> </a:t>
            </a:r>
            <a:endParaRPr lang="cs-CZ" sz="1600" b="1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endParaRPr lang="cs-CZ" sz="1600" b="1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err="1" smtClean="0"/>
              <a:t>Lymphoid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progenitors</a:t>
            </a:r>
            <a:r>
              <a:rPr lang="cs-CZ" sz="1600" b="1" dirty="0" smtClean="0"/>
              <a:t> - </a:t>
            </a:r>
            <a:r>
              <a:rPr lang="cs-CZ" sz="1600" dirty="0" smtClean="0"/>
              <a:t>are </a:t>
            </a:r>
            <a:r>
              <a:rPr lang="cs-CZ" sz="1600" dirty="0" err="1" smtClean="0"/>
              <a:t>coming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bone </a:t>
            </a:r>
            <a:r>
              <a:rPr lang="cs-CZ" sz="1600" dirty="0" err="1" smtClean="0"/>
              <a:t>marrow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                                     to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thymus</a:t>
            </a:r>
            <a:r>
              <a:rPr lang="cs-CZ" sz="1600" dirty="0" smtClean="0"/>
              <a:t> </a:t>
            </a:r>
            <a:endParaRPr lang="cs-CZ" sz="1600" b="1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smtClean="0"/>
              <a:t>Pro-</a:t>
            </a:r>
            <a:r>
              <a:rPr lang="cs-CZ" sz="1600" b="1" dirty="0" err="1" smtClean="0"/>
              <a:t>thymocytes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70C0"/>
                </a:solidFill>
              </a:rPr>
              <a:t>– </a:t>
            </a:r>
            <a:r>
              <a:rPr lang="cs-CZ" sz="1600" b="1" dirty="0" smtClean="0">
                <a:solidFill>
                  <a:srgbClr val="0070C0"/>
                </a:solidFill>
              </a:rPr>
              <a:t>double negative T </a:t>
            </a:r>
            <a:r>
              <a:rPr lang="cs-CZ" sz="1600" b="1" dirty="0" err="1" smtClean="0">
                <a:solidFill>
                  <a:srgbClr val="0070C0"/>
                </a:solidFill>
              </a:rPr>
              <a:t>cells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dirty="0" smtClean="0"/>
              <a:t>- </a:t>
            </a:r>
            <a:r>
              <a:rPr lang="cs-CZ" sz="1600" dirty="0" err="1" smtClean="0"/>
              <a:t>begin</a:t>
            </a:r>
            <a:r>
              <a:rPr lang="cs-CZ" sz="1600" dirty="0" smtClean="0"/>
              <a:t> to </a:t>
            </a:r>
            <a:r>
              <a:rPr lang="cs-CZ" sz="1600" b="1" dirty="0" err="1" smtClean="0">
                <a:solidFill>
                  <a:srgbClr val="002060"/>
                </a:solidFill>
              </a:rPr>
              <a:t>rearrange</a:t>
            </a:r>
            <a:r>
              <a:rPr lang="cs-CZ" sz="1600" b="1" dirty="0" smtClean="0">
                <a:solidFill>
                  <a:srgbClr val="002060"/>
                </a:solidFill>
              </a:rPr>
              <a:t> </a:t>
            </a:r>
            <a:r>
              <a:rPr lang="cs-CZ" sz="1600" b="1" dirty="0" err="1" smtClean="0">
                <a:solidFill>
                  <a:srgbClr val="002060"/>
                </a:solidFill>
              </a:rPr>
              <a:t>TCR</a:t>
            </a:r>
            <a:r>
              <a:rPr lang="cs-CZ" sz="1600" b="1" dirty="0" err="1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sz="1600" b="1" dirty="0" smtClean="0">
                <a:solidFill>
                  <a:srgbClr val="002060"/>
                </a:solidFill>
              </a:rPr>
              <a:t> </a:t>
            </a:r>
            <a:r>
              <a:rPr lang="cs-CZ" sz="1600" dirty="0" err="1" smtClean="0"/>
              <a:t>genes</a:t>
            </a:r>
            <a:r>
              <a:rPr lang="cs-CZ" sz="1600" dirty="0" smtClean="0"/>
              <a:t>, express on </a:t>
            </a:r>
            <a:r>
              <a:rPr lang="cs-CZ" sz="1600" dirty="0" err="1" smtClean="0"/>
              <a:t>their</a:t>
            </a:r>
            <a:r>
              <a:rPr lang="cs-CZ" sz="1600" dirty="0" smtClean="0"/>
              <a:t> </a:t>
            </a:r>
            <a:r>
              <a:rPr lang="cs-CZ" sz="1600" dirty="0" err="1" smtClean="0"/>
              <a:t>surface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>
                <a:solidFill>
                  <a:srgbClr val="002060"/>
                </a:solidFill>
              </a:rPr>
              <a:t>                          </a:t>
            </a:r>
            <a:r>
              <a:rPr lang="cs-CZ" sz="1600" b="1" dirty="0" err="1" smtClean="0">
                <a:solidFill>
                  <a:srgbClr val="0070C0"/>
                </a:solidFill>
              </a:rPr>
              <a:t>pre</a:t>
            </a:r>
            <a:r>
              <a:rPr lang="cs-CZ" sz="1600" b="1" dirty="0" smtClean="0">
                <a:solidFill>
                  <a:srgbClr val="0070C0"/>
                </a:solidFill>
              </a:rPr>
              <a:t>-TCR</a:t>
            </a:r>
            <a:r>
              <a:rPr lang="cs-CZ" sz="1600" dirty="0" smtClean="0">
                <a:solidFill>
                  <a:srgbClr val="002060"/>
                </a:solidFill>
              </a:rPr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Composed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smtClean="0">
                <a:latin typeface="Symbol" pitchFamily="18" charset="2"/>
              </a:rPr>
              <a:t>b</a:t>
            </a:r>
            <a:r>
              <a:rPr lang="cs-CZ" sz="1600" dirty="0" smtClean="0"/>
              <a:t> </a:t>
            </a:r>
            <a:r>
              <a:rPr lang="cs-CZ" sz="1600" dirty="0" err="1" smtClean="0"/>
              <a:t>chain</a:t>
            </a:r>
            <a:r>
              <a:rPr lang="cs-CZ" sz="1600" dirty="0" smtClean="0"/>
              <a:t>, </a:t>
            </a:r>
            <a:r>
              <a:rPr lang="cs-CZ" sz="1600" dirty="0" err="1" smtClean="0"/>
              <a:t>pre</a:t>
            </a:r>
            <a:r>
              <a:rPr lang="cs-CZ" sz="1600" dirty="0" smtClean="0"/>
              <a:t>-</a:t>
            </a:r>
            <a:r>
              <a:rPr lang="cs-CZ" sz="1600" dirty="0" err="1" smtClean="0"/>
              <a:t>TCR</a:t>
            </a:r>
            <a:r>
              <a:rPr lang="cs-CZ" sz="1600" dirty="0" err="1" smtClean="0">
                <a:latin typeface="Symbol" pitchFamily="18" charset="2"/>
              </a:rPr>
              <a:t>a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CD3 </a:t>
            </a:r>
            <a:r>
              <a:rPr lang="cs-CZ" sz="1600" dirty="0" err="1" smtClean="0"/>
              <a:t>complex</a:t>
            </a:r>
            <a:r>
              <a:rPr lang="cs-CZ" sz="1600" dirty="0" smtClean="0"/>
              <a:t>), </a:t>
            </a:r>
            <a:br>
              <a:rPr lang="cs-CZ" sz="1600" dirty="0" smtClean="0"/>
            </a:br>
            <a:r>
              <a:rPr lang="cs-CZ" sz="1600" dirty="0" smtClean="0"/>
              <a:t>                          </a:t>
            </a:r>
            <a:r>
              <a:rPr lang="cs-CZ" sz="1600" dirty="0" err="1" smtClean="0"/>
              <a:t>then</a:t>
            </a:r>
            <a:r>
              <a:rPr lang="cs-CZ" sz="1600" dirty="0" smtClean="0"/>
              <a:t> </a:t>
            </a:r>
            <a:r>
              <a:rPr lang="cs-CZ" sz="1600" dirty="0" err="1" smtClean="0"/>
              <a:t>begin</a:t>
            </a:r>
            <a:r>
              <a:rPr lang="cs-CZ" sz="1600" dirty="0" smtClean="0"/>
              <a:t> </a:t>
            </a:r>
            <a:r>
              <a:rPr lang="cs-CZ" sz="1600" dirty="0" err="1" smtClean="0"/>
              <a:t>TCR</a:t>
            </a:r>
            <a:r>
              <a:rPr lang="cs-CZ" sz="1600" dirty="0" err="1" smtClean="0">
                <a:latin typeface="Symbol" pitchFamily="18" charset="2"/>
              </a:rPr>
              <a:t>a</a:t>
            </a:r>
            <a:r>
              <a:rPr lang="cs-CZ" sz="1600" dirty="0" smtClean="0"/>
              <a:t> </a:t>
            </a:r>
            <a:r>
              <a:rPr lang="cs-CZ" sz="1600" dirty="0" err="1" smtClean="0"/>
              <a:t>genes</a:t>
            </a:r>
            <a:r>
              <a:rPr lang="cs-CZ" sz="1600" dirty="0" smtClean="0"/>
              <a:t> </a:t>
            </a:r>
            <a:r>
              <a:rPr lang="cs-CZ" sz="1600" dirty="0" err="1" smtClean="0"/>
              <a:t>rearrangement</a:t>
            </a:r>
            <a:r>
              <a:rPr lang="cs-CZ" sz="1600" dirty="0" smtClean="0"/>
              <a:t> 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smtClean="0"/>
              <a:t> </a:t>
            </a:r>
            <a:r>
              <a:rPr lang="cs-CZ" sz="1600" b="1" dirty="0" err="1" smtClean="0"/>
              <a:t>Cortical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thymocytes</a:t>
            </a:r>
            <a:r>
              <a:rPr lang="cs-CZ" sz="1600" dirty="0" smtClean="0"/>
              <a:t> – </a:t>
            </a:r>
            <a:r>
              <a:rPr lang="cs-CZ" sz="1600" b="1" dirty="0" smtClean="0">
                <a:solidFill>
                  <a:srgbClr val="0070C0"/>
                </a:solidFill>
              </a:rPr>
              <a:t>double positive T </a:t>
            </a:r>
            <a:r>
              <a:rPr lang="cs-CZ" sz="1600" b="1" dirty="0" err="1" smtClean="0">
                <a:solidFill>
                  <a:srgbClr val="0070C0"/>
                </a:solidFill>
              </a:rPr>
              <a:t>cells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dirty="0" smtClean="0"/>
              <a:t>- express on </a:t>
            </a:r>
            <a:r>
              <a:rPr lang="cs-CZ" sz="1600" dirty="0" err="1" smtClean="0"/>
              <a:t>their</a:t>
            </a:r>
            <a:r>
              <a:rPr lang="cs-CZ" sz="1600" dirty="0" smtClean="0"/>
              <a:t> </a:t>
            </a:r>
            <a:r>
              <a:rPr lang="cs-CZ" sz="1600" dirty="0" err="1" smtClean="0"/>
              <a:t>surface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TCR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CD4 </a:t>
            </a:r>
            <a:r>
              <a:rPr lang="cs-CZ" sz="1600" dirty="0" err="1" smtClean="0"/>
              <a:t>and</a:t>
            </a:r>
            <a:r>
              <a:rPr lang="cs-CZ" sz="1600" b="1" dirty="0" smtClean="0">
                <a:solidFill>
                  <a:srgbClr val="0070C0"/>
                </a:solidFill>
              </a:rPr>
              <a:t> CD8 </a:t>
            </a:r>
            <a:br>
              <a:rPr lang="cs-CZ" sz="1600" b="1" dirty="0" smtClean="0">
                <a:solidFill>
                  <a:srgbClr val="0070C0"/>
                </a:solidFill>
              </a:rPr>
            </a:br>
            <a:r>
              <a:rPr lang="cs-CZ" sz="1600" b="1" dirty="0" smtClean="0">
                <a:solidFill>
                  <a:srgbClr val="0070C0"/>
                </a:solidFill>
              </a:rPr>
              <a:t>                                  </a:t>
            </a:r>
            <a:r>
              <a:rPr lang="cs-CZ" sz="1600" dirty="0" smtClean="0"/>
              <a:t>co-receptor (double positive T </a:t>
            </a:r>
            <a:r>
              <a:rPr lang="cs-CZ" sz="1600" dirty="0" err="1" smtClean="0"/>
              <a:t>lymphocyte</a:t>
            </a:r>
            <a:r>
              <a:rPr lang="cs-CZ" sz="1600" dirty="0" smtClean="0"/>
              <a:t>), </a:t>
            </a:r>
            <a:br>
              <a:rPr lang="cs-CZ" sz="1600" dirty="0" smtClean="0"/>
            </a:br>
            <a:r>
              <a:rPr lang="cs-CZ" sz="1600" dirty="0" smtClean="0"/>
              <a:t>                                 </a:t>
            </a:r>
            <a:r>
              <a:rPr lang="cs-CZ" sz="1600" b="1" dirty="0" smtClean="0">
                <a:solidFill>
                  <a:srgbClr val="FF0000"/>
                </a:solidFill>
              </a:rPr>
              <a:t>T cell </a:t>
            </a:r>
            <a:r>
              <a:rPr lang="cs-CZ" sz="1600" b="1" dirty="0" err="1" smtClean="0">
                <a:solidFill>
                  <a:srgbClr val="FF0000"/>
                </a:solidFill>
              </a:rPr>
              <a:t>selection</a:t>
            </a:r>
            <a:r>
              <a:rPr lang="cs-CZ" sz="16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err="1" smtClean="0"/>
              <a:t>Medullary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thymocytes</a:t>
            </a:r>
            <a:r>
              <a:rPr lang="cs-CZ" sz="1600" dirty="0" smtClean="0"/>
              <a:t> - single positive T </a:t>
            </a:r>
            <a:r>
              <a:rPr lang="cs-CZ" sz="1600" dirty="0" err="1" smtClean="0"/>
              <a:t>cells</a:t>
            </a:r>
            <a:r>
              <a:rPr lang="cs-CZ" sz="1600" dirty="0" smtClean="0"/>
              <a:t> - </a:t>
            </a:r>
            <a:r>
              <a:rPr lang="cs-CZ" sz="1600" dirty="0" err="1" smtClean="0"/>
              <a:t>retain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expression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CD4 </a:t>
            </a:r>
            <a:r>
              <a:rPr lang="cs-CZ" sz="1600" b="1" dirty="0" err="1" smtClean="0">
                <a:solidFill>
                  <a:srgbClr val="0070C0"/>
                </a:solidFill>
              </a:rPr>
              <a:t>or</a:t>
            </a:r>
            <a:r>
              <a:rPr lang="cs-CZ" sz="1600" b="1" dirty="0" smtClean="0">
                <a:solidFill>
                  <a:srgbClr val="0070C0"/>
                </a:solidFill>
              </a:rPr>
              <a:t> CD8</a:t>
            </a:r>
            <a:r>
              <a:rPr lang="cs-CZ" sz="1600" dirty="0" smtClean="0"/>
              <a:t>, </a:t>
            </a:r>
            <a:r>
              <a:rPr lang="cs-CZ" sz="1600" dirty="0" err="1" smtClean="0"/>
              <a:t>then</a:t>
            </a:r>
            <a:r>
              <a:rPr lang="cs-CZ" sz="1600" dirty="0" smtClean="0"/>
              <a:t> </a:t>
            </a:r>
            <a:r>
              <a:rPr lang="cs-CZ" sz="1600" dirty="0" err="1" smtClean="0"/>
              <a:t>migrate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                                                                               to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secondary</a:t>
            </a:r>
            <a:r>
              <a:rPr lang="cs-CZ" sz="1600" dirty="0" smtClean="0"/>
              <a:t> </a:t>
            </a:r>
            <a:r>
              <a:rPr lang="cs-CZ" sz="1600" dirty="0" err="1" smtClean="0"/>
              <a:t>lymphoid</a:t>
            </a:r>
            <a:r>
              <a:rPr lang="cs-CZ" sz="1600" dirty="0" smtClean="0"/>
              <a:t> </a:t>
            </a:r>
            <a:r>
              <a:rPr lang="cs-CZ" sz="1600" dirty="0" err="1" smtClean="0"/>
              <a:t>organs</a:t>
            </a:r>
            <a:r>
              <a:rPr lang="cs-CZ" sz="1600" dirty="0" smtClean="0"/>
              <a:t> 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1600" b="1" dirty="0" err="1" smtClean="0"/>
              <a:t>Mature</a:t>
            </a:r>
            <a:r>
              <a:rPr lang="cs-CZ" sz="1600" b="1" dirty="0" smtClean="0"/>
              <a:t> T </a:t>
            </a:r>
            <a:r>
              <a:rPr lang="cs-CZ" sz="1600" b="1" dirty="0" err="1" smtClean="0"/>
              <a:t>cells</a:t>
            </a:r>
            <a:r>
              <a:rPr lang="cs-CZ" sz="1600" b="1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Medullary</a:t>
            </a:r>
            <a:r>
              <a:rPr lang="cs-CZ" sz="1600" dirty="0" smtClean="0"/>
              <a:t> </a:t>
            </a:r>
            <a:r>
              <a:rPr lang="cs-CZ" sz="1600" dirty="0" err="1" smtClean="0"/>
              <a:t>thymocytes</a:t>
            </a:r>
            <a:r>
              <a:rPr lang="cs-CZ" sz="1600" dirty="0" smtClean="0"/>
              <a:t>) </a:t>
            </a:r>
            <a:r>
              <a:rPr lang="cs-CZ" sz="1600" dirty="0" err="1" smtClean="0"/>
              <a:t>leave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thymus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migrate</a:t>
            </a:r>
            <a:r>
              <a:rPr lang="cs-CZ" sz="1600" dirty="0" smtClean="0"/>
              <a:t> to </a:t>
            </a:r>
            <a:r>
              <a:rPr lang="cs-CZ" sz="1600" dirty="0" err="1" smtClean="0"/>
              <a:t>secondary</a:t>
            </a:r>
            <a:r>
              <a:rPr lang="cs-CZ" sz="1600" dirty="0" smtClean="0"/>
              <a:t> </a:t>
            </a:r>
            <a:r>
              <a:rPr lang="cs-CZ" sz="1600" dirty="0" err="1" smtClean="0"/>
              <a:t>lymphoid</a:t>
            </a:r>
            <a:r>
              <a:rPr lang="cs-CZ" sz="1600" dirty="0" smtClean="0"/>
              <a:t> </a:t>
            </a:r>
            <a:r>
              <a:rPr lang="cs-CZ" sz="1600" dirty="0" err="1" smtClean="0"/>
              <a:t>organs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pic>
        <p:nvPicPr>
          <p:cNvPr id="7" name="irc_mi" descr="http://www.nature.com/nri/journal/v2/n5/images/nri798-f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0"/>
            <a:ext cx="264317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 rot="5400000">
            <a:off x="965175" y="2178041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5400000">
            <a:off x="1072332" y="1285066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5400000">
            <a:off x="858018" y="3213892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5400000">
            <a:off x="858018" y="4571214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0668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T cell </a:t>
            </a:r>
            <a:r>
              <a:rPr lang="cs-CZ" sz="3600" b="1" dirty="0" err="1">
                <a:solidFill>
                  <a:srgbClr val="0070C0"/>
                </a:solidFill>
              </a:rPr>
              <a:t>selection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8424862" cy="53276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</a:rPr>
              <a:t>Positive </a:t>
            </a:r>
            <a:r>
              <a:rPr lang="cs-CZ" sz="2000" b="1" dirty="0" err="1">
                <a:solidFill>
                  <a:srgbClr val="0070C0"/>
                </a:solidFill>
              </a:rPr>
              <a:t>selection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-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b="1" dirty="0" err="1"/>
              <a:t>elimination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cells</a:t>
            </a:r>
            <a:r>
              <a:rPr lang="cs-CZ" sz="2000" b="1" dirty="0"/>
              <a:t> </a:t>
            </a:r>
            <a:r>
              <a:rPr lang="cs-CZ" sz="2000" b="1" dirty="0" err="1"/>
              <a:t>with</a:t>
            </a:r>
            <a:r>
              <a:rPr lang="cs-CZ" sz="2000" b="1" dirty="0"/>
              <a:t> </a:t>
            </a:r>
            <a:r>
              <a:rPr lang="cs-CZ" sz="2000" b="1" dirty="0" err="1"/>
              <a:t>dysfunctional</a:t>
            </a:r>
            <a:r>
              <a:rPr lang="cs-CZ" sz="2000" b="1" dirty="0"/>
              <a:t> TCR</a:t>
            </a:r>
            <a:r>
              <a:rPr lang="cs-CZ" sz="2000" dirty="0"/>
              <a:t>, </a:t>
            </a:r>
            <a:br>
              <a:rPr lang="cs-CZ" sz="2000" dirty="0"/>
            </a:br>
            <a:r>
              <a:rPr lang="cs-CZ" sz="2000" dirty="0" smtClean="0"/>
              <a:t> </a:t>
            </a:r>
            <a:r>
              <a:rPr lang="cs-CZ" sz="2000" dirty="0" err="1" smtClean="0"/>
              <a:t>thymocytes</a:t>
            </a:r>
            <a:r>
              <a:rPr lang="cs-CZ" sz="2000" dirty="0" smtClean="0"/>
              <a:t> </a:t>
            </a:r>
            <a:r>
              <a:rPr lang="cs-CZ" sz="2000" dirty="0" err="1" smtClean="0"/>
              <a:t>that</a:t>
            </a:r>
            <a:r>
              <a:rPr lang="cs-CZ" sz="2000" dirty="0" smtClean="0"/>
              <a:t> </a:t>
            </a:r>
            <a:r>
              <a:rPr lang="cs-CZ" sz="2000" dirty="0" err="1" smtClean="0"/>
              <a:t>recognize</a:t>
            </a:r>
            <a:r>
              <a:rPr lang="cs-CZ" sz="2000" dirty="0" smtClean="0"/>
              <a:t> MHC </a:t>
            </a:r>
            <a:r>
              <a:rPr lang="cs-CZ" sz="2000" dirty="0" err="1" smtClean="0"/>
              <a:t>gp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low</a:t>
            </a:r>
            <a:r>
              <a:rPr lang="cs-CZ" sz="2000" dirty="0" smtClean="0"/>
              <a:t> </a:t>
            </a:r>
            <a:r>
              <a:rPr lang="cs-CZ" sz="2000" dirty="0" err="1" smtClean="0"/>
              <a:t>affinity</a:t>
            </a:r>
            <a:r>
              <a:rPr lang="cs-CZ" sz="2000" dirty="0" smtClean="0"/>
              <a:t> are </a:t>
            </a:r>
            <a:r>
              <a:rPr lang="cs-CZ" sz="2000" dirty="0" err="1" smtClean="0"/>
              <a:t>positively</a:t>
            </a:r>
            <a:r>
              <a:rPr lang="cs-CZ" sz="2000" dirty="0" smtClean="0"/>
              <a:t> </a:t>
            </a:r>
            <a:r>
              <a:rPr lang="cs-CZ" sz="2000" dirty="0" err="1" smtClean="0"/>
              <a:t>selected</a:t>
            </a:r>
            <a:r>
              <a:rPr lang="cs-CZ" sz="2000" dirty="0" smtClean="0"/>
              <a:t>, </a:t>
            </a:r>
            <a:r>
              <a:rPr lang="cs-CZ" sz="2000" dirty="0" err="1"/>
              <a:t>then</a:t>
            </a:r>
            <a:r>
              <a:rPr lang="cs-CZ" sz="2000" dirty="0"/>
              <a:t> </a:t>
            </a:r>
            <a:r>
              <a:rPr lang="cs-CZ" sz="2000" dirty="0" err="1"/>
              <a:t>maintain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expression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CD4 </a:t>
            </a:r>
            <a:r>
              <a:rPr lang="cs-CZ" sz="2000" dirty="0" err="1"/>
              <a:t>or</a:t>
            </a:r>
            <a:r>
              <a:rPr lang="cs-CZ" sz="2000" dirty="0"/>
              <a:t> CD8 (</a:t>
            </a:r>
            <a:r>
              <a:rPr lang="cs-CZ" sz="2000" dirty="0" err="1"/>
              <a:t>depending</a:t>
            </a:r>
            <a:r>
              <a:rPr lang="cs-CZ" sz="2000" dirty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/>
              <a:t>class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MHC </a:t>
            </a:r>
            <a:r>
              <a:rPr lang="cs-CZ" sz="2000" dirty="0" err="1"/>
              <a:t>gp</a:t>
            </a:r>
            <a:r>
              <a:rPr lang="cs-CZ" sz="2000" dirty="0"/>
              <a:t> </a:t>
            </a:r>
            <a:r>
              <a:rPr lang="cs-CZ" sz="2000" dirty="0" err="1"/>
              <a:t>binds</a:t>
            </a:r>
            <a:r>
              <a:rPr lang="cs-CZ" sz="2000" dirty="0"/>
              <a:t> to </a:t>
            </a:r>
            <a:r>
              <a:rPr lang="cs-CZ" sz="2000" dirty="0" err="1"/>
              <a:t>the</a:t>
            </a:r>
            <a:r>
              <a:rPr lang="cs-CZ" sz="2000" dirty="0"/>
              <a:t> TCR). </a:t>
            </a:r>
            <a:endParaRPr lang="cs-CZ" sz="2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</a:rPr>
              <a:t>Negative </a:t>
            </a:r>
            <a:r>
              <a:rPr lang="cs-CZ" sz="2000" b="1" dirty="0" err="1" smtClean="0">
                <a:solidFill>
                  <a:srgbClr val="0070C0"/>
                </a:solidFill>
              </a:rPr>
              <a:t>selection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-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b="1" dirty="0" err="1" smtClean="0"/>
              <a:t>elimination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autoreactive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cells</a:t>
            </a:r>
            <a:r>
              <a:rPr lang="cs-CZ" sz="2000" dirty="0" smtClean="0"/>
              <a:t>,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strongly</a:t>
            </a:r>
            <a:r>
              <a:rPr lang="cs-CZ" sz="2000" dirty="0" smtClean="0"/>
              <a:t> </a:t>
            </a:r>
            <a:r>
              <a:rPr lang="cs-CZ" sz="2000" dirty="0" err="1" smtClean="0"/>
              <a:t>bind</a:t>
            </a:r>
            <a:r>
              <a:rPr lang="cs-CZ" sz="2000" dirty="0" smtClean="0"/>
              <a:t> </a:t>
            </a:r>
            <a:r>
              <a:rPr lang="cs-CZ" sz="2000" dirty="0" err="1" smtClean="0"/>
              <a:t>MHCgp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normal</a:t>
            </a:r>
            <a:r>
              <a:rPr lang="cs-CZ" sz="2000" dirty="0" smtClean="0"/>
              <a:t> </a:t>
            </a:r>
            <a:r>
              <a:rPr lang="cs-CZ" sz="2000" dirty="0" err="1" smtClean="0"/>
              <a:t>peptides</a:t>
            </a:r>
            <a:r>
              <a:rPr lang="cs-CZ" sz="2000" dirty="0" smtClean="0"/>
              <a:t> (</a:t>
            </a:r>
            <a:r>
              <a:rPr lang="cs-CZ" sz="2000" dirty="0" err="1" smtClean="0"/>
              <a:t>autoantigens</a:t>
            </a:r>
            <a:r>
              <a:rPr lang="cs-CZ" sz="2000" dirty="0" smtClean="0"/>
              <a:t>) </a:t>
            </a:r>
            <a:r>
              <a:rPr lang="cs-CZ" sz="2000" dirty="0" err="1" smtClean="0"/>
              <a:t>which</a:t>
            </a:r>
            <a:r>
              <a:rPr lang="cs-CZ" sz="2000" dirty="0" smtClean="0"/>
              <a:t> are </a:t>
            </a:r>
            <a:r>
              <a:rPr lang="cs-CZ" sz="2000" dirty="0" err="1" smtClean="0"/>
              <a:t>expressed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surface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thymic</a:t>
            </a:r>
            <a:r>
              <a:rPr lang="cs-CZ" sz="2000" dirty="0" smtClean="0"/>
              <a:t> </a:t>
            </a:r>
            <a:r>
              <a:rPr lang="cs-CZ" sz="2000" dirty="0" err="1" smtClean="0"/>
              <a:t>cells</a:t>
            </a:r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8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/>
              <a:t>98</a:t>
            </a:r>
            <a:r>
              <a:rPr lang="cs-CZ" sz="2000" dirty="0"/>
              <a:t>% </a:t>
            </a:r>
            <a:r>
              <a:rPr lang="cs-CZ" sz="2000" dirty="0" err="1"/>
              <a:t>of</a:t>
            </a:r>
            <a:r>
              <a:rPr lang="cs-CZ" sz="2000" dirty="0"/>
              <a:t> pro-</a:t>
            </a:r>
            <a:r>
              <a:rPr lang="cs-CZ" sz="2000" dirty="0" err="1"/>
              <a:t>thymocytes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 smtClean="0"/>
              <a:t>thymus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</a:t>
            </a:r>
            <a:r>
              <a:rPr lang="cs-CZ" sz="2000" dirty="0" err="1"/>
              <a:t>during</a:t>
            </a:r>
            <a:r>
              <a:rPr lang="cs-CZ" sz="2000" dirty="0"/>
              <a:t> </a:t>
            </a:r>
            <a:r>
              <a:rPr lang="cs-CZ" sz="2000" dirty="0" err="1"/>
              <a:t>its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dies</a:t>
            </a:r>
            <a:r>
              <a:rPr lang="cs-CZ" sz="2000" dirty="0"/>
              <a:t> </a:t>
            </a:r>
            <a:endParaRPr lang="cs-CZ" sz="2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0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hlinkClick r:id="rId2"/>
              </a:rPr>
              <a:t>https://www.youtube.com/watch?v=9E_UxnC_L2o</a:t>
            </a:r>
            <a:endParaRPr lang="cs-CZ" sz="2000" dirty="0" smtClean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/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/>
          </a:p>
        </p:txBody>
      </p:sp>
      <p:pic>
        <p:nvPicPr>
          <p:cNvPr id="4" name="irc_mi" descr="https://dokuwiki.noctrl.edu/lib/exe/fetch.php?w=600&amp;h=400&amp;media=bio:440:virology_wiki_9_picture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57628"/>
            <a:ext cx="457200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 smtClean="0">
                <a:solidFill>
                  <a:srgbClr val="0070C0"/>
                </a:solidFill>
              </a:rPr>
              <a:t>surface</a:t>
            </a:r>
            <a:r>
              <a:rPr lang="cs-CZ" sz="3200" b="1" dirty="0" smtClean="0">
                <a:solidFill>
                  <a:srgbClr val="0070C0"/>
                </a:solidFill>
              </a:rPr>
              <a:t> </a:t>
            </a:r>
            <a:r>
              <a:rPr lang="cs-CZ" sz="3200" b="1" dirty="0" err="1">
                <a:solidFill>
                  <a:srgbClr val="0070C0"/>
                </a:solidFill>
              </a:rPr>
              <a:t>markers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928802"/>
            <a:ext cx="8643966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r>
              <a:rPr lang="cs-CZ" sz="2400" b="1" dirty="0"/>
              <a:t>TCR</a:t>
            </a:r>
            <a:r>
              <a:rPr lang="cs-CZ" sz="2400" dirty="0"/>
              <a:t> - </a:t>
            </a:r>
            <a:r>
              <a:rPr lang="cs-CZ" sz="2400" dirty="0" err="1" smtClean="0"/>
              <a:t>recognizes</a:t>
            </a:r>
            <a:r>
              <a:rPr lang="cs-CZ" sz="2400" dirty="0" smtClean="0"/>
              <a:t> </a:t>
            </a:r>
            <a:r>
              <a:rPr lang="cs-CZ" sz="2400" dirty="0" err="1"/>
              <a:t>Ag</a:t>
            </a:r>
            <a:r>
              <a:rPr lang="cs-CZ" sz="2400" dirty="0"/>
              <a:t> </a:t>
            </a:r>
            <a:r>
              <a:rPr lang="cs-CZ" sz="2400" dirty="0" smtClean="0"/>
              <a:t>peptide </a:t>
            </a:r>
            <a:r>
              <a:rPr lang="cs-CZ" sz="2400" dirty="0" err="1" smtClean="0"/>
              <a:t>bound</a:t>
            </a:r>
            <a:r>
              <a:rPr lang="cs-CZ" sz="2400" dirty="0" smtClean="0"/>
              <a:t> to MHC </a:t>
            </a:r>
            <a:r>
              <a:rPr lang="cs-CZ" sz="2400" dirty="0" err="1" smtClean="0"/>
              <a:t>molecule</a:t>
            </a:r>
            <a:r>
              <a:rPr lang="cs-CZ" sz="2400" dirty="0" smtClean="0"/>
              <a:t> </a:t>
            </a:r>
            <a:r>
              <a:rPr lang="cs-CZ" sz="2400" dirty="0"/>
              <a:t/>
            </a:r>
            <a:br>
              <a:rPr lang="cs-CZ" sz="2400" dirty="0"/>
            </a:br>
            <a:endParaRPr lang="cs-CZ" sz="1000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r>
              <a:rPr lang="cs-CZ" sz="2400" b="1" dirty="0"/>
              <a:t>CD3</a:t>
            </a:r>
            <a:r>
              <a:rPr lang="cs-CZ" sz="2400" dirty="0"/>
              <a:t> - TCR </a:t>
            </a:r>
            <a:r>
              <a:rPr lang="cs-CZ" sz="2400" dirty="0" err="1"/>
              <a:t>component</a:t>
            </a:r>
            <a:r>
              <a:rPr lang="cs-CZ" sz="2400" dirty="0"/>
              <a:t>, </a:t>
            </a:r>
            <a:r>
              <a:rPr lang="cs-CZ" sz="2400" dirty="0" err="1" smtClean="0"/>
              <a:t>participates</a:t>
            </a:r>
            <a:r>
              <a:rPr lang="cs-CZ" sz="2400" dirty="0" smtClean="0"/>
              <a:t> </a:t>
            </a:r>
            <a:r>
              <a:rPr lang="cs-CZ" sz="2400" dirty="0"/>
              <a:t>in </a:t>
            </a:r>
            <a:r>
              <a:rPr lang="cs-CZ" sz="2400" dirty="0" err="1"/>
              <a:t>signal</a:t>
            </a:r>
            <a:r>
              <a:rPr lang="cs-CZ" sz="2400" dirty="0"/>
              <a:t> </a:t>
            </a:r>
            <a:r>
              <a:rPr lang="cs-CZ" sz="2400" dirty="0" err="1"/>
              <a:t>transduction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r>
              <a:rPr lang="cs-CZ" sz="2400" b="1" dirty="0" smtClean="0"/>
              <a:t>CD4 </a:t>
            </a:r>
            <a:r>
              <a:rPr lang="cs-CZ" sz="2400" dirty="0" smtClean="0"/>
              <a:t>co-receptor, </a:t>
            </a:r>
            <a:r>
              <a:rPr lang="cs-CZ" sz="2400" dirty="0" err="1" smtClean="0"/>
              <a:t>binds</a:t>
            </a:r>
            <a:r>
              <a:rPr lang="cs-CZ" sz="2400" dirty="0" smtClean="0"/>
              <a:t> to MHC </a:t>
            </a:r>
            <a:r>
              <a:rPr lang="cs-CZ" sz="2400" dirty="0" err="1" smtClean="0"/>
              <a:t>class</a:t>
            </a:r>
            <a:r>
              <a:rPr lang="cs-CZ" sz="2400" dirty="0" smtClean="0"/>
              <a:t> II  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endParaRPr lang="cs-CZ" sz="2400" b="1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r>
              <a:rPr lang="cs-CZ" sz="2400" b="1" dirty="0" smtClean="0"/>
              <a:t>CD8</a:t>
            </a:r>
            <a:r>
              <a:rPr lang="cs-CZ" sz="2400" dirty="0" smtClean="0"/>
              <a:t> co-receptor, </a:t>
            </a:r>
            <a:r>
              <a:rPr lang="cs-CZ" sz="2400" dirty="0" err="1" smtClean="0"/>
              <a:t>bind</a:t>
            </a:r>
            <a:r>
              <a:rPr lang="cs-CZ" sz="2400" dirty="0" smtClean="0"/>
              <a:t> </a:t>
            </a:r>
            <a:r>
              <a:rPr lang="cs-CZ" sz="2400" dirty="0"/>
              <a:t>to MHC </a:t>
            </a:r>
            <a:r>
              <a:rPr lang="cs-CZ" sz="2400" dirty="0" err="1" smtClean="0"/>
              <a:t>class</a:t>
            </a:r>
            <a:r>
              <a:rPr lang="cs-CZ" sz="2400" dirty="0" smtClean="0"/>
              <a:t> I 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r>
              <a:rPr lang="cs-CZ" sz="2400" b="1" dirty="0"/>
              <a:t>CD28</a:t>
            </a:r>
            <a:r>
              <a:rPr lang="cs-CZ" sz="2400" dirty="0"/>
              <a:t> - </a:t>
            </a:r>
            <a:r>
              <a:rPr lang="cs-CZ" sz="2400" dirty="0" err="1"/>
              <a:t>costimulatory</a:t>
            </a:r>
            <a:r>
              <a:rPr lang="cs-CZ" sz="2400" dirty="0"/>
              <a:t> receptor, </a:t>
            </a:r>
            <a:r>
              <a:rPr lang="cs-CZ" sz="2400" dirty="0" err="1"/>
              <a:t>binds</a:t>
            </a:r>
            <a:r>
              <a:rPr lang="cs-CZ" sz="2400" dirty="0"/>
              <a:t> to CD80, CD86 on APC</a:t>
            </a:r>
            <a:br>
              <a:rPr lang="cs-CZ" sz="2400" dirty="0"/>
            </a:br>
            <a:endParaRPr lang="cs-CZ" sz="1000" dirty="0"/>
          </a:p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endParaRPr lang="cs-CZ" sz="2400" dirty="0"/>
          </a:p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r>
              <a:rPr lang="cs-CZ" sz="2400" b="1" dirty="0"/>
              <a:t>CTLA-4</a:t>
            </a:r>
            <a:r>
              <a:rPr lang="cs-CZ" sz="2400" dirty="0"/>
              <a:t> (CD152) - inhibitory receptor, </a:t>
            </a:r>
            <a:r>
              <a:rPr lang="cs-CZ" sz="2400" dirty="0" err="1"/>
              <a:t>binds</a:t>
            </a:r>
            <a:r>
              <a:rPr lang="cs-CZ" sz="2400" dirty="0"/>
              <a:t> to CD80, CD86 </a:t>
            </a:r>
          </a:p>
        </p:txBody>
      </p:sp>
      <p:pic>
        <p:nvPicPr>
          <p:cNvPr id="4" name="irc_mi" descr="http://www.biocarta.com/pathfiles/h_thelperPathwa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90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642918"/>
            <a:ext cx="4000496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TCR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9138"/>
            <a:ext cx="9144000" cy="4511696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TCR (T cell receptor)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heterodimer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 err="1"/>
              <a:t>consisting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b="1" dirty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cs-CZ" sz="2400" b="1" dirty="0"/>
              <a:t> </a:t>
            </a:r>
            <a:r>
              <a:rPr lang="cs-CZ" sz="2400" dirty="0" err="1"/>
              <a:t>and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rgbClr val="0070C0"/>
                </a:solidFill>
                <a:latin typeface="Symbol" pitchFamily="18" charset="2"/>
              </a:rPr>
              <a:t>b (g,d) </a:t>
            </a:r>
            <a:r>
              <a:rPr lang="cs-CZ" sz="2400" dirty="0" err="1" smtClean="0"/>
              <a:t>chains</a:t>
            </a:r>
            <a:endParaRPr lang="cs-CZ" sz="2400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b="1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associated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CD3 </a:t>
            </a:r>
            <a:r>
              <a:rPr lang="cs-CZ" sz="2400" b="1" dirty="0" err="1">
                <a:solidFill>
                  <a:srgbClr val="0070C0"/>
                </a:solidFill>
              </a:rPr>
              <a:t>complex</a:t>
            </a:r>
            <a:r>
              <a:rPr lang="cs-CZ" sz="2400" dirty="0" smtClean="0"/>
              <a:t>, 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signal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 err="1" smtClean="0"/>
              <a:t>transduction</a:t>
            </a:r>
            <a:r>
              <a:rPr lang="cs-CZ" sz="2400" dirty="0" smtClean="0"/>
              <a:t>   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dirty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N-</a:t>
            </a:r>
            <a:r>
              <a:rPr lang="cs-CZ" sz="2400" dirty="0" err="1" smtClean="0"/>
              <a:t>terminal</a:t>
            </a:r>
            <a:r>
              <a:rPr lang="cs-CZ" sz="2400" dirty="0" smtClean="0"/>
              <a:t> </a:t>
            </a:r>
            <a:r>
              <a:rPr lang="cs-CZ" sz="2400" dirty="0" err="1"/>
              <a:t>parts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>
                <a:latin typeface="Symbol" pitchFamily="18" charset="2"/>
              </a:rPr>
              <a:t>a</a:t>
            </a:r>
            <a:r>
              <a:rPr lang="cs-CZ" sz="2400" dirty="0"/>
              <a:t> </a:t>
            </a:r>
            <a:r>
              <a:rPr lang="cs-CZ" sz="2400" dirty="0" err="1"/>
              <a:t>and</a:t>
            </a:r>
            <a:r>
              <a:rPr lang="cs-CZ" sz="2400" dirty="0"/>
              <a:t> </a:t>
            </a:r>
            <a:r>
              <a:rPr lang="cs-CZ" sz="2400" dirty="0">
                <a:latin typeface="Symbol" pitchFamily="18" charset="2"/>
              </a:rPr>
              <a:t>b</a:t>
            </a:r>
            <a:r>
              <a:rPr lang="cs-CZ" sz="2400" dirty="0"/>
              <a:t> (</a:t>
            </a:r>
            <a:r>
              <a:rPr lang="cs-CZ" sz="2400" dirty="0">
                <a:latin typeface="Symbol" pitchFamily="18" charset="2"/>
              </a:rPr>
              <a:t>g,d</a:t>
            </a:r>
            <a:r>
              <a:rPr lang="cs-CZ" sz="2400" dirty="0"/>
              <a:t>) </a:t>
            </a:r>
            <a:r>
              <a:rPr lang="cs-CZ" sz="2400" dirty="0" err="1" smtClean="0"/>
              <a:t>chains</a:t>
            </a:r>
            <a:r>
              <a:rPr lang="cs-CZ" sz="2400" dirty="0" smtClean="0"/>
              <a:t> </a:t>
            </a:r>
            <a:r>
              <a:rPr lang="cs-CZ" sz="2400" dirty="0" err="1"/>
              <a:t>form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binding</a:t>
            </a:r>
            <a:r>
              <a:rPr lang="cs-CZ" sz="2400" dirty="0"/>
              <a:t> </a:t>
            </a:r>
            <a:r>
              <a:rPr lang="cs-CZ" sz="2400" dirty="0" err="1"/>
              <a:t>site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Ag</a:t>
            </a:r>
            <a:r>
              <a:rPr lang="cs-CZ" sz="3500" dirty="0"/>
              <a:t> 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3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3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2190" y="0"/>
            <a:ext cx="4051810" cy="281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T cell </a:t>
            </a:r>
            <a:r>
              <a:rPr lang="cs-CZ" sz="3200" b="1" dirty="0" err="1">
                <a:solidFill>
                  <a:srgbClr val="0070C0"/>
                </a:solidFill>
              </a:rPr>
              <a:t>subpopulations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  <a:latin typeface="Symbol" pitchFamily="18" charset="2"/>
              </a:rPr>
              <a:t>ab</a:t>
            </a:r>
            <a:r>
              <a:rPr lang="cs-CZ" sz="2400" b="1" dirty="0" smtClean="0">
                <a:solidFill>
                  <a:srgbClr val="0070C0"/>
                </a:solidFill>
              </a:rPr>
              <a:t> T </a:t>
            </a:r>
            <a:r>
              <a:rPr lang="cs-CZ" sz="2400" b="1" dirty="0" err="1">
                <a:solidFill>
                  <a:srgbClr val="0070C0"/>
                </a:solidFill>
              </a:rPr>
              <a:t>lymphocytes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-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TCR</a:t>
            </a:r>
            <a:r>
              <a:rPr lang="cs-CZ" sz="2400" dirty="0" err="1">
                <a:latin typeface="Symbol" pitchFamily="18" charset="2"/>
              </a:rPr>
              <a:t>ab</a:t>
            </a:r>
            <a:r>
              <a:rPr lang="cs-CZ" sz="2400" dirty="0"/>
              <a:t>, major type (</a:t>
            </a:r>
            <a:r>
              <a:rPr lang="cs-CZ" sz="2400" dirty="0" smtClean="0"/>
              <a:t>95-98%), </a:t>
            </a:r>
            <a:r>
              <a:rPr lang="cs-CZ" sz="2400" dirty="0" err="1" smtClean="0"/>
              <a:t>need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thymus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, </a:t>
            </a:r>
            <a:r>
              <a:rPr lang="cs-CZ" sz="2400" dirty="0" err="1" smtClean="0"/>
              <a:t>recognize</a:t>
            </a:r>
            <a:r>
              <a:rPr lang="cs-CZ" sz="2400" dirty="0" smtClean="0"/>
              <a:t> peptide </a:t>
            </a:r>
            <a:r>
              <a:rPr lang="cs-CZ" sz="2400" dirty="0" err="1" smtClean="0"/>
              <a:t>antigens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complex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MHC </a:t>
            </a:r>
            <a:r>
              <a:rPr lang="cs-CZ" sz="2400" dirty="0" err="1" smtClean="0"/>
              <a:t>gp</a:t>
            </a:r>
            <a:r>
              <a:rPr lang="cs-CZ" sz="2400" dirty="0" smtClean="0"/>
              <a:t>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70C0"/>
                </a:solidFill>
                <a:latin typeface="Symbol" pitchFamily="18" charset="2"/>
              </a:rPr>
              <a:t>gd</a:t>
            </a:r>
            <a:r>
              <a:rPr lang="cs-CZ" sz="2400" b="1" dirty="0" smtClean="0">
                <a:solidFill>
                  <a:srgbClr val="0070C0"/>
                </a:solidFill>
              </a:rPr>
              <a:t> T </a:t>
            </a:r>
            <a:r>
              <a:rPr lang="cs-CZ" sz="2400" b="1" dirty="0" err="1" smtClean="0">
                <a:solidFill>
                  <a:srgbClr val="0070C0"/>
                </a:solidFill>
              </a:rPr>
              <a:t>lymphocytes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- (2-5%) </a:t>
            </a:r>
            <a:r>
              <a:rPr lang="cs-CZ" sz="2400" dirty="0" err="1" smtClean="0"/>
              <a:t>may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</a:t>
            </a:r>
            <a:r>
              <a:rPr lang="cs-CZ" sz="2400" dirty="0" smtClean="0"/>
              <a:t> </a:t>
            </a:r>
            <a:r>
              <a:rPr lang="cs-CZ" sz="2400" dirty="0" err="1" smtClean="0"/>
              <a:t>outside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thymus</a:t>
            </a:r>
            <a:r>
              <a:rPr lang="cs-CZ" sz="2400" dirty="0" smtClean="0"/>
              <a:t>, </a:t>
            </a:r>
            <a:br>
              <a:rPr lang="cs-CZ" sz="2400" dirty="0" smtClean="0"/>
            </a:br>
            <a:r>
              <a:rPr lang="cs-CZ" sz="2400" dirty="0" err="1" smtClean="0"/>
              <a:t>some</a:t>
            </a:r>
            <a:r>
              <a:rPr lang="cs-CZ" sz="2400" dirty="0" smtClean="0"/>
              <a:t> are </a:t>
            </a:r>
            <a:r>
              <a:rPr lang="cs-CZ" sz="2400" dirty="0" err="1" smtClean="0"/>
              <a:t>able</a:t>
            </a:r>
            <a:r>
              <a:rPr lang="cs-CZ" sz="2400" dirty="0" smtClean="0"/>
              <a:t> to </a:t>
            </a:r>
            <a:r>
              <a:rPr lang="cs-CZ" sz="2400" dirty="0" err="1" smtClean="0"/>
              <a:t>recognize</a:t>
            </a:r>
            <a:r>
              <a:rPr lang="cs-CZ" sz="2400" dirty="0" smtClean="0"/>
              <a:t> </a:t>
            </a:r>
            <a:r>
              <a:rPr lang="cs-CZ" sz="2400" dirty="0" err="1" smtClean="0"/>
              <a:t>native</a:t>
            </a:r>
            <a:r>
              <a:rPr lang="cs-CZ" sz="2400" dirty="0" smtClean="0"/>
              <a:t> </a:t>
            </a:r>
            <a:r>
              <a:rPr lang="cs-CZ" sz="2400" dirty="0" err="1" smtClean="0"/>
              <a:t>Ag</a:t>
            </a:r>
            <a:r>
              <a:rPr lang="cs-CZ" sz="2400" dirty="0" smtClean="0"/>
              <a:t>, </a:t>
            </a:r>
            <a:r>
              <a:rPr lang="cs-CZ" sz="2400" dirty="0" err="1" smtClean="0"/>
              <a:t>apply</a:t>
            </a:r>
            <a:r>
              <a:rPr lang="cs-CZ" sz="2400" dirty="0" smtClean="0"/>
              <a:t> in defense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skin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mucous</a:t>
            </a:r>
            <a:r>
              <a:rPr lang="cs-CZ" sz="2400" dirty="0" smtClean="0"/>
              <a:t> </a:t>
            </a:r>
            <a:r>
              <a:rPr lang="cs-CZ" sz="2400" dirty="0" err="1" smtClean="0"/>
              <a:t>membranes</a:t>
            </a:r>
            <a:r>
              <a:rPr lang="cs-CZ" sz="2400" dirty="0" smtClean="0"/>
              <a:t>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NK-T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cells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recognize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CD1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complexes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lipids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and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glycolipids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  <a:latin typeface="Symbol" pitchFamily="18" charset="2"/>
              </a:rPr>
              <a:t>ab</a:t>
            </a:r>
            <a:r>
              <a:rPr lang="cs-CZ" sz="3200" b="1" dirty="0" smtClean="0">
                <a:solidFill>
                  <a:srgbClr val="0070C0"/>
                </a:solidFill>
              </a:rPr>
              <a:t> CD4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+</a:t>
            </a:r>
            <a:r>
              <a:rPr lang="cs-CZ" sz="3200" b="1" dirty="0" smtClean="0">
                <a:solidFill>
                  <a:srgbClr val="0070C0"/>
                </a:solidFill>
              </a:rPr>
              <a:t> T </a:t>
            </a:r>
            <a:r>
              <a:rPr lang="cs-CZ" sz="3200" b="1" dirty="0" err="1" smtClean="0">
                <a:solidFill>
                  <a:srgbClr val="0070C0"/>
                </a:solidFill>
              </a:rPr>
              <a:t>cells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142985"/>
            <a:ext cx="8572560" cy="5572163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dirty="0" err="1" smtClean="0"/>
              <a:t>Precursors</a:t>
            </a:r>
            <a:r>
              <a:rPr lang="cs-CZ" sz="2400" dirty="0" smtClean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helper</a:t>
            </a:r>
            <a:r>
              <a:rPr lang="cs-CZ" sz="2400" b="1" dirty="0">
                <a:solidFill>
                  <a:srgbClr val="0070C0"/>
                </a:solidFill>
              </a:rPr>
              <a:t> T </a:t>
            </a:r>
            <a:r>
              <a:rPr lang="cs-CZ" sz="2400" b="1" dirty="0" err="1">
                <a:solidFill>
                  <a:srgbClr val="0070C0"/>
                </a:solidFill>
              </a:rPr>
              <a:t>cells</a:t>
            </a:r>
            <a:r>
              <a:rPr lang="cs-CZ" sz="2400" b="1" dirty="0">
                <a:solidFill>
                  <a:srgbClr val="0070C0"/>
                </a:solidFill>
              </a:rPr>
              <a:t> (T</a:t>
            </a:r>
            <a:r>
              <a:rPr lang="cs-CZ" sz="2400" b="1" baseline="-25000" dirty="0">
                <a:solidFill>
                  <a:srgbClr val="0070C0"/>
                </a:solidFill>
              </a:rPr>
              <a:t>H</a:t>
            </a:r>
            <a:r>
              <a:rPr lang="cs-CZ" sz="2400" b="1" dirty="0">
                <a:solidFill>
                  <a:srgbClr val="0070C0"/>
                </a:solidFill>
              </a:rPr>
              <a:t>)</a:t>
            </a:r>
            <a:r>
              <a:rPr lang="cs-CZ" sz="2400" b="1" dirty="0"/>
              <a:t>,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T</a:t>
            </a:r>
            <a:r>
              <a:rPr lang="cs-CZ" sz="2400" baseline="-25000" dirty="0" err="1" smtClean="0"/>
              <a:t>H</a:t>
            </a:r>
            <a:r>
              <a:rPr lang="cs-CZ" sz="2400" dirty="0" smtClean="0"/>
              <a:t> </a:t>
            </a:r>
            <a:r>
              <a:rPr lang="cs-CZ" sz="2400" dirty="0" err="1" smtClean="0"/>
              <a:t>differentiate</a:t>
            </a:r>
            <a:r>
              <a:rPr lang="cs-CZ" sz="2400" dirty="0" smtClean="0"/>
              <a:t>  to </a:t>
            </a:r>
            <a:r>
              <a:rPr lang="cs-CZ" sz="2400" dirty="0" err="1" smtClean="0"/>
              <a:t>several</a:t>
            </a:r>
            <a:r>
              <a:rPr lang="cs-CZ" sz="2400" dirty="0" smtClean="0"/>
              <a:t> </a:t>
            </a:r>
            <a:r>
              <a:rPr lang="cs-CZ" sz="2400" dirty="0" err="1" smtClean="0"/>
              <a:t>subtypes</a:t>
            </a:r>
            <a:r>
              <a:rPr lang="cs-CZ" sz="2400" dirty="0" smtClean="0"/>
              <a:t>, 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 smtClean="0"/>
              <a:t>secret</a:t>
            </a:r>
            <a:r>
              <a:rPr lang="cs-CZ" sz="2400" dirty="0" smtClean="0"/>
              <a:t> </a:t>
            </a:r>
            <a:r>
              <a:rPr lang="cs-CZ" sz="2400" dirty="0" err="1" smtClean="0"/>
              <a:t>different</a:t>
            </a:r>
            <a:r>
              <a:rPr lang="cs-CZ" sz="2400" dirty="0" smtClean="0"/>
              <a:t> </a:t>
            </a:r>
            <a:r>
              <a:rPr lang="cs-CZ" sz="2400" dirty="0" err="1" smtClean="0"/>
              <a:t>cytokines</a:t>
            </a:r>
            <a:r>
              <a:rPr lang="cs-CZ" sz="2400" dirty="0" smtClean="0"/>
              <a:t> </a:t>
            </a:r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</a:rPr>
              <a:t>1</a:t>
            </a:r>
            <a:r>
              <a:rPr lang="cs-CZ" sz="2400" dirty="0" smtClean="0"/>
              <a:t> </a:t>
            </a:r>
            <a:r>
              <a:rPr lang="cs-CZ" sz="2400" dirty="0"/>
              <a:t>- IL-2, </a:t>
            </a:r>
            <a:r>
              <a:rPr lang="cs-CZ" sz="2400" dirty="0" err="1" smtClean="0"/>
              <a:t>IFN</a:t>
            </a:r>
            <a:r>
              <a:rPr lang="cs-CZ" sz="2400" dirty="0" err="1" smtClean="0">
                <a:latin typeface="Symbol" pitchFamily="18" charset="2"/>
              </a:rPr>
              <a:t>g</a:t>
            </a:r>
            <a:r>
              <a:rPr lang="cs-CZ" sz="2400" dirty="0" smtClean="0"/>
              <a:t>; </a:t>
            </a:r>
            <a:r>
              <a:rPr lang="cs-CZ" sz="2400" dirty="0" err="1" smtClean="0"/>
              <a:t>macrophages</a:t>
            </a:r>
            <a:r>
              <a:rPr lang="cs-CZ" sz="2400" dirty="0" smtClean="0"/>
              <a:t> </a:t>
            </a:r>
            <a:r>
              <a:rPr lang="cs-CZ" sz="2400" dirty="0" err="1" smtClean="0"/>
              <a:t>activation</a:t>
            </a:r>
            <a:endParaRPr lang="cs-CZ" sz="2400" dirty="0" smtClean="0"/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</a:rPr>
              <a:t>2</a:t>
            </a:r>
            <a:r>
              <a:rPr lang="cs-CZ" sz="2400" dirty="0" smtClean="0"/>
              <a:t> </a:t>
            </a:r>
            <a:r>
              <a:rPr lang="cs-CZ" sz="2400" dirty="0"/>
              <a:t>- IL-4, IL-5, IL-6, </a:t>
            </a:r>
            <a:r>
              <a:rPr lang="cs-CZ" sz="2400" dirty="0" smtClean="0"/>
              <a:t>IL-10; </a:t>
            </a:r>
            <a:r>
              <a:rPr lang="cs-CZ" sz="2400" dirty="0" err="1" smtClean="0"/>
              <a:t>protection</a:t>
            </a:r>
            <a:r>
              <a:rPr lang="cs-CZ" sz="2400" dirty="0" smtClean="0"/>
              <a:t> </a:t>
            </a:r>
            <a:r>
              <a:rPr lang="cs-CZ" sz="2400" dirty="0" err="1" smtClean="0"/>
              <a:t>against</a:t>
            </a:r>
            <a:r>
              <a:rPr lang="cs-CZ" sz="2400" dirty="0" smtClean="0"/>
              <a:t> </a:t>
            </a:r>
            <a:r>
              <a:rPr lang="cs-CZ" sz="2400" dirty="0" err="1" smtClean="0"/>
              <a:t>extracellular</a:t>
            </a:r>
            <a:r>
              <a:rPr lang="cs-CZ" sz="2400" dirty="0" smtClean="0"/>
              <a:t> </a:t>
            </a:r>
            <a:r>
              <a:rPr lang="cs-CZ" sz="2400" dirty="0" err="1" smtClean="0"/>
              <a:t>parasites</a:t>
            </a:r>
            <a:r>
              <a:rPr lang="cs-CZ" sz="2400" dirty="0" smtClean="0"/>
              <a:t> </a:t>
            </a:r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2400" b="1" dirty="0" smtClean="0">
                <a:solidFill>
                  <a:srgbClr val="0070C0"/>
                </a:solidFill>
              </a:rPr>
              <a:t>17 -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IL-17;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proinflammatory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participation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autoimmune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diseases</a:t>
            </a:r>
            <a:endParaRPr lang="cs-CZ" sz="2400" dirty="0"/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err="1" smtClean="0">
                <a:solidFill>
                  <a:srgbClr val="0070C0"/>
                </a:solidFill>
              </a:rPr>
              <a:t>Tfh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- (</a:t>
            </a:r>
            <a:r>
              <a:rPr lang="cs-CZ" sz="2400" dirty="0" err="1" smtClean="0"/>
              <a:t>follicular</a:t>
            </a:r>
            <a:r>
              <a:rPr lang="cs-CZ" sz="2400" dirty="0" smtClean="0"/>
              <a:t> </a:t>
            </a:r>
            <a:r>
              <a:rPr lang="cs-CZ" sz="2400" dirty="0" err="1" smtClean="0"/>
              <a:t>helper</a:t>
            </a:r>
            <a:r>
              <a:rPr lang="cs-CZ" sz="2400" dirty="0" smtClean="0"/>
              <a:t> T </a:t>
            </a:r>
            <a:r>
              <a:rPr lang="cs-CZ" sz="2400" dirty="0" err="1" smtClean="0"/>
              <a:t>cells</a:t>
            </a:r>
            <a:r>
              <a:rPr lang="cs-CZ" sz="2400" dirty="0" smtClean="0"/>
              <a:t>); B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assistance</a:t>
            </a:r>
            <a:r>
              <a:rPr lang="cs-CZ" sz="2400" dirty="0" smtClean="0"/>
              <a:t> </a:t>
            </a:r>
          </a:p>
          <a:p>
            <a:pPr marL="360000" indent="-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400" b="1" dirty="0" err="1" smtClean="0">
                <a:solidFill>
                  <a:srgbClr val="0070C0"/>
                </a:solidFill>
              </a:rPr>
              <a:t>Treg</a:t>
            </a:r>
            <a:r>
              <a:rPr lang="cs-CZ" sz="2400" dirty="0" smtClean="0"/>
              <a:t> – (</a:t>
            </a:r>
            <a:r>
              <a:rPr lang="cs-CZ" sz="2400" dirty="0" err="1" smtClean="0"/>
              <a:t>regulatory</a:t>
            </a:r>
            <a:r>
              <a:rPr lang="cs-CZ" sz="2400" dirty="0" smtClean="0"/>
              <a:t> T </a:t>
            </a:r>
            <a:r>
              <a:rPr lang="cs-CZ" sz="2400" dirty="0" err="1" smtClean="0"/>
              <a:t>cells</a:t>
            </a:r>
            <a:r>
              <a:rPr lang="cs-CZ" sz="2400" dirty="0" smtClean="0"/>
              <a:t>) </a:t>
            </a:r>
            <a:r>
              <a:rPr lang="cs-CZ" sz="2400" dirty="0" err="1" smtClean="0"/>
              <a:t>suppress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activity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others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T </a:t>
            </a:r>
            <a:r>
              <a:rPr lang="cs-CZ" sz="2400" dirty="0" err="1" smtClean="0"/>
              <a:t>cells</a:t>
            </a:r>
            <a:r>
              <a:rPr lang="cs-CZ" sz="2400" dirty="0" smtClean="0"/>
              <a:t>, </a:t>
            </a:r>
            <a:r>
              <a:rPr lang="cs-CZ" sz="2400" dirty="0" err="1" smtClean="0"/>
              <a:t>especially</a:t>
            </a:r>
            <a:r>
              <a:rPr lang="cs-CZ" sz="2400" dirty="0" smtClean="0"/>
              <a:t> </a:t>
            </a:r>
            <a:r>
              <a:rPr lang="cs-CZ" sz="2400" dirty="0" err="1" smtClean="0"/>
              <a:t>autoreactive</a:t>
            </a:r>
            <a:r>
              <a:rPr lang="cs-CZ" sz="2400" dirty="0" smtClean="0"/>
              <a:t> T </a:t>
            </a:r>
            <a:r>
              <a:rPr lang="cs-CZ" sz="2400" dirty="0" err="1" smtClean="0"/>
              <a:t>cells</a:t>
            </a:r>
            <a:r>
              <a:rPr lang="cs-CZ" sz="2400" dirty="0" smtClean="0"/>
              <a:t>; </a:t>
            </a:r>
            <a:r>
              <a:rPr lang="cs-CZ" sz="2400" dirty="0" err="1" smtClean="0"/>
              <a:t>produce</a:t>
            </a:r>
            <a:r>
              <a:rPr lang="cs-CZ" sz="2400" dirty="0" smtClean="0"/>
              <a:t> IL-10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TGF</a:t>
            </a:r>
            <a:r>
              <a:rPr lang="cs-CZ" sz="2400" dirty="0" err="1" smtClean="0">
                <a:latin typeface="Symbol" pitchFamily="18" charset="2"/>
              </a:rPr>
              <a:t>b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  <a:latin typeface="Symbol" pitchFamily="18" charset="2"/>
              </a:rPr>
              <a:t>ab</a:t>
            </a:r>
            <a:r>
              <a:rPr lang="cs-CZ" sz="3200" b="1" dirty="0" smtClean="0">
                <a:solidFill>
                  <a:srgbClr val="0070C0"/>
                </a:solidFill>
              </a:rPr>
              <a:t> CD8</a:t>
            </a:r>
            <a:r>
              <a:rPr lang="cs-CZ" sz="3200" b="1" baseline="30000" dirty="0" smtClean="0">
                <a:solidFill>
                  <a:srgbClr val="0070C0"/>
                </a:solidFill>
              </a:rPr>
              <a:t>+</a:t>
            </a:r>
            <a:r>
              <a:rPr lang="cs-CZ" sz="3200" b="1" dirty="0" smtClean="0">
                <a:solidFill>
                  <a:srgbClr val="0070C0"/>
                </a:solidFill>
              </a:rPr>
              <a:t> T </a:t>
            </a:r>
            <a:r>
              <a:rPr lang="cs-CZ" sz="3200" b="1" dirty="0" err="1" smtClean="0">
                <a:solidFill>
                  <a:srgbClr val="0070C0"/>
                </a:solidFill>
              </a:rPr>
              <a:t>cells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600200"/>
            <a:ext cx="8035951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400" b="1" dirty="0" err="1" smtClean="0">
                <a:solidFill>
                  <a:srgbClr val="0070C0"/>
                </a:solidFill>
              </a:rPr>
              <a:t>Precursors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of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cytotoxic</a:t>
            </a:r>
            <a:r>
              <a:rPr lang="cs-CZ" sz="2400" b="1" dirty="0">
                <a:solidFill>
                  <a:srgbClr val="0070C0"/>
                </a:solidFill>
              </a:rPr>
              <a:t> T </a:t>
            </a:r>
            <a:r>
              <a:rPr lang="cs-CZ" sz="2400" b="1" dirty="0" err="1">
                <a:solidFill>
                  <a:srgbClr val="0070C0"/>
                </a:solidFill>
              </a:rPr>
              <a:t>cells</a:t>
            </a:r>
            <a:r>
              <a:rPr lang="cs-CZ" sz="2400" b="1" dirty="0">
                <a:solidFill>
                  <a:srgbClr val="0070C0"/>
                </a:solidFill>
              </a:rPr>
              <a:t> (</a:t>
            </a:r>
            <a:r>
              <a:rPr lang="cs-CZ" sz="2400" b="1" dirty="0" smtClean="0">
                <a:solidFill>
                  <a:srgbClr val="0070C0"/>
                </a:solidFill>
              </a:rPr>
              <a:t>T</a:t>
            </a:r>
            <a:r>
              <a:rPr lang="cs-CZ" sz="2400" b="1" baseline="-25000" dirty="0" smtClean="0">
                <a:solidFill>
                  <a:srgbClr val="0070C0"/>
                </a:solidFill>
              </a:rPr>
              <a:t>C</a:t>
            </a:r>
            <a:r>
              <a:rPr lang="cs-CZ" sz="2400" b="1" dirty="0" smtClean="0">
                <a:solidFill>
                  <a:srgbClr val="0070C0"/>
                </a:solidFill>
              </a:rPr>
              <a:t>)</a:t>
            </a:r>
            <a:endParaRPr lang="cs-CZ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cs-CZ" sz="2400" b="1" u="sng" dirty="0"/>
          </a:p>
          <a:p>
            <a:pPr>
              <a:lnSpc>
                <a:spcPct val="150000"/>
              </a:lnSpc>
              <a:buFontTx/>
              <a:buNone/>
            </a:pPr>
            <a:r>
              <a:rPr lang="cs-CZ" sz="2400" b="1" dirty="0" smtClean="0"/>
              <a:t>T</a:t>
            </a:r>
            <a:r>
              <a:rPr lang="cs-CZ" sz="2400" b="1" baseline="-25000" dirty="0" smtClean="0"/>
              <a:t>C</a:t>
            </a:r>
            <a:r>
              <a:rPr lang="cs-CZ" sz="2400" dirty="0" smtClean="0"/>
              <a:t> – </a:t>
            </a:r>
            <a:r>
              <a:rPr lang="cs-CZ" sz="2400" dirty="0" err="1" smtClean="0"/>
              <a:t>recognize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destroy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infected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viruses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cells</a:t>
            </a:r>
            <a:r>
              <a:rPr lang="cs-CZ" sz="2400" dirty="0" smtClean="0"/>
              <a:t> </a:t>
            </a:r>
            <a:r>
              <a:rPr lang="cs-CZ" sz="2400" dirty="0" err="1" smtClean="0"/>
              <a:t>infected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/>
              <a:t>intracellular</a:t>
            </a:r>
            <a:r>
              <a:rPr lang="cs-CZ" sz="2400" dirty="0" smtClean="0"/>
              <a:t> </a:t>
            </a:r>
            <a:r>
              <a:rPr lang="cs-CZ" sz="2400" dirty="0" err="1"/>
              <a:t>parasites</a:t>
            </a:r>
            <a:r>
              <a:rPr lang="cs-CZ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cancer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Antigen </a:t>
            </a:r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recognition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by T </a:t>
            </a:r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B cell</a:t>
            </a:r>
            <a:endParaRPr lang="cs-CZ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8019" y="2263140"/>
            <a:ext cx="3657600" cy="309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429124" y="2214554"/>
            <a:ext cx="4495800" cy="3891136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BCR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recognize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native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Ag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cs-CZ" sz="2400" dirty="0" smtClean="0">
                <a:latin typeface="Calibri" pitchFamily="34" charset="0"/>
                <a:cs typeface="Calibri" pitchFamily="34" charset="0"/>
              </a:rPr>
            </a:b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TCR </a:t>
            </a:r>
            <a:r>
              <a:rPr lang="cs-CZ" sz="2400" dirty="0" err="1" smtClean="0">
                <a:latin typeface="Calibri" pitchFamily="34" charset="0"/>
                <a:cs typeface="Calibri" pitchFamily="34" charset="0"/>
              </a:rPr>
              <a:t>recognize</a:t>
            </a:r>
            <a:r>
              <a:rPr lang="cs-CZ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/>
              <a:t>a peptide antigen bound to an MHC molecule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T cell </a:t>
            </a:r>
            <a:r>
              <a:rPr lang="cs-CZ" b="1" dirty="0" err="1" smtClean="0">
                <a:solidFill>
                  <a:srgbClr val="0070C0"/>
                </a:solidFill>
              </a:rPr>
              <a:t>activation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>
            <a:normAutofit/>
          </a:bodyPr>
          <a:lstStyle/>
          <a:p>
            <a:endParaRPr lang="cs-CZ" sz="2400" dirty="0" smtClean="0">
              <a:hlinkClick r:id="rId2"/>
            </a:endParaRPr>
          </a:p>
          <a:p>
            <a:endParaRPr lang="cs-CZ" sz="2400" dirty="0" smtClean="0">
              <a:hlinkClick r:id="rId2"/>
            </a:endParaRPr>
          </a:p>
          <a:p>
            <a:endParaRPr lang="cs-CZ" sz="2400" dirty="0" smtClean="0">
              <a:hlinkClick r:id="rId2"/>
            </a:endParaRPr>
          </a:p>
          <a:p>
            <a:endParaRPr lang="cs-CZ" sz="2400" dirty="0" smtClean="0">
              <a:hlinkClick r:id="rId2"/>
            </a:endParaRPr>
          </a:p>
          <a:p>
            <a:endParaRPr lang="cs-CZ" sz="2400" dirty="0" smtClean="0">
              <a:hlinkClick r:id="rId2"/>
            </a:endParaRPr>
          </a:p>
          <a:p>
            <a:endParaRPr lang="cs-CZ" sz="2400" dirty="0" smtClean="0">
              <a:hlinkClick r:id="rId2"/>
            </a:endParaRPr>
          </a:p>
          <a:p>
            <a:endParaRPr lang="cs-CZ" sz="2400" dirty="0" smtClean="0">
              <a:hlinkClick r:id="rId2"/>
            </a:endParaRPr>
          </a:p>
          <a:p>
            <a:endParaRPr lang="cs-CZ" sz="2400" dirty="0" smtClean="0">
              <a:hlinkClick r:id="rId2"/>
            </a:endParaRPr>
          </a:p>
          <a:p>
            <a:pPr lvl="1">
              <a:buNone/>
            </a:pPr>
            <a:r>
              <a:rPr lang="cs-CZ" sz="2000" dirty="0" smtClean="0">
                <a:hlinkClick r:id="rId2"/>
              </a:rPr>
              <a:t>https://www.youtube.com/watch?v=JPh9P1aEfMI</a:t>
            </a:r>
            <a:endParaRPr lang="cs-CZ" sz="2000" dirty="0"/>
          </a:p>
        </p:txBody>
      </p:sp>
      <p:pic>
        <p:nvPicPr>
          <p:cNvPr id="4" name="Picture 2" descr="Výsledek obrázku pro T cell activatio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57290" y="1571612"/>
            <a:ext cx="5807692" cy="3347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ýsledek obrázku pro T cell activa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14480" y="1071546"/>
            <a:ext cx="5807692" cy="3347665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88005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T cell </a:t>
            </a:r>
            <a:r>
              <a:rPr lang="cs-CZ" b="1" dirty="0" err="1" smtClean="0">
                <a:solidFill>
                  <a:srgbClr val="0070C0"/>
                </a:solidFill>
              </a:rPr>
              <a:t>activation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00034" y="4272677"/>
            <a:ext cx="864396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cs-CZ" dirty="0" err="1" smtClean="0">
                <a:solidFill>
                  <a:srgbClr val="000000"/>
                </a:solidFill>
              </a:rPr>
              <a:t>Signal</a:t>
            </a:r>
            <a:r>
              <a:rPr lang="cs-CZ" dirty="0" smtClean="0">
                <a:solidFill>
                  <a:srgbClr val="000000"/>
                </a:solidFill>
              </a:rPr>
              <a:t>: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0070C0"/>
                </a:solidFill>
              </a:rPr>
              <a:t>TCR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0000"/>
                </a:solidFill>
              </a:rPr>
              <a:t>– MHC </a:t>
            </a:r>
            <a:r>
              <a:rPr lang="cs-CZ" dirty="0" err="1" smtClean="0">
                <a:solidFill>
                  <a:srgbClr val="000000"/>
                </a:solidFill>
              </a:rPr>
              <a:t>gp</a:t>
            </a:r>
            <a:r>
              <a:rPr lang="cs-CZ" dirty="0" smtClean="0">
                <a:solidFill>
                  <a:srgbClr val="000000"/>
                </a:solidFill>
              </a:rPr>
              <a:t> I / II +</a:t>
            </a:r>
            <a:r>
              <a:rPr lang="cs-CZ" dirty="0" err="1" smtClean="0">
                <a:solidFill>
                  <a:srgbClr val="000000"/>
                </a:solidFill>
              </a:rPr>
              <a:t>Ag</a:t>
            </a:r>
            <a:r>
              <a:rPr lang="cs-CZ" dirty="0" smtClean="0">
                <a:solidFill>
                  <a:srgbClr val="000000"/>
                </a:solidFill>
              </a:rPr>
              <a:t> peptid (APC)</a:t>
            </a:r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cs-CZ" dirty="0" smtClean="0">
                <a:solidFill>
                  <a:srgbClr val="000000"/>
                </a:solidFill>
              </a:rPr>
              <a:t>Co-</a:t>
            </a:r>
            <a:r>
              <a:rPr lang="cs-CZ" dirty="0" err="1" smtClean="0">
                <a:solidFill>
                  <a:srgbClr val="000000"/>
                </a:solidFill>
              </a:rPr>
              <a:t>stimulating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signal</a:t>
            </a:r>
            <a:r>
              <a:rPr lang="cs-CZ" dirty="0" smtClean="0">
                <a:solidFill>
                  <a:srgbClr val="000000"/>
                </a:solidFill>
              </a:rPr>
              <a:t>: </a:t>
            </a:r>
            <a:r>
              <a:rPr lang="cs-CZ" b="1" dirty="0" smtClean="0">
                <a:solidFill>
                  <a:srgbClr val="0070C0"/>
                </a:solidFill>
              </a:rPr>
              <a:t>CD 28 </a:t>
            </a:r>
            <a:r>
              <a:rPr lang="cs-CZ" dirty="0" smtClean="0">
                <a:solidFill>
                  <a:srgbClr val="000000"/>
                </a:solidFill>
              </a:rPr>
              <a:t>(T </a:t>
            </a:r>
            <a:r>
              <a:rPr lang="cs-CZ" dirty="0" err="1" smtClean="0">
                <a:solidFill>
                  <a:srgbClr val="000000"/>
                </a:solidFill>
              </a:rPr>
              <a:t>lymphocyte</a:t>
            </a:r>
            <a:r>
              <a:rPr lang="cs-CZ" dirty="0" smtClean="0">
                <a:solidFill>
                  <a:srgbClr val="000000"/>
                </a:solidFill>
              </a:rPr>
              <a:t>) – CD 80, CD 86 (APC)</a:t>
            </a:r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cs-CZ" i="1" dirty="0" smtClean="0"/>
              <a:t>(</a:t>
            </a:r>
            <a:r>
              <a:rPr lang="en-US" i="1" dirty="0" smtClean="0"/>
              <a:t>Without </a:t>
            </a:r>
            <a:r>
              <a:rPr lang="cs-CZ" i="1" dirty="0" err="1" smtClean="0"/>
              <a:t>costimulation</a:t>
            </a:r>
            <a:r>
              <a:rPr lang="en-US" i="1" dirty="0" smtClean="0"/>
              <a:t> the T cell becomes </a:t>
            </a:r>
            <a:r>
              <a:rPr lang="cs-CZ" i="1" dirty="0" err="1" smtClean="0"/>
              <a:t>anergic</a:t>
            </a:r>
            <a:r>
              <a:rPr lang="cs-CZ" i="1" dirty="0" smtClean="0"/>
              <a:t> )</a:t>
            </a:r>
            <a:endParaRPr lang="cs-CZ" dirty="0" smtClean="0">
              <a:solidFill>
                <a:srgbClr val="000000"/>
              </a:solidFill>
            </a:endParaRPr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en-US" dirty="0" smtClean="0"/>
              <a:t>Activation via TCR and CD28 results in proliferation and differentiation in </a:t>
            </a:r>
            <a:r>
              <a:rPr lang="en-US" dirty="0" err="1" smtClean="0"/>
              <a:t>effector</a:t>
            </a:r>
            <a:r>
              <a:rPr lang="en-US" dirty="0" smtClean="0"/>
              <a:t> or memory cells</a:t>
            </a:r>
            <a:endParaRPr lang="cs-CZ" dirty="0" smtClean="0"/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endParaRPr lang="cs-CZ" dirty="0" smtClean="0">
              <a:solidFill>
                <a:srgbClr val="000000"/>
              </a:solidFill>
            </a:endParaRPr>
          </a:p>
          <a:p>
            <a:pPr marL="342900" indent="-342900" defTabSz="449263">
              <a:lnSpc>
                <a:spcPct val="150000"/>
              </a:lnSpc>
              <a:buClr>
                <a:srgbClr val="000000"/>
              </a:buClr>
              <a:buSzPct val="100000"/>
            </a:pP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interakce_APC-T_bu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880" y="0"/>
            <a:ext cx="9245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229600" cy="900336"/>
          </a:xfrm>
        </p:spPr>
        <p:txBody>
          <a:bodyPr>
            <a:normAutofit fontScale="90000"/>
          </a:bodyPr>
          <a:lstStyle/>
          <a:p>
            <a:r>
              <a:rPr lang="cs-CZ" sz="3600" b="1" dirty="0" err="1" smtClean="0">
                <a:solidFill>
                  <a:srgbClr val="002060"/>
                </a:solidFill>
              </a:rPr>
              <a:t>Immunological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synapse </a:t>
            </a:r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between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 cell </a:t>
            </a:r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APC </a:t>
            </a:r>
            <a:endParaRPr lang="cs-CZ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hlinkClick r:id="rId2"/>
              </a:rPr>
              <a:t>https://www.youtube.com/watch?v=iVMIZy-Y3f8</a:t>
            </a:r>
            <a:endParaRPr lang="cs-CZ" sz="2400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Th1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and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Th2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based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immune</a:t>
            </a:r>
            <a:r>
              <a:rPr lang="cs-CZ" sz="28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Tahoma" pitchFamily="34" charset="0"/>
              </a:rPr>
              <a:t>reaction</a:t>
            </a:r>
            <a:endParaRPr lang="cs-CZ" sz="28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2" name="Picture 2" descr="Výsledek obrázku pro Th1 based immune reac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28375" cy="564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28. Th1 based immune reaction</a:t>
            </a:r>
            <a:endParaRPr lang="cs-CZ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T</a:t>
            </a:r>
            <a:r>
              <a:rPr lang="cs-CZ" sz="36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3600" b="1" dirty="0" smtClean="0">
                <a:solidFill>
                  <a:srgbClr val="0070C0"/>
                </a:solidFill>
              </a:rPr>
              <a:t>1  </a:t>
            </a:r>
            <a:r>
              <a:rPr lang="cs-CZ" sz="3600" b="1" dirty="0" err="1" smtClean="0">
                <a:solidFill>
                  <a:srgbClr val="0070C0"/>
                </a:solidFill>
              </a:rPr>
              <a:t>based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immune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reaction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/>
              <a:t>TH1 cell function is the </a:t>
            </a:r>
            <a:r>
              <a:rPr lang="en-US" b="1" dirty="0" smtClean="0"/>
              <a:t>defense against intracellular parasites</a:t>
            </a:r>
            <a:endParaRPr lang="cs-CZ" b="1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/>
              <a:t>TH1 cells cooperate with </a:t>
            </a:r>
            <a:r>
              <a:rPr lang="en-US" b="1" dirty="0" smtClean="0"/>
              <a:t>macrophages</a:t>
            </a:r>
            <a:r>
              <a:rPr lang="en-US" dirty="0" smtClean="0"/>
              <a:t> and support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the differentiation of </a:t>
            </a:r>
            <a:r>
              <a:rPr lang="en-US" b="1" dirty="0" err="1" smtClean="0"/>
              <a:t>cytotoxic</a:t>
            </a:r>
            <a:r>
              <a:rPr lang="en-US" b="1" dirty="0" smtClean="0"/>
              <a:t> T lymphocytes</a:t>
            </a:r>
            <a:endParaRPr lang="cs-CZ" b="1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endParaRPr lang="cs-CZ" sz="1100" b="1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/>
              <a:t>Macrophages and </a:t>
            </a:r>
            <a:r>
              <a:rPr lang="en-US" dirty="0" err="1" smtClean="0"/>
              <a:t>dendritic</a:t>
            </a:r>
            <a:r>
              <a:rPr lang="en-US" dirty="0" smtClean="0"/>
              <a:t> cells stimulated by some micro-organisms produce </a:t>
            </a:r>
            <a:r>
              <a:rPr lang="en-US" b="1" dirty="0" smtClean="0">
                <a:solidFill>
                  <a:srgbClr val="0070C0"/>
                </a:solidFill>
              </a:rPr>
              <a:t>IL-12</a:t>
            </a:r>
            <a:endParaRPr lang="cs-CZ" b="1" dirty="0" smtClean="0">
              <a:solidFill>
                <a:srgbClr val="0070C0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/>
              <a:t>A T</a:t>
            </a:r>
            <a:r>
              <a:rPr lang="cs-CZ" baseline="-25000" dirty="0" smtClean="0"/>
              <a:t>H</a:t>
            </a:r>
            <a:r>
              <a:rPr lang="en-US" dirty="0" smtClean="0"/>
              <a:t> precursor that recognizes an infected macrophage and receives signals via </a:t>
            </a:r>
            <a:r>
              <a:rPr lang="en-US" b="1" dirty="0" smtClean="0"/>
              <a:t>TCR, CD28 </a:t>
            </a:r>
            <a:r>
              <a:rPr lang="en-US" dirty="0" smtClean="0"/>
              <a:t>and the </a:t>
            </a:r>
            <a:r>
              <a:rPr lang="en-US" b="1" dirty="0" smtClean="0"/>
              <a:t>IL-12</a:t>
            </a:r>
            <a:r>
              <a:rPr lang="en-US" dirty="0" smtClean="0"/>
              <a:t> receptor proliferates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and differentiates into </a:t>
            </a:r>
            <a:r>
              <a:rPr lang="en-US" dirty="0" err="1" smtClean="0"/>
              <a:t>effector</a:t>
            </a:r>
            <a:r>
              <a:rPr lang="en-US" dirty="0" smtClean="0"/>
              <a:t> T</a:t>
            </a:r>
            <a:r>
              <a:rPr lang="en-US" baseline="-25000" dirty="0" smtClean="0"/>
              <a:t>H</a:t>
            </a:r>
            <a:r>
              <a:rPr lang="en-US" dirty="0" smtClean="0"/>
              <a:t>1 cells</a:t>
            </a:r>
            <a:endParaRPr lang="cs-CZ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/>
              <a:t>T</a:t>
            </a:r>
            <a:r>
              <a:rPr lang="en-US" baseline="-25000" dirty="0" smtClean="0"/>
              <a:t>H</a:t>
            </a:r>
            <a:r>
              <a:rPr lang="en-US" dirty="0" smtClean="0"/>
              <a:t>1 cells produce </a:t>
            </a:r>
            <a:r>
              <a:rPr lang="en-US" b="1" dirty="0" err="1" smtClean="0">
                <a:solidFill>
                  <a:srgbClr val="0070C0"/>
                </a:solidFill>
              </a:rPr>
              <a:t>IFN</a:t>
            </a:r>
            <a:r>
              <a:rPr lang="en-US" b="1" dirty="0" err="1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70C0"/>
                </a:solidFill>
              </a:rPr>
              <a:t>IL-2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57950" y="5079494"/>
            <a:ext cx="2786050" cy="1778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T</a:t>
            </a:r>
            <a:r>
              <a:rPr lang="cs-CZ" sz="3600" b="1" baseline="-25000" dirty="0" smtClean="0">
                <a:solidFill>
                  <a:srgbClr val="0070C0"/>
                </a:solidFill>
              </a:rPr>
              <a:t>H</a:t>
            </a:r>
            <a:r>
              <a:rPr lang="cs-CZ" sz="3600" b="1" dirty="0" smtClean="0">
                <a:solidFill>
                  <a:srgbClr val="0070C0"/>
                </a:solidFill>
              </a:rPr>
              <a:t>1  </a:t>
            </a:r>
            <a:r>
              <a:rPr lang="cs-CZ" sz="3600" b="1" dirty="0" err="1" smtClean="0">
                <a:solidFill>
                  <a:srgbClr val="0070C0"/>
                </a:solidFill>
              </a:rPr>
              <a:t>based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immune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reaction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cs-CZ" b="1" dirty="0" err="1" smtClean="0">
                <a:solidFill>
                  <a:srgbClr val="0070C0"/>
                </a:solidFill>
              </a:rPr>
              <a:t>IFN</a:t>
            </a:r>
            <a:r>
              <a:rPr lang="cs-CZ" b="1" dirty="0" err="1" smtClean="0">
                <a:solidFill>
                  <a:srgbClr val="0070C0"/>
                </a:solidFill>
                <a:latin typeface="Symbol" pitchFamily="18" charset="2"/>
              </a:rPr>
              <a:t>g</a:t>
            </a:r>
            <a:r>
              <a:rPr lang="cs-CZ" dirty="0" smtClean="0"/>
              <a:t> </a:t>
            </a:r>
            <a:r>
              <a:rPr lang="cs-CZ" dirty="0" err="1" smtClean="0"/>
              <a:t>activates</a:t>
            </a:r>
            <a:r>
              <a:rPr lang="cs-CZ" dirty="0" smtClean="0"/>
              <a:t> </a:t>
            </a:r>
            <a:r>
              <a:rPr lang="cs-CZ" dirty="0" err="1" smtClean="0"/>
              <a:t>macrophages</a:t>
            </a:r>
            <a:r>
              <a:rPr lang="cs-CZ" dirty="0" smtClean="0"/>
              <a:t> (↑ antigen </a:t>
            </a:r>
            <a:r>
              <a:rPr lang="cs-CZ" dirty="0" err="1" smtClean="0"/>
              <a:t>presentation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lysosomal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, </a:t>
            </a:r>
            <a:r>
              <a:rPr lang="cs-CZ" dirty="0" err="1" smtClean="0"/>
              <a:t>activates</a:t>
            </a:r>
            <a:r>
              <a:rPr lang="cs-CZ" dirty="0" smtClean="0"/>
              <a:t> </a:t>
            </a:r>
            <a:r>
              <a:rPr lang="cs-CZ" dirty="0" err="1" smtClean="0"/>
              <a:t>inducible</a:t>
            </a:r>
            <a:r>
              <a:rPr lang="cs-CZ" dirty="0" smtClean="0"/>
              <a:t> NO </a:t>
            </a:r>
            <a:r>
              <a:rPr lang="cs-CZ" dirty="0" err="1" smtClean="0"/>
              <a:t>synthase</a:t>
            </a:r>
            <a:r>
              <a:rPr lang="cs-CZ" dirty="0" smtClean="0"/>
              <a:t>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endParaRPr lang="cs-CZ" sz="1300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70C0"/>
                </a:solidFill>
              </a:rPr>
              <a:t>IL-2 </a:t>
            </a:r>
            <a:r>
              <a:rPr lang="cs-CZ" dirty="0" err="1" smtClean="0"/>
              <a:t>is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/>
              <a:t>essential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proliferation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differentiation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 </a:t>
            </a:r>
            <a:r>
              <a:rPr lang="cs-CZ" dirty="0" err="1" smtClean="0"/>
              <a:t>lymphocytes</a:t>
            </a:r>
            <a:endParaRPr lang="cs-CZ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endParaRPr lang="cs-CZ" sz="1300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cs-CZ" dirty="0" err="1" smtClean="0"/>
              <a:t>Activated</a:t>
            </a:r>
            <a:r>
              <a:rPr lang="cs-CZ" dirty="0" smtClean="0"/>
              <a:t> </a:t>
            </a:r>
            <a:r>
              <a:rPr lang="cs-CZ" dirty="0" err="1" smtClean="0"/>
              <a:t>macrophages</a:t>
            </a:r>
            <a:r>
              <a:rPr lang="cs-CZ" dirty="0" smtClean="0"/>
              <a:t> </a:t>
            </a:r>
            <a:r>
              <a:rPr lang="cs-CZ" dirty="0" err="1" smtClean="0"/>
              <a:t>produce</a:t>
            </a:r>
            <a:r>
              <a:rPr lang="cs-CZ" dirty="0" smtClean="0"/>
              <a:t> </a:t>
            </a:r>
            <a:r>
              <a:rPr lang="cs-CZ" dirty="0" err="1" smtClean="0"/>
              <a:t>cytokines</a:t>
            </a:r>
            <a:r>
              <a:rPr lang="cs-CZ" dirty="0" smtClean="0"/>
              <a:t> (IL-1, TNF ...)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stimulate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T </a:t>
            </a:r>
            <a:r>
              <a:rPr lang="cs-CZ" dirty="0" err="1" smtClean="0"/>
              <a:t>cells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stimulate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inflammation</a:t>
            </a:r>
            <a:r>
              <a:rPr lang="cs-CZ" dirty="0" smtClean="0"/>
              <a:t> to </a:t>
            </a:r>
            <a:r>
              <a:rPr lang="cs-CZ" dirty="0" err="1" smtClean="0"/>
              <a:t>suppress</a:t>
            </a:r>
            <a:r>
              <a:rPr lang="cs-CZ" dirty="0" smtClean="0"/>
              <a:t> </a:t>
            </a:r>
            <a:r>
              <a:rPr lang="cs-CZ" dirty="0" err="1" smtClean="0"/>
              <a:t>infection</a:t>
            </a:r>
            <a:endParaRPr lang="cs-CZ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endParaRPr lang="cs-CZ" sz="1300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cs-CZ" i="1" dirty="0" err="1" smtClean="0"/>
              <a:t>Interaction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TH1 </a:t>
            </a:r>
            <a:r>
              <a:rPr lang="cs-CZ" i="1" dirty="0" err="1" smtClean="0"/>
              <a:t>cells</a:t>
            </a:r>
            <a:r>
              <a:rPr lang="cs-CZ" i="1" dirty="0" smtClean="0"/>
              <a:t> and </a:t>
            </a:r>
            <a:r>
              <a:rPr lang="cs-CZ" i="1" dirty="0" err="1" smtClean="0"/>
              <a:t>macrophages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a </a:t>
            </a:r>
            <a:r>
              <a:rPr lang="cs-CZ" i="1" dirty="0" err="1" smtClean="0"/>
              <a:t>fundamental</a:t>
            </a:r>
            <a:r>
              <a:rPr lang="cs-CZ" i="1" dirty="0" smtClean="0"/>
              <a:t> </a:t>
            </a:r>
            <a:r>
              <a:rPr lang="cs-CZ" i="1" dirty="0" err="1" smtClean="0"/>
              <a:t>mechanism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delayed</a:t>
            </a:r>
            <a:r>
              <a:rPr lang="cs-CZ" i="1" dirty="0" smtClean="0"/>
              <a:t>-type </a:t>
            </a:r>
            <a:r>
              <a:rPr lang="cs-CZ" i="1" dirty="0" smtClean="0"/>
              <a:t>hypersensitivity (</a:t>
            </a:r>
            <a:r>
              <a:rPr lang="cs-CZ" i="1" dirty="0" smtClean="0"/>
              <a:t>DTH; hypersensitivity </a:t>
            </a:r>
            <a:r>
              <a:rPr lang="cs-CZ" i="1" dirty="0" err="1" smtClean="0"/>
              <a:t>rection</a:t>
            </a:r>
            <a:r>
              <a:rPr lang="cs-CZ" i="1" dirty="0" smtClean="0"/>
              <a:t> type IV)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err="1">
                <a:solidFill>
                  <a:srgbClr val="0070C0"/>
                </a:solidFill>
                <a:latin typeface="Tahoma" pitchFamily="34" charset="0"/>
              </a:rPr>
              <a:t>Interaction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Tahoma" pitchFamily="34" charset="0"/>
              </a:rPr>
              <a:t>between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 APC </a:t>
            </a:r>
            <a:r>
              <a:rPr lang="cs-CZ" sz="2400" b="1" dirty="0" err="1">
                <a:solidFill>
                  <a:srgbClr val="0070C0"/>
                </a:solidFill>
                <a:latin typeface="Tahoma" pitchFamily="34" charset="0"/>
              </a:rPr>
              <a:t>and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 T</a:t>
            </a:r>
            <a:r>
              <a:rPr lang="cs-CZ" sz="2400" b="1" baseline="-25000" dirty="0">
                <a:solidFill>
                  <a:srgbClr val="0070C0"/>
                </a:solidFill>
                <a:latin typeface="Tahoma" pitchFamily="34" charset="0"/>
              </a:rPr>
              <a:t>H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400" b="1" dirty="0" err="1">
                <a:solidFill>
                  <a:srgbClr val="0070C0"/>
                </a:solidFill>
                <a:latin typeface="Tahoma" pitchFamily="34" charset="0"/>
              </a:rPr>
              <a:t>precursor</a:t>
            </a:r>
            <a:endParaRPr lang="cs-CZ" sz="24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96975"/>
            <a:ext cx="8280400" cy="5200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age.slidesharecdn.com/biology151lecture42012-2013part1-cmi-120716090634-phpapp01/95/biology-151-lecture-4-2012-2013-part-1-cmi-56-728.jpg?cb=13424298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9342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72344"/>
          </a:xfrm>
        </p:spPr>
        <p:txBody>
          <a:bodyPr/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Antigen </a:t>
            </a:r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presenting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cells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(APC)</a:t>
            </a:r>
            <a:endParaRPr lang="cs-CZ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29. Th2 based immune reaction</a:t>
            </a:r>
            <a:endParaRPr lang="cs-CZ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Th2 based immune reaction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4292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The basic function of T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2 cells is </a:t>
            </a:r>
            <a:r>
              <a:rPr lang="en-US" sz="2400" b="1" dirty="0" smtClean="0"/>
              <a:t>protection against extracellular parasites</a:t>
            </a:r>
            <a:endParaRPr lang="cs-CZ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2 cells co</a:t>
            </a:r>
            <a:r>
              <a:rPr lang="cs-CZ" sz="2400" dirty="0" err="1" smtClean="0"/>
              <a:t>ope</a:t>
            </a:r>
            <a:r>
              <a:rPr lang="en-US" sz="2400" dirty="0" smtClean="0"/>
              <a:t>rate with </a:t>
            </a:r>
            <a:r>
              <a:rPr lang="en-US" sz="2400" dirty="0" err="1" smtClean="0"/>
              <a:t>basophils</a:t>
            </a:r>
            <a:r>
              <a:rPr lang="en-US" sz="2400" dirty="0" smtClean="0"/>
              <a:t>, mast cells and </a:t>
            </a:r>
            <a:r>
              <a:rPr lang="en-US" sz="2400" dirty="0" err="1" smtClean="0"/>
              <a:t>eosinophils</a:t>
            </a:r>
            <a:endParaRPr lang="cs-CZ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2 cells </a:t>
            </a:r>
            <a:r>
              <a:rPr lang="cs-CZ" sz="2400" dirty="0" smtClean="0"/>
              <a:t>h</a:t>
            </a:r>
            <a:r>
              <a:rPr lang="en-US" sz="2400" dirty="0" err="1" smtClean="0"/>
              <a:t>elps</a:t>
            </a:r>
            <a:r>
              <a:rPr lang="en-US" sz="2400" dirty="0" smtClean="0"/>
              <a:t> B lymphocytes in </a:t>
            </a:r>
            <a:r>
              <a:rPr lang="en-US" sz="2400" b="1" dirty="0" err="1" smtClean="0"/>
              <a:t>IgE</a:t>
            </a:r>
            <a:r>
              <a:rPr lang="en-US" sz="2400" b="1" dirty="0" smtClean="0"/>
              <a:t> production</a:t>
            </a:r>
            <a:endParaRPr lang="cs-CZ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cs-CZ" sz="16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H</a:t>
            </a:r>
            <a:r>
              <a:rPr lang="en-US" sz="2400" dirty="0" smtClean="0"/>
              <a:t> precursor, which </a:t>
            </a:r>
            <a:r>
              <a:rPr lang="cs-CZ" sz="2400" dirty="0" err="1" smtClean="0"/>
              <a:t>recognize</a:t>
            </a:r>
            <a:r>
              <a:rPr lang="cs-CZ" sz="2400" dirty="0" smtClean="0"/>
              <a:t> antigen on</a:t>
            </a:r>
            <a:r>
              <a:rPr lang="en-US" sz="2400" dirty="0" smtClean="0"/>
              <a:t> APC and receives signals via </a:t>
            </a:r>
            <a:r>
              <a:rPr lang="en-US" sz="2400" b="1" dirty="0" smtClean="0"/>
              <a:t>TCR, CD28, IL-4 </a:t>
            </a:r>
            <a:r>
              <a:rPr lang="en-US" sz="2400" dirty="0" smtClean="0"/>
              <a:t>receptor and IL-2 receptor proliferates and differentiates in </a:t>
            </a:r>
            <a:r>
              <a:rPr lang="en-US" sz="2400" dirty="0" err="1" smtClean="0"/>
              <a:t>effector</a:t>
            </a:r>
            <a:r>
              <a:rPr lang="en-US" sz="2400" dirty="0" smtClean="0"/>
              <a:t> TH2</a:t>
            </a:r>
            <a:endParaRPr lang="cs-CZ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cs-CZ" sz="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Th2 produces IL-4, IL-5, IL-6, IL-10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6984776" cy="850900"/>
          </a:xfrm>
        </p:spPr>
        <p:txBody>
          <a:bodyPr/>
          <a:lstStyle/>
          <a:p>
            <a:r>
              <a:rPr lang="cs-CZ" sz="2800" b="1" dirty="0" err="1">
                <a:solidFill>
                  <a:srgbClr val="0070C0"/>
                </a:solidFill>
              </a:rPr>
              <a:t>Mutual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regulation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of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activities</a:t>
            </a:r>
            <a:r>
              <a:rPr lang="cs-CZ" sz="2800" b="1" dirty="0">
                <a:solidFill>
                  <a:srgbClr val="0070C0"/>
                </a:solidFill>
              </a:rPr>
              <a:t> T</a:t>
            </a:r>
            <a:r>
              <a:rPr lang="cs-CZ" sz="2800" b="1" baseline="-25000" dirty="0">
                <a:solidFill>
                  <a:srgbClr val="0070C0"/>
                </a:solidFill>
              </a:rPr>
              <a:t>H</a:t>
            </a:r>
            <a:r>
              <a:rPr lang="cs-CZ" sz="2800" b="1" dirty="0">
                <a:solidFill>
                  <a:srgbClr val="0070C0"/>
                </a:solidFill>
              </a:rPr>
              <a:t>1versus T</a:t>
            </a:r>
            <a:r>
              <a:rPr lang="cs-CZ" sz="2800" b="1" baseline="-25000" dirty="0">
                <a:solidFill>
                  <a:srgbClr val="0070C0"/>
                </a:solidFill>
              </a:rPr>
              <a:t>H</a:t>
            </a:r>
            <a:r>
              <a:rPr lang="cs-CZ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29600" cy="53290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/>
              <a:t>Whether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 </a:t>
            </a:r>
            <a:r>
              <a:rPr lang="cs-CZ" sz="2000" dirty="0" err="1"/>
              <a:t>precursor</a:t>
            </a:r>
            <a:r>
              <a:rPr lang="cs-CZ" sz="2000" dirty="0"/>
              <a:t> cell </a:t>
            </a:r>
            <a:r>
              <a:rPr lang="cs-CZ" sz="2000" dirty="0" err="1"/>
              <a:t>will</a:t>
            </a:r>
            <a:r>
              <a:rPr lang="cs-CZ" sz="2000" dirty="0"/>
              <a:t> </a:t>
            </a:r>
            <a:r>
              <a:rPr lang="cs-CZ" sz="2000" dirty="0" err="1"/>
              <a:t>develop</a:t>
            </a:r>
            <a:r>
              <a:rPr lang="cs-CZ" sz="2000" dirty="0"/>
              <a:t> </a:t>
            </a:r>
            <a:r>
              <a:rPr lang="cs-CZ" sz="2000" dirty="0" err="1"/>
              <a:t>into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1 </a:t>
            </a:r>
            <a:r>
              <a:rPr lang="cs-CZ" sz="2000" dirty="0" err="1"/>
              <a:t>or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 </a:t>
            </a:r>
            <a:r>
              <a:rPr lang="cs-CZ" sz="2000" dirty="0" err="1"/>
              <a:t>decides</a:t>
            </a:r>
            <a:r>
              <a:rPr lang="cs-CZ" sz="2000" dirty="0"/>
              <a:t> </a:t>
            </a:r>
            <a:r>
              <a:rPr lang="cs-CZ" sz="2000" dirty="0" err="1"/>
              <a:t>cytokine</a:t>
            </a:r>
            <a:r>
              <a:rPr lang="cs-CZ" sz="2000" dirty="0"/>
              <a:t> ratio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b="1" dirty="0"/>
              <a:t>IL-12 </a:t>
            </a:r>
            <a:r>
              <a:rPr lang="cs-CZ" sz="2000" dirty="0" err="1"/>
              <a:t>and</a:t>
            </a:r>
            <a:r>
              <a:rPr lang="cs-CZ" sz="2000" b="1" dirty="0"/>
              <a:t> IL-4 </a:t>
            </a:r>
            <a:r>
              <a:rPr lang="cs-CZ" sz="2000" b="1" dirty="0">
                <a:solidFill>
                  <a:srgbClr val="0070C0"/>
                </a:solidFill>
              </a:rPr>
              <a:t/>
            </a:r>
            <a:br>
              <a:rPr lang="cs-CZ" sz="2000" b="1" dirty="0">
                <a:solidFill>
                  <a:srgbClr val="0070C0"/>
                </a:solidFill>
              </a:rPr>
            </a:br>
            <a:endParaRPr lang="cs-CZ" sz="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700" i="1" dirty="0"/>
              <a:t>IL-12 </a:t>
            </a:r>
            <a:r>
              <a:rPr lang="cs-CZ" sz="1700" i="1" dirty="0" err="1"/>
              <a:t>is</a:t>
            </a:r>
            <a:r>
              <a:rPr lang="cs-CZ" sz="1700" i="1" dirty="0"/>
              <a:t> </a:t>
            </a:r>
            <a:r>
              <a:rPr lang="cs-CZ" sz="1700" i="1" dirty="0" err="1"/>
              <a:t>produced</a:t>
            </a:r>
            <a:r>
              <a:rPr lang="cs-CZ" sz="1700" i="1" dirty="0"/>
              <a:t> by </a:t>
            </a:r>
            <a:r>
              <a:rPr lang="cs-CZ" sz="1700" i="1" dirty="0" err="1"/>
              <a:t>macrophages</a:t>
            </a:r>
            <a:r>
              <a:rPr lang="cs-CZ" sz="1700" i="1" dirty="0"/>
              <a:t> </a:t>
            </a:r>
            <a:r>
              <a:rPr lang="cs-CZ" sz="1700" i="1" dirty="0" err="1"/>
              <a:t>and</a:t>
            </a:r>
            <a:r>
              <a:rPr lang="cs-CZ" sz="1700" i="1" dirty="0"/>
              <a:t> </a:t>
            </a:r>
            <a:r>
              <a:rPr lang="cs-CZ" sz="1700" i="1" dirty="0" err="1"/>
              <a:t>dendritic</a:t>
            </a:r>
            <a:r>
              <a:rPr lang="cs-CZ" sz="1700" i="1" dirty="0"/>
              <a:t> </a:t>
            </a:r>
            <a:r>
              <a:rPr lang="cs-CZ" sz="1700" i="1" dirty="0" err="1"/>
              <a:t>cells</a:t>
            </a:r>
            <a:r>
              <a:rPr lang="cs-CZ" sz="1700" i="1" dirty="0"/>
              <a:t> </a:t>
            </a:r>
            <a:r>
              <a:rPr lang="cs-CZ" sz="1700" i="1" dirty="0" err="1"/>
              <a:t>stimulated</a:t>
            </a:r>
            <a:r>
              <a:rPr lang="cs-CZ" sz="1700" i="1" dirty="0"/>
              <a:t> by </a:t>
            </a:r>
            <a:r>
              <a:rPr lang="cs-CZ" sz="1700" i="1" dirty="0" err="1"/>
              <a:t>certain</a:t>
            </a:r>
            <a:r>
              <a:rPr lang="cs-CZ" sz="1700" i="1" dirty="0"/>
              <a:t> </a:t>
            </a:r>
            <a:r>
              <a:rPr lang="cs-CZ" sz="1700" i="1" dirty="0" err="1"/>
              <a:t>microorganisms</a:t>
            </a:r>
            <a:endParaRPr lang="cs-CZ" sz="1700" i="1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1700" i="1" dirty="0" smtClean="0"/>
              <a:t>IL-4 </a:t>
            </a:r>
            <a:r>
              <a:rPr lang="cs-CZ" sz="1700" i="1" dirty="0" err="1"/>
              <a:t>is</a:t>
            </a:r>
            <a:r>
              <a:rPr lang="cs-CZ" sz="1700" i="1" dirty="0"/>
              <a:t> </a:t>
            </a:r>
            <a:r>
              <a:rPr lang="cs-CZ" sz="1700" i="1" dirty="0" err="1"/>
              <a:t>produced</a:t>
            </a:r>
            <a:r>
              <a:rPr lang="cs-CZ" sz="1700" i="1" dirty="0"/>
              <a:t> by </a:t>
            </a:r>
            <a:r>
              <a:rPr lang="cs-CZ" sz="1700" i="1" dirty="0" err="1"/>
              <a:t>activated</a:t>
            </a:r>
            <a:r>
              <a:rPr lang="cs-CZ" sz="1700" i="1" dirty="0"/>
              <a:t> </a:t>
            </a:r>
            <a:r>
              <a:rPr lang="cs-CZ" sz="1700" i="1" dirty="0" err="1" smtClean="0"/>
              <a:t>basophils</a:t>
            </a:r>
            <a:r>
              <a:rPr lang="cs-CZ" sz="1700" i="1" dirty="0" smtClean="0"/>
              <a:t>, </a:t>
            </a:r>
            <a:r>
              <a:rPr lang="cs-CZ" sz="1700" i="1" dirty="0"/>
              <a:t>mast </a:t>
            </a:r>
            <a:r>
              <a:rPr lang="cs-CZ" sz="1700" i="1" dirty="0" err="1"/>
              <a:t>cells</a:t>
            </a:r>
            <a:r>
              <a:rPr lang="cs-CZ" sz="1700" i="1" dirty="0"/>
              <a:t> </a:t>
            </a:r>
            <a:r>
              <a:rPr lang="cs-CZ" sz="1700" i="1" dirty="0" err="1" smtClean="0"/>
              <a:t>and</a:t>
            </a:r>
            <a:r>
              <a:rPr lang="cs-CZ" sz="1700" i="1" dirty="0" smtClean="0"/>
              <a:t> T</a:t>
            </a:r>
            <a:r>
              <a:rPr lang="cs-CZ" sz="1700" i="1" baseline="-25000" dirty="0" smtClean="0"/>
              <a:t>H</a:t>
            </a:r>
            <a:r>
              <a:rPr lang="cs-CZ" sz="1700" i="1" dirty="0" smtClean="0"/>
              <a:t>2 </a:t>
            </a:r>
            <a:r>
              <a:rPr lang="cs-CZ" sz="1700" i="1" dirty="0" err="1" smtClean="0"/>
              <a:t>cells</a:t>
            </a:r>
            <a:r>
              <a:rPr lang="cs-CZ" sz="2000" dirty="0"/>
              <a:t/>
            </a:r>
            <a:br>
              <a:rPr lang="cs-CZ" sz="2000" dirty="0"/>
            </a:br>
            <a:endParaRPr lang="cs-CZ" sz="1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/>
              <a:t>T</a:t>
            </a:r>
            <a:r>
              <a:rPr lang="cs-CZ" sz="2000" baseline="-25000" dirty="0"/>
              <a:t>H</a:t>
            </a:r>
            <a:r>
              <a:rPr lang="cs-CZ" sz="2000" dirty="0"/>
              <a:t>1 </a:t>
            </a:r>
            <a:r>
              <a:rPr lang="cs-CZ" sz="2000" dirty="0" err="1"/>
              <a:t>cytokines</a:t>
            </a:r>
            <a:r>
              <a:rPr lang="cs-CZ" sz="2000" dirty="0"/>
              <a:t> (</a:t>
            </a:r>
            <a:r>
              <a:rPr lang="cs-CZ" sz="2000" dirty="0" err="1"/>
              <a:t>mainly</a:t>
            </a:r>
            <a:r>
              <a:rPr lang="cs-CZ" sz="2000" dirty="0"/>
              <a:t> </a:t>
            </a:r>
            <a:r>
              <a:rPr lang="cs-CZ" sz="2000" b="1" dirty="0" err="1"/>
              <a:t>IFN</a:t>
            </a:r>
            <a:r>
              <a:rPr lang="cs-CZ" sz="2000" b="1" dirty="0" err="1">
                <a:latin typeface="Symbol" pitchFamily="18" charset="2"/>
              </a:rPr>
              <a:t>g</a:t>
            </a:r>
            <a:r>
              <a:rPr lang="cs-CZ" sz="2000" dirty="0"/>
              <a:t>) </a:t>
            </a:r>
            <a:r>
              <a:rPr lang="cs-CZ" sz="2000" dirty="0" err="1"/>
              <a:t>inhibit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 </a:t>
            </a:r>
            <a:r>
              <a:rPr lang="cs-CZ" sz="2000" dirty="0" err="1"/>
              <a:t>and</a:t>
            </a:r>
            <a:r>
              <a:rPr lang="cs-CZ" sz="2000" dirty="0"/>
              <a:t> </a:t>
            </a:r>
            <a:r>
              <a:rPr lang="cs-CZ" sz="2000" dirty="0" err="1"/>
              <a:t>stimulate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1 (IL-2 </a:t>
            </a:r>
            <a:r>
              <a:rPr lang="cs-CZ" sz="2000" dirty="0" err="1"/>
              <a:t>stimulates</a:t>
            </a:r>
            <a:r>
              <a:rPr lang="cs-CZ" sz="2000" dirty="0"/>
              <a:t> </a:t>
            </a:r>
            <a:r>
              <a:rPr lang="cs-CZ" sz="2000" dirty="0" err="1"/>
              <a:t>also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2)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2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/>
              <a:t>Cytokines</a:t>
            </a:r>
            <a:r>
              <a:rPr lang="cs-CZ" sz="2000" dirty="0"/>
              <a:t> </a:t>
            </a:r>
            <a:r>
              <a:rPr lang="cs-CZ" sz="2000" dirty="0" err="1"/>
              <a:t>produced</a:t>
            </a:r>
            <a:r>
              <a:rPr lang="cs-CZ" sz="2000" dirty="0"/>
              <a:t> by T</a:t>
            </a:r>
            <a:r>
              <a:rPr lang="cs-CZ" sz="2000" baseline="-25000" dirty="0"/>
              <a:t>H</a:t>
            </a:r>
            <a:r>
              <a:rPr lang="cs-CZ" sz="2000" dirty="0"/>
              <a:t>2 (</a:t>
            </a:r>
            <a:r>
              <a:rPr lang="cs-CZ" sz="2000" b="1" dirty="0"/>
              <a:t>IL-4, IL-10</a:t>
            </a:r>
            <a:r>
              <a:rPr lang="cs-CZ" sz="2000" dirty="0"/>
              <a:t>) </a:t>
            </a:r>
            <a:r>
              <a:rPr lang="cs-CZ" sz="2000" dirty="0" err="1"/>
              <a:t>inhibit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1 </a:t>
            </a:r>
            <a:r>
              <a:rPr lang="cs-CZ" sz="2000" dirty="0" err="1"/>
              <a:t>and</a:t>
            </a:r>
            <a:r>
              <a:rPr lang="cs-CZ" sz="2000" dirty="0"/>
              <a:t> </a:t>
            </a:r>
            <a:r>
              <a:rPr lang="cs-CZ" sz="2000" dirty="0" err="1"/>
              <a:t>stimulate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development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</a:t>
            </a:r>
            <a:r>
              <a:rPr lang="cs-CZ" sz="2000" baseline="-25000" dirty="0"/>
              <a:t>H</a:t>
            </a:r>
            <a:r>
              <a:rPr lang="cs-CZ" sz="2000" dirty="0"/>
              <a:t>2 </a:t>
            </a:r>
            <a:endParaRPr lang="cs-CZ" sz="1600" dirty="0"/>
          </a:p>
        </p:txBody>
      </p:sp>
      <p:pic>
        <p:nvPicPr>
          <p:cNvPr id="4" name="Picture 2" descr="Výsledek obrázku pro th1 re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4664"/>
            <a:ext cx="173133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Tfh</a:t>
            </a:r>
            <a:r>
              <a:rPr lang="cs-CZ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– B cell </a:t>
            </a:r>
            <a:r>
              <a:rPr lang="cs-CZ" b="1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assistance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B cell </a:t>
            </a:r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assistance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Tfh</a:t>
            </a:r>
            <a:r>
              <a:rPr lang="en-US" dirty="0" smtClean="0"/>
              <a:t> cells </a:t>
            </a:r>
            <a:r>
              <a:rPr lang="cs-CZ" b="1" dirty="0" err="1" smtClean="0"/>
              <a:t>promotes</a:t>
            </a:r>
            <a:r>
              <a:rPr lang="en-US" b="1" dirty="0" smtClean="0"/>
              <a:t> B cell</a:t>
            </a:r>
            <a:r>
              <a:rPr lang="cs-CZ" b="1" dirty="0" smtClean="0"/>
              <a:t> </a:t>
            </a:r>
            <a:r>
              <a:rPr lang="cs-CZ" b="1" dirty="0" err="1" smtClean="0"/>
              <a:t>maturation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help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mediated</a:t>
            </a:r>
            <a:r>
              <a:rPr lang="en-US" dirty="0" smtClean="0"/>
              <a:t> by cytokines (IL-21, IL-4</a:t>
            </a:r>
            <a:r>
              <a:rPr lang="cs-CZ" dirty="0" smtClean="0"/>
              <a:t>…</a:t>
            </a:r>
            <a:r>
              <a:rPr lang="en-US" dirty="0" smtClean="0"/>
              <a:t>) and direct intracellular contact</a:t>
            </a:r>
            <a:r>
              <a:rPr lang="cs-CZ" dirty="0" smtClean="0"/>
              <a:t> (CD40L)</a:t>
            </a:r>
          </a:p>
          <a:p>
            <a:pPr>
              <a:lnSpc>
                <a:spcPct val="170000"/>
              </a:lnSpc>
            </a:pPr>
            <a:endParaRPr lang="cs-CZ" sz="1300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The T</a:t>
            </a:r>
            <a:r>
              <a:rPr lang="en-US" baseline="-25000" dirty="0" smtClean="0"/>
              <a:t>H</a:t>
            </a:r>
            <a:r>
              <a:rPr lang="en-US" dirty="0" smtClean="0"/>
              <a:t> precursor, which</a:t>
            </a:r>
            <a:r>
              <a:rPr lang="cs-CZ" dirty="0" smtClean="0"/>
              <a:t> </a:t>
            </a:r>
            <a:r>
              <a:rPr lang="en-US" dirty="0" smtClean="0"/>
              <a:t>receives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APC</a:t>
            </a:r>
            <a:r>
              <a:rPr lang="en-US" dirty="0" smtClean="0"/>
              <a:t> signals through the </a:t>
            </a:r>
            <a:r>
              <a:rPr lang="en-US" b="1" dirty="0" smtClean="0"/>
              <a:t>TCR, CD 28</a:t>
            </a:r>
            <a:r>
              <a:rPr lang="cs-CZ" b="1" dirty="0" smtClean="0"/>
              <a:t> </a:t>
            </a:r>
            <a:r>
              <a:rPr lang="cs-CZ" dirty="0" err="1" smtClean="0"/>
              <a:t>and</a:t>
            </a:r>
            <a:r>
              <a:rPr lang="en-US" dirty="0" smtClean="0"/>
              <a:t> receive</a:t>
            </a:r>
            <a:r>
              <a:rPr lang="cs-CZ" dirty="0" smtClean="0"/>
              <a:t>s</a:t>
            </a:r>
            <a:r>
              <a:rPr lang="en-US" dirty="0" smtClean="0"/>
              <a:t> a signal from the B cell via the </a:t>
            </a:r>
            <a:r>
              <a:rPr lang="en-US" b="1" dirty="0" smtClean="0"/>
              <a:t>ICOS</a:t>
            </a:r>
            <a:r>
              <a:rPr lang="en-US" dirty="0" smtClean="0"/>
              <a:t> molecule, then differentiates in the </a:t>
            </a:r>
            <a:r>
              <a:rPr lang="en-US" dirty="0" err="1" smtClean="0"/>
              <a:t>Tfh</a:t>
            </a:r>
            <a:r>
              <a:rPr lang="en-US" dirty="0" smtClean="0"/>
              <a:t> cell</a:t>
            </a:r>
            <a:endParaRPr lang="cs-CZ" dirty="0" smtClean="0"/>
          </a:p>
          <a:p>
            <a:pPr>
              <a:lnSpc>
                <a:spcPct val="170000"/>
              </a:lnSpc>
            </a:pPr>
            <a:endParaRPr lang="cs-CZ" sz="1300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For stimulation of B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en-US" dirty="0" smtClean="0"/>
              <a:t>, there is usually a need for cooperation between APC → </a:t>
            </a:r>
            <a:r>
              <a:rPr lang="en-US" dirty="0" err="1" smtClean="0"/>
              <a:t>Tfh</a:t>
            </a:r>
            <a:r>
              <a:rPr lang="en-US" dirty="0" smtClean="0"/>
              <a:t> cell → B lymphocyte</a:t>
            </a:r>
            <a:endParaRPr lang="cs-CZ" dirty="0" smtClean="0"/>
          </a:p>
          <a:p>
            <a:endParaRPr lang="cs-CZ" dirty="0" smtClean="0"/>
          </a:p>
          <a:p>
            <a:r>
              <a:rPr lang="en-US" sz="2100" i="1" dirty="0" smtClean="0"/>
              <a:t>In the case of the minimal model, it is sufficient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cooperation</a:t>
            </a:r>
            <a:r>
              <a:rPr lang="cs-CZ" sz="2100" i="1" dirty="0" smtClean="0"/>
              <a:t> </a:t>
            </a:r>
            <a:r>
              <a:rPr lang="cs-CZ" sz="2100" i="1" dirty="0" err="1" smtClean="0"/>
              <a:t>between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Tfh</a:t>
            </a:r>
            <a:r>
              <a:rPr lang="en-US" sz="2100" i="1" dirty="0" smtClean="0"/>
              <a:t> cell </a:t>
            </a:r>
            <a:r>
              <a:rPr lang="cs-CZ" sz="2100" i="1" dirty="0" smtClean="0"/>
              <a:t/>
            </a:r>
            <a:br>
              <a:rPr lang="cs-CZ" sz="2100" i="1" dirty="0" smtClean="0"/>
            </a:br>
            <a:r>
              <a:rPr lang="cs-CZ" sz="2100" i="1" dirty="0" err="1" smtClean="0"/>
              <a:t>and</a:t>
            </a:r>
            <a:r>
              <a:rPr lang="en-US" sz="2100" i="1" dirty="0" smtClean="0"/>
              <a:t> B lymphocyte</a:t>
            </a:r>
            <a:endParaRPr lang="cs-CZ" sz="21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B cell </a:t>
            </a:r>
            <a:r>
              <a:rPr lang="cs-CZ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assistance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sz="4400" b="1" dirty="0" smtClean="0"/>
              <a:t>Specific direct help for B </a:t>
            </a:r>
            <a:r>
              <a:rPr lang="cs-CZ" sz="4400" b="1" dirty="0" err="1" smtClean="0"/>
              <a:t>cells</a:t>
            </a:r>
            <a:r>
              <a:rPr lang="en-US" sz="4400" b="1" dirty="0" smtClean="0"/>
              <a:t>:</a:t>
            </a:r>
            <a:endParaRPr lang="cs-CZ" sz="4400" b="1" dirty="0" smtClean="0"/>
          </a:p>
          <a:p>
            <a:pPr>
              <a:lnSpc>
                <a:spcPct val="170000"/>
              </a:lnSpc>
            </a:pPr>
            <a:r>
              <a:rPr lang="en-US" sz="4400" dirty="0" smtClean="0"/>
              <a:t>The T</a:t>
            </a:r>
            <a:r>
              <a:rPr lang="cs-CZ" sz="4400" dirty="0" err="1" smtClean="0"/>
              <a:t>fh</a:t>
            </a:r>
            <a:r>
              <a:rPr lang="cs-CZ" sz="4400" dirty="0" smtClean="0"/>
              <a:t> cell</a:t>
            </a:r>
            <a:r>
              <a:rPr lang="en-US" sz="4400" dirty="0" smtClean="0"/>
              <a:t> </a:t>
            </a:r>
            <a:r>
              <a:rPr lang="cs-CZ" sz="4400" dirty="0" err="1" smtClean="0"/>
              <a:t>helps</a:t>
            </a:r>
            <a:r>
              <a:rPr lang="cs-CZ" sz="4400" dirty="0" smtClean="0"/>
              <a:t> to</a:t>
            </a:r>
            <a:r>
              <a:rPr lang="en-US" sz="4400" dirty="0" smtClean="0"/>
              <a:t> B </a:t>
            </a:r>
            <a:r>
              <a:rPr lang="cs-CZ" sz="4400" dirty="0" err="1" smtClean="0"/>
              <a:t>cells</a:t>
            </a:r>
            <a:r>
              <a:rPr lang="en-US" sz="4400" dirty="0" smtClean="0"/>
              <a:t> stimulated </a:t>
            </a:r>
            <a:r>
              <a:rPr lang="cs-CZ" sz="4400" dirty="0" err="1" smtClean="0"/>
              <a:t>with</a:t>
            </a:r>
            <a:r>
              <a:rPr lang="en-US" sz="4400" dirty="0" smtClean="0"/>
              <a:t> the same Ag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500" dirty="0" smtClean="0"/>
          </a:p>
          <a:p>
            <a:pPr>
              <a:lnSpc>
                <a:spcPct val="170000"/>
              </a:lnSpc>
            </a:pPr>
            <a:r>
              <a:rPr lang="en-US" sz="4400" dirty="0" smtClean="0"/>
              <a:t> </a:t>
            </a:r>
            <a:r>
              <a:rPr lang="cs-CZ" sz="4400" dirty="0" err="1" smtClean="0"/>
              <a:t>Tfh</a:t>
            </a:r>
            <a:r>
              <a:rPr lang="cs-CZ" sz="4400" dirty="0" smtClean="0"/>
              <a:t> cell </a:t>
            </a:r>
            <a:r>
              <a:rPr lang="cs-CZ" sz="4400" dirty="0" err="1"/>
              <a:t>needs</a:t>
            </a:r>
            <a:r>
              <a:rPr lang="cs-CZ" sz="4400" dirty="0"/>
              <a:t> </a:t>
            </a:r>
            <a:r>
              <a:rPr lang="cs-CZ" sz="4400" dirty="0" err="1"/>
              <a:t>for</a:t>
            </a:r>
            <a:r>
              <a:rPr lang="cs-CZ" sz="4400" dirty="0"/>
              <a:t> </a:t>
            </a:r>
            <a:r>
              <a:rPr lang="cs-CZ" sz="4400" dirty="0" err="1"/>
              <a:t>the</a:t>
            </a:r>
            <a:r>
              <a:rPr lang="cs-CZ" sz="4400" dirty="0"/>
              <a:t> </a:t>
            </a:r>
            <a:r>
              <a:rPr lang="cs-CZ" sz="4400" dirty="0" err="1"/>
              <a:t>cytokine</a:t>
            </a:r>
            <a:r>
              <a:rPr lang="cs-CZ" sz="4400" dirty="0"/>
              <a:t> </a:t>
            </a:r>
            <a:r>
              <a:rPr lang="cs-CZ" sz="4400" dirty="0" err="1"/>
              <a:t>secretion</a:t>
            </a:r>
            <a:r>
              <a:rPr lang="cs-CZ" sz="4400" dirty="0"/>
              <a:t> </a:t>
            </a:r>
            <a:r>
              <a:rPr lang="cs-CZ" sz="4400" dirty="0" err="1" smtClean="0"/>
              <a:t>signal</a:t>
            </a:r>
            <a:r>
              <a:rPr lang="cs-CZ" sz="4400" dirty="0" smtClean="0"/>
              <a:t> </a:t>
            </a:r>
            <a:r>
              <a:rPr lang="cs-CZ" sz="4400" dirty="0" smtClean="0"/>
              <a:t>via </a:t>
            </a:r>
            <a:r>
              <a:rPr lang="cs-CZ" sz="4400" dirty="0" smtClean="0"/>
              <a:t>TCR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smtClean="0"/>
              <a:t> </a:t>
            </a:r>
            <a:r>
              <a:rPr lang="cs-CZ" i="1" dirty="0" smtClean="0"/>
              <a:t>(</a:t>
            </a:r>
            <a:r>
              <a:rPr lang="en-US" i="1" dirty="0" smtClean="0"/>
              <a:t>B </a:t>
            </a:r>
            <a:r>
              <a:rPr lang="cs-CZ" i="1" dirty="0" err="1" smtClean="0"/>
              <a:t>cells</a:t>
            </a:r>
            <a:r>
              <a:rPr lang="en-US" i="1" dirty="0" smtClean="0"/>
              <a:t> must present the appropriate Ag peptide </a:t>
            </a:r>
            <a:r>
              <a:rPr lang="cs-CZ" i="1" dirty="0" smtClean="0"/>
              <a:t>-</a:t>
            </a:r>
            <a:r>
              <a:rPr lang="en-US" i="1" dirty="0" smtClean="0"/>
              <a:t> HLA II that recognizes the TCR</a:t>
            </a:r>
            <a:r>
              <a:rPr lang="cs-CZ" i="1" dirty="0" smtClean="0"/>
              <a:t>; </a:t>
            </a:r>
            <a:r>
              <a:rPr lang="en-US" i="1" dirty="0" smtClean="0"/>
              <a:t>signal via </a:t>
            </a:r>
            <a:r>
              <a:rPr lang="en-US" i="1" dirty="0" err="1" smtClean="0"/>
              <a:t>costimulatory</a:t>
            </a:r>
            <a:r>
              <a:rPr lang="en-US" i="1" dirty="0" smtClean="0"/>
              <a:t> CD28 receptor is no longer required)</a:t>
            </a:r>
            <a:endParaRPr lang="cs-CZ" i="1" dirty="0" smtClean="0"/>
          </a:p>
          <a:p>
            <a:pPr>
              <a:lnSpc>
                <a:spcPct val="170000"/>
              </a:lnSpc>
            </a:pPr>
            <a:endParaRPr lang="cs-CZ" i="1" dirty="0" smtClean="0"/>
          </a:p>
          <a:p>
            <a:pPr>
              <a:lnSpc>
                <a:spcPct val="170000"/>
              </a:lnSpc>
            </a:pPr>
            <a:r>
              <a:rPr lang="en-US" sz="4400" dirty="0" smtClean="0"/>
              <a:t>Interaction between </a:t>
            </a:r>
            <a:r>
              <a:rPr lang="en-US" sz="4400" b="1" dirty="0" smtClean="0"/>
              <a:t>CD40 </a:t>
            </a:r>
            <a:r>
              <a:rPr lang="en-US" sz="4400" dirty="0" smtClean="0"/>
              <a:t>(B lymphocyte) and CD40L (</a:t>
            </a:r>
            <a:r>
              <a:rPr lang="en-US" sz="4400" dirty="0" err="1" smtClean="0"/>
              <a:t>Tfh</a:t>
            </a:r>
            <a:r>
              <a:rPr lang="en-US" sz="4400" dirty="0" smtClean="0"/>
              <a:t> cell) is essential for initiation of </a:t>
            </a:r>
            <a:r>
              <a:rPr lang="en-US" sz="4400" b="1" dirty="0" smtClean="0">
                <a:solidFill>
                  <a:srgbClr val="0070C0"/>
                </a:solidFill>
              </a:rPr>
              <a:t>somatic mutations, </a:t>
            </a:r>
            <a:r>
              <a:rPr lang="en-US" sz="4400" b="1" dirty="0" err="1" smtClean="0">
                <a:solidFill>
                  <a:srgbClr val="0070C0"/>
                </a:solidFill>
              </a:rPr>
              <a:t>isotype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cs-CZ" sz="4400" b="1" dirty="0" smtClean="0">
                <a:solidFill>
                  <a:srgbClr val="0070C0"/>
                </a:solidFill>
              </a:rPr>
              <a:t> </a:t>
            </a:r>
            <a:r>
              <a:rPr lang="cs-CZ" sz="4400" b="1" dirty="0" err="1" smtClean="0">
                <a:solidFill>
                  <a:srgbClr val="0070C0"/>
                </a:solidFill>
              </a:rPr>
              <a:t>switching</a:t>
            </a:r>
            <a:r>
              <a:rPr lang="en-US" sz="4400" b="1" dirty="0" smtClean="0">
                <a:solidFill>
                  <a:srgbClr val="0070C0"/>
                </a:solidFill>
              </a:rPr>
              <a:t>, and memory cell</a:t>
            </a:r>
            <a:r>
              <a:rPr lang="cs-CZ" sz="4400" b="1" dirty="0" smtClean="0">
                <a:solidFill>
                  <a:srgbClr val="0070C0"/>
                </a:solidFill>
              </a:rPr>
              <a:t>s</a:t>
            </a:r>
            <a:r>
              <a:rPr lang="en-US" sz="4400" b="1" dirty="0" smtClean="0">
                <a:solidFill>
                  <a:srgbClr val="0070C0"/>
                </a:solidFill>
              </a:rPr>
              <a:t> formation</a:t>
            </a:r>
            <a:endParaRPr lang="cs-CZ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Tfh</a:t>
            </a:r>
            <a:r>
              <a:rPr lang="cs-CZ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– B cell </a:t>
            </a:r>
            <a:r>
              <a:rPr lang="cs-CZ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assistance</a:t>
            </a:r>
            <a:endParaRPr lang="cs-CZ" dirty="0"/>
          </a:p>
        </p:txBody>
      </p:sp>
      <p:pic>
        <p:nvPicPr>
          <p:cNvPr id="1026" name="Picture 2" descr="Výsledek obrázku pro tfh ce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4324435" cy="4857784"/>
          </a:xfrm>
          <a:prstGeom prst="rect">
            <a:avLst/>
          </a:prstGeom>
          <a:noFill/>
        </p:spPr>
      </p:pic>
      <p:pic>
        <p:nvPicPr>
          <p:cNvPr id="1028" name="Picture 4" descr="Výsledek obrázku pro tfh cel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3567119" cy="4880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en-US" b="1" dirty="0" smtClean="0">
                <a:solidFill>
                  <a:srgbClr val="0070C0"/>
                </a:solidFill>
              </a:rPr>
              <a:t>30. </a:t>
            </a:r>
            <a:r>
              <a:rPr lang="en-US" b="1" dirty="0" err="1" smtClean="0">
                <a:solidFill>
                  <a:srgbClr val="0070C0"/>
                </a:solidFill>
              </a:rPr>
              <a:t>Tc</a:t>
            </a:r>
            <a:r>
              <a:rPr lang="en-US" b="1" dirty="0" smtClean="0">
                <a:solidFill>
                  <a:srgbClr val="0070C0"/>
                </a:solidFill>
              </a:rPr>
              <a:t> based immune reaction</a:t>
            </a:r>
            <a:endParaRPr lang="cs-CZ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70C0"/>
                </a:solidFill>
              </a:rPr>
              <a:t>Cytotoxic</a:t>
            </a:r>
            <a:r>
              <a:rPr lang="cs-CZ" sz="3600" b="1" dirty="0">
                <a:solidFill>
                  <a:srgbClr val="0070C0"/>
                </a:solidFill>
              </a:rPr>
              <a:t> T </a:t>
            </a:r>
            <a:r>
              <a:rPr lang="cs-CZ" sz="3600" b="1" dirty="0" err="1" smtClean="0">
                <a:solidFill>
                  <a:srgbClr val="0070C0"/>
                </a:solidFill>
              </a:rPr>
              <a:t>cells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activation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196752"/>
            <a:ext cx="8229600" cy="5446958"/>
          </a:xfrm>
        </p:spPr>
        <p:txBody>
          <a:bodyPr>
            <a:normAutofit fontScale="92500" lnSpcReduction="20000"/>
          </a:bodyPr>
          <a:lstStyle/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T</a:t>
            </a:r>
            <a:r>
              <a:rPr lang="cs-CZ" sz="2400" baseline="-25000" dirty="0"/>
              <a:t>C</a:t>
            </a:r>
            <a:r>
              <a:rPr lang="cs-CZ" sz="2400" dirty="0"/>
              <a:t> </a:t>
            </a:r>
            <a:r>
              <a:rPr lang="cs-CZ" sz="2400" dirty="0" err="1"/>
              <a:t>recognize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r>
              <a:rPr lang="cs-CZ" sz="2400" dirty="0" err="1"/>
              <a:t>infected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viruses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intracellular</a:t>
            </a:r>
            <a:r>
              <a:rPr lang="cs-CZ" sz="2400" dirty="0"/>
              <a:t> </a:t>
            </a:r>
            <a:r>
              <a:rPr lang="cs-CZ" sz="2400" dirty="0" err="1"/>
              <a:t>parasites</a:t>
            </a:r>
            <a:r>
              <a:rPr lang="cs-CZ" sz="2400" dirty="0" smtClean="0"/>
              <a:t>, and </a:t>
            </a:r>
            <a:r>
              <a:rPr lang="cs-CZ" sz="2400" dirty="0" err="1"/>
              <a:t>some</a:t>
            </a:r>
            <a:r>
              <a:rPr lang="cs-CZ" sz="2400" dirty="0"/>
              <a:t> tumor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endParaRPr lang="cs-CZ" sz="2400" dirty="0" smtClean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Professional APC </a:t>
            </a:r>
            <a:r>
              <a:rPr lang="cs-CZ" sz="2400" dirty="0"/>
              <a:t>are </a:t>
            </a:r>
            <a:r>
              <a:rPr lang="cs-CZ" sz="2400" dirty="0" err="1"/>
              <a:t>dendritic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macrophages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are </a:t>
            </a:r>
            <a:r>
              <a:rPr lang="cs-CZ" sz="2400" dirty="0" err="1"/>
              <a:t>infected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virus,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phagocyted</a:t>
            </a:r>
            <a:r>
              <a:rPr lang="cs-CZ" sz="2400" dirty="0"/>
              <a:t> </a:t>
            </a:r>
            <a:r>
              <a:rPr lang="cs-CZ" sz="2400" dirty="0" err="1"/>
              <a:t>antigens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dead</a:t>
            </a:r>
            <a:r>
              <a:rPr lang="cs-CZ" sz="2400" dirty="0"/>
              <a:t>, </a:t>
            </a:r>
            <a:r>
              <a:rPr lang="cs-CZ" sz="2400" dirty="0" err="1"/>
              <a:t>infected</a:t>
            </a:r>
            <a:r>
              <a:rPr lang="cs-CZ" sz="2400" dirty="0"/>
              <a:t>, tumor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stressed</a:t>
            </a:r>
            <a:r>
              <a:rPr lang="cs-CZ" sz="2400" dirty="0"/>
              <a:t> </a:t>
            </a:r>
            <a:r>
              <a:rPr lang="cs-CZ" sz="2400" dirty="0" err="1" smtClean="0"/>
              <a:t>cells</a:t>
            </a:r>
            <a:endParaRPr lang="cs-CZ" sz="2400" dirty="0" smtClean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In </a:t>
            </a:r>
            <a:r>
              <a:rPr lang="cs-CZ" sz="2400" dirty="0" err="1"/>
              <a:t>order</a:t>
            </a:r>
            <a:r>
              <a:rPr lang="cs-CZ" sz="2400" dirty="0"/>
              <a:t> APC </a:t>
            </a:r>
            <a:r>
              <a:rPr lang="cs-CZ" sz="2400" dirty="0" err="1"/>
              <a:t>could</a:t>
            </a:r>
            <a:r>
              <a:rPr lang="cs-CZ" sz="2400" dirty="0"/>
              <a:t> </a:t>
            </a:r>
            <a:r>
              <a:rPr lang="cs-CZ" sz="2400" dirty="0" err="1"/>
              <a:t>activate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T</a:t>
            </a:r>
            <a:r>
              <a:rPr lang="cs-CZ" sz="2400" baseline="-25000" dirty="0"/>
              <a:t>C</a:t>
            </a:r>
            <a:r>
              <a:rPr lang="cs-CZ" sz="2400" dirty="0"/>
              <a:t> </a:t>
            </a:r>
            <a:r>
              <a:rPr lang="cs-CZ" sz="2400" dirty="0" err="1"/>
              <a:t>precursor</a:t>
            </a:r>
            <a:r>
              <a:rPr lang="cs-CZ" sz="2400" dirty="0"/>
              <a:t>, </a:t>
            </a:r>
            <a:r>
              <a:rPr lang="cs-CZ" sz="2400" b="1" dirty="0">
                <a:solidFill>
                  <a:srgbClr val="0070C0"/>
                </a:solidFill>
              </a:rPr>
              <a:t>APC </a:t>
            </a:r>
            <a:r>
              <a:rPr lang="cs-CZ" sz="2400" b="1" dirty="0" err="1">
                <a:solidFill>
                  <a:srgbClr val="0070C0"/>
                </a:solidFill>
              </a:rPr>
              <a:t>must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be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stimulated</a:t>
            </a:r>
            <a:r>
              <a:rPr lang="cs-CZ" sz="2400" b="1" dirty="0">
                <a:solidFill>
                  <a:srgbClr val="0070C0"/>
                </a:solidFill>
              </a:rPr>
              <a:t> by </a:t>
            </a:r>
            <a:r>
              <a:rPr lang="cs-CZ" sz="2400" b="1" dirty="0" err="1">
                <a:solidFill>
                  <a:srgbClr val="0070C0"/>
                </a:solidFill>
              </a:rPr>
              <a:t>contact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with</a:t>
            </a:r>
            <a:r>
              <a:rPr lang="cs-CZ" sz="2400" b="1" dirty="0">
                <a:solidFill>
                  <a:srgbClr val="0070C0"/>
                </a:solidFill>
              </a:rPr>
              <a:t> T</a:t>
            </a:r>
            <a:r>
              <a:rPr lang="cs-CZ" sz="2400" b="1" baseline="-25000" dirty="0">
                <a:solidFill>
                  <a:srgbClr val="0070C0"/>
                </a:solidFill>
              </a:rPr>
              <a:t>H</a:t>
            </a:r>
            <a:r>
              <a:rPr lang="cs-CZ" sz="2400" b="1" dirty="0">
                <a:solidFill>
                  <a:srgbClr val="0070C0"/>
                </a:solidFill>
              </a:rPr>
              <a:t>1 cell</a:t>
            </a:r>
            <a:r>
              <a:rPr lang="cs-CZ" sz="2400" dirty="0"/>
              <a:t> via </a:t>
            </a:r>
            <a:r>
              <a:rPr lang="cs-CZ" sz="2400" b="1" dirty="0"/>
              <a:t>CD 40</a:t>
            </a:r>
            <a:r>
              <a:rPr lang="cs-CZ" sz="2400" dirty="0"/>
              <a:t>, </a:t>
            </a:r>
            <a:r>
              <a:rPr lang="cs-CZ" sz="2400" dirty="0" err="1"/>
              <a:t>then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dendritic</a:t>
            </a:r>
            <a:r>
              <a:rPr lang="cs-CZ" sz="2400" dirty="0"/>
              <a:t> cell </a:t>
            </a:r>
            <a:r>
              <a:rPr lang="cs-CZ" sz="2400" dirty="0" err="1"/>
              <a:t>begins</a:t>
            </a:r>
            <a:r>
              <a:rPr lang="cs-CZ" sz="2400" dirty="0"/>
              <a:t> to express CD 80, CD86 and </a:t>
            </a:r>
            <a:r>
              <a:rPr lang="cs-CZ" sz="2400" dirty="0" err="1"/>
              <a:t>secrete</a:t>
            </a:r>
            <a:r>
              <a:rPr lang="cs-CZ" sz="2400" dirty="0"/>
              <a:t> </a:t>
            </a:r>
            <a:r>
              <a:rPr lang="cs-CZ" sz="2400" dirty="0" err="1"/>
              <a:t>cytokines</a:t>
            </a:r>
            <a:r>
              <a:rPr lang="cs-CZ" sz="2400" dirty="0"/>
              <a:t> (IL-1, IL-12</a:t>
            </a:r>
            <a:r>
              <a:rPr lang="cs-CZ" sz="2400" dirty="0" smtClean="0"/>
              <a:t>); </a:t>
            </a:r>
            <a:r>
              <a:rPr lang="cs-CZ" sz="2400" b="1" dirty="0" err="1" smtClean="0"/>
              <a:t>IFN</a:t>
            </a:r>
            <a:r>
              <a:rPr lang="cs-CZ" sz="2400" b="1" dirty="0" err="1" smtClean="0">
                <a:latin typeface="Symbol" panose="05050102010706020507" pitchFamily="18" charset="2"/>
              </a:rPr>
              <a:t>g</a:t>
            </a:r>
            <a:r>
              <a:rPr lang="cs-CZ" sz="2400" dirty="0" smtClean="0"/>
              <a:t> </a:t>
            </a:r>
            <a:r>
              <a:rPr lang="cs-CZ" sz="2400" dirty="0" err="1" smtClean="0"/>
              <a:t>increase</a:t>
            </a:r>
            <a:r>
              <a:rPr lang="cs-CZ" sz="2400" dirty="0" smtClean="0"/>
              <a:t> </a:t>
            </a:r>
            <a:r>
              <a:rPr lang="cs-CZ" sz="2400" dirty="0" err="1" smtClean="0"/>
              <a:t>expression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HLA </a:t>
            </a:r>
            <a:r>
              <a:rPr lang="cs-CZ" sz="2400" dirty="0" err="1" smtClean="0"/>
              <a:t>molecul</a:t>
            </a:r>
            <a:r>
              <a:rPr lang="cs-CZ" sz="2400" dirty="0" smtClean="0"/>
              <a:t> </a:t>
            </a:r>
            <a:r>
              <a:rPr lang="cs-CZ" sz="2400" dirty="0"/>
              <a:t>= </a:t>
            </a:r>
            <a:r>
              <a:rPr lang="cs-CZ" sz="2400" b="1" dirty="0" err="1"/>
              <a:t>change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resting</a:t>
            </a:r>
            <a:r>
              <a:rPr lang="cs-CZ" sz="2400" b="1" dirty="0"/>
              <a:t> APC in </a:t>
            </a:r>
            <a:r>
              <a:rPr lang="cs-CZ" sz="2400" b="1" dirty="0" err="1"/>
              <a:t>activated</a:t>
            </a:r>
            <a:endParaRPr lang="cs-CZ" sz="2400" b="1" dirty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0070C0"/>
                </a:solidFill>
              </a:rPr>
              <a:t>Cytotoxic</a:t>
            </a:r>
            <a:r>
              <a:rPr lang="cs-CZ" sz="3600" b="1" dirty="0" smtClean="0">
                <a:solidFill>
                  <a:srgbClr val="0070C0"/>
                </a:solidFill>
              </a:rPr>
              <a:t> T </a:t>
            </a:r>
            <a:r>
              <a:rPr lang="cs-CZ" sz="3600" b="1" dirty="0" err="1" smtClean="0">
                <a:solidFill>
                  <a:srgbClr val="0070C0"/>
                </a:solidFill>
              </a:rPr>
              <a:t>cells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activation</a:t>
            </a:r>
            <a:endParaRPr lang="cs-CZ" sz="36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T</a:t>
            </a:r>
            <a:r>
              <a:rPr lang="cs-CZ" sz="2400" baseline="-25000" dirty="0" smtClean="0"/>
              <a:t>C  </a:t>
            </a:r>
            <a:r>
              <a:rPr lang="cs-CZ" sz="2400" dirty="0" err="1"/>
              <a:t>precursor</a:t>
            </a:r>
            <a:r>
              <a:rPr lang="cs-CZ" sz="2400" dirty="0"/>
              <a:t>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recognizes</a:t>
            </a:r>
            <a:r>
              <a:rPr lang="cs-CZ" sz="2400" dirty="0"/>
              <a:t> a peptide-MHC </a:t>
            </a:r>
            <a:r>
              <a:rPr lang="cs-CZ" sz="2400" dirty="0" err="1"/>
              <a:t>gpI</a:t>
            </a:r>
            <a:r>
              <a:rPr lang="cs-CZ" sz="2400" dirty="0"/>
              <a:t> </a:t>
            </a:r>
            <a:r>
              <a:rPr lang="cs-CZ" sz="2400" dirty="0" err="1"/>
              <a:t>complex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surface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APC via </a:t>
            </a:r>
            <a:r>
              <a:rPr lang="cs-CZ" sz="2400" b="1" dirty="0"/>
              <a:t>TCR</a:t>
            </a:r>
            <a:r>
              <a:rPr lang="cs-CZ" sz="2400" dirty="0"/>
              <a:t> and </a:t>
            </a:r>
            <a:r>
              <a:rPr lang="cs-CZ" sz="2400" dirty="0" err="1"/>
              <a:t>receives</a:t>
            </a:r>
            <a:r>
              <a:rPr lang="cs-CZ" sz="2400" dirty="0"/>
              <a:t> </a:t>
            </a:r>
            <a:r>
              <a:rPr lang="cs-CZ" sz="2400" dirty="0" err="1"/>
              <a:t>signals</a:t>
            </a:r>
            <a:r>
              <a:rPr lang="cs-CZ" sz="2400" dirty="0"/>
              <a:t> via </a:t>
            </a:r>
            <a:r>
              <a:rPr lang="cs-CZ" sz="2400" b="1" dirty="0"/>
              <a:t>CD 28 </a:t>
            </a:r>
            <a:r>
              <a:rPr lang="cs-CZ" sz="2400" dirty="0" err="1"/>
              <a:t>proliferates</a:t>
            </a:r>
            <a:r>
              <a:rPr lang="cs-CZ" sz="2400" dirty="0"/>
              <a:t> and </a:t>
            </a:r>
            <a:r>
              <a:rPr lang="cs-CZ" sz="2400" dirty="0" err="1"/>
              <a:t>differentiates</a:t>
            </a:r>
            <a:r>
              <a:rPr lang="cs-CZ" sz="2400" dirty="0"/>
              <a:t> to </a:t>
            </a:r>
            <a:r>
              <a:rPr lang="cs-CZ" sz="2400" dirty="0" err="1"/>
              <a:t>clone</a:t>
            </a:r>
            <a:r>
              <a:rPr lang="cs-CZ" sz="2400" dirty="0"/>
              <a:t> </a:t>
            </a:r>
            <a:r>
              <a:rPr lang="cs-CZ" sz="2400" dirty="0" err="1"/>
              <a:t>mature</a:t>
            </a:r>
            <a:r>
              <a:rPr lang="cs-CZ" sz="2400" dirty="0"/>
              <a:t> </a:t>
            </a:r>
            <a:r>
              <a:rPr lang="cs-CZ" sz="2400" b="1" dirty="0" err="1"/>
              <a:t>effector</a:t>
            </a:r>
            <a:r>
              <a:rPr lang="cs-CZ" sz="2400" b="1" dirty="0"/>
              <a:t> </a:t>
            </a:r>
            <a:r>
              <a:rPr lang="cs-CZ" sz="2400" b="1" dirty="0" err="1"/>
              <a:t>cytotoxic</a:t>
            </a:r>
            <a:r>
              <a:rPr lang="cs-CZ" sz="2400" b="1" dirty="0"/>
              <a:t> </a:t>
            </a:r>
            <a:r>
              <a:rPr lang="cs-CZ" sz="2400" b="1" dirty="0" err="1"/>
              <a:t>cells</a:t>
            </a:r>
            <a:r>
              <a:rPr lang="cs-CZ" sz="2400" b="1" dirty="0"/>
              <a:t> (CTL</a:t>
            </a:r>
            <a:r>
              <a:rPr lang="cs-CZ" sz="2400" b="1" dirty="0" smtClean="0"/>
              <a:t>)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b="1" u="sng" dirty="0">
              <a:solidFill>
                <a:srgbClr val="0070C0"/>
              </a:solidFill>
            </a:endParaRPr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For</a:t>
            </a:r>
            <a:r>
              <a:rPr lang="cs-CZ" sz="2400" dirty="0"/>
              <a:t> full T</a:t>
            </a:r>
            <a:r>
              <a:rPr lang="cs-CZ" sz="2400" baseline="-25000" dirty="0"/>
              <a:t>C </a:t>
            </a:r>
            <a:r>
              <a:rPr lang="cs-CZ" sz="2400" dirty="0" err="1"/>
              <a:t>activation</a:t>
            </a:r>
            <a:r>
              <a:rPr lang="cs-CZ" sz="2400" baseline="-25000" dirty="0"/>
              <a:t> 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smtClean="0"/>
              <a:t>IL-12 and IL-2</a:t>
            </a:r>
            <a:endParaRPr lang="cs-CZ" sz="900" dirty="0"/>
          </a:p>
          <a:p>
            <a:pPr marL="3600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/>
              <a:t>CTL</a:t>
            </a:r>
            <a:r>
              <a:rPr lang="cs-CZ" sz="2400" dirty="0"/>
              <a:t> are </a:t>
            </a:r>
            <a:r>
              <a:rPr lang="cs-CZ" sz="2400" dirty="0" err="1"/>
              <a:t>spread</a:t>
            </a:r>
            <a:r>
              <a:rPr lang="cs-CZ" sz="2400" dirty="0"/>
              <a:t> by </a:t>
            </a:r>
            <a:r>
              <a:rPr lang="cs-CZ" sz="2400" dirty="0" err="1"/>
              <a:t>bloodstream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tissues</a:t>
            </a:r>
            <a:r>
              <a:rPr lang="cs-CZ" sz="2400" dirty="0"/>
              <a:t>;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activation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 </a:t>
            </a:r>
            <a:r>
              <a:rPr lang="cs-CZ" sz="2400" dirty="0" err="1"/>
              <a:t>cytotoxic</a:t>
            </a:r>
            <a:r>
              <a:rPr lang="cs-CZ" sz="2400" dirty="0"/>
              <a:t> </a:t>
            </a:r>
            <a:r>
              <a:rPr lang="cs-CZ" sz="2400" dirty="0" err="1"/>
              <a:t>mechanisms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sufficient</a:t>
            </a:r>
            <a:r>
              <a:rPr lang="cs-CZ" sz="2400" dirty="0"/>
              <a:t> </a:t>
            </a:r>
            <a:r>
              <a:rPr lang="cs-CZ" sz="2400" dirty="0" err="1"/>
              <a:t>signal</a:t>
            </a:r>
            <a:r>
              <a:rPr lang="cs-CZ" sz="2400" dirty="0"/>
              <a:t> via TCR</a:t>
            </a:r>
            <a:endParaRPr lang="cs-CZ" sz="2000" i="1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cs-CZ" dirty="0" err="1" smtClean="0">
                <a:latin typeface="Calibri" pitchFamily="34" charset="0"/>
                <a:cs typeface="Calibri" pitchFamily="34" charset="0"/>
              </a:rPr>
              <a:t>Monocytes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macrophages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70000"/>
              </a:lnSpc>
            </a:pPr>
            <a:r>
              <a:rPr lang="cs-CZ" dirty="0" err="1" smtClean="0">
                <a:latin typeface="Calibri" pitchFamily="34" charset="0"/>
                <a:cs typeface="Calibri" pitchFamily="34" charset="0"/>
              </a:rPr>
              <a:t>Dendritic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cells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70000"/>
              </a:lnSpc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B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cells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b="1" dirty="0" smtClean="0">
                <a:latin typeface="Calibri" pitchFamily="34" charset="0"/>
                <a:cs typeface="Calibri" pitchFamily="34" charset="0"/>
              </a:rPr>
              <a:t>Express HLA II, CD 80 a CD 86, HLA I</a:t>
            </a:r>
          </a:p>
          <a:p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APC are </a:t>
            </a:r>
            <a:r>
              <a:rPr lang="en-US" dirty="0" smtClean="0"/>
              <a:t>necessary for T cell activation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Professional APC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5220072" y="1124744"/>
            <a:ext cx="3134237" cy="2952328"/>
            <a:chOff x="5004048" y="1268760"/>
            <a:chExt cx="3566285" cy="365164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1268760"/>
              <a:ext cx="3494277" cy="365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ovéPole 4"/>
            <p:cNvSpPr txBox="1"/>
            <p:nvPr/>
          </p:nvSpPr>
          <p:spPr>
            <a:xfrm>
              <a:off x="5004048" y="1268760"/>
              <a:ext cx="16398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chemeClr val="bg1"/>
                  </a:solidFill>
                </a:rPr>
                <a:t>Dendritické buňky</a:t>
              </a:r>
              <a:endParaRPr lang="cs-CZ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CTL </a:t>
            </a:r>
            <a:r>
              <a:rPr lang="cs-CZ" sz="3600" b="1" dirty="0" err="1">
                <a:solidFill>
                  <a:srgbClr val="0070C0"/>
                </a:solidFill>
              </a:rPr>
              <a:t>effector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functions</a:t>
            </a:r>
            <a:endParaRPr lang="cs-CZ" sz="3600" b="1" baseline="-25000" dirty="0">
              <a:solidFill>
                <a:srgbClr val="0070C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00174"/>
            <a:ext cx="8229600" cy="49292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</a:rPr>
              <a:t>Cytotoxic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granules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/>
              <a:t>containing</a:t>
            </a:r>
            <a:r>
              <a:rPr lang="cs-CZ" sz="2400" dirty="0"/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perforin</a:t>
            </a:r>
            <a:r>
              <a:rPr lang="cs-CZ" sz="2400" dirty="0" smtClean="0">
                <a:solidFill>
                  <a:srgbClr val="0070C0"/>
                </a:solidFill>
              </a:rPr>
              <a:t>,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0070C0"/>
                </a:solidFill>
              </a:rPr>
              <a:t>granzymes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granulysin</a:t>
            </a:r>
            <a:endParaRPr lang="cs-CZ" sz="24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</a:rPr>
              <a:t>Fas</a:t>
            </a:r>
            <a:r>
              <a:rPr lang="cs-CZ" sz="2400" b="1" dirty="0">
                <a:solidFill>
                  <a:srgbClr val="0070C0"/>
                </a:solidFill>
              </a:rPr>
              <a:t> ligand (</a:t>
            </a:r>
            <a:r>
              <a:rPr lang="cs-CZ" sz="2400" b="1" dirty="0" err="1">
                <a:solidFill>
                  <a:srgbClr val="0070C0"/>
                </a:solidFill>
              </a:rPr>
              <a:t>FasL</a:t>
            </a:r>
            <a:r>
              <a:rPr lang="cs-CZ" sz="2400" b="1" dirty="0">
                <a:solidFill>
                  <a:srgbClr val="0070C0"/>
                </a:solidFill>
              </a:rPr>
              <a:t>)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-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binds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apoptotic</a:t>
            </a:r>
            <a:r>
              <a:rPr lang="cs-CZ" sz="2400" dirty="0"/>
              <a:t> receptor </a:t>
            </a:r>
            <a:r>
              <a:rPr lang="cs-CZ" sz="2400" dirty="0" err="1"/>
              <a:t>Fas</a:t>
            </a:r>
            <a:r>
              <a:rPr lang="cs-CZ" sz="2400" dirty="0"/>
              <a:t> (CD95) </a:t>
            </a:r>
            <a:r>
              <a:rPr lang="cs-CZ" sz="2400" dirty="0" err="1"/>
              <a:t>presented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surface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many </a:t>
            </a:r>
            <a:r>
              <a:rPr lang="cs-CZ" sz="2400" dirty="0" err="1"/>
              <a:t>different</a:t>
            </a:r>
            <a:r>
              <a:rPr lang="cs-CZ" sz="2400" dirty="0"/>
              <a:t> </a:t>
            </a:r>
            <a:r>
              <a:rPr lang="cs-CZ" sz="2400" dirty="0" err="1"/>
              <a:t>cells</a:t>
            </a:r>
            <a:r>
              <a:rPr lang="cs-CZ" sz="2400" dirty="0"/>
              <a:t> (</a:t>
            </a:r>
            <a:r>
              <a:rPr lang="cs-CZ" sz="2400" dirty="0" err="1"/>
              <a:t>also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surface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T</a:t>
            </a:r>
            <a:r>
              <a:rPr lang="cs-CZ" sz="2400" baseline="-25000" dirty="0"/>
              <a:t>C</a:t>
            </a:r>
            <a:r>
              <a:rPr lang="cs-CZ" sz="2400" dirty="0"/>
              <a:t>)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/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>
                <a:solidFill>
                  <a:srgbClr val="0070C0"/>
                </a:solidFill>
              </a:rPr>
              <a:t>TNF</a:t>
            </a:r>
            <a:r>
              <a:rPr lang="cs-CZ" sz="2400" b="1" dirty="0" err="1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Activation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effector</a:t>
            </a:r>
            <a:r>
              <a:rPr lang="cs-CZ" sz="2400" dirty="0" smtClean="0"/>
              <a:t> mechanismus </a:t>
            </a:r>
            <a:r>
              <a:rPr lang="cs-CZ" sz="2400" dirty="0" err="1" smtClean="0"/>
              <a:t>leads</a:t>
            </a:r>
            <a:r>
              <a:rPr lang="cs-CZ" sz="2400" dirty="0" smtClean="0"/>
              <a:t> to </a:t>
            </a:r>
            <a:r>
              <a:rPr lang="cs-CZ" sz="2400" dirty="0" err="1" smtClean="0">
                <a:solidFill>
                  <a:srgbClr val="7030A0"/>
                </a:solidFill>
              </a:rPr>
              <a:t>apoptotic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>
                <a:solidFill>
                  <a:srgbClr val="7030A0"/>
                </a:solidFill>
              </a:rPr>
              <a:t>death</a:t>
            </a:r>
            <a:r>
              <a:rPr lang="cs-CZ" sz="2400" dirty="0" smtClean="0">
                <a:solidFill>
                  <a:srgbClr val="7030A0"/>
                </a:solidFill>
              </a:rPr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target</a:t>
            </a:r>
            <a:r>
              <a:rPr lang="cs-CZ" sz="2400" dirty="0" smtClean="0"/>
              <a:t> cell.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2"/>
              </a:rPr>
              <a:t>https://www.youtube.com/watch?v=WdCiaIS2LV4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3"/>
              </a:rPr>
              <a:t>https://www.youtube.com/watch?v=iQoY4RprTxo</a:t>
            </a:r>
            <a:endParaRPr lang="cs-CZ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CTL </a:t>
            </a:r>
            <a:r>
              <a:rPr lang="cs-CZ" sz="2800" b="1" dirty="0" err="1" smtClean="0">
                <a:solidFill>
                  <a:srgbClr val="0070C0"/>
                </a:solidFill>
              </a:rPr>
              <a:t>effector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functions</a:t>
            </a:r>
            <a:endParaRPr lang="cs-CZ" sz="2800" dirty="0"/>
          </a:p>
        </p:txBody>
      </p:sp>
      <p:pic>
        <p:nvPicPr>
          <p:cNvPr id="14338" name="Picture 2" descr="Výsledek obrázku pro CTL cell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273925" cy="542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Thank you for your attention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08720"/>
            <a:ext cx="303516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MHC (HLA)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MHC class I molecules present peptides from </a:t>
            </a:r>
            <a:r>
              <a:rPr lang="cs-CZ" dirty="0" err="1" smtClean="0"/>
              <a:t>endogenous</a:t>
            </a:r>
            <a:r>
              <a:rPr lang="cs-CZ" dirty="0" smtClean="0"/>
              <a:t> </a:t>
            </a:r>
            <a:r>
              <a:rPr lang="cs-CZ" dirty="0" err="1" smtClean="0"/>
              <a:t>proteins</a:t>
            </a:r>
            <a:r>
              <a:rPr lang="en-US" dirty="0" smtClean="0"/>
              <a:t> </a:t>
            </a:r>
            <a:r>
              <a:rPr lang="cs-CZ" dirty="0" smtClean="0"/>
              <a:t>(</a:t>
            </a:r>
            <a:r>
              <a:rPr lang="en-US" dirty="0" err="1" smtClean="0"/>
              <a:t>vir</a:t>
            </a:r>
            <a:r>
              <a:rPr lang="cs-CZ" dirty="0" err="1" smtClean="0"/>
              <a:t>al</a:t>
            </a:r>
            <a:r>
              <a:rPr lang="cs-CZ" dirty="0" smtClean="0"/>
              <a:t> </a:t>
            </a:r>
            <a:r>
              <a:rPr lang="cs-CZ" dirty="0" err="1" smtClean="0"/>
              <a:t>Ag</a:t>
            </a:r>
            <a:r>
              <a:rPr lang="cs-CZ" dirty="0" smtClean="0"/>
              <a:t>, </a:t>
            </a:r>
            <a:r>
              <a:rPr lang="cs-CZ" dirty="0" err="1" smtClean="0"/>
              <a:t>tumour</a:t>
            </a:r>
            <a:r>
              <a:rPr lang="cs-CZ" dirty="0" smtClean="0"/>
              <a:t> </a:t>
            </a:r>
            <a:r>
              <a:rPr lang="cs-CZ" dirty="0" err="1" smtClean="0"/>
              <a:t>Ag</a:t>
            </a:r>
            <a:r>
              <a:rPr lang="cs-CZ" dirty="0" smtClean="0"/>
              <a:t>…)</a:t>
            </a:r>
            <a:r>
              <a:rPr lang="en-US" dirty="0" smtClean="0"/>
              <a:t> to </a:t>
            </a:r>
            <a:r>
              <a:rPr lang="cs-CZ" dirty="0" err="1" smtClean="0"/>
              <a:t>cytotoxic</a:t>
            </a:r>
            <a:r>
              <a:rPr lang="cs-CZ" dirty="0" smtClean="0"/>
              <a:t> T </a:t>
            </a:r>
            <a:r>
              <a:rPr lang="cs-CZ" dirty="0" err="1" smtClean="0"/>
              <a:t>cells</a:t>
            </a:r>
            <a:r>
              <a:rPr lang="cs-CZ" dirty="0" smtClean="0"/>
              <a:t> (CD8)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MHC class I molecules are expressed on all nucleated cells</a:t>
            </a:r>
            <a:endParaRPr lang="cs-CZ" dirty="0" smtClean="0"/>
          </a:p>
          <a:p>
            <a:pPr>
              <a:lnSpc>
                <a:spcPct val="170000"/>
              </a:lnSpc>
            </a:pPr>
            <a:endParaRPr lang="cs-CZ" dirty="0" smtClean="0"/>
          </a:p>
          <a:p>
            <a:pPr>
              <a:lnSpc>
                <a:spcPct val="170000"/>
              </a:lnSpc>
            </a:pPr>
            <a:r>
              <a:rPr lang="cs-CZ" dirty="0" smtClean="0"/>
              <a:t>MHC </a:t>
            </a:r>
            <a:r>
              <a:rPr lang="en-US" dirty="0" smtClean="0"/>
              <a:t>class II </a:t>
            </a:r>
            <a:r>
              <a:rPr lang="cs-CZ" dirty="0" err="1" smtClean="0"/>
              <a:t>molecul</a:t>
            </a:r>
            <a:r>
              <a:rPr lang="en-US" dirty="0" err="1" smtClean="0"/>
              <a:t>es</a:t>
            </a:r>
            <a:r>
              <a:rPr lang="en-US" dirty="0" smtClean="0"/>
              <a:t> present</a:t>
            </a:r>
            <a:r>
              <a:rPr lang="cs-CZ" dirty="0" smtClean="0"/>
              <a:t> t</a:t>
            </a:r>
            <a:r>
              <a:rPr lang="en-US" dirty="0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antigens</a:t>
            </a:r>
            <a:r>
              <a:rPr lang="en-US" dirty="0" smtClean="0"/>
              <a:t> derived from extracellular proteins</a:t>
            </a:r>
            <a:r>
              <a:rPr lang="cs-CZ" dirty="0" smtClean="0"/>
              <a:t> to </a:t>
            </a:r>
            <a:r>
              <a:rPr lang="cs-CZ" dirty="0" err="1" smtClean="0"/>
              <a:t>helper</a:t>
            </a:r>
            <a:r>
              <a:rPr lang="cs-CZ" dirty="0" smtClean="0"/>
              <a:t> T </a:t>
            </a:r>
            <a:r>
              <a:rPr lang="cs-CZ" dirty="0" err="1" smtClean="0"/>
              <a:t>cells</a:t>
            </a:r>
            <a:r>
              <a:rPr lang="cs-CZ" dirty="0" smtClean="0"/>
              <a:t> (CD4)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MHC class II molecules are normally expressed only </a:t>
            </a:r>
            <a:r>
              <a:rPr lang="cs-CZ" dirty="0" smtClean="0"/>
              <a:t>on APC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779096" cy="972344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002060"/>
                </a:solidFill>
              </a:rPr>
              <a:t>The</a:t>
            </a:r>
            <a:r>
              <a:rPr lang="cs-CZ" sz="3600" b="1" dirty="0" smtClean="0">
                <a:solidFill>
                  <a:srgbClr val="002060"/>
                </a:solidFill>
              </a:rPr>
              <a:t> role </a:t>
            </a:r>
            <a:r>
              <a:rPr lang="cs-CZ" sz="3600" b="1" dirty="0" err="1" smtClean="0">
                <a:solidFill>
                  <a:srgbClr val="002060"/>
                </a:solidFill>
              </a:rPr>
              <a:t>of</a:t>
            </a: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r>
              <a:rPr lang="cs-CZ" sz="3600" b="1" dirty="0" err="1" smtClean="0">
                <a:solidFill>
                  <a:srgbClr val="002060"/>
                </a:solidFill>
              </a:rPr>
              <a:t>coreceptors</a:t>
            </a:r>
            <a:r>
              <a:rPr lang="cs-CZ" sz="3600" b="1" dirty="0" smtClean="0">
                <a:solidFill>
                  <a:srgbClr val="002060"/>
                </a:solidFill>
              </a:rPr>
              <a:t> 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CD4 a CD8</a:t>
            </a:r>
            <a:endParaRPr lang="cs-CZ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658" name="Picture 2" descr="Molecular interactions mediating T cell antigen recognition | Davis Lab Oxford |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1296140"/>
            <a:ext cx="6841082" cy="4952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229600" cy="142876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MHC </a:t>
            </a:r>
            <a:r>
              <a:rPr lang="cs-CZ" sz="2800" b="1" dirty="0" err="1" smtClean="0">
                <a:solidFill>
                  <a:srgbClr val="002060"/>
                </a:solidFill>
              </a:rPr>
              <a:t>class</a:t>
            </a:r>
            <a:r>
              <a:rPr lang="cs-CZ" sz="2800" b="1" dirty="0" smtClean="0">
                <a:solidFill>
                  <a:srgbClr val="002060"/>
                </a:solidFill>
              </a:rPr>
              <a:t> I  </a:t>
            </a:r>
            <a:r>
              <a:rPr lang="cs-CZ" sz="2800" b="1" dirty="0" err="1" smtClean="0">
                <a:solidFill>
                  <a:srgbClr val="002060"/>
                </a:solidFill>
              </a:rPr>
              <a:t>presentation</a:t>
            </a:r>
            <a:r>
              <a:rPr lang="cs-CZ" sz="2800" b="1" dirty="0" smtClean="0">
                <a:solidFill>
                  <a:srgbClr val="002060"/>
                </a:solidFill>
              </a:rPr>
              <a:t/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err="1" smtClean="0">
                <a:solidFill>
                  <a:srgbClr val="002060"/>
                </a:solidFill>
              </a:rPr>
              <a:t>endogenous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err="1" smtClean="0">
                <a:solidFill>
                  <a:srgbClr val="002060"/>
                </a:solidFill>
              </a:rPr>
              <a:t>pathway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428736"/>
            <a:ext cx="8389967" cy="54292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MHC </a:t>
            </a:r>
            <a:r>
              <a:rPr lang="cs-CZ" sz="2400" dirty="0" err="1" smtClean="0"/>
              <a:t>class</a:t>
            </a:r>
            <a:r>
              <a:rPr lang="cs-CZ" sz="2400" dirty="0" smtClean="0"/>
              <a:t> </a:t>
            </a:r>
            <a:r>
              <a:rPr lang="cs-CZ" sz="2400" dirty="0"/>
              <a:t>I </a:t>
            </a:r>
            <a:r>
              <a:rPr lang="cs-CZ" sz="2400" dirty="0" err="1" smtClean="0"/>
              <a:t>binds</a:t>
            </a:r>
            <a:r>
              <a:rPr lang="cs-CZ" sz="2400" dirty="0" smtClean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 smtClean="0"/>
              <a:t>long</a:t>
            </a:r>
            <a:r>
              <a:rPr lang="cs-CZ" sz="2400" dirty="0" smtClean="0"/>
              <a:t>  </a:t>
            </a:r>
            <a:r>
              <a:rPr lang="cs-CZ" sz="2400" b="1" dirty="0" smtClean="0">
                <a:solidFill>
                  <a:srgbClr val="0070C0"/>
                </a:solidFill>
              </a:rPr>
              <a:t>8 - </a:t>
            </a:r>
            <a:r>
              <a:rPr lang="cs-CZ" sz="2400" b="1" dirty="0">
                <a:solidFill>
                  <a:srgbClr val="0070C0"/>
                </a:solidFill>
              </a:rPr>
              <a:t>10 </a:t>
            </a:r>
            <a:r>
              <a:rPr lang="cs-CZ" sz="2400" b="1" dirty="0" err="1" smtClean="0">
                <a:solidFill>
                  <a:srgbClr val="0070C0"/>
                </a:solidFill>
              </a:rPr>
              <a:t>amino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acids</a:t>
            </a:r>
            <a:r>
              <a:rPr lang="cs-CZ" sz="2400" dirty="0"/>
              <a:t/>
            </a:r>
            <a:br>
              <a:rPr lang="cs-CZ" sz="2400" dirty="0"/>
            </a:br>
            <a:endParaRPr lang="cs-CZ" sz="9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 smtClean="0"/>
              <a:t>Certain</a:t>
            </a:r>
            <a:r>
              <a:rPr lang="cs-CZ" sz="2400" dirty="0" smtClean="0"/>
              <a:t> </a:t>
            </a:r>
            <a:r>
              <a:rPr lang="cs-CZ" sz="2400" dirty="0"/>
              <a:t>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r>
              <a:rPr lang="cs-CZ" sz="2400" dirty="0" err="1"/>
              <a:t>molecule</a:t>
            </a:r>
            <a:r>
              <a:rPr lang="cs-CZ" sz="2400" dirty="0"/>
              <a:t> </a:t>
            </a:r>
            <a:r>
              <a:rPr lang="cs-CZ" sz="2400" dirty="0" err="1"/>
              <a:t>binds</a:t>
            </a:r>
            <a:r>
              <a:rPr lang="cs-CZ" sz="2400" dirty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/>
              <a:t>sharing</a:t>
            </a:r>
            <a:r>
              <a:rPr lang="cs-CZ" sz="2400" dirty="0"/>
              <a:t> </a:t>
            </a:r>
            <a:r>
              <a:rPr lang="cs-CZ" sz="2400" dirty="0" err="1" smtClean="0"/>
              <a:t>identical</a:t>
            </a:r>
            <a:r>
              <a:rPr lang="cs-CZ" sz="2400" dirty="0" smtClean="0"/>
              <a:t> </a:t>
            </a:r>
            <a:r>
              <a:rPr lang="cs-CZ" sz="2400" dirty="0" err="1"/>
              <a:t>structural</a:t>
            </a:r>
            <a:r>
              <a:rPr lang="cs-CZ" sz="2400" dirty="0"/>
              <a:t> </a:t>
            </a:r>
            <a:r>
              <a:rPr lang="cs-CZ" sz="2400" dirty="0" err="1" smtClean="0"/>
              <a:t>features</a:t>
            </a:r>
            <a:r>
              <a:rPr lang="cs-CZ" sz="2400" dirty="0" smtClean="0"/>
              <a:t> - </a:t>
            </a:r>
            <a:r>
              <a:rPr lang="cs-CZ" sz="2400" b="1" dirty="0" err="1" smtClean="0">
                <a:solidFill>
                  <a:srgbClr val="0070C0"/>
                </a:solidFill>
              </a:rPr>
              <a:t>binding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motif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9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binding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endogenous</a:t>
            </a:r>
            <a:r>
              <a:rPr lang="cs-CZ" sz="2400" dirty="0" smtClean="0"/>
              <a:t> </a:t>
            </a:r>
            <a:r>
              <a:rPr lang="cs-CZ" sz="2400" dirty="0" err="1" smtClean="0"/>
              <a:t>peptides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in </a:t>
            </a:r>
            <a:r>
              <a:rPr lang="cs-CZ" sz="2400" b="1" dirty="0" err="1" smtClean="0">
                <a:solidFill>
                  <a:srgbClr val="0070C0"/>
                </a:solidFill>
              </a:rPr>
              <a:t>the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endoplasmic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reticulum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biosynthesis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MHC </a:t>
            </a:r>
            <a:r>
              <a:rPr lang="cs-CZ" sz="2400" dirty="0" err="1" smtClean="0"/>
              <a:t>class</a:t>
            </a:r>
            <a:r>
              <a:rPr lang="cs-CZ" sz="2400" dirty="0" smtClean="0"/>
              <a:t> I protein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P</a:t>
            </a:r>
            <a:r>
              <a:rPr lang="en-US" sz="2400" dirty="0" err="1" smtClean="0"/>
              <a:t>eptides</a:t>
            </a:r>
            <a:r>
              <a:rPr lang="en-US" sz="2400" dirty="0" smtClean="0"/>
              <a:t> are produced from </a:t>
            </a:r>
            <a:r>
              <a:rPr lang="cs-CZ" sz="2400" dirty="0" err="1" smtClean="0"/>
              <a:t>intracellular</a:t>
            </a:r>
            <a:r>
              <a:rPr lang="cs-CZ" sz="2400" dirty="0" smtClean="0"/>
              <a:t> </a:t>
            </a:r>
            <a:r>
              <a:rPr lang="en-US" sz="2400" dirty="0" smtClean="0"/>
              <a:t>proteins </a:t>
            </a:r>
            <a:r>
              <a:rPr lang="cs-CZ" sz="2400" dirty="0" err="1" smtClean="0"/>
              <a:t>degradated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by </a:t>
            </a:r>
            <a:r>
              <a:rPr lang="en-US" sz="2400" dirty="0" smtClean="0"/>
              <a:t>the</a:t>
            </a:r>
            <a:r>
              <a:rPr lang="cs-CZ" sz="2400" dirty="0" smtClean="0"/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proteasome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folHlink"/>
              </a:buClr>
              <a:buNone/>
            </a:pPr>
            <a:r>
              <a:rPr lang="cs-CZ" sz="2200" dirty="0" smtClean="0">
                <a:hlinkClick r:id="rId2"/>
              </a:rPr>
              <a:t>	https://www.youtube.com/watch?v=hzET2XMMW28</a:t>
            </a:r>
            <a:endParaRPr lang="cs-CZ" sz="2200" dirty="0"/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Picture 4" descr="MHC 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834" y="0"/>
            <a:ext cx="2283166" cy="2283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MHC </a:t>
            </a:r>
            <a:r>
              <a:rPr lang="cs-CZ" sz="2800" b="1" dirty="0" err="1" smtClean="0">
                <a:solidFill>
                  <a:srgbClr val="002060"/>
                </a:solidFill>
              </a:rPr>
              <a:t>class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>
                <a:solidFill>
                  <a:srgbClr val="002060"/>
                </a:solidFill>
              </a:rPr>
              <a:t>II </a:t>
            </a:r>
            <a:r>
              <a:rPr lang="cs-CZ" sz="2800" b="1" dirty="0" err="1" smtClean="0">
                <a:solidFill>
                  <a:srgbClr val="002060"/>
                </a:solidFill>
              </a:rPr>
              <a:t>presentation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55165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/>
              <a:t>MHC </a:t>
            </a:r>
            <a:r>
              <a:rPr lang="cs-CZ" sz="2400" dirty="0" err="1" smtClean="0"/>
              <a:t>class</a:t>
            </a:r>
            <a:r>
              <a:rPr lang="cs-CZ" sz="2400" dirty="0" smtClean="0"/>
              <a:t> II </a:t>
            </a:r>
            <a:r>
              <a:rPr lang="cs-CZ" sz="2400" dirty="0" err="1" smtClean="0"/>
              <a:t>binds</a:t>
            </a:r>
            <a:r>
              <a:rPr lang="cs-CZ" sz="2400" dirty="0" smtClean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 smtClean="0"/>
              <a:t>long</a:t>
            </a:r>
            <a:r>
              <a:rPr lang="cs-CZ" sz="2400" dirty="0" smtClean="0"/>
              <a:t>  </a:t>
            </a:r>
            <a:r>
              <a:rPr lang="cs-CZ" sz="2400" b="1" dirty="0">
                <a:solidFill>
                  <a:srgbClr val="0070C0"/>
                </a:solidFill>
              </a:rPr>
              <a:t>15 </a:t>
            </a:r>
            <a:r>
              <a:rPr lang="cs-CZ" sz="2400" b="1" dirty="0" smtClean="0">
                <a:solidFill>
                  <a:srgbClr val="0070C0"/>
                </a:solidFill>
              </a:rPr>
              <a:t>- </a:t>
            </a:r>
            <a:r>
              <a:rPr lang="cs-CZ" sz="2400" b="1" dirty="0">
                <a:solidFill>
                  <a:srgbClr val="0070C0"/>
                </a:solidFill>
              </a:rPr>
              <a:t>35 </a:t>
            </a:r>
            <a:r>
              <a:rPr lang="cs-CZ" sz="2400" b="1" dirty="0" err="1" smtClean="0">
                <a:solidFill>
                  <a:srgbClr val="0070C0"/>
                </a:solidFill>
              </a:rPr>
              <a:t>amino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acids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dirty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err="1"/>
              <a:t>Certain</a:t>
            </a:r>
            <a:r>
              <a:rPr lang="cs-CZ" sz="2400" dirty="0"/>
              <a:t> MHC </a:t>
            </a:r>
            <a:r>
              <a:rPr lang="cs-CZ" sz="2400" dirty="0" err="1"/>
              <a:t>gp</a:t>
            </a:r>
            <a:r>
              <a:rPr lang="cs-CZ" sz="2400" dirty="0"/>
              <a:t> </a:t>
            </a:r>
            <a:r>
              <a:rPr lang="cs-CZ" sz="2400" dirty="0" err="1"/>
              <a:t>molecule</a:t>
            </a:r>
            <a:r>
              <a:rPr lang="cs-CZ" sz="2400" dirty="0"/>
              <a:t> </a:t>
            </a:r>
            <a:r>
              <a:rPr lang="cs-CZ" sz="2400" dirty="0" err="1"/>
              <a:t>binds</a:t>
            </a:r>
            <a:r>
              <a:rPr lang="cs-CZ" sz="2400" dirty="0"/>
              <a:t> </a:t>
            </a:r>
            <a:r>
              <a:rPr lang="cs-CZ" sz="2400" dirty="0" err="1"/>
              <a:t>peptides</a:t>
            </a:r>
            <a:r>
              <a:rPr lang="cs-CZ" sz="2400" dirty="0"/>
              <a:t> </a:t>
            </a:r>
            <a:r>
              <a:rPr lang="cs-CZ" sz="2400" dirty="0" err="1"/>
              <a:t>sharing</a:t>
            </a:r>
            <a:r>
              <a:rPr lang="cs-CZ" sz="2400" dirty="0"/>
              <a:t> </a:t>
            </a:r>
            <a:r>
              <a:rPr lang="cs-CZ" sz="2400" dirty="0" err="1" smtClean="0"/>
              <a:t>identical</a:t>
            </a:r>
            <a:r>
              <a:rPr lang="cs-CZ" sz="2400" dirty="0" smtClean="0"/>
              <a:t> </a:t>
            </a:r>
            <a:r>
              <a:rPr lang="cs-CZ" sz="2400" dirty="0" err="1"/>
              <a:t>structural</a:t>
            </a:r>
            <a:r>
              <a:rPr lang="cs-CZ" sz="2400" dirty="0"/>
              <a:t> </a:t>
            </a:r>
            <a:r>
              <a:rPr lang="cs-CZ" sz="2400" dirty="0" err="1"/>
              <a:t>features</a:t>
            </a:r>
            <a:r>
              <a:rPr lang="cs-CZ" sz="2400" dirty="0"/>
              <a:t> </a:t>
            </a:r>
            <a:r>
              <a:rPr lang="cs-CZ" sz="2400" dirty="0" smtClean="0"/>
              <a:t>–</a:t>
            </a:r>
            <a:r>
              <a:rPr lang="cs-CZ" sz="2400" b="1" dirty="0" err="1" smtClean="0">
                <a:solidFill>
                  <a:srgbClr val="0070C0"/>
                </a:solidFill>
              </a:rPr>
              <a:t>binding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motif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u="sng" dirty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</a:rPr>
              <a:t>I</a:t>
            </a:r>
            <a:r>
              <a:rPr lang="cs-CZ" sz="2400" b="1" dirty="0" smtClean="0">
                <a:solidFill>
                  <a:srgbClr val="0070C0"/>
                </a:solidFill>
              </a:rPr>
              <a:t>nvariant </a:t>
            </a:r>
            <a:r>
              <a:rPr lang="cs-CZ" sz="2400" b="1" dirty="0" err="1" smtClean="0">
                <a:solidFill>
                  <a:srgbClr val="0070C0"/>
                </a:solidFill>
              </a:rPr>
              <a:t>chain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err="1" smtClean="0"/>
              <a:t>blocks</a:t>
            </a:r>
            <a:r>
              <a:rPr lang="cs-CZ" sz="2400" dirty="0" smtClean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binding</a:t>
            </a:r>
            <a:r>
              <a:rPr lang="cs-CZ" sz="2400" dirty="0"/>
              <a:t> </a:t>
            </a:r>
            <a:r>
              <a:rPr lang="cs-CZ" sz="2400" dirty="0" err="1"/>
              <a:t>site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smtClean="0"/>
              <a:t>peptide</a:t>
            </a: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200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/>
              <a:t> </a:t>
            </a:r>
            <a:r>
              <a:rPr lang="en-US" sz="2400" dirty="0" smtClean="0"/>
              <a:t>The </a:t>
            </a:r>
            <a:r>
              <a:rPr lang="cs-CZ" sz="2400" dirty="0" err="1" smtClean="0"/>
              <a:t>antigenic</a:t>
            </a:r>
            <a:r>
              <a:rPr lang="en-US" sz="2400" dirty="0" smtClean="0"/>
              <a:t> peptides are derived from extracellular proteins</a:t>
            </a:r>
            <a:endParaRPr lang="cs-CZ" sz="2400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100" dirty="0" smtClean="0"/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/>
              <a:t> </a:t>
            </a:r>
            <a:r>
              <a:rPr lang="cs-CZ" sz="2200" dirty="0" err="1" smtClean="0"/>
              <a:t>E</a:t>
            </a:r>
            <a:r>
              <a:rPr lang="cs-CZ" sz="2400" dirty="0" err="1" smtClean="0"/>
              <a:t>xogenous</a:t>
            </a:r>
            <a:r>
              <a:rPr lang="cs-CZ" sz="2400" dirty="0" smtClean="0"/>
              <a:t> </a:t>
            </a:r>
            <a:r>
              <a:rPr lang="cs-CZ" sz="2400" dirty="0" err="1" smtClean="0"/>
              <a:t>peptides</a:t>
            </a:r>
            <a:r>
              <a:rPr lang="cs-CZ" sz="2400" dirty="0" smtClean="0"/>
              <a:t> </a:t>
            </a:r>
            <a:r>
              <a:rPr lang="cs-CZ" sz="2400" dirty="0" err="1" smtClean="0"/>
              <a:t>binds</a:t>
            </a:r>
            <a:r>
              <a:rPr lang="cs-CZ" sz="2400" dirty="0" smtClean="0"/>
              <a:t> to MHC </a:t>
            </a:r>
            <a:r>
              <a:rPr lang="cs-CZ" sz="2400" dirty="0" err="1" smtClean="0"/>
              <a:t>class</a:t>
            </a:r>
            <a:r>
              <a:rPr lang="cs-CZ" sz="2400" dirty="0" smtClean="0"/>
              <a:t> II</a:t>
            </a:r>
            <a:r>
              <a:rPr lang="cs-CZ" sz="2400" b="1" dirty="0" smtClean="0">
                <a:solidFill>
                  <a:srgbClr val="0070C0"/>
                </a:solidFill>
              </a:rPr>
              <a:t> in </a:t>
            </a:r>
            <a:r>
              <a:rPr lang="cs-CZ" sz="2400" b="1" dirty="0" err="1" smtClean="0">
                <a:solidFill>
                  <a:srgbClr val="0070C0"/>
                </a:solidFill>
              </a:rPr>
              <a:t>the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endosome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0070C0"/>
                </a:solidFill>
                <a:hlinkClick r:id="rId2"/>
              </a:rPr>
              <a:t>https://www.youtube.com/watch?v=8krIaGVR6Gk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300" b="1" dirty="0" smtClean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/>
          </a:p>
        </p:txBody>
      </p:sp>
      <p:pic>
        <p:nvPicPr>
          <p:cNvPr id="4" name="Picture 4" descr="MHc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0"/>
            <a:ext cx="2285984" cy="228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Výsledek obrázku pro dendritic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328592" cy="5048614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40296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Dendritic</a:t>
            </a:r>
            <a:r>
              <a:rPr lang="cs-CZ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6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cells</a:t>
            </a:r>
            <a:endParaRPr lang="cs-CZ" sz="3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475656" y="4653136"/>
            <a:ext cx="7211144" cy="220486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1959</TotalTime>
  <Words>1067</Words>
  <Application>Microsoft Office PowerPoint</Application>
  <PresentationFormat>Předvádění na obrazovce (4:3)</PresentationFormat>
  <Paragraphs>213</Paragraphs>
  <Slides>42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Motiv sady Office</vt:lpstr>
      <vt:lpstr>Prezentace aplikace PowerPoint</vt:lpstr>
      <vt:lpstr>Antigen recognition by T and B cell</vt:lpstr>
      <vt:lpstr>Antigen presenting cells (APC)</vt:lpstr>
      <vt:lpstr>Professional APC</vt:lpstr>
      <vt:lpstr>MHC (HLA)</vt:lpstr>
      <vt:lpstr>The role of coreceptors CD4 a CD8</vt:lpstr>
      <vt:lpstr>MHC class I  presentation endogenous pathway  </vt:lpstr>
      <vt:lpstr>MHC class II presentation</vt:lpstr>
      <vt:lpstr>Dendritic cells</vt:lpstr>
      <vt:lpstr>Prezentace aplikace PowerPoint</vt:lpstr>
      <vt:lpstr>T cells</vt:lpstr>
      <vt:lpstr>T cell development</vt:lpstr>
      <vt:lpstr>T cell development</vt:lpstr>
      <vt:lpstr>T cell selection</vt:lpstr>
      <vt:lpstr>T cell surface markers</vt:lpstr>
      <vt:lpstr>TCR</vt:lpstr>
      <vt:lpstr>T cell subpopulations</vt:lpstr>
      <vt:lpstr>ab CD4+ T cells</vt:lpstr>
      <vt:lpstr>ab CD8+ T cells</vt:lpstr>
      <vt:lpstr>T cell activation</vt:lpstr>
      <vt:lpstr>T cell activation</vt:lpstr>
      <vt:lpstr>Immunological synapse between T cell and APC </vt:lpstr>
      <vt:lpstr>https://www.youtube.com/watch?v=iVMIZy-Y3f8</vt:lpstr>
      <vt:lpstr>Th1 and Th2 based immune reaction</vt:lpstr>
      <vt:lpstr>28. Th1 based immune reaction</vt:lpstr>
      <vt:lpstr>TH1  based immune reaction</vt:lpstr>
      <vt:lpstr>TH1  based immune reaction</vt:lpstr>
      <vt:lpstr>Interaction between APC and TH precursor</vt:lpstr>
      <vt:lpstr>Prezentace aplikace PowerPoint</vt:lpstr>
      <vt:lpstr>29. Th2 based immune reaction</vt:lpstr>
      <vt:lpstr>Th2 based immune reaction</vt:lpstr>
      <vt:lpstr>Mutual regulation of activities TH1versus TH2</vt:lpstr>
      <vt:lpstr>Tfh – B cell assistance</vt:lpstr>
      <vt:lpstr>Tfh – B cell assistance</vt:lpstr>
      <vt:lpstr>Tfh – B cell assistance</vt:lpstr>
      <vt:lpstr>Tfh – B cell assistance</vt:lpstr>
      <vt:lpstr> 30. Tc based immune reaction</vt:lpstr>
      <vt:lpstr>Cytotoxic T cells activation</vt:lpstr>
      <vt:lpstr>Cytotoxic T cells activation</vt:lpstr>
      <vt:lpstr>CTL effector functions</vt:lpstr>
      <vt:lpstr>CTL effector functions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Mamka</dc:creator>
  <cp:lastModifiedBy>seminarka</cp:lastModifiedBy>
  <cp:revision>152</cp:revision>
  <dcterms:created xsi:type="dcterms:W3CDTF">2014-03-06T11:01:25Z</dcterms:created>
  <dcterms:modified xsi:type="dcterms:W3CDTF">2018-10-26T08:00:00Z</dcterms:modified>
</cp:coreProperties>
</file>