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359" r:id="rId10"/>
    <p:sldId id="265" r:id="rId11"/>
    <p:sldId id="266" r:id="rId12"/>
    <p:sldId id="267" r:id="rId13"/>
    <p:sldId id="268" r:id="rId14"/>
    <p:sldId id="269" r:id="rId15"/>
    <p:sldId id="271" r:id="rId16"/>
    <p:sldId id="360" r:id="rId17"/>
    <p:sldId id="35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4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5" r:id="rId73"/>
    <p:sldId id="356" r:id="rId7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8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217B5-2CAB-4387-B4E8-8128F5DD5CFE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85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6BEFBC-20DF-4683-8C1F-6B495F07DB5A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66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87101-737D-402A-83B9-D9243C7158B3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78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5E88-3500-46DA-A2BE-32E549525C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2436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47C2D-4282-4173-BF78-57A7990884E6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48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F3164-E996-4621-83D3-054D846FBC0A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90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1EC96-30A3-4292-ADBA-91FB5968633B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22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F6D2C-55FC-4DBC-B87E-65EE38CC403F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2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E643F-0D10-45E4-B06B-E65355270008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65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4368C-EBEA-49CF-90B3-6CCAC4D1E42B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02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C22059-89E4-4DBF-8AB7-186143D24559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36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59409-4057-4B76-B9EA-9B3F751A5335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40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C771F-AB35-49F6-8E43-A0776191CBA7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89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997669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000FF"/>
                </a:solidFill>
              </a:rPr>
              <a:t>HLA systém, </a:t>
            </a:r>
            <a:br>
              <a:rPr lang="cs-CZ" sz="5400" b="1" dirty="0" smtClean="0">
                <a:solidFill>
                  <a:srgbClr val="0000FF"/>
                </a:solidFill>
              </a:rPr>
            </a:br>
            <a:r>
              <a:rPr lang="cs-CZ" sz="5400" b="1" dirty="0" smtClean="0">
                <a:solidFill>
                  <a:srgbClr val="0000FF"/>
                </a:solidFill>
              </a:rPr>
              <a:t>antigen-prezentující buňky, </a:t>
            </a:r>
            <a:br>
              <a:rPr lang="cs-CZ" sz="5400" b="1" dirty="0" smtClean="0">
                <a:solidFill>
                  <a:srgbClr val="0000FF"/>
                </a:solidFill>
              </a:rPr>
            </a:br>
            <a:r>
              <a:rPr lang="cs-CZ" sz="5400" b="1" dirty="0" smtClean="0">
                <a:solidFill>
                  <a:srgbClr val="0000FF"/>
                </a:solidFill>
              </a:rPr>
              <a:t>B-lymfocyty, primární a sekundární imunitní orgány, slizniční imunitní systém</a:t>
            </a:r>
            <a:endParaRPr lang="cs-CZ" sz="5400" b="1" dirty="0">
              <a:solidFill>
                <a:srgbClr val="0000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7854" y="4658942"/>
            <a:ext cx="9144000" cy="1655762"/>
          </a:xfrm>
        </p:spPr>
        <p:txBody>
          <a:bodyPr/>
          <a:lstStyle/>
          <a:p>
            <a:endParaRPr lang="cs-CZ" dirty="0" smtClean="0"/>
          </a:p>
          <a:p>
            <a:r>
              <a:rPr lang="cs-CZ" b="1" i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Martin Liška</a:t>
            </a:r>
          </a:p>
        </p:txBody>
      </p:sp>
    </p:spTree>
    <p:extLst>
      <p:ext uri="{BB962C8B-B14F-4D97-AF65-F5344CB8AC3E}">
        <p14:creationId xmlns:p14="http://schemas.microsoft.com/office/powerpoint/2010/main" xmlns="" val="422669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642939"/>
            <a:ext cx="8229600" cy="439737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0000FF"/>
                </a:solidFill>
              </a:rPr>
              <a:t>Neklasické MHC gp. 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024063" y="17145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800">
                <a:solidFill>
                  <a:srgbClr val="002060"/>
                </a:solidFill>
              </a:rPr>
              <a:t>HLA – E, -F, -G; molekuly CD1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80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800">
                <a:solidFill>
                  <a:srgbClr val="002060"/>
                </a:solidFill>
              </a:rPr>
              <a:t>Strukturně podobné klasickým MHC gp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80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800">
                <a:solidFill>
                  <a:srgbClr val="002060"/>
                </a:solidFill>
              </a:rPr>
              <a:t>Jsou méně polymorfní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80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800">
                <a:solidFill>
                  <a:srgbClr val="002060"/>
                </a:solidFill>
              </a:rPr>
              <a:t>Vyskytují se jen na některých buňkách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80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800">
                <a:solidFill>
                  <a:srgbClr val="002060"/>
                </a:solidFill>
              </a:rPr>
              <a:t>Specializují se na vazbu zvláštních ligandů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350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571500"/>
            <a:ext cx="8229600" cy="85725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0000FF"/>
                </a:solidFill>
              </a:rPr>
              <a:t>Neklasické MHC gp. I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714500"/>
            <a:ext cx="8229600" cy="43815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>
                <a:solidFill>
                  <a:srgbClr val="002060"/>
                </a:solidFill>
              </a:rPr>
              <a:t>HLA-E</a:t>
            </a:r>
            <a:r>
              <a:rPr lang="cs-CZ" sz="2400">
                <a:solidFill>
                  <a:srgbClr val="002060"/>
                </a:solidFill>
              </a:rPr>
              <a:t>  a </a:t>
            </a:r>
            <a:r>
              <a:rPr lang="cs-CZ" sz="2400" b="1">
                <a:solidFill>
                  <a:srgbClr val="002060"/>
                </a:solidFill>
              </a:rPr>
              <a:t>HLA-G</a:t>
            </a:r>
            <a:r>
              <a:rPr lang="cs-CZ" sz="2400">
                <a:solidFill>
                  <a:srgbClr val="002060"/>
                </a:solidFill>
              </a:rPr>
              <a:t> - vyskytují se na buňkách trofoblastu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>
                <a:solidFill>
                  <a:srgbClr val="002060"/>
                </a:solidFill>
              </a:rPr>
              <a:t>Komplexy HLA-E a HLA-G s peptidy jsou rozpoznávány inhibičními receptory NK buněk a přispívají k toleranci plodu v děloze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963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765176"/>
            <a:ext cx="8229600" cy="600075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0000FF"/>
                </a:solidFill>
              </a:rPr>
              <a:t>MHC glykoproteiny II. třídy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887539"/>
            <a:ext cx="8229600" cy="39893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rgbClr val="002060"/>
                </a:solidFill>
              </a:rPr>
              <a:t>Funkcí 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 II je </a:t>
            </a:r>
            <a:r>
              <a:rPr lang="cs-CZ" sz="2400" dirty="0">
                <a:solidFill>
                  <a:srgbClr val="CC0099"/>
                </a:solidFill>
              </a:rPr>
              <a:t>prezentace peptidových fragmentů </a:t>
            </a:r>
            <a:br>
              <a:rPr lang="cs-CZ" sz="2400" dirty="0">
                <a:solidFill>
                  <a:srgbClr val="CC0099"/>
                </a:solidFill>
              </a:rPr>
            </a:br>
            <a:r>
              <a:rPr lang="cs-CZ" sz="2400" dirty="0">
                <a:solidFill>
                  <a:srgbClr val="CC0099"/>
                </a:solidFill>
              </a:rPr>
              <a:t>z proteinů pohlcených buňkou </a:t>
            </a:r>
            <a:r>
              <a:rPr lang="cs-CZ" sz="2400" dirty="0">
                <a:solidFill>
                  <a:srgbClr val="002060"/>
                </a:solidFill>
              </a:rPr>
              <a:t>tak, aby byly rozpoznatelné pomocnými </a:t>
            </a:r>
            <a:r>
              <a:rPr lang="cs-CZ" sz="2400" dirty="0" smtClean="0">
                <a:solidFill>
                  <a:srgbClr val="002060"/>
                </a:solidFill>
              </a:rPr>
              <a:t>T-lymfocyty </a:t>
            </a:r>
            <a:r>
              <a:rPr lang="cs-CZ" sz="2400" dirty="0">
                <a:solidFill>
                  <a:srgbClr val="002060"/>
                </a:solidFill>
              </a:rPr>
              <a:t>(CD4</a:t>
            </a:r>
            <a:r>
              <a:rPr lang="cs-CZ" sz="2400" baseline="30000" dirty="0">
                <a:solidFill>
                  <a:srgbClr val="002060"/>
                </a:solidFill>
              </a:rPr>
              <a:t>+</a:t>
            </a:r>
            <a:r>
              <a:rPr lang="cs-CZ" sz="2400" dirty="0">
                <a:solidFill>
                  <a:srgbClr val="00206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rgbClr val="002060"/>
                </a:solidFill>
              </a:rPr>
              <a:t>Vyskytují se na APC ( dendritické buňky, monocyty, makrofágy, B lymfocyty) 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rgbClr val="002060"/>
                </a:solidFill>
              </a:rPr>
              <a:t>3 izotypy 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 II ( </a:t>
            </a:r>
            <a:r>
              <a:rPr lang="cs-CZ" sz="2400" dirty="0" smtClean="0">
                <a:solidFill>
                  <a:srgbClr val="002060"/>
                </a:solidFill>
              </a:rPr>
              <a:t>DP, </a:t>
            </a:r>
            <a:r>
              <a:rPr lang="cs-CZ" sz="2400" dirty="0">
                <a:solidFill>
                  <a:srgbClr val="002060"/>
                </a:solidFill>
              </a:rPr>
              <a:t>DQ, </a:t>
            </a:r>
            <a:r>
              <a:rPr lang="cs-CZ" sz="2400" dirty="0" smtClean="0">
                <a:solidFill>
                  <a:srgbClr val="002060"/>
                </a:solidFill>
              </a:rPr>
              <a:t>DR </a:t>
            </a:r>
            <a:r>
              <a:rPr lang="cs-CZ" sz="2400" dirty="0">
                <a:solidFill>
                  <a:srgbClr val="00206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394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4" y="295276"/>
            <a:ext cx="5051425" cy="619125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0000FF"/>
                </a:solidFill>
              </a:rPr>
              <a:t>Struktura MHC gp II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1143000"/>
            <a:ext cx="8229600" cy="54562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rgbClr val="002060"/>
                </a:solidFill>
              </a:rPr>
              <a:t>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. II se skládají ze 2 nekovalentně </a:t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>asociovaných </a:t>
            </a:r>
            <a:r>
              <a:rPr lang="cs-CZ" sz="2400" b="1" dirty="0" err="1">
                <a:solidFill>
                  <a:srgbClr val="CC0099"/>
                </a:solidFill>
              </a:rPr>
              <a:t>transmembránových</a:t>
            </a:r>
            <a:r>
              <a:rPr lang="cs-CZ" sz="2400" b="1" dirty="0">
                <a:solidFill>
                  <a:srgbClr val="CC0099"/>
                </a:solidFill>
              </a:rPr>
              <a:t> </a:t>
            </a:r>
            <a:br>
              <a:rPr lang="cs-CZ" sz="2400" b="1" dirty="0">
                <a:solidFill>
                  <a:srgbClr val="CC0099"/>
                </a:solidFill>
              </a:rPr>
            </a:br>
            <a:r>
              <a:rPr lang="cs-CZ" sz="2400" b="1" dirty="0">
                <a:solidFill>
                  <a:srgbClr val="CC0099"/>
                </a:solidFill>
              </a:rPr>
              <a:t>podjednotek </a:t>
            </a:r>
            <a:r>
              <a:rPr lang="cs-CZ" sz="2400" b="1" dirty="0">
                <a:solidFill>
                  <a:srgbClr val="CC0099"/>
                </a:solidFill>
                <a:latin typeface="Symbol" pitchFamily="18" charset="2"/>
              </a:rPr>
              <a:t>a</a:t>
            </a:r>
            <a:r>
              <a:rPr lang="cs-CZ" sz="2400" b="1" dirty="0">
                <a:solidFill>
                  <a:srgbClr val="CC0099"/>
                </a:solidFill>
              </a:rPr>
              <a:t> </a:t>
            </a:r>
            <a:r>
              <a:rPr lang="cs-CZ" sz="2400" b="1" dirty="0" err="1">
                <a:solidFill>
                  <a:srgbClr val="CC0099"/>
                </a:solidFill>
              </a:rPr>
              <a:t>a</a:t>
            </a:r>
            <a:r>
              <a:rPr lang="cs-CZ" sz="2400" b="1" dirty="0">
                <a:solidFill>
                  <a:srgbClr val="CC0099"/>
                </a:solidFill>
              </a:rPr>
              <a:t> </a:t>
            </a:r>
            <a:r>
              <a:rPr lang="cs-CZ" sz="2400" b="1" dirty="0">
                <a:solidFill>
                  <a:srgbClr val="CC0099"/>
                </a:solidFill>
                <a:latin typeface="Symbol" pitchFamily="18" charset="2"/>
              </a:rPr>
              <a:t>b</a:t>
            </a:r>
            <a:r>
              <a:rPr lang="cs-CZ" sz="2400" b="1" dirty="0">
                <a:solidFill>
                  <a:srgbClr val="CC0099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/>
            </a:r>
            <a:br>
              <a:rPr lang="cs-CZ" sz="2400" dirty="0">
                <a:solidFill>
                  <a:srgbClr val="002060"/>
                </a:solidFill>
              </a:rPr>
            </a:br>
            <a:endParaRPr lang="cs-CZ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rgbClr val="002060"/>
                </a:solidFill>
              </a:rPr>
              <a:t>Vazebné místo pro peptid je tvořeno N-terminálními doménami </a:t>
            </a:r>
            <a:r>
              <a:rPr lang="cs-CZ" sz="2400" b="1" dirty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b="1" dirty="0">
                <a:solidFill>
                  <a:srgbClr val="002060"/>
                </a:solidFill>
              </a:rPr>
              <a:t>1</a:t>
            </a:r>
            <a:r>
              <a:rPr lang="cs-CZ" sz="2400" dirty="0">
                <a:solidFill>
                  <a:srgbClr val="002060"/>
                </a:solidFill>
              </a:rPr>
              <a:t> a </a:t>
            </a:r>
            <a:r>
              <a:rPr lang="cs-CZ" sz="2400" b="1" dirty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2400" b="1" dirty="0">
                <a:solidFill>
                  <a:srgbClr val="002060"/>
                </a:solidFill>
              </a:rPr>
              <a:t>1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endParaRPr lang="cs-CZ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rgbClr val="002060"/>
                </a:solidFill>
              </a:rPr>
              <a:t>Vazba peptidu je nezbytná pro stabilní konformaci 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 a tím zajišťuje jeho dlouhodobou prezentaci na buněčném povrchu</a:t>
            </a:r>
          </a:p>
          <a:p>
            <a:pPr eaLnBrk="1" hangingPunct="1">
              <a:lnSpc>
                <a:spcPct val="90000"/>
              </a:lnSpc>
              <a:buSzPct val="130000"/>
              <a:buFont typeface="Wingdings" pitchFamily="2" charset="2"/>
              <a:buChar char="§"/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SzPct val="130000"/>
              <a:buFont typeface="Wingdings" pitchFamily="2" charset="2"/>
              <a:buChar char="§"/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026" y="188913"/>
            <a:ext cx="18129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94640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857250"/>
            <a:ext cx="8229600" cy="11430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0000FF"/>
                </a:solidFill>
              </a:rPr>
              <a:t>Vazba peptidů na MHC gp II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2143125"/>
            <a:ext cx="8229600" cy="30861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z="2400" dirty="0">
                <a:solidFill>
                  <a:srgbClr val="002060"/>
                </a:solidFill>
              </a:rPr>
              <a:t>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 II váží peptidy o délce </a:t>
            </a:r>
            <a:r>
              <a:rPr lang="cs-CZ" sz="2400" b="1" dirty="0">
                <a:solidFill>
                  <a:srgbClr val="CC0099"/>
                </a:solidFill>
              </a:rPr>
              <a:t>15 až 35 </a:t>
            </a:r>
            <a:r>
              <a:rPr lang="cs-CZ" sz="2400" b="1" dirty="0" smtClean="0">
                <a:solidFill>
                  <a:srgbClr val="CC0099"/>
                </a:solidFill>
              </a:rPr>
              <a:t>AMK </a:t>
            </a:r>
            <a:r>
              <a:rPr lang="cs-CZ" sz="2400" dirty="0">
                <a:solidFill>
                  <a:srgbClr val="002060"/>
                </a:solidFill>
              </a:rPr>
              <a:t>(ale i delší - vazebné místo pro peptid je na obou koncích otevřené)  </a:t>
            </a:r>
          </a:p>
          <a:p>
            <a:pPr eaLnBrk="1" hangingPunct="1">
              <a:lnSpc>
                <a:spcPct val="150000"/>
              </a:lnSpc>
              <a:defRPr/>
            </a:pPr>
            <a:endParaRPr lang="cs-CZ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sz="2400" dirty="0">
                <a:solidFill>
                  <a:srgbClr val="002060"/>
                </a:solidFill>
              </a:rPr>
              <a:t>Určitá molekula 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 váže peptidy sdílející společné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400" dirty="0">
                <a:solidFill>
                  <a:srgbClr val="002060"/>
                </a:solidFill>
              </a:rPr>
              <a:t>    strukturní rysy - </a:t>
            </a:r>
            <a:r>
              <a:rPr lang="cs-CZ" sz="2400" b="1" dirty="0">
                <a:solidFill>
                  <a:srgbClr val="CC0099"/>
                </a:solidFill>
              </a:rPr>
              <a:t>vazebný motiv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cs-CZ" sz="800" u="sng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sz="2400" dirty="0">
                <a:solidFill>
                  <a:srgbClr val="002060"/>
                </a:solidFill>
              </a:rPr>
              <a:t>K vazbě exogenního peptidu dochází po fúzi post-Golgiho váčku s </a:t>
            </a:r>
            <a:r>
              <a:rPr lang="cs-CZ" sz="2400" dirty="0" err="1">
                <a:solidFill>
                  <a:srgbClr val="002060"/>
                </a:solidFill>
              </a:rPr>
              <a:t>endozómem</a:t>
            </a: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624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>
                <a:solidFill>
                  <a:srgbClr val="0000FF"/>
                </a:solidFill>
              </a:rPr>
              <a:t>Vazba peptidů na MHC gp II</a:t>
            </a:r>
            <a:endParaRPr lang="cs-CZ" sz="360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000" kern="100" dirty="0">
                <a:solidFill>
                  <a:srgbClr val="002060"/>
                </a:solidFill>
              </a:rPr>
              <a:t>Po vytvoření řetězce </a:t>
            </a:r>
            <a:r>
              <a:rPr lang="cs-CZ" sz="2000" b="1" kern="100" dirty="0">
                <a:solidFill>
                  <a:srgbClr val="002060"/>
                </a:solidFill>
                <a:latin typeface="Symbol" pitchFamily="18" charset="2"/>
              </a:rPr>
              <a:t>a </a:t>
            </a:r>
            <a:r>
              <a:rPr lang="cs-CZ" sz="2000" kern="100" dirty="0">
                <a:solidFill>
                  <a:srgbClr val="002060"/>
                </a:solidFill>
              </a:rPr>
              <a:t>a</a:t>
            </a:r>
            <a:r>
              <a:rPr lang="cs-CZ" sz="2000" b="1" kern="100" dirty="0">
                <a:solidFill>
                  <a:srgbClr val="002060"/>
                </a:solidFill>
                <a:latin typeface="Symbol" pitchFamily="18" charset="2"/>
              </a:rPr>
              <a:t> b </a:t>
            </a:r>
            <a:r>
              <a:rPr lang="cs-CZ" sz="2000" kern="100" dirty="0">
                <a:solidFill>
                  <a:srgbClr val="002060"/>
                </a:solidFill>
              </a:rPr>
              <a:t>v ER  dochází k poskládání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000" kern="100" dirty="0">
                <a:solidFill>
                  <a:srgbClr val="002060"/>
                </a:solidFill>
              </a:rPr>
              <a:t>do správné konformace a k vzájemné asociaci a k připojení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000" kern="100" dirty="0">
                <a:solidFill>
                  <a:srgbClr val="002060"/>
                </a:solidFill>
              </a:rPr>
              <a:t>dalšího </a:t>
            </a:r>
            <a:r>
              <a:rPr lang="cs-CZ" sz="2000" kern="100" dirty="0" err="1">
                <a:solidFill>
                  <a:srgbClr val="002060"/>
                </a:solidFill>
              </a:rPr>
              <a:t>transmembránového</a:t>
            </a:r>
            <a:r>
              <a:rPr lang="cs-CZ" sz="2000" kern="100" dirty="0">
                <a:solidFill>
                  <a:srgbClr val="002060"/>
                </a:solidFill>
              </a:rPr>
              <a:t> řetězce, tzv. </a:t>
            </a:r>
            <a:r>
              <a:rPr lang="cs-CZ" sz="2000" u="sng" kern="100" dirty="0">
                <a:solidFill>
                  <a:srgbClr val="002060"/>
                </a:solidFill>
              </a:rPr>
              <a:t>invariantního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000" u="sng" kern="100" dirty="0">
                <a:solidFill>
                  <a:srgbClr val="002060"/>
                </a:solidFill>
              </a:rPr>
              <a:t>řetězce</a:t>
            </a:r>
            <a:r>
              <a:rPr lang="cs-CZ" sz="2000" kern="100" dirty="0">
                <a:solidFill>
                  <a:srgbClr val="002060"/>
                </a:solidFill>
              </a:rPr>
              <a:t>, který blokuje vazebné místo pro peptid, tento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000" kern="100" dirty="0">
                <a:solidFill>
                  <a:srgbClr val="002060"/>
                </a:solidFill>
              </a:rPr>
              <a:t>komplex je dále zpracován v Golgiho aparátu;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000" kern="100" dirty="0">
                <a:solidFill>
                  <a:srgbClr val="002060"/>
                </a:solidFill>
              </a:rPr>
              <a:t>sekreční váčky oddělené od GA fúzují s </a:t>
            </a:r>
            <a:r>
              <a:rPr lang="cs-CZ" sz="2000" u="sng" kern="100" dirty="0" err="1">
                <a:solidFill>
                  <a:srgbClr val="002060"/>
                </a:solidFill>
              </a:rPr>
              <a:t>endozómy</a:t>
            </a:r>
            <a:r>
              <a:rPr lang="cs-CZ" sz="2000" kern="100" dirty="0">
                <a:solidFill>
                  <a:srgbClr val="002060"/>
                </a:solidFill>
              </a:rPr>
              <a:t>, poté se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000" kern="100" dirty="0">
                <a:solidFill>
                  <a:srgbClr val="002060"/>
                </a:solidFill>
              </a:rPr>
              <a:t>rozštěpí invariantní řetězce a do vazebného místa MHC </a:t>
            </a:r>
            <a:r>
              <a:rPr lang="cs-CZ" sz="2000" kern="100" dirty="0" err="1">
                <a:solidFill>
                  <a:srgbClr val="002060"/>
                </a:solidFill>
              </a:rPr>
              <a:t>gp</a:t>
            </a:r>
            <a:r>
              <a:rPr lang="cs-CZ" sz="2000" kern="100" dirty="0">
                <a:solidFill>
                  <a:srgbClr val="002060"/>
                </a:solidFill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000" kern="100" dirty="0">
                <a:solidFill>
                  <a:srgbClr val="002060"/>
                </a:solidFill>
              </a:rPr>
              <a:t>se naváží peptidové fragmenty </a:t>
            </a:r>
            <a:r>
              <a:rPr lang="cs-CZ" sz="2000" kern="100" dirty="0" err="1">
                <a:solidFill>
                  <a:srgbClr val="002060"/>
                </a:solidFill>
              </a:rPr>
              <a:t>endocytovaných</a:t>
            </a:r>
            <a:r>
              <a:rPr lang="cs-CZ" sz="2000" kern="100" dirty="0">
                <a:solidFill>
                  <a:srgbClr val="002060"/>
                </a:solidFill>
              </a:rPr>
              <a:t> proteinů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000" kern="100" dirty="0">
                <a:solidFill>
                  <a:srgbClr val="002060"/>
                </a:solidFill>
              </a:rPr>
              <a:t>a poté je komplex prezentován na buněčném povrchu</a:t>
            </a:r>
          </a:p>
          <a:p>
            <a:pPr eaLnBrk="1" hangingPunct="1">
              <a:lnSpc>
                <a:spcPct val="150000"/>
              </a:lnSpc>
              <a:defRPr/>
            </a:pP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7340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7945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0000FF"/>
                </a:solidFill>
              </a:rPr>
              <a:t>Vazba peptidů na MHC gp II</a:t>
            </a:r>
          </a:p>
        </p:txBody>
      </p:sp>
      <p:pic>
        <p:nvPicPr>
          <p:cNvPr id="53251" name="Picture 4" descr="MHc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538" y="1412875"/>
            <a:ext cx="51117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9231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887459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Antigen-prezentující buňky</a:t>
            </a:r>
            <a:endParaRPr lang="cs-CZ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47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Makrofágy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2060576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800"/>
              <a:t>Terminální diferenciační stádium monocyto-makrofágové linie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/>
              <a:t>Monocyto-makrofágové buňky se diferencují v kostní dřeni z myeloidního prekurzoru, který vzniká z pluripotentní kmenové bb (CD34)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/>
              <a:t>Zralé monocyty vyplaveny do periferní krve, poté jsou zachyceny v orgánech a přemění se ve tkáňové makrofágy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688" y="0"/>
            <a:ext cx="2627312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84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551" y="-19050"/>
            <a:ext cx="10736263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45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FF"/>
                </a:solidFill>
              </a:rPr>
              <a:t>HLA systém, </a:t>
            </a:r>
            <a:br>
              <a:rPr lang="cs-CZ" b="1" dirty="0" smtClean="0">
                <a:solidFill>
                  <a:srgbClr val="0000FF"/>
                </a:solidFill>
              </a:rPr>
            </a:br>
            <a:r>
              <a:rPr lang="cs-CZ" b="1" dirty="0" smtClean="0">
                <a:solidFill>
                  <a:srgbClr val="0000FF"/>
                </a:solidFill>
              </a:rPr>
              <a:t>MHC glykoproteiny</a:t>
            </a:r>
          </a:p>
        </p:txBody>
      </p:sp>
    </p:spTree>
    <p:extLst>
      <p:ext uri="{BB962C8B-B14F-4D97-AF65-F5344CB8AC3E}">
        <p14:creationId xmlns:p14="http://schemas.microsoft.com/office/powerpoint/2010/main" xmlns="" val="24940621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03200"/>
            <a:ext cx="399415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57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Makrofágy podle lokalizace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981076"/>
            <a:ext cx="8507413" cy="56165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</a:rPr>
              <a:t>Kupferovy buňky</a:t>
            </a:r>
            <a:r>
              <a:rPr lang="cs-CZ" altLang="cs-CZ" sz="2800"/>
              <a:t> – jaterní makrofágy</a:t>
            </a:r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</a:rPr>
              <a:t>Plicní (alveolární) makrofágy</a:t>
            </a:r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</a:rPr>
              <a:t>Interdigitující dendritické bb</a:t>
            </a:r>
            <a:r>
              <a:rPr lang="cs-CZ" altLang="cs-CZ" sz="2800"/>
              <a:t> – v lymfatických uzlinách</a:t>
            </a:r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</a:rPr>
              <a:t>Mikroglie</a:t>
            </a:r>
            <a:r>
              <a:rPr lang="cs-CZ" altLang="cs-CZ" sz="2800"/>
              <a:t> – v CNS</a:t>
            </a:r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</a:rPr>
              <a:t>Osteoklasty</a:t>
            </a:r>
            <a:r>
              <a:rPr lang="cs-CZ" altLang="cs-CZ" sz="2800"/>
              <a:t> – v kostní tkáni</a:t>
            </a:r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</a:rPr>
              <a:t>Histiocyty</a:t>
            </a:r>
            <a:r>
              <a:rPr lang="cs-CZ" altLang="cs-CZ" sz="2800"/>
              <a:t> – v pojivové tkáni</a:t>
            </a:r>
          </a:p>
          <a:p>
            <a:pPr eaLnBrk="1" hangingPunct="1"/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xmlns="" val="14612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92313" y="260351"/>
            <a:ext cx="8229600" cy="5851525"/>
          </a:xfrm>
          <a:noFill/>
        </p:spPr>
      </p:pic>
    </p:spTree>
    <p:extLst>
      <p:ext uri="{BB962C8B-B14F-4D97-AF65-F5344CB8AC3E}">
        <p14:creationId xmlns:p14="http://schemas.microsoft.com/office/powerpoint/2010/main" xmlns="" val="7215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Cytokiny ovlivňující vývoj makrofágů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200" b="1">
                <a:solidFill>
                  <a:srgbClr val="0000FF"/>
                </a:solidFill>
              </a:rPr>
              <a:t>SCF</a:t>
            </a:r>
            <a:r>
              <a:rPr lang="cs-CZ" altLang="cs-CZ" sz="2200"/>
              <a:t> (stem cell factor) - stromální buňky; vývoj a udržení HSC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 b="1"/>
          </a:p>
          <a:p>
            <a:pPr eaLnBrk="1" hangingPunct="1">
              <a:lnSpc>
                <a:spcPct val="125000"/>
              </a:lnSpc>
            </a:pPr>
            <a:r>
              <a:rPr lang="cs-CZ" altLang="cs-CZ" sz="2200" b="1">
                <a:solidFill>
                  <a:srgbClr val="0000FF"/>
                </a:solidFill>
              </a:rPr>
              <a:t>GM- CSF</a:t>
            </a:r>
            <a:r>
              <a:rPr lang="cs-CZ" altLang="cs-CZ" sz="2200"/>
              <a:t> (granulocyte-monocyte colony stimulating factor) – produkován stromálními buňkami kostní dřeně, lymfocyty; stimulace produkce monocytů 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/>
          </a:p>
          <a:p>
            <a:pPr eaLnBrk="1" hangingPunct="1">
              <a:lnSpc>
                <a:spcPct val="125000"/>
              </a:lnSpc>
            </a:pPr>
            <a:r>
              <a:rPr lang="cs-CZ" altLang="cs-CZ" sz="2200" b="1">
                <a:solidFill>
                  <a:srgbClr val="0000FF"/>
                </a:solidFill>
              </a:rPr>
              <a:t>M-CSF</a:t>
            </a:r>
            <a:r>
              <a:rPr lang="cs-CZ" altLang="cs-CZ" sz="2200"/>
              <a:t> (monocyte colony stimulating factor)- produkován stromálními buňkami, lymfocyty, endotelovými buňkami, epitelovými buňkami- stimulace produkce monocytů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/>
          </a:p>
          <a:p>
            <a:pPr eaLnBrk="1" hangingPunct="1">
              <a:lnSpc>
                <a:spcPct val="125000"/>
              </a:lnSpc>
            </a:pPr>
            <a:r>
              <a:rPr lang="cs-CZ" altLang="cs-CZ" sz="2200" b="1">
                <a:solidFill>
                  <a:srgbClr val="0000FF"/>
                </a:solidFill>
              </a:rPr>
              <a:t>IL-3</a:t>
            </a:r>
            <a:r>
              <a:rPr lang="cs-CZ" altLang="cs-CZ" sz="2200"/>
              <a:t> – produkován lymfocyty- produkce monocytů (a jiných bb)</a:t>
            </a:r>
          </a:p>
        </p:txBody>
      </p:sp>
    </p:spTree>
    <p:extLst>
      <p:ext uri="{BB962C8B-B14F-4D97-AF65-F5344CB8AC3E}">
        <p14:creationId xmlns:p14="http://schemas.microsoft.com/office/powerpoint/2010/main" xmlns="" val="7828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Monocyty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341438"/>
            <a:ext cx="8229600" cy="5327650"/>
          </a:xfrm>
        </p:spPr>
        <p:txBody>
          <a:bodyPr/>
          <a:lstStyle/>
          <a:p>
            <a:pPr eaLnBrk="1" hangingPunct="1"/>
            <a:r>
              <a:rPr lang="cs-CZ" altLang="cs-CZ" sz="2800"/>
              <a:t>Jsou průběžně </a:t>
            </a:r>
            <a:r>
              <a:rPr lang="cs-CZ" altLang="cs-CZ" sz="2800">
                <a:solidFill>
                  <a:srgbClr val="0000FF"/>
                </a:solidFill>
              </a:rPr>
              <a:t>vyplavovány z kostní dřeně</a:t>
            </a:r>
            <a:r>
              <a:rPr lang="cs-CZ" altLang="cs-CZ" sz="2800"/>
              <a:t> do periferní krve</a:t>
            </a:r>
          </a:p>
          <a:p>
            <a:pPr eaLnBrk="1" hangingPunct="1"/>
            <a:endParaRPr lang="cs-CZ" altLang="cs-CZ" sz="1200"/>
          </a:p>
          <a:p>
            <a:pPr eaLnBrk="1" hangingPunct="1"/>
            <a:r>
              <a:rPr lang="cs-CZ" altLang="cs-CZ" sz="2800"/>
              <a:t>7% v periferní krvi, zbytek v kostní dřeni- poměr se mění vlivem cytokinů a bakteriálních produktů</a:t>
            </a:r>
          </a:p>
          <a:p>
            <a:pPr eaLnBrk="1" hangingPunct="1"/>
            <a:endParaRPr lang="cs-CZ" altLang="cs-CZ" sz="1200"/>
          </a:p>
          <a:p>
            <a:pPr eaLnBrk="1" hangingPunct="1"/>
            <a:r>
              <a:rPr lang="cs-CZ" altLang="cs-CZ" sz="2800"/>
              <a:t>Monocyty přilnou k cévní stěně prostřednictvím</a:t>
            </a:r>
            <a:r>
              <a:rPr lang="cs-CZ" altLang="cs-CZ" sz="2800" b="1"/>
              <a:t> </a:t>
            </a:r>
            <a:r>
              <a:rPr lang="cs-CZ" altLang="cs-CZ" sz="2800" b="1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2800">
                <a:solidFill>
                  <a:srgbClr val="0000FF"/>
                </a:solidFill>
              </a:rPr>
              <a:t>1-integrinů</a:t>
            </a:r>
            <a:r>
              <a:rPr lang="cs-CZ" altLang="cs-CZ" sz="2800"/>
              <a:t>, které se váží na </a:t>
            </a:r>
            <a:r>
              <a:rPr lang="cs-CZ" altLang="cs-CZ" sz="2800">
                <a:solidFill>
                  <a:srgbClr val="0000FF"/>
                </a:solidFill>
              </a:rPr>
              <a:t>VCAM-1</a:t>
            </a:r>
            <a:r>
              <a:rPr lang="cs-CZ" altLang="cs-CZ" sz="2800"/>
              <a:t> (</a:t>
            </a:r>
            <a:r>
              <a:rPr lang="cs-CZ" altLang="cs-CZ" sz="2800" i="1"/>
              <a:t>vascular cell adhesion molecule</a:t>
            </a:r>
            <a:r>
              <a:rPr lang="cs-CZ" altLang="cs-CZ" sz="2800"/>
              <a:t>) na endoteliích</a:t>
            </a:r>
          </a:p>
          <a:p>
            <a:pPr eaLnBrk="1" hangingPunct="1"/>
            <a:endParaRPr lang="cs-CZ" altLang="cs-CZ" sz="1200"/>
          </a:p>
          <a:p>
            <a:pPr eaLnBrk="1" hangingPunct="1"/>
            <a:r>
              <a:rPr lang="cs-CZ" altLang="cs-CZ" sz="2800"/>
              <a:t>Následně se protáhnou mezi buňkami cévního endotelu a přecházejí z cév do tkání</a:t>
            </a:r>
          </a:p>
          <a:p>
            <a:pPr eaLnBrk="1" hangingPunct="1"/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xmlns="" val="14482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Monocyty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Do místa zánětu jsou směrovány </a:t>
            </a:r>
            <a:r>
              <a:rPr lang="cs-CZ" altLang="cs-CZ" sz="2800">
                <a:solidFill>
                  <a:srgbClr val="0000FF"/>
                </a:solidFill>
              </a:rPr>
              <a:t>chemokiny</a:t>
            </a:r>
          </a:p>
          <a:p>
            <a:pPr eaLnBrk="1" hangingPunct="1"/>
            <a:endParaRPr lang="cs-CZ" altLang="cs-CZ" sz="1000">
              <a:solidFill>
                <a:srgbClr val="0000FF"/>
              </a:solidFill>
            </a:endParaRPr>
          </a:p>
          <a:p>
            <a:pPr eaLnBrk="1" hangingPunct="1"/>
            <a:r>
              <a:rPr lang="cs-CZ" altLang="cs-CZ" sz="2800"/>
              <a:t>V tkáni se aktivně pohybují k místu zánětu tak, že produkují enzymy, které štěpí mezibuněčnou hmotu, posunují se pomocí reverzibilních adhezivních interakcí svých povrchových molekul s molekulami mezibuněčné hmoty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/>
              <a:t>Přeměna ve </a:t>
            </a:r>
            <a:r>
              <a:rPr lang="cs-CZ" altLang="cs-CZ" sz="2800">
                <a:solidFill>
                  <a:srgbClr val="0000FF"/>
                </a:solidFill>
              </a:rPr>
              <a:t>tkáňové makrofágy</a:t>
            </a:r>
          </a:p>
          <a:p>
            <a:pPr eaLnBrk="1" hangingPunct="1"/>
            <a:endParaRPr lang="cs-CZ" altLang="cs-CZ" sz="2800"/>
          </a:p>
          <a:p>
            <a:pPr eaLnBrk="1" hangingPunct="1"/>
            <a:endParaRPr lang="cs-CZ" altLang="cs-CZ" sz="2800"/>
          </a:p>
          <a:p>
            <a:pPr eaLnBrk="1" hangingPunct="1"/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xmlns="" val="15871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</a:t>
            </a:r>
            <a:r>
              <a:rPr lang="cs-CZ" altLang="cs-CZ" sz="3600" b="1">
                <a:solidFill>
                  <a:srgbClr val="CC0099"/>
                </a:solidFill>
              </a:rPr>
              <a:t>Makrofágy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Tkáňová forma monocytů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Základní buňky nespecifické imunity- fagocyty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APC - prezentace Ag v časné fázi specifické imunitní odpovědi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Fagocytují pozůstatky vlastních buněk, které prodělaly apoptózu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Plně funkční až po aktivaci cytokiny produkovanými T lymfocyty (IFN-</a:t>
            </a:r>
            <a:r>
              <a:rPr lang="cs-CZ" altLang="cs-CZ" sz="2800">
                <a:latin typeface="Symbol" panose="05050102010706020507" pitchFamily="18" charset="2"/>
              </a:rPr>
              <a:t>g</a:t>
            </a:r>
            <a:r>
              <a:rPr lang="cs-CZ" altLang="cs-CZ" sz="2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0824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Povrchové znaky makrofágů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1628776"/>
            <a:ext cx="8893175" cy="4525963"/>
          </a:xfrm>
        </p:spPr>
        <p:txBody>
          <a:bodyPr/>
          <a:lstStyle/>
          <a:p>
            <a:pPr eaLnBrk="1" hangingPunct="1"/>
            <a:r>
              <a:rPr lang="cs-CZ" altLang="cs-CZ" sz="2800">
                <a:solidFill>
                  <a:srgbClr val="0000FF"/>
                </a:solidFill>
              </a:rPr>
              <a:t>MHC gp I., II.</a:t>
            </a:r>
            <a:r>
              <a:rPr lang="cs-CZ" altLang="cs-CZ" sz="2800"/>
              <a:t> třídy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>
                <a:solidFill>
                  <a:srgbClr val="0000FF"/>
                </a:solidFill>
              </a:rPr>
              <a:t>CD 35</a:t>
            </a:r>
            <a:r>
              <a:rPr lang="cs-CZ" altLang="cs-CZ" sz="2800"/>
              <a:t> - receptor </a:t>
            </a:r>
            <a:r>
              <a:rPr lang="cs-CZ" altLang="cs-CZ" sz="2800" b="1"/>
              <a:t>CR1 </a:t>
            </a:r>
            <a:r>
              <a:rPr lang="cs-CZ" altLang="cs-CZ" sz="2800"/>
              <a:t>pro </a:t>
            </a:r>
            <a:r>
              <a:rPr lang="cs-CZ" altLang="cs-CZ" sz="2800" b="1"/>
              <a:t>C3b </a:t>
            </a:r>
            <a:r>
              <a:rPr lang="cs-CZ" altLang="cs-CZ" sz="2800"/>
              <a:t>složku komplementu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>
                <a:solidFill>
                  <a:srgbClr val="0000FF"/>
                </a:solidFill>
              </a:rPr>
              <a:t>Fc receptor</a:t>
            </a:r>
            <a:r>
              <a:rPr lang="cs-CZ" altLang="cs-CZ" sz="2800"/>
              <a:t> pro IgG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>
                <a:solidFill>
                  <a:srgbClr val="0000FF"/>
                </a:solidFill>
              </a:rPr>
              <a:t>CD 14</a:t>
            </a:r>
            <a:r>
              <a:rPr lang="cs-CZ" altLang="cs-CZ" sz="2800"/>
              <a:t> – receptor pro bakteriální lipopolysacharidy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/>
              <a:t>Receptory rozpoznávající apoptotické buňky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26930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Funkce makrofágů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74825" y="1557338"/>
            <a:ext cx="8686800" cy="54864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</a:rPr>
              <a:t>Fagocytóza</a:t>
            </a:r>
            <a:r>
              <a:rPr lang="cs-CZ" altLang="cs-CZ" sz="2800"/>
              <a:t> (rozpoznání patogenu </a:t>
            </a:r>
            <a:r>
              <a:rPr lang="cs-CZ" altLang="cs-CZ" sz="2800">
                <a:cs typeface="Arial" panose="020B0604020202020204" pitchFamily="34" charset="0"/>
              </a:rPr>
              <a:t>→</a:t>
            </a:r>
            <a:r>
              <a:rPr lang="cs-CZ" altLang="cs-CZ" sz="2800"/>
              <a:t> aktivace mikrobicidních mechanismů </a:t>
            </a:r>
            <a:r>
              <a:rPr lang="cs-CZ" altLang="cs-CZ" sz="2800">
                <a:cs typeface="Arial" panose="020B0604020202020204" pitchFamily="34" charset="0"/>
              </a:rPr>
              <a:t>→ </a:t>
            </a:r>
            <a:r>
              <a:rPr lang="cs-CZ" altLang="cs-CZ" sz="2800"/>
              <a:t>usmrcení mikroba </a:t>
            </a:r>
            <a:r>
              <a:rPr lang="cs-CZ" altLang="cs-CZ" sz="2800">
                <a:cs typeface="Arial" panose="020B0604020202020204" pitchFamily="34" charset="0"/>
              </a:rPr>
              <a:t>→</a:t>
            </a:r>
            <a:r>
              <a:rPr lang="cs-CZ" altLang="cs-CZ" sz="2800"/>
              <a:t> jeho destrukce, prezentace epitopů T lymfocytům </a:t>
            </a:r>
            <a:r>
              <a:rPr lang="cs-CZ" altLang="cs-CZ" sz="2800">
                <a:cs typeface="Arial" panose="020B0604020202020204" pitchFamily="34" charset="0"/>
              </a:rPr>
              <a:t>→</a:t>
            </a:r>
            <a:r>
              <a:rPr lang="cs-CZ" altLang="cs-CZ" sz="2800"/>
              <a:t> indukce imunitní odpovědi)</a:t>
            </a:r>
          </a:p>
          <a:p>
            <a:pPr eaLnBrk="1" hangingPunct="1">
              <a:lnSpc>
                <a:spcPct val="125000"/>
              </a:lnSpc>
            </a:pPr>
            <a:endParaRPr lang="cs-CZ" altLang="cs-CZ" sz="2800"/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</a:rPr>
              <a:t>Produkce</a:t>
            </a:r>
            <a:r>
              <a:rPr lang="cs-CZ" altLang="cs-CZ" sz="2800"/>
              <a:t> cytokinů, enzymů, složek komplementu, mikrobicidních,  cytotoxických a tumoricidních látek, bioaktivních lipidů (PG,PC,TX,LT)</a:t>
            </a:r>
          </a:p>
        </p:txBody>
      </p:sp>
    </p:spTree>
    <p:extLst>
      <p:ext uri="{BB962C8B-B14F-4D97-AF65-F5344CB8AC3E}">
        <p14:creationId xmlns:p14="http://schemas.microsoft.com/office/powerpoint/2010/main" xmlns="" val="34315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Funkce makrofágů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solidFill>
                  <a:srgbClr val="0000FF"/>
                </a:solidFill>
              </a:rPr>
              <a:t>Prezentace antigeních peptidů v komplexu s MHC gp I. tř.</a:t>
            </a:r>
            <a:r>
              <a:rPr lang="cs-CZ" altLang="cs-CZ" sz="2800"/>
              <a:t> (Ag intracelulárních parazitů, degradace v proteazomu, prezentace epitopů na povrchu makrofágu)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>
                <a:solidFill>
                  <a:srgbClr val="0000FF"/>
                </a:solidFill>
              </a:rPr>
              <a:t>Prezentace antigenních peptidů v komplexu s MHC gp II. tř.</a:t>
            </a:r>
            <a:r>
              <a:rPr lang="cs-CZ" altLang="cs-CZ" sz="2800"/>
              <a:t> (endocytóza a degradace Ag, prezentace epitopů na povrchu makrofágu)</a:t>
            </a:r>
          </a:p>
          <a:p>
            <a:pPr eaLnBrk="1" hangingPunct="1"/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xmlns="" val="3310587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857250"/>
            <a:ext cx="8229600" cy="1143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cs-CZ" sz="2800" b="1">
                <a:solidFill>
                  <a:srgbClr val="0000FF"/>
                </a:solidFill>
              </a:rPr>
              <a:t>MHC glykoproteiny I. třídy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2214564"/>
            <a:ext cx="8291513" cy="388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rgbClr val="002060"/>
                </a:solidFill>
              </a:rPr>
              <a:t>Funkcí 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 I je </a:t>
            </a:r>
            <a:r>
              <a:rPr lang="cs-CZ" sz="2400" b="1" dirty="0">
                <a:solidFill>
                  <a:srgbClr val="CC0099"/>
                </a:solidFill>
              </a:rPr>
              <a:t>prezentace peptidových fragmentů, které jsou produkovány buňkou </a:t>
            </a:r>
            <a:r>
              <a:rPr lang="cs-CZ" sz="2400" dirty="0">
                <a:solidFill>
                  <a:srgbClr val="002060"/>
                </a:solidFill>
              </a:rPr>
              <a:t>(včetně virových, pokud jsou přítomny</a:t>
            </a:r>
            <a:r>
              <a:rPr lang="cs-CZ" sz="2400" dirty="0" smtClean="0">
                <a:solidFill>
                  <a:srgbClr val="002060"/>
                </a:solidFill>
              </a:rPr>
              <a:t>) </a:t>
            </a:r>
            <a:r>
              <a:rPr lang="cs-CZ" sz="2400" dirty="0">
                <a:solidFill>
                  <a:srgbClr val="002060"/>
                </a:solidFill>
              </a:rPr>
              <a:t>na buněčném povrchu tak, aby byly rozpoznávány cytotoxickými </a:t>
            </a:r>
            <a:r>
              <a:rPr lang="cs-CZ" sz="2400" dirty="0" smtClean="0">
                <a:solidFill>
                  <a:srgbClr val="002060"/>
                </a:solidFill>
              </a:rPr>
              <a:t>T-lymfocyty </a:t>
            </a:r>
            <a:r>
              <a:rPr lang="cs-CZ" sz="2400" dirty="0">
                <a:solidFill>
                  <a:srgbClr val="002060"/>
                </a:solidFill>
              </a:rPr>
              <a:t>(CD8</a:t>
            </a:r>
            <a:r>
              <a:rPr lang="cs-CZ" sz="2400" baseline="30000" dirty="0">
                <a:solidFill>
                  <a:srgbClr val="002060"/>
                </a:solidFill>
              </a:rPr>
              <a:t>+</a:t>
            </a:r>
            <a:r>
              <a:rPr lang="cs-CZ" sz="2400" dirty="0">
                <a:solidFill>
                  <a:srgbClr val="002060"/>
                </a:solidFill>
              </a:rPr>
              <a:t>) 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8650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Cytokiny produkované makrofágy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844676"/>
            <a:ext cx="8229600" cy="45259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</a:rPr>
              <a:t>IL-1 </a:t>
            </a:r>
            <a:r>
              <a:rPr lang="cs-CZ" altLang="cs-CZ" sz="2800" b="1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>
                <a:cs typeface="Arial" panose="020B0604020202020204" pitchFamily="34" charset="0"/>
              </a:rPr>
              <a:t>a</a:t>
            </a: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 b="1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cs-CZ" altLang="cs-CZ" sz="2800">
                <a:cs typeface="Arial" panose="020B0604020202020204" pitchFamily="34" charset="0"/>
              </a:rPr>
              <a:t>- stimulace T a B lymfocytů, aktivace dalších makrofágů</a:t>
            </a:r>
          </a:p>
          <a:p>
            <a:pPr eaLnBrk="1" hangingPunct="1">
              <a:lnSpc>
                <a:spcPct val="125000"/>
              </a:lnSpc>
            </a:pPr>
            <a:endParaRPr lang="cs-CZ" altLang="cs-CZ" sz="1000"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</a:rPr>
              <a:t>IL- 6</a:t>
            </a:r>
            <a:r>
              <a:rPr lang="cs-CZ" altLang="cs-CZ" sz="2800"/>
              <a:t> – endogenní pyrogen, aktivátor syntézy proteinů akutní fáze v játrech</a:t>
            </a:r>
          </a:p>
          <a:p>
            <a:pPr eaLnBrk="1" hangingPunct="1">
              <a:lnSpc>
                <a:spcPct val="125000"/>
              </a:lnSpc>
            </a:pPr>
            <a:endParaRPr lang="cs-CZ" altLang="cs-CZ" sz="1000"/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TNF-</a:t>
            </a:r>
            <a:r>
              <a:rPr lang="cs-CZ" altLang="cs-CZ" sz="2800" b="1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>
                <a:cs typeface="Arial" panose="020B0604020202020204" pitchFamily="34" charset="0"/>
              </a:rPr>
              <a:t>- podobné funkce jako IL-1</a:t>
            </a:r>
          </a:p>
        </p:txBody>
      </p:sp>
    </p:spTree>
    <p:extLst>
      <p:ext uri="{BB962C8B-B14F-4D97-AF65-F5344CB8AC3E}">
        <p14:creationId xmlns:p14="http://schemas.microsoft.com/office/powerpoint/2010/main" xmlns="" val="21362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Cytokiny produkované makrofágy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IL-8</a:t>
            </a:r>
            <a:r>
              <a:rPr lang="cs-CZ" altLang="cs-CZ" sz="2800">
                <a:cs typeface="Arial" panose="020B0604020202020204" pitchFamily="34" charset="0"/>
              </a:rPr>
              <a:t>- secernován aktivovanými makrofágy, chemokin pro neutrofily, T lymfocyty</a:t>
            </a:r>
          </a:p>
          <a:p>
            <a:pPr eaLnBrk="1" hangingPunct="1">
              <a:lnSpc>
                <a:spcPct val="125000"/>
              </a:lnSpc>
            </a:pPr>
            <a:endParaRPr lang="cs-CZ" altLang="cs-CZ" sz="1000"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IL-12</a:t>
            </a:r>
            <a:r>
              <a:rPr lang="cs-CZ" altLang="cs-CZ" sz="2800">
                <a:cs typeface="Arial" panose="020B0604020202020204" pitchFamily="34" charset="0"/>
              </a:rPr>
              <a:t>- podpora Th1 odpovědi, útlum Th2</a:t>
            </a:r>
          </a:p>
          <a:p>
            <a:pPr eaLnBrk="1" hangingPunct="1">
              <a:lnSpc>
                <a:spcPct val="125000"/>
              </a:lnSpc>
            </a:pPr>
            <a:endParaRPr lang="cs-CZ" altLang="cs-CZ" sz="1000"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IFN- </a:t>
            </a:r>
            <a:r>
              <a:rPr lang="cs-CZ" altLang="cs-CZ" sz="2800" b="1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cs-CZ" altLang="cs-CZ" sz="2800">
                <a:cs typeface="Arial" panose="020B0604020202020204" pitchFamily="34" charset="0"/>
              </a:rPr>
              <a:t>- podpora tvorby enzymů inhibujících virovou replikaci, zvyšuje expresi MHC gp I.na hostitelské buňce, aktivace NK bb.,T lymfocytů a dalších makrofágů</a:t>
            </a:r>
            <a:endParaRPr lang="el-GR" altLang="cs-CZ" sz="2800">
              <a:cs typeface="Arial" panose="020B0604020202020204" pitchFamily="34" charset="0"/>
            </a:endParaRPr>
          </a:p>
          <a:p>
            <a:pPr eaLnBrk="1" hangingPunct="1"/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xmlns="" val="10589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Dendritické buňky (DC)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844676"/>
            <a:ext cx="8507412" cy="4525963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cs-CZ" altLang="cs-CZ" sz="2800"/>
              <a:t>Diferencují se z myeloidního či lymfoidního prekurzoru</a:t>
            </a:r>
          </a:p>
          <a:p>
            <a:pPr eaLnBrk="1" hangingPunct="1">
              <a:lnSpc>
                <a:spcPct val="105000"/>
              </a:lnSpc>
            </a:pPr>
            <a:endParaRPr lang="cs-CZ" altLang="cs-CZ" sz="1000"/>
          </a:p>
          <a:p>
            <a:pPr eaLnBrk="1" hangingPunct="1">
              <a:lnSpc>
                <a:spcPct val="105000"/>
              </a:lnSpc>
            </a:pPr>
            <a:r>
              <a:rPr lang="cs-CZ" altLang="cs-CZ" sz="2800"/>
              <a:t>DC jsou nejvýznamějšími APC</a:t>
            </a:r>
          </a:p>
          <a:p>
            <a:pPr eaLnBrk="1" hangingPunct="1">
              <a:lnSpc>
                <a:spcPct val="105000"/>
              </a:lnSpc>
            </a:pPr>
            <a:endParaRPr lang="cs-CZ" altLang="cs-CZ" sz="1000"/>
          </a:p>
          <a:p>
            <a:pPr eaLnBrk="1" hangingPunct="1">
              <a:lnSpc>
                <a:spcPct val="105000"/>
              </a:lnSpc>
            </a:pPr>
            <a:r>
              <a:rPr lang="cs-CZ" altLang="cs-CZ" sz="2800"/>
              <a:t>Prekurzory DC pod vlivem chemokinů (RANTES, MCP-1, MIP-1a, MIP-1b) migruj</a:t>
            </a:r>
            <a:r>
              <a:rPr lang="cs-CZ" altLang="cs-CZ" sz="2800">
                <a:latin typeface="Arial Unicode MS" pitchFamily="34" charset="-128"/>
              </a:rPr>
              <a:t>í</a:t>
            </a:r>
            <a:r>
              <a:rPr lang="cs-CZ" altLang="cs-CZ" sz="2800"/>
              <a:t> do tk</a:t>
            </a:r>
            <a:r>
              <a:rPr lang="cs-CZ" altLang="cs-CZ" sz="2800">
                <a:latin typeface="Arial Unicode MS" pitchFamily="34" charset="-128"/>
              </a:rPr>
              <a:t>á</a:t>
            </a:r>
            <a:r>
              <a:rPr lang="cs-CZ" altLang="cs-CZ" sz="2800"/>
              <a:t>n</a:t>
            </a:r>
            <a:r>
              <a:rPr lang="cs-CZ" altLang="cs-CZ" sz="2800">
                <a:latin typeface="Arial Unicode MS" pitchFamily="34" charset="-128"/>
              </a:rPr>
              <a:t>í</a:t>
            </a:r>
            <a:endParaRPr lang="cs-CZ" altLang="cs-CZ" sz="2800"/>
          </a:p>
          <a:p>
            <a:pPr eaLnBrk="1" hangingPunct="1">
              <a:lnSpc>
                <a:spcPct val="105000"/>
              </a:lnSpc>
            </a:pPr>
            <a:endParaRPr lang="cs-CZ" altLang="cs-CZ" sz="1000"/>
          </a:p>
          <a:p>
            <a:pPr eaLnBrk="1" hangingPunct="1">
              <a:lnSpc>
                <a:spcPct val="105000"/>
              </a:lnSpc>
              <a:buSzPct val="120000"/>
            </a:pPr>
            <a:r>
              <a:rPr lang="cs-CZ" altLang="cs-CZ" sz="2800"/>
              <a:t>DC jsou rozptýleny ve v</a:t>
            </a:r>
            <a:r>
              <a:rPr lang="cs-CZ" altLang="cs-CZ" sz="2800">
                <a:latin typeface="Arial Unicode MS" pitchFamily="34" charset="-128"/>
              </a:rPr>
              <a:t>š</a:t>
            </a:r>
            <a:r>
              <a:rPr lang="cs-CZ" altLang="cs-CZ" sz="2800"/>
              <a:t>ech org</a:t>
            </a:r>
            <a:r>
              <a:rPr lang="cs-CZ" altLang="cs-CZ" sz="2800">
                <a:latin typeface="Arial Unicode MS" pitchFamily="34" charset="-128"/>
              </a:rPr>
              <a:t>á</a:t>
            </a:r>
            <a:r>
              <a:rPr lang="cs-CZ" altLang="cs-CZ" sz="2800"/>
              <a:t>nech</a:t>
            </a:r>
          </a:p>
          <a:p>
            <a:pPr eaLnBrk="1" hangingPunct="1">
              <a:lnSpc>
                <a:spcPct val="105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xmlns="" val="13487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814" y="6350"/>
            <a:ext cx="65563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62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260350"/>
            <a:ext cx="6418263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Dendritické buňky (DC)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41439"/>
            <a:ext cx="8507413" cy="5183187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800"/>
              <a:t>Po kontaktu s patogeny maturuj</a:t>
            </a:r>
            <a:r>
              <a:rPr lang="cs-CZ" altLang="cs-CZ" sz="2800">
                <a:latin typeface="Arial Unicode MS" pitchFamily="34" charset="-128"/>
              </a:rPr>
              <a:t>í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800"/>
              <a:t>a migruj</a:t>
            </a:r>
            <a:r>
              <a:rPr lang="cs-CZ" altLang="cs-CZ" sz="2800">
                <a:latin typeface="Arial Unicode MS" pitchFamily="34" charset="-128"/>
              </a:rPr>
              <a:t>í</a:t>
            </a:r>
            <a:r>
              <a:rPr lang="cs-CZ" altLang="cs-CZ" sz="2800"/>
              <a:t> do lymfatických uzlin, kde se rozv</a:t>
            </a:r>
            <a:r>
              <a:rPr lang="cs-CZ" altLang="cs-CZ" sz="2800">
                <a:latin typeface="Arial Unicode MS" pitchFamily="34" charset="-128"/>
              </a:rPr>
              <a:t>í</a:t>
            </a:r>
            <a:r>
              <a:rPr lang="cs-CZ" altLang="cs-CZ" sz="2800"/>
              <a:t>j</a:t>
            </a:r>
            <a:r>
              <a:rPr lang="cs-CZ" altLang="cs-CZ" sz="2800">
                <a:latin typeface="Arial Unicode MS" pitchFamily="34" charset="-128"/>
              </a:rPr>
              <a:t>í</a:t>
            </a:r>
            <a:r>
              <a:rPr lang="cs-CZ" altLang="cs-CZ" sz="2800"/>
              <a:t> antigenně specifick</a:t>
            </a:r>
            <a:r>
              <a:rPr lang="cs-CZ" altLang="cs-CZ" sz="2800">
                <a:latin typeface="Arial Unicode MS" pitchFamily="34" charset="-128"/>
              </a:rPr>
              <a:t>á</a:t>
            </a:r>
            <a:r>
              <a:rPr lang="cs-CZ" altLang="cs-CZ" sz="2800"/>
              <a:t> imunitn</a:t>
            </a:r>
            <a:r>
              <a:rPr lang="cs-CZ" altLang="cs-CZ" sz="2800">
                <a:latin typeface="Arial Unicode MS" pitchFamily="34" charset="-128"/>
              </a:rPr>
              <a:t>í</a:t>
            </a:r>
            <a:r>
              <a:rPr lang="cs-CZ" altLang="cs-CZ" sz="2800"/>
              <a:t> odpověď </a:t>
            </a:r>
          </a:p>
          <a:p>
            <a:pPr eaLnBrk="1" hangingPunct="1">
              <a:lnSpc>
                <a:spcPct val="125000"/>
              </a:lnSpc>
            </a:pPr>
            <a:endParaRPr lang="cs-CZ" altLang="cs-CZ" sz="2800"/>
          </a:p>
          <a:p>
            <a:pPr eaLnBrk="1" hangingPunct="1">
              <a:lnSpc>
                <a:spcPct val="125000"/>
              </a:lnSpc>
            </a:pPr>
            <a:r>
              <a:rPr lang="cs-CZ" altLang="cs-CZ" sz="2800"/>
              <a:t>DC mají mnoho cytoplasmatických výběžků, které jim umožňují kontakt až se 3000 T lymfocytů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/>
          </a:p>
          <a:p>
            <a:pPr eaLnBrk="1" hangingPunct="1">
              <a:lnSpc>
                <a:spcPct val="125000"/>
              </a:lnSpc>
            </a:pPr>
            <a:r>
              <a:rPr lang="cs-CZ" altLang="cs-CZ" sz="2800"/>
              <a:t>V lymfatických uzlinách se u DC zvyšuje exprese </a:t>
            </a:r>
          </a:p>
          <a:p>
            <a:pPr lvl="2" eaLnBrk="1" hangingPunct="1">
              <a:lnSpc>
                <a:spcPct val="125000"/>
              </a:lnSpc>
            </a:pPr>
            <a:r>
              <a:rPr lang="cs-CZ" altLang="cs-CZ" sz="2000"/>
              <a:t>HLA I. a II. třídy</a:t>
            </a:r>
          </a:p>
          <a:p>
            <a:pPr lvl="2" eaLnBrk="1" hangingPunct="1">
              <a:lnSpc>
                <a:spcPct val="125000"/>
              </a:lnSpc>
            </a:pPr>
            <a:r>
              <a:rPr lang="cs-CZ" altLang="cs-CZ" sz="2000"/>
              <a:t>Kostimulačních molekul (CD 80, CD 86)</a:t>
            </a:r>
          </a:p>
        </p:txBody>
      </p:sp>
      <p:pic>
        <p:nvPicPr>
          <p:cNvPr id="22532" name="Picture 4" descr="interakce DC s T ly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7226" y="1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72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99"/>
                </a:solidFill>
              </a:rPr>
              <a:t>Typy dendritických buněk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400">
                <a:solidFill>
                  <a:srgbClr val="0000FF"/>
                </a:solidFill>
              </a:rPr>
              <a:t>Langerhansovy buňky</a:t>
            </a:r>
            <a:r>
              <a:rPr lang="cs-CZ" altLang="cs-CZ" sz="2400"/>
              <a:t> – z myeloidní linie, nachází se v bazální vrstvě epidermis</a:t>
            </a:r>
          </a:p>
          <a:p>
            <a:pPr eaLnBrk="1" hangingPunct="1">
              <a:lnSpc>
                <a:spcPct val="125000"/>
              </a:lnSpc>
            </a:pPr>
            <a:endParaRPr lang="cs-CZ" altLang="cs-CZ" sz="900"/>
          </a:p>
          <a:p>
            <a:pPr eaLnBrk="1" hangingPunct="1">
              <a:lnSpc>
                <a:spcPct val="125000"/>
              </a:lnSpc>
            </a:pPr>
            <a:r>
              <a:rPr lang="cs-CZ" altLang="cs-CZ" sz="2400">
                <a:solidFill>
                  <a:srgbClr val="0000FF"/>
                </a:solidFill>
              </a:rPr>
              <a:t>Intersticiální DC</a:t>
            </a:r>
            <a:r>
              <a:rPr lang="cs-CZ" altLang="cs-CZ" sz="2400"/>
              <a:t> – z myeloidní linie, nachází se v dermis a ve většině orgánů</a:t>
            </a:r>
          </a:p>
          <a:p>
            <a:pPr eaLnBrk="1" hangingPunct="1">
              <a:lnSpc>
                <a:spcPct val="125000"/>
              </a:lnSpc>
            </a:pPr>
            <a:endParaRPr lang="cs-CZ" altLang="cs-CZ" sz="900"/>
          </a:p>
          <a:p>
            <a:pPr eaLnBrk="1" hangingPunct="1">
              <a:lnSpc>
                <a:spcPct val="125000"/>
              </a:lnSpc>
            </a:pPr>
            <a:r>
              <a:rPr lang="cs-CZ" altLang="cs-CZ" sz="2400">
                <a:solidFill>
                  <a:srgbClr val="0000FF"/>
                </a:solidFill>
              </a:rPr>
              <a:t>Lymfoidní DC</a:t>
            </a:r>
            <a:r>
              <a:rPr lang="cs-CZ" altLang="cs-CZ" sz="2400"/>
              <a:t> – z lymfoidní linie, nachází se v krvi a sekundárních lymfatických orgánech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/>
          </a:p>
          <a:p>
            <a:pPr eaLnBrk="1" hangingPunct="1">
              <a:lnSpc>
                <a:spcPct val="125000"/>
              </a:lnSpc>
            </a:pPr>
            <a:r>
              <a:rPr lang="cs-CZ" altLang="cs-CZ" sz="2400"/>
              <a:t>Folikulárně dendritické bb (FDC) – prezentují antigen B lymfocytům během sekundární odpovědi</a:t>
            </a:r>
          </a:p>
          <a:p>
            <a:pPr eaLnBrk="1" hangingPunct="1">
              <a:lnSpc>
                <a:spcPct val="125000"/>
              </a:lnSpc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xmlns="" val="957162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Funkce DC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341438"/>
            <a:ext cx="8291512" cy="5256212"/>
          </a:xfrm>
        </p:spPr>
        <p:txBody>
          <a:bodyPr/>
          <a:lstStyle/>
          <a:p>
            <a:pPr eaLnBrk="1" hangingPunct="1"/>
            <a:r>
              <a:rPr lang="cs-CZ" altLang="cs-CZ" sz="2800"/>
              <a:t>DC jsou </a:t>
            </a:r>
            <a:r>
              <a:rPr lang="cs-CZ" altLang="cs-CZ" sz="2800">
                <a:solidFill>
                  <a:srgbClr val="0000FF"/>
                </a:solidFill>
              </a:rPr>
              <a:t>nejvýznamnějšími APC</a:t>
            </a:r>
          </a:p>
          <a:p>
            <a:pPr eaLnBrk="1" hangingPunct="1"/>
            <a:endParaRPr lang="cs-CZ" altLang="cs-CZ" sz="1000">
              <a:solidFill>
                <a:srgbClr val="0000FF"/>
              </a:solidFill>
            </a:endParaRPr>
          </a:p>
          <a:p>
            <a:pPr eaLnBrk="1" hangingPunct="1"/>
            <a:r>
              <a:rPr lang="cs-CZ" altLang="cs-CZ" sz="2800"/>
              <a:t>DC jsou snadno infikovatelné viry </a:t>
            </a:r>
            <a:r>
              <a:rPr lang="cs-CZ" altLang="cs-CZ" sz="2800">
                <a:cs typeface="Arial" panose="020B0604020202020204" pitchFamily="34" charset="0"/>
              </a:rPr>
              <a:t>→ virové proteiny jsou zpracovány v komplexu s HLA I. tř → </a:t>
            </a: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aktivace Tc</a:t>
            </a:r>
          </a:p>
          <a:p>
            <a:pPr eaLnBrk="1" hangingPunct="1"/>
            <a:endParaRPr lang="cs-CZ" altLang="cs-CZ" sz="100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>
                <a:cs typeface="Arial" panose="020B0604020202020204" pitchFamily="34" charset="0"/>
              </a:rPr>
              <a:t>DC mohou pohltit extracelulární virové částice → virové peptidy jsou prezentovány v komplexu s HLA II.tř → </a:t>
            </a: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aktivace Th2 buněk</a:t>
            </a:r>
            <a:r>
              <a:rPr lang="cs-CZ" altLang="cs-CZ" sz="2800">
                <a:cs typeface="Arial" panose="020B0604020202020204" pitchFamily="34" charset="0"/>
              </a:rPr>
              <a:t> → pomoc B lymfocytům → tvorba antivirových protilátek</a:t>
            </a:r>
          </a:p>
          <a:p>
            <a:pPr eaLnBrk="1" hangingPunct="1"/>
            <a:endParaRPr lang="cs-CZ" altLang="cs-CZ" sz="100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>
                <a:cs typeface="Arial" panose="020B0604020202020204" pitchFamily="34" charset="0"/>
              </a:rPr>
              <a:t>DC mohou být aktivovány i apoptotickými buňkami</a:t>
            </a:r>
          </a:p>
        </p:txBody>
      </p:sp>
    </p:spTree>
    <p:extLst>
      <p:ext uri="{BB962C8B-B14F-4D97-AF65-F5344CB8AC3E}">
        <p14:creationId xmlns:p14="http://schemas.microsoft.com/office/powerpoint/2010/main" xmlns="" val="27801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56540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C0099"/>
                </a:solidFill>
              </a:rPr>
              <a:t>B lymfocyty</a:t>
            </a:r>
          </a:p>
        </p:txBody>
      </p:sp>
    </p:spTree>
    <p:extLst>
      <p:ext uri="{BB962C8B-B14F-4D97-AF65-F5344CB8AC3E}">
        <p14:creationId xmlns:p14="http://schemas.microsoft.com/office/powerpoint/2010/main" xmlns="" val="21172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0285" y="914686"/>
            <a:ext cx="5571429" cy="4571429"/>
          </a:xfrm>
        </p:spPr>
      </p:pic>
    </p:spTree>
    <p:extLst>
      <p:ext uri="{BB962C8B-B14F-4D97-AF65-F5344CB8AC3E}">
        <p14:creationId xmlns:p14="http://schemas.microsoft.com/office/powerpoint/2010/main" xmlns="" val="11910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3"/>
            <a:ext cx="8229600" cy="671512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CC0099"/>
                </a:solidFill>
              </a:rPr>
              <a:t>B lymfocyty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774825" y="836613"/>
            <a:ext cx="8497888" cy="5111750"/>
          </a:xfrm>
        </p:spPr>
        <p:txBody>
          <a:bodyPr/>
          <a:lstStyle/>
          <a:p>
            <a:pPr eaLnBrk="1" hangingPunct="1"/>
            <a:r>
              <a:rPr lang="cs-CZ" altLang="cs-CZ" sz="2400" b="1"/>
              <a:t>B-lymfocyty</a:t>
            </a:r>
            <a:r>
              <a:rPr lang="cs-CZ" altLang="cs-CZ" sz="2400"/>
              <a:t> (</a:t>
            </a:r>
            <a:r>
              <a:rPr lang="cs-CZ" altLang="cs-CZ" sz="2400" b="1"/>
              <a:t>B buňky</a:t>
            </a:r>
            <a:r>
              <a:rPr lang="cs-CZ" altLang="cs-CZ" sz="2400"/>
              <a:t>) jsou buňky zodpovědné za specifickou, </a:t>
            </a:r>
            <a:r>
              <a:rPr lang="cs-CZ" altLang="cs-CZ" sz="2400" u="sng"/>
              <a:t>protilátkami</a:t>
            </a:r>
            <a:r>
              <a:rPr lang="cs-CZ" altLang="cs-CZ" sz="2400"/>
              <a:t> zprostředkovanou imunitní odpověď. </a:t>
            </a:r>
            <a:endParaRPr lang="cs-CZ" altLang="cs-CZ" sz="1000"/>
          </a:p>
          <a:p>
            <a:pPr eaLnBrk="1" hangingPunct="1"/>
            <a:r>
              <a:rPr lang="cs-CZ" altLang="cs-CZ" sz="2400"/>
              <a:t>B-lymfocyty rozpoznávají nativní antigen pomocí </a:t>
            </a:r>
            <a:r>
              <a:rPr lang="cs-CZ" altLang="cs-CZ" sz="2400" b="1"/>
              <a:t>BCR</a:t>
            </a:r>
            <a:r>
              <a:rPr lang="cs-CZ" altLang="cs-CZ" sz="2400"/>
              <a:t> </a:t>
            </a:r>
            <a:br>
              <a:rPr lang="cs-CZ" altLang="cs-CZ" sz="2400"/>
            </a:br>
            <a:r>
              <a:rPr lang="cs-CZ" altLang="cs-CZ" sz="2400"/>
              <a:t>(B cell receptor)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400"/>
              <a:t>Příslušný B-lymfocyt, na jehož receptorech došlo k vazbě antigenu, je stimulován k pomnožení a diferenciaci na efektorové neboli </a:t>
            </a:r>
            <a:r>
              <a:rPr lang="cs-CZ" altLang="cs-CZ" sz="2400" u="sng"/>
              <a:t>plazmatické bb</a:t>
            </a:r>
            <a:r>
              <a:rPr lang="cs-CZ" altLang="cs-CZ" sz="2400"/>
              <a:t>., které produkují velké množství </a:t>
            </a:r>
            <a:r>
              <a:rPr lang="cs-CZ" altLang="cs-CZ" sz="2400" u="sng"/>
              <a:t>protilátek</a:t>
            </a:r>
            <a:r>
              <a:rPr lang="cs-CZ" altLang="cs-CZ" sz="2400"/>
              <a:t> stejné specifity, jako je BCR.</a:t>
            </a:r>
          </a:p>
          <a:p>
            <a:pPr eaLnBrk="1" hangingPunct="1"/>
            <a:r>
              <a:rPr lang="cs-CZ" altLang="cs-CZ" sz="2400"/>
              <a:t> Z části stimulovaných B-lymfocytů se diferencují </a:t>
            </a:r>
            <a:r>
              <a:rPr lang="cs-CZ" altLang="cs-CZ" sz="2400" u="sng"/>
              <a:t>paměťové buňky</a:t>
            </a:r>
            <a:r>
              <a:rPr lang="cs-CZ" altLang="cs-CZ" sz="2400"/>
              <a:t>. </a:t>
            </a:r>
          </a:p>
          <a:p>
            <a:pPr eaLnBrk="1" hangingPunct="1">
              <a:buFontTx/>
              <a:buNone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xmlns="" val="1082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785813"/>
            <a:ext cx="8229600" cy="1143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cs-CZ" sz="2800" b="1">
                <a:solidFill>
                  <a:srgbClr val="0000FF"/>
                </a:solidFill>
              </a:rPr>
              <a:t>MHC glykoproteiny I. třídy </a:t>
            </a: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>
          <a:xfrm>
            <a:off x="1981200" y="2143125"/>
            <a:ext cx="8229600" cy="39830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rgbClr val="002060"/>
                </a:solidFill>
              </a:rPr>
              <a:t>Přítomny </a:t>
            </a:r>
            <a:r>
              <a:rPr lang="cs-CZ" sz="2400" b="1" dirty="0">
                <a:solidFill>
                  <a:srgbClr val="CC0099"/>
                </a:solidFill>
              </a:rPr>
              <a:t>na všech jaderných buňkách </a:t>
            </a:r>
            <a:r>
              <a:rPr lang="cs-CZ" sz="2400" dirty="0">
                <a:solidFill>
                  <a:srgbClr val="002060"/>
                </a:solidFill>
              </a:rPr>
              <a:t>organismu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rgbClr val="002060"/>
                </a:solidFill>
              </a:rPr>
              <a:t>3 </a:t>
            </a:r>
            <a:r>
              <a:rPr lang="cs-CZ" sz="2400" dirty="0" err="1">
                <a:solidFill>
                  <a:srgbClr val="002060"/>
                </a:solidFill>
              </a:rPr>
              <a:t>izotypy</a:t>
            </a:r>
            <a:r>
              <a:rPr lang="cs-CZ" sz="2400" dirty="0">
                <a:solidFill>
                  <a:srgbClr val="002060"/>
                </a:solidFill>
              </a:rPr>
              <a:t> klasických lidských 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. ( HLA - A, -B, -C )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rgbClr val="002060"/>
                </a:solidFill>
              </a:rPr>
              <a:t>3 </a:t>
            </a:r>
            <a:r>
              <a:rPr lang="cs-CZ" sz="2400" dirty="0" err="1">
                <a:solidFill>
                  <a:srgbClr val="002060"/>
                </a:solidFill>
              </a:rPr>
              <a:t>izotypy</a:t>
            </a:r>
            <a:r>
              <a:rPr lang="cs-CZ" sz="2400" dirty="0">
                <a:solidFill>
                  <a:srgbClr val="002060"/>
                </a:solidFill>
              </a:rPr>
              <a:t> neklasických 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. ( HLA – E, -F, -G; </a:t>
            </a:r>
            <a:r>
              <a:rPr lang="cs-CZ" sz="2400" dirty="0" smtClean="0">
                <a:solidFill>
                  <a:srgbClr val="002060"/>
                </a:solidFill>
              </a:rPr>
              <a:t>molekula </a:t>
            </a:r>
            <a:r>
              <a:rPr lang="cs-CZ" sz="2400" dirty="0">
                <a:solidFill>
                  <a:srgbClr val="002060"/>
                </a:solidFill>
              </a:rPr>
              <a:t>CD1)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893334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Povrchové znaky B lymfocytů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1600200"/>
            <a:ext cx="8893175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1600"/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rgbClr val="0000FF"/>
                </a:solidFill>
              </a:rPr>
              <a:t>CD 19</a:t>
            </a:r>
            <a:r>
              <a:rPr lang="cs-CZ" altLang="cs-CZ" smtClean="0"/>
              <a:t> - charakteristický povrchový znak B lymfocytů </a:t>
            </a:r>
          </a:p>
          <a:p>
            <a:pPr eaLnBrk="1" hangingPunct="1">
              <a:lnSpc>
                <a:spcPct val="90000"/>
              </a:lnSpc>
            </a:pPr>
            <a:endParaRPr lang="cs-CZ" altLang="cs-CZ" sz="1600"/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rgbClr val="0000FF"/>
                </a:solidFill>
              </a:rPr>
              <a:t>CD 20</a:t>
            </a:r>
            <a:r>
              <a:rPr lang="cs-CZ" altLang="cs-CZ" b="1" smtClean="0"/>
              <a:t> </a:t>
            </a:r>
            <a:r>
              <a:rPr lang="cs-CZ" altLang="cs-CZ" smtClean="0"/>
              <a:t>- na povrchu Ig-pozitivních B lymfocytů</a:t>
            </a:r>
          </a:p>
          <a:p>
            <a:pPr eaLnBrk="1" hangingPunct="1">
              <a:lnSpc>
                <a:spcPct val="90000"/>
              </a:lnSpc>
            </a:pPr>
            <a:endParaRPr lang="cs-CZ" altLang="cs-CZ" sz="1600"/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rgbClr val="0000FF"/>
                </a:solidFill>
              </a:rPr>
              <a:t>IgM, IgD</a:t>
            </a:r>
            <a:r>
              <a:rPr lang="cs-CZ" altLang="cs-CZ" smtClean="0"/>
              <a:t> - BCR</a:t>
            </a:r>
          </a:p>
          <a:p>
            <a:pPr eaLnBrk="1" hangingPunct="1">
              <a:lnSpc>
                <a:spcPct val="90000"/>
              </a:lnSpc>
            </a:pPr>
            <a:endParaRPr lang="cs-CZ" altLang="cs-CZ" sz="1400"/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rgbClr val="0000FF"/>
                </a:solidFill>
              </a:rPr>
              <a:t>MHC gp II.třídy</a:t>
            </a:r>
            <a:r>
              <a:rPr lang="cs-CZ" altLang="cs-CZ" smtClean="0"/>
              <a:t> - Ag prezentující molekuly</a:t>
            </a:r>
          </a:p>
          <a:p>
            <a:pPr eaLnBrk="1" hangingPunct="1">
              <a:lnSpc>
                <a:spcPct val="90000"/>
              </a:lnSpc>
            </a:pPr>
            <a:endParaRPr lang="cs-CZ" altLang="cs-CZ" sz="1400"/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rgbClr val="0000FF"/>
                </a:solidFill>
              </a:rPr>
              <a:t>CD 40</a:t>
            </a:r>
            <a:r>
              <a:rPr lang="cs-CZ" altLang="cs-CZ" b="1" smtClean="0"/>
              <a:t> </a:t>
            </a:r>
            <a:r>
              <a:rPr lang="cs-CZ" altLang="cs-CZ" smtClean="0"/>
              <a:t>– kostimulační receptor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/>
              <a:t> </a:t>
            </a: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xmlns="" val="20407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52705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Vývoj B lymfocytů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631950" y="1052513"/>
            <a:ext cx="8675688" cy="4970462"/>
          </a:xfrm>
        </p:spPr>
        <p:txBody>
          <a:bodyPr/>
          <a:lstStyle/>
          <a:p>
            <a:pPr eaLnBrk="1" hangingPunct="1">
              <a:buSzPct val="130000"/>
              <a:buFont typeface="Wingdings" panose="05000000000000000000" pitchFamily="2" charset="2"/>
              <a:buNone/>
            </a:pPr>
            <a:r>
              <a:rPr lang="cs-CZ" altLang="cs-CZ" sz="2000"/>
              <a:t>    Vývoj B lymfocytů probíhá v kostní dřeni a dokončuje se po setkání s Ag v sekundárních lymfatických orgánech.</a:t>
            </a:r>
          </a:p>
          <a:p>
            <a:pPr eaLnBrk="1" hangingPunct="1">
              <a:buFontTx/>
              <a:buNone/>
            </a:pPr>
            <a:endParaRPr lang="cs-CZ" altLang="cs-CZ" sz="1000"/>
          </a:p>
          <a:p>
            <a:pPr eaLnBrk="1" hangingPunct="1">
              <a:buFontTx/>
              <a:buNone/>
            </a:pPr>
            <a:r>
              <a:rPr lang="cs-CZ" altLang="cs-CZ" sz="2000" b="1">
                <a:solidFill>
                  <a:srgbClr val="0000FF"/>
                </a:solidFill>
              </a:rPr>
              <a:t>Pluripotentní hematopoetická kmenová buňka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 eaLnBrk="1" hangingPunct="1">
              <a:buFontTx/>
              <a:buNone/>
            </a:pPr>
            <a:r>
              <a:rPr lang="cs-CZ" altLang="cs-CZ" sz="2000" b="1">
                <a:solidFill>
                  <a:srgbClr val="0000FF"/>
                </a:solidFill>
              </a:rPr>
              <a:t>Progenitor B lymfocytu</a:t>
            </a:r>
            <a:r>
              <a:rPr lang="cs-CZ" altLang="cs-CZ" sz="2000"/>
              <a:t> </a:t>
            </a:r>
            <a:r>
              <a:rPr lang="cs-CZ" altLang="cs-CZ" sz="2000">
                <a:cs typeface="Arial" panose="020B0604020202020204" pitchFamily="34" charset="0"/>
              </a:rPr>
              <a:t>→ zahájení rekombinačních procesů, které </a:t>
            </a:r>
            <a:br>
              <a:rPr lang="cs-CZ" altLang="cs-CZ" sz="2000">
                <a:cs typeface="Arial" panose="020B0604020202020204" pitchFamily="34" charset="0"/>
              </a:rPr>
            </a:br>
            <a:r>
              <a:rPr lang="cs-CZ" altLang="cs-CZ" sz="2000">
                <a:cs typeface="Arial" panose="020B0604020202020204" pitchFamily="34" charset="0"/>
              </a:rPr>
              <a:t>                                         později vedou ke vzniku velkého množství </a:t>
            </a:r>
          </a:p>
          <a:p>
            <a:pPr eaLnBrk="1" hangingPunct="1">
              <a:buFontTx/>
              <a:buNone/>
            </a:pPr>
            <a:r>
              <a:rPr lang="cs-CZ" altLang="cs-CZ" sz="2000">
                <a:cs typeface="Arial" panose="020B0604020202020204" pitchFamily="34" charset="0"/>
              </a:rPr>
              <a:t>                                              klonů B lymfocytů s individuálně specifickými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cs typeface="Arial" panose="020B0604020202020204" pitchFamily="34" charset="0"/>
              </a:rPr>
              <a:t>                                              BCR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FF"/>
                </a:solidFill>
              </a:rPr>
              <a:t>Pre B lymfocyt</a:t>
            </a:r>
            <a:r>
              <a:rPr lang="cs-CZ" altLang="cs-CZ" sz="2000"/>
              <a:t> </a:t>
            </a:r>
            <a:r>
              <a:rPr lang="cs-CZ" altLang="cs-CZ" sz="2000">
                <a:cs typeface="Arial" panose="020B0604020202020204" pitchFamily="34" charset="0"/>
              </a:rPr>
              <a:t>→ exprese </a:t>
            </a:r>
            <a:r>
              <a:rPr lang="cs-CZ" altLang="cs-CZ" sz="2000" u="sng">
                <a:cs typeface="Arial" panose="020B0604020202020204" pitchFamily="34" charset="0"/>
              </a:rPr>
              <a:t>pre-B receptoru</a:t>
            </a:r>
            <a:r>
              <a:rPr lang="cs-CZ" altLang="cs-CZ" sz="2000">
                <a:cs typeface="Arial" panose="020B0604020202020204" pitchFamily="34" charset="0"/>
              </a:rPr>
              <a:t> (tvořen H(</a:t>
            </a:r>
            <a:r>
              <a:rPr lang="cs-CZ" altLang="cs-CZ" sz="200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cs-CZ" altLang="cs-CZ" sz="2000">
                <a:cs typeface="Arial" panose="020B0604020202020204" pitchFamily="34" charset="0"/>
              </a:rPr>
              <a:t>) řetězcem </a:t>
            </a:r>
            <a:br>
              <a:rPr lang="cs-CZ" altLang="cs-CZ" sz="2000">
                <a:cs typeface="Arial" panose="020B0604020202020204" pitchFamily="34" charset="0"/>
              </a:rPr>
            </a:br>
            <a:r>
              <a:rPr lang="cs-CZ" altLang="cs-CZ" sz="2000">
                <a:cs typeface="Arial" panose="020B0604020202020204" pitchFamily="34" charset="0"/>
              </a:rPr>
              <a:t>                           a náhradním L řetězcem)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 eaLnBrk="1" hangingPunct="1">
              <a:buFontTx/>
              <a:buNone/>
            </a:pPr>
            <a:r>
              <a:rPr lang="cs-CZ" altLang="cs-CZ" sz="2000" b="1">
                <a:solidFill>
                  <a:srgbClr val="0000FF"/>
                </a:solidFill>
              </a:rPr>
              <a:t>Nezralý B lymfocyt</a:t>
            </a:r>
            <a:r>
              <a:rPr lang="cs-CZ" altLang="cs-CZ" sz="2000"/>
              <a:t> </a:t>
            </a:r>
            <a:r>
              <a:rPr lang="cs-CZ" altLang="cs-CZ" sz="2000">
                <a:cs typeface="Arial" panose="020B0604020202020204" pitchFamily="34" charset="0"/>
              </a:rPr>
              <a:t>→ exprese povrchového </a:t>
            </a:r>
            <a:r>
              <a:rPr lang="cs-CZ" altLang="cs-CZ" sz="2000" u="sng">
                <a:cs typeface="Arial" panose="020B0604020202020204" pitchFamily="34" charset="0"/>
              </a:rPr>
              <a:t>IgM</a:t>
            </a:r>
            <a:r>
              <a:rPr lang="cs-CZ" altLang="cs-CZ" sz="2000">
                <a:cs typeface="Arial" panose="020B0604020202020204" pitchFamily="34" charset="0"/>
              </a:rPr>
              <a:t> (BCR); v této fázi </a:t>
            </a:r>
            <a:br>
              <a:rPr lang="cs-CZ" altLang="cs-CZ" sz="2000">
                <a:cs typeface="Arial" panose="020B0604020202020204" pitchFamily="34" charset="0"/>
              </a:rPr>
            </a:br>
            <a:r>
              <a:rPr lang="cs-CZ" altLang="cs-CZ" sz="2000">
                <a:cs typeface="Arial" panose="020B0604020202020204" pitchFamily="34" charset="0"/>
              </a:rPr>
              <a:t>                                   vývoje dochází k eliminaci autoreaktivních klonů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 eaLnBrk="1" hangingPunct="1">
              <a:buFontTx/>
              <a:buNone/>
            </a:pPr>
            <a:r>
              <a:rPr lang="cs-CZ" altLang="cs-CZ" sz="2000" b="1">
                <a:solidFill>
                  <a:srgbClr val="0000FF"/>
                </a:solidFill>
              </a:rPr>
              <a:t>Zralý B lymfocyt</a:t>
            </a:r>
            <a:r>
              <a:rPr lang="cs-CZ" altLang="cs-CZ" sz="2000"/>
              <a:t> </a:t>
            </a:r>
            <a:r>
              <a:rPr lang="cs-CZ" altLang="cs-CZ" sz="2000">
                <a:cs typeface="Arial" panose="020B0604020202020204" pitchFamily="34" charset="0"/>
              </a:rPr>
              <a:t>→ exprese povrchového </a:t>
            </a:r>
            <a:r>
              <a:rPr lang="cs-CZ" altLang="cs-CZ" sz="2000" u="sng">
                <a:cs typeface="Arial" panose="020B0604020202020204" pitchFamily="34" charset="0"/>
              </a:rPr>
              <a:t>IgM nebo IgD</a:t>
            </a:r>
            <a:r>
              <a:rPr lang="cs-CZ" altLang="cs-CZ" sz="2000">
                <a:cs typeface="Arial" panose="020B0604020202020204" pitchFamily="34" charset="0"/>
              </a:rPr>
              <a:t> (BCR)</a:t>
            </a:r>
          </a:p>
          <a:p>
            <a:pPr eaLnBrk="1" hangingPunct="1">
              <a:buFontTx/>
              <a:buNone/>
            </a:pPr>
            <a:endParaRPr lang="cs-CZ" altLang="cs-CZ" sz="200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3000375" y="22764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3000375" y="2997201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3000375" y="4292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3000375" y="5373689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40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91176" y="188914"/>
            <a:ext cx="1368425" cy="744537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CC0099"/>
                </a:solidFill>
              </a:rPr>
              <a:t>BCR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620714"/>
            <a:ext cx="4679950" cy="5976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/>
              <a:t>BCR se skládá z </a:t>
            </a:r>
            <a:r>
              <a:rPr lang="cs-CZ" altLang="cs-CZ" sz="2000" u="sng"/>
              <a:t>povrchového imunoglobulinu</a:t>
            </a:r>
            <a:r>
              <a:rPr lang="cs-CZ" altLang="cs-CZ" sz="2000"/>
              <a:t> (</a:t>
            </a:r>
            <a:r>
              <a:rPr lang="cs-CZ" altLang="cs-CZ" sz="2000">
                <a:solidFill>
                  <a:srgbClr val="0000FF"/>
                </a:solidFill>
              </a:rPr>
              <a:t>IgM</a:t>
            </a:r>
            <a:r>
              <a:rPr lang="cs-CZ" altLang="cs-CZ" sz="2000"/>
              <a:t>,</a:t>
            </a:r>
            <a:r>
              <a:rPr lang="cs-CZ" altLang="cs-CZ" sz="2000">
                <a:solidFill>
                  <a:schemeClr val="folHlink"/>
                </a:solidFill>
              </a:rPr>
              <a:t> </a:t>
            </a:r>
            <a:r>
              <a:rPr lang="cs-CZ" altLang="cs-CZ" sz="2000">
                <a:solidFill>
                  <a:srgbClr val="0000FF"/>
                </a:solidFill>
              </a:rPr>
              <a:t>IgD</a:t>
            </a:r>
            <a:r>
              <a:rPr lang="cs-CZ" altLang="cs-CZ" sz="2000"/>
              <a:t> – </a:t>
            </a:r>
            <a:br>
              <a:rPr lang="cs-CZ" altLang="cs-CZ" sz="2000"/>
            </a:br>
            <a:r>
              <a:rPr lang="cs-CZ" altLang="cs-CZ" sz="2000"/>
              <a:t>H řetězce jsou transmembránové ; rozeznává Ag) a asociovaných </a:t>
            </a:r>
            <a:r>
              <a:rPr lang="cs-CZ" altLang="cs-CZ" sz="2000" u="sng"/>
              <a:t>signalizačních molekul </a:t>
            </a:r>
            <a:r>
              <a:rPr lang="cs-CZ" altLang="cs-CZ" sz="2000"/>
              <a:t>(</a:t>
            </a:r>
            <a:r>
              <a:rPr lang="cs-CZ" altLang="cs-CZ" sz="2000">
                <a:solidFill>
                  <a:srgbClr val="0000FF"/>
                </a:solidFill>
              </a:rPr>
              <a:t>Ig</a:t>
            </a:r>
            <a:r>
              <a:rPr lang="cs-CZ" altLang="cs-CZ" sz="200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cs-CZ" altLang="cs-CZ" sz="2000"/>
              <a:t> a </a:t>
            </a:r>
            <a:r>
              <a:rPr lang="cs-CZ" altLang="cs-CZ" sz="2000">
                <a:solidFill>
                  <a:srgbClr val="0000FF"/>
                </a:solidFill>
              </a:rPr>
              <a:t>Ig</a:t>
            </a:r>
            <a:r>
              <a:rPr lang="cs-CZ" altLang="cs-CZ" sz="200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2000"/>
              <a:t>), které jsou asociovány  </a:t>
            </a:r>
            <a:br>
              <a:rPr lang="cs-CZ" altLang="cs-CZ" sz="2000"/>
            </a:br>
            <a:r>
              <a:rPr lang="cs-CZ" altLang="cs-CZ" sz="2000"/>
              <a:t>s cytoplazmatickými </a:t>
            </a:r>
            <a:r>
              <a:rPr lang="cs-CZ" altLang="cs-CZ" sz="2000" u="sng"/>
              <a:t>protein tyrosin-kinázami</a:t>
            </a:r>
            <a:r>
              <a:rPr lang="cs-CZ" altLang="cs-CZ" sz="2000"/>
              <a:t> (PTK) skupiny Src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Po současném navázání Ag na 2 či více BCR dojde k přiblížení PTK, vzájemné fosforylaci a fosforylaci dalších cytoplazmatických proteinů, což vede ke změnám transkripce genů, proliferaci, diferenciaci a sekreci protilátek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628776"/>
            <a:ext cx="409733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9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5889"/>
            <a:ext cx="8229600" cy="600075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CC0099"/>
                </a:solidFill>
              </a:rPr>
              <a:t>Eliminace autoreaktivních klonů B lymfocytů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052513"/>
            <a:ext cx="8229600" cy="56880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2000"/>
              <a:t>Při náhodném přeskupováním genů, spojovacích nepřesnostech, párování H-L a somatických mutací mohou vzniknout i klony B lymfocytů nesoucí </a:t>
            </a:r>
            <a:r>
              <a:rPr lang="cs-CZ" altLang="cs-CZ" sz="2000" u="sng"/>
              <a:t>autoreaktivní receptory</a:t>
            </a:r>
            <a:r>
              <a:rPr lang="cs-CZ" altLang="cs-CZ" sz="2000"/>
              <a:t>  a produkující </a:t>
            </a:r>
            <a:r>
              <a:rPr lang="cs-CZ" altLang="cs-CZ" sz="2000" u="sng"/>
              <a:t>autoreaktivní protilátky.</a:t>
            </a:r>
          </a:p>
          <a:p>
            <a:pPr eaLnBrk="1" hangingPunct="1">
              <a:lnSpc>
                <a:spcPct val="110000"/>
              </a:lnSpc>
            </a:pPr>
            <a:endParaRPr lang="cs-CZ" altLang="cs-CZ" sz="2000" u="sng"/>
          </a:p>
          <a:p>
            <a:pPr eaLnBrk="1" hangingPunct="1">
              <a:lnSpc>
                <a:spcPct val="110000"/>
              </a:lnSpc>
            </a:pPr>
            <a:r>
              <a:rPr lang="cs-CZ" altLang="cs-CZ" sz="2000"/>
              <a:t>Většina autoreaktivních B lymfocytů je eliminována na úrovni nezralých B lymfocytů (v kostní dřeni), jestliže svým BCR váží autoantigen s dostatečnou afinitou, obdrží signál vedoucí k </a:t>
            </a:r>
            <a:r>
              <a:rPr lang="cs-CZ" altLang="cs-CZ" sz="2000" b="1"/>
              <a:t>apoptotické smrti.</a:t>
            </a:r>
          </a:p>
          <a:p>
            <a:pPr eaLnBrk="1" hangingPunct="1">
              <a:lnSpc>
                <a:spcPct val="110000"/>
              </a:lnSpc>
            </a:pPr>
            <a:endParaRPr lang="cs-CZ" altLang="cs-CZ" sz="2000" b="1"/>
          </a:p>
          <a:p>
            <a:pPr eaLnBrk="1" hangingPunct="1">
              <a:lnSpc>
                <a:spcPct val="110000"/>
              </a:lnSpc>
            </a:pPr>
            <a:r>
              <a:rPr lang="cs-CZ" altLang="cs-CZ" sz="2000"/>
              <a:t>Pokud touto eliminací projdou některé autoreaktivní klony, jejich autoreaktivita se většinou neprojeví, protože k jejich aktivaci chybí příslušné T</a:t>
            </a:r>
            <a:r>
              <a:rPr lang="cs-CZ" altLang="cs-CZ" sz="2000" baseline="-25000"/>
              <a:t>H</a:t>
            </a:r>
            <a:r>
              <a:rPr lang="cs-CZ" altLang="cs-CZ" sz="2000"/>
              <a:t> lymfocyty, mnohé autoantigeny jsou kryptické, či se vyskytují v malé koncentraci a jsou imunitním systémem ignorovány.</a:t>
            </a:r>
          </a:p>
        </p:txBody>
      </p:sp>
    </p:spTree>
    <p:extLst>
      <p:ext uri="{BB962C8B-B14F-4D97-AF65-F5344CB8AC3E}">
        <p14:creationId xmlns:p14="http://schemas.microsoft.com/office/powerpoint/2010/main" xmlns="" val="41376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476250"/>
            <a:ext cx="8229600" cy="527050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CC0099"/>
                </a:solidFill>
              </a:rPr>
              <a:t>Setkání B lymfocytu s Ag v sekundárních lymfatických orgánech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268413"/>
            <a:ext cx="478155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41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368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C0099"/>
                </a:solidFill>
              </a:rPr>
              <a:t>Primární lymfatické orgány</a:t>
            </a:r>
          </a:p>
        </p:txBody>
      </p:sp>
    </p:spTree>
    <p:extLst>
      <p:ext uri="{BB962C8B-B14F-4D97-AF65-F5344CB8AC3E}">
        <p14:creationId xmlns:p14="http://schemas.microsoft.com/office/powerpoint/2010/main" xmlns="" val="9026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420938"/>
            <a:ext cx="7772400" cy="1828800"/>
          </a:xfrm>
        </p:spPr>
        <p:txBody>
          <a:bodyPr/>
          <a:lstStyle/>
          <a:p>
            <a:pPr algn="l" eaLnBrk="1" hangingPunct="1"/>
            <a:r>
              <a:rPr lang="cs-CZ" altLang="cs-CZ" sz="3200" b="1">
                <a:solidFill>
                  <a:srgbClr val="CC0099"/>
                </a:solidFill>
              </a:rPr>
              <a:t>Lymfatické tkáně a orgány</a:t>
            </a:r>
            <a:r>
              <a:rPr lang="cs-CZ" altLang="cs-CZ" sz="2800" b="1">
                <a:solidFill>
                  <a:srgbClr val="CC0099"/>
                </a:solidFill>
              </a:rPr>
              <a:t/>
            </a:r>
            <a:br>
              <a:rPr lang="cs-CZ" altLang="cs-CZ" sz="2800" b="1">
                <a:solidFill>
                  <a:srgbClr val="CC0099"/>
                </a:solidFill>
              </a:rPr>
            </a:br>
            <a:r>
              <a:rPr lang="cs-CZ" altLang="cs-CZ" sz="2400" b="1">
                <a:solidFill>
                  <a:srgbClr val="CC0099"/>
                </a:solidFill>
              </a:rPr>
              <a:t/>
            </a:r>
            <a:br>
              <a:rPr lang="cs-CZ" altLang="cs-CZ" sz="2400" b="1">
                <a:solidFill>
                  <a:srgbClr val="CC0099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Jsou propojeny s ostatními orgány a tkáněmi sítí lymfatických a krevních cév</a:t>
            </a:r>
            <a:r>
              <a:rPr lang="cs-CZ" altLang="cs-CZ" sz="2400" b="1">
                <a:solidFill>
                  <a:schemeClr val="tx1"/>
                </a:solidFill>
              </a:rPr>
              <a:t/>
            </a:r>
            <a:br>
              <a:rPr lang="cs-CZ" altLang="cs-CZ" sz="2400" b="1">
                <a:solidFill>
                  <a:schemeClr val="tx1"/>
                </a:solidFill>
              </a:rPr>
            </a:br>
            <a:r>
              <a:rPr lang="cs-CZ" altLang="cs-CZ" sz="2400" b="1">
                <a:solidFill>
                  <a:schemeClr val="tx1"/>
                </a:solidFill>
              </a:rPr>
              <a:t/>
            </a:r>
            <a:br>
              <a:rPr lang="cs-CZ" altLang="cs-CZ" sz="2400" b="1">
                <a:solidFill>
                  <a:schemeClr val="tx1"/>
                </a:solidFill>
              </a:rPr>
            </a:br>
            <a:r>
              <a:rPr lang="cs-CZ" altLang="cs-CZ" sz="2400" b="1" u="sng">
                <a:solidFill>
                  <a:srgbClr val="CC0099"/>
                </a:solidFill>
              </a:rPr>
              <a:t>Primární lymfatické tkáně a orgány</a:t>
            </a:r>
            <a:r>
              <a:rPr lang="cs-CZ" altLang="cs-CZ" sz="2400" b="1" u="sng">
                <a:solidFill>
                  <a:schemeClr val="tx1"/>
                </a:solidFill>
              </a:rPr>
              <a:t/>
            </a:r>
            <a:br>
              <a:rPr lang="cs-CZ" altLang="cs-CZ" sz="2400" b="1" u="sng">
                <a:solidFill>
                  <a:schemeClr val="tx1"/>
                </a:solidFill>
              </a:rPr>
            </a:br>
            <a:r>
              <a:rPr lang="cs-CZ" altLang="cs-CZ" sz="2400" b="1">
                <a:solidFill>
                  <a:schemeClr val="tx1"/>
                </a:solidFill>
              </a:rPr>
              <a:t/>
            </a:r>
            <a:br>
              <a:rPr lang="cs-CZ" altLang="cs-CZ" sz="2400" b="1">
                <a:solidFill>
                  <a:schemeClr val="tx1"/>
                </a:solidFill>
              </a:rPr>
            </a:br>
            <a:r>
              <a:rPr lang="cs-CZ" altLang="cs-CZ" sz="2400" b="1">
                <a:solidFill>
                  <a:schemeClr val="tx1"/>
                </a:solidFill>
              </a:rPr>
              <a:t> </a:t>
            </a:r>
            <a:r>
              <a:rPr lang="cs-CZ" altLang="cs-CZ" sz="4000" b="1" baseline="-15000"/>
              <a:t>*</a:t>
            </a:r>
            <a:r>
              <a:rPr lang="cs-CZ" altLang="cs-CZ" sz="2400" b="1">
                <a:solidFill>
                  <a:schemeClr val="tx1"/>
                </a:solidFill>
              </a:rPr>
              <a:t> </a:t>
            </a:r>
            <a:r>
              <a:rPr lang="cs-CZ" altLang="cs-CZ" sz="2400" b="1">
                <a:solidFill>
                  <a:srgbClr val="0000FF"/>
                </a:solidFill>
              </a:rPr>
              <a:t>kostní dřeň, thymus</a:t>
            </a: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</a:t>
            </a:r>
            <a:r>
              <a:rPr lang="cs-CZ" altLang="cs-CZ" sz="4000" b="1" baseline="-15000"/>
              <a:t>*</a:t>
            </a:r>
            <a:r>
              <a:rPr lang="cs-CZ" altLang="cs-CZ" sz="2400">
                <a:solidFill>
                  <a:schemeClr val="tx1"/>
                </a:solidFill>
              </a:rPr>
              <a:t> místo vzniku, zrání a diferenciace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 imunokompetentních buněk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</a:t>
            </a:r>
            <a:r>
              <a:rPr lang="cs-CZ" altLang="cs-CZ" sz="4000" b="1" baseline="-15000">
                <a:solidFill>
                  <a:schemeClr val="tx1"/>
                </a:solidFill>
              </a:rPr>
              <a:t>*</a:t>
            </a:r>
            <a:r>
              <a:rPr lang="cs-CZ" altLang="cs-CZ" sz="2400">
                <a:solidFill>
                  <a:schemeClr val="tx1"/>
                </a:solidFill>
              </a:rPr>
              <a:t> nezralé lymfocyty zde získávají svou antigenní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 specifitu</a:t>
            </a:r>
            <a:r>
              <a:rPr lang="cs-CZ" altLang="cs-CZ" sz="2400"/>
              <a:t> </a:t>
            </a:r>
            <a:br>
              <a:rPr lang="cs-CZ" altLang="cs-CZ" sz="2400"/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endParaRPr lang="cs-CZ" altLang="cs-CZ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29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Kostní dřeň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>
                <a:cs typeface="Arial" panose="020B0604020202020204" pitchFamily="34" charset="0"/>
              </a:rPr>
              <a:t>tvorba imunitních buněk v postnatálním vývoji</a:t>
            </a:r>
            <a:endParaRPr lang="cs-CZ" altLang="cs-CZ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>
                <a:cs typeface="Arial" panose="020B0604020202020204" pitchFamily="34" charset="0"/>
              </a:rPr>
              <a:t>skládá se z buněk kostní dřeně, extracelulární matrix a krevních cév</a:t>
            </a:r>
            <a:endParaRPr lang="cs-CZ" altLang="cs-CZ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>
                <a:cs typeface="Arial" panose="020B0604020202020204" pitchFamily="34" charset="0"/>
              </a:rPr>
              <a:t>tvorba buněk IS z </a:t>
            </a:r>
            <a:r>
              <a:rPr lang="cs-CZ" altLang="cs-CZ" sz="2800" b="1">
                <a:cs typeface="Arial" panose="020B0604020202020204" pitchFamily="34" charset="0"/>
              </a:rPr>
              <a:t>kmenových buněk</a:t>
            </a:r>
            <a:r>
              <a:rPr lang="cs-CZ" altLang="cs-CZ" sz="2800">
                <a:cs typeface="Arial" panose="020B0604020202020204" pitchFamily="34" charset="0"/>
              </a:rPr>
              <a:t> se uskutečňuje v oblastech oddělených vaskulárními sinusy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>
                <a:cs typeface="Arial" panose="020B0604020202020204" pitchFamily="34" charset="0"/>
              </a:rPr>
              <a:t>sinusy</a:t>
            </a:r>
            <a:r>
              <a:rPr lang="cs-CZ" altLang="cs-CZ" sz="2800">
                <a:cs typeface="Arial" panose="020B0604020202020204" pitchFamily="34" charset="0"/>
              </a:rPr>
              <a:t> jsou ohraničeny </a:t>
            </a:r>
            <a:r>
              <a:rPr lang="cs-CZ" altLang="cs-CZ" sz="2800" b="1">
                <a:cs typeface="Arial" panose="020B0604020202020204" pitchFamily="34" charset="0"/>
              </a:rPr>
              <a:t>endotelovými buňkami</a:t>
            </a:r>
            <a:r>
              <a:rPr lang="cs-CZ" altLang="cs-CZ" sz="2800">
                <a:cs typeface="Arial" panose="020B0604020202020204" pitchFamily="34" charset="0"/>
              </a:rPr>
              <a:t>, které produkují cytokiny</a:t>
            </a:r>
            <a:endParaRPr lang="cs-CZ" altLang="cs-CZ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>
                <a:cs typeface="Arial" panose="020B0604020202020204" pitchFamily="34" charset="0"/>
              </a:rPr>
              <a:t>vnější stěna sinusů je lemována </a:t>
            </a:r>
            <a:r>
              <a:rPr lang="cs-CZ" altLang="cs-CZ" sz="2800" b="1">
                <a:cs typeface="Arial" panose="020B0604020202020204" pitchFamily="34" charset="0"/>
              </a:rPr>
              <a:t>retikulárními buňkami</a:t>
            </a:r>
            <a:endParaRPr lang="cs-CZ" altLang="cs-CZ" sz="2800" b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3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nri1780-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57200"/>
            <a:ext cx="8388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07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0" y="2133600"/>
            <a:ext cx="8280400" cy="1828800"/>
          </a:xfrm>
        </p:spPr>
        <p:txBody>
          <a:bodyPr/>
          <a:lstStyle/>
          <a:p>
            <a:pPr algn="l" eaLnBrk="1" hangingPunct="1"/>
            <a:r>
              <a:rPr lang="cs-CZ" altLang="cs-CZ" sz="2400" b="1"/>
              <a:t/>
            </a:r>
            <a:br>
              <a:rPr lang="cs-CZ" altLang="cs-CZ" sz="2400" b="1"/>
            </a:br>
            <a:r>
              <a:rPr lang="cs-CZ" altLang="cs-CZ" sz="3200" b="1">
                <a:solidFill>
                  <a:srgbClr val="CC0099"/>
                </a:solidFill>
              </a:rPr>
              <a:t>Buňky imunitního systému (imunocyty)</a:t>
            </a:r>
            <a:r>
              <a:rPr lang="cs-CZ" altLang="cs-CZ" sz="3200" b="1">
                <a:solidFill>
                  <a:srgbClr val="0000FF"/>
                </a:solidFill>
              </a:rPr>
              <a:t/>
            </a:r>
            <a:br>
              <a:rPr lang="cs-CZ" altLang="cs-CZ" sz="3200" b="1">
                <a:solidFill>
                  <a:srgbClr val="0000FF"/>
                </a:solidFill>
              </a:rPr>
            </a:br>
            <a:r>
              <a:rPr lang="cs-CZ" altLang="cs-CZ" sz="3200" b="1">
                <a:solidFill>
                  <a:srgbClr val="0000FF"/>
                </a:solidFill>
              </a:rPr>
              <a:t/>
            </a:r>
            <a:br>
              <a:rPr lang="cs-CZ" altLang="cs-CZ" sz="3200" b="1">
                <a:solidFill>
                  <a:srgbClr val="0000FF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Vývoj červených a bílých krvinek začíná ve žloutkovém vaku, pak se hematopoéza přemisťuje do fetálních jater a sleziny (3.-7. měsíc gestace).</a:t>
            </a:r>
            <a:r>
              <a:rPr lang="cs-CZ" altLang="cs-CZ" sz="2400" b="1">
                <a:solidFill>
                  <a:schemeClr val="tx1"/>
                </a:solidFill>
              </a:rPr>
              <a:t> </a:t>
            </a:r>
            <a:br>
              <a:rPr lang="cs-CZ" altLang="cs-CZ" sz="2400" b="1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Hlavní krvetvornou funkci má však kostní dřeň</a:t>
            </a:r>
            <a:r>
              <a:rPr lang="cs-CZ" altLang="cs-CZ" sz="2400" b="1">
                <a:solidFill>
                  <a:schemeClr val="tx1"/>
                </a:solidFill>
              </a:rPr>
              <a:t>.</a:t>
            </a:r>
            <a:r>
              <a:rPr lang="cs-CZ" altLang="cs-CZ" sz="2400">
                <a:solidFill>
                  <a:schemeClr val="tx1"/>
                </a:solidFill>
              </a:rPr>
              <a:t>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Všechny krevní buňky vznikají z jedné</a:t>
            </a:r>
            <a:r>
              <a:rPr lang="cs-CZ" altLang="cs-CZ" sz="2400"/>
              <a:t> </a:t>
            </a:r>
            <a:r>
              <a:rPr lang="cs-CZ" altLang="cs-CZ" sz="2400" b="1">
                <a:solidFill>
                  <a:srgbClr val="0000FF"/>
                </a:solidFill>
              </a:rPr>
              <a:t>pluripotentní kmenové buňky (CD 34).</a:t>
            </a:r>
            <a:br>
              <a:rPr lang="cs-CZ" altLang="cs-CZ" sz="2400" b="1">
                <a:solidFill>
                  <a:srgbClr val="0000FF"/>
                </a:solidFill>
              </a:rPr>
            </a:br>
            <a:r>
              <a:rPr lang="cs-CZ" altLang="cs-CZ" sz="2400" b="1">
                <a:solidFill>
                  <a:srgbClr val="0000FF"/>
                </a:solidFill>
              </a:rPr>
              <a:t/>
            </a:r>
            <a:br>
              <a:rPr lang="cs-CZ" altLang="cs-CZ" sz="2400" b="1">
                <a:solidFill>
                  <a:srgbClr val="0000FF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Kmenové buňky s obměňují a udržují po celý život.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Hematopoesa je regulována pomocí cytokinů, které jsou secernovány buňkami stromatu kostní dřeně, aktivovanými T</a:t>
            </a:r>
            <a:r>
              <a:rPr lang="cs-CZ" altLang="cs-CZ" sz="2400" baseline="-25000">
                <a:solidFill>
                  <a:schemeClr val="tx1"/>
                </a:solidFill>
              </a:rPr>
              <a:t>H</a:t>
            </a:r>
            <a:r>
              <a:rPr lang="cs-CZ" altLang="cs-CZ" sz="2400">
                <a:solidFill>
                  <a:schemeClr val="tx1"/>
                </a:solidFill>
              </a:rPr>
              <a:t> buňkami a makrofágy.</a:t>
            </a:r>
            <a:r>
              <a:rPr lang="cs-CZ" altLang="cs-CZ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3959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1285875"/>
            <a:ext cx="4114800" cy="11430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cs-CZ" sz="2400" b="1">
                <a:solidFill>
                  <a:srgbClr val="0000FF"/>
                </a:solidFill>
              </a:rPr>
              <a:t>Prezentace peptidového fragmentu pomocí </a:t>
            </a:r>
            <a:br>
              <a:rPr lang="cs-CZ" sz="2400" b="1">
                <a:solidFill>
                  <a:srgbClr val="0000FF"/>
                </a:solidFill>
              </a:rPr>
            </a:br>
            <a:r>
              <a:rPr lang="cs-CZ" sz="2400" b="1">
                <a:solidFill>
                  <a:srgbClr val="0000FF"/>
                </a:solidFill>
              </a:rPr>
              <a:t>MHC gp I. třídy cytotoxickému T lymfocytu </a:t>
            </a:r>
          </a:p>
        </p:txBody>
      </p:sp>
      <p:pic>
        <p:nvPicPr>
          <p:cNvPr id="43011" name="Picture 4" descr="Tc ly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363" y="88900"/>
            <a:ext cx="38481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4920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Hematopoéza v kostní dřeni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Diferenciace z kmenových buněk (CD34, CD45) - regulace membránovými interakcemi mezi kmen. bb. a stromálními buňkami kostní dřeně + vliv cytokinů (</a:t>
            </a:r>
            <a:r>
              <a:rPr lang="cs-CZ" altLang="cs-CZ" sz="2800" b="1"/>
              <a:t>SCF, IL-3, trombopoetin, erytropoetin</a:t>
            </a:r>
            <a:r>
              <a:rPr lang="cs-CZ" altLang="cs-CZ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Diferenciace probíhá od méně diferencovaných prekurzorů k diferencovanějším vývojovým stádiím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Hematopoéza reaguje na momentální potřeby organizmu</a:t>
            </a:r>
          </a:p>
        </p:txBody>
      </p:sp>
    </p:spTree>
    <p:extLst>
      <p:ext uri="{BB962C8B-B14F-4D97-AF65-F5344CB8AC3E}">
        <p14:creationId xmlns:p14="http://schemas.microsoft.com/office/powerpoint/2010/main" xmlns="" val="32700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74639"/>
            <a:ext cx="78597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4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Thymus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19289" y="1268414"/>
            <a:ext cx="8497887" cy="5329237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800"/>
              <a:t>Místo diferenciace T lymfocytů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/>
          </a:p>
          <a:p>
            <a:pPr eaLnBrk="1" hangingPunct="1">
              <a:lnSpc>
                <a:spcPct val="125000"/>
              </a:lnSpc>
            </a:pPr>
            <a:r>
              <a:rPr lang="cs-CZ" altLang="cs-CZ" sz="2800"/>
              <a:t>2 laloky tvořeny</a:t>
            </a:r>
            <a:r>
              <a:rPr lang="cs-CZ" altLang="cs-CZ" sz="2800" b="1"/>
              <a:t> </a:t>
            </a:r>
            <a:r>
              <a:rPr lang="cs-CZ" altLang="cs-CZ" sz="2800">
                <a:solidFill>
                  <a:srgbClr val="0000FF"/>
                </a:solidFill>
              </a:rPr>
              <a:t>kortexem </a:t>
            </a:r>
            <a:r>
              <a:rPr lang="cs-CZ" altLang="cs-CZ" sz="2800" b="1"/>
              <a:t>(</a:t>
            </a:r>
            <a:r>
              <a:rPr lang="cs-CZ" altLang="cs-CZ" sz="2800"/>
              <a:t>hustý shluk lymfocytů = </a:t>
            </a:r>
            <a:r>
              <a:rPr lang="cs-CZ" altLang="cs-CZ" sz="2800">
                <a:cs typeface="Arial" panose="020B0604020202020204" pitchFamily="34" charset="0"/>
              </a:rPr>
              <a:t>rychle se množící buňky) a </a:t>
            </a: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medulou </a:t>
            </a:r>
            <a:r>
              <a:rPr lang="cs-CZ" altLang="cs-CZ" sz="2800">
                <a:cs typeface="Arial" panose="020B0604020202020204" pitchFamily="34" charset="0"/>
              </a:rPr>
              <a:t>(vyzrálé bb</a:t>
            </a:r>
            <a:r>
              <a:rPr lang="cs-CZ" altLang="cs-CZ" sz="2800"/>
              <a:t>, Hassallova tělíska), které jsou </a:t>
            </a:r>
            <a:r>
              <a:rPr lang="cs-CZ" altLang="cs-CZ" sz="2800">
                <a:cs typeface="Arial" panose="020B0604020202020204" pitchFamily="34" charset="0"/>
              </a:rPr>
              <a:t>odděleny </a:t>
            </a: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korti</a:t>
            </a:r>
            <a:r>
              <a:rPr lang="cs-CZ" altLang="cs-CZ" sz="2800">
                <a:solidFill>
                  <a:srgbClr val="0000FF"/>
                </a:solidFill>
              </a:rPr>
              <a:t>k</a:t>
            </a: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omedulárním spojením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>
              <a:solidFill>
                <a:srgbClr val="0000FF"/>
              </a:solidFill>
            </a:endParaRPr>
          </a:p>
          <a:p>
            <a:pPr eaLnBrk="1" hangingPunct="1">
              <a:lnSpc>
                <a:spcPct val="125000"/>
              </a:lnSpc>
            </a:pPr>
            <a:r>
              <a:rPr lang="cs-CZ" altLang="cs-CZ" sz="2800">
                <a:cs typeface="Arial" panose="020B0604020202020204" pitchFamily="34" charset="0"/>
              </a:rPr>
              <a:t>V kortexu a kortiomedulárním spojení jsou </a:t>
            </a: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makrofágy a dendrit</a:t>
            </a:r>
            <a:r>
              <a:rPr lang="cs-CZ" altLang="cs-CZ" sz="2800">
                <a:solidFill>
                  <a:srgbClr val="0000FF"/>
                </a:solidFill>
              </a:rPr>
              <a:t>ické</a:t>
            </a:r>
            <a:r>
              <a:rPr lang="cs-CZ" altLang="cs-CZ" sz="2800">
                <a:solidFill>
                  <a:srgbClr val="0000FF"/>
                </a:solidFill>
                <a:cs typeface="Arial" panose="020B0604020202020204" pitchFamily="34" charset="0"/>
              </a:rPr>
              <a:t> buňky</a:t>
            </a:r>
            <a:r>
              <a:rPr lang="cs-CZ" altLang="cs-CZ" sz="2800">
                <a:cs typeface="Arial" panose="020B0604020202020204" pitchFamily="34" charset="0"/>
              </a:rPr>
              <a:t> zasahující do diferenciace thymocytů</a:t>
            </a: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xmlns="" val="21305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Thymus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cs typeface="Arial" panose="020B0604020202020204" pitchFamily="34" charset="0"/>
              </a:rPr>
              <a:t>Diferenciace probíhá pod vlivem </a:t>
            </a:r>
            <a:r>
              <a:rPr lang="cs-CZ" altLang="cs-CZ" sz="2800" dirty="0" err="1">
                <a:solidFill>
                  <a:srgbClr val="0000FF"/>
                </a:solidFill>
                <a:cs typeface="Arial" panose="020B0604020202020204" pitchFamily="34" charset="0"/>
              </a:rPr>
              <a:t>thymových</a:t>
            </a:r>
            <a:r>
              <a:rPr lang="cs-CZ" altLang="cs-CZ" sz="2800" dirty="0">
                <a:solidFill>
                  <a:srgbClr val="0000FF"/>
                </a:solidFill>
                <a:cs typeface="Arial" panose="020B0604020202020204" pitchFamily="34" charset="0"/>
              </a:rPr>
              <a:t> hormonů</a:t>
            </a:r>
            <a:r>
              <a:rPr lang="cs-CZ" altLang="cs-CZ" sz="2800" dirty="0">
                <a:cs typeface="Arial" panose="020B0604020202020204" pitchFamily="34" charset="0"/>
              </a:rPr>
              <a:t> (</a:t>
            </a:r>
            <a:r>
              <a:rPr lang="cs-CZ" altLang="cs-CZ" sz="2800" dirty="0" err="1"/>
              <a:t>t</a:t>
            </a:r>
            <a:r>
              <a:rPr lang="cs-CZ" altLang="cs-CZ" sz="2800" dirty="0" err="1">
                <a:cs typeface="Arial" panose="020B0604020202020204" pitchFamily="34" charset="0"/>
              </a:rPr>
              <a:t>hymulin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t</a:t>
            </a:r>
            <a:r>
              <a:rPr lang="cs-CZ" altLang="cs-CZ" sz="2800" dirty="0" err="1">
                <a:cs typeface="Arial" panose="020B0604020202020204" pitchFamily="34" charset="0"/>
              </a:rPr>
              <a:t>hymopoetin</a:t>
            </a:r>
            <a:r>
              <a:rPr lang="cs-CZ" altLang="cs-CZ" sz="2800" dirty="0">
                <a:cs typeface="Arial" panose="020B0604020202020204" pitchFamily="34" charset="0"/>
              </a:rPr>
              <a:t>, </a:t>
            </a:r>
            <a:r>
              <a:rPr lang="cs-CZ" altLang="cs-CZ" sz="2800" dirty="0" err="1"/>
              <a:t>t</a:t>
            </a:r>
            <a:r>
              <a:rPr lang="cs-CZ" altLang="cs-CZ" sz="2800" dirty="0" err="1">
                <a:cs typeface="Arial" panose="020B0604020202020204" pitchFamily="34" charset="0"/>
              </a:rPr>
              <a:t>hymosin</a:t>
            </a:r>
            <a:r>
              <a:rPr lang="cs-CZ" altLang="cs-CZ" sz="2800" dirty="0">
                <a:cs typeface="Arial" panose="020B0604020202020204" pitchFamily="34" charset="0"/>
              </a:rPr>
              <a:t>) tvořených epitelovými buňkami </a:t>
            </a:r>
            <a:r>
              <a:rPr lang="cs-CZ" altLang="cs-CZ" sz="2800" dirty="0" err="1">
                <a:cs typeface="Arial" panose="020B0604020202020204" pitchFamily="34" charset="0"/>
              </a:rPr>
              <a:t>thymu</a:t>
            </a:r>
            <a:r>
              <a:rPr lang="cs-CZ" altLang="cs-CZ" sz="2800" dirty="0">
                <a:cs typeface="Arial" panose="020B0604020202020204" pitchFamily="34" charset="0"/>
              </a:rPr>
              <a:t> a dalších růstových faktorů (SCF, IL-7)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T lymfocyty se během diferenciace v </a:t>
            </a:r>
            <a:r>
              <a:rPr lang="cs-CZ" altLang="cs-CZ" sz="2800" dirty="0" err="1"/>
              <a:t>thymu</a:t>
            </a:r>
            <a:r>
              <a:rPr lang="cs-CZ" altLang="cs-CZ" sz="2800" dirty="0"/>
              <a:t> zmnožují </a:t>
            </a:r>
            <a:r>
              <a:rPr lang="cs-CZ" altLang="cs-CZ" sz="2800" dirty="0">
                <a:cs typeface="Arial" panose="020B0604020202020204" pitchFamily="34" charset="0"/>
              </a:rPr>
              <a:t>→ vznik TCR </a:t>
            </a:r>
            <a:r>
              <a:rPr lang="cs-CZ" altLang="cs-CZ" sz="2800" dirty="0" smtClean="0">
                <a:cs typeface="Arial" panose="020B0604020202020204" pitchFamily="34" charset="0"/>
              </a:rPr>
              <a:t>→ negativní </a:t>
            </a:r>
            <a:r>
              <a:rPr lang="cs-CZ" altLang="cs-CZ" sz="2800" dirty="0">
                <a:cs typeface="Arial" panose="020B0604020202020204" pitchFamily="34" charset="0"/>
              </a:rPr>
              <a:t>a pozitivní selekce T lymfocytů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err="1">
                <a:cs typeface="Arial" panose="020B0604020202020204" pitchFamily="34" charset="0"/>
              </a:rPr>
              <a:t>Thymus</a:t>
            </a:r>
            <a:r>
              <a:rPr lang="cs-CZ" altLang="cs-CZ" sz="2800" dirty="0">
                <a:cs typeface="Arial" panose="020B0604020202020204" pitchFamily="34" charset="0"/>
              </a:rPr>
              <a:t> – indukce tolerance vlastních </a:t>
            </a:r>
            <a:r>
              <a:rPr lang="cs-CZ" altLang="cs-CZ" sz="2800" dirty="0" err="1">
                <a:cs typeface="Arial" panose="020B0604020202020204" pitchFamily="34" charset="0"/>
              </a:rPr>
              <a:t>Ag</a:t>
            </a:r>
            <a:endParaRPr lang="cs-CZ" altLang="cs-CZ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4278" y="274638"/>
            <a:ext cx="5503444" cy="5851525"/>
          </a:xfrm>
        </p:spPr>
      </p:pic>
    </p:spTree>
    <p:extLst>
      <p:ext uri="{BB962C8B-B14F-4D97-AF65-F5344CB8AC3E}">
        <p14:creationId xmlns:p14="http://schemas.microsoft.com/office/powerpoint/2010/main" xmlns="" val="19313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368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C0099"/>
                </a:solidFill>
              </a:rPr>
              <a:t>Sekundární lymfatické orgány</a:t>
            </a:r>
          </a:p>
        </p:txBody>
      </p:sp>
    </p:spTree>
    <p:extLst>
      <p:ext uri="{BB962C8B-B14F-4D97-AF65-F5344CB8AC3E}">
        <p14:creationId xmlns:p14="http://schemas.microsoft.com/office/powerpoint/2010/main" xmlns="" val="38276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Sekundární lymfatické tkáně </a:t>
            </a:r>
            <a:br>
              <a:rPr lang="cs-CZ" altLang="cs-CZ" sz="3600" b="1">
                <a:solidFill>
                  <a:srgbClr val="CC0099"/>
                </a:solidFill>
              </a:rPr>
            </a:br>
            <a:r>
              <a:rPr lang="cs-CZ" altLang="cs-CZ" sz="3600" b="1">
                <a:solidFill>
                  <a:srgbClr val="CC0099"/>
                </a:solidFill>
              </a:rPr>
              <a:t>a orgány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2492376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800"/>
              <a:t>místo setkání imunokompetentních bb. s Ag</a:t>
            </a:r>
            <a:br>
              <a:rPr lang="cs-CZ" altLang="cs-CZ" sz="2800"/>
            </a:br>
            <a:endParaRPr lang="cs-CZ" altLang="cs-CZ" sz="2800"/>
          </a:p>
          <a:p>
            <a:pPr eaLnBrk="1" hangingPunct="1"/>
            <a:r>
              <a:rPr lang="cs-CZ" altLang="cs-CZ" sz="2800"/>
              <a:t>pomnožení imunokompetentních T a B lymfocytů </a:t>
            </a:r>
            <a:br>
              <a:rPr lang="cs-CZ" altLang="cs-CZ" sz="2800"/>
            </a:br>
            <a:endParaRPr lang="cs-CZ" altLang="cs-CZ" sz="2800"/>
          </a:p>
          <a:p>
            <a:pPr eaLnBrk="1" hangingPunct="1"/>
            <a:r>
              <a:rPr lang="cs-CZ" altLang="cs-CZ" sz="2800"/>
              <a:t>terminální diferenciace  v efektorové buňky</a:t>
            </a:r>
            <a:r>
              <a:rPr lang="cs-CZ" altLang="cs-CZ" sz="1800"/>
              <a:t> </a:t>
            </a:r>
            <a:br>
              <a:rPr lang="cs-CZ" altLang="cs-CZ" sz="1800"/>
            </a:br>
            <a:r>
              <a:rPr lang="cs-CZ" altLang="cs-CZ" sz="1800"/>
              <a:t/>
            </a:r>
            <a:br>
              <a:rPr lang="cs-CZ" altLang="cs-CZ" sz="1800"/>
            </a:b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xmlns="" val="27718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CC0099"/>
                </a:solidFill>
              </a:rPr>
              <a:t>Sekundární lymfatické tkáně </a:t>
            </a:r>
            <a:br>
              <a:rPr lang="cs-CZ" altLang="cs-CZ" sz="3200" b="1">
                <a:solidFill>
                  <a:srgbClr val="CC0099"/>
                </a:solidFill>
              </a:rPr>
            </a:br>
            <a:r>
              <a:rPr lang="cs-CZ" altLang="cs-CZ" sz="3200" b="1">
                <a:solidFill>
                  <a:srgbClr val="CC0099"/>
                </a:solidFill>
              </a:rPr>
              <a:t>a orgány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cs-CZ" altLang="cs-CZ" sz="2800" b="1">
                <a:solidFill>
                  <a:srgbClr val="0000FF"/>
                </a:solidFill>
              </a:rPr>
              <a:t>slezina</a:t>
            </a:r>
            <a:r>
              <a:rPr lang="cs-CZ" altLang="cs-CZ" sz="2800"/>
              <a:t> - na rozdíl od lymfatických uzlin filtruje krev a zachycuje přítomné antigeny</a:t>
            </a:r>
            <a:br>
              <a:rPr lang="cs-CZ" altLang="cs-CZ" sz="2800"/>
            </a:br>
            <a:endParaRPr lang="cs-CZ" altLang="cs-CZ" sz="1000"/>
          </a:p>
          <a:p>
            <a:pPr eaLnBrk="1" hangingPunct="1">
              <a:buClr>
                <a:schemeClr val="tx1"/>
              </a:buClr>
            </a:pPr>
            <a:r>
              <a:rPr lang="cs-CZ" altLang="cs-CZ" sz="2800" b="1">
                <a:solidFill>
                  <a:srgbClr val="0000FF"/>
                </a:solidFill>
              </a:rPr>
              <a:t>lymfatické uzliny</a:t>
            </a:r>
            <a:r>
              <a:rPr lang="cs-CZ" altLang="cs-CZ" sz="2800">
                <a:solidFill>
                  <a:srgbClr val="0000FF"/>
                </a:solidFill>
              </a:rPr>
              <a:t> </a:t>
            </a:r>
            <a:r>
              <a:rPr lang="cs-CZ" altLang="cs-CZ" sz="2800" b="1">
                <a:solidFill>
                  <a:srgbClr val="0000FF"/>
                </a:solidFill>
              </a:rPr>
              <a:t>a jejich organizované shluky</a:t>
            </a:r>
            <a:r>
              <a:rPr lang="cs-CZ" altLang="cs-CZ" sz="2800"/>
              <a:t> (tonsily, apendix, Peyerské plaky ve střevě) – filtrují lymfu a zachycují přítomné antigeny</a:t>
            </a:r>
            <a:br>
              <a:rPr lang="cs-CZ" altLang="cs-CZ" sz="2800"/>
            </a:br>
            <a:endParaRPr lang="cs-CZ" altLang="cs-CZ" sz="1000"/>
          </a:p>
          <a:p>
            <a:pPr eaLnBrk="1" hangingPunct="1">
              <a:buClr>
                <a:schemeClr val="tx1"/>
              </a:buClr>
            </a:pPr>
            <a:r>
              <a:rPr lang="cs-CZ" altLang="cs-CZ" sz="2800" b="1">
                <a:solidFill>
                  <a:srgbClr val="0000FF"/>
                </a:solidFill>
              </a:rPr>
              <a:t>MALT</a:t>
            </a:r>
            <a:r>
              <a:rPr lang="cs-CZ" altLang="cs-CZ" sz="2800"/>
              <a:t> (mucous associated lymphoid tissue) – </a:t>
            </a:r>
            <a:br>
              <a:rPr lang="cs-CZ" altLang="cs-CZ" sz="2800"/>
            </a:br>
            <a:r>
              <a:rPr lang="cs-CZ" altLang="cs-CZ" sz="2800"/>
              <a:t>rozptýlená lymfatická tkáň, hlavní úlohou je </a:t>
            </a:r>
            <a:br>
              <a:rPr lang="cs-CZ" altLang="cs-CZ" sz="2800"/>
            </a:br>
            <a:r>
              <a:rPr lang="cs-CZ" altLang="cs-CZ" sz="2800"/>
              <a:t>zachytávání antigenů, které proniknou přes slizniční membrány</a:t>
            </a:r>
            <a:br>
              <a:rPr lang="cs-CZ" altLang="cs-CZ" sz="2800"/>
            </a:b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xmlns="" val="24934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SLEZINA A LYMFATICKÉ UZLINY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pPr eaLnBrk="1" hangingPunct="1"/>
            <a:r>
              <a:rPr lang="cs-CZ" altLang="cs-CZ" sz="2800"/>
              <a:t>průchod většiny cirkulujících lymfoidních  buněk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/>
              <a:t>vychytávání mikrobiálních podnětů z krve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/>
              <a:t>lobulární struktura  tvořena větvícími se trabekulami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/>
              <a:t>splenické cévy- vstup i výstup v hilu, větví se uvnitř trabekulí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/>
              <a:t>stabilizace retikulární vazivovou tkání</a:t>
            </a:r>
          </a:p>
        </p:txBody>
      </p:sp>
    </p:spTree>
    <p:extLst>
      <p:ext uri="{BB962C8B-B14F-4D97-AF65-F5344CB8AC3E}">
        <p14:creationId xmlns:p14="http://schemas.microsoft.com/office/powerpoint/2010/main" xmlns="" val="19754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Lymfatické uzliny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763000" cy="5256212"/>
          </a:xfrm>
        </p:spPr>
        <p:txBody>
          <a:bodyPr/>
          <a:lstStyle/>
          <a:p>
            <a:pPr eaLnBrk="1" hangingPunct="1"/>
            <a:r>
              <a:rPr lang="cs-CZ" altLang="cs-CZ" sz="2800"/>
              <a:t>lokalizovány </a:t>
            </a:r>
            <a:r>
              <a:rPr lang="cs-CZ" altLang="cs-CZ" sz="2800" b="1"/>
              <a:t>podél lymfatických cév</a:t>
            </a:r>
          </a:p>
          <a:p>
            <a:pPr eaLnBrk="1" hangingPunct="1"/>
            <a:r>
              <a:rPr lang="cs-CZ" altLang="cs-CZ" sz="2800"/>
              <a:t>drenáž </a:t>
            </a:r>
            <a:r>
              <a:rPr lang="cs-CZ" altLang="cs-CZ" sz="2800" b="1"/>
              <a:t>kůže a povrchové tkáně </a:t>
            </a:r>
            <a:r>
              <a:rPr lang="cs-CZ" altLang="cs-CZ" sz="2800"/>
              <a:t>- cervikální, axilární, ingvinální</a:t>
            </a:r>
          </a:p>
          <a:p>
            <a:pPr eaLnBrk="1" hangingPunct="1"/>
            <a:r>
              <a:rPr lang="cs-CZ" altLang="cs-CZ" sz="2800"/>
              <a:t>drenáž </a:t>
            </a:r>
            <a:r>
              <a:rPr lang="cs-CZ" altLang="cs-CZ" sz="2800" b="1"/>
              <a:t>slizničních povrchů a vnitřních orgánů </a:t>
            </a:r>
            <a:r>
              <a:rPr lang="cs-CZ" altLang="cs-CZ" sz="2800"/>
              <a:t>- mezenteriální, mediastinální, periaortální</a:t>
            </a:r>
          </a:p>
          <a:p>
            <a:pPr eaLnBrk="1" hangingPunct="1"/>
            <a:r>
              <a:rPr lang="cs-CZ" altLang="cs-CZ" sz="2800"/>
              <a:t>oválné struktury- </a:t>
            </a:r>
            <a:r>
              <a:rPr lang="cs-CZ" altLang="cs-CZ" sz="2800" b="1"/>
              <a:t>hilus</a:t>
            </a:r>
            <a:r>
              <a:rPr lang="cs-CZ" altLang="cs-CZ" sz="2800"/>
              <a:t>- místo vstupu a výstupu cév</a:t>
            </a:r>
          </a:p>
          <a:p>
            <a:pPr eaLnBrk="1" hangingPunct="1"/>
            <a:r>
              <a:rPr lang="cs-CZ" altLang="cs-CZ" sz="2800"/>
              <a:t>obklopeny fibrózní </a:t>
            </a:r>
            <a:r>
              <a:rPr lang="cs-CZ" altLang="cs-CZ" sz="2800" b="1"/>
              <a:t>kapsulou</a:t>
            </a:r>
            <a:r>
              <a:rPr lang="cs-CZ" altLang="cs-CZ" sz="2800"/>
              <a:t>, která vytváří v uzlině </a:t>
            </a:r>
            <a:r>
              <a:rPr lang="cs-CZ" altLang="cs-CZ" sz="2800" b="1"/>
              <a:t>trabekuly</a:t>
            </a:r>
            <a:r>
              <a:rPr lang="cs-CZ" altLang="cs-CZ" sz="2800"/>
              <a:t> – v nich se větví cévy a nervy</a:t>
            </a:r>
          </a:p>
          <a:p>
            <a:pPr eaLnBrk="1" hangingPunct="1"/>
            <a:r>
              <a:rPr lang="cs-CZ" altLang="cs-CZ" sz="2800"/>
              <a:t>subkapsulární sinus- vstup aferentních </a:t>
            </a:r>
            <a:r>
              <a:rPr lang="cs-CZ" altLang="cs-CZ" sz="2800" b="1"/>
              <a:t>lymfatických cév</a:t>
            </a:r>
          </a:p>
        </p:txBody>
      </p:sp>
    </p:spTree>
    <p:extLst>
      <p:ext uri="{BB962C8B-B14F-4D97-AF65-F5344CB8AC3E}">
        <p14:creationId xmlns:p14="http://schemas.microsoft.com/office/powerpoint/2010/main" xmlns="" val="7530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9151" y="188913"/>
            <a:ext cx="19034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4" y="414339"/>
            <a:ext cx="5267325" cy="439737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0000FF"/>
                </a:solidFill>
              </a:rPr>
              <a:t>Struktura MHC gp I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024063" y="1000126"/>
            <a:ext cx="8286750" cy="52371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r>
              <a:rPr lang="cs-CZ" sz="2200" dirty="0">
                <a:solidFill>
                  <a:srgbClr val="002060"/>
                </a:solidFill>
              </a:rPr>
              <a:t>MHC </a:t>
            </a:r>
            <a:r>
              <a:rPr lang="cs-CZ" sz="2200" dirty="0" err="1">
                <a:solidFill>
                  <a:srgbClr val="002060"/>
                </a:solidFill>
              </a:rPr>
              <a:t>gp</a:t>
            </a:r>
            <a:r>
              <a:rPr lang="cs-CZ" sz="2200" dirty="0">
                <a:solidFill>
                  <a:srgbClr val="002060"/>
                </a:solidFill>
              </a:rPr>
              <a:t>. I. třídy se skládají z </a:t>
            </a:r>
            <a:r>
              <a:rPr lang="cs-CZ" sz="2200" dirty="0" err="1">
                <a:solidFill>
                  <a:srgbClr val="002060"/>
                </a:solidFill>
              </a:rPr>
              <a:t>transmembránového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br>
              <a:rPr lang="cs-CZ" sz="2200" dirty="0">
                <a:solidFill>
                  <a:srgbClr val="002060"/>
                </a:solidFill>
              </a:rPr>
            </a:br>
            <a:r>
              <a:rPr lang="cs-CZ" sz="2200" b="1" dirty="0">
                <a:solidFill>
                  <a:srgbClr val="CC0099"/>
                </a:solidFill>
              </a:rPr>
              <a:t>řetězce </a:t>
            </a:r>
            <a:r>
              <a:rPr lang="cs-CZ" sz="2200" b="1" dirty="0">
                <a:solidFill>
                  <a:srgbClr val="CC0099"/>
                </a:solidFill>
                <a:latin typeface="Symbol" pitchFamily="18" charset="2"/>
              </a:rPr>
              <a:t>a</a:t>
            </a:r>
            <a:r>
              <a:rPr lang="cs-CZ" sz="2200" b="1" dirty="0">
                <a:solidFill>
                  <a:srgbClr val="002060"/>
                </a:solidFill>
              </a:rPr>
              <a:t> </a:t>
            </a:r>
            <a:r>
              <a:rPr lang="cs-CZ" sz="2200" dirty="0" err="1">
                <a:solidFill>
                  <a:srgbClr val="002060"/>
                </a:solidFill>
              </a:rPr>
              <a:t>a</a:t>
            </a:r>
            <a:r>
              <a:rPr lang="cs-CZ" sz="2200" dirty="0">
                <a:solidFill>
                  <a:srgbClr val="002060"/>
                </a:solidFill>
              </a:rPr>
              <a:t> nekovalentně asociovaného </a:t>
            </a:r>
            <a:br>
              <a:rPr lang="cs-CZ" sz="2200" dirty="0">
                <a:solidFill>
                  <a:srgbClr val="002060"/>
                </a:solidFill>
              </a:rPr>
            </a:br>
            <a:r>
              <a:rPr lang="cs-CZ" sz="2200" b="1" dirty="0">
                <a:solidFill>
                  <a:srgbClr val="CC0099"/>
                </a:solidFill>
                <a:latin typeface="Symbol" pitchFamily="18" charset="2"/>
              </a:rPr>
              <a:t>b</a:t>
            </a:r>
            <a:r>
              <a:rPr lang="cs-CZ" sz="2200" b="1" baseline="-25000" dirty="0">
                <a:solidFill>
                  <a:srgbClr val="CC0099"/>
                </a:solidFill>
                <a:latin typeface="Symbol" pitchFamily="18" charset="2"/>
              </a:rPr>
              <a:t>2</a:t>
            </a:r>
            <a:r>
              <a:rPr lang="cs-CZ" sz="2200" b="1" dirty="0">
                <a:solidFill>
                  <a:srgbClr val="CC0099"/>
                </a:solidFill>
              </a:rPr>
              <a:t>mikroglobulinu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endParaRPr lang="cs-CZ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r>
              <a:rPr lang="cs-CZ" sz="2200" dirty="0">
                <a:solidFill>
                  <a:srgbClr val="002060"/>
                </a:solidFill>
              </a:rPr>
              <a:t>Řetězec </a:t>
            </a:r>
            <a:r>
              <a:rPr lang="cs-CZ" sz="2200" b="1" dirty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200" dirty="0">
                <a:solidFill>
                  <a:srgbClr val="002060"/>
                </a:solidFill>
              </a:rPr>
              <a:t> má 3 domény, 2 N-terminální (</a:t>
            </a:r>
            <a:r>
              <a:rPr lang="cs-CZ" sz="2200" b="1" dirty="0">
                <a:solidFill>
                  <a:srgbClr val="002060"/>
                </a:solidFill>
                <a:latin typeface="Symbol" pitchFamily="18" charset="2"/>
              </a:rPr>
              <a:t>a1, a2 </a:t>
            </a:r>
            <a:r>
              <a:rPr lang="cs-CZ" sz="2200" dirty="0">
                <a:solidFill>
                  <a:srgbClr val="002060"/>
                </a:solidFill>
              </a:rPr>
              <a:t>– vazebné místo pro peptidy</a:t>
            </a:r>
            <a:r>
              <a:rPr lang="cs-CZ" sz="2200" dirty="0">
                <a:solidFill>
                  <a:srgbClr val="002060"/>
                </a:solidFill>
                <a:latin typeface="Symbol" pitchFamily="18" charset="2"/>
              </a:rPr>
              <a:t>) </a:t>
            </a:r>
            <a:r>
              <a:rPr lang="cs-CZ" sz="2200" dirty="0">
                <a:solidFill>
                  <a:srgbClr val="002060"/>
                </a:solidFill>
              </a:rPr>
              <a:t>a 1 C-terminální doménu (</a:t>
            </a:r>
            <a:r>
              <a:rPr lang="cs-CZ" sz="2200" b="1" dirty="0">
                <a:solidFill>
                  <a:srgbClr val="002060"/>
                </a:solidFill>
                <a:latin typeface="Symbol" pitchFamily="18" charset="2"/>
              </a:rPr>
              <a:t>a3 </a:t>
            </a:r>
            <a:r>
              <a:rPr lang="cs-CZ" sz="2200" dirty="0">
                <a:solidFill>
                  <a:srgbClr val="002060"/>
                </a:solidFill>
              </a:rPr>
              <a:t>– zakotvena </a:t>
            </a:r>
            <a:br>
              <a:rPr lang="cs-CZ" sz="2200" dirty="0">
                <a:solidFill>
                  <a:srgbClr val="002060"/>
                </a:solidFill>
              </a:rPr>
            </a:br>
            <a:r>
              <a:rPr lang="cs-CZ" sz="2200" dirty="0">
                <a:solidFill>
                  <a:srgbClr val="002060"/>
                </a:solidFill>
              </a:rPr>
              <a:t>v cytoplazmatické membráně)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endParaRPr lang="cs-CZ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r>
              <a:rPr lang="cs-CZ" sz="2200" dirty="0">
                <a:solidFill>
                  <a:srgbClr val="002060"/>
                </a:solidFill>
              </a:rPr>
              <a:t> Vazba peptidu je nezbytná pro stabilní konformaci MHC </a:t>
            </a:r>
            <a:r>
              <a:rPr lang="cs-CZ" sz="2200" dirty="0" err="1">
                <a:solidFill>
                  <a:srgbClr val="002060"/>
                </a:solidFill>
              </a:rPr>
              <a:t>gp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br>
              <a:rPr lang="cs-CZ" sz="2200" dirty="0">
                <a:solidFill>
                  <a:srgbClr val="002060"/>
                </a:solidFill>
              </a:rPr>
            </a:br>
            <a:r>
              <a:rPr lang="cs-CZ" sz="2200" dirty="0">
                <a:solidFill>
                  <a:srgbClr val="002060"/>
                </a:solidFill>
              </a:rPr>
              <a:t>a tím zajišťuje jeho dlouhodobou prezentaci na buněčném povrchu</a:t>
            </a:r>
          </a:p>
          <a:p>
            <a:pPr eaLnBrk="1" hangingPunct="1">
              <a:lnSpc>
                <a:spcPct val="80000"/>
              </a:lnSpc>
              <a:buSzPct val="130000"/>
              <a:buFont typeface="Wingdings" pitchFamily="2" charset="2"/>
              <a:buChar char="§"/>
              <a:defRPr/>
            </a:pPr>
            <a:endParaRPr lang="cs-CZ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583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Lymfatická uzlina - kortex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pPr eaLnBrk="1" hangingPunct="1"/>
            <a:r>
              <a:rPr lang="cs-CZ" altLang="cs-CZ" sz="2800"/>
              <a:t>Obsahuje primární a sekundární folikuly – hlavně </a:t>
            </a:r>
            <a:r>
              <a:rPr lang="cs-CZ" altLang="cs-CZ" sz="2800" b="1"/>
              <a:t>B lymfocyty</a:t>
            </a:r>
          </a:p>
          <a:p>
            <a:pPr eaLnBrk="1" hangingPunct="1"/>
            <a:r>
              <a:rPr lang="cs-CZ" altLang="cs-CZ" sz="2800"/>
              <a:t>Parakortikální oblast- </a:t>
            </a:r>
            <a:r>
              <a:rPr lang="cs-CZ" altLang="cs-CZ" sz="2800" b="1"/>
              <a:t>T lymfocyty</a:t>
            </a:r>
            <a:r>
              <a:rPr lang="cs-CZ" altLang="cs-CZ" sz="2800"/>
              <a:t> a akcesorní buňky (</a:t>
            </a:r>
            <a:r>
              <a:rPr lang="cs-CZ" altLang="cs-CZ" sz="2800" b="1"/>
              <a:t>makrofágy, dendritické buňky</a:t>
            </a:r>
            <a:r>
              <a:rPr lang="cs-CZ" altLang="cs-CZ" sz="2800"/>
              <a:t>)</a:t>
            </a:r>
          </a:p>
          <a:p>
            <a:pPr eaLnBrk="1" hangingPunct="1"/>
            <a:r>
              <a:rPr lang="cs-CZ" altLang="cs-CZ" sz="2800" b="1"/>
              <a:t>Dendritické buňky</a:t>
            </a:r>
            <a:r>
              <a:rPr lang="cs-CZ" altLang="cs-CZ" sz="2800"/>
              <a:t> vstupují do LU z tkání po setkání s </a:t>
            </a:r>
            <a:r>
              <a:rPr lang="cs-CZ" altLang="cs-CZ" sz="2800" b="1"/>
              <a:t>Ag</a:t>
            </a:r>
            <a:r>
              <a:rPr lang="cs-CZ" altLang="cs-CZ" sz="2800"/>
              <a:t>- po vstupu přes subkapsulární sinus </a:t>
            </a:r>
            <a:r>
              <a:rPr lang="cs-CZ" altLang="cs-CZ" sz="2800" b="1"/>
              <a:t>prezentují Ag T lymfocytům</a:t>
            </a:r>
          </a:p>
          <a:p>
            <a:pPr eaLnBrk="1" hangingPunct="1"/>
            <a:r>
              <a:rPr lang="cs-CZ" altLang="cs-CZ" sz="2800"/>
              <a:t>Ag-ní materiál může být </a:t>
            </a:r>
            <a:r>
              <a:rPr lang="cs-CZ" altLang="cs-CZ" sz="2800" b="1"/>
              <a:t>vychytán APC a zpracován až v LU</a:t>
            </a:r>
          </a:p>
        </p:txBody>
      </p:sp>
    </p:spTree>
    <p:extLst>
      <p:ext uri="{BB962C8B-B14F-4D97-AF65-F5344CB8AC3E}">
        <p14:creationId xmlns:p14="http://schemas.microsoft.com/office/powerpoint/2010/main" xmlns="" val="13053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Lymfatická uzlina - medula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64235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Rozdělena do medulárních provazců- obklopují </a:t>
            </a:r>
            <a:r>
              <a:rPr lang="cs-CZ" altLang="cs-CZ" sz="2800" b="1"/>
              <a:t>medulární sinusy</a:t>
            </a:r>
            <a:r>
              <a:rPr lang="cs-CZ" altLang="cs-CZ" sz="2800"/>
              <a:t>, které ústí do hilu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/>
              <a:t>B a T lymfocyty</a:t>
            </a:r>
            <a:r>
              <a:rPr lang="cs-CZ" altLang="cs-CZ" sz="2800"/>
              <a:t> migrují z folikulů a parakortikálních oblastí </a:t>
            </a:r>
            <a:r>
              <a:rPr lang="cs-CZ" altLang="cs-CZ" sz="2800" b="1"/>
              <a:t>do meduly</a:t>
            </a:r>
            <a:r>
              <a:rPr lang="cs-CZ" altLang="cs-CZ" sz="2800"/>
              <a:t> i s plazmatickými bb.- z hilu </a:t>
            </a:r>
            <a:r>
              <a:rPr lang="cs-CZ" altLang="cs-CZ" sz="2800" b="1"/>
              <a:t>odcházejí</a:t>
            </a:r>
            <a:r>
              <a:rPr lang="cs-CZ" altLang="cs-CZ" sz="2800"/>
              <a:t> eferentními lymf. cestami a migrují </a:t>
            </a:r>
            <a:r>
              <a:rPr lang="cs-CZ" altLang="cs-CZ" sz="2800" b="1"/>
              <a:t>do orgánů a tkání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T a B bb. působí jako </a:t>
            </a:r>
            <a:r>
              <a:rPr lang="cs-CZ" altLang="cs-CZ" sz="2800" b="1"/>
              <a:t>efektorové</a:t>
            </a:r>
            <a:r>
              <a:rPr lang="cs-CZ" altLang="cs-CZ" sz="2800"/>
              <a:t> bb, část se diferencuje v </a:t>
            </a:r>
            <a:r>
              <a:rPr lang="cs-CZ" altLang="cs-CZ" sz="2800" b="1"/>
              <a:t>paměťové</a:t>
            </a:r>
            <a:r>
              <a:rPr lang="cs-CZ" altLang="cs-CZ" sz="2800"/>
              <a:t> bb., které zajišťují rychlejší a efektivnější imunitní odpověď při dalším setkání s Ag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/>
              <a:t>Eferentní lymfatické cesty</a:t>
            </a:r>
            <a:r>
              <a:rPr lang="cs-CZ" altLang="cs-CZ" sz="2800"/>
              <a:t>- ductus thoracicus </a:t>
            </a:r>
            <a:r>
              <a:rPr lang="cs-CZ" altLang="cs-CZ" sz="2800">
                <a:cs typeface="Arial" panose="020B0604020202020204" pitchFamily="34" charset="0"/>
              </a:rPr>
              <a:t>→</a:t>
            </a:r>
            <a:r>
              <a:rPr lang="cs-CZ" altLang="cs-CZ" sz="2800"/>
              <a:t> vena subclavia (krevní cirkulace)</a:t>
            </a:r>
          </a:p>
        </p:txBody>
      </p:sp>
    </p:spTree>
    <p:extLst>
      <p:ext uri="{BB962C8B-B14F-4D97-AF65-F5344CB8AC3E}">
        <p14:creationId xmlns:p14="http://schemas.microsoft.com/office/powerpoint/2010/main" xmlns="" val="24990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12714"/>
            <a:ext cx="804545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24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Slezina- červená pulpa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pPr eaLnBrk="1" hangingPunct="1"/>
            <a:r>
              <a:rPr lang="cs-CZ" altLang="cs-CZ" sz="2800"/>
              <a:t>lobuly se dělí na červenou a bílou pulpu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 b="1"/>
              <a:t>červená pulpa </a:t>
            </a:r>
            <a:r>
              <a:rPr lang="cs-CZ" altLang="cs-CZ" sz="2800"/>
              <a:t>- průchod venózních sinusů mezi arteriemi a žílami </a:t>
            </a:r>
            <a:r>
              <a:rPr lang="cs-CZ" altLang="cs-CZ" sz="2800">
                <a:cs typeface="Arial" panose="020B0604020202020204" pitchFamily="34" charset="0"/>
              </a:rPr>
              <a:t>→</a:t>
            </a:r>
            <a:r>
              <a:rPr lang="cs-CZ" altLang="cs-CZ" sz="2800"/>
              <a:t> </a:t>
            </a:r>
            <a:r>
              <a:rPr lang="cs-CZ" altLang="cs-CZ" sz="2800" b="1"/>
              <a:t>filtrace krve</a:t>
            </a:r>
          </a:p>
          <a:p>
            <a:pPr eaLnBrk="1" hangingPunct="1"/>
            <a:endParaRPr lang="cs-CZ" altLang="cs-CZ" sz="1000" b="1"/>
          </a:p>
          <a:p>
            <a:pPr eaLnBrk="1" hangingPunct="1"/>
            <a:r>
              <a:rPr lang="cs-CZ" altLang="cs-CZ" sz="2800"/>
              <a:t>v </a:t>
            </a:r>
            <a:r>
              <a:rPr lang="cs-CZ" altLang="cs-CZ" sz="2800" b="1"/>
              <a:t>sinusech makrofágy</a:t>
            </a:r>
            <a:r>
              <a:rPr lang="cs-CZ" altLang="cs-CZ" sz="2800"/>
              <a:t> pohlcují staré červené a bílé krvinky a mikrobiální částice</a:t>
            </a:r>
          </a:p>
          <a:p>
            <a:pPr eaLnBrk="1" hangingPunct="1"/>
            <a:endParaRPr lang="cs-CZ" altLang="cs-CZ" sz="1000"/>
          </a:p>
          <a:p>
            <a:pPr eaLnBrk="1" hangingPunct="1"/>
            <a:r>
              <a:rPr lang="cs-CZ" altLang="cs-CZ" sz="2800"/>
              <a:t>eliminace imunokomplexů navázaných na povrchu erytrocytů</a:t>
            </a:r>
          </a:p>
        </p:txBody>
      </p:sp>
    </p:spTree>
    <p:extLst>
      <p:ext uri="{BB962C8B-B14F-4D97-AF65-F5344CB8AC3E}">
        <p14:creationId xmlns:p14="http://schemas.microsoft.com/office/powerpoint/2010/main" xmlns="" val="18740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Slezina- bílá pulpa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6868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= </a:t>
            </a:r>
            <a:r>
              <a:rPr lang="cs-CZ" altLang="cs-CZ" sz="2800" b="1"/>
              <a:t>Lymfoidní tkáň</a:t>
            </a:r>
            <a:r>
              <a:rPr lang="cs-CZ" altLang="cs-CZ" sz="2800"/>
              <a:t>, skládá se z centrálních  lymfoidních foliklů (přev.lymfocyty B), sousedí s oblastmi s převahou T-lymfocytů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Primární a sekundární </a:t>
            </a:r>
            <a:r>
              <a:rPr lang="cs-CZ" altLang="cs-CZ" sz="2800" b="1"/>
              <a:t>B lymfocytární folikuly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Sekundární - obsahují </a:t>
            </a:r>
            <a:r>
              <a:rPr lang="cs-CZ" altLang="cs-CZ" sz="2800" b="1"/>
              <a:t>germinální centrum</a:t>
            </a:r>
            <a:r>
              <a:rPr lang="cs-CZ" altLang="cs-CZ" sz="2800"/>
              <a:t> (izotypový přesmyk, somatické mutace </a:t>
            </a:r>
            <a:r>
              <a:rPr lang="cs-CZ" altLang="cs-CZ" sz="2800">
                <a:cs typeface="Arial" panose="020B0604020202020204" pitchFamily="34" charset="0"/>
              </a:rPr>
              <a:t>→</a:t>
            </a:r>
            <a:r>
              <a:rPr lang="cs-CZ" altLang="cs-CZ" sz="2800"/>
              <a:t> </a:t>
            </a:r>
            <a:r>
              <a:rPr lang="cs-CZ" altLang="cs-CZ" sz="2800" b="1"/>
              <a:t>afinitní maturace B lymfocytů)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Bílá pulpa obsahuje i neutrofily, eosinofily, plazmatické bb.</a:t>
            </a:r>
          </a:p>
        </p:txBody>
      </p:sp>
    </p:spTree>
    <p:extLst>
      <p:ext uri="{BB962C8B-B14F-4D97-AF65-F5344CB8AC3E}">
        <p14:creationId xmlns:p14="http://schemas.microsoft.com/office/powerpoint/2010/main" xmlns="" val="36933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65114"/>
            <a:ext cx="75946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1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2133600"/>
            <a:ext cx="7772400" cy="18288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0099"/>
                </a:solidFill>
              </a:rPr>
              <a:t>Slizniční imunitní systém</a:t>
            </a:r>
          </a:p>
        </p:txBody>
      </p:sp>
    </p:spTree>
    <p:extLst>
      <p:ext uri="{BB962C8B-B14F-4D97-AF65-F5344CB8AC3E}">
        <p14:creationId xmlns:p14="http://schemas.microsoft.com/office/powerpoint/2010/main" xmlns="" val="1553901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0" y="2349500"/>
            <a:ext cx="8064500" cy="1828800"/>
          </a:xfrm>
        </p:spPr>
        <p:txBody>
          <a:bodyPr/>
          <a:lstStyle/>
          <a:p>
            <a:pPr algn="l" eaLnBrk="1" hangingPunct="1"/>
            <a:r>
              <a:rPr lang="cs-CZ" altLang="cs-CZ" sz="3200" b="1">
                <a:solidFill>
                  <a:srgbClr val="CC0099"/>
                </a:solidFill>
              </a:rPr>
              <a:t>Funkce a struktura slizničního a kožního imunitního systému</a:t>
            </a:r>
            <a:r>
              <a:rPr lang="cs-CZ" altLang="cs-CZ" sz="3200" b="1">
                <a:solidFill>
                  <a:srgbClr val="0000FF"/>
                </a:solidFill>
              </a:rPr>
              <a:t/>
            </a:r>
            <a:br>
              <a:rPr lang="cs-CZ" altLang="cs-CZ" sz="3200" b="1">
                <a:solidFill>
                  <a:srgbClr val="0000FF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 b="1">
                <a:solidFill>
                  <a:schemeClr val="tx1"/>
                </a:solidFill>
              </a:rPr>
              <a:t>sliznice  a kůže</a:t>
            </a:r>
            <a:r>
              <a:rPr lang="cs-CZ" altLang="cs-CZ" sz="2400">
                <a:solidFill>
                  <a:schemeClr val="tx1"/>
                </a:solidFill>
              </a:rPr>
              <a:t> jsou ve stálém kontaktu s vnějším prostředím, je zde soustředěno asi 80% imunokompetentních buněk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 b="1">
                <a:solidFill>
                  <a:srgbClr val="0000FF"/>
                </a:solidFill>
              </a:rPr>
              <a:t>kůže</a:t>
            </a:r>
            <a:r>
              <a:rPr lang="cs-CZ" altLang="cs-CZ" sz="2400">
                <a:solidFill>
                  <a:schemeClr val="tx1"/>
                </a:solidFill>
              </a:rPr>
              <a:t> – bariéra proti mechanickému, fyzikálnímu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a chemickému poškození a proti průniku mikroorganismů,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u člověka představuje povrch asi 1,5 m</a:t>
            </a:r>
            <a:r>
              <a:rPr lang="cs-CZ" altLang="cs-CZ" sz="2400" baseline="30000">
                <a:solidFill>
                  <a:schemeClr val="tx1"/>
                </a:solidFill>
              </a:rPr>
              <a:t>2</a:t>
            </a: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 b="1">
                <a:solidFill>
                  <a:srgbClr val="0000FF"/>
                </a:solidFill>
              </a:rPr>
              <a:t>slizniční imunitní systém</a:t>
            </a:r>
            <a:r>
              <a:rPr lang="cs-CZ" altLang="cs-CZ" sz="2400">
                <a:solidFill>
                  <a:schemeClr val="tx1"/>
                </a:solidFill>
              </a:rPr>
              <a:t> – brání průniku patogenních mikroorganismů, brání rozvoji sebepoškozujících zánětlivých imunitních reakcí proti patogenům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a neškodným antigenům z vnějšího prostředí,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sliznice mají plochu asi 400 m</a:t>
            </a:r>
            <a:r>
              <a:rPr lang="cs-CZ" altLang="cs-CZ" sz="2400" baseline="3000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97735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2565400"/>
            <a:ext cx="7772400" cy="1828800"/>
          </a:xfrm>
        </p:spPr>
        <p:txBody>
          <a:bodyPr/>
          <a:lstStyle/>
          <a:p>
            <a:pPr algn="l" eaLnBrk="1" hangingPunct="1"/>
            <a:r>
              <a:rPr lang="cs-CZ" altLang="cs-CZ" sz="3200" b="1">
                <a:solidFill>
                  <a:srgbClr val="CC0099"/>
                </a:solidFill>
              </a:rPr>
              <a:t>Slizniční imunitní systém</a:t>
            </a:r>
            <a:r>
              <a:rPr lang="cs-CZ" altLang="cs-CZ" sz="3200" b="1">
                <a:solidFill>
                  <a:srgbClr val="0000FF"/>
                </a:solidFill>
              </a:rPr>
              <a:t/>
            </a:r>
            <a:br>
              <a:rPr lang="cs-CZ" altLang="cs-CZ" sz="3200" b="1">
                <a:solidFill>
                  <a:srgbClr val="0000FF"/>
                </a:solidFill>
              </a:rPr>
            </a:br>
            <a:r>
              <a:rPr lang="cs-CZ" altLang="cs-CZ" sz="3200" b="1">
                <a:solidFill>
                  <a:srgbClr val="0000FF"/>
                </a:solidFill>
              </a:rPr>
              <a:t/>
            </a:r>
            <a:br>
              <a:rPr lang="cs-CZ" altLang="cs-CZ" sz="3200" b="1">
                <a:solidFill>
                  <a:srgbClr val="0000FF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>sliznice dutiny ústní a nosní, dýchacího, trávicího a urogenitálního systému, sliznice oka a vnitřního ucha, vývody exokrinních žlaz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/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 b="1">
                <a:solidFill>
                  <a:srgbClr val="0000FF"/>
                </a:solidFill>
              </a:rPr>
              <a:t>přirozené neimunitní obranné mechanismy</a:t>
            </a:r>
            <a:r>
              <a:rPr lang="cs-CZ" altLang="cs-CZ" sz="2800">
                <a:solidFill>
                  <a:srgbClr val="0000FF"/>
                </a:solidFill>
              </a:rPr>
              <a:t>:</a:t>
            </a:r>
            <a:r>
              <a:rPr lang="cs-CZ" altLang="cs-CZ" sz="2800">
                <a:solidFill>
                  <a:schemeClr val="tx1"/>
                </a:solidFill>
              </a:rPr>
              <a:t> 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>pohyb řasinek, proudění vzduchu a tekutin, sekrety žláz s vnější sekrecí s baktericidními účinky (MK, lysozym, pepsin, defensiny), kyselé pH žaludku a moče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/>
            </a:r>
            <a:br>
              <a:rPr lang="cs-CZ" altLang="cs-CZ" sz="2800">
                <a:solidFill>
                  <a:schemeClr val="tx1"/>
                </a:solidFill>
              </a:rPr>
            </a:br>
            <a:endParaRPr lang="cs-CZ" altLang="cs-CZ" sz="2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738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2133600"/>
            <a:ext cx="7772400" cy="1828800"/>
          </a:xfrm>
        </p:spPr>
        <p:txBody>
          <a:bodyPr/>
          <a:lstStyle/>
          <a:p>
            <a:pPr algn="l" eaLnBrk="1" hangingPunct="1"/>
            <a:r>
              <a:rPr lang="cs-CZ" altLang="cs-CZ" sz="3200" b="1">
                <a:solidFill>
                  <a:srgbClr val="CC0099"/>
                </a:solidFill>
              </a:rPr>
              <a:t>Struktura slizničního imunitního systému</a:t>
            </a:r>
            <a:r>
              <a:rPr lang="cs-CZ" altLang="cs-CZ" sz="3200" b="1">
                <a:solidFill>
                  <a:srgbClr val="0000FF"/>
                </a:solidFill>
              </a:rPr>
              <a:t/>
            </a:r>
            <a:br>
              <a:rPr lang="cs-CZ" altLang="cs-CZ" sz="3200" b="1">
                <a:solidFill>
                  <a:srgbClr val="0000FF"/>
                </a:solidFill>
              </a:rPr>
            </a:br>
            <a:r>
              <a:rPr lang="cs-CZ" altLang="cs-CZ" sz="2400">
                <a:solidFill>
                  <a:srgbClr val="0000FF"/>
                </a:solidFill>
              </a:rPr>
              <a:t/>
            </a:r>
            <a:br>
              <a:rPr lang="cs-CZ" altLang="cs-CZ" sz="2400">
                <a:solidFill>
                  <a:srgbClr val="0000FF"/>
                </a:solidFill>
              </a:rPr>
            </a:br>
            <a:r>
              <a:rPr lang="cs-CZ" altLang="cs-CZ" sz="2400" b="1">
                <a:solidFill>
                  <a:schemeClr val="tx1"/>
                </a:solidFill>
              </a:rPr>
              <a:t>MALT </a:t>
            </a:r>
            <a:r>
              <a:rPr lang="cs-CZ" altLang="cs-CZ" sz="2400">
                <a:solidFill>
                  <a:schemeClr val="tx1"/>
                </a:solidFill>
              </a:rPr>
              <a:t>(mucous associated lymphoid tissue)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 b="1">
                <a:solidFill>
                  <a:schemeClr val="tx1"/>
                </a:solidFill>
              </a:rPr>
              <a:t>          BALT </a:t>
            </a:r>
            <a:r>
              <a:rPr lang="cs-CZ" altLang="cs-CZ" sz="2400">
                <a:solidFill>
                  <a:schemeClr val="tx1"/>
                </a:solidFill>
              </a:rPr>
              <a:t>(bronchus associated lymphoid tissue)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        </a:t>
            </a:r>
            <a:r>
              <a:rPr lang="cs-CZ" altLang="cs-CZ" sz="2400" b="1">
                <a:solidFill>
                  <a:schemeClr val="tx1"/>
                </a:solidFill>
              </a:rPr>
              <a:t>GALT</a:t>
            </a:r>
            <a:r>
              <a:rPr lang="cs-CZ" altLang="cs-CZ" sz="2400">
                <a:solidFill>
                  <a:schemeClr val="tx1"/>
                </a:solidFill>
              </a:rPr>
              <a:t> (gut associated lymphoid tissue)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 b="1" u="sng">
                <a:solidFill>
                  <a:srgbClr val="0000FF"/>
                </a:solidFill>
              </a:rPr>
              <a:t>o-MALT</a:t>
            </a:r>
            <a:r>
              <a:rPr lang="cs-CZ" altLang="cs-CZ" sz="2400">
                <a:solidFill>
                  <a:schemeClr val="tx1"/>
                </a:solidFill>
              </a:rPr>
              <a:t> (organisovaný) – je tvořen lymfoidními folikuly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pod sliznicí; patrové a nosní mandle, apendix, Peyerovy plaky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 b="1" u="sng">
                <a:solidFill>
                  <a:srgbClr val="0000FF"/>
                </a:solidFill>
              </a:rPr>
              <a:t>d-MALT</a:t>
            </a:r>
            <a:r>
              <a:rPr lang="cs-CZ" altLang="cs-CZ" sz="2400">
                <a:solidFill>
                  <a:schemeClr val="tx1"/>
                </a:solidFill>
              </a:rPr>
              <a:t> (difúzní) – je tvořen leukocyty difuzně rozprostřenými v lamina propria (T a B lymfocyty, makrofágy, neutrofily, eozinofily a žírné bb.)</a:t>
            </a:r>
          </a:p>
        </p:txBody>
      </p:sp>
    </p:spTree>
    <p:extLst>
      <p:ext uri="{BB962C8B-B14F-4D97-AF65-F5344CB8AC3E}">
        <p14:creationId xmlns:p14="http://schemas.microsoft.com/office/powerpoint/2010/main" xmlns="" val="4174719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765175"/>
            <a:ext cx="8229600" cy="527050"/>
          </a:xfrm>
        </p:spPr>
        <p:txBody>
          <a:bodyPr/>
          <a:lstStyle/>
          <a:p>
            <a:pPr eaLnBrk="1" hangingPunct="1"/>
            <a:r>
              <a:rPr lang="cs-CZ" sz="3200" b="1">
                <a:solidFill>
                  <a:srgbClr val="0000FF"/>
                </a:solidFill>
              </a:rPr>
              <a:t>Vazba peptidů na MHC gp I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335024" y="1453896"/>
            <a:ext cx="9235440" cy="427856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z="2400" dirty="0">
                <a:solidFill>
                  <a:srgbClr val="002060"/>
                </a:solidFill>
              </a:rPr>
              <a:t>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 I váží peptidy o délce </a:t>
            </a:r>
            <a:r>
              <a:rPr lang="cs-CZ" sz="2400" b="1" dirty="0">
                <a:solidFill>
                  <a:srgbClr val="CC0099"/>
                </a:solidFill>
              </a:rPr>
              <a:t>8 až 10 </a:t>
            </a:r>
            <a:r>
              <a:rPr lang="cs-CZ" sz="2400" b="1" dirty="0" smtClean="0">
                <a:solidFill>
                  <a:srgbClr val="CC0099"/>
                </a:solidFill>
              </a:rPr>
              <a:t>AMK  </a:t>
            </a:r>
            <a:endParaRPr lang="cs-CZ" sz="2400" b="1" dirty="0">
              <a:solidFill>
                <a:srgbClr val="CC0099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cs-CZ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sz="2400" dirty="0">
                <a:solidFill>
                  <a:srgbClr val="002060"/>
                </a:solidFill>
              </a:rPr>
              <a:t>Určitá molekula 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 váže peptidy sdílející společné strukturní rysy - </a:t>
            </a:r>
            <a:r>
              <a:rPr lang="cs-CZ" sz="2400" b="1" dirty="0">
                <a:solidFill>
                  <a:srgbClr val="CC0099"/>
                </a:solidFill>
              </a:rPr>
              <a:t>vazebný motiv </a:t>
            </a:r>
            <a:r>
              <a:rPr lang="cs-CZ" sz="2400" dirty="0">
                <a:solidFill>
                  <a:srgbClr val="002060"/>
                </a:solidFill>
              </a:rPr>
              <a:t>(rozhodující jsou </a:t>
            </a:r>
            <a:r>
              <a:rPr lang="cs-CZ" sz="2400" dirty="0" smtClean="0">
                <a:solidFill>
                  <a:srgbClr val="002060"/>
                </a:solidFill>
              </a:rPr>
              <a:t>AMK </a:t>
            </a:r>
            <a:r>
              <a:rPr lang="cs-CZ" sz="2400" dirty="0">
                <a:solidFill>
                  <a:srgbClr val="002060"/>
                </a:solidFill>
              </a:rPr>
              <a:t>poblíž konců peptidu)</a:t>
            </a:r>
          </a:p>
          <a:p>
            <a:pPr eaLnBrk="1" hangingPunct="1">
              <a:lnSpc>
                <a:spcPct val="150000"/>
              </a:lnSpc>
              <a:defRPr/>
            </a:pPr>
            <a:endParaRPr lang="cs-CZ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sz="2400" dirty="0">
                <a:solidFill>
                  <a:srgbClr val="002060"/>
                </a:solidFill>
              </a:rPr>
              <a:t>K vazbě endogenních peptidů dochází </a:t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/>
              <a:t>v </a:t>
            </a:r>
            <a:r>
              <a:rPr lang="cs-CZ" sz="2400" b="1" dirty="0">
                <a:solidFill>
                  <a:srgbClr val="CC0099"/>
                </a:solidFill>
              </a:rPr>
              <a:t>endoplazmatickém retikulu </a:t>
            </a:r>
            <a:r>
              <a:rPr lang="cs-CZ" sz="2400" dirty="0">
                <a:solidFill>
                  <a:srgbClr val="002060"/>
                </a:solidFill>
              </a:rPr>
              <a:t>během biosyntézy 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1884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7851" y="2133600"/>
            <a:ext cx="8569325" cy="1828800"/>
          </a:xfrm>
        </p:spPr>
        <p:txBody>
          <a:bodyPr/>
          <a:lstStyle/>
          <a:p>
            <a:pPr algn="l" eaLnBrk="1" hangingPunct="1"/>
            <a:r>
              <a:rPr lang="cs-CZ" altLang="cs-CZ" sz="2800" b="1">
                <a:solidFill>
                  <a:srgbClr val="CC0099"/>
                </a:solidFill>
              </a:rPr>
              <a:t>Intraepiteliální T lymfocyty</a:t>
            </a:r>
            <a:r>
              <a:rPr lang="cs-CZ" altLang="cs-CZ" sz="2800">
                <a:solidFill>
                  <a:srgbClr val="CC0099"/>
                </a:solidFill>
              </a:rPr>
              <a:t> </a:t>
            </a:r>
            <a:br>
              <a:rPr lang="cs-CZ" altLang="cs-CZ" sz="2800">
                <a:solidFill>
                  <a:srgbClr val="CC0099"/>
                </a:solidFill>
              </a:rPr>
            </a:br>
            <a:r>
              <a:rPr lang="cs-CZ" altLang="cs-CZ" sz="2800">
                <a:solidFill>
                  <a:srgbClr val="CC0099"/>
                </a:solidFill>
              </a:rPr>
              <a:t/>
            </a:r>
            <a:br>
              <a:rPr lang="cs-CZ" altLang="cs-CZ" sz="2800">
                <a:solidFill>
                  <a:srgbClr val="CC0099"/>
                </a:solidFill>
              </a:rPr>
            </a:br>
            <a:r>
              <a:rPr lang="cs-CZ" altLang="cs-CZ" sz="2800" b="1" baseline="-15000"/>
              <a:t>*</a:t>
            </a:r>
            <a:r>
              <a:rPr lang="cs-CZ" altLang="cs-CZ" sz="2800">
                <a:solidFill>
                  <a:schemeClr val="tx1"/>
                </a:solidFill>
              </a:rPr>
              <a:t> lokalizovány převážně v klcích tenkého střeva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/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 b="1" baseline="-15000"/>
              <a:t>*</a:t>
            </a:r>
            <a:r>
              <a:rPr lang="cs-CZ" altLang="cs-CZ" sz="2800">
                <a:solidFill>
                  <a:schemeClr val="tx1"/>
                </a:solidFill>
              </a:rPr>
              <a:t> většinou mají TCR</a:t>
            </a:r>
            <a:r>
              <a:rPr lang="cs-CZ" altLang="cs-CZ" sz="2800">
                <a:solidFill>
                  <a:schemeClr val="tx1"/>
                </a:solidFill>
                <a:latin typeface="Symbol" panose="05050102010706020507" pitchFamily="18" charset="2"/>
              </a:rPr>
              <a:t>gd</a:t>
            </a:r>
            <a:r>
              <a:rPr lang="cs-CZ" altLang="cs-CZ" sz="2800">
                <a:solidFill>
                  <a:schemeClr val="tx1"/>
                </a:solidFill>
              </a:rPr>
              <a:t> a koreceptor CD8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/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 b="1" baseline="-15000"/>
              <a:t>*</a:t>
            </a:r>
            <a:r>
              <a:rPr lang="cs-CZ" altLang="cs-CZ" sz="2800">
                <a:solidFill>
                  <a:schemeClr val="tx1"/>
                </a:solidFill>
              </a:rPr>
              <a:t> produkují TGF</a:t>
            </a:r>
            <a:r>
              <a:rPr lang="cs-CZ" altLang="cs-CZ" sz="280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2800">
                <a:solidFill>
                  <a:schemeClr val="tx1"/>
                </a:solidFill>
              </a:rPr>
              <a:t> (hojení sliznic) 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/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 b="1" baseline="-15000"/>
              <a:t>*</a:t>
            </a:r>
            <a:r>
              <a:rPr lang="cs-CZ" altLang="cs-CZ" sz="2800">
                <a:solidFill>
                  <a:schemeClr val="tx1"/>
                </a:solidFill>
              </a:rPr>
              <a:t> potlačování nežádoucích reakcí vůči potravinovým 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>  alergenům</a:t>
            </a:r>
          </a:p>
        </p:txBody>
      </p:sp>
    </p:spTree>
    <p:extLst>
      <p:ext uri="{BB962C8B-B14F-4D97-AF65-F5344CB8AC3E}">
        <p14:creationId xmlns:p14="http://schemas.microsoft.com/office/powerpoint/2010/main" xmlns="" val="137907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7850" y="2420938"/>
            <a:ext cx="8496300" cy="1828800"/>
          </a:xfrm>
        </p:spPr>
        <p:txBody>
          <a:bodyPr/>
          <a:lstStyle/>
          <a:p>
            <a:pPr algn="l" eaLnBrk="1" hangingPunct="1"/>
            <a:r>
              <a:rPr lang="cs-CZ" altLang="cs-CZ" sz="3200" b="1">
                <a:solidFill>
                  <a:srgbClr val="CC0099"/>
                </a:solidFill>
              </a:rPr>
              <a:t>Humorální mechanismy slizničního imunitního systému</a:t>
            </a:r>
            <a:br>
              <a:rPr lang="cs-CZ" altLang="cs-CZ" sz="3200" b="1">
                <a:solidFill>
                  <a:srgbClr val="CC0099"/>
                </a:solidFill>
              </a:rPr>
            </a:br>
            <a:r>
              <a:rPr lang="cs-CZ" altLang="cs-CZ" sz="1600" b="1">
                <a:solidFill>
                  <a:srgbClr val="CC0099"/>
                </a:solidFill>
              </a:rPr>
              <a:t/>
            </a:r>
            <a:br>
              <a:rPr lang="cs-CZ" altLang="cs-CZ" sz="1600" b="1">
                <a:solidFill>
                  <a:srgbClr val="CC0099"/>
                </a:solidFill>
              </a:rPr>
            </a:br>
            <a:r>
              <a:rPr lang="cs-CZ" altLang="cs-CZ" sz="3200" b="1" u="sng">
                <a:solidFill>
                  <a:srgbClr val="0000FF"/>
                </a:solidFill>
              </a:rPr>
              <a:t>s IgA</a:t>
            </a:r>
            <a:r>
              <a:rPr lang="cs-CZ" altLang="cs-CZ" sz="2400" b="1">
                <a:solidFill>
                  <a:schemeClr val="tx1"/>
                </a:solidFill>
              </a:rPr>
              <a:t/>
            </a:r>
            <a:br>
              <a:rPr lang="cs-CZ" altLang="cs-CZ" sz="2400" b="1">
                <a:solidFill>
                  <a:schemeClr val="tx1"/>
                </a:solidFill>
              </a:rPr>
            </a:br>
            <a:r>
              <a:rPr lang="cs-CZ" altLang="cs-CZ" sz="1000" b="1">
                <a:solidFill>
                  <a:schemeClr val="tx1"/>
                </a:solidFill>
              </a:rPr>
              <a:t/>
            </a:r>
            <a:br>
              <a:rPr lang="cs-CZ" altLang="cs-CZ" sz="1000" b="1">
                <a:solidFill>
                  <a:schemeClr val="tx1"/>
                </a:solidFill>
              </a:rPr>
            </a:br>
            <a:r>
              <a:rPr lang="cs-CZ" altLang="cs-CZ" sz="2400" b="1" baseline="-15000"/>
              <a:t>*</a:t>
            </a:r>
            <a:r>
              <a:rPr lang="cs-CZ" altLang="cs-CZ" sz="2400">
                <a:solidFill>
                  <a:schemeClr val="tx1"/>
                </a:solidFill>
              </a:rPr>
              <a:t> sekreční imunoglobulin A 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2400" b="1" baseline="-15000"/>
              <a:t>*</a:t>
            </a:r>
            <a:r>
              <a:rPr lang="cs-CZ" altLang="cs-CZ" sz="2400">
                <a:solidFill>
                  <a:schemeClr val="tx1"/>
                </a:solidFill>
              </a:rPr>
              <a:t> nejvýznamější slizniční imunoglobulin; v mateřském mléce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2400" b="1" baseline="-15000"/>
              <a:t>*</a:t>
            </a:r>
            <a:r>
              <a:rPr lang="cs-CZ" altLang="cs-CZ" sz="2400">
                <a:solidFill>
                  <a:schemeClr val="tx1"/>
                </a:solidFill>
              </a:rPr>
              <a:t> </a:t>
            </a:r>
            <a:r>
              <a:rPr lang="cs-CZ" altLang="cs-CZ" sz="2400" u="sng">
                <a:solidFill>
                  <a:schemeClr val="tx1"/>
                </a:solidFill>
              </a:rPr>
              <a:t>transcytoza</a:t>
            </a:r>
            <a:r>
              <a:rPr lang="cs-CZ" altLang="cs-CZ" sz="2400">
                <a:solidFill>
                  <a:schemeClr val="tx1"/>
                </a:solidFill>
              </a:rPr>
              <a:t> – </a:t>
            </a:r>
            <a:r>
              <a:rPr lang="cs-CZ" altLang="cs-CZ" sz="2000">
                <a:solidFill>
                  <a:schemeClr val="tx1"/>
                </a:solidFill>
              </a:rPr>
              <a:t>IgA je přes epitel transportován pomocí</a:t>
            </a:r>
            <a:r>
              <a:rPr lang="cs-CZ" altLang="cs-CZ" sz="2400">
                <a:solidFill>
                  <a:schemeClr val="tx1"/>
                </a:solidFill>
              </a:rPr>
              <a:t> </a:t>
            </a:r>
            <a:r>
              <a:rPr lang="cs-CZ" altLang="cs-CZ" sz="800">
                <a:solidFill>
                  <a:schemeClr val="tx1"/>
                </a:solidFill>
              </a:rPr>
              <a:t/>
            </a:r>
            <a:br>
              <a:rPr lang="cs-CZ" altLang="cs-CZ" sz="8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</a:t>
            </a:r>
            <a:r>
              <a:rPr lang="cs-CZ" altLang="cs-CZ" sz="2000">
                <a:solidFill>
                  <a:schemeClr val="tx1"/>
                </a:solidFill>
              </a:rPr>
              <a:t>transportního Fc receptoru (poly-Ig-receptor), na luminální</a:t>
            </a:r>
            <a:r>
              <a:rPr lang="cs-CZ" altLang="cs-CZ" sz="2400">
                <a:solidFill>
                  <a:schemeClr val="tx1"/>
                </a:solidFill>
              </a:rPr>
              <a:t> </a:t>
            </a:r>
            <a:r>
              <a:rPr lang="cs-CZ" altLang="cs-CZ" sz="2000">
                <a:solidFill>
                  <a:schemeClr val="tx1"/>
                </a:solidFill>
              </a:rPr>
              <a:t>straně</a:t>
            </a:r>
            <a:r>
              <a:rPr lang="cs-CZ" altLang="cs-CZ" sz="2400">
                <a:solidFill>
                  <a:schemeClr val="tx1"/>
                </a:solidFill>
              </a:rPr>
              <a:t> </a:t>
            </a:r>
            <a:r>
              <a:rPr lang="cs-CZ" altLang="cs-CZ" sz="1000">
                <a:solidFill>
                  <a:schemeClr val="tx1"/>
                </a:solidFill>
              </a:rPr>
              <a:t/>
            </a:r>
            <a:br>
              <a:rPr lang="cs-CZ" altLang="cs-CZ" sz="1000">
                <a:solidFill>
                  <a:schemeClr val="tx1"/>
                </a:solidFill>
              </a:rPr>
            </a:br>
            <a:r>
              <a:rPr lang="cs-CZ" altLang="cs-CZ" sz="1000">
                <a:solidFill>
                  <a:schemeClr val="tx1"/>
                </a:solidFill>
              </a:rPr>
              <a:t>      </a:t>
            </a:r>
            <a:r>
              <a:rPr lang="cs-CZ" altLang="cs-CZ" sz="2000">
                <a:solidFill>
                  <a:schemeClr val="tx1"/>
                </a:solidFill>
              </a:rPr>
              <a:t>je IgA odštěpen i s částí receptoru</a:t>
            </a:r>
            <a:r>
              <a:rPr lang="cs-CZ" altLang="cs-CZ" sz="2400">
                <a:solidFill>
                  <a:schemeClr val="tx1"/>
                </a:solidFill>
              </a:rPr>
              <a:t> </a:t>
            </a:r>
            <a:r>
              <a:rPr lang="cs-CZ" altLang="cs-CZ" sz="2000">
                <a:solidFill>
                  <a:schemeClr val="tx1"/>
                </a:solidFill>
              </a:rPr>
              <a:t> tzv. </a:t>
            </a:r>
            <a:r>
              <a:rPr lang="cs-CZ" altLang="cs-CZ" sz="2400" u="sng">
                <a:solidFill>
                  <a:schemeClr val="tx1"/>
                </a:solidFill>
              </a:rPr>
              <a:t>sekreční komponentou</a:t>
            </a:r>
            <a:r>
              <a:rPr lang="cs-CZ" altLang="cs-CZ" sz="2400">
                <a:solidFill>
                  <a:schemeClr val="tx1"/>
                </a:solidFill>
              </a:rPr>
              <a:t>,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</a:t>
            </a:r>
            <a:r>
              <a:rPr lang="cs-CZ" altLang="cs-CZ" sz="2000">
                <a:solidFill>
                  <a:schemeClr val="tx1"/>
                </a:solidFill>
              </a:rPr>
              <a:t>která chrání Ig před střevními proteázami</a:t>
            </a:r>
            <a:br>
              <a:rPr lang="cs-CZ" altLang="cs-CZ" sz="20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2400" b="1" baseline="-15000"/>
              <a:t>*</a:t>
            </a:r>
            <a:r>
              <a:rPr lang="cs-CZ" altLang="cs-CZ" sz="1600">
                <a:solidFill>
                  <a:schemeClr val="tx1"/>
                </a:solidFill>
              </a:rPr>
              <a:t> </a:t>
            </a:r>
            <a:r>
              <a:rPr lang="cs-CZ" altLang="cs-CZ" sz="2400">
                <a:solidFill>
                  <a:schemeClr val="tx1"/>
                </a:solidFill>
              </a:rPr>
              <a:t>neutralizace antigenů na sliznicích, neaktivuje komplement,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váže se na Fc receptory fagocytů; v Peyerových placích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mohou být imunokomplexy s IgA zachyceny a mohou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indukovat imunitní odpověď</a:t>
            </a:r>
          </a:p>
        </p:txBody>
      </p:sp>
    </p:spTree>
    <p:extLst>
      <p:ext uri="{BB962C8B-B14F-4D97-AF65-F5344CB8AC3E}">
        <p14:creationId xmlns:p14="http://schemas.microsoft.com/office/powerpoint/2010/main" xmlns="" val="1659001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2133600"/>
            <a:ext cx="8064500" cy="1828800"/>
          </a:xfrm>
        </p:spPr>
        <p:txBody>
          <a:bodyPr/>
          <a:lstStyle/>
          <a:p>
            <a:pPr algn="l" eaLnBrk="1" hangingPunct="1"/>
            <a:r>
              <a:rPr lang="cs-CZ" altLang="cs-CZ" sz="3200" b="1">
                <a:solidFill>
                  <a:srgbClr val="CC0099"/>
                </a:solidFill>
              </a:rPr>
              <a:t>Indukce slizniční imunitní reakce</a:t>
            </a: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 b="1" u="sng">
                <a:solidFill>
                  <a:srgbClr val="0000FF"/>
                </a:solidFill>
              </a:rPr>
              <a:t>Orální tolerance</a:t>
            </a: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 b="1" baseline="-15000"/>
              <a:t>*</a:t>
            </a:r>
            <a:r>
              <a:rPr lang="cs-CZ" altLang="cs-CZ" sz="2400">
                <a:solidFill>
                  <a:schemeClr val="tx1"/>
                </a:solidFill>
              </a:rPr>
              <a:t> většina antigenů podaných perorálně vyvolá supresi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specifické imunity (rozhodující je velikost antigenní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částice)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2400" b="1" baseline="-15000"/>
              <a:t>*</a:t>
            </a:r>
            <a:r>
              <a:rPr lang="cs-CZ" altLang="cs-CZ" sz="2400">
                <a:solidFill>
                  <a:schemeClr val="tx1"/>
                </a:solidFill>
              </a:rPr>
              <a:t> </a:t>
            </a:r>
            <a:r>
              <a:rPr lang="cs-CZ" altLang="cs-CZ" sz="2400" b="1">
                <a:solidFill>
                  <a:schemeClr val="tx1"/>
                </a:solidFill>
              </a:rPr>
              <a:t>Treg lymfocyty</a:t>
            </a:r>
            <a:r>
              <a:rPr lang="cs-CZ" altLang="cs-CZ" sz="2400">
                <a:solidFill>
                  <a:schemeClr val="tx1"/>
                </a:solidFill>
              </a:rPr>
              <a:t> (regulační) – produkce IL-10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/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 b="1" u="sng">
                <a:solidFill>
                  <a:srgbClr val="0000FF"/>
                </a:solidFill>
              </a:rPr>
              <a:t>Indukce slizniční imunitní reakce</a:t>
            </a:r>
            <a:br>
              <a:rPr lang="cs-CZ" altLang="cs-CZ" sz="2400" b="1" u="sng">
                <a:solidFill>
                  <a:srgbClr val="0000FF"/>
                </a:solidFill>
              </a:rPr>
            </a:br>
            <a:r>
              <a:rPr lang="cs-CZ" altLang="cs-CZ" sz="2400" b="1">
                <a:solidFill>
                  <a:schemeClr val="tx1"/>
                </a:solidFill>
              </a:rPr>
              <a:t>M-buňky -</a:t>
            </a:r>
            <a:r>
              <a:rPr lang="cs-CZ" altLang="cs-CZ" sz="2400">
                <a:solidFill>
                  <a:schemeClr val="tx1"/>
                </a:solidFill>
              </a:rPr>
              <a:t> specializované enterocyty, které zajišťují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                transport Ag (endocytují Ag z okolí)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                - jsou v těsném kontaktu s lymfocyty a APC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Slizniční imunizace vede ke stimulaci </a:t>
            </a:r>
            <a:r>
              <a:rPr lang="cs-CZ" altLang="cs-CZ" sz="2400" b="1">
                <a:solidFill>
                  <a:schemeClr val="tx1"/>
                </a:solidFill>
              </a:rPr>
              <a:t>Th</a:t>
            </a:r>
            <a:r>
              <a:rPr lang="cs-CZ" altLang="cs-CZ" sz="2400" b="1" baseline="-25000">
                <a:solidFill>
                  <a:schemeClr val="tx1"/>
                </a:solidFill>
              </a:rPr>
              <a:t>2</a:t>
            </a:r>
            <a:r>
              <a:rPr lang="cs-CZ" altLang="cs-CZ" sz="2400" b="1">
                <a:solidFill>
                  <a:schemeClr val="tx1"/>
                </a:solidFill>
              </a:rPr>
              <a:t> </a:t>
            </a:r>
            <a:r>
              <a:rPr lang="cs-CZ" altLang="cs-CZ" sz="2400">
                <a:solidFill>
                  <a:schemeClr val="tx1"/>
                </a:solidFill>
              </a:rPr>
              <a:t>a </a:t>
            </a:r>
            <a:r>
              <a:rPr lang="cs-CZ" altLang="cs-CZ" sz="2400" b="1">
                <a:solidFill>
                  <a:schemeClr val="tx1"/>
                </a:solidFill>
              </a:rPr>
              <a:t>Th</a:t>
            </a:r>
            <a:r>
              <a:rPr lang="cs-CZ" altLang="cs-CZ" sz="2400" b="1" baseline="-25000">
                <a:solidFill>
                  <a:schemeClr val="tx1"/>
                </a:solidFill>
              </a:rPr>
              <a:t>3</a:t>
            </a:r>
            <a:r>
              <a:rPr lang="cs-CZ" altLang="cs-CZ" sz="2400" b="1">
                <a:solidFill>
                  <a:schemeClr val="tx1"/>
                </a:solidFill>
              </a:rPr>
              <a:t> lymfocytů</a:t>
            </a:r>
            <a:r>
              <a:rPr lang="cs-CZ" altLang="cs-CZ" sz="2400">
                <a:solidFill>
                  <a:schemeClr val="tx1"/>
                </a:solidFill>
              </a:rPr>
              <a:t> a produkci </a:t>
            </a:r>
            <a:r>
              <a:rPr lang="cs-CZ" altLang="cs-CZ" sz="2400" b="1">
                <a:solidFill>
                  <a:schemeClr val="tx1"/>
                </a:solidFill>
              </a:rPr>
              <a:t>IgA</a:t>
            </a:r>
            <a:endParaRPr lang="cs-CZ" altLang="cs-CZ" sz="2400" b="1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68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8213" y="836614"/>
            <a:ext cx="7772400" cy="5184775"/>
          </a:xfrm>
        </p:spPr>
      </p:pic>
    </p:spTree>
    <p:extLst>
      <p:ext uri="{BB962C8B-B14F-4D97-AF65-F5344CB8AC3E}">
        <p14:creationId xmlns:p14="http://schemas.microsoft.com/office/powerpoint/2010/main" xmlns="" val="3295410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285750"/>
            <a:ext cx="8229600" cy="11430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0000FF"/>
                </a:solidFill>
              </a:rPr>
              <a:t>Vazba peptidů na MHC gp I</a:t>
            </a:r>
          </a:p>
        </p:txBody>
      </p:sp>
      <p:sp>
        <p:nvSpPr>
          <p:cNvPr id="471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</a:rPr>
              <a:t>Po vytvoření řetězce </a:t>
            </a:r>
            <a:r>
              <a:rPr lang="cs-CZ" sz="2000" b="1" dirty="0">
                <a:solidFill>
                  <a:srgbClr val="002060"/>
                </a:solidFill>
                <a:latin typeface="Symbol" pitchFamily="18" charset="2"/>
              </a:rPr>
              <a:t>a </a:t>
            </a:r>
            <a:r>
              <a:rPr lang="cs-CZ" sz="2000" b="1" dirty="0" err="1">
                <a:solidFill>
                  <a:srgbClr val="002060"/>
                </a:solidFill>
              </a:rPr>
              <a:t>a</a:t>
            </a:r>
            <a:r>
              <a:rPr lang="cs-CZ" sz="2000" b="1" dirty="0">
                <a:solidFill>
                  <a:srgbClr val="002060"/>
                </a:solidFill>
                <a:latin typeface="Symbol" pitchFamily="18" charset="2"/>
              </a:rPr>
              <a:t> b</a:t>
            </a:r>
            <a:r>
              <a:rPr lang="cs-CZ" sz="2000" b="1" baseline="-25000" dirty="0">
                <a:solidFill>
                  <a:srgbClr val="002060"/>
                </a:solidFill>
                <a:latin typeface="Symbol" pitchFamily="18" charset="2"/>
              </a:rPr>
              <a:t>2</a:t>
            </a:r>
            <a:r>
              <a:rPr lang="cs-CZ" sz="2000" dirty="0">
                <a:solidFill>
                  <a:srgbClr val="002060"/>
                </a:solidFill>
              </a:rPr>
              <a:t>mikroglobulinu dochází v ER k poskládání do správné konformace a k vzájemné asociaci </a:t>
            </a:r>
            <a:r>
              <a:rPr lang="cs-CZ" sz="2000" dirty="0" smtClean="0">
                <a:solidFill>
                  <a:srgbClr val="002060"/>
                </a:solidFill>
              </a:rPr>
              <a:t>a </a:t>
            </a:r>
            <a:r>
              <a:rPr lang="cs-CZ" sz="2000" dirty="0">
                <a:solidFill>
                  <a:srgbClr val="002060"/>
                </a:solidFill>
              </a:rPr>
              <a:t>k asociaci vhodného peptidu, tento komplex je dále zpracován </a:t>
            </a:r>
            <a:r>
              <a:rPr lang="cs-CZ" sz="2000" dirty="0" smtClean="0">
                <a:solidFill>
                  <a:srgbClr val="002060"/>
                </a:solidFill>
              </a:rPr>
              <a:t>v </a:t>
            </a:r>
            <a:r>
              <a:rPr lang="cs-CZ" sz="2000" dirty="0">
                <a:solidFill>
                  <a:srgbClr val="002060"/>
                </a:solidFill>
              </a:rPr>
              <a:t>Golgiho aparátu a pak </a:t>
            </a:r>
            <a:r>
              <a:rPr lang="cs-CZ" sz="2000" dirty="0" smtClean="0">
                <a:solidFill>
                  <a:srgbClr val="002060"/>
                </a:solidFill>
              </a:rPr>
              <a:t>prezentován </a:t>
            </a:r>
            <a:r>
              <a:rPr lang="cs-CZ" sz="2000" dirty="0">
                <a:solidFill>
                  <a:srgbClr val="002060"/>
                </a:solidFill>
              </a:rPr>
              <a:t>na buněčném povrchu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</a:rPr>
              <a:t>Navázané peptidy pocházejí z proteinů degradovaných </a:t>
            </a:r>
            <a:r>
              <a:rPr lang="cs-CZ" sz="2000" u="sng" dirty="0" err="1">
                <a:solidFill>
                  <a:srgbClr val="002060"/>
                </a:solidFill>
              </a:rPr>
              <a:t>proteazómem</a:t>
            </a:r>
            <a:r>
              <a:rPr lang="cs-CZ" sz="2000" dirty="0">
                <a:solidFill>
                  <a:srgbClr val="002060"/>
                </a:solidFill>
              </a:rPr>
              <a:t>, který štěpí cytoplasmatické proteiny určené </a:t>
            </a:r>
            <a:r>
              <a:rPr lang="cs-CZ" sz="2000" dirty="0" smtClean="0">
                <a:solidFill>
                  <a:srgbClr val="002060"/>
                </a:solidFill>
              </a:rPr>
              <a:t>k </a:t>
            </a:r>
            <a:r>
              <a:rPr lang="cs-CZ" sz="2000" dirty="0">
                <a:solidFill>
                  <a:srgbClr val="002060"/>
                </a:solidFill>
              </a:rPr>
              <a:t>likvidaci (označené </a:t>
            </a:r>
            <a:r>
              <a:rPr lang="cs-CZ" sz="2000" dirty="0" err="1">
                <a:solidFill>
                  <a:srgbClr val="002060"/>
                </a:solidFill>
              </a:rPr>
              <a:t>ubiquitinem</a:t>
            </a:r>
            <a:r>
              <a:rPr lang="cs-CZ" sz="2000" dirty="0">
                <a:solidFill>
                  <a:srgbClr val="002060"/>
                </a:solidFill>
              </a:rPr>
              <a:t>), peptidové fragmenty jsou transportovány do ER pomocí specifických membránových pump 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965751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>
                <a:solidFill>
                  <a:srgbClr val="0000FF"/>
                </a:solidFill>
              </a:rPr>
              <a:t>Vazba peptidů na MHC gp I</a:t>
            </a:r>
          </a:p>
        </p:txBody>
      </p:sp>
      <p:pic>
        <p:nvPicPr>
          <p:cNvPr id="46083" name="Picture 4" descr="MHC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76" y="1773239"/>
            <a:ext cx="4752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200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1946</Words>
  <Application>Microsoft Office PowerPoint</Application>
  <PresentationFormat>Vlastní</PresentationFormat>
  <Paragraphs>310</Paragraphs>
  <Slides>73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4" baseType="lpstr">
      <vt:lpstr>Výchozí návrh</vt:lpstr>
      <vt:lpstr>HLA systém,  antigen-prezentující buňky,  B-lymfocyty, primární a sekundární imunitní orgány, slizniční imunitní systém</vt:lpstr>
      <vt:lpstr>HLA systém,  MHC glykoproteiny</vt:lpstr>
      <vt:lpstr>MHC glykoproteiny I. třídy </vt:lpstr>
      <vt:lpstr>MHC glykoproteiny I. třídy </vt:lpstr>
      <vt:lpstr>Prezentace peptidového fragmentu pomocí  MHC gp I. třídy cytotoxickému T lymfocytu </vt:lpstr>
      <vt:lpstr>Struktura MHC gp I</vt:lpstr>
      <vt:lpstr>Vazba peptidů na MHC gp I</vt:lpstr>
      <vt:lpstr>Vazba peptidů na MHC gp I</vt:lpstr>
      <vt:lpstr>Vazba peptidů na MHC gp I</vt:lpstr>
      <vt:lpstr>Neklasické MHC gp. I</vt:lpstr>
      <vt:lpstr>Neklasické MHC gp. I</vt:lpstr>
      <vt:lpstr>MHC glykoproteiny II. třídy</vt:lpstr>
      <vt:lpstr>Struktura MHC gp II</vt:lpstr>
      <vt:lpstr>Vazba peptidů na MHC gp II</vt:lpstr>
      <vt:lpstr>Vazba peptidů na MHC gp II</vt:lpstr>
      <vt:lpstr>Vazba peptidů na MHC gp II</vt:lpstr>
      <vt:lpstr>Antigen-prezentující buňky</vt:lpstr>
      <vt:lpstr>Makrofágy</vt:lpstr>
      <vt:lpstr>Snímek 19</vt:lpstr>
      <vt:lpstr>Snímek 20</vt:lpstr>
      <vt:lpstr>Makrofágy podle lokalizace</vt:lpstr>
      <vt:lpstr>Snímek 22</vt:lpstr>
      <vt:lpstr>Cytokiny ovlivňující vývoj makrofágů</vt:lpstr>
      <vt:lpstr>Monocyty</vt:lpstr>
      <vt:lpstr>Monocyty</vt:lpstr>
      <vt:lpstr> Makrofágy</vt:lpstr>
      <vt:lpstr>Povrchové znaky makrofágů</vt:lpstr>
      <vt:lpstr>Funkce makrofágů</vt:lpstr>
      <vt:lpstr>Funkce makrofágů</vt:lpstr>
      <vt:lpstr>Cytokiny produkované makrofágy</vt:lpstr>
      <vt:lpstr>Cytokiny produkované makrofágy</vt:lpstr>
      <vt:lpstr>Dendritické buňky (DC)</vt:lpstr>
      <vt:lpstr>Snímek 33</vt:lpstr>
      <vt:lpstr>Dendritické buňky (DC)</vt:lpstr>
      <vt:lpstr>Typy dendritických buněk </vt:lpstr>
      <vt:lpstr>Funkce DC</vt:lpstr>
      <vt:lpstr>B lymfocyty</vt:lpstr>
      <vt:lpstr>Snímek 38</vt:lpstr>
      <vt:lpstr>B lymfocyty</vt:lpstr>
      <vt:lpstr>Povrchové znaky B lymfocytů</vt:lpstr>
      <vt:lpstr>Vývoj B lymfocytů</vt:lpstr>
      <vt:lpstr>BCR</vt:lpstr>
      <vt:lpstr>Eliminace autoreaktivních klonů B lymfocytů</vt:lpstr>
      <vt:lpstr>Setkání B lymfocytu s Ag v sekundárních lymfatických orgánech</vt:lpstr>
      <vt:lpstr>Primární lymfatické orgány</vt:lpstr>
      <vt:lpstr>Lymfatické tkáně a orgány  Jsou propojeny s ostatními orgány a tkáněmi sítí lymfatických a krevních cév  Primární lymfatické tkáně a orgány   * kostní dřeň, thymus   * místo vzniku, zrání a diferenciace     imunokompetentních buněk   * nezralé lymfocyty zde získávají svou antigenní     specifitu   </vt:lpstr>
      <vt:lpstr>Kostní dřeň</vt:lpstr>
      <vt:lpstr>Snímek 48</vt:lpstr>
      <vt:lpstr> Buňky imunitního systému (imunocyty)  Vývoj červených a bílých krvinek začíná ve žloutkovém vaku, pak se hematopoéza přemisťuje do fetálních jater a sleziny (3.-7. měsíc gestace).  Hlavní krvetvornou funkci má však kostní dřeň.   Všechny krevní buňky vznikají z jedné pluripotentní kmenové buňky (CD 34).  Kmenové buňky s obměňují a udržují po celý život.   Hematopoesa je regulována pomocí cytokinů, které jsou secernovány buňkami stromatu kostní dřeně, aktivovanými TH buňkami a makrofágy. </vt:lpstr>
      <vt:lpstr>Hematopoéza v kostní dřeni</vt:lpstr>
      <vt:lpstr>Snímek 51</vt:lpstr>
      <vt:lpstr>Thymus</vt:lpstr>
      <vt:lpstr>Thymus</vt:lpstr>
      <vt:lpstr>Snímek 54</vt:lpstr>
      <vt:lpstr>Sekundární lymfatické orgány</vt:lpstr>
      <vt:lpstr>Sekundární lymfatické tkáně  a orgány</vt:lpstr>
      <vt:lpstr>Sekundární lymfatické tkáně  a orgány</vt:lpstr>
      <vt:lpstr>SLEZINA A LYMFATICKÉ UZLINY</vt:lpstr>
      <vt:lpstr>Lymfatické uzliny</vt:lpstr>
      <vt:lpstr>Lymfatická uzlina - kortex</vt:lpstr>
      <vt:lpstr>Lymfatická uzlina - medula</vt:lpstr>
      <vt:lpstr>Snímek 62</vt:lpstr>
      <vt:lpstr>Slezina- červená pulpa</vt:lpstr>
      <vt:lpstr>Slezina- bílá pulpa</vt:lpstr>
      <vt:lpstr>Snímek 65</vt:lpstr>
      <vt:lpstr>Slizniční imunitní systém</vt:lpstr>
      <vt:lpstr>Funkce a struktura slizničního a kožního imunitního systému  sliznice  a kůže jsou ve stálém kontaktu s vnějším prostředím, je zde soustředěno asi 80% imunokompetentních buněk   kůže – bariéra proti mechanickému, fyzikálnímu  a chemickému poškození a proti průniku mikroorganismů,  u člověka představuje povrch asi 1,5 m2  slizniční imunitní systém – brání průniku patogenních mikroorganismů, brání rozvoji sebepoškozujících zánětlivých imunitních reakcí proti patogenům  a neškodným antigenům z vnějšího prostředí,  sliznice mají plochu asi 400 m2</vt:lpstr>
      <vt:lpstr>Slizniční imunitní systém  sliznice dutiny ústní a nosní, dýchacího, trávicího a urogenitálního systému, sliznice oka a vnitřního ucha, vývody exokrinních žlaz  přirozené neimunitní obranné mechanismy:  pohyb řasinek, proudění vzduchu a tekutin, sekrety žláz s vnější sekrecí s baktericidními účinky (MK, lysozym, pepsin, defensiny), kyselé pH žaludku a moče  </vt:lpstr>
      <vt:lpstr>Struktura slizničního imunitního systému  MALT (mucous associated lymphoid tissue)           BALT (bronchus associated lymphoid tissue)           GALT (gut associated lymphoid tissue)  o-MALT (organisovaný) – je tvořen lymfoidními folikuly  pod sliznicí; patrové a nosní mandle, apendix, Peyerovy plaky  d-MALT (difúzní) – je tvořen leukocyty difuzně rozprostřenými v lamina propria (T a B lymfocyty, makrofágy, neutrofily, eozinofily a žírné bb.)</vt:lpstr>
      <vt:lpstr>Intraepiteliální T lymfocyty   * lokalizovány převážně v klcích tenkého střeva  * většinou mají TCRgd a koreceptor CD8  * produkují TGFb (hojení sliznic)   * potlačování nežádoucích reakcí vůči potravinovým    alergenům</vt:lpstr>
      <vt:lpstr>Humorální mechanismy slizničního imunitního systému  s IgA  * sekreční imunoglobulin A    * nejvýznamější slizniční imunoglobulin; v mateřském mléce  * transcytoza – IgA je přes epitel transportován pomocí    transportního Fc receptoru (poly-Ig-receptor), na luminální straně        je IgA odštěpen i s částí receptoru  tzv. sekreční komponentou,    která chrání Ig před střevními proteázami  * neutralizace antigenů na sliznicích, neaktivuje komplement,    váže se na Fc receptory fagocytů; v Peyerových placích    mohou být imunokomplexy s IgA zachyceny a mohou    indukovat imunitní odpověď</vt:lpstr>
      <vt:lpstr>Indukce slizniční imunitní reakce  Orální tolerance * většina antigenů podaných perorálně vyvolá supresi    specifické imunity (rozhodující je velikost antigenní    částice)  * Treg lymfocyty (regulační) – produkce IL-10  Indukce slizniční imunitní reakce M-buňky - specializované enterocyty, které zajišťují                    transport Ag (endocytují Ag z okolí)                 - jsou v těsném kontaktu s lymfocyty a APC  Slizniční imunizace vede ke stimulaci Th2 a Th3 lymfocytů a produkci IgA</vt:lpstr>
      <vt:lpstr>Snímek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 systém, antigen-prezentující buňky, B-lymfocyty, primární a sekundární imunitní orgány, slizniční imunitní systém</dc:title>
  <dc:creator>Martin Liška</dc:creator>
  <cp:lastModifiedBy>LISKA</cp:lastModifiedBy>
  <cp:revision>7</cp:revision>
  <dcterms:created xsi:type="dcterms:W3CDTF">2015-10-20T18:06:14Z</dcterms:created>
  <dcterms:modified xsi:type="dcterms:W3CDTF">2016-10-26T07:48:06Z</dcterms:modified>
</cp:coreProperties>
</file>