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358" r:id="rId3"/>
    <p:sldId id="359" r:id="rId4"/>
    <p:sldId id="360" r:id="rId5"/>
    <p:sldId id="361" r:id="rId6"/>
    <p:sldId id="272" r:id="rId7"/>
    <p:sldId id="274" r:id="rId8"/>
    <p:sldId id="275" r:id="rId9"/>
    <p:sldId id="276" r:id="rId10"/>
    <p:sldId id="277" r:id="rId11"/>
    <p:sldId id="281" r:id="rId12"/>
    <p:sldId id="282" r:id="rId13"/>
    <p:sldId id="286" r:id="rId14"/>
    <p:sldId id="287" r:id="rId15"/>
    <p:sldId id="289" r:id="rId16"/>
    <p:sldId id="290" r:id="rId17"/>
    <p:sldId id="291" r:id="rId18"/>
    <p:sldId id="292" r:id="rId19"/>
    <p:sldId id="362" r:id="rId20"/>
    <p:sldId id="294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363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64" r:id="rId48"/>
    <p:sldId id="345" r:id="rId49"/>
    <p:sldId id="346" r:id="rId50"/>
    <p:sldId id="347" r:id="rId51"/>
    <p:sldId id="365" r:id="rId52"/>
    <p:sldId id="348" r:id="rId53"/>
    <p:sldId id="366" r:id="rId54"/>
    <p:sldId id="367" r:id="rId55"/>
    <p:sldId id="368" r:id="rId56"/>
    <p:sldId id="369" r:id="rId57"/>
    <p:sldId id="370" r:id="rId58"/>
    <p:sldId id="371" r:id="rId59"/>
    <p:sldId id="356" r:id="rId6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DB4A-82B9-40C3-BAC7-710C37F49F18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C384-FD12-43E0-BA83-68826683B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1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C384-FD12-43E0-BA83-68826683B32A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16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217B5-2CAB-4387-B4E8-8128F5DD5CFE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5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BEFBC-20DF-4683-8C1F-6B495F07DB5A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6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87101-737D-402A-83B9-D9243C7158B3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8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5E88-3500-46DA-A2BE-32E549525C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36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47C2D-4282-4173-BF78-57A7990884E6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8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F3164-E996-4621-83D3-054D846FBC0A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0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51EC96-30A3-4292-ADBA-91FB5968633B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2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F6D2C-55FC-4DBC-B87E-65EE38CC403F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E643F-0D10-45E4-B06B-E65355270008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4368C-EBEA-49CF-90B3-6CCAC4D1E42B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2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C22059-89E4-4DBF-8AB7-186143D24559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6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59409-4057-4B76-B9EA-9B3F751A5335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0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C771F-AB35-49F6-8E43-A0776191CBA7}" type="slidenum">
              <a:rPr lang="cs-CZ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9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997669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CC0099"/>
                </a:solidFill>
              </a:rPr>
              <a:t>Antigen-prezentující buňky, </a:t>
            </a:r>
            <a:br>
              <a:rPr lang="cs-CZ" sz="5400" b="1" dirty="0" smtClean="0">
                <a:solidFill>
                  <a:srgbClr val="CC0099"/>
                </a:solidFill>
              </a:rPr>
            </a:br>
            <a:r>
              <a:rPr lang="cs-CZ" sz="5400" b="1" dirty="0" smtClean="0">
                <a:solidFill>
                  <a:srgbClr val="CC0099"/>
                </a:solidFill>
              </a:rPr>
              <a:t>T-lymfocyty, B-lymfocyty, primární </a:t>
            </a:r>
            <a:br>
              <a:rPr lang="cs-CZ" sz="5400" b="1" dirty="0" smtClean="0">
                <a:solidFill>
                  <a:srgbClr val="CC0099"/>
                </a:solidFill>
              </a:rPr>
            </a:br>
            <a:r>
              <a:rPr lang="cs-CZ" sz="5400" b="1" dirty="0" smtClean="0">
                <a:solidFill>
                  <a:srgbClr val="CC0099"/>
                </a:solidFill>
              </a:rPr>
              <a:t>a sekundární imunitní orgány, slizniční imunitní systém</a:t>
            </a:r>
            <a:endParaRPr lang="cs-CZ" sz="5400" b="1" dirty="0">
              <a:solidFill>
                <a:srgbClr val="CC0099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7854" y="4658942"/>
            <a:ext cx="9144000" cy="1655762"/>
          </a:xfrm>
        </p:spPr>
        <p:txBody>
          <a:bodyPr/>
          <a:lstStyle/>
          <a:p>
            <a:endParaRPr lang="cs-CZ" dirty="0" smtClean="0"/>
          </a:p>
          <a:p>
            <a:r>
              <a:rPr lang="cs-CZ" b="1" i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Martin Liška</a:t>
            </a:r>
          </a:p>
        </p:txBody>
      </p:sp>
    </p:spTree>
    <p:extLst>
      <p:ext uri="{BB962C8B-B14F-4D97-AF65-F5344CB8AC3E}">
        <p14:creationId xmlns:p14="http://schemas.microsoft.com/office/powerpoint/2010/main" val="422669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Cytokiny ovlivňující vývoj makrofágů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200" b="1" dirty="0">
                <a:solidFill>
                  <a:srgbClr val="0000FF"/>
                </a:solidFill>
              </a:rPr>
              <a:t>SCF</a:t>
            </a:r>
            <a:r>
              <a:rPr lang="cs-CZ" altLang="cs-CZ" sz="2200" dirty="0"/>
              <a:t> </a:t>
            </a:r>
            <a:r>
              <a:rPr lang="cs-CZ" altLang="cs-CZ" sz="2200" dirty="0" smtClean="0"/>
              <a:t>(Stem Cell </a:t>
            </a:r>
            <a:r>
              <a:rPr lang="cs-CZ" altLang="cs-CZ" sz="2200" dirty="0" err="1" smtClean="0"/>
              <a:t>Factor</a:t>
            </a:r>
            <a:r>
              <a:rPr lang="cs-CZ" altLang="cs-CZ" sz="2200" dirty="0"/>
              <a:t>) </a:t>
            </a:r>
            <a:r>
              <a:rPr lang="cs-CZ" altLang="cs-CZ" sz="2200" dirty="0" smtClean="0"/>
              <a:t>– produkován </a:t>
            </a:r>
            <a:r>
              <a:rPr lang="cs-CZ" altLang="cs-CZ" sz="2200" dirty="0" err="1" smtClean="0"/>
              <a:t>stromálními</a:t>
            </a:r>
            <a:r>
              <a:rPr lang="cs-CZ" altLang="cs-CZ" sz="2200" dirty="0" smtClean="0"/>
              <a:t> buňkami → </a:t>
            </a:r>
            <a:r>
              <a:rPr lang="cs-CZ" altLang="cs-CZ" sz="2200" dirty="0"/>
              <a:t>vývoj a udržení </a:t>
            </a:r>
            <a:r>
              <a:rPr lang="cs-CZ" altLang="cs-CZ" sz="2200" dirty="0" smtClean="0"/>
              <a:t>funkce </a:t>
            </a:r>
            <a:r>
              <a:rPr lang="cs-CZ" altLang="cs-CZ" sz="2200" dirty="0" err="1" smtClean="0"/>
              <a:t>pluripotentní</a:t>
            </a:r>
            <a:r>
              <a:rPr lang="cs-CZ" altLang="cs-CZ" sz="2200" dirty="0" smtClean="0"/>
              <a:t> kmenové b.</a:t>
            </a:r>
            <a:endParaRPr lang="cs-CZ" altLang="cs-CZ" sz="2200" dirty="0"/>
          </a:p>
          <a:p>
            <a:pPr eaLnBrk="1" hangingPunct="1">
              <a:lnSpc>
                <a:spcPct val="125000"/>
              </a:lnSpc>
            </a:pPr>
            <a:endParaRPr lang="cs-CZ" altLang="cs-CZ" sz="1200" b="1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200" b="1" dirty="0">
                <a:solidFill>
                  <a:srgbClr val="0000FF"/>
                </a:solidFill>
              </a:rPr>
              <a:t>GM- CSF</a:t>
            </a:r>
            <a:r>
              <a:rPr lang="cs-CZ" altLang="cs-CZ" sz="2200" dirty="0"/>
              <a:t> </a:t>
            </a:r>
            <a:r>
              <a:rPr lang="cs-CZ" altLang="cs-CZ" sz="2200" dirty="0" smtClean="0"/>
              <a:t>(Granulocyte-Monocyte </a:t>
            </a:r>
            <a:r>
              <a:rPr lang="cs-CZ" altLang="cs-CZ" sz="2200" dirty="0" err="1" smtClean="0"/>
              <a:t>Colony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Stimulating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Factor</a:t>
            </a:r>
            <a:r>
              <a:rPr lang="cs-CZ" altLang="cs-CZ" sz="2200" dirty="0"/>
              <a:t>) – produkován </a:t>
            </a:r>
            <a:r>
              <a:rPr lang="cs-CZ" altLang="cs-CZ" sz="2200" dirty="0" err="1"/>
              <a:t>stromálními</a:t>
            </a:r>
            <a:r>
              <a:rPr lang="cs-CZ" altLang="cs-CZ" sz="2200" dirty="0"/>
              <a:t> buňkami kostní dřeně, </a:t>
            </a:r>
            <a:r>
              <a:rPr lang="cs-CZ" altLang="cs-CZ" sz="2200" dirty="0" smtClean="0"/>
              <a:t>lymfocyty → </a:t>
            </a:r>
            <a:r>
              <a:rPr lang="cs-CZ" altLang="cs-CZ" sz="2200" dirty="0"/>
              <a:t>stimulace produkce monocytů 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200" b="1" dirty="0">
                <a:solidFill>
                  <a:srgbClr val="0000FF"/>
                </a:solidFill>
              </a:rPr>
              <a:t>M-CSF</a:t>
            </a:r>
            <a:r>
              <a:rPr lang="cs-CZ" altLang="cs-CZ" sz="2200" dirty="0"/>
              <a:t> </a:t>
            </a:r>
            <a:r>
              <a:rPr lang="cs-CZ" altLang="cs-CZ" sz="2200" dirty="0" smtClean="0"/>
              <a:t>(Monocyte </a:t>
            </a:r>
            <a:r>
              <a:rPr lang="cs-CZ" altLang="cs-CZ" sz="2200" dirty="0" err="1" smtClean="0"/>
              <a:t>Colony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Stimulating</a:t>
            </a:r>
            <a:r>
              <a:rPr lang="cs-CZ" altLang="cs-CZ" sz="2200" dirty="0" smtClean="0"/>
              <a:t> </a:t>
            </a:r>
            <a:r>
              <a:rPr lang="cs-CZ" altLang="cs-CZ" sz="2200" dirty="0" err="1" smtClean="0"/>
              <a:t>Factor</a:t>
            </a:r>
            <a:r>
              <a:rPr lang="cs-CZ" altLang="cs-CZ" sz="2200" dirty="0"/>
              <a:t>)- produkován </a:t>
            </a:r>
            <a:r>
              <a:rPr lang="cs-CZ" altLang="cs-CZ" sz="2200" dirty="0" err="1"/>
              <a:t>stromálními</a:t>
            </a:r>
            <a:r>
              <a:rPr lang="cs-CZ" altLang="cs-CZ" sz="2200" dirty="0"/>
              <a:t> buňkami, lymfocyty, endotelovými buňkami, epitelovými </a:t>
            </a:r>
            <a:r>
              <a:rPr lang="cs-CZ" altLang="cs-CZ" sz="2200" dirty="0" smtClean="0"/>
              <a:t>buňkami → </a:t>
            </a:r>
            <a:r>
              <a:rPr lang="cs-CZ" altLang="cs-CZ" sz="2200" dirty="0"/>
              <a:t>stimulace produkce monocytů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200" b="1" dirty="0">
                <a:solidFill>
                  <a:srgbClr val="0000FF"/>
                </a:solidFill>
              </a:rPr>
              <a:t>IL-3</a:t>
            </a:r>
            <a:r>
              <a:rPr lang="cs-CZ" altLang="cs-CZ" sz="2200" dirty="0"/>
              <a:t> – produkován </a:t>
            </a:r>
            <a:r>
              <a:rPr lang="cs-CZ" altLang="cs-CZ" sz="2200" dirty="0" smtClean="0"/>
              <a:t>lymfocyty → </a:t>
            </a:r>
            <a:r>
              <a:rPr lang="cs-CZ" altLang="cs-CZ" sz="2200" dirty="0"/>
              <a:t>produkce monocytů (a </a:t>
            </a:r>
            <a:r>
              <a:rPr lang="cs-CZ" altLang="cs-CZ" sz="2200" dirty="0" smtClean="0"/>
              <a:t>dalších </a:t>
            </a:r>
            <a:r>
              <a:rPr lang="cs-CZ" altLang="cs-CZ" sz="2200" dirty="0" err="1" smtClean="0"/>
              <a:t>bb</a:t>
            </a:r>
            <a:r>
              <a:rPr lang="cs-CZ" altLang="cs-CZ" sz="2200" dirty="0" smtClean="0"/>
              <a:t>.)</a:t>
            </a: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78289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 </a:t>
            </a:r>
            <a:r>
              <a:rPr lang="cs-CZ" altLang="cs-CZ" sz="3600" b="1" dirty="0" smtClean="0">
                <a:solidFill>
                  <a:srgbClr val="CC0099"/>
                </a:solidFill>
              </a:rPr>
              <a:t>Makrofágy - funkce</a:t>
            </a:r>
            <a:endParaRPr lang="cs-CZ" altLang="cs-CZ" sz="3600" b="1" dirty="0">
              <a:solidFill>
                <a:srgbClr val="CC0099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0890" y="1600201"/>
            <a:ext cx="914711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Profesionální antigen prezentující buňky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prezentace </a:t>
            </a:r>
            <a:r>
              <a:rPr lang="cs-CZ" altLang="cs-CZ" sz="2800" dirty="0" err="1"/>
              <a:t>Ag</a:t>
            </a:r>
            <a:r>
              <a:rPr lang="cs-CZ" altLang="cs-CZ" sz="2800" dirty="0"/>
              <a:t> v časné fázi specifické imunitní odpovědi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Fagocyty</a:t>
            </a:r>
            <a:r>
              <a:rPr lang="cs-CZ" altLang="cs-CZ" sz="2800" dirty="0" smtClean="0"/>
              <a:t> - fagocytují </a:t>
            </a:r>
            <a:r>
              <a:rPr lang="cs-CZ" altLang="cs-CZ" sz="2800" dirty="0"/>
              <a:t>pozůstatky vlastních buněk, které prodělaly </a:t>
            </a:r>
            <a:r>
              <a:rPr lang="cs-CZ" altLang="cs-CZ" sz="2800" dirty="0" err="1"/>
              <a:t>apoptózu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endParaRPr lang="cs-CZ" altLang="cs-CZ" sz="1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Plně funkční až po aktivaci </a:t>
            </a:r>
            <a:r>
              <a:rPr lang="cs-CZ" altLang="cs-CZ" sz="2800" dirty="0" err="1"/>
              <a:t>cytokiny</a:t>
            </a:r>
            <a:r>
              <a:rPr lang="cs-CZ" altLang="cs-CZ" sz="2800" dirty="0"/>
              <a:t> produkovanými </a:t>
            </a:r>
            <a:r>
              <a:rPr lang="cs-CZ" altLang="cs-CZ" sz="2800" dirty="0" smtClean="0"/>
              <a:t>T-lymfocyty </a:t>
            </a:r>
            <a:r>
              <a:rPr lang="cs-CZ" altLang="cs-CZ" sz="2800" dirty="0"/>
              <a:t>(</a:t>
            </a:r>
            <a:r>
              <a:rPr lang="cs-CZ" altLang="cs-CZ" sz="2800" dirty="0" err="1" smtClean="0"/>
              <a:t>IFN</a:t>
            </a:r>
            <a:r>
              <a:rPr lang="cs-CZ" altLang="cs-CZ" sz="2800" dirty="0" err="1" smtClean="0">
                <a:latin typeface="Symbol" panose="05050102010706020507" pitchFamily="18" charset="2"/>
              </a:rPr>
              <a:t>g</a:t>
            </a:r>
            <a:r>
              <a:rPr lang="cs-CZ" altLang="cs-CZ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solidFill>
                  <a:srgbClr val="0000FF"/>
                </a:solidFill>
              </a:rPr>
              <a:t>Produkce </a:t>
            </a:r>
            <a:r>
              <a:rPr lang="cs-CZ" altLang="cs-CZ" sz="2800" b="1" dirty="0" err="1">
                <a:solidFill>
                  <a:srgbClr val="0000FF"/>
                </a:solidFill>
              </a:rPr>
              <a:t>cytokinů</a:t>
            </a:r>
            <a:r>
              <a:rPr lang="cs-CZ" altLang="cs-CZ" sz="2800" b="1" dirty="0">
                <a:solidFill>
                  <a:srgbClr val="0000FF"/>
                </a:solidFill>
              </a:rPr>
              <a:t>, enzymů, složek komplementu, mikrobicidních,  cytotoxických a </a:t>
            </a:r>
            <a:r>
              <a:rPr lang="cs-CZ" altLang="cs-CZ" sz="2800" b="1" dirty="0" err="1">
                <a:solidFill>
                  <a:srgbClr val="0000FF"/>
                </a:solidFill>
              </a:rPr>
              <a:t>tumoricidních</a:t>
            </a:r>
            <a:r>
              <a:rPr lang="cs-CZ" altLang="cs-CZ" sz="2800" b="1" dirty="0">
                <a:solidFill>
                  <a:srgbClr val="0000FF"/>
                </a:solidFill>
              </a:rPr>
              <a:t> látek, bioaktivních lipidů</a:t>
            </a:r>
            <a:r>
              <a:rPr lang="cs-CZ" altLang="cs-CZ" sz="2800" dirty="0"/>
              <a:t> (PG,PC,TX,LT)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0824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Povrchové znaky makrofágů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1628776"/>
            <a:ext cx="8893175" cy="4525963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0000FF"/>
                </a:solidFill>
              </a:rPr>
              <a:t>MHC </a:t>
            </a:r>
            <a:r>
              <a:rPr lang="cs-CZ" altLang="cs-CZ" sz="2800" b="1" dirty="0" err="1">
                <a:solidFill>
                  <a:srgbClr val="0000FF"/>
                </a:solidFill>
              </a:rPr>
              <a:t>gp</a:t>
            </a:r>
            <a:r>
              <a:rPr lang="cs-CZ" altLang="cs-CZ" sz="2800" b="1" dirty="0">
                <a:solidFill>
                  <a:srgbClr val="0000FF"/>
                </a:solidFill>
              </a:rPr>
              <a:t> I., II. třídy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b="1" dirty="0" smtClean="0">
                <a:solidFill>
                  <a:srgbClr val="0000FF"/>
                </a:solidFill>
              </a:rPr>
              <a:t>CD35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- receptor </a:t>
            </a:r>
            <a:r>
              <a:rPr lang="cs-CZ" altLang="cs-CZ" sz="2800" b="1" dirty="0"/>
              <a:t>CR1 </a:t>
            </a:r>
            <a:r>
              <a:rPr lang="cs-CZ" altLang="cs-CZ" sz="2800" dirty="0"/>
              <a:t>pro </a:t>
            </a:r>
            <a:r>
              <a:rPr lang="cs-CZ" altLang="cs-CZ" sz="2800" b="1" dirty="0"/>
              <a:t>C3b </a:t>
            </a:r>
            <a:r>
              <a:rPr lang="cs-CZ" altLang="cs-CZ" sz="2800" dirty="0"/>
              <a:t>složku komplementu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b="1" dirty="0" err="1">
                <a:solidFill>
                  <a:srgbClr val="0000FF"/>
                </a:solidFill>
              </a:rPr>
              <a:t>Fc</a:t>
            </a:r>
            <a:r>
              <a:rPr lang="cs-CZ" altLang="cs-CZ" sz="2800" b="1" dirty="0">
                <a:solidFill>
                  <a:srgbClr val="0000FF"/>
                </a:solidFill>
              </a:rPr>
              <a:t> receptor pro </a:t>
            </a:r>
            <a:r>
              <a:rPr lang="cs-CZ" altLang="cs-CZ" sz="2800" b="1" dirty="0" err="1">
                <a:solidFill>
                  <a:srgbClr val="0000FF"/>
                </a:solidFill>
              </a:rPr>
              <a:t>IgG</a:t>
            </a:r>
            <a:endParaRPr lang="cs-CZ" altLang="cs-CZ" sz="2800" b="1" dirty="0">
              <a:solidFill>
                <a:srgbClr val="0000FF"/>
              </a:solidFill>
            </a:endParaRP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b="1" dirty="0" smtClean="0">
                <a:solidFill>
                  <a:srgbClr val="0000FF"/>
                </a:solidFill>
              </a:rPr>
              <a:t>CD14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– receptor pro bakteriální lipopolysacharidy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b="1" dirty="0">
                <a:solidFill>
                  <a:srgbClr val="0000FF"/>
                </a:solidFill>
              </a:rPr>
              <a:t>Receptory rozpoznávající </a:t>
            </a:r>
            <a:r>
              <a:rPr lang="cs-CZ" altLang="cs-CZ" sz="2800" b="1" dirty="0" err="1">
                <a:solidFill>
                  <a:srgbClr val="0000FF"/>
                </a:solidFill>
              </a:rPr>
              <a:t>apoptotické</a:t>
            </a:r>
            <a:r>
              <a:rPr lang="cs-CZ" altLang="cs-CZ" sz="2800" b="1" dirty="0">
                <a:solidFill>
                  <a:srgbClr val="0000FF"/>
                </a:solidFill>
              </a:rPr>
              <a:t> buňky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6930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Cytokiny produkované makrofágy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5188" y="1844676"/>
            <a:ext cx="8229600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IL-1</a:t>
            </a:r>
            <a:r>
              <a:rPr lang="cs-CZ" altLang="cs-CZ" sz="2800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dirty="0">
                <a:cs typeface="Arial" panose="020B0604020202020204" pitchFamily="34" charset="0"/>
              </a:rPr>
              <a:t>a</a:t>
            </a:r>
            <a:r>
              <a:rPr lang="cs-CZ" altLang="cs-CZ" sz="28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 </a:t>
            </a:r>
            <a:r>
              <a:rPr lang="cs-CZ" altLang="cs-CZ" sz="2800" dirty="0" smtClean="0">
                <a:cs typeface="Arial" panose="020B0604020202020204" pitchFamily="34" charset="0"/>
              </a:rPr>
              <a:t>- </a:t>
            </a:r>
            <a:r>
              <a:rPr lang="cs-CZ" altLang="cs-CZ" sz="2800" dirty="0">
                <a:cs typeface="Arial" panose="020B0604020202020204" pitchFamily="34" charset="0"/>
              </a:rPr>
              <a:t>stimulace </a:t>
            </a:r>
            <a:r>
              <a:rPr lang="cs-CZ" altLang="cs-CZ" sz="2800" dirty="0" smtClean="0">
                <a:cs typeface="Arial" panose="020B0604020202020204" pitchFamily="34" charset="0"/>
              </a:rPr>
              <a:t>T- </a:t>
            </a:r>
            <a:r>
              <a:rPr lang="cs-CZ" altLang="cs-CZ" sz="2800" dirty="0">
                <a:cs typeface="Arial" panose="020B0604020202020204" pitchFamily="34" charset="0"/>
              </a:rPr>
              <a:t>a </a:t>
            </a:r>
            <a:r>
              <a:rPr lang="cs-CZ" altLang="cs-CZ" sz="2800" dirty="0" smtClean="0">
                <a:cs typeface="Arial" panose="020B0604020202020204" pitchFamily="34" charset="0"/>
              </a:rPr>
              <a:t>B-lymfocytů</a:t>
            </a:r>
            <a:r>
              <a:rPr lang="cs-CZ" altLang="cs-CZ" sz="2800" dirty="0">
                <a:cs typeface="Arial" panose="020B0604020202020204" pitchFamily="34" charset="0"/>
              </a:rPr>
              <a:t>, aktivace dalších makrofágů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1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>
                <a:solidFill>
                  <a:srgbClr val="0000FF"/>
                </a:solidFill>
              </a:rPr>
              <a:t>IL- 6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endogenní pyrogen, aktivátor syntézy proteinů akutní fáze v játrech</a:t>
            </a:r>
          </a:p>
          <a:p>
            <a:pPr eaLnBrk="1" hangingPunct="1">
              <a:lnSpc>
                <a:spcPct val="125000"/>
              </a:lnSpc>
            </a:pPr>
            <a:endParaRPr lang="cs-CZ" altLang="cs-CZ" sz="10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TNF</a:t>
            </a:r>
            <a:r>
              <a:rPr lang="cs-CZ" altLang="cs-CZ" sz="2800" b="1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cs-CZ" altLang="cs-CZ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dirty="0">
                <a:cs typeface="Arial" panose="020B0604020202020204" pitchFamily="34" charset="0"/>
              </a:rPr>
              <a:t>- podobné funkce jako IL-1</a:t>
            </a:r>
          </a:p>
        </p:txBody>
      </p:sp>
    </p:spTree>
    <p:extLst>
      <p:ext uri="{BB962C8B-B14F-4D97-AF65-F5344CB8AC3E}">
        <p14:creationId xmlns:p14="http://schemas.microsoft.com/office/powerpoint/2010/main" val="21362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err="1">
                <a:solidFill>
                  <a:srgbClr val="CC0099"/>
                </a:solidFill>
              </a:rPr>
              <a:t>Cytokiny</a:t>
            </a:r>
            <a:r>
              <a:rPr lang="cs-CZ" altLang="cs-CZ" sz="3600" b="1" dirty="0">
                <a:solidFill>
                  <a:srgbClr val="CC0099"/>
                </a:solidFill>
              </a:rPr>
              <a:t> produkované makrofágy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IL-8</a:t>
            </a:r>
            <a:r>
              <a:rPr lang="cs-CZ" altLang="cs-CZ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dirty="0" smtClean="0">
                <a:cs typeface="Arial" panose="020B0604020202020204" pitchFamily="34" charset="0"/>
              </a:rPr>
              <a:t>- </a:t>
            </a:r>
            <a:r>
              <a:rPr lang="cs-CZ" altLang="cs-CZ" sz="2800" dirty="0" err="1">
                <a:cs typeface="Arial" panose="020B0604020202020204" pitchFamily="34" charset="0"/>
              </a:rPr>
              <a:t>secernován</a:t>
            </a:r>
            <a:r>
              <a:rPr lang="cs-CZ" altLang="cs-CZ" sz="2800" dirty="0">
                <a:cs typeface="Arial" panose="020B0604020202020204" pitchFamily="34" charset="0"/>
              </a:rPr>
              <a:t> aktivovanými makrofágy, </a:t>
            </a:r>
            <a:r>
              <a:rPr lang="cs-CZ" altLang="cs-CZ" sz="2800" dirty="0" err="1">
                <a:cs typeface="Arial" panose="020B0604020202020204" pitchFamily="34" charset="0"/>
              </a:rPr>
              <a:t>chemokin</a:t>
            </a:r>
            <a:r>
              <a:rPr lang="cs-CZ" altLang="cs-CZ" sz="2800" dirty="0">
                <a:cs typeface="Arial" panose="020B0604020202020204" pitchFamily="34" charset="0"/>
              </a:rPr>
              <a:t> pro </a:t>
            </a:r>
            <a:r>
              <a:rPr lang="cs-CZ" altLang="cs-CZ" sz="2800" dirty="0" err="1">
                <a:cs typeface="Arial" panose="020B0604020202020204" pitchFamily="34" charset="0"/>
              </a:rPr>
              <a:t>neutrofily</a:t>
            </a:r>
            <a:r>
              <a:rPr lang="cs-CZ" altLang="cs-CZ" sz="2800" dirty="0">
                <a:cs typeface="Arial" panose="020B0604020202020204" pitchFamily="34" charset="0"/>
              </a:rPr>
              <a:t>, </a:t>
            </a:r>
            <a:r>
              <a:rPr lang="cs-CZ" altLang="cs-CZ" sz="2800" dirty="0" smtClean="0">
                <a:cs typeface="Arial" panose="020B0604020202020204" pitchFamily="34" charset="0"/>
              </a:rPr>
              <a:t>T-lymfocyty</a:t>
            </a:r>
            <a:endParaRPr lang="cs-CZ" altLang="cs-CZ" sz="28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endParaRPr lang="cs-CZ" altLang="cs-CZ" sz="1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IL-12</a:t>
            </a:r>
            <a:r>
              <a:rPr lang="cs-CZ" altLang="cs-CZ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dirty="0" smtClean="0">
                <a:cs typeface="Arial" panose="020B0604020202020204" pitchFamily="34" charset="0"/>
              </a:rPr>
              <a:t>- </a:t>
            </a:r>
            <a:r>
              <a:rPr lang="cs-CZ" altLang="cs-CZ" sz="2800" dirty="0">
                <a:cs typeface="Arial" panose="020B0604020202020204" pitchFamily="34" charset="0"/>
              </a:rPr>
              <a:t>podpora Th1 odpovědi, útlum Th2</a:t>
            </a:r>
          </a:p>
          <a:p>
            <a:pPr eaLnBrk="1" hangingPunct="1">
              <a:lnSpc>
                <a:spcPct val="125000"/>
              </a:lnSpc>
            </a:pPr>
            <a:endParaRPr lang="cs-CZ" altLang="cs-CZ" sz="10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IFN</a:t>
            </a:r>
            <a:r>
              <a:rPr lang="cs-CZ" altLang="cs-CZ" sz="2800" b="1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cs-CZ" altLang="cs-CZ" sz="2800" b="1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cs-CZ" altLang="cs-CZ" sz="2800" dirty="0" smtClean="0">
                <a:cs typeface="Arial" panose="020B0604020202020204" pitchFamily="34" charset="0"/>
              </a:rPr>
              <a:t>- </a:t>
            </a:r>
            <a:r>
              <a:rPr lang="cs-CZ" altLang="cs-CZ" sz="2800" dirty="0">
                <a:cs typeface="Arial" panose="020B0604020202020204" pitchFamily="34" charset="0"/>
              </a:rPr>
              <a:t>podpora tvorby enzymů inhibujících virovou replikaci, zvyšuje expresi MHC </a:t>
            </a:r>
            <a:r>
              <a:rPr lang="cs-CZ" altLang="cs-CZ" sz="2800" dirty="0" err="1">
                <a:cs typeface="Arial" panose="020B0604020202020204" pitchFamily="34" charset="0"/>
              </a:rPr>
              <a:t>gp</a:t>
            </a:r>
            <a:r>
              <a:rPr lang="cs-CZ" altLang="cs-CZ" sz="2800" dirty="0">
                <a:cs typeface="Arial" panose="020B0604020202020204" pitchFamily="34" charset="0"/>
              </a:rPr>
              <a:t> I.na hostitelské buňce, aktivace NK </a:t>
            </a:r>
            <a:r>
              <a:rPr lang="cs-CZ" altLang="cs-CZ" sz="2800" dirty="0" err="1">
                <a:cs typeface="Arial" panose="020B0604020202020204" pitchFamily="34" charset="0"/>
              </a:rPr>
              <a:t>bb</a:t>
            </a:r>
            <a:r>
              <a:rPr lang="cs-CZ" altLang="cs-CZ" sz="2800" dirty="0">
                <a:cs typeface="Arial" panose="020B0604020202020204" pitchFamily="34" charset="0"/>
              </a:rPr>
              <a:t>.,</a:t>
            </a:r>
            <a:r>
              <a:rPr lang="cs-CZ" altLang="cs-CZ" sz="2800" dirty="0" smtClean="0">
                <a:cs typeface="Arial" panose="020B0604020202020204" pitchFamily="34" charset="0"/>
              </a:rPr>
              <a:t>T-lymfocytů </a:t>
            </a:r>
            <a:r>
              <a:rPr lang="cs-CZ" altLang="cs-CZ" sz="2800" dirty="0">
                <a:cs typeface="Arial" panose="020B0604020202020204" pitchFamily="34" charset="0"/>
              </a:rPr>
              <a:t>a dalších makrofágů</a:t>
            </a:r>
            <a:endParaRPr lang="el-GR" altLang="cs-CZ" sz="2800" dirty="0">
              <a:cs typeface="Arial" panose="020B0604020202020204" pitchFamily="34" charset="0"/>
            </a:endParaRP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89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14" y="620713"/>
            <a:ext cx="10077062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Dendritické buňky (</a:t>
            </a:r>
            <a:r>
              <a:rPr lang="cs-CZ" altLang="cs-CZ" sz="3600" b="1" dirty="0" smtClean="0">
                <a:solidFill>
                  <a:srgbClr val="CC0099"/>
                </a:solidFill>
              </a:rPr>
              <a:t>DC, </a:t>
            </a:r>
            <a:r>
              <a:rPr lang="cs-CZ" altLang="cs-CZ" sz="3600" b="1" dirty="0" err="1" smtClean="0">
                <a:solidFill>
                  <a:srgbClr val="CC0099"/>
                </a:solidFill>
              </a:rPr>
              <a:t>Dendritic</a:t>
            </a:r>
            <a:r>
              <a:rPr lang="cs-CZ" altLang="cs-CZ" sz="3600" b="1" dirty="0" smtClean="0">
                <a:solidFill>
                  <a:srgbClr val="CC0099"/>
                </a:solidFill>
              </a:rPr>
              <a:t> </a:t>
            </a:r>
            <a:r>
              <a:rPr lang="cs-CZ" altLang="cs-CZ" sz="3600" b="1" dirty="0" err="1" smtClean="0">
                <a:solidFill>
                  <a:srgbClr val="CC0099"/>
                </a:solidFill>
              </a:rPr>
              <a:t>Cells</a:t>
            </a:r>
            <a:r>
              <a:rPr lang="cs-CZ" altLang="cs-CZ" sz="3600" b="1" dirty="0" smtClean="0">
                <a:solidFill>
                  <a:srgbClr val="CC0099"/>
                </a:solidFill>
              </a:rPr>
              <a:t>)</a:t>
            </a:r>
            <a:endParaRPr lang="cs-CZ" altLang="cs-CZ" sz="3600" b="1" dirty="0">
              <a:solidFill>
                <a:srgbClr val="CC009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844676"/>
            <a:ext cx="8507412" cy="452596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cs-CZ" altLang="cs-CZ" sz="2800"/>
              <a:t>Diferencují se z myeloidního či lymfoidního prekurzoru</a:t>
            </a:r>
          </a:p>
          <a:p>
            <a:pPr eaLnBrk="1" hangingPunct="1">
              <a:lnSpc>
                <a:spcPct val="105000"/>
              </a:lnSpc>
            </a:pPr>
            <a:endParaRPr lang="cs-CZ" altLang="cs-CZ" sz="1000"/>
          </a:p>
          <a:p>
            <a:pPr eaLnBrk="1" hangingPunct="1">
              <a:lnSpc>
                <a:spcPct val="105000"/>
              </a:lnSpc>
            </a:pPr>
            <a:r>
              <a:rPr lang="cs-CZ" altLang="cs-CZ" sz="2800"/>
              <a:t>DC jsou nejvýznamějšími APC</a:t>
            </a:r>
          </a:p>
          <a:p>
            <a:pPr eaLnBrk="1" hangingPunct="1">
              <a:lnSpc>
                <a:spcPct val="105000"/>
              </a:lnSpc>
            </a:pPr>
            <a:endParaRPr lang="cs-CZ" altLang="cs-CZ" sz="1000"/>
          </a:p>
          <a:p>
            <a:pPr eaLnBrk="1" hangingPunct="1">
              <a:lnSpc>
                <a:spcPct val="105000"/>
              </a:lnSpc>
            </a:pPr>
            <a:r>
              <a:rPr lang="cs-CZ" altLang="cs-CZ" sz="2800"/>
              <a:t>Prekurzory DC pod vlivem chemokinů (RANTES, MCP-1, MIP-1a, MIP-1b) migruj</a:t>
            </a:r>
            <a:r>
              <a:rPr lang="cs-CZ" altLang="cs-CZ" sz="2800">
                <a:latin typeface="Arial Unicode MS" pitchFamily="34" charset="-128"/>
              </a:rPr>
              <a:t>í</a:t>
            </a:r>
            <a:r>
              <a:rPr lang="cs-CZ" altLang="cs-CZ" sz="2800"/>
              <a:t> do tk</a:t>
            </a:r>
            <a:r>
              <a:rPr lang="cs-CZ" altLang="cs-CZ" sz="2800">
                <a:latin typeface="Arial Unicode MS" pitchFamily="34" charset="-128"/>
              </a:rPr>
              <a:t>á</a:t>
            </a:r>
            <a:r>
              <a:rPr lang="cs-CZ" altLang="cs-CZ" sz="2800"/>
              <a:t>n</a:t>
            </a:r>
            <a:r>
              <a:rPr lang="cs-CZ" altLang="cs-CZ" sz="2800">
                <a:latin typeface="Arial Unicode MS" pitchFamily="34" charset="-128"/>
              </a:rPr>
              <a:t>í</a:t>
            </a:r>
            <a:endParaRPr lang="cs-CZ" altLang="cs-CZ" sz="2800"/>
          </a:p>
          <a:p>
            <a:pPr eaLnBrk="1" hangingPunct="1">
              <a:lnSpc>
                <a:spcPct val="105000"/>
              </a:lnSpc>
            </a:pPr>
            <a:endParaRPr lang="cs-CZ" altLang="cs-CZ" sz="1000"/>
          </a:p>
          <a:p>
            <a:pPr eaLnBrk="1" hangingPunct="1">
              <a:lnSpc>
                <a:spcPct val="105000"/>
              </a:lnSpc>
              <a:buSzPct val="120000"/>
            </a:pPr>
            <a:r>
              <a:rPr lang="cs-CZ" altLang="cs-CZ" sz="2800"/>
              <a:t>DC jsou rozptýleny ve v</a:t>
            </a:r>
            <a:r>
              <a:rPr lang="cs-CZ" altLang="cs-CZ" sz="2800">
                <a:latin typeface="Arial Unicode MS" pitchFamily="34" charset="-128"/>
              </a:rPr>
              <a:t>š</a:t>
            </a:r>
            <a:r>
              <a:rPr lang="cs-CZ" altLang="cs-CZ" sz="2800"/>
              <a:t>ech org</a:t>
            </a:r>
            <a:r>
              <a:rPr lang="cs-CZ" altLang="cs-CZ" sz="2800">
                <a:latin typeface="Arial Unicode MS" pitchFamily="34" charset="-128"/>
              </a:rPr>
              <a:t>á</a:t>
            </a:r>
            <a:r>
              <a:rPr lang="cs-CZ" altLang="cs-CZ" sz="2800"/>
              <a:t>nech</a:t>
            </a:r>
          </a:p>
          <a:p>
            <a:pPr eaLnBrk="1" hangingPunct="1">
              <a:lnSpc>
                <a:spcPct val="105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34876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4" y="6350"/>
            <a:ext cx="655637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260350"/>
            <a:ext cx="6418263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Dendritické buňky (DC)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1926" y="1403350"/>
            <a:ext cx="11728579" cy="5183187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400" dirty="0"/>
              <a:t>Po kontaktu s patogeny maturuj</a:t>
            </a:r>
            <a:r>
              <a:rPr lang="cs-CZ" altLang="cs-CZ" sz="2400" dirty="0">
                <a:latin typeface="Arial Unicode MS" pitchFamily="34" charset="-128"/>
              </a:rPr>
              <a:t>í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a migruj</a:t>
            </a:r>
            <a:r>
              <a:rPr lang="cs-CZ" altLang="cs-CZ" sz="2400" dirty="0">
                <a:latin typeface="Arial Unicode MS" pitchFamily="34" charset="-128"/>
              </a:rPr>
              <a:t>í</a:t>
            </a:r>
            <a:r>
              <a:rPr lang="cs-CZ" altLang="cs-CZ" sz="2400" dirty="0"/>
              <a:t> do </a:t>
            </a:r>
            <a:r>
              <a:rPr lang="cs-CZ" altLang="cs-CZ" sz="2400" dirty="0" err="1" smtClean="0"/>
              <a:t>sekunárních</a:t>
            </a:r>
            <a:r>
              <a:rPr lang="cs-CZ" altLang="cs-CZ" sz="2400" dirty="0" smtClean="0"/>
              <a:t> lymfatických orgánů, </a:t>
            </a:r>
            <a:r>
              <a:rPr lang="cs-CZ" altLang="cs-CZ" sz="2400" dirty="0"/>
              <a:t>kde </a:t>
            </a:r>
            <a:r>
              <a:rPr lang="cs-CZ" altLang="cs-CZ" sz="2400" dirty="0" smtClean="0"/>
              <a:t>rozv</a:t>
            </a:r>
            <a:r>
              <a:rPr lang="cs-CZ" altLang="cs-CZ" sz="2400" dirty="0" smtClean="0">
                <a:latin typeface="Arial Unicode MS" pitchFamily="34" charset="-128"/>
              </a:rPr>
              <a:t>í</a:t>
            </a:r>
            <a:r>
              <a:rPr lang="cs-CZ" altLang="cs-CZ" sz="2400" dirty="0" smtClean="0"/>
              <a:t>j</a:t>
            </a:r>
            <a:r>
              <a:rPr lang="cs-CZ" altLang="cs-CZ" sz="2400" dirty="0" smtClean="0">
                <a:latin typeface="Arial Unicode MS" pitchFamily="34" charset="-128"/>
              </a:rPr>
              <a:t>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antigenně specifick</a:t>
            </a:r>
            <a:r>
              <a:rPr lang="cs-CZ" altLang="cs-CZ" sz="2400" dirty="0">
                <a:latin typeface="Arial Unicode MS" pitchFamily="34" charset="-128"/>
              </a:rPr>
              <a:t>á</a:t>
            </a:r>
            <a:r>
              <a:rPr lang="cs-CZ" altLang="cs-CZ" sz="2400" dirty="0"/>
              <a:t> imunitn</a:t>
            </a:r>
            <a:r>
              <a:rPr lang="cs-CZ" altLang="cs-CZ" sz="2400" dirty="0">
                <a:latin typeface="Arial Unicode MS" pitchFamily="34" charset="-128"/>
              </a:rPr>
              <a:t>í</a:t>
            </a:r>
            <a:r>
              <a:rPr lang="cs-CZ" altLang="cs-CZ" sz="2400" dirty="0"/>
              <a:t> odpověď </a:t>
            </a:r>
            <a:endParaRPr lang="cs-CZ" altLang="cs-CZ" sz="2400" dirty="0" smtClean="0"/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sz="2400" dirty="0"/>
              <a:t>Exprimují HLA, </a:t>
            </a:r>
            <a:r>
              <a:rPr lang="cs-CZ" sz="2400" dirty="0" err="1"/>
              <a:t>kostimulační</a:t>
            </a:r>
            <a:r>
              <a:rPr lang="cs-CZ" sz="2400" dirty="0"/>
              <a:t> ligandy a adhezivní molekuly, které jsou nezbytné pro aktivaci naivních </a:t>
            </a:r>
            <a:r>
              <a:rPr lang="cs-CZ" sz="2400" dirty="0" smtClean="0"/>
              <a:t>T-lymfocytů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400" dirty="0"/>
              <a:t>DC mají mnoho cytoplasmatických výběžků, které jim umožňují kontakt až se 3000 </a:t>
            </a:r>
            <a:r>
              <a:rPr lang="cs-CZ" altLang="cs-CZ" sz="2400" dirty="0" smtClean="0"/>
              <a:t>T-lymfocytů</a:t>
            </a:r>
            <a:endParaRPr lang="cs-CZ" altLang="cs-CZ" sz="2400" dirty="0"/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400" dirty="0"/>
              <a:t>V lymfatických uzlinách se u DC zvyšuje </a:t>
            </a:r>
            <a:r>
              <a:rPr lang="cs-CZ" altLang="cs-CZ" sz="2400" dirty="0" smtClean="0"/>
              <a:t>exprese:</a:t>
            </a:r>
            <a:r>
              <a:rPr lang="cs-CZ" altLang="cs-CZ" sz="2800" dirty="0" smtClean="0"/>
              <a:t> </a:t>
            </a:r>
            <a:endParaRPr lang="cs-CZ" altLang="cs-CZ" sz="2800" dirty="0"/>
          </a:p>
          <a:p>
            <a:pPr lvl="2" eaLnBrk="1" hangingPunct="1">
              <a:lnSpc>
                <a:spcPct val="125000"/>
              </a:lnSpc>
            </a:pPr>
            <a:r>
              <a:rPr lang="cs-CZ" altLang="cs-CZ" sz="2000" dirty="0"/>
              <a:t>HLA I. a </a:t>
            </a:r>
            <a:r>
              <a:rPr lang="cs-CZ" altLang="cs-CZ" sz="2000" dirty="0" err="1" smtClean="0"/>
              <a:t>II.třídy</a:t>
            </a:r>
            <a:r>
              <a:rPr lang="cs-CZ" altLang="cs-CZ" sz="2000" dirty="0" smtClean="0"/>
              <a:t> + </a:t>
            </a:r>
            <a:r>
              <a:rPr lang="cs-CZ" altLang="cs-CZ" sz="2000" dirty="0" err="1" smtClean="0"/>
              <a:t>kostimulačních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molekul (</a:t>
            </a:r>
            <a:r>
              <a:rPr lang="cs-CZ" altLang="cs-CZ" sz="2000" dirty="0" smtClean="0"/>
              <a:t>CD80</a:t>
            </a:r>
            <a:r>
              <a:rPr lang="cs-CZ" altLang="cs-CZ" sz="2000" dirty="0"/>
              <a:t>, </a:t>
            </a:r>
            <a:r>
              <a:rPr lang="cs-CZ" altLang="cs-CZ" sz="2000" dirty="0" smtClean="0"/>
              <a:t>CD86</a:t>
            </a:r>
            <a:r>
              <a:rPr lang="cs-CZ" altLang="cs-CZ" sz="2000" dirty="0"/>
              <a:t>)</a:t>
            </a:r>
          </a:p>
        </p:txBody>
      </p:sp>
      <p:pic>
        <p:nvPicPr>
          <p:cNvPr id="22532" name="Picture 4" descr="interakce DC s T ly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6" y="1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Typy dendritických buněk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400" b="1" dirty="0">
                <a:solidFill>
                  <a:srgbClr val="0000FF"/>
                </a:solidFill>
              </a:rPr>
              <a:t>Langerhansovy buňky</a:t>
            </a:r>
            <a:r>
              <a:rPr lang="cs-CZ" altLang="cs-CZ" sz="2400" b="1" dirty="0"/>
              <a:t> </a:t>
            </a:r>
            <a:r>
              <a:rPr lang="cs-CZ" altLang="cs-CZ" sz="2400" dirty="0"/>
              <a:t>– z myeloidní linie, nachází se v bazální vrstvě epidermis</a:t>
            </a:r>
          </a:p>
          <a:p>
            <a:pPr eaLnBrk="1" hangingPunct="1">
              <a:lnSpc>
                <a:spcPct val="125000"/>
              </a:lnSpc>
            </a:pPr>
            <a:endParaRPr lang="cs-CZ" altLang="cs-CZ" sz="9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400" b="1" dirty="0">
                <a:solidFill>
                  <a:srgbClr val="0000FF"/>
                </a:solidFill>
              </a:rPr>
              <a:t>Intersticiální DC</a:t>
            </a:r>
            <a:r>
              <a:rPr lang="cs-CZ" altLang="cs-CZ" sz="2400" b="1" dirty="0"/>
              <a:t> </a:t>
            </a:r>
            <a:r>
              <a:rPr lang="cs-CZ" altLang="cs-CZ" sz="2400" dirty="0"/>
              <a:t>– z myeloidní linie, nachází se v dermis a ve většině orgánů</a:t>
            </a:r>
          </a:p>
          <a:p>
            <a:pPr eaLnBrk="1" hangingPunct="1">
              <a:lnSpc>
                <a:spcPct val="125000"/>
              </a:lnSpc>
            </a:pPr>
            <a:endParaRPr lang="cs-CZ" altLang="cs-CZ" sz="9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400" b="1" dirty="0">
                <a:solidFill>
                  <a:srgbClr val="0000FF"/>
                </a:solidFill>
              </a:rPr>
              <a:t>Lymfoidní 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(</a:t>
            </a:r>
            <a:r>
              <a:rPr lang="cs-CZ" altLang="cs-CZ" sz="2400" b="1" dirty="0" err="1" smtClean="0">
                <a:solidFill>
                  <a:srgbClr val="0000FF"/>
                </a:solidFill>
              </a:rPr>
              <a:t>plazmocytoidní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 DC</a:t>
            </a:r>
            <a:r>
              <a:rPr lang="cs-CZ" altLang="cs-CZ" sz="2400" b="1" dirty="0" smtClean="0"/>
              <a:t> </a:t>
            </a:r>
            <a:r>
              <a:rPr lang="cs-CZ" altLang="cs-CZ" sz="2400" dirty="0"/>
              <a:t>– z lymfoidní linie, nachází se v krvi a sekundárních lymfatických orgánech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400" dirty="0"/>
              <a:t>Folikulárně dendritické </a:t>
            </a:r>
            <a:r>
              <a:rPr lang="cs-CZ" altLang="cs-CZ" sz="2400" dirty="0" err="1"/>
              <a:t>bb</a:t>
            </a:r>
            <a:r>
              <a:rPr lang="cs-CZ" altLang="cs-CZ" sz="2400" dirty="0"/>
              <a:t> (FDC) – prezentují antigen </a:t>
            </a:r>
            <a:r>
              <a:rPr lang="cs-CZ" altLang="cs-CZ" sz="2400" dirty="0" smtClean="0"/>
              <a:t>B-lymfocytům </a:t>
            </a:r>
            <a:r>
              <a:rPr lang="cs-CZ" altLang="cs-CZ" sz="2400" dirty="0"/>
              <a:t>během sekundární odpovědi</a:t>
            </a:r>
          </a:p>
          <a:p>
            <a:pPr eaLnBrk="1" hangingPunct="1">
              <a:lnSpc>
                <a:spcPct val="125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5716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C0099"/>
                </a:solidFill>
              </a:rPr>
              <a:t>Povrchové molekuly dendritických </a:t>
            </a:r>
            <a:r>
              <a:rPr lang="cs-CZ" altLang="cs-CZ" sz="3600" b="1" dirty="0">
                <a:solidFill>
                  <a:srgbClr val="CC0099"/>
                </a:solidFill>
              </a:rPr>
              <a:t>buněk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sz="2400" b="1" dirty="0">
                <a:solidFill>
                  <a:srgbClr val="0000FF"/>
                </a:solidFill>
              </a:rPr>
              <a:t>R</a:t>
            </a:r>
            <a:r>
              <a:rPr lang="cs-CZ" sz="2400" b="1" dirty="0" smtClean="0">
                <a:solidFill>
                  <a:srgbClr val="0000FF"/>
                </a:solidFill>
              </a:rPr>
              <a:t>eceptory </a:t>
            </a:r>
            <a:r>
              <a:rPr lang="cs-CZ" sz="2400" b="1" dirty="0">
                <a:solidFill>
                  <a:srgbClr val="0000FF"/>
                </a:solidFill>
              </a:rPr>
              <a:t>pro </a:t>
            </a:r>
            <a:r>
              <a:rPr lang="cs-CZ" sz="2400" b="1" dirty="0" err="1">
                <a:solidFill>
                  <a:srgbClr val="0000FF"/>
                </a:solidFill>
              </a:rPr>
              <a:t>IgG</a:t>
            </a:r>
            <a:r>
              <a:rPr lang="cs-CZ" sz="2400" b="1" dirty="0">
                <a:solidFill>
                  <a:srgbClr val="0000FF"/>
                </a:solidFill>
              </a:rPr>
              <a:t>, </a:t>
            </a:r>
            <a:r>
              <a:rPr lang="cs-CZ" sz="2400" b="1" dirty="0" err="1">
                <a:solidFill>
                  <a:srgbClr val="0000FF"/>
                </a:solidFill>
              </a:rPr>
              <a:t>IgE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dirty="0"/>
              <a:t>a</a:t>
            </a:r>
            <a:r>
              <a:rPr lang="cs-CZ" sz="2400" b="1" dirty="0">
                <a:solidFill>
                  <a:srgbClr val="0000FF"/>
                </a:solidFill>
              </a:rPr>
              <a:t> </a:t>
            </a:r>
            <a:r>
              <a:rPr lang="cs-CZ" sz="2400" b="1" dirty="0" smtClean="0">
                <a:solidFill>
                  <a:srgbClr val="0000FF"/>
                </a:solidFill>
              </a:rPr>
              <a:t>C3b </a:t>
            </a:r>
            <a:r>
              <a:rPr lang="cs-CZ" altLang="cs-CZ" sz="2400" dirty="0" smtClean="0">
                <a:cs typeface="Arial" panose="020B0604020202020204" pitchFamily="34" charset="0"/>
              </a:rPr>
              <a:t>– usnadňují pohlcení </a:t>
            </a:r>
            <a:r>
              <a:rPr lang="cs-CZ" altLang="cs-CZ" sz="2400" dirty="0" err="1" smtClean="0">
                <a:cs typeface="Arial" panose="020B0604020202020204" pitchFamily="34" charset="0"/>
              </a:rPr>
              <a:t>imunokomplexů</a:t>
            </a:r>
            <a:endParaRPr lang="cs-CZ" altLang="cs-CZ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endParaRPr lang="cs-CZ" altLang="cs-CZ" sz="12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cs-CZ" sz="2400" b="1" dirty="0" err="1" smtClean="0">
                <a:solidFill>
                  <a:srgbClr val="0000FF"/>
                </a:solidFill>
              </a:rPr>
              <a:t>PRRs</a:t>
            </a:r>
            <a:r>
              <a:rPr lang="cs-CZ" sz="2400" dirty="0" smtClean="0"/>
              <a:t> </a:t>
            </a:r>
            <a:r>
              <a:rPr lang="cs-CZ" sz="2400" dirty="0" smtClean="0"/>
              <a:t>- TLR </a:t>
            </a:r>
            <a:r>
              <a:rPr lang="cs-CZ" sz="2400" dirty="0"/>
              <a:t>a CD14 </a:t>
            </a:r>
            <a:r>
              <a:rPr lang="cs-CZ" sz="2400" dirty="0" smtClean="0"/>
              <a:t>(= receptor </a:t>
            </a:r>
            <a:r>
              <a:rPr lang="cs-CZ" sz="2400" dirty="0"/>
              <a:t>pro LPS</a:t>
            </a:r>
            <a:r>
              <a:rPr lang="cs-CZ" sz="2400" dirty="0" smtClean="0"/>
              <a:t>)</a:t>
            </a:r>
            <a:endParaRPr lang="cs-CZ" sz="2400" dirty="0"/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400" b="1" dirty="0" smtClean="0">
                <a:solidFill>
                  <a:srgbClr val="0000FF"/>
                </a:solidFill>
              </a:rPr>
              <a:t>Receptory rozpoznávající </a:t>
            </a:r>
            <a:r>
              <a:rPr lang="cs-CZ" altLang="cs-CZ" sz="2400" b="1" dirty="0" err="1" smtClean="0">
                <a:solidFill>
                  <a:srgbClr val="0000FF"/>
                </a:solidFill>
              </a:rPr>
              <a:t>apoptotické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 buňky</a:t>
            </a:r>
            <a:r>
              <a:rPr lang="cs-CZ" altLang="cs-CZ" sz="2400" dirty="0" smtClean="0">
                <a:solidFill>
                  <a:srgbClr val="0000FF"/>
                </a:solidFill>
              </a:rPr>
              <a:t>	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Molekuly důležité pro antigenní prezentaci </a:t>
            </a:r>
            <a:r>
              <a:rPr lang="cs-CZ" altLang="cs-CZ" sz="2400" dirty="0" smtClean="0">
                <a:cs typeface="Arial" panose="020B0604020202020204" pitchFamily="34" charset="0"/>
              </a:rPr>
              <a:t>- zralé  DC exprimují </a:t>
            </a:r>
            <a:r>
              <a:rPr lang="cs-CZ" sz="2400" dirty="0"/>
              <a:t>HLA I. a II. třídy a </a:t>
            </a:r>
            <a:r>
              <a:rPr lang="cs-CZ" sz="2400" dirty="0" err="1"/>
              <a:t>kostimulačních</a:t>
            </a:r>
            <a:r>
              <a:rPr lang="cs-CZ" sz="2400" dirty="0"/>
              <a:t> molekul CD80 a CD86</a:t>
            </a:r>
            <a:endParaRPr lang="cs-CZ" altLang="cs-CZ" sz="2400" dirty="0"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6431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887459"/>
          </a:xfrm>
        </p:spPr>
        <p:txBody>
          <a:bodyPr/>
          <a:lstStyle/>
          <a:p>
            <a:r>
              <a:rPr lang="cs-CZ" b="1" dirty="0" smtClean="0">
                <a:solidFill>
                  <a:srgbClr val="CC0099"/>
                </a:solidFill>
              </a:rPr>
              <a:t>Antigen-prezentující buňky</a:t>
            </a:r>
            <a:endParaRPr lang="cs-CZ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47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Funkce DC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341438"/>
            <a:ext cx="8291512" cy="5256212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DC jsou </a:t>
            </a:r>
            <a:r>
              <a:rPr lang="cs-CZ" altLang="cs-CZ" sz="2800" b="1" dirty="0">
                <a:solidFill>
                  <a:srgbClr val="0000FF"/>
                </a:solidFill>
              </a:rPr>
              <a:t>nejvýznamnějšími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profesionálními APC</a:t>
            </a:r>
            <a:endParaRPr lang="cs-CZ" altLang="cs-CZ" sz="2800" b="1" dirty="0">
              <a:solidFill>
                <a:srgbClr val="0000FF"/>
              </a:solidFill>
            </a:endParaRPr>
          </a:p>
          <a:p>
            <a:pPr eaLnBrk="1" hangingPunct="1"/>
            <a:endParaRPr lang="cs-CZ" altLang="cs-CZ" sz="1000" dirty="0">
              <a:solidFill>
                <a:srgbClr val="0000FF"/>
              </a:solidFill>
            </a:endParaRPr>
          </a:p>
          <a:p>
            <a:pPr eaLnBrk="1" hangingPunct="1"/>
            <a:r>
              <a:rPr lang="cs-CZ" altLang="cs-CZ" sz="2800" dirty="0"/>
              <a:t>DC jsou snadno </a:t>
            </a:r>
            <a:r>
              <a:rPr lang="cs-CZ" altLang="cs-CZ" sz="2800" dirty="0" err="1"/>
              <a:t>infikovatelné</a:t>
            </a:r>
            <a:r>
              <a:rPr lang="cs-CZ" altLang="cs-CZ" sz="2800" dirty="0"/>
              <a:t> viry </a:t>
            </a:r>
            <a:r>
              <a:rPr lang="cs-CZ" altLang="cs-CZ" sz="2800" dirty="0">
                <a:cs typeface="Arial" panose="020B0604020202020204" pitchFamily="34" charset="0"/>
              </a:rPr>
              <a:t>→ virové proteiny jsou zpracovány v komplexu s HLA </a:t>
            </a:r>
            <a:r>
              <a:rPr lang="cs-CZ" altLang="cs-CZ" sz="2800" dirty="0" err="1" smtClean="0">
                <a:cs typeface="Arial" panose="020B0604020202020204" pitchFamily="34" charset="0"/>
              </a:rPr>
              <a:t>I.tř</a:t>
            </a:r>
            <a:r>
              <a:rPr lang="cs-CZ" altLang="cs-CZ" sz="2800" dirty="0" smtClean="0">
                <a:cs typeface="Arial" panose="020B0604020202020204" pitchFamily="34" charset="0"/>
              </a:rPr>
              <a:t> </a:t>
            </a:r>
            <a:r>
              <a:rPr lang="cs-CZ" altLang="cs-CZ" sz="2800" dirty="0">
                <a:cs typeface="Arial" panose="020B0604020202020204" pitchFamily="34" charset="0"/>
              </a:rPr>
              <a:t>→ </a:t>
            </a:r>
            <a:r>
              <a:rPr lang="cs-CZ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aktivace </a:t>
            </a:r>
            <a:r>
              <a:rPr lang="cs-CZ" altLang="cs-CZ" sz="2800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Tc</a:t>
            </a: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-lymfocytů</a:t>
            </a:r>
            <a:endParaRPr lang="cs-CZ" altLang="cs-CZ" sz="28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/>
            <a:endParaRPr lang="cs-CZ" altLang="cs-CZ" sz="1000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 dirty="0">
                <a:cs typeface="Arial" panose="020B0604020202020204" pitchFamily="34" charset="0"/>
              </a:rPr>
              <a:t>DC mohou pohltit extracelulární virové částice → virové peptidy jsou prezentovány v komplexu s HLA </a:t>
            </a:r>
            <a:r>
              <a:rPr lang="cs-CZ" altLang="cs-CZ" sz="2800" dirty="0" err="1">
                <a:cs typeface="Arial" panose="020B0604020202020204" pitchFamily="34" charset="0"/>
              </a:rPr>
              <a:t>II.tř</a:t>
            </a:r>
            <a:r>
              <a:rPr lang="cs-CZ" altLang="cs-CZ" sz="2800" dirty="0">
                <a:cs typeface="Arial" panose="020B0604020202020204" pitchFamily="34" charset="0"/>
              </a:rPr>
              <a:t> → </a:t>
            </a:r>
            <a:r>
              <a:rPr lang="cs-CZ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aktivace </a:t>
            </a: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Th2-lymfocytů</a:t>
            </a:r>
            <a:r>
              <a:rPr lang="cs-CZ" altLang="cs-CZ" sz="2800" b="1" dirty="0" smtClean="0">
                <a:cs typeface="Arial" panose="020B0604020202020204" pitchFamily="34" charset="0"/>
              </a:rPr>
              <a:t> </a:t>
            </a:r>
            <a:r>
              <a:rPr lang="cs-CZ" altLang="cs-CZ" sz="2800" dirty="0">
                <a:cs typeface="Arial" panose="020B0604020202020204" pitchFamily="34" charset="0"/>
              </a:rPr>
              <a:t>→ pomoc </a:t>
            </a:r>
            <a:r>
              <a:rPr lang="cs-CZ" altLang="cs-CZ" sz="2800" dirty="0" smtClean="0">
                <a:cs typeface="Arial" panose="020B0604020202020204" pitchFamily="34" charset="0"/>
              </a:rPr>
              <a:t>B- </a:t>
            </a:r>
            <a:r>
              <a:rPr lang="cs-CZ" altLang="cs-CZ" sz="2800" dirty="0">
                <a:cs typeface="Arial" panose="020B0604020202020204" pitchFamily="34" charset="0"/>
              </a:rPr>
              <a:t>lymfocytům → tvorba antivirových protilátek</a:t>
            </a:r>
          </a:p>
          <a:p>
            <a:pPr eaLnBrk="1" hangingPunct="1"/>
            <a:endParaRPr lang="cs-CZ" altLang="cs-CZ" sz="1000" dirty="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 dirty="0">
                <a:cs typeface="Arial" panose="020B0604020202020204" pitchFamily="34" charset="0"/>
              </a:rPr>
              <a:t>DC mohou být aktivovány i </a:t>
            </a:r>
            <a:r>
              <a:rPr lang="cs-CZ" altLang="cs-CZ" sz="2800" dirty="0" err="1">
                <a:cs typeface="Arial" panose="020B0604020202020204" pitchFamily="34" charset="0"/>
              </a:rPr>
              <a:t>apoptotickými</a:t>
            </a:r>
            <a:r>
              <a:rPr lang="cs-CZ" altLang="cs-CZ" sz="2800" dirty="0">
                <a:cs typeface="Arial" panose="020B0604020202020204" pitchFamily="34" charset="0"/>
              </a:rPr>
              <a:t> buňkami</a:t>
            </a:r>
          </a:p>
        </p:txBody>
      </p:sp>
    </p:spTree>
    <p:extLst>
      <p:ext uri="{BB962C8B-B14F-4D97-AF65-F5344CB8AC3E}">
        <p14:creationId xmlns:p14="http://schemas.microsoft.com/office/powerpoint/2010/main" val="27801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565400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CC0099"/>
                </a:solidFill>
              </a:rPr>
              <a:t>B-lymfocyty</a:t>
            </a:r>
          </a:p>
        </p:txBody>
      </p:sp>
    </p:spTree>
    <p:extLst>
      <p:ext uri="{BB962C8B-B14F-4D97-AF65-F5344CB8AC3E}">
        <p14:creationId xmlns:p14="http://schemas.microsoft.com/office/powerpoint/2010/main" val="21172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8229600" cy="671512"/>
          </a:xfrm>
        </p:spPr>
        <p:txBody>
          <a:bodyPr/>
          <a:lstStyle/>
          <a:p>
            <a:pPr eaLnBrk="1" hangingPunct="1"/>
            <a:r>
              <a:rPr lang="cs-CZ" altLang="cs-CZ" sz="3200" b="1" dirty="0" smtClean="0">
                <a:solidFill>
                  <a:srgbClr val="CC0099"/>
                </a:solidFill>
              </a:rPr>
              <a:t>B-lymfocyty</a:t>
            </a:r>
            <a:endParaRPr lang="cs-CZ" altLang="cs-CZ" sz="3200" b="1" dirty="0">
              <a:solidFill>
                <a:srgbClr val="CC0099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785144" y="1032556"/>
            <a:ext cx="8497888" cy="511175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B-lymfocyty </a:t>
            </a:r>
            <a:r>
              <a:rPr lang="cs-CZ" altLang="cs-CZ" sz="2400" dirty="0" smtClean="0"/>
              <a:t>jsou </a:t>
            </a:r>
            <a:r>
              <a:rPr lang="cs-CZ" altLang="cs-CZ" sz="2400" dirty="0"/>
              <a:t>buňky zodpovědné za </a:t>
            </a:r>
            <a:r>
              <a:rPr lang="cs-CZ" altLang="cs-CZ" sz="2400" b="1" dirty="0">
                <a:solidFill>
                  <a:srgbClr val="0000FF"/>
                </a:solidFill>
              </a:rPr>
              <a:t>specifickou, protilátkami zprostředkovanou imunitní 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odpověď</a:t>
            </a:r>
          </a:p>
          <a:p>
            <a:pPr marL="0" indent="0" eaLnBrk="1" hangingPunct="1">
              <a:buNone/>
            </a:pPr>
            <a:r>
              <a:rPr lang="cs-CZ" altLang="cs-CZ" sz="1200" dirty="0" smtClean="0"/>
              <a:t>. </a:t>
            </a:r>
            <a:endParaRPr lang="cs-CZ" altLang="cs-CZ" sz="1200" dirty="0"/>
          </a:p>
          <a:p>
            <a:pPr eaLnBrk="1" hangingPunct="1"/>
            <a:r>
              <a:rPr lang="cs-CZ" altLang="cs-CZ" sz="2400" dirty="0"/>
              <a:t>B-lymfocyty rozpoznávají nativní antigen pomocí </a:t>
            </a:r>
            <a:r>
              <a:rPr lang="cs-CZ" altLang="cs-CZ" sz="2400" b="1" dirty="0">
                <a:solidFill>
                  <a:srgbClr val="0000FF"/>
                </a:solidFill>
              </a:rPr>
              <a:t>BCR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(B cell receptor</a:t>
            </a:r>
            <a:r>
              <a:rPr lang="cs-CZ" altLang="cs-CZ" sz="2400" dirty="0" smtClean="0"/>
              <a:t>) = povrchový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 (nebo </a:t>
            </a:r>
            <a:r>
              <a:rPr lang="cs-CZ" altLang="cs-CZ" sz="2400" dirty="0" err="1" smtClean="0"/>
              <a:t>IgD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400" dirty="0"/>
              <a:t>Příslušný B-lymfocyt, na jehož receptorech došlo k vazbě antigenu, je stimulován k pomnožení a diferenciaci na </a:t>
            </a:r>
            <a:r>
              <a:rPr lang="cs-CZ" altLang="cs-CZ" sz="2400" b="1" dirty="0">
                <a:solidFill>
                  <a:srgbClr val="0000FF"/>
                </a:solidFill>
              </a:rPr>
              <a:t>efektorové</a:t>
            </a:r>
            <a:r>
              <a:rPr lang="cs-CZ" altLang="cs-CZ" sz="2400" dirty="0"/>
              <a:t> neboli </a:t>
            </a:r>
            <a:r>
              <a:rPr lang="cs-CZ" altLang="cs-CZ" sz="2400" b="1" dirty="0">
                <a:solidFill>
                  <a:srgbClr val="0000FF"/>
                </a:solidFill>
              </a:rPr>
              <a:t>plazmatické </a:t>
            </a:r>
            <a:r>
              <a:rPr lang="cs-CZ" altLang="cs-CZ" sz="2400" b="1" dirty="0" err="1">
                <a:solidFill>
                  <a:srgbClr val="0000FF"/>
                </a:solidFill>
              </a:rPr>
              <a:t>bb</a:t>
            </a:r>
            <a:r>
              <a:rPr lang="cs-CZ" altLang="cs-CZ" sz="2400" dirty="0"/>
              <a:t>., které produkují velké množství protilátek stejné specifity, jako je </a:t>
            </a:r>
            <a:r>
              <a:rPr lang="cs-CZ" altLang="cs-CZ" sz="2400" dirty="0" smtClean="0"/>
              <a:t>BCR</a:t>
            </a:r>
          </a:p>
          <a:p>
            <a:pPr marL="0" indent="0" eaLnBrk="1" hangingPunct="1">
              <a:buNone/>
            </a:pPr>
            <a:endParaRPr lang="cs-CZ" altLang="cs-CZ" sz="1200" dirty="0"/>
          </a:p>
          <a:p>
            <a:pPr eaLnBrk="1" hangingPunct="1"/>
            <a:r>
              <a:rPr lang="cs-CZ" altLang="cs-CZ" sz="2400" dirty="0"/>
              <a:t> Z části stimulovaných B-lymfocytů se diferencují </a:t>
            </a:r>
            <a:r>
              <a:rPr lang="cs-CZ" altLang="cs-CZ" sz="2400" b="1" dirty="0">
                <a:solidFill>
                  <a:srgbClr val="0000FF"/>
                </a:solidFill>
              </a:rPr>
              <a:t>paměťové 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buňky</a:t>
            </a: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82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Povrchové znaky </a:t>
            </a:r>
            <a:r>
              <a:rPr lang="cs-CZ" altLang="cs-CZ" sz="3600" b="1" dirty="0" smtClean="0">
                <a:solidFill>
                  <a:srgbClr val="CC0099"/>
                </a:solidFill>
              </a:rPr>
              <a:t>B-lymfocytů</a:t>
            </a:r>
            <a:endParaRPr lang="cs-CZ" altLang="cs-CZ" sz="3600" b="1" dirty="0">
              <a:solidFill>
                <a:srgbClr val="CC0099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614196" y="1600200"/>
            <a:ext cx="9053805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6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CD19</a:t>
            </a:r>
            <a:r>
              <a:rPr lang="cs-CZ" altLang="cs-CZ" sz="2800" dirty="0" smtClean="0"/>
              <a:t> - charakteristický povrchový znak B-lymfocytů 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CD20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- na povrchu </a:t>
            </a:r>
            <a:r>
              <a:rPr lang="cs-CZ" altLang="cs-CZ" sz="2800" dirty="0" err="1" smtClean="0"/>
              <a:t>Ig</a:t>
            </a:r>
            <a:r>
              <a:rPr lang="cs-CZ" altLang="cs-CZ" sz="2800" dirty="0" smtClean="0"/>
              <a:t>-pozitivních B-lymfocytů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err="1" smtClean="0">
                <a:solidFill>
                  <a:srgbClr val="0000FF"/>
                </a:solidFill>
              </a:rPr>
              <a:t>IgM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, </a:t>
            </a:r>
            <a:r>
              <a:rPr lang="cs-CZ" altLang="cs-CZ" sz="2800" b="1" dirty="0" err="1" smtClean="0">
                <a:solidFill>
                  <a:srgbClr val="0000FF"/>
                </a:solidFill>
              </a:rPr>
              <a:t>IgD</a:t>
            </a:r>
            <a:r>
              <a:rPr lang="cs-CZ" altLang="cs-CZ" sz="2800" dirty="0" smtClean="0"/>
              <a:t> - BCR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MHC </a:t>
            </a:r>
            <a:r>
              <a:rPr lang="cs-CZ" altLang="cs-CZ" sz="2800" b="1" dirty="0" err="1" smtClean="0">
                <a:solidFill>
                  <a:srgbClr val="0000FF"/>
                </a:solidFill>
              </a:rPr>
              <a:t>gp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 </a:t>
            </a:r>
            <a:r>
              <a:rPr lang="cs-CZ" altLang="cs-CZ" sz="2800" b="1" dirty="0" err="1" smtClean="0">
                <a:solidFill>
                  <a:srgbClr val="0000FF"/>
                </a:solidFill>
              </a:rPr>
              <a:t>II.třídy</a:t>
            </a:r>
            <a:r>
              <a:rPr lang="cs-CZ" altLang="cs-CZ" sz="2800" dirty="0" smtClean="0"/>
              <a:t> - antigen prezentující molekuly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CD40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– </a:t>
            </a:r>
            <a:r>
              <a:rPr lang="cs-CZ" altLang="cs-CZ" sz="2800" dirty="0" err="1" smtClean="0"/>
              <a:t>kostimulační</a:t>
            </a:r>
            <a:r>
              <a:rPr lang="cs-CZ" altLang="cs-CZ" sz="2800" dirty="0" smtClean="0"/>
              <a:t> receptor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/>
              <a:t> 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0407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52705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Vývoj </a:t>
            </a:r>
            <a:r>
              <a:rPr lang="cs-CZ" altLang="cs-CZ" sz="3600" b="1" dirty="0" smtClean="0">
                <a:solidFill>
                  <a:srgbClr val="CC0099"/>
                </a:solidFill>
              </a:rPr>
              <a:t>B-lymfocytů</a:t>
            </a:r>
            <a:endParaRPr lang="cs-CZ" altLang="cs-CZ" sz="3600" b="1" dirty="0">
              <a:solidFill>
                <a:srgbClr val="CC0099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631950" y="1052513"/>
            <a:ext cx="8675688" cy="4970462"/>
          </a:xfrm>
        </p:spPr>
        <p:txBody>
          <a:bodyPr/>
          <a:lstStyle/>
          <a:p>
            <a:pPr eaLnBrk="1" hangingPunct="1">
              <a:buSzPct val="130000"/>
              <a:buFont typeface="Wingdings" panose="05000000000000000000" pitchFamily="2" charset="2"/>
              <a:buNone/>
            </a:pPr>
            <a:r>
              <a:rPr lang="cs-CZ" altLang="cs-CZ" sz="2000" dirty="0"/>
              <a:t>    Vývoj </a:t>
            </a:r>
            <a:r>
              <a:rPr lang="cs-CZ" altLang="cs-CZ" sz="2000" dirty="0" smtClean="0"/>
              <a:t>B-lymfocytů </a:t>
            </a:r>
            <a:r>
              <a:rPr lang="cs-CZ" altLang="cs-CZ" sz="2000" dirty="0"/>
              <a:t>probíhá v kostní dřeni a dokončuje se po setkání s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v sekundárních lymfatických orgánech.</a:t>
            </a:r>
          </a:p>
          <a:p>
            <a:pPr eaLnBrk="1" hangingPunct="1">
              <a:buFontTx/>
              <a:buNone/>
            </a:pPr>
            <a:endParaRPr lang="cs-CZ" altLang="cs-CZ" sz="1000" dirty="0"/>
          </a:p>
          <a:p>
            <a:pPr eaLnBrk="1" hangingPunct="1">
              <a:buFontTx/>
              <a:buNone/>
            </a:pPr>
            <a:r>
              <a:rPr lang="cs-CZ" altLang="cs-CZ" sz="2000" b="1" dirty="0" err="1">
                <a:solidFill>
                  <a:srgbClr val="0000FF"/>
                </a:solidFill>
              </a:rPr>
              <a:t>Pluripotentní</a:t>
            </a:r>
            <a:r>
              <a:rPr lang="cs-CZ" altLang="cs-CZ" sz="2000" b="1" dirty="0">
                <a:solidFill>
                  <a:srgbClr val="0000FF"/>
                </a:solidFill>
              </a:rPr>
              <a:t> hematopoetická kmenová buňka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b="1" dirty="0" err="1">
                <a:solidFill>
                  <a:srgbClr val="0000FF"/>
                </a:solidFill>
              </a:rPr>
              <a:t>Progenitor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B-lymfocytu</a:t>
            </a:r>
            <a:r>
              <a:rPr lang="cs-CZ" altLang="cs-CZ" sz="2000" dirty="0" smtClean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→ zahájení </a:t>
            </a:r>
            <a:r>
              <a:rPr lang="cs-CZ" altLang="cs-CZ" sz="2000" dirty="0" smtClean="0">
                <a:cs typeface="Arial" panose="020B0604020202020204" pitchFamily="34" charset="0"/>
              </a:rPr>
              <a:t>rekombinačních procesů, </a:t>
            </a:r>
            <a:r>
              <a:rPr lang="cs-CZ" altLang="cs-CZ" sz="2000" dirty="0">
                <a:cs typeface="Arial" panose="020B0604020202020204" pitchFamily="34" charset="0"/>
              </a:rPr>
              <a:t>které 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                                         později vedou ke vzniku velkého množství </a:t>
            </a:r>
          </a:p>
          <a:p>
            <a:pPr eaLnBrk="1" hangingPunct="1"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                                              klonů B lymfocytů s individuálně specifickými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cs typeface="Arial" panose="020B0604020202020204" pitchFamily="34" charset="0"/>
              </a:rPr>
              <a:t>                                              BCR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>
                <a:solidFill>
                  <a:srgbClr val="0000FF"/>
                </a:solidFill>
              </a:rPr>
              <a:t>Pre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B-lymfocyt</a:t>
            </a:r>
            <a:r>
              <a:rPr lang="cs-CZ" altLang="cs-CZ" sz="2000" dirty="0" smtClean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→ exprese </a:t>
            </a:r>
            <a:r>
              <a:rPr lang="cs-CZ" altLang="cs-CZ" sz="2000" u="sng" dirty="0" err="1">
                <a:cs typeface="Arial" panose="020B0604020202020204" pitchFamily="34" charset="0"/>
              </a:rPr>
              <a:t>pre</a:t>
            </a:r>
            <a:r>
              <a:rPr lang="cs-CZ" altLang="cs-CZ" sz="2000" u="sng" dirty="0">
                <a:cs typeface="Arial" panose="020B0604020202020204" pitchFamily="34" charset="0"/>
              </a:rPr>
              <a:t>-B receptoru</a:t>
            </a:r>
            <a:r>
              <a:rPr lang="cs-CZ" altLang="cs-CZ" sz="2000" dirty="0">
                <a:cs typeface="Arial" panose="020B0604020202020204" pitchFamily="34" charset="0"/>
              </a:rPr>
              <a:t> (tvořen H(</a:t>
            </a:r>
            <a:r>
              <a:rPr lang="cs-CZ" altLang="cs-CZ" sz="2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cs-CZ" altLang="cs-CZ" sz="2000" dirty="0">
                <a:cs typeface="Arial" panose="020B0604020202020204" pitchFamily="34" charset="0"/>
              </a:rPr>
              <a:t>) řetězcem 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                          </a:t>
            </a:r>
            <a:r>
              <a:rPr lang="cs-CZ" altLang="cs-CZ" sz="2000" dirty="0" smtClean="0">
                <a:cs typeface="Arial" panose="020B0604020202020204" pitchFamily="34" charset="0"/>
              </a:rPr>
              <a:t>a </a:t>
            </a:r>
            <a:r>
              <a:rPr lang="cs-CZ" altLang="cs-CZ" sz="2000" dirty="0">
                <a:cs typeface="Arial" panose="020B0604020202020204" pitchFamily="34" charset="0"/>
              </a:rPr>
              <a:t>náhradním L řetězcem)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0000FF"/>
                </a:solidFill>
              </a:rPr>
              <a:t>Nezralý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B-lymfocyt</a:t>
            </a:r>
            <a:r>
              <a:rPr lang="cs-CZ" altLang="cs-CZ" sz="2000" dirty="0" smtClean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→ exprese povrchového </a:t>
            </a:r>
            <a:r>
              <a:rPr lang="cs-CZ" altLang="cs-CZ" sz="2000" u="sng" dirty="0" err="1">
                <a:cs typeface="Arial" panose="020B0604020202020204" pitchFamily="34" charset="0"/>
              </a:rPr>
              <a:t>IgM</a:t>
            </a:r>
            <a:r>
              <a:rPr lang="cs-CZ" altLang="cs-CZ" sz="2000" dirty="0">
                <a:cs typeface="Arial" panose="020B0604020202020204" pitchFamily="34" charset="0"/>
              </a:rPr>
              <a:t> (BCR); v této fázi </a:t>
            </a:r>
            <a:br>
              <a:rPr lang="cs-CZ" altLang="cs-CZ" sz="2000" dirty="0">
                <a:cs typeface="Arial" panose="020B0604020202020204" pitchFamily="34" charset="0"/>
              </a:rPr>
            </a:br>
            <a:r>
              <a:rPr lang="cs-CZ" altLang="cs-CZ" sz="2000" dirty="0">
                <a:cs typeface="Arial" panose="020B0604020202020204" pitchFamily="34" charset="0"/>
              </a:rPr>
              <a:t>                                </a:t>
            </a:r>
            <a:r>
              <a:rPr lang="cs-CZ" altLang="cs-CZ" sz="2000" dirty="0" smtClean="0">
                <a:cs typeface="Arial" panose="020B0604020202020204" pitchFamily="34" charset="0"/>
              </a:rPr>
              <a:t> </a:t>
            </a:r>
            <a:r>
              <a:rPr lang="cs-CZ" altLang="cs-CZ" sz="2000" dirty="0">
                <a:cs typeface="Arial" panose="020B0604020202020204" pitchFamily="34" charset="0"/>
              </a:rPr>
              <a:t>vývoje dochází k eliminaci </a:t>
            </a:r>
            <a:r>
              <a:rPr lang="cs-CZ" altLang="cs-CZ" sz="2000" dirty="0" err="1">
                <a:cs typeface="Arial" panose="020B0604020202020204" pitchFamily="34" charset="0"/>
              </a:rPr>
              <a:t>autoreaktivních</a:t>
            </a:r>
            <a:r>
              <a:rPr lang="cs-CZ" altLang="cs-CZ" sz="2000" dirty="0">
                <a:cs typeface="Arial" panose="020B0604020202020204" pitchFamily="34" charset="0"/>
              </a:rPr>
              <a:t> klonů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  <a:p>
            <a:pPr eaLnBrk="1" hangingPunct="1">
              <a:buFontTx/>
              <a:buNone/>
            </a:pPr>
            <a:r>
              <a:rPr lang="cs-CZ" altLang="cs-CZ" sz="2000" b="1" dirty="0">
                <a:solidFill>
                  <a:srgbClr val="0000FF"/>
                </a:solidFill>
              </a:rPr>
              <a:t>Zralý </a:t>
            </a:r>
            <a:r>
              <a:rPr lang="cs-CZ" altLang="cs-CZ" sz="2000" b="1" dirty="0" smtClean="0">
                <a:solidFill>
                  <a:srgbClr val="0000FF"/>
                </a:solidFill>
              </a:rPr>
              <a:t>B-lymfocyt</a:t>
            </a:r>
            <a:r>
              <a:rPr lang="cs-CZ" altLang="cs-CZ" sz="2000" dirty="0" smtClean="0"/>
              <a:t> </a:t>
            </a:r>
            <a:r>
              <a:rPr lang="cs-CZ" altLang="cs-CZ" sz="2000" dirty="0">
                <a:cs typeface="Arial" panose="020B0604020202020204" pitchFamily="34" charset="0"/>
              </a:rPr>
              <a:t>→ exprese povrchového </a:t>
            </a:r>
            <a:r>
              <a:rPr lang="cs-CZ" altLang="cs-CZ" sz="2000" u="sng" dirty="0" err="1">
                <a:cs typeface="Arial" panose="020B0604020202020204" pitchFamily="34" charset="0"/>
              </a:rPr>
              <a:t>IgM</a:t>
            </a:r>
            <a:r>
              <a:rPr lang="cs-CZ" altLang="cs-CZ" sz="2000" u="sng" dirty="0">
                <a:cs typeface="Arial" panose="020B0604020202020204" pitchFamily="34" charset="0"/>
              </a:rPr>
              <a:t> nebo </a:t>
            </a:r>
            <a:r>
              <a:rPr lang="cs-CZ" altLang="cs-CZ" sz="2000" u="sng" dirty="0" err="1">
                <a:cs typeface="Arial" panose="020B0604020202020204" pitchFamily="34" charset="0"/>
              </a:rPr>
              <a:t>IgD</a:t>
            </a:r>
            <a:r>
              <a:rPr lang="cs-CZ" altLang="cs-CZ" sz="2000" dirty="0">
                <a:cs typeface="Arial" panose="020B0604020202020204" pitchFamily="34" charset="0"/>
              </a:rPr>
              <a:t> (BCR)</a:t>
            </a:r>
          </a:p>
          <a:p>
            <a:pPr eaLnBrk="1" hangingPunct="1">
              <a:buFontTx/>
              <a:buNone/>
            </a:pPr>
            <a:endParaRPr lang="cs-CZ" altLang="cs-CZ" sz="2000" dirty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000375" y="23604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3000375" y="3118499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3010872" y="4693816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996293" y="5704991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0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91176" y="188914"/>
            <a:ext cx="1368425" cy="744537"/>
          </a:xfrm>
        </p:spPr>
        <p:txBody>
          <a:bodyPr/>
          <a:lstStyle/>
          <a:p>
            <a:pPr eaLnBrk="1" hangingPunct="1"/>
            <a:r>
              <a:rPr lang="cs-CZ" altLang="cs-CZ" sz="2800" b="1">
                <a:solidFill>
                  <a:srgbClr val="CC0099"/>
                </a:solidFill>
              </a:rPr>
              <a:t>BCR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620714"/>
            <a:ext cx="4679950" cy="5976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BCR se skládá z </a:t>
            </a:r>
            <a:r>
              <a:rPr lang="cs-CZ" altLang="cs-CZ" sz="2000" u="sng" dirty="0"/>
              <a:t>povrchového imunoglobulinu</a:t>
            </a:r>
            <a:r>
              <a:rPr lang="cs-CZ" altLang="cs-CZ" sz="2000" dirty="0"/>
              <a:t> (</a:t>
            </a:r>
            <a:r>
              <a:rPr lang="cs-CZ" altLang="cs-CZ" sz="2000" dirty="0" err="1">
                <a:solidFill>
                  <a:srgbClr val="0000FF"/>
                </a:solidFill>
              </a:rPr>
              <a:t>IgM</a:t>
            </a:r>
            <a:r>
              <a:rPr lang="cs-CZ" altLang="cs-CZ" sz="2000" dirty="0"/>
              <a:t>,</a:t>
            </a:r>
            <a:r>
              <a:rPr lang="cs-CZ" altLang="cs-CZ" sz="2000" dirty="0">
                <a:solidFill>
                  <a:schemeClr val="folHlink"/>
                </a:solidFill>
              </a:rPr>
              <a:t> </a:t>
            </a:r>
            <a:r>
              <a:rPr lang="cs-CZ" altLang="cs-CZ" sz="2000" dirty="0" err="1">
                <a:solidFill>
                  <a:srgbClr val="0000FF"/>
                </a:solidFill>
              </a:rPr>
              <a:t>IgD</a:t>
            </a:r>
            <a:r>
              <a:rPr lang="cs-CZ" altLang="cs-CZ" sz="2000" dirty="0"/>
              <a:t> – </a:t>
            </a:r>
            <a:br>
              <a:rPr lang="cs-CZ" altLang="cs-CZ" sz="2000" dirty="0"/>
            </a:br>
            <a:r>
              <a:rPr lang="cs-CZ" altLang="cs-CZ" sz="2000" dirty="0"/>
              <a:t>H řetězce jsou </a:t>
            </a:r>
            <a:r>
              <a:rPr lang="cs-CZ" altLang="cs-CZ" sz="2000" dirty="0" err="1"/>
              <a:t>transmembránové</a:t>
            </a:r>
            <a:r>
              <a:rPr lang="cs-CZ" altLang="cs-CZ" sz="2000" dirty="0"/>
              <a:t> ; rozeznává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) a asociovaných </a:t>
            </a:r>
            <a:r>
              <a:rPr lang="cs-CZ" altLang="cs-CZ" sz="2000" u="sng" dirty="0"/>
              <a:t>signalizačních molekul </a:t>
            </a:r>
            <a:r>
              <a:rPr lang="cs-CZ" altLang="cs-CZ" sz="2000" dirty="0"/>
              <a:t>(</a:t>
            </a:r>
            <a:r>
              <a:rPr lang="cs-CZ" altLang="cs-CZ" sz="2000" dirty="0" err="1">
                <a:solidFill>
                  <a:srgbClr val="0000FF"/>
                </a:solidFill>
              </a:rPr>
              <a:t>Ig</a:t>
            </a:r>
            <a:r>
              <a:rPr lang="cs-CZ" altLang="cs-CZ" sz="2000" dirty="0" err="1">
                <a:solidFill>
                  <a:srgbClr val="0000FF"/>
                </a:solidFill>
                <a:latin typeface="Symbol" panose="05050102010706020507" pitchFamily="18" charset="2"/>
              </a:rPr>
              <a:t>a</a:t>
            </a:r>
            <a:r>
              <a:rPr lang="cs-CZ" altLang="cs-CZ" sz="2000" dirty="0"/>
              <a:t> a </a:t>
            </a:r>
            <a:r>
              <a:rPr lang="cs-CZ" altLang="cs-CZ" sz="2000" dirty="0" err="1">
                <a:solidFill>
                  <a:srgbClr val="0000FF"/>
                </a:solidFill>
              </a:rPr>
              <a:t>Ig</a:t>
            </a:r>
            <a:r>
              <a:rPr lang="cs-CZ" altLang="cs-CZ" sz="2000" dirty="0" err="1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2000" dirty="0"/>
              <a:t>), které jsou asociovány  </a:t>
            </a:r>
            <a:br>
              <a:rPr lang="cs-CZ" altLang="cs-CZ" sz="2000" dirty="0"/>
            </a:br>
            <a:r>
              <a:rPr lang="cs-CZ" altLang="cs-CZ" sz="2000" dirty="0"/>
              <a:t>s cytoplazmatickými </a:t>
            </a:r>
            <a:r>
              <a:rPr lang="cs-CZ" altLang="cs-CZ" sz="2000" u="sng" dirty="0" smtClean="0"/>
              <a:t>protein tyrozin-kinázami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(PTK) skupiny </a:t>
            </a:r>
            <a:r>
              <a:rPr lang="cs-CZ" altLang="cs-CZ" sz="2000" dirty="0" err="1"/>
              <a:t>Src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1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Po současném navázání </a:t>
            </a:r>
            <a:r>
              <a:rPr lang="cs-CZ" altLang="cs-CZ" sz="2000" dirty="0" err="1"/>
              <a:t>Ag</a:t>
            </a:r>
            <a:r>
              <a:rPr lang="cs-CZ" altLang="cs-CZ" sz="2000" dirty="0"/>
              <a:t> na 2 či více BCR dojde k přiblížení PTK, vzájemné fosforylaci a fosforylaci dalších cytoplazmatických proteinů, což vede ke změnám transkripce genů, proliferaci, diferenciaci a sekreci protilátek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628776"/>
            <a:ext cx="40973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9"/>
            <a:ext cx="8229600" cy="600075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CC0099"/>
                </a:solidFill>
              </a:rPr>
              <a:t>Eliminace </a:t>
            </a:r>
            <a:r>
              <a:rPr lang="cs-CZ" altLang="cs-CZ" sz="2800" b="1" dirty="0" err="1">
                <a:solidFill>
                  <a:srgbClr val="CC0099"/>
                </a:solidFill>
              </a:rPr>
              <a:t>autoreaktivních</a:t>
            </a:r>
            <a:r>
              <a:rPr lang="cs-CZ" altLang="cs-CZ" sz="2800" b="1" dirty="0">
                <a:solidFill>
                  <a:srgbClr val="CC0099"/>
                </a:solidFill>
              </a:rPr>
              <a:t> klonů </a:t>
            </a:r>
            <a:r>
              <a:rPr lang="cs-CZ" altLang="cs-CZ" sz="2800" b="1" dirty="0" smtClean="0">
                <a:solidFill>
                  <a:srgbClr val="CC0099"/>
                </a:solidFill>
              </a:rPr>
              <a:t>B-lymfocytů</a:t>
            </a:r>
            <a:endParaRPr lang="cs-CZ" altLang="cs-CZ" sz="2800" b="1" dirty="0">
              <a:solidFill>
                <a:srgbClr val="CC0099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052513"/>
            <a:ext cx="8229600" cy="56880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Při náhodném přeskupováním genů, spojovacích nepřesnostech, párování H-L a somatických mutací mohou vzniknout i klony </a:t>
            </a:r>
            <a:r>
              <a:rPr lang="cs-CZ" altLang="cs-CZ" sz="2000" dirty="0" smtClean="0"/>
              <a:t>B-lymfocytů nesoucích </a:t>
            </a:r>
            <a:r>
              <a:rPr lang="cs-CZ" altLang="cs-CZ" sz="2000" u="sng" dirty="0" err="1"/>
              <a:t>autoreaktivní</a:t>
            </a:r>
            <a:r>
              <a:rPr lang="cs-CZ" altLang="cs-CZ" sz="2000" u="sng" dirty="0"/>
              <a:t> receptory</a:t>
            </a:r>
            <a:r>
              <a:rPr lang="cs-CZ" altLang="cs-CZ" sz="2000" dirty="0"/>
              <a:t>  a </a:t>
            </a:r>
            <a:r>
              <a:rPr lang="cs-CZ" altLang="cs-CZ" sz="2000" dirty="0" smtClean="0"/>
              <a:t>produkujících </a:t>
            </a:r>
            <a:r>
              <a:rPr lang="cs-CZ" altLang="cs-CZ" sz="2000" u="sng" dirty="0" err="1"/>
              <a:t>autoreaktivní</a:t>
            </a:r>
            <a:r>
              <a:rPr lang="cs-CZ" altLang="cs-CZ" sz="2000" u="sng" dirty="0"/>
              <a:t> protilátky.</a:t>
            </a:r>
          </a:p>
          <a:p>
            <a:pPr eaLnBrk="1" hangingPunct="1">
              <a:lnSpc>
                <a:spcPct val="110000"/>
              </a:lnSpc>
            </a:pPr>
            <a:endParaRPr lang="cs-CZ" altLang="cs-CZ" sz="2000" u="sng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Většina </a:t>
            </a:r>
            <a:r>
              <a:rPr lang="cs-CZ" altLang="cs-CZ" sz="2000" dirty="0" err="1"/>
              <a:t>autoreaktivních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B-lymfocytů </a:t>
            </a:r>
            <a:r>
              <a:rPr lang="cs-CZ" altLang="cs-CZ" sz="2000" dirty="0"/>
              <a:t>je eliminována na úrovni nezralých </a:t>
            </a:r>
            <a:r>
              <a:rPr lang="cs-CZ" altLang="cs-CZ" sz="2000" dirty="0" smtClean="0"/>
              <a:t>B-lymfocytů </a:t>
            </a:r>
            <a:r>
              <a:rPr lang="cs-CZ" altLang="cs-CZ" sz="2000" dirty="0"/>
              <a:t>(v kostní dřeni), jestliže svým BCR váží </a:t>
            </a:r>
            <a:r>
              <a:rPr lang="cs-CZ" altLang="cs-CZ" sz="2000" dirty="0" err="1"/>
              <a:t>autoantigen</a:t>
            </a:r>
            <a:r>
              <a:rPr lang="cs-CZ" altLang="cs-CZ" sz="2000" dirty="0"/>
              <a:t> s dostatečnou afinitou, obdrží signál vedoucí k </a:t>
            </a:r>
            <a:r>
              <a:rPr lang="cs-CZ" altLang="cs-CZ" sz="2000" b="1" dirty="0" err="1"/>
              <a:t>apoptotické</a:t>
            </a:r>
            <a:r>
              <a:rPr lang="cs-CZ" altLang="cs-CZ" sz="2000" b="1" dirty="0"/>
              <a:t> smrti.</a:t>
            </a:r>
          </a:p>
          <a:p>
            <a:pPr eaLnBrk="1" hangingPunct="1">
              <a:lnSpc>
                <a:spcPct val="110000"/>
              </a:lnSpc>
            </a:pPr>
            <a:endParaRPr lang="cs-CZ" altLang="cs-CZ" sz="2000" b="1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000" dirty="0"/>
              <a:t>Pokud touto eliminací projdou některé </a:t>
            </a:r>
            <a:r>
              <a:rPr lang="cs-CZ" altLang="cs-CZ" sz="2000" dirty="0" err="1"/>
              <a:t>autoreaktivní</a:t>
            </a:r>
            <a:r>
              <a:rPr lang="cs-CZ" altLang="cs-CZ" sz="2000" dirty="0"/>
              <a:t> klony, jejich </a:t>
            </a:r>
            <a:r>
              <a:rPr lang="cs-CZ" altLang="cs-CZ" sz="2000" dirty="0" err="1"/>
              <a:t>autoreaktivita</a:t>
            </a:r>
            <a:r>
              <a:rPr lang="cs-CZ" altLang="cs-CZ" sz="2000" dirty="0"/>
              <a:t> se většinou neprojeví, protože k jejich aktivaci chybí příslušné </a:t>
            </a:r>
            <a:r>
              <a:rPr lang="cs-CZ" altLang="cs-CZ" sz="2000" dirty="0" smtClean="0"/>
              <a:t>T</a:t>
            </a:r>
            <a:r>
              <a:rPr lang="cs-CZ" altLang="cs-CZ" sz="2000" baseline="-25000" dirty="0" smtClean="0"/>
              <a:t>H</a:t>
            </a:r>
            <a:r>
              <a:rPr lang="cs-CZ" altLang="cs-CZ" sz="2000" dirty="0" smtClean="0"/>
              <a:t>-lymfocyty</a:t>
            </a:r>
            <a:r>
              <a:rPr lang="cs-CZ" altLang="cs-CZ" sz="2000" dirty="0"/>
              <a:t>, mnohé </a:t>
            </a:r>
            <a:r>
              <a:rPr lang="cs-CZ" altLang="cs-CZ" sz="2000" dirty="0" err="1"/>
              <a:t>autoantigeny</a:t>
            </a:r>
            <a:r>
              <a:rPr lang="cs-CZ" altLang="cs-CZ" sz="2000" dirty="0"/>
              <a:t> jsou kryptické, či se vyskytují v malé koncentraci a jsou imunitním systémem ignorovány.</a:t>
            </a:r>
          </a:p>
        </p:txBody>
      </p:sp>
    </p:spTree>
    <p:extLst>
      <p:ext uri="{BB962C8B-B14F-4D97-AF65-F5344CB8AC3E}">
        <p14:creationId xmlns:p14="http://schemas.microsoft.com/office/powerpoint/2010/main" val="41376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76250"/>
            <a:ext cx="8229600" cy="527050"/>
          </a:xfrm>
        </p:spPr>
        <p:txBody>
          <a:bodyPr/>
          <a:lstStyle/>
          <a:p>
            <a:pPr eaLnBrk="1" hangingPunct="1"/>
            <a:r>
              <a:rPr lang="cs-CZ" altLang="cs-CZ" sz="2800" b="1" dirty="0">
                <a:solidFill>
                  <a:srgbClr val="CC0099"/>
                </a:solidFill>
              </a:rPr>
              <a:t>Setkání </a:t>
            </a:r>
            <a:r>
              <a:rPr lang="cs-CZ" altLang="cs-CZ" sz="2800" b="1" dirty="0" smtClean="0">
                <a:solidFill>
                  <a:srgbClr val="CC0099"/>
                </a:solidFill>
              </a:rPr>
              <a:t>B-lymfocytu </a:t>
            </a:r>
            <a:r>
              <a:rPr lang="cs-CZ" altLang="cs-CZ" sz="2800" b="1" dirty="0">
                <a:solidFill>
                  <a:srgbClr val="CC0099"/>
                </a:solidFill>
              </a:rPr>
              <a:t>s </a:t>
            </a:r>
            <a:r>
              <a:rPr lang="cs-CZ" altLang="cs-CZ" sz="2800" b="1" dirty="0" err="1">
                <a:solidFill>
                  <a:srgbClr val="CC0099"/>
                </a:solidFill>
              </a:rPr>
              <a:t>Ag</a:t>
            </a:r>
            <a:r>
              <a:rPr lang="cs-CZ" altLang="cs-CZ" sz="2800" b="1" dirty="0">
                <a:solidFill>
                  <a:srgbClr val="CC0099"/>
                </a:solidFill>
              </a:rPr>
              <a:t> v sekundárních lymfatických orgánech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268413"/>
            <a:ext cx="478155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1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 dirty="0" smtClean="0">
                <a:solidFill>
                  <a:srgbClr val="CC0099"/>
                </a:solidFill>
              </a:rPr>
              <a:t>Funkce B-lymfocytů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Zajištění </a:t>
            </a:r>
            <a:r>
              <a:rPr lang="cs-CZ" sz="2800" b="1" dirty="0" smtClean="0">
                <a:solidFill>
                  <a:srgbClr val="0000FF"/>
                </a:solidFill>
              </a:rPr>
              <a:t>protilátkové odpovědi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Imunologická paměť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Prezentace antigenu</a:t>
            </a: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800" dirty="0" smtClean="0"/>
              <a:t>-  </a:t>
            </a:r>
            <a:r>
              <a:rPr lang="cs-CZ" sz="2800" dirty="0"/>
              <a:t>schopny zachycovat pomocí BCR exogenní antigeny (typicky alergeny nebo toxiny), </a:t>
            </a:r>
            <a:r>
              <a:rPr lang="cs-CZ" sz="2800" dirty="0" err="1"/>
              <a:t>internalizovat</a:t>
            </a:r>
            <a:r>
              <a:rPr lang="cs-CZ" sz="2800" dirty="0"/>
              <a:t> je pomocí  endocytózy a po zpracování prezentovat ve spojení s MHC </a:t>
            </a:r>
            <a:r>
              <a:rPr lang="cs-CZ" sz="2800" dirty="0" err="1"/>
              <a:t>II.tř</a:t>
            </a:r>
            <a:r>
              <a:rPr lang="cs-CZ" sz="2800" dirty="0"/>
              <a:t>. </a:t>
            </a:r>
            <a:r>
              <a:rPr lang="cs-CZ" sz="2800" dirty="0" smtClean="0"/>
              <a:t>T</a:t>
            </a:r>
            <a:r>
              <a:rPr lang="cs-CZ" sz="2800" baseline="-25000" dirty="0" smtClean="0"/>
              <a:t>H</a:t>
            </a:r>
            <a:r>
              <a:rPr lang="cs-CZ" sz="2800" dirty="0" smtClean="0"/>
              <a:t>-lymfocytům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80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C0099"/>
                </a:solidFill>
              </a:rPr>
              <a:t>Primární lymfatické orgány</a:t>
            </a:r>
          </a:p>
        </p:txBody>
      </p:sp>
    </p:spTree>
    <p:extLst>
      <p:ext uri="{BB962C8B-B14F-4D97-AF65-F5344CB8AC3E}">
        <p14:creationId xmlns:p14="http://schemas.microsoft.com/office/powerpoint/2010/main" val="9026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C0099"/>
                </a:solidFill>
              </a:rPr>
              <a:t>Antigen-prezentující buňky</a:t>
            </a:r>
            <a:endParaRPr lang="cs-CZ" dirty="0">
              <a:solidFill>
                <a:srgbClr val="CC0099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0000FF"/>
                </a:solidFill>
              </a:rPr>
              <a:t>A. Profesionální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cs-CZ" sz="2800" dirty="0" smtClean="0"/>
              <a:t>konstitučně exprimují HLA I. a </a:t>
            </a:r>
            <a:r>
              <a:rPr lang="cs-CZ" sz="2800" dirty="0" err="1" smtClean="0"/>
              <a:t>II.třídy</a:t>
            </a: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monocyty</a:t>
            </a:r>
            <a:r>
              <a:rPr lang="cs-CZ" sz="2800" dirty="0"/>
              <a:t>, makrofágy, dendritické buňky a </a:t>
            </a:r>
            <a:r>
              <a:rPr lang="cs-CZ" sz="2800" dirty="0" smtClean="0"/>
              <a:t>B-lymfocyty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FF"/>
                </a:solidFill>
              </a:rPr>
              <a:t>B. Neprofesionální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sz="2800" dirty="0" smtClean="0"/>
              <a:t>HLA </a:t>
            </a:r>
            <a:r>
              <a:rPr lang="cs-CZ" sz="2800" dirty="0" err="1" smtClean="0"/>
              <a:t>II.tř.exprimují</a:t>
            </a:r>
            <a:r>
              <a:rPr lang="cs-CZ" sz="2800" dirty="0" smtClean="0"/>
              <a:t> až po indukci prozánětlivými </a:t>
            </a:r>
            <a:r>
              <a:rPr lang="cs-CZ" sz="2800" dirty="0" err="1" smtClean="0"/>
              <a:t>cytokiny</a:t>
            </a: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fibroblasty, endoteliální a epiteliální </a:t>
            </a:r>
            <a:r>
              <a:rPr lang="cs-CZ" sz="2800" dirty="0" err="1" smtClean="0"/>
              <a:t>bb</a:t>
            </a:r>
            <a:r>
              <a:rPr lang="cs-CZ" sz="2800" dirty="0" smtClean="0"/>
              <a:t>.</a:t>
            </a:r>
            <a:endParaRPr lang="cs-CZ" sz="2800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538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4679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2400" dirty="0">
                <a:solidFill>
                  <a:schemeClr val="tx1"/>
                </a:solidFill>
              </a:rPr>
              <a:t/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3200" b="1" u="sng" dirty="0">
                <a:solidFill>
                  <a:srgbClr val="CC0099"/>
                </a:solidFill>
              </a:rPr>
              <a:t>Primární lymfatické tkáně a orgány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 smtClean="0">
                <a:solidFill>
                  <a:srgbClr val="0000FF"/>
                </a:solidFill>
              </a:rPr>
              <a:t>Kostní </a:t>
            </a:r>
            <a:r>
              <a:rPr lang="cs-CZ" altLang="cs-CZ" sz="2800" b="1" dirty="0">
                <a:solidFill>
                  <a:srgbClr val="0000FF"/>
                </a:solidFill>
              </a:rPr>
              <a:t>dřeň, </a:t>
            </a:r>
            <a:r>
              <a:rPr lang="cs-CZ" altLang="cs-CZ" sz="2800" b="1" dirty="0" err="1" smtClean="0">
                <a:solidFill>
                  <a:srgbClr val="0000FF"/>
                </a:solidFill>
              </a:rPr>
              <a:t>thymus</a:t>
            </a:r>
            <a:endParaRPr lang="cs-CZ" altLang="cs-CZ" sz="2800" b="1" u="sng" dirty="0" smtClean="0"/>
          </a:p>
          <a:p>
            <a:endParaRPr lang="cs-CZ" altLang="cs-CZ" sz="2800" dirty="0" smtClean="0"/>
          </a:p>
          <a:p>
            <a:r>
              <a:rPr lang="cs-CZ" altLang="cs-CZ" sz="2800" dirty="0" smtClean="0"/>
              <a:t>Místo </a:t>
            </a:r>
            <a:r>
              <a:rPr lang="cs-CZ" altLang="cs-CZ" sz="2800" dirty="0"/>
              <a:t>vzniku, zrání a diferenciace </a:t>
            </a:r>
            <a:br>
              <a:rPr lang="cs-CZ" altLang="cs-CZ" sz="2800" dirty="0"/>
            </a:br>
            <a:r>
              <a:rPr lang="cs-CZ" altLang="cs-CZ" sz="2800" dirty="0"/>
              <a:t>   imunokompetentních </a:t>
            </a:r>
            <a:r>
              <a:rPr lang="cs-CZ" altLang="cs-CZ" sz="2800" dirty="0" smtClean="0"/>
              <a:t>buněk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 smtClean="0"/>
          </a:p>
          <a:p>
            <a:r>
              <a:rPr lang="cs-CZ" altLang="cs-CZ" sz="2800" dirty="0" smtClean="0"/>
              <a:t>Nezralé </a:t>
            </a:r>
            <a:r>
              <a:rPr lang="cs-CZ" altLang="cs-CZ" sz="2800" dirty="0"/>
              <a:t>lymfocyty zde získávají svou antigenní </a:t>
            </a:r>
            <a:r>
              <a:rPr lang="cs-CZ" altLang="cs-CZ" sz="2800" dirty="0" smtClean="0"/>
              <a:t>specifitu 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62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7356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Kostní dřeň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4245" y="1772201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>
                <a:cs typeface="Arial" panose="020B0604020202020204" pitchFamily="34" charset="0"/>
              </a:rPr>
              <a:t>T</a:t>
            </a:r>
            <a:r>
              <a:rPr lang="cs-CZ" altLang="cs-CZ" sz="2600" dirty="0" smtClean="0">
                <a:cs typeface="Arial" panose="020B0604020202020204" pitchFamily="34" charset="0"/>
              </a:rPr>
              <a:t>vorba krevních a imunitních </a:t>
            </a:r>
            <a:r>
              <a:rPr lang="cs-CZ" altLang="cs-CZ" sz="2600" dirty="0">
                <a:cs typeface="Arial" panose="020B0604020202020204" pitchFamily="34" charset="0"/>
              </a:rPr>
              <a:t>buněk </a:t>
            </a:r>
            <a:r>
              <a:rPr lang="cs-CZ" altLang="cs-CZ" sz="2600" dirty="0" smtClean="0">
                <a:cs typeface="Arial" panose="020B0604020202020204" pitchFamily="34" charset="0"/>
              </a:rPr>
              <a:t>v </a:t>
            </a:r>
            <a:r>
              <a:rPr lang="cs-CZ" altLang="cs-CZ" sz="2600" dirty="0">
                <a:cs typeface="Arial" panose="020B0604020202020204" pitchFamily="34" charset="0"/>
              </a:rPr>
              <a:t>postnatálním </a:t>
            </a:r>
            <a:r>
              <a:rPr lang="cs-CZ" altLang="cs-CZ" sz="2600" dirty="0" smtClean="0">
                <a:cs typeface="Arial" panose="020B0604020202020204" pitchFamily="34" charset="0"/>
              </a:rPr>
              <a:t>vývoji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600" dirty="0"/>
              <a:t>v plochých </a:t>
            </a:r>
            <a:r>
              <a:rPr lang="cs-CZ" sz="2600" dirty="0" smtClean="0"/>
              <a:t>kostech (kyčelní</a:t>
            </a:r>
            <a:r>
              <a:rPr lang="cs-CZ" sz="2600" dirty="0"/>
              <a:t>, lopatka, </a:t>
            </a:r>
            <a:r>
              <a:rPr lang="cs-CZ" sz="2600" dirty="0" smtClean="0"/>
              <a:t>sternum, žebra) </a:t>
            </a:r>
            <a:r>
              <a:rPr lang="cs-CZ" sz="2600" dirty="0"/>
              <a:t>nebo ve spongiózní tkání v epifýzách dlouhých </a:t>
            </a:r>
            <a:r>
              <a:rPr lang="cs-CZ" sz="2600" dirty="0" smtClean="0"/>
              <a:t>kostí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>
                <a:cs typeface="Arial" panose="020B0604020202020204" pitchFamily="34" charset="0"/>
              </a:rPr>
              <a:t>skládá se z buněk kostní dřeně, extracelulární matrix a krevních </a:t>
            </a:r>
            <a:r>
              <a:rPr lang="cs-CZ" altLang="cs-CZ" sz="2600" dirty="0" smtClean="0">
                <a:cs typeface="Arial" panose="020B0604020202020204" pitchFamily="34" charset="0"/>
              </a:rPr>
              <a:t>cév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cs typeface="Arial" panose="020B0604020202020204" pitchFamily="34" charset="0"/>
              </a:rPr>
              <a:t>Tvorba </a:t>
            </a:r>
            <a:r>
              <a:rPr lang="cs-CZ" altLang="cs-CZ" sz="2600" dirty="0" err="1" smtClean="0">
                <a:cs typeface="Arial" panose="020B0604020202020204" pitchFamily="34" charset="0"/>
              </a:rPr>
              <a:t>imunocytů</a:t>
            </a:r>
            <a:r>
              <a:rPr lang="cs-CZ" altLang="cs-CZ" sz="2600" dirty="0" smtClean="0">
                <a:cs typeface="Arial" panose="020B0604020202020204" pitchFamily="34" charset="0"/>
              </a:rPr>
              <a:t> </a:t>
            </a:r>
            <a:r>
              <a:rPr lang="cs-CZ" altLang="cs-CZ" sz="2600" dirty="0">
                <a:cs typeface="Arial" panose="020B0604020202020204" pitchFamily="34" charset="0"/>
              </a:rPr>
              <a:t>z </a:t>
            </a:r>
            <a:r>
              <a:rPr lang="cs-CZ" altLang="cs-CZ" sz="2600" b="1" dirty="0">
                <a:solidFill>
                  <a:srgbClr val="0000FF"/>
                </a:solidFill>
                <a:cs typeface="Arial" panose="020B0604020202020204" pitchFamily="34" charset="0"/>
              </a:rPr>
              <a:t>kmenových buněk</a:t>
            </a:r>
            <a:r>
              <a:rPr lang="cs-CZ" altLang="cs-CZ" sz="2600" dirty="0">
                <a:cs typeface="Arial" panose="020B0604020202020204" pitchFamily="34" charset="0"/>
              </a:rPr>
              <a:t> se uskutečňuje v oblastech oddělených vaskulárními </a:t>
            </a:r>
            <a:r>
              <a:rPr lang="cs-CZ" altLang="cs-CZ" sz="2600" dirty="0" smtClean="0">
                <a:cs typeface="Arial" panose="020B0604020202020204" pitchFamily="34" charset="0"/>
              </a:rPr>
              <a:t>siny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6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Siny</a:t>
            </a:r>
            <a:r>
              <a:rPr lang="cs-CZ" altLang="cs-CZ" sz="2600" dirty="0" smtClean="0">
                <a:cs typeface="Arial" panose="020B0604020202020204" pitchFamily="34" charset="0"/>
              </a:rPr>
              <a:t> vystlány </a:t>
            </a:r>
            <a:r>
              <a:rPr lang="cs-CZ" altLang="cs-CZ" sz="2600" b="1" dirty="0">
                <a:solidFill>
                  <a:srgbClr val="0000FF"/>
                </a:solidFill>
                <a:cs typeface="Arial" panose="020B0604020202020204" pitchFamily="34" charset="0"/>
              </a:rPr>
              <a:t>endotelovými buňkami</a:t>
            </a:r>
            <a:r>
              <a:rPr lang="cs-CZ" altLang="cs-CZ" sz="2600" dirty="0">
                <a:cs typeface="Arial" panose="020B0604020202020204" pitchFamily="34" charset="0"/>
              </a:rPr>
              <a:t>, které produkují </a:t>
            </a:r>
            <a:r>
              <a:rPr lang="cs-CZ" altLang="cs-CZ" sz="2600" dirty="0" err="1" smtClean="0">
                <a:cs typeface="Arial" panose="020B0604020202020204" pitchFamily="34" charset="0"/>
              </a:rPr>
              <a:t>cytokiny</a:t>
            </a:r>
            <a:endParaRPr lang="cs-CZ" altLang="cs-CZ" sz="26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12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>
                <a:cs typeface="Arial" panose="020B0604020202020204" pitchFamily="34" charset="0"/>
              </a:rPr>
              <a:t>Vnější </a:t>
            </a:r>
            <a:r>
              <a:rPr lang="cs-CZ" altLang="cs-CZ" sz="2600" dirty="0">
                <a:cs typeface="Arial" panose="020B0604020202020204" pitchFamily="34" charset="0"/>
              </a:rPr>
              <a:t>stěna </a:t>
            </a:r>
            <a:r>
              <a:rPr lang="cs-CZ" altLang="cs-CZ" sz="2600" dirty="0" smtClean="0">
                <a:cs typeface="Arial" panose="020B0604020202020204" pitchFamily="34" charset="0"/>
              </a:rPr>
              <a:t>sinů lemována </a:t>
            </a:r>
            <a:r>
              <a:rPr lang="cs-CZ" altLang="cs-CZ" sz="2600" b="1" dirty="0">
                <a:solidFill>
                  <a:srgbClr val="0000FF"/>
                </a:solidFill>
                <a:cs typeface="Arial" panose="020B0604020202020204" pitchFamily="34" charset="0"/>
              </a:rPr>
              <a:t>retikulárními buňkami</a:t>
            </a:r>
            <a:endParaRPr lang="cs-CZ" altLang="cs-CZ" sz="26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3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ri1780-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57200"/>
            <a:ext cx="8388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7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9105" y="2245567"/>
            <a:ext cx="8280400" cy="1828800"/>
          </a:xfrm>
        </p:spPr>
        <p:txBody>
          <a:bodyPr/>
          <a:lstStyle/>
          <a:p>
            <a:pPr algn="l" eaLnBrk="1" hangingPunct="1"/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200" b="1" dirty="0">
                <a:solidFill>
                  <a:srgbClr val="CC0099"/>
                </a:solidFill>
              </a:rPr>
              <a:t>Buňky imunitního systému (</a:t>
            </a:r>
            <a:r>
              <a:rPr lang="cs-CZ" altLang="cs-CZ" sz="3200" b="1" dirty="0" err="1">
                <a:solidFill>
                  <a:srgbClr val="CC0099"/>
                </a:solidFill>
              </a:rPr>
              <a:t>imunocyty</a:t>
            </a:r>
            <a:r>
              <a:rPr lang="cs-CZ" altLang="cs-CZ" sz="3200" b="1" dirty="0">
                <a:solidFill>
                  <a:srgbClr val="CC0099"/>
                </a:solidFill>
              </a:rPr>
              <a:t>)</a:t>
            </a:r>
            <a:r>
              <a:rPr lang="cs-CZ" altLang="cs-CZ" sz="3200" b="1" dirty="0">
                <a:solidFill>
                  <a:srgbClr val="0000FF"/>
                </a:solidFill>
              </a:rPr>
              <a:t/>
            </a:r>
            <a:br>
              <a:rPr lang="cs-CZ" altLang="cs-CZ" sz="3200" b="1" dirty="0">
                <a:solidFill>
                  <a:srgbClr val="0000FF"/>
                </a:solidFill>
              </a:rPr>
            </a:br>
            <a:r>
              <a:rPr lang="cs-CZ" altLang="cs-CZ" sz="3200" b="1" dirty="0">
                <a:solidFill>
                  <a:srgbClr val="0000FF"/>
                </a:solidFill>
              </a:rPr>
              <a:t/>
            </a:r>
            <a:br>
              <a:rPr lang="cs-CZ" altLang="cs-CZ" sz="3200" b="1" dirty="0">
                <a:solidFill>
                  <a:srgbClr val="0000FF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Vývoj červených a bílých krvinek začíná ve žloutkovém vaku, pak se hematopoéza přemisťuje do fetálních jater a sleziny (3.-7. měsíc gestace).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/>
            </a:r>
            <a:br>
              <a:rPr lang="cs-CZ" altLang="cs-CZ" sz="2400" b="1" dirty="0" smtClean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/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Hlavní krvetvornou funkci má však </a:t>
            </a:r>
            <a:r>
              <a:rPr lang="cs-CZ" altLang="cs-CZ" sz="2400" b="1" dirty="0">
                <a:solidFill>
                  <a:srgbClr val="0000FF"/>
                </a:solidFill>
              </a:rPr>
              <a:t>kostní 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dřeň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>
                <a:solidFill>
                  <a:schemeClr val="tx1"/>
                </a:solidFill>
              </a:rPr>
              <a:t/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/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Všechny krevní buňky vznikají z jedné</a:t>
            </a:r>
            <a:r>
              <a:rPr lang="cs-CZ" altLang="cs-CZ" sz="2400" dirty="0"/>
              <a:t> </a:t>
            </a:r>
            <a:r>
              <a:rPr lang="cs-CZ" altLang="cs-CZ" sz="2400" b="1" dirty="0" err="1">
                <a:solidFill>
                  <a:srgbClr val="0000FF"/>
                </a:solidFill>
              </a:rPr>
              <a:t>pluripotentní</a:t>
            </a:r>
            <a:r>
              <a:rPr lang="cs-CZ" altLang="cs-CZ" sz="2400" b="1" dirty="0">
                <a:solidFill>
                  <a:srgbClr val="0000FF"/>
                </a:solidFill>
              </a:rPr>
              <a:t> kmenové buňky (</a:t>
            </a:r>
            <a:r>
              <a:rPr lang="cs-CZ" altLang="cs-CZ" sz="2400" b="1" dirty="0" smtClean="0">
                <a:solidFill>
                  <a:srgbClr val="0000FF"/>
                </a:solidFill>
              </a:rPr>
              <a:t>CD34</a:t>
            </a:r>
            <a:r>
              <a:rPr lang="cs-CZ" altLang="cs-CZ" sz="2400" b="1" dirty="0">
                <a:solidFill>
                  <a:srgbClr val="0000FF"/>
                </a:solidFill>
              </a:rPr>
              <a:t>).</a:t>
            </a:r>
            <a:br>
              <a:rPr lang="cs-CZ" altLang="cs-CZ" sz="2400" b="1" dirty="0">
                <a:solidFill>
                  <a:srgbClr val="0000FF"/>
                </a:solidFill>
              </a:rPr>
            </a:br>
            <a:r>
              <a:rPr lang="cs-CZ" altLang="cs-CZ" sz="2400" b="1" dirty="0">
                <a:solidFill>
                  <a:srgbClr val="0000FF"/>
                </a:solidFill>
              </a:rPr>
              <a:t/>
            </a:r>
            <a:br>
              <a:rPr lang="cs-CZ" altLang="cs-CZ" sz="2400" b="1" dirty="0">
                <a:solidFill>
                  <a:srgbClr val="0000FF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Kmenové buňky s obměňují a udržují po celý život. 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/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>Hematopoéza </a:t>
            </a:r>
            <a:r>
              <a:rPr lang="cs-CZ" altLang="cs-CZ" sz="2400" dirty="0">
                <a:solidFill>
                  <a:schemeClr val="tx1"/>
                </a:solidFill>
              </a:rPr>
              <a:t>je regulována pomocí </a:t>
            </a:r>
            <a:r>
              <a:rPr lang="cs-CZ" altLang="cs-CZ" sz="2400" b="1" dirty="0" err="1">
                <a:solidFill>
                  <a:srgbClr val="0000FF"/>
                </a:solidFill>
              </a:rPr>
              <a:t>cytokinů</a:t>
            </a:r>
            <a:r>
              <a:rPr lang="cs-CZ" altLang="cs-CZ" sz="2400" dirty="0">
                <a:solidFill>
                  <a:schemeClr val="tx1"/>
                </a:solidFill>
              </a:rPr>
              <a:t>, které jsou </a:t>
            </a:r>
            <a:r>
              <a:rPr lang="cs-CZ" altLang="cs-CZ" sz="2400" dirty="0" err="1">
                <a:solidFill>
                  <a:schemeClr val="tx1"/>
                </a:solidFill>
              </a:rPr>
              <a:t>secernovány</a:t>
            </a:r>
            <a:r>
              <a:rPr lang="cs-CZ" altLang="cs-CZ" sz="2400" dirty="0">
                <a:solidFill>
                  <a:schemeClr val="tx1"/>
                </a:solidFill>
              </a:rPr>
              <a:t> buňkami </a:t>
            </a:r>
            <a:r>
              <a:rPr lang="cs-CZ" altLang="cs-CZ" sz="2400" dirty="0" err="1">
                <a:solidFill>
                  <a:schemeClr val="tx1"/>
                </a:solidFill>
              </a:rPr>
              <a:t>stromatu</a:t>
            </a:r>
            <a:r>
              <a:rPr lang="cs-CZ" altLang="cs-CZ" sz="2400" dirty="0">
                <a:solidFill>
                  <a:schemeClr val="tx1"/>
                </a:solidFill>
              </a:rPr>
              <a:t> kostní dřeně, aktivovanými </a:t>
            </a:r>
            <a:r>
              <a:rPr lang="cs-CZ" altLang="cs-CZ" sz="2400" dirty="0" smtClean="0">
                <a:solidFill>
                  <a:schemeClr val="tx1"/>
                </a:solidFill>
              </a:rPr>
              <a:t>T</a:t>
            </a:r>
            <a:r>
              <a:rPr lang="cs-CZ" altLang="cs-CZ" sz="2400" baseline="-25000" dirty="0" smtClean="0">
                <a:solidFill>
                  <a:schemeClr val="tx1"/>
                </a:solidFill>
              </a:rPr>
              <a:t>H</a:t>
            </a:r>
            <a:r>
              <a:rPr lang="cs-CZ" altLang="cs-CZ" sz="2400" dirty="0" smtClean="0">
                <a:solidFill>
                  <a:schemeClr val="tx1"/>
                </a:solidFill>
              </a:rPr>
              <a:t>-lymfocyty </a:t>
            </a:r>
            <a:r>
              <a:rPr lang="cs-CZ" altLang="cs-CZ" sz="2400" dirty="0">
                <a:solidFill>
                  <a:schemeClr val="tx1"/>
                </a:solidFill>
              </a:rPr>
              <a:t>a </a:t>
            </a:r>
            <a:r>
              <a:rPr lang="cs-CZ" altLang="cs-CZ" sz="2400" dirty="0" smtClean="0">
                <a:solidFill>
                  <a:schemeClr val="tx1"/>
                </a:solidFill>
              </a:rPr>
              <a:t>makrofágy</a:t>
            </a:r>
            <a:r>
              <a:rPr lang="cs-CZ" altLang="cs-CZ" sz="2400" dirty="0" smtClean="0"/>
              <a:t> 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33959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Hematopoéza v kostní dřeni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26773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600" dirty="0"/>
              <a:t>Diferenciace z kmenových buněk (CD34, CD45) - </a:t>
            </a:r>
            <a:r>
              <a:rPr lang="cs-CZ" altLang="cs-CZ" sz="2600" dirty="0" smtClean="0"/>
              <a:t>regulována </a:t>
            </a:r>
            <a:r>
              <a:rPr lang="cs-CZ" altLang="cs-CZ" sz="2600" b="1" dirty="0">
                <a:solidFill>
                  <a:srgbClr val="0000FF"/>
                </a:solidFill>
              </a:rPr>
              <a:t>membránovými interakcemi </a:t>
            </a:r>
            <a:r>
              <a:rPr lang="cs-CZ" altLang="cs-CZ" sz="2600" dirty="0"/>
              <a:t>mezi </a:t>
            </a:r>
            <a:r>
              <a:rPr lang="cs-CZ" altLang="cs-CZ" sz="2600" dirty="0" smtClean="0"/>
              <a:t>kmenovými buňkami </a:t>
            </a:r>
            <a:r>
              <a:rPr lang="cs-CZ" altLang="cs-CZ" sz="2600" dirty="0"/>
              <a:t>a </a:t>
            </a:r>
            <a:r>
              <a:rPr lang="cs-CZ" altLang="cs-CZ" sz="2600" dirty="0" err="1"/>
              <a:t>stromálními</a:t>
            </a:r>
            <a:r>
              <a:rPr lang="cs-CZ" altLang="cs-CZ" sz="2600" dirty="0"/>
              <a:t> buňkami kostní dřeně + vliv </a:t>
            </a:r>
            <a:r>
              <a:rPr lang="cs-CZ" altLang="cs-CZ" sz="2600" b="1" dirty="0" err="1">
                <a:solidFill>
                  <a:srgbClr val="0000FF"/>
                </a:solidFill>
              </a:rPr>
              <a:t>cytokinů</a:t>
            </a:r>
            <a:r>
              <a:rPr lang="cs-CZ" altLang="cs-CZ" sz="2600" dirty="0"/>
              <a:t> (SCF, IL-3, </a:t>
            </a:r>
            <a:r>
              <a:rPr lang="cs-CZ" altLang="cs-CZ" sz="2600" dirty="0" err="1"/>
              <a:t>trombopoetin</a:t>
            </a:r>
            <a:r>
              <a:rPr lang="cs-CZ" altLang="cs-CZ" sz="2600" dirty="0"/>
              <a:t>, erytropoetin)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Diferenciace </a:t>
            </a:r>
            <a:r>
              <a:rPr lang="cs-CZ" altLang="cs-CZ" sz="2600" dirty="0"/>
              <a:t>probíhá od méně diferencovaných prekurzorů k diferencovanějším vývojovým stádiím</a:t>
            </a:r>
          </a:p>
          <a:p>
            <a:pPr eaLnBrk="1" hangingPunct="1">
              <a:lnSpc>
                <a:spcPct val="90000"/>
              </a:lnSpc>
            </a:pPr>
            <a:endParaRPr lang="cs-CZ" altLang="cs-CZ" sz="26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600" dirty="0" smtClean="0"/>
              <a:t>Hematopoéza </a:t>
            </a:r>
            <a:r>
              <a:rPr lang="cs-CZ" altLang="cs-CZ" sz="2600" dirty="0"/>
              <a:t>reaguje na momentální potřeby organizmu</a:t>
            </a:r>
          </a:p>
        </p:txBody>
      </p:sp>
    </p:spTree>
    <p:extLst>
      <p:ext uri="{BB962C8B-B14F-4D97-AF65-F5344CB8AC3E}">
        <p14:creationId xmlns:p14="http://schemas.microsoft.com/office/powerpoint/2010/main" val="32700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74639"/>
            <a:ext cx="785971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4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2277" y="125414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 err="1">
                <a:solidFill>
                  <a:srgbClr val="CC0099"/>
                </a:solidFill>
              </a:rPr>
              <a:t>Thymus</a:t>
            </a:r>
            <a:endParaRPr lang="cs-CZ" altLang="cs-CZ" sz="3600" b="1" dirty="0">
              <a:solidFill>
                <a:srgbClr val="CC0099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919289" y="1268414"/>
            <a:ext cx="8497887" cy="5329237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cs-CZ" altLang="cs-CZ" sz="2800" dirty="0"/>
              <a:t>Místo diferenciace </a:t>
            </a:r>
            <a:r>
              <a:rPr lang="cs-CZ" altLang="cs-CZ" sz="2800" dirty="0" smtClean="0"/>
              <a:t>T-lymfocytů</a:t>
            </a:r>
            <a:endParaRPr lang="cs-CZ" altLang="cs-CZ" sz="2800" dirty="0"/>
          </a:p>
          <a:p>
            <a:pPr eaLnBrk="1" hangingPunct="1">
              <a:lnSpc>
                <a:spcPct val="125000"/>
              </a:lnSpc>
            </a:pPr>
            <a:endParaRPr lang="cs-CZ" altLang="cs-CZ" sz="1200" dirty="0"/>
          </a:p>
          <a:p>
            <a:pPr eaLnBrk="1" hangingPunct="1">
              <a:lnSpc>
                <a:spcPct val="125000"/>
              </a:lnSpc>
            </a:pPr>
            <a:r>
              <a:rPr lang="cs-CZ" altLang="cs-CZ" sz="2800" dirty="0"/>
              <a:t>2 laloky tvořeny</a:t>
            </a:r>
            <a:r>
              <a:rPr lang="cs-CZ" altLang="cs-CZ" sz="2800" b="1" dirty="0"/>
              <a:t> </a:t>
            </a:r>
            <a:r>
              <a:rPr lang="cs-CZ" altLang="cs-CZ" sz="2800" dirty="0">
                <a:solidFill>
                  <a:srgbClr val="0000FF"/>
                </a:solidFill>
              </a:rPr>
              <a:t>kortexem </a:t>
            </a:r>
            <a:r>
              <a:rPr lang="cs-CZ" altLang="cs-CZ" sz="2800" b="1" dirty="0"/>
              <a:t>(</a:t>
            </a:r>
            <a:r>
              <a:rPr lang="cs-CZ" altLang="cs-CZ" sz="2800" dirty="0"/>
              <a:t>hustý shluk lymfocytů = </a:t>
            </a:r>
            <a:r>
              <a:rPr lang="cs-CZ" altLang="cs-CZ" sz="2800" dirty="0">
                <a:cs typeface="Arial" panose="020B0604020202020204" pitchFamily="34" charset="0"/>
              </a:rPr>
              <a:t>rychle se množící buňky) a </a:t>
            </a:r>
            <a:r>
              <a:rPr lang="cs-CZ" altLang="cs-CZ" sz="2800" dirty="0">
                <a:solidFill>
                  <a:srgbClr val="0000FF"/>
                </a:solidFill>
                <a:cs typeface="Arial" panose="020B0604020202020204" pitchFamily="34" charset="0"/>
              </a:rPr>
              <a:t>medulou </a:t>
            </a:r>
            <a:r>
              <a:rPr lang="cs-CZ" altLang="cs-CZ" sz="2800" dirty="0">
                <a:cs typeface="Arial" panose="020B0604020202020204" pitchFamily="34" charset="0"/>
              </a:rPr>
              <a:t>(vyzrálé </a:t>
            </a:r>
            <a:r>
              <a:rPr lang="cs-CZ" altLang="cs-CZ" sz="2800" dirty="0" err="1" smtClean="0">
                <a:cs typeface="Arial" panose="020B0604020202020204" pitchFamily="34" charset="0"/>
              </a:rPr>
              <a:t>bb</a:t>
            </a:r>
            <a:r>
              <a:rPr lang="cs-CZ" altLang="cs-CZ" sz="2800" dirty="0" smtClean="0">
                <a:cs typeface="Arial" panose="020B0604020202020204" pitchFamily="34" charset="0"/>
              </a:rPr>
              <a:t>.</a:t>
            </a:r>
            <a:r>
              <a:rPr lang="cs-CZ" altLang="cs-CZ" sz="2800" dirty="0" smtClean="0"/>
              <a:t>, </a:t>
            </a:r>
            <a:r>
              <a:rPr lang="cs-CZ" altLang="cs-CZ" sz="2800" dirty="0" err="1"/>
              <a:t>Hassallova</a:t>
            </a:r>
            <a:r>
              <a:rPr lang="cs-CZ" altLang="cs-CZ" sz="2800" dirty="0"/>
              <a:t> tělíska), které jsou </a:t>
            </a:r>
            <a:r>
              <a:rPr lang="cs-CZ" altLang="cs-CZ" sz="2800" dirty="0">
                <a:cs typeface="Arial" panose="020B0604020202020204" pitchFamily="34" charset="0"/>
              </a:rPr>
              <a:t>odděleny </a:t>
            </a:r>
            <a:r>
              <a:rPr lang="cs-CZ" altLang="cs-CZ" sz="2800" dirty="0" err="1">
                <a:solidFill>
                  <a:srgbClr val="0000FF"/>
                </a:solidFill>
                <a:cs typeface="Arial" panose="020B0604020202020204" pitchFamily="34" charset="0"/>
              </a:rPr>
              <a:t>korti</a:t>
            </a:r>
            <a:r>
              <a:rPr lang="cs-CZ" altLang="cs-CZ" sz="2800" dirty="0" err="1">
                <a:solidFill>
                  <a:srgbClr val="0000FF"/>
                </a:solidFill>
              </a:rPr>
              <a:t>k</a:t>
            </a:r>
            <a:r>
              <a:rPr lang="cs-CZ" altLang="cs-CZ" sz="2800" dirty="0" err="1">
                <a:solidFill>
                  <a:srgbClr val="0000FF"/>
                </a:solidFill>
                <a:cs typeface="Arial" panose="020B0604020202020204" pitchFamily="34" charset="0"/>
              </a:rPr>
              <a:t>omedulárním</a:t>
            </a:r>
            <a:r>
              <a:rPr lang="cs-CZ" altLang="cs-CZ" sz="2800" dirty="0">
                <a:solidFill>
                  <a:srgbClr val="0000FF"/>
                </a:solidFill>
                <a:cs typeface="Arial" panose="020B0604020202020204" pitchFamily="34" charset="0"/>
              </a:rPr>
              <a:t> spojením</a:t>
            </a:r>
          </a:p>
          <a:p>
            <a:pPr eaLnBrk="1" hangingPunct="1">
              <a:lnSpc>
                <a:spcPct val="125000"/>
              </a:lnSpc>
            </a:pPr>
            <a:endParaRPr lang="cs-CZ" altLang="cs-CZ" sz="12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25000"/>
              </a:lnSpc>
            </a:pPr>
            <a:r>
              <a:rPr lang="cs-CZ" altLang="cs-CZ" sz="2800" dirty="0">
                <a:cs typeface="Arial" panose="020B0604020202020204" pitchFamily="34" charset="0"/>
              </a:rPr>
              <a:t>V kortexu a </a:t>
            </a:r>
            <a:r>
              <a:rPr lang="cs-CZ" altLang="cs-CZ" sz="2800" dirty="0" err="1">
                <a:cs typeface="Arial" panose="020B0604020202020204" pitchFamily="34" charset="0"/>
              </a:rPr>
              <a:t>kortiomedulárním</a:t>
            </a:r>
            <a:r>
              <a:rPr lang="cs-CZ" altLang="cs-CZ" sz="2800" dirty="0">
                <a:cs typeface="Arial" panose="020B0604020202020204" pitchFamily="34" charset="0"/>
              </a:rPr>
              <a:t> spojení jsou </a:t>
            </a:r>
            <a:r>
              <a:rPr lang="cs-CZ" altLang="cs-CZ" sz="2800" dirty="0">
                <a:solidFill>
                  <a:srgbClr val="0000FF"/>
                </a:solidFill>
                <a:cs typeface="Arial" panose="020B0604020202020204" pitchFamily="34" charset="0"/>
              </a:rPr>
              <a:t>makrofágy a dendrit</a:t>
            </a:r>
            <a:r>
              <a:rPr lang="cs-CZ" altLang="cs-CZ" sz="2800" dirty="0">
                <a:solidFill>
                  <a:srgbClr val="0000FF"/>
                </a:solidFill>
              </a:rPr>
              <a:t>ické</a:t>
            </a:r>
            <a:r>
              <a:rPr lang="cs-CZ" altLang="cs-CZ" sz="2800" dirty="0">
                <a:solidFill>
                  <a:srgbClr val="0000FF"/>
                </a:solidFill>
                <a:cs typeface="Arial" panose="020B0604020202020204" pitchFamily="34" charset="0"/>
              </a:rPr>
              <a:t> buňky</a:t>
            </a:r>
            <a:r>
              <a:rPr lang="cs-CZ" altLang="cs-CZ" sz="2800" dirty="0">
                <a:cs typeface="Arial" panose="020B0604020202020204" pitchFamily="34" charset="0"/>
              </a:rPr>
              <a:t> zasahující do diferenciace </a:t>
            </a:r>
            <a:r>
              <a:rPr lang="cs-CZ" altLang="cs-CZ" sz="2800" dirty="0" err="1">
                <a:cs typeface="Arial" panose="020B0604020202020204" pitchFamily="34" charset="0"/>
              </a:rPr>
              <a:t>thymocytů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1305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Thymus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cs typeface="Arial" panose="020B0604020202020204" pitchFamily="34" charset="0"/>
              </a:rPr>
              <a:t>Diferenciace probíhá pod vlivem </a:t>
            </a:r>
            <a:r>
              <a:rPr lang="cs-CZ" altLang="cs-CZ" sz="2800" b="1" dirty="0" err="1">
                <a:solidFill>
                  <a:srgbClr val="0000FF"/>
                </a:solidFill>
                <a:cs typeface="Arial" panose="020B0604020202020204" pitchFamily="34" charset="0"/>
              </a:rPr>
              <a:t>thymových</a:t>
            </a:r>
            <a:r>
              <a:rPr lang="cs-CZ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 hormonů </a:t>
            </a:r>
            <a:r>
              <a:rPr lang="cs-CZ" altLang="cs-CZ" sz="2800" dirty="0">
                <a:cs typeface="Arial" panose="020B0604020202020204" pitchFamily="34" charset="0"/>
              </a:rPr>
              <a:t>(</a:t>
            </a:r>
            <a:r>
              <a:rPr lang="cs-CZ" altLang="cs-CZ" sz="2800" dirty="0" err="1"/>
              <a:t>t</a:t>
            </a:r>
            <a:r>
              <a:rPr lang="cs-CZ" altLang="cs-CZ" sz="2800" dirty="0" err="1">
                <a:cs typeface="Arial" panose="020B0604020202020204" pitchFamily="34" charset="0"/>
              </a:rPr>
              <a:t>hymulin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t</a:t>
            </a:r>
            <a:r>
              <a:rPr lang="cs-CZ" altLang="cs-CZ" sz="2800" dirty="0" err="1">
                <a:cs typeface="Arial" panose="020B0604020202020204" pitchFamily="34" charset="0"/>
              </a:rPr>
              <a:t>hymopoetin</a:t>
            </a:r>
            <a:r>
              <a:rPr lang="cs-CZ" altLang="cs-CZ" sz="2800" dirty="0">
                <a:cs typeface="Arial" panose="020B0604020202020204" pitchFamily="34" charset="0"/>
              </a:rPr>
              <a:t>, </a:t>
            </a:r>
            <a:r>
              <a:rPr lang="cs-CZ" altLang="cs-CZ" sz="2800" dirty="0" err="1"/>
              <a:t>t</a:t>
            </a:r>
            <a:r>
              <a:rPr lang="cs-CZ" altLang="cs-CZ" sz="2800" dirty="0" err="1">
                <a:cs typeface="Arial" panose="020B0604020202020204" pitchFamily="34" charset="0"/>
              </a:rPr>
              <a:t>hymosin</a:t>
            </a:r>
            <a:r>
              <a:rPr lang="cs-CZ" altLang="cs-CZ" sz="2800" dirty="0">
                <a:cs typeface="Arial" panose="020B0604020202020204" pitchFamily="34" charset="0"/>
              </a:rPr>
              <a:t>) tvořených epitelovými buňkami </a:t>
            </a:r>
            <a:r>
              <a:rPr lang="cs-CZ" altLang="cs-CZ" sz="2800" dirty="0" err="1">
                <a:cs typeface="Arial" panose="020B0604020202020204" pitchFamily="34" charset="0"/>
              </a:rPr>
              <a:t>thymu</a:t>
            </a:r>
            <a:r>
              <a:rPr lang="cs-CZ" altLang="cs-CZ" sz="2800" dirty="0">
                <a:cs typeface="Arial" panose="020B0604020202020204" pitchFamily="34" charset="0"/>
              </a:rPr>
              <a:t> a dalších růstových faktorů (SCF, IL-7)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T-lymfocyty </a:t>
            </a:r>
            <a:r>
              <a:rPr lang="cs-CZ" altLang="cs-CZ" sz="2800" dirty="0"/>
              <a:t>se během diferenciace v </a:t>
            </a:r>
            <a:r>
              <a:rPr lang="cs-CZ" altLang="cs-CZ" sz="2800" dirty="0" err="1"/>
              <a:t>thymu</a:t>
            </a:r>
            <a:r>
              <a:rPr lang="cs-CZ" altLang="cs-CZ" sz="2800" dirty="0"/>
              <a:t> zmnožují </a:t>
            </a:r>
            <a:r>
              <a:rPr lang="cs-CZ" altLang="cs-CZ" sz="2800" dirty="0">
                <a:cs typeface="Arial" panose="020B0604020202020204" pitchFamily="34" charset="0"/>
              </a:rPr>
              <a:t>→ vznik TCR </a:t>
            </a:r>
            <a:r>
              <a:rPr lang="cs-CZ" altLang="cs-CZ" sz="2800" dirty="0" smtClean="0">
                <a:cs typeface="Arial" panose="020B0604020202020204" pitchFamily="34" charset="0"/>
              </a:rPr>
              <a:t>→ </a:t>
            </a: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negativní </a:t>
            </a:r>
            <a:r>
              <a:rPr lang="cs-CZ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a pozitivní selekce </a:t>
            </a: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T-lymfocytů</a:t>
            </a:r>
            <a:endParaRPr lang="cs-CZ" altLang="cs-CZ" sz="28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8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>
                <a:cs typeface="Arial" panose="020B0604020202020204" pitchFamily="34" charset="0"/>
              </a:rPr>
              <a:t>Thymus</a:t>
            </a:r>
            <a:r>
              <a:rPr lang="cs-CZ" altLang="cs-CZ" sz="2800" dirty="0">
                <a:cs typeface="Arial" panose="020B0604020202020204" pitchFamily="34" charset="0"/>
              </a:rPr>
              <a:t> – </a:t>
            </a:r>
            <a:r>
              <a:rPr lang="cs-CZ" altLang="cs-CZ" sz="2800" b="1" dirty="0">
                <a:solidFill>
                  <a:srgbClr val="0000FF"/>
                </a:solidFill>
                <a:cs typeface="Arial" panose="020B0604020202020204" pitchFamily="34" charset="0"/>
              </a:rPr>
              <a:t>indukce tolerance vlastních </a:t>
            </a:r>
            <a:r>
              <a:rPr lang="cs-CZ" altLang="cs-CZ" sz="28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antigenů</a:t>
            </a:r>
            <a:endParaRPr lang="cs-CZ" altLang="cs-CZ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8" y="274638"/>
            <a:ext cx="5503444" cy="5851525"/>
          </a:xfrm>
        </p:spPr>
      </p:pic>
    </p:spTree>
    <p:extLst>
      <p:ext uri="{BB962C8B-B14F-4D97-AF65-F5344CB8AC3E}">
        <p14:creationId xmlns:p14="http://schemas.microsoft.com/office/powerpoint/2010/main" val="19313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368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CC0099"/>
                </a:solidFill>
              </a:rPr>
              <a:t>Sekundární lymfatické orgány</a:t>
            </a:r>
          </a:p>
        </p:txBody>
      </p:sp>
    </p:spTree>
    <p:extLst>
      <p:ext uri="{BB962C8B-B14F-4D97-AF65-F5344CB8AC3E}">
        <p14:creationId xmlns:p14="http://schemas.microsoft.com/office/powerpoint/2010/main" val="38276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Monocyty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341438"/>
            <a:ext cx="8229600" cy="532765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Diferencují se v </a:t>
            </a:r>
            <a:r>
              <a:rPr lang="cs-CZ" altLang="cs-CZ" sz="2800" dirty="0"/>
              <a:t>kostní dřeni z myeloidního prekurzoru, který vzniká z </a:t>
            </a:r>
            <a:r>
              <a:rPr lang="cs-CZ" altLang="cs-CZ" sz="2800" dirty="0" err="1"/>
              <a:t>pluripotentní</a:t>
            </a:r>
            <a:r>
              <a:rPr lang="cs-CZ" altLang="cs-CZ" sz="2800" dirty="0"/>
              <a:t> kmenové </a:t>
            </a:r>
            <a:r>
              <a:rPr lang="cs-CZ" altLang="cs-CZ" sz="2800" dirty="0" err="1"/>
              <a:t>bb</a:t>
            </a:r>
            <a:r>
              <a:rPr lang="cs-CZ" altLang="cs-CZ" sz="2800" dirty="0"/>
              <a:t> (CD34</a:t>
            </a:r>
            <a:r>
              <a:rPr lang="cs-CZ" altLang="cs-CZ" sz="2800" dirty="0" smtClean="0"/>
              <a:t>)</a:t>
            </a:r>
          </a:p>
          <a:p>
            <a:pPr eaLnBrk="1" hangingPunct="1"/>
            <a:endParaRPr lang="cs-CZ" altLang="cs-CZ" sz="1200" dirty="0" smtClean="0"/>
          </a:p>
          <a:p>
            <a:pPr eaLnBrk="1" hangingPunct="1"/>
            <a:r>
              <a:rPr lang="cs-CZ" altLang="cs-CZ" sz="2800" dirty="0"/>
              <a:t>P</a:t>
            </a:r>
            <a:r>
              <a:rPr lang="cs-CZ" altLang="cs-CZ" sz="2800" dirty="0" smtClean="0"/>
              <a:t>růběžně </a:t>
            </a:r>
            <a:r>
              <a:rPr lang="cs-CZ" altLang="cs-CZ" sz="2800" dirty="0"/>
              <a:t>vyplavovány z kostní dřeně do periferní krve</a:t>
            </a:r>
          </a:p>
          <a:p>
            <a:pPr eaLnBrk="1" hangingPunct="1"/>
            <a:endParaRPr lang="cs-CZ" altLang="cs-CZ" sz="1200" dirty="0"/>
          </a:p>
          <a:p>
            <a:pPr eaLnBrk="1" hangingPunct="1"/>
            <a:r>
              <a:rPr lang="cs-CZ" altLang="cs-CZ" sz="2800" dirty="0"/>
              <a:t>7% v periferní krvi, zbytek v kostní </a:t>
            </a:r>
            <a:r>
              <a:rPr lang="cs-CZ" altLang="cs-CZ" sz="2800" dirty="0" smtClean="0"/>
              <a:t>dřeni - </a:t>
            </a:r>
            <a:r>
              <a:rPr lang="cs-CZ" altLang="cs-CZ" sz="2800" dirty="0"/>
              <a:t>poměr se mění vlivem </a:t>
            </a:r>
            <a:r>
              <a:rPr lang="cs-CZ" altLang="cs-CZ" sz="2800" dirty="0" err="1"/>
              <a:t>cytokinů</a:t>
            </a:r>
            <a:r>
              <a:rPr lang="cs-CZ" altLang="cs-CZ" sz="2800" dirty="0"/>
              <a:t> a bakteriálních produktů</a:t>
            </a:r>
          </a:p>
          <a:p>
            <a:pPr eaLnBrk="1" hangingPunct="1"/>
            <a:endParaRPr lang="cs-CZ" altLang="cs-CZ" sz="1200" dirty="0"/>
          </a:p>
          <a:p>
            <a:pPr eaLnBrk="1" hangingPunct="1"/>
            <a:r>
              <a:rPr lang="cs-CZ" altLang="cs-CZ" sz="2800" dirty="0"/>
              <a:t>Monocyty přilnou k cévní stěně prostřednictvím</a:t>
            </a:r>
            <a:r>
              <a:rPr lang="cs-CZ" altLang="cs-CZ" sz="2800" b="1" dirty="0"/>
              <a:t> </a:t>
            </a:r>
            <a:r>
              <a:rPr lang="cs-CZ" altLang="cs-CZ" sz="2800" b="1" dirty="0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2800" dirty="0">
                <a:solidFill>
                  <a:srgbClr val="0000FF"/>
                </a:solidFill>
              </a:rPr>
              <a:t>1-integrinů</a:t>
            </a:r>
            <a:r>
              <a:rPr lang="cs-CZ" altLang="cs-CZ" sz="2800" dirty="0"/>
              <a:t>, které se váží na </a:t>
            </a:r>
            <a:r>
              <a:rPr lang="cs-CZ" altLang="cs-CZ" sz="2800" dirty="0">
                <a:solidFill>
                  <a:srgbClr val="0000FF"/>
                </a:solidFill>
              </a:rPr>
              <a:t>VCAM-1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na </a:t>
            </a:r>
            <a:r>
              <a:rPr lang="cs-CZ" altLang="cs-CZ" sz="2800" dirty="0"/>
              <a:t>endoteliích</a:t>
            </a:r>
          </a:p>
          <a:p>
            <a:pPr eaLnBrk="1" hangingPunct="1"/>
            <a:endParaRPr lang="cs-CZ" altLang="cs-CZ" sz="1200" dirty="0"/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2275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Sekundární lymfatické tkáně </a:t>
            </a:r>
            <a:br>
              <a:rPr lang="cs-CZ" altLang="cs-CZ" sz="3600" b="1">
                <a:solidFill>
                  <a:srgbClr val="CC0099"/>
                </a:solidFill>
              </a:rPr>
            </a:br>
            <a:r>
              <a:rPr lang="cs-CZ" altLang="cs-CZ" sz="3600" b="1">
                <a:solidFill>
                  <a:srgbClr val="CC0099"/>
                </a:solidFill>
              </a:rPr>
              <a:t>a orgány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970611" y="2240450"/>
            <a:ext cx="10273003" cy="4525963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rgbClr val="0000FF"/>
                </a:solidFill>
              </a:rPr>
              <a:t>Setkání </a:t>
            </a:r>
            <a:r>
              <a:rPr lang="cs-CZ" altLang="cs-CZ" sz="2800" b="1" dirty="0">
                <a:solidFill>
                  <a:srgbClr val="0000FF"/>
                </a:solidFill>
              </a:rPr>
              <a:t>imunokompetentních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buněk </a:t>
            </a:r>
            <a:r>
              <a:rPr lang="cs-CZ" altLang="cs-CZ" sz="2800" b="1" dirty="0">
                <a:solidFill>
                  <a:srgbClr val="0000FF"/>
                </a:solidFill>
              </a:rPr>
              <a:t>s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antigeny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  <a:p>
            <a:pPr eaLnBrk="1" hangingPunct="1"/>
            <a:r>
              <a:rPr lang="cs-CZ" altLang="cs-CZ" sz="2800" dirty="0" smtClean="0"/>
              <a:t>Pomnožení </a:t>
            </a:r>
            <a:r>
              <a:rPr lang="cs-CZ" altLang="cs-CZ" sz="2800" dirty="0"/>
              <a:t>imunokompetentních </a:t>
            </a:r>
            <a:r>
              <a:rPr lang="cs-CZ" altLang="cs-CZ" sz="2800" dirty="0" smtClean="0"/>
              <a:t>T- </a:t>
            </a:r>
            <a:r>
              <a:rPr lang="cs-CZ" altLang="cs-CZ" sz="2800" dirty="0"/>
              <a:t>a </a:t>
            </a:r>
            <a:r>
              <a:rPr lang="cs-CZ" altLang="cs-CZ" sz="2800" dirty="0" smtClean="0"/>
              <a:t>B- </a:t>
            </a:r>
            <a:r>
              <a:rPr lang="cs-CZ" altLang="cs-CZ" sz="2800" dirty="0"/>
              <a:t>lymfocytů </a:t>
            </a:r>
            <a:br>
              <a:rPr lang="cs-CZ" altLang="cs-CZ" sz="2800" dirty="0"/>
            </a:br>
            <a:endParaRPr lang="cs-CZ" altLang="cs-CZ" sz="2800" dirty="0"/>
          </a:p>
          <a:p>
            <a:pPr eaLnBrk="1" hangingPunct="1"/>
            <a:r>
              <a:rPr lang="cs-CZ" altLang="cs-CZ" sz="2800" dirty="0" smtClean="0"/>
              <a:t>Terminální </a:t>
            </a:r>
            <a:r>
              <a:rPr lang="cs-CZ" altLang="cs-CZ" sz="2800" dirty="0"/>
              <a:t>diferenciace  </a:t>
            </a:r>
            <a:r>
              <a:rPr lang="cs-CZ" altLang="cs-CZ" sz="2800" dirty="0" smtClean="0"/>
              <a:t>lymfocytů v </a:t>
            </a:r>
            <a:r>
              <a:rPr lang="cs-CZ" altLang="cs-CZ" sz="2800" b="1" dirty="0">
                <a:solidFill>
                  <a:srgbClr val="0000FF"/>
                </a:solidFill>
              </a:rPr>
              <a:t>efektorové buňky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dirty="0"/>
              <a:t/>
            </a:r>
            <a:br>
              <a:rPr lang="cs-CZ" altLang="cs-CZ" sz="1800" dirty="0"/>
            </a:br>
            <a:r>
              <a:rPr lang="cs-CZ" altLang="cs-CZ" sz="1800" dirty="0"/>
              <a:t/>
            </a:r>
            <a:br>
              <a:rPr lang="cs-CZ" altLang="cs-CZ" sz="1800" dirty="0"/>
            </a:b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7718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CC0099"/>
                </a:solidFill>
              </a:rPr>
              <a:t>Sekundární lymfatické tkáně </a:t>
            </a:r>
            <a:br>
              <a:rPr lang="cs-CZ" altLang="cs-CZ" sz="3200" b="1" dirty="0">
                <a:solidFill>
                  <a:srgbClr val="CC0099"/>
                </a:solidFill>
              </a:rPr>
            </a:br>
            <a:r>
              <a:rPr lang="cs-CZ" altLang="cs-CZ" sz="3200" b="1" dirty="0">
                <a:solidFill>
                  <a:srgbClr val="CC0099"/>
                </a:solidFill>
              </a:rPr>
              <a:t>a orgány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cs-CZ" altLang="cs-CZ" sz="2800" b="1" dirty="0" smtClean="0">
                <a:solidFill>
                  <a:srgbClr val="0000FF"/>
                </a:solidFill>
              </a:rPr>
              <a:t>Slezina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- na rozdíl od lymfatických uzlin filtruje krev a zachycuje přítomné antigeny</a:t>
            </a:r>
            <a:br>
              <a:rPr lang="cs-CZ" altLang="cs-CZ" sz="2800" dirty="0"/>
            </a:br>
            <a:endParaRPr lang="cs-CZ" altLang="cs-CZ" sz="2800" dirty="0"/>
          </a:p>
          <a:p>
            <a:pPr eaLnBrk="1" hangingPunct="1">
              <a:buClr>
                <a:schemeClr val="tx1"/>
              </a:buClr>
            </a:pPr>
            <a:r>
              <a:rPr lang="cs-CZ" altLang="cs-CZ" sz="2800" b="1" dirty="0" smtClean="0">
                <a:solidFill>
                  <a:srgbClr val="0000FF"/>
                </a:solidFill>
              </a:rPr>
              <a:t>Lymfatické </a:t>
            </a:r>
            <a:r>
              <a:rPr lang="cs-CZ" altLang="cs-CZ" sz="2800" b="1" dirty="0">
                <a:solidFill>
                  <a:srgbClr val="0000FF"/>
                </a:solidFill>
              </a:rPr>
              <a:t>uzliny</a:t>
            </a:r>
            <a:r>
              <a:rPr lang="cs-CZ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 smtClean="0"/>
              <a:t>– </a:t>
            </a:r>
            <a:r>
              <a:rPr lang="cs-CZ" altLang="cs-CZ" sz="2800" dirty="0"/>
              <a:t>filtrují lymfu a zachycují přítomné antigeny</a:t>
            </a:r>
            <a:br>
              <a:rPr lang="cs-CZ" altLang="cs-CZ" sz="2800" dirty="0"/>
            </a:br>
            <a:endParaRPr lang="cs-CZ" altLang="cs-CZ" sz="2800" dirty="0"/>
          </a:p>
          <a:p>
            <a:pPr eaLnBrk="1" hangingPunct="1">
              <a:buClr>
                <a:schemeClr val="tx1"/>
              </a:buClr>
            </a:pPr>
            <a:r>
              <a:rPr lang="cs-CZ" altLang="cs-CZ" sz="2800" b="1" dirty="0">
                <a:solidFill>
                  <a:srgbClr val="0000FF"/>
                </a:solidFill>
              </a:rPr>
              <a:t>MALT</a:t>
            </a:r>
            <a:r>
              <a:rPr lang="cs-CZ" altLang="cs-CZ" sz="2800" dirty="0"/>
              <a:t> </a:t>
            </a:r>
            <a:r>
              <a:rPr lang="cs-CZ" altLang="cs-CZ" sz="2800" dirty="0" smtClean="0"/>
              <a:t>(</a:t>
            </a:r>
            <a:r>
              <a:rPr lang="cs-CZ" altLang="cs-CZ" sz="2800" dirty="0" err="1" smtClean="0"/>
              <a:t>Mucosa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Associated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Lymphoid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r>
              <a:rPr lang="cs-CZ" altLang="cs-CZ" sz="2800" dirty="0"/>
              <a:t>) – </a:t>
            </a:r>
            <a:r>
              <a:rPr lang="cs-CZ" altLang="cs-CZ" sz="2800" dirty="0" smtClean="0"/>
              <a:t> rozptýlená </a:t>
            </a:r>
            <a:r>
              <a:rPr lang="cs-CZ" altLang="cs-CZ" sz="2800" dirty="0"/>
              <a:t>lymfatická tkáň, hlavní úlohou je </a:t>
            </a:r>
            <a:r>
              <a:rPr lang="cs-CZ" altLang="cs-CZ" sz="2800" dirty="0" smtClean="0"/>
              <a:t>zachytávání </a:t>
            </a:r>
            <a:r>
              <a:rPr lang="cs-CZ" altLang="cs-CZ" sz="2800" dirty="0"/>
              <a:t>antigenů, které proniknou přes slizniční membrány</a:t>
            </a:r>
            <a:br>
              <a:rPr lang="cs-CZ" altLang="cs-CZ" sz="2800" dirty="0"/>
            </a:b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934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SLEZINA A LYMFATICKÉ UZLINY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Průchod </a:t>
            </a:r>
            <a:r>
              <a:rPr lang="cs-CZ" altLang="cs-CZ" sz="2800" dirty="0"/>
              <a:t>většiny cirkulujících lymfoidních  buněk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dirty="0" smtClean="0"/>
              <a:t>Vychytávání </a:t>
            </a:r>
            <a:r>
              <a:rPr lang="cs-CZ" altLang="cs-CZ" sz="2800" dirty="0"/>
              <a:t>mikrobiálních podnětů z krve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dirty="0" smtClean="0"/>
              <a:t>Lobulární </a:t>
            </a:r>
            <a:r>
              <a:rPr lang="cs-CZ" altLang="cs-CZ" sz="2800" dirty="0"/>
              <a:t>struktura  tvořena větvícími se </a:t>
            </a:r>
            <a:r>
              <a:rPr lang="cs-CZ" altLang="cs-CZ" sz="2800" dirty="0" err="1"/>
              <a:t>trabekulami</a:t>
            </a:r>
            <a:endParaRPr lang="cs-CZ" altLang="cs-CZ" sz="2800" dirty="0"/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dirty="0" err="1" smtClean="0"/>
              <a:t>Splenické</a:t>
            </a:r>
            <a:r>
              <a:rPr lang="cs-CZ" altLang="cs-CZ" sz="2800" dirty="0" smtClean="0"/>
              <a:t> cévy - </a:t>
            </a:r>
            <a:r>
              <a:rPr lang="cs-CZ" altLang="cs-CZ" sz="2800" dirty="0"/>
              <a:t>vstup i výstup v hilu, větví se uvnitř </a:t>
            </a:r>
            <a:r>
              <a:rPr lang="cs-CZ" altLang="cs-CZ" sz="2800" dirty="0" err="1"/>
              <a:t>trabekulí</a:t>
            </a:r>
            <a:endParaRPr lang="cs-CZ" altLang="cs-CZ" sz="2800" dirty="0"/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dirty="0" smtClean="0"/>
              <a:t>Stabilizace </a:t>
            </a:r>
            <a:r>
              <a:rPr lang="cs-CZ" altLang="cs-CZ" sz="2800" dirty="0"/>
              <a:t>retikulární vazivovou tkání</a:t>
            </a:r>
          </a:p>
        </p:txBody>
      </p:sp>
    </p:spTree>
    <p:extLst>
      <p:ext uri="{BB962C8B-B14F-4D97-AF65-F5344CB8AC3E}">
        <p14:creationId xmlns:p14="http://schemas.microsoft.com/office/powerpoint/2010/main" val="19754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31437" y="153340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Lymfatické uzliny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" y="1268413"/>
            <a:ext cx="11597951" cy="5256212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Lokalizovány </a:t>
            </a:r>
            <a:r>
              <a:rPr lang="cs-CZ" altLang="cs-CZ" sz="2800" dirty="0"/>
              <a:t>podél lymfatických </a:t>
            </a:r>
            <a:r>
              <a:rPr lang="cs-CZ" altLang="cs-CZ" sz="2800" dirty="0" smtClean="0"/>
              <a:t>cév</a:t>
            </a:r>
          </a:p>
          <a:p>
            <a:pPr eaLnBrk="1" hangingPunct="1"/>
            <a:endParaRPr lang="cs-CZ" altLang="cs-CZ" sz="1200" b="1" dirty="0"/>
          </a:p>
          <a:p>
            <a:pPr eaLnBrk="1" hangingPunct="1"/>
            <a:r>
              <a:rPr lang="cs-CZ" altLang="cs-CZ" sz="2800" dirty="0" smtClean="0"/>
              <a:t>Drenáž </a:t>
            </a:r>
            <a:r>
              <a:rPr lang="cs-CZ" altLang="cs-CZ" sz="2800" b="1" dirty="0">
                <a:solidFill>
                  <a:srgbClr val="0000FF"/>
                </a:solidFill>
              </a:rPr>
              <a:t>kůže a povrchové tkáně </a:t>
            </a:r>
            <a:r>
              <a:rPr lang="cs-CZ" altLang="cs-CZ" sz="2800" dirty="0" smtClean="0"/>
              <a:t>- cervikální, axilární, </a:t>
            </a:r>
            <a:r>
              <a:rPr lang="cs-CZ" altLang="cs-CZ" sz="2800" dirty="0" err="1" smtClean="0"/>
              <a:t>inguinální</a:t>
            </a:r>
            <a:endParaRPr lang="cs-CZ" altLang="cs-CZ" sz="2800" dirty="0" smtClean="0"/>
          </a:p>
          <a:p>
            <a:pPr eaLnBrk="1" hangingPunct="1"/>
            <a:endParaRPr lang="cs-CZ" altLang="cs-CZ" sz="1200" dirty="0" smtClean="0"/>
          </a:p>
          <a:p>
            <a:pPr eaLnBrk="1" hangingPunct="1"/>
            <a:r>
              <a:rPr lang="cs-CZ" altLang="cs-CZ" sz="2800" dirty="0" smtClean="0"/>
              <a:t>Drenáž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slizničních povrchů a vnitřních orgánů </a:t>
            </a:r>
            <a:r>
              <a:rPr lang="cs-CZ" altLang="cs-CZ" sz="2800" dirty="0" smtClean="0"/>
              <a:t>- mezenteriální, mediastinální, </a:t>
            </a:r>
            <a:r>
              <a:rPr lang="cs-CZ" altLang="cs-CZ" sz="2800" dirty="0" err="1" smtClean="0"/>
              <a:t>periaortální</a:t>
            </a:r>
            <a:endParaRPr lang="cs-CZ" altLang="cs-CZ" sz="2800" dirty="0" smtClean="0"/>
          </a:p>
          <a:p>
            <a:pPr eaLnBrk="1" hangingPunct="1"/>
            <a:endParaRPr lang="cs-CZ" altLang="cs-CZ" sz="1200" dirty="0" smtClean="0"/>
          </a:p>
          <a:p>
            <a:pPr eaLnBrk="1" hangingPunct="1"/>
            <a:r>
              <a:rPr lang="cs-CZ" altLang="cs-CZ" sz="2800" b="1" dirty="0" smtClean="0">
                <a:solidFill>
                  <a:srgbClr val="0000FF"/>
                </a:solidFill>
              </a:rPr>
              <a:t>Hilus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místo vstupu a výstupu </a:t>
            </a:r>
            <a:r>
              <a:rPr lang="cs-CZ" altLang="cs-CZ" sz="2800" dirty="0" smtClean="0"/>
              <a:t>cév</a:t>
            </a:r>
          </a:p>
          <a:p>
            <a:pPr eaLnBrk="1" hangingPunct="1"/>
            <a:endParaRPr lang="cs-CZ" altLang="cs-CZ" sz="1200" dirty="0"/>
          </a:p>
          <a:p>
            <a:pPr eaLnBrk="1" hangingPunct="1"/>
            <a:r>
              <a:rPr lang="cs-CZ" altLang="cs-CZ" sz="2800" dirty="0" smtClean="0"/>
              <a:t>Obklopeny </a:t>
            </a:r>
            <a:r>
              <a:rPr lang="cs-CZ" altLang="cs-CZ" sz="2800" dirty="0"/>
              <a:t>fibrózní </a:t>
            </a:r>
            <a:r>
              <a:rPr lang="cs-CZ" altLang="cs-CZ" sz="2800" b="1" dirty="0">
                <a:solidFill>
                  <a:srgbClr val="0000FF"/>
                </a:solidFill>
              </a:rPr>
              <a:t>kapsulou</a:t>
            </a:r>
            <a:r>
              <a:rPr lang="cs-CZ" altLang="cs-CZ" sz="2800" dirty="0"/>
              <a:t>, která vytváří v uzlině </a:t>
            </a:r>
            <a:r>
              <a:rPr lang="cs-CZ" altLang="cs-CZ" sz="2800" b="1" dirty="0" err="1">
                <a:solidFill>
                  <a:srgbClr val="0000FF"/>
                </a:solidFill>
              </a:rPr>
              <a:t>trabekuly</a:t>
            </a:r>
            <a:r>
              <a:rPr lang="cs-CZ" altLang="cs-CZ" sz="2800" dirty="0"/>
              <a:t> – v nich se větví cévy a </a:t>
            </a:r>
            <a:r>
              <a:rPr lang="cs-CZ" altLang="cs-CZ" sz="2800" dirty="0" smtClean="0"/>
              <a:t>nervy</a:t>
            </a:r>
          </a:p>
          <a:p>
            <a:pPr eaLnBrk="1" hangingPunct="1"/>
            <a:endParaRPr lang="cs-CZ" altLang="cs-CZ" sz="1200" dirty="0"/>
          </a:p>
          <a:p>
            <a:pPr eaLnBrk="1" hangingPunct="1"/>
            <a:r>
              <a:rPr lang="cs-CZ" altLang="cs-CZ" sz="2800" b="1" dirty="0" err="1" smtClean="0">
                <a:solidFill>
                  <a:srgbClr val="0000FF"/>
                </a:solidFill>
              </a:rPr>
              <a:t>Subkapsulární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 sinus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vstup aferentních lymfatických cév</a:t>
            </a:r>
          </a:p>
        </p:txBody>
      </p:sp>
    </p:spTree>
    <p:extLst>
      <p:ext uri="{BB962C8B-B14F-4D97-AF65-F5344CB8AC3E}">
        <p14:creationId xmlns:p14="http://schemas.microsoft.com/office/powerpoint/2010/main" val="7530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534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Lymfatická uzlina - kortex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645" y="1268348"/>
            <a:ext cx="10972800" cy="4525963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Obsahuje </a:t>
            </a:r>
            <a:r>
              <a:rPr lang="cs-CZ" altLang="cs-CZ" sz="2800" b="1" dirty="0">
                <a:solidFill>
                  <a:srgbClr val="0000FF"/>
                </a:solidFill>
              </a:rPr>
              <a:t>primární a sekundární folikuly </a:t>
            </a:r>
            <a:r>
              <a:rPr lang="cs-CZ" altLang="cs-CZ" sz="2800" dirty="0"/>
              <a:t>– </a:t>
            </a:r>
            <a:r>
              <a:rPr lang="cs-CZ" altLang="cs-CZ" sz="2800" dirty="0" smtClean="0"/>
              <a:t>zevně hlavně B-lymfocyty, v hlubších vrstvách spíše T-lymfocyty</a:t>
            </a:r>
          </a:p>
          <a:p>
            <a:pPr marL="0" indent="0" eaLnBrk="1" hangingPunct="1">
              <a:buNone/>
            </a:pPr>
            <a:endParaRPr lang="cs-CZ" altLang="cs-CZ" sz="2800" b="1" dirty="0"/>
          </a:p>
          <a:p>
            <a:pPr eaLnBrk="1" hangingPunct="1"/>
            <a:r>
              <a:rPr lang="cs-CZ" altLang="cs-CZ" sz="2800" b="1" dirty="0" err="1">
                <a:solidFill>
                  <a:srgbClr val="0000FF"/>
                </a:solidFill>
              </a:rPr>
              <a:t>Parakortikální</a:t>
            </a:r>
            <a:r>
              <a:rPr lang="cs-CZ" altLang="cs-CZ" sz="2800" b="1" dirty="0">
                <a:solidFill>
                  <a:srgbClr val="0000FF"/>
                </a:solidFill>
              </a:rPr>
              <a:t>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oblast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T lymfocyty a akcesorní buňky (makrofágy, dendritické buňky</a:t>
            </a:r>
            <a:r>
              <a:rPr lang="cs-CZ" altLang="cs-CZ" sz="2800" dirty="0" smtClean="0"/>
              <a:t>)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b="1" dirty="0">
                <a:solidFill>
                  <a:srgbClr val="0000FF"/>
                </a:solidFill>
              </a:rPr>
              <a:t>Dendritické buňky</a:t>
            </a:r>
            <a:r>
              <a:rPr lang="cs-CZ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/>
              <a:t>vstupují do LU z tkání po setkání s </a:t>
            </a:r>
            <a:r>
              <a:rPr lang="cs-CZ" altLang="cs-CZ" sz="2800" dirty="0" smtClean="0"/>
              <a:t>antigenem → prezentace antigenu </a:t>
            </a:r>
            <a:r>
              <a:rPr lang="cs-CZ" altLang="cs-CZ" sz="2800" b="1" dirty="0" smtClean="0"/>
              <a:t>T-lymfocytům</a:t>
            </a:r>
          </a:p>
          <a:p>
            <a:pPr eaLnBrk="1" hangingPunct="1"/>
            <a:endParaRPr lang="cs-CZ" altLang="cs-CZ" sz="2800" b="1" dirty="0"/>
          </a:p>
          <a:p>
            <a:pPr eaLnBrk="1" hangingPunct="1"/>
            <a:r>
              <a:rPr lang="cs-CZ" altLang="cs-CZ" sz="2800" dirty="0" smtClean="0"/>
              <a:t>Antigenní </a:t>
            </a:r>
            <a:r>
              <a:rPr lang="cs-CZ" altLang="cs-CZ" sz="2800" dirty="0"/>
              <a:t>materiál může být vychytán APC a zpracován až v </a:t>
            </a:r>
            <a:r>
              <a:rPr lang="cs-CZ" altLang="cs-CZ" sz="2800" dirty="0" smtClean="0"/>
              <a:t>uzlinách</a:t>
            </a: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3053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Lymfatická uzlina - medula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2554" y="1417638"/>
            <a:ext cx="11234057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Rozdělena do </a:t>
            </a:r>
            <a:r>
              <a:rPr lang="cs-CZ" altLang="cs-CZ" sz="2800" b="1" dirty="0">
                <a:solidFill>
                  <a:srgbClr val="0000FF"/>
                </a:solidFill>
              </a:rPr>
              <a:t>medulárních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provazců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obklopují medulární </a:t>
            </a:r>
            <a:r>
              <a:rPr lang="cs-CZ" altLang="cs-CZ" sz="2800" dirty="0" smtClean="0"/>
              <a:t>siny</a:t>
            </a:r>
            <a:r>
              <a:rPr lang="cs-CZ" altLang="cs-CZ" sz="2800" dirty="0"/>
              <a:t>, které ústí do </a:t>
            </a:r>
            <a:r>
              <a:rPr lang="cs-CZ" altLang="cs-CZ" sz="2800" dirty="0" smtClean="0"/>
              <a:t>hilu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B- </a:t>
            </a:r>
            <a:r>
              <a:rPr lang="cs-CZ" altLang="cs-CZ" sz="2800" dirty="0"/>
              <a:t>a </a:t>
            </a:r>
            <a:r>
              <a:rPr lang="cs-CZ" altLang="cs-CZ" sz="2800" dirty="0" smtClean="0"/>
              <a:t>T-lymfocyty </a:t>
            </a:r>
            <a:r>
              <a:rPr lang="cs-CZ" altLang="cs-CZ" sz="2800" dirty="0"/>
              <a:t>migrují z folikulů a </a:t>
            </a:r>
            <a:r>
              <a:rPr lang="cs-CZ" altLang="cs-CZ" sz="2800" dirty="0" err="1"/>
              <a:t>parakortikálních</a:t>
            </a:r>
            <a:r>
              <a:rPr lang="cs-CZ" altLang="cs-CZ" sz="2800" dirty="0"/>
              <a:t> oblastí </a:t>
            </a:r>
            <a:r>
              <a:rPr lang="cs-CZ" altLang="cs-CZ" sz="2800" b="1" dirty="0"/>
              <a:t>do </a:t>
            </a:r>
            <a:r>
              <a:rPr lang="cs-CZ" altLang="cs-CZ" sz="2800" dirty="0"/>
              <a:t>meduly i s plazmatickými </a:t>
            </a:r>
            <a:r>
              <a:rPr lang="cs-CZ" altLang="cs-CZ" sz="2800" dirty="0" err="1"/>
              <a:t>bb</a:t>
            </a:r>
            <a:r>
              <a:rPr lang="cs-CZ" altLang="cs-CZ" sz="2800" dirty="0" smtClean="0"/>
              <a:t>.→ </a:t>
            </a:r>
            <a:r>
              <a:rPr lang="cs-CZ" altLang="cs-CZ" sz="2800" dirty="0"/>
              <a:t>z hilu odcházejí eferentními lymf. cestami a migrují do orgánů a </a:t>
            </a:r>
            <a:r>
              <a:rPr lang="cs-CZ" altLang="cs-CZ" sz="2800" dirty="0" smtClean="0"/>
              <a:t>tkání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T- </a:t>
            </a:r>
            <a:r>
              <a:rPr lang="cs-CZ" altLang="cs-CZ" sz="2800" dirty="0"/>
              <a:t>a </a:t>
            </a:r>
            <a:r>
              <a:rPr lang="cs-CZ" altLang="cs-CZ" sz="2800" dirty="0" smtClean="0"/>
              <a:t>B-lymfocyty </a:t>
            </a:r>
            <a:r>
              <a:rPr lang="cs-CZ" altLang="cs-CZ" sz="2800" dirty="0"/>
              <a:t>působí jako </a:t>
            </a:r>
            <a:r>
              <a:rPr lang="cs-CZ" altLang="cs-CZ" sz="2800" b="1" dirty="0">
                <a:solidFill>
                  <a:srgbClr val="0000FF"/>
                </a:solidFill>
              </a:rPr>
              <a:t>efektorové </a:t>
            </a:r>
            <a:r>
              <a:rPr lang="cs-CZ" altLang="cs-CZ" sz="2800" dirty="0" err="1" smtClean="0"/>
              <a:t>bb</a:t>
            </a:r>
            <a:r>
              <a:rPr lang="cs-CZ" altLang="cs-CZ" sz="2800" dirty="0" smtClean="0"/>
              <a:t>., </a:t>
            </a:r>
            <a:r>
              <a:rPr lang="cs-CZ" altLang="cs-CZ" sz="2800" dirty="0"/>
              <a:t>část se diferencuje v </a:t>
            </a:r>
            <a:r>
              <a:rPr lang="cs-CZ" altLang="cs-CZ" sz="2800" b="1" dirty="0">
                <a:solidFill>
                  <a:srgbClr val="0000FF"/>
                </a:solidFill>
              </a:rPr>
              <a:t>paměťové </a:t>
            </a:r>
            <a:r>
              <a:rPr lang="cs-CZ" altLang="cs-CZ" sz="2800" dirty="0" err="1" smtClean="0"/>
              <a:t>bb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12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>
                <a:solidFill>
                  <a:srgbClr val="0000FF"/>
                </a:solidFill>
              </a:rPr>
              <a:t>Eferentní </a:t>
            </a:r>
            <a:r>
              <a:rPr lang="cs-CZ" altLang="cs-CZ" sz="2800" b="1" dirty="0">
                <a:solidFill>
                  <a:srgbClr val="0000FF"/>
                </a:solidFill>
              </a:rPr>
              <a:t>lymfatické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cesty </a:t>
            </a:r>
            <a:r>
              <a:rPr lang="cs-CZ" altLang="cs-CZ" sz="2800" b="1" dirty="0" smtClean="0"/>
              <a:t>→</a:t>
            </a:r>
            <a:r>
              <a:rPr lang="cs-CZ" altLang="cs-CZ" sz="2800" dirty="0" smtClean="0"/>
              <a:t> </a:t>
            </a:r>
            <a:r>
              <a:rPr lang="cs-CZ" altLang="cs-CZ" sz="2800" dirty="0" err="1"/>
              <a:t>ductus</a:t>
            </a:r>
            <a:r>
              <a:rPr lang="cs-CZ" altLang="cs-CZ" sz="2800" dirty="0"/>
              <a:t> </a:t>
            </a:r>
            <a:r>
              <a:rPr lang="cs-CZ" altLang="cs-CZ" sz="2800" dirty="0" err="1"/>
              <a:t>thoracicus</a:t>
            </a:r>
            <a:r>
              <a:rPr lang="cs-CZ" altLang="cs-CZ" sz="2800" dirty="0"/>
              <a:t> </a:t>
            </a:r>
            <a:r>
              <a:rPr lang="cs-CZ" altLang="cs-CZ" sz="2800" dirty="0">
                <a:cs typeface="Arial" panose="020B0604020202020204" pitchFamily="34" charset="0"/>
              </a:rPr>
              <a:t>→</a:t>
            </a:r>
            <a:r>
              <a:rPr lang="cs-CZ" altLang="cs-CZ" sz="2800" dirty="0"/>
              <a:t> </a:t>
            </a:r>
            <a:r>
              <a:rPr lang="cs-CZ" altLang="cs-CZ" sz="2800" dirty="0" err="1"/>
              <a:t>vena</a:t>
            </a:r>
            <a:r>
              <a:rPr lang="cs-CZ" altLang="cs-CZ" sz="2800" dirty="0"/>
              <a:t> </a:t>
            </a:r>
            <a:r>
              <a:rPr lang="cs-CZ" altLang="cs-CZ" sz="2800" dirty="0" err="1"/>
              <a:t>subclavia</a:t>
            </a:r>
            <a:r>
              <a:rPr lang="cs-CZ" altLang="cs-CZ" sz="2800" dirty="0"/>
              <a:t> (krevní cirkulace)</a:t>
            </a:r>
          </a:p>
        </p:txBody>
      </p:sp>
    </p:spTree>
    <p:extLst>
      <p:ext uri="{BB962C8B-B14F-4D97-AF65-F5344CB8AC3E}">
        <p14:creationId xmlns:p14="http://schemas.microsoft.com/office/powerpoint/2010/main" val="24990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112714"/>
            <a:ext cx="80454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C0099"/>
                </a:solidFill>
              </a:rPr>
              <a:t>Slezina</a:t>
            </a:r>
            <a:endParaRPr lang="cs-CZ" altLang="cs-CZ" sz="3600" b="1" dirty="0">
              <a:solidFill>
                <a:srgbClr val="CC0099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1052" y="1600200"/>
            <a:ext cx="10011747" cy="4525963"/>
          </a:xfrm>
        </p:spPr>
        <p:txBody>
          <a:bodyPr/>
          <a:lstStyle/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Oválný orgán s lobulární strukturou</a:t>
            </a:r>
          </a:p>
          <a:p>
            <a:pPr eaLnBrk="1" hangingPunct="1"/>
            <a:endParaRPr lang="cs-CZ" altLang="cs-CZ" sz="1200" dirty="0" smtClean="0"/>
          </a:p>
          <a:p>
            <a:pPr eaLnBrk="1" hangingPunct="1"/>
            <a:r>
              <a:rPr lang="cs-CZ" altLang="cs-CZ" sz="2800" dirty="0" smtClean="0"/>
              <a:t>Lokalizována v levém podžebří</a:t>
            </a:r>
            <a:endParaRPr lang="cs-CZ" altLang="cs-CZ" sz="2800" dirty="0"/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dirty="0" smtClean="0"/>
              <a:t>Skládá se z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červené</a:t>
            </a:r>
            <a:r>
              <a:rPr lang="cs-CZ" altLang="cs-CZ" sz="2800" dirty="0" smtClean="0"/>
              <a:t> a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bílé pulpy</a:t>
            </a:r>
            <a:endParaRPr lang="cs-CZ" altLang="cs-CZ" sz="2800" b="1" dirty="0">
              <a:solidFill>
                <a:srgbClr val="0000FF"/>
              </a:solidFill>
            </a:endParaRPr>
          </a:p>
          <a:p>
            <a:pPr eaLnBrk="1" hangingPunct="1"/>
            <a:endParaRPr lang="cs-CZ" alt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265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Slezina- červená pulpa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Průchod </a:t>
            </a:r>
            <a:r>
              <a:rPr lang="cs-CZ" altLang="cs-CZ" sz="2800" dirty="0"/>
              <a:t>venózních sinusů mezi arteriemi a žílami </a:t>
            </a:r>
            <a:r>
              <a:rPr lang="cs-CZ" altLang="cs-CZ" sz="2800" dirty="0">
                <a:cs typeface="Arial" panose="020B0604020202020204" pitchFamily="34" charset="0"/>
              </a:rPr>
              <a:t>→</a:t>
            </a:r>
            <a:r>
              <a:rPr lang="cs-CZ" altLang="cs-CZ" sz="2800" dirty="0"/>
              <a:t> </a:t>
            </a:r>
            <a:r>
              <a:rPr lang="cs-CZ" altLang="cs-CZ" sz="2800" b="1" dirty="0">
                <a:solidFill>
                  <a:srgbClr val="0000FF"/>
                </a:solidFill>
              </a:rPr>
              <a:t>filtrace krve</a:t>
            </a:r>
          </a:p>
          <a:p>
            <a:pPr eaLnBrk="1" hangingPunct="1"/>
            <a:endParaRPr lang="cs-CZ" altLang="cs-CZ" sz="1000" b="1" dirty="0"/>
          </a:p>
          <a:p>
            <a:pPr eaLnBrk="1" hangingPunct="1"/>
            <a:r>
              <a:rPr lang="cs-CZ" altLang="cs-CZ" sz="2800" dirty="0" smtClean="0"/>
              <a:t>V sinech </a:t>
            </a:r>
            <a:r>
              <a:rPr lang="cs-CZ" altLang="cs-CZ" sz="2800" dirty="0"/>
              <a:t>makrofágy </a:t>
            </a:r>
            <a:r>
              <a:rPr lang="cs-CZ" altLang="cs-CZ" sz="2800" b="1" dirty="0">
                <a:solidFill>
                  <a:srgbClr val="0000FF"/>
                </a:solidFill>
              </a:rPr>
              <a:t>pohlcují staré červené a bílé krvinky a mikrobiální částice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b="1" dirty="0" smtClean="0">
                <a:solidFill>
                  <a:srgbClr val="0000FF"/>
                </a:solidFill>
              </a:rPr>
              <a:t>Eliminace </a:t>
            </a:r>
            <a:r>
              <a:rPr lang="cs-CZ" altLang="cs-CZ" sz="2800" b="1" dirty="0" err="1">
                <a:solidFill>
                  <a:srgbClr val="0000FF"/>
                </a:solidFill>
              </a:rPr>
              <a:t>imunokomplexů</a:t>
            </a:r>
            <a:r>
              <a:rPr lang="cs-CZ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/>
              <a:t>navázaných na povrchu erytrocytů</a:t>
            </a:r>
          </a:p>
        </p:txBody>
      </p:sp>
    </p:spTree>
    <p:extLst>
      <p:ext uri="{BB962C8B-B14F-4D97-AF65-F5344CB8AC3E}">
        <p14:creationId xmlns:p14="http://schemas.microsoft.com/office/powerpoint/2010/main" val="18740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</p:spPr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Slezina- bílá pulpa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686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Lymfoidní tkáň </a:t>
            </a:r>
            <a:r>
              <a:rPr lang="cs-CZ" sz="2800" dirty="0" smtClean="0"/>
              <a:t>v</a:t>
            </a:r>
            <a:r>
              <a:rPr lang="cs-CZ" sz="2800" dirty="0"/>
              <a:t> podobě </a:t>
            </a:r>
            <a:r>
              <a:rPr lang="cs-CZ" sz="2800" b="1" dirty="0" err="1">
                <a:solidFill>
                  <a:srgbClr val="0000FF"/>
                </a:solidFill>
              </a:rPr>
              <a:t>periarteriálních</a:t>
            </a:r>
            <a:r>
              <a:rPr lang="cs-CZ" sz="2800" b="1" dirty="0">
                <a:solidFill>
                  <a:srgbClr val="0000FF"/>
                </a:solidFill>
              </a:rPr>
              <a:t> provazců </a:t>
            </a:r>
            <a:r>
              <a:rPr lang="cs-CZ" sz="2800" dirty="0"/>
              <a:t>a </a:t>
            </a:r>
            <a:r>
              <a:rPr lang="cs-CZ" sz="2800" b="1" dirty="0">
                <a:solidFill>
                  <a:srgbClr val="0000FF"/>
                </a:solidFill>
              </a:rPr>
              <a:t>lymfoidních </a:t>
            </a:r>
            <a:r>
              <a:rPr lang="cs-CZ" sz="2800" b="1" dirty="0" err="1" smtClean="0">
                <a:solidFill>
                  <a:srgbClr val="0000FF"/>
                </a:solidFill>
              </a:rPr>
              <a:t>foliklů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12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/>
              <a:t>V lymfoidních </a:t>
            </a:r>
            <a:r>
              <a:rPr lang="cs-CZ" sz="2800" dirty="0" err="1"/>
              <a:t>foliklech</a:t>
            </a:r>
            <a:r>
              <a:rPr lang="cs-CZ" sz="2800" dirty="0"/>
              <a:t> převažují </a:t>
            </a:r>
            <a:r>
              <a:rPr lang="cs-CZ" sz="2800" dirty="0" smtClean="0"/>
              <a:t>B-lymfocyty</a:t>
            </a:r>
            <a:r>
              <a:rPr lang="cs-CZ" sz="2800" dirty="0"/>
              <a:t>, v </a:t>
            </a:r>
            <a:r>
              <a:rPr lang="cs-CZ" sz="2800" dirty="0" err="1"/>
              <a:t>periarteriálních</a:t>
            </a:r>
            <a:r>
              <a:rPr lang="cs-CZ" sz="2800" dirty="0"/>
              <a:t> oblastech </a:t>
            </a:r>
            <a:r>
              <a:rPr lang="cs-CZ" sz="2800" dirty="0" smtClean="0"/>
              <a:t>T-lymfocyty</a:t>
            </a:r>
          </a:p>
          <a:p>
            <a:pPr eaLnBrk="1" hangingPunct="1">
              <a:lnSpc>
                <a:spcPct val="90000"/>
              </a:lnSpc>
            </a:pPr>
            <a:endParaRPr lang="cs-CZ" altLang="cs-CZ" sz="1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/>
              <a:t>Primární a sekundární </a:t>
            </a:r>
            <a:r>
              <a:rPr lang="cs-CZ" altLang="cs-CZ" sz="2800" dirty="0" smtClean="0"/>
              <a:t>B-lymfocytární </a:t>
            </a:r>
            <a:r>
              <a:rPr lang="cs-CZ" altLang="cs-CZ" sz="2800" dirty="0" err="1" smtClean="0"/>
              <a:t>folikly</a:t>
            </a: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12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>
                <a:solidFill>
                  <a:srgbClr val="0000FF"/>
                </a:solidFill>
              </a:rPr>
              <a:t>Sekundární </a:t>
            </a:r>
            <a:r>
              <a:rPr lang="cs-CZ" altLang="cs-CZ" sz="2800" b="1" dirty="0" err="1" smtClean="0">
                <a:solidFill>
                  <a:srgbClr val="0000FF"/>
                </a:solidFill>
              </a:rPr>
              <a:t>folikly</a:t>
            </a:r>
            <a:r>
              <a:rPr lang="cs-CZ" altLang="cs-CZ" sz="2800" dirty="0" smtClean="0"/>
              <a:t> - </a:t>
            </a:r>
            <a:r>
              <a:rPr lang="cs-CZ" altLang="cs-CZ" sz="2800" dirty="0"/>
              <a:t>obsahují </a:t>
            </a:r>
            <a:r>
              <a:rPr lang="cs-CZ" altLang="cs-CZ" sz="2800" dirty="0" err="1"/>
              <a:t>germinální</a:t>
            </a:r>
            <a:r>
              <a:rPr lang="cs-CZ" altLang="cs-CZ" sz="2800" dirty="0"/>
              <a:t> centrum (</a:t>
            </a:r>
            <a:r>
              <a:rPr lang="cs-CZ" altLang="cs-CZ" sz="2800" dirty="0" err="1"/>
              <a:t>izotypový</a:t>
            </a:r>
            <a:r>
              <a:rPr lang="cs-CZ" altLang="cs-CZ" sz="2800" dirty="0"/>
              <a:t> přesmyk, somatické mutace </a:t>
            </a:r>
            <a:r>
              <a:rPr lang="cs-CZ" altLang="cs-CZ" sz="2800" dirty="0">
                <a:cs typeface="Arial" panose="020B0604020202020204" pitchFamily="34" charset="0"/>
              </a:rPr>
              <a:t>→</a:t>
            </a:r>
            <a:r>
              <a:rPr lang="cs-CZ" altLang="cs-CZ" sz="2800" dirty="0"/>
              <a:t> afinitní maturace </a:t>
            </a:r>
            <a:r>
              <a:rPr lang="cs-CZ" altLang="cs-CZ" sz="2800" dirty="0" smtClean="0"/>
              <a:t>B-lymfocytů)</a:t>
            </a:r>
          </a:p>
        </p:txBody>
      </p:sp>
    </p:spTree>
    <p:extLst>
      <p:ext uri="{BB962C8B-B14F-4D97-AF65-F5344CB8AC3E}">
        <p14:creationId xmlns:p14="http://schemas.microsoft.com/office/powerpoint/2010/main" val="36933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Monocyty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Následně se protáhnou mezi buňkami cévního endotelu a přecházejí z cév do </a:t>
            </a:r>
            <a:r>
              <a:rPr lang="cs-CZ" altLang="cs-CZ" sz="2800" dirty="0" smtClean="0"/>
              <a:t>tkání</a:t>
            </a:r>
          </a:p>
          <a:p>
            <a:pPr eaLnBrk="1" hangingPunct="1"/>
            <a:r>
              <a:rPr lang="cs-CZ" altLang="cs-CZ" sz="2800" dirty="0" smtClean="0"/>
              <a:t>Do </a:t>
            </a:r>
            <a:r>
              <a:rPr lang="cs-CZ" altLang="cs-CZ" sz="2800" dirty="0"/>
              <a:t>místa zánětu jsou směrovány </a:t>
            </a:r>
            <a:r>
              <a:rPr lang="cs-CZ" altLang="cs-CZ" sz="2800" b="1" dirty="0" err="1">
                <a:solidFill>
                  <a:srgbClr val="0000FF"/>
                </a:solidFill>
              </a:rPr>
              <a:t>chemokiny</a:t>
            </a:r>
            <a:endParaRPr lang="cs-CZ" altLang="cs-CZ" sz="2800" b="1" dirty="0">
              <a:solidFill>
                <a:srgbClr val="0000FF"/>
              </a:solidFill>
            </a:endParaRPr>
          </a:p>
          <a:p>
            <a:pPr eaLnBrk="1" hangingPunct="1"/>
            <a:endParaRPr lang="cs-CZ" altLang="cs-CZ" sz="1000" dirty="0">
              <a:solidFill>
                <a:srgbClr val="0000FF"/>
              </a:solidFill>
            </a:endParaRPr>
          </a:p>
          <a:p>
            <a:pPr eaLnBrk="1" hangingPunct="1"/>
            <a:r>
              <a:rPr lang="cs-CZ" altLang="cs-CZ" sz="2800" dirty="0"/>
              <a:t>V tkáni se aktivně pohybují k místu zánětu tak, že produkují enzymy, které štěpí mezibuněčnou hmotu, posunují se pomocí reverzibilních adhezivních interakcí svých povrchových molekul s molekulami mezibuněčné hmoty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dirty="0"/>
              <a:t>Přeměna ve </a:t>
            </a:r>
            <a:r>
              <a:rPr lang="cs-CZ" altLang="cs-CZ" sz="2800" b="1" dirty="0">
                <a:solidFill>
                  <a:srgbClr val="0000FF"/>
                </a:solidFill>
              </a:rPr>
              <a:t>tkáňové makrofágy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915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65114"/>
            <a:ext cx="75946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3340"/>
            <a:ext cx="109728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rgbClr val="CC0099"/>
                </a:solidFill>
              </a:rPr>
              <a:t>Slezina - funkce</a:t>
            </a:r>
            <a:endParaRPr lang="cs-CZ" altLang="cs-CZ" sz="3600" b="1" dirty="0">
              <a:solidFill>
                <a:srgbClr val="CC0099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225" y="1422919"/>
            <a:ext cx="10972800" cy="4525963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Filtrace </a:t>
            </a:r>
            <a:r>
              <a:rPr lang="cs-CZ" sz="2800" b="1" dirty="0">
                <a:solidFill>
                  <a:srgbClr val="0000FF"/>
                </a:solidFill>
              </a:rPr>
              <a:t>krve</a:t>
            </a:r>
            <a:r>
              <a:rPr lang="cs-CZ" sz="2800" dirty="0">
                <a:solidFill>
                  <a:srgbClr val="0000FF"/>
                </a:solidFill>
              </a:rPr>
              <a:t> </a:t>
            </a:r>
            <a:r>
              <a:rPr lang="cs-CZ" sz="2800" dirty="0" smtClean="0"/>
              <a:t>– odstraňování starých a poškozených krevních buněk</a:t>
            </a:r>
          </a:p>
          <a:p>
            <a:endParaRPr lang="cs-CZ" sz="1200" dirty="0" smtClean="0"/>
          </a:p>
          <a:p>
            <a:r>
              <a:rPr lang="cs-CZ" sz="2800" b="1" dirty="0" smtClean="0">
                <a:solidFill>
                  <a:srgbClr val="0000FF"/>
                </a:solidFill>
              </a:rPr>
              <a:t>Odstraňování </a:t>
            </a:r>
            <a:r>
              <a:rPr lang="cs-CZ" sz="2800" b="1" dirty="0" err="1" smtClean="0">
                <a:solidFill>
                  <a:srgbClr val="0000FF"/>
                </a:solidFill>
              </a:rPr>
              <a:t>imunokomplexů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endParaRPr lang="cs-CZ" sz="1200" b="1" dirty="0" smtClean="0"/>
          </a:p>
          <a:p>
            <a:r>
              <a:rPr lang="cs-CZ" sz="2800" b="1" dirty="0" smtClean="0">
                <a:solidFill>
                  <a:srgbClr val="0000FF"/>
                </a:solidFill>
              </a:rPr>
              <a:t>Imunitní funkce </a:t>
            </a:r>
            <a:r>
              <a:rPr lang="cs-CZ" sz="2800" dirty="0" smtClean="0"/>
              <a:t>–</a:t>
            </a:r>
            <a:r>
              <a:rPr lang="cs-CZ" sz="2800" b="1" dirty="0" smtClean="0"/>
              <a:t> </a:t>
            </a:r>
            <a:r>
              <a:rPr lang="cs-CZ" sz="2800" dirty="0" err="1" smtClean="0"/>
              <a:t>zjm.specifická</a:t>
            </a:r>
            <a:r>
              <a:rPr lang="cs-CZ" sz="2800" dirty="0" smtClean="0"/>
              <a:t> buněčná </a:t>
            </a:r>
            <a:r>
              <a:rPr lang="cs-CZ" sz="2800" dirty="0"/>
              <a:t>a humorální </a:t>
            </a:r>
            <a:r>
              <a:rPr lang="cs-CZ" sz="2800" dirty="0" smtClean="0"/>
              <a:t>odpověď (afinitní maturace, somatické mutace, </a:t>
            </a:r>
            <a:r>
              <a:rPr lang="cs-CZ" sz="2800" dirty="0" err="1" smtClean="0"/>
              <a:t>izotypový</a:t>
            </a:r>
            <a:r>
              <a:rPr lang="cs-CZ" sz="2800" dirty="0" smtClean="0"/>
              <a:t> přesmyk, </a:t>
            </a:r>
            <a:r>
              <a:rPr lang="cs-CZ" sz="2800" u="sng" dirty="0" smtClean="0"/>
              <a:t>odpověď </a:t>
            </a:r>
            <a:r>
              <a:rPr lang="cs-CZ" sz="2800" u="sng" dirty="0"/>
              <a:t>na T-</a:t>
            </a:r>
            <a:r>
              <a:rPr lang="cs-CZ" sz="2800" u="sng" dirty="0" err="1"/>
              <a:t>independentní</a:t>
            </a:r>
            <a:r>
              <a:rPr lang="cs-CZ" sz="2800" u="sng" dirty="0"/>
              <a:t> </a:t>
            </a:r>
            <a:r>
              <a:rPr lang="cs-CZ" sz="2800" u="sng" dirty="0" smtClean="0"/>
              <a:t>antigeny) </a:t>
            </a:r>
            <a:r>
              <a:rPr lang="cs-CZ" sz="2800" b="1" dirty="0" smtClean="0"/>
              <a:t>- </a:t>
            </a:r>
            <a:r>
              <a:rPr lang="cs-CZ" sz="2800" dirty="0" smtClean="0"/>
              <a:t>při </a:t>
            </a:r>
            <a:r>
              <a:rPr lang="cs-CZ" sz="2800" dirty="0"/>
              <a:t>absenci nebo ztrátě sleziny nutno pacienta naočkovat proti těmto antigenům (Pneumokoky, Hemofily, </a:t>
            </a:r>
            <a:r>
              <a:rPr lang="cs-CZ" sz="2800" dirty="0" err="1" smtClean="0"/>
              <a:t>Neisserie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sz="1200" dirty="0"/>
          </a:p>
          <a:p>
            <a:r>
              <a:rPr lang="cs-CZ" sz="2800" dirty="0" smtClean="0"/>
              <a:t>Slezina funguje </a:t>
            </a:r>
            <a:r>
              <a:rPr lang="cs-CZ" sz="2800" dirty="0"/>
              <a:t>jako </a:t>
            </a:r>
            <a:r>
              <a:rPr lang="cs-CZ" sz="2800" b="1" dirty="0">
                <a:solidFill>
                  <a:srgbClr val="0000FF"/>
                </a:solidFill>
              </a:rPr>
              <a:t>rezervoár</a:t>
            </a:r>
            <a:r>
              <a:rPr lang="cs-CZ" sz="2800" dirty="0"/>
              <a:t> erytrocytů, lymfocytů a dalších krevních </a:t>
            </a:r>
            <a:r>
              <a:rPr lang="cs-CZ" sz="2800" dirty="0" smtClean="0"/>
              <a:t>elementů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065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2133600"/>
            <a:ext cx="7772400" cy="18288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CC0099"/>
                </a:solidFill>
              </a:rPr>
              <a:t>Slizniční imunitní </a:t>
            </a:r>
            <a:r>
              <a:rPr lang="cs-CZ" altLang="cs-CZ" sz="4000" b="1" dirty="0" smtClean="0">
                <a:solidFill>
                  <a:srgbClr val="CC0099"/>
                </a:solidFill>
              </a:rPr>
              <a:t>systém (MALT)</a:t>
            </a:r>
            <a:endParaRPr lang="cs-CZ" altLang="cs-CZ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01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CC0099"/>
                </a:solidFill>
              </a:rPr>
              <a:t>Funkce a struktura slizničního a kožního imunitního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Sliznice  </a:t>
            </a:r>
            <a:r>
              <a:rPr lang="cs-CZ" altLang="cs-CZ" sz="2800" dirty="0"/>
              <a:t>a kůže jsou ve stálém kontaktu s vnějším prostředím, je zde soustředěno asi 80% imunokompetentních buněk </a:t>
            </a:r>
            <a:endParaRPr lang="cs-CZ" altLang="cs-CZ" sz="2800" dirty="0" smtClean="0"/>
          </a:p>
          <a:p>
            <a:endParaRPr lang="cs-CZ" altLang="cs-CZ" sz="1200" dirty="0" smtClean="0"/>
          </a:p>
          <a:p>
            <a:r>
              <a:rPr lang="cs-CZ" altLang="cs-CZ" sz="2800" b="1" dirty="0" smtClean="0">
                <a:solidFill>
                  <a:srgbClr val="0000FF"/>
                </a:solidFill>
              </a:rPr>
              <a:t>Kůže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– bariéra proti mechanickému, fyzikálnímu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chemickému poškození a proti průniku mikroorganismů, </a:t>
            </a:r>
            <a:r>
              <a:rPr lang="cs-CZ" altLang="cs-CZ" sz="2800" dirty="0" smtClean="0"/>
              <a:t>u </a:t>
            </a:r>
            <a:r>
              <a:rPr lang="cs-CZ" altLang="cs-CZ" sz="2800" dirty="0"/>
              <a:t>člověka asi 1,5 m</a:t>
            </a:r>
            <a:r>
              <a:rPr lang="cs-CZ" altLang="cs-CZ" sz="2800" baseline="30000" dirty="0"/>
              <a:t>2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 smtClean="0"/>
          </a:p>
          <a:p>
            <a:r>
              <a:rPr lang="cs-CZ" altLang="cs-CZ" sz="2800" b="1" dirty="0" smtClean="0">
                <a:solidFill>
                  <a:srgbClr val="0000FF"/>
                </a:solidFill>
              </a:rPr>
              <a:t>Slizniční </a:t>
            </a:r>
            <a:r>
              <a:rPr lang="cs-CZ" altLang="cs-CZ" sz="2800" b="1" dirty="0">
                <a:solidFill>
                  <a:srgbClr val="0000FF"/>
                </a:solidFill>
              </a:rPr>
              <a:t>imunitní systém</a:t>
            </a:r>
            <a:r>
              <a:rPr lang="cs-CZ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/>
              <a:t>– brání průniku patogenních </a:t>
            </a:r>
            <a:r>
              <a:rPr lang="cs-CZ" altLang="cs-CZ" sz="2800" dirty="0" smtClean="0"/>
              <a:t>Mikroorganismů</a:t>
            </a:r>
            <a:r>
              <a:rPr lang="cs-CZ" altLang="cs-CZ" sz="2800" dirty="0"/>
              <a:t>, rozvoji sebepoškozujících zánětlivých imunitních reakcí proti patogenům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neškodným antigenům z vnějšího prostředí, asi 400 m</a:t>
            </a:r>
            <a:r>
              <a:rPr lang="cs-CZ" altLang="cs-CZ" sz="2800" baseline="30000" dirty="0"/>
              <a:t>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31505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CC0099"/>
                </a:solidFill>
              </a:rPr>
              <a:t>Slizniční imunitní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Sliznice </a:t>
            </a:r>
            <a:r>
              <a:rPr lang="cs-CZ" altLang="cs-CZ" sz="2800" dirty="0"/>
              <a:t>dutiny ústní a nosní, dýchacího, trávicího a urogenitálního systému, sliznice oka a vnitřního ucha, vývody exokrinních žláz</a:t>
            </a:r>
            <a:br>
              <a:rPr lang="cs-CZ" altLang="cs-CZ" sz="2800" dirty="0"/>
            </a:br>
            <a:endParaRPr lang="cs-CZ" altLang="cs-CZ" sz="2800" dirty="0" smtClean="0"/>
          </a:p>
          <a:p>
            <a:r>
              <a:rPr lang="cs-CZ" altLang="cs-CZ" sz="2800" b="1" dirty="0" smtClean="0">
                <a:solidFill>
                  <a:srgbClr val="0000FF"/>
                </a:solidFill>
              </a:rPr>
              <a:t>Přirozené </a:t>
            </a:r>
            <a:r>
              <a:rPr lang="cs-CZ" altLang="cs-CZ" sz="2800" b="1" dirty="0">
                <a:solidFill>
                  <a:srgbClr val="0000FF"/>
                </a:solidFill>
              </a:rPr>
              <a:t>neimunitní obranné mechanismy</a:t>
            </a:r>
            <a:r>
              <a:rPr lang="cs-CZ" altLang="cs-CZ" sz="2800" dirty="0"/>
              <a:t>: </a:t>
            </a:r>
            <a:r>
              <a:rPr lang="cs-CZ" altLang="cs-CZ" sz="2800" dirty="0" smtClean="0"/>
              <a:t>pohyb </a:t>
            </a:r>
            <a:r>
              <a:rPr lang="cs-CZ" altLang="cs-CZ" sz="2800" dirty="0"/>
              <a:t>řasinek, proudění vzduchu a tekutin, sekrety žláz s vnější sekrecí s baktericidními účinky (MK, lysozym, pepsin, </a:t>
            </a:r>
            <a:r>
              <a:rPr lang="cs-CZ" altLang="cs-CZ" sz="2800" dirty="0" err="1"/>
              <a:t>defenziny</a:t>
            </a:r>
            <a:r>
              <a:rPr lang="cs-CZ" altLang="cs-CZ" sz="2800" dirty="0"/>
              <a:t>), kyselé pH žaludku a </a:t>
            </a:r>
            <a:r>
              <a:rPr lang="cs-CZ" altLang="cs-CZ" sz="2800" dirty="0" smtClean="0"/>
              <a:t>moče</a:t>
            </a:r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45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CC0099"/>
                </a:solidFill>
              </a:rPr>
              <a:t>Struktura slizničního imunitního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b="1" dirty="0" smtClean="0">
                <a:solidFill>
                  <a:srgbClr val="0000FF"/>
                </a:solidFill>
              </a:rPr>
              <a:t>MALT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(</a:t>
            </a:r>
            <a:r>
              <a:rPr lang="cs-CZ" altLang="cs-CZ" sz="2800" dirty="0" err="1" smtClean="0"/>
              <a:t>Mucosa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Associated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Lymphoid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r>
              <a:rPr lang="cs-CZ" altLang="cs-CZ" sz="2800" dirty="0" smtClean="0"/>
              <a:t>)</a:t>
            </a:r>
            <a:br>
              <a:rPr lang="cs-CZ" altLang="cs-CZ" sz="2800" dirty="0" smtClean="0"/>
            </a:br>
            <a:r>
              <a:rPr lang="cs-CZ" altLang="cs-CZ" sz="2800" b="1" dirty="0" smtClean="0"/>
              <a:t>          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BALT</a:t>
            </a:r>
            <a:r>
              <a:rPr lang="cs-CZ" altLang="cs-CZ" sz="2800" b="1" dirty="0" smtClean="0"/>
              <a:t> </a:t>
            </a:r>
            <a:r>
              <a:rPr lang="cs-CZ" altLang="cs-CZ" sz="2800" dirty="0" smtClean="0"/>
              <a:t>(Bronchus </a:t>
            </a:r>
            <a:r>
              <a:rPr lang="cs-CZ" altLang="cs-CZ" sz="2800" dirty="0" err="1" smtClean="0"/>
              <a:t>Associated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Lymphoid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r>
              <a:rPr lang="cs-CZ" altLang="cs-CZ" sz="2800" dirty="0" smtClean="0"/>
              <a:t>)</a:t>
            </a:r>
            <a:br>
              <a:rPr lang="cs-CZ" altLang="cs-CZ" sz="2800" dirty="0" smtClean="0"/>
            </a:br>
            <a:r>
              <a:rPr lang="cs-CZ" altLang="cs-CZ" sz="2800" dirty="0" smtClean="0"/>
              <a:t>          </a:t>
            </a:r>
            <a:r>
              <a:rPr lang="cs-CZ" altLang="cs-CZ" sz="2800" b="1" dirty="0" smtClean="0"/>
              <a:t>GALT</a:t>
            </a:r>
            <a:r>
              <a:rPr lang="cs-CZ" altLang="cs-CZ" sz="2800" dirty="0" smtClean="0"/>
              <a:t> (Gut </a:t>
            </a:r>
            <a:r>
              <a:rPr lang="cs-CZ" altLang="cs-CZ" sz="2800" dirty="0" err="1" smtClean="0"/>
              <a:t>Associated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Lymphoid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Tissue</a:t>
            </a:r>
            <a:r>
              <a:rPr lang="cs-CZ" altLang="cs-CZ" sz="2800" dirty="0" smtClean="0"/>
              <a:t>)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sz="1200" dirty="0" smtClean="0"/>
          </a:p>
          <a:p>
            <a:r>
              <a:rPr lang="cs-CZ" altLang="cs-CZ" sz="2800" b="1" u="sng" dirty="0" smtClean="0">
                <a:solidFill>
                  <a:srgbClr val="0000FF"/>
                </a:solidFill>
              </a:rPr>
              <a:t>o-MALT</a:t>
            </a:r>
            <a:r>
              <a:rPr lang="cs-CZ" altLang="cs-CZ" sz="2800" dirty="0" smtClean="0"/>
              <a:t> (organizovaná) – je tvořena lymfoidními </a:t>
            </a:r>
            <a:r>
              <a:rPr lang="cs-CZ" altLang="cs-CZ" sz="2800" dirty="0" err="1" smtClean="0"/>
              <a:t>folikly</a:t>
            </a:r>
            <a:r>
              <a:rPr lang="cs-CZ" altLang="cs-CZ" sz="2800" dirty="0" smtClean="0"/>
              <a:t> </a:t>
            </a:r>
            <a:br>
              <a:rPr lang="cs-CZ" altLang="cs-CZ" sz="2800" dirty="0" smtClean="0"/>
            </a:br>
            <a:r>
              <a:rPr lang="cs-CZ" altLang="cs-CZ" sz="2800" dirty="0" smtClean="0"/>
              <a:t>pod sliznicí; patrové a nosní mandle, apendix, </a:t>
            </a:r>
            <a:r>
              <a:rPr lang="cs-CZ" altLang="cs-CZ" sz="2800" dirty="0" err="1" smtClean="0"/>
              <a:t>Peyerské</a:t>
            </a:r>
            <a:r>
              <a:rPr lang="cs-CZ" altLang="cs-CZ" sz="2800" dirty="0" smtClean="0"/>
              <a:t> plaky</a:t>
            </a:r>
          </a:p>
          <a:p>
            <a:pPr algn="r"/>
            <a:endParaRPr lang="cs-CZ" altLang="cs-CZ" sz="1200" dirty="0" smtClean="0"/>
          </a:p>
          <a:p>
            <a:r>
              <a:rPr lang="cs-CZ" altLang="cs-CZ" sz="2800" b="1" u="sng" dirty="0" smtClean="0">
                <a:solidFill>
                  <a:srgbClr val="0000FF"/>
                </a:solidFill>
              </a:rPr>
              <a:t>d-MALT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(difúzní) – je tvořena leukocyty difúzně rozprostřenými v lamina propria (T- a B-lymfocyty, makrofágy, </a:t>
            </a:r>
            <a:r>
              <a:rPr lang="cs-CZ" altLang="cs-CZ" sz="2800" dirty="0" err="1"/>
              <a:t>neutrofily</a:t>
            </a:r>
            <a:r>
              <a:rPr lang="cs-CZ" altLang="cs-CZ" sz="2800" dirty="0"/>
              <a:t>, eozinofily a žírné </a:t>
            </a:r>
            <a:r>
              <a:rPr lang="cs-CZ" altLang="cs-CZ" sz="2800" dirty="0" err="1"/>
              <a:t>bb</a:t>
            </a:r>
            <a:r>
              <a:rPr lang="cs-CZ" altLang="cs-CZ" sz="2800" dirty="0"/>
              <a:t>.)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79533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err="1">
                <a:solidFill>
                  <a:srgbClr val="CC0099"/>
                </a:solidFill>
              </a:rPr>
              <a:t>Intraepiteliální</a:t>
            </a:r>
            <a:r>
              <a:rPr lang="cs-CZ" altLang="cs-CZ" b="1" dirty="0">
                <a:solidFill>
                  <a:srgbClr val="CC0099"/>
                </a:solidFill>
              </a:rPr>
              <a:t> T-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Lokalizovány </a:t>
            </a:r>
            <a:r>
              <a:rPr lang="cs-CZ" altLang="cs-CZ" sz="2800" dirty="0"/>
              <a:t>převážně v klcích tenkého střeva</a:t>
            </a:r>
            <a:br>
              <a:rPr lang="cs-CZ" altLang="cs-CZ" sz="2800" dirty="0"/>
            </a:br>
            <a:endParaRPr lang="cs-CZ" altLang="cs-CZ" sz="1200" dirty="0" smtClean="0"/>
          </a:p>
          <a:p>
            <a:r>
              <a:rPr lang="cs-CZ" altLang="cs-CZ" sz="2800" dirty="0" smtClean="0"/>
              <a:t>Většinou </a:t>
            </a:r>
            <a:r>
              <a:rPr lang="cs-CZ" altLang="cs-CZ" sz="2800" dirty="0"/>
              <a:t>mají </a:t>
            </a:r>
            <a:r>
              <a:rPr lang="cs-CZ" altLang="cs-CZ" sz="2800" dirty="0" err="1"/>
              <a:t>TCR</a:t>
            </a:r>
            <a:r>
              <a:rPr lang="cs-CZ" altLang="cs-CZ" sz="2800" dirty="0" err="1">
                <a:latin typeface="Symbol" panose="05050102010706020507" pitchFamily="18" charset="2"/>
              </a:rPr>
              <a:t>gd</a:t>
            </a:r>
            <a:r>
              <a:rPr lang="cs-CZ" altLang="cs-CZ" sz="2800" dirty="0"/>
              <a:t> a </a:t>
            </a:r>
            <a:r>
              <a:rPr lang="cs-CZ" altLang="cs-CZ" sz="2800" dirty="0" err="1"/>
              <a:t>koreceptor</a:t>
            </a:r>
            <a:r>
              <a:rPr lang="cs-CZ" altLang="cs-CZ" sz="2800" dirty="0"/>
              <a:t> CD8</a:t>
            </a:r>
            <a:br>
              <a:rPr lang="cs-CZ" altLang="cs-CZ" sz="2800" dirty="0"/>
            </a:br>
            <a:endParaRPr lang="cs-CZ" altLang="cs-CZ" sz="1200" dirty="0" smtClean="0"/>
          </a:p>
          <a:p>
            <a:r>
              <a:rPr lang="cs-CZ" altLang="cs-CZ" sz="2800" dirty="0" smtClean="0"/>
              <a:t>Produkují </a:t>
            </a:r>
            <a:r>
              <a:rPr lang="cs-CZ" altLang="cs-CZ" sz="2800" b="1" dirty="0" err="1">
                <a:solidFill>
                  <a:srgbClr val="0000FF"/>
                </a:solidFill>
              </a:rPr>
              <a:t>TGF</a:t>
            </a:r>
            <a:r>
              <a:rPr lang="cs-CZ" altLang="cs-CZ" sz="2800" b="1" dirty="0" err="1">
                <a:solidFill>
                  <a:srgbClr val="0000FF"/>
                </a:solidFill>
                <a:latin typeface="Symbol" panose="05050102010706020507" pitchFamily="18" charset="2"/>
              </a:rPr>
              <a:t>b</a:t>
            </a:r>
            <a:r>
              <a:rPr lang="cs-CZ" altLang="cs-CZ" sz="2800" dirty="0">
                <a:solidFill>
                  <a:srgbClr val="0000FF"/>
                </a:solidFill>
              </a:rPr>
              <a:t> </a:t>
            </a:r>
            <a:r>
              <a:rPr lang="cs-CZ" altLang="cs-CZ" sz="2800" dirty="0"/>
              <a:t>(hojení sliznic) </a:t>
            </a:r>
            <a:br>
              <a:rPr lang="cs-CZ" altLang="cs-CZ" sz="2800" dirty="0"/>
            </a:br>
            <a:endParaRPr lang="cs-CZ" altLang="cs-CZ" sz="1200" dirty="0" smtClean="0"/>
          </a:p>
          <a:p>
            <a:r>
              <a:rPr lang="cs-CZ" altLang="cs-CZ" sz="2800" b="1" dirty="0" smtClean="0">
                <a:solidFill>
                  <a:srgbClr val="0000FF"/>
                </a:solidFill>
              </a:rPr>
              <a:t>Potlačování </a:t>
            </a:r>
            <a:r>
              <a:rPr lang="cs-CZ" altLang="cs-CZ" sz="2800" b="1" dirty="0">
                <a:solidFill>
                  <a:srgbClr val="0000FF"/>
                </a:solidFill>
              </a:rPr>
              <a:t>nežádoucích reakcí vůči potravinovým </a:t>
            </a:r>
            <a:br>
              <a:rPr lang="cs-CZ" altLang="cs-CZ" sz="2800" b="1" dirty="0">
                <a:solidFill>
                  <a:srgbClr val="0000FF"/>
                </a:solidFill>
              </a:rPr>
            </a:br>
            <a:r>
              <a:rPr lang="cs-CZ" altLang="cs-CZ" sz="2800" b="1" dirty="0" smtClean="0">
                <a:solidFill>
                  <a:srgbClr val="0000FF"/>
                </a:solidFill>
              </a:rPr>
              <a:t>alergenům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12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CC0099"/>
                </a:solidFill>
              </a:rPr>
              <a:t>Humorální mechanismy slizničního imunitního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861" y="1534887"/>
            <a:ext cx="11457991" cy="4525963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b="1" dirty="0" smtClean="0">
                <a:solidFill>
                  <a:srgbClr val="0000FF"/>
                </a:solidFill>
              </a:rPr>
              <a:t>    </a:t>
            </a:r>
            <a:r>
              <a:rPr lang="cs-CZ" altLang="cs-CZ" sz="2800" b="1" u="sng" dirty="0" smtClean="0">
                <a:solidFill>
                  <a:srgbClr val="0000FF"/>
                </a:solidFill>
              </a:rPr>
              <a:t>s </a:t>
            </a:r>
            <a:r>
              <a:rPr lang="cs-CZ" altLang="cs-CZ" sz="2800" b="1" u="sng" dirty="0" err="1">
                <a:solidFill>
                  <a:srgbClr val="0000FF"/>
                </a:solidFill>
              </a:rPr>
              <a:t>IgA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r>
              <a:rPr lang="cs-CZ" altLang="cs-CZ" sz="200" b="1" dirty="0"/>
              <a:t/>
            </a:r>
            <a:br>
              <a:rPr lang="cs-CZ" altLang="cs-CZ" sz="200" b="1" dirty="0"/>
            </a:br>
            <a:endParaRPr lang="cs-CZ" altLang="cs-CZ" sz="200" b="1" dirty="0" smtClean="0"/>
          </a:p>
          <a:p>
            <a:r>
              <a:rPr lang="cs-CZ" altLang="cs-CZ" sz="2600" dirty="0" smtClean="0"/>
              <a:t>Sekreční </a:t>
            </a:r>
            <a:r>
              <a:rPr lang="cs-CZ" altLang="cs-CZ" sz="2600" dirty="0"/>
              <a:t>imunoglobulin A 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1200" dirty="0" smtClean="0"/>
          </a:p>
          <a:p>
            <a:r>
              <a:rPr lang="cs-CZ" altLang="cs-CZ" sz="2600" dirty="0" err="1" smtClean="0"/>
              <a:t>Nejvýznamější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slizniční imunoglobulin; v mateřském mléce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1200" dirty="0" smtClean="0"/>
          </a:p>
          <a:p>
            <a:r>
              <a:rPr lang="cs-CZ" altLang="cs-CZ" sz="2600" u="sng" dirty="0" err="1" smtClean="0"/>
              <a:t>Transcytóza</a:t>
            </a:r>
            <a:r>
              <a:rPr lang="cs-CZ" altLang="cs-CZ" sz="2600" dirty="0" smtClean="0"/>
              <a:t> </a:t>
            </a:r>
            <a:r>
              <a:rPr lang="cs-CZ" altLang="cs-CZ" sz="2600" dirty="0"/>
              <a:t>– </a:t>
            </a:r>
            <a:r>
              <a:rPr lang="cs-CZ" altLang="cs-CZ" sz="2000" dirty="0" err="1"/>
              <a:t>IgA</a:t>
            </a:r>
            <a:r>
              <a:rPr lang="cs-CZ" altLang="cs-CZ" sz="2000" dirty="0"/>
              <a:t> je přes epitel transportován </a:t>
            </a:r>
            <a:r>
              <a:rPr lang="cs-CZ" altLang="cs-CZ" sz="2000" dirty="0" smtClean="0"/>
              <a:t>pomocí transportního </a:t>
            </a:r>
            <a:r>
              <a:rPr lang="cs-CZ" altLang="cs-CZ" sz="2000" dirty="0" err="1" smtClean="0"/>
              <a:t>Fc</a:t>
            </a:r>
            <a:r>
              <a:rPr lang="cs-CZ" altLang="cs-CZ" sz="2000" dirty="0" smtClean="0"/>
              <a:t>-receptoru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poly</a:t>
            </a:r>
            <a:r>
              <a:rPr lang="cs-CZ" altLang="cs-CZ" sz="2000" dirty="0"/>
              <a:t>-</a:t>
            </a:r>
            <a:r>
              <a:rPr lang="cs-CZ" altLang="cs-CZ" sz="2000" dirty="0" err="1"/>
              <a:t>Ig</a:t>
            </a:r>
            <a:r>
              <a:rPr lang="cs-CZ" altLang="cs-CZ" sz="2000" dirty="0"/>
              <a:t>-receptor</a:t>
            </a:r>
            <a:r>
              <a:rPr lang="cs-CZ" altLang="cs-CZ" sz="2000" dirty="0" smtClean="0"/>
              <a:t>) → </a:t>
            </a:r>
            <a:r>
              <a:rPr lang="cs-CZ" altLang="cs-CZ" sz="2000" dirty="0"/>
              <a:t>na </a:t>
            </a:r>
            <a:r>
              <a:rPr lang="cs-CZ" altLang="cs-CZ" sz="2000" dirty="0" err="1"/>
              <a:t>luminální</a:t>
            </a:r>
            <a:r>
              <a:rPr lang="cs-CZ" altLang="cs-CZ" sz="2000" dirty="0"/>
              <a:t> straně </a:t>
            </a:r>
            <a:r>
              <a:rPr lang="cs-CZ" altLang="cs-CZ" sz="2000" dirty="0" smtClean="0"/>
              <a:t>je </a:t>
            </a:r>
            <a:r>
              <a:rPr lang="cs-CZ" altLang="cs-CZ" sz="2000" dirty="0" err="1"/>
              <a:t>IgA</a:t>
            </a:r>
            <a:r>
              <a:rPr lang="cs-CZ" altLang="cs-CZ" sz="2000" dirty="0"/>
              <a:t> odštěpen i s částí receptoru  </a:t>
            </a:r>
            <a:r>
              <a:rPr lang="cs-CZ" altLang="cs-CZ" sz="2000" dirty="0" smtClean="0"/>
              <a:t>(</a:t>
            </a:r>
            <a:r>
              <a:rPr lang="cs-CZ" altLang="cs-CZ" sz="2000" u="sng" dirty="0" smtClean="0"/>
              <a:t>sekreční komponenta)</a:t>
            </a:r>
            <a:r>
              <a:rPr lang="cs-CZ" altLang="cs-CZ" sz="2000" dirty="0" smtClean="0"/>
              <a:t>, která </a:t>
            </a:r>
            <a:r>
              <a:rPr lang="cs-CZ" altLang="cs-CZ" sz="2000" dirty="0"/>
              <a:t>chrání </a:t>
            </a:r>
            <a:r>
              <a:rPr lang="cs-CZ" altLang="cs-CZ" sz="2000" dirty="0" err="1"/>
              <a:t>Ig</a:t>
            </a:r>
            <a:r>
              <a:rPr lang="cs-CZ" altLang="cs-CZ" sz="2000" dirty="0"/>
              <a:t> před střevními proteázami</a:t>
            </a:r>
            <a:br>
              <a:rPr lang="cs-CZ" altLang="cs-CZ" sz="2000" dirty="0"/>
            </a:br>
            <a:endParaRPr lang="cs-CZ" altLang="cs-CZ" sz="2000" dirty="0" smtClean="0"/>
          </a:p>
          <a:p>
            <a:r>
              <a:rPr lang="cs-CZ" altLang="cs-CZ" sz="2600" dirty="0" smtClean="0"/>
              <a:t>Neutralizace </a:t>
            </a:r>
            <a:r>
              <a:rPr lang="cs-CZ" altLang="cs-CZ" sz="2600" dirty="0"/>
              <a:t>antigenů na sliznicích, neaktivuje komplement, </a:t>
            </a:r>
            <a:r>
              <a:rPr lang="cs-CZ" altLang="cs-CZ" sz="2600" dirty="0" smtClean="0"/>
              <a:t>váže </a:t>
            </a:r>
            <a:r>
              <a:rPr lang="cs-CZ" altLang="cs-CZ" sz="2600" dirty="0"/>
              <a:t>se na </a:t>
            </a:r>
            <a:r>
              <a:rPr lang="cs-CZ" altLang="cs-CZ" sz="2600" dirty="0" err="1" smtClean="0"/>
              <a:t>Fc</a:t>
            </a:r>
            <a:r>
              <a:rPr lang="cs-CZ" altLang="cs-CZ" sz="2600" dirty="0" smtClean="0"/>
              <a:t>-receptory </a:t>
            </a:r>
            <a:r>
              <a:rPr lang="cs-CZ" altLang="cs-CZ" sz="2600" dirty="0"/>
              <a:t>fagocytů; v </a:t>
            </a:r>
            <a:r>
              <a:rPr lang="cs-CZ" altLang="cs-CZ" sz="2600" dirty="0" err="1" smtClean="0"/>
              <a:t>Peyerských</a:t>
            </a:r>
            <a:r>
              <a:rPr lang="cs-CZ" altLang="cs-CZ" sz="2600" dirty="0" smtClean="0"/>
              <a:t> plakách </a:t>
            </a:r>
            <a:r>
              <a:rPr lang="cs-CZ" altLang="cs-CZ" sz="2600" dirty="0"/>
              <a:t>mohou být </a:t>
            </a:r>
            <a:r>
              <a:rPr lang="cs-CZ" altLang="cs-CZ" sz="2600" dirty="0" err="1"/>
              <a:t>imunokomplexy</a:t>
            </a:r>
            <a:r>
              <a:rPr lang="cs-CZ" altLang="cs-CZ" sz="2600" dirty="0"/>
              <a:t> s </a:t>
            </a:r>
            <a:r>
              <a:rPr lang="cs-CZ" altLang="cs-CZ" sz="2600" dirty="0" err="1"/>
              <a:t>IgA</a:t>
            </a:r>
            <a:r>
              <a:rPr lang="cs-CZ" altLang="cs-CZ" sz="2600" dirty="0"/>
              <a:t> zachyceny a </a:t>
            </a:r>
            <a:r>
              <a:rPr lang="cs-CZ" altLang="cs-CZ" sz="2600" dirty="0" smtClean="0"/>
              <a:t>indukovat </a:t>
            </a:r>
            <a:r>
              <a:rPr lang="cs-CZ" altLang="cs-CZ" sz="2600" dirty="0"/>
              <a:t>imunitní odpověď</a:t>
            </a:r>
            <a:endParaRPr lang="cs-CZ" sz="26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058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06687"/>
            <a:ext cx="109728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CC0099"/>
                </a:solidFill>
              </a:rPr>
              <a:t>Indukce slizniční imunitní 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66937"/>
            <a:ext cx="1119984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800" b="1" u="sng" dirty="0">
                <a:solidFill>
                  <a:srgbClr val="0000FF"/>
                </a:solidFill>
              </a:rPr>
              <a:t>Orální tolerance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Většina antigenů podaných perorálně vyvolá </a:t>
            </a:r>
            <a:r>
              <a:rPr lang="cs-CZ" altLang="cs-CZ" sz="2600" dirty="0" err="1" smtClean="0"/>
              <a:t>supresi</a:t>
            </a:r>
            <a:r>
              <a:rPr lang="cs-CZ" altLang="cs-CZ" sz="2600" dirty="0" smtClean="0"/>
              <a:t> specifické imunity (rozhodující je velikost antigenní částice)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600" b="1" dirty="0" err="1" smtClean="0"/>
              <a:t>Treg</a:t>
            </a:r>
            <a:r>
              <a:rPr lang="cs-CZ" altLang="cs-CZ" sz="2600" b="1" dirty="0" smtClean="0"/>
              <a:t>-lymfocyty</a:t>
            </a:r>
            <a:r>
              <a:rPr lang="cs-CZ" altLang="cs-CZ" sz="2600" dirty="0" smtClean="0"/>
              <a:t> – produkce IL-10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b="1" u="sng" dirty="0" smtClean="0">
                <a:solidFill>
                  <a:srgbClr val="0000FF"/>
                </a:solidFill>
              </a:rPr>
              <a:t>Indukce slizniční imunitní reakce</a:t>
            </a:r>
            <a:br>
              <a:rPr lang="cs-CZ" altLang="cs-CZ" sz="2800" b="1" u="sng" dirty="0" smtClean="0">
                <a:solidFill>
                  <a:srgbClr val="0000FF"/>
                </a:solidFill>
              </a:rPr>
            </a:br>
            <a:r>
              <a:rPr lang="cs-CZ" altLang="cs-CZ" sz="2600" b="1" dirty="0" smtClean="0"/>
              <a:t>M-buňky -</a:t>
            </a:r>
            <a:r>
              <a:rPr lang="cs-CZ" altLang="cs-CZ" sz="2600" dirty="0" smtClean="0"/>
              <a:t> specializované </a:t>
            </a:r>
            <a:r>
              <a:rPr lang="cs-CZ" altLang="cs-CZ" sz="2600" dirty="0" err="1" smtClean="0"/>
              <a:t>enterocyty</a:t>
            </a:r>
            <a:r>
              <a:rPr lang="cs-CZ" altLang="cs-CZ" sz="2600" dirty="0" smtClean="0"/>
              <a:t>, které zajišťují </a:t>
            </a:r>
            <a:br>
              <a:rPr lang="cs-CZ" altLang="cs-CZ" sz="2600" dirty="0" smtClean="0"/>
            </a:br>
            <a:r>
              <a:rPr lang="cs-CZ" altLang="cs-CZ" sz="2600" dirty="0" smtClean="0"/>
              <a:t>                  transport </a:t>
            </a:r>
            <a:r>
              <a:rPr lang="cs-CZ" altLang="cs-CZ" sz="2600" dirty="0" err="1" smtClean="0"/>
              <a:t>Ag</a:t>
            </a:r>
            <a:r>
              <a:rPr lang="cs-CZ" altLang="cs-CZ" sz="2600" dirty="0" smtClean="0"/>
              <a:t> (</a:t>
            </a:r>
            <a:r>
              <a:rPr lang="cs-CZ" altLang="cs-CZ" sz="2600" dirty="0" err="1" smtClean="0"/>
              <a:t>endocytují</a:t>
            </a:r>
            <a:r>
              <a:rPr lang="cs-CZ" altLang="cs-CZ" sz="2600" dirty="0" smtClean="0"/>
              <a:t> </a:t>
            </a:r>
            <a:r>
              <a:rPr lang="cs-CZ" altLang="cs-CZ" sz="2600" dirty="0" err="1" smtClean="0"/>
              <a:t>Ag</a:t>
            </a:r>
            <a:r>
              <a:rPr lang="cs-CZ" altLang="cs-CZ" sz="2600" dirty="0" smtClean="0"/>
              <a:t> z okolí)</a:t>
            </a:r>
            <a:br>
              <a:rPr lang="cs-CZ" altLang="cs-CZ" sz="2600" dirty="0" smtClean="0"/>
            </a:br>
            <a:r>
              <a:rPr lang="cs-CZ" altLang="cs-CZ" sz="2600" dirty="0" smtClean="0"/>
              <a:t>                - jsou v těsném kontaktu s lymfocyty a APC</a:t>
            </a:r>
            <a:br>
              <a:rPr lang="cs-CZ" altLang="cs-CZ" sz="2600" dirty="0" smtClean="0"/>
            </a:br>
            <a:endParaRPr lang="cs-CZ" altLang="cs-CZ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600" dirty="0" smtClean="0"/>
              <a:t>Slizniční imunizace vede ke stimulaci </a:t>
            </a:r>
            <a:r>
              <a:rPr lang="cs-CZ" altLang="cs-CZ" sz="2600" b="1" dirty="0" smtClean="0"/>
              <a:t>Th</a:t>
            </a:r>
            <a:r>
              <a:rPr lang="cs-CZ" altLang="cs-CZ" sz="2600" b="1" baseline="-25000" dirty="0" smtClean="0"/>
              <a:t>2</a:t>
            </a:r>
            <a:r>
              <a:rPr lang="cs-CZ" altLang="cs-CZ" sz="2600" b="1" dirty="0" smtClean="0"/>
              <a:t>- </a:t>
            </a:r>
            <a:r>
              <a:rPr lang="cs-CZ" altLang="cs-CZ" sz="2600" dirty="0" smtClean="0"/>
              <a:t>a </a:t>
            </a:r>
            <a:r>
              <a:rPr lang="cs-CZ" altLang="cs-CZ" sz="2600" b="1" dirty="0" smtClean="0"/>
              <a:t>Th</a:t>
            </a:r>
            <a:r>
              <a:rPr lang="cs-CZ" altLang="cs-CZ" sz="2600" b="1" baseline="-25000" dirty="0" smtClean="0"/>
              <a:t>3</a:t>
            </a:r>
            <a:r>
              <a:rPr lang="cs-CZ" altLang="cs-CZ" sz="2600" b="1" dirty="0" smtClean="0"/>
              <a:t>- lymfocytů</a:t>
            </a:r>
            <a:r>
              <a:rPr lang="cs-CZ" altLang="cs-CZ" sz="2600" dirty="0" smtClean="0"/>
              <a:t> a produkci </a:t>
            </a:r>
            <a:r>
              <a:rPr lang="cs-CZ" altLang="cs-CZ" sz="2600" b="1" dirty="0" err="1" smtClean="0"/>
              <a:t>IgA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7999789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836614"/>
            <a:ext cx="7772400" cy="5184775"/>
          </a:xfrm>
        </p:spPr>
      </p:pic>
    </p:spTree>
    <p:extLst>
      <p:ext uri="{BB962C8B-B14F-4D97-AF65-F5344CB8AC3E}">
        <p14:creationId xmlns:p14="http://schemas.microsoft.com/office/powerpoint/2010/main" val="3295410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 b="1" dirty="0">
                <a:solidFill>
                  <a:srgbClr val="CC0099"/>
                </a:solidFill>
              </a:rPr>
              <a:t>Makrofágy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2060576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Terminální diferenciační stádium </a:t>
            </a:r>
            <a:r>
              <a:rPr lang="cs-CZ" altLang="cs-CZ" sz="2800" dirty="0" err="1"/>
              <a:t>monocyto</a:t>
            </a:r>
            <a:r>
              <a:rPr lang="cs-CZ" altLang="cs-CZ" sz="2800" dirty="0"/>
              <a:t>-makrofágové linie</a:t>
            </a:r>
          </a:p>
          <a:p>
            <a:pPr eaLnBrk="1" hangingPunct="1"/>
            <a:endParaRPr lang="cs-CZ" altLang="cs-CZ" sz="1000" dirty="0"/>
          </a:p>
          <a:p>
            <a:pPr eaLnBrk="1" hangingPunct="1"/>
            <a:r>
              <a:rPr lang="cs-CZ" altLang="cs-CZ" sz="2800" dirty="0" smtClean="0"/>
              <a:t>Zralé </a:t>
            </a:r>
            <a:r>
              <a:rPr lang="cs-CZ" altLang="cs-CZ" sz="2800" dirty="0"/>
              <a:t>monocyty vyplaveny do periferní krve, poté jsou zachyceny v orgánech a přemění se ve tkáňové makrofágy  </a:t>
            </a:r>
            <a:endParaRPr lang="cs-CZ" altLang="cs-CZ" sz="2800" dirty="0" smtClean="0"/>
          </a:p>
          <a:p>
            <a:pPr eaLnBrk="1" hangingPunct="1"/>
            <a:endParaRPr lang="cs-CZ" altLang="cs-CZ" sz="1200" dirty="0" smtClean="0"/>
          </a:p>
          <a:p>
            <a:pPr eaLnBrk="1" hangingPunct="1"/>
            <a:r>
              <a:rPr lang="cs-CZ" altLang="cs-CZ" sz="2800" dirty="0" smtClean="0"/>
              <a:t>V různých tkáních různé subpopulace makrofágů</a:t>
            </a:r>
            <a:endParaRPr lang="cs-CZ" altLang="cs-CZ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0"/>
            <a:ext cx="2627312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4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03200"/>
            <a:ext cx="39941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0099"/>
                </a:solidFill>
              </a:rPr>
              <a:t>Makrofágy podle lokalizace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74826" y="981076"/>
            <a:ext cx="8507413" cy="56165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 err="1">
                <a:solidFill>
                  <a:srgbClr val="0000FF"/>
                </a:solidFill>
              </a:rPr>
              <a:t>Kupferovy</a:t>
            </a:r>
            <a:r>
              <a:rPr lang="cs-CZ" altLang="cs-CZ" sz="2800" b="1" dirty="0">
                <a:solidFill>
                  <a:srgbClr val="0000FF"/>
                </a:solidFill>
              </a:rPr>
              <a:t> buňky</a:t>
            </a:r>
            <a:r>
              <a:rPr lang="cs-CZ" altLang="cs-CZ" sz="2800" b="1" dirty="0"/>
              <a:t> </a:t>
            </a:r>
            <a:r>
              <a:rPr lang="cs-CZ" altLang="cs-CZ" sz="2800" dirty="0"/>
              <a:t>– jaterní makrofágy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>
                <a:solidFill>
                  <a:srgbClr val="0000FF"/>
                </a:solidFill>
              </a:rPr>
              <a:t>Plicní (alveolární) makrofágy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 err="1">
                <a:solidFill>
                  <a:srgbClr val="0000FF"/>
                </a:solidFill>
              </a:rPr>
              <a:t>Interdigitující</a:t>
            </a:r>
            <a:r>
              <a:rPr lang="cs-CZ" altLang="cs-CZ" sz="2800" b="1" dirty="0">
                <a:solidFill>
                  <a:srgbClr val="0000FF"/>
                </a:solidFill>
              </a:rPr>
              <a:t> dendritické </a:t>
            </a:r>
            <a:r>
              <a:rPr lang="cs-CZ" altLang="cs-CZ" sz="2800" b="1" dirty="0" err="1" smtClean="0">
                <a:solidFill>
                  <a:srgbClr val="0000FF"/>
                </a:solidFill>
              </a:rPr>
              <a:t>bb</a:t>
            </a:r>
            <a:r>
              <a:rPr lang="cs-CZ" altLang="cs-CZ" sz="2800" b="1" dirty="0" smtClean="0">
                <a:solidFill>
                  <a:srgbClr val="0000FF"/>
                </a:solidFill>
              </a:rPr>
              <a:t>.</a:t>
            </a:r>
            <a:r>
              <a:rPr lang="cs-CZ" altLang="cs-CZ" sz="2800" b="1" dirty="0" smtClean="0"/>
              <a:t> </a:t>
            </a:r>
            <a:r>
              <a:rPr lang="cs-CZ" altLang="cs-CZ" sz="2800" dirty="0"/>
              <a:t>– v lymfatických uzlinách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>
                <a:solidFill>
                  <a:srgbClr val="0000FF"/>
                </a:solidFill>
              </a:rPr>
              <a:t>Mikroglie</a:t>
            </a:r>
            <a:r>
              <a:rPr lang="cs-CZ" altLang="cs-CZ" sz="2800" dirty="0"/>
              <a:t> – v CNS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>
                <a:solidFill>
                  <a:srgbClr val="0000FF"/>
                </a:solidFill>
              </a:rPr>
              <a:t>Osteoklasty</a:t>
            </a:r>
            <a:r>
              <a:rPr lang="cs-CZ" altLang="cs-CZ" sz="2800" dirty="0"/>
              <a:t> – v kostní tkáni</a:t>
            </a:r>
          </a:p>
          <a:p>
            <a:pPr eaLnBrk="1" hangingPunct="1">
              <a:lnSpc>
                <a:spcPct val="125000"/>
              </a:lnSpc>
            </a:pPr>
            <a:r>
              <a:rPr lang="cs-CZ" altLang="cs-CZ" sz="2800" b="1" dirty="0">
                <a:solidFill>
                  <a:srgbClr val="0000FF"/>
                </a:solidFill>
              </a:rPr>
              <a:t>Histiocyty</a:t>
            </a:r>
            <a:r>
              <a:rPr lang="cs-CZ" altLang="cs-CZ" sz="2800" dirty="0"/>
              <a:t> – v pojivové tkáni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4612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8229600" cy="5851525"/>
          </a:xfrm>
          <a:noFill/>
        </p:spPr>
      </p:pic>
    </p:spTree>
    <p:extLst>
      <p:ext uri="{BB962C8B-B14F-4D97-AF65-F5344CB8AC3E}">
        <p14:creationId xmlns:p14="http://schemas.microsoft.com/office/powerpoint/2010/main" val="7215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1576</Words>
  <Application>Microsoft Office PowerPoint</Application>
  <PresentationFormat>Širokoúhlá obrazovka</PresentationFormat>
  <Paragraphs>317</Paragraphs>
  <Slides>59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Arial Unicode MS</vt:lpstr>
      <vt:lpstr>Calibri</vt:lpstr>
      <vt:lpstr>Symbol</vt:lpstr>
      <vt:lpstr>Times New Roman</vt:lpstr>
      <vt:lpstr>Wingdings</vt:lpstr>
      <vt:lpstr>Výchozí návrh</vt:lpstr>
      <vt:lpstr>Antigen-prezentující buňky,  T-lymfocyty, B-lymfocyty, primární  a sekundární imunitní orgány, slizniční imunitní systém</vt:lpstr>
      <vt:lpstr>Antigen-prezentující buňky</vt:lpstr>
      <vt:lpstr>Antigen-prezentující buňky</vt:lpstr>
      <vt:lpstr>Monocyty</vt:lpstr>
      <vt:lpstr>Monocyty</vt:lpstr>
      <vt:lpstr>Makrofágy</vt:lpstr>
      <vt:lpstr>Prezentace aplikace PowerPoint</vt:lpstr>
      <vt:lpstr>Makrofágy podle lokalizace</vt:lpstr>
      <vt:lpstr>Prezentace aplikace PowerPoint</vt:lpstr>
      <vt:lpstr>Cytokiny ovlivňující vývoj makrofágů</vt:lpstr>
      <vt:lpstr> Makrofágy - funkce</vt:lpstr>
      <vt:lpstr>Povrchové znaky makrofágů</vt:lpstr>
      <vt:lpstr>Cytokiny produkované makrofágy</vt:lpstr>
      <vt:lpstr>Cytokiny produkované makrofágy</vt:lpstr>
      <vt:lpstr>Dendritické buňky (DC, Dendritic Cells)</vt:lpstr>
      <vt:lpstr>Prezentace aplikace PowerPoint</vt:lpstr>
      <vt:lpstr>Dendritické buňky (DC)</vt:lpstr>
      <vt:lpstr>Typy dendritických buněk </vt:lpstr>
      <vt:lpstr>Povrchové molekuly dendritických buněk </vt:lpstr>
      <vt:lpstr>Funkce DC</vt:lpstr>
      <vt:lpstr>B-lymfocyty</vt:lpstr>
      <vt:lpstr>B-lymfocyty</vt:lpstr>
      <vt:lpstr>Povrchové znaky B-lymfocytů</vt:lpstr>
      <vt:lpstr>Vývoj B-lymfocytů</vt:lpstr>
      <vt:lpstr>BCR</vt:lpstr>
      <vt:lpstr>Eliminace autoreaktivních klonů B-lymfocytů</vt:lpstr>
      <vt:lpstr>Setkání B-lymfocytu s Ag v sekundárních lymfatických orgánech</vt:lpstr>
      <vt:lpstr>Funkce B-lymfocytů</vt:lpstr>
      <vt:lpstr>Primární lymfatické orgány</vt:lpstr>
      <vt:lpstr> Primární lymfatické tkáně a orgány</vt:lpstr>
      <vt:lpstr>Kostní dřeň</vt:lpstr>
      <vt:lpstr>Prezentace aplikace PowerPoint</vt:lpstr>
      <vt:lpstr> Buňky imunitního systému (imunocyty)  Vývoj červených a bílých krvinek začíná ve žloutkovém vaku, pak se hematopoéza přemisťuje do fetálních jater a sleziny (3.-7. měsíc gestace).   Hlavní krvetvornou funkci má však kostní dřeň   Všechny krevní buňky vznikají z jedné pluripotentní kmenové buňky (CD34).  Kmenové buňky s obměňují a udržují po celý život.   Hematopoéza je regulována pomocí cytokinů, které jsou secernovány buňkami stromatu kostní dřeně, aktivovanými TH-lymfocyty a makrofágy </vt:lpstr>
      <vt:lpstr>Hematopoéza v kostní dřeni</vt:lpstr>
      <vt:lpstr>Prezentace aplikace PowerPoint</vt:lpstr>
      <vt:lpstr>Thymus</vt:lpstr>
      <vt:lpstr>Thymus</vt:lpstr>
      <vt:lpstr>Prezentace aplikace PowerPoint</vt:lpstr>
      <vt:lpstr>Sekundární lymfatické orgány</vt:lpstr>
      <vt:lpstr>Sekundární lymfatické tkáně  a orgány</vt:lpstr>
      <vt:lpstr>Sekundární lymfatické tkáně  a orgány</vt:lpstr>
      <vt:lpstr>SLEZINA A LYMFATICKÉ UZLINY</vt:lpstr>
      <vt:lpstr>Lymfatické uzliny</vt:lpstr>
      <vt:lpstr>Lymfatická uzlina - kortex</vt:lpstr>
      <vt:lpstr>Lymfatická uzlina - medula</vt:lpstr>
      <vt:lpstr>Prezentace aplikace PowerPoint</vt:lpstr>
      <vt:lpstr>Slezina</vt:lpstr>
      <vt:lpstr>Slezina- červená pulpa</vt:lpstr>
      <vt:lpstr>Slezina- bílá pulpa</vt:lpstr>
      <vt:lpstr>Prezentace aplikace PowerPoint</vt:lpstr>
      <vt:lpstr>Slezina - funkce</vt:lpstr>
      <vt:lpstr>Slizniční imunitní systém (MALT)</vt:lpstr>
      <vt:lpstr>Funkce a struktura slizničního a kožního imunitního systému</vt:lpstr>
      <vt:lpstr>Slizniční imunitní systém</vt:lpstr>
      <vt:lpstr>Struktura slizničního imunitního systému</vt:lpstr>
      <vt:lpstr>Intraepiteliální T- lymfocyty</vt:lpstr>
      <vt:lpstr>Humorální mechanismy slizničního imunitního systému</vt:lpstr>
      <vt:lpstr>Indukce slizniční imunitní reakce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HLA systém, antigen-prezentující buňky, B-lymfocyty, primární a sekundární imunitní orgány, slizniční imunitní systém</dc:title>
  <dc:creator>Martin Liška</dc:creator>
  <cp:lastModifiedBy>Liska Martin (UIA)</cp:lastModifiedBy>
  <cp:revision>36</cp:revision>
  <dcterms:created xsi:type="dcterms:W3CDTF">2015-10-20T18:06:14Z</dcterms:created>
  <dcterms:modified xsi:type="dcterms:W3CDTF">2017-10-24T11:28:35Z</dcterms:modified>
</cp:coreProperties>
</file>