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7"/>
  </p:notesMasterIdLst>
  <p:sldIdLst>
    <p:sldId id="369" r:id="rId2"/>
    <p:sldId id="351" r:id="rId3"/>
    <p:sldId id="264" r:id="rId4"/>
    <p:sldId id="256" r:id="rId5"/>
    <p:sldId id="257" r:id="rId6"/>
    <p:sldId id="259" r:id="rId7"/>
    <p:sldId id="263" r:id="rId8"/>
    <p:sldId id="261" r:id="rId9"/>
    <p:sldId id="262" r:id="rId10"/>
    <p:sldId id="26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6" r:id="rId19"/>
    <p:sldId id="290" r:id="rId20"/>
    <p:sldId id="288" r:id="rId21"/>
    <p:sldId id="299" r:id="rId22"/>
    <p:sldId id="300" r:id="rId23"/>
    <p:sldId id="356" r:id="rId24"/>
    <p:sldId id="301" r:id="rId25"/>
    <p:sldId id="302" r:id="rId26"/>
    <p:sldId id="304" r:id="rId27"/>
    <p:sldId id="305" r:id="rId28"/>
    <p:sldId id="306" r:id="rId29"/>
    <p:sldId id="307" r:id="rId30"/>
    <p:sldId id="308" r:id="rId31"/>
    <p:sldId id="370" r:id="rId32"/>
    <p:sldId id="309" r:id="rId33"/>
    <p:sldId id="364" r:id="rId34"/>
    <p:sldId id="311" r:id="rId35"/>
    <p:sldId id="312" r:id="rId36"/>
    <p:sldId id="327" r:id="rId37"/>
    <p:sldId id="357" r:id="rId38"/>
    <p:sldId id="358" r:id="rId39"/>
    <p:sldId id="359" r:id="rId40"/>
    <p:sldId id="326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60" r:id="rId49"/>
    <p:sldId id="344" r:id="rId50"/>
    <p:sldId id="361" r:id="rId51"/>
    <p:sldId id="363" r:id="rId52"/>
    <p:sldId id="365" r:id="rId53"/>
    <p:sldId id="366" r:id="rId54"/>
    <p:sldId id="367" r:id="rId55"/>
    <p:sldId id="368" r:id="rId5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45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7A6039-0F71-4672-854B-7B56FE6711DB}" type="datetimeFigureOut">
              <a:rPr lang="cs-CZ"/>
              <a:pPr>
                <a:defRPr/>
              </a:pPr>
              <a:t>22.2.2018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6977FA4-2717-4615-928B-319DC22C30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506C3A-368B-46BB-9EE3-2285D9438947}" type="slidenum">
              <a:rPr lang="cs-CZ" smtClean="0">
                <a:latin typeface="Arial" charset="0"/>
              </a:rPr>
              <a:pPr/>
              <a:t>43</a:t>
            </a:fld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E660B-7FE7-46FC-A0DE-A71D5D3C7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1C0E-C626-4E83-BCBC-FCD2B7551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6D07-1A3B-4251-94EF-7E9C9AAFA8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47CC-6ACB-48C0-84BF-EF27D192F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CCA4-52A2-410C-86CB-A9643DB6CE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A253-9110-444C-8100-91C5447316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220D-7BDD-4483-98F3-D23951D998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2DC0-EBE3-416C-891E-3D51C74590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CDBA-C8CA-48D0-9B1E-50C500EBF1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9BFF-090B-4E48-A7A2-494773380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536F-FCB0-4FE5-AB33-5C1B6936B5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9A1D309-BF63-4B09-A139-824F05336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bWYz9XDtLw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1857375"/>
            <a:ext cx="4214813" cy="9286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6000" b="1" dirty="0" smtClean="0"/>
              <a:t>Imunologie</a:t>
            </a:r>
          </a:p>
          <a:p>
            <a:pPr>
              <a:defRPr/>
            </a:pPr>
            <a:endParaRPr lang="cs-CZ" sz="2000" b="1" dirty="0" smtClean="0"/>
          </a:p>
          <a:p>
            <a:pPr>
              <a:defRPr/>
            </a:pPr>
            <a:r>
              <a:rPr lang="cs-CZ" sz="6000" b="1" dirty="0" smtClean="0"/>
              <a:t>seminář 1</a:t>
            </a:r>
            <a:endParaRPr lang="cs-CZ" sz="6000" b="1" dirty="0"/>
          </a:p>
        </p:txBody>
      </p:sp>
      <p:pic>
        <p:nvPicPr>
          <p:cNvPr id="3075" name="Obrázek 7" descr="https://encrypted-tbn0.gstatic.com/images?q=tbn:ANd9GcTeWng1NO6li93xgbOw06rgLn2-VXaQ3KUPH2RaXcDKR7s-PrH3O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59293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ovéPole 6"/>
          <p:cNvSpPr txBox="1">
            <a:spLocks noChangeArrowheads="1"/>
          </p:cNvSpPr>
          <p:nvPr/>
        </p:nvSpPr>
        <p:spPr bwMode="auto">
          <a:xfrm>
            <a:off x="6500826" y="6211669"/>
            <a:ext cx="24577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dirty="0">
                <a:solidFill>
                  <a:schemeClr val="bg1"/>
                </a:solidFill>
                <a:latin typeface="Book Antiqua" pitchFamily="18" charset="0"/>
              </a:rPr>
              <a:t>J. Ochotná</a:t>
            </a:r>
          </a:p>
          <a:p>
            <a:pPr eaLnBrk="1" hangingPunct="1"/>
            <a:r>
              <a:rPr lang="cs-CZ" altLang="cs-CZ" dirty="0" err="1" smtClean="0">
                <a:solidFill>
                  <a:schemeClr val="bg1"/>
                </a:solidFill>
              </a:rPr>
              <a:t>j.ochotna</a:t>
            </a:r>
            <a:r>
              <a:rPr lang="cs-CZ" altLang="cs-CZ" dirty="0" smtClean="0">
                <a:solidFill>
                  <a:schemeClr val="bg1"/>
                </a:solidFill>
              </a:rPr>
              <a:t>@seznam.</a:t>
            </a:r>
            <a:r>
              <a:rPr lang="cs-CZ" altLang="cs-CZ" dirty="0" err="1" smtClean="0">
                <a:solidFill>
                  <a:schemeClr val="bg1"/>
                </a:solidFill>
              </a:rPr>
              <a:t>cz</a:t>
            </a:r>
            <a:endParaRPr lang="cs-CZ" altLang="cs-CZ" dirty="0"/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000364" y="2500306"/>
            <a:ext cx="3236784" cy="9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cs-CZ" altLang="cs-CZ" sz="4000" b="1" dirty="0" err="1" smtClean="0">
                <a:solidFill>
                  <a:srgbClr val="0000FF"/>
                </a:solidFill>
                <a:latin typeface="Book Antiqua" pitchFamily="18" charset="0"/>
              </a:rPr>
              <a:t>Immunology</a:t>
            </a:r>
            <a:endParaRPr lang="cs-CZ" altLang="cs-CZ" sz="4000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57232"/>
            <a:ext cx="8748712" cy="478634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Superantigens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> </a:t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stimulate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polyclonaly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massively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(5-20%)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massive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activation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massive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cytokine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release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cause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shock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e.g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toxins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Staph.aureus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Str.pyogenes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Pseud.aeruginosa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5375" y="260648"/>
            <a:ext cx="38871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Sequestered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antigens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autoantigens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normally</a:t>
            </a:r>
            <a:r>
              <a:rPr lang="cs-CZ" sz="4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hidden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system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therefore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unknow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e.g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eye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,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testes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brain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"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uncovered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" by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demage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induce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theories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autoimmune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processes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Components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system</a:t>
            </a:r>
            <a:r>
              <a:rPr lang="cs-CZ" sz="4000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Components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system</a:t>
            </a:r>
            <a:endParaRPr lang="cs-CZ" sz="400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5852" y="1571612"/>
            <a:ext cx="6768752" cy="3743821"/>
          </a:xfrm>
        </p:spPr>
        <p:txBody>
          <a:bodyPr/>
          <a:lstStyle/>
          <a:p>
            <a:r>
              <a:rPr lang="cs-CZ" sz="4400" baseline="-25000" dirty="0" smtClean="0">
                <a:solidFill>
                  <a:schemeClr val="bg1"/>
                </a:solidFill>
              </a:rPr>
              <a:t>*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Lymphoid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tissues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and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organs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4400" baseline="-25000" dirty="0" smtClean="0">
                <a:solidFill>
                  <a:schemeClr val="bg1"/>
                </a:solidFill>
              </a:rPr>
              <a:t>*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Cells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immune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system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4400" baseline="-25000" dirty="0" smtClean="0">
                <a:solidFill>
                  <a:schemeClr val="bg1"/>
                </a:solidFill>
              </a:rPr>
              <a:t>*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Molecules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of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immune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system</a:t>
            </a:r>
            <a:endParaRPr lang="cs-CZ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69768"/>
            <a:ext cx="2214578" cy="255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Lymphoid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tissues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organs</a:t>
            </a:r>
            <a:endParaRPr lang="cs-CZ" sz="4000" b="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8686800" cy="4708525"/>
          </a:xfrm>
        </p:spPr>
        <p:txBody>
          <a:bodyPr/>
          <a:lstStyle/>
          <a:p>
            <a:pPr>
              <a:buNone/>
            </a:pPr>
            <a:r>
              <a:rPr lang="cs-CZ" sz="2400" baseline="-25000" dirty="0" smtClean="0">
                <a:solidFill>
                  <a:schemeClr val="bg1"/>
                </a:solidFill>
              </a:rPr>
              <a:t>     *</a:t>
            </a:r>
            <a:r>
              <a:rPr lang="cs-CZ" sz="2400" dirty="0" smtClean="0">
                <a:solidFill>
                  <a:schemeClr val="bg1"/>
                </a:solidFill>
              </a:rPr>
              <a:t> are </a:t>
            </a:r>
            <a:r>
              <a:rPr lang="cs-CZ" sz="2400" dirty="0" err="1" smtClean="0">
                <a:solidFill>
                  <a:schemeClr val="bg1"/>
                </a:solidFill>
              </a:rPr>
              <a:t>linked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with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other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organs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tissues</a:t>
            </a:r>
            <a:r>
              <a:rPr lang="cs-CZ" sz="2400" dirty="0" smtClean="0">
                <a:solidFill>
                  <a:schemeClr val="bg1"/>
                </a:solidFill>
              </a:rPr>
              <a:t> by network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lymphatic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blood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vessels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1800" dirty="0" smtClean="0">
              <a:solidFill>
                <a:srgbClr val="00FF00"/>
              </a:solidFill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FF00"/>
                </a:solidFill>
              </a:rPr>
              <a:t>    </a:t>
            </a:r>
            <a:r>
              <a:rPr lang="cs-CZ" sz="2400" b="1" dirty="0" err="1" smtClean="0">
                <a:solidFill>
                  <a:srgbClr val="00FF00"/>
                </a:solidFill>
              </a:rPr>
              <a:t>Primary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lymphoid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tissues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and</a:t>
            </a:r>
            <a:r>
              <a:rPr lang="cs-CZ" sz="2400" b="1" dirty="0" smtClean="0">
                <a:solidFill>
                  <a:srgbClr val="00FF00"/>
                </a:solidFill>
              </a:rPr>
              <a:t> </a:t>
            </a:r>
            <a:r>
              <a:rPr lang="cs-CZ" sz="2400" b="1" dirty="0" err="1" smtClean="0">
                <a:solidFill>
                  <a:srgbClr val="00FF00"/>
                </a:solidFill>
              </a:rPr>
              <a:t>organs</a:t>
            </a:r>
            <a:r>
              <a:rPr lang="cs-CZ" sz="2400" u="sng" dirty="0" smtClean="0">
                <a:solidFill>
                  <a:schemeClr val="bg1"/>
                </a:solidFill>
              </a:rPr>
              <a:t/>
            </a:r>
            <a:br>
              <a:rPr lang="cs-CZ" sz="2400" u="sng" dirty="0" smtClean="0">
                <a:solidFill>
                  <a:schemeClr val="bg1"/>
                </a:solidFill>
              </a:rPr>
            </a:br>
            <a:r>
              <a:rPr lang="cs-CZ" sz="1200" u="sng" dirty="0" smtClean="0">
                <a:solidFill>
                  <a:schemeClr val="bg1"/>
                </a:solidFill>
              </a:rPr>
              <a:t/>
            </a:r>
            <a:br>
              <a:rPr lang="cs-CZ" sz="1200" u="sng" dirty="0" smtClean="0">
                <a:solidFill>
                  <a:schemeClr val="bg1"/>
                </a:solidFill>
              </a:rPr>
            </a:br>
            <a:r>
              <a:rPr lang="cs-CZ" sz="2400" baseline="-25000" dirty="0" smtClean="0">
                <a:solidFill>
                  <a:schemeClr val="bg1"/>
                </a:solidFill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rgbClr val="0000FF"/>
                </a:solidFill>
              </a:rPr>
              <a:t>bone </a:t>
            </a:r>
            <a:r>
              <a:rPr lang="cs-CZ" sz="2400" dirty="0" err="1" smtClean="0">
                <a:solidFill>
                  <a:srgbClr val="0000FF"/>
                </a:solidFill>
              </a:rPr>
              <a:t>marrow</a:t>
            </a:r>
            <a:r>
              <a:rPr lang="cs-CZ" sz="2400" dirty="0" smtClean="0">
                <a:solidFill>
                  <a:srgbClr val="0000FF"/>
                </a:solidFill>
              </a:rPr>
              <a:t>, </a:t>
            </a:r>
            <a:r>
              <a:rPr lang="cs-CZ" sz="2400" dirty="0" err="1" smtClean="0">
                <a:solidFill>
                  <a:srgbClr val="0000FF"/>
                </a:solidFill>
              </a:rPr>
              <a:t>thymus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2400" baseline="-25000" dirty="0" smtClean="0">
                <a:solidFill>
                  <a:schemeClr val="bg1"/>
                </a:solidFill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maturation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differentiation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immunocompetent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cells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/>
            </a:r>
            <a:br>
              <a:rPr lang="cs-CZ" sz="1200" dirty="0" smtClean="0">
                <a:solidFill>
                  <a:schemeClr val="bg1"/>
                </a:solidFill>
              </a:rPr>
            </a:br>
            <a:r>
              <a:rPr lang="cs-CZ" sz="2400" baseline="-25000" dirty="0" smtClean="0">
                <a:solidFill>
                  <a:schemeClr val="bg1"/>
                </a:solidFill>
              </a:rPr>
              <a:t>*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immature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lymphocytes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acquire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here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their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antigenic</a:t>
            </a:r>
            <a:r>
              <a:rPr lang="cs-CZ" sz="2400" dirty="0" smtClean="0">
                <a:solidFill>
                  <a:schemeClr val="bg1"/>
                </a:solidFill>
              </a:rPr>
              <a:t> specificity</a:t>
            </a:r>
            <a:endParaRPr lang="cs-CZ" sz="2400" dirty="0"/>
          </a:p>
        </p:txBody>
      </p:sp>
      <p:pic>
        <p:nvPicPr>
          <p:cNvPr id="4" name="irc_mi" descr="http://upload.wikimedia.org/wikipedia/commons/c/cf/Illu_thy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21088"/>
            <a:ext cx="2232248" cy="248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ajurvedske-lazne.cz/sites/default/files/obrazky/dr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2778154" cy="236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Secondary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lymphoid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tissues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 smtClean="0">
                <a:solidFill>
                  <a:srgbClr val="00FF00"/>
                </a:solidFill>
                <a:effectLst/>
                <a:latin typeface="+mn-lt"/>
              </a:rPr>
              <a:t>organs</a:t>
            </a:r>
            <a:endParaRPr lang="cs-CZ" sz="2400" b="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7215206" cy="501947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sz="2200" baseline="-25000" dirty="0" smtClean="0">
                <a:solidFill>
                  <a:schemeClr val="bg1"/>
                </a:solidFill>
              </a:rPr>
              <a:t>      * </a:t>
            </a:r>
            <a:r>
              <a:rPr lang="cs-CZ" sz="2200" dirty="0" smtClean="0">
                <a:solidFill>
                  <a:schemeClr val="bg1"/>
                </a:solidFill>
              </a:rPr>
              <a:t>meeting </a:t>
            </a:r>
            <a:r>
              <a:rPr lang="cs-CZ" sz="2200" dirty="0" err="1" smtClean="0">
                <a:solidFill>
                  <a:schemeClr val="bg1"/>
                </a:solidFill>
              </a:rPr>
              <a:t>place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of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immunocompetent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cells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with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Ag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1000" dirty="0" smtClean="0">
                <a:solidFill>
                  <a:schemeClr val="bg1"/>
                </a:solidFill>
              </a:rPr>
              <a:t> </a:t>
            </a:r>
            <a:br>
              <a:rPr lang="cs-CZ" sz="10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rgbClr val="0000FF"/>
                </a:solidFill>
              </a:rPr>
              <a:t>spleen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br>
              <a:rPr lang="cs-CZ" sz="2200" dirty="0" smtClean="0">
                <a:solidFill>
                  <a:schemeClr val="bg1"/>
                </a:solidFill>
              </a:rPr>
            </a:b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cs-CZ" sz="1000" dirty="0" smtClean="0">
                <a:solidFill>
                  <a:schemeClr val="bg1"/>
                </a:solidFill>
              </a:rPr>
              <a:t/>
            </a:r>
            <a:br>
              <a:rPr lang="cs-CZ" sz="1000" dirty="0" smtClean="0">
                <a:solidFill>
                  <a:schemeClr val="bg1"/>
                </a:solidFill>
              </a:rPr>
            </a:br>
            <a:r>
              <a:rPr lang="cs-CZ" sz="2200" dirty="0" err="1" smtClean="0">
                <a:solidFill>
                  <a:srgbClr val="0000FF"/>
                </a:solidFill>
              </a:rPr>
              <a:t>lymph</a:t>
            </a:r>
            <a:r>
              <a:rPr lang="cs-CZ" sz="2200" dirty="0" smtClean="0">
                <a:solidFill>
                  <a:srgbClr val="0000FF"/>
                </a:solidFill>
              </a:rPr>
              <a:t> </a:t>
            </a:r>
            <a:r>
              <a:rPr lang="cs-CZ" sz="2200" dirty="0" err="1" smtClean="0">
                <a:solidFill>
                  <a:srgbClr val="0000FF"/>
                </a:solidFill>
              </a:rPr>
              <a:t>nodes</a:t>
            </a:r>
            <a:r>
              <a:rPr lang="cs-CZ" sz="2200" dirty="0" smtClean="0">
                <a:solidFill>
                  <a:srgbClr val="0000FF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and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their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organized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clusters</a:t>
            </a:r>
            <a:r>
              <a:rPr lang="cs-CZ" sz="2200" dirty="0" smtClean="0">
                <a:solidFill>
                  <a:schemeClr val="bg1"/>
                </a:solidFill>
              </a:rPr>
              <a:t> (</a:t>
            </a:r>
            <a:r>
              <a:rPr lang="cs-CZ" sz="2200" dirty="0" err="1" smtClean="0">
                <a:solidFill>
                  <a:schemeClr val="bg1"/>
                </a:solidFill>
              </a:rPr>
              <a:t>tonsils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r>
              <a:rPr lang="cs-CZ" sz="2200" dirty="0" err="1" smtClean="0">
                <a:solidFill>
                  <a:schemeClr val="bg1"/>
                </a:solidFill>
              </a:rPr>
              <a:t>appendix</a:t>
            </a:r>
            <a:r>
              <a:rPr lang="cs-CZ" sz="2200" dirty="0" smtClean="0">
                <a:solidFill>
                  <a:schemeClr val="bg1"/>
                </a:solidFill>
              </a:rPr>
              <a:t>, </a:t>
            </a:r>
            <a:r>
              <a:rPr lang="cs-CZ" sz="2200" dirty="0" err="1" smtClean="0">
                <a:solidFill>
                  <a:schemeClr val="bg1"/>
                </a:solidFill>
              </a:rPr>
              <a:t>Peyer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patches</a:t>
            </a:r>
            <a:r>
              <a:rPr lang="cs-CZ" sz="2200" dirty="0" smtClean="0">
                <a:solidFill>
                  <a:schemeClr val="bg1"/>
                </a:solidFill>
              </a:rPr>
              <a:t> in </a:t>
            </a:r>
            <a:r>
              <a:rPr lang="cs-CZ" sz="2200" dirty="0" err="1" smtClean="0">
                <a:solidFill>
                  <a:schemeClr val="bg1"/>
                </a:solidFill>
              </a:rPr>
              <a:t>the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intestine</a:t>
            </a:r>
            <a:endParaRPr lang="cs-CZ" sz="2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1000" dirty="0" smtClean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rgbClr val="0000FF"/>
                </a:solidFill>
              </a:rPr>
              <a:t>MALT</a:t>
            </a:r>
            <a:r>
              <a:rPr lang="cs-CZ" sz="2200" dirty="0" smtClean="0">
                <a:solidFill>
                  <a:srgbClr val="00FF00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(</a:t>
            </a:r>
            <a:r>
              <a:rPr lang="cs-CZ" sz="2200" dirty="0" err="1" smtClean="0">
                <a:solidFill>
                  <a:schemeClr val="bg1"/>
                </a:solidFill>
              </a:rPr>
              <a:t>mucous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associated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lymphoid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</a:rPr>
              <a:t>tissue</a:t>
            </a:r>
            <a:r>
              <a:rPr lang="cs-CZ" sz="2200" dirty="0" smtClean="0">
                <a:solidFill>
                  <a:schemeClr val="bg1"/>
                </a:solidFill>
              </a:rPr>
              <a:t>)</a:t>
            </a:r>
            <a:endParaRPr lang="cs-CZ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2024133" cy="141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elu.sgul.ac.uk/rehash/guest/scorm/245/package/content/images/lymph_no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071762"/>
            <a:ext cx="2267744" cy="179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000636"/>
            <a:ext cx="2045441" cy="16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70080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system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development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white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blood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begin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yolk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sack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haematopoiesis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travels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fetal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liver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spleen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(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3 to 7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month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gestation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bone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marrow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has</a:t>
            </a:r>
            <a:r>
              <a:rPr lang="cs-CZ" sz="24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hematopoietic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function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blood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arise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pluripotent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stem cell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(CD 34)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haematopoiesis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regulated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cytokines</a:t>
            </a:r>
            <a:endParaRPr lang="cs-CZ" sz="2400" b="0" dirty="0">
              <a:effectLst/>
              <a:latin typeface="+mn-lt"/>
            </a:endParaRPr>
          </a:p>
        </p:txBody>
      </p:sp>
      <p:pic>
        <p:nvPicPr>
          <p:cNvPr id="3" name="Obrázek 2" descr="https://upload.wikimedia.org/wikipedia/commons/thumb/6/63/Hematopoesis_EN.svg/798px-Hematopoesis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933056"/>
            <a:ext cx="5761038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714375"/>
            <a:ext cx="69850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mechanisms</a:t>
            </a:r>
            <a:r>
              <a:rPr lang="cs-CZ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81300"/>
            <a:ext cx="8893175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Nonspecific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(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innate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)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mechanisms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non-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adaptive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innate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evolutionarily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older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no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immunological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memory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presence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pathogens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react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quickly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minutes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based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body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prepared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advance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6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6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component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cellular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–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granulocytes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eosinophils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                       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basophils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monocytes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macrophages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DC),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                          NK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mast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humoral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interferons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lectins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       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other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serum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400" b="0" dirty="0">
                <a:effectLst/>
                <a:latin typeface="+mn-lt"/>
              </a:rPr>
              <a:t> </a:t>
            </a: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1907704" y="4437112"/>
            <a:ext cx="28733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1907704" y="4509120"/>
            <a:ext cx="288032" cy="122413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43000"/>
            <a:ext cx="40005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 bwMode="auto">
          <a:xfrm>
            <a:off x="214313" y="1857375"/>
            <a:ext cx="977900" cy="484188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071813"/>
            <a:ext cx="4881563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 bwMode="auto">
          <a:xfrm>
            <a:off x="2000250" y="4500563"/>
            <a:ext cx="977900" cy="484187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9613" y="4619625"/>
            <a:ext cx="46243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Obdélník 7"/>
          <p:cNvSpPr>
            <a:spLocks noChangeArrowheads="1"/>
          </p:cNvSpPr>
          <p:nvPr/>
        </p:nvSpPr>
        <p:spPr bwMode="auto">
          <a:xfrm>
            <a:off x="1571625" y="357188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>
                <a:solidFill>
                  <a:srgbClr val="0000FF"/>
                </a:solidFill>
              </a:rPr>
              <a:t>http://uia.fnplzen.cz/</a:t>
            </a:r>
            <a:endParaRPr lang="cs-CZ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Specific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(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adaptive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)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mechanisms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adaptive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antigen-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evolutionarily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younger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immunological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memory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2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2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2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development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full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takes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several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days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even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weeks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component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cellular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(TCR)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humoral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4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143125" y="4714875"/>
            <a:ext cx="340643" cy="1026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143125" y="4714875"/>
            <a:ext cx="215900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Phagocytosis</a:t>
            </a:r>
            <a:r>
              <a:rPr lang="cs-CZ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solidFill>
                  <a:srgbClr val="00FF00"/>
                </a:solidFill>
                <a:effectLst/>
              </a:rPr>
              <a:t>Phagocytosis</a:t>
            </a:r>
            <a:endParaRPr lang="cs-CZ" sz="32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8507288" cy="4708525"/>
          </a:xfrm>
        </p:spPr>
        <p:txBody>
          <a:bodyPr>
            <a:normAutofit fontScale="900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=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ability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absorb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particles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surroundings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u="sng" dirty="0">
                <a:solidFill>
                  <a:schemeClr val="bg1"/>
                </a:solidFill>
                <a:effectLst/>
                <a:latin typeface="+mn-lt"/>
              </a:rPr>
              <a:t>Professional </a:t>
            </a:r>
            <a:r>
              <a:rPr lang="cs-CZ" sz="2400" b="0" u="sng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protect the body by ingesting harmful foreign particles, 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bacteria</a:t>
            </a:r>
            <a:r>
              <a:rPr lang="en-US" sz="2400" dirty="0" smtClean="0">
                <a:solidFill>
                  <a:schemeClr val="bg1"/>
                </a:solidFill>
              </a:rPr>
              <a:t>, and dead </a:t>
            </a:r>
            <a:r>
              <a:rPr lang="en-US" sz="2400" dirty="0" smtClean="0">
                <a:solidFill>
                  <a:schemeClr val="bg1"/>
                </a:solidFill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neutrophilic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granulocytes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monocytes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macrophages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DC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FF00"/>
                </a:solidFill>
                <a:effectLst/>
                <a:latin typeface="+mn-lt"/>
              </a:rPr>
              <a:t>Professional </a:t>
            </a:r>
            <a:r>
              <a:rPr lang="cs-CZ" sz="2800" dirty="0" err="1" smtClean="0">
                <a:solidFill>
                  <a:srgbClr val="00FF00"/>
                </a:solidFill>
                <a:effectLst/>
                <a:latin typeface="+mn-lt"/>
              </a:rPr>
              <a:t>phagocytes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943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err="1" smtClean="0">
                <a:solidFill>
                  <a:srgbClr val="0000FF"/>
                </a:solidFill>
              </a:rPr>
              <a:t>granulocytes</a:t>
            </a:r>
            <a:r>
              <a:rPr lang="cs-CZ" sz="2000" dirty="0" smtClean="0">
                <a:solidFill>
                  <a:schemeClr val="bg1"/>
                </a:solidFill>
              </a:rPr>
              <a:t> - defense </a:t>
            </a:r>
            <a:r>
              <a:rPr lang="cs-CZ" sz="2000" dirty="0" err="1" smtClean="0">
                <a:solidFill>
                  <a:schemeClr val="bg1"/>
                </a:solidFill>
              </a:rPr>
              <a:t>against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extracellular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pathogens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- </a:t>
            </a:r>
            <a:r>
              <a:rPr lang="cs-CZ" sz="2000" dirty="0" err="1" smtClean="0">
                <a:solidFill>
                  <a:schemeClr val="bg1"/>
                </a:solidFill>
              </a:rPr>
              <a:t>able</a:t>
            </a:r>
            <a:r>
              <a:rPr lang="cs-CZ" sz="2000" dirty="0" smtClean="0">
                <a:solidFill>
                  <a:schemeClr val="bg1"/>
                </a:solidFill>
              </a:rPr>
              <a:t> to </a:t>
            </a:r>
            <a:r>
              <a:rPr lang="cs-CZ" sz="2000" dirty="0" err="1" smtClean="0">
                <a:solidFill>
                  <a:schemeClr val="bg1"/>
                </a:solidFill>
              </a:rPr>
              <a:t>perform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effector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functions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immediately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err="1" smtClean="0">
                <a:solidFill>
                  <a:srgbClr val="0000FF"/>
                </a:solidFill>
              </a:rPr>
              <a:t>macrophages</a:t>
            </a:r>
            <a:r>
              <a:rPr lang="cs-CZ" sz="2000" dirty="0" smtClean="0">
                <a:solidFill>
                  <a:schemeClr val="bg1"/>
                </a:solidFill>
              </a:rPr>
              <a:t> -  </a:t>
            </a:r>
            <a:r>
              <a:rPr lang="cs-CZ" sz="2000" dirty="0" err="1" smtClean="0">
                <a:solidFill>
                  <a:schemeClr val="bg1"/>
                </a:solidFill>
              </a:rPr>
              <a:t>removal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own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apoptotic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cells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    defense </a:t>
            </a:r>
            <a:r>
              <a:rPr lang="cs-CZ" sz="2000" dirty="0" err="1" smtClean="0">
                <a:solidFill>
                  <a:schemeClr val="bg1"/>
                </a:solidFill>
              </a:rPr>
              <a:t>against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certain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intracellular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parasites</a:t>
            </a:r>
            <a:r>
              <a:rPr lang="cs-CZ" sz="2000" dirty="0" smtClean="0">
                <a:solidFill>
                  <a:schemeClr val="bg1"/>
                </a:solidFill>
              </a:rPr>
              <a:t>, APC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  - </a:t>
            </a:r>
            <a:r>
              <a:rPr lang="cs-CZ" sz="2000" dirty="0" err="1" smtClean="0">
                <a:solidFill>
                  <a:schemeClr val="bg1"/>
                </a:solidFill>
              </a:rPr>
              <a:t>fully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functional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after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activation</a:t>
            </a:r>
            <a:r>
              <a:rPr lang="cs-CZ" sz="2000" dirty="0" smtClean="0">
                <a:solidFill>
                  <a:schemeClr val="bg1"/>
                </a:solidFill>
              </a:rPr>
              <a:t> by </a:t>
            </a:r>
            <a:r>
              <a:rPr lang="cs-CZ" sz="2000" dirty="0" err="1" smtClean="0">
                <a:solidFill>
                  <a:schemeClr val="bg1"/>
                </a:solidFill>
              </a:rPr>
              <a:t>cytokines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                        (</a:t>
            </a:r>
            <a:r>
              <a:rPr lang="cs-CZ" sz="2000" dirty="0" err="1" smtClean="0">
                <a:solidFill>
                  <a:schemeClr val="bg1"/>
                </a:solidFill>
              </a:rPr>
              <a:t>IFN</a:t>
            </a:r>
            <a:r>
              <a:rPr lang="cs-CZ" sz="2000" dirty="0" err="1" smtClean="0">
                <a:solidFill>
                  <a:schemeClr val="bg1"/>
                </a:solidFill>
                <a:latin typeface="Symbol" pitchFamily="18" charset="2"/>
              </a:rPr>
              <a:t>g</a:t>
            </a:r>
            <a:r>
              <a:rPr lang="cs-CZ" sz="2000" dirty="0" smtClean="0">
                <a:solidFill>
                  <a:schemeClr val="bg1"/>
                </a:solidFill>
              </a:rPr>
              <a:t>, TNF)</a:t>
            </a:r>
            <a:endParaRPr lang="cs-CZ" sz="2000" dirty="0"/>
          </a:p>
        </p:txBody>
      </p:sp>
      <p:pic>
        <p:nvPicPr>
          <p:cNvPr id="5" name="Obrázek 4" descr="File:Blausen 0676 Neutroph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69160"/>
            <a:ext cx="1785950" cy="17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5" descr="File:Macroph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941168"/>
            <a:ext cx="1500211" cy="15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652120" y="6453336"/>
            <a:ext cx="7970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cs typeface="Calibri" pitchFamily="34" charset="0"/>
              </a:rPr>
              <a:t>Macrophage</a:t>
            </a:r>
            <a:endParaRPr lang="cs-CZ" sz="800" b="1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2924175"/>
            <a:ext cx="8001056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migration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phagocytes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in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damaged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infected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tissues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7%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peripheral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93%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bone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marrow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place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damage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captured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endothelium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due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inflammatory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cytokine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expression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adhesion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higher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effectLst/>
              <a:latin typeface="+mn-lt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549275"/>
            <a:ext cx="1905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642918"/>
            <a:ext cx="5152920" cy="337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3786190"/>
            <a:ext cx="7464447" cy="3071810"/>
          </a:xfrm>
        </p:spPr>
        <p:txBody>
          <a:bodyPr>
            <a:noAutofit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1600" dirty="0" err="1" smtClean="0">
                <a:solidFill>
                  <a:srgbClr val="00FF00"/>
                </a:solidFill>
                <a:effectLst/>
                <a:latin typeface="+mn-lt"/>
              </a:rPr>
              <a:t>Phagocytosis</a:t>
            </a:r>
            <a:r>
              <a:rPr lang="cs-CZ" sz="1200" b="0" baseline="-250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200" b="0" baseline="-250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4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first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interactions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adhesion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slows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movement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neutrophils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- </a:t>
            </a:r>
            <a:r>
              <a:rPr lang="cs-CZ" sz="1400" dirty="0" err="1" smtClean="0">
                <a:solidFill>
                  <a:schemeClr val="bg1"/>
                </a:solidFill>
                <a:effectLst/>
                <a:latin typeface="+mn-lt"/>
              </a:rPr>
              <a:t>roling</a:t>
            </a:r>
            <a:r>
              <a:rPr lang="cs-CZ" sz="1400" b="0" dirty="0" smtClean="0">
                <a:effectLst/>
                <a:latin typeface="+mn-lt"/>
              </a:rPr>
              <a:t> </a:t>
            </a:r>
            <a:r>
              <a:rPr lang="cs-CZ" sz="1400" b="0" dirty="0" smtClean="0">
                <a:effectLst/>
              </a:rPr>
              <a:t/>
            </a:r>
            <a:br>
              <a:rPr lang="cs-CZ" sz="1400" b="0" dirty="0" smtClean="0">
                <a:effectLst/>
              </a:rPr>
            </a:br>
            <a:r>
              <a:rPr lang="cs-CZ" sz="600" b="0" dirty="0" smtClean="0">
                <a:effectLst/>
                <a:latin typeface="+mn-lt"/>
              </a:rPr>
              <a:t/>
            </a:r>
            <a:br>
              <a:rPr lang="cs-CZ" sz="600" b="0" dirty="0" smtClean="0">
                <a:effectLst/>
                <a:latin typeface="+mn-lt"/>
              </a:rPr>
            </a:br>
            <a:r>
              <a:rPr lang="cs-CZ" sz="1400" b="0" baseline="-25000" dirty="0" smtClean="0">
                <a:solidFill>
                  <a:schemeClr val="bg1"/>
                </a:solidFill>
                <a:effectLst/>
              </a:rPr>
              <a:t>*</a:t>
            </a:r>
            <a:r>
              <a:rPr lang="cs-CZ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there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stronger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link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endothelial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leukocytes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subsequent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penetration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between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endothelial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tissue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- </a:t>
            </a:r>
            <a:r>
              <a:rPr lang="cs-CZ" sz="1400" dirty="0" err="1">
                <a:solidFill>
                  <a:schemeClr val="bg1"/>
                </a:solidFill>
                <a:effectLst/>
                <a:latin typeface="+mn-lt"/>
              </a:rPr>
              <a:t>diapedesis</a:t>
            </a:r>
            <a:r>
              <a:rPr lang="cs-CZ" sz="1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extravasation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6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6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14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direct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their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 smtClean="0">
                <a:solidFill>
                  <a:schemeClr val="bg1"/>
                </a:solidFill>
                <a:effectLst/>
                <a:latin typeface="+mn-lt"/>
              </a:rPr>
              <a:t>movement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to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site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inflammation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1400" dirty="0" err="1" smtClean="0">
                <a:solidFill>
                  <a:schemeClr val="bg1"/>
                </a:solidFill>
                <a:effectLst/>
                <a:latin typeface="+mn-lt"/>
              </a:rPr>
              <a:t>chemokines</a:t>
            </a:r>
            <a:r>
              <a:rPr lang="cs-CZ" sz="1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(IL-8, MIP-1</a:t>
            </a:r>
            <a:r>
              <a:rPr lang="cs-CZ" sz="1400" b="0" dirty="0">
                <a:solidFill>
                  <a:schemeClr val="bg1"/>
                </a:solidFill>
                <a:effectLst/>
                <a:latin typeface="Symbol" pitchFamily="18" charset="2"/>
              </a:rPr>
              <a:t>a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>
                <a:solidFill>
                  <a:schemeClr val="bg1"/>
                </a:solidFill>
                <a:effectLst/>
                <a:latin typeface="Symbol" pitchFamily="18" charset="2"/>
              </a:rPr>
              <a:t>b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, MCP-1, RANTES, 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C3a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, C5a,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err="1">
                <a:solidFill>
                  <a:schemeClr val="bg1"/>
                </a:solidFill>
                <a:effectLst/>
                <a:latin typeface="+mn-lt"/>
              </a:rPr>
              <a:t>products</a:t>
            </a:r>
            <a:r>
              <a:rPr lang="cs-CZ" sz="1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1400" b="0" dirty="0" smtClean="0">
                <a:solidFill>
                  <a:schemeClr val="bg1"/>
                </a:solidFill>
                <a:effectLst/>
                <a:latin typeface="+mn-lt"/>
              </a:rPr>
              <a:t>...)</a:t>
            </a:r>
            <a:endParaRPr lang="cs-CZ" sz="14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00371"/>
            <a:ext cx="8496300" cy="1066803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Receptors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on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phagocytes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9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9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PAMPs</a:t>
            </a:r>
            <a:r>
              <a:rPr lang="cs-CZ" sz="2400" b="0" dirty="0" smtClean="0"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pathogen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associated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patterns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9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9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PRR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pathogen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recognition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* TLR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lipoproteins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lipopolysaccharides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DNA…)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mannose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receptor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galactose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receptor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CD14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LPS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scavenger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phospholipids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apoptotic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928802"/>
            <a:ext cx="8229600" cy="185738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100" dirty="0" smtClean="0">
                <a:solidFill>
                  <a:srgbClr val="00FF00"/>
                </a:solidFill>
                <a:effectLst/>
                <a:latin typeface="+mn-lt"/>
              </a:rPr>
              <a:t>                                    </a:t>
            </a:r>
            <a:r>
              <a:rPr lang="cs-CZ" sz="3100" dirty="0" err="1" smtClean="0">
                <a:solidFill>
                  <a:srgbClr val="00FF00"/>
                </a:solidFill>
                <a:effectLst/>
                <a:latin typeface="+mn-lt"/>
              </a:rPr>
              <a:t>Opsonisation</a:t>
            </a:r>
            <a:r>
              <a:rPr lang="cs-CZ" sz="28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8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11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11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</a:rPr>
              <a:t>*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enhances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phagocytosis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a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n antigen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</a:rPr>
              <a:t> * </a:t>
            </a:r>
            <a:r>
              <a:rPr lang="cs-CZ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anti</a:t>
            </a:r>
            <a:r>
              <a:rPr lang="en-US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gen </a:t>
            </a:r>
            <a:r>
              <a:rPr lang="cs-CZ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is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marked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with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> opsonin</a:t>
            </a:r>
            <a: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</a:br>
            <a:r>
              <a:rPr lang="cs-CZ" sz="9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9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</a:rPr>
              <a:t>*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Opsonins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dirty="0" err="1" smtClean="0">
                <a:solidFill>
                  <a:schemeClr val="bg1"/>
                </a:solidFill>
                <a:effectLst/>
                <a:latin typeface="+mn-lt"/>
              </a:rPr>
              <a:t>IgG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IgA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C3b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MBL,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fibronectin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fibrinogen,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       CRP, SAP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Fc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recognize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linked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micro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organism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receptors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C3b)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819" name="AutoShape 4" descr="data:image/jpeg;base64,/9j/4AAQSkZJRgABAQAAAQABAAD/2wCEAAkGBxQSEhUUExQVFRUVFRQWFRUUFRUYFRUVFBYWFhQXFBQYHCggGBolHBQVITEhJTUrLjIuFx8zODMtNygtLisBCgoKDg0OGxAQGy8kICQsLCwtLCwsLCwsLCwsLywsLSwsLCwsLCwsLCwsLCwsLCwsLCwsLCwsLCwsLCwsLCwsLP/AABEIAOEA4QMBEQACEQEDEQH/xAAcAAEAAQUBAQAAAAAAAAAAAAAABQEDBAYHCAL/xABNEAACAQMBBQIICwIMBAcAAAABAgMABBESBQYTITFBURQWIlRhk7LRByMyNEJxc3SBkbEzoRUkUlNicoKSlMHS00OEpPElNWOiw+Hw/8QAGwEBAAIDAQEAAAAAAAAAAAAAAAEEAgMFBgf/xAA3EQEAAgECBAQDBgQGAwAAAAAAAQIDBBEFEiExEzJBUSJxgQYUNGGRoRUWQvAjUrHB0eEzYvH/2gAMAwEAAhEDEQA/AOg7o7sWbWVszWsDM0ERJMSEklASScdaCX8U7HzS39SnuoHinY+aW/qU91BTxUsfNLf1Ke6geKlj5pb+pT3UFfFOx80t/Up7qB4p2Pmlv6lPdQPFOx80t/Up7qB4p2Pmlv6lPdQPFOx80t/Up7qB4p2Pmlv6lPdQPFOx80t/Up7qB4p2Pmlv6lPdQPFOx80t/Up7qB4p2Pmlv6lPdQPFOx80t/Up7qB4p2Pmlv6lPdQPFOx80t/Up7qB4p2Pmlv6lPdQPFOx80t/Up7qB4p2Pmlv6lPdQPFOx80t/Up7qB4p2Pmlv6lPdQPFOx80t/Up7qB4p2Pmlv6lPdQPFOx80t/Up7qB4p2Pmlv6lPdQPFOx80t/Up7qDzt4DF/Np/dFB6J3M+YWn3eH2BQTNBQ0HNpfhTRbSZijeFpxgkXCk4baGYI/EA06cLk8weR9FYTkrvtuwnJXfZvlvtSNmaPUOIiRvIvMaVkzpOTy56W7eys2bG2tvLbWxUSyYLAsAiSSHSOrsI1YqgP0jgemgk4JldVdSGVgGVgchlIyCD2giguUCgUCgUCgUCgUCgUCgUCgUCgUCgUCgUHmWg9A7mfMLT7vD7AoJmgpQedrv9hP/wAz7Ulce0z94+rl2/8AN9XSd6dhynizgI6N/BxEeJG1i2kdpEmREJ4ZDjmA/pWuxDqI7YG7V6tuJIlRHmjlidGlkgaJReXM8DxOsbHTpn5qQDjHTmKDouxbZ4reGOV9ciRRpI/Py3VArNz7yCfxoM2gUCgUCgUCgUCgUCgUCgUCgUCgUCgUCg8y0HoHcz5hafd4fYFBM0EdtzbEVpE00zYQcgOrOx+SiD6THsFRaYiN5JmIjeXC1h1xsrArxOJkDGVEhY47sjV+6uLfLEZOaHHvfbJzQ2JN7L4ADj9OX7OPs/Ct/wB/n2bvvtvZM7nbZvbu6MbXQEcSLI68JNUmpmGlTy0gYGTg9R0q3ps05YmZW8GWckdYdJFWW9WgUCgZoKZoK0CgUFDQaZP8JVogYlZ8IXDER8vIJDHrz6Gtc5qc3Lu1zkrvtu3JGyAe8A/nWxsfVAoFAoFAoFAoFAoPMtB6B3M+YWn3eH2BQZO3dqx2kDzzHCRgE4BJJJCqFA6kkgfjSZ2RM7ONbc2xJdSG4uCEVM8KPPkwoe0n6UhHVvTgenlZ81sluSrnZcs5LctWzbmblGcC4vFYRkfE251KSD/xJu3OMYTs7efS3g01aR17rOHTxSOvdtniNY/zA/vv/qrfyV9m/kr7PqDcmySRJVgUSIco+p9Sn0HPKsorEdoTFYjs2AVKVaCC3y209pArxqrM8sUQL/ITiNp1v5S8h3ZHUc6DWF39m1RAxwAstmzIJQ7SeFXElueA0bFWChBJ9LkSD0yAwtk76XKpNI7JIqWttIiufKDSzTxtI7gDyBoBY45ALjHOgydo7/zRKcLbFkW9YyFn4U5sxCwWDnzL8Yr1OGU9cUEpsXe6We9MBijWPU64LoJl0RJJrKM4ZkJfTyXlyOe4NzFBWgoaDzxtL9jcf8z7clca/wD55+blZI/xp+b0Jb/IX+qP0rsuquUCgUCgUFGYDrQfKSg9CD9RBoPugUCg8y0HoHcz5hafd4fYFBJ3dusiMjqGRgQykZBB6gim240zZHwdRQ3PEZzJCh1QQMMhG75G6yaeig9M5OSAa1RhrW3NDXGKtbbw3itrYrQKBQKD4ljDDDAEHqCMg/WDQYUexoROZwg4hjjjz2BYi5TSPon4xuYoMe8kCXFvEEj0yrMGOkZCoqsFX0EnmKC/NsSFpYpSg1QpIkYwNAWUoW8jpnMa86DMEC6tWkajyLYGojuJ64oLooBoMTam0Y7eJpZWCIgyxP7gAOZJ6ADmaiZiI3kmdnA7pC8UoAOXExUHAPxjMVB7j5Qri3mJzc35uReYnLMu57vbXiuoElhbUpABB5MjAYZXX6LA8sV2omJ6w60TE9knUpVoFAoKZoNN+Eu6U20aaxpkuIkkUN8pPKYq2D0JVc1V1trVwWmvda0dYtmrEtf3DMcW0NKFER7WZnVSFRnSa3CEqOWoBnGe41Q4PkyXrbnle4rjpXl5YdQjkDcwQR3g5rsuO+6BQeZaD0DuZ8wtPu8PsCgmaCmKCtAoFAoFAoFBB7V+e2X1XXsLQTlBQmgqKDD2ntCO3iaWVgiIMkn9wAHUnoAOtJnY7OPbx7fkvJOJJmOJMmKFiMIOfxkuORfH4KOQ7SeXqNTa08lXOz55tPLVbh2Fdvbm7SPMI6R4PHePtlRf5I7F6kc+4VMaL/D3nufdN6bz3WthbZktZBcW5Dq4HEi1eROg6EHosg7G/A8qxwZ5x25LMcOacduWzsuwtsRXcSzQtlWyCCMMrD5SOv0WHaK6kTu6e6RqR8SuFBJOAASSegAGSTQaxNvqiRiZ7e5WB/2UpSPTIT+zCoH1qXyNOoDORnGRQXbXYb3AEl8S7Hn4OrsLeLPMKVGOMw7WfOTnAA5UGt/CZsmxt7eJuBaxfxiItiKJSUOpW5AZYZZc1W1cXnDbk7rOjmtc1Zt2QW5sFhJtIRlLVx4LN5JWIqXaa30ciMFsB8duM1S4VGfa05d/yXeKWxTyxR0mbdS16xRi3cdHtviWB9ITCv8AUwIrrOSxId4jbs0F3lpgV4JiQlrpHyFKxjpICrBx0GA2QDyCY2XtZJ9SgOjoRrjkXS66hlcjoQR2gkcjz5UHnWg9A7mfMLT7vD7AoJmgUFNVABoK0CgUCgUHMttXFjEbvw/52ZJTCxyJeGT/ABbwWXpHgFckEYbJPXNBtmzt6LURRiW9tDII0EmLiHBfSNePK780ELvRt6wlltxNcW8ttmTiIsqOvFwphaWNSSyDD9QQG0n00H1utvFYI04iuYI7fiLwkeaNAGC/GmKNmBSMtjlgc9RHI0Fjb+19nTXcXhU9vNAsTGJeKkkSz6vLaVFJ8rRpCk8h5Y7eYa1u5s2wluJZZLm3SzWYm2t3mRS4XHORWbIiDhiqHrnPTFaYw1i3M1RirFt3SxvTY+eWv+Ih/wBVbm1zffaxseILi3urcxNIrXdvHPGWZCwMkkAVs6iM6lHXJI59dVsNbW5parYq2ndsu7U9h4co2aYwphfwhYiFjbBTgZQ41SDy+Y6DOeorb+Tbs32gtXMAdGRvkspU/Uwwf1oNJ2zsy6SK2jlmieGK6s8ERMs0gSZOGJDr0qQQpJA546Lmg2Peraptbd5EAMhKxxKfkmWVgiasfRBOT6AaR3ZY6Te0RDRLezAYyOTJM3y5nwXb0A/RXuUYArfEQ9Fh09cUPu4s43Uo6KyHqpAK/ljrTaPZutSto2lObk7RdJTaSMzrw+Jbu7Fn0qQskbMebadSEHmcMQenPVeOrg6zB4V+nZf3mtpWv7N4CnEjjumxIDpdDwVZNQ5pnIOoA/J6c6xU0psiwlE0txPoDyLHGscZLLHHHqIBkYAuxZ2OcAdBjtIefqD0DuZ8wtPu8PsCgmaBQaZ8JN2wSCFWK8aVi4VmVjFEhZgGUgjyzFnvziqXEM84cE2juuaDDXLmiJ7ML4PJHFzNGGcx8GNyrMWVXZ3UFNWSuQh5Dly6VX4VnyZcUzf3b+J4ceO8RR0Cuq5hQKBQQm8l1J8VBA2mW4YqHAB4UajVLKAeWQMAZyNTryPSgydmbFhgXEaDJ+U7eVI57WkkbmxPeaDGn3hsUYo9zaqw6q0sQI+sZoyitp7Nc373jtmspBb3MJcmIEQyRmXhGRBNwwDnOjV059cc6ypEc0bsMtL8k8sdWt7i7XgivMCZEgaBzJxHAi16o+Fp1/8AEwZM47OvPFb9TGPeORT0Uajr4ro3jHYec2vrY/fVbqu7S5Jt/bSPPcSG4PEWRuDwpDgIvOLgKvkuDyJ65JYHkKt4608Pee7n551EZoisdHUrHeay4aGS5tA5RdfxsXytI1dvfmqro8tvZfXeXZ5IAurTJOAOLFzPcOdRtKeS3szNo7IguE0yRqw6qw5Mp7GjkXylI7CCCKMWLu5dSAyW07a5YNJWQgAywPnhSMBy1ZV1bGBlCcDOKCbzQatvBtiCVY0imikdbq11KkiswxOoOQDy5gj8KD6+EEZgi+9W3t1Ne7fpp2ywh1t63bu9OR9G3pujxFNix42jb/YXf629YXc7iFt9vq2O9P8A4hbfYXXtQVrcxNg0Hmag9A7mfMLT7vD7AoJmgoaDnnwkMVubeRwREsMyrJg6Vkd4ywZvo5VFxnrzrlcWxZMmKIpG7qcLy0x5Jm87M74M4CRcz4IWSREjJBAaOKMeUueql5JBn+jW3hmGcWCIt3auI5YyZpmvZu1dBQKChoMW/wBoxQLqmkSNc4y7BQT3DNRunaZ7NXm3lsztCN/CYdItJl1cRcAtLCcZz1IX91RzVTyW9mLvVtwXLLb28oMWniXEkT82UkrHErKcrqIYkjBwoHbWykbrej0/i26+jAtLVEAVEVVHIBQAAPqrbs7fJWsdIS1vEO4flUKuTZJ21uO4fkKxU7zEM4Wo7h+QrHdXmzFuLVeukZHQ4GamJbaTCMuYh3D8hWS7jRV1Cp5EAj0gVn3W61rMbTBu9tIWMyozhbSUEAMfJt5VGoaSfkxsoII6AgYA1GtV426uVrtNFPirCXG8tn4cX8JgwbZVLcRcEiViBnPpJ/GtXNDn8lvZL30q3lpMttMhLxuiujZCsQQMlelZRMMdpju07eu9CRWrtYvAlnPDJI7CMLEqeSVg0MeJnpywMc6g9GPtXe6S6NvE9vw1e6gKkSBmXSxbEi6QAT/RJ51YtgtSImWrSazHkzcsd4bSlvWO7uzd9G3puiLtP3uvZYLu04Mgid47tdelWYAeDnCBwV1fWD9VZ0pF7bS5vFNROPHFojdHwbbae7hjvpHkihMnEmjGjKSIpCXPCwAquiklQB5SZGM5wzY4pbaFLS5pzY+aY2b9uoyce48GJNriLQcsY+MdXFEBb6Gnh50+Tq1dua1LDh1B6B3M+YWn3eH2BQTNBE71xzNZ3C22eOYZBFg4OsqdOD2Gg0tre1MM4itb9I2WASZiudJk1HBNuWEkuk4LleTA4yaiRhbty3sU0Q03QLnZyOkkTNG8QiK3DyTFfIZV54yOeAcmpHVhQVoBoNE382XK9xDKsTSoscieQNRjdiDq09cMBjI6YrncS0+XPSIxyv8AD8+PDeZyNQa0l8KUeDTZ4DnHCOca0547vfXM/h+q8Ga+u/u6X8Q03ib/AOy7sm3aO6uNcTQ60gYBwFL4Mql9I/Be/kPRXb4ZhyYcfLklOLNjy5LTT8k/D1roysWSlrWMqWRL21Yyo5ISSMMVgqTvuwro1MLOPdEXVZwu40VcdazhdxoDb0ZZrcBDIeNyRebE8N8FV6Npxn8MjmBVLX4r5MM1xztLDNkrjmLX7LIs5fCceDTZ4IOOEc41nn9XZXA/h2r8Ll9d/drnX6bxOb0+Tbvg/wBmypNcyPE0SOsKqH5F3TWWfR3YZVyeZ09wFdXh+DJhxcuTu5uvzY8t4nGl997dZLdY3GpHuLZGXvV5VVh+RNX1Bq+1NzFtWt5BPNJpu4AiPpwAzY8ogZcgdCfxya3TmtbpLDT6emPJzRHVukUNYS6Fr7Lr2+KMYu1rauy4p762jmjWRDDeHSwyMhrbBHcR3jnUTOzDNPNERLOt9lw295bRwRpGnBuyVUYyxa3yzfyjyHM86x33V4iI6Q2cCiXmag9A7mfMLT7vD7AoJmgUCgUCgUCgUEDeto2hbseSywTxKf8A1A0UoX8USQ/2KgW969gNcBJYWVZ4tWgt8iRGxrikI5hTpBBHQgHnzByiW7DmtivvDVcXCHElnchv6CCVfwdCRj8j6K2c0OtGvxzDLhvnHW1u/UNUc0NN9XjlYs9/LZmVVW4JdtK/ESaWbuVjyPSpmvTdTtqsMzyxKfG3j5tef4d6w3Y89UJe7+2yOyMtwGRgr/EPhGOMB26KeY61lET3TGoxVttMr020HPS1u/8ADtSLLddTjhhSPM3ybS6J7AYtGf7TkAfjWUWhYjW4qp/dbd6RJDc3OkSaSkUSnIhViC5ZvpSNhc45ADAzzNarTvLmanUzmskLeXXtCUDmIreJWPc8ju4Q+kKFb6nFQrJvNBr++1ykdukjsFRLi2d2PRVWVSxP4CnyGu7W3xgujbxqsqM13bsnETSHVWycfyTjnhsGtk47V7wxwZqXvtWW5QSYrHuuXhdkmowrXZqO8G2o7W+tHk1EGK8UKilmJJtuwdB6TUxWbdIYai9aRE2fY3stZLmCfiaESO5jcSAq6yFrchCh5liDkYznsrGazWdpaaXraN6tq2ZtWG4UtDIHCnS2MhlbrpdTzU4IODjkRUMnnLNB6B3M+YWn3eH2BQTNAoFAoFAoFAoI/bezBcR6CzIwIeORPlxyLzR1zyyD2HkQSCCCaDW4d9HjSQ3FtJIsLGN7m2CmBnQ6XIV2VlAIOeqqQRqOM1Gwmf4ck8yu/wDpv9+pGBtHexQTC9pe62jYlUjidghyuohJTgZyBnuojaHO939l3Eph028z2kbxssycDiSCBgVRojKOG+pAGz00kYGeVm2p3py7KOPQxTL4m7qn8OSeZXf/AE3+/VXuvuUbx2FzEZs2swgmlbEjmDWPCGOVEKykyMCxAC9cAdlWq6iK05dnPy6Lny+Ju6PszekH4lLS8LxImpXSFH0kYVtLygkHSeY7qrOgy7jeJkVnezulVQWZm8GwFAySfj+mKDBfeySQxpFayxNPkRSXYEcedOrmFLMWwCQhxnHUUE7sXZggQjUXd2MksjfKkkbGWPcMAADsAA7KBt26eG3mkjXU6RuyrjOWVSRyHXpQaBvnYCWC2jN/JMt5NAjAmJlkDnXxIQAOHpOGwOWBjuqYnY23WNobqz27W8s0sbBLqAARqQXLNpy2r5IGc4GfrrffPN9olo0ejrizc0T3bmk9a9nbmnV9NcU2RyNS3n2dLdXdqsLIHWG8IEmdLDNty1Dmpzjng/VWVb+HO8KHEtPGWkV32Wbfdqe0vLaXQlxOePK8SkKBGkaRKsDvgcQcQnLYByRyrDJkm9t5VcGGMNOWG7bEglaea5li4HESKNYiys+Ii51yFCUydeAATyUc+wYNzgdB6B3M+YWn3eH2BQTNAoFAoFAoFAoKGg1SbYNzwpLVJYhbSGUayGM8cczMzxqvyW5MwDk8sjIJHMNpUYAA7OVBqm9N5PYvJeRQieJo0SVQxWSMxltMg8k6o8SHUOoxkZ51Ez0RM7Oe7u7xTWkz3H7WOeR5biCM+TmRtWu3z9IA47Aw688VSrq/j2sqV1Px7T2dXn3mtltfCzIDCRlWAyWJ5BFXqXJ5aeuauzMbbrW+zk219455rmO9fSvg764bdz8VGmCG4hGQZWUny+ek4x0yaM6v49q9lWdT8fLDo+68k93IL2aHwcGLhwxFiXKMwdpJeQAyUXSMZAyT1xV6J3hcT+1rBbiCSF8hZUZGIOCAwxkHvqREwbPu5Hi8Jkg0QsH+JVw0zqpCs4blEASTpBbJxzx1DYRQVoNW3g2RbwrG8UEUbtdWup0jRWbM6k5YDJ5kmg+t/wA4gh+923t1Md27TxvkhGpcVtducfVU3FDw1vZMmdo2/wBhd/rb1hdz9fXbZsF7/wCYW32F17VvWDnJvFB5mxQegdzPmFp93h9gUEzQKBQKBQKBQKBQKBQfLDNByrfXdE2ha4t1JtySZYlHOAnmZIwOseeq9mcjlmqWp03N8Ud1TUafm6x3agYUX4wnyRl8FzwgxHlSBM6QxUAFuuKoRkyWjw1LnvMcjdtx9zzMUurpCIwQ0EDjmxHNZplP/tQ9Op58h0tPp4xxv6uhgwxSN3TwKtLCtAoFBZu5xGjO3RFZjjrhQSf0oNJ21fXZitZpVgEUt1ZExpr4sQkmTh/GE6ZDllBwF7SM0E3vxYvLatwwWeJ45lQdZOEwYoPSVDAenFI7tmG/JeLNStbpZFDodSnt7cg4II7GBBBB5girEdXpKXreu8LuTRl07svcyIzXbTj9lBG8Qf6MksrIZAp7QgiAJ72x9E402lxtflreYiPRIb0TyC/skhaNJJI7pdcgLaVAidmWMEa28kDGR1z2Vi5yS2LeTCaW2ndJGjSOVZEXRqSUuAHj1HDAxkZHIjB5cxQcBoPQO5nzC0+7w+wKCZoFAoFBTNAzQM0FaBQKBQUNBauR5Lf1T+hoS8924+Ih+q39qOuPH4j6uXET470SK7DqK0CgUCg+XXIIPMHkQehB65oNYu9yYmjMYmuAi4MCGTMdu6843jXGTpIBAYkDHLFBkWG8IXEV5i3n5DyuUUx6aoJD5LA/yc6h0IoNc+ETZsCqs0R4css8ccjxPp1qwOosoOksdCjURn01X1WW2PFNq91zRWnxIrv0lBbs7KilvVhkkkaE28spjM76WeOWBV1MW1EaZGBXOD3VT4XqsuatvE9F7iX+HtyW7ukXG1LW0RU1xoAumOKPm7AfRiiTLN9QFdSXFR9tsU3jtPdxlMhVt4tWmSBFOriF0OVlY9dJ5BVHfQTWzNkx2+rhg5c6nZ2Z3cjkNTuSTgcgOwUHnSg9A7mfMLT7vD7AoJmgUCgoaDmnwgfCFJbzPa2gXiIBxJXGoIWUMFROjNpZSSeQz21uw4ZvutafTTliZ9mfdb1kbDW5FwouWtoxrwhPhRVQ44eNOrXqGnGKwikzOzRWkzblWfg739e7k8GuVUTaSySICFkC41Aqc6WGR6D+6tmbDONtz6ecXd0OtCuUCgUFDQco3v3gnuJLiNJGigiMsQWM6XlePKu0kg8oLqBAVcZxk5yBVvDp4tWbS5uq1c0yRjhz07QjNqqiRdfDiGA3lahp7uYNcPHhvOo3mOm6Ji0ZOaHVdy94ZkuFtppGlSXXwXk5yI6KXKMwHlqVViCeYxjnkY7WoweH1hs0WrnNvWfR0Wqy+UCgUCgUGJtJ41id5dPDRWd9YyoVASxIPcAafkbbzs4DtveGK5nixbW9va8ZTjhJxGGGCtK/YDkeSPxNY67BeNLa1e7p6XSxS1b37PraN5Hb3EbQRW0hEcgkR41dCrNGRnHyW8nk3Xr1HKubwPFmyc0ZN/qt67DjyzEY3X9w9oW91biaCBISCUkRVUFJB1GQOYIIIPca61q8s7S4d8c0naWzisWKtB5loOxbr7y6LK2Xwa5bEEQyixEHCDpmQda5tuK6alpra3Zs8K0xukF3uY9LG86dvgwH4/H1hbjeijvf9pZeBdV95Lj6Nkf7dxEvs6qr2+0OjjtM/omNPdQbwXfmkP8Aiz/sVj/Mej/P9P8AtP3a75O8N35nH+F2P84hUfzHpPz/AEPu13Od6t2bu5u5LiKAIs2lnRpoyVkVQhKkdQQoPPtzV7T/AGn0VI6zP6LmmtfF0mEFJufdjn4KSeuVMZ59P5XWrVftJw607xPX5N3iU335erYvg92VJa3JuLmGZAissaKmskvjU7aSRgAYAGTzPopn45pMva8KuqyWy9odKO98A6rcf4af/Ja0xxLSz/XCn4V/YG+Nv3XA+u1uP9FZxrtPMeeP1hHh29lPHK3/AJNwf+VuP9FRPENNH9cfqeHb2fQ3siPyYrlvRwHX28VhPE9LH9cJ8K/ssnepzySyuc9hc26L+fFJ/dVfJxzR0jzMo092mXWwrqSeWREhhjlYuUeV5GWRv2hXQgGGPPGepPfWv+bcGOu1YmVXPwjxr80zsw7HdqVrqdHuB5Edu3kQ4HxnGyFDOcHyOvbyrXn+1N64q5q07zPT5bf8sq8Jp5Zsm7PdUxyrKt1NrTOk6YfJ1DDYBjIyRyz6TXJzfazVZO0Qs4OGYcPWqXNrKet3ck94eNfyCpgVVn7R6ye236LP3Wi3/BjedXf+Ib3Vh/MWs94/Q+70XfBpR0u7kHvLRt+5kIrOPtJq/wAv0Pu1COO6Bz4bKfQ8duR+6MGt9ftNmjzViWM6WH2t3fKc8aBx2K0Dr+bLJy/KrOP7Ux/Xj/f/AKYzpfaV1Nv3a/LtY37zDcYP9yVF/Wr9PtJpLd94+jXOmtC3tDbqzxSQS2d2qSo8bnTCfJkUq2CkpPQmrleNaO3a7Hwbx6OM3O7l1HqVreV1XOHCDDqOjFc5U46g11sXG9HaOW14dOmojk2vC1Z7v3JQNFZyFWAYaVRQQRkdSKytxrQ4ukWjdlGfHWvwx+zqG4cp2fa8Nra6eV3MshRI9GtgqhVLyA4CqoycdK5mXjOkm2/PDm5a3vbfZsa72N5ld/j4KP8A56rzxzRR/X+0sfu930N5ZfM5fW2/+5WH8f0X+af0Pu93n7wxv5tv7ye+un94o1csu1bq/M7b7CL2RXzbif4rJ85dLF5ISlUGwpukoFEFJncKJM02RsZoFAokoFQh8TyhFZm6KpY/Uoyf0rbixzkvFK95LTtG6H2Vf27mW6HEjDpCGedWiRkXWYynEwMfGNzHeK6Oqwaila4J2nbfaI6z6b9vk1VtWfihMo4YAgggjIIOQQehBHWuZalqztbpLa+qhJUBQKBTdBQVpsbrF0NSOoxkow694IH61YxVtW1bTHTdjaY2WtkQmOCJGxqSONGwcjUqgHB+sVOqnnzWtHrPQr2ZYNV5iYnZkU32FV61NfNBLgFfRnNdq3V+Z232EXsivC8T/FZPnK/j8kJQ1RbCgUCgUCgUCgUCgUAUQsX0OuORAcF0dQe7UpGf31Y02WMWWt/aUWjeNkF4rKlvFFEVVonhkbWGZJHjXSdSk5APPGOhxXRrxPmz2vftMTHTpMNXhbRtCb2bbmOJEbSSqgHQuhM9ulMnSPRXN1GSMmWbV7T7922sbMmtMR6QyKbAagKBQKCtZV7xuxlzyXZZ0yK9nM93quybhQQpR+KY/jQfjFKGNRHz5gcuWa9V49fhmuSsY9q/D+cbb9PT16qsxPt1feyd3ZEW4jdXTiWqaDbIYkbSMsj4JIm1YB6ZU8u3E6nX4r2peu07WmJ36z8/kVrPXduG78bLa26sCGEEIYHqGEaggjvzXndbattRea9uae3zWaeWGeaqMlV61lXzQS4BX0dzXat1fmdt9hF7IrwnE/xWT5yv4/JCUNUWwoFAoFAoFAoFAoFAFBY2hIyxSMvyljcryz5QUkcu3nirGlpW+Wtbdt+rC8zEbw0+52hfp4MNeTJEkjFomCtK7pmFhHE5QKpOM4PaTyNd/Fp9BfxN422naNp9PfrMNHPeHzJti84bkGTicRA6m3wsCGZkYxvoOs6AD0frnpU00ejm8RaI5fTr1t09evT9vY577LEu3r3UsYbMvBtnCRwsRIZbiWNy5dFaPESB+YXmO6tuPQ6OPi26c1o3me20RMdp69ejGcl99vyUh2lexW0IVpWcQytloNTS3KyKFgkyPJUqWOrlnvrG2l0d8t5mI7x69q+8f39E899obRu/JO7TPMxwJXSOPQFCqp5Nqxlic4z0wBXH4jTBjitMUem8zv3bqTae6ZrmNpQKBRBRJQKBQVXrWVfNCJcAr6O5rtW6vzO2+wi9kV4Tif4rJ85X8fkhKGqLYUCgUCgUCgUCgUCgUCiFancKnmFlbdQ5kCjWyqrNjmVUkqCe4Fm/Os/Gvycm/Tff6o2juu5rDdJUTKSoCgUCgUCgUCgqvWsq+aES4BX0dzXat1fmdt9hF7IrwnE/xWT5yv4/JCUNUWwoFAoFAoFAoFAoFAoFAoFAoFAoFAoFAoFAoFAoKr1rKvmhEuAV9Hc12rdX5nbfYReyK8JxP8Vk+cr+PyQlDVFsKBQKBQKBQKBQKBQKBQKBQKBQKBQKBRBRJQKBRAaCq9ayr5oJcAr6O5rtW6vzO2+wi9kV4XiX4rJ85X8fkhKGqDYUCgUCgUCgUCgUCgUCgUCgUCgUCgsXt4kKNJIwRFHNmOAP/ut2HDkzW5aRvKHPtsfCO7ZFrGFX+cmGSfSsYPIfWfwr0mn4JipG+ad59o/5dPT8KzZetvhhrNxvJeSfKuph/UIjH5IBXRrpNPTy44+vX/V06cFwRHxTMltvHeR81upv7bCQfk4NTbS6e3mxx9On+hbguCY6TMS2XZHwjSLgXUYdf5yEYYekxk8x9R/Cubn4Jiv1xTtPtLmanhObD1p8UOg2F9HOgkiYOjdGH+fcfRXnM+DJgtyZI2lzPXZkGtAqvWsq+aCXAK+jua7Tuuf4lb/YR+wK8NxCN9ZeP/b/AHXsfkhps281zNbvpkUEi1bVGjKYHN7HGUY6vKDJz7OWew13acP0+LLEzH+bpPr8Mz+zTOS236Mm/wB7LiLSmULrPNGx4WEkjinSLPy/IbS5OBnpnIArXThemvE39OWJjr13mJn+/wBE89oVvd7bhJZVUIxAvSIOG2tBbFFicsD5YdXL4x0AqcfCtNbHEzvHl+LfpO++8fTsictt16TeabT+0jCcaVFu+CxjlVIldNMYbqXZlyCc6MDmawnhmni3SN52j4d9pjr/AMdfr7J8Sy3vFt66HhEMZCNHHx+KI2PxDKugKD0bXxBz7ENTpdBpdqZLRvvO22/r/e36lr27M6x29M14IcxtGOGOakNKjQK5njOTy1nTjp/SzyrRm0OnrpZy9Ynr9J322/T/AOMovbm2bbXn5WCoCgUCgUCgUCgUCgUFu5nWNGdyFVFLMx6BQMkn8K2Y8c5LRSsdZQ4vvLt976XU2REpPBj7h01t3uevozivb6TS00uPkr5vWf79HouGcOiI8XJHX0RVb/R3CoSUCpEnu9t2Syl4ic0Yjix9jqPpDucDOD+FadVpaarHyX7+k/36OJxLh0XrOXHHX1/N2i0uVlRZEOpHAZSO0HmK8RmxWxXmlu8PNwvr1rCvmglwCvo7mu07qj+JW32EXsivC8SnbV3n817H5IZ9nbLEixxjSq8lHcOZ/wA6rZM97257T1ZxWF/NYeJb3TswYdlRLKZgvxh1eUWY41416QThc4GcdcVYtrc1sfhTPRjFI33ZtVuee7LZjwWSI7yAeXJjU2SSQudIGegGTyHea221OS1YpM9I7I5Y33ZGa1c8+qdoKx3SUCgUCgUCgUCgUCgUGjfCptLTDHbg44zFn9McZBx9RYrXoeBYI3tmn06R9VrQYPGzxWe0dXM5JwpweXIn8v8AvXpK0mY3h6vJqaY7xSfbf9FGuVHIkZ6f5/5ip8K3swtrcFZ2myvHXnzHLr+HWo8OzL75h6xzdlPCVxnPWp8KyPv2GYieZRrpByLD/t1p4VvZFtdgrO02fazqTgHn/wDj+lRNLRG8wyrqsV7ckWdH+CraJKS25P7MiSP0JJyZfqDAn+1XneO4I+HNHr0l5jiOGMOomI7T1b8teer5oUZcAr6O5rte6g/idt9hF7Irw3Eqz96ydPWV7HPwQlMVR5bezZuaactvY3g005bexvBppy29jeDTTlt7G8GmnLb2N4NNOW3sbwaactvY3g005bexvBppy29jeDTTlt7G8GmnLb2N4NNOW3sbwaactvY3g005bexvBppy29jeDTTlt7G8GmnLb2N3KPhQc+HICeQtkIB72klz7I/KvX8HptpO3WZn9tnZ4LasXvM+mzTpIwTnuBGPrrq0tMRs6+fFS9ueZ67TG3zYy2QKAM3MZJIx19B/Ct05pi3ZQrw2t8URe2095XvBR/KJHPGcHGrr9dY+Nb2b44fjiZ+Lp9HwtkAOTnnkHp0OMjB6dBUzntPo104ZjrHn/wBH14Kvf2sez6QxURmt7M/4fij+r3/dWO1CkHV0A7B1Ax16jpS2W1qzGycGhxYskXi3ZuPwZsfD8DtglyPqaPH6/vrj8XrvpJnb1j/dT43MTan1dbVa8hWtt46OHMvP+K+jbOasWP7NP6q/pWeTzSiOy/WCSgUCgUCgUCgUCgUCgUCgUCgUCggdt/tR/UX9Wq3i8ixg7yjzWcLE91aMgUQGiJ7BokNShnbE/a/2W/Va15fIr6j0T4qpDQ1Sui1P/9k="/>
          <p:cNvSpPr>
            <a:spLocks noChangeAspect="1" noChangeArrowheads="1"/>
          </p:cNvSpPr>
          <p:nvPr/>
        </p:nvSpPr>
        <p:spPr bwMode="auto">
          <a:xfrm>
            <a:off x="155575" y="-1317625"/>
            <a:ext cx="2752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4820" name="Picture 5" descr="C:\Users\Ochy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929066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 smtClean="0">
                <a:solidFill>
                  <a:srgbClr val="00FF00"/>
                </a:solidFill>
                <a:effectLst/>
                <a:latin typeface="+mn-lt"/>
              </a:rPr>
              <a:t>Phagocytosis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908050"/>
            <a:ext cx="7620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92896"/>
            <a:ext cx="828092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Degradation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ingested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material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fagosome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fusion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lysosomes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-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</a:rPr>
              <a:t>oxygen independent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(lysozyme,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defensines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serine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proteases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myeloperoxidase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acidic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 pH…)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 smtClean="0">
                <a:effectLst/>
                <a:latin typeface="+mn-lt"/>
              </a:rPr>
              <a:t>   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activation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membrane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NADPH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oxidase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-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 Antiqua" pitchFamily="18" charset="0"/>
              </a:rPr>
              <a:t>oxygen </a:t>
            </a:r>
            <a:r>
              <a:rPr lang="cs-CZ" sz="24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Book Antiqua" pitchFamily="18" charset="0"/>
              </a:rPr>
              <a:t>dependent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superoxide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hydrogen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 peroxide,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hypochlorous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i="1" dirty="0" err="1" smtClean="0">
                <a:solidFill>
                  <a:schemeClr val="bg1"/>
                </a:solidFill>
                <a:effectLst/>
                <a:latin typeface="+mn-lt"/>
              </a:rPr>
              <a:t>acid</a:t>
            </a:r>
            <a:r>
              <a:rPr lang="cs-CZ" sz="2400" b="0" i="1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production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nitric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 oxide (NO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) by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macophages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</a:br>
            <a:endParaRPr lang="cs-CZ" sz="22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5438" y="2441645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20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Book Antiqua"/>
                <a:ea typeface="+mj-ea"/>
                <a:cs typeface="+mj-cs"/>
              </a:rPr>
              <a:t/>
            </a:r>
            <a:br>
              <a:rPr lang="cs-CZ" sz="2200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Book Antiqua"/>
                <a:ea typeface="+mj-ea"/>
                <a:cs typeface="+mj-cs"/>
              </a:rPr>
            </a:br>
            <a:endParaRPr lang="cs-CZ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Immune system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75325" y="54641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0000FF"/>
                </a:solidFill>
              </a:rPr>
              <a:t>J. Ochotná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686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Secretory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products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IL-1, 6, TNF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systemic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inflammation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IL-8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chemokine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IL-3, GM-CSF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control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haematopoiesis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TGF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Symbol" pitchFamily="18" charset="2"/>
              </a:rPr>
              <a:t>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TGF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Symbol" pitchFamily="18" charset="2"/>
              </a:rPr>
              <a:t>b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tissue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regeneration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metabolic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products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arachidonic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acid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prostaglandins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prostacyclin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leukotrienes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thromboxanes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dirty="0">
                <a:solidFill>
                  <a:schemeClr val="bg1"/>
                </a:solidFill>
              </a:rPr>
              <a:t/>
            </a:r>
            <a:br>
              <a:rPr lang="cs-CZ" sz="4000" dirty="0">
                <a:solidFill>
                  <a:schemeClr val="bg1"/>
                </a:solidFill>
              </a:rPr>
            </a:br>
            <a:endParaRPr lang="cs-C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70C0"/>
                </a:solidFill>
                <a:effectLst/>
              </a:rPr>
              <a:t>Neutrophils</a:t>
            </a:r>
            <a:endParaRPr lang="cs-CZ" dirty="0">
              <a:solidFill>
                <a:srgbClr val="0070C0"/>
              </a:solidFill>
              <a:effectLst/>
            </a:endParaRPr>
          </a:p>
        </p:txBody>
      </p:sp>
      <p:pic>
        <p:nvPicPr>
          <p:cNvPr id="3" name="Picture 2" descr="Výsledek obrázku pro neutrophils ne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5205223" cy="292895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85786" y="521495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Neutrophils</a:t>
            </a:r>
            <a:r>
              <a:rPr lang="en-US" i="1" dirty="0" smtClean="0">
                <a:solidFill>
                  <a:schemeClr val="bg1"/>
                </a:solidFill>
              </a:rPr>
              <a:t> have three ways of attacking pathogen: </a:t>
            </a:r>
            <a:r>
              <a:rPr lang="en-US" i="1" dirty="0" err="1" smtClean="0">
                <a:solidFill>
                  <a:schemeClr val="bg1"/>
                </a:solidFill>
              </a:rPr>
              <a:t>phagocytosis</a:t>
            </a:r>
            <a:r>
              <a:rPr lang="en-US" i="1" dirty="0" smtClean="0">
                <a:solidFill>
                  <a:schemeClr val="bg1"/>
                </a:solidFill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</a:rPr>
              <a:t>degranulation</a:t>
            </a:r>
            <a:r>
              <a:rPr lang="en-US" i="1" dirty="0" smtClean="0">
                <a:solidFill>
                  <a:schemeClr val="bg1"/>
                </a:solidFill>
              </a:rPr>
              <a:t> and the formation of NETs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70658" name="Picture 2" descr="Výsledek obrázku pro neutrophils degranu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564235"/>
            <a:ext cx="3286147" cy="2946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endParaRPr lang="cs-CZ" sz="4000" dirty="0">
              <a:solidFill>
                <a:srgbClr val="00FF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endParaRPr lang="cs-CZ" sz="23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760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system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about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30 </a:t>
            </a:r>
            <a:r>
              <a:rPr lang="cs-CZ" sz="2000" dirty="0" err="1" smtClean="0">
                <a:solidFill>
                  <a:schemeClr val="bg1"/>
                </a:solidFill>
              </a:rPr>
              <a:t>serum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membrane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proteins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components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are </a:t>
            </a:r>
            <a:r>
              <a:rPr lang="cs-CZ" sz="2000" b="1" dirty="0" err="1" smtClean="0">
                <a:solidFill>
                  <a:schemeClr val="bg1"/>
                </a:solidFill>
              </a:rPr>
              <a:t>present</a:t>
            </a:r>
            <a:r>
              <a:rPr lang="cs-CZ" sz="2000" b="1" dirty="0" smtClean="0">
                <a:solidFill>
                  <a:schemeClr val="bg1"/>
                </a:solidFill>
              </a:rPr>
              <a:t> in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serum</a:t>
            </a:r>
            <a:r>
              <a:rPr lang="cs-CZ" sz="2000" b="1" dirty="0" smtClean="0">
                <a:solidFill>
                  <a:schemeClr val="bg1"/>
                </a:solidFill>
              </a:rPr>
              <a:t> in </a:t>
            </a:r>
            <a:r>
              <a:rPr lang="cs-CZ" sz="2000" b="1" dirty="0" err="1" smtClean="0">
                <a:solidFill>
                  <a:schemeClr val="bg1"/>
                </a:solidFill>
              </a:rPr>
              <a:t>inactive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form</a:t>
            </a:r>
            <a:r>
              <a:rPr lang="cs-CZ" sz="2000" b="1" dirty="0" smtClean="0">
                <a:solidFill>
                  <a:schemeClr val="bg1"/>
                </a:solidFill>
              </a:rPr>
              <a:t/>
            </a:r>
            <a:br>
              <a:rPr lang="cs-CZ" sz="2000" b="1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activation</a:t>
            </a:r>
            <a:r>
              <a:rPr lang="cs-CZ" sz="2000" dirty="0" smtClean="0">
                <a:solidFill>
                  <a:schemeClr val="bg1"/>
                </a:solidFill>
              </a:rPr>
              <a:t> has </a:t>
            </a:r>
            <a:r>
              <a:rPr lang="cs-CZ" sz="2000" b="1" dirty="0" err="1" smtClean="0">
                <a:solidFill>
                  <a:schemeClr val="bg1"/>
                </a:solidFill>
              </a:rPr>
              <a:t>cascade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character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dirty="0" err="1" smtClean="0">
                <a:solidFill>
                  <a:schemeClr val="bg1"/>
                </a:solidFill>
              </a:rPr>
              <a:t>complement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proteins</a:t>
            </a:r>
            <a:r>
              <a:rPr lang="cs-CZ" sz="2000" dirty="0" smtClean="0">
                <a:solidFill>
                  <a:schemeClr val="bg1"/>
                </a:solidFill>
              </a:rPr>
              <a:t> are </a:t>
            </a:r>
            <a:r>
              <a:rPr lang="cs-CZ" sz="2000" b="1" dirty="0" err="1" smtClean="0">
                <a:solidFill>
                  <a:schemeClr val="bg1"/>
                </a:solidFill>
              </a:rPr>
              <a:t>synthesized</a:t>
            </a:r>
            <a:r>
              <a:rPr lang="cs-CZ" sz="2000" b="1" dirty="0" smtClean="0">
                <a:solidFill>
                  <a:schemeClr val="bg1"/>
                </a:solidFill>
              </a:rPr>
              <a:t> in </a:t>
            </a:r>
            <a:r>
              <a:rPr lang="cs-CZ" sz="2000" b="1" dirty="0" err="1" smtClean="0">
                <a:solidFill>
                  <a:schemeClr val="bg1"/>
                </a:solidFill>
              </a:rPr>
              <a:t>the</a:t>
            </a:r>
            <a:r>
              <a:rPr lang="cs-CZ" sz="2000" b="1" dirty="0" smtClean="0">
                <a:solidFill>
                  <a:schemeClr val="bg1"/>
                </a:solidFill>
              </a:rPr>
              <a:t> liver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</a:rPr>
              <a:t>less</a:t>
            </a:r>
            <a:r>
              <a:rPr lang="cs-CZ" sz="2000" dirty="0" smtClean="0">
                <a:solidFill>
                  <a:schemeClr val="bg1"/>
                </a:solidFill>
              </a:rPr>
              <a:t> by </a:t>
            </a:r>
            <a:r>
              <a:rPr lang="cs-CZ" sz="2000" dirty="0" err="1" smtClean="0">
                <a:solidFill>
                  <a:schemeClr val="bg1"/>
                </a:solidFill>
              </a:rPr>
              <a:t>tissue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</a:t>
            </a:r>
            <a:r>
              <a:rPr lang="cs-CZ" sz="2000" dirty="0" err="1" smtClean="0">
                <a:solidFill>
                  <a:schemeClr val="bg1"/>
                </a:solidFill>
              </a:rPr>
              <a:t>macrophages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fibroblasts</a:t>
            </a:r>
            <a:r>
              <a:rPr lang="cs-CZ" sz="2000" dirty="0" smtClean="0">
                <a:solidFill>
                  <a:schemeClr val="bg1"/>
                </a:solidFill>
              </a:rPr>
              <a:t/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u="sng" dirty="0" err="1" smtClean="0">
                <a:solidFill>
                  <a:schemeClr val="bg1"/>
                </a:solidFill>
              </a:rPr>
              <a:t>the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main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complement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components</a:t>
            </a:r>
            <a:r>
              <a:rPr lang="cs-CZ" sz="2000" dirty="0" smtClean="0">
                <a:solidFill>
                  <a:schemeClr val="bg1"/>
                </a:solidFill>
              </a:rPr>
              <a:t>: </a:t>
            </a:r>
            <a:r>
              <a:rPr lang="cs-CZ" sz="2000" b="1" dirty="0" smtClean="0">
                <a:solidFill>
                  <a:schemeClr val="bg1"/>
                </a:solidFill>
              </a:rPr>
              <a:t>C1-C9 </a:t>
            </a:r>
            <a:r>
              <a:rPr lang="cs-CZ" sz="2000" dirty="0" smtClean="0">
                <a:solidFill>
                  <a:schemeClr val="bg1"/>
                </a:solidFill>
              </a:rPr>
              <a:t>(C3 </a:t>
            </a:r>
            <a:r>
              <a:rPr lang="cs-CZ" sz="2000" dirty="0" err="1" smtClean="0">
                <a:solidFill>
                  <a:schemeClr val="bg1"/>
                </a:solidFill>
              </a:rPr>
              <a:t>is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central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 </a:t>
            </a:r>
            <a:r>
              <a:rPr lang="cs-CZ" sz="2000" dirty="0" err="1" smtClean="0">
                <a:solidFill>
                  <a:schemeClr val="bg1"/>
                </a:solidFill>
              </a:rPr>
              <a:t>component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u="sng" dirty="0" err="1" smtClean="0">
                <a:solidFill>
                  <a:schemeClr val="bg1"/>
                </a:solidFill>
              </a:rPr>
              <a:t>other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complement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components</a:t>
            </a:r>
            <a:r>
              <a:rPr lang="cs-CZ" sz="2000" dirty="0" smtClean="0">
                <a:solidFill>
                  <a:schemeClr val="bg1"/>
                </a:solidFill>
              </a:rPr>
              <a:t>: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B,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D,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P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800" dirty="0" smtClean="0">
                <a:solidFill>
                  <a:schemeClr val="bg1"/>
                </a:solidFill>
              </a:rPr>
              <a:t/>
            </a:r>
            <a:br>
              <a:rPr lang="cs-CZ" sz="8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* </a:t>
            </a:r>
            <a:r>
              <a:rPr lang="cs-CZ" sz="2000" u="sng" dirty="0" err="1" smtClean="0">
                <a:solidFill>
                  <a:schemeClr val="bg1"/>
                </a:solidFill>
              </a:rPr>
              <a:t>regulatory</a:t>
            </a:r>
            <a:r>
              <a:rPr lang="cs-CZ" sz="2000" u="sng" dirty="0" smtClean="0">
                <a:solidFill>
                  <a:schemeClr val="bg1"/>
                </a:solidFill>
              </a:rPr>
              <a:t> </a:t>
            </a:r>
            <a:r>
              <a:rPr lang="cs-CZ" sz="2000" u="sng" dirty="0" err="1" smtClean="0">
                <a:solidFill>
                  <a:schemeClr val="bg1"/>
                </a:solidFill>
              </a:rPr>
              <a:t>proteins</a:t>
            </a:r>
            <a:r>
              <a:rPr lang="cs-CZ" sz="2000" dirty="0" smtClean="0">
                <a:solidFill>
                  <a:schemeClr val="bg1"/>
                </a:solidFill>
              </a:rPr>
              <a:t>: C1 - inhibitor,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I, </a:t>
            </a:r>
            <a:r>
              <a:rPr lang="cs-CZ" sz="2000" dirty="0" err="1" smtClean="0">
                <a:solidFill>
                  <a:schemeClr val="bg1"/>
                </a:solidFill>
              </a:rPr>
              <a:t>factor</a:t>
            </a:r>
            <a:r>
              <a:rPr lang="cs-CZ" sz="2000" dirty="0" smtClean="0">
                <a:solidFill>
                  <a:schemeClr val="bg1"/>
                </a:solidFill>
              </a:rPr>
              <a:t> H, DAF, MCP,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  CR1, CD59 (</a:t>
            </a:r>
            <a:r>
              <a:rPr lang="cs-CZ" sz="2000" dirty="0" err="1" smtClean="0">
                <a:solidFill>
                  <a:schemeClr val="bg1"/>
                </a:solidFill>
              </a:rPr>
              <a:t>protektin</a:t>
            </a:r>
            <a:r>
              <a:rPr lang="cs-CZ" sz="2000" dirty="0" smtClean="0">
                <a:solidFill>
                  <a:schemeClr val="bg1"/>
                </a:solidFill>
              </a:rPr>
              <a:t>) </a:t>
            </a:r>
            <a:r>
              <a:rPr lang="cs-CZ" sz="2000" dirty="0" err="1" smtClean="0">
                <a:solidFill>
                  <a:schemeClr val="bg1"/>
                </a:solidFill>
              </a:rPr>
              <a:t>inactivator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anafylatoxin</a:t>
            </a:r>
            <a:r>
              <a:rPr lang="cs-CZ" sz="2000" dirty="0" smtClean="0">
                <a:solidFill>
                  <a:schemeClr val="bg1"/>
                </a:solidFill>
              </a:rPr>
              <a:t>…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functions</a:t>
            </a: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FF"/>
                </a:solidFill>
              </a:rPr>
              <a:t/>
            </a:r>
            <a:br>
              <a:rPr lang="cs-CZ" sz="3600" dirty="0" smtClean="0">
                <a:solidFill>
                  <a:srgbClr val="0000FF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Opsonization</a:t>
            </a:r>
            <a:r>
              <a:rPr lang="cs-CZ" dirty="0" smtClean="0">
                <a:solidFill>
                  <a:schemeClr val="bg1"/>
                </a:solidFill>
              </a:rPr>
              <a:t> (C3b)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Chemotaxis</a:t>
            </a:r>
            <a:r>
              <a:rPr lang="cs-CZ" dirty="0" smtClean="0">
                <a:solidFill>
                  <a:schemeClr val="bg1"/>
                </a:solidFill>
              </a:rPr>
              <a:t> (C3a, C5a)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Osmotic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lysis</a:t>
            </a:r>
            <a:r>
              <a:rPr lang="cs-CZ" dirty="0" smtClean="0">
                <a:solidFill>
                  <a:schemeClr val="bg1"/>
                </a:solidFill>
              </a:rPr>
              <a:t> (MAC C5b-C9)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Anafylatoxins</a:t>
            </a:r>
            <a:r>
              <a:rPr lang="cs-CZ" dirty="0" smtClean="0">
                <a:solidFill>
                  <a:schemeClr val="bg1"/>
                </a:solidFill>
              </a:rPr>
              <a:t> (C3a, C4a, C5a)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08" y="2780928"/>
            <a:ext cx="6543692" cy="352779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Alternative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pathway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Clasial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pathway</a:t>
            </a: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/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* </a:t>
            </a:r>
            <a:r>
              <a:rPr lang="cs-CZ" dirty="0" err="1" smtClean="0">
                <a:solidFill>
                  <a:schemeClr val="bg1"/>
                </a:solidFill>
              </a:rPr>
              <a:t>Lektin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pathway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omplemen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6985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Regulation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of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complement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and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protection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of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own</a:t>
            </a:r>
            <a:r>
              <a:rPr lang="cs-CZ" sz="28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28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cells</a:t>
            </a:r>
            <a:endParaRPr lang="cs-CZ" sz="2800" b="1" dirty="0" smtClean="0">
              <a:solidFill>
                <a:srgbClr val="00FF00"/>
              </a:solidFill>
              <a:effectLst/>
              <a:latin typeface="Book Antiqu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800" smtClean="0">
                <a:solidFill>
                  <a:srgbClr val="002060"/>
                </a:solidFill>
                <a:latin typeface="Book Antiqua" pitchFamily="18" charset="0"/>
              </a:rPr>
              <a:t>Activation of complement cascade is controlled by the plasma and membrane inhibitors.</a:t>
            </a:r>
            <a:br>
              <a:rPr lang="cs-CZ" sz="2800" smtClean="0">
                <a:solidFill>
                  <a:srgbClr val="002060"/>
                </a:solidFill>
                <a:latin typeface="Book Antiqua" pitchFamily="18" charset="0"/>
              </a:rPr>
            </a:br>
            <a:endParaRPr lang="cs-CZ" sz="280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857500"/>
            <a:ext cx="73755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ovéPole 4"/>
          <p:cNvSpPr txBox="1">
            <a:spLocks noChangeArrowheads="1"/>
          </p:cNvSpPr>
          <p:nvPr/>
        </p:nvSpPr>
        <p:spPr bwMode="auto">
          <a:xfrm>
            <a:off x="3643313" y="5000625"/>
            <a:ext cx="54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Book Antiqua" pitchFamily="18" charset="0"/>
              </a:rPr>
              <a:t>MCP</a:t>
            </a:r>
          </a:p>
        </p:txBody>
      </p:sp>
      <p:sp>
        <p:nvSpPr>
          <p:cNvPr id="21510" name="TextovéPole 5"/>
          <p:cNvSpPr txBox="1">
            <a:spLocks noChangeArrowheads="1"/>
          </p:cNvSpPr>
          <p:nvPr/>
        </p:nvSpPr>
        <p:spPr bwMode="auto">
          <a:xfrm>
            <a:off x="4286250" y="4929188"/>
            <a:ext cx="517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Book Antiqua" pitchFamily="18" charset="0"/>
              </a:rPr>
              <a:t>DAF</a:t>
            </a:r>
          </a:p>
        </p:txBody>
      </p:sp>
      <p:sp>
        <p:nvSpPr>
          <p:cNvPr id="21511" name="TextovéPole 6"/>
          <p:cNvSpPr txBox="1">
            <a:spLocks noChangeArrowheads="1"/>
          </p:cNvSpPr>
          <p:nvPr/>
        </p:nvSpPr>
        <p:spPr bwMode="auto">
          <a:xfrm>
            <a:off x="5072063" y="4929188"/>
            <a:ext cx="817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Book Antiqua" pitchFamily="18" charset="0"/>
              </a:rPr>
              <a:t>Protectin</a:t>
            </a:r>
          </a:p>
        </p:txBody>
      </p:sp>
      <p:sp>
        <p:nvSpPr>
          <p:cNvPr id="21512" name="TextovéPole 7"/>
          <p:cNvSpPr txBox="1">
            <a:spLocks noChangeArrowheads="1"/>
          </p:cNvSpPr>
          <p:nvPr/>
        </p:nvSpPr>
        <p:spPr bwMode="auto">
          <a:xfrm>
            <a:off x="3214688" y="4429125"/>
            <a:ext cx="2028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002060"/>
                </a:solidFill>
                <a:latin typeface="Book Antiqua" pitchFamily="18" charset="0"/>
              </a:rPr>
              <a:t>Anaphylatoxin inactivator</a:t>
            </a:r>
            <a:endParaRPr lang="cs-CZ" sz="120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Complement</a:t>
            </a:r>
            <a:r>
              <a:rPr lang="cs-CZ" sz="32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regulation</a:t>
            </a:r>
            <a:endParaRPr lang="cs-CZ" sz="3200" dirty="0" smtClean="0">
              <a:solidFill>
                <a:srgbClr val="00FF00"/>
              </a:solidFill>
              <a:effectLst/>
              <a:latin typeface="Book Antiqua" pitchFamily="18" charset="0"/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F105D5"/>
                </a:solidFill>
                <a:latin typeface="Book Antiqua" pitchFamily="18" charset="0"/>
              </a:rPr>
              <a:t>C1 inhibitor</a:t>
            </a:r>
            <a:r>
              <a:rPr lang="cs-CZ" sz="240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(C1-INH) – inhibits C1; if missing→ HAE 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F105D5"/>
                </a:solidFill>
                <a:latin typeface="Book Antiqua" pitchFamily="18" charset="0"/>
              </a:rPr>
              <a:t>factor I</a:t>
            </a:r>
            <a:r>
              <a:rPr lang="cs-CZ" sz="24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with cofactors: </a:t>
            </a:r>
            <a:r>
              <a:rPr lang="cs-CZ" sz="2400" b="1" smtClean="0">
                <a:solidFill>
                  <a:srgbClr val="0000FF"/>
                </a:solidFill>
                <a:latin typeface="Book Antiqua" pitchFamily="18" charset="0"/>
              </a:rPr>
              <a:t>MCP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(membrane cofactor protein), </a:t>
            </a:r>
            <a:r>
              <a:rPr lang="cs-CZ" sz="2400" b="1" smtClean="0">
                <a:solidFill>
                  <a:srgbClr val="0000FF"/>
                </a:solidFill>
                <a:latin typeface="Book Antiqua" pitchFamily="18" charset="0"/>
              </a:rPr>
              <a:t>CR1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,</a:t>
            </a:r>
            <a:r>
              <a:rPr lang="cs-CZ" sz="2400" b="1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b="1" smtClean="0">
                <a:solidFill>
                  <a:srgbClr val="0000FF"/>
                </a:solidFill>
                <a:latin typeface="Book Antiqua" pitchFamily="18" charset="0"/>
              </a:rPr>
              <a:t>factor H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– C3b, C4b cleavage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endParaRPr lang="cs-CZ" sz="100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smtClean="0">
                <a:solidFill>
                  <a:srgbClr val="F105D5"/>
                </a:solidFill>
                <a:latin typeface="Book Antiqua" pitchFamily="18" charset="0"/>
              </a:rPr>
              <a:t>DAF</a:t>
            </a:r>
            <a:r>
              <a:rPr lang="cs-CZ" sz="2400" smtClean="0">
                <a:solidFill>
                  <a:srgbClr val="002060"/>
                </a:solidFill>
                <a:latin typeface="Book Antiqua" pitchFamily="18" charset="0"/>
              </a:rPr>
              <a:t> (decay-accelerating protein)-degradation of C3 and C5 convertase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endParaRPr lang="cs-CZ" sz="2400" smtClean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FF00"/>
              </a:buClr>
              <a:buFontTx/>
              <a:buNone/>
              <a:defRPr/>
            </a:pP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F105D5"/>
                </a:solidFill>
                <a:latin typeface="Book Antiqua" pitchFamily="18" charset="0"/>
              </a:rPr>
              <a:t>factor</a:t>
            </a: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 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(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vitronectin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) –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inhibits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complex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C5bC6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None/>
              <a:defRPr/>
            </a:pPr>
            <a:endParaRPr lang="cs-CZ" sz="1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CD 59</a:t>
            </a:r>
            <a:r>
              <a:rPr lang="cs-CZ" sz="2400" dirty="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(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protectin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) -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prevents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the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polymerization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of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C9 </a:t>
            </a:r>
            <a:b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cs-CZ" sz="1000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b="1" dirty="0" err="1" smtClean="0">
                <a:solidFill>
                  <a:srgbClr val="F105D5"/>
                </a:solidFill>
                <a:latin typeface="Book Antiqua" pitchFamily="18" charset="0"/>
              </a:rPr>
              <a:t>anaphylatoxin</a:t>
            </a: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b="1" dirty="0" err="1" smtClean="0">
                <a:solidFill>
                  <a:srgbClr val="F105D5"/>
                </a:solidFill>
                <a:latin typeface="Book Antiqua" pitchFamily="18" charset="0"/>
              </a:rPr>
              <a:t>inactivator</a:t>
            </a:r>
            <a:r>
              <a:rPr lang="cs-CZ" sz="2400" b="1" dirty="0" smtClean="0">
                <a:solidFill>
                  <a:srgbClr val="F105D5"/>
                </a:solidFill>
                <a:latin typeface="Book Antiqua" pitchFamily="18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Book Antiqua" pitchFamily="18" charset="0"/>
              </a:rPr>
              <a:t>(CPN)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-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inactivates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Book Antiqua" pitchFamily="18" charset="0"/>
              </a:rPr>
              <a:t>anafylatoxins</a:t>
            </a:r>
            <a: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  <a:t> (C3a, C4a, C5a)</a:t>
            </a:r>
            <a:br>
              <a:rPr lang="cs-CZ" sz="24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cs-CZ" sz="2400" dirty="0" smtClean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3555" name="Nadpis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Complement</a:t>
            </a:r>
            <a:r>
              <a:rPr lang="cs-CZ" sz="3200" b="1" dirty="0" smtClean="0">
                <a:solidFill>
                  <a:srgbClr val="00FF00"/>
                </a:solidFill>
                <a:effectLst/>
                <a:latin typeface="Book Antiqua" pitchFamily="18" charset="0"/>
              </a:rPr>
              <a:t> </a:t>
            </a:r>
            <a:r>
              <a:rPr lang="cs-CZ" sz="3200" b="1" dirty="0" err="1" smtClean="0">
                <a:solidFill>
                  <a:srgbClr val="00FF00"/>
                </a:solidFill>
                <a:effectLst/>
                <a:latin typeface="Book Antiqua" pitchFamily="18" charset="0"/>
              </a:rPr>
              <a:t>regulation</a:t>
            </a:r>
            <a:endParaRPr lang="cs-CZ" sz="3200" dirty="0" smtClean="0">
              <a:solidFill>
                <a:srgbClr val="00FF00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main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functions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system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system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belongs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basic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homeostatic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mechanisms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Defense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Autotolerance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Immune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  <a:effectLst/>
                <a:latin typeface="+mn-lt"/>
              </a:rPr>
              <a:t>surveillance</a:t>
            </a:r>
            <a:endParaRPr lang="cs-CZ" sz="4000" b="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receptors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fragments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components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CR1 -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various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removing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immunecomplexes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CR2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on B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FDC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activation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CR3, CR4 -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phagocytes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            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participation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opsonization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adhesion</a:t>
            </a: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8527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Basophils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mast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and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their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importance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in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immune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responses</a:t>
            </a: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rgbClr val="00FF00"/>
                </a:solidFill>
                <a:effectLst/>
                <a:latin typeface="+mn-lt"/>
              </a:rPr>
              <a:t>Mast </a:t>
            </a:r>
            <a:r>
              <a:rPr lang="cs-CZ" sz="40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endParaRPr lang="cs-CZ" sz="40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071688"/>
            <a:ext cx="8229600" cy="3941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solidFill>
                  <a:srgbClr val="0000FF"/>
                </a:solidFill>
              </a:rPr>
              <a:t>Mucosal</a:t>
            </a:r>
            <a:r>
              <a:rPr lang="cs-CZ" sz="2400" b="1" dirty="0" smtClean="0">
                <a:solidFill>
                  <a:srgbClr val="0000FF"/>
                </a:solidFill>
              </a:rPr>
              <a:t> mast </a:t>
            </a:r>
            <a:r>
              <a:rPr lang="cs-CZ" sz="2400" b="1" dirty="0" err="1" smtClean="0">
                <a:solidFill>
                  <a:srgbClr val="0000FF"/>
                </a:solidFill>
              </a:rPr>
              <a:t>cells</a:t>
            </a:r>
            <a:r>
              <a:rPr lang="cs-CZ" sz="2400" b="1" dirty="0" smtClean="0">
                <a:solidFill>
                  <a:srgbClr val="0000FF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- in </a:t>
            </a:r>
            <a:r>
              <a:rPr lang="cs-CZ" sz="2400" dirty="0" err="1" smtClean="0">
                <a:solidFill>
                  <a:schemeClr val="bg1"/>
                </a:solidFill>
              </a:rPr>
              <a:t>the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mucous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membranes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of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respiratory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gastrointestinal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tract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 err="1" smtClean="0">
                <a:solidFill>
                  <a:schemeClr val="bg1"/>
                </a:solidFill>
              </a:rPr>
              <a:t>participate</a:t>
            </a:r>
            <a:r>
              <a:rPr lang="cs-CZ" sz="2400" dirty="0" smtClean="0">
                <a:solidFill>
                  <a:schemeClr val="bg1"/>
                </a:solidFill>
              </a:rPr>
              <a:t> in </a:t>
            </a:r>
            <a:r>
              <a:rPr lang="cs-CZ" sz="2400" dirty="0" err="1" smtClean="0">
                <a:solidFill>
                  <a:schemeClr val="bg1"/>
                </a:solidFill>
              </a:rPr>
              <a:t>parasitosis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and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allergy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None/>
            </a:pPr>
            <a:endParaRPr lang="cs-CZ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b="1" i="1" dirty="0" err="1" smtClean="0">
                <a:solidFill>
                  <a:schemeClr val="bg1"/>
                </a:solidFill>
              </a:rPr>
              <a:t>Connective</a:t>
            </a:r>
            <a:r>
              <a:rPr lang="cs-CZ" sz="2400" b="1" i="1" dirty="0" smtClean="0">
                <a:solidFill>
                  <a:schemeClr val="bg1"/>
                </a:solidFill>
              </a:rPr>
              <a:t> </a:t>
            </a:r>
            <a:r>
              <a:rPr lang="cs-CZ" sz="2400" b="1" i="1" dirty="0" err="1" smtClean="0">
                <a:solidFill>
                  <a:schemeClr val="bg1"/>
                </a:solidFill>
              </a:rPr>
              <a:t>tissue</a:t>
            </a:r>
            <a:r>
              <a:rPr lang="cs-CZ" sz="2400" b="1" i="1" dirty="0" smtClean="0">
                <a:solidFill>
                  <a:schemeClr val="bg1"/>
                </a:solidFill>
              </a:rPr>
              <a:t> mast </a:t>
            </a:r>
            <a:r>
              <a:rPr lang="cs-CZ" sz="2400" b="1" i="1" dirty="0" err="1" smtClean="0">
                <a:solidFill>
                  <a:schemeClr val="bg1"/>
                </a:solidFill>
              </a:rPr>
              <a:t>cells</a:t>
            </a:r>
            <a:r>
              <a:rPr lang="cs-CZ" sz="2400" b="1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smtClean="0">
                <a:solidFill>
                  <a:schemeClr val="bg1"/>
                </a:solidFill>
              </a:rPr>
              <a:t>- </a:t>
            </a:r>
            <a:r>
              <a:rPr lang="cs-CZ" sz="2400" i="1" dirty="0" err="1" smtClean="0">
                <a:solidFill>
                  <a:schemeClr val="bg1"/>
                </a:solidFill>
              </a:rPr>
              <a:t>the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connective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tissue</a:t>
            </a:r>
            <a:r>
              <a:rPr lang="cs-CZ" sz="2400" i="1" dirty="0" smtClean="0">
                <a:solidFill>
                  <a:schemeClr val="bg1"/>
                </a:solidFill>
              </a:rPr>
              <a:t>, in </a:t>
            </a:r>
            <a:r>
              <a:rPr lang="cs-CZ" sz="2400" i="1" dirty="0" err="1" smtClean="0">
                <a:solidFill>
                  <a:schemeClr val="bg1"/>
                </a:solidFill>
              </a:rPr>
              <a:t>parasitosis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and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cs-CZ" sz="2400" i="1" dirty="0" err="1" smtClean="0">
                <a:solidFill>
                  <a:schemeClr val="bg1"/>
                </a:solidFill>
              </a:rPr>
              <a:t>allergy</a:t>
            </a:r>
            <a:r>
              <a:rPr lang="cs-CZ" sz="2400" i="1" dirty="0" smtClean="0">
                <a:solidFill>
                  <a:schemeClr val="bg1"/>
                </a:solidFill>
              </a:rPr>
              <a:t> are not </a:t>
            </a:r>
            <a:r>
              <a:rPr lang="cs-CZ" sz="2400" i="1" dirty="0" err="1" smtClean="0">
                <a:solidFill>
                  <a:schemeClr val="bg1"/>
                </a:solidFill>
              </a:rPr>
              <a:t>participating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300" y="0"/>
            <a:ext cx="2679700" cy="174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Mast cell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functions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2204864"/>
            <a:ext cx="8497888" cy="4653136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chemeClr val="bg1"/>
                </a:solidFill>
              </a:rPr>
              <a:t>Defense </a:t>
            </a:r>
            <a:r>
              <a:rPr lang="cs-CZ" sz="2400" dirty="0" err="1">
                <a:solidFill>
                  <a:schemeClr val="bg1"/>
                </a:solidFill>
              </a:rPr>
              <a:t>against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parasitic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infections</a:t>
            </a:r>
            <a:endParaRPr lang="cs-CZ" sz="2400" b="1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9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chemeClr val="bg1"/>
                </a:solidFill>
              </a:rPr>
              <a:t>Responsible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for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the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early</a:t>
            </a:r>
            <a:r>
              <a:rPr lang="cs-CZ" sz="2400" b="1" dirty="0">
                <a:solidFill>
                  <a:schemeClr val="bg1"/>
                </a:solidFill>
              </a:rPr>
              <a:t> type </a:t>
            </a:r>
            <a:r>
              <a:rPr lang="cs-CZ" sz="2400" b="1" dirty="0" err="1">
                <a:solidFill>
                  <a:schemeClr val="bg1"/>
                </a:solidFill>
              </a:rPr>
              <a:t>of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hypersensitivity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</a:rPr>
              <a:t>allergic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reaction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  <a:endParaRPr lang="cs-CZ" sz="24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9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 smtClean="0">
                <a:solidFill>
                  <a:schemeClr val="bg1"/>
                </a:solidFill>
              </a:rPr>
              <a:t>Apply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during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inflammation</a:t>
            </a:r>
            <a:r>
              <a:rPr lang="cs-CZ" sz="2400" dirty="0">
                <a:solidFill>
                  <a:schemeClr val="bg1"/>
                </a:solidFill>
              </a:rPr>
              <a:t>, in </a:t>
            </a:r>
            <a:r>
              <a:rPr lang="cs-CZ" sz="2400" dirty="0" err="1">
                <a:solidFill>
                  <a:schemeClr val="bg1"/>
                </a:solidFill>
              </a:rPr>
              <a:t>angiogenesis</a:t>
            </a:r>
            <a:r>
              <a:rPr lang="cs-CZ" sz="2400" dirty="0">
                <a:solidFill>
                  <a:schemeClr val="bg1"/>
                </a:solidFill>
              </a:rPr>
              <a:t>, in </a:t>
            </a:r>
            <a:r>
              <a:rPr lang="cs-CZ" sz="2400" dirty="0" err="1">
                <a:solidFill>
                  <a:schemeClr val="bg1"/>
                </a:solidFill>
              </a:rPr>
              <a:t>tissue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remodeling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9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sz="2400" dirty="0" err="1">
                <a:solidFill>
                  <a:schemeClr val="bg1"/>
                </a:solidFill>
              </a:rPr>
              <a:t>Regulation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of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immune</a:t>
            </a:r>
            <a:r>
              <a:rPr lang="cs-CZ" sz="2400" dirty="0">
                <a:solidFill>
                  <a:schemeClr val="bg1"/>
                </a:solidFill>
              </a:rPr>
              <a:t> response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4516" name="Obrázek 3" descr="http://ts1.mm.bing.net/th?id=H.4928416052216421&amp;w=222&amp;h=134&amp;c=7&amp;rs=1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2571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Obrázek 4" descr="http://media.treehugger.com/assets/images/2011/10/pollen-helps-allergies-p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202" y="285728"/>
            <a:ext cx="260605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706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Mast cell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928813"/>
            <a:ext cx="8321675" cy="38100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 2" pitchFamily="18" charset="2"/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Mast </a:t>
            </a:r>
            <a:r>
              <a:rPr lang="cs-CZ" sz="2400" dirty="0" err="1">
                <a:solidFill>
                  <a:schemeClr val="bg1"/>
                </a:solidFill>
              </a:rPr>
              <a:t>cells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degranulation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can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be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stimulated</a:t>
            </a:r>
            <a:r>
              <a:rPr lang="cs-CZ" sz="2400" dirty="0" smtClean="0">
                <a:solidFill>
                  <a:schemeClr val="bg1"/>
                </a:solidFill>
              </a:rPr>
              <a:t> by: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rgbClr val="0000FF"/>
                </a:solidFill>
              </a:rPr>
              <a:t>Antigen </a:t>
            </a:r>
            <a:r>
              <a:rPr lang="cs-CZ" dirty="0" err="1" smtClean="0">
                <a:solidFill>
                  <a:srgbClr val="0000FF"/>
                </a:solidFill>
              </a:rPr>
              <a:t>or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allergen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through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cross</a:t>
            </a:r>
            <a:r>
              <a:rPr lang="cs-CZ" dirty="0" smtClean="0">
                <a:solidFill>
                  <a:srgbClr val="0000FF"/>
                </a:solidFill>
              </a:rPr>
              <a:t>-</a:t>
            </a:r>
            <a:r>
              <a:rPr lang="cs-CZ" dirty="0" err="1" smtClean="0">
                <a:solidFill>
                  <a:srgbClr val="0000FF"/>
                </a:solidFill>
              </a:rPr>
              <a:t>linking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br>
              <a:rPr lang="cs-CZ" dirty="0" smtClean="0">
                <a:solidFill>
                  <a:srgbClr val="0000FF"/>
                </a:solidFill>
              </a:rPr>
            </a:br>
            <a:r>
              <a:rPr lang="cs-CZ" dirty="0" err="1" smtClean="0">
                <a:solidFill>
                  <a:srgbClr val="0000FF"/>
                </a:solidFill>
              </a:rPr>
              <a:t>of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IgE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>
                <a:solidFill>
                  <a:srgbClr val="0000FF"/>
                </a:solidFill>
              </a:rPr>
              <a:t>Fc</a:t>
            </a:r>
            <a:r>
              <a:rPr lang="cs-CZ" dirty="0">
                <a:solidFill>
                  <a:srgbClr val="0000FF"/>
                </a:solidFill>
              </a:rPr>
              <a:t> </a:t>
            </a:r>
            <a:r>
              <a:rPr lang="cs-CZ" dirty="0" err="1" smtClean="0">
                <a:solidFill>
                  <a:srgbClr val="0000FF"/>
                </a:solidFill>
              </a:rPr>
              <a:t>receptors</a:t>
            </a:r>
            <a:endParaRPr lang="cs-CZ" dirty="0" smtClean="0">
              <a:solidFill>
                <a:srgbClr val="0000FF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rgbClr val="0000FF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err="1">
                <a:solidFill>
                  <a:srgbClr val="0000FF"/>
                </a:solidFill>
              </a:rPr>
              <a:t>anafylatoxins</a:t>
            </a:r>
            <a:r>
              <a:rPr lang="cs-CZ" dirty="0">
                <a:solidFill>
                  <a:schemeClr val="bg1"/>
                </a:solidFill>
              </a:rPr>
              <a:t> (C3a, C4a, C5a) </a:t>
            </a:r>
            <a:endParaRPr lang="cs-CZ" dirty="0" smtClean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rgbClr val="0000FF"/>
                </a:solidFill>
              </a:rPr>
              <a:t>TLR</a:t>
            </a:r>
            <a:r>
              <a:rPr lang="cs-CZ" dirty="0" smtClean="0">
                <a:solidFill>
                  <a:srgbClr val="00FF00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  <a:p>
            <a:pPr marL="868680" lvl="1" indent="-283464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None/>
              <a:defRPr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Mast cell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by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cross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-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linking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IgE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Fc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receptors</a:t>
            </a:r>
            <a:endParaRPr lang="cs-CZ" sz="32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Establishing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multivalent antigen (</a:t>
            </a:r>
            <a:r>
              <a:rPr lang="cs-CZ" sz="2000" dirty="0" err="1" smtClean="0">
                <a:solidFill>
                  <a:schemeClr val="bg1"/>
                </a:solidFill>
              </a:rPr>
              <a:t>multicellular</a:t>
            </a:r>
            <a:r>
              <a:rPr lang="cs-CZ" sz="2000" dirty="0" smtClean="0">
                <a:solidFill>
                  <a:schemeClr val="bg1"/>
                </a:solidFill>
              </a:rPr>
              <a:t> parasite)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smtClean="0">
                <a:solidFill>
                  <a:schemeClr val="bg1"/>
                </a:solidFill>
              </a:rPr>
              <a:t>to </a:t>
            </a:r>
            <a:r>
              <a:rPr lang="cs-CZ" sz="2000" dirty="0" err="1" smtClean="0">
                <a:solidFill>
                  <a:schemeClr val="bg1"/>
                </a:solidFill>
              </a:rPr>
              <a:t>IgE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linked</a:t>
            </a:r>
            <a:r>
              <a:rPr lang="cs-CZ" sz="2000" dirty="0" smtClean="0">
                <a:solidFill>
                  <a:schemeClr val="bg1"/>
                </a:solidFill>
              </a:rPr>
              <a:t> to </a:t>
            </a:r>
            <a:r>
              <a:rPr lang="cs-CZ" sz="2000" dirty="0" err="1" smtClean="0">
                <a:solidFill>
                  <a:schemeClr val="bg1"/>
                </a:solidFill>
              </a:rPr>
              <a:t>highaffinnity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rgbClr val="0000FF"/>
                </a:solidFill>
              </a:rPr>
              <a:t>Fc</a:t>
            </a:r>
            <a:r>
              <a:rPr lang="cs-CZ" sz="2000" dirty="0" smtClean="0">
                <a:solidFill>
                  <a:srgbClr val="0000FF"/>
                </a:solidFill>
              </a:rPr>
              <a:t> receptor </a:t>
            </a:r>
            <a:r>
              <a:rPr lang="cs-CZ" sz="2000" dirty="0" err="1" smtClean="0">
                <a:solidFill>
                  <a:srgbClr val="0000FF"/>
                </a:solidFill>
              </a:rPr>
              <a:t>for</a:t>
            </a:r>
            <a:r>
              <a:rPr lang="cs-CZ" sz="2000" dirty="0" smtClean="0">
                <a:solidFill>
                  <a:srgbClr val="0000FF"/>
                </a:solidFill>
              </a:rPr>
              <a:t> </a:t>
            </a:r>
            <a:r>
              <a:rPr lang="cs-CZ" sz="2000" dirty="0" err="1" smtClean="0">
                <a:solidFill>
                  <a:srgbClr val="0000FF"/>
                </a:solidFill>
              </a:rPr>
              <a:t>IgE</a:t>
            </a:r>
            <a:r>
              <a:rPr lang="cs-CZ" sz="2000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(</a:t>
            </a:r>
            <a:r>
              <a:rPr lang="cs-CZ" sz="2000" dirty="0" err="1" smtClean="0">
                <a:solidFill>
                  <a:schemeClr val="bg1"/>
                </a:solidFill>
              </a:rPr>
              <a:t>Fc</a:t>
            </a:r>
            <a:r>
              <a:rPr lang="cs-CZ" sz="2000" dirty="0" smtClean="0">
                <a:solidFill>
                  <a:schemeClr val="bg1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chemeClr val="bg1"/>
                </a:solidFill>
              </a:rPr>
              <a:t>RI)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Aggregation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several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molecules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Fc</a:t>
            </a:r>
            <a:r>
              <a:rPr lang="cs-CZ" sz="2000" dirty="0" smtClean="0">
                <a:solidFill>
                  <a:schemeClr val="bg1"/>
                </a:solidFill>
                <a:latin typeface="Symbol" pitchFamily="18" charset="2"/>
              </a:rPr>
              <a:t></a:t>
            </a:r>
            <a:r>
              <a:rPr lang="cs-CZ" sz="2000" dirty="0" smtClean="0">
                <a:solidFill>
                  <a:schemeClr val="bg1"/>
                </a:solidFill>
              </a:rPr>
              <a:t>RI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Initiate</a:t>
            </a:r>
            <a:r>
              <a:rPr lang="cs-CZ" sz="2000" dirty="0" smtClean="0">
                <a:solidFill>
                  <a:schemeClr val="bg1"/>
                </a:solidFill>
              </a:rPr>
              <a:t> mast cell </a:t>
            </a:r>
            <a:r>
              <a:rPr lang="cs-CZ" sz="2000" dirty="0" err="1" smtClean="0">
                <a:solidFill>
                  <a:schemeClr val="bg1"/>
                </a:solidFill>
              </a:rPr>
              <a:t>degranulation</a:t>
            </a:r>
            <a:r>
              <a:rPr lang="cs-CZ" sz="2000" dirty="0" smtClean="0">
                <a:solidFill>
                  <a:schemeClr val="bg1"/>
                </a:solidFill>
              </a:rPr>
              <a:t> (</a:t>
            </a:r>
            <a:r>
              <a:rPr lang="cs-CZ" sz="2000" dirty="0" err="1" smtClean="0">
                <a:solidFill>
                  <a:schemeClr val="bg1"/>
                </a:solidFill>
              </a:rPr>
              <a:t>cytoplasmic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granules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mergers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with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surface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membrane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release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their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contents</a:t>
            </a:r>
            <a:r>
              <a:rPr lang="cs-CZ" sz="2000" dirty="0" smtClean="0">
                <a:solidFill>
                  <a:schemeClr val="bg1"/>
                </a:solidFill>
              </a:rPr>
              <a:t>)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Activation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arachidonic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acid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metabolism</a:t>
            </a:r>
            <a:r>
              <a:rPr lang="cs-CZ" sz="2000" dirty="0" smtClean="0">
                <a:solidFill>
                  <a:schemeClr val="bg1"/>
                </a:solidFill>
              </a:rPr>
              <a:t> (</a:t>
            </a:r>
            <a:r>
              <a:rPr lang="cs-CZ" sz="2000" dirty="0" err="1" smtClean="0">
                <a:solidFill>
                  <a:schemeClr val="bg1"/>
                </a:solidFill>
              </a:rPr>
              <a:t>leukotriene</a:t>
            </a:r>
            <a:r>
              <a:rPr lang="cs-CZ" sz="2000" dirty="0" smtClean="0">
                <a:solidFill>
                  <a:schemeClr val="bg1"/>
                </a:solidFill>
              </a:rPr>
              <a:t> C4, prostaglandin D2) </a:t>
            </a: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Production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cytokines</a:t>
            </a:r>
            <a:r>
              <a:rPr lang="cs-CZ" sz="2000" dirty="0" smtClean="0">
                <a:solidFill>
                  <a:schemeClr val="bg1"/>
                </a:solidFill>
              </a:rPr>
              <a:t> (TNF, TGF</a:t>
            </a:r>
            <a:r>
              <a:rPr lang="cs-CZ" sz="2000" dirty="0" smtClean="0">
                <a:solidFill>
                  <a:schemeClr val="bg1"/>
                </a:solidFill>
                <a:latin typeface="Symbol" pitchFamily="18" charset="2"/>
              </a:rPr>
              <a:t>,</a:t>
            </a:r>
            <a:r>
              <a:rPr lang="cs-CZ" sz="2000" dirty="0" smtClean="0">
                <a:solidFill>
                  <a:schemeClr val="bg1"/>
                </a:solidFill>
              </a:rPr>
              <a:t> IL-4, 5,6 ...) </a:t>
            </a:r>
            <a:br>
              <a:rPr lang="cs-CZ" sz="2000" dirty="0" smtClean="0">
                <a:solidFill>
                  <a:schemeClr val="bg1"/>
                </a:solidFill>
              </a:rPr>
            </a:br>
            <a:endParaRPr lang="cs-CZ" sz="1800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Activation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schema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2400" dirty="0">
                <a:solidFill>
                  <a:srgbClr val="00FF00"/>
                </a:solidFill>
                <a:effectLst/>
                <a:latin typeface="+mn-lt"/>
              </a:rPr>
              <a:t> mast cell</a:t>
            </a:r>
          </a:p>
        </p:txBody>
      </p:sp>
      <p:pic>
        <p:nvPicPr>
          <p:cNvPr id="67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205" r="4585"/>
          <a:stretch>
            <a:fillRect/>
          </a:stretch>
        </p:blipFill>
        <p:spPr>
          <a:xfrm>
            <a:off x="2339975" y="1196975"/>
            <a:ext cx="4624388" cy="5145088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Secretory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products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2800" dirty="0">
                <a:solidFill>
                  <a:srgbClr val="00FF00"/>
                </a:solidFill>
                <a:effectLst/>
                <a:latin typeface="+mn-lt"/>
              </a:rPr>
              <a:t> mast </a:t>
            </a:r>
            <a:r>
              <a:rPr lang="cs-CZ" sz="2800" dirty="0" err="1">
                <a:solidFill>
                  <a:srgbClr val="00FF00"/>
                </a:solidFill>
                <a:effectLst/>
                <a:latin typeface="+mn-lt"/>
              </a:rPr>
              <a:t>cells</a:t>
            </a:r>
            <a:endParaRPr lang="cs-CZ" sz="2800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26"/>
            <a:ext cx="8229600" cy="452279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rgbClr val="0000FF"/>
                </a:solidFill>
              </a:rPr>
              <a:t>Cytoplasmatic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granules</a:t>
            </a:r>
            <a:r>
              <a:rPr lang="cs-CZ" sz="2400" dirty="0" smtClean="0">
                <a:solidFill>
                  <a:schemeClr val="bg1"/>
                </a:solidFill>
              </a:rPr>
              <a:t>: </a:t>
            </a:r>
            <a:r>
              <a:rPr lang="cs-CZ" sz="2400" dirty="0" err="1" smtClean="0">
                <a:solidFill>
                  <a:schemeClr val="bg1"/>
                </a:solidFill>
              </a:rPr>
              <a:t>hydrolytic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enzymes</a:t>
            </a:r>
            <a:r>
              <a:rPr lang="cs-CZ" sz="2400" dirty="0" smtClean="0">
                <a:solidFill>
                  <a:schemeClr val="bg1"/>
                </a:solidFill>
              </a:rPr>
              <a:t>, heparin, chondroitin </a:t>
            </a:r>
            <a:r>
              <a:rPr lang="cs-CZ" sz="2400" dirty="0" err="1" smtClean="0">
                <a:solidFill>
                  <a:schemeClr val="bg1"/>
                </a:solidFill>
              </a:rPr>
              <a:t>sulphate</a:t>
            </a:r>
            <a:r>
              <a:rPr lang="cs-CZ" sz="2400" dirty="0" smtClean="0">
                <a:solidFill>
                  <a:schemeClr val="bg1"/>
                </a:solidFill>
              </a:rPr>
              <a:t>, histamine, serotonin </a:t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rgbClr val="0000FF"/>
                </a:solidFill>
              </a:rPr>
              <a:t>Arachidonic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acid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err="1" smtClean="0">
                <a:solidFill>
                  <a:srgbClr val="0000FF"/>
                </a:solidFill>
              </a:rPr>
              <a:t>metabolites</a:t>
            </a:r>
            <a:r>
              <a:rPr lang="cs-CZ" sz="2400" dirty="0" smtClean="0">
                <a:solidFill>
                  <a:srgbClr val="0000FF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</a:t>
            </a:r>
            <a:r>
              <a:rPr lang="cs-CZ" sz="2400" dirty="0" err="1" smtClean="0">
                <a:solidFill>
                  <a:schemeClr val="bg1"/>
                </a:solidFill>
              </a:rPr>
              <a:t>leukotriene</a:t>
            </a:r>
            <a:r>
              <a:rPr lang="cs-CZ" sz="2400" dirty="0" smtClean="0">
                <a:solidFill>
                  <a:schemeClr val="bg1"/>
                </a:solidFill>
              </a:rPr>
              <a:t> C4, prostaglandin D2) </a:t>
            </a: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sz="2400" dirty="0" err="1" smtClean="0">
                <a:solidFill>
                  <a:srgbClr val="0000FF"/>
                </a:solidFill>
              </a:rPr>
              <a:t>Cytokines</a:t>
            </a:r>
            <a:r>
              <a:rPr lang="cs-CZ" sz="2400" dirty="0" smtClean="0">
                <a:solidFill>
                  <a:srgbClr val="00FF00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(TNF, TGF </a:t>
            </a:r>
            <a:r>
              <a:rPr lang="cs-CZ" sz="2400" dirty="0" smtClean="0">
                <a:solidFill>
                  <a:schemeClr val="bg1"/>
                </a:solidFill>
                <a:latin typeface="Symbol" pitchFamily="18" charset="2"/>
              </a:rPr>
              <a:t></a:t>
            </a:r>
            <a:r>
              <a:rPr lang="cs-CZ" sz="2400" dirty="0" smtClean="0">
                <a:solidFill>
                  <a:schemeClr val="bg1"/>
                </a:solidFill>
              </a:rPr>
              <a:t>, IL-4, 5,6 ...)</a:t>
            </a:r>
            <a:r>
              <a:rPr lang="cs-CZ" sz="2400" dirty="0" smtClean="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Histamine</a:t>
            </a:r>
            <a:endParaRPr lang="cs-CZ" sz="3200" dirty="0"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vasodilation</a:t>
            </a:r>
            <a:endParaRPr lang="cs-CZ" dirty="0" smtClean="0">
              <a:solidFill>
                <a:schemeClr val="bg1"/>
              </a:solidFill>
            </a:endParaRP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increased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vascular</a:t>
            </a:r>
            <a:r>
              <a:rPr lang="cs-CZ" dirty="0" smtClean="0">
                <a:solidFill>
                  <a:schemeClr val="bg1"/>
                </a:solidFill>
              </a:rPr>
              <a:t> permeability</a:t>
            </a: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bronchoconstriction</a:t>
            </a:r>
            <a:endParaRPr lang="cs-CZ" dirty="0" smtClean="0">
              <a:solidFill>
                <a:schemeClr val="bg1"/>
              </a:solidFill>
            </a:endParaRP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increases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intestinal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peristalsis</a:t>
            </a:r>
            <a:endParaRPr lang="cs-CZ" dirty="0" smtClean="0">
              <a:solidFill>
                <a:schemeClr val="bg1"/>
              </a:solidFill>
            </a:endParaRPr>
          </a:p>
          <a:p>
            <a:pPr marL="650875" indent="-5143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§"/>
            </a:pPr>
            <a:r>
              <a:rPr lang="cs-CZ" dirty="0" err="1" smtClean="0">
                <a:solidFill>
                  <a:schemeClr val="bg1"/>
                </a:solidFill>
              </a:rPr>
              <a:t>increased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mucus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secretion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rgbClr val="00FF00"/>
                </a:solidFill>
                <a:effectLst/>
                <a:latin typeface="+mn-lt"/>
              </a:rPr>
              <a:t>Basophils</a:t>
            </a:r>
            <a:endParaRPr lang="cs-CZ" dirty="0">
              <a:solidFill>
                <a:srgbClr val="00FF00"/>
              </a:solidFill>
              <a:effectLst/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solidFill>
                  <a:schemeClr val="bg1"/>
                </a:solidFill>
              </a:rPr>
              <a:t>Differentiate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from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myeloid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precursor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Are </a:t>
            </a:r>
            <a:r>
              <a:rPr lang="cs-CZ" sz="2000" dirty="0" err="1" smtClean="0">
                <a:solidFill>
                  <a:schemeClr val="bg1"/>
                </a:solidFill>
              </a:rPr>
              <a:t>very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similar</a:t>
            </a:r>
            <a:r>
              <a:rPr lang="cs-CZ" sz="2000" dirty="0" smtClean="0">
                <a:solidFill>
                  <a:schemeClr val="bg1"/>
                </a:solidFill>
              </a:rPr>
              <a:t> to mast </a:t>
            </a:r>
            <a:r>
              <a:rPr lang="cs-CZ" sz="2000" dirty="0" err="1" smtClean="0">
                <a:solidFill>
                  <a:schemeClr val="bg1"/>
                </a:solidFill>
              </a:rPr>
              <a:t>cells</a:t>
            </a:r>
            <a:r>
              <a:rPr lang="cs-CZ" sz="2000" dirty="0" smtClean="0">
                <a:solidFill>
                  <a:schemeClr val="bg1"/>
                </a:solidFill>
              </a:rPr>
              <a:t> by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receptor </a:t>
            </a:r>
            <a:r>
              <a:rPr lang="cs-CZ" sz="2000" dirty="0" err="1" smtClean="0">
                <a:solidFill>
                  <a:schemeClr val="bg1"/>
                </a:solidFill>
              </a:rPr>
              <a:t>equipment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</a:rPr>
              <a:t>content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br>
              <a:rPr lang="cs-CZ" sz="2000" dirty="0" smtClean="0">
                <a:solidFill>
                  <a:schemeClr val="bg1"/>
                </a:solidFill>
              </a:rPr>
            </a:b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granules</a:t>
            </a:r>
            <a:r>
              <a:rPr lang="cs-CZ" sz="2000" dirty="0" smtClean="0">
                <a:solidFill>
                  <a:schemeClr val="bg1"/>
                </a:solidFill>
              </a:rPr>
              <a:t>,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mechanisms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stimulation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and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functions</a:t>
            </a:r>
            <a:endParaRPr lang="cs-CZ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Play role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b="1" dirty="0" smtClean="0">
                <a:solidFill>
                  <a:schemeClr val="bg1"/>
                </a:solidFill>
              </a:rPr>
              <a:t>inflammation</a:t>
            </a:r>
            <a:r>
              <a:rPr lang="en-US" sz="2000" dirty="0" smtClean="0">
                <a:solidFill>
                  <a:schemeClr val="bg1"/>
                </a:solidFill>
              </a:rPr>
              <a:t>, regulation of immune responses</a:t>
            </a:r>
            <a:r>
              <a:rPr lang="cs-CZ" sz="2000" dirty="0" smtClean="0">
                <a:solidFill>
                  <a:schemeClr val="bg1"/>
                </a:solidFill>
              </a:rPr>
              <a:t>, i</a:t>
            </a:r>
            <a:r>
              <a:rPr lang="en-US" sz="2000" dirty="0" smtClean="0">
                <a:solidFill>
                  <a:schemeClr val="bg1"/>
                </a:solidFill>
              </a:rPr>
              <a:t>n </a:t>
            </a:r>
            <a:r>
              <a:rPr lang="en-US" sz="2000" b="1" dirty="0" smtClean="0">
                <a:solidFill>
                  <a:schemeClr val="bg1"/>
                </a:solidFill>
              </a:rPr>
              <a:t>allergic reactions</a:t>
            </a:r>
            <a:r>
              <a:rPr lang="en-US" sz="2000" dirty="0" smtClean="0">
                <a:solidFill>
                  <a:schemeClr val="bg1"/>
                </a:solidFill>
              </a:rPr>
              <a:t>, they are responsible for the emergence of anaphylactic shock</a:t>
            </a:r>
            <a:endParaRPr lang="cs-CZ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2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solidFill>
                  <a:schemeClr val="bg1"/>
                </a:solidFill>
              </a:rPr>
              <a:t>In </a:t>
            </a:r>
            <a:r>
              <a:rPr lang="cs-CZ" sz="2000" dirty="0" err="1" smtClean="0">
                <a:solidFill>
                  <a:schemeClr val="bg1"/>
                </a:solidFill>
              </a:rPr>
              <a:t>high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numbers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at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the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sites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of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ectoparasite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</a:rPr>
              <a:t>infection</a:t>
            </a:r>
            <a:endParaRPr lang="cs-CZ" sz="2000" b="1" dirty="0" smtClean="0">
              <a:solidFill>
                <a:schemeClr val="bg1"/>
              </a:solidFill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635125" cy="163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1480"/>
            <a:ext cx="8286776" cy="607223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		Antigen (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immunogen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)</a:t>
            </a:r>
            <a:b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3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substance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induce a </a:t>
            </a:r>
            <a:r>
              <a:rPr lang="en-US" sz="2200" b="0" dirty="0" err="1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humoral</a:t>
            </a:r>
            <a:r>
              <a:rPr lang="en-US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and/or cell-mediated immune </a:t>
            </a: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b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2200" b="0" dirty="0" smtClean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</a:t>
            </a:r>
            <a: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predominantly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polysaccharides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&gt;5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kDa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optimal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size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antigen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about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 40 </a:t>
            </a:r>
            <a:r>
              <a:rPr lang="cs-CZ" sz="2200" b="0" dirty="0" err="1" smtClean="0">
                <a:solidFill>
                  <a:schemeClr val="bg1"/>
                </a:solidFill>
                <a:effectLst/>
                <a:latin typeface="+mn-lt"/>
              </a:rPr>
              <a:t>kDa</a:t>
            </a: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aseline="-25000" dirty="0" smtClean="0">
                <a:solidFill>
                  <a:schemeClr val="bg1"/>
                </a:solidFill>
                <a:latin typeface="Arial" pitchFamily="34" charset="0"/>
              </a:rPr>
              <a:t>*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+mn-lt"/>
              </a:rPr>
              <a:t>autoantigen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+mn-lt"/>
              </a:rPr>
              <a:t>exoantigen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200" dirty="0" err="1" smtClean="0">
                <a:solidFill>
                  <a:schemeClr val="bg1"/>
                </a:solidFill>
                <a:effectLst/>
                <a:latin typeface="+mn-lt"/>
              </a:rPr>
              <a:t>allergen</a:t>
            </a:r>
            <a: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200" b="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cs-CZ" sz="22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Výsledek obrázku pro ja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6000792" cy="4755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095875"/>
          </a:xfrm>
        </p:spPr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  <a:effectLst/>
              </a:rPr>
              <a:t>Complement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–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clasical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pathway</a:t>
            </a:r>
            <a:r>
              <a:rPr lang="cs-CZ" dirty="0" smtClean="0">
                <a:solidFill>
                  <a:schemeClr val="bg1"/>
                </a:solidFill>
                <a:effectLst/>
              </a:rPr>
              <a:t/>
            </a:r>
            <a:br>
              <a:rPr lang="cs-CZ" dirty="0" smtClean="0">
                <a:solidFill>
                  <a:schemeClr val="bg1"/>
                </a:solidFill>
                <a:effectLst/>
              </a:rPr>
            </a:br>
            <a:r>
              <a:rPr lang="cs-CZ" dirty="0" smtClean="0">
                <a:solidFill>
                  <a:schemeClr val="bg1"/>
                </a:solidFill>
                <a:effectLst/>
                <a:hlinkClick r:id="rId2"/>
              </a:rPr>
              <a:t>https://www.youtube.com/watch?v=vbWYz9XDtLw</a:t>
            </a:r>
            <a:endParaRPr lang="cs-CZ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  <a:effectLst/>
              </a:rPr>
              <a:t>Complement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–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alternative</a:t>
            </a:r>
            <a:r>
              <a:rPr lang="cs-CZ" dirty="0" smtClean="0">
                <a:solidFill>
                  <a:schemeClr val="bg1"/>
                </a:solidFill>
                <a:effectLst/>
              </a:rPr>
              <a:t> </a:t>
            </a:r>
            <a:r>
              <a:rPr lang="cs-CZ" dirty="0" err="1" smtClean="0">
                <a:solidFill>
                  <a:schemeClr val="bg1"/>
                </a:solidFill>
                <a:effectLst/>
              </a:rPr>
              <a:t>pathway</a:t>
            </a:r>
            <a:r>
              <a:rPr lang="cs-CZ" dirty="0" err="1" smtClean="0">
                <a:solidFill>
                  <a:schemeClr val="bg1"/>
                </a:solidFill>
              </a:rPr>
              <a:t>https</a:t>
            </a:r>
            <a:r>
              <a:rPr lang="cs-CZ" dirty="0" smtClean="0">
                <a:solidFill>
                  <a:schemeClr val="bg1"/>
                </a:solidFill>
              </a:rPr>
              <a:t>://www.</a:t>
            </a:r>
            <a:r>
              <a:rPr lang="cs-CZ" dirty="0" err="1" smtClean="0">
                <a:solidFill>
                  <a:schemeClr val="bg1"/>
                </a:solidFill>
              </a:rPr>
              <a:t>youtube.com</a:t>
            </a:r>
            <a:r>
              <a:rPr lang="cs-CZ" dirty="0" smtClean="0">
                <a:solidFill>
                  <a:schemeClr val="bg1"/>
                </a:solidFill>
              </a:rPr>
              <a:t>/</a:t>
            </a:r>
            <a:r>
              <a:rPr lang="cs-CZ" dirty="0" err="1" smtClean="0">
                <a:solidFill>
                  <a:schemeClr val="bg1"/>
                </a:solidFill>
              </a:rPr>
              <a:t>watch</a:t>
            </a:r>
            <a:r>
              <a:rPr lang="cs-CZ" dirty="0" smtClean="0">
                <a:solidFill>
                  <a:schemeClr val="bg1"/>
                </a:solidFill>
              </a:rPr>
              <a:t>?v=qga3Wn76d9w</a:t>
            </a:r>
          </a:p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  <a:effectLst/>
              </a:rPr>
              <a:t>Complement</a:t>
            </a:r>
            <a:endParaRPr lang="cs-CZ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cs-CZ" dirty="0" smtClean="0">
                <a:solidFill>
                  <a:schemeClr val="bg1"/>
                </a:solidFill>
              </a:rPr>
              <a:t>https://www.youtube.com/watch?v=5Ao36HNvwvw</a:t>
            </a:r>
            <a:endParaRPr lang="cs-CZ" dirty="0" smtClean="0">
              <a:solidFill>
                <a:schemeClr val="bg1"/>
              </a:solidFill>
              <a:effectLst/>
            </a:endParaRPr>
          </a:p>
          <a:p>
            <a:pPr>
              <a:defRPr/>
            </a:pPr>
            <a:r>
              <a:rPr lang="cs-CZ" dirty="0" err="1" smtClean="0">
                <a:solidFill>
                  <a:schemeClr val="bg1"/>
                </a:solidFill>
              </a:rPr>
              <a:t>Immune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smtClean="0">
                <a:solidFill>
                  <a:schemeClr val="bg1"/>
                </a:solidFill>
              </a:rPr>
              <a:t>reaction </a:t>
            </a:r>
            <a:r>
              <a:rPr lang="cs-CZ" dirty="0" smtClean="0">
                <a:solidFill>
                  <a:schemeClr val="bg1"/>
                </a:solidFill>
              </a:rPr>
              <a:t>https://www.youtube.com/watch?v=G7rQuFZxVQQ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284538"/>
            <a:ext cx="903605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Alternative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pathway</a:t>
            </a:r>
            <a:r>
              <a:rPr lang="cs-CZ" sz="32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C3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component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spontaneously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breaks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C3b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C3a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C3b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covalently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microorganism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to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bound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join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factor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B,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factor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D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to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Ba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Bb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resulting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complex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C3bBb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stabilized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factor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P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functions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as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alternative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C3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C3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 to C3a (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chemotaxis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microorganism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opsonization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),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gives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rise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other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 C3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convertases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from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some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convertases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form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C3bBbC3b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act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as 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alternative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C5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C5 to C5a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chemotaxis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C5b (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starts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terminal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lytic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phase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Classical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pathway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9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9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initiated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(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IgM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IgG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i="1" dirty="0" err="1" smtClean="0">
                <a:solidFill>
                  <a:schemeClr val="bg1"/>
                </a:solidFill>
                <a:effectLst/>
                <a:latin typeface="+mn-lt"/>
              </a:rPr>
              <a:t>except</a:t>
            </a:r>
            <a:r>
              <a:rPr lang="cs-CZ" sz="2000" b="0" i="1" dirty="0" smtClean="0">
                <a:solidFill>
                  <a:schemeClr val="bg1"/>
                </a:solidFill>
                <a:effectLst/>
                <a:latin typeface="+mn-lt"/>
              </a:rPr>
              <a:t> IgG4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)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by CRP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, SAP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bound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to antigen</a:t>
            </a:r>
            <a:b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* C1 </a:t>
            </a:r>
            <a:r>
              <a:rPr lang="en-US" sz="2000" b="0" dirty="0" smtClean="0">
                <a:solidFill>
                  <a:schemeClr val="bg1"/>
                </a:solidFill>
                <a:effectLst/>
                <a:latin typeface="+mn-lt"/>
              </a:rPr>
              <a:t>binds to antibodies that have already attached themselves to antigen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change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its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conformation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get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proteolytic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activity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-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starts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C4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C2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fragments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C4b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C2a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bind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cell 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create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classic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C3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(C4bC2a),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which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 smtClean="0">
                <a:solidFill>
                  <a:schemeClr val="bg1"/>
                </a:solidFill>
                <a:effectLst/>
                <a:latin typeface="+mn-lt"/>
              </a:rPr>
              <a:t>cleaves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C3 to C3a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C3b</a:t>
            </a:r>
            <a:br>
              <a:rPr lang="cs-CZ" sz="20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then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creates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classic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C5 </a:t>
            </a:r>
            <a:r>
              <a:rPr lang="cs-CZ" sz="2000" b="0" dirty="0" err="1">
                <a:solidFill>
                  <a:srgbClr val="0000FF"/>
                </a:solidFill>
                <a:effectLst/>
                <a:latin typeface="+mn-lt"/>
              </a:rPr>
              <a:t>convertase</a:t>
            </a:r>
            <a:r>
              <a:rPr lang="cs-CZ" sz="2000" b="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(C4bC2aC3b)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cleaves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C5 </a:t>
            </a: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000" b="0" dirty="0" smtClean="0">
                <a:solidFill>
                  <a:schemeClr val="bg1"/>
                </a:solidFill>
                <a:effectLst/>
                <a:latin typeface="+mn-lt"/>
              </a:rPr>
              <a:t>to 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C5a </a:t>
            </a:r>
            <a:r>
              <a:rPr lang="cs-CZ" sz="20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000" b="0" dirty="0">
                <a:solidFill>
                  <a:schemeClr val="bg1"/>
                </a:solidFill>
                <a:effectLst/>
                <a:latin typeface="+mn-lt"/>
              </a:rPr>
              <a:t> C5b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b="0" dirty="0" err="1" smtClean="0">
                <a:solidFill>
                  <a:srgbClr val="00FF00"/>
                </a:solidFill>
                <a:effectLst/>
                <a:latin typeface="+mn-lt"/>
              </a:rPr>
              <a:t>Lectin</a:t>
            </a:r>
            <a:r>
              <a:rPr lang="cs-CZ" sz="3200" b="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b="0" dirty="0" err="1" smtClean="0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b="0" dirty="0" smtClean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b="0" dirty="0" err="1" smtClean="0">
                <a:solidFill>
                  <a:srgbClr val="00FF00"/>
                </a:solidFill>
                <a:effectLst/>
                <a:latin typeface="+mn-lt"/>
              </a:rPr>
              <a:t>pathway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initiated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serum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mannose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lectin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(MBL)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MBL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manose,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glucose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other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sugars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on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surface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some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microbes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after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starts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cleave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C4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C2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*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way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similar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classical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pathway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endParaRPr lang="cs-CZ" sz="2400" b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85794"/>
            <a:ext cx="8496300" cy="521497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Terminal (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lytic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)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phase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the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complement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cascade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C5b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fragments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creates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C6, C7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C8,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dive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lipid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membrane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cell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attached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circle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13-18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C9,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create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pores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in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the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rgbClr val="0000FF"/>
                </a:solidFill>
                <a:effectLst/>
                <a:latin typeface="+mn-lt"/>
              </a:rPr>
              <a:t>membrane</a:t>
            </a:r>
            <a:r>
              <a:rPr lang="cs-CZ" sz="2400" b="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cell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lysis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(G-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bacteria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protozoans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some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viruses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).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Most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microorganisms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resistant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lytic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effect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complement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protection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by cell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wall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565400"/>
            <a:ext cx="76327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Haptens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> </a:t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small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that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are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able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induce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response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only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after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establishment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to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macromolecular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/>
                <a:latin typeface="+mn-lt"/>
              </a:rPr>
              <a:t>carrier</a:t>
            </a:r>
            <a:r>
              <a:rPr lang="cs-CZ" sz="24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separate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haptens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are not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immunogenic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typically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drugs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(eg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penicillin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antibiotics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hydralazin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  <a:r>
              <a:rPr lang="cs-CZ" sz="4000" b="0" dirty="0">
                <a:effectLst/>
                <a:latin typeface="+mn-lt"/>
              </a:rPr>
              <a:t>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72" y="188912"/>
            <a:ext cx="4152916" cy="15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76475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/>
              <a:t/>
            </a:r>
            <a:br>
              <a:rPr lang="cs-CZ" sz="2400" dirty="0"/>
            </a:b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Interaction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antigen –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antibody</a:t>
            </a:r>
            <a:r>
              <a:rPr lang="cs-CZ" sz="32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00FF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Binding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site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paratop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)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non-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covalent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corresponding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part on antigen </a:t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molecule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rgbClr val="0000FF"/>
                </a:solidFill>
                <a:effectLst/>
                <a:latin typeface="+mn-lt"/>
              </a:rPr>
              <a:t>epitope</a:t>
            </a:r>
            <a:r>
              <a:rPr lang="cs-CZ" sz="2400" b="0" dirty="0">
                <a:solidFill>
                  <a:srgbClr val="0000FF"/>
                </a:solidFill>
                <a:effectLst/>
                <a:latin typeface="+mn-lt"/>
              </a:rPr>
              <a:t>)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antigen-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antibody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complex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reversible</a:t>
            </a:r>
            <a:r>
              <a:rPr lang="cs-CZ" sz="4000" b="0" dirty="0">
                <a:effectLst/>
                <a:latin typeface="+mn-lt"/>
              </a:rPr>
              <a:t>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341438"/>
            <a:ext cx="3563937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Types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antigens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according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to antigen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presentation</a:t>
            </a:r>
            <a: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32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11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11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1)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thymus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dependent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antigens</a:t>
            </a: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4000" b="0" baseline="-25000" dirty="0"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more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frequent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especially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protein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18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18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induction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humoral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immune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response</a:t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necessary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cooperation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</a:t>
            </a:r>
            <a:r>
              <a:rPr lang="cs-CZ" sz="2400" b="0" baseline="-25000" dirty="0">
                <a:solidFill>
                  <a:schemeClr val="bg1"/>
                </a:solidFill>
                <a:effectLst/>
                <a:latin typeface="+mn-lt"/>
              </a:rPr>
              <a:t>H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 smtClean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assistance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implemented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in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form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cytokines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produced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by T</a:t>
            </a:r>
            <a:r>
              <a:rPr lang="cs-CZ" sz="2400" b="0" baseline="-25000" dirty="0" smtClean="0">
                <a:solidFill>
                  <a:schemeClr val="bg1"/>
                </a:solidFill>
                <a:effectLst/>
                <a:latin typeface="+mn-lt"/>
              </a:rPr>
              <a:t>H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cells</a:t>
            </a:r>
            <a:r>
              <a:rPr lang="cs-CZ" sz="2400" b="0" dirty="0" smtClean="0">
                <a:effectLst/>
                <a:latin typeface="+mn-lt"/>
              </a:rPr>
              <a:t> </a:t>
            </a:r>
            <a:endParaRPr lang="cs-CZ" sz="2400" b="0" dirty="0">
              <a:effectLst/>
              <a:latin typeface="+mn-lt"/>
            </a:endParaRPr>
          </a:p>
        </p:txBody>
      </p:sp>
      <p:pic>
        <p:nvPicPr>
          <p:cNvPr id="6" name="Picture 2" descr="F:\Výuka\Obrázky výuka\T závislá imun odpově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47669" y="1183630"/>
            <a:ext cx="2796331" cy="567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772816"/>
            <a:ext cx="8569325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Types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of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antigens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according</a:t>
            </a:r>
            <a:r>
              <a:rPr lang="cs-CZ" sz="3200" dirty="0">
                <a:solidFill>
                  <a:srgbClr val="00FF00"/>
                </a:solidFill>
                <a:effectLst/>
                <a:latin typeface="+mn-lt"/>
              </a:rPr>
              <a:t> to antigen </a:t>
            </a:r>
            <a:r>
              <a:rPr lang="cs-CZ" sz="3200" dirty="0" err="1">
                <a:solidFill>
                  <a:srgbClr val="00FF00"/>
                </a:solidFill>
                <a:effectLst/>
                <a:latin typeface="+mn-lt"/>
              </a:rPr>
              <a:t>presentation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2)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thymus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independent </a:t>
            </a:r>
            <a:r>
              <a:rPr lang="cs-CZ" sz="2400" dirty="0" err="1">
                <a:solidFill>
                  <a:srgbClr val="0000FF"/>
                </a:solidFill>
                <a:effectLst/>
                <a:latin typeface="+mn-lt"/>
              </a:rPr>
              <a:t>antigens</a:t>
            </a:r>
            <a:r>
              <a:rPr lang="cs-CZ" sz="2400" dirty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rgbClr val="00FF00"/>
                </a:solidFill>
                <a:effectLst/>
                <a:latin typeface="+mn-lt"/>
              </a:rPr>
            </a:br>
            <a:r>
              <a:rPr lang="cs-CZ" sz="2400" b="0" dirty="0">
                <a:effectLst/>
                <a:latin typeface="+mn-lt"/>
              </a:rPr>
              <a:t/>
            </a:r>
            <a:br>
              <a:rPr lang="cs-CZ" sz="2400" b="0" dirty="0"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can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induce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antibodies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production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directly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without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the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participation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T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lymphocytes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4000" b="0" baseline="-25000" dirty="0">
                <a:solidFill>
                  <a:schemeClr val="bg1"/>
                </a:solidFill>
                <a:effectLst/>
                <a:latin typeface="+mn-lt"/>
              </a:rPr>
              <a:t>*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mainly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bacterial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polysaccharides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lipopolysaccharides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and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 polymer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forms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of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cs-CZ" sz="2400" b="0" dirty="0" err="1" smtClean="0">
                <a:solidFill>
                  <a:schemeClr val="bg1"/>
                </a:solidFill>
                <a:effectLst/>
                <a:latin typeface="+mn-lt"/>
              </a:rPr>
              <a:t>proteins</a:t>
            </a: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cs-CZ" sz="2400" b="0" dirty="0" smtClean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e.g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Haemophilus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lang="cs-CZ" sz="2400" b="0" dirty="0" err="1">
                <a:solidFill>
                  <a:schemeClr val="bg1"/>
                </a:solidFill>
                <a:effectLst/>
                <a:latin typeface="+mn-lt"/>
              </a:rPr>
              <a:t>Str.pneumoniae</a:t>
            </a:r>
            <a:r>
              <a:rPr lang="cs-CZ" sz="2400" b="0" dirty="0">
                <a:solidFill>
                  <a:schemeClr val="bg1"/>
                </a:solidFill>
                <a:effectLst/>
                <a:latin typeface="+mn-lt"/>
              </a:rPr>
              <a:t>)</a:t>
            </a:r>
          </a:p>
        </p:txBody>
      </p:sp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5220072" y="3140968"/>
            <a:ext cx="3739331" cy="3504452"/>
            <a:chOff x="4429123" y="285728"/>
            <a:chExt cx="4314826" cy="4472060"/>
          </a:xfrm>
        </p:grpSpPr>
        <p:pic>
          <p:nvPicPr>
            <p:cNvPr id="4" name="Obrázek 4" descr="http://spot.pcc.edu/%7Ejvolpe/b/bi234/lec/8_9defenses/defensesII/fig16.12_T-independentBin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9124" y="285728"/>
              <a:ext cx="4314825" cy="446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ovéPole 5"/>
            <p:cNvSpPr txBox="1">
              <a:spLocks noChangeArrowheads="1"/>
            </p:cNvSpPr>
            <p:nvPr/>
          </p:nvSpPr>
          <p:spPr bwMode="auto">
            <a:xfrm>
              <a:off x="4429123" y="4357672"/>
              <a:ext cx="3035063" cy="400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1" dirty="0" smtClean="0">
                  <a:solidFill>
                    <a:schemeClr val="bg1"/>
                  </a:solidFill>
                </a:rPr>
                <a:t>T-independent </a:t>
              </a:r>
              <a:r>
                <a:rPr lang="cs-CZ" sz="2000" b="1" dirty="0" err="1">
                  <a:solidFill>
                    <a:schemeClr val="bg1"/>
                  </a:solidFill>
                </a:rPr>
                <a:t>pathway</a:t>
              </a:r>
              <a:endParaRPr lang="cs-CZ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2845</TotalTime>
  <Words>436</Words>
  <Application>Microsoft Office PowerPoint</Application>
  <PresentationFormat>Předvádění na obrazovce (4:3)</PresentationFormat>
  <Paragraphs>137</Paragraphs>
  <Slides>55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Vrchol</vt:lpstr>
      <vt:lpstr>Snímek 1</vt:lpstr>
      <vt:lpstr>Snímek 2</vt:lpstr>
      <vt:lpstr>Immune system</vt:lpstr>
      <vt:lpstr>The main functions of the immune system  Immune system belongs to the basic homeostatic mechanisms   Defense   Autotolerance   Immune surveillance</vt:lpstr>
      <vt:lpstr>  Antigen (immunogen)  * substance that can induce a humoral and/or cell-mediated immune      response  * predominantly proteins or polysaccharides  * molecules &gt;5 kDa (optimal size of antigen is about 40 kDa)  * autoantigen   * exoantigen   * allergen   </vt:lpstr>
      <vt:lpstr>Haptens   * small molecules, that are able to induce specific     immune response only after the establishment     to the macromolecular carrier     (separate haptens  are not immunogenic)   * typically drugs (eg penicillin antibiotics, hydralazin) </vt:lpstr>
      <vt:lpstr> Interaction antigen – antibody     * Binding site of antibody (paratop)     form non-covalent complexes with     the corresponding part on antigen     molecule (epitope)  * antigen-antibody complex is reversible </vt:lpstr>
      <vt:lpstr>Types of antigens according to antigen presentation  1) thymus dependent antigens  * more frequent, especially protein Ag  * for induction of humoral immune response    is necessary cooperation with TH cells  * assistance implemented in the form  of cytokines produced by TH cells </vt:lpstr>
      <vt:lpstr>Types of antigens according to antigen presentation  2) thymus independent antigens   * can induce antibodies production directly without the     participation of T lymphocytes  * mainly bacterial polysaccharides,    lipopolysaccharides    and polymer forms of proteins (e.g. Haemophilus, Str.pneumoniae)</vt:lpstr>
      <vt:lpstr>Superantigens    * stimulate lymphocytes     polyclonaly and massively (5-20%)  * massive activation of T lymphocytes (massive cytokine     release) can cause shock  * e.g. bacterial toxins (Staph.aureus, Str.pyogenes,     Pseud.aeruginosa)</vt:lpstr>
      <vt:lpstr>Sequestered antigens  * autoantigens that are normally hidden from the immune     system and therefore unknow (e.g. the lens of the eye ,     testes, brain)   * if they are "uncovered" by demage, can induce the      immune response (one of the theories of autoimmune      processes)</vt:lpstr>
      <vt:lpstr>Components of the immune system </vt:lpstr>
      <vt:lpstr>Components of the immune system</vt:lpstr>
      <vt:lpstr>Lymphoid tissues and organs</vt:lpstr>
      <vt:lpstr>Secondary lymphoid tissues and organs</vt:lpstr>
      <vt:lpstr>Cells of the immune system  * development of red and white blood cells begin at yolk     sack, then haematopoiesis travels to fetal liver and spleen    (3 to 7 month gestation), then bone marrow has the main    hematopoietic function   * all blood cells arise from a pluripotent stem cell (CD 34)  * haematopoiesis is regulated by cytokines</vt:lpstr>
      <vt:lpstr>Snímek 17</vt:lpstr>
      <vt:lpstr>Immune mechanisms </vt:lpstr>
      <vt:lpstr>Nonspecific (innate) immune mechanisms  * non-adaptive, innate  * evolutionarily older  * no immunological memory  * in the presence of pathogens react quickly, in minutes    (based on molecules and cells which are in the body     prepared in advance)  * component    cellular – granulocytes (neutrophils, eosinophils,                                              basophils), monocytes (macrophages, DC),                                             NK cells, mast cells                              humoral - complement, interferons, lectins                                               and other serum proteins </vt:lpstr>
      <vt:lpstr>Specific (adaptive) immune mechanisms  * adaptive, antigen-specific  * evolutionarily younger  * have immunological memory  * development of a full-specific immune response takes    several days even weeks  * component       cellular - T lymphocytes (TCR)                             humoral - antibodies </vt:lpstr>
      <vt:lpstr>Phagocytosis </vt:lpstr>
      <vt:lpstr>Phagocytosis</vt:lpstr>
      <vt:lpstr>Professional phagocytes</vt:lpstr>
      <vt:lpstr>The migration of phagocytes in damaged and infected tissues   7% of peripheral neutrophils and phagocytes 93% neutrophils and phagocytes in the bone marrow   * in place of damage phagocytes are captured on endothelium (due to inflammatory cytokine expression of  adhesion molecules is higher)  </vt:lpstr>
      <vt:lpstr>Phagocytosis * the first interactions with adhesion molecules slows the movement of neutrophils - roling   * then there is a stronger link between endothelial cells and leukocytes and subsequent penetration between endothelial cells to the tissue - diapedesis (or extravasation)  * phagocytes direct their movement to the site of inflammation by chemokines (IL-8, MIP-1a and b, MCP-1, RANTES, C3a, C5a, bacterial products ...)</vt:lpstr>
      <vt:lpstr>Receptors on phagocytes  PAMPs (pathogen associated molecular patterns)   PRR (pathogen recognition receptors)   * TLR receptors (binds bacterial lipoproteins, lipopolysaccharides,     bacterial DNA…)  * mannose receptor * galactose receptor * CD14 (binds bacterial LPS) * scavenger receptors (bind phospholipids on the surface    of apoptotic cells) </vt:lpstr>
      <vt:lpstr>                                    Opsonisation   * enhances phagocytosis of an antigen   * antigen is marked with opsonin   * Opsonins - IgG, IgA, C3b, MBL, fibronectin, fibrinogen,                           CRP, SAP * Fc receptors on phagocytes (recognize antibodies linked    to surface of micro-organism) * complement receptors (for binding C3b) </vt:lpstr>
      <vt:lpstr>Phagocytosis</vt:lpstr>
      <vt:lpstr>Degradation of ingested material   * fagosome fusion with lysosomes  - oxygen independent (lysozyme, defensines, serine proteases, myeloperoxidase,  acidic pH…)     * activation of membrane NADPH oxidase - oxygen dependent  (superoxide, hydrogen peroxide, hypochlorous acid)  * production of nitric oxide (NO) by macophages  </vt:lpstr>
      <vt:lpstr>Secretory products of phagocytes  * IL-1, 6, TNF (systemic response to inflammation)  * IL-8 (chemokine)  * IL-3, GM-CSF (control haematopoiesis)  * TGFa, TGFb (tissue regeneration)  * metabolic products of arachidonic acid (prostaglandins,     prostacyclin, leukotrienes and thromboxanes)  </vt:lpstr>
      <vt:lpstr>Neutrophils</vt:lpstr>
      <vt:lpstr>Complement</vt:lpstr>
      <vt:lpstr>Complement</vt:lpstr>
      <vt:lpstr>Complement functions</vt:lpstr>
      <vt:lpstr>Complement activation </vt:lpstr>
      <vt:lpstr>Snímek 36</vt:lpstr>
      <vt:lpstr>Regulation of complement and protection of own cells</vt:lpstr>
      <vt:lpstr>Complement regulation</vt:lpstr>
      <vt:lpstr>Complement regulation</vt:lpstr>
      <vt:lpstr>Complement receptors  * Bind fragments of complement components  CR1 - on various cells         - removing of immunecomplexes  CR2 - on B lymphocytes and FDC          - activation of B cells  CR3, CR4 - on phagocytes                   - participation in opsonization, adhesion</vt:lpstr>
      <vt:lpstr>Basophils and mast cells and their importance in immune responses </vt:lpstr>
      <vt:lpstr>Mast cells</vt:lpstr>
      <vt:lpstr>Mast cell functions</vt:lpstr>
      <vt:lpstr>Mast cell activation </vt:lpstr>
      <vt:lpstr>Mast cell activation by cross-linking of IgE Fc receptors</vt:lpstr>
      <vt:lpstr>Activation schema of mast cell</vt:lpstr>
      <vt:lpstr>Secretory products of mast cells</vt:lpstr>
      <vt:lpstr>Histamine</vt:lpstr>
      <vt:lpstr>Basophils</vt:lpstr>
      <vt:lpstr>Snímek 50</vt:lpstr>
      <vt:lpstr>Snímek 51</vt:lpstr>
      <vt:lpstr>Alternative complement pathway   * C3 component of complement spontaneously breaks  into C3b and C3a * C3b can covalently bind on the surface of microorganism  * to bound C3b join a factor B, which is cleaved by factor D to Ba and Bb, resulting complex C3bBb is stabilized by factor P and functions as an alternative C3 convertase * C3 convertase cleaves C3 to C3a (chemotaxis) and C3b, which binds to the surface of the  microorganism (opsonization), or gives rise to other    C3 convertases * from some C3 convertases form C3bBbC3b that act as  an alternative C5 convertase, which cleaves C5 to C5a (chemotaxis) and C5b (starts terminal lytic phase)  </vt:lpstr>
      <vt:lpstr>Classical complement pathway  * Can be initiated by antibodies (IgM, IgG, except IgG4) or by CRP, SAP , which are bound to antigen * C1 binds to antibodies that have already attached themselves to antigen ,  change  its conformation and get proteolytic activity - starts cleave    proteins C4 and C2 * fragments C4b and C2a bind to the surface of the cell  and create the classic C3 convertase (C4bC2a), which  cleaves C3 to C3a and C3b * then creates a classic C5 convertase (C4bC2aC3b) that  cleaves C5  to C5a and C5b </vt:lpstr>
      <vt:lpstr>Lectin complement pathway  * is initiated by serum mannose  binding lectin (MBL)  * MBL binds to manose, glucose or other sugars on the surface   of some microbes, after the bindins starts cleave C4 and C2  * this way is similar to the classical pathway   </vt:lpstr>
      <vt:lpstr>Terminal (lytic) phase of the complement cascade  C5b fragments creates a complex with C6, C7 and C8, the complex dive into the lipid membrane of the cell and attached to it into a circle 13-18 molecules of C9, thus create pores in the membrane and cell can lysis (G-bacteria, protozoans, some viruses).   Most microorganisms is resistant to this lytic effect of complement (protection by cell wall).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</dc:title>
  <dc:creator>XtatX</dc:creator>
  <cp:lastModifiedBy>Mamka</cp:lastModifiedBy>
  <cp:revision>130</cp:revision>
  <dcterms:created xsi:type="dcterms:W3CDTF">2010-02-25T10:09:32Z</dcterms:created>
  <dcterms:modified xsi:type="dcterms:W3CDTF">2018-02-22T20:37:03Z</dcterms:modified>
</cp:coreProperties>
</file>