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sldIdLst>
    <p:sldId id="403" r:id="rId2"/>
    <p:sldId id="332" r:id="rId3"/>
    <p:sldId id="447" r:id="rId4"/>
    <p:sldId id="44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10" r:id="rId19"/>
    <p:sldId id="429" r:id="rId20"/>
    <p:sldId id="428" r:id="rId21"/>
    <p:sldId id="426" r:id="rId22"/>
    <p:sldId id="427" r:id="rId23"/>
    <p:sldId id="411" r:id="rId24"/>
    <p:sldId id="412" r:id="rId25"/>
    <p:sldId id="413" r:id="rId26"/>
    <p:sldId id="430" r:id="rId27"/>
    <p:sldId id="433" r:id="rId28"/>
    <p:sldId id="434" r:id="rId29"/>
    <p:sldId id="435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291" r:id="rId41"/>
    <p:sldId id="480" r:id="rId42"/>
    <p:sldId id="481" r:id="rId43"/>
    <p:sldId id="482" r:id="rId44"/>
    <p:sldId id="483" r:id="rId45"/>
    <p:sldId id="490" r:id="rId46"/>
    <p:sldId id="484" r:id="rId47"/>
    <p:sldId id="485" r:id="rId48"/>
    <p:sldId id="486" r:id="rId49"/>
    <p:sldId id="487" r:id="rId50"/>
    <p:sldId id="314" r:id="rId51"/>
    <p:sldId id="488" r:id="rId52"/>
    <p:sldId id="489" r:id="rId53"/>
    <p:sldId id="315" r:id="rId54"/>
    <p:sldId id="382" r:id="rId55"/>
    <p:sldId id="383" r:id="rId56"/>
    <p:sldId id="384" r:id="rId57"/>
    <p:sldId id="491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4660"/>
  </p:normalViewPr>
  <p:slideViewPr>
    <p:cSldViewPr>
      <p:cViewPr varScale="1">
        <p:scale>
          <a:sx n="52" d="100"/>
          <a:sy n="52" d="100"/>
        </p:scale>
        <p:origin x="-90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2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A3205E5-9468-4718-96D1-ECC5DA41B1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1AD3B-1BA0-4D81-8F56-957C3E1698C0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04A3D-6448-42A1-9327-D7203033F4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F391D-5BDE-48DD-993D-A7A8D8044C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1F179-355C-4043-B9A6-AF209BBFC4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162F-8C7B-4028-98EE-254FBAB3E2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97694-D7A2-4637-B365-BE67B878DE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DDDD5-B275-4880-8D4D-C5ADE03330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1D0B-5366-4E65-990D-8AE2510F9A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FF522-3A7D-447D-92F2-53524D1098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2850-43C4-401B-88EC-E1EC1D2C63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60F6-DDC8-4717-8C02-35623E1426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C9A19-F33D-4B71-A8FA-8B24E9F312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Klepnutím upravíte styl předlohy nadpisu.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Klepnutím upravíte styly předlohy textu.</a:t>
            </a:r>
          </a:p>
          <a:p>
            <a:pPr lvl="1"/>
            <a:r>
              <a:rPr lang="en-CA"/>
              <a:t>Druhá úroveň</a:t>
            </a:r>
          </a:p>
          <a:p>
            <a:pPr lvl="2"/>
            <a:r>
              <a:rPr lang="en-CA"/>
              <a:t>Třetí úroveň</a:t>
            </a:r>
          </a:p>
          <a:p>
            <a:pPr lvl="3"/>
            <a:r>
              <a:rPr lang="en-CA"/>
              <a:t>Čtvrtá úroveň</a:t>
            </a:r>
          </a:p>
          <a:p>
            <a:pPr lvl="4"/>
            <a:r>
              <a:rPr lang="en-CA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CADFD76-9EC6-4142-BE66-392BA96D5E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Laboratorní diagnostika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Martin Liška</a:t>
            </a:r>
          </a:p>
          <a:p>
            <a:pPr eaLnBrk="1" hangingPunct="1"/>
            <a:r>
              <a:rPr lang="cs-CZ" dirty="0"/>
              <a:t>ÚIA LF a FN Plzeň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Elektroforéza proteinů séra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Book Antiqua" pitchFamily="18" charset="0"/>
              </a:rPr>
              <a:t>V</a:t>
            </a:r>
            <a:r>
              <a:rPr lang="cs-CZ" sz="2400" dirty="0"/>
              <a:t> průběhu různých onemocnění se mění zastoupení jednotlivých proteinů séra.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r>
              <a:rPr lang="cs-CZ" sz="2400" dirty="0"/>
              <a:t>Pomocí </a:t>
            </a:r>
            <a:r>
              <a:rPr lang="cs-CZ" sz="2400" dirty="0" err="1"/>
              <a:t>elektroforegramu</a:t>
            </a:r>
            <a:r>
              <a:rPr lang="cs-CZ" sz="2400" dirty="0"/>
              <a:t> můžeme rozlišit akutní zánět od chronického, prokázat monoklonální imunoglobulin (tzv. M-protein či </a:t>
            </a:r>
            <a:r>
              <a:rPr lang="cs-CZ" sz="2400" dirty="0" err="1"/>
              <a:t>paraprotein</a:t>
            </a:r>
            <a:r>
              <a:rPr lang="cs-CZ" sz="2400" dirty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chemeClr val="tx1"/>
                </a:solidFill>
                <a:latin typeface="+mn-lt"/>
              </a:rPr>
              <a:t>Imunofixace</a:t>
            </a:r>
            <a:endParaRPr lang="cs-CZ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cs-CZ" sz="9600" dirty="0"/>
              <a:t>Provádí se při podezření na přítomnost </a:t>
            </a:r>
            <a:r>
              <a:rPr lang="cs-CZ" sz="9600" dirty="0">
                <a:solidFill>
                  <a:srgbClr val="3333CC"/>
                </a:solidFill>
              </a:rPr>
              <a:t>monoklonálního imunoglobulinu </a:t>
            </a:r>
            <a:r>
              <a:rPr lang="cs-CZ" sz="9600" dirty="0"/>
              <a:t>(tzv. M-proteinu či </a:t>
            </a:r>
            <a:r>
              <a:rPr lang="cs-CZ" sz="9600" dirty="0" err="1"/>
              <a:t>paraproteinu</a:t>
            </a:r>
            <a:r>
              <a:rPr lang="cs-CZ" sz="9600" dirty="0"/>
              <a:t>).</a:t>
            </a:r>
          </a:p>
          <a:p>
            <a:pPr>
              <a:lnSpc>
                <a:spcPct val="170000"/>
              </a:lnSpc>
            </a:pPr>
            <a:r>
              <a:rPr lang="cs-CZ" sz="9600" dirty="0"/>
              <a:t> Po elektroforetickém rozdělení proteinů séra se přidají specifické protilátky proti těžkým řetězcům imunoglobulinů (</a:t>
            </a:r>
            <a:r>
              <a:rPr lang="cs-CZ" sz="9600" dirty="0" err="1"/>
              <a:t>IgG</a:t>
            </a:r>
            <a:r>
              <a:rPr lang="cs-CZ" sz="9600" dirty="0"/>
              <a:t>, </a:t>
            </a:r>
            <a:r>
              <a:rPr lang="cs-CZ" sz="9600" dirty="0" err="1"/>
              <a:t>IgA</a:t>
            </a:r>
            <a:r>
              <a:rPr lang="cs-CZ" sz="9600" dirty="0"/>
              <a:t> a </a:t>
            </a:r>
            <a:r>
              <a:rPr lang="cs-CZ" sz="9600" dirty="0" err="1"/>
              <a:t>IgM</a:t>
            </a:r>
            <a:r>
              <a:rPr lang="cs-CZ" sz="9600" dirty="0"/>
              <a:t>) a proti lehkým řetězcům kappa a lambda. </a:t>
            </a:r>
          </a:p>
          <a:p>
            <a:pPr>
              <a:lnSpc>
                <a:spcPct val="170000"/>
              </a:lnSpc>
            </a:pPr>
            <a:r>
              <a:rPr lang="cs-CZ" sz="9600" dirty="0"/>
              <a:t>Podle získaného obrazu můžeme určit třídu a lehký řetězec monoklonálního imunoglobulinu. </a:t>
            </a:r>
          </a:p>
          <a:p>
            <a:pPr>
              <a:lnSpc>
                <a:spcPct val="170000"/>
              </a:lnSpc>
            </a:pPr>
            <a:r>
              <a:rPr lang="cs-CZ" sz="9600" dirty="0"/>
              <a:t>Monoklonální imunoglobulin bývá přítomen u myelomu a některých dalších krevních chorob.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r>
              <a:rPr lang="cs-CZ" sz="3600" b="1" i="1" dirty="0" err="1"/>
              <a:t>Imunofixace</a:t>
            </a:r>
            <a:r>
              <a:rPr lang="cs-CZ" sz="3600" b="1" i="1" dirty="0"/>
              <a:t> vzorku séra zdravé osoby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238" y="1647825"/>
            <a:ext cx="636111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0" y="5305425"/>
            <a:ext cx="90900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Legenda:	sloupec 1:	elektroforéza séra</a:t>
            </a:r>
          </a:p>
          <a:p>
            <a:r>
              <a:rPr lang="cs-CZ"/>
              <a:t>		další sloupce:	imunochemický průkaz jednotlivých</a:t>
            </a:r>
          </a:p>
          <a:p>
            <a:r>
              <a:rPr lang="cs-CZ"/>
              <a:t>				těžkých a lehkých řetězců imunoglobulinů,</a:t>
            </a:r>
          </a:p>
          <a:p>
            <a:r>
              <a:rPr lang="cs-CZ"/>
              <a:t>				je zřetelná polyklonální produkce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chemeClr val="tx1"/>
                </a:solidFill>
                <a:latin typeface="+mn-lt"/>
              </a:rPr>
              <a:t>Imunofixace</a:t>
            </a:r>
            <a:r>
              <a:rPr lang="cs-CZ" sz="3600" b="1" dirty="0">
                <a:solidFill>
                  <a:schemeClr val="tx1"/>
                </a:solidFill>
                <a:latin typeface="+mn-lt"/>
              </a:rPr>
              <a:t> s patologickým nálezem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641737" cy="475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1115616" y="594928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Sloupec 1- zahuštěná linie v oblasti gamaglobulinů</a:t>
            </a:r>
          </a:p>
          <a:p>
            <a:r>
              <a:rPr lang="cs-CZ" dirty="0"/>
              <a:t>Další sloupce- monoklonální produkce </a:t>
            </a:r>
            <a:r>
              <a:rPr lang="cs-CZ" dirty="0" err="1"/>
              <a:t>IgM</a:t>
            </a:r>
            <a:r>
              <a:rPr lang="cs-CZ" dirty="0"/>
              <a:t> typu kapa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111750"/>
          </a:xfrm>
        </p:spPr>
        <p:txBody>
          <a:bodyPr/>
          <a:lstStyle/>
          <a:p>
            <a:pPr>
              <a:buFontTx/>
              <a:buNone/>
            </a:pPr>
            <a:r>
              <a:rPr lang="cs-CZ" sz="3600" b="1" dirty="0"/>
              <a:t>    Nefelometrie a turbidimetrie</a:t>
            </a:r>
          </a:p>
          <a:p>
            <a:pPr>
              <a:buFontTx/>
              <a:buNone/>
            </a:pPr>
            <a:r>
              <a:rPr lang="cs-CZ" sz="2400" b="1" dirty="0"/>
              <a:t>Princip:</a:t>
            </a:r>
          </a:p>
          <a:p>
            <a:pPr>
              <a:buFontTx/>
              <a:buChar char="-"/>
            </a:pPr>
            <a:r>
              <a:rPr lang="cs-CZ" sz="2400" dirty="0"/>
              <a:t>reakce založené na měření množství imunitních komplexů </a:t>
            </a:r>
          </a:p>
          <a:p>
            <a:pPr>
              <a:buNone/>
            </a:pPr>
            <a:r>
              <a:rPr lang="cs-CZ" sz="2400" dirty="0"/>
              <a:t>     vytvořených interakcí specifických protilátek s antigenem</a:t>
            </a:r>
          </a:p>
          <a:p>
            <a:pPr>
              <a:buFontTx/>
              <a:buChar char="-"/>
            </a:pPr>
            <a:r>
              <a:rPr lang="cs-CZ" sz="2400" dirty="0"/>
              <a:t>reakce v roztoku se vznikem zákalu - koncentrace příslušného </a:t>
            </a:r>
          </a:p>
          <a:p>
            <a:pPr>
              <a:buNone/>
            </a:pPr>
            <a:r>
              <a:rPr lang="cs-CZ" sz="2400" dirty="0"/>
              <a:t>    antigenu je úměrná rychlosti tvorby zákalu</a:t>
            </a:r>
          </a:p>
          <a:p>
            <a:pPr>
              <a:buFontTx/>
              <a:buNone/>
            </a:pPr>
            <a:endParaRPr lang="cs-CZ" sz="3600" b="1" dirty="0"/>
          </a:p>
          <a:p>
            <a:pPr>
              <a:buFontTx/>
              <a:buNone/>
            </a:pPr>
            <a:r>
              <a:rPr lang="cs-CZ" sz="2400" b="1" dirty="0"/>
              <a:t>Použití:</a:t>
            </a:r>
          </a:p>
          <a:p>
            <a:pPr>
              <a:buFontTx/>
              <a:buChar char="-"/>
            </a:pPr>
            <a:r>
              <a:rPr lang="cs-CZ" sz="2400" dirty="0"/>
              <a:t>používá se pro stanovení vzorků s </a:t>
            </a:r>
            <a:r>
              <a:rPr lang="cs-CZ" sz="2400" b="1" u="sng" dirty="0"/>
              <a:t>vyšší koncentrací</a:t>
            </a:r>
            <a:r>
              <a:rPr lang="cs-CZ" sz="2400" u="sng" dirty="0"/>
              <a:t> </a:t>
            </a:r>
            <a:r>
              <a:rPr lang="cs-CZ" sz="2400" b="1" u="sng" dirty="0"/>
              <a:t>proteinů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stanovení koncentrací běžných proteinů lidského séra (jednotlivé třídy </a:t>
            </a:r>
            <a:r>
              <a:rPr lang="cs-CZ" sz="2400" dirty="0" err="1"/>
              <a:t>Ig</a:t>
            </a:r>
            <a:r>
              <a:rPr lang="cs-CZ" sz="2400" dirty="0"/>
              <a:t>, CRP, RF, složky komplementu C3 a C4, C1 INH)</a:t>
            </a:r>
          </a:p>
        </p:txBody>
      </p:sp>
    </p:spTree>
    <p:extLst>
      <p:ext uri="{BB962C8B-B14F-4D97-AF65-F5344CB8AC3E}">
        <p14:creationId xmlns:p14="http://schemas.microsoft.com/office/powerpoint/2010/main" xmlns="" val="311312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07504" y="1452711"/>
            <a:ext cx="8856984" cy="54326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cs-CZ" sz="2400" b="1" dirty="0"/>
              <a:t>Princip:</a:t>
            </a:r>
            <a:r>
              <a:rPr lang="cs-CZ" sz="2400" dirty="0"/>
              <a:t> Detektor je umístěn přímo proti zdroji světla. Při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cs-CZ" sz="2400" dirty="0"/>
              <a:t>turbidimetrii se měří </a:t>
            </a:r>
            <a:r>
              <a:rPr lang="cs-CZ" sz="2400" dirty="0">
                <a:solidFill>
                  <a:srgbClr val="3333CC"/>
                </a:solidFill>
              </a:rPr>
              <a:t>úbytek intenzity světla </a:t>
            </a:r>
            <a:r>
              <a:rPr lang="cs-CZ" sz="2400" dirty="0"/>
              <a:t>po jeho průchodu kyvetou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cs-CZ" sz="2400" dirty="0"/>
              <a:t>obsahující IK, tzv. </a:t>
            </a:r>
            <a:r>
              <a:rPr lang="cs-CZ" sz="2400" dirty="0" err="1"/>
              <a:t>turbidance</a:t>
            </a:r>
            <a:r>
              <a:rPr lang="cs-CZ" sz="2400" dirty="0"/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cs-CZ" sz="3600" b="1" dirty="0">
                <a:solidFill>
                  <a:srgbClr val="CC0099"/>
                </a:solidFill>
              </a:rPr>
              <a:t>Nefelometrie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400" dirty="0"/>
              <a:t>Princip: Detektor není umístěn proti zdroji světla. Základem metody je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400" dirty="0"/>
              <a:t>měření </a:t>
            </a:r>
            <a:r>
              <a:rPr lang="cs-CZ" sz="2400" dirty="0">
                <a:solidFill>
                  <a:srgbClr val="3333CC"/>
                </a:solidFill>
              </a:rPr>
              <a:t>intenzity odraženého světla</a:t>
            </a:r>
            <a:r>
              <a:rPr lang="cs-CZ" sz="2400" dirty="0"/>
              <a:t> od zákalu vzniklého reakcí </a:t>
            </a:r>
            <a:r>
              <a:rPr lang="cs-CZ" sz="2400" dirty="0" err="1"/>
              <a:t>Ag</a:t>
            </a:r>
            <a:r>
              <a:rPr lang="cs-CZ" sz="2400" dirty="0"/>
              <a:t>-Ab.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cs-CZ" sz="2400" dirty="0"/>
          </a:p>
          <a:p>
            <a:pPr>
              <a:lnSpc>
                <a:spcPct val="150000"/>
              </a:lnSpc>
              <a:buFontTx/>
              <a:buNone/>
            </a:pPr>
            <a:r>
              <a:rPr lang="cs-CZ" sz="2400" dirty="0"/>
              <a:t> 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58378"/>
            <a:ext cx="9144000" cy="1214438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CC0099"/>
                </a:solidFill>
                <a:latin typeface="Book Antiqua" pitchFamily="18" charset="0"/>
              </a:rPr>
              <a:t>Turbidimetrie</a:t>
            </a:r>
            <a:endParaRPr lang="cs-CZ" sz="3600" dirty="0">
              <a:solidFill>
                <a:srgbClr val="CC0099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95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1862" name="Snímek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476250"/>
            <a:ext cx="7772400" cy="1143000"/>
          </a:xfrm>
        </p:spPr>
        <p:txBody>
          <a:bodyPr/>
          <a:lstStyle/>
          <a:p>
            <a:r>
              <a:rPr lang="cs-CZ" sz="3600" b="1" dirty="0"/>
              <a:t>Aglutinace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1188" y="2098407"/>
            <a:ext cx="813593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dirty="0"/>
              <a:t>S</a:t>
            </a:r>
            <a:r>
              <a:rPr lang="en-US" dirty="0" err="1"/>
              <a:t>hlukování</a:t>
            </a:r>
            <a:r>
              <a:rPr lang="en-US" dirty="0"/>
              <a:t> </a:t>
            </a:r>
            <a:r>
              <a:rPr lang="en-US" dirty="0" err="1"/>
              <a:t>korpuskulárních</a:t>
            </a:r>
            <a:r>
              <a:rPr lang="en-US" dirty="0"/>
              <a:t> </a:t>
            </a:r>
            <a:r>
              <a:rPr lang="en-US" dirty="0" err="1"/>
              <a:t>částic</a:t>
            </a:r>
            <a:r>
              <a:rPr lang="en-US" dirty="0"/>
              <a:t> s </a:t>
            </a:r>
            <a:r>
              <a:rPr lang="en-US" dirty="0" err="1"/>
              <a:t>povrchovými</a:t>
            </a:r>
            <a:r>
              <a:rPr lang="en-US" dirty="0"/>
              <a:t> </a:t>
            </a:r>
            <a:r>
              <a:rPr lang="en-US" dirty="0" err="1"/>
              <a:t>antigenními</a:t>
            </a:r>
            <a:r>
              <a:rPr lang="en-US" dirty="0"/>
              <a:t> </a:t>
            </a:r>
            <a:r>
              <a:rPr lang="en-US" dirty="0" err="1"/>
              <a:t>strukturami</a:t>
            </a:r>
            <a:r>
              <a:rPr lang="en-US" dirty="0"/>
              <a:t>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interakce</a:t>
            </a:r>
            <a:r>
              <a:rPr lang="en-US" dirty="0"/>
              <a:t> se </a:t>
            </a:r>
            <a:r>
              <a:rPr lang="en-US" dirty="0" err="1"/>
              <a:t>specifickou</a:t>
            </a:r>
            <a:r>
              <a:rPr lang="en-US" dirty="0"/>
              <a:t> </a:t>
            </a:r>
            <a:r>
              <a:rPr lang="cs-CZ" dirty="0"/>
              <a:t>protilátkou. </a:t>
            </a:r>
          </a:p>
          <a:p>
            <a:endParaRPr lang="cs-CZ" dirty="0"/>
          </a:p>
          <a:p>
            <a:r>
              <a:rPr lang="cs-CZ" dirty="0"/>
              <a:t>Korpuskulárními částicemi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obyčejně</a:t>
            </a:r>
            <a:r>
              <a:rPr lang="en-US" dirty="0"/>
              <a:t> </a:t>
            </a:r>
            <a:r>
              <a:rPr lang="en-US" dirty="0" err="1"/>
              <a:t>buňky</a:t>
            </a:r>
            <a:r>
              <a:rPr lang="en-US" dirty="0"/>
              <a:t> (</a:t>
            </a:r>
            <a:r>
              <a:rPr lang="cs-CZ" dirty="0"/>
              <a:t>bakterie, erytrocyty</a:t>
            </a:r>
            <a:r>
              <a:rPr lang="en-US" dirty="0"/>
              <a:t>)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syntetické</a:t>
            </a:r>
            <a:r>
              <a:rPr lang="en-US" dirty="0"/>
              <a:t> </a:t>
            </a:r>
            <a:r>
              <a:rPr lang="en-US" dirty="0" err="1"/>
              <a:t>částice</a:t>
            </a:r>
            <a:r>
              <a:rPr lang="en-US" dirty="0"/>
              <a:t> 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latexové</a:t>
            </a:r>
            <a:r>
              <a:rPr lang="en-US" dirty="0"/>
              <a:t>) s </a:t>
            </a:r>
            <a:r>
              <a:rPr lang="en-US" dirty="0" err="1"/>
              <a:t>adsorbovanými</a:t>
            </a:r>
            <a:r>
              <a:rPr lang="en-US" dirty="0"/>
              <a:t> </a:t>
            </a:r>
            <a:r>
              <a:rPr lang="en-US" dirty="0" err="1"/>
              <a:t>antigeny</a:t>
            </a:r>
            <a:r>
              <a:rPr lang="en-US" dirty="0"/>
              <a:t>. </a:t>
            </a:r>
            <a:r>
              <a:rPr lang="en-US" dirty="0" err="1"/>
              <a:t>Tyto</a:t>
            </a:r>
            <a:r>
              <a:rPr lang="en-US" dirty="0"/>
              <a:t> </a:t>
            </a:r>
            <a:r>
              <a:rPr lang="en-US" dirty="0" err="1"/>
              <a:t>částice</a:t>
            </a:r>
            <a:r>
              <a:rPr lang="en-US" dirty="0"/>
              <a:t> se </a:t>
            </a:r>
            <a:r>
              <a:rPr lang="en-US" dirty="0" err="1"/>
              <a:t>působením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</a:t>
            </a:r>
            <a:r>
              <a:rPr lang="en-US" dirty="0" err="1"/>
              <a:t>shlukují</a:t>
            </a:r>
            <a:r>
              <a:rPr lang="en-US" dirty="0"/>
              <a:t> a </a:t>
            </a:r>
            <a:r>
              <a:rPr lang="en-US" dirty="0" err="1"/>
              <a:t>charakteristickým</a:t>
            </a:r>
            <a:r>
              <a:rPr lang="en-US" dirty="0"/>
              <a:t> </a:t>
            </a:r>
            <a:r>
              <a:rPr lang="en-US" dirty="0" err="1"/>
              <a:t>způsobem</a:t>
            </a:r>
            <a:r>
              <a:rPr lang="en-US" dirty="0"/>
              <a:t> </a:t>
            </a:r>
            <a:r>
              <a:rPr lang="en-US" dirty="0" err="1"/>
              <a:t>sedimentují</a:t>
            </a:r>
            <a:r>
              <a:rPr lang="en-US" dirty="0"/>
              <a:t>;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základě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zákalu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takto</a:t>
            </a:r>
            <a:r>
              <a:rPr lang="en-US" dirty="0"/>
              <a:t> </a:t>
            </a:r>
            <a:r>
              <a:rPr lang="en-US" dirty="0" err="1"/>
              <a:t>stanovit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nízké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protilátek</a:t>
            </a:r>
            <a:r>
              <a:rPr lang="en-US" dirty="0"/>
              <a:t> (</a:t>
            </a:r>
            <a:r>
              <a:rPr lang="en-US" dirty="0" err="1"/>
              <a:t>kolem</a:t>
            </a:r>
            <a:r>
              <a:rPr lang="en-US" dirty="0"/>
              <a:t> 10 </a:t>
            </a:r>
            <a:r>
              <a:rPr lang="en-US" dirty="0" err="1"/>
              <a:t>ng</a:t>
            </a:r>
            <a:r>
              <a:rPr lang="en-US" dirty="0"/>
              <a:t>/ml).</a:t>
            </a:r>
            <a:endParaRPr lang="cs-CZ" dirty="0"/>
          </a:p>
          <a:p>
            <a:endParaRPr lang="cs-CZ" dirty="0"/>
          </a:p>
          <a:p>
            <a:r>
              <a:rPr lang="cs-CZ" dirty="0"/>
              <a:t>Stanovení krevních skupin</a:t>
            </a:r>
            <a:r>
              <a:rPr lang="cs-CZ" dirty="0">
                <a:latin typeface="+mn-lt"/>
              </a:rPr>
              <a:t>, protilátek proti různým bakteriálním patogenům (</a:t>
            </a:r>
            <a:r>
              <a:rPr lang="cs-CZ" dirty="0" err="1">
                <a:latin typeface="+mn-lt"/>
              </a:rPr>
              <a:t>Salmonella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Listeria</a:t>
            </a:r>
            <a:r>
              <a:rPr lang="cs-CZ" dirty="0">
                <a:latin typeface="+mn-lt"/>
              </a:rPr>
              <a:t>…).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6632"/>
            <a:ext cx="2959080" cy="19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9036496" cy="1143000"/>
          </a:xfrm>
        </p:spPr>
        <p:txBody>
          <a:bodyPr/>
          <a:lstStyle/>
          <a:p>
            <a:r>
              <a:rPr lang="cs-CZ" sz="3600" b="1" dirty="0" err="1"/>
              <a:t>Radioimunoesej</a:t>
            </a:r>
            <a:r>
              <a:rPr lang="cs-CZ" sz="3600" b="1" dirty="0"/>
              <a:t>, </a:t>
            </a:r>
            <a:r>
              <a:rPr lang="cs-CZ" sz="3600" b="1" dirty="0" err="1"/>
              <a:t>enzymoimunoesej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2335520"/>
            <a:ext cx="9289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 vysoce citlivé metody, stanovení i malých koncentrací 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 podstatou je reakce antigen – protilátka 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 antigen nebo protilátka je označena </a:t>
            </a:r>
          </a:p>
          <a:p>
            <a:pPr>
              <a:buFont typeface="Wingdings" pitchFamily="2" charset="2"/>
              <a:buChar char="q"/>
            </a:pPr>
            <a:endParaRPr lang="cs-CZ" dirty="0"/>
          </a:p>
          <a:p>
            <a:r>
              <a:rPr lang="cs-CZ" dirty="0"/>
              <a:t>          - radioizotopem (</a:t>
            </a:r>
            <a:r>
              <a:rPr lang="cs-CZ" dirty="0" err="1"/>
              <a:t>radioimunoesej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          - enzymem (</a:t>
            </a:r>
            <a:r>
              <a:rPr lang="cs-CZ" dirty="0" err="1"/>
              <a:t>enzymoimunoesej</a:t>
            </a:r>
            <a:r>
              <a:rPr lang="cs-CZ" dirty="0"/>
              <a:t>)</a:t>
            </a:r>
          </a:p>
          <a:p>
            <a:endParaRPr lang="cs-CZ" u="sng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18256"/>
            <a:ext cx="9036496" cy="1143000"/>
          </a:xfrm>
        </p:spPr>
        <p:txBody>
          <a:bodyPr/>
          <a:lstStyle/>
          <a:p>
            <a:r>
              <a:rPr lang="cs-CZ" sz="3600" b="1" dirty="0" err="1"/>
              <a:t>Radioimunoesej</a:t>
            </a:r>
            <a:r>
              <a:rPr lang="cs-CZ" sz="3600" b="1" dirty="0"/>
              <a:t>, </a:t>
            </a:r>
            <a:r>
              <a:rPr lang="cs-CZ" sz="3600" b="1" dirty="0" err="1"/>
              <a:t>enzymoimunoesej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315789"/>
            <a:ext cx="92890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Typy </a:t>
            </a:r>
            <a:r>
              <a:rPr lang="cs-CZ" u="sng" dirty="0" err="1"/>
              <a:t>imunoreakcí</a:t>
            </a:r>
            <a:r>
              <a:rPr lang="cs-CZ" u="sng" dirty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cs-CZ" u="sng" dirty="0"/>
              <a:t> Kompetitivní</a:t>
            </a:r>
            <a:r>
              <a:rPr lang="cs-CZ" dirty="0"/>
              <a:t> </a:t>
            </a:r>
          </a:p>
          <a:p>
            <a:pPr>
              <a:buFontTx/>
              <a:buChar char="-"/>
            </a:pPr>
            <a:r>
              <a:rPr lang="cs-CZ" dirty="0"/>
              <a:t> neznačený </a:t>
            </a:r>
            <a:r>
              <a:rPr lang="cs-CZ" dirty="0" err="1"/>
              <a:t>analyt</a:t>
            </a:r>
            <a:r>
              <a:rPr lang="cs-CZ" dirty="0"/>
              <a:t> v testovaném vzorku soutěží se značeným </a:t>
            </a:r>
            <a:r>
              <a:rPr lang="cs-CZ" dirty="0" err="1"/>
              <a:t>analytem</a:t>
            </a:r>
            <a:r>
              <a:rPr lang="cs-CZ" dirty="0"/>
              <a:t> </a:t>
            </a:r>
          </a:p>
          <a:p>
            <a:r>
              <a:rPr lang="cs-CZ" dirty="0"/>
              <a:t>  o vazebná místa protilátek</a:t>
            </a:r>
          </a:p>
          <a:p>
            <a:pPr>
              <a:buFontTx/>
              <a:buChar char="-"/>
            </a:pPr>
            <a:r>
              <a:rPr lang="cs-CZ" dirty="0"/>
              <a:t> neznačený antigen blokuje vazbu značeného antigenu - čím méně </a:t>
            </a:r>
          </a:p>
          <a:p>
            <a:r>
              <a:rPr lang="cs-CZ" dirty="0"/>
              <a:t>   signálu je naměřeno, tím vyšší koncentrace </a:t>
            </a:r>
            <a:r>
              <a:rPr lang="cs-CZ" dirty="0" err="1"/>
              <a:t>analytu</a:t>
            </a:r>
            <a:r>
              <a:rPr lang="cs-CZ" dirty="0"/>
              <a:t> (nepřímá úměra)</a:t>
            </a:r>
          </a:p>
          <a:p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dirty="0"/>
              <a:t>  </a:t>
            </a:r>
            <a:r>
              <a:rPr lang="cs-CZ" u="sng" dirty="0"/>
              <a:t>Nekompetitivní (sendvičová analýza)</a:t>
            </a:r>
          </a:p>
          <a:p>
            <a:pPr>
              <a:buNone/>
            </a:pPr>
            <a:r>
              <a:rPr lang="cs-CZ" dirty="0"/>
              <a:t>    - </a:t>
            </a:r>
            <a:r>
              <a:rPr lang="cs-CZ" dirty="0" err="1"/>
              <a:t>analyt</a:t>
            </a:r>
            <a:r>
              <a:rPr lang="cs-CZ" dirty="0"/>
              <a:t> je vázán mezi dvěma protilátkami (značenou a neznačenou)</a:t>
            </a:r>
          </a:p>
          <a:p>
            <a:pPr>
              <a:buNone/>
            </a:pPr>
            <a:r>
              <a:rPr lang="cs-CZ" dirty="0"/>
              <a:t>    - množství navázané značené protilátky (množství signálu) je úměrné    </a:t>
            </a:r>
          </a:p>
          <a:p>
            <a:pPr>
              <a:buNone/>
            </a:pPr>
            <a:r>
              <a:rPr lang="cs-CZ" dirty="0"/>
              <a:t>      množství </a:t>
            </a:r>
            <a:r>
              <a:rPr lang="cs-CZ" dirty="0" err="1"/>
              <a:t>analytu</a:t>
            </a:r>
            <a:r>
              <a:rPr lang="cs-CZ" dirty="0"/>
              <a:t> ve vzorku (přímá úměra)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971600" y="-90110"/>
            <a:ext cx="7276405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endParaRPr lang="cs-CZ" b="1" dirty="0"/>
          </a:p>
          <a:p>
            <a:pPr>
              <a:tabLst>
                <a:tab pos="269875" algn="l"/>
                <a:tab pos="457200" algn="l"/>
              </a:tabLst>
            </a:pPr>
            <a:r>
              <a:rPr lang="cs-CZ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Náplň přednášky:</a:t>
            </a:r>
          </a:p>
          <a:p>
            <a:pPr>
              <a:tabLst>
                <a:tab pos="269875" algn="l"/>
                <a:tab pos="457200" algn="l"/>
              </a:tabLst>
            </a:pPr>
            <a:endParaRPr lang="cs-CZ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r>
              <a:rPr lang="cs-CZ" sz="2800" dirty="0"/>
              <a:t> </a:t>
            </a:r>
            <a:r>
              <a:rPr lang="cs-CZ" dirty="0"/>
              <a:t>Laboratorní metody vyšetřování humorální imunity</a:t>
            </a:r>
          </a:p>
          <a:p>
            <a:pPr>
              <a:tabLst>
                <a:tab pos="269875" algn="l"/>
                <a:tab pos="457200" algn="l"/>
              </a:tabLst>
            </a:pPr>
            <a:endParaRPr lang="cs-CZ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r>
              <a:rPr lang="cs-CZ" b="1" dirty="0"/>
              <a:t> </a:t>
            </a:r>
            <a:r>
              <a:rPr lang="cs-CZ" dirty="0" err="1"/>
              <a:t>Radioimunoesej</a:t>
            </a:r>
            <a:r>
              <a:rPr lang="cs-CZ" dirty="0"/>
              <a:t>, </a:t>
            </a:r>
            <a:r>
              <a:rPr lang="cs-CZ" dirty="0" err="1"/>
              <a:t>enzymoimunoesej</a:t>
            </a:r>
            <a:r>
              <a:rPr lang="cs-CZ" dirty="0"/>
              <a:t> – princip, využití</a:t>
            </a:r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endParaRPr lang="cs-CZ" dirty="0"/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r>
              <a:rPr lang="cs-CZ" dirty="0"/>
              <a:t> Laboratorní stanovení specifických </a:t>
            </a:r>
            <a:r>
              <a:rPr lang="cs-CZ" dirty="0" err="1"/>
              <a:t>IgE</a:t>
            </a:r>
            <a:r>
              <a:rPr lang="cs-CZ" dirty="0"/>
              <a:t> protilátek </a:t>
            </a:r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endParaRPr lang="cs-CZ" dirty="0"/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r>
              <a:rPr lang="cs-CZ" dirty="0"/>
              <a:t> Laboratorní stanovení autoprotilátek </a:t>
            </a:r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endParaRPr lang="cs-CZ" dirty="0"/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r>
              <a:rPr lang="cs-CZ" dirty="0"/>
              <a:t> Průtoková </a:t>
            </a:r>
            <a:r>
              <a:rPr lang="cs-CZ" dirty="0" err="1"/>
              <a:t>cytometrie</a:t>
            </a:r>
            <a:r>
              <a:rPr lang="cs-CZ" dirty="0"/>
              <a:t> – princip, využití</a:t>
            </a:r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endParaRPr lang="cs-CZ" dirty="0"/>
          </a:p>
          <a:p>
            <a:pPr>
              <a:buFont typeface="Wingdings" pitchFamily="2" charset="2"/>
              <a:buChar char="§"/>
              <a:tabLst>
                <a:tab pos="269875" algn="l"/>
                <a:tab pos="457200" algn="l"/>
              </a:tabLst>
            </a:pPr>
            <a:r>
              <a:rPr lang="cs-CZ" dirty="0"/>
              <a:t> Laboratorní metody vyšetřování buněčné imunity </a:t>
            </a:r>
          </a:p>
          <a:p>
            <a:pPr>
              <a:tabLst>
                <a:tab pos="269875" algn="l"/>
                <a:tab pos="457200" algn="l"/>
              </a:tabLst>
            </a:pPr>
            <a:endParaRPr lang="cs-CZ" b="1" dirty="0"/>
          </a:p>
          <a:p>
            <a:pPr>
              <a:tabLst>
                <a:tab pos="269875" algn="l"/>
                <a:tab pos="457200" algn="l"/>
              </a:tabLst>
            </a:pPr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Literatura:</a:t>
            </a:r>
          </a:p>
          <a:p>
            <a:pPr>
              <a:tabLst>
                <a:tab pos="269875" algn="l"/>
                <a:tab pos="457200" algn="l"/>
              </a:tabLst>
            </a:pPr>
            <a:r>
              <a:rPr lang="cs-CZ" dirty="0"/>
              <a:t>Vyšetřovací metody v imunologii, </a:t>
            </a:r>
            <a:r>
              <a:rPr lang="cs-CZ" dirty="0" err="1"/>
              <a:t>J.Bartůňová</a:t>
            </a:r>
            <a:r>
              <a:rPr lang="cs-CZ" dirty="0"/>
              <a:t>, </a:t>
            </a:r>
            <a:r>
              <a:rPr lang="cs-CZ" dirty="0" err="1"/>
              <a:t>M</a:t>
            </a:r>
            <a:r>
              <a:rPr lang="cs-CZ" dirty="0"/>
              <a:t>.</a:t>
            </a:r>
            <a:r>
              <a:rPr lang="cs-CZ" dirty="0" err="1"/>
              <a:t>Paulík</a:t>
            </a:r>
            <a:r>
              <a:rPr lang="cs-CZ" dirty="0"/>
              <a:t> a kol., nakladatelství GRADA</a:t>
            </a:r>
          </a:p>
          <a:p>
            <a:pPr>
              <a:tabLst>
                <a:tab pos="269875" algn="l"/>
                <a:tab pos="457200" algn="l"/>
              </a:tabLst>
            </a:pP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35500" y="714356"/>
            <a:ext cx="7392884" cy="642938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/>
            </a:r>
            <a:br>
              <a:rPr lang="cs-CZ" sz="3600" b="1" dirty="0"/>
            </a:b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4000" b="1" dirty="0">
                <a:latin typeface="Book Antiqua" pitchFamily="18" charset="0"/>
              </a:rPr>
              <a:t> </a:t>
            </a:r>
            <a:r>
              <a:rPr lang="cs-CZ" sz="4000" b="1" dirty="0" err="1">
                <a:latin typeface="+mn-lt"/>
              </a:rPr>
              <a:t>Radioimunoizotopové</a:t>
            </a:r>
            <a:r>
              <a:rPr lang="cs-CZ" sz="4000" b="1" dirty="0">
                <a:latin typeface="+mn-lt"/>
              </a:rPr>
              <a:t> metody</a:t>
            </a:r>
            <a:r>
              <a:rPr lang="cs-CZ" sz="4000" dirty="0">
                <a:latin typeface="Book Antiqua" pitchFamily="18" charset="0"/>
              </a:rPr>
              <a:t/>
            </a:r>
            <a:br>
              <a:rPr lang="cs-CZ" sz="4000" dirty="0">
                <a:latin typeface="Book Antiqua" pitchFamily="18" charset="0"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7889" name="Rectangle 1"/>
          <p:cNvSpPr>
            <a:spLocks noGrp="1" noChangeArrowheads="1"/>
          </p:cNvSpPr>
          <p:nvPr>
            <p:ph idx="1"/>
          </p:nvPr>
        </p:nvSpPr>
        <p:spPr>
          <a:xfrm>
            <a:off x="357158" y="364310"/>
            <a:ext cx="8391554" cy="6934206"/>
          </a:xfrm>
        </p:spPr>
        <p:txBody>
          <a:bodyPr wrap="square" anchor="ctr">
            <a:spAutoFit/>
          </a:bodyPr>
          <a:lstStyle/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Princip: </a:t>
            </a:r>
            <a:r>
              <a:rPr lang="cs-CZ" sz="2400" dirty="0" err="1"/>
              <a:t>Ag</a:t>
            </a:r>
            <a:r>
              <a:rPr lang="cs-CZ" sz="2400" dirty="0"/>
              <a:t> nebo Ab se značí radioaktivním izotopem</a:t>
            </a:r>
          </a:p>
          <a:p>
            <a:endParaRPr lang="cs-CZ" sz="2400" dirty="0"/>
          </a:p>
          <a:p>
            <a:r>
              <a:rPr lang="cs-CZ" sz="2400" b="1" u="sng" dirty="0"/>
              <a:t>RIA (</a:t>
            </a:r>
            <a:r>
              <a:rPr lang="cs-CZ" sz="2400" b="1" u="sng" dirty="0" err="1"/>
              <a:t>RadioImmunoAssay</a:t>
            </a:r>
            <a:r>
              <a:rPr lang="cs-CZ" sz="2400" b="1" u="sng" dirty="0"/>
              <a:t>)</a:t>
            </a:r>
          </a:p>
          <a:p>
            <a:pPr>
              <a:buNone/>
            </a:pPr>
            <a:r>
              <a:rPr lang="cs-CZ" sz="2400" dirty="0"/>
              <a:t>     - radioizotopem značený antigen</a:t>
            </a:r>
          </a:p>
          <a:p>
            <a:pPr>
              <a:buFont typeface="Arial" pitchFamily="34" charset="0"/>
              <a:buChar char="•"/>
            </a:pPr>
            <a:r>
              <a:rPr lang="cs-CZ" sz="2400" b="1" u="sng" dirty="0"/>
              <a:t>IRMA (</a:t>
            </a:r>
            <a:r>
              <a:rPr lang="cs-CZ" sz="2400" b="1" u="sng" dirty="0" err="1"/>
              <a:t>ImmunoRadioMetricAssay</a:t>
            </a:r>
            <a:r>
              <a:rPr lang="cs-CZ" sz="2400" b="1" u="sng" dirty="0"/>
              <a:t>)</a:t>
            </a:r>
          </a:p>
          <a:p>
            <a:pPr>
              <a:buNone/>
            </a:pPr>
            <a:r>
              <a:rPr lang="cs-CZ" sz="2400" dirty="0"/>
              <a:t>    - radioizotopem značené protilátky</a:t>
            </a:r>
          </a:p>
          <a:p>
            <a:endParaRPr lang="cs-CZ" sz="2400" dirty="0"/>
          </a:p>
          <a:p>
            <a:r>
              <a:rPr lang="cs-CZ" sz="2400" dirty="0"/>
              <a:t>vysoká citlivost a specifičnost</a:t>
            </a:r>
          </a:p>
          <a:p>
            <a:r>
              <a:rPr lang="cs-CZ" sz="2400" dirty="0"/>
              <a:t>nevýhoda: vyšší nároky na technické vybavení (detektor záření), bezpečnost práce (práce s radioaktivním materiálem)</a:t>
            </a:r>
          </a:p>
          <a:p>
            <a:endParaRPr lang="cs-CZ" sz="2400" b="1" dirty="0"/>
          </a:p>
          <a:p>
            <a:r>
              <a:rPr lang="cs-CZ" sz="2400" b="1" dirty="0"/>
              <a:t>Použití:</a:t>
            </a:r>
            <a:r>
              <a:rPr lang="cs-CZ" sz="2400" dirty="0"/>
              <a:t> stanovování hladin některých hormonů, TU </a:t>
            </a:r>
            <a:r>
              <a:rPr lang="cs-CZ" sz="2400" dirty="0" err="1"/>
              <a:t>markerů</a:t>
            </a:r>
            <a:r>
              <a:rPr lang="cs-CZ" sz="2400" dirty="0"/>
              <a:t>, průkaz přítomnosti drog, stanovení </a:t>
            </a:r>
            <a:r>
              <a:rPr lang="cs-CZ" sz="2400" dirty="0" err="1"/>
              <a:t>HBsAg</a:t>
            </a:r>
            <a:endParaRPr lang="cs-CZ" sz="2400" dirty="0"/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055723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90" name="PaperPort Document" r:id="rId3" imgW="5745480" imgH="3154680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3175" y="-171450"/>
          <a:ext cx="9147175" cy="7029450"/>
        </p:xfrm>
        <a:graphic>
          <a:graphicData uri="http://schemas.openxmlformats.org/presentationml/2006/ole">
            <p:oleObj spid="_x0000_s43014" name="PaperPort Document" r:id="rId3" imgW="4986528" imgH="3255264" progId="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316912" cy="550863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EIA – </a:t>
            </a:r>
            <a:r>
              <a:rPr lang="cs-CZ" sz="3600" b="1" dirty="0" err="1">
                <a:solidFill>
                  <a:schemeClr val="tx1"/>
                </a:solidFill>
                <a:latin typeface="+mn-lt"/>
              </a:rPr>
              <a:t>enzymoimunoesej</a:t>
            </a:r>
            <a:r>
              <a:rPr lang="cs-CZ" sz="3600" dirty="0">
                <a:latin typeface="+mn-lt"/>
              </a:rPr>
              <a:t/>
            </a:r>
            <a:br>
              <a:rPr lang="cs-CZ" sz="3600" dirty="0">
                <a:latin typeface="+mn-lt"/>
              </a:rPr>
            </a:br>
            <a:endParaRPr lang="cs-CZ" sz="3600" dirty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100658"/>
            <a:ext cx="9144000" cy="6000750"/>
          </a:xfrm>
        </p:spPr>
        <p:txBody>
          <a:bodyPr/>
          <a:lstStyle/>
          <a:p>
            <a:pPr>
              <a:buNone/>
            </a:pPr>
            <a:r>
              <a:rPr lang="cs-CZ" sz="2400" dirty="0"/>
              <a:t>	- skupina metod </a:t>
            </a:r>
          </a:p>
          <a:p>
            <a:pPr>
              <a:buNone/>
            </a:pP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- Společný princip: </a:t>
            </a:r>
            <a:r>
              <a:rPr lang="cs-CZ" sz="2400" dirty="0"/>
              <a:t>použije se </a:t>
            </a:r>
            <a:r>
              <a:rPr lang="cs-CZ" sz="2400" dirty="0" err="1">
                <a:solidFill>
                  <a:srgbClr val="0000FF"/>
                </a:solidFill>
              </a:rPr>
              <a:t>Ag</a:t>
            </a:r>
            <a:r>
              <a:rPr lang="cs-CZ" sz="2400" dirty="0"/>
              <a:t> nebo </a:t>
            </a:r>
            <a:r>
              <a:rPr lang="cs-CZ" sz="2400" dirty="0">
                <a:solidFill>
                  <a:srgbClr val="0000FF"/>
                </a:solidFill>
              </a:rPr>
              <a:t>Ab značená enzymem</a:t>
            </a:r>
            <a:r>
              <a:rPr lang="cs-CZ" sz="2400" dirty="0"/>
              <a:t> (</a:t>
            </a:r>
            <a:r>
              <a:rPr lang="cs-CZ" sz="2400" dirty="0" err="1"/>
              <a:t>Ag</a:t>
            </a:r>
            <a:r>
              <a:rPr lang="cs-CZ" sz="2400" dirty="0"/>
              <a:t>*, Ab*) → po navázaní  s hledaným Ab nebo </a:t>
            </a:r>
            <a:r>
              <a:rPr lang="cs-CZ" sz="2400" dirty="0" err="1"/>
              <a:t>Ag</a:t>
            </a:r>
            <a:r>
              <a:rPr lang="cs-CZ" sz="2400" dirty="0"/>
              <a:t> ze vzorku je tak enzymem označen celý IK (</a:t>
            </a:r>
            <a:r>
              <a:rPr lang="cs-CZ" sz="2400" dirty="0" err="1"/>
              <a:t>Ag</a:t>
            </a:r>
            <a:r>
              <a:rPr lang="cs-CZ" sz="2400" dirty="0"/>
              <a:t>-Ab*, </a:t>
            </a:r>
            <a:r>
              <a:rPr lang="cs-CZ" sz="2400" dirty="0" err="1"/>
              <a:t>Ab</a:t>
            </a:r>
            <a:r>
              <a:rPr lang="cs-CZ" sz="2400" dirty="0"/>
              <a:t>-</a:t>
            </a:r>
            <a:r>
              <a:rPr lang="cs-CZ" sz="2400" dirty="0" err="1"/>
              <a:t>Ag</a:t>
            </a:r>
            <a:r>
              <a:rPr lang="cs-CZ" sz="2400" dirty="0"/>
              <a:t>*) → enzym reaguje s přidaným </a:t>
            </a:r>
            <a:r>
              <a:rPr lang="cs-CZ" sz="2400" dirty="0">
                <a:solidFill>
                  <a:srgbClr val="0000FF"/>
                </a:solidFill>
              </a:rPr>
              <a:t>substrátem</a:t>
            </a:r>
            <a:r>
              <a:rPr lang="cs-CZ" sz="2400" dirty="0"/>
              <a:t> za vzniku výsledného produktu, který detekujeme (dle povahy substrátu spektrofotometricky, </a:t>
            </a:r>
            <a:r>
              <a:rPr lang="cs-CZ" sz="2400" dirty="0" err="1"/>
              <a:t>fluorometricky</a:t>
            </a:r>
            <a:r>
              <a:rPr lang="cs-CZ" sz="2400" dirty="0"/>
              <a:t> a </a:t>
            </a:r>
            <a:r>
              <a:rPr lang="cs-CZ" sz="2400" dirty="0" err="1"/>
              <a:t>luminometricky</a:t>
            </a:r>
            <a:r>
              <a:rPr lang="cs-CZ" sz="2400" dirty="0"/>
              <a:t>)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b="1" dirty="0"/>
              <a:t>     - Použití:</a:t>
            </a:r>
            <a:r>
              <a:rPr lang="cs-CZ" sz="2400" dirty="0"/>
              <a:t> kvantitativní stanovení proteinů (protilátek), které se vyskytují v séru v nízkých koncentracích (autoprotilátky o známé </a:t>
            </a:r>
            <a:r>
              <a:rPr lang="cs-CZ" sz="2400" dirty="0" err="1"/>
              <a:t>specifitě</a:t>
            </a:r>
            <a:r>
              <a:rPr lang="cs-CZ" sz="2400" dirty="0"/>
              <a:t>, </a:t>
            </a:r>
            <a:r>
              <a:rPr lang="cs-CZ" sz="2400" dirty="0" err="1"/>
              <a:t>protil</a:t>
            </a:r>
            <a:r>
              <a:rPr lang="cs-CZ" sz="2400" dirty="0"/>
              <a:t>. proti očkovacím antigenům a proti infekčním činitelům, stanovení </a:t>
            </a:r>
            <a:r>
              <a:rPr lang="cs-CZ" sz="2400" dirty="0" err="1"/>
              <a:t>cytokinů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pPr>
              <a:buNone/>
            </a:pPr>
            <a:endParaRPr lang="cs-CZ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68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642938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tx1"/>
                </a:solidFill>
                <a:latin typeface="+mn-lt"/>
              </a:rPr>
              <a:t>EIA – enzyme </a:t>
            </a:r>
            <a:r>
              <a:rPr lang="cs-CZ" sz="4000" b="1" dirty="0" err="1">
                <a:solidFill>
                  <a:schemeClr val="tx1"/>
                </a:solidFill>
                <a:latin typeface="+mn-lt"/>
              </a:rPr>
              <a:t>immunoassay</a:t>
            </a:r>
            <a:r>
              <a:rPr lang="cs-CZ" dirty="0">
                <a:solidFill>
                  <a:srgbClr val="CC0099"/>
                </a:solidFill>
                <a:latin typeface="Book Antiqua" pitchFamily="18" charset="0"/>
              </a:rPr>
              <a:t/>
            </a:r>
            <a:br>
              <a:rPr lang="cs-CZ" dirty="0">
                <a:solidFill>
                  <a:srgbClr val="CC0099"/>
                </a:solidFill>
                <a:latin typeface="Book Antiqua" pitchFamily="18" charset="0"/>
              </a:rPr>
            </a:br>
            <a:endParaRPr lang="cs-CZ" dirty="0">
              <a:solidFill>
                <a:srgbClr val="CC0099"/>
              </a:solidFill>
              <a:latin typeface="Book Antiqua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496" y="1071546"/>
            <a:ext cx="9758888" cy="550072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cs-CZ" sz="2600" b="1" dirty="0"/>
              <a:t>Dělení EIA metod:</a:t>
            </a:r>
            <a:endParaRPr lang="cs-CZ" sz="2600" dirty="0"/>
          </a:p>
          <a:p>
            <a:pPr>
              <a:lnSpc>
                <a:spcPct val="150000"/>
              </a:lnSpc>
              <a:buFontTx/>
              <a:buNone/>
            </a:pPr>
            <a:r>
              <a:rPr lang="cs-CZ" sz="2600" dirty="0"/>
              <a:t>a) Dle typu substrátu a detekce výsledného produktu:</a:t>
            </a:r>
          </a:p>
          <a:p>
            <a:pPr lvl="2">
              <a:lnSpc>
                <a:spcPct val="150000"/>
              </a:lnSpc>
            </a:pPr>
            <a:r>
              <a:rPr lang="cs-CZ" sz="2600" dirty="0">
                <a:solidFill>
                  <a:srgbClr val="0000FF"/>
                </a:solidFill>
              </a:rPr>
              <a:t>ELISA</a:t>
            </a:r>
            <a:r>
              <a:rPr lang="cs-CZ" sz="2600" dirty="0"/>
              <a:t> (spektrofotometrická detekce barevného produktu)</a:t>
            </a:r>
          </a:p>
          <a:p>
            <a:pPr lvl="2">
              <a:lnSpc>
                <a:spcPct val="150000"/>
              </a:lnSpc>
            </a:pPr>
            <a:r>
              <a:rPr lang="cs-CZ" sz="2600" dirty="0">
                <a:solidFill>
                  <a:srgbClr val="0000FF"/>
                </a:solidFill>
              </a:rPr>
              <a:t>FEIA</a:t>
            </a:r>
            <a:r>
              <a:rPr lang="cs-CZ" sz="2600" dirty="0"/>
              <a:t> (</a:t>
            </a:r>
            <a:r>
              <a:rPr lang="cs-CZ" sz="2600" dirty="0" err="1"/>
              <a:t>fluorimetrická</a:t>
            </a:r>
            <a:r>
              <a:rPr lang="cs-CZ" sz="2600" dirty="0"/>
              <a:t> detekce fluorescence výsledného </a:t>
            </a:r>
          </a:p>
          <a:p>
            <a:pPr lvl="2">
              <a:lnSpc>
                <a:spcPct val="120000"/>
              </a:lnSpc>
              <a:buNone/>
            </a:pPr>
            <a:r>
              <a:rPr lang="cs-CZ" sz="2600" dirty="0"/>
              <a:t>   produktu)</a:t>
            </a:r>
          </a:p>
          <a:p>
            <a:pPr lvl="2">
              <a:lnSpc>
                <a:spcPct val="150000"/>
              </a:lnSpc>
            </a:pPr>
            <a:r>
              <a:rPr lang="cs-CZ" sz="2600" dirty="0">
                <a:solidFill>
                  <a:srgbClr val="0000FF"/>
                </a:solidFill>
              </a:rPr>
              <a:t>LEIA</a:t>
            </a:r>
            <a:r>
              <a:rPr lang="cs-CZ" sz="2600" dirty="0"/>
              <a:t> (</a:t>
            </a:r>
            <a:r>
              <a:rPr lang="cs-CZ" sz="2600" dirty="0" err="1"/>
              <a:t>luminometrická</a:t>
            </a:r>
            <a:r>
              <a:rPr lang="cs-CZ" sz="2600" dirty="0"/>
              <a:t> detekce světla uvolněného při změně </a:t>
            </a:r>
          </a:p>
          <a:p>
            <a:pPr lvl="2">
              <a:lnSpc>
                <a:spcPct val="150000"/>
              </a:lnSpc>
              <a:buNone/>
            </a:pPr>
            <a:r>
              <a:rPr lang="cs-CZ" sz="2600" dirty="0"/>
              <a:t>  chemické struktury substrátu)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cs-CZ" sz="2600" dirty="0"/>
              <a:t>b) dle postupu: 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0000FF"/>
                </a:solidFill>
              </a:rPr>
              <a:t>heterogenní (vyžadují separaci volné a vázané frakce) x homogenní 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solidFill>
                  <a:srgbClr val="0000FF"/>
                </a:solidFill>
              </a:rPr>
              <a:t>kompetitivní x nekompetitivní</a:t>
            </a:r>
          </a:p>
          <a:p>
            <a:pPr>
              <a:lnSpc>
                <a:spcPct val="150000"/>
              </a:lnSpc>
              <a:buNone/>
            </a:pPr>
            <a:r>
              <a:rPr lang="cs-CZ" sz="2600" dirty="0"/>
              <a:t>    http://labmet.zshk.cz/vyuka/ELISA-diagnostika-protilatek.aspx</a:t>
            </a:r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392775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42938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EIA – </a:t>
            </a:r>
            <a:r>
              <a:rPr lang="cs-CZ" sz="3600" b="1" dirty="0" err="1">
                <a:solidFill>
                  <a:schemeClr val="tx1"/>
                </a:solidFill>
                <a:latin typeface="+mn-lt"/>
              </a:rPr>
              <a:t>enzymoimunoesej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sz="3600" dirty="0">
                <a:solidFill>
                  <a:schemeClr val="tx1"/>
                </a:solidFill>
                <a:latin typeface="+mn-lt"/>
              </a:rPr>
            </a:b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39" name="Rectangle 1"/>
          <p:cNvSpPr>
            <a:spLocks noGrp="1" noChangeArrowheads="1"/>
          </p:cNvSpPr>
          <p:nvPr>
            <p:ph idx="1"/>
          </p:nvPr>
        </p:nvSpPr>
        <p:spPr>
          <a:xfrm>
            <a:off x="539750" y="802441"/>
            <a:ext cx="8280400" cy="6370975"/>
          </a:xfrm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b="1" u="sng" dirty="0">
                <a:ea typeface="Times New Roman" pitchFamily="18" charset="0"/>
                <a:cs typeface="Arial" charset="0"/>
              </a:rPr>
              <a:t>ELISA - enzyme-</a:t>
            </a:r>
            <a:r>
              <a:rPr lang="cs-CZ" sz="2400" b="1" u="sng" dirty="0" err="1">
                <a:ea typeface="Times New Roman" pitchFamily="18" charset="0"/>
                <a:cs typeface="Arial" charset="0"/>
              </a:rPr>
              <a:t>linked</a:t>
            </a:r>
            <a:r>
              <a:rPr lang="cs-CZ" sz="2400" b="1" u="sng" dirty="0">
                <a:ea typeface="Times New Roman" pitchFamily="18" charset="0"/>
                <a:cs typeface="Arial" charset="0"/>
              </a:rPr>
              <a:t> </a:t>
            </a:r>
            <a:r>
              <a:rPr lang="cs-CZ" sz="2400" b="1" u="sng" dirty="0" err="1">
                <a:ea typeface="Times New Roman" pitchFamily="18" charset="0"/>
                <a:cs typeface="Arial" charset="0"/>
              </a:rPr>
              <a:t>immunosorbent</a:t>
            </a:r>
            <a:r>
              <a:rPr lang="cs-CZ" sz="2400" b="1" u="sng" dirty="0">
                <a:ea typeface="Times New Roman" pitchFamily="18" charset="0"/>
                <a:cs typeface="Arial" charset="0"/>
              </a:rPr>
              <a:t> </a:t>
            </a:r>
            <a:r>
              <a:rPr lang="cs-CZ" sz="2400" b="1" u="sng" dirty="0" err="1">
                <a:ea typeface="Times New Roman" pitchFamily="18" charset="0"/>
                <a:cs typeface="Arial" charset="0"/>
              </a:rPr>
              <a:t>assay</a:t>
            </a:r>
            <a:endParaRPr lang="cs-CZ" sz="2400" b="1" u="sng" dirty="0"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dirty="0">
                <a:ea typeface="Times New Roman" pitchFamily="18" charset="0"/>
                <a:cs typeface="Arial" charset="0"/>
              </a:rPr>
              <a:t>- je speciálním druhem EIA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b="1" dirty="0">
                <a:ea typeface="Times New Roman" pitchFamily="18" charset="0"/>
                <a:cs typeface="Arial" charset="0"/>
              </a:rPr>
              <a:t>= heterogenní nekompetitivní </a:t>
            </a:r>
            <a:r>
              <a:rPr lang="cs-CZ" sz="2400" b="1" dirty="0" err="1">
                <a:ea typeface="Times New Roman" pitchFamily="18" charset="0"/>
                <a:cs typeface="Arial" charset="0"/>
              </a:rPr>
              <a:t>sandwichová</a:t>
            </a:r>
            <a:r>
              <a:rPr lang="cs-CZ" sz="2400" b="1" dirty="0">
                <a:ea typeface="Times New Roman" pitchFamily="18" charset="0"/>
                <a:cs typeface="Arial" charset="0"/>
              </a:rPr>
              <a:t> EIA</a:t>
            </a:r>
            <a:r>
              <a:rPr lang="cs-CZ" sz="2400" dirty="0">
                <a:ea typeface="Times New Roman" pitchFamily="18" charset="0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dirty="0">
                <a:ea typeface="Times New Roman" pitchFamily="18" charset="0"/>
                <a:cs typeface="Arial" charset="0"/>
              </a:rPr>
              <a:t>vícevrstevná (</a:t>
            </a:r>
            <a:r>
              <a:rPr lang="cs-CZ" sz="2400" dirty="0" err="1">
                <a:ea typeface="Times New Roman" pitchFamily="18" charset="0"/>
                <a:cs typeface="Arial" charset="0"/>
              </a:rPr>
              <a:t>sandwichová</a:t>
            </a:r>
            <a:r>
              <a:rPr lang="cs-CZ" sz="2400" dirty="0">
                <a:ea typeface="Times New Roman" pitchFamily="18" charset="0"/>
                <a:cs typeface="Arial" charset="0"/>
              </a:rPr>
              <a:t>) metoda – </a:t>
            </a:r>
            <a:r>
              <a:rPr lang="cs-CZ" sz="2400" b="1" dirty="0" err="1">
                <a:ea typeface="Times New Roman" pitchFamily="18" charset="0"/>
                <a:cs typeface="Arial" charset="0"/>
              </a:rPr>
              <a:t>analyt</a:t>
            </a:r>
            <a:r>
              <a:rPr lang="cs-CZ" sz="2400" dirty="0">
                <a:ea typeface="Times New Roman" pitchFamily="18" charset="0"/>
                <a:cs typeface="Arial" charset="0"/>
              </a:rPr>
              <a:t> (</a:t>
            </a:r>
            <a:r>
              <a:rPr lang="cs-CZ" sz="2400" dirty="0" err="1">
                <a:ea typeface="Times New Roman" pitchFamily="18" charset="0"/>
                <a:cs typeface="Arial" charset="0"/>
              </a:rPr>
              <a:t>Ag</a:t>
            </a:r>
            <a:r>
              <a:rPr lang="cs-CZ" sz="2400" dirty="0">
                <a:ea typeface="Times New Roman" pitchFamily="18" charset="0"/>
                <a:cs typeface="Arial" charset="0"/>
              </a:rPr>
              <a:t> nebo Ab), je v konečné fázi vázán mezi dvěma vrstvami: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dirty="0">
                <a:ea typeface="Times New Roman" pitchFamily="18" charset="0"/>
                <a:cs typeface="Arial" charset="0"/>
              </a:rPr>
              <a:t>Ab-</a:t>
            </a:r>
            <a:r>
              <a:rPr lang="cs-CZ" sz="2400" dirty="0" err="1">
                <a:ea typeface="Times New Roman" pitchFamily="18" charset="0"/>
                <a:cs typeface="Arial" charset="0"/>
              </a:rPr>
              <a:t>Ag</a:t>
            </a:r>
            <a:r>
              <a:rPr lang="cs-CZ" sz="2400" dirty="0">
                <a:ea typeface="Times New Roman" pitchFamily="18" charset="0"/>
                <a:cs typeface="Arial" charset="0"/>
              </a:rPr>
              <a:t>-Ab* nebo </a:t>
            </a:r>
            <a:r>
              <a:rPr lang="cs-CZ" sz="2400" dirty="0" err="1">
                <a:ea typeface="Times New Roman" pitchFamily="18" charset="0"/>
                <a:cs typeface="Arial" charset="0"/>
              </a:rPr>
              <a:t>Ag</a:t>
            </a:r>
            <a:r>
              <a:rPr lang="cs-CZ" sz="2400" dirty="0">
                <a:ea typeface="Times New Roman" pitchFamily="18" charset="0"/>
                <a:cs typeface="Arial" charset="0"/>
              </a:rPr>
              <a:t>-Ab-Ab*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b="1" dirty="0">
                <a:ea typeface="Times New Roman" pitchFamily="18" charset="0"/>
                <a:cs typeface="Arial" charset="0"/>
              </a:rPr>
              <a:t>Princip:</a:t>
            </a:r>
            <a:r>
              <a:rPr lang="cs-CZ" sz="2400" dirty="0">
                <a:ea typeface="Times New Roman" pitchFamily="18" charset="0"/>
                <a:cs typeface="Arial" charset="0"/>
              </a:rPr>
              <a:t> pevná fáze je pokryta př. </a:t>
            </a:r>
            <a:r>
              <a:rPr lang="cs-CZ" sz="2400" dirty="0" err="1">
                <a:ea typeface="Times New Roman" pitchFamily="18" charset="0"/>
                <a:cs typeface="Arial" charset="0"/>
              </a:rPr>
              <a:t>Ag</a:t>
            </a:r>
            <a:r>
              <a:rPr lang="cs-CZ" sz="2400" dirty="0">
                <a:ea typeface="Times New Roman" pitchFamily="18" charset="0"/>
                <a:cs typeface="Arial" charset="0"/>
              </a:rPr>
              <a:t> → přidáme vzorek </a:t>
            </a:r>
            <a:r>
              <a:rPr lang="cs-CZ" sz="2400" dirty="0">
                <a:cs typeface="Arial" charset="0"/>
              </a:rPr>
              <a:t>s </a:t>
            </a:r>
            <a:r>
              <a:rPr lang="cs-CZ" sz="2400" dirty="0">
                <a:cs typeface="Times New Roman" pitchFamily="18" charset="0"/>
              </a:rPr>
              <a:t>hledan</a:t>
            </a:r>
            <a:r>
              <a:rPr lang="cs-CZ" sz="2400" dirty="0">
                <a:cs typeface="Arial" charset="0"/>
              </a:rPr>
              <a:t>ou</a:t>
            </a:r>
            <a:r>
              <a:rPr lang="cs-CZ" sz="2400" dirty="0">
                <a:cs typeface="Times New Roman" pitchFamily="18" charset="0"/>
              </a:rPr>
              <a:t> A</a:t>
            </a:r>
            <a:r>
              <a:rPr lang="cs-CZ" sz="2400" dirty="0">
                <a:cs typeface="Arial" charset="0"/>
              </a:rPr>
              <a:t>b</a:t>
            </a:r>
            <a:r>
              <a:rPr lang="cs-CZ" sz="2400" dirty="0">
                <a:cs typeface="Times New Roman" pitchFamily="18" charset="0"/>
              </a:rPr>
              <a:t> →  tvorba IK (</a:t>
            </a:r>
            <a:r>
              <a:rPr lang="cs-CZ" sz="2400" dirty="0" err="1">
                <a:cs typeface="Times New Roman" pitchFamily="18" charset="0"/>
              </a:rPr>
              <a:t>A</a:t>
            </a:r>
            <a:r>
              <a:rPr lang="cs-CZ" sz="2400" dirty="0" err="1">
                <a:cs typeface="Arial" charset="0"/>
              </a:rPr>
              <a:t>g</a:t>
            </a:r>
            <a:r>
              <a:rPr lang="cs-CZ" sz="2400" dirty="0">
                <a:cs typeface="Arial" charset="0"/>
              </a:rPr>
              <a:t> </a:t>
            </a:r>
            <a:r>
              <a:rPr lang="cs-CZ" sz="2400" dirty="0">
                <a:cs typeface="Times New Roman" pitchFamily="18" charset="0"/>
              </a:rPr>
              <a:t>-</a:t>
            </a:r>
            <a:r>
              <a:rPr lang="cs-CZ" sz="2400" dirty="0">
                <a:cs typeface="Arial" charset="0"/>
              </a:rPr>
              <a:t> </a:t>
            </a:r>
            <a:r>
              <a:rPr lang="cs-CZ" sz="2400" dirty="0">
                <a:cs typeface="Times New Roman" pitchFamily="18" charset="0"/>
              </a:rPr>
              <a:t>A</a:t>
            </a:r>
            <a:r>
              <a:rPr lang="cs-CZ" sz="2400" dirty="0">
                <a:cs typeface="Arial" charset="0"/>
              </a:rPr>
              <a:t>b</a:t>
            </a:r>
            <a:r>
              <a:rPr lang="cs-CZ" sz="2400" dirty="0">
                <a:cs typeface="Times New Roman" pitchFamily="18" charset="0"/>
              </a:rPr>
              <a:t>) → promytí → přidáme </a:t>
            </a:r>
            <a:r>
              <a:rPr lang="cs-CZ" sz="2400" b="1" dirty="0" err="1">
                <a:cs typeface="Times New Roman" pitchFamily="18" charset="0"/>
              </a:rPr>
              <a:t>konjugát</a:t>
            </a:r>
            <a:r>
              <a:rPr lang="cs-CZ" sz="2400" dirty="0">
                <a:cs typeface="Times New Roman" pitchFamily="18" charset="0"/>
              </a:rPr>
              <a:t>, tzv. „sekundární značená Ab“ → vzniká komplex </a:t>
            </a:r>
            <a:r>
              <a:rPr lang="cs-CZ" sz="2400" dirty="0" err="1">
                <a:cs typeface="Times New Roman" pitchFamily="18" charset="0"/>
              </a:rPr>
              <a:t>Ag</a:t>
            </a:r>
            <a:r>
              <a:rPr lang="cs-CZ" sz="2400" dirty="0">
                <a:cs typeface="Times New Roman" pitchFamily="18" charset="0"/>
              </a:rPr>
              <a:t>-Ab-Ab* → promytí → přidán substrát → enzymatická reakce → vznik barevného produktu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  <a:tabLst>
                <a:tab pos="228600" algn="l"/>
              </a:tabLst>
            </a:pPr>
            <a:r>
              <a:rPr lang="cs-CZ" sz="2400" b="1" u="sng" dirty="0"/>
              <a:t>Hodnocení ELISA</a:t>
            </a:r>
            <a:r>
              <a:rPr lang="cs-CZ" sz="2400" b="1" dirty="0"/>
              <a:t>:</a:t>
            </a:r>
            <a:r>
              <a:rPr lang="cs-CZ" sz="2400" dirty="0"/>
              <a:t> fotometr měří absorbanci (intenzitu zbarvení) vzniklého barevného produktu. Intenzita zbarvení je </a:t>
            </a:r>
            <a:r>
              <a:rPr lang="cs-CZ" sz="2400" u="sng" dirty="0"/>
              <a:t>přímo úměrná</a:t>
            </a:r>
            <a:r>
              <a:rPr lang="cs-CZ" sz="2400" dirty="0"/>
              <a:t> koncentraci vyšetřovaného vzorku</a:t>
            </a:r>
            <a:r>
              <a:rPr lang="cs-CZ" sz="2400" dirty="0">
                <a:cs typeface="Times New Roman" pitchFamily="18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  <a:tabLst>
                <a:tab pos="228600" algn="l"/>
              </a:tabLst>
            </a:pPr>
            <a:endParaRPr lang="cs-CZ" sz="2400" dirty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90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" y="762000"/>
            <a:ext cx="1524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sz="1200" b="1"/>
              <a:t>  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 l="3383" t="16386" b="3741"/>
          <a:stretch>
            <a:fillRect/>
          </a:stretch>
        </p:blipFill>
        <p:spPr bwMode="auto">
          <a:xfrm>
            <a:off x="1258888" y="1628775"/>
            <a:ext cx="68484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i="1"/>
              <a:t>ELISA – průkaz specifických</a:t>
            </a:r>
          </a:p>
          <a:p>
            <a:pPr algn="ctr"/>
            <a:r>
              <a:rPr lang="cs-CZ" sz="4400" b="1" i="1"/>
              <a:t>    protilátek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292725" y="6237288"/>
            <a:ext cx="363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181850" y="6381750"/>
            <a:ext cx="1962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>
                <a:latin typeface="Arial" charset="0"/>
              </a:rPr>
              <a:t>     Převzato - Krejsek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052513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435100" y="260350"/>
            <a:ext cx="627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4400" b="1" i="1"/>
              <a:t>ELISA – průkaz  antigenu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451725" y="6165850"/>
            <a:ext cx="150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 </a:t>
            </a:r>
            <a:r>
              <a:rPr lang="cs-CZ" sz="1200">
                <a:latin typeface="Arial" charset="0"/>
              </a:rPr>
              <a:t>Převzato - Krejsek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143000"/>
          </a:xfrm>
        </p:spPr>
        <p:txBody>
          <a:bodyPr/>
          <a:lstStyle/>
          <a:p>
            <a:r>
              <a:rPr lang="cs-CZ" b="1" i="1"/>
              <a:t>Klasická 96-jamková destička pro metodu ELISA</a:t>
            </a:r>
          </a:p>
        </p:txBody>
      </p:sp>
      <p:pic>
        <p:nvPicPr>
          <p:cNvPr id="19459" name="Picture 5" descr="200px-ELI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69119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712968" cy="1143000"/>
          </a:xfrm>
        </p:spPr>
        <p:txBody>
          <a:bodyPr/>
          <a:lstStyle/>
          <a:p>
            <a:r>
              <a:rPr lang="cs-CZ" b="1" dirty="0"/>
              <a:t>Laboratorní stanovení specifických </a:t>
            </a:r>
            <a:r>
              <a:rPr lang="cs-CZ" b="1" dirty="0" err="1"/>
              <a:t>IgE</a:t>
            </a:r>
            <a:r>
              <a:rPr lang="cs-CZ" b="1" dirty="0"/>
              <a:t> protilátek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700808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in </a:t>
            </a:r>
            <a:r>
              <a:rPr lang="cs-CZ" dirty="0" err="1"/>
              <a:t>vitro</a:t>
            </a:r>
            <a:r>
              <a:rPr lang="cs-CZ" dirty="0"/>
              <a:t> metoda využívaní v diagnostice alergií</a:t>
            </a:r>
          </a:p>
          <a:p>
            <a:pPr>
              <a:buFontTx/>
              <a:buChar char="-"/>
            </a:pPr>
            <a:r>
              <a:rPr lang="cs-CZ" dirty="0"/>
              <a:t> in </a:t>
            </a:r>
            <a:r>
              <a:rPr lang="cs-CZ" dirty="0" err="1"/>
              <a:t>vivo</a:t>
            </a:r>
            <a:r>
              <a:rPr lang="cs-CZ" dirty="0"/>
              <a:t> metoda využívaná k diagnostice alergií jsou kožní testy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u="sng" dirty="0"/>
              <a:t>Účelné indikace vyšetření specifických </a:t>
            </a:r>
            <a:r>
              <a:rPr lang="cs-CZ" u="sng" dirty="0" err="1"/>
              <a:t>IgE</a:t>
            </a:r>
            <a:r>
              <a:rPr lang="cs-CZ" u="sng" dirty="0"/>
              <a:t>:</a:t>
            </a:r>
          </a:p>
          <a:p>
            <a:pPr>
              <a:buFontTx/>
              <a:buChar char="-"/>
            </a:pPr>
            <a:r>
              <a:rPr lang="cs-CZ" dirty="0"/>
              <a:t> nelze provést kožní testy (gravidita, nespolupracující pacient, </a:t>
            </a:r>
          </a:p>
          <a:p>
            <a:r>
              <a:rPr lang="cs-CZ" dirty="0"/>
              <a:t>  nelze vysadit antihistaminika)</a:t>
            </a:r>
          </a:p>
          <a:p>
            <a:pPr>
              <a:buFontTx/>
              <a:buChar char="-"/>
            </a:pPr>
            <a:r>
              <a:rPr lang="cs-CZ" dirty="0"/>
              <a:t> kožní testy nelze provést v důvodu kožní choroby (atopický </a:t>
            </a:r>
          </a:p>
          <a:p>
            <a:r>
              <a:rPr lang="cs-CZ" dirty="0"/>
              <a:t>  ekzém)</a:t>
            </a:r>
          </a:p>
          <a:p>
            <a:pPr>
              <a:buFontTx/>
              <a:buChar char="-"/>
            </a:pPr>
            <a:r>
              <a:rPr lang="cs-CZ" dirty="0"/>
              <a:t> diskrepance mezi kožními testy a anamnestickými údaji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u="sng" dirty="0"/>
              <a:t>Interpretace výsledků:</a:t>
            </a:r>
          </a:p>
          <a:p>
            <a:pPr>
              <a:buFontTx/>
              <a:buChar char="-"/>
            </a:pPr>
            <a:r>
              <a:rPr lang="cs-CZ" dirty="0"/>
              <a:t> vysoká hladina celkového </a:t>
            </a:r>
            <a:r>
              <a:rPr lang="cs-CZ" dirty="0" err="1"/>
              <a:t>IgE</a:t>
            </a:r>
            <a:r>
              <a:rPr lang="cs-CZ" dirty="0"/>
              <a:t> může způsobit falešnou pozitivitu  </a:t>
            </a:r>
          </a:p>
          <a:p>
            <a:r>
              <a:rPr lang="cs-CZ" dirty="0"/>
              <a:t>  specifických </a:t>
            </a:r>
            <a:r>
              <a:rPr lang="cs-CZ" dirty="0" err="1"/>
              <a:t>IgE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85750" y="-721976"/>
            <a:ext cx="8572500" cy="364692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+mn-lt"/>
              </a:rPr>
              <a:t>Laboratorní metody vyšetřování  parametrů humorální imunity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2132856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jeden základní princip :</a:t>
            </a:r>
          </a:p>
          <a:p>
            <a:pPr>
              <a:buFontTx/>
              <a:buChar char="•"/>
              <a:tabLst>
                <a:tab pos="457200" algn="l"/>
              </a:tabLst>
            </a:pPr>
            <a:endParaRPr lang="cs-CZ" dirty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>
              <a:tabLst>
                <a:tab pos="457200" algn="l"/>
              </a:tabLst>
            </a:pPr>
            <a:r>
              <a:rPr lang="cs-CZ" sz="2000" b="1" dirty="0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    reakce antigen (</a:t>
            </a:r>
            <a:r>
              <a:rPr lang="cs-CZ" sz="2000" b="1" dirty="0" err="1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sz="2000" b="1" dirty="0">
                <a:solidFill>
                  <a:srgbClr val="0000FF"/>
                </a:solidFill>
                <a:latin typeface="Book Antiqua" pitchFamily="18" charset="0"/>
                <a:ea typeface="Times New Roman" pitchFamily="18" charset="0"/>
                <a:cs typeface="Arial" charset="0"/>
              </a:rPr>
              <a:t>) + protilátka (Ab)</a:t>
            </a:r>
            <a:endParaRPr lang="cs-CZ" dirty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>
              <a:tabLst>
                <a:tab pos="457200" algn="l"/>
              </a:tabLst>
            </a:pPr>
            <a:endParaRPr lang="cs-CZ" dirty="0">
              <a:latin typeface="Book Antiqua" pitchFamily="18" charset="0"/>
              <a:ea typeface="Times New Roman" pitchFamily="18" charset="0"/>
              <a:cs typeface="Arial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stanovujeme buď </a:t>
            </a:r>
            <a:r>
              <a:rPr lang="cs-CZ" dirty="0" err="1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nebo Ab (obecně </a:t>
            </a:r>
            <a:r>
              <a:rPr lang="cs-CZ" dirty="0" err="1">
                <a:latin typeface="Book Antiqua" pitchFamily="18" charset="0"/>
                <a:ea typeface="Times New Roman" pitchFamily="18" charset="0"/>
                <a:cs typeface="Arial" charset="0"/>
              </a:rPr>
              <a:t>analyt</a:t>
            </a: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)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reakce probíhají v tekutém prostředí nebo v gelu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dirty="0" err="1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cs-CZ" dirty="0" err="1">
                <a:latin typeface="Book Antiqua" pitchFamily="18" charset="0"/>
                <a:ea typeface="Times New Roman" pitchFamily="18" charset="0"/>
                <a:cs typeface="Arial" charset="0"/>
              </a:rPr>
              <a:t>ev</a:t>
            </a: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. Ab vázány na různé nosiče (latexové kuličky, </a:t>
            </a:r>
          </a:p>
          <a:p>
            <a:pPr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  stěny jamek </a:t>
            </a:r>
            <a:r>
              <a:rPr lang="cs-CZ" dirty="0" err="1">
                <a:latin typeface="Book Antiqua" pitchFamily="18" charset="0"/>
                <a:ea typeface="Times New Roman" pitchFamily="18" charset="0"/>
                <a:cs typeface="Arial" charset="0"/>
              </a:rPr>
              <a:t>mikrotitračních</a:t>
            </a: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destiček, stěny zkumavek..)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detekce reakce </a:t>
            </a:r>
            <a:r>
              <a:rPr lang="cs-CZ" dirty="0" err="1">
                <a:latin typeface="Book Antiqua" pitchFamily="18" charset="0"/>
                <a:ea typeface="Times New Roman" pitchFamily="18" charset="0"/>
                <a:cs typeface="Arial" charset="0"/>
              </a:rPr>
              <a:t>Ag</a:t>
            </a: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+ Ab – změření zákalu, vizualizace </a:t>
            </a:r>
          </a:p>
          <a:p>
            <a:pPr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  pomocí systému enzym- substrát, izotopově, fotometricky,</a:t>
            </a:r>
          </a:p>
          <a:p>
            <a:pPr>
              <a:tabLst>
                <a:tab pos="457200" algn="l"/>
              </a:tabLst>
            </a:pPr>
            <a:r>
              <a:rPr lang="cs-CZ" dirty="0">
                <a:latin typeface="Book Antiqua" pitchFamily="18" charset="0"/>
                <a:ea typeface="Times New Roman" pitchFamily="18" charset="0"/>
                <a:cs typeface="Arial" charset="0"/>
              </a:rPr>
              <a:t>   fluorescenčně, </a:t>
            </a:r>
            <a:r>
              <a:rPr lang="cs-CZ" dirty="0" err="1">
                <a:latin typeface="Book Antiqua" pitchFamily="18" charset="0"/>
                <a:ea typeface="Times New Roman" pitchFamily="18" charset="0"/>
                <a:cs typeface="Arial" charset="0"/>
              </a:rPr>
              <a:t>chemiluminiscenčně</a:t>
            </a:r>
            <a:endParaRPr lang="cs-CZ" dirty="0">
              <a:latin typeface="Book Antiqua" pitchFamily="18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864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712968" cy="1143000"/>
          </a:xfrm>
        </p:spPr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72953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Specifické </a:t>
            </a:r>
            <a:r>
              <a:rPr lang="cs-CZ" u="sng" dirty="0" err="1"/>
              <a:t>IgE</a:t>
            </a:r>
            <a:r>
              <a:rPr lang="cs-CZ" u="sng" dirty="0"/>
              <a:t> proti</a:t>
            </a:r>
          </a:p>
          <a:p>
            <a:pPr>
              <a:buFontTx/>
              <a:buChar char="-"/>
            </a:pPr>
            <a:r>
              <a:rPr lang="cs-CZ" dirty="0"/>
              <a:t> alergenovému extraktu (např. extrakt včelího jedu)</a:t>
            </a:r>
          </a:p>
          <a:p>
            <a:pPr>
              <a:buFontTx/>
              <a:buChar char="-"/>
            </a:pPr>
            <a:r>
              <a:rPr lang="cs-CZ" dirty="0"/>
              <a:t> proti alergenovým složkám (hlavní složka včelího jedu </a:t>
            </a:r>
            <a:r>
              <a:rPr lang="cs-CZ" dirty="0" err="1"/>
              <a:t>Api</a:t>
            </a:r>
            <a:r>
              <a:rPr lang="cs-CZ" dirty="0"/>
              <a:t> m 1)</a:t>
            </a:r>
          </a:p>
          <a:p>
            <a:endParaRPr lang="cs-CZ" dirty="0"/>
          </a:p>
          <a:p>
            <a:r>
              <a:rPr lang="cs-CZ" dirty="0"/>
              <a:t>Laboratorní metody ke stanovení specifických </a:t>
            </a:r>
            <a:r>
              <a:rPr lang="cs-CZ" dirty="0" err="1"/>
              <a:t>IgE</a:t>
            </a:r>
            <a:r>
              <a:rPr lang="cs-CZ" dirty="0"/>
              <a:t> protilátek:</a:t>
            </a:r>
          </a:p>
          <a:p>
            <a:pPr>
              <a:buFontTx/>
              <a:buChar char="-"/>
            </a:pPr>
            <a:r>
              <a:rPr lang="cs-CZ" dirty="0"/>
              <a:t> EIA metody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6" name="Picture 3" descr="ra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4726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estPrinciple_IC_ISAC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67" y="4283142"/>
            <a:ext cx="3625193" cy="24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ACHOVAM\Desktop\immu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276872"/>
            <a:ext cx="2609850" cy="175260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51520" y="27516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Detekční systémy:</a:t>
            </a:r>
          </a:p>
          <a:p>
            <a:pPr>
              <a:buFontTx/>
              <a:buChar char="-"/>
            </a:pPr>
            <a:r>
              <a:rPr lang="cs-CZ" dirty="0"/>
              <a:t> Systém CAP- fluorescenční detekce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Systém </a:t>
            </a:r>
            <a:r>
              <a:rPr lang="cs-CZ" dirty="0" err="1"/>
              <a:t>Immulite</a:t>
            </a:r>
            <a:r>
              <a:rPr lang="cs-CZ" dirty="0"/>
              <a:t>- chemiluminiscence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 </a:t>
            </a:r>
            <a:r>
              <a:rPr lang="cs-CZ" dirty="0" err="1"/>
              <a:t>Multiplexové</a:t>
            </a:r>
            <a:r>
              <a:rPr lang="cs-CZ" dirty="0"/>
              <a:t> metody- fluorescenční detekce</a:t>
            </a:r>
          </a:p>
        </p:txBody>
      </p:sp>
      <p:pic>
        <p:nvPicPr>
          <p:cNvPr id="7" name="Picture 15" descr="TestPrinciple_IC_ISAC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962" y="4221088"/>
            <a:ext cx="3716494" cy="248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5" name="Picture 1" descr="C:\Users\VACHOVAM\Desktop\imagesCACTT0S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6672"/>
            <a:ext cx="1714500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332656"/>
            <a:ext cx="9793088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Laboratorní stanovení autoprotilátek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1560" y="1484784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Metody: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zlatým standardem je </a:t>
            </a:r>
            <a:r>
              <a:rPr lang="cs-CZ" u="sng" dirty="0"/>
              <a:t>nepřímá imunofluorescence</a:t>
            </a:r>
          </a:p>
          <a:p>
            <a:r>
              <a:rPr lang="cs-CZ" dirty="0"/>
              <a:t>  - umožňuje vyšetření základního spektra orgánově</a:t>
            </a:r>
          </a:p>
          <a:p>
            <a:r>
              <a:rPr lang="cs-CZ" dirty="0"/>
              <a:t>    nespecifických autoprotilátek 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další metody</a:t>
            </a:r>
          </a:p>
          <a:p>
            <a:r>
              <a:rPr lang="cs-CZ" dirty="0"/>
              <a:t>   - dokážou identifikovat přímo specifitu autoprotilátky, tzn. </a:t>
            </a:r>
          </a:p>
          <a:p>
            <a:r>
              <a:rPr lang="cs-CZ" dirty="0"/>
              <a:t>     proti jakému antigenu je namířena</a:t>
            </a:r>
          </a:p>
          <a:p>
            <a:r>
              <a:rPr lang="cs-CZ" dirty="0"/>
              <a:t>   - ELISA, </a:t>
            </a:r>
            <a:r>
              <a:rPr lang="cs-CZ" dirty="0" err="1"/>
              <a:t>Westernblot</a:t>
            </a:r>
            <a:endParaRPr lang="cs-CZ" dirty="0"/>
          </a:p>
          <a:p>
            <a:endParaRPr lang="cs-CZ" dirty="0"/>
          </a:p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Indikace k vyšetření:</a:t>
            </a:r>
          </a:p>
          <a:p>
            <a:pPr>
              <a:buFontTx/>
              <a:buChar char="-"/>
            </a:pPr>
            <a:r>
              <a:rPr lang="cs-CZ" dirty="0"/>
              <a:t>podezření na autoimunitní proces</a:t>
            </a:r>
          </a:p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Interpretace výsledku</a:t>
            </a:r>
          </a:p>
          <a:p>
            <a:r>
              <a:rPr lang="cs-CZ" dirty="0"/>
              <a:t>samotná pozitivita protilátek ještě neznamená dg. autoimunity</a:t>
            </a:r>
          </a:p>
          <a:p>
            <a:r>
              <a:rPr lang="cs-CZ" dirty="0"/>
              <a:t>„fyziologicky“ ve vyšším věku, po infekci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33375"/>
            <a:ext cx="9289280" cy="611981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cs-CZ" sz="3600" b="1" dirty="0"/>
              <a:t>Nepřímá imunofluorescence</a:t>
            </a:r>
          </a:p>
          <a:p>
            <a:pPr algn="l">
              <a:lnSpc>
                <a:spcPct val="90000"/>
              </a:lnSpc>
            </a:pPr>
            <a:r>
              <a:rPr lang="cs-CZ" sz="2800" dirty="0"/>
              <a:t>- </a:t>
            </a:r>
            <a:r>
              <a:rPr lang="cs-CZ" sz="2400" dirty="0"/>
              <a:t>slouží k detekci sérových autoprotilátek namířených </a:t>
            </a:r>
          </a:p>
          <a:p>
            <a:pPr algn="l">
              <a:lnSpc>
                <a:spcPct val="90000"/>
              </a:lnSpc>
            </a:pPr>
            <a:r>
              <a:rPr lang="cs-CZ" sz="2400" dirty="0"/>
              <a:t>  proti tkáňovým, buněčným nebo </a:t>
            </a:r>
            <a:r>
              <a:rPr lang="cs-CZ" sz="2400" dirty="0" err="1"/>
              <a:t>subbuněčným</a:t>
            </a:r>
            <a:r>
              <a:rPr lang="cs-CZ" sz="2400" dirty="0"/>
              <a:t> strukturám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cs-CZ" sz="2400" dirty="0"/>
              <a:t> k detekci autoprotilátek je třeba mít substrát, na kterém se </a:t>
            </a:r>
          </a:p>
          <a:p>
            <a:pPr algn="l">
              <a:lnSpc>
                <a:spcPct val="90000"/>
              </a:lnSpc>
            </a:pPr>
            <a:r>
              <a:rPr lang="cs-CZ" sz="2400" dirty="0"/>
              <a:t>  vyšetření provádí </a:t>
            </a:r>
          </a:p>
          <a:p>
            <a:pPr algn="l">
              <a:lnSpc>
                <a:spcPct val="90000"/>
              </a:lnSpc>
              <a:buFontTx/>
              <a:buChar char="-"/>
            </a:pPr>
            <a:r>
              <a:rPr lang="cs-CZ" sz="2400" dirty="0"/>
              <a:t> substrátem je řez tkáně, buněčná substance nebo fixovaná tkáňová </a:t>
            </a:r>
          </a:p>
          <a:p>
            <a:pPr algn="l">
              <a:lnSpc>
                <a:spcPct val="90000"/>
              </a:lnSpc>
            </a:pPr>
            <a:r>
              <a:rPr lang="cs-CZ" sz="2400" dirty="0"/>
              <a:t>  kultura (např. </a:t>
            </a:r>
            <a:r>
              <a:rPr lang="cs-CZ" sz="2400" dirty="0" err="1"/>
              <a:t>HEp</a:t>
            </a:r>
            <a:r>
              <a:rPr lang="cs-CZ" sz="2400" dirty="0"/>
              <a:t> 2 buňky-linie lidského </a:t>
            </a:r>
            <a:r>
              <a:rPr lang="cs-CZ" sz="2400" dirty="0" err="1"/>
              <a:t>nazofaryngeálního</a:t>
            </a:r>
            <a:r>
              <a:rPr lang="cs-CZ" sz="2400" dirty="0"/>
              <a:t> </a:t>
            </a:r>
          </a:p>
          <a:p>
            <a:pPr algn="l">
              <a:lnSpc>
                <a:spcPct val="90000"/>
              </a:lnSpc>
            </a:pPr>
            <a:r>
              <a:rPr lang="cs-CZ" sz="2400" dirty="0"/>
              <a:t>  karcinomu ke stanovení ANA, prvok </a:t>
            </a:r>
            <a:r>
              <a:rPr lang="cs-CZ" sz="2400" dirty="0" err="1"/>
              <a:t>Crithidium</a:t>
            </a:r>
            <a:r>
              <a:rPr lang="cs-CZ" sz="2400" dirty="0"/>
              <a:t> </a:t>
            </a:r>
            <a:r>
              <a:rPr lang="cs-CZ" sz="2400" dirty="0" err="1"/>
              <a:t>lucilliae</a:t>
            </a:r>
            <a:r>
              <a:rPr lang="cs-CZ" sz="2400" dirty="0"/>
              <a:t> ke stanovení</a:t>
            </a:r>
          </a:p>
          <a:p>
            <a:pPr algn="l">
              <a:lnSpc>
                <a:spcPct val="90000"/>
              </a:lnSpc>
            </a:pPr>
            <a:r>
              <a:rPr lang="cs-CZ" sz="2400" dirty="0"/>
              <a:t>  a-dsDNA, lidské neutrofilní </a:t>
            </a:r>
            <a:r>
              <a:rPr lang="cs-CZ" sz="2400" dirty="0" err="1"/>
              <a:t>leuko</a:t>
            </a:r>
            <a:r>
              <a:rPr lang="cs-CZ" sz="2400" dirty="0"/>
              <a:t> ke stanovení ANCA..)</a:t>
            </a:r>
          </a:p>
          <a:p>
            <a:pPr algn="l">
              <a:lnSpc>
                <a:spcPct val="90000"/>
              </a:lnSpc>
            </a:pPr>
            <a:endParaRPr lang="cs-CZ" sz="2400" dirty="0"/>
          </a:p>
          <a:p>
            <a:pPr algn="l">
              <a:lnSpc>
                <a:spcPct val="90000"/>
              </a:lnSpc>
            </a:pPr>
            <a:r>
              <a:rPr lang="cs-CZ" sz="2400" dirty="0"/>
              <a:t>Přístrojové vybavení:</a:t>
            </a:r>
          </a:p>
          <a:p>
            <a:pPr algn="l">
              <a:lnSpc>
                <a:spcPct val="90000"/>
              </a:lnSpc>
            </a:pPr>
            <a:endParaRPr lang="cs-CZ" sz="2000" b="1" u="sng" dirty="0"/>
          </a:p>
          <a:p>
            <a:pPr algn="l">
              <a:lnSpc>
                <a:spcPct val="90000"/>
              </a:lnSpc>
            </a:pPr>
            <a:endParaRPr lang="cs-CZ" sz="2000" b="1" u="sng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endParaRPr lang="cs-CZ" sz="2000" b="1" u="sng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endParaRPr lang="cs-CZ" sz="2000" b="1" u="sng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endParaRPr lang="cs-CZ" sz="2000" b="1" u="sng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endParaRPr lang="cs-CZ" sz="2000" b="1" u="sng" dirty="0">
              <a:solidFill>
                <a:srgbClr val="0000FF"/>
              </a:solidFill>
            </a:endParaRPr>
          </a:p>
          <a:p>
            <a:pPr algn="l">
              <a:lnSpc>
                <a:spcPct val="90000"/>
              </a:lnSpc>
            </a:pPr>
            <a:endParaRPr lang="cs-CZ" sz="2000" b="1" dirty="0"/>
          </a:p>
          <a:p>
            <a:pPr algn="l">
              <a:lnSpc>
                <a:spcPct val="90000"/>
              </a:lnSpc>
            </a:pPr>
            <a:r>
              <a:rPr lang="cs-CZ" sz="2000" b="1" dirty="0">
                <a:solidFill>
                  <a:schemeClr val="tx1"/>
                </a:solidFill>
                <a:latin typeface="Book Antiqua" pitchFamily="18" charset="0"/>
              </a:rPr>
              <a:t>Postup:</a:t>
            </a:r>
          </a:p>
          <a:p>
            <a:pPr algn="l">
              <a:lnSpc>
                <a:spcPct val="90000"/>
              </a:lnSpc>
            </a:pP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1. inkubace pacientova séra (Ab) se substrátem (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Ag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) fixovaným na </a:t>
            </a:r>
            <a:br>
              <a:rPr lang="cs-CZ" sz="20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    podložním sklíčku</a:t>
            </a:r>
          </a:p>
          <a:p>
            <a:pPr algn="l">
              <a:lnSpc>
                <a:spcPct val="90000"/>
              </a:lnSpc>
            </a:pP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2. inkubace s 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anti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-lidskou protilátkou značenou např. FITC (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anti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-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human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br>
              <a:rPr lang="cs-CZ" sz="2000" dirty="0">
                <a:solidFill>
                  <a:schemeClr val="tx1"/>
                </a:solidFill>
                <a:latin typeface="Book Antiqua" pitchFamily="18" charset="0"/>
              </a:rPr>
            </a:b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    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IgM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/FITC, 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anti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-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human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IgG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/FITC, 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anti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-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human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Book Antiqua" pitchFamily="18" charset="0"/>
              </a:rPr>
              <a:t>IgA</a:t>
            </a: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/FITC)</a:t>
            </a:r>
          </a:p>
          <a:p>
            <a:pPr algn="l">
              <a:lnSpc>
                <a:spcPct val="90000"/>
              </a:lnSpc>
            </a:pPr>
            <a:r>
              <a:rPr lang="cs-CZ" sz="2000" dirty="0">
                <a:solidFill>
                  <a:schemeClr val="tx1"/>
                </a:solidFill>
                <a:latin typeface="Book Antiqua" pitchFamily="18" charset="0"/>
              </a:rPr>
              <a:t>3. detekce pomocí fluorescenčního mikroskopu</a:t>
            </a:r>
          </a:p>
          <a:p>
            <a:pPr algn="l">
              <a:lnSpc>
                <a:spcPct val="90000"/>
              </a:lnSpc>
            </a:pPr>
            <a:endParaRPr lang="cs-CZ" sz="2000" u="sng" dirty="0">
              <a:solidFill>
                <a:srgbClr val="0000FF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3889" y="4365104"/>
            <a:ext cx="2122487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75275"/>
            <a:ext cx="2881313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3597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649778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 dirty="0"/>
              <a:t>Nepřímá imunofluorescence- princip: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380288" y="6165850"/>
            <a:ext cx="150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 </a:t>
            </a:r>
            <a:r>
              <a:rPr lang="cs-CZ" sz="1200">
                <a:latin typeface="Arial" charset="0"/>
              </a:rPr>
              <a:t>Převzato - Krejsek</a:t>
            </a:r>
          </a:p>
        </p:txBody>
      </p:sp>
      <p:sp>
        <p:nvSpPr>
          <p:cNvPr id="5" name="Obdélník 4"/>
          <p:cNvSpPr/>
          <p:nvPr/>
        </p:nvSpPr>
        <p:spPr>
          <a:xfrm>
            <a:off x="-36512" y="908720"/>
            <a:ext cx="1065718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1. inkubace pacientova séra (Ab) se substrátem (</a:t>
            </a:r>
            <a:r>
              <a:rPr lang="cs-CZ" dirty="0" err="1">
                <a:latin typeface="+mn-lt"/>
              </a:rPr>
              <a:t>Ag</a:t>
            </a:r>
            <a:r>
              <a:rPr lang="cs-CZ" dirty="0">
                <a:latin typeface="+mn-lt"/>
              </a:rPr>
              <a:t>) fixovaným na sklíčku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2. inkubace s </a:t>
            </a:r>
            <a:r>
              <a:rPr lang="cs-CZ" dirty="0" err="1">
                <a:latin typeface="+mn-lt"/>
              </a:rPr>
              <a:t>anti</a:t>
            </a:r>
            <a:r>
              <a:rPr lang="cs-CZ" dirty="0">
                <a:latin typeface="+mn-lt"/>
              </a:rPr>
              <a:t>-lidskou protilátkou značenou </a:t>
            </a:r>
            <a:r>
              <a:rPr lang="cs-CZ" dirty="0" err="1">
                <a:latin typeface="+mn-lt"/>
              </a:rPr>
              <a:t>fluorochromem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např.FITC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3. detekce pomocí fluorescenčního mikroskopu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rgbClr val="3333CC"/>
                </a:solidFill>
                <a:latin typeface="Book Antiqua" pitchFamily="18" charset="0"/>
              </a:rPr>
              <a:t>Nepřímá imunofluorescence – stanovení autoprotilátek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8353425" cy="316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972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87201"/>
            <a:ext cx="7921625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83568" y="8701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Přehled základních orgánově nespecifických autoprotilátek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0263"/>
            <a:ext cx="84963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592138" y="928688"/>
            <a:ext cx="1089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ENA</a:t>
            </a:r>
          </a:p>
          <a:p>
            <a:r>
              <a:rPr lang="cs-CZ"/>
              <a:t>pokrač.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"/>
            <a:ext cx="8496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642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Vyšetření humorální imunity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54006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400" dirty="0" err="1"/>
              <a:t>Imunoprecipitace</a:t>
            </a:r>
            <a:r>
              <a:rPr lang="cs-CZ" sz="2400" dirty="0"/>
              <a:t> - v gelu	   - </a:t>
            </a:r>
            <a:r>
              <a:rPr lang="cs-CZ" sz="2400" dirty="0" err="1"/>
              <a:t>Imunodifuze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				    - Elektroforéza</a:t>
            </a:r>
          </a:p>
          <a:p>
            <a:pPr>
              <a:lnSpc>
                <a:spcPct val="120000"/>
              </a:lnSpc>
              <a:buNone/>
            </a:pPr>
            <a:r>
              <a:rPr lang="cs-CZ" sz="2400" dirty="0"/>
              <a:t>                                  - v roztoku - Nefelometrie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sz="2400" dirty="0"/>
              <a:t>                                                    - Turbidimetrie</a:t>
            </a:r>
          </a:p>
          <a:p>
            <a:pPr>
              <a:lnSpc>
                <a:spcPct val="120000"/>
              </a:lnSpc>
            </a:pPr>
            <a:endParaRPr lang="cs-CZ" sz="2400" dirty="0"/>
          </a:p>
          <a:p>
            <a:pPr>
              <a:lnSpc>
                <a:spcPct val="120000"/>
              </a:lnSpc>
            </a:pPr>
            <a:r>
              <a:rPr lang="cs-CZ" sz="2400" dirty="0"/>
              <a:t>Aglutinace (</a:t>
            </a:r>
            <a:r>
              <a:rPr lang="cs-CZ" sz="2400" dirty="0" err="1"/>
              <a:t>Ag</a:t>
            </a:r>
            <a:r>
              <a:rPr lang="cs-CZ" sz="2400" dirty="0"/>
              <a:t> – korpuskulární charakter; </a:t>
            </a:r>
            <a:r>
              <a:rPr lang="cs-CZ" sz="2400" dirty="0" err="1"/>
              <a:t>IgM</a:t>
            </a:r>
            <a:r>
              <a:rPr lang="cs-CZ" sz="2400" dirty="0"/>
              <a:t>, </a:t>
            </a:r>
            <a:r>
              <a:rPr lang="cs-CZ" sz="2400" dirty="0" err="1"/>
              <a:t>IgG</a:t>
            </a:r>
            <a:r>
              <a:rPr lang="cs-CZ" sz="2400" dirty="0"/>
              <a:t>)</a:t>
            </a:r>
          </a:p>
          <a:p>
            <a:pPr>
              <a:lnSpc>
                <a:spcPct val="120000"/>
              </a:lnSpc>
            </a:pPr>
            <a:endParaRPr lang="cs-CZ" sz="2400" dirty="0"/>
          </a:p>
          <a:p>
            <a:pPr>
              <a:lnSpc>
                <a:spcPct val="120000"/>
              </a:lnSpc>
            </a:pPr>
            <a:r>
              <a:rPr lang="cs-CZ" sz="2400" dirty="0" err="1"/>
              <a:t>Imunoreakce</a:t>
            </a:r>
            <a:r>
              <a:rPr lang="cs-CZ" sz="2400" dirty="0"/>
              <a:t> se značenými protilátkami (EIA, ELISA, RIA)</a:t>
            </a:r>
          </a:p>
          <a:p>
            <a:pPr>
              <a:lnSpc>
                <a:spcPct val="120000"/>
              </a:lnSpc>
            </a:pPr>
            <a:endParaRPr lang="cs-CZ" sz="2400" dirty="0"/>
          </a:p>
          <a:p>
            <a:pPr>
              <a:lnSpc>
                <a:spcPct val="120000"/>
              </a:lnSpc>
            </a:pPr>
            <a:r>
              <a:rPr lang="cs-CZ" sz="2400" dirty="0"/>
              <a:t>Imunofluorescence</a:t>
            </a:r>
          </a:p>
          <a:p>
            <a:pPr>
              <a:lnSpc>
                <a:spcPct val="80000"/>
              </a:lnSpc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685111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cs-CZ" b="1" i="1"/>
              <a:t>Stanovení parametrů buněčné imunity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43200"/>
            <a:ext cx="7772400" cy="4114800"/>
          </a:xfrm>
        </p:spPr>
        <p:txBody>
          <a:bodyPr/>
          <a:lstStyle/>
          <a:p>
            <a:r>
              <a:rPr lang="cs-CZ"/>
              <a:t>Počty buněk – subpopulace </a:t>
            </a:r>
          </a:p>
          <a:p>
            <a:r>
              <a:rPr lang="cs-CZ"/>
              <a:t>Testy fagocytózy</a:t>
            </a:r>
          </a:p>
          <a:p>
            <a:r>
              <a:rPr lang="cs-CZ"/>
              <a:t>Testy aktivace lymfocytů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ctrTitle"/>
          </p:nvPr>
        </p:nvSpPr>
        <p:spPr>
          <a:xfrm>
            <a:off x="827088" y="6207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E406C4"/>
                </a:solidFill>
                <a:latin typeface="Book Antiqua" pitchFamily="18" charset="0"/>
              </a:rPr>
              <a:t>Průtoková </a:t>
            </a:r>
            <a:r>
              <a:rPr lang="cs-CZ" b="1" dirty="0" err="1">
                <a:solidFill>
                  <a:srgbClr val="E406C4"/>
                </a:solidFill>
                <a:latin typeface="Book Antiqua" pitchFamily="18" charset="0"/>
              </a:rPr>
              <a:t>cytometrie</a:t>
            </a:r>
            <a:endParaRPr lang="cs-CZ" b="1" dirty="0">
              <a:solidFill>
                <a:srgbClr val="E406C4"/>
              </a:solidFill>
              <a:latin typeface="Book Antiqua" pitchFamily="18" charset="0"/>
            </a:endParaRPr>
          </a:p>
        </p:txBody>
      </p:sp>
      <p:pic>
        <p:nvPicPr>
          <p:cNvPr id="2051" name="Picture 5" descr="flow-cytometr-fc500-cytom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79914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7433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-171400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E406C4"/>
                </a:solidFill>
                <a:latin typeface="+mn-lt"/>
              </a:rPr>
              <a:t>Průtoková </a:t>
            </a:r>
            <a:r>
              <a:rPr lang="cs-CZ" sz="3600" b="1" dirty="0" err="1">
                <a:solidFill>
                  <a:srgbClr val="E406C4"/>
                </a:solidFill>
                <a:latin typeface="+mn-lt"/>
              </a:rPr>
              <a:t>cytometrie</a:t>
            </a:r>
            <a:endParaRPr lang="cs-CZ" sz="3600" b="1" dirty="0">
              <a:solidFill>
                <a:srgbClr val="E406C4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9073008" cy="4281339"/>
          </a:xfrm>
        </p:spPr>
        <p:txBody>
          <a:bodyPr>
            <a:normAutofit/>
          </a:bodyPr>
          <a:lstStyle/>
          <a:p>
            <a:r>
              <a:rPr lang="cs-CZ" sz="2400" dirty="0"/>
              <a:t>Metoda používaná pro analýzu buněk v suspenzi</a:t>
            </a:r>
          </a:p>
          <a:p>
            <a:r>
              <a:rPr lang="cs-CZ" sz="2400" dirty="0"/>
              <a:t>Buněčná suspenze se označí pomocí monoklonálních protilátek (namířeným proti specifickým antigenům na povrchu buněk) značených </a:t>
            </a:r>
            <a:r>
              <a:rPr lang="cs-CZ" sz="2400" dirty="0" err="1"/>
              <a:t>fluorochromem</a:t>
            </a:r>
            <a:r>
              <a:rPr lang="cs-CZ" sz="2400" dirty="0"/>
              <a:t> </a:t>
            </a:r>
          </a:p>
          <a:p>
            <a:pPr>
              <a:lnSpc>
                <a:spcPct val="150000"/>
              </a:lnSpc>
            </a:pPr>
            <a:endParaRPr lang="cs-CZ" sz="2400" dirty="0"/>
          </a:p>
          <a:p>
            <a:pPr>
              <a:lnSpc>
                <a:spcPct val="150000"/>
              </a:lnSpc>
            </a:pPr>
            <a:endParaRPr lang="cs-CZ" sz="2400" dirty="0">
              <a:latin typeface="Book Antiqu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629" y="2564904"/>
            <a:ext cx="5468659" cy="400977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7854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-171400"/>
            <a:ext cx="77724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E406C4"/>
                </a:solidFill>
                <a:latin typeface="+mn-lt"/>
              </a:rPr>
              <a:t>Průtoková </a:t>
            </a:r>
            <a:r>
              <a:rPr lang="cs-CZ" sz="3600" b="1" dirty="0" err="1">
                <a:solidFill>
                  <a:srgbClr val="E406C4"/>
                </a:solidFill>
                <a:latin typeface="+mn-lt"/>
              </a:rPr>
              <a:t>cytometrie</a:t>
            </a:r>
            <a:endParaRPr lang="cs-CZ" sz="3600" b="1" dirty="0">
              <a:solidFill>
                <a:srgbClr val="E406C4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683568" y="764704"/>
            <a:ext cx="7992888" cy="42813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Suspenze takto značených buněk se vloží do průtokového </a:t>
            </a:r>
            <a:r>
              <a:rPr lang="cs-CZ" sz="2000" dirty="0" err="1"/>
              <a:t>cytometru</a:t>
            </a:r>
            <a:r>
              <a:rPr lang="cs-CZ" sz="2000" dirty="0"/>
              <a:t>, kde je stříkána skrz malý otvor (trysku)              vytvoří se proud buněk, který protíná laserový paprsek, od každé buňky v suspenzi se světlo odrazí (</a:t>
            </a:r>
            <a:r>
              <a:rPr lang="cs-CZ" sz="2000" dirty="0" err="1"/>
              <a:t>granularita</a:t>
            </a:r>
            <a:r>
              <a:rPr lang="cs-CZ" sz="2000" dirty="0"/>
              <a:t>) a rozptýlí (velikost) a dojde k uvolnění fluorescenčního záření.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U každé buňky se zaznamenávají obvykle 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/>
              <a:t>      2 optické parametry: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/>
              <a:t>      - </a:t>
            </a:r>
            <a:r>
              <a:rPr lang="cs-CZ" sz="2000" dirty="0" err="1"/>
              <a:t>side</a:t>
            </a:r>
            <a:r>
              <a:rPr lang="cs-CZ" sz="2000" dirty="0"/>
              <a:t> </a:t>
            </a:r>
            <a:r>
              <a:rPr lang="cs-CZ" sz="2000" dirty="0" err="1"/>
              <a:t>scatter</a:t>
            </a:r>
            <a:r>
              <a:rPr lang="cs-CZ" sz="2000" dirty="0"/>
              <a:t> </a:t>
            </a:r>
            <a:r>
              <a:rPr lang="cs-CZ" sz="2000" dirty="0" err="1"/>
              <a:t>SSc</a:t>
            </a:r>
            <a:r>
              <a:rPr lang="cs-CZ" sz="2000" dirty="0"/>
              <a:t> (</a:t>
            </a:r>
            <a:r>
              <a:rPr lang="cs-CZ" sz="2000" dirty="0" err="1"/>
              <a:t>granularita</a:t>
            </a:r>
            <a:r>
              <a:rPr lang="cs-CZ" sz="2000" dirty="0"/>
              <a:t> </a:t>
            </a:r>
            <a:r>
              <a:rPr lang="cs-CZ" sz="2000" dirty="0" err="1"/>
              <a:t>bb</a:t>
            </a:r>
            <a:r>
              <a:rPr lang="cs-CZ" sz="2000" dirty="0"/>
              <a:t>.) - odražené světlo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/>
              <a:t>      - </a:t>
            </a:r>
            <a:r>
              <a:rPr lang="cs-CZ" sz="2000" dirty="0" err="1"/>
              <a:t>forward</a:t>
            </a:r>
            <a:r>
              <a:rPr lang="cs-CZ" sz="2000" dirty="0"/>
              <a:t> </a:t>
            </a:r>
            <a:r>
              <a:rPr lang="cs-CZ" sz="2000" dirty="0" err="1"/>
              <a:t>scatter</a:t>
            </a:r>
            <a:r>
              <a:rPr lang="cs-CZ" sz="2000" dirty="0"/>
              <a:t> </a:t>
            </a:r>
            <a:r>
              <a:rPr lang="cs-CZ" sz="2000" dirty="0" err="1"/>
              <a:t>FSc</a:t>
            </a:r>
            <a:r>
              <a:rPr lang="cs-CZ" sz="2000" dirty="0"/>
              <a:t> (velikost </a:t>
            </a:r>
            <a:r>
              <a:rPr lang="cs-CZ" sz="2000" dirty="0" err="1"/>
              <a:t>bb</a:t>
            </a:r>
            <a:r>
              <a:rPr lang="cs-CZ" sz="2000" dirty="0"/>
              <a:t>.)-rozptýlené světlo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/>
              <a:t>      2 parametry vyjadřující fluorescenci</a:t>
            </a:r>
          </a:p>
          <a:p>
            <a:pPr>
              <a:lnSpc>
                <a:spcPct val="150000"/>
              </a:lnSpc>
              <a:buNone/>
            </a:pPr>
            <a:r>
              <a:rPr lang="cs-CZ" sz="2000" dirty="0"/>
              <a:t>                        zisk primárních dat</a:t>
            </a:r>
          </a:p>
          <a:p>
            <a:pPr>
              <a:lnSpc>
                <a:spcPct val="150000"/>
              </a:lnSpc>
            </a:pPr>
            <a:endParaRPr lang="cs-CZ" sz="2000" dirty="0">
              <a:latin typeface="Book Antiqua" pitchFamily="18" charset="0"/>
            </a:endParaRPr>
          </a:p>
        </p:txBody>
      </p:sp>
      <p:sp>
        <p:nvSpPr>
          <p:cNvPr id="4" name="Šipka doprava 3"/>
          <p:cNvSpPr/>
          <p:nvPr/>
        </p:nvSpPr>
        <p:spPr bwMode="auto">
          <a:xfrm>
            <a:off x="4788024" y="1412776"/>
            <a:ext cx="72008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6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557" y="3284984"/>
            <a:ext cx="253994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 bwMode="auto">
          <a:xfrm>
            <a:off x="1187624" y="5949280"/>
            <a:ext cx="720080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8540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975" y="2708920"/>
            <a:ext cx="7014425" cy="40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0" y="-27384"/>
            <a:ext cx="9144000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 b="1" i="1" dirty="0"/>
              <a:t>„</a:t>
            </a:r>
            <a:r>
              <a:rPr lang="cs-CZ" sz="4400" b="1" i="1" dirty="0" err="1"/>
              <a:t>Gatování</a:t>
            </a:r>
            <a:r>
              <a:rPr lang="cs-CZ" sz="4400" b="1" i="1" dirty="0"/>
              <a:t>“ lymfocytů pomocí </a:t>
            </a:r>
          </a:p>
          <a:p>
            <a:pPr algn="ctr"/>
            <a:r>
              <a:rPr lang="cs-CZ" sz="4400" b="1" i="1" dirty="0"/>
              <a:t>FS a SS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141277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+mn-lt"/>
              </a:rPr>
              <a:t>rozdělení </a:t>
            </a:r>
            <a:r>
              <a:rPr lang="cs-CZ" dirty="0" err="1">
                <a:latin typeface="+mn-lt"/>
              </a:rPr>
              <a:t>bb</a:t>
            </a:r>
            <a:r>
              <a:rPr lang="cs-CZ" dirty="0">
                <a:latin typeface="+mn-lt"/>
              </a:rPr>
              <a:t>. podle</a:t>
            </a:r>
            <a:r>
              <a:rPr lang="cs-CZ" b="1" dirty="0">
                <a:latin typeface="+mn-lt"/>
              </a:rPr>
              <a:t> velikosti (FSC) </a:t>
            </a:r>
            <a:r>
              <a:rPr lang="cs-CZ" dirty="0">
                <a:latin typeface="+mn-lt"/>
              </a:rPr>
              <a:t>a </a:t>
            </a:r>
            <a:r>
              <a:rPr lang="cs-CZ" b="1" dirty="0" err="1">
                <a:latin typeface="+mn-lt"/>
              </a:rPr>
              <a:t>granularity</a:t>
            </a:r>
            <a:r>
              <a:rPr lang="cs-CZ" b="1" dirty="0">
                <a:latin typeface="+mn-lt"/>
              </a:rPr>
              <a:t> (SSC)  </a:t>
            </a:r>
            <a:r>
              <a:rPr lang="cs-CZ" dirty="0">
                <a:latin typeface="+mn-lt"/>
              </a:rPr>
              <a:t>na základní populace (lymfocyty, monocyty, granulocyty),  graficky znázorněny v tzv. </a:t>
            </a:r>
            <a:r>
              <a:rPr lang="cs-CZ" b="1" dirty="0">
                <a:latin typeface="+mn-lt"/>
              </a:rPr>
              <a:t>histogramu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97888" cy="1079500"/>
          </a:xfrm>
        </p:spPr>
        <p:txBody>
          <a:bodyPr/>
          <a:lstStyle/>
          <a:p>
            <a:r>
              <a:rPr lang="cs-CZ" sz="4000" b="1" dirty="0">
                <a:solidFill>
                  <a:schemeClr val="tx1"/>
                </a:solidFill>
              </a:rPr>
              <a:t>Rozdělení krevních buněk dle </a:t>
            </a:r>
            <a:r>
              <a:rPr lang="en-US" sz="4000" b="1" dirty="0">
                <a:solidFill>
                  <a:schemeClr val="tx1"/>
                </a:solidFill>
              </a:rPr>
              <a:t> FSC </a:t>
            </a:r>
            <a:r>
              <a:rPr lang="cs-CZ" sz="4000" b="1" dirty="0">
                <a:solidFill>
                  <a:schemeClr val="tx1"/>
                </a:solidFill>
              </a:rPr>
              <a:t>a</a:t>
            </a:r>
            <a:r>
              <a:rPr lang="en-US" sz="4000" b="1" dirty="0">
                <a:solidFill>
                  <a:schemeClr val="tx1"/>
                </a:solidFill>
              </a:rPr>
              <a:t> SSC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71725" y="1484784"/>
            <a:ext cx="3913188" cy="3432175"/>
            <a:chOff x="1519" y="2128"/>
            <a:chExt cx="2465" cy="2162"/>
          </a:xfrm>
        </p:grpSpPr>
        <p:graphicFrame>
          <p:nvGraphicFramePr>
            <p:cNvPr id="33821" name="Object 5"/>
            <p:cNvGraphicFramePr>
              <a:graphicFrameLocks noChangeAspect="1"/>
            </p:cNvGraphicFramePr>
            <p:nvPr/>
          </p:nvGraphicFramePr>
          <p:xfrm>
            <a:off x="1584" y="2128"/>
            <a:ext cx="2400" cy="2108"/>
          </p:xfrm>
          <a:graphic>
            <a:graphicData uri="http://schemas.openxmlformats.org/presentationml/2006/ole">
              <p:oleObj spid="_x0000_s155654" name="Image" r:id="rId4" imgW="457201" imgH="402122" progId="">
                <p:embed/>
              </p:oleObj>
            </a:graphicData>
          </a:graphic>
        </p:graphicFrame>
        <p:sp>
          <p:nvSpPr>
            <p:cNvPr id="33822" name="Text Box 6"/>
            <p:cNvSpPr txBox="1">
              <a:spLocks noChangeArrowheads="1"/>
            </p:cNvSpPr>
            <p:nvPr/>
          </p:nvSpPr>
          <p:spPr bwMode="auto">
            <a:xfrm>
              <a:off x="2690" y="4059"/>
              <a:ext cx="3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SzPct val="200000"/>
              </a:pPr>
              <a:r>
                <a:rPr lang="en-US">
                  <a:solidFill>
                    <a:schemeClr val="bg2"/>
                  </a:solidFill>
                </a:rPr>
                <a:t>FSC</a:t>
              </a:r>
            </a:p>
          </p:txBody>
        </p:sp>
        <p:sp>
          <p:nvSpPr>
            <p:cNvPr id="33823" name="Text Box 7"/>
            <p:cNvSpPr txBox="1">
              <a:spLocks noChangeArrowheads="1"/>
            </p:cNvSpPr>
            <p:nvPr/>
          </p:nvSpPr>
          <p:spPr bwMode="auto">
            <a:xfrm rot="-5400000">
              <a:off x="1453" y="2987"/>
              <a:ext cx="3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Clr>
                  <a:schemeClr val="accent2"/>
                </a:buClr>
                <a:buSzPct val="200000"/>
              </a:pPr>
              <a:r>
                <a:rPr lang="en-US" sz="1600">
                  <a:solidFill>
                    <a:schemeClr val="bg2"/>
                  </a:solidFill>
                </a:rPr>
                <a:t>SSC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55650" y="1628775"/>
            <a:ext cx="4079875" cy="2805113"/>
            <a:chOff x="502" y="2208"/>
            <a:chExt cx="2570" cy="1767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02" y="2640"/>
              <a:ext cx="2570" cy="1335"/>
              <a:chOff x="502" y="2640"/>
              <a:chExt cx="2570" cy="1335"/>
            </a:xfrm>
          </p:grpSpPr>
          <p:sp>
            <p:nvSpPr>
              <p:cNvPr id="33818" name="Oval 10"/>
              <p:cNvSpPr>
                <a:spLocks noChangeArrowheads="1"/>
              </p:cNvSpPr>
              <p:nvPr/>
            </p:nvSpPr>
            <p:spPr bwMode="auto">
              <a:xfrm>
                <a:off x="2400" y="3639"/>
                <a:ext cx="672" cy="336"/>
              </a:xfrm>
              <a:prstGeom prst="ellips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819" name="Line 11"/>
              <p:cNvSpPr>
                <a:spLocks noChangeShapeType="1"/>
              </p:cNvSpPr>
              <p:nvPr/>
            </p:nvSpPr>
            <p:spPr bwMode="auto">
              <a:xfrm flipH="1" flipV="1">
                <a:off x="1506" y="2850"/>
                <a:ext cx="1008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820" name="Text Box 12"/>
              <p:cNvSpPr txBox="1">
                <a:spLocks noChangeArrowheads="1"/>
              </p:cNvSpPr>
              <p:nvPr/>
            </p:nvSpPr>
            <p:spPr bwMode="auto">
              <a:xfrm>
                <a:off x="502" y="2640"/>
                <a:ext cx="82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2"/>
                  </a:buClr>
                  <a:buSzPct val="200000"/>
                </a:pPr>
                <a:r>
                  <a:rPr lang="cs-CZ" sz="2000"/>
                  <a:t>Lymfocyty</a:t>
                </a:r>
                <a:endParaRPr lang="en-US" sz="2000"/>
              </a:p>
            </p:txBody>
          </p:sp>
        </p:grpSp>
        <p:pic>
          <p:nvPicPr>
            <p:cNvPr id="33817" name="Picture 13" descr="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2208"/>
              <a:ext cx="624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881563" y="3360738"/>
            <a:ext cx="3219450" cy="1395412"/>
            <a:chOff x="3123" y="3303"/>
            <a:chExt cx="2028" cy="879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123" y="3303"/>
              <a:ext cx="1944" cy="480"/>
              <a:chOff x="3123" y="3303"/>
              <a:chExt cx="1944" cy="480"/>
            </a:xfrm>
          </p:grpSpPr>
          <p:sp>
            <p:nvSpPr>
              <p:cNvPr id="33813" name="Oval 16"/>
              <p:cNvSpPr>
                <a:spLocks noChangeArrowheads="1"/>
              </p:cNvSpPr>
              <p:nvPr/>
            </p:nvSpPr>
            <p:spPr bwMode="auto">
              <a:xfrm>
                <a:off x="3123" y="3303"/>
                <a:ext cx="528" cy="48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814" name="Line 17"/>
              <p:cNvSpPr>
                <a:spLocks noChangeShapeType="1"/>
              </p:cNvSpPr>
              <p:nvPr/>
            </p:nvSpPr>
            <p:spPr bwMode="auto">
              <a:xfrm flipV="1">
                <a:off x="3648" y="3456"/>
                <a:ext cx="816" cy="96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815" name="Text Box 18"/>
              <p:cNvSpPr txBox="1">
                <a:spLocks noChangeArrowheads="1"/>
              </p:cNvSpPr>
              <p:nvPr/>
            </p:nvSpPr>
            <p:spPr bwMode="auto">
              <a:xfrm>
                <a:off x="4424" y="3348"/>
                <a:ext cx="64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2"/>
                  </a:buClr>
                  <a:buSzPct val="200000"/>
                </a:pPr>
                <a:r>
                  <a:rPr lang="cs-CZ" sz="1600"/>
                  <a:t>Monocyty</a:t>
                </a:r>
                <a:endParaRPr lang="en-US" sz="1600"/>
              </a:p>
            </p:txBody>
          </p:sp>
        </p:grpSp>
        <p:pic>
          <p:nvPicPr>
            <p:cNvPr id="33812" name="Picture 19" descr="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27" y="3574"/>
              <a:ext cx="624" cy="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833938" y="1746250"/>
            <a:ext cx="3770312" cy="1716088"/>
            <a:chOff x="3090" y="2247"/>
            <a:chExt cx="2375" cy="1081"/>
          </a:xfrm>
        </p:grpSpPr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090" y="2247"/>
              <a:ext cx="2375" cy="960"/>
              <a:chOff x="3090" y="2247"/>
              <a:chExt cx="2375" cy="960"/>
            </a:xfrm>
          </p:grpSpPr>
          <p:sp>
            <p:nvSpPr>
              <p:cNvPr id="33808" name="Oval 22"/>
              <p:cNvSpPr>
                <a:spLocks noChangeArrowheads="1"/>
              </p:cNvSpPr>
              <p:nvPr/>
            </p:nvSpPr>
            <p:spPr bwMode="auto">
              <a:xfrm>
                <a:off x="3090" y="2247"/>
                <a:ext cx="720" cy="960"/>
              </a:xfrm>
              <a:prstGeom prst="ellipse">
                <a:avLst/>
              </a:prstGeom>
              <a:noFill/>
              <a:ln w="9525">
                <a:solidFill>
                  <a:srgbClr val="15B604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809" name="Line 23"/>
              <p:cNvSpPr>
                <a:spLocks noChangeShapeType="1"/>
              </p:cNvSpPr>
              <p:nvPr/>
            </p:nvSpPr>
            <p:spPr bwMode="auto">
              <a:xfrm flipV="1">
                <a:off x="3792" y="2592"/>
                <a:ext cx="816" cy="144"/>
              </a:xfrm>
              <a:prstGeom prst="line">
                <a:avLst/>
              </a:prstGeom>
              <a:noFill/>
              <a:ln w="9525">
                <a:solidFill>
                  <a:srgbClr val="15B604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810" name="Text Box 24"/>
              <p:cNvSpPr txBox="1">
                <a:spLocks noChangeArrowheads="1"/>
              </p:cNvSpPr>
              <p:nvPr/>
            </p:nvSpPr>
            <p:spPr bwMode="auto">
              <a:xfrm>
                <a:off x="4550" y="2409"/>
                <a:ext cx="9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2"/>
                  </a:buClr>
                  <a:buSzPct val="200000"/>
                </a:pPr>
                <a:r>
                  <a:rPr lang="cs-CZ" sz="2000"/>
                  <a:t>Granulocyty</a:t>
                </a:r>
                <a:endParaRPr lang="en-US" sz="2000"/>
              </a:p>
            </p:txBody>
          </p:sp>
        </p:grpSp>
        <p:pic>
          <p:nvPicPr>
            <p:cNvPr id="33807" name="Picture 25" descr="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08" y="2664"/>
              <a:ext cx="720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250825" y="3644900"/>
            <a:ext cx="3505200" cy="1225550"/>
            <a:chOff x="192" y="3408"/>
            <a:chExt cx="2208" cy="772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518" y="3546"/>
              <a:ext cx="1882" cy="634"/>
              <a:chOff x="518" y="3546"/>
              <a:chExt cx="1882" cy="634"/>
            </a:xfrm>
          </p:grpSpPr>
          <p:sp>
            <p:nvSpPr>
              <p:cNvPr id="33803" name="Oval 28"/>
              <p:cNvSpPr>
                <a:spLocks noChangeArrowheads="1"/>
              </p:cNvSpPr>
              <p:nvPr/>
            </p:nvSpPr>
            <p:spPr bwMode="auto">
              <a:xfrm>
                <a:off x="2160" y="3648"/>
                <a:ext cx="240" cy="336"/>
              </a:xfrm>
              <a:prstGeom prst="ellips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804" name="Line 29"/>
              <p:cNvSpPr>
                <a:spLocks noChangeShapeType="1"/>
              </p:cNvSpPr>
              <p:nvPr/>
            </p:nvSpPr>
            <p:spPr bwMode="auto">
              <a:xfrm flipH="1">
                <a:off x="1392" y="3792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660066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138270" name="Text Box 30"/>
              <p:cNvSpPr txBox="1">
                <a:spLocks noChangeArrowheads="1"/>
              </p:cNvSpPr>
              <p:nvPr/>
            </p:nvSpPr>
            <p:spPr bwMode="auto">
              <a:xfrm>
                <a:off x="518" y="3546"/>
                <a:ext cx="1018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accent2"/>
                  </a:buClr>
                  <a:buSzPct val="200000"/>
                  <a:defRPr/>
                </a:pPr>
                <a:r>
                  <a:rPr lang="cs-CZ" sz="2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Erytrocyty</a:t>
                </a:r>
              </a:p>
              <a:p>
                <a:pPr>
                  <a:buClr>
                    <a:schemeClr val="accent2"/>
                  </a:buClr>
                  <a:buSzPct val="200000"/>
                  <a:defRPr/>
                </a:pPr>
                <a:r>
                  <a:rPr lang="cs-CZ" sz="2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debris</a:t>
                </a:r>
                <a:r>
                  <a:rPr lang="en-US" sz="2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,</a:t>
                </a:r>
              </a:p>
              <a:p>
                <a:pPr>
                  <a:buClr>
                    <a:schemeClr val="accent2"/>
                  </a:buClr>
                  <a:buSzPct val="200000"/>
                  <a:defRPr/>
                </a:pPr>
                <a:r>
                  <a:rPr lang="cs-CZ" sz="2000" b="1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+mn-cs"/>
                  </a:rPr>
                  <a:t>Mrtvé buňky</a:t>
                </a:r>
                <a:endParaRPr lang="en-US" sz="2000" b="1">
                  <a:solidFill>
                    <a:srgbClr val="66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+mn-cs"/>
                </a:endParaRPr>
              </a:p>
            </p:txBody>
          </p:sp>
        </p:grpSp>
        <p:pic>
          <p:nvPicPr>
            <p:cNvPr id="33801" name="Picture 31" descr="hypochro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" y="340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Picture 32" descr="Sick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2" y="3796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7988"/>
            <a:ext cx="91440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i="1"/>
              <a:t>Stanovení celkových a pomocných</a:t>
            </a:r>
          </a:p>
          <a:p>
            <a:pPr algn="ctr"/>
            <a:r>
              <a:rPr lang="cs-CZ" sz="4400" b="1" i="1"/>
              <a:t>T lymfocytů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1143000" y="188913"/>
            <a:ext cx="6858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4800" b="1" i="1"/>
              <a:t>Stanovení T a B lymfocytů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0450"/>
            <a:ext cx="914082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9575"/>
            <a:ext cx="9140825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400" b="1" i="1"/>
              <a:t>Stanovení aktivovaných lymfocytů</a:t>
            </a:r>
          </a:p>
          <a:p>
            <a:pPr algn="ctr"/>
            <a:r>
              <a:rPr lang="cs-CZ" sz="4400" b="1" i="1"/>
              <a:t>(aktivační marker HLA-DR)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0418" y="836613"/>
            <a:ext cx="90741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cs-CZ" dirty="0"/>
              <a:t>CD3</a:t>
            </a:r>
            <a:r>
              <a:rPr lang="cs-CZ" baseline="30000" dirty="0"/>
              <a:t>+</a:t>
            </a:r>
            <a:r>
              <a:rPr lang="cs-CZ" dirty="0"/>
              <a:t> T lymfocyty: </a:t>
            </a:r>
          </a:p>
          <a:p>
            <a:pPr eaLnBrk="1" hangingPunct="1">
              <a:lnSpc>
                <a:spcPct val="70000"/>
              </a:lnSpc>
            </a:pPr>
            <a:r>
              <a:rPr lang="cs-CZ" dirty="0"/>
              <a:t>        populace zralých T lymfocytů     50 - 75%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CD4</a:t>
            </a:r>
            <a:r>
              <a:rPr lang="cs-CZ" baseline="30000" dirty="0"/>
              <a:t>+</a:t>
            </a:r>
            <a:r>
              <a:rPr lang="cs-CZ" dirty="0"/>
              <a:t> T lymfocyty: </a:t>
            </a:r>
          </a:p>
          <a:p>
            <a:pPr eaLnBrk="1" hangingPunct="1">
              <a:lnSpc>
                <a:spcPct val="70000"/>
              </a:lnSpc>
            </a:pPr>
            <a:r>
              <a:rPr lang="cs-CZ" dirty="0"/>
              <a:t>        </a:t>
            </a:r>
            <a:r>
              <a:rPr lang="cs-CZ" dirty="0" err="1"/>
              <a:t>subpopulace</a:t>
            </a:r>
            <a:r>
              <a:rPr lang="cs-CZ" dirty="0"/>
              <a:t> pomocných induktorových T lymfocytů   30 - 60%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CD8</a:t>
            </a:r>
            <a:r>
              <a:rPr lang="cs-CZ" baseline="30000" dirty="0"/>
              <a:t>+</a:t>
            </a:r>
            <a:r>
              <a:rPr lang="cs-CZ" dirty="0"/>
              <a:t> T lymfocyty: </a:t>
            </a:r>
          </a:p>
          <a:p>
            <a:pPr eaLnBrk="1" hangingPunct="1">
              <a:lnSpc>
                <a:spcPct val="70000"/>
              </a:lnSpc>
            </a:pPr>
            <a:r>
              <a:rPr lang="cs-CZ" dirty="0"/>
              <a:t>        </a:t>
            </a:r>
            <a:r>
              <a:rPr lang="cs-CZ" dirty="0" err="1"/>
              <a:t>subpopulace</a:t>
            </a:r>
            <a:r>
              <a:rPr lang="cs-CZ" dirty="0"/>
              <a:t> tlumivých cytotoxických T lymfocytů   15 - 30%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CD25</a:t>
            </a:r>
            <a:r>
              <a:rPr lang="cs-CZ" baseline="30000" dirty="0"/>
              <a:t>+</a:t>
            </a:r>
            <a:r>
              <a:rPr lang="cs-CZ" dirty="0"/>
              <a:t> T lymfocyty: </a:t>
            </a:r>
          </a:p>
          <a:p>
            <a:pPr eaLnBrk="1" hangingPunct="1">
              <a:lnSpc>
                <a:spcPct val="70000"/>
              </a:lnSpc>
            </a:pPr>
            <a:r>
              <a:rPr lang="cs-CZ" dirty="0"/>
              <a:t>        aktivované T lymfocyty   1 - 5%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CD19</a:t>
            </a:r>
            <a:r>
              <a:rPr lang="cs-CZ" baseline="30000" dirty="0"/>
              <a:t>+</a:t>
            </a:r>
            <a:r>
              <a:rPr lang="cs-CZ" dirty="0"/>
              <a:t> B lymfocyty: </a:t>
            </a:r>
          </a:p>
          <a:p>
            <a:pPr eaLnBrk="1" hangingPunct="1">
              <a:lnSpc>
                <a:spcPct val="80000"/>
              </a:lnSpc>
            </a:pPr>
            <a:r>
              <a:rPr lang="cs-CZ" dirty="0"/>
              <a:t>        populace zralých B lymfocytů   5 - 15%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CD56</a:t>
            </a:r>
            <a:r>
              <a:rPr lang="cs-CZ" baseline="30000" dirty="0"/>
              <a:t>+</a:t>
            </a:r>
            <a:r>
              <a:rPr lang="cs-CZ" dirty="0"/>
              <a:t> NK buňky: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        přirozeně zabíječské buňky        5 - 15%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CD14</a:t>
            </a:r>
            <a:r>
              <a:rPr lang="cs-CZ" baseline="30000" dirty="0"/>
              <a:t>+</a:t>
            </a:r>
            <a:r>
              <a:rPr lang="cs-CZ" dirty="0"/>
              <a:t> buňky: monocyty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CD15</a:t>
            </a:r>
            <a:r>
              <a:rPr lang="cs-CZ" baseline="30000" dirty="0"/>
              <a:t>+</a:t>
            </a:r>
            <a:r>
              <a:rPr lang="cs-CZ" dirty="0"/>
              <a:t> buňky: granulocyty</a:t>
            </a:r>
          </a:p>
          <a:p>
            <a:pPr eaLnBrk="1" hangingPunct="1">
              <a:lnSpc>
                <a:spcPct val="130000"/>
              </a:lnSpc>
            </a:pPr>
            <a:r>
              <a:rPr lang="cs-CZ" dirty="0"/>
              <a:t>CD38</a:t>
            </a:r>
            <a:r>
              <a:rPr lang="cs-CZ" baseline="30000" dirty="0"/>
              <a:t>+</a:t>
            </a:r>
            <a:r>
              <a:rPr lang="cs-CZ" dirty="0"/>
              <a:t> buňky: plazmatické buňky</a:t>
            </a:r>
            <a:r>
              <a:rPr lang="cs-CZ" sz="2000" b="1" dirty="0">
                <a:solidFill>
                  <a:srgbClr val="003300"/>
                </a:solidFill>
                <a:latin typeface="Arial" charset="0"/>
              </a:rPr>
              <a:t>                              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cs-CZ" sz="2000" b="1" dirty="0">
                <a:solidFill>
                  <a:srgbClr val="003300"/>
                </a:solidFill>
                <a:latin typeface="Arial" charset="0"/>
              </a:rPr>
              <a:t> </a:t>
            </a:r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250825" y="1052513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250825" y="1773238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250825" y="2492375"/>
            <a:ext cx="431800" cy="214313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250825" y="3214688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7" name="AutoShape 8"/>
          <p:cNvSpPr>
            <a:spLocks noChangeArrowheads="1"/>
          </p:cNvSpPr>
          <p:nvPr/>
        </p:nvSpPr>
        <p:spPr bwMode="auto">
          <a:xfrm>
            <a:off x="250825" y="3933825"/>
            <a:ext cx="431800" cy="214313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8" name="AutoShape 9"/>
          <p:cNvSpPr>
            <a:spLocks noChangeArrowheads="1"/>
          </p:cNvSpPr>
          <p:nvPr/>
        </p:nvSpPr>
        <p:spPr bwMode="auto">
          <a:xfrm>
            <a:off x="250825" y="4724400"/>
            <a:ext cx="431800" cy="214313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9" name="AutoShape 10"/>
          <p:cNvSpPr>
            <a:spLocks noChangeArrowheads="1"/>
          </p:cNvSpPr>
          <p:nvPr/>
        </p:nvSpPr>
        <p:spPr bwMode="auto">
          <a:xfrm>
            <a:off x="250825" y="5516563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250825" y="6021388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1" name="AutoShape 12"/>
          <p:cNvSpPr>
            <a:spLocks noChangeArrowheads="1"/>
          </p:cNvSpPr>
          <p:nvPr/>
        </p:nvSpPr>
        <p:spPr bwMode="auto">
          <a:xfrm>
            <a:off x="250825" y="6453188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590550" y="0"/>
            <a:ext cx="7961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cs-CZ" b="1"/>
          </a:p>
          <a:p>
            <a:pPr eaLnBrk="1" hangingPunct="1"/>
            <a:r>
              <a:rPr lang="cs-CZ" b="1"/>
              <a:t>KLINICKY   VÝZNAMNÉ    POPULACE   LEUKOCYTŮ</a:t>
            </a:r>
          </a:p>
          <a:p>
            <a:endParaRPr lang="cs-CZ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Imunoprecipitace</a:t>
            </a:r>
            <a:endParaRPr lang="cs-CZ" b="1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11188" y="1598643"/>
            <a:ext cx="8064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dirty="0"/>
              <a:t>Srážení - proces, při němž dochází interakcí antigenu a protilátky ke vzniku (</a:t>
            </a:r>
            <a:r>
              <a:rPr lang="cs-CZ" dirty="0" err="1"/>
              <a:t>imuno</a:t>
            </a:r>
            <a:r>
              <a:rPr lang="cs-CZ" dirty="0"/>
              <a:t>)precipitátu. </a:t>
            </a:r>
          </a:p>
          <a:p>
            <a:endParaRPr lang="cs-CZ" dirty="0"/>
          </a:p>
          <a:p>
            <a:r>
              <a:rPr lang="cs-CZ" dirty="0"/>
              <a:t>- při reakci ekvivalentních koncentrací </a:t>
            </a:r>
            <a:r>
              <a:rPr lang="cs-CZ" u="sng" dirty="0"/>
              <a:t>rozpustného</a:t>
            </a:r>
            <a:r>
              <a:rPr lang="cs-CZ" dirty="0"/>
              <a:t> antigenu s </a:t>
            </a:r>
            <a:r>
              <a:rPr lang="cs-CZ" u="sng" dirty="0"/>
              <a:t>rozpustnou </a:t>
            </a:r>
            <a:r>
              <a:rPr lang="cs-CZ" dirty="0"/>
              <a:t>protilátkou vznik </a:t>
            </a:r>
            <a:r>
              <a:rPr lang="cs-CZ" u="sng" dirty="0"/>
              <a:t>nerozpustného</a:t>
            </a:r>
            <a:r>
              <a:rPr lang="cs-CZ" dirty="0"/>
              <a:t> precipitátu (tj. vzniká </a:t>
            </a:r>
            <a:r>
              <a:rPr lang="cs-CZ" dirty="0" err="1"/>
              <a:t>zesíťovaná</a:t>
            </a:r>
            <a:r>
              <a:rPr lang="cs-CZ" dirty="0"/>
              <a:t> struktura mnoha navzájem vázaných antigenů a protilátek, která již v roztoku není rozpustná a snadno se detekuje)</a:t>
            </a:r>
          </a:p>
          <a:p>
            <a:endParaRPr lang="cs-CZ" dirty="0"/>
          </a:p>
          <a:p>
            <a:r>
              <a:rPr lang="cs-CZ" dirty="0"/>
              <a:t>- tohoto principu využívá celá řada imunochemických metod ke kvalitativnímu i kvantitativnímu stanovení antigenů nebo jim příslušných protilátek.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116013" y="1878022"/>
            <a:ext cx="80279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cs-CZ" dirty="0"/>
              <a:t>TESTOVÁNÍ FUNKCÍ T LYMFOCYTŮ IN VITRO </a:t>
            </a:r>
          </a:p>
          <a:p>
            <a:pPr marL="342900" indent="-342900" eaLnBrk="1" hangingPunct="1"/>
            <a:r>
              <a:rPr lang="cs-CZ" dirty="0"/>
              <a:t>je založeno na testování:</a:t>
            </a:r>
          </a:p>
          <a:p>
            <a:pPr marL="342900" indent="-342900" eaLnBrk="1" hangingPunct="1"/>
            <a:r>
              <a:rPr lang="cs-CZ" dirty="0"/>
              <a:t>    </a:t>
            </a:r>
          </a:p>
          <a:p>
            <a:pPr marL="342900" indent="-342900" eaLnBrk="1" hangingPunct="1"/>
            <a:r>
              <a:rPr lang="cs-CZ" dirty="0"/>
              <a:t>     schopnosti T lymfocytů </a:t>
            </a:r>
            <a:r>
              <a:rPr lang="cs-CZ" dirty="0" err="1"/>
              <a:t>proliferovat</a:t>
            </a:r>
            <a:endParaRPr lang="cs-CZ" dirty="0"/>
          </a:p>
          <a:p>
            <a:pPr marL="342900" indent="-342900" eaLnBrk="1" hangingPunct="1"/>
            <a:r>
              <a:rPr lang="cs-CZ" dirty="0"/>
              <a:t>     schopnosti T lymfocytů produkovat </a:t>
            </a:r>
            <a:r>
              <a:rPr lang="cs-CZ" dirty="0" err="1"/>
              <a:t>cytokiny</a:t>
            </a:r>
            <a:endParaRPr lang="cs-CZ" u="sng" dirty="0"/>
          </a:p>
          <a:p>
            <a:pPr marL="342900" indent="-342900" eaLnBrk="1" hangingPunct="1"/>
            <a:endParaRPr lang="cs-CZ" u="sng" dirty="0"/>
          </a:p>
          <a:p>
            <a:pPr marL="342900" indent="-342900" eaLnBrk="1" hangingPunct="1"/>
            <a:endParaRPr lang="cs-CZ" u="sng" dirty="0"/>
          </a:p>
          <a:p>
            <a:pPr marL="342900" indent="-342900" eaLnBrk="1" hangingPunct="1"/>
            <a:endParaRPr lang="cs-CZ" u="sng" dirty="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323850" y="1991147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323850" y="4870872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2771775" y="476250"/>
            <a:ext cx="4403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sz="3600" b="1" dirty="0"/>
              <a:t>FUNKČNÍ   TESTY  </a:t>
            </a:r>
          </a:p>
          <a:p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115616" y="4686235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Indikace: diagnostika závažných vrozených  </a:t>
            </a:r>
          </a:p>
          <a:p>
            <a:r>
              <a:rPr lang="cs-CZ" dirty="0"/>
              <a:t>                imunodeficiencí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536" y="2780928"/>
            <a:ext cx="8496300" cy="31683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+mj-lt"/>
              </a:rPr>
              <a:t>standard pro vyšetření funkce T lymfocytů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j-lt"/>
              </a:rPr>
              <a:t>sledujeme proliferaci lymfocytů po stimulaci </a:t>
            </a:r>
            <a:r>
              <a:rPr lang="cs-CZ" sz="2400" dirty="0" err="1">
                <a:latin typeface="+mj-lt"/>
              </a:rPr>
              <a:t>polyklonálními</a:t>
            </a:r>
            <a:r>
              <a:rPr lang="cs-CZ" sz="2400" dirty="0">
                <a:latin typeface="+mj-lt"/>
              </a:rPr>
              <a:t> mitogeny př.  PHA (</a:t>
            </a:r>
            <a:r>
              <a:rPr lang="cs-CZ" sz="2400" dirty="0" err="1">
                <a:latin typeface="+mj-lt"/>
              </a:rPr>
              <a:t>phytohemaglutinin</a:t>
            </a:r>
            <a:r>
              <a:rPr lang="cs-CZ" sz="24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latin typeface="+mj-lt"/>
              </a:rPr>
              <a:t>dg. závažných primárních imunodeficitů (SCID)</a:t>
            </a:r>
          </a:p>
          <a:p>
            <a:pPr>
              <a:lnSpc>
                <a:spcPct val="150000"/>
              </a:lnSpc>
            </a:pPr>
            <a:endParaRPr lang="cs-CZ" sz="2400" dirty="0">
              <a:latin typeface="Book Antiqua" pitchFamily="18" charset="0"/>
            </a:endParaRPr>
          </a:p>
        </p:txBody>
      </p:sp>
      <p:sp>
        <p:nvSpPr>
          <p:cNvPr id="13315" name="Title 1"/>
          <p:cNvSpPr txBox="1">
            <a:spLocks/>
          </p:cNvSpPr>
          <p:nvPr/>
        </p:nvSpPr>
        <p:spPr bwMode="auto">
          <a:xfrm>
            <a:off x="611188" y="764704"/>
            <a:ext cx="7772400" cy="144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600" b="1" dirty="0">
                <a:latin typeface="+mn-lt"/>
              </a:rPr>
              <a:t>Test blastické transformace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T lymfocytů (proliferace lymfocytů)</a:t>
            </a:r>
          </a:p>
        </p:txBody>
      </p:sp>
    </p:spTree>
    <p:extLst>
      <p:ext uri="{BB962C8B-B14F-4D97-AF65-F5344CB8AC3E}">
        <p14:creationId xmlns:p14="http://schemas.microsoft.com/office/powerpoint/2010/main" xmlns="" val="921162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buNone/>
            </a:pPr>
            <a:r>
              <a:rPr lang="cs-CZ" sz="2400" b="1" dirty="0">
                <a:solidFill>
                  <a:prstClr val="black"/>
                </a:solidFill>
                <a:latin typeface="Book Antiqua" pitchFamily="18" charset="0"/>
              </a:rPr>
              <a:t>Princip</a:t>
            </a:r>
            <a:r>
              <a:rPr lang="cs-CZ" sz="2400" dirty="0">
                <a:solidFill>
                  <a:prstClr val="black"/>
                </a:solidFill>
                <a:latin typeface="Book Antiqua" pitchFamily="18" charset="0"/>
              </a:rPr>
              <a:t>: 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separované lymfocyty + mitogen 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dojde k proliferaci </a:t>
            </a:r>
            <a:r>
              <a:rPr lang="cs-CZ" sz="2400" dirty="0" err="1">
                <a:solidFill>
                  <a:prstClr val="black"/>
                </a:solidFill>
              </a:rPr>
              <a:t>bb</a:t>
            </a:r>
            <a:r>
              <a:rPr lang="cs-CZ" sz="2400" dirty="0">
                <a:solidFill>
                  <a:prstClr val="black"/>
                </a:solidFill>
              </a:rPr>
              <a:t>. (zmnožení jejich DNA) 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přidáme fluorescenční barvivo (</a:t>
            </a:r>
            <a:r>
              <a:rPr lang="cs-CZ" sz="2400" dirty="0" err="1">
                <a:solidFill>
                  <a:prstClr val="black"/>
                </a:solidFill>
              </a:rPr>
              <a:t>propidium</a:t>
            </a:r>
            <a:r>
              <a:rPr lang="cs-CZ" sz="2400" dirty="0">
                <a:solidFill>
                  <a:prstClr val="black"/>
                </a:solidFill>
              </a:rPr>
              <a:t> jodid), které se váže na DNA buněk</a:t>
            </a:r>
          </a:p>
          <a:p>
            <a:pPr lvl="0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detekce fluorescence průtokovým </a:t>
            </a:r>
            <a:r>
              <a:rPr lang="cs-CZ" sz="2400" dirty="0" err="1">
                <a:solidFill>
                  <a:prstClr val="black"/>
                </a:solidFill>
              </a:rPr>
              <a:t>cytometrem</a:t>
            </a:r>
            <a:endParaRPr lang="cs-CZ" sz="2400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sz="2400" dirty="0">
                <a:solidFill>
                  <a:prstClr val="black"/>
                </a:solidFill>
              </a:rPr>
              <a:t>intenzita fluorescence je úměrná obsahu DNA v buňce</a:t>
            </a:r>
          </a:p>
          <a:p>
            <a:endParaRPr lang="cs-CZ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467544" y="54868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600" b="1" dirty="0">
                <a:latin typeface="+mn-lt"/>
              </a:rPr>
              <a:t>Test blastické transformace </a:t>
            </a:r>
            <a:br>
              <a:rPr lang="cs-CZ" sz="3600" b="1" dirty="0">
                <a:latin typeface="+mn-lt"/>
              </a:rPr>
            </a:br>
            <a:r>
              <a:rPr lang="cs-CZ" sz="3600" b="1" dirty="0">
                <a:latin typeface="+mn-lt"/>
              </a:rPr>
              <a:t>T lymfocytů</a:t>
            </a:r>
          </a:p>
        </p:txBody>
      </p:sp>
    </p:spTree>
    <p:extLst>
      <p:ext uri="{BB962C8B-B14F-4D97-AF65-F5344CB8AC3E}">
        <p14:creationId xmlns:p14="http://schemas.microsoft.com/office/powerpoint/2010/main" xmlns="" val="1284993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1104900"/>
            <a:ext cx="89296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180000"/>
              </a:lnSpc>
            </a:pPr>
            <a:r>
              <a:rPr lang="cs-CZ" dirty="0"/>
              <a:t>absolutní počet granulocytů 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cs-CZ" dirty="0"/>
              <a:t>je pro funkci fagocytózy kritický</a:t>
            </a:r>
          </a:p>
          <a:p>
            <a:pPr marL="342900" indent="-342900" eaLnBrk="1" hangingPunct="1">
              <a:lnSpc>
                <a:spcPct val="180000"/>
              </a:lnSpc>
            </a:pPr>
            <a:endParaRPr lang="cs-CZ" dirty="0"/>
          </a:p>
          <a:p>
            <a:pPr marL="342900" indent="-342900" eaLnBrk="1" hangingPunct="1">
              <a:lnSpc>
                <a:spcPct val="180000"/>
              </a:lnSpc>
            </a:pPr>
            <a:r>
              <a:rPr lang="cs-CZ" dirty="0"/>
              <a:t>k testování fagocytózy </a:t>
            </a:r>
          </a:p>
          <a:p>
            <a:pPr marL="342900" indent="-342900" eaLnBrk="1" hangingPunct="1">
              <a:lnSpc>
                <a:spcPct val="120000"/>
              </a:lnSpc>
            </a:pPr>
            <a:r>
              <a:rPr lang="cs-CZ" dirty="0"/>
              <a:t>se používají izolované granulocyty</a:t>
            </a:r>
          </a:p>
          <a:p>
            <a:pPr marL="342900" indent="-342900" eaLnBrk="1" hangingPunct="1">
              <a:lnSpc>
                <a:spcPct val="280000"/>
              </a:lnSpc>
            </a:pPr>
            <a:r>
              <a:rPr lang="cs-CZ" dirty="0"/>
              <a:t>populace granulocytů je mimořádně citlivá na poškození</a:t>
            </a:r>
          </a:p>
          <a:p>
            <a:pPr marL="342900" indent="-342900" eaLnBrk="1" hangingPunct="1">
              <a:lnSpc>
                <a:spcPct val="240000"/>
              </a:lnSpc>
            </a:pPr>
            <a:r>
              <a:rPr lang="cs-CZ" dirty="0"/>
              <a:t>nově lze hodnotit počty </a:t>
            </a:r>
          </a:p>
          <a:p>
            <a:pPr marL="342900" indent="-342900" eaLnBrk="1" hangingPunct="1"/>
            <a:r>
              <a:rPr lang="cs-CZ" dirty="0"/>
              <a:t>a funkce fagocytujících buněk průtokovou </a:t>
            </a:r>
            <a:r>
              <a:rPr lang="cs-CZ" dirty="0" err="1"/>
              <a:t>cytometrií</a:t>
            </a:r>
            <a:endParaRPr lang="cs-CZ" dirty="0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179388" y="1484313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2" name="AutoShape 5"/>
          <p:cNvSpPr>
            <a:spLocks noChangeArrowheads="1"/>
          </p:cNvSpPr>
          <p:nvPr/>
        </p:nvSpPr>
        <p:spPr bwMode="auto">
          <a:xfrm>
            <a:off x="179388" y="3214688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3" name="AutoShape 6"/>
          <p:cNvSpPr>
            <a:spLocks noChangeArrowheads="1"/>
          </p:cNvSpPr>
          <p:nvPr/>
        </p:nvSpPr>
        <p:spPr bwMode="auto">
          <a:xfrm>
            <a:off x="179388" y="4641850"/>
            <a:ext cx="431800" cy="214313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179388" y="5516563"/>
            <a:ext cx="431800" cy="214312"/>
          </a:xfrm>
          <a:prstGeom prst="rightArrow">
            <a:avLst>
              <a:gd name="adj1" fmla="val 50000"/>
              <a:gd name="adj2" fmla="val 5037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35496" y="404813"/>
            <a:ext cx="92811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sz="3600" b="1" dirty="0"/>
              <a:t>HODNOCENÍ FAGOCYTÁRNÍCH FUNKCÍ</a:t>
            </a:r>
          </a:p>
          <a:p>
            <a:endParaRPr lang="cs-CZ" sz="3600" b="1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+mn-lt"/>
              </a:rPr>
              <a:t>Vyšetření ingesce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lnSpc>
                <a:spcPct val="150000"/>
              </a:lnSpc>
              <a:buNone/>
            </a:pPr>
            <a:r>
              <a:rPr lang="cs-CZ" sz="5100" b="1" dirty="0"/>
              <a:t>1. Test ingesce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5100" dirty="0"/>
              <a:t>Pohlcení bakterií nebo mikrosférických hydrofilních </a:t>
            </a:r>
            <a:r>
              <a:rPr lang="cs-CZ" sz="5100" dirty="0" err="1"/>
              <a:t>partikulí</a:t>
            </a:r>
            <a:r>
              <a:rPr lang="cs-CZ" sz="5100" dirty="0"/>
              <a:t> fagocyty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5100" dirty="0"/>
              <a:t>Zhodnocení pomocí světelného mikroskopu</a:t>
            </a:r>
          </a:p>
          <a:p>
            <a:pPr lvl="1">
              <a:lnSpc>
                <a:spcPct val="150000"/>
              </a:lnSpc>
              <a:buNone/>
            </a:pPr>
            <a:endParaRPr lang="cs-CZ" sz="5100" dirty="0"/>
          </a:p>
          <a:p>
            <a:pPr marL="457200" indent="-457200">
              <a:lnSpc>
                <a:spcPct val="150000"/>
              </a:lnSpc>
              <a:buNone/>
            </a:pPr>
            <a:r>
              <a:rPr lang="cs-CZ" sz="5100" b="1" dirty="0"/>
              <a:t>2. Test ingesce pomocí průtokového </a:t>
            </a:r>
            <a:r>
              <a:rPr lang="cs-CZ" sz="5100" b="1" dirty="0" err="1"/>
              <a:t>cytometru</a:t>
            </a:r>
            <a:endParaRPr lang="cs-CZ" sz="5100" b="1" dirty="0"/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5100" dirty="0"/>
              <a:t>Vzorek vyš. krve + E. </a:t>
            </a:r>
            <a:r>
              <a:rPr lang="cs-CZ" sz="5100" dirty="0" err="1"/>
              <a:t>coli</a:t>
            </a:r>
            <a:r>
              <a:rPr lang="cs-CZ" sz="5100" dirty="0"/>
              <a:t> s navázaným </a:t>
            </a:r>
            <a:r>
              <a:rPr lang="cs-CZ" sz="5100" dirty="0" err="1"/>
              <a:t>fluorochromem</a:t>
            </a:r>
            <a:r>
              <a:rPr lang="cs-CZ" sz="5100" dirty="0"/>
              <a:t> FITC 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5100" dirty="0"/>
              <a:t>Analýza podílu fagocytujících buněk, které pohltily E. coli  na základě detekce fluorescence v </a:t>
            </a:r>
            <a:r>
              <a:rPr lang="cs-CZ" sz="5100" dirty="0" err="1"/>
              <a:t>cytometru</a:t>
            </a:r>
            <a:endParaRPr lang="cs-CZ" sz="5100" b="1" dirty="0"/>
          </a:p>
          <a:p>
            <a:pPr marL="457200" indent="-457200">
              <a:lnSpc>
                <a:spcPct val="150000"/>
              </a:lnSpc>
              <a:buNone/>
            </a:pPr>
            <a:endParaRPr lang="cs-CZ" sz="24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12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Test oxidačního vzplanutí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+mj-lt"/>
              </a:rPr>
              <a:t>Vyšetření oxidačního metabolismu při chronické </a:t>
            </a:r>
            <a:r>
              <a:rPr lang="cs-CZ" sz="2400" dirty="0" err="1">
                <a:latin typeface="+mj-lt"/>
              </a:rPr>
              <a:t>granulomatózní</a:t>
            </a:r>
            <a:r>
              <a:rPr lang="cs-CZ" sz="2400" dirty="0">
                <a:latin typeface="+mj-lt"/>
              </a:rPr>
              <a:t> chorobě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cs-CZ" sz="2400" b="1" dirty="0">
                <a:solidFill>
                  <a:srgbClr val="3333CC"/>
                </a:solidFill>
                <a:latin typeface="Book Antiqua" pitchFamily="18" charset="0"/>
              </a:rPr>
              <a:t>NBT </a:t>
            </a:r>
            <a:endParaRPr lang="cs-CZ" sz="2400" dirty="0">
              <a:latin typeface="Book Antiqua" pitchFamily="18" charset="0"/>
            </a:endParaRP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err="1">
                <a:latin typeface="Book Antiqua" pitchFamily="18" charset="0"/>
              </a:rPr>
              <a:t>Nitroblue</a:t>
            </a:r>
            <a:r>
              <a:rPr lang="cs-CZ" sz="2000" dirty="0">
                <a:latin typeface="Book Antiqua" pitchFamily="18" charset="0"/>
              </a:rPr>
              <a:t>-</a:t>
            </a:r>
            <a:r>
              <a:rPr lang="cs-CZ" sz="2000" dirty="0" err="1">
                <a:latin typeface="Book Antiqua" pitchFamily="18" charset="0"/>
              </a:rPr>
              <a:t>tetrazolium</a:t>
            </a:r>
            <a:r>
              <a:rPr lang="cs-CZ" sz="2000" dirty="0">
                <a:latin typeface="Book Antiqua" pitchFamily="18" charset="0"/>
              </a:rPr>
              <a:t> chlorid – bezbarvá sůl, která je redukována na nerozpustnou tmavě modrou látku při aktivaci NADPH oxidázy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Book Antiqua" pitchFamily="18" charset="0"/>
              </a:rPr>
              <a:t>Pomocí světelného mikroskopu zhodnotíme procento pozitivních </a:t>
            </a:r>
            <a:r>
              <a:rPr lang="cs-CZ" sz="2000" dirty="0" err="1">
                <a:latin typeface="Book Antiqua" pitchFamily="18" charset="0"/>
              </a:rPr>
              <a:t>bb</a:t>
            </a:r>
            <a:r>
              <a:rPr lang="cs-CZ" sz="2000" dirty="0">
                <a:latin typeface="Book Antiqua" pitchFamily="18" charset="0"/>
              </a:rPr>
              <a:t>.</a:t>
            </a:r>
          </a:p>
          <a:p>
            <a:pPr marL="857250" lvl="1" indent="-457200">
              <a:lnSpc>
                <a:spcPct val="150000"/>
              </a:lnSpc>
              <a:buFont typeface="Arial" pitchFamily="34" charset="0"/>
              <a:buChar char="•"/>
            </a:pPr>
            <a:endParaRPr lang="cs-CZ" sz="2000" b="1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cs-CZ" sz="2400" dirty="0">
              <a:latin typeface="Book Antiqua" pitchFamily="18" charset="0"/>
            </a:endParaRPr>
          </a:p>
        </p:txBody>
      </p:sp>
      <p:pic>
        <p:nvPicPr>
          <p:cNvPr id="4" name="irc_mi" descr="https://classconnection.s3.amazonaws.com/195/flashcards/2527195/jpeg/imgres-7136104134448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5203651"/>
            <a:ext cx="2247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09207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3333CC"/>
                </a:solidFill>
                <a:latin typeface="Book Antiqua" pitchFamily="18" charset="0"/>
              </a:rPr>
              <a:t>2. Vyšetření oxidačního vzplanutí pomocí </a:t>
            </a:r>
            <a:r>
              <a:rPr lang="cs-CZ" sz="2400" b="1" dirty="0" err="1">
                <a:solidFill>
                  <a:srgbClr val="3333CC"/>
                </a:solidFill>
                <a:latin typeface="Book Antiqua" pitchFamily="18" charset="0"/>
              </a:rPr>
              <a:t>cytometru</a:t>
            </a:r>
            <a:endParaRPr lang="cs-CZ" sz="2400" b="1" dirty="0">
              <a:solidFill>
                <a:srgbClr val="3333CC"/>
              </a:solidFill>
              <a:latin typeface="Book Antiqua" pitchFamily="18" charset="0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Book Antiqua" pitchFamily="18" charset="0"/>
              </a:rPr>
              <a:t>vzorek vyš. krve + E. </a:t>
            </a:r>
            <a:r>
              <a:rPr lang="cs-CZ" sz="2000" dirty="0" err="1">
                <a:latin typeface="Book Antiqua" pitchFamily="18" charset="0"/>
              </a:rPr>
              <a:t>coli</a:t>
            </a:r>
            <a:r>
              <a:rPr lang="cs-CZ" sz="2000" dirty="0">
                <a:latin typeface="Book Antiqua" pitchFamily="18" charset="0"/>
              </a:rPr>
              <a:t> + substrát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Book Antiqua" pitchFamily="18" charset="0"/>
              </a:rPr>
              <a:t>fagocytující </a:t>
            </a:r>
            <a:r>
              <a:rPr lang="cs-CZ" sz="2000" dirty="0" err="1">
                <a:latin typeface="Book Antiqua" pitchFamily="18" charset="0"/>
              </a:rPr>
              <a:t>bb</a:t>
            </a:r>
            <a:r>
              <a:rPr lang="cs-CZ" sz="2000" dirty="0">
                <a:latin typeface="Book Antiqua" pitchFamily="18" charset="0"/>
              </a:rPr>
              <a:t>. pohltí bakterie a dochází k metabolickému vzplanutí fagocytů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Book Antiqua" pitchFamily="18" charset="0"/>
              </a:rPr>
              <a:t>změna substrátu (vlivem kyslíkových metabolitů), který emituje fluorescenci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Book Antiqua" pitchFamily="18" charset="0"/>
              </a:rPr>
              <a:t>detekce fluorescence v </a:t>
            </a:r>
            <a:r>
              <a:rPr lang="cs-CZ" sz="2000" dirty="0" err="1">
                <a:latin typeface="Book Antiqua" pitchFamily="18" charset="0"/>
              </a:rPr>
              <a:t>cytometru</a:t>
            </a:r>
            <a:r>
              <a:rPr lang="cs-CZ" sz="2000" dirty="0">
                <a:latin typeface="Book Antiqua" pitchFamily="18" charset="0"/>
              </a:rPr>
              <a:t> - odpovídá funkční schopnosti metabolického vzplanutí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Test oxidačního vzplanutí</a:t>
            </a:r>
          </a:p>
        </p:txBody>
      </p:sp>
    </p:spTree>
    <p:extLst>
      <p:ext uri="{BB962C8B-B14F-4D97-AF65-F5344CB8AC3E}">
        <p14:creationId xmlns:p14="http://schemas.microsoft.com/office/powerpoint/2010/main" xmlns="" val="1914390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http://www.e-imunologie.</a:t>
            </a:r>
            <a:r>
              <a:rPr lang="cs-CZ" dirty="0" err="1"/>
              <a:t>cz</a:t>
            </a:r>
            <a:r>
              <a:rPr lang="cs-CZ" dirty="0"/>
              <a:t>/</a:t>
            </a:r>
            <a:r>
              <a:rPr lang="cs-CZ" dirty="0" err="1"/>
              <a:t>Pages</a:t>
            </a:r>
            <a:r>
              <a:rPr lang="cs-CZ" dirty="0"/>
              <a:t>/</a:t>
            </a:r>
            <a:r>
              <a:rPr lang="cs-CZ" dirty="0" err="1"/>
              <a:t>Player.aspx</a:t>
            </a:r>
            <a:r>
              <a:rPr lang="cs-CZ" dirty="0"/>
              <a:t>?id=92&amp;type=1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459787" cy="62230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CC0099"/>
                </a:solidFill>
              </a:rPr>
              <a:t/>
            </a:r>
            <a:br>
              <a:rPr lang="cs-CZ" sz="3600" b="1" dirty="0">
                <a:solidFill>
                  <a:srgbClr val="CC0099"/>
                </a:solidFill>
              </a:rPr>
            </a:br>
            <a:r>
              <a:rPr lang="cs-CZ" sz="4000" b="1" dirty="0">
                <a:solidFill>
                  <a:schemeClr val="tx1"/>
                </a:solidFill>
                <a:latin typeface="+mn-lt"/>
              </a:rPr>
              <a:t>Radiální </a:t>
            </a:r>
            <a:r>
              <a:rPr lang="cs-CZ" sz="4000" b="1" dirty="0" err="1">
                <a:solidFill>
                  <a:schemeClr val="tx1"/>
                </a:solidFill>
                <a:latin typeface="+mn-lt"/>
              </a:rPr>
              <a:t>imunodifuze</a:t>
            </a:r>
            <a:r>
              <a:rPr lang="cs-CZ" dirty="0">
                <a:latin typeface="Book Antiqua" pitchFamily="18" charset="0"/>
              </a:rPr>
              <a:t/>
            </a:r>
            <a:br>
              <a:rPr lang="cs-CZ" dirty="0">
                <a:latin typeface="Book Antiqua" pitchFamily="18" charset="0"/>
              </a:rPr>
            </a:br>
            <a:endParaRPr lang="cs-CZ" dirty="0">
              <a:latin typeface="Book Antiqua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10044608" cy="5400599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Tx/>
              <a:buNone/>
            </a:pPr>
            <a:r>
              <a:rPr lang="cs-CZ" sz="2400" b="1" dirty="0"/>
              <a:t>Princip: </a:t>
            </a:r>
            <a:r>
              <a:rPr lang="cs-CZ" sz="2400" dirty="0"/>
              <a:t>tvorba komplexů antigen-protilátka v prostředí agar. gelu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cs-CZ" sz="2400" b="1" dirty="0"/>
              <a:t>Postup</a:t>
            </a:r>
            <a:r>
              <a:rPr lang="cs-CZ" sz="2400" dirty="0"/>
              <a:t>: gel smícháme s Ab → inkubace s </a:t>
            </a:r>
            <a:r>
              <a:rPr lang="cs-CZ" sz="2400" dirty="0" err="1"/>
              <a:t>Ag</a:t>
            </a:r>
            <a:r>
              <a:rPr lang="cs-CZ" sz="2400" dirty="0"/>
              <a:t> → </a:t>
            </a:r>
            <a:r>
              <a:rPr lang="cs-CZ" sz="2400" dirty="0" err="1"/>
              <a:t>Ag</a:t>
            </a:r>
            <a:r>
              <a:rPr lang="cs-CZ" sz="2400" dirty="0"/>
              <a:t> difunduje do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cs-CZ" sz="2400" dirty="0"/>
              <a:t>okolí a tvoří s Ab </a:t>
            </a:r>
            <a:r>
              <a:rPr lang="cs-CZ" sz="2400" dirty="0" err="1"/>
              <a:t>imunokomplexy</a:t>
            </a:r>
            <a:r>
              <a:rPr lang="cs-CZ" sz="2400" dirty="0"/>
              <a:t> (IK)</a:t>
            </a:r>
            <a:r>
              <a:rPr lang="cs-CZ" sz="2400" dirty="0">
                <a:cs typeface="Arial" charset="0"/>
              </a:rPr>
              <a:t>→ </a:t>
            </a:r>
            <a:r>
              <a:rPr lang="cs-CZ" sz="2400" dirty="0">
                <a:solidFill>
                  <a:schemeClr val="accent2"/>
                </a:solidFill>
                <a:cs typeface="Arial" charset="0"/>
              </a:rPr>
              <a:t>p</a:t>
            </a:r>
            <a:r>
              <a:rPr lang="cs-CZ" sz="2400" dirty="0">
                <a:solidFill>
                  <a:srgbClr val="0000FF"/>
                </a:solidFill>
              </a:rPr>
              <a:t>rstencový precipitát </a:t>
            </a:r>
            <a:r>
              <a:rPr lang="cs-CZ" sz="2400" dirty="0"/>
              <a:t> 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cs-CZ" sz="2400" b="1" dirty="0"/>
              <a:t>Hodnocení:</a:t>
            </a:r>
            <a:r>
              <a:rPr lang="cs-CZ" sz="2400" dirty="0"/>
              <a:t> změříme průměr prstence a koncentraci </a:t>
            </a:r>
            <a:br>
              <a:rPr lang="cs-CZ" sz="2400" dirty="0"/>
            </a:br>
            <a:r>
              <a:rPr lang="cs-CZ" sz="2400" dirty="0"/>
              <a:t>                 </a:t>
            </a:r>
            <a:r>
              <a:rPr lang="cs-CZ" sz="2400" dirty="0" err="1"/>
              <a:t>Ag</a:t>
            </a:r>
            <a:r>
              <a:rPr lang="cs-CZ" sz="2400" dirty="0"/>
              <a:t> odečteme na kalibrační křivce 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cs-CZ" sz="2400" b="1" dirty="0"/>
              <a:t>Použití principu RID:</a:t>
            </a:r>
            <a:r>
              <a:rPr lang="cs-CZ" sz="2400" dirty="0"/>
              <a:t> stanovení celkové hemolytické </a:t>
            </a:r>
            <a:br>
              <a:rPr lang="cs-CZ" sz="2400" dirty="0"/>
            </a:br>
            <a:r>
              <a:rPr lang="cs-CZ" sz="2400" dirty="0"/>
              <a:t>                                 aktivity komplementu, funkční </a:t>
            </a:r>
            <a:br>
              <a:rPr lang="cs-CZ" sz="2400" dirty="0"/>
            </a:br>
            <a:r>
              <a:rPr lang="cs-CZ" sz="2400" dirty="0"/>
              <a:t>                                 test C1 INH, </a:t>
            </a:r>
            <a:r>
              <a:rPr lang="cs-CZ" sz="2400" dirty="0" err="1"/>
              <a:t>IgD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284258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274888"/>
            <a:ext cx="8229600" cy="3175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71550" y="692150"/>
            <a:ext cx="584487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800" b="1" dirty="0">
                <a:solidFill>
                  <a:srgbClr val="FF00FF"/>
                </a:solidFill>
                <a:latin typeface="Book Antiqua" pitchFamily="18" charset="0"/>
              </a:rPr>
              <a:t>Jednoduchá radiální </a:t>
            </a:r>
            <a:r>
              <a:rPr lang="cs-CZ" sz="2800" b="1" dirty="0" err="1">
                <a:solidFill>
                  <a:srgbClr val="FF00FF"/>
                </a:solidFill>
                <a:latin typeface="Book Antiqua" pitchFamily="18" charset="0"/>
              </a:rPr>
              <a:t>imunodifuze</a:t>
            </a:r>
            <a:r>
              <a:rPr lang="cs-CZ" sz="2800" b="1" dirty="0">
                <a:solidFill>
                  <a:srgbClr val="FF00FF"/>
                </a:solidFill>
                <a:latin typeface="Book Antiqua" pitchFamily="18" charset="0"/>
              </a:rPr>
              <a:t> </a:t>
            </a:r>
          </a:p>
          <a:p>
            <a:r>
              <a:rPr lang="cs-CZ" dirty="0">
                <a:latin typeface="Book Antiqua" pitchFamily="18" charset="0"/>
              </a:rPr>
              <a:t>( S1 – S7 – standardy, V1 – V2 – vzorky)</a:t>
            </a:r>
          </a:p>
        </p:txBody>
      </p:sp>
    </p:spTree>
    <p:extLst>
      <p:ext uri="{BB962C8B-B14F-4D97-AF65-F5344CB8AC3E}">
        <p14:creationId xmlns:p14="http://schemas.microsoft.com/office/powerpoint/2010/main" xmlns="" val="207309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tx1"/>
                </a:solidFill>
                <a:latin typeface="Book Antiqua" pitchFamily="18" charset="0"/>
              </a:rPr>
              <a:t>Dvojitá </a:t>
            </a:r>
            <a:r>
              <a:rPr lang="cs-CZ" sz="3600" b="1" dirty="0" err="1">
                <a:solidFill>
                  <a:schemeClr val="tx1"/>
                </a:solidFill>
                <a:latin typeface="Book Antiqua" pitchFamily="18" charset="0"/>
              </a:rPr>
              <a:t>imunodifuze</a:t>
            </a:r>
            <a:r>
              <a:rPr lang="cs-CZ" sz="3600" b="1" dirty="0">
                <a:solidFill>
                  <a:srgbClr val="CC0099"/>
                </a:solidFill>
                <a:latin typeface="Book Antiqua" pitchFamily="18" charset="0"/>
              </a:rPr>
              <a:t/>
            </a:r>
            <a:br>
              <a:rPr lang="cs-CZ" sz="3600" b="1" dirty="0">
                <a:solidFill>
                  <a:srgbClr val="CC0099"/>
                </a:solidFill>
                <a:latin typeface="Book Antiqua" pitchFamily="18" charset="0"/>
              </a:rPr>
            </a:br>
            <a:r>
              <a:rPr lang="cs-CZ" sz="3200" dirty="0" err="1">
                <a:latin typeface="Book Antiqua" pitchFamily="18" charset="0"/>
              </a:rPr>
              <a:t>Ouchterlony</a:t>
            </a:r>
            <a:endParaRPr lang="cs-CZ" sz="3200" dirty="0">
              <a:latin typeface="Book Antiqua" pitchFamily="18" charset="0"/>
            </a:endParaRP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59632" y="3378201"/>
            <a:ext cx="6364287" cy="1922462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39750" y="1628775"/>
            <a:ext cx="7993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cs-CZ" sz="2400" dirty="0"/>
              <a:t> </a:t>
            </a:r>
            <a:r>
              <a:rPr lang="cs-CZ" sz="2400" dirty="0">
                <a:latin typeface="Book Antiqua" pitchFamily="18" charset="0"/>
              </a:rPr>
              <a:t>pasivní dvojitá </a:t>
            </a:r>
            <a:r>
              <a:rPr lang="cs-CZ" sz="2400" dirty="0" err="1">
                <a:latin typeface="Book Antiqua" pitchFamily="18" charset="0"/>
              </a:rPr>
              <a:t>imunodifuze</a:t>
            </a:r>
            <a:r>
              <a:rPr lang="cs-CZ" sz="2400" dirty="0">
                <a:latin typeface="Book Antiqua" pitchFamily="18" charset="0"/>
              </a:rPr>
              <a:t> - difunduje </a:t>
            </a:r>
            <a:r>
              <a:rPr lang="cs-CZ" sz="2400" dirty="0" err="1">
                <a:latin typeface="Book Antiqua" pitchFamily="18" charset="0"/>
              </a:rPr>
              <a:t>Ag</a:t>
            </a:r>
            <a:r>
              <a:rPr lang="cs-CZ" sz="2400" dirty="0">
                <a:latin typeface="Book Antiqua" pitchFamily="18" charset="0"/>
              </a:rPr>
              <a:t> i Ab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cs-CZ" sz="2400" dirty="0">
                <a:latin typeface="Book Antiqua" pitchFamily="18" charset="0"/>
              </a:rPr>
              <a:t> kvalitativní důkaz přítomnosti antigenu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547813" y="5300663"/>
            <a:ext cx="6553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CC0099"/>
                </a:solidFill>
              </a:rPr>
              <a:t>Identické antigeny                   neidentické antigeny            částečně identické antigeny</a:t>
            </a:r>
          </a:p>
        </p:txBody>
      </p:sp>
    </p:spTree>
    <p:extLst>
      <p:ext uri="{BB962C8B-B14F-4D97-AF65-F5344CB8AC3E}">
        <p14:creationId xmlns:p14="http://schemas.microsoft.com/office/powerpoint/2010/main" xmlns="" val="330456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Elektroforéza proteinů séra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dirty="0">
                <a:latin typeface="Book Antiqua" pitchFamily="18" charset="0"/>
              </a:rPr>
              <a:t>	</a:t>
            </a:r>
            <a:r>
              <a:rPr lang="cs-CZ" sz="2600" dirty="0"/>
              <a:t>Pomocí elektroforézy se sérové proteiny rozdělí v elektrickém poli podle výsledného elektrického náboje, izoelektrického bodu </a:t>
            </a:r>
            <a:br>
              <a:rPr lang="cs-CZ" sz="2600" dirty="0"/>
            </a:br>
            <a:r>
              <a:rPr lang="cs-CZ" sz="2600" dirty="0"/>
              <a:t>a molekulové hmotnosti do 5 frakcí.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Albumin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Alfa-1-globuliny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Alfa-2-globuliny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Beta-globuliny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Gama-globuliny  (imunoglobuliny)</a:t>
            </a:r>
          </a:p>
          <a:p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559" y="3429000"/>
            <a:ext cx="3440519" cy="284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ázdná prezentace">
  <a:themeElements>
    <a:clrScheme name="Prázdná prezentace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ázdná prezentace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1953</TotalTime>
  <Words>1715</Words>
  <Application>Microsoft Office PowerPoint</Application>
  <PresentationFormat>Předvádění na obrazovce (4:3)</PresentationFormat>
  <Paragraphs>365</Paragraphs>
  <Slides>57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57</vt:i4>
      </vt:variant>
    </vt:vector>
  </HeadingPairs>
  <TitlesOfParts>
    <vt:vector size="61" baseType="lpstr">
      <vt:lpstr>Prázdná prezentace</vt:lpstr>
      <vt:lpstr>Snímek</vt:lpstr>
      <vt:lpstr>PaperPort Document</vt:lpstr>
      <vt:lpstr>Image</vt:lpstr>
      <vt:lpstr>Laboratorní diagnostika </vt:lpstr>
      <vt:lpstr>Snímek 2</vt:lpstr>
      <vt:lpstr>Laboratorní metody vyšetřování  parametrů humorální imunity</vt:lpstr>
      <vt:lpstr>Vyšetření humorální imunity</vt:lpstr>
      <vt:lpstr>Imunoprecipitace</vt:lpstr>
      <vt:lpstr> Radiální imunodifuze </vt:lpstr>
      <vt:lpstr>Snímek 7</vt:lpstr>
      <vt:lpstr>Dvojitá imunodifuze Ouchterlony</vt:lpstr>
      <vt:lpstr>Elektroforéza proteinů séra</vt:lpstr>
      <vt:lpstr>Elektroforéza proteinů séra</vt:lpstr>
      <vt:lpstr>Imunofixace</vt:lpstr>
      <vt:lpstr>Imunofixace vzorku séra zdravé osoby</vt:lpstr>
      <vt:lpstr>Imunofixace s patologickým nálezem</vt:lpstr>
      <vt:lpstr>Snímek 14</vt:lpstr>
      <vt:lpstr>Turbidimetrie</vt:lpstr>
      <vt:lpstr>Snímek 16</vt:lpstr>
      <vt:lpstr>Aglutinace</vt:lpstr>
      <vt:lpstr>Radioimunoesej, enzymoimunoesej</vt:lpstr>
      <vt:lpstr>Radioimunoesej, enzymoimunoesej</vt:lpstr>
      <vt:lpstr>   Radioimunoizotopové metody  </vt:lpstr>
      <vt:lpstr>Snímek 21</vt:lpstr>
      <vt:lpstr>Snímek 22</vt:lpstr>
      <vt:lpstr>EIA – enzymoimunoesej </vt:lpstr>
      <vt:lpstr>EIA – enzyme immunoassay </vt:lpstr>
      <vt:lpstr>EIA – enzymoimunoesej </vt:lpstr>
      <vt:lpstr>Snímek 26</vt:lpstr>
      <vt:lpstr>Snímek 27</vt:lpstr>
      <vt:lpstr>Klasická 96-jamková destička pro metodu ELISA</vt:lpstr>
      <vt:lpstr>Laboratorní stanovení specifických IgE protilátek </vt:lpstr>
      <vt:lpstr> </vt:lpstr>
      <vt:lpstr>Snímek 31</vt:lpstr>
      <vt:lpstr>Laboratorní stanovení autoprotilátek</vt:lpstr>
      <vt:lpstr>Snímek 33</vt:lpstr>
      <vt:lpstr>Snímek 34</vt:lpstr>
      <vt:lpstr>Nepřímá imunofluorescence – stanovení autoprotilátek</vt:lpstr>
      <vt:lpstr>Snímek 36</vt:lpstr>
      <vt:lpstr>Snímek 37</vt:lpstr>
      <vt:lpstr>Snímek 38</vt:lpstr>
      <vt:lpstr>Snímek 39</vt:lpstr>
      <vt:lpstr>Stanovení parametrů buněčné imunity</vt:lpstr>
      <vt:lpstr>Průtoková cytometrie</vt:lpstr>
      <vt:lpstr>Průtoková cytometrie</vt:lpstr>
      <vt:lpstr>Průtoková cytometrie</vt:lpstr>
      <vt:lpstr>Snímek 44</vt:lpstr>
      <vt:lpstr>Rozdělení krevních buněk dle  FSC a SSC</vt:lpstr>
      <vt:lpstr>Snímek 46</vt:lpstr>
      <vt:lpstr>Snímek 47</vt:lpstr>
      <vt:lpstr>Snímek 48</vt:lpstr>
      <vt:lpstr>Snímek 49</vt:lpstr>
      <vt:lpstr>Snímek 50</vt:lpstr>
      <vt:lpstr>Snímek 51</vt:lpstr>
      <vt:lpstr>Test blastické transformace  T lymfocytů</vt:lpstr>
      <vt:lpstr>Snímek 53</vt:lpstr>
      <vt:lpstr>Vyšetření ingesce</vt:lpstr>
      <vt:lpstr>Test oxidačního vzplanutí</vt:lpstr>
      <vt:lpstr>Test oxidačního vzplanutí</vt:lpstr>
      <vt:lpstr>Snímek 57</vt:lpstr>
    </vt:vector>
  </TitlesOfParts>
  <Company>FNPLZEN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alergie</dc:title>
  <dc:creator>Petr Panzner</dc:creator>
  <cp:lastModifiedBy>cenkoval</cp:lastModifiedBy>
  <cp:revision>154</cp:revision>
  <dcterms:created xsi:type="dcterms:W3CDTF">2001-11-28T19:38:32Z</dcterms:created>
  <dcterms:modified xsi:type="dcterms:W3CDTF">2016-11-25T10:31:27Z</dcterms:modified>
</cp:coreProperties>
</file>