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61.xml.rels" ContentType="application/vnd.openxmlformats-package.relationships+xml"/>
  <Override PartName="/ppt/notesSlides/_rels/notesSlide62.xml.rels" ContentType="application/vnd.openxmlformats-package.relationships+xml"/>
  <Override PartName="/ppt/notesSlides/_rels/notesSlide63.xml.rels" ContentType="application/vnd.openxmlformats-package.relationships+xml"/>
  <Override PartName="/ppt/notesSlides/_rels/notesSlide64.xml.rels" ContentType="application/vnd.openxmlformats-package.relationships+xml"/>
  <Override PartName="/ppt/notesSlides/notesSlide36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media/image28.png" ContentType="image/png"/>
  <Override PartName="/ppt/media/image1.jpeg" ContentType="image/jpeg"/>
  <Override PartName="/ppt/media/image38.png" ContentType="image/png"/>
  <Override PartName="/ppt/media/image2.jpeg" ContentType="image/jpeg"/>
  <Override PartName="/ppt/media/image5.png" ContentType="image/png"/>
  <Override PartName="/ppt/media/image3.jpeg" ContentType="image/jpeg"/>
  <Override PartName="/ppt/media/image4.png" ContentType="image/png"/>
  <Override PartName="/ppt/media/image8.jpeg" ContentType="image/jpeg"/>
  <Override PartName="/ppt/media/image6.png" ContentType="image/png"/>
  <Override PartName="/ppt/media/image7.png" ContentType="image/png"/>
  <Override PartName="/ppt/media/image51.jpeg" ContentType="image/jpeg"/>
  <Override PartName="/ppt/media/image9.png" ContentType="image/png"/>
  <Override PartName="/ppt/media/image10.jpeg" ContentType="image/jpeg"/>
  <Override PartName="/ppt/media/image11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49.png" ContentType="image/png"/>
  <Override PartName="/ppt/media/image16.jpeg" ContentType="image/jpeg"/>
  <Override PartName="/ppt/media/image17.jpeg" ContentType="image/jpeg"/>
  <Override PartName="/ppt/media/image18.png" ContentType="image/png"/>
  <Override PartName="/ppt/media/image19.jpeg" ContentType="image/jpeg"/>
  <Override PartName="/ppt/media/image20.png" ContentType="image/png"/>
  <Override PartName="/ppt/media/image21.png" ContentType="image/png"/>
  <Override PartName="/ppt/media/image22.jpeg" ContentType="image/jpeg"/>
  <Override PartName="/ppt/media/image23.jpeg" ContentType="image/jpeg"/>
  <Override PartName="/ppt/media/image24.png" ContentType="image/png"/>
  <Override PartName="/ppt/media/image27.png" ContentType="image/png"/>
  <Override PartName="/ppt/media/image25.jpeg" ContentType="image/jpeg"/>
  <Override PartName="/ppt/media/image26.png" ContentType="image/png"/>
  <Override PartName="/ppt/media/image29.png" ContentType="image/pn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png" ContentType="image/png"/>
  <Override PartName="/ppt/media/image35.png" ContentType="image/png"/>
  <Override PartName="/ppt/media/image36.jpeg" ContentType="image/jpeg"/>
  <Override PartName="/ppt/media/image37.png" ContentType="image/png"/>
  <Override PartName="/ppt/media/image39.jpeg" ContentType="image/jpeg"/>
  <Override PartName="/ppt/media/image42.jpeg" ContentType="image/jpeg"/>
  <Override PartName="/ppt/media/image40.png" ContentType="image/png"/>
  <Override PartName="/ppt/media/image41.jpeg" ContentType="image/jpe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jpeg" ContentType="image/jpeg"/>
  <Override PartName="/ppt/media/image5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cs-CZ" sz="4000" spc="-1" strike="noStrike">
                <a:solidFill>
                  <a:srgbClr val="000000"/>
                </a:solidFill>
                <a:latin typeface="Tahoma"/>
              </a:rPr>
              <a:t>Klikněte pro přesun snímku</a:t>
            </a:r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s-CZ" sz="2000" spc="-1" strike="noStrike">
                <a:latin typeface="Arial"/>
              </a:rPr>
              <a:t>Klikněte pro úpravu formátu komentářů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s-CZ" sz="1400" spc="-1" strike="noStrike">
                <a:latin typeface="Times New Roman"/>
              </a:rPr>
              <a:t>&lt;záhlaví&gt;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cs-CZ" sz="1400" spc="-1" strike="noStrike">
                <a:latin typeface="Times New Roman"/>
              </a:rPr>
              <a:t>&lt;datum/čas&gt;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cs-CZ" sz="1400" spc="-1" strike="noStrike">
                <a:latin typeface="Times New Roman"/>
              </a:rPr>
              <a:t>&lt;zápatí&gt;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942CCDD2-FBB2-4184-9C7F-FECEB8AF613C}" type="slidenum">
              <a:rPr b="0" lang="cs-CZ" sz="1400" spc="-1" strike="noStrike">
                <a:latin typeface="Times New Roman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61.xml.rels><?xml version="1.0" encoding="UTF-8"?>
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
</Relationships>
</file>

<file path=ppt/notesSlides/_rels/notesSlide62.xml.rels><?xml version="1.0" encoding="UTF-8"?>
<Relationships xmlns="http://schemas.openxmlformats.org/package/2006/relationships"><Relationship Id="rId1" Type="http://schemas.openxmlformats.org/officeDocument/2006/relationships/slide" Target="../slides/slide62.xml"/><Relationship Id="rId2" Type="http://schemas.openxmlformats.org/officeDocument/2006/relationships/notesMaster" Target="../notesMasters/notesMaster1.xml"/>
</Relationships>
</file>

<file path=ppt/notesSlides/_rels/notesSlide63.xml.rels><?xml version="1.0" encoding="UTF-8"?>
<Relationships xmlns="http://schemas.openxmlformats.org/package/2006/relationships"><Relationship Id="rId1" Type="http://schemas.openxmlformats.org/officeDocument/2006/relationships/slide" Target="../slides/slide63.xml"/><Relationship Id="rId2" Type="http://schemas.openxmlformats.org/officeDocument/2006/relationships/notesMaster" Target="../notesMasters/notesMaster1.xml"/>
</Relationships>
</file>

<file path=ppt/notesSlides/_rels/notesSlide64.xml.rels><?xml version="1.0" encoding="UTF-8"?>
<Relationships xmlns="http://schemas.openxmlformats.org/package/2006/relationships"><Relationship Id="rId1" Type="http://schemas.openxmlformats.org/officeDocument/2006/relationships/slide" Target="../slides/slide64.xml"/><Relationship Id="rId2" Type="http://schemas.openxmlformats.org/officeDocument/2006/relationships/notesMaster" Target="../notesMasters/notesMaster1.xml"/>
</Relationship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0A62AFF-463A-4F6C-9007-2F3280C0E70E}" type="slidenum">
              <a:rPr b="0" lang="cs-CZ" sz="1200" spc="-1" strike="noStrike">
                <a:solidFill>
                  <a:srgbClr val="000000"/>
                </a:solidFill>
                <a:latin typeface="Arial"/>
                <a:ea typeface="+mn-ea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000" spc="-1" strike="noStrike"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A4A71AD-FAAC-472F-BD83-F24AA13438E8}" type="slidenum">
              <a:rPr b="0" lang="cs-CZ" sz="1200" spc="-1" strike="noStrike">
                <a:solidFill>
                  <a:srgbClr val="000000"/>
                </a:solidFill>
                <a:latin typeface="Arial"/>
                <a:ea typeface="+mn-ea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000" spc="-1" strike="noStrike"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E7855E6-B5E5-4487-A71B-AFABD84E9EB3}" type="slidenum">
              <a:rPr b="0" lang="cs-CZ" sz="1200" spc="-1" strike="noStrike">
                <a:solidFill>
                  <a:srgbClr val="000000"/>
                </a:solidFill>
                <a:latin typeface="Arial"/>
                <a:ea typeface="+mn-ea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000" spc="-1" strike="noStrike">
              <a:latin typeface="Arial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E50B46E-2737-487A-9A05-388C0C232ADB}" type="slidenum">
              <a:rPr b="0" lang="cs-CZ" sz="1200" spc="-1" strike="noStrike">
                <a:solidFill>
                  <a:srgbClr val="000000"/>
                </a:solidFill>
                <a:latin typeface="Arial"/>
                <a:ea typeface="+mn-ea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000" spc="-1" strike="noStrike">
              <a:latin typeface="Arial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FE3F579-D2FF-49E7-A40B-CBE086D25B96}" type="slidenum">
              <a:rPr b="0" lang="cs-CZ" sz="1200" spc="-1" strike="noStrike">
                <a:solidFill>
                  <a:srgbClr val="000000"/>
                </a:solidFill>
                <a:latin typeface="Arial"/>
                <a:ea typeface="+mn-ea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56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000" spc="-1" strike="noStrike">
              <a:latin typeface="Arial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0773665-B3D4-4117-89CD-95F44D97C2C5}" type="slidenum">
              <a:rPr b="0" lang="cs-CZ" sz="1200" spc="-1" strike="noStrike">
                <a:solidFill>
                  <a:srgbClr val="000000"/>
                </a:solidFill>
                <a:latin typeface="Arial"/>
                <a:ea typeface="+mn-ea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sldImg"/>
          </p:nvPr>
        </p:nvSpPr>
        <p:spPr>
          <a:xfrm>
            <a:off x="1143000" y="695160"/>
            <a:ext cx="4571640" cy="3428640"/>
          </a:xfrm>
          <a:prstGeom prst="rect">
            <a:avLst/>
          </a:prstGeom>
        </p:spPr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000" spc="-1" strike="noStrike">
              <a:latin typeface="Arial"/>
            </a:endParaRPr>
          </a:p>
        </p:txBody>
      </p:sp>
    </p:spTree>
  </p:cSld>
</p:notes>
</file>

<file path=ppt/notesSlides/notesSlide6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997078E-A374-40B8-87C8-2B764F37902A}" type="slidenum">
              <a:rPr b="0" lang="cs-CZ" sz="1200" spc="-1" strike="noStrike">
                <a:solidFill>
                  <a:srgbClr val="000000"/>
                </a:solidFill>
                <a:latin typeface="Arial"/>
                <a:ea typeface="+mn-ea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000" spc="-1" strike="noStrike">
              <a:latin typeface="Arial"/>
            </a:endParaRPr>
          </a:p>
        </p:txBody>
      </p:sp>
    </p:spTree>
  </p:cSld>
</p:notes>
</file>

<file path=ppt/notesSlides/notesSlide6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F5A5484-9D97-40B9-A15A-B4CB66D0BF2F}" type="slidenum">
              <a:rPr b="0" lang="cs-CZ" sz="1200" spc="-1" strike="noStrike">
                <a:solidFill>
                  <a:srgbClr val="000000"/>
                </a:solidFill>
                <a:latin typeface="Arial"/>
                <a:ea typeface="+mn-ea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65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000" spc="-1" strike="noStrike">
              <a:latin typeface="Arial"/>
            </a:endParaRPr>
          </a:p>
        </p:txBody>
      </p:sp>
    </p:spTree>
  </p:cSld>
</p:notes>
</file>

<file path=ppt/notesSlides/notesSlide6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C0A3E35-6E6E-422D-8779-8E0D88A9B72D}" type="slidenum">
              <a:rPr b="0" lang="cs-CZ" sz="1200" spc="-1" strike="noStrike">
                <a:solidFill>
                  <a:srgbClr val="000000"/>
                </a:solidFill>
                <a:latin typeface="Arial"/>
                <a:ea typeface="+mn-ea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000" spc="-1" strike="noStrike">
              <a:latin typeface="Arial"/>
            </a:endParaRPr>
          </a:p>
        </p:txBody>
      </p:sp>
    </p:spTree>
  </p:cSld>
</p:notes>
</file>

<file path=ppt/notesSlides/notesSlide6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F359BDE-3AB4-4D0A-B02C-24929395C2CF}" type="slidenum">
              <a:rPr b="0" lang="cs-CZ" sz="1200" spc="-1" strike="noStrike">
                <a:solidFill>
                  <a:srgbClr val="000000"/>
                </a:solidFill>
                <a:latin typeface="Arial"/>
                <a:ea typeface="+mn-ea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71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26496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981080"/>
            <a:ext cx="26496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981080"/>
            <a:ext cx="26496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4130280"/>
            <a:ext cx="26496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4130280"/>
            <a:ext cx="26496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4130280"/>
            <a:ext cx="26496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380880"/>
            <a:ext cx="8229240" cy="6357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26496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981080"/>
            <a:ext cx="26496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981080"/>
            <a:ext cx="26496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4130280"/>
            <a:ext cx="26496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4130280"/>
            <a:ext cx="26496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4130280"/>
            <a:ext cx="26496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380880"/>
            <a:ext cx="8229240" cy="6357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26496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981080"/>
            <a:ext cx="26496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981080"/>
            <a:ext cx="26496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4130280"/>
            <a:ext cx="26496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4130280"/>
            <a:ext cx="26496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4130280"/>
            <a:ext cx="26496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457200" y="380880"/>
            <a:ext cx="8229240" cy="6357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26496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239640" y="1981080"/>
            <a:ext cx="26496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022080" y="1981080"/>
            <a:ext cx="26496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457200" y="4130280"/>
            <a:ext cx="26496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3239640" y="4130280"/>
            <a:ext cx="26496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6022080" y="4130280"/>
            <a:ext cx="26496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380880"/>
            <a:ext cx="8229240" cy="6357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41302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981080"/>
            <a:ext cx="401580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4130280"/>
            <a:ext cx="82292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676520"/>
            <a:ext cx="7772040" cy="18284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444d26"/>
                </a:solidFill>
                <a:latin typeface="Tahoma"/>
              </a:rPr>
              <a:t>Klepnutím lze upravit styl předlohy nadpisů.</a:t>
            </a:r>
            <a:endParaRPr b="0" lang="cs-CZ" sz="4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 anchor="b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 anchor="b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074E260-7FFE-4507-A55E-E34FFDF792E5}" type="slidenum">
              <a:rPr b="0" lang="cs-CZ" sz="1400" spc="-1" strike="noStrike">
                <a:solidFill>
                  <a:srgbClr val="000000"/>
                </a:solidFill>
                <a:latin typeface="Arial"/>
              </a:rPr>
              <a:t>58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Tahoma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400" spc="-1" strike="noStrike">
                <a:solidFill>
                  <a:srgbClr val="000000"/>
                </a:solidFill>
                <a:latin typeface="Tahoma"/>
              </a:rPr>
              <a:t>Druhá úroveň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Tahoma"/>
              </a:rPr>
              <a:t>Třetí úroveň</a:t>
            </a: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Tahoma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Tahoma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Tahoma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Tahoma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444d26"/>
                </a:solidFill>
                <a:latin typeface="Tahoma"/>
              </a:rPr>
              <a:t>Klepnutím lze upravit styl předlohy nadpisů.</a:t>
            </a:r>
            <a:endParaRPr b="0" lang="cs-CZ" sz="4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981080"/>
            <a:ext cx="8229240" cy="411444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8e58b6"/>
              </a:buClr>
              <a:buSzPct val="65000"/>
              <a:buFont typeface="Wingdings" charset="2"/>
              <a:buChar char=""/>
            </a:pPr>
            <a:r>
              <a:rPr b="0" lang="cs-CZ" sz="3200" spc="-1" strike="noStrike">
                <a:solidFill>
                  <a:srgbClr val="000000"/>
                </a:solidFill>
                <a:latin typeface="Tahoma"/>
              </a:rPr>
              <a:t>Klepnutím lze upravit styly předlohy textu.</a:t>
            </a:r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7f6f6f"/>
              </a:buClr>
              <a:buSzPct val="65000"/>
              <a:buFont typeface="Wingdings" charset="2"/>
              <a:buChar char=""/>
            </a:pPr>
            <a:r>
              <a:rPr b="0" lang="cs-CZ" sz="2800" spc="-1" strike="noStrike">
                <a:solidFill>
                  <a:srgbClr val="000000"/>
                </a:solidFill>
                <a:latin typeface="Tahoma"/>
              </a:rPr>
              <a:t>Druhá úroveň</a:t>
            </a:r>
            <a:endParaRPr b="0" lang="cs-CZ" sz="2800" spc="-1" strike="noStrike">
              <a:solidFill>
                <a:srgbClr val="000000"/>
              </a:solidFill>
              <a:latin typeface="Tahoma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8e58b6"/>
              </a:buClr>
              <a:buSzPct val="65000"/>
              <a:buFont typeface="Wingdings" charset="2"/>
              <a:buChar char=""/>
            </a:pPr>
            <a:r>
              <a:rPr b="0" lang="cs-CZ" sz="2400" spc="-1" strike="noStrike">
                <a:solidFill>
                  <a:srgbClr val="000000"/>
                </a:solidFill>
                <a:latin typeface="Tahoma"/>
              </a:rPr>
              <a:t>Třetí úroveň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7f6f6f"/>
              </a:buClr>
              <a:buSzPct val="65000"/>
              <a:buFont typeface="Wingdings" charset="2"/>
              <a:buChar char=""/>
            </a:pPr>
            <a:r>
              <a:rPr b="0" lang="cs-CZ" sz="2000" spc="-1" strike="noStrike">
                <a:solidFill>
                  <a:srgbClr val="000000"/>
                </a:solidFill>
                <a:latin typeface="Tahoma"/>
              </a:rPr>
              <a:t>Čtvrtá úroveň</a:t>
            </a: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8e58b6"/>
              </a:buClr>
              <a:buSzPct val="65000"/>
              <a:buFont typeface="Wingdings" charset="2"/>
              <a:buChar char=""/>
            </a:pPr>
            <a:r>
              <a:rPr b="0" lang="cs-CZ" sz="2000" spc="-1" strike="noStrike">
                <a:solidFill>
                  <a:srgbClr val="000000"/>
                </a:solidFill>
                <a:latin typeface="Tahoma"/>
              </a:rPr>
              <a:t>Pátá úroveň</a:t>
            </a: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 anchor="b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 anchor="b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CAFEF83-F44D-4E92-8CF1-567C8D953446}" type="slidenum">
              <a:rPr b="0" lang="cs-CZ" sz="14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 anchor="b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 anchor="b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1703B1F-032E-4E69-A41F-4E6515C2B8CE}" type="slidenum">
              <a:rPr b="0" lang="cs-CZ" sz="14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cs-CZ" sz="4000" spc="-1" strike="noStrike">
                <a:solidFill>
                  <a:srgbClr val="000000"/>
                </a:solidFill>
                <a:latin typeface="Tahoma"/>
              </a:rPr>
              <a:t>Klikněte pro úpravu formátu textu nadpisu</a:t>
            </a:r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Tahoma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400" spc="-1" strike="noStrike">
                <a:solidFill>
                  <a:srgbClr val="000000"/>
                </a:solidFill>
                <a:latin typeface="Tahoma"/>
              </a:rPr>
              <a:t>Druhá úroveň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Tahoma"/>
              </a:rPr>
              <a:t>Třetí úroveň</a:t>
            </a: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Tahoma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Tahoma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Tahoma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Tahoma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380880"/>
            <a:ext cx="8229240" cy="13712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444d26"/>
                </a:solidFill>
                <a:latin typeface="Tahoma"/>
              </a:rPr>
              <a:t>Klepnutím lze upravit styl předlohy nadpisů.</a:t>
            </a:r>
            <a:endParaRPr b="0" lang="cs-CZ" sz="4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 anchor="b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 anchor="b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A67BFF6-34B9-4E94-AB94-9F784FA7B80D}" type="slidenum">
              <a:rPr b="0" lang="cs-CZ" sz="1400" spc="-1" strike="noStrike">
                <a:solidFill>
                  <a:srgbClr val="000000"/>
                </a:solidFill>
                <a:latin typeface="Arial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Tahoma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400" spc="-1" strike="noStrike">
                <a:solidFill>
                  <a:srgbClr val="000000"/>
                </a:solidFill>
                <a:latin typeface="Tahoma"/>
              </a:rPr>
              <a:t>Druhá úroveň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Tahoma"/>
              </a:rPr>
              <a:t>Třetí úroveň</a:t>
            </a: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Tahoma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Tahoma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Tahoma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Tahoma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2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qga3Wn76d9w" TargetMode="External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TIHf-hCXr7U" TargetMode="External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2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://mefanet.lfp.cuni.cz/" TargetMode="External"/><Relationship Id="rId2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vZ9ykvRhWK0" TargetMode="External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1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2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vbWYz9XDtLw" TargetMode="External"/><Relationship Id="rId2" Type="http://schemas.openxmlformats.org/officeDocument/2006/relationships/hyperlink" Target="https://www.youtube.com/watch?v=aNh5A0gtuLE" TargetMode="External"/><Relationship Id="rId3" Type="http://schemas.openxmlformats.org/officeDocument/2006/relationships/hyperlink" Target="https://www.youtube.com/watch?v=-Fhkqu89N5s" TargetMode="External"/><Relationship Id="rId4" Type="http://schemas.openxmlformats.org/officeDocument/2006/relationships/hyperlink" Target="https://www.ncbi.nlm.nih.gov/pmc/articles/PMC1905037/" TargetMode="External"/><Relationship Id="rId5" Type="http://schemas.openxmlformats.org/officeDocument/2006/relationships/hyperlink" Target="https://www.ncbi.nlm.nih.gov/pmc/articles/PMC1905037/" TargetMode="External"/><Relationship Id="rId6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slideLayout" Target="../slideLayouts/slideLayout13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41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6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62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6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64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2286000" y="1857240"/>
            <a:ext cx="4214520" cy="9284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cs-CZ" sz="6000" spc="-1" strike="noStrike">
                <a:solidFill>
                  <a:srgbClr val="000000"/>
                </a:solidFill>
                <a:latin typeface="Tahoma"/>
              </a:rPr>
              <a:t>Imunologie</a:t>
            </a:r>
            <a:endParaRPr b="0" lang="cs-CZ" sz="6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endParaRPr b="0" lang="cs-CZ" sz="6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cs-CZ" sz="6000" spc="-1" strike="noStrike">
                <a:solidFill>
                  <a:srgbClr val="000000"/>
                </a:solidFill>
                <a:latin typeface="Tahoma"/>
              </a:rPr>
              <a:t>seminář 1</a:t>
            </a:r>
            <a:endParaRPr b="0" lang="cs-CZ" sz="6000" spc="-1" strike="noStrike">
              <a:latin typeface="Arial"/>
            </a:endParaRPr>
          </a:p>
        </p:txBody>
      </p:sp>
      <p:pic>
        <p:nvPicPr>
          <p:cNvPr id="171" name="Obrázek 7" descr=""/>
          <p:cNvPicPr/>
          <p:nvPr/>
        </p:nvPicPr>
        <p:blipFill>
          <a:blip r:embed="rId1"/>
          <a:stretch/>
        </p:blipFill>
        <p:spPr>
          <a:xfrm>
            <a:off x="1571760" y="714240"/>
            <a:ext cx="5928840" cy="5357520"/>
          </a:xfrm>
          <a:prstGeom prst="rect">
            <a:avLst/>
          </a:prstGeom>
          <a:ln w="9360">
            <a:noFill/>
          </a:ln>
        </p:spPr>
      </p:pic>
      <p:sp>
        <p:nvSpPr>
          <p:cNvPr id="172" name="CustomShape 2"/>
          <p:cNvSpPr/>
          <p:nvPr/>
        </p:nvSpPr>
        <p:spPr>
          <a:xfrm>
            <a:off x="4786560" y="5643720"/>
            <a:ext cx="3485160" cy="1430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2400" spc="-1" strike="noStrike">
                <a:solidFill>
                  <a:srgbClr val="ffffff"/>
                </a:solidFill>
                <a:latin typeface="Book Antiqua"/>
              </a:rPr>
              <a:t>J. Ochotná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2400" spc="-1" strike="noStrike">
                <a:solidFill>
                  <a:srgbClr val="000000"/>
                </a:solidFill>
                <a:latin typeface="Tahoma"/>
              </a:rPr>
              <a:t>j.ochotna@seznam.cz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2400" spc="-1" strike="noStrike">
              <a:latin typeface="Arial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3303360" y="2500200"/>
            <a:ext cx="2887560" cy="1917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50000"/>
              </a:lnSpc>
            </a:pPr>
            <a:r>
              <a:rPr b="1" lang="cs-CZ" sz="4000" spc="-1" strike="noStrike">
                <a:solidFill>
                  <a:srgbClr val="000000"/>
                </a:solidFill>
                <a:latin typeface="Book Antiqua"/>
              </a:rPr>
              <a:t>Imunologie</a:t>
            </a:r>
            <a:endParaRPr b="0" lang="cs-CZ" sz="40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cs-CZ" sz="4000" spc="-1" strike="noStrike">
                <a:solidFill>
                  <a:srgbClr val="000000"/>
                </a:solidFill>
                <a:latin typeface="Book Antiqua"/>
              </a:rPr>
              <a:t>seminář 1</a:t>
            </a:r>
            <a:endParaRPr b="0" lang="cs-CZ" sz="4000" spc="-1" strike="noStrike">
              <a:latin typeface="Arial"/>
            </a:endParaRPr>
          </a:p>
        </p:txBody>
      </p:sp>
    </p:spTree>
  </p:cSld>
  <p:transition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428760" y="928800"/>
            <a:ext cx="8229240" cy="13712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4400" spc="-1" strike="noStrike">
                <a:solidFill>
                  <a:srgbClr val="0000ff"/>
                </a:solidFill>
                <a:latin typeface="Calibri"/>
              </a:rPr>
              <a:t>Hlavní funkce imunitního systému</a:t>
            </a:r>
            <a:endParaRPr b="0" lang="cs-CZ" sz="4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2571840" y="2743200"/>
            <a:ext cx="6043320" cy="41144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50000"/>
              </a:lnSpc>
              <a:spcBef>
                <a:spcPts val="64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1" lang="cs-CZ" sz="3200" spc="-1" strike="noStrike">
                <a:solidFill>
                  <a:srgbClr val="000000"/>
                </a:solidFill>
                <a:latin typeface="Calibri"/>
              </a:rPr>
              <a:t>obranyschopnost </a:t>
            </a:r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64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1" lang="cs-CZ" sz="3200" spc="-1" strike="noStrike">
                <a:solidFill>
                  <a:srgbClr val="000000"/>
                </a:solidFill>
                <a:latin typeface="Calibri"/>
              </a:rPr>
              <a:t>autotolerance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64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1" lang="cs-CZ" sz="3200" spc="-1" strike="noStrike">
                <a:solidFill>
                  <a:srgbClr val="000000"/>
                </a:solidFill>
                <a:latin typeface="Calibri"/>
              </a:rPr>
              <a:t>imunitní dohled</a:t>
            </a:r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2000" fill="hold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2000" fill="hold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2000" fill="hold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2000" fill="hold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2000" fill="hold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2000" fill="hold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500040" y="0"/>
            <a:ext cx="8229240" cy="13712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4400" spc="-1" strike="noStrike">
                <a:solidFill>
                  <a:srgbClr val="0000ff"/>
                </a:solidFill>
                <a:latin typeface="Calibri"/>
              </a:rPr>
              <a:t>Antigen (imunogen)</a:t>
            </a:r>
            <a:endParaRPr b="0" lang="cs-CZ" sz="4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500040" y="1000080"/>
            <a:ext cx="8229240" cy="528588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50000"/>
              </a:lnSpc>
              <a:spcBef>
                <a:spcPts val="400"/>
              </a:spcBef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= látka, která vyvolává imunitní odpověď a reaguje s produkty této odpovědi (protilátkami nebo receptory na T lymfocytech)</a:t>
            </a: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1" lang="cs-CZ" sz="2000" spc="-1" strike="noStrike">
                <a:solidFill>
                  <a:srgbClr val="000000"/>
                </a:solidFill>
                <a:latin typeface="Calibri"/>
              </a:rPr>
              <a:t>imunogennost  </a:t>
            </a:r>
            <a:br/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proteiny &gt; polysacharidy &gt; komplexy makromolekul (g</a:t>
            </a:r>
            <a:r>
              <a:rPr b="0" i="1" lang="cs-CZ" sz="2000" spc="-1" strike="noStrike">
                <a:solidFill>
                  <a:srgbClr val="000000"/>
                </a:solidFill>
                <a:latin typeface="Calibri"/>
              </a:rPr>
              <a:t>lykoproteiny,  nukleoproteiny,  glykolipidy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) &gt; lipidy</a:t>
            </a:r>
            <a:br/>
            <a:r>
              <a:rPr b="0" lang="cs-CZ" sz="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8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바탕"/>
              </a:rPr>
              <a:t>molekulární velikost &gt; 5 kDa  (optimální velikost je cca 40 kDa)</a:t>
            </a:r>
            <a:br/>
            <a:r>
              <a:rPr b="0" lang="cs-CZ" sz="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8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1" lang="cs-CZ" sz="2000" spc="-1" strike="noStrike">
                <a:solidFill>
                  <a:srgbClr val="000000"/>
                </a:solidFill>
                <a:latin typeface="Calibri"/>
                <a:ea typeface="바탕"/>
              </a:rPr>
              <a:t>specifičnost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바탕"/>
              </a:rPr>
              <a:t> </a:t>
            </a: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  <a:spcBef>
                <a:spcPts val="159"/>
              </a:spcBef>
            </a:pP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1" lang="cs-CZ" sz="2000" spc="-1" strike="noStrike">
                <a:solidFill>
                  <a:srgbClr val="000000"/>
                </a:solidFill>
                <a:latin typeface="Calibri"/>
                <a:ea typeface="바탕"/>
              </a:rPr>
              <a:t>autoantigen, exoantigen,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바탕"/>
              </a:rPr>
              <a:t>alergen</a:t>
            </a: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  <a:spcBef>
                <a:spcPts val="159"/>
              </a:spcBef>
            </a:pP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바탕"/>
              </a:rPr>
              <a:t>Hapten, T dependentní antigeny, T independentní antigeny, superantigeny, sekvestrované antigeny</a:t>
            </a: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" dur="indefinite" restart="never" nodeType="tmRoot">
          <p:childTnLst>
            <p:seq>
              <p:cTn id="40" dur="indefinite" nodeType="mainSeq">
                <p:childTnLst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2000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2000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2000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2000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2000" fill="hold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2000" fill="hold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2000" fill="hold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2000" fill="hold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2000" fill="hold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2000" fill="hold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" dur="2000" fill="hold"/>
                                        <p:tgtEl>
                                          <p:spTgt spid="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2000" fill="hold"/>
                                        <p:tgtEl>
                                          <p:spTgt spid="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714240" y="1557360"/>
            <a:ext cx="8071920" cy="51130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>
              <a:lnSpc>
                <a:spcPct val="150000"/>
              </a:lnSpc>
            </a:pPr>
            <a:r>
              <a:rPr b="1" lang="cs-CZ" sz="3200" spc="-1" strike="noStrike">
                <a:solidFill>
                  <a:srgbClr val="0000ff"/>
                </a:solidFill>
                <a:latin typeface="Book Antiqua"/>
              </a:rPr>
              <a:t>	</a:t>
            </a:r>
            <a:r>
              <a:rPr b="1" lang="cs-CZ" sz="3200" spc="-1" strike="noStrike">
                <a:solidFill>
                  <a:srgbClr val="0000ff"/>
                </a:solidFill>
                <a:latin typeface="Calibri"/>
              </a:rPr>
              <a:t>Epitop</a:t>
            </a:r>
            <a:br/>
            <a:br/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= část antigenu, která je rozpoznávána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 imunitním systémem (lymfocyty- BCR, TCR; Ig)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 </a:t>
            </a:r>
            <a:br/>
            <a:r>
              <a:rPr b="1" lang="cs-CZ" sz="2400" spc="-1" strike="noStrike">
                <a:solidFill>
                  <a:srgbClr val="000000"/>
                </a:solidFill>
                <a:latin typeface="Calibri"/>
              </a:rPr>
              <a:t>Zkříženě reagující antigeny 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– sdílí jeden a více stejných nebo podobných epitopů</a:t>
            </a:r>
            <a:br/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207" name="Picture 3" descr=""/>
          <p:cNvPicPr/>
          <p:nvPr/>
        </p:nvPicPr>
        <p:blipFill>
          <a:blip r:embed="rId1"/>
          <a:stretch/>
        </p:blipFill>
        <p:spPr>
          <a:xfrm>
            <a:off x="4929120" y="285840"/>
            <a:ext cx="3897000" cy="26697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7" dur="indefinite" restart="never" nodeType="tmRoot">
          <p:childTnLst>
            <p:seq>
              <p:cTn id="7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1928880" y="2571840"/>
            <a:ext cx="6686280" cy="39524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lymfatické tkáně a orgány</a:t>
            </a:r>
            <a:endParaRPr b="0" lang="cs-CZ" sz="28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buňky imunitního systému</a:t>
            </a:r>
            <a:endParaRPr b="0" lang="cs-CZ" sz="28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molekuly imunitního systému</a:t>
            </a:r>
            <a:br/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2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428760" y="714240"/>
            <a:ext cx="8229240" cy="13712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50000"/>
              </a:lnSpc>
            </a:pP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2. Komponenty imunitního systému </a:t>
            </a:r>
            <a:br/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(orgány, buňky, látky) a jejich funkce</a:t>
            </a:r>
            <a:endParaRPr b="0" lang="cs-CZ" sz="3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9" dur="indefinite" restart="never" nodeType="tmRoot">
          <p:childTnLst>
            <p:seq>
              <p:cTn id="80" dur="indefinite" nodeType="mainSeq">
                <p:childTnLst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5" dur="20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20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" dur="2000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2000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7" dur="2000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2000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457200" y="380880"/>
            <a:ext cx="8229240" cy="13712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Primární lymfatické tkáně a orgány</a:t>
            </a:r>
            <a:endParaRPr b="0" lang="cs-CZ" sz="3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457200" y="1981080"/>
            <a:ext cx="8229240" cy="41144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ff"/>
              </a:buClr>
              <a:buSzPct val="65000"/>
              <a:buFont typeface="Arial"/>
              <a:buChar char="•"/>
            </a:pPr>
            <a:r>
              <a:rPr b="1" lang="cs-CZ" sz="2800" spc="-1" strike="noStrike">
                <a:solidFill>
                  <a:srgbClr val="0000ff"/>
                </a:solidFill>
                <a:latin typeface="Calibri"/>
              </a:rPr>
              <a:t>kostní dřěň, thymus</a:t>
            </a:r>
            <a:endParaRPr b="0" lang="cs-CZ" sz="28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cs-CZ" sz="28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místo vzniku, zrání a diferenciace         </a:t>
            </a:r>
            <a:br/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imunokompetentních buněk</a:t>
            </a:r>
            <a:endParaRPr b="0" lang="cs-CZ" sz="28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cs-CZ" sz="28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nezralé lymfocyty zde získávají </a:t>
            </a:r>
            <a:br/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svou antigenní specifitu</a:t>
            </a:r>
            <a:endParaRPr b="0" lang="cs-CZ" sz="28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212" name="irc_mi" descr=""/>
          <p:cNvPicPr/>
          <p:nvPr/>
        </p:nvPicPr>
        <p:blipFill>
          <a:blip r:embed="rId1"/>
          <a:stretch/>
        </p:blipFill>
        <p:spPr>
          <a:xfrm>
            <a:off x="6357960" y="1357200"/>
            <a:ext cx="2571480" cy="2185200"/>
          </a:xfrm>
          <a:prstGeom prst="rect">
            <a:avLst/>
          </a:prstGeom>
          <a:ln w="9360">
            <a:noFill/>
          </a:ln>
        </p:spPr>
      </p:pic>
      <p:pic>
        <p:nvPicPr>
          <p:cNvPr id="213" name="irc_mi" descr=""/>
          <p:cNvPicPr/>
          <p:nvPr/>
        </p:nvPicPr>
        <p:blipFill>
          <a:blip r:embed="rId2"/>
          <a:stretch/>
        </p:blipFill>
        <p:spPr>
          <a:xfrm>
            <a:off x="6357960" y="3857760"/>
            <a:ext cx="2569320" cy="28573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9" dur="indefinite" restart="never" nodeType="tmRoot">
          <p:childTnLst>
            <p:seq>
              <p:cTn id="10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457200" y="380880"/>
            <a:ext cx="8229240" cy="13712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200" spc="-1" strike="noStrike">
                <a:solidFill>
                  <a:srgbClr val="0000ff"/>
                </a:solidFill>
                <a:latin typeface="Calibri"/>
              </a:rPr>
              <a:t>Sekundární lymfatické tkáně a orgány</a:t>
            </a:r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15" name="TextShape 2"/>
          <p:cNvSpPr txBox="1"/>
          <p:nvPr/>
        </p:nvSpPr>
        <p:spPr>
          <a:xfrm>
            <a:off x="457200" y="1428840"/>
            <a:ext cx="8229240" cy="507168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místo setkání imunokompetentních bb. s Ag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SzPct val="65000"/>
              <a:buFont typeface="Arial"/>
              <a:buChar char="•"/>
            </a:pPr>
            <a:r>
              <a:rPr b="1" lang="cs-CZ" sz="2400" spc="-1" strike="noStrike">
                <a:solidFill>
                  <a:srgbClr val="0000ff"/>
                </a:solidFill>
                <a:latin typeface="Calibri"/>
              </a:rPr>
              <a:t>slezina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SzPct val="65000"/>
              <a:buFont typeface="Arial"/>
              <a:buChar char="•"/>
            </a:pPr>
            <a:r>
              <a:rPr b="1" lang="cs-CZ" sz="2400" spc="-1" strike="noStrike">
                <a:solidFill>
                  <a:srgbClr val="0000ff"/>
                </a:solidFill>
                <a:latin typeface="Calibri"/>
              </a:rPr>
              <a:t>lymfatické uzliny</a:t>
            </a:r>
            <a:r>
              <a:rPr b="0" lang="cs-CZ" sz="2400" spc="-1" strike="noStrike">
                <a:solidFill>
                  <a:srgbClr val="0000ff"/>
                </a:solidFill>
                <a:latin typeface="Calibri"/>
              </a:rPr>
              <a:t> </a:t>
            </a:r>
            <a:r>
              <a:rPr b="1" lang="cs-CZ" sz="2400" spc="-1" strike="noStrike">
                <a:solidFill>
                  <a:srgbClr val="0000ff"/>
                </a:solidFill>
                <a:latin typeface="Calibri"/>
              </a:rPr>
              <a:t>a jejich shluky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(tonsily, apendix, Peyerovy plaky ve střevě) 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SzPct val="65000"/>
              <a:buFont typeface="Arial"/>
              <a:buChar char="•"/>
            </a:pPr>
            <a:r>
              <a:rPr b="1" lang="cs-CZ" sz="2400" spc="-1" strike="noStrike">
                <a:solidFill>
                  <a:srgbClr val="0000ff"/>
                </a:solidFill>
                <a:latin typeface="Calibri"/>
              </a:rPr>
              <a:t>MALT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  </a:t>
            </a:r>
            <a:br/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216" name="Picture 2" descr=""/>
          <p:cNvPicPr/>
          <p:nvPr/>
        </p:nvPicPr>
        <p:blipFill>
          <a:blip r:embed="rId1"/>
          <a:stretch/>
        </p:blipFill>
        <p:spPr>
          <a:xfrm>
            <a:off x="2500200" y="2016000"/>
            <a:ext cx="2015640" cy="1414080"/>
          </a:xfrm>
          <a:prstGeom prst="rect">
            <a:avLst/>
          </a:prstGeom>
          <a:ln w="9360">
            <a:noFill/>
          </a:ln>
        </p:spPr>
      </p:pic>
      <p:pic>
        <p:nvPicPr>
          <p:cNvPr id="217" name="irc_mi" descr=""/>
          <p:cNvPicPr/>
          <p:nvPr/>
        </p:nvPicPr>
        <p:blipFill>
          <a:blip r:embed="rId2"/>
          <a:stretch/>
        </p:blipFill>
        <p:spPr>
          <a:xfrm>
            <a:off x="6811920" y="3286080"/>
            <a:ext cx="2331720" cy="1848960"/>
          </a:xfrm>
          <a:prstGeom prst="rect">
            <a:avLst/>
          </a:prstGeom>
          <a:ln w="9360">
            <a:noFill/>
          </a:ln>
        </p:spPr>
      </p:pic>
      <p:pic>
        <p:nvPicPr>
          <p:cNvPr id="218" name="Obrázek 4" descr=""/>
          <p:cNvPicPr/>
          <p:nvPr/>
        </p:nvPicPr>
        <p:blipFill>
          <a:blip r:embed="rId3"/>
          <a:stretch/>
        </p:blipFill>
        <p:spPr>
          <a:xfrm>
            <a:off x="2357280" y="4786200"/>
            <a:ext cx="2303280" cy="18680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1" dur="indefinite" restart="never" nodeType="tmRoot">
          <p:childTnLst>
            <p:seq>
              <p:cTn id="102" dur="indefinite" nodeType="mainSeq">
                <p:childTnLst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7" dur="2000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" dur="2000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3" dur="2000" fill="hold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" dur="2000" fill="hold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7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3" dur="2000" fill="hold"/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4" dur="2000" fill="hold"/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7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8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3" dur="2000" fill="hold"/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" dur="2000" fill="hold"/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7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8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457200" y="380880"/>
            <a:ext cx="8229240" cy="13712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4400" spc="-1" strike="noStrike">
                <a:solidFill>
                  <a:srgbClr val="0000ff"/>
                </a:solidFill>
                <a:latin typeface="Calibri"/>
              </a:rPr>
              <a:t>Lymfatická uzlina</a:t>
            </a:r>
            <a:endParaRPr b="0" lang="cs-CZ" sz="44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220" name="irc_mi" descr=""/>
          <p:cNvPicPr/>
          <p:nvPr/>
        </p:nvPicPr>
        <p:blipFill>
          <a:blip r:embed="rId1"/>
          <a:stretch/>
        </p:blipFill>
        <p:spPr>
          <a:xfrm>
            <a:off x="1714680" y="2133720"/>
            <a:ext cx="5714640" cy="38095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9" dur="indefinite" restart="never" nodeType="tmRoot">
          <p:childTnLst>
            <p:seq>
              <p:cTn id="140" dur="indefinite" nodeType="mainSeq"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5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6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611280" y="1197000"/>
            <a:ext cx="8280000" cy="18284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>
              <a:lnSpc>
                <a:spcPct val="150000"/>
              </a:lnSpc>
            </a:pPr>
            <a:br/>
            <a:r>
              <a:rPr b="1" lang="cs-CZ" sz="3200" spc="-1" strike="noStrike">
                <a:solidFill>
                  <a:srgbClr val="0000ff"/>
                </a:solidFill>
                <a:latin typeface="Calibri"/>
              </a:rPr>
              <a:t>Buňky imunitního systému </a:t>
            </a:r>
            <a:br/>
            <a:br/>
            <a:r>
              <a:rPr b="1" lang="cs-CZ" sz="2400" spc="-1" strike="noStrike" baseline="-15000">
                <a:solidFill>
                  <a:srgbClr val="444d26"/>
                </a:solidFill>
                <a:latin typeface="Calibri"/>
              </a:rPr>
              <a:t> </a:t>
            </a: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Vývoj červených a bílých krvinek začíná ve </a:t>
            </a:r>
            <a:r>
              <a:rPr b="1" lang="cs-CZ" sz="2200" spc="-1" strike="noStrike">
                <a:solidFill>
                  <a:srgbClr val="000000"/>
                </a:solidFill>
                <a:latin typeface="Calibri"/>
              </a:rPr>
              <a:t>žloutkovém vaku</a:t>
            </a: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, pak se hematopoéza přemisťuje do </a:t>
            </a:r>
            <a:r>
              <a:rPr b="1" lang="cs-CZ" sz="2200" spc="-1" strike="noStrike">
                <a:solidFill>
                  <a:srgbClr val="000000"/>
                </a:solidFill>
                <a:latin typeface="Calibri"/>
              </a:rPr>
              <a:t>fetálních jater a sleziny </a:t>
            </a:r>
            <a:br/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(3.-7. měsíc gestace).</a:t>
            </a:r>
            <a:r>
              <a:rPr b="1" lang="cs-CZ" sz="2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Hlavní krvetvornou funkci má </a:t>
            </a:r>
            <a:r>
              <a:rPr b="1" lang="cs-CZ" sz="2200" spc="-1" strike="noStrike">
                <a:solidFill>
                  <a:srgbClr val="000000"/>
                </a:solidFill>
                <a:latin typeface="Calibri"/>
              </a:rPr>
              <a:t>kostní dřeň.</a:t>
            </a: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 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Všechny krevní buňky vznikají z jedné</a:t>
            </a:r>
            <a:r>
              <a:rPr b="0" lang="cs-CZ" sz="2200" spc="-1" strike="noStrike">
                <a:solidFill>
                  <a:srgbClr val="444d26"/>
                </a:solidFill>
                <a:latin typeface="Calibri"/>
              </a:rPr>
              <a:t> </a:t>
            </a:r>
            <a:r>
              <a:rPr b="1" lang="cs-CZ" sz="2200" spc="-1" strike="noStrike">
                <a:solidFill>
                  <a:srgbClr val="0000ff"/>
                </a:solidFill>
                <a:latin typeface="Calibri"/>
              </a:rPr>
              <a:t>pluripotentní kmenové buňky (CD 34). </a:t>
            </a:r>
            <a:br/>
            <a:endParaRPr b="0" lang="cs-CZ" sz="22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222" name="Obrázek 2" descr=""/>
          <p:cNvPicPr/>
          <p:nvPr/>
        </p:nvPicPr>
        <p:blipFill>
          <a:blip r:embed="rId1"/>
          <a:stretch/>
        </p:blipFill>
        <p:spPr>
          <a:xfrm>
            <a:off x="1908000" y="4100400"/>
            <a:ext cx="5760720" cy="27572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7" dur="indefinite" restart="never" nodeType="tmRoot">
          <p:childTnLst>
            <p:seq>
              <p:cTn id="1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4" descr=""/>
          <p:cNvPicPr/>
          <p:nvPr/>
        </p:nvPicPr>
        <p:blipFill>
          <a:blip r:embed="rId1"/>
          <a:stretch/>
        </p:blipFill>
        <p:spPr>
          <a:xfrm>
            <a:off x="1257480" y="1357200"/>
            <a:ext cx="6501960" cy="4592160"/>
          </a:xfrm>
          <a:prstGeom prst="rect">
            <a:avLst/>
          </a:prstGeom>
          <a:ln w="9360">
            <a:noFill/>
          </a:ln>
        </p:spPr>
      </p:pic>
      <p:sp>
        <p:nvSpPr>
          <p:cNvPr id="224" name="TextShape 1"/>
          <p:cNvSpPr txBox="1"/>
          <p:nvPr/>
        </p:nvSpPr>
        <p:spPr>
          <a:xfrm>
            <a:off x="785880" y="571680"/>
            <a:ext cx="7772040" cy="7520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200" spc="-1" strike="noStrike">
                <a:solidFill>
                  <a:srgbClr val="0000ff"/>
                </a:solidFill>
                <a:latin typeface="Book Antiqua"/>
              </a:rPr>
              <a:t>Leukocyty</a:t>
            </a:r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9" dur="indefinite" restart="never" nodeType="tmRoot">
          <p:childTnLst>
            <p:seq>
              <p:cTn id="1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57200" y="380880"/>
            <a:ext cx="8229240" cy="13712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3. Nespecifické buněčné a humorální imunitní mechanismy </a:t>
            </a:r>
            <a:endParaRPr b="0" lang="cs-CZ" sz="3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428760" y="1643040"/>
            <a:ext cx="8229240" cy="46670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50000"/>
              </a:lnSpc>
              <a:spcBef>
                <a:spcPts val="43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neadaptivní, vrozené</a:t>
            </a:r>
            <a:endParaRPr b="0" lang="cs-CZ" sz="22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3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evolučně starší</a:t>
            </a:r>
            <a:endParaRPr b="0" lang="cs-CZ" sz="22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3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nemají imunologickou paměť</a:t>
            </a:r>
            <a:endParaRPr b="0" lang="cs-CZ" sz="22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3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na přítomnost škodlivin reagují rychle</a:t>
            </a:r>
            <a:endParaRPr b="0" lang="cs-CZ" sz="22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3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složka </a:t>
            </a:r>
            <a:r>
              <a:rPr b="1" lang="cs-CZ" sz="2200" spc="-1" strike="noStrike">
                <a:solidFill>
                  <a:srgbClr val="000000"/>
                </a:solidFill>
                <a:latin typeface="Calibri"/>
              </a:rPr>
              <a:t>buněčná</a:t>
            </a: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 – monocyty/makrofágy, granulocyty </a:t>
            </a:r>
            <a:br/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                 (</a:t>
            </a:r>
            <a:r>
              <a:rPr b="0" i="1" lang="cs-CZ" sz="2200" spc="-1" strike="noStrike">
                <a:solidFill>
                  <a:srgbClr val="000000"/>
                </a:solidFill>
                <a:latin typeface="Calibri"/>
              </a:rPr>
              <a:t>neutrofilní, eosinofilní, bazofilní, mastocyty</a:t>
            </a: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), NK bb.</a:t>
            </a:r>
            <a:endParaRPr b="0" lang="cs-CZ" sz="22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3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složka </a:t>
            </a:r>
            <a:r>
              <a:rPr b="1" lang="cs-CZ" sz="2200" spc="-1" strike="noStrike">
                <a:solidFill>
                  <a:srgbClr val="000000"/>
                </a:solidFill>
                <a:latin typeface="Calibri"/>
              </a:rPr>
              <a:t>humorální </a:t>
            </a: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– komplement, interferony, lektiny </a:t>
            </a:r>
            <a:br/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                                         a další sérové proteiny</a:t>
            </a:r>
            <a:endParaRPr b="0" lang="cs-CZ" sz="2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1" dur="indefinite" restart="never" nodeType="tmRoot">
          <p:childTnLst>
            <p:seq>
              <p:cTn id="152" dur="indefinite" nodeType="mainSeq">
                <p:childTnLst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7" dur="2000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8" dur="2000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3" dur="2000" fill="hold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4" dur="2000" fill="hold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9" dur="2000" fill="hold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0" dur="2000" fill="hold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5" dur="2000" fill="hold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6" dur="2000" fill="hold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1" dur="2000" fill="hold"/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2" dur="2000" fill="hold"/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7" dur="2000" fill="hold"/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8" dur="2000" fill="hold"/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571680" y="2857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4000" spc="-1" strike="noStrike">
                <a:solidFill>
                  <a:srgbClr val="3333cc"/>
                </a:solidFill>
                <a:latin typeface="Calibri"/>
              </a:rPr>
              <a:t>Zkouška z imunologie</a:t>
            </a:r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500040" y="3929040"/>
            <a:ext cx="8229240" cy="15714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8e58b6"/>
              </a:buClr>
              <a:buSzPct val="65000"/>
              <a:buFont typeface="Wingdings" charset="2"/>
              <a:buChar char="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Počítačový test </a:t>
            </a:r>
            <a:endParaRPr b="0" lang="cs-CZ" sz="28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8e58b6"/>
              </a:buClr>
              <a:buSzPct val="65000"/>
              <a:buFont typeface="Wingdings" charset="2"/>
              <a:buChar char="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Ústní zkouška</a:t>
            </a:r>
            <a:endParaRPr b="0" lang="cs-CZ" sz="28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176" name="Obrázek 4" descr=""/>
          <p:cNvPicPr/>
          <p:nvPr/>
        </p:nvPicPr>
        <p:blipFill>
          <a:blip r:embed="rId1"/>
          <a:stretch/>
        </p:blipFill>
        <p:spPr>
          <a:xfrm>
            <a:off x="6643800" y="4357800"/>
            <a:ext cx="2214360" cy="2142720"/>
          </a:xfrm>
          <a:prstGeom prst="rect">
            <a:avLst/>
          </a:prstGeom>
          <a:ln w="9360">
            <a:noFill/>
          </a:ln>
        </p:spPr>
      </p:pic>
      <p:sp>
        <p:nvSpPr>
          <p:cNvPr id="177" name="CustomShape 3"/>
          <p:cNvSpPr/>
          <p:nvPr/>
        </p:nvSpPr>
        <p:spPr>
          <a:xfrm>
            <a:off x="642960" y="857160"/>
            <a:ext cx="8143560" cy="2345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cs-CZ" sz="4000" spc="-1" strike="noStrike">
                <a:solidFill>
                  <a:srgbClr val="3333cc"/>
                </a:solidFill>
                <a:latin typeface="Calibri"/>
              </a:rPr>
              <a:t>Podmínky pro udělení zápočtu</a:t>
            </a:r>
            <a:br/>
            <a:endParaRPr b="0" lang="cs-CZ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4000" spc="-1" strike="noStrike">
              <a:latin typeface="Arial"/>
            </a:endParaRPr>
          </a:p>
        </p:txBody>
      </p:sp>
      <p:sp>
        <p:nvSpPr>
          <p:cNvPr id="178" name="CustomShape 4"/>
          <p:cNvSpPr/>
          <p:nvPr/>
        </p:nvSpPr>
        <p:spPr>
          <a:xfrm>
            <a:off x="571680" y="1643040"/>
            <a:ext cx="77148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6000">
              <a:lnSpc>
                <a:spcPct val="100000"/>
              </a:lnSpc>
              <a:buClr>
                <a:srgbClr val="9c85c0"/>
              </a:buClr>
              <a:buFont typeface="Wingdings" charset="2"/>
              <a:buChar char=""/>
            </a:pPr>
            <a:r>
              <a:rPr b="0" lang="cs-CZ" sz="2800" spc="-1" strike="noStrike">
                <a:solidFill>
                  <a:srgbClr val="000000"/>
                </a:solidFill>
                <a:latin typeface="Book Antiqua"/>
              </a:rPr>
              <a:t> 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Povinná docházka na semináře</a:t>
            </a:r>
            <a:endParaRPr b="0" lang="cs-CZ" sz="2800" spc="-1" strike="noStrike">
              <a:latin typeface="Arial"/>
            </a:endParaRPr>
          </a:p>
        </p:txBody>
      </p:sp>
    </p:spTree>
  </p:cSld>
  <p:transition>
    <p:wipe dir="r"/>
  </p:transition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457200" y="380880"/>
            <a:ext cx="8229240" cy="97596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4. Specifické buněčné a humorální imunitní mechanismy</a:t>
            </a:r>
            <a:endParaRPr b="0" lang="cs-CZ" sz="3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28" name="TextShape 2"/>
          <p:cNvSpPr txBox="1"/>
          <p:nvPr/>
        </p:nvSpPr>
        <p:spPr>
          <a:xfrm>
            <a:off x="457200" y="1500120"/>
            <a:ext cx="8229240" cy="45954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adaptivní, antigenně specifické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evolučně mladší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mají imunologickou paměť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rozvoj úplné specifické imunitní reakce trvá několik dní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až týdnů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složka </a:t>
            </a:r>
            <a:r>
              <a:rPr b="1" lang="cs-CZ" sz="2400" spc="-1" strike="noStrike">
                <a:solidFill>
                  <a:srgbClr val="000000"/>
                </a:solidFill>
                <a:latin typeface="Calibri"/>
              </a:rPr>
              <a:t>buněčná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 - T lymfocyty (TCR)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složka </a:t>
            </a:r>
            <a:r>
              <a:rPr b="1" lang="cs-CZ" sz="2400" spc="-1" strike="noStrike">
                <a:solidFill>
                  <a:srgbClr val="000000"/>
                </a:solidFill>
                <a:latin typeface="Calibri"/>
              </a:rPr>
              <a:t>humorální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 - protilátky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229" name="Picture 5" descr=""/>
          <p:cNvPicPr/>
          <p:nvPr/>
        </p:nvPicPr>
        <p:blipFill>
          <a:blip r:embed="rId1"/>
          <a:stretch/>
        </p:blipFill>
        <p:spPr>
          <a:xfrm>
            <a:off x="6516720" y="4221000"/>
            <a:ext cx="1980720" cy="23047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9" dur="indefinite" restart="never" nodeType="tmRoot">
          <p:childTnLst>
            <p:seq>
              <p:cTn id="190" dur="indefinite" nodeType="mainSeq">
                <p:childTnLst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5" dur="2000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6" dur="2000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1" dur="2000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2" dur="2000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7" dur="2000" fill="hold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8" dur="2000" fill="hold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3" dur="2000" fill="hold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4" dur="2000" fill="hold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9" dur="2000" fill="hold"/>
                                        <p:tgtEl>
                                          <p:spTgt spid="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0" dur="2000" fill="hold"/>
                                        <p:tgtEl>
                                          <p:spTgt spid="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5" dur="2000" fill="hold"/>
                                        <p:tgtEl>
                                          <p:spTgt spid="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6" dur="2000" fill="hold"/>
                                        <p:tgtEl>
                                          <p:spTgt spid="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1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2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457200" y="380880"/>
            <a:ext cx="8229240" cy="13712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231" name="irc_mi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3" dur="indefinite" restart="never" nodeType="tmRoot">
          <p:childTnLst>
            <p:seq>
              <p:cTn id="2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684360" y="1214280"/>
            <a:ext cx="7772040" cy="18568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50000"/>
              </a:lnSpc>
            </a:pP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5. Fagocytóza </a:t>
            </a:r>
            <a:br/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(fagocyty, mechanismus, význam)</a:t>
            </a:r>
            <a:endParaRPr b="0" lang="cs-CZ" sz="36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233" name="Picture 4" descr=""/>
          <p:cNvPicPr/>
          <p:nvPr/>
        </p:nvPicPr>
        <p:blipFill>
          <a:blip r:embed="rId1"/>
          <a:stretch/>
        </p:blipFill>
        <p:spPr>
          <a:xfrm>
            <a:off x="2500200" y="3571920"/>
            <a:ext cx="3785760" cy="2517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5" dur="indefinite" restart="never" nodeType="tmRoot">
          <p:childTnLst>
            <p:seq>
              <p:cTn id="2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457200" y="380880"/>
            <a:ext cx="8229240" cy="8330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Profesionální fagocyty</a:t>
            </a:r>
            <a:endParaRPr b="0" lang="cs-CZ" sz="3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457200" y="1428840"/>
            <a:ext cx="8229240" cy="46670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1" lang="cs-CZ" sz="2400" spc="-1" strike="noStrike">
                <a:solidFill>
                  <a:srgbClr val="000000"/>
                </a:solidFill>
                <a:latin typeface="Calibri"/>
              </a:rPr>
              <a:t>Neutrofilní granulocyty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obrana proti extracelulárním patogenům</a:t>
            </a: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schopny vykonávat efektorové funkce ihned</a:t>
            </a: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  <a:p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  <a:p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1" lang="cs-CZ" sz="2400" spc="-1" strike="noStrike">
                <a:solidFill>
                  <a:srgbClr val="000000"/>
                </a:solidFill>
                <a:latin typeface="Calibri"/>
              </a:rPr>
              <a:t>Makrofágy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odstraňování vlastních apoptotických bb.</a:t>
            </a: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obrana proti některým intracelulárním parazitům</a:t>
            </a: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APC</a:t>
            </a: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plně funkční až po aktivaci cytokiny (IFN</a:t>
            </a:r>
            <a:r>
              <a:rPr b="0" lang="cs-CZ" sz="2000" spc="-1" strike="noStrike">
                <a:solidFill>
                  <a:srgbClr val="000000"/>
                </a:solidFill>
                <a:latin typeface="Symbol"/>
              </a:rPr>
              <a:t>g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, TNF)</a:t>
            </a: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236" name="Obrázek 4" descr=""/>
          <p:cNvPicPr/>
          <p:nvPr/>
        </p:nvPicPr>
        <p:blipFill>
          <a:blip r:embed="rId1"/>
          <a:stretch/>
        </p:blipFill>
        <p:spPr>
          <a:xfrm>
            <a:off x="7082280" y="1285920"/>
            <a:ext cx="1847160" cy="1785600"/>
          </a:xfrm>
          <a:prstGeom prst="rect">
            <a:avLst/>
          </a:prstGeom>
          <a:ln w="9360">
            <a:noFill/>
          </a:ln>
        </p:spPr>
      </p:pic>
      <p:pic>
        <p:nvPicPr>
          <p:cNvPr id="237" name="Obrázek 5" descr=""/>
          <p:cNvPicPr/>
          <p:nvPr/>
        </p:nvPicPr>
        <p:blipFill>
          <a:blip r:embed="rId2"/>
          <a:stretch/>
        </p:blipFill>
        <p:spPr>
          <a:xfrm>
            <a:off x="7072200" y="3571920"/>
            <a:ext cx="1785600" cy="185688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7" dur="indefinite" restart="never" nodeType="tmRoot">
          <p:childTnLst>
            <p:seq>
              <p:cTn id="238" dur="indefinite" nodeType="mainSeq">
                <p:childTnLst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3" dur="2000" fill="hold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4" dur="2000" fill="hold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7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8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3" dur="2000" fill="hold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4" dur="2000" fill="hold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9" dur="2000" fill="hold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0" dur="2000" fill="hold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5" dur="2000" fill="hold"/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6" dur="2000" fill="hold"/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9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0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5" dur="2000" fill="hold"/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6" dur="2000" fill="hold"/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1" dur="2000" fill="hold"/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2" dur="2000" fill="hold"/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7" dur="2000" fill="hold"/>
                                        <p:tgtEl>
                                          <p:spTgt spid="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8" dur="2000" fill="hold"/>
                                        <p:tgtEl>
                                          <p:spTgt spid="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3" dur="2000" fill="hold"/>
                                        <p:tgtEl>
                                          <p:spTgt spid="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4" dur="2000" fill="hold"/>
                                        <p:tgtEl>
                                          <p:spTgt spid="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457200" y="380880"/>
            <a:ext cx="8229240" cy="13712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200" spc="-1" strike="noStrike">
                <a:solidFill>
                  <a:srgbClr val="0000ff"/>
                </a:solidFill>
                <a:latin typeface="Calibri"/>
              </a:rPr>
              <a:t>Průnik fagocytů do poškozených</a:t>
            </a:r>
            <a:br/>
            <a:r>
              <a:rPr b="1" lang="cs-CZ" sz="3200" spc="-1" strike="noStrike">
                <a:solidFill>
                  <a:srgbClr val="0000ff"/>
                </a:solidFill>
                <a:latin typeface="Calibri"/>
              </a:rPr>
              <a:t>a infikovaných tkání</a:t>
            </a:r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9" name="TextShape 2"/>
          <p:cNvSpPr txBox="1"/>
          <p:nvPr/>
        </p:nvSpPr>
        <p:spPr>
          <a:xfrm>
            <a:off x="457200" y="1981080"/>
            <a:ext cx="8229240" cy="41144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7% periferních neutrofilů a fagocytů, 93% neutrofilů a  fagocytů v kostní dřeni</a:t>
            </a:r>
            <a:endParaRPr b="0" lang="cs-CZ" sz="22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endParaRPr b="0" lang="cs-CZ" sz="22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fagocyty se zachytí na cévním endotelu v místě poškození    </a:t>
            </a:r>
            <a:br/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prostřednictvím </a:t>
            </a:r>
            <a:r>
              <a:rPr b="1" lang="cs-CZ" sz="2200" spc="-1" strike="noStrike">
                <a:solidFill>
                  <a:srgbClr val="000000"/>
                </a:solidFill>
                <a:latin typeface="Calibri"/>
              </a:rPr>
              <a:t>adhezivních molekul </a:t>
            </a:r>
            <a:endParaRPr b="0" lang="cs-CZ" sz="22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endParaRPr b="0" lang="cs-CZ" sz="22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0000ff"/>
              </a:buClr>
              <a:buSzPct val="65000"/>
              <a:buFont typeface="Arial"/>
              <a:buChar char="•"/>
            </a:pPr>
            <a:r>
              <a:rPr b="1" lang="cs-CZ" sz="2200" spc="-1" strike="noStrike">
                <a:solidFill>
                  <a:srgbClr val="0000ff"/>
                </a:solidFill>
                <a:latin typeface="Calibri"/>
              </a:rPr>
              <a:t>rolling</a:t>
            </a:r>
            <a:endParaRPr b="0" lang="cs-CZ" sz="22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endParaRPr b="0" lang="cs-CZ" sz="22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0000ff"/>
              </a:buClr>
              <a:buSzPct val="65000"/>
              <a:buFont typeface="Arial"/>
              <a:buChar char="•"/>
            </a:pPr>
            <a:r>
              <a:rPr b="1" lang="cs-CZ" sz="2200" spc="-1" strike="noStrike">
                <a:solidFill>
                  <a:srgbClr val="0000ff"/>
                </a:solidFill>
                <a:latin typeface="Calibri"/>
              </a:rPr>
              <a:t>diapedéza</a:t>
            </a: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 (extravazace)</a:t>
            </a:r>
            <a:endParaRPr b="0" lang="cs-CZ" sz="22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99"/>
              </a:spcBef>
            </a:pPr>
            <a:endParaRPr b="0" lang="cs-CZ" sz="22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1" lang="cs-CZ" sz="2200" spc="-1" strike="noStrike">
                <a:solidFill>
                  <a:srgbClr val="000000"/>
                </a:solidFill>
                <a:latin typeface="Calibri"/>
              </a:rPr>
              <a:t>chemotakticky aktivní látky </a:t>
            </a: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 </a:t>
            </a:r>
            <a:br/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(IL-8, MIP-1</a:t>
            </a:r>
            <a:r>
              <a:rPr b="0" lang="cs-CZ" sz="2200" spc="-1" strike="noStrike">
                <a:solidFill>
                  <a:srgbClr val="000000"/>
                </a:solidFill>
                <a:latin typeface="Symbol"/>
              </a:rPr>
              <a:t>a</a:t>
            </a: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 a </a:t>
            </a:r>
            <a:r>
              <a:rPr b="0" lang="cs-CZ" sz="2200" spc="-1" strike="noStrike">
                <a:solidFill>
                  <a:srgbClr val="000000"/>
                </a:solidFill>
                <a:latin typeface="Symbol"/>
              </a:rPr>
              <a:t>b</a:t>
            </a: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, MCP-1, RANTES, C3a, C5a, bakteriální produkty...)</a:t>
            </a:r>
            <a:endParaRPr b="0" lang="cs-CZ" sz="22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5" dur="indefinite" restart="never" nodeType="tmRoot">
          <p:childTnLst>
            <p:seq>
              <p:cTn id="296" dur="indefinite" nodeType="mainSeq">
                <p:childTnLst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1" dur="20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2" dur="20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7" dur="2000" fill="hold"/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8" dur="2000" fill="hold"/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3" dur="2000" fill="hold"/>
                                        <p:tgtEl>
                                          <p:spTgt spid="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4" dur="2000" fill="hold"/>
                                        <p:tgtEl>
                                          <p:spTgt spid="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9" dur="2000" fill="hold"/>
                                        <p:tgtEl>
                                          <p:spTgt spid="2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0" dur="2000" fill="hold"/>
                                        <p:tgtEl>
                                          <p:spTgt spid="2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5" dur="2000" fill="hold"/>
                                        <p:tgtEl>
                                          <p:spTgt spid="2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6" dur="2000" fill="hold"/>
                                        <p:tgtEl>
                                          <p:spTgt spid="2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642960" y="214200"/>
            <a:ext cx="7772040" cy="7855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000ff"/>
                </a:solidFill>
                <a:latin typeface="Calibri"/>
              </a:rPr>
              <a:t>Průnik fagocytů do poškozených</a:t>
            </a:r>
            <a:br/>
            <a:r>
              <a:rPr b="1" lang="cs-CZ" sz="2400" spc="-1" strike="noStrike">
                <a:solidFill>
                  <a:srgbClr val="0000ff"/>
                </a:solidFill>
                <a:latin typeface="Calibri"/>
              </a:rPr>
              <a:t>a infikovaných tkání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241" name="Obrázek 2" descr=""/>
          <p:cNvPicPr/>
          <p:nvPr/>
        </p:nvPicPr>
        <p:blipFill>
          <a:blip r:embed="rId1"/>
          <a:stretch/>
        </p:blipFill>
        <p:spPr>
          <a:xfrm>
            <a:off x="1143000" y="1143000"/>
            <a:ext cx="7357680" cy="497628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27" dur="indefinite" restart="never" nodeType="tmRoot">
          <p:childTnLst>
            <p:seq>
              <p:cTn id="3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642960" y="4857840"/>
            <a:ext cx="7772040" cy="18284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ff"/>
                </a:solidFill>
                <a:latin typeface="Book Antiqua"/>
              </a:rPr>
              <a:t>Fagocytóza</a:t>
            </a:r>
            <a:r>
              <a:rPr b="0" lang="cs-CZ" sz="1800" spc="-1" strike="noStrike">
                <a:solidFill>
                  <a:srgbClr val="444d26"/>
                </a:solidFill>
                <a:latin typeface="Book Antiqua"/>
              </a:rPr>
              <a:t>:</a:t>
            </a:r>
            <a:r>
              <a:rPr b="0" lang="cs-CZ" sz="1800" spc="-1" strike="noStrike">
                <a:solidFill>
                  <a:srgbClr val="0000ff"/>
                </a:solidFill>
                <a:latin typeface="Book Antiqua"/>
              </a:rPr>
              <a:t>1. </a:t>
            </a:r>
            <a:r>
              <a:rPr b="0" lang="cs-CZ" sz="1800" spc="-1" strike="noStrike">
                <a:solidFill>
                  <a:srgbClr val="444d26"/>
                </a:solidFill>
                <a:latin typeface="Book Antiqua"/>
              </a:rPr>
              <a:t>Chemotaktické přilákání fagocytu do místa zánětu, </a:t>
            </a:r>
            <a:br/>
            <a:r>
              <a:rPr b="0" lang="cs-CZ" sz="1800" spc="-1" strike="noStrike">
                <a:solidFill>
                  <a:srgbClr val="0000ff"/>
                </a:solidFill>
                <a:latin typeface="Book Antiqua"/>
              </a:rPr>
              <a:t>2. </a:t>
            </a:r>
            <a:r>
              <a:rPr b="0" lang="cs-CZ" sz="1800" spc="-1" strike="noStrike">
                <a:solidFill>
                  <a:srgbClr val="444d26"/>
                </a:solidFill>
                <a:latin typeface="Book Antiqua"/>
              </a:rPr>
              <a:t>Rozpoznání patogenu pomocí receptorů a jeho pohlcení, </a:t>
            </a:r>
            <a:br/>
            <a:r>
              <a:rPr b="0" lang="cs-CZ" sz="1800" spc="-1" strike="noStrike">
                <a:solidFill>
                  <a:srgbClr val="0000ff"/>
                </a:solidFill>
                <a:latin typeface="Book Antiqua"/>
              </a:rPr>
              <a:t>3. </a:t>
            </a:r>
            <a:r>
              <a:rPr b="0" lang="cs-CZ" sz="1800" spc="-1" strike="noStrike">
                <a:solidFill>
                  <a:srgbClr val="444d26"/>
                </a:solidFill>
                <a:latin typeface="Book Antiqua"/>
              </a:rPr>
              <a:t>Vytvoření fagozómu, </a:t>
            </a:r>
            <a:r>
              <a:rPr b="0" lang="cs-CZ" sz="1800" spc="-1" strike="noStrike">
                <a:solidFill>
                  <a:srgbClr val="0000ff"/>
                </a:solidFill>
                <a:latin typeface="Book Antiqua"/>
              </a:rPr>
              <a:t>4. </a:t>
            </a:r>
            <a:r>
              <a:rPr b="0" lang="cs-CZ" sz="1800" spc="-1" strike="noStrike">
                <a:solidFill>
                  <a:srgbClr val="444d26"/>
                </a:solidFill>
                <a:latin typeface="Book Antiqua"/>
              </a:rPr>
              <a:t>Fůze fagozómu s lysozómem, </a:t>
            </a:r>
            <a:br/>
            <a:r>
              <a:rPr b="0" lang="cs-CZ" sz="1800" spc="-1" strike="noStrike">
                <a:solidFill>
                  <a:srgbClr val="0000ff"/>
                </a:solidFill>
                <a:latin typeface="Book Antiqua"/>
              </a:rPr>
              <a:t>5. </a:t>
            </a:r>
            <a:r>
              <a:rPr b="0" lang="cs-CZ" sz="1800" spc="-1" strike="noStrike">
                <a:solidFill>
                  <a:srgbClr val="444d26"/>
                </a:solidFill>
                <a:latin typeface="Book Antiqua"/>
              </a:rPr>
              <a:t>Usmrcení a rozložení patogenu, </a:t>
            </a:r>
            <a:r>
              <a:rPr b="0" lang="cs-CZ" sz="1800" spc="-1" strike="noStrike">
                <a:solidFill>
                  <a:srgbClr val="0000ff"/>
                </a:solidFill>
                <a:latin typeface="Book Antiqua"/>
              </a:rPr>
              <a:t>6. </a:t>
            </a:r>
            <a:r>
              <a:rPr b="0" lang="cs-CZ" sz="1800" spc="-1" strike="noStrike">
                <a:solidFill>
                  <a:srgbClr val="444d26"/>
                </a:solidFill>
                <a:latin typeface="Book Antiqua"/>
              </a:rPr>
              <a:t>Vytvoření reziduálního tělíska obsahujícího nestravitelný materiál, </a:t>
            </a:r>
            <a:r>
              <a:rPr b="0" lang="cs-CZ" sz="1800" spc="-1" strike="noStrike">
                <a:solidFill>
                  <a:srgbClr val="0000ff"/>
                </a:solidFill>
                <a:latin typeface="Book Antiqua"/>
              </a:rPr>
              <a:t>7. </a:t>
            </a:r>
            <a:r>
              <a:rPr b="0" lang="cs-CZ" sz="1800" spc="-1" strike="noStrike">
                <a:solidFill>
                  <a:srgbClr val="444d26"/>
                </a:solidFill>
                <a:latin typeface="Book Antiqua"/>
              </a:rPr>
              <a:t>Uvolnění nestravitelného materiálu</a:t>
            </a:r>
            <a:endParaRPr b="0" lang="cs-CZ" sz="18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243" name="Obrázek 3" descr=""/>
          <p:cNvPicPr/>
          <p:nvPr/>
        </p:nvPicPr>
        <p:blipFill>
          <a:blip r:embed="rId1"/>
          <a:stretch/>
        </p:blipFill>
        <p:spPr>
          <a:xfrm>
            <a:off x="785880" y="285840"/>
            <a:ext cx="7500600" cy="45432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29" dur="indefinite" restart="never" nodeType="tmRoot">
          <p:childTnLst>
            <p:seq>
              <p:cTn id="3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457200" y="380880"/>
            <a:ext cx="8229240" cy="97596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Rozpoznání patogenu</a:t>
            </a:r>
            <a:endParaRPr b="0" lang="cs-CZ" sz="3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45" name="TextShape 2"/>
          <p:cNvSpPr txBox="1"/>
          <p:nvPr/>
        </p:nvSpPr>
        <p:spPr>
          <a:xfrm>
            <a:off x="457200" y="1357200"/>
            <a:ext cx="8229240" cy="51433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50000"/>
              </a:lnSpc>
              <a:spcBef>
                <a:spcPts val="479"/>
              </a:spcBef>
              <a:buClr>
                <a:srgbClr val="0000ff"/>
              </a:buClr>
              <a:buSzPct val="65000"/>
              <a:buFont typeface="Arial"/>
              <a:buChar char="•"/>
            </a:pPr>
            <a:r>
              <a:rPr b="1" lang="cs-CZ" sz="2200" spc="-1" strike="noStrike">
                <a:solidFill>
                  <a:srgbClr val="0000ff"/>
                </a:solidFill>
                <a:latin typeface="Calibri"/>
              </a:rPr>
              <a:t>PAMP </a:t>
            </a: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(Pathogen Associated Molecular Patterns)</a:t>
            </a:r>
            <a:r>
              <a:rPr b="1" lang="cs-CZ" sz="2200" spc="-1" strike="noStrike">
                <a:solidFill>
                  <a:srgbClr val="000000"/>
                </a:solidFill>
                <a:latin typeface="Calibri"/>
              </a:rPr>
              <a:t> </a:t>
            </a:r>
            <a:br/>
            <a:r>
              <a:rPr b="1" lang="cs-CZ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struktury, které se nacházejí na povrchu mikroorganismů,</a:t>
            </a:r>
            <a:br/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   ale ne na vlastních nepoškozených bb.</a:t>
            </a: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cs-CZ" sz="2200" spc="-1" strike="noStrike">
                <a:solidFill>
                  <a:srgbClr val="0000ff"/>
                </a:solidFill>
                <a:latin typeface="Calibri"/>
              </a:rPr>
              <a:t>Receptory rozpoznávající patogenní vzory </a:t>
            </a:r>
            <a:r>
              <a:rPr b="1" lang="cs-CZ" sz="2200" spc="-1" strike="noStrike">
                <a:solidFill>
                  <a:srgbClr val="000000"/>
                </a:solidFill>
                <a:latin typeface="Calibri"/>
              </a:rPr>
              <a:t>(PRR)</a:t>
            </a:r>
            <a:endParaRPr b="0" lang="cs-CZ" sz="22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48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receptory skupiny TLR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18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48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receptory skupiny CLR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18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48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manosový receptor</a:t>
            </a:r>
            <a:endParaRPr b="0" lang="cs-CZ" sz="18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48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galaktosový receptor</a:t>
            </a:r>
            <a:endParaRPr b="0" lang="cs-CZ" sz="18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48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1" lang="cs-CZ" sz="1800" spc="-1" strike="noStrike" baseline="-15000">
                <a:solidFill>
                  <a:srgbClr val="000000"/>
                </a:solidFill>
                <a:latin typeface="Calibri"/>
              </a:rPr>
              <a:t> </a:t>
            </a: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CD14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(váže bakteriální LPS)</a:t>
            </a:r>
            <a:endParaRPr b="0" lang="cs-CZ" sz="18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48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scavengerové receptory</a:t>
            </a:r>
            <a:endParaRPr b="0" lang="cs-CZ" sz="18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1" dur="indefinite" restart="never" nodeType="tmRoot">
          <p:childTnLst>
            <p:seq>
              <p:cTn id="332" dur="indefinite" nodeType="mainSeq">
                <p:childTnLst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7" dur="2000" fill="hold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8" dur="2000" fill="hold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3" dur="2000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4" dur="2000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9" dur="2000" fill="hold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0" dur="2000" fill="hold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5" dur="2000" fill="hold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6" dur="2000" fill="hold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1" dur="2000" fill="hold"/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2" dur="2000" fill="hold"/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7" dur="2000" fill="hold"/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8" dur="2000" fill="hold"/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3" dur="2000" fill="hold"/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4" dur="2000" fill="hold"/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9" dur="2000" fill="hold"/>
                                        <p:tgtEl>
                                          <p:spTgt spid="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0" dur="2000" fill="hold"/>
                                        <p:tgtEl>
                                          <p:spTgt spid="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457200" y="380880"/>
            <a:ext cx="8229240" cy="126180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50000"/>
              </a:lnSpc>
            </a:pP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Opsonizace</a:t>
            </a:r>
            <a:endParaRPr b="0" lang="cs-CZ" sz="3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47" name="TextShape 2"/>
          <p:cNvSpPr txBox="1"/>
          <p:nvPr/>
        </p:nvSpPr>
        <p:spPr>
          <a:xfrm>
            <a:off x="457200" y="1785960"/>
            <a:ext cx="8229240" cy="43095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navázání opsoninu na cizorodou částici zvyšuje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účinnost fagocytózy 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SzPct val="65000"/>
              <a:buFont typeface="Arial"/>
              <a:buChar char="•"/>
            </a:pPr>
            <a:r>
              <a:rPr b="1" lang="cs-CZ" sz="2400" spc="-1" strike="noStrike">
                <a:solidFill>
                  <a:srgbClr val="0000ff"/>
                </a:solidFill>
                <a:latin typeface="Calibri"/>
              </a:rPr>
              <a:t>Opsoniny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: </a:t>
            </a:r>
            <a:r>
              <a:rPr b="1" lang="cs-CZ" sz="2400" spc="-1" strike="noStrike">
                <a:solidFill>
                  <a:srgbClr val="000000"/>
                </a:solidFill>
                <a:latin typeface="Calibri"/>
              </a:rPr>
              <a:t>IgG, IgA, C3b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, CRP, SAP,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                    MBL, fibronectin, fibrinogen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1" lang="cs-CZ" sz="2400" spc="-1" strike="noStrike">
                <a:solidFill>
                  <a:srgbClr val="000000"/>
                </a:solidFill>
                <a:latin typeface="Calibri"/>
              </a:rPr>
              <a:t>Fc receptory, komplementové receptory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248" name="Picture 5" descr=""/>
          <p:cNvPicPr/>
          <p:nvPr/>
        </p:nvPicPr>
        <p:blipFill>
          <a:blip r:embed="rId1"/>
          <a:stretch/>
        </p:blipFill>
        <p:spPr>
          <a:xfrm>
            <a:off x="6357960" y="2286000"/>
            <a:ext cx="2785680" cy="278568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81" dur="indefinite" restart="never" nodeType="tmRoot">
          <p:childTnLst>
            <p:seq>
              <p:cTn id="382" dur="indefinite" nodeType="mainSeq">
                <p:childTnLst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7" dur="2000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8" dur="2000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3" dur="2000" fill="hold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4" dur="2000" fill="hold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9" dur="2000" fill="hold"/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0" dur="2000" fill="hold"/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457200" y="380880"/>
            <a:ext cx="8229240" cy="13712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Likvidace pohlceného mikroorganismu</a:t>
            </a:r>
            <a:endParaRPr b="0" lang="cs-CZ" sz="3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50" name="TextShape 2"/>
          <p:cNvSpPr txBox="1"/>
          <p:nvPr/>
        </p:nvSpPr>
        <p:spPr>
          <a:xfrm>
            <a:off x="457200" y="1981080"/>
            <a:ext cx="8229240" cy="41144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SzPct val="65000"/>
              <a:buFont typeface="Arial"/>
              <a:buChar char="•"/>
            </a:pPr>
            <a:r>
              <a:rPr b="1" lang="cs-CZ" sz="2400" spc="-1" strike="noStrike">
                <a:solidFill>
                  <a:srgbClr val="0000ff"/>
                </a:solidFill>
                <a:latin typeface="Calibri"/>
              </a:rPr>
              <a:t>fúze fagozómu s lysozómem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(defensiny, katepsiny, lysozym, pH 4-5)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SzPct val="65000"/>
              <a:buFont typeface="Arial"/>
              <a:buChar char="•"/>
            </a:pPr>
            <a:r>
              <a:rPr b="1" lang="cs-CZ" sz="2400" spc="-1" strike="noStrike">
                <a:solidFill>
                  <a:srgbClr val="0000ff"/>
                </a:solidFill>
                <a:latin typeface="Calibri"/>
              </a:rPr>
              <a:t>aktivace membránové NADPH-oxidázy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(reaktivní kyslíkové intermediáty: O</a:t>
            </a:r>
            <a:r>
              <a:rPr b="0" lang="cs-CZ" sz="2400" spc="-1" strike="noStrike" baseline="-25000">
                <a:solidFill>
                  <a:srgbClr val="000000"/>
                </a:solidFill>
                <a:latin typeface="Calibri"/>
              </a:rPr>
              <a:t>2</a:t>
            </a:r>
            <a:r>
              <a:rPr b="0" lang="cs-CZ" sz="2400" spc="-1" strike="noStrike" baseline="50000">
                <a:solidFill>
                  <a:srgbClr val="000000"/>
                </a:solidFill>
                <a:latin typeface="Calibri"/>
              </a:rPr>
              <a:t>-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, H</a:t>
            </a:r>
            <a:r>
              <a:rPr b="0" lang="cs-CZ" sz="2400" spc="-1" strike="noStrike" baseline="-25000">
                <a:solidFill>
                  <a:srgbClr val="000000"/>
                </a:solidFill>
                <a:latin typeface="Calibri"/>
              </a:rPr>
              <a:t>2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O</a:t>
            </a:r>
            <a:r>
              <a:rPr b="0" lang="cs-CZ" sz="2400" spc="-1" strike="noStrike" baseline="-25000">
                <a:solidFill>
                  <a:srgbClr val="000000"/>
                </a:solidFill>
                <a:latin typeface="Calibri"/>
              </a:rPr>
              <a:t>2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 , HClO)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SzPct val="65000"/>
              <a:buFont typeface="Arial"/>
              <a:buChar char="•"/>
            </a:pPr>
            <a:r>
              <a:rPr b="1" lang="cs-CZ" sz="2400" spc="-1" strike="noStrike">
                <a:solidFill>
                  <a:srgbClr val="0000ff"/>
                </a:solidFill>
                <a:latin typeface="Calibri"/>
              </a:rPr>
              <a:t>tvorba oxidu dusnatého (NO) aktivovanými makrofágy 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i="1" lang="cs-CZ" sz="2400" spc="-1" strike="noStrike">
                <a:solidFill>
                  <a:srgbClr val="000000"/>
                </a:solidFill>
                <a:latin typeface="Calibri"/>
              </a:rPr>
              <a:t>Neutrofily mají 3 způsoby napadnutí patogenu: fagocytózu, degranulaci a tvorbu NETs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Book Antiqua"/>
              </a:rPr>
              <a:t> 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01" dur="indefinite" restart="never" nodeType="tmRoot">
          <p:childTnLst>
            <p:seq>
              <p:cTn id="402" dur="indefinite" nodeType="mainSeq">
                <p:childTnLst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7" dur="2000" fill="hold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8" dur="2000" fill="hold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3" dur="2000" fill="hold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4" dur="2000" fill="hold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9" dur="2000" fill="hold"/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0" dur="2000" fill="hold"/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5" dur="2000" fill="hold"/>
                                        <p:tgtEl>
                                          <p:spTgt spid="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6" dur="2000" fill="hold"/>
                                        <p:tgtEl>
                                          <p:spTgt spid="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928800" y="214200"/>
            <a:ext cx="6814800" cy="8236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ff"/>
                </a:solidFill>
                <a:latin typeface="Tahoma"/>
              </a:rPr>
              <a:t>http://uia.fnplzen.cz/</a:t>
            </a:r>
            <a:endParaRPr b="0" lang="cs-CZ" sz="44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180" name="Picture 2" descr=""/>
          <p:cNvPicPr/>
          <p:nvPr/>
        </p:nvPicPr>
        <p:blipFill>
          <a:blip r:embed="rId1"/>
          <a:stretch/>
        </p:blipFill>
        <p:spPr>
          <a:xfrm>
            <a:off x="1214280" y="1143000"/>
            <a:ext cx="4000320" cy="2435040"/>
          </a:xfrm>
          <a:prstGeom prst="rect">
            <a:avLst/>
          </a:prstGeom>
          <a:ln w="9360">
            <a:noFill/>
          </a:ln>
        </p:spPr>
      </p:pic>
      <p:sp>
        <p:nvSpPr>
          <p:cNvPr id="181" name="CustomShape 2"/>
          <p:cNvSpPr/>
          <p:nvPr/>
        </p:nvSpPr>
        <p:spPr>
          <a:xfrm>
            <a:off x="214200" y="1857240"/>
            <a:ext cx="977400" cy="4838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82" name="Picture 3" descr=""/>
          <p:cNvPicPr/>
          <p:nvPr/>
        </p:nvPicPr>
        <p:blipFill>
          <a:blip r:embed="rId2"/>
          <a:stretch/>
        </p:blipFill>
        <p:spPr>
          <a:xfrm>
            <a:off x="2143080" y="3071880"/>
            <a:ext cx="4881240" cy="2661840"/>
          </a:xfrm>
          <a:prstGeom prst="rect">
            <a:avLst/>
          </a:prstGeom>
          <a:ln w="9360">
            <a:noFill/>
          </a:ln>
        </p:spPr>
      </p:pic>
      <p:sp>
        <p:nvSpPr>
          <p:cNvPr id="183" name="CustomShape 3"/>
          <p:cNvSpPr/>
          <p:nvPr/>
        </p:nvSpPr>
        <p:spPr>
          <a:xfrm>
            <a:off x="2000160" y="4500720"/>
            <a:ext cx="977400" cy="4838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84" name="Picture 4" descr=""/>
          <p:cNvPicPr/>
          <p:nvPr/>
        </p:nvPicPr>
        <p:blipFill>
          <a:blip r:embed="rId3"/>
          <a:stretch/>
        </p:blipFill>
        <p:spPr>
          <a:xfrm>
            <a:off x="4519440" y="4619520"/>
            <a:ext cx="4624200" cy="22381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457200" y="380880"/>
            <a:ext cx="8229240" cy="13712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Sekreční produkty fagocytů</a:t>
            </a:r>
            <a:endParaRPr b="0" lang="cs-CZ" sz="3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52" name="TextShape 2"/>
          <p:cNvSpPr txBox="1"/>
          <p:nvPr/>
        </p:nvSpPr>
        <p:spPr>
          <a:xfrm>
            <a:off x="457200" y="1981080"/>
            <a:ext cx="8686440" cy="41144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IL-1, IL- 6, TNF (systémová odpověď na zánět)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IL-8 (chemokin)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IL-3, GM-CSF (regulace hematopoézy)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TGF</a:t>
            </a:r>
            <a:r>
              <a:rPr b="0" lang="cs-CZ" sz="2400" spc="-1" strike="noStrike">
                <a:solidFill>
                  <a:srgbClr val="000000"/>
                </a:solidFill>
                <a:latin typeface="Symbol"/>
              </a:rPr>
              <a:t>a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, TGF</a:t>
            </a:r>
            <a:r>
              <a:rPr b="0" lang="cs-CZ" sz="2400" spc="-1" strike="noStrike">
                <a:solidFill>
                  <a:srgbClr val="000000"/>
                </a:solidFill>
                <a:latin typeface="Symbol"/>
              </a:rPr>
              <a:t>b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 (napomáhají hojení tkání)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produkty metabolismu kys. arachidonové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(prostaglandiny, prostacykliny, leukotrieny a tromboxany)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27" dur="indefinite" restart="never" nodeType="tmRoot">
          <p:childTnLst>
            <p:seq>
              <p:cTn id="428" dur="indefinite" nodeType="mainSeq">
                <p:childTnLst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3" dur="2000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4" dur="2000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9" dur="2000" fill="hold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0" dur="2000" fill="hold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5" dur="2000" fill="hold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6" dur="2000" fill="hold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1" dur="2000" fill="hold"/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2" dur="2000" fill="hold"/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7" dur="2000" fill="hold"/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8" dur="2000" fill="hold"/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684360" y="2133720"/>
            <a:ext cx="7772040" cy="18284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50000"/>
              </a:lnSpc>
            </a:pP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6. Komplement, způsoby aktivace, význam a regulační mechanismy</a:t>
            </a:r>
            <a:endParaRPr b="0" lang="cs-CZ" sz="3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9" dur="indefinite" restart="never" nodeType="tmRoot">
          <p:childTnLst>
            <p:seq>
              <p:cTn id="46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457200" y="380880"/>
            <a:ext cx="8229240" cy="13712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Aktivace komplementu</a:t>
            </a:r>
            <a:endParaRPr b="0" lang="cs-CZ" sz="3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55" name="TextShape 2"/>
          <p:cNvSpPr txBox="1"/>
          <p:nvPr/>
        </p:nvSpPr>
        <p:spPr>
          <a:xfrm>
            <a:off x="428760" y="1643040"/>
            <a:ext cx="6543360" cy="41144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alternativní cesta</a:t>
            </a:r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klasická cesta</a:t>
            </a:r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lektinová cesta</a:t>
            </a:r>
            <a:br/>
            <a:r>
              <a:rPr b="0" lang="cs-CZ" sz="3200" spc="-1" strike="noStrike">
                <a:solidFill>
                  <a:srgbClr val="000000"/>
                </a:solidFill>
                <a:latin typeface="Book Antiqua"/>
              </a:rPr>
              <a:t> </a:t>
            </a:r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256" name="Picture 1" descr=""/>
          <p:cNvPicPr/>
          <p:nvPr/>
        </p:nvPicPr>
        <p:blipFill>
          <a:blip r:embed="rId1"/>
          <a:stretch/>
        </p:blipFill>
        <p:spPr>
          <a:xfrm>
            <a:off x="4857840" y="1714320"/>
            <a:ext cx="3813480" cy="33811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61" dur="indefinite" restart="never" nodeType="tmRoot">
          <p:childTnLst>
            <p:seq>
              <p:cTn id="462" dur="indefinite" nodeType="mainSeq">
                <p:childTnLst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7" dur="2000" fill="hold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8" dur="2000" fill="hold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3" dur="2000" fill="hold"/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4" dur="2000" fill="hold"/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9" dur="2000" fill="hold"/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0" dur="2000" fill="hold"/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200" spc="-1" strike="noStrike">
                <a:solidFill>
                  <a:srgbClr val="0000ff"/>
                </a:solidFill>
                <a:latin typeface="Calibri"/>
              </a:rPr>
              <a:t>Alternativní cesta aktivace komplementu</a:t>
            </a:r>
            <a:endParaRPr b="0" lang="cs-CZ" sz="3200" spc="-1" strike="noStrike">
              <a:latin typeface="Arial"/>
            </a:endParaRPr>
          </a:p>
        </p:txBody>
      </p:sp>
      <p:sp>
        <p:nvSpPr>
          <p:cNvPr id="258" name="CustomShape 2"/>
          <p:cNvSpPr/>
          <p:nvPr/>
        </p:nvSpPr>
        <p:spPr>
          <a:xfrm>
            <a:off x="468360" y="1428840"/>
            <a:ext cx="8229240" cy="436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38040" indent="-337680">
              <a:lnSpc>
                <a:spcPct val="100000"/>
              </a:lnSpc>
              <a:spcBef>
                <a:spcPts val="601"/>
              </a:spcBef>
              <a:buClr>
                <a:srgbClr val="0000ff"/>
              </a:buClr>
              <a:buFont typeface="Arial"/>
              <a:buChar char="•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  <a:ea typeface="Microsoft YaHei"/>
              </a:rPr>
              <a:t>C3 složka se samovolně štěpí na C3b a C3a</a:t>
            </a:r>
            <a:br/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2200" spc="-1" strike="noStrike">
              <a:latin typeface="Arial"/>
            </a:endParaRPr>
          </a:p>
          <a:p>
            <a:pPr marL="338040" indent="-337680">
              <a:lnSpc>
                <a:spcPct val="100000"/>
              </a:lnSpc>
              <a:spcBef>
                <a:spcPts val="601"/>
              </a:spcBef>
              <a:buClr>
                <a:srgbClr val="0000ff"/>
              </a:buClr>
              <a:buFont typeface="Arial"/>
              <a:buChar char="•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  <a:ea typeface="Microsoft YaHei"/>
              </a:rPr>
              <a:t>C3b se kovalentně váže na povrch buňky (vlastní buňku, mikroorganismus) nebo reaguje s vodou a tím se inaktivuje</a:t>
            </a:r>
            <a:endParaRPr b="0" lang="cs-CZ" sz="2200" spc="-1" strike="noStrike">
              <a:latin typeface="Arial"/>
            </a:endParaRPr>
          </a:p>
          <a:p>
            <a:pPr marL="338040" indent="-337680">
              <a:lnSpc>
                <a:spcPct val="100000"/>
              </a:lnSpc>
              <a:spcBef>
                <a:spcPts val="601"/>
              </a:spcBef>
              <a:buClr>
                <a:srgbClr val="0000ff"/>
              </a:buClr>
              <a:buFont typeface="Arial"/>
              <a:buChar char="•"/>
            </a:pPr>
            <a:r>
              <a:rPr b="0" lang="cs-CZ" sz="2200" spc="-1" strike="noStrike" u="sng">
                <a:solidFill>
                  <a:srgbClr val="8e58b6"/>
                </a:solidFill>
                <a:uFillTx/>
                <a:latin typeface="Calibri"/>
                <a:ea typeface="Microsoft YaHei"/>
                <a:hlinkClick r:id="rId1"/>
              </a:rPr>
              <a:t>https://www.youtube.com/watch?v=qga3Wn76d9w</a:t>
            </a:r>
            <a:endParaRPr b="0" lang="cs-CZ" sz="2200" spc="-1" strike="noStrike">
              <a:latin typeface="Arial"/>
            </a:endParaRPr>
          </a:p>
          <a:p>
            <a:pPr marL="338040" indent="-337680">
              <a:lnSpc>
                <a:spcPct val="100000"/>
              </a:lnSpc>
              <a:spcBef>
                <a:spcPts val="601"/>
              </a:spcBef>
            </a:pPr>
            <a:br/>
            <a:endParaRPr b="0" lang="cs-CZ" sz="2200" spc="-1" strike="noStrike">
              <a:latin typeface="Arial"/>
            </a:endParaRPr>
          </a:p>
          <a:p>
            <a:pPr marL="343080" indent="-337680">
              <a:lnSpc>
                <a:spcPct val="100000"/>
              </a:lnSpc>
              <a:spcBef>
                <a:spcPts val="700"/>
              </a:spcBef>
            </a:pPr>
            <a:br/>
            <a:endParaRPr b="0" lang="cs-CZ" sz="2200" spc="-1" strike="noStrike">
              <a:latin typeface="Arial"/>
            </a:endParaRPr>
          </a:p>
        </p:txBody>
      </p:sp>
      <p:pic>
        <p:nvPicPr>
          <p:cNvPr id="259" name="Picture 3" descr=""/>
          <p:cNvPicPr/>
          <p:nvPr/>
        </p:nvPicPr>
        <p:blipFill>
          <a:blip r:embed="rId2"/>
          <a:stretch/>
        </p:blipFill>
        <p:spPr>
          <a:xfrm>
            <a:off x="2428920" y="3500280"/>
            <a:ext cx="4519080" cy="3071520"/>
          </a:xfrm>
          <a:prstGeom prst="rect">
            <a:avLst/>
          </a:prstGeom>
          <a:ln w="9360">
            <a:noFill/>
          </a:ln>
        </p:spPr>
      </p:pic>
    </p:spTree>
  </p:cSld>
  <p:transition>
    <p:wipe dir="r"/>
  </p:transition>
  <p:timing>
    <p:tnLst>
      <p:par>
        <p:cTn id="481" dur="indefinite" restart="never" nodeType="tmRoot">
          <p:childTnLst>
            <p:seq>
              <p:cTn id="48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500040" y="21420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200" spc="-1" strike="noStrike">
                <a:solidFill>
                  <a:srgbClr val="0000ff"/>
                </a:solidFill>
                <a:latin typeface="Calibri"/>
              </a:rPr>
              <a:t>Klasická cesta aktivace komplementu</a:t>
            </a:r>
            <a:endParaRPr b="0" lang="cs-CZ" sz="3200" spc="-1" strike="noStrike"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428760" y="1285920"/>
            <a:ext cx="8229240" cy="478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38040" indent="-337680">
              <a:lnSpc>
                <a:spcPct val="150000"/>
              </a:lnSpc>
              <a:spcBef>
                <a:spcPts val="601"/>
              </a:spcBef>
              <a:buClr>
                <a:srgbClr val="0000ff"/>
              </a:buClr>
              <a:buFont typeface="Arial"/>
              <a:buChar char="•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  <a:ea typeface="Microsoft YaHei"/>
              </a:rPr>
              <a:t>může být zahájena protilátkami IgG ( kromě IgG4 ) a IgM nebo tzv. pentraxiny (CRP, SAP – „proteiny akutní fáze“)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2400" spc="-1" strike="noStrike">
              <a:latin typeface="Arial"/>
            </a:endParaRPr>
          </a:p>
          <a:p>
            <a:pPr marL="338040" indent="-337680">
              <a:lnSpc>
                <a:spcPct val="150000"/>
              </a:lnSpc>
              <a:spcBef>
                <a:spcPts val="550"/>
              </a:spcBef>
              <a:buClr>
                <a:srgbClr val="0000ff"/>
              </a:buClr>
              <a:buFont typeface="Arial"/>
              <a:buChar char="•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  <a:ea typeface="Microsoft YaHei"/>
              </a:rPr>
              <a:t>po vazbě protilátky např. na povrch bakterie, dojde ke změně její konformace a odhalení vazebného místa pro protein C1</a:t>
            </a:r>
            <a:br/>
            <a:r>
              <a:rPr b="0" lang="cs-CZ" sz="2200" spc="-1" strike="noStrike">
                <a:solidFill>
                  <a:srgbClr val="000000"/>
                </a:solidFill>
                <a:latin typeface="Calibri"/>
                <a:ea typeface="Microsoft YaHei"/>
              </a:rPr>
              <a:t>(q podjednotku)</a:t>
            </a:r>
            <a:endParaRPr b="0" lang="cs-CZ" sz="2200" spc="-1" strike="noStrike">
              <a:latin typeface="Arial"/>
            </a:endParaRPr>
          </a:p>
          <a:p>
            <a:pPr marL="338040" indent="-337680">
              <a:lnSpc>
                <a:spcPct val="150000"/>
              </a:lnSpc>
              <a:spcBef>
                <a:spcPts val="550"/>
              </a:spcBef>
              <a:buClr>
                <a:srgbClr val="0000ff"/>
              </a:buClr>
              <a:buFont typeface="Arial"/>
              <a:buChar char="•"/>
            </a:pPr>
            <a:r>
              <a:rPr b="0" lang="cs-CZ" sz="2200" spc="-1" strike="noStrike" u="sng">
                <a:solidFill>
                  <a:srgbClr val="8e58b6"/>
                </a:solidFill>
                <a:uFillTx/>
                <a:latin typeface="Calibri"/>
                <a:ea typeface="Microsoft YaHei"/>
                <a:hlinkClick r:id="rId1"/>
              </a:rPr>
              <a:t>https://www.youtube.com/watch?v=TIHf-hCXr7U</a:t>
            </a:r>
            <a:endParaRPr b="0" lang="cs-CZ" sz="2200" spc="-1" strike="noStrike">
              <a:latin typeface="Arial"/>
            </a:endParaRPr>
          </a:p>
          <a:p>
            <a:pPr marL="341280" indent="-337680">
              <a:lnSpc>
                <a:spcPct val="150000"/>
              </a:lnSpc>
              <a:spcBef>
                <a:spcPts val="249"/>
              </a:spcBef>
            </a:pPr>
            <a:endParaRPr b="0" lang="cs-CZ" sz="2200" spc="-1" strike="noStrike">
              <a:latin typeface="Arial"/>
            </a:endParaRPr>
          </a:p>
          <a:p>
            <a:pPr marL="343080" indent="-337680">
              <a:lnSpc>
                <a:spcPct val="150000"/>
              </a:lnSpc>
              <a:spcBef>
                <a:spcPts val="601"/>
              </a:spcBef>
            </a:pPr>
            <a:br/>
            <a:br/>
            <a:endParaRPr b="0" lang="cs-CZ" sz="2200" spc="-1" strike="noStrike">
              <a:latin typeface="Arial"/>
            </a:endParaRPr>
          </a:p>
        </p:txBody>
      </p:sp>
      <p:pic>
        <p:nvPicPr>
          <p:cNvPr id="262" name="Picture 3" descr=""/>
          <p:cNvPicPr/>
          <p:nvPr/>
        </p:nvPicPr>
        <p:blipFill>
          <a:blip r:embed="rId2"/>
          <a:stretch/>
        </p:blipFill>
        <p:spPr>
          <a:xfrm>
            <a:off x="4643280" y="4214880"/>
            <a:ext cx="4128840" cy="2464920"/>
          </a:xfrm>
          <a:prstGeom prst="rect">
            <a:avLst/>
          </a:prstGeom>
          <a:ln w="9360">
            <a:noFill/>
          </a:ln>
        </p:spPr>
      </p:pic>
    </p:spTree>
  </p:cSld>
  <p:transition>
    <p:wipe dir="r"/>
  </p:transition>
  <p:timing>
    <p:tnLst>
      <p:par>
        <p:cTn id="483" dur="indefinite" restart="never" nodeType="tmRoot">
          <p:childTnLst>
            <p:seq>
              <p:cTn id="48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200" spc="-1" strike="noStrike">
                <a:solidFill>
                  <a:srgbClr val="0000ff"/>
                </a:solidFill>
                <a:latin typeface="Calibri"/>
              </a:rPr>
              <a:t>Lektinová cesta aktivace komplementu</a:t>
            </a:r>
            <a:endParaRPr b="0" lang="cs-CZ" sz="3200" spc="-1" strike="noStrike">
              <a:latin typeface="Arial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457200" y="1600200"/>
            <a:ext cx="8507160" cy="4525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38040" indent="-337680">
              <a:lnSpc>
                <a:spcPct val="150000"/>
              </a:lnSpc>
              <a:spcBef>
                <a:spcPts val="700"/>
              </a:spcBef>
              <a:buClr>
                <a:srgbClr val="0000ff"/>
              </a:buClr>
              <a:buFont typeface="Arial"/>
              <a:buChar char="•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je zahajována sérovým lektinem vážícím manosu (MBL)</a:t>
            </a:r>
            <a:br/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2200" spc="-1" strike="noStrike">
              <a:latin typeface="Arial"/>
            </a:endParaRPr>
          </a:p>
          <a:p>
            <a:pPr marL="338040" indent="-337680">
              <a:lnSpc>
                <a:spcPct val="150000"/>
              </a:lnSpc>
              <a:spcBef>
                <a:spcPts val="700"/>
              </a:spcBef>
              <a:buClr>
                <a:srgbClr val="0000ff"/>
              </a:buClr>
              <a:buFont typeface="Arial"/>
              <a:buChar char="•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MBL se váže na sacharidové struktury</a:t>
            </a:r>
            <a:br/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na povrchu některých mikrobů, </a:t>
            </a:r>
            <a:br/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po této vazbě štěpí C4 a C2</a:t>
            </a:r>
            <a:br/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2200" spc="-1" strike="noStrike">
              <a:latin typeface="Arial"/>
            </a:endParaRPr>
          </a:p>
          <a:p>
            <a:pPr marL="338040" indent="-337680">
              <a:lnSpc>
                <a:spcPct val="150000"/>
              </a:lnSpc>
              <a:spcBef>
                <a:spcPts val="700"/>
              </a:spcBef>
              <a:buClr>
                <a:srgbClr val="0000ff"/>
              </a:buClr>
              <a:buFont typeface="Arial"/>
              <a:buChar char="•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tato cesta je podobná klasické cestě</a:t>
            </a:r>
            <a:endParaRPr b="0" lang="cs-CZ" sz="2200" spc="-1" strike="noStrike">
              <a:latin typeface="Arial"/>
            </a:endParaRPr>
          </a:p>
        </p:txBody>
      </p:sp>
      <p:pic>
        <p:nvPicPr>
          <p:cNvPr id="265" name="Picture 3" descr=""/>
          <p:cNvPicPr/>
          <p:nvPr/>
        </p:nvPicPr>
        <p:blipFill>
          <a:blip r:embed="rId1"/>
          <a:stretch/>
        </p:blipFill>
        <p:spPr>
          <a:xfrm>
            <a:off x="6919920" y="2362320"/>
            <a:ext cx="1409400" cy="3161880"/>
          </a:xfrm>
          <a:prstGeom prst="rect">
            <a:avLst/>
          </a:prstGeom>
          <a:ln w="9360">
            <a:noFill/>
          </a:ln>
        </p:spPr>
      </p:pic>
    </p:spTree>
  </p:cSld>
  <p:transition>
    <p:wipe dir="r"/>
  </p:transition>
  <p:timing>
    <p:tnLst>
      <p:par>
        <p:cTn id="485" dur="indefinite" restart="never" nodeType="tmRoot">
          <p:childTnLst>
            <p:seq>
              <p:cTn id="48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Terminální (lytická) fáze komplementové kaskády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468360" y="1484280"/>
            <a:ext cx="8229240" cy="5101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38040" indent="-337680">
              <a:lnSpc>
                <a:spcPct val="150000"/>
              </a:lnSpc>
              <a:spcBef>
                <a:spcPts val="550"/>
              </a:spcBef>
              <a:buClr>
                <a:srgbClr val="0000ff"/>
              </a:buClr>
              <a:buFont typeface="Wingdings" charset="2"/>
              <a:buChar char="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Fragmenty </a:t>
            </a:r>
            <a:r>
              <a:rPr b="0" lang="cs-CZ" sz="2200" spc="-1" strike="noStrike">
                <a:solidFill>
                  <a:srgbClr val="ff0066"/>
                </a:solidFill>
                <a:latin typeface="Calibri"/>
              </a:rPr>
              <a:t>C5b</a:t>
            </a: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 vytvoří komplex s </a:t>
            </a:r>
            <a:r>
              <a:rPr b="0" lang="cs-CZ" sz="2200" spc="-1" strike="noStrike">
                <a:solidFill>
                  <a:srgbClr val="ff0066"/>
                </a:solidFill>
                <a:latin typeface="Calibri"/>
              </a:rPr>
              <a:t>C6, C7 a C8</a:t>
            </a: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, tento komplex (MAC - </a:t>
            </a:r>
            <a:r>
              <a:rPr b="0" i="1" lang="cs-CZ" sz="2200" spc="-1" strike="noStrike">
                <a:solidFill>
                  <a:srgbClr val="000000"/>
                </a:solidFill>
                <a:latin typeface="Calibri"/>
              </a:rPr>
              <a:t>membrane attack complex</a:t>
            </a: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) se zanoří do lipidové membrány napadené buňky a připojí se k němu 13-18 molekul </a:t>
            </a:r>
            <a:r>
              <a:rPr b="0" lang="cs-CZ" sz="2200" spc="-1" strike="noStrike">
                <a:solidFill>
                  <a:srgbClr val="ff0066"/>
                </a:solidFill>
                <a:latin typeface="Calibri"/>
              </a:rPr>
              <a:t>C9</a:t>
            </a: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, tak vzniknou v membráně póry a buňka může zlyzovat (G- baktérie, Protozoa, některé viry)</a:t>
            </a:r>
            <a:endParaRPr b="0" lang="cs-CZ" sz="2200" spc="-1" strike="noStrike">
              <a:latin typeface="Arial"/>
            </a:endParaRPr>
          </a:p>
          <a:p>
            <a:pPr marL="338040" indent="-337680">
              <a:lnSpc>
                <a:spcPct val="150000"/>
              </a:lnSpc>
              <a:spcBef>
                <a:spcPts val="550"/>
              </a:spcBef>
              <a:buClr>
                <a:srgbClr val="0000ff"/>
              </a:buClr>
              <a:buFont typeface="Wingdings" charset="2"/>
              <a:buChar char="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Většina mikroorganismů je chráněna před MAC buněčnou stěnou</a:t>
            </a:r>
            <a:endParaRPr b="0" lang="cs-CZ" sz="2200" spc="-1" strike="noStrike">
              <a:latin typeface="Arial"/>
            </a:endParaRPr>
          </a:p>
        </p:txBody>
      </p:sp>
      <p:pic>
        <p:nvPicPr>
          <p:cNvPr id="268" name="Picture 2" descr=""/>
          <p:cNvPicPr/>
          <p:nvPr/>
        </p:nvPicPr>
        <p:blipFill>
          <a:blip r:embed="rId1"/>
          <a:stretch/>
        </p:blipFill>
        <p:spPr>
          <a:xfrm>
            <a:off x="2357280" y="4786200"/>
            <a:ext cx="4642920" cy="2071440"/>
          </a:xfrm>
          <a:prstGeom prst="rect">
            <a:avLst/>
          </a:prstGeom>
          <a:ln w="9360">
            <a:noFill/>
          </a:ln>
        </p:spPr>
      </p:pic>
    </p:spTree>
  </p:cSld>
  <p:transition>
    <p:wipe dir="r"/>
  </p:transition>
  <p:timing>
    <p:tnLst>
      <p:par>
        <p:cTn id="487" dur="indefinite" restart="never" nodeType="tmRoot">
          <p:childTnLst>
            <p:seq>
              <p:cTn id="48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Obrázek 2" descr=""/>
          <p:cNvPicPr/>
          <p:nvPr/>
        </p:nvPicPr>
        <p:blipFill>
          <a:blip r:embed="rId1"/>
          <a:stretch/>
        </p:blipFill>
        <p:spPr>
          <a:xfrm>
            <a:off x="2252520" y="223920"/>
            <a:ext cx="4638240" cy="64098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89" dur="indefinite" restart="never" nodeType="tmRoot">
          <p:childTnLst>
            <p:seq>
              <p:cTn id="49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457200" y="380880"/>
            <a:ext cx="8229240" cy="13712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Funkce komplementu</a:t>
            </a:r>
            <a:endParaRPr b="0" lang="cs-CZ" sz="3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71" name="TextShape 2"/>
          <p:cNvSpPr txBox="1"/>
          <p:nvPr/>
        </p:nvSpPr>
        <p:spPr>
          <a:xfrm>
            <a:off x="1500120" y="1981080"/>
            <a:ext cx="7186320" cy="41144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opsonizace (C3b)</a:t>
            </a:r>
            <a:endParaRPr b="0" lang="cs-CZ" sz="28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chemotaxe (C3a, C5a)</a:t>
            </a:r>
            <a:endParaRPr b="0" lang="cs-CZ" sz="28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osmotická lýza (MAC C5b-C9)</a:t>
            </a:r>
            <a:endParaRPr b="0" lang="cs-CZ" sz="28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56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produkce anafylatoxinů (C3a, C4a, C5a)</a:t>
            </a:r>
            <a:endParaRPr b="0" lang="cs-CZ" sz="28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91" dur="indefinite" restart="never" nodeType="tmRoot">
          <p:childTnLst>
            <p:seq>
              <p:cTn id="492" dur="indefinite" nodeType="mainSeq">
                <p:childTnLst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7" dur="2000" fill="hold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8" dur="2000" fill="hold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3" dur="2000" fill="hold"/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4" dur="2000" fill="hold"/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9" dur="2000" fill="hold"/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0" dur="2000" fill="hold"/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5" dur="2000" fill="hold"/>
                                        <p:tgtEl>
                                          <p:spTgt spid="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6" dur="2000" fill="hold"/>
                                        <p:tgtEl>
                                          <p:spTgt spid="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468360" y="76500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Regulace komplementu a ochrana vlastních bb. před jeho působením</a:t>
            </a:r>
            <a:br/>
            <a:endParaRPr b="0" lang="cs-CZ" sz="3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857160" y="1714680"/>
            <a:ext cx="8286480" cy="13665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50000"/>
              </a:lnSpc>
              <a:spcBef>
                <a:spcPts val="479"/>
              </a:spcBef>
            </a:pPr>
            <a:r>
              <a:rPr b="0" lang="cs-CZ" sz="2400" spc="-1" strike="noStrike">
                <a:solidFill>
                  <a:srgbClr val="002060"/>
                </a:solidFill>
                <a:latin typeface="Book Antiqua"/>
              </a:rPr>
              <a:t>    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Aktivace komplementové kaskády je kontrolována plazmatickými a membránovými inhibitory</a:t>
            </a:r>
            <a:br/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274" name="Picture 4" descr=""/>
          <p:cNvPicPr/>
          <p:nvPr/>
        </p:nvPicPr>
        <p:blipFill>
          <a:blip r:embed="rId1"/>
          <a:stretch/>
        </p:blipFill>
        <p:spPr>
          <a:xfrm>
            <a:off x="1071720" y="2928960"/>
            <a:ext cx="7375320" cy="3543120"/>
          </a:xfrm>
          <a:prstGeom prst="rect">
            <a:avLst/>
          </a:prstGeom>
          <a:ln w="9360">
            <a:noFill/>
          </a:ln>
        </p:spPr>
      </p:pic>
      <p:pic>
        <p:nvPicPr>
          <p:cNvPr id="275" name="Picture 5" descr=""/>
          <p:cNvPicPr/>
          <p:nvPr/>
        </p:nvPicPr>
        <p:blipFill>
          <a:blip r:embed="rId2"/>
          <a:stretch/>
        </p:blipFill>
        <p:spPr>
          <a:xfrm>
            <a:off x="7072200" y="6357960"/>
            <a:ext cx="1409400" cy="151920"/>
          </a:xfrm>
          <a:prstGeom prst="rect">
            <a:avLst/>
          </a:prstGeom>
          <a:ln w="9360">
            <a:noFill/>
          </a:ln>
        </p:spPr>
      </p:pic>
      <p:sp>
        <p:nvSpPr>
          <p:cNvPr id="276" name="CustomShape 3"/>
          <p:cNvSpPr/>
          <p:nvPr/>
        </p:nvSpPr>
        <p:spPr>
          <a:xfrm>
            <a:off x="3861360" y="5143680"/>
            <a:ext cx="476640" cy="2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1000" spc="-1" strike="noStrike">
                <a:solidFill>
                  <a:srgbClr val="000000"/>
                </a:solidFill>
                <a:latin typeface="Book Antiqua"/>
              </a:rPr>
              <a:t>MCP</a:t>
            </a:r>
            <a:endParaRPr b="0" lang="cs-CZ" sz="1000" spc="-1" strike="noStrike">
              <a:latin typeface="Arial"/>
            </a:endParaRPr>
          </a:p>
        </p:txBody>
      </p:sp>
      <p:sp>
        <p:nvSpPr>
          <p:cNvPr id="277" name="CustomShape 4"/>
          <p:cNvSpPr/>
          <p:nvPr/>
        </p:nvSpPr>
        <p:spPr>
          <a:xfrm>
            <a:off x="4503600" y="5072040"/>
            <a:ext cx="455400" cy="2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1000" spc="-1" strike="noStrike">
                <a:solidFill>
                  <a:srgbClr val="000000"/>
                </a:solidFill>
                <a:latin typeface="Book Antiqua"/>
              </a:rPr>
              <a:t>DAF</a:t>
            </a:r>
            <a:endParaRPr b="0" lang="cs-CZ" sz="1000" spc="-1" strike="noStrike">
              <a:latin typeface="Arial"/>
            </a:endParaRPr>
          </a:p>
        </p:txBody>
      </p:sp>
      <p:sp>
        <p:nvSpPr>
          <p:cNvPr id="278" name="CustomShape 5"/>
          <p:cNvSpPr/>
          <p:nvPr/>
        </p:nvSpPr>
        <p:spPr>
          <a:xfrm>
            <a:off x="5291280" y="5000760"/>
            <a:ext cx="703800" cy="2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1000" spc="-1" strike="noStrike">
                <a:solidFill>
                  <a:srgbClr val="000000"/>
                </a:solidFill>
                <a:latin typeface="Book Antiqua"/>
              </a:rPr>
              <a:t>Protectin</a:t>
            </a:r>
            <a:endParaRPr b="0" lang="cs-CZ" sz="1000" spc="-1" strike="noStrike">
              <a:latin typeface="Arial"/>
            </a:endParaRPr>
          </a:p>
        </p:txBody>
      </p:sp>
      <p:sp>
        <p:nvSpPr>
          <p:cNvPr id="279" name="CustomShape 6"/>
          <p:cNvSpPr/>
          <p:nvPr/>
        </p:nvSpPr>
        <p:spPr>
          <a:xfrm>
            <a:off x="3723120" y="4500720"/>
            <a:ext cx="1667160" cy="2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1000" spc="-1" strike="noStrike">
                <a:solidFill>
                  <a:srgbClr val="000000"/>
                </a:solidFill>
                <a:latin typeface="Book Antiqua"/>
              </a:rPr>
              <a:t>Inaktivátor anafylatoxinů</a:t>
            </a:r>
            <a:endParaRPr b="0" lang="cs-CZ" sz="1000" spc="-1" strike="noStrike">
              <a:latin typeface="Arial"/>
            </a:endParaRPr>
          </a:p>
        </p:txBody>
      </p:sp>
    </p:spTree>
  </p:cSld>
  <p:transition>
    <p:wipe dir="r"/>
  </p:transition>
  <p:timing>
    <p:tnLst>
      <p:par>
        <p:cTn id="517" dur="indefinite" restart="never" nodeType="tmRoot">
          <p:childTnLst>
            <p:seq>
              <p:cTn id="5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500040" y="7858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4000" spc="-1" strike="noStrike">
                <a:solidFill>
                  <a:srgbClr val="0000ff"/>
                </a:solidFill>
                <a:latin typeface="Calibri"/>
              </a:rPr>
              <a:t>Doporučená literatura</a:t>
            </a:r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428760" y="2214720"/>
            <a:ext cx="8229240" cy="26856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50000"/>
              </a:lnSpc>
              <a:spcBef>
                <a:spcPts val="479"/>
              </a:spcBef>
              <a:buClr>
                <a:srgbClr val="8e58b6"/>
              </a:buClr>
              <a:buSzPct val="65000"/>
              <a:buFont typeface="Wingdings" charset="2"/>
              <a:buChar char="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Liška, M.; Ochotná, J.; Panzner, P. </a:t>
            </a:r>
            <a:r>
              <a:rPr b="1" i="1" lang="cs-CZ" sz="2400" spc="-1" strike="noStrike">
                <a:solidFill>
                  <a:srgbClr val="0000ff"/>
                </a:solidFill>
                <a:latin typeface="Calibri"/>
              </a:rPr>
              <a:t>Základy alergologie</a:t>
            </a:r>
            <a:br/>
            <a:r>
              <a:rPr b="1" i="1" lang="cs-CZ" sz="2400" spc="-1" strike="noStrike">
                <a:solidFill>
                  <a:srgbClr val="0000ff"/>
                </a:solidFill>
                <a:latin typeface="Calibri"/>
              </a:rPr>
              <a:t>a klinické imunologie pro studenty lékařských fakult –I. - VI. část</a:t>
            </a:r>
            <a:r>
              <a:rPr b="1" lang="cs-CZ" sz="2400" spc="-1" strike="noStrike">
                <a:solidFill>
                  <a:srgbClr val="0000ff"/>
                </a:solidFill>
                <a:latin typeface="Calibri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[elektronická skripta]. [cit. 2013-10-01]. </a:t>
            </a:r>
            <a:br/>
            <a:r>
              <a:rPr b="0" lang="cs-CZ" sz="1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12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79"/>
              </a:spcBef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Po registraci a přihlášení je plný text dostupný z: </a:t>
            </a:r>
            <a:r>
              <a:rPr b="0" lang="cs-CZ" sz="2400" spc="-1" strike="noStrike" u="sng">
                <a:solidFill>
                  <a:srgbClr val="8e58b6"/>
                </a:solidFill>
                <a:uFillTx/>
                <a:latin typeface="Calibri"/>
                <a:hlinkClick r:id="rId1"/>
              </a:rPr>
              <a:t>http://mefanet.lfp.cuni.cz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p:transition>
    <p:wipe dir="r"/>
  </p:transition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576360" y="27000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Regulace komplementu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485640" y="1413000"/>
            <a:ext cx="8410320" cy="483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38040" indent="-337680">
              <a:lnSpc>
                <a:spcPct val="150000"/>
              </a:lnSpc>
              <a:spcBef>
                <a:spcPts val="601"/>
              </a:spcBef>
              <a:buClr>
                <a:srgbClr val="0000ff"/>
              </a:buClr>
              <a:buFont typeface="Arial"/>
              <a:buChar char="•"/>
            </a:pPr>
            <a:r>
              <a:rPr b="1" lang="cs-CZ" sz="2000" spc="-1" strike="noStrike">
                <a:solidFill>
                  <a:srgbClr val="ff00ff"/>
                </a:solidFill>
                <a:latin typeface="Calibri"/>
                <a:ea typeface="Microsoft YaHei"/>
              </a:rPr>
              <a:t>C1 inhibitor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(C1-INH) – inhibuje C1, při jeho deficitu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→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  HAE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601"/>
              </a:spcBef>
            </a:pPr>
            <a:endParaRPr b="0" lang="cs-CZ" sz="2000" spc="-1" strike="noStrike">
              <a:latin typeface="Arial"/>
            </a:endParaRPr>
          </a:p>
          <a:p>
            <a:pPr marL="338040" indent="-337680">
              <a:lnSpc>
                <a:spcPct val="150000"/>
              </a:lnSpc>
              <a:spcBef>
                <a:spcPts val="249"/>
              </a:spcBef>
              <a:buClr>
                <a:srgbClr val="0000ff"/>
              </a:buClr>
              <a:buFont typeface="Arial"/>
              <a:buChar char="•"/>
            </a:pPr>
            <a:r>
              <a:rPr b="1" lang="cs-CZ" sz="2000" spc="-1" strike="noStrike">
                <a:solidFill>
                  <a:srgbClr val="ff00ff"/>
                </a:solidFill>
                <a:latin typeface="Calibri"/>
                <a:ea typeface="Microsoft YaHei"/>
              </a:rPr>
              <a:t>faktor I</a:t>
            </a:r>
            <a:r>
              <a:rPr b="0" lang="cs-CZ" sz="2000" spc="-1" strike="noStrike">
                <a:solidFill>
                  <a:srgbClr val="ff00ff"/>
                </a:solidFill>
                <a:latin typeface="Calibri"/>
                <a:ea typeface="Microsoft YaHei"/>
              </a:rPr>
              <a:t>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za spolupůsobení kofaktorů: </a:t>
            </a:r>
            <a:r>
              <a:rPr b="1" lang="cs-CZ" sz="2000" spc="-1" strike="noStrike">
                <a:solidFill>
                  <a:srgbClr val="ff00ff"/>
                </a:solidFill>
                <a:latin typeface="Calibri"/>
                <a:ea typeface="Microsoft YaHei"/>
              </a:rPr>
              <a:t>MCP</a:t>
            </a:r>
            <a:r>
              <a:rPr b="1" lang="cs-CZ" sz="2000" spc="-1" strike="noStrike">
                <a:solidFill>
                  <a:srgbClr val="002060"/>
                </a:solidFill>
                <a:latin typeface="Calibri"/>
                <a:ea typeface="Microsoft YaHei"/>
              </a:rPr>
              <a:t>, </a:t>
            </a:r>
            <a:r>
              <a:rPr b="1" lang="cs-CZ" sz="2000" spc="-1" strike="noStrike">
                <a:solidFill>
                  <a:srgbClr val="ff00ff"/>
                </a:solidFill>
                <a:latin typeface="Calibri"/>
                <a:ea typeface="Microsoft YaHei"/>
              </a:rPr>
              <a:t>CR1</a:t>
            </a:r>
            <a:r>
              <a:rPr b="1" lang="cs-CZ" sz="2000" spc="-1" strike="noStrike">
                <a:solidFill>
                  <a:srgbClr val="002060"/>
                </a:solidFill>
                <a:latin typeface="Calibri"/>
                <a:ea typeface="Microsoft YaHei"/>
              </a:rPr>
              <a:t>,</a:t>
            </a:r>
            <a:r>
              <a:rPr b="1" lang="cs-CZ" sz="2000" spc="-1" strike="noStrike">
                <a:solidFill>
                  <a:srgbClr val="ff00ff"/>
                </a:solidFill>
                <a:latin typeface="Calibri"/>
                <a:ea typeface="Microsoft YaHei"/>
              </a:rPr>
              <a:t> faktoru H</a:t>
            </a:r>
            <a:r>
              <a:rPr b="1" lang="cs-CZ" sz="2000" spc="-1" strike="noStrike">
                <a:solidFill>
                  <a:srgbClr val="002060"/>
                </a:solidFill>
                <a:latin typeface="Calibri"/>
                <a:ea typeface="Microsoft YaHei"/>
              </a:rPr>
              <a:t>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a</a:t>
            </a:r>
            <a:r>
              <a:rPr b="1" lang="cs-CZ" sz="2000" spc="-1" strike="noStrike">
                <a:solidFill>
                  <a:srgbClr val="002060"/>
                </a:solidFill>
                <a:latin typeface="Calibri"/>
                <a:ea typeface="Microsoft YaHei"/>
              </a:rPr>
              <a:t> </a:t>
            </a:r>
            <a:r>
              <a:rPr b="1" lang="cs-CZ" sz="2000" spc="-1" strike="noStrike">
                <a:solidFill>
                  <a:srgbClr val="ff00ff"/>
                </a:solidFill>
                <a:latin typeface="Calibri"/>
                <a:ea typeface="Microsoft YaHei"/>
              </a:rPr>
              <a:t>C4bp</a:t>
            </a:r>
            <a:r>
              <a:rPr b="1" lang="cs-CZ" sz="2000" spc="-1" strike="noStrike">
                <a:solidFill>
                  <a:srgbClr val="002060"/>
                </a:solidFill>
                <a:latin typeface="Calibri"/>
                <a:ea typeface="Microsoft YaHei"/>
              </a:rPr>
              <a:t> </a:t>
            </a:r>
            <a:br/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              – inaktivuje C3b (C4b)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49"/>
              </a:spcBef>
            </a:pPr>
            <a:endParaRPr b="0" lang="cs-CZ" sz="2000" spc="-1" strike="noStrike">
              <a:latin typeface="Arial"/>
            </a:endParaRPr>
          </a:p>
          <a:p>
            <a:pPr marL="338040" indent="-337680">
              <a:lnSpc>
                <a:spcPct val="150000"/>
              </a:lnSpc>
              <a:spcBef>
                <a:spcPts val="249"/>
              </a:spcBef>
              <a:buClr>
                <a:srgbClr val="0000ff"/>
              </a:buClr>
              <a:buFont typeface="Arial"/>
              <a:buChar char="•"/>
            </a:pPr>
            <a:r>
              <a:rPr b="1" lang="cs-CZ" sz="2000" spc="-1" strike="noStrike">
                <a:solidFill>
                  <a:srgbClr val="ff00ff"/>
                </a:solidFill>
                <a:latin typeface="Calibri"/>
                <a:ea typeface="Microsoft YaHei"/>
              </a:rPr>
              <a:t>DAF</a:t>
            </a:r>
            <a:r>
              <a:rPr b="0" lang="cs-CZ" sz="2000" spc="-1" strike="noStrike">
                <a:solidFill>
                  <a:srgbClr val="002060"/>
                </a:solidFill>
                <a:latin typeface="Calibri"/>
                <a:ea typeface="Microsoft YaHei"/>
              </a:rPr>
              <a:t>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(decay-accelerating factor) – degradace C3 a C5 konvertázy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49"/>
              </a:spcBef>
            </a:pPr>
            <a:endParaRPr b="0" lang="cs-CZ" sz="2000" spc="-1" strike="noStrike">
              <a:latin typeface="Arial"/>
            </a:endParaRPr>
          </a:p>
          <a:p>
            <a:pPr marL="338040" indent="-337680">
              <a:lnSpc>
                <a:spcPct val="150000"/>
              </a:lnSpc>
              <a:spcBef>
                <a:spcPts val="601"/>
              </a:spcBef>
              <a:buClr>
                <a:srgbClr val="0000ff"/>
              </a:buClr>
              <a:buFont typeface="Arial"/>
              <a:buChar char="•"/>
            </a:pPr>
            <a:r>
              <a:rPr b="1" lang="cs-CZ" sz="2000" spc="-1" strike="noStrike">
                <a:solidFill>
                  <a:srgbClr val="ff00ff"/>
                </a:solidFill>
                <a:latin typeface="Calibri"/>
                <a:ea typeface="Microsoft YaHei"/>
              </a:rPr>
              <a:t>factor S</a:t>
            </a:r>
            <a:r>
              <a:rPr b="0" lang="cs-CZ" sz="2000" spc="-1" strike="noStrike">
                <a:solidFill>
                  <a:srgbClr val="002060"/>
                </a:solidFill>
                <a:latin typeface="Calibri"/>
                <a:ea typeface="Microsoft YaHei"/>
              </a:rPr>
              <a:t>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(vitronectin) – inhibuje komplex C5bC6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601"/>
              </a:spcBef>
            </a:pPr>
            <a:endParaRPr b="0" lang="cs-CZ" sz="2000" spc="-1" strike="noStrike">
              <a:latin typeface="Arial"/>
            </a:endParaRPr>
          </a:p>
          <a:p>
            <a:pPr marL="338040" indent="-337680">
              <a:lnSpc>
                <a:spcPct val="150000"/>
              </a:lnSpc>
              <a:spcBef>
                <a:spcPts val="601"/>
              </a:spcBef>
              <a:buClr>
                <a:srgbClr val="0000ff"/>
              </a:buClr>
              <a:buFont typeface="Arial"/>
              <a:buChar char="•"/>
            </a:pPr>
            <a:r>
              <a:rPr b="1" lang="cs-CZ" sz="2000" spc="-1" strike="noStrike">
                <a:solidFill>
                  <a:srgbClr val="ff00ff"/>
                </a:solidFill>
                <a:latin typeface="Calibri"/>
                <a:ea typeface="Microsoft YaHei"/>
              </a:rPr>
              <a:t>CD 59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(protectin) – brání polymeraci C9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→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 vytvoření lytického póru</a:t>
            </a:r>
            <a:br/>
            <a:r>
              <a:rPr b="0" lang="cs-CZ" sz="400" spc="-1" strike="noStrike">
                <a:solidFill>
                  <a:srgbClr val="002060"/>
                </a:solidFill>
                <a:latin typeface="Calibri"/>
              </a:rPr>
              <a:t> </a:t>
            </a:r>
            <a:endParaRPr b="0" lang="cs-CZ" sz="400" spc="-1" strike="noStrike">
              <a:latin typeface="Arial"/>
            </a:endParaRPr>
          </a:p>
          <a:p>
            <a:pPr marL="338040" indent="-337680">
              <a:lnSpc>
                <a:spcPct val="150000"/>
              </a:lnSpc>
              <a:spcBef>
                <a:spcPts val="601"/>
              </a:spcBef>
              <a:buClr>
                <a:srgbClr val="0000ff"/>
              </a:buClr>
              <a:buFont typeface="Arial"/>
              <a:buChar char="•"/>
            </a:pPr>
            <a:r>
              <a:rPr b="1" lang="cs-CZ" sz="2000" spc="-1" strike="noStrike">
                <a:solidFill>
                  <a:srgbClr val="ff00ff"/>
                </a:solidFill>
                <a:latin typeface="Calibri"/>
                <a:ea typeface="Microsoft YaHei"/>
              </a:rPr>
              <a:t>inaktivátor anafylatoxinu (CPN)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- inaktivuje anafylatoxiny (C3a, C4a, C5a)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49"/>
              </a:spcBef>
            </a:pPr>
            <a:endParaRPr b="0" lang="cs-CZ" sz="2000" spc="-1" strike="noStrike">
              <a:latin typeface="Arial"/>
            </a:endParaRPr>
          </a:p>
          <a:p>
            <a:pPr marL="341280" indent="-337680">
              <a:lnSpc>
                <a:spcPct val="150000"/>
              </a:lnSpc>
              <a:spcBef>
                <a:spcPts val="601"/>
              </a:spcBef>
            </a:pPr>
            <a:endParaRPr b="0" lang="cs-CZ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19" dur="indefinite" restart="never" nodeType="tmRoot">
          <p:childTnLst>
            <p:seq>
              <p:cTn id="520" dur="indefinite" nodeType="mainSeq">
                <p:childTnLst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5" dur="2000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6" dur="2000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1" dur="2000" fill="hold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2" dur="2000" fill="hold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>
                      <p:stCondLst>
                        <p:cond delay="indefinite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7" dur="2000" fill="hold"/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8" dur="2000" fill="hold"/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3" dur="2000" fill="hold"/>
                                        <p:tgtEl>
                                          <p:spTgt spid="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4" dur="2000" fill="hold"/>
                                        <p:tgtEl>
                                          <p:spTgt spid="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9" dur="2000" fill="hold"/>
                                        <p:tgtEl>
                                          <p:spTgt spid="2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0" dur="2000" fill="hold"/>
                                        <p:tgtEl>
                                          <p:spTgt spid="2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5" dur="2000" fill="hold"/>
                                        <p:tgtEl>
                                          <p:spTgt spid="2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6" dur="2000" fill="hold"/>
                                        <p:tgtEl>
                                          <p:spTgt spid="2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457200" y="380880"/>
            <a:ext cx="8229240" cy="10472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Komplementové receptory</a:t>
            </a:r>
            <a:endParaRPr b="0" lang="cs-CZ" sz="3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83" name="TextShape 2"/>
          <p:cNvSpPr txBox="1"/>
          <p:nvPr/>
        </p:nvSpPr>
        <p:spPr>
          <a:xfrm>
            <a:off x="1785960" y="1714320"/>
            <a:ext cx="6900480" cy="46670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váží fragmenty složek komplementu 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1" lang="cs-CZ" sz="2400" spc="-1" strike="noStrike">
                <a:solidFill>
                  <a:srgbClr val="000000"/>
                </a:solidFill>
                <a:latin typeface="Calibri"/>
              </a:rPr>
              <a:t>CR1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 - na různých bb. (erytrocyty…)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        - odstraňování IK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1" lang="cs-CZ" sz="2400" spc="-1" strike="noStrike">
                <a:solidFill>
                  <a:srgbClr val="000000"/>
                </a:solidFill>
                <a:latin typeface="Calibri"/>
              </a:rPr>
              <a:t>CR2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 - na B lymfocytech a FDC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        - aktivace B lymfocytů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1" lang="cs-CZ" sz="2400" spc="-1" strike="noStrike">
                <a:solidFill>
                  <a:srgbClr val="000000"/>
                </a:solidFill>
                <a:latin typeface="Calibri"/>
              </a:rPr>
              <a:t>CR3, CR4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 - na fagocytech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                 - účast v opsonizaci, adheze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57" dur="indefinite" restart="never" nodeType="tmRoot">
          <p:childTnLst>
            <p:seq>
              <p:cTn id="558" dur="indefinite" nodeType="mainSeq">
                <p:childTnLst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3" dur="2000" fill="hold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4" dur="2000" fill="hold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9" dur="2000" fill="hold"/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0" dur="2000" fill="hold"/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5" dur="2000" fill="hold"/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6" dur="2000" fill="hold"/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7" fill="hold">
                      <p:stCondLst>
                        <p:cond delay="indefinite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1" dur="2000" fill="hold"/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2" dur="2000" fill="hold"/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468360" y="2565360"/>
            <a:ext cx="8229240" cy="13712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50000"/>
              </a:lnSpc>
            </a:pP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7. Bazofily a žírné buňky </a:t>
            </a:r>
            <a:br/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a jejich význam v imunitních reakcích</a:t>
            </a:r>
            <a:endParaRPr b="0" lang="cs-CZ" sz="3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83" dur="indefinite" restart="never" nodeType="tmRoot">
          <p:childTnLst>
            <p:seq>
              <p:cTn id="58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1042920" y="620640"/>
            <a:ext cx="5555880" cy="59976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2800" spc="-1" strike="noStrike">
                <a:solidFill>
                  <a:srgbClr val="0000ff"/>
                </a:solidFill>
                <a:latin typeface="Calibri"/>
              </a:rPr>
              <a:t>Mastocyty ( žírné buňky)</a:t>
            </a:r>
            <a:endParaRPr b="0" lang="cs-CZ" sz="28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86" name="TextShape 2"/>
          <p:cNvSpPr txBox="1"/>
          <p:nvPr/>
        </p:nvSpPr>
        <p:spPr>
          <a:xfrm>
            <a:off x="468360" y="2060640"/>
            <a:ext cx="8675280" cy="43207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30000"/>
              </a:lnSpc>
              <a:spcBef>
                <a:spcPts val="479"/>
              </a:spcBef>
              <a:buClr>
                <a:srgbClr val="8e58b6"/>
              </a:buClr>
              <a:buSzPct val="65000"/>
              <a:buFont typeface="Wingdings" charset="2"/>
              <a:buChar char=""/>
            </a:pPr>
            <a:r>
              <a:rPr b="1" lang="cs-CZ" sz="2400" spc="-1" strike="noStrike">
                <a:solidFill>
                  <a:srgbClr val="0000ff"/>
                </a:solidFill>
                <a:latin typeface="Calibri"/>
              </a:rPr>
              <a:t>Slizniční mastocyty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480">
              <a:lnSpc>
                <a:spcPct val="130000"/>
              </a:lnSpc>
              <a:spcBef>
                <a:spcPts val="439"/>
              </a:spcBef>
              <a:buClr>
                <a:srgbClr val="7f6f6f"/>
              </a:buClr>
              <a:buSzPct val="65000"/>
              <a:buFont typeface="Wingdings" charset="2"/>
              <a:buChar char="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ve sliznicích dýchacího a gastrointestinálního traktu</a:t>
            </a:r>
            <a:endParaRPr b="0" lang="cs-CZ" sz="22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480">
              <a:lnSpc>
                <a:spcPct val="130000"/>
              </a:lnSpc>
              <a:spcBef>
                <a:spcPts val="439"/>
              </a:spcBef>
              <a:buClr>
                <a:srgbClr val="7f6f6f"/>
              </a:buClr>
              <a:buSzPct val="65000"/>
              <a:buFont typeface="Wingdings" charset="2"/>
              <a:buChar char="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produkují: histamin, serotonin, heparin, tryptázu, </a:t>
            </a:r>
            <a:br/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leukotrien C4…</a:t>
            </a:r>
            <a:endParaRPr b="0" lang="cs-CZ" sz="22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480">
              <a:lnSpc>
                <a:spcPct val="130000"/>
              </a:lnSpc>
              <a:spcBef>
                <a:spcPts val="439"/>
              </a:spcBef>
              <a:buClr>
                <a:srgbClr val="7f6f6f"/>
              </a:buClr>
              <a:buSzPct val="65000"/>
              <a:buFont typeface="Wingdings" charset="2"/>
              <a:buChar char="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účastní se při parazitózách a při alergiích</a:t>
            </a:r>
            <a:endParaRPr b="0" lang="cs-CZ" sz="22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30000"/>
              </a:lnSpc>
              <a:spcBef>
                <a:spcPts val="479"/>
              </a:spcBef>
            </a:pPr>
            <a:endParaRPr b="0" lang="cs-CZ" sz="22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30000"/>
              </a:lnSpc>
              <a:spcBef>
                <a:spcPts val="400"/>
              </a:spcBef>
              <a:buClr>
                <a:srgbClr val="8e58b6"/>
              </a:buClr>
              <a:buSzPct val="65000"/>
              <a:buFont typeface="Wingdings" charset="2"/>
              <a:buChar char=""/>
            </a:pPr>
            <a:r>
              <a:rPr b="1" i="1" lang="cs-CZ" sz="2000" spc="-1" strike="noStrike">
                <a:solidFill>
                  <a:srgbClr val="000000"/>
                </a:solidFill>
                <a:latin typeface="Calibri"/>
              </a:rPr>
              <a:t>Pojivové mastocyty</a:t>
            </a:r>
            <a:r>
              <a:rPr b="0" i="1" lang="cs-CZ" sz="2000" spc="-1" strike="noStrike">
                <a:solidFill>
                  <a:srgbClr val="000000"/>
                </a:solidFill>
                <a:latin typeface="Calibri"/>
              </a:rPr>
              <a:t> – v pojivové tkáni, produkují tryptázu, chymázu, PGD2…, jsou zmnoženy při fibróze, při parazitózách a alergiích se neúčastní</a:t>
            </a: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287" name="Picture 4" descr=""/>
          <p:cNvPicPr/>
          <p:nvPr/>
        </p:nvPicPr>
        <p:blipFill>
          <a:blip r:embed="rId1"/>
          <a:stretch/>
        </p:blipFill>
        <p:spPr>
          <a:xfrm>
            <a:off x="6300720" y="115920"/>
            <a:ext cx="2679480" cy="17409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85" dur="indefinite" restart="never" nodeType="tmRoot">
          <p:childTnLst>
            <p:seq>
              <p:cTn id="58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1403280" y="836640"/>
            <a:ext cx="6086160" cy="5266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Funkce mastocytů</a:t>
            </a:r>
            <a:endParaRPr b="0" lang="cs-CZ" sz="3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89" name="TextShape 2"/>
          <p:cNvSpPr txBox="1"/>
          <p:nvPr/>
        </p:nvSpPr>
        <p:spPr>
          <a:xfrm>
            <a:off x="500040" y="2071800"/>
            <a:ext cx="8229240" cy="416196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p>
            <a:pPr marL="343080" indent="-342720">
              <a:lnSpc>
                <a:spcPct val="150000"/>
              </a:lnSpc>
              <a:spcBef>
                <a:spcPts val="49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Obrana proti parazitárním infekcím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  <a:spcBef>
                <a:spcPts val="499"/>
              </a:spcBef>
            </a:pP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9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Zodpovědné za časný typ přecitlivělosti (alergické reakce)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  <a:spcBef>
                <a:spcPts val="499"/>
              </a:spcBef>
            </a:pP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9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Uplatňují se při zánětu, při angiogenezi, při remodelaci tkání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  <a:spcBef>
                <a:spcPts val="499"/>
              </a:spcBef>
            </a:pP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9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Regulace imunitní odpovědi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80000"/>
              </a:lnSpc>
              <a:spcBef>
                <a:spcPts val="499"/>
              </a:spcBef>
            </a:pP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80000"/>
              </a:lnSpc>
              <a:spcBef>
                <a:spcPts val="499"/>
              </a:spcBef>
            </a:pP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80000"/>
              </a:lnSpc>
              <a:spcBef>
                <a:spcPts val="499"/>
              </a:spcBef>
            </a:pP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87" dur="indefinite" restart="never" nodeType="tmRoot">
          <p:childTnLst>
            <p:seq>
              <p:cTn id="588" dur="indefinite" nodeType="mainSeq">
                <p:childTnLst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3" dur="2000" fill="hold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4" dur="2000" fill="hold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9" dur="2000" fill="hold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0" dur="2000" fill="hold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5" dur="2000" fill="hold"/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6" dur="2000" fill="hold"/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7" fill="hold">
                      <p:stCondLst>
                        <p:cond delay="indefinite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1" dur="2000" fill="hold"/>
                                        <p:tgtEl>
                                          <p:spTgt spid="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2" dur="2000" fill="hold"/>
                                        <p:tgtEl>
                                          <p:spTgt spid="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392040" y="773280"/>
            <a:ext cx="8229240" cy="59976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Aktivace mastocytů</a:t>
            </a:r>
            <a:endParaRPr b="0" lang="cs-CZ" sz="3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91" name="TextShape 2"/>
          <p:cNvSpPr txBox="1"/>
          <p:nvPr/>
        </p:nvSpPr>
        <p:spPr>
          <a:xfrm>
            <a:off x="1643040" y="1989000"/>
            <a:ext cx="6000480" cy="36716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50000"/>
              </a:lnSpc>
              <a:spcBef>
                <a:spcPts val="499"/>
              </a:spcBef>
              <a:buClr>
                <a:srgbClr val="8e58b6"/>
              </a:buClr>
              <a:buSzPct val="65000"/>
              <a:buFont typeface="Wingdings" charset="2"/>
              <a:buChar char=""/>
            </a:pPr>
            <a:r>
              <a:rPr b="1" lang="cs-CZ" sz="2800" spc="-1" strike="noStrike">
                <a:solidFill>
                  <a:srgbClr val="0000ff"/>
                </a:solidFill>
                <a:latin typeface="Calibri"/>
              </a:rPr>
              <a:t>Propojením Fc receptorů pro IgE</a:t>
            </a:r>
            <a:endParaRPr b="0" lang="cs-CZ" sz="28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  <a:spcBef>
                <a:spcPts val="499"/>
              </a:spcBef>
            </a:pPr>
            <a:endParaRPr b="0" lang="cs-CZ" sz="28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99"/>
              </a:spcBef>
              <a:buClr>
                <a:srgbClr val="8e58b6"/>
              </a:buClr>
              <a:buSzPct val="65000"/>
              <a:buFont typeface="Wingdings" charset="2"/>
              <a:buChar char=""/>
            </a:pPr>
            <a:r>
              <a:rPr b="1" lang="cs-CZ" sz="2800" spc="-1" strike="noStrike">
                <a:solidFill>
                  <a:srgbClr val="0000ff"/>
                </a:solidFill>
                <a:latin typeface="Calibri"/>
              </a:rPr>
              <a:t>Anafylatoxiny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(C3a, C4a, C5a) </a:t>
            </a:r>
            <a:endParaRPr b="0" lang="cs-CZ" sz="28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  <a:spcBef>
                <a:spcPts val="499"/>
              </a:spcBef>
            </a:pPr>
            <a:endParaRPr b="0" lang="cs-CZ" sz="28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99"/>
              </a:spcBef>
              <a:buClr>
                <a:srgbClr val="8e58b6"/>
              </a:buClr>
              <a:buSzPct val="65000"/>
              <a:buFont typeface="Wingdings" charset="2"/>
              <a:buChar char=""/>
            </a:pPr>
            <a:r>
              <a:rPr b="1" lang="cs-CZ" sz="2800" spc="-1" strike="noStrike">
                <a:solidFill>
                  <a:srgbClr val="0000ff"/>
                </a:solidFill>
                <a:latin typeface="Calibri"/>
              </a:rPr>
              <a:t>TLR</a:t>
            </a:r>
            <a:endParaRPr b="0" lang="cs-CZ" sz="28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99"/>
              </a:spcBef>
            </a:pPr>
            <a:endParaRPr b="0" lang="cs-CZ" sz="28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13" dur="indefinite" restart="never" nodeType="tmRoot">
          <p:childTnLst>
            <p:seq>
              <p:cTn id="614" dur="indefinite" nodeType="mainSeq">
                <p:childTnLst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9" dur="2000" fill="hold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0" dur="2000" fill="hold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>
                      <p:stCondLst>
                        <p:cond delay="indefinite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5" dur="2000" fill="hold"/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6" dur="2000" fill="hold"/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1" dur="2000" fill="hold"/>
                                        <p:tgtEl>
                                          <p:spTgt spid="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2" dur="2000" fill="hold"/>
                                        <p:tgtEl>
                                          <p:spTgt spid="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457200" y="380880"/>
            <a:ext cx="8229240" cy="59976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000ff"/>
                </a:solidFill>
                <a:latin typeface="Calibri"/>
              </a:rPr>
              <a:t>Aktivace mastocytů prostřednictvím IgE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293" name="Picture 4" descr=""/>
          <p:cNvPicPr/>
          <p:nvPr/>
        </p:nvPicPr>
        <p:blipFill>
          <a:blip r:embed="rId1"/>
          <a:stretch/>
        </p:blipFill>
        <p:spPr>
          <a:xfrm>
            <a:off x="571320" y="928800"/>
            <a:ext cx="5114520" cy="5636880"/>
          </a:xfrm>
          <a:prstGeom prst="rect">
            <a:avLst/>
          </a:prstGeom>
          <a:ln w="9360">
            <a:noFill/>
          </a:ln>
        </p:spPr>
      </p:pic>
      <p:sp>
        <p:nvSpPr>
          <p:cNvPr id="294" name="CustomShape 2"/>
          <p:cNvSpPr/>
          <p:nvPr/>
        </p:nvSpPr>
        <p:spPr>
          <a:xfrm>
            <a:off x="5572080" y="928800"/>
            <a:ext cx="3571560" cy="2784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80000"/>
              </a:lnSpc>
              <a:spcBef>
                <a:spcPts val="499"/>
              </a:spcBef>
            </a:pPr>
            <a:endParaRPr b="0" lang="cs-CZ" sz="4000" spc="-1" strike="noStrike">
              <a:latin typeface="Arial"/>
            </a:endParaRPr>
          </a:p>
          <a:p>
            <a:pPr marL="343080" indent="-342720">
              <a:lnSpc>
                <a:spcPct val="150000"/>
              </a:lnSpc>
              <a:spcBef>
                <a:spcPts val="499"/>
              </a:spcBef>
              <a:buClr>
                <a:srgbClr val="8e58b6"/>
              </a:buClr>
              <a:buSzPct val="65000"/>
              <a:buFont typeface="Wingdings" charset="2"/>
              <a:buChar char=""/>
            </a:pPr>
            <a:r>
              <a:rPr b="0" lang="cs-CZ" sz="1200" spc="-1" strike="noStrike">
                <a:latin typeface="Calibri"/>
              </a:rPr>
              <a:t>Po</a:t>
            </a:r>
            <a:r>
              <a:rPr b="0" lang="cs-CZ" sz="1200" spc="-1" strike="noStrike">
                <a:solidFill>
                  <a:srgbClr val="0000ff"/>
                </a:solidFill>
                <a:latin typeface="Calibri"/>
              </a:rPr>
              <a:t> navázání multivalentního antigenu </a:t>
            </a:r>
            <a:br/>
            <a:r>
              <a:rPr b="0" lang="cs-CZ" sz="1200" spc="-1" strike="noStrike">
                <a:solidFill>
                  <a:srgbClr val="000000"/>
                </a:solidFill>
                <a:latin typeface="Calibri"/>
              </a:rPr>
              <a:t>(mnohobuněčného parazita) </a:t>
            </a:r>
            <a:r>
              <a:rPr b="0" i="1" lang="cs-CZ" sz="1200" spc="-1" strike="noStrike">
                <a:solidFill>
                  <a:srgbClr val="000000"/>
                </a:solidFill>
                <a:latin typeface="Calibri"/>
              </a:rPr>
              <a:t>prostřednictvím IgE navázaných na vysokoafinním Fc receptoru</a:t>
            </a:r>
            <a:br/>
            <a:r>
              <a:rPr b="0" i="1" lang="cs-CZ" sz="1200" spc="-1" strike="noStrike">
                <a:solidFill>
                  <a:srgbClr val="000000"/>
                </a:solidFill>
                <a:latin typeface="Calibri"/>
              </a:rPr>
              <a:t>pro IgE (Fc</a:t>
            </a:r>
            <a:r>
              <a:rPr b="1" i="1" lang="cs-CZ" sz="1200" spc="-1" strike="noStrike">
                <a:solidFill>
                  <a:srgbClr val="000000"/>
                </a:solidFill>
                <a:latin typeface="Calibri"/>
              </a:rPr>
              <a:t></a:t>
            </a:r>
            <a:r>
              <a:rPr b="0" i="1" lang="cs-CZ" sz="1200" spc="-1" strike="noStrike">
                <a:solidFill>
                  <a:srgbClr val="000000"/>
                </a:solidFill>
                <a:latin typeface="Calibri"/>
              </a:rPr>
              <a:t>RI) dojde k agregaci několika molekul Fc</a:t>
            </a:r>
            <a:r>
              <a:rPr b="1" i="1" lang="cs-CZ" sz="1200" spc="-1" strike="noStrike">
                <a:solidFill>
                  <a:srgbClr val="000000"/>
                </a:solidFill>
                <a:latin typeface="Calibri"/>
              </a:rPr>
              <a:t></a:t>
            </a:r>
            <a:r>
              <a:rPr b="0" i="1" lang="cs-CZ" sz="1200" spc="-1" strike="noStrike">
                <a:solidFill>
                  <a:srgbClr val="000000"/>
                </a:solidFill>
                <a:latin typeface="Calibri"/>
              </a:rPr>
              <a:t>RI</a:t>
            </a:r>
            <a:endParaRPr b="0" lang="cs-CZ" sz="12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499"/>
              </a:spcBef>
            </a:pPr>
            <a:endParaRPr b="0" lang="cs-CZ" sz="1200" spc="-1" strike="noStrike">
              <a:latin typeface="Arial"/>
            </a:endParaRPr>
          </a:p>
          <a:p>
            <a:pPr marL="343080" indent="-342720">
              <a:lnSpc>
                <a:spcPct val="150000"/>
              </a:lnSpc>
              <a:spcBef>
                <a:spcPts val="499"/>
              </a:spcBef>
              <a:buClr>
                <a:srgbClr val="8e58b6"/>
              </a:buClr>
              <a:buSzPct val="65000"/>
              <a:buFont typeface="Wingdings" charset="2"/>
              <a:buChar char=""/>
            </a:pPr>
            <a:r>
              <a:rPr b="0" lang="cs-CZ" sz="1200" spc="-1" strike="noStrike">
                <a:solidFill>
                  <a:srgbClr val="0000ff"/>
                </a:solidFill>
                <a:latin typeface="Calibri"/>
              </a:rPr>
              <a:t>Degranulace mastocytu </a:t>
            </a:r>
            <a:br/>
            <a:r>
              <a:rPr b="0" lang="cs-CZ" sz="1200" spc="-1" strike="noStrike">
                <a:solidFill>
                  <a:srgbClr val="000000"/>
                </a:solidFill>
                <a:latin typeface="Calibri"/>
              </a:rPr>
              <a:t>( histamin, heparin…)</a:t>
            </a:r>
            <a:endParaRPr b="0" lang="cs-CZ" sz="12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499"/>
              </a:spcBef>
            </a:pPr>
            <a:endParaRPr b="0" lang="cs-CZ" sz="1200" spc="-1" strike="noStrike">
              <a:latin typeface="Arial"/>
            </a:endParaRPr>
          </a:p>
          <a:p>
            <a:pPr marL="343080" indent="-342720">
              <a:lnSpc>
                <a:spcPct val="150000"/>
              </a:lnSpc>
              <a:spcBef>
                <a:spcPts val="499"/>
              </a:spcBef>
              <a:buClr>
                <a:srgbClr val="8e58b6"/>
              </a:buClr>
              <a:buSzPct val="65000"/>
              <a:buFont typeface="Wingdings" charset="2"/>
              <a:buChar char=""/>
            </a:pPr>
            <a:r>
              <a:rPr b="0" lang="cs-CZ" sz="1200" spc="-1" strike="noStrike">
                <a:solidFill>
                  <a:srgbClr val="0000ff"/>
                </a:solidFill>
                <a:latin typeface="Calibri"/>
              </a:rPr>
              <a:t>Aktivace metabolismu kyseliny arachidonové</a:t>
            </a:r>
            <a:r>
              <a:rPr b="0" lang="cs-CZ" sz="1200" spc="-1" strike="noStrike">
                <a:solidFill>
                  <a:srgbClr val="000000"/>
                </a:solidFill>
                <a:latin typeface="Calibri"/>
              </a:rPr>
              <a:t> </a:t>
            </a:r>
            <a:br/>
            <a:r>
              <a:rPr b="0" lang="cs-CZ" sz="1200" spc="-1" strike="noStrike">
                <a:solidFill>
                  <a:srgbClr val="000000"/>
                </a:solidFill>
                <a:latin typeface="Calibri"/>
              </a:rPr>
              <a:t>(leukotrien C4, prostaglandin PGD2)</a:t>
            </a:r>
            <a:endParaRPr b="0" lang="cs-CZ" sz="12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499"/>
              </a:spcBef>
            </a:pPr>
            <a:endParaRPr b="0" lang="cs-CZ" sz="1200" spc="-1" strike="noStrike">
              <a:latin typeface="Arial"/>
            </a:endParaRPr>
          </a:p>
          <a:p>
            <a:pPr marL="343080" indent="-342720">
              <a:lnSpc>
                <a:spcPct val="150000"/>
              </a:lnSpc>
              <a:spcBef>
                <a:spcPts val="499"/>
              </a:spcBef>
              <a:buClr>
                <a:srgbClr val="8e58b6"/>
              </a:buClr>
              <a:buSzPct val="65000"/>
              <a:buFont typeface="Wingdings" charset="2"/>
              <a:buChar char=""/>
            </a:pPr>
            <a:r>
              <a:rPr b="0" lang="cs-CZ" sz="1200" spc="-1" strike="noStrike">
                <a:solidFill>
                  <a:srgbClr val="000000"/>
                </a:solidFill>
                <a:latin typeface="Calibri"/>
              </a:rPr>
              <a:t>Zahájení </a:t>
            </a:r>
            <a:r>
              <a:rPr b="0" lang="cs-CZ" sz="1200" spc="-1" strike="noStrike">
                <a:solidFill>
                  <a:srgbClr val="0000ff"/>
                </a:solidFill>
                <a:latin typeface="Calibri"/>
              </a:rPr>
              <a:t>produkce cytokinů</a:t>
            </a:r>
            <a:r>
              <a:rPr b="0" lang="cs-CZ" sz="1200" spc="-1" strike="noStrike">
                <a:solidFill>
                  <a:srgbClr val="000000"/>
                </a:solidFill>
                <a:latin typeface="Calibri"/>
              </a:rPr>
              <a:t> </a:t>
            </a:r>
            <a:br/>
            <a:r>
              <a:rPr b="0" lang="cs-CZ" sz="1200" spc="-1" strike="noStrike">
                <a:solidFill>
                  <a:srgbClr val="000000"/>
                </a:solidFill>
                <a:latin typeface="Calibri"/>
              </a:rPr>
              <a:t>(TNF, TGF</a:t>
            </a:r>
            <a:r>
              <a:rPr b="0" lang="cs-CZ" sz="1200" spc="-1" strike="noStrike">
                <a:solidFill>
                  <a:srgbClr val="000000"/>
                </a:solidFill>
                <a:latin typeface="Symbol"/>
              </a:rPr>
              <a:t></a:t>
            </a:r>
            <a:r>
              <a:rPr b="0" lang="cs-CZ" sz="1200" spc="-1" strike="noStrike">
                <a:solidFill>
                  <a:srgbClr val="000000"/>
                </a:solidFill>
                <a:latin typeface="Calibri"/>
              </a:rPr>
              <a:t>, IL-4,5,6…)</a:t>
            </a:r>
            <a:endParaRPr b="0" lang="cs-CZ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33" dur="indefinite" restart="never" nodeType="tmRoot">
          <p:childTnLst>
            <p:seq>
              <p:cTn id="6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468360" y="333360"/>
            <a:ext cx="8229240" cy="6710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Sekreční produkty mastocytů</a:t>
            </a:r>
            <a:endParaRPr b="0" lang="cs-CZ" sz="3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96" name="TextShape 2"/>
          <p:cNvSpPr txBox="1"/>
          <p:nvPr/>
        </p:nvSpPr>
        <p:spPr>
          <a:xfrm>
            <a:off x="395280" y="1125360"/>
            <a:ext cx="8569080" cy="532728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50000"/>
              </a:lnSpc>
              <a:spcBef>
                <a:spcPts val="499"/>
              </a:spcBef>
              <a:buClr>
                <a:srgbClr val="0000ff"/>
              </a:buClr>
              <a:buSzPct val="65000"/>
              <a:buFont typeface="Arial"/>
              <a:buChar char="•"/>
            </a:pPr>
            <a:r>
              <a:rPr b="1" lang="cs-CZ" sz="2000" spc="-1" strike="noStrike">
                <a:solidFill>
                  <a:srgbClr val="0000ff"/>
                </a:solidFill>
                <a:latin typeface="Calibri"/>
              </a:rPr>
              <a:t>Cytoplazmatická granula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: histamin, serotonin, heparin, chondroitinsulfát, hydrolytické enzymy </a:t>
            </a: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  <a:spcBef>
                <a:spcPts val="499"/>
              </a:spcBef>
            </a:pP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60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1" lang="cs-CZ" sz="2000" spc="-1" strike="noStrike">
                <a:solidFill>
                  <a:srgbClr val="ff0000"/>
                </a:solidFill>
                <a:latin typeface="Calibri"/>
              </a:rPr>
              <a:t>Histamin</a:t>
            </a: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480">
              <a:lnSpc>
                <a:spcPct val="150000"/>
              </a:lnSpc>
              <a:spcBef>
                <a:spcPts val="60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vasodilatace, zvýšení vaskulární permeability  → erytém, edém, svědění </a:t>
            </a:r>
            <a:endParaRPr b="0" lang="cs-CZ" sz="18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480">
              <a:lnSpc>
                <a:spcPct val="150000"/>
              </a:lnSpc>
              <a:spcBef>
                <a:spcPts val="60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kontrakce hladké svaloviny bronchů</a:t>
            </a:r>
            <a:endParaRPr b="0" lang="cs-CZ" sz="18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480">
              <a:lnSpc>
                <a:spcPct val="150000"/>
              </a:lnSpc>
              <a:spcBef>
                <a:spcPts val="60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zvýšení peristaltiky střev</a:t>
            </a:r>
            <a:endParaRPr b="0" lang="cs-CZ" sz="18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480">
              <a:lnSpc>
                <a:spcPct val="150000"/>
              </a:lnSpc>
              <a:spcBef>
                <a:spcPts val="601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zvýšení sekrece hlenu slizničními žlázkami v respiračním traktu a GITu </a:t>
            </a:r>
            <a:br/>
            <a:r>
              <a:rPr b="0" lang="cs-CZ" sz="16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16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601"/>
              </a:spcBef>
              <a:buClr>
                <a:srgbClr val="0000ff"/>
              </a:buClr>
              <a:buSzPct val="65000"/>
              <a:buFont typeface="Arial"/>
              <a:buChar char="•"/>
            </a:pPr>
            <a:r>
              <a:rPr b="1" lang="cs-CZ" sz="2000" spc="-1" strike="noStrike">
                <a:solidFill>
                  <a:srgbClr val="0000ff"/>
                </a:solidFill>
                <a:latin typeface="Calibri"/>
              </a:rPr>
              <a:t>Metabolity kys. arachidonové</a:t>
            </a:r>
            <a:r>
              <a:rPr b="1" lang="cs-CZ" sz="2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(leukotrien C4, prostaglandin PGD2)</a:t>
            </a: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601"/>
              </a:spcBef>
              <a:buClr>
                <a:srgbClr val="0000ff"/>
              </a:buClr>
              <a:buSzPct val="65000"/>
              <a:buFont typeface="Arial"/>
              <a:buChar char="•"/>
            </a:pPr>
            <a:r>
              <a:rPr b="1" lang="cs-CZ" sz="2000" spc="-1" strike="noStrike">
                <a:solidFill>
                  <a:srgbClr val="0000ff"/>
                </a:solidFill>
                <a:latin typeface="Calibri"/>
              </a:rPr>
              <a:t>Cytokiny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 (TNF, TGF</a:t>
            </a:r>
            <a:r>
              <a:rPr b="0" lang="cs-CZ" sz="2000" spc="-1" strike="noStrike">
                <a:solidFill>
                  <a:srgbClr val="000000"/>
                </a:solidFill>
                <a:latin typeface="Symbol"/>
              </a:rPr>
              <a:t>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, IL-4,5,6…) </a:t>
            </a: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15000"/>
              </a:lnSpc>
              <a:spcBef>
                <a:spcPts val="479"/>
              </a:spcBef>
            </a:pP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35" dur="indefinite" restart="never" nodeType="tmRoot">
          <p:childTnLst>
            <p:seq>
              <p:cTn id="636" dur="indefinite" nodeType="mainSeq">
                <p:childTnLst>
                  <p:par>
                    <p:cTn id="637" fill="hold">
                      <p:stCondLst>
                        <p:cond delay="indefinite"/>
                      </p:stCondLst>
                      <p:childTnLst>
                        <p:par>
                          <p:cTn id="638" fill="hold">
                            <p:stCondLst>
                              <p:cond delay="0"/>
                            </p:stCondLst>
                            <p:childTnLst>
                              <p:par>
                                <p:cTn id="63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1" dur="2000" fill="hold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2" dur="2000" fill="hold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3" fill="hold">
                      <p:stCondLst>
                        <p:cond delay="indefinite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7" dur="2000" fill="hold"/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8" dur="2000" fill="hold"/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9" fill="hold">
                      <p:stCondLst>
                        <p:cond delay="indefinite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3" dur="2000" fill="hold"/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4" dur="2000" fill="hold"/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5" fill="hold">
                      <p:stCondLst>
                        <p:cond delay="indefinite"/>
                      </p:stCondLst>
                      <p:childTnLst>
                        <p:par>
                          <p:cTn id="656" fill="hold">
                            <p:stCondLst>
                              <p:cond delay="0"/>
                            </p:stCondLst>
                            <p:childTnLst>
                              <p:par>
                                <p:cTn id="65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9" dur="2000" fill="hold"/>
                                        <p:tgtEl>
                                          <p:spTgt spid="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0" dur="2000" fill="hold"/>
                                        <p:tgtEl>
                                          <p:spTgt spid="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1" fill="hold">
                      <p:stCondLst>
                        <p:cond delay="indefinite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65" dur="2000" fill="hold"/>
                                        <p:tgtEl>
                                          <p:spTgt spid="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6" dur="2000" fill="hold"/>
                                        <p:tgtEl>
                                          <p:spTgt spid="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1" dur="2000" fill="hold"/>
                                        <p:tgtEl>
                                          <p:spTgt spid="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2" dur="2000" fill="hold"/>
                                        <p:tgtEl>
                                          <p:spTgt spid="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3" fill="hold">
                      <p:stCondLst>
                        <p:cond delay="indefinite"/>
                      </p:stCondLst>
                      <p:childTnLst>
                        <p:par>
                          <p:cTn id="674" fill="hold">
                            <p:stCondLst>
                              <p:cond delay="0"/>
                            </p:stCondLst>
                            <p:childTnLst>
                              <p:par>
                                <p:cTn id="67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7" dur="2000" fill="hold"/>
                                        <p:tgtEl>
                                          <p:spTgt spid="2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8" dur="2000" fill="hold"/>
                                        <p:tgtEl>
                                          <p:spTgt spid="2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9" fill="hold">
                      <p:stCondLst>
                        <p:cond delay="indefinite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3" dur="2000" fill="hold"/>
                                        <p:tgtEl>
                                          <p:spTgt spid="2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4" dur="2000" fill="hold"/>
                                        <p:tgtEl>
                                          <p:spTgt spid="2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468360" y="189000"/>
            <a:ext cx="8229240" cy="13712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Bazofily</a:t>
            </a:r>
            <a:endParaRPr b="0" lang="cs-CZ" sz="3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98" name="TextShape 2"/>
          <p:cNvSpPr txBox="1"/>
          <p:nvPr/>
        </p:nvSpPr>
        <p:spPr>
          <a:xfrm>
            <a:off x="611280" y="1341360"/>
            <a:ext cx="8248320" cy="42620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50000"/>
              </a:lnSpc>
              <a:spcBef>
                <a:spcPts val="499"/>
              </a:spcBef>
              <a:buClr>
                <a:srgbClr val="000000"/>
              </a:buClr>
              <a:buSzPct val="130000"/>
              <a:buFont typeface="Arial"/>
              <a:buChar char="•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Bazofily se nacházejí v krvi</a:t>
            </a:r>
            <a:endParaRPr b="0" lang="cs-CZ" sz="22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  <a:spcBef>
                <a:spcPts val="499"/>
              </a:spcBef>
            </a:pPr>
            <a:endParaRPr b="0" lang="cs-CZ" sz="22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99"/>
              </a:spcBef>
              <a:buClr>
                <a:srgbClr val="000000"/>
              </a:buClr>
              <a:buSzPct val="130000"/>
              <a:buFont typeface="Arial"/>
              <a:buChar char="•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Receptorovou výbavou, obsahem granul, mechanismy stimulace </a:t>
            </a:r>
            <a:br/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a funkcemi jsou velmi podobné mastocytům</a:t>
            </a:r>
            <a:endParaRPr b="0" lang="cs-CZ" sz="22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  <a:spcBef>
                <a:spcPts val="499"/>
              </a:spcBef>
            </a:pPr>
            <a:endParaRPr b="0" lang="cs-CZ" sz="22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99"/>
              </a:spcBef>
              <a:buClr>
                <a:srgbClr val="000000"/>
              </a:buClr>
              <a:buSzPct val="130000"/>
              <a:buFont typeface="Arial"/>
              <a:buChar char="•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Uplatňují se při zánětu, regulaci imunitních reakcí , </a:t>
            </a:r>
            <a:br/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u alergických reakcí, jsou zodpovědné za vznik anafylaktického šoku</a:t>
            </a:r>
            <a:endParaRPr b="0" lang="cs-CZ" sz="22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  <a:spcBef>
                <a:spcPts val="499"/>
              </a:spcBef>
            </a:pPr>
            <a:endParaRPr b="0" lang="cs-CZ" sz="22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99"/>
              </a:spcBef>
              <a:buClr>
                <a:srgbClr val="000000"/>
              </a:buClr>
              <a:buSzPct val="130000"/>
              <a:buFont typeface="Arial"/>
              <a:buChar char="•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Ve vyšším počtu se nacházejí v místě ektoparazitární infekce</a:t>
            </a:r>
            <a:endParaRPr b="0" lang="cs-CZ" sz="22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99"/>
              </a:spcBef>
            </a:pPr>
            <a:endParaRPr b="0" lang="cs-CZ" sz="22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2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299" name="Picture 4" descr=""/>
          <p:cNvPicPr/>
          <p:nvPr/>
        </p:nvPicPr>
        <p:blipFill>
          <a:blip r:embed="rId1"/>
          <a:stretch/>
        </p:blipFill>
        <p:spPr>
          <a:xfrm>
            <a:off x="6804000" y="476280"/>
            <a:ext cx="1634760" cy="16347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85" dur="indefinite" restart="never" nodeType="tmRoot">
          <p:childTnLst>
            <p:seq>
              <p:cTn id="686" dur="indefinite" nodeType="mainSeq">
                <p:childTnLst>
                  <p:par>
                    <p:cTn id="687" fill="hold">
                      <p:stCondLst>
                        <p:cond delay="indefinite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1" dur="2000" fill="hold"/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2" dur="2000" fill="hold"/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3" fill="hold">
                      <p:stCondLst>
                        <p:cond delay="indefinite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7" dur="2000" fill="hold"/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8" dur="2000" fill="hold"/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9" fill="hold">
                      <p:stCondLst>
                        <p:cond delay="indefinite"/>
                      </p:stCondLst>
                      <p:childTnLst>
                        <p:par>
                          <p:cTn id="700" fill="hold">
                            <p:stCondLst>
                              <p:cond delay="0"/>
                            </p:stCondLst>
                            <p:childTnLst>
                              <p:par>
                                <p:cTn id="70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3" dur="2000" fill="hold"/>
                                        <p:tgtEl>
                                          <p:spTgt spid="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4" dur="2000" fill="hold"/>
                                        <p:tgtEl>
                                          <p:spTgt spid="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5" fill="hold">
                      <p:stCondLst>
                        <p:cond delay="indefinite"/>
                      </p:stCondLst>
                      <p:childTnLst>
                        <p:par>
                          <p:cTn id="706" fill="hold">
                            <p:stCondLst>
                              <p:cond delay="0"/>
                            </p:stCondLst>
                            <p:childTnLst>
                              <p:par>
                                <p:cTn id="70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9" dur="2000" fill="hold"/>
                                        <p:tgtEl>
                                          <p:spTgt spid="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0" dur="2000" fill="hold"/>
                                        <p:tgtEl>
                                          <p:spTgt spid="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395280" y="1916280"/>
            <a:ext cx="8229240" cy="21603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50000"/>
              </a:lnSpc>
              <a:spcBef>
                <a:spcPts val="720"/>
              </a:spcBef>
            </a:pP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8. Imunitní mechanismy zánětu </a:t>
            </a:r>
            <a:br/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(lokální a systémová reakce)</a:t>
            </a:r>
            <a:endParaRPr b="0" lang="cs-CZ" sz="3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p:transition spd="med">
    <p:wipe dir="r"/>
  </p:transition>
  <p:timing>
    <p:tnLst>
      <p:par>
        <p:cTn id="711" dur="indefinite" restart="never" nodeType="tmRoot">
          <p:childTnLst>
            <p:seq>
              <p:cTn id="7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2" descr=""/>
          <p:cNvPicPr/>
          <p:nvPr/>
        </p:nvPicPr>
        <p:blipFill>
          <a:blip r:embed="rId1"/>
          <a:stretch/>
        </p:blipFill>
        <p:spPr>
          <a:xfrm>
            <a:off x="285840" y="285840"/>
            <a:ext cx="7000560" cy="2596680"/>
          </a:xfrm>
          <a:prstGeom prst="rect">
            <a:avLst/>
          </a:prstGeom>
          <a:ln w="9360">
            <a:noFill/>
          </a:ln>
        </p:spPr>
      </p:pic>
      <p:pic>
        <p:nvPicPr>
          <p:cNvPr id="188" name="Picture 3" descr=""/>
          <p:cNvPicPr/>
          <p:nvPr/>
        </p:nvPicPr>
        <p:blipFill>
          <a:blip r:embed="rId2"/>
          <a:stretch/>
        </p:blipFill>
        <p:spPr>
          <a:xfrm>
            <a:off x="1357200" y="1857240"/>
            <a:ext cx="7508520" cy="3841560"/>
          </a:xfrm>
          <a:prstGeom prst="rect">
            <a:avLst/>
          </a:prstGeom>
          <a:ln w="9360">
            <a:noFill/>
          </a:ln>
        </p:spPr>
      </p:pic>
    </p:spTree>
  </p:cSld>
  <p:transition>
    <p:wipe dir="r"/>
  </p:transition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500040" y="142884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Zánět</a:t>
            </a:r>
            <a:endParaRPr b="0" lang="cs-CZ" sz="3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02" name="TextShape 2"/>
          <p:cNvSpPr txBox="1"/>
          <p:nvPr/>
        </p:nvSpPr>
        <p:spPr>
          <a:xfrm>
            <a:off x="571680" y="3000240"/>
            <a:ext cx="8229240" cy="26143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70000"/>
              </a:lnSpc>
              <a:spcBef>
                <a:spcPts val="479"/>
              </a:spcBef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Je souhrn fyziologických reakcí na porušení integrity organismu, které vedou k ochraně proti infikování poškozeného místa, k lokalizaci poškození a jeho zhojení.</a:t>
            </a:r>
            <a:br/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303" name="Picture 4" descr=""/>
          <p:cNvPicPr/>
          <p:nvPr/>
        </p:nvPicPr>
        <p:blipFill>
          <a:blip r:embed="rId1"/>
          <a:stretch/>
        </p:blipFill>
        <p:spPr>
          <a:xfrm>
            <a:off x="7000920" y="142920"/>
            <a:ext cx="1785600" cy="2374560"/>
          </a:xfrm>
          <a:prstGeom prst="rect">
            <a:avLst/>
          </a:prstGeom>
          <a:ln w="9360">
            <a:noFill/>
          </a:ln>
        </p:spPr>
      </p:pic>
    </p:spTree>
  </p:cSld>
  <p:transition>
    <p:wipe dir="r"/>
  </p:transition>
  <p:timing>
    <p:tnLst>
      <p:par>
        <p:cTn id="713" dur="indefinite" restart="never" nodeType="tmRoot">
          <p:childTnLst>
            <p:seq>
              <p:cTn id="7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457200" y="380880"/>
            <a:ext cx="8229240" cy="13712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Vyvolávající příčiny</a:t>
            </a:r>
            <a:endParaRPr b="0" lang="cs-CZ" sz="3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05" name="TextShape 2"/>
          <p:cNvSpPr txBox="1"/>
          <p:nvPr/>
        </p:nvSpPr>
        <p:spPr>
          <a:xfrm>
            <a:off x="1143000" y="1600200"/>
            <a:ext cx="7543440" cy="45255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Patogen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Fyzikální (trauma, popáleniny, omrzliny, záření)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Chemické podráždění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Nádorové bujení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Imunologické příčiny (autoimunita, alergie)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p:transition>
    <p:wipe dir="r"/>
  </p:transition>
  <p:timing>
    <p:tnLst>
      <p:par>
        <p:cTn id="715" dur="indefinite" restart="never" nodeType="tmRoot">
          <p:childTnLst>
            <p:seq>
              <p:cTn id="7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500040" y="85716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Lokální zánětlivá odpověď</a:t>
            </a:r>
            <a:endParaRPr b="0" lang="cs-CZ" sz="3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07" name="TextShape 2"/>
          <p:cNvSpPr txBox="1"/>
          <p:nvPr/>
        </p:nvSpPr>
        <p:spPr>
          <a:xfrm>
            <a:off x="500040" y="2000160"/>
            <a:ext cx="8229240" cy="485748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50000"/>
              </a:lnSpc>
              <a:spcBef>
                <a:spcPts val="479"/>
              </a:spcBef>
              <a:buClr>
                <a:srgbClr val="0000ff"/>
              </a:buClr>
              <a:buSzPct val="65000"/>
              <a:buFont typeface="Wingdings" charset="2"/>
              <a:buChar char=""/>
            </a:pPr>
            <a:r>
              <a:rPr b="0" lang="cs-CZ" sz="2400" spc="-1" strike="noStrike">
                <a:solidFill>
                  <a:srgbClr val="000000"/>
                </a:solidFill>
                <a:latin typeface="Tahoma"/>
              </a:rPr>
              <a:t>První signály pro rozvoj zánětlivé reakce pocházejí od aktivovaných</a:t>
            </a:r>
            <a:r>
              <a:rPr b="0" lang="cs-CZ" sz="2400" spc="-1" strike="noStrike">
                <a:solidFill>
                  <a:srgbClr val="cc0099"/>
                </a:solidFill>
                <a:latin typeface="Tahoma"/>
              </a:rPr>
              <a:t> fagocytů</a:t>
            </a:r>
            <a:r>
              <a:rPr b="0" lang="cs-CZ" sz="2400" spc="-1" strike="noStrike">
                <a:solidFill>
                  <a:srgbClr val="000000"/>
                </a:solidFill>
                <a:latin typeface="Tahoma"/>
              </a:rPr>
              <a:t>,</a:t>
            </a:r>
            <a:r>
              <a:rPr b="0" lang="cs-CZ" sz="2400" spc="-1" strike="noStrike">
                <a:solidFill>
                  <a:srgbClr val="002060"/>
                </a:solidFill>
                <a:latin typeface="Tahoma"/>
              </a:rPr>
              <a:t> </a:t>
            </a:r>
            <a:r>
              <a:rPr b="0" lang="cs-CZ" sz="2400" spc="-1" strike="noStrike">
                <a:solidFill>
                  <a:srgbClr val="cc0099"/>
                </a:solidFill>
                <a:latin typeface="Tahoma"/>
              </a:rPr>
              <a:t>mastocytů</a:t>
            </a:r>
            <a:r>
              <a:rPr b="0" lang="cs-CZ" sz="2400" spc="-1" strike="noStrike">
                <a:solidFill>
                  <a:srgbClr val="000000"/>
                </a:solidFill>
                <a:latin typeface="Tahoma"/>
              </a:rPr>
              <a:t>,</a:t>
            </a:r>
            <a:r>
              <a:rPr b="0" lang="cs-CZ" sz="2400" spc="-1" strike="noStrike">
                <a:solidFill>
                  <a:srgbClr val="002060"/>
                </a:solidFill>
                <a:latin typeface="Tahoma"/>
              </a:rPr>
              <a:t> </a:t>
            </a:r>
            <a:r>
              <a:rPr b="0" lang="cs-CZ" sz="2400" spc="-1" strike="noStrike">
                <a:solidFill>
                  <a:srgbClr val="cc0099"/>
                </a:solidFill>
                <a:latin typeface="Tahoma"/>
              </a:rPr>
              <a:t>komplementu</a:t>
            </a:r>
            <a:r>
              <a:rPr b="0" lang="cs-CZ" sz="2400" spc="-1" strike="noStrike">
                <a:solidFill>
                  <a:srgbClr val="002060"/>
                </a:solidFill>
                <a:latin typeface="Tahoma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Tahoma"/>
              </a:rPr>
              <a:t>a od látek uvolněných z</a:t>
            </a:r>
            <a:r>
              <a:rPr b="0" lang="cs-CZ" sz="2400" spc="-1" strike="noStrike">
                <a:solidFill>
                  <a:srgbClr val="002060"/>
                </a:solidFill>
                <a:latin typeface="Tahoma"/>
              </a:rPr>
              <a:t> </a:t>
            </a:r>
            <a:r>
              <a:rPr b="0" lang="cs-CZ" sz="2400" spc="-1" strike="noStrike">
                <a:solidFill>
                  <a:srgbClr val="cc0099"/>
                </a:solidFill>
                <a:latin typeface="Tahoma"/>
              </a:rPr>
              <a:t>poškozených buněk </a:t>
            </a:r>
            <a:r>
              <a:rPr b="0" lang="cs-CZ" sz="2400" spc="-1" strike="noStrike">
                <a:solidFill>
                  <a:srgbClr val="000000"/>
                </a:solidFill>
                <a:latin typeface="Tahoma"/>
              </a:rPr>
              <a:t>a součástí mezibuněčné hmoty.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  <a:spcBef>
                <a:spcPts val="479"/>
              </a:spcBef>
            </a:pPr>
            <a:br/>
            <a:r>
              <a:rPr b="0" lang="cs-CZ" sz="2400" spc="-1" strike="noStrike" u="sng">
                <a:solidFill>
                  <a:srgbClr val="8e58b6"/>
                </a:solidFill>
                <a:uFillTx/>
                <a:latin typeface="Tahoma"/>
                <a:hlinkClick r:id="rId1"/>
              </a:rPr>
              <a:t>https://www.youtube.com/watch?v=vZ9ykvRhWK0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308" name="Picture 3" descr=""/>
          <p:cNvPicPr/>
          <p:nvPr/>
        </p:nvPicPr>
        <p:blipFill>
          <a:blip r:embed="rId2"/>
          <a:stretch/>
        </p:blipFill>
        <p:spPr>
          <a:xfrm>
            <a:off x="2556000" y="4365720"/>
            <a:ext cx="3665160" cy="2219040"/>
          </a:xfrm>
          <a:prstGeom prst="rect">
            <a:avLst/>
          </a:prstGeom>
          <a:ln w="9360">
            <a:noFill/>
          </a:ln>
        </p:spPr>
      </p:pic>
    </p:spTree>
  </p:cSld>
  <p:transition>
    <p:wipe dir="r"/>
  </p:transition>
  <p:timing>
    <p:tnLst>
      <p:par>
        <p:cTn id="717" dur="indefinite" restart="never" nodeType="tmRoot">
          <p:childTnLst>
            <p:seq>
              <p:cTn id="7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428760" y="1071720"/>
            <a:ext cx="8473680" cy="18284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rmAutofit fontScale="51000"/>
          </a:bodyPr>
          <a:p>
            <a:pPr>
              <a:lnSpc>
                <a:spcPct val="150000"/>
              </a:lnSpc>
            </a:pPr>
            <a:r>
              <a:rPr b="1" lang="cs-CZ" sz="3600" spc="-1" strike="noStrike">
                <a:solidFill>
                  <a:srgbClr val="0000ff"/>
                </a:solidFill>
                <a:latin typeface="Tahoma"/>
              </a:rPr>
              <a:t>         </a:t>
            </a: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Lokální zánětlivá odpověď </a:t>
            </a:r>
            <a:br/>
            <a:r>
              <a:rPr b="1" lang="cs-CZ" sz="2400" spc="-1" strike="noStrike">
                <a:solidFill>
                  <a:srgbClr val="cc0099"/>
                </a:solidFill>
                <a:latin typeface="Calibri"/>
              </a:rPr>
              <a:t>Projevy</a:t>
            </a:r>
            <a:r>
              <a:rPr b="0" lang="cs-CZ" sz="2400" spc="-1" strike="noStrike">
                <a:solidFill>
                  <a:srgbClr val="002060"/>
                </a:solidFill>
                <a:latin typeface="Calibri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- bolest (dolor), teplo (calor), zčervenání (rubor), otok (tumor)  </a:t>
            </a:r>
            <a:br/>
            <a:br/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310" name="Picture 3" descr=""/>
          <p:cNvPicPr/>
          <p:nvPr/>
        </p:nvPicPr>
        <p:blipFill>
          <a:blip r:embed="rId1"/>
          <a:stretch/>
        </p:blipFill>
        <p:spPr>
          <a:xfrm>
            <a:off x="1643040" y="2522520"/>
            <a:ext cx="5982840" cy="4335120"/>
          </a:xfrm>
          <a:prstGeom prst="rect">
            <a:avLst/>
          </a:prstGeom>
          <a:ln w="9360">
            <a:noFill/>
          </a:ln>
        </p:spPr>
      </p:pic>
    </p:spTree>
  </p:cSld>
  <p:transition>
    <p:wipe dir="r"/>
  </p:transition>
  <p:timing>
    <p:tnLst>
      <p:par>
        <p:cTn id="719" dur="indefinite" restart="never" nodeType="tmRoot">
          <p:childTnLst>
            <p:seq>
              <p:cTn id="7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 txBox="1"/>
          <p:nvPr/>
        </p:nvSpPr>
        <p:spPr>
          <a:xfrm>
            <a:off x="500040" y="50004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Lokální zánět</a:t>
            </a:r>
            <a:endParaRPr b="0" lang="cs-CZ" sz="3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12" name="TextShape 2"/>
          <p:cNvSpPr txBox="1"/>
          <p:nvPr/>
        </p:nvSpPr>
        <p:spPr>
          <a:xfrm>
            <a:off x="428760" y="1714320"/>
            <a:ext cx="8472240" cy="452556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/>
          </a:bodyPr>
          <a:p>
            <a:pPr marL="343080" indent="-342720">
              <a:lnSpc>
                <a:spcPct val="150000"/>
              </a:lnSpc>
              <a:spcBef>
                <a:spcPts val="479"/>
              </a:spcBef>
              <a:buClr>
                <a:srgbClr val="0000ff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cc0099"/>
                </a:solidFill>
                <a:latin typeface="Calibri"/>
              </a:rPr>
              <a:t>vasodilatace a zvýšení permeability 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cév  ( histamin, serotonin, bradykinin, složky komplementu C3a, C5a, leukotrieny, prostaglandiny) =&gt; </a:t>
            </a:r>
            <a:r>
              <a:rPr b="1" lang="cs-CZ" sz="2400" spc="-1" strike="noStrike">
                <a:solidFill>
                  <a:srgbClr val="0000ff"/>
                </a:solidFill>
                <a:latin typeface="Calibri"/>
              </a:rPr>
              <a:t>zarudnutí</a:t>
            </a:r>
            <a:r>
              <a:rPr b="0" lang="cs-CZ" sz="2400" spc="-1" strike="noStrike">
                <a:solidFill>
                  <a:srgbClr val="002060"/>
                </a:solidFill>
                <a:latin typeface="Calibri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a</a:t>
            </a:r>
            <a:r>
              <a:rPr b="0" lang="cs-CZ" sz="2400" spc="-1" strike="noStrike">
                <a:solidFill>
                  <a:srgbClr val="002060"/>
                </a:solidFill>
                <a:latin typeface="Calibri"/>
              </a:rPr>
              <a:t> </a:t>
            </a:r>
            <a:r>
              <a:rPr b="1" lang="cs-CZ" sz="2400" spc="-1" strike="noStrike">
                <a:solidFill>
                  <a:srgbClr val="0000ff"/>
                </a:solidFill>
                <a:latin typeface="Calibri"/>
              </a:rPr>
              <a:t>otok</a:t>
            </a:r>
            <a:r>
              <a:rPr b="1" lang="cs-CZ" sz="2400" spc="-1" strike="noStrike">
                <a:solidFill>
                  <a:srgbClr val="002060"/>
                </a:solidFill>
                <a:latin typeface="Calibri"/>
              </a:rPr>
              <a:t> 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  <a:spcBef>
                <a:spcPts val="159"/>
              </a:spcBef>
            </a:pP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79"/>
              </a:spcBef>
              <a:buClr>
                <a:srgbClr val="0000ff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cc0099"/>
                </a:solidFill>
                <a:latin typeface="Calibri"/>
              </a:rPr>
              <a:t>zvýšení exprese adhezivních molekul 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na endoteliích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(TNF</a:t>
            </a:r>
            <a:r>
              <a:rPr b="0" lang="cs-CZ" sz="2400" spc="-1" strike="noStrike">
                <a:solidFill>
                  <a:srgbClr val="000000"/>
                </a:solidFill>
                <a:latin typeface="Symbol"/>
              </a:rPr>
              <a:t>a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, IL-1) =&gt; zachytávání fagocytů a leukocytů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  <a:spcBef>
                <a:spcPts val="159"/>
              </a:spcBef>
            </a:pP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79"/>
              </a:spcBef>
              <a:buClr>
                <a:srgbClr val="0000ff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cc0099"/>
                </a:solidFill>
                <a:latin typeface="Calibri"/>
              </a:rPr>
              <a:t>ovlivnění nociceptorů 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(prostaglandiny…) =&gt; </a:t>
            </a:r>
            <a:r>
              <a:rPr b="1" lang="cs-CZ" sz="2400" spc="-1" strike="noStrike">
                <a:solidFill>
                  <a:srgbClr val="0000ff"/>
                </a:solidFill>
                <a:latin typeface="Calibri"/>
              </a:rPr>
              <a:t>bolest</a:t>
            </a:r>
            <a:r>
              <a:rPr b="0" lang="cs-CZ" sz="2400" spc="-1" strike="noStrike">
                <a:solidFill>
                  <a:srgbClr val="002060"/>
                </a:solidFill>
                <a:latin typeface="Calibri"/>
              </a:rPr>
              <a:t> 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  <a:spcBef>
                <a:spcPts val="159"/>
              </a:spcBef>
            </a:pP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79"/>
              </a:spcBef>
              <a:buClr>
                <a:srgbClr val="0000ff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cc0099"/>
                </a:solidFill>
                <a:latin typeface="Calibri"/>
              </a:rPr>
              <a:t>zvýšení tělesné teploty 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(IL- 1, IL-6, TNF</a:t>
            </a:r>
            <a:r>
              <a:rPr b="0" lang="cs-CZ" sz="2400" spc="-1" strike="noStrike">
                <a:solidFill>
                  <a:srgbClr val="000000"/>
                </a:solidFill>
                <a:latin typeface="Symbol"/>
              </a:rPr>
              <a:t>a</a:t>
            </a:r>
            <a:r>
              <a:rPr b="0" lang="cs-CZ" sz="2400" spc="-1" strike="noStrike">
                <a:solidFill>
                  <a:srgbClr val="000000"/>
                </a:solidFill>
                <a:latin typeface="Tahoma"/>
              </a:rPr>
              <a:t>, 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prostaglandiny)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p:transition>
    <p:wipe dir="r"/>
  </p:transition>
  <p:timing>
    <p:tnLst>
      <p:par>
        <p:cTn id="721" dur="indefinite" restart="never" nodeType="tmRoot">
          <p:childTnLst>
            <p:seq>
              <p:cTn id="722" dur="indefinite" nodeType="mainSeq">
                <p:childTnLst>
                  <p:par>
                    <p:cTn id="723" fill="hold">
                      <p:stCondLst>
                        <p:cond delay="indefinite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7" dur="2000" fill="hold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8" dur="2000" fill="hold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9" fill="hold">
                      <p:stCondLst>
                        <p:cond delay="indefinite"/>
                      </p:stCondLst>
                      <p:childTnLst>
                        <p:par>
                          <p:cTn id="730" fill="hold">
                            <p:stCondLst>
                              <p:cond delay="0"/>
                            </p:stCondLst>
                            <p:childTnLst>
                              <p:par>
                                <p:cTn id="73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3" dur="2000" fill="hold"/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4" dur="2000" fill="hold"/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5" fill="hold">
                      <p:stCondLst>
                        <p:cond delay="indefinite"/>
                      </p:stCondLst>
                      <p:childTnLst>
                        <p:par>
                          <p:cTn id="736" fill="hold">
                            <p:stCondLst>
                              <p:cond delay="0"/>
                            </p:stCondLst>
                            <p:childTnLst>
                              <p:par>
                                <p:cTn id="73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9" dur="2000" fill="hold"/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0" dur="2000" fill="hold"/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1" fill="hold">
                      <p:stCondLst>
                        <p:cond delay="indefinite"/>
                      </p:stCondLst>
                      <p:childTnLst>
                        <p:par>
                          <p:cTn id="742" fill="hold">
                            <p:stCondLst>
                              <p:cond delay="0"/>
                            </p:stCondLst>
                            <p:childTnLst>
                              <p:par>
                                <p:cTn id="74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5" dur="2000" fill="hold"/>
                                        <p:tgtEl>
                                          <p:spTgt spid="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6" dur="2000" fill="hold"/>
                                        <p:tgtEl>
                                          <p:spTgt spid="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500040" y="28584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Systémová odpověď na zánět</a:t>
            </a:r>
            <a:endParaRPr b="0" lang="cs-CZ" sz="3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14" name="TextShape 2"/>
          <p:cNvSpPr txBox="1"/>
          <p:nvPr/>
        </p:nvSpPr>
        <p:spPr>
          <a:xfrm>
            <a:off x="1285920" y="1285920"/>
            <a:ext cx="7400520" cy="48398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159"/>
              </a:spcBef>
            </a:pPr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cc0099"/>
                </a:solidFill>
                <a:latin typeface="Calibri"/>
              </a:rPr>
              <a:t>leukocytóza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cc0099"/>
                </a:solidFill>
                <a:latin typeface="Calibri"/>
              </a:rPr>
              <a:t>horečka</a:t>
            </a:r>
            <a:r>
              <a:rPr b="0" lang="cs-CZ" sz="2400" spc="-1" strike="noStrike">
                <a:solidFill>
                  <a:srgbClr val="002060"/>
                </a:solidFill>
                <a:latin typeface="Calibri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(TNF</a:t>
            </a:r>
            <a:r>
              <a:rPr b="0" lang="cs-CZ" sz="2400" spc="-1" strike="noStrike">
                <a:solidFill>
                  <a:srgbClr val="000000"/>
                </a:solidFill>
                <a:latin typeface="Symbol"/>
              </a:rPr>
              <a:t>a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, IL-1, IL-6, IFN</a:t>
            </a:r>
            <a:r>
              <a:rPr b="0" lang="cs-CZ" sz="2400" spc="-1" strike="noStrike">
                <a:solidFill>
                  <a:srgbClr val="000000"/>
                </a:solidFill>
                <a:latin typeface="Symbol"/>
              </a:rPr>
              <a:t>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 )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48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↑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tkáňového metabolismu</a:t>
            </a: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48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↑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pohyblivost leukocytů</a:t>
            </a: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48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↑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tvorba IFN, cytokinů, Ig</a:t>
            </a: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  <a:p>
            <a:pPr lvl="1" marL="743040" indent="-28548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↑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exprese Hsp</a:t>
            </a: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  <a:spcBef>
                <a:spcPts val="159"/>
              </a:spcBef>
            </a:pPr>
            <a:endParaRPr b="0" lang="cs-CZ" sz="20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cc0099"/>
                </a:solidFill>
                <a:latin typeface="Calibri"/>
              </a:rPr>
              <a:t>proteiny akutní fáze 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(IL-6, TNF</a:t>
            </a:r>
            <a:r>
              <a:rPr b="0" lang="cs-CZ" sz="2400" spc="-1" strike="noStrike">
                <a:solidFill>
                  <a:srgbClr val="000000"/>
                </a:solidFill>
                <a:latin typeface="Symbol"/>
              </a:rPr>
              <a:t>a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, IL-1)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p:transition>
    <p:wipe dir="r"/>
  </p:transition>
  <p:timing>
    <p:tnLst>
      <p:par>
        <p:cTn id="747" dur="indefinite" restart="never" nodeType="tmRoot">
          <p:childTnLst>
            <p:seq>
              <p:cTn id="748" dur="indefinite" nodeType="mainSeq">
                <p:childTnLst>
                  <p:par>
                    <p:cTn id="749" fill="hold">
                      <p:stCondLst>
                        <p:cond delay="indefinite"/>
                      </p:stCondLst>
                      <p:childTnLst>
                        <p:par>
                          <p:cTn id="750" fill="hold">
                            <p:stCondLst>
                              <p:cond delay="0"/>
                            </p:stCondLst>
                            <p:childTnLst>
                              <p:par>
                                <p:cTn id="75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3" dur="2000" fill="hold"/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4" dur="2000" fill="hold"/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5" fill="hold">
                      <p:stCondLst>
                        <p:cond delay="indefinite"/>
                      </p:stCondLst>
                      <p:childTnLst>
                        <p:par>
                          <p:cTn id="756" fill="hold">
                            <p:stCondLst>
                              <p:cond delay="0"/>
                            </p:stCondLst>
                            <p:childTnLst>
                              <p:par>
                                <p:cTn id="75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9" dur="2000" fill="hold"/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0" dur="2000" fill="hold"/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1" fill="hold">
                      <p:stCondLst>
                        <p:cond delay="indefinite"/>
                      </p:stCondLst>
                      <p:childTnLst>
                        <p:par>
                          <p:cTn id="762" fill="hold">
                            <p:stCondLst>
                              <p:cond delay="0"/>
                            </p:stCondLst>
                            <p:childTnLst>
                              <p:par>
                                <p:cTn id="76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5" dur="2000" fill="hold"/>
                                        <p:tgtEl>
                                          <p:spTgt spid="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6" dur="2000" fill="hold"/>
                                        <p:tgtEl>
                                          <p:spTgt spid="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7" fill="hold">
                      <p:stCondLst>
                        <p:cond delay="indefinite"/>
                      </p:stCondLst>
                      <p:childTnLst>
                        <p:par>
                          <p:cTn id="768" fill="hold">
                            <p:stCondLst>
                              <p:cond delay="0"/>
                            </p:stCondLst>
                            <p:childTnLst>
                              <p:par>
                                <p:cTn id="76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1" dur="2000" fill="hold"/>
                                        <p:tgtEl>
                                          <p:spTgt spid="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2" dur="2000" fill="hold"/>
                                        <p:tgtEl>
                                          <p:spTgt spid="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3" fill="hold">
                      <p:stCondLst>
                        <p:cond delay="indefinite"/>
                      </p:stCondLst>
                      <p:childTnLst>
                        <p:par>
                          <p:cTn id="774" fill="hold">
                            <p:stCondLst>
                              <p:cond delay="0"/>
                            </p:stCondLst>
                            <p:childTnLst>
                              <p:par>
                                <p:cTn id="77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7" dur="2000" fill="hold"/>
                                        <p:tgtEl>
                                          <p:spTgt spid="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8" dur="2000" fill="hold"/>
                                        <p:tgtEl>
                                          <p:spTgt spid="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9" fill="hold">
                      <p:stCondLst>
                        <p:cond delay="indefinite"/>
                      </p:stCondLst>
                      <p:childTnLst>
                        <p:par>
                          <p:cTn id="780" fill="hold">
                            <p:stCondLst>
                              <p:cond delay="0"/>
                            </p:stCondLst>
                            <p:childTnLst>
                              <p:par>
                                <p:cTn id="78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3" dur="2000" fill="hold"/>
                                        <p:tgtEl>
                                          <p:spTgt spid="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4" dur="2000" fill="hold"/>
                                        <p:tgtEl>
                                          <p:spTgt spid="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5" fill="hold">
                      <p:stCondLst>
                        <p:cond delay="indefinite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9" dur="2000" fill="hold"/>
                                        <p:tgtEl>
                                          <p:spTgt spid="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0" dur="2000" fill="hold"/>
                                        <p:tgtEl>
                                          <p:spTgt spid="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457200" y="380880"/>
            <a:ext cx="8229240" cy="13712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Pozitivní proteiny akutní fáze</a:t>
            </a:r>
            <a:endParaRPr b="0" lang="cs-CZ" sz="3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16" name="TextShape 2"/>
          <p:cNvSpPr txBox="1"/>
          <p:nvPr/>
        </p:nvSpPr>
        <p:spPr>
          <a:xfrm>
            <a:off x="428760" y="1571760"/>
            <a:ext cx="8329320" cy="45255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50000"/>
              </a:lnSpc>
              <a:spcBef>
                <a:spcPts val="479"/>
              </a:spcBef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produkovány hepatocyty: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79"/>
              </a:spcBef>
              <a:buClr>
                <a:srgbClr val="cc0099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cc0099"/>
                </a:solidFill>
                <a:latin typeface="Calibri"/>
              </a:rPr>
              <a:t>CRP</a:t>
            </a:r>
            <a:r>
              <a:rPr b="0" lang="cs-CZ" sz="2400" spc="-1" strike="noStrike">
                <a:solidFill>
                  <a:srgbClr val="002060"/>
                </a:solidFill>
                <a:latin typeface="Calibri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- opsonizace, aktivace komplementu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79"/>
              </a:spcBef>
              <a:buClr>
                <a:srgbClr val="cc0099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cc0099"/>
                </a:solidFill>
                <a:latin typeface="Calibri"/>
              </a:rPr>
              <a:t>SAP</a:t>
            </a:r>
            <a:r>
              <a:rPr b="0" lang="cs-CZ" sz="2400" spc="-1" strike="noStrike">
                <a:solidFill>
                  <a:srgbClr val="002060"/>
                </a:solidFill>
                <a:latin typeface="Calibri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- opsonizace, aktivace komplementu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79"/>
              </a:spcBef>
              <a:buClr>
                <a:srgbClr val="cc0099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cc0099"/>
                </a:solidFill>
                <a:latin typeface="Calibri"/>
              </a:rPr>
              <a:t>SAA 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- chemotaxe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79"/>
              </a:spcBef>
              <a:buClr>
                <a:srgbClr val="cc0099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cc0099"/>
                </a:solidFill>
                <a:latin typeface="Calibri"/>
              </a:rPr>
              <a:t>C3, C4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79"/>
              </a:spcBef>
              <a:buClr>
                <a:srgbClr val="cc0099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cc0099"/>
                </a:solidFill>
                <a:latin typeface="Calibri"/>
              </a:rPr>
              <a:t>Inhibitory proteáz 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- ochrana před vedlejším poškozením tkáně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79"/>
              </a:spcBef>
              <a:buClr>
                <a:srgbClr val="cc0099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cc0099"/>
                </a:solidFill>
                <a:latin typeface="Calibri"/>
              </a:rPr>
              <a:t>Sérové transportní proteiny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p:transition>
    <p:wipe dir="r"/>
  </p:transition>
  <p:timing>
    <p:tnLst>
      <p:par>
        <p:cTn id="791" dur="indefinite" restart="never" nodeType="tmRoot">
          <p:childTnLst>
            <p:seq>
              <p:cTn id="79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extShape 1"/>
          <p:cNvSpPr txBox="1"/>
          <p:nvPr/>
        </p:nvSpPr>
        <p:spPr>
          <a:xfrm>
            <a:off x="457200" y="380880"/>
            <a:ext cx="8229240" cy="13712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Reparace poškozené tkáně</a:t>
            </a:r>
            <a:endParaRPr b="0" lang="cs-CZ" sz="3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18" name="TextShape 2"/>
          <p:cNvSpPr txBox="1"/>
          <p:nvPr/>
        </p:nvSpPr>
        <p:spPr>
          <a:xfrm>
            <a:off x="1785960" y="1600200"/>
            <a:ext cx="6900480" cy="45255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eliminace poškozených buněk fagocyty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aktivace fibroplastických mechanismů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aktivace angiogeneze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regenerace a remodelace tkání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TGF</a:t>
            </a:r>
            <a:r>
              <a:rPr b="0" lang="cs-CZ" sz="2400" spc="-1" strike="noStrike">
                <a:solidFill>
                  <a:srgbClr val="000000"/>
                </a:solidFill>
                <a:latin typeface="Symbol"/>
              </a:rPr>
              <a:t>b</a:t>
            </a:r>
            <a:br/>
            <a:r>
              <a:rPr b="0" lang="cs-CZ" sz="2400" spc="-1" strike="noStrike">
                <a:solidFill>
                  <a:srgbClr val="002060"/>
                </a:solidFill>
                <a:latin typeface="Tahoma"/>
              </a:rPr>
              <a:t> 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p:transition>
    <p:wipe dir="r"/>
  </p:transition>
  <p:timing>
    <p:tnLst>
      <p:par>
        <p:cTn id="793" dur="indefinite" restart="never" nodeType="tmRoot">
          <p:childTnLst>
            <p:seq>
              <p:cTn id="79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571680" y="5143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444d26"/>
                </a:solidFill>
                <a:latin typeface="Book Antiqua"/>
              </a:rPr>
              <a:t>Děkuji za Vaši pozornost</a:t>
            </a:r>
            <a:endParaRPr b="0" lang="cs-CZ" sz="44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320" name="Picture 5" descr=""/>
          <p:cNvPicPr/>
          <p:nvPr/>
        </p:nvPicPr>
        <p:blipFill>
          <a:blip r:embed="rId1"/>
          <a:stretch/>
        </p:blipFill>
        <p:spPr>
          <a:xfrm>
            <a:off x="1571760" y="642960"/>
            <a:ext cx="6000480" cy="4754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95" dur="indefinite" restart="never" nodeType="tmRoot">
          <p:childTnLst>
            <p:seq>
              <p:cTn id="79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457200" y="1000080"/>
            <a:ext cx="8229240" cy="50954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8e58b6"/>
              </a:buClr>
              <a:buSzPct val="65000"/>
              <a:buFont typeface="Wingdings" charset="2"/>
              <a:buChar char=""/>
            </a:pPr>
            <a:r>
              <a:rPr b="0" lang="cs-CZ" sz="3200" spc="-1" strike="noStrike">
                <a:solidFill>
                  <a:srgbClr val="000000"/>
                </a:solidFill>
                <a:latin typeface="Tahoma"/>
              </a:rPr>
              <a:t>Komplement – klasická cesta</a:t>
            </a:r>
            <a:br/>
            <a:r>
              <a:rPr b="0" lang="cs-CZ" sz="3200" spc="-1" strike="noStrike" u="sng">
                <a:solidFill>
                  <a:srgbClr val="8e58b6"/>
                </a:solidFill>
                <a:uFillTx/>
                <a:latin typeface="Tahoma"/>
                <a:hlinkClick r:id="rId1"/>
              </a:rPr>
              <a:t>https://www.youtube.com/watch?v=vbWYz9XDtLw</a:t>
            </a:r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8e58b6"/>
              </a:buClr>
              <a:buSzPct val="65000"/>
              <a:buFont typeface="Wingdings" charset="2"/>
              <a:buChar char=""/>
            </a:pPr>
            <a:r>
              <a:rPr b="0" lang="cs-CZ" sz="3200" spc="-1" strike="noStrike">
                <a:solidFill>
                  <a:srgbClr val="000000"/>
                </a:solidFill>
                <a:latin typeface="Tahoma"/>
              </a:rPr>
              <a:t>Komplement – klasická a alternativní cesta</a:t>
            </a:r>
            <a:br/>
            <a:r>
              <a:rPr b="0" lang="cs-CZ" sz="3200" spc="-1" strike="noStrike" u="sng">
                <a:solidFill>
                  <a:srgbClr val="8e58b6"/>
                </a:solidFill>
                <a:uFillTx/>
                <a:latin typeface="Tahoma"/>
                <a:hlinkClick r:id="rId2"/>
              </a:rPr>
              <a:t>https://www.youtube.com/watch?v=aNh5A0gtuLE</a:t>
            </a:r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8e58b6"/>
              </a:buClr>
              <a:buSzPct val="65000"/>
              <a:buFont typeface="Wingdings" charset="2"/>
              <a:buChar char=""/>
            </a:pPr>
            <a:r>
              <a:rPr b="0" lang="cs-CZ" sz="3200" spc="-1" strike="noStrike">
                <a:solidFill>
                  <a:srgbClr val="000000"/>
                </a:solidFill>
                <a:latin typeface="Tahoma"/>
              </a:rPr>
              <a:t>Mastocyty</a:t>
            </a:r>
            <a:br/>
            <a:r>
              <a:rPr b="0" lang="cs-CZ" sz="3200" spc="-1" strike="noStrike" u="sng">
                <a:solidFill>
                  <a:srgbClr val="8e58b6"/>
                </a:solidFill>
                <a:uFillTx/>
                <a:latin typeface="Tahoma"/>
                <a:hlinkClick r:id="rId3"/>
              </a:rPr>
              <a:t>https://www.youtube.com/watch?v=-Fhkqu89N5s</a:t>
            </a:r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8e58b6"/>
              </a:buClr>
              <a:buSzPct val="65000"/>
              <a:buFont typeface="Wingdings" charset="2"/>
              <a:buChar char=""/>
            </a:pPr>
            <a:r>
              <a:rPr b="0" lang="cs-CZ" sz="1600" spc="-1" strike="noStrike" u="sng">
                <a:solidFill>
                  <a:srgbClr val="8e58b6"/>
                </a:solidFill>
                <a:uFillTx/>
                <a:latin typeface="Tahoma"/>
                <a:hlinkClick r:id="rId4"/>
              </a:rPr>
              <a:t>https://www.ncbi.nlm.nih.gov/pmc/articles/PMC1905037</a:t>
            </a:r>
            <a:r>
              <a:rPr b="0" lang="cs-CZ" sz="3200" spc="-1" strike="noStrike" u="sng">
                <a:solidFill>
                  <a:srgbClr val="8e58b6"/>
                </a:solidFill>
                <a:uFillTx/>
                <a:latin typeface="Tahoma"/>
                <a:hlinkClick r:id="rId5"/>
              </a:rPr>
              <a:t>/</a:t>
            </a:r>
            <a:endParaRPr b="0" lang="cs-CZ" sz="32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8e58b6"/>
              </a:buClr>
              <a:buSzPct val="65000"/>
              <a:buFont typeface="Wingdings" charset="2"/>
              <a:buChar char=""/>
            </a:pPr>
            <a:r>
              <a:rPr b="0" lang="cs-CZ" sz="1800" spc="-1" strike="noStrike">
                <a:solidFill>
                  <a:srgbClr val="000000"/>
                </a:solidFill>
                <a:latin typeface="Tahoma"/>
              </a:rPr>
              <a:t>https://en.wikipedia.org/wiki/Neutrophil</a:t>
            </a:r>
            <a:endParaRPr b="0" lang="cs-CZ" sz="18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18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97" dur="indefinite" restart="never" nodeType="tmRoot">
          <p:childTnLst>
            <p:seq>
              <p:cTn id="79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395280" y="1341360"/>
            <a:ext cx="8229240" cy="6188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rmAutofit fontScale="31000"/>
          </a:bodyPr>
          <a:p>
            <a:pPr algn="ctr">
              <a:lnSpc>
                <a:spcPct val="100000"/>
              </a:lnSpc>
            </a:pPr>
            <a:r>
              <a:rPr b="1" lang="cs-CZ" sz="4400" spc="-1" strike="noStrike">
                <a:solidFill>
                  <a:srgbClr val="0000ff"/>
                </a:solidFill>
                <a:latin typeface="Calibri"/>
              </a:rPr>
              <a:t>Doporučená literatura</a:t>
            </a:r>
            <a:br/>
            <a:endParaRPr b="0" lang="cs-CZ" sz="44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457200" y="2421000"/>
            <a:ext cx="8229240" cy="367488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8e58b6"/>
              </a:buClr>
              <a:buSzPct val="65000"/>
              <a:buFont typeface="Wingdings" charset="2"/>
              <a:buChar char="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Hořejší V., Bartůňková J.: </a:t>
            </a:r>
            <a:r>
              <a:rPr b="0" lang="cs-CZ" sz="2400" spc="-1" strike="noStrike">
                <a:solidFill>
                  <a:srgbClr val="0000ff"/>
                </a:solidFill>
                <a:latin typeface="Calibri"/>
              </a:rPr>
              <a:t>Základy imunologie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. Praha, Triton, 4. vydání, 2009.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191" name="irc_mi" descr=""/>
          <p:cNvPicPr/>
          <p:nvPr/>
        </p:nvPicPr>
        <p:blipFill>
          <a:blip r:embed="rId1"/>
          <a:stretch/>
        </p:blipFill>
        <p:spPr>
          <a:xfrm>
            <a:off x="1258920" y="3933720"/>
            <a:ext cx="936360" cy="1310760"/>
          </a:xfrm>
          <a:prstGeom prst="rect">
            <a:avLst/>
          </a:prstGeom>
          <a:ln w="9360">
            <a:noFill/>
          </a:ln>
        </p:spPr>
      </p:pic>
      <p:pic>
        <p:nvPicPr>
          <p:cNvPr id="192" name="irc_mi" descr=""/>
          <p:cNvPicPr/>
          <p:nvPr/>
        </p:nvPicPr>
        <p:blipFill>
          <a:blip r:embed="rId2"/>
          <a:stretch/>
        </p:blipFill>
        <p:spPr>
          <a:xfrm>
            <a:off x="3132000" y="4005360"/>
            <a:ext cx="880560" cy="1285560"/>
          </a:xfrm>
          <a:prstGeom prst="rect">
            <a:avLst/>
          </a:prstGeom>
          <a:ln w="9360">
            <a:noFill/>
          </a:ln>
        </p:spPr>
      </p:pic>
      <p:pic>
        <p:nvPicPr>
          <p:cNvPr id="193" name="Obrázek 6" descr=""/>
          <p:cNvPicPr/>
          <p:nvPr/>
        </p:nvPicPr>
        <p:blipFill>
          <a:blip r:embed="rId3"/>
          <a:stretch/>
        </p:blipFill>
        <p:spPr>
          <a:xfrm>
            <a:off x="5003640" y="4005360"/>
            <a:ext cx="856800" cy="1285560"/>
          </a:xfrm>
          <a:prstGeom prst="rect">
            <a:avLst/>
          </a:prstGeom>
          <a:ln w="9360">
            <a:noFill/>
          </a:ln>
        </p:spPr>
      </p:pic>
      <p:pic>
        <p:nvPicPr>
          <p:cNvPr id="194" name="irc_mi" descr=""/>
          <p:cNvPicPr/>
          <p:nvPr/>
        </p:nvPicPr>
        <p:blipFill>
          <a:blip r:embed="rId4"/>
          <a:stretch/>
        </p:blipFill>
        <p:spPr>
          <a:xfrm>
            <a:off x="6588000" y="4005360"/>
            <a:ext cx="880560" cy="1213920"/>
          </a:xfrm>
          <a:prstGeom prst="rect">
            <a:avLst/>
          </a:prstGeom>
          <a:ln w="9360">
            <a:noFill/>
          </a:ln>
        </p:spPr>
      </p:pic>
    </p:spTree>
  </p:cSld>
  <p:transition>
    <p:wipe dir="r"/>
  </p:transition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457200" y="274680"/>
            <a:ext cx="8229240" cy="61783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br/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23" name="CustomShape 2"/>
          <p:cNvSpPr/>
          <p:nvPr/>
        </p:nvSpPr>
        <p:spPr>
          <a:xfrm>
            <a:off x="285840" y="1557360"/>
            <a:ext cx="8429400" cy="3075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3200" spc="-1" strike="noStrike">
                <a:solidFill>
                  <a:srgbClr val="0000ff"/>
                </a:solidFill>
                <a:latin typeface="Book Antiqua"/>
              </a:rPr>
              <a:t>	</a:t>
            </a:r>
            <a:r>
              <a:rPr b="1" lang="cs-CZ" sz="3200" spc="-1" strike="noStrike">
                <a:solidFill>
                  <a:srgbClr val="0000ff"/>
                </a:solidFill>
                <a:latin typeface="Book Antiqua"/>
              </a:rPr>
              <a:t>	</a:t>
            </a:r>
            <a:r>
              <a:rPr b="1" lang="cs-CZ" sz="3200" spc="-1" strike="noStrike">
                <a:solidFill>
                  <a:srgbClr val="0000ff"/>
                </a:solidFill>
                <a:latin typeface="Calibri"/>
              </a:rPr>
              <a:t>Hapten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3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= malá molekula, která je schopna vyvolat specifickou imunitní odpověď </a:t>
            </a:r>
            <a:r>
              <a:rPr b="1" lang="cs-CZ" sz="2200" spc="-1" strike="noStrike">
                <a:solidFill>
                  <a:srgbClr val="000000"/>
                </a:solidFill>
                <a:latin typeface="Calibri"/>
              </a:rPr>
              <a:t>pouze po navázání na makromolekulový nosič</a:t>
            </a: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Typicky léky (např. penicilinová ATB, hydralazin)</a:t>
            </a:r>
            <a:endParaRPr b="0" lang="cs-CZ" sz="2200" spc="-1" strike="noStrike">
              <a:latin typeface="Arial"/>
            </a:endParaRPr>
          </a:p>
        </p:txBody>
      </p:sp>
      <p:pic>
        <p:nvPicPr>
          <p:cNvPr id="324" name="Picture 5" descr=""/>
          <p:cNvPicPr/>
          <p:nvPr/>
        </p:nvPicPr>
        <p:blipFill>
          <a:blip r:embed="rId1"/>
          <a:stretch/>
        </p:blipFill>
        <p:spPr>
          <a:xfrm>
            <a:off x="4643280" y="1000080"/>
            <a:ext cx="3658680" cy="13953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99" dur="indefinite" restart="never" nodeType="tmRoot">
          <p:childTnLst>
            <p:seq>
              <p:cTn id="80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428760" y="214200"/>
            <a:ext cx="8229240" cy="1641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Thymus dependentní antigeny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326" name="CustomShape 2"/>
          <p:cNvSpPr/>
          <p:nvPr/>
        </p:nvSpPr>
        <p:spPr>
          <a:xfrm>
            <a:off x="792000" y="1008000"/>
            <a:ext cx="8135640" cy="436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37680">
              <a:lnSpc>
                <a:spcPct val="100000"/>
              </a:lnSpc>
              <a:spcBef>
                <a:spcPts val="700"/>
              </a:spcBef>
            </a:pPr>
            <a:endParaRPr b="0" lang="cs-CZ" sz="1800" spc="-1" strike="noStrike">
              <a:latin typeface="Arial"/>
            </a:endParaRPr>
          </a:p>
          <a:p>
            <a:pPr marL="338040" indent="-333000">
              <a:lnSpc>
                <a:spcPct val="15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Častější, jde o většinu proteinových Ag</a:t>
            </a:r>
            <a:br/>
            <a:r>
              <a:rPr b="0" lang="cs-CZ" sz="1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1200" spc="-1" strike="noStrike">
              <a:latin typeface="Arial"/>
            </a:endParaRPr>
          </a:p>
          <a:p>
            <a:pPr marL="338040" indent="-333000">
              <a:lnSpc>
                <a:spcPct val="15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Specifická humorální imunitní odpověď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na antigen vyžaduje spolupráci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s  T</a:t>
            </a:r>
            <a:r>
              <a:rPr b="0" lang="cs-CZ" sz="2400" spc="-1" strike="noStrike" baseline="-25000">
                <a:solidFill>
                  <a:srgbClr val="000000"/>
                </a:solidFill>
                <a:latin typeface="Calibri"/>
                <a:ea typeface="Microsoft YaHei"/>
              </a:rPr>
              <a:t>H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 lymfocyty, jinak není efektivní</a:t>
            </a:r>
            <a:br/>
            <a:r>
              <a:rPr b="0" lang="cs-CZ" sz="1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1200" spc="-1" strike="noStrike">
              <a:latin typeface="Arial"/>
            </a:endParaRPr>
          </a:p>
          <a:p>
            <a:pPr marL="338040" indent="-333000">
              <a:lnSpc>
                <a:spcPct val="15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Pomoc realizována ve formě cytokinů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secernovaných T</a:t>
            </a:r>
            <a:r>
              <a:rPr b="0" lang="cs-CZ" sz="2400" spc="-1" strike="noStrike" baseline="-25000">
                <a:solidFill>
                  <a:srgbClr val="000000"/>
                </a:solidFill>
                <a:latin typeface="Calibri"/>
                <a:ea typeface="Microsoft YaHei"/>
              </a:rPr>
              <a:t>H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 lymfocyty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a přímým mezibuněčným kontaktem</a:t>
            </a:r>
            <a:br/>
            <a:r>
              <a:rPr b="1" lang="cs-CZ" sz="2400" spc="-1" strike="noStrike">
                <a:solidFill>
                  <a:srgbClr val="ffffff"/>
                </a:solidFill>
                <a:latin typeface="Book Antiqua"/>
              </a:rPr>
              <a:t> </a:t>
            </a:r>
            <a:endParaRPr b="0" lang="cs-CZ" sz="2400" spc="-1" strike="noStrike">
              <a:latin typeface="Arial"/>
            </a:endParaRPr>
          </a:p>
          <a:p>
            <a:pPr marL="341280" indent="-337680">
              <a:lnSpc>
                <a:spcPct val="100000"/>
              </a:lnSpc>
              <a:spcBef>
                <a:spcPts val="601"/>
              </a:spcBef>
            </a:pPr>
            <a:endParaRPr b="0" lang="cs-CZ" sz="2400" spc="-1" strike="noStrike">
              <a:latin typeface="Arial"/>
            </a:endParaRPr>
          </a:p>
        </p:txBody>
      </p:sp>
      <p:pic>
        <p:nvPicPr>
          <p:cNvPr id="327" name="Picture 1" descr=""/>
          <p:cNvPicPr/>
          <p:nvPr/>
        </p:nvPicPr>
        <p:blipFill>
          <a:blip r:embed="rId1"/>
          <a:stretch/>
        </p:blipFill>
        <p:spPr>
          <a:xfrm>
            <a:off x="6858000" y="1571760"/>
            <a:ext cx="2285640" cy="4638240"/>
          </a:xfrm>
          <a:prstGeom prst="rect">
            <a:avLst/>
          </a:prstGeom>
          <a:ln w="9360">
            <a:noFill/>
          </a:ln>
        </p:spPr>
      </p:pic>
    </p:spTree>
  </p:cSld>
  <p:transition>
    <p:wipe dir="r"/>
  </p:transition>
  <p:timing>
    <p:tnLst>
      <p:par>
        <p:cTn id="801" dur="indefinite" restart="never" nodeType="tmRoot">
          <p:childTnLst>
            <p:seq>
              <p:cTn id="802" dur="indefinite" nodeType="mainSeq">
                <p:childTnLst>
                  <p:par>
                    <p:cTn id="803" fill="hold">
                      <p:stCondLst>
                        <p:cond delay="indefinite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07" dur="2000" fill="hold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8" dur="2000" fill="hold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9" fill="hold">
                      <p:stCondLst>
                        <p:cond delay="indefinite"/>
                      </p:stCondLst>
                      <p:childTnLst>
                        <p:par>
                          <p:cTn id="810" fill="hold">
                            <p:stCondLst>
                              <p:cond delay="0"/>
                            </p:stCondLst>
                            <p:childTnLst>
                              <p:par>
                                <p:cTn id="8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3" dur="2000" fill="hold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4" dur="2000" fill="hold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5" fill="hold">
                      <p:stCondLst>
                        <p:cond delay="indefinite"/>
                      </p:stCondLst>
                      <p:childTnLst>
                        <p:par>
                          <p:cTn id="816" fill="hold">
                            <p:stCondLst>
                              <p:cond delay="0"/>
                            </p:stCondLst>
                            <p:childTnLst>
                              <p:par>
                                <p:cTn id="81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9" dur="2000" fill="hold"/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0" dur="2000" fill="hold"/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428760" y="78588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Thymus independentní antigeny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329" name="CustomShape 2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37680">
              <a:lnSpc>
                <a:spcPct val="100000"/>
              </a:lnSpc>
              <a:spcBef>
                <a:spcPts val="700"/>
              </a:spcBef>
            </a:pPr>
            <a:endParaRPr b="0" lang="cs-CZ" sz="1800" spc="-1" strike="noStrike">
              <a:latin typeface="Arial"/>
            </a:endParaRPr>
          </a:p>
          <a:p>
            <a:pPr marL="338040" indent="-333000">
              <a:lnSpc>
                <a:spcPct val="15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Malá skupina antigenů, které indukují tvorbu protilátek přímo bez spoluúčasti T-lymfocytů</a:t>
            </a:r>
            <a:br/>
            <a:r>
              <a:rPr b="0" lang="cs-CZ" sz="1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1200" spc="-1" strike="noStrike">
              <a:latin typeface="Arial"/>
            </a:endParaRPr>
          </a:p>
          <a:p>
            <a:pPr marL="338040" indent="-333000">
              <a:lnSpc>
                <a:spcPct val="15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Jedná se zvláště o bakteriální polysacharidy, lipopolysacharidy a polymerní formy proteinů (např.</a:t>
            </a:r>
            <a:r>
              <a:rPr b="0" i="1" lang="cs-CZ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Haemophilus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, </a:t>
            </a:r>
            <a:r>
              <a:rPr b="0" i="1" lang="cs-CZ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Str.pneumoniae)</a:t>
            </a:r>
            <a:endParaRPr b="0" lang="cs-CZ" sz="2400" spc="-1" strike="noStrike">
              <a:latin typeface="Arial"/>
            </a:endParaRPr>
          </a:p>
        </p:txBody>
      </p:sp>
      <p:grpSp>
        <p:nvGrpSpPr>
          <p:cNvPr id="330" name="Group 3"/>
          <p:cNvGrpSpPr/>
          <p:nvPr/>
        </p:nvGrpSpPr>
        <p:grpSpPr>
          <a:xfrm>
            <a:off x="4957920" y="4572000"/>
            <a:ext cx="6266520" cy="2788560"/>
            <a:chOff x="4957920" y="4572000"/>
            <a:chExt cx="6266520" cy="2788560"/>
          </a:xfrm>
        </p:grpSpPr>
        <p:pic>
          <p:nvPicPr>
            <p:cNvPr id="331" name="Picture 3" descr=""/>
            <p:cNvPicPr/>
            <p:nvPr/>
          </p:nvPicPr>
          <p:blipFill>
            <a:blip r:embed="rId1"/>
            <a:stretch/>
          </p:blipFill>
          <p:spPr>
            <a:xfrm>
              <a:off x="6715080" y="4572000"/>
              <a:ext cx="2428560" cy="228564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332" name="CustomShape 4"/>
            <p:cNvSpPr/>
            <p:nvPr/>
          </p:nvSpPr>
          <p:spPr>
            <a:xfrm>
              <a:off x="4957920" y="6657840"/>
              <a:ext cx="6266520" cy="70272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>
                <a:lnSpc>
                  <a:spcPct val="100000"/>
                </a:lnSpc>
              </a:pPr>
              <a:r>
                <a:rPr b="1" lang="cs-CZ" sz="4000" spc="-1" strike="noStrike">
                  <a:solidFill>
                    <a:srgbClr val="000000"/>
                  </a:solidFill>
                  <a:latin typeface="Tahoma"/>
                </a:rPr>
                <a:t>T-independent pathway</a:t>
              </a:r>
              <a:endParaRPr b="0" lang="cs-CZ" sz="4000" spc="-1" strike="noStrike">
                <a:latin typeface="Arial"/>
              </a:endParaRPr>
            </a:p>
          </p:txBody>
        </p:sp>
      </p:grpSp>
    </p:spTree>
  </p:cSld>
  <p:transition>
    <p:wipe dir="r"/>
  </p:transition>
  <p:timing>
    <p:tnLst>
      <p:par>
        <p:cTn id="821" dur="indefinite" restart="never" nodeType="tmRoot">
          <p:childTnLst>
            <p:seq>
              <p:cTn id="822" dur="indefinite" nodeType="mainSeq">
                <p:childTnLst>
                  <p:par>
                    <p:cTn id="823" fill="hold">
                      <p:stCondLst>
                        <p:cond delay="indefinite"/>
                      </p:stCondLst>
                      <p:childTnLst>
                        <p:par>
                          <p:cTn id="824" fill="hold">
                            <p:stCondLst>
                              <p:cond delay="0"/>
                            </p:stCondLst>
                            <p:childTnLst>
                              <p:par>
                                <p:cTn id="82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27" dur="2000" fill="hold"/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8" dur="2000" fill="hold"/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9" fill="hold">
                      <p:stCondLst>
                        <p:cond delay="indefinite"/>
                      </p:stCondLst>
                      <p:childTnLst>
                        <p:par>
                          <p:cTn id="830" fill="hold">
                            <p:stCondLst>
                              <p:cond delay="0"/>
                            </p:stCondLst>
                            <p:childTnLst>
                              <p:par>
                                <p:cTn id="83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33" dur="2000" fill="hold"/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4" dur="2000" fill="hold"/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785880" y="1285920"/>
            <a:ext cx="7686360" cy="412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38040" indent="-337680">
              <a:lnSpc>
                <a:spcPct val="15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stimulují polyklonálně a masivně</a:t>
            </a:r>
            <a:br/>
            <a:r>
              <a:rPr b="0" lang="cs-CZ" sz="10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1000" spc="-1" strike="noStrike">
              <a:latin typeface="Arial"/>
            </a:endParaRPr>
          </a:p>
          <a:p>
            <a:pPr marL="338040" indent="-337680">
              <a:lnSpc>
                <a:spcPct val="15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masivní aktivací T lymfocytů mohou způsobit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 šokové stavy </a:t>
            </a:r>
            <a:br/>
            <a:r>
              <a:rPr b="0" lang="cs-CZ" sz="10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1000" spc="-1" strike="noStrike">
              <a:latin typeface="Arial"/>
            </a:endParaRPr>
          </a:p>
          <a:p>
            <a:pPr marL="338040" indent="-337680">
              <a:lnSpc>
                <a:spcPct val="15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např.bakteriální toxiny (</a:t>
            </a:r>
            <a:r>
              <a:rPr b="0" i="1" lang="cs-CZ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Staph.aureus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, </a:t>
            </a:r>
            <a:r>
              <a:rPr b="0" i="1" lang="cs-CZ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Str.pyogenes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,</a:t>
            </a:r>
            <a:r>
              <a:rPr b="0" i="1" lang="cs-CZ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Pseud.aeruginosa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)</a:t>
            </a:r>
            <a:br/>
            <a:r>
              <a:rPr b="1" lang="cs-CZ" sz="2400" spc="-1" strike="noStrike">
                <a:solidFill>
                  <a:srgbClr val="002060"/>
                </a:solidFill>
                <a:latin typeface="Calibri"/>
              </a:rPr>
              <a:t> </a:t>
            </a:r>
            <a:endParaRPr b="0" lang="cs-CZ" sz="2400" spc="-1" strike="noStrike">
              <a:latin typeface="Arial"/>
            </a:endParaRPr>
          </a:p>
          <a:p>
            <a:pPr marL="341280" indent="-337680">
              <a:lnSpc>
                <a:spcPct val="100000"/>
              </a:lnSpc>
              <a:spcBef>
                <a:spcPts val="799"/>
              </a:spcBef>
            </a:pPr>
            <a:endParaRPr b="0" lang="cs-CZ" sz="2400" spc="-1" strike="noStrike">
              <a:latin typeface="Arial"/>
            </a:endParaRPr>
          </a:p>
        </p:txBody>
      </p:sp>
      <p:sp>
        <p:nvSpPr>
          <p:cNvPr id="334" name="CustomShape 2"/>
          <p:cNvSpPr/>
          <p:nvPr/>
        </p:nvSpPr>
        <p:spPr>
          <a:xfrm>
            <a:off x="428760" y="21420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Superantigeny</a:t>
            </a:r>
            <a:endParaRPr b="0" lang="cs-CZ" sz="3600" spc="-1" strike="noStrike">
              <a:latin typeface="Arial"/>
            </a:endParaRPr>
          </a:p>
        </p:txBody>
      </p:sp>
      <p:pic>
        <p:nvPicPr>
          <p:cNvPr id="335" name="Picture 3" descr=""/>
          <p:cNvPicPr/>
          <p:nvPr/>
        </p:nvPicPr>
        <p:blipFill>
          <a:blip r:embed="rId1"/>
          <a:stretch/>
        </p:blipFill>
        <p:spPr>
          <a:xfrm>
            <a:off x="7572240" y="214200"/>
            <a:ext cx="1211400" cy="1642680"/>
          </a:xfrm>
          <a:prstGeom prst="rect">
            <a:avLst/>
          </a:prstGeom>
          <a:ln w="9360">
            <a:noFill/>
          </a:ln>
        </p:spPr>
      </p:pic>
      <p:pic>
        <p:nvPicPr>
          <p:cNvPr id="336" name="Picture 2" descr=""/>
          <p:cNvPicPr/>
          <p:nvPr/>
        </p:nvPicPr>
        <p:blipFill>
          <a:blip r:embed="rId2"/>
          <a:stretch/>
        </p:blipFill>
        <p:spPr>
          <a:xfrm>
            <a:off x="5357880" y="4286160"/>
            <a:ext cx="3642840" cy="22273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35" dur="indefinite" restart="never" nodeType="tmRoot">
          <p:childTnLst>
            <p:seq>
              <p:cTn id="836" dur="indefinite" nodeType="mainSeq">
                <p:childTnLst>
                  <p:par>
                    <p:cTn id="837" fill="hold">
                      <p:stCondLst>
                        <p:cond delay="indefinite"/>
                      </p:stCondLst>
                      <p:childTnLst>
                        <p:par>
                          <p:cTn id="838" fill="hold">
                            <p:stCondLst>
                              <p:cond delay="0"/>
                            </p:stCondLst>
                            <p:childTnLst>
                              <p:par>
                                <p:cTn id="83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41" dur="2000" fill="hold"/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2" dur="2000" fill="hold"/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3" fill="hold">
                      <p:stCondLst>
                        <p:cond delay="indefinite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47" dur="2000" fill="hold"/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8" dur="2000" fill="hold"/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9" fill="hold">
                      <p:stCondLst>
                        <p:cond delay="indefinite"/>
                      </p:stCondLst>
                      <p:childTnLst>
                        <p:par>
                          <p:cTn id="850" fill="hold">
                            <p:stCondLst>
                              <p:cond delay="0"/>
                            </p:stCondLst>
                            <p:childTnLst>
                              <p:par>
                                <p:cTn id="85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53" dur="2000" fill="hold"/>
                                        <p:tgtEl>
                                          <p:spTgt spid="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4" dur="2000" fill="hold"/>
                                        <p:tgtEl>
                                          <p:spTgt spid="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5" fill="hold">
                      <p:stCondLst>
                        <p:cond delay="indefinite"/>
                      </p:stCondLst>
                      <p:childTnLst>
                        <p:par>
                          <p:cTn id="856" fill="hold">
                            <p:stCondLst>
                              <p:cond delay="0"/>
                            </p:stCondLst>
                            <p:childTnLst>
                              <p:par>
                                <p:cTn id="85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59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0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-108000" y="76500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Sekvestrované antigeny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338" name="CustomShape 2"/>
          <p:cNvSpPr/>
          <p:nvPr/>
        </p:nvSpPr>
        <p:spPr>
          <a:xfrm>
            <a:off x="500040" y="2143080"/>
            <a:ext cx="8229240" cy="4525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38040" indent="-337680">
              <a:lnSpc>
                <a:spcPct val="15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autoantigeny, které jsou za normálních okolností před imunitním systémem ukryty a tudíž je nezná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(např.oční čočka, testes)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2400" spc="-1" strike="noStrike">
              <a:latin typeface="Arial"/>
            </a:endParaRPr>
          </a:p>
          <a:p>
            <a:pPr marL="338040" indent="-337680">
              <a:lnSpc>
                <a:spcPct val="15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jsou-li při poškození „odkryty“, může na ně imunitní systém zareagovat (jedna z teorií vzniku autoimunitních procesů)</a:t>
            </a:r>
            <a:br/>
            <a:r>
              <a:rPr b="1" lang="cs-CZ" sz="2400" spc="-1" strike="noStrike">
                <a:solidFill>
                  <a:srgbClr val="002060"/>
                </a:solidFill>
                <a:latin typeface="Book Antiqua"/>
              </a:rPr>
              <a:t> </a:t>
            </a:r>
            <a:endParaRPr b="0" lang="cs-CZ" sz="2400" spc="-1" strike="noStrike">
              <a:latin typeface="Arial"/>
            </a:endParaRPr>
          </a:p>
        </p:txBody>
      </p:sp>
      <p:pic>
        <p:nvPicPr>
          <p:cNvPr id="339" name="Picture 3" descr=""/>
          <p:cNvPicPr/>
          <p:nvPr/>
        </p:nvPicPr>
        <p:blipFill>
          <a:blip r:embed="rId1"/>
          <a:stretch/>
        </p:blipFill>
        <p:spPr>
          <a:xfrm>
            <a:off x="7020000" y="692280"/>
            <a:ext cx="1809360" cy="1541160"/>
          </a:xfrm>
          <a:prstGeom prst="rect">
            <a:avLst/>
          </a:prstGeom>
          <a:ln w="9360">
            <a:noFill/>
          </a:ln>
        </p:spPr>
      </p:pic>
    </p:spTree>
  </p:cSld>
  <p:transition>
    <p:wipe dir="r"/>
  </p:transition>
  <p:timing>
    <p:tnLst>
      <p:par>
        <p:cTn id="861" dur="indefinite" restart="never" nodeType="tmRoot">
          <p:childTnLst>
            <p:seq>
              <p:cTn id="862" dur="indefinite" nodeType="mainSeq">
                <p:childTnLst>
                  <p:par>
                    <p:cTn id="863" fill="hold">
                      <p:stCondLst>
                        <p:cond delay="indefinite"/>
                      </p:stCondLst>
                      <p:childTnLst>
                        <p:par>
                          <p:cTn id="864" fill="hold">
                            <p:stCondLst>
                              <p:cond delay="0"/>
                            </p:stCondLst>
                            <p:childTnLst>
                              <p:par>
                                <p:cTn id="86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67" dur="2000" fill="hold"/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8" dur="2000" fill="hold"/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9" fill="hold">
                      <p:stCondLst>
                        <p:cond delay="indefinite"/>
                      </p:stCondLst>
                      <p:childTnLst>
                        <p:par>
                          <p:cTn id="870" fill="hold">
                            <p:stCondLst>
                              <p:cond delay="0"/>
                            </p:stCondLst>
                            <p:childTnLst>
                              <p:par>
                                <p:cTn id="87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3" dur="2000" fill="hold"/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4" dur="2000" fill="hold"/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457200" y="380880"/>
            <a:ext cx="8229240" cy="9046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Fagocytóza</a:t>
            </a:r>
            <a:endParaRPr b="0" lang="cs-CZ" sz="3600" spc="-1" strike="noStrike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41" name="TextShape 2"/>
          <p:cNvSpPr txBox="1"/>
          <p:nvPr/>
        </p:nvSpPr>
        <p:spPr>
          <a:xfrm>
            <a:off x="457200" y="1428840"/>
            <a:ext cx="8229240" cy="46670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schopnost pohlcovat částice z okolí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  <a:spcBef>
                <a:spcPts val="201"/>
              </a:spcBef>
            </a:pP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79"/>
              </a:spcBef>
              <a:buClr>
                <a:srgbClr val="0000ff"/>
              </a:buClr>
              <a:buSzPct val="65000"/>
              <a:buFont typeface="Arial"/>
              <a:buChar char="•"/>
            </a:pPr>
            <a:r>
              <a:rPr b="1" lang="cs-CZ" sz="2400" spc="-1" strike="noStrike">
                <a:solidFill>
                  <a:srgbClr val="0000ff"/>
                </a:solidFill>
                <a:latin typeface="Calibri"/>
              </a:rPr>
              <a:t>Profesionální fagocyty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buňky, které zajišťují obranyschopnost organismu </a:t>
            </a:r>
            <a:br/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mechanismem fagocytózy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  <a:spcBef>
                <a:spcPts val="201"/>
              </a:spcBef>
            </a:pP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79"/>
              </a:spcBef>
              <a:buClr>
                <a:srgbClr val="000000"/>
              </a:buClr>
              <a:buSzPct val="65000"/>
              <a:buFont typeface="Arial"/>
              <a:buChar char="•"/>
            </a:pPr>
            <a:r>
              <a:rPr b="1" lang="cs-CZ" sz="2400" spc="-1" strike="noStrike">
                <a:solidFill>
                  <a:srgbClr val="000000"/>
                </a:solidFill>
                <a:latin typeface="Calibri"/>
              </a:rPr>
              <a:t>neutrofilní granulocyty, monocyty, makrofágy,   </a:t>
            </a:r>
            <a:br/>
            <a:r>
              <a:rPr b="1" lang="cs-CZ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dendritické buňky</a:t>
            </a:r>
            <a:endParaRPr b="0" lang="cs-CZ" sz="24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75" dur="indefinite" restart="never" nodeType="tmRoot">
          <p:childTnLst>
            <p:seq>
              <p:cTn id="876" dur="indefinite" nodeType="mainSeq">
                <p:childTnLst>
                  <p:par>
                    <p:cTn id="877" fill="hold">
                      <p:stCondLst>
                        <p:cond delay="indefinite"/>
                      </p:stCondLst>
                      <p:childTnLst>
                        <p:par>
                          <p:cTn id="878" fill="hold">
                            <p:stCondLst>
                              <p:cond delay="0"/>
                            </p:stCondLst>
                            <p:childTnLst>
                              <p:par>
                                <p:cTn id="87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81" dur="2000" fill="hold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2" dur="2000" fill="hold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3" fill="hold">
                      <p:stCondLst>
                        <p:cond delay="indefinite"/>
                      </p:stCondLst>
                      <p:childTnLst>
                        <p:par>
                          <p:cTn id="884" fill="hold">
                            <p:stCondLst>
                              <p:cond delay="0"/>
                            </p:stCondLst>
                            <p:childTnLst>
                              <p:par>
                                <p:cTn id="88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87" dur="2000" fill="hold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8" dur="2000" fill="hold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9" fill="hold">
                      <p:stCondLst>
                        <p:cond delay="indefinite"/>
                      </p:stCondLst>
                      <p:childTnLst>
                        <p:par>
                          <p:cTn id="890" fill="hold">
                            <p:stCondLst>
                              <p:cond delay="0"/>
                            </p:stCondLst>
                            <p:childTnLst>
                              <p:par>
                                <p:cTn id="89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93" dur="2000" fill="hold"/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4" dur="2000" fill="hold"/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457200" y="380880"/>
            <a:ext cx="8229240" cy="13712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4000" spc="-1" strike="noStrike">
                <a:solidFill>
                  <a:srgbClr val="0000ff"/>
                </a:solidFill>
                <a:latin typeface="Calibri"/>
              </a:rPr>
              <a:t>Doporučená literatura</a:t>
            </a:r>
            <a:endParaRPr b="0" lang="cs-CZ" sz="4000" spc="-1" strike="noStrike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196" name="Zástupný symbol pro obsah 3" descr=""/>
          <p:cNvPicPr/>
          <p:nvPr/>
        </p:nvPicPr>
        <p:blipFill>
          <a:blip r:embed="rId1"/>
          <a:stretch/>
        </p:blipFill>
        <p:spPr>
          <a:xfrm>
            <a:off x="4932360" y="2276640"/>
            <a:ext cx="2484000" cy="3476160"/>
          </a:xfrm>
          <a:prstGeom prst="rect">
            <a:avLst/>
          </a:prstGeom>
          <a:ln w="9360">
            <a:noFill/>
          </a:ln>
        </p:spPr>
      </p:pic>
      <p:pic>
        <p:nvPicPr>
          <p:cNvPr id="197" name="Obrázek 4" descr=""/>
          <p:cNvPicPr/>
          <p:nvPr/>
        </p:nvPicPr>
        <p:blipFill>
          <a:blip r:embed="rId2"/>
          <a:stretch/>
        </p:blipFill>
        <p:spPr>
          <a:xfrm>
            <a:off x="900000" y="2271600"/>
            <a:ext cx="2901600" cy="3481200"/>
          </a:xfrm>
          <a:prstGeom prst="rect">
            <a:avLst/>
          </a:prstGeom>
          <a:ln w="9360">
            <a:noFill/>
          </a:ln>
        </p:spPr>
      </p:pic>
      <p:sp>
        <p:nvSpPr>
          <p:cNvPr id="198" name="CustomShape 2"/>
          <p:cNvSpPr/>
          <p:nvPr/>
        </p:nvSpPr>
        <p:spPr>
          <a:xfrm>
            <a:off x="739800" y="5877000"/>
            <a:ext cx="3654000" cy="820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000000"/>
                </a:solidFill>
                <a:latin typeface="Calibri"/>
              </a:rPr>
              <a:t>Krejsek J., Andrýs C., Krčmová I.: </a:t>
            </a:r>
            <a:r>
              <a:rPr b="0" lang="cs-CZ" sz="1600" spc="-1" strike="noStrike">
                <a:solidFill>
                  <a:srgbClr val="0000ff"/>
                </a:solidFill>
                <a:latin typeface="Calibri"/>
              </a:rPr>
              <a:t>Imunologie člověka</a:t>
            </a:r>
            <a:r>
              <a:rPr b="0" lang="cs-CZ" sz="1600" spc="-1" strike="noStrike">
                <a:solidFill>
                  <a:srgbClr val="000000"/>
                </a:solidFill>
                <a:latin typeface="Calibri"/>
              </a:rPr>
              <a:t>, 1.vydání , Hradec Králové, Garamon s.r.o., 2016.</a:t>
            </a:r>
            <a:endParaRPr b="0" lang="cs-CZ" sz="1600" spc="-1" strike="noStrike"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4835520" y="6000840"/>
            <a:ext cx="4138200" cy="577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1600" spc="-1" strike="noStrike">
                <a:solidFill>
                  <a:srgbClr val="000000"/>
                </a:solidFill>
                <a:latin typeface="Calibri"/>
              </a:rPr>
              <a:t>Jíllek P.: </a:t>
            </a:r>
            <a:r>
              <a:rPr b="0" lang="cs-CZ" sz="1600" spc="-1" strike="noStrike">
                <a:solidFill>
                  <a:srgbClr val="0000ff"/>
                </a:solidFill>
                <a:latin typeface="Calibri"/>
              </a:rPr>
              <a:t>Imunologie stručně, jasně, přehledně</a:t>
            </a:r>
            <a:r>
              <a:rPr b="0" lang="cs-CZ" sz="1600" spc="-1" strike="noStrike">
                <a:solidFill>
                  <a:srgbClr val="000000"/>
                </a:solidFill>
                <a:latin typeface="Calibri"/>
              </a:rPr>
              <a:t>, Grada 2014.</a:t>
            </a:r>
            <a:endParaRPr b="0" lang="cs-CZ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648000" y="288000"/>
            <a:ext cx="9143640" cy="59763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50000"/>
              </a:lnSpc>
              <a:spcBef>
                <a:spcPts val="400"/>
              </a:spcBef>
            </a:pPr>
            <a:r>
              <a:rPr b="1" lang="cs-CZ" sz="1800" spc="-1" strike="noStrike">
                <a:solidFill>
                  <a:srgbClr val="00b0f0"/>
                </a:solidFill>
                <a:latin typeface="Book Antiqua"/>
              </a:rPr>
              <a:t>1. SEMINÁŘ</a:t>
            </a:r>
            <a:endParaRPr b="0" lang="cs-CZ" sz="18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400"/>
              </a:spcBef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1.</a:t>
            </a:r>
            <a:r>
              <a:rPr b="1" lang="cs-CZ" sz="20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Imunitní systém a jeho význam pro homeostázu organismu. Antigen. </a:t>
            </a:r>
            <a:br/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Mechanismy imunitního systému a jejich spolupráce.</a:t>
            </a:r>
            <a:endParaRPr b="0" lang="cs-CZ" sz="18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159"/>
              </a:spcBef>
            </a:pPr>
            <a:endParaRPr b="0" lang="cs-CZ" sz="18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360"/>
              </a:spcBef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2. Komponenty imunitního systému (orgány, buňky, látky) a jejich funkce.</a:t>
            </a:r>
            <a:endParaRPr b="0" lang="cs-CZ" sz="18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159"/>
              </a:spcBef>
            </a:pPr>
            <a:endParaRPr b="0" lang="cs-CZ" sz="18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360"/>
              </a:spcBef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3. Nespecifické buněčné a humorální imunitní mechanismy (charakteristika, funkce).</a:t>
            </a:r>
            <a:endParaRPr b="0" lang="cs-CZ" sz="18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159"/>
              </a:spcBef>
            </a:pPr>
            <a:endParaRPr b="0" lang="cs-CZ" sz="18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360"/>
              </a:spcBef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4. Specifické buněčné a humorální imunitní mechanismy (charakteristika, funkce).</a:t>
            </a:r>
            <a:endParaRPr b="0" lang="cs-CZ" sz="18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159"/>
              </a:spcBef>
            </a:pPr>
            <a:endParaRPr b="0" lang="cs-CZ" sz="18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360"/>
              </a:spcBef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5. Fagocytóza (fagocyty, mechanismus, význam).</a:t>
            </a:r>
            <a:endParaRPr b="0" lang="cs-CZ" sz="18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159"/>
              </a:spcBef>
            </a:pPr>
            <a:endParaRPr b="0" lang="cs-CZ" sz="18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360"/>
              </a:spcBef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6. Komplement, způsoby aktivace, význam a regulační mechanismy.</a:t>
            </a:r>
            <a:endParaRPr b="0" lang="cs-CZ" sz="18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159"/>
              </a:spcBef>
            </a:pPr>
            <a:endParaRPr b="0" lang="cs-CZ" sz="18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360"/>
              </a:spcBef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7. Bazofily a žírné buňky a jejich význam v imunitních reakcích.</a:t>
            </a:r>
            <a:endParaRPr b="0" lang="cs-CZ" sz="1800" spc="-1" strike="noStrike">
              <a:solidFill>
                <a:srgbClr val="000000"/>
              </a:solidFill>
              <a:latin typeface="Tahoma"/>
            </a:endParaRPr>
          </a:p>
          <a:p>
            <a:pPr marL="343080" indent="-342720">
              <a:lnSpc>
                <a:spcPct val="150000"/>
              </a:lnSpc>
              <a:spcBef>
                <a:spcPts val="360"/>
              </a:spcBef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8. Imunitní mechanismy zánětu (lokální a systémová reakce)</a:t>
            </a:r>
            <a:endParaRPr b="0" lang="cs-CZ" sz="1800" spc="-1" strike="noStrike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18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714240" y="2500200"/>
            <a:ext cx="7772040" cy="18284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50000"/>
              </a:lnSpc>
            </a:pPr>
            <a:r>
              <a:rPr b="1" lang="cs-CZ" sz="3600" spc="-1" strike="noStrike">
                <a:solidFill>
                  <a:srgbClr val="0000ff"/>
                </a:solidFill>
                <a:latin typeface="Book Antiqua"/>
              </a:rPr>
              <a:t>1</a:t>
            </a: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. </a:t>
            </a:r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Imunitní systém a jeho význam </a:t>
            </a:r>
            <a:br/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pro homeostázu organismu. Antigen. Mechanismy imunitního systému </a:t>
            </a:r>
            <a:br/>
            <a:r>
              <a:rPr b="1" lang="cs-CZ" sz="3600" spc="-1" strike="noStrike">
                <a:solidFill>
                  <a:srgbClr val="0000ff"/>
                </a:solidFill>
                <a:latin typeface="Calibri"/>
              </a:rPr>
              <a:t>a jejich spolupráce</a:t>
            </a:r>
            <a:endParaRPr b="0" lang="cs-CZ" sz="3600" spc="-1" strike="noStrike">
              <a:solidFill>
                <a:srgbClr val="000000"/>
              </a:solidFill>
              <a:latin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4735</TotalTime>
  <Application>LibreOffice/6.1.4.2$Windows_X86_64 LibreOffice_project/9d0f32d1f0b509096fd65e0d4bec26ddd1938fd3</Application>
  <Words>1021</Words>
  <Paragraphs>344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2010-02-20T20:38:55Z</dcterms:created>
  <dc:creator>XtatX</dc:creator>
  <dc:description/>
  <dc:language>cs-CZ</dc:language>
  <cp:lastModifiedBy/>
  <cp:lastPrinted>2019-02-20T09:47:08Z</cp:lastPrinted>
  <dcterms:modified xsi:type="dcterms:W3CDTF">2019-02-20T10:06:07Z</dcterms:modified>
  <cp:revision>193</cp:revision>
  <dc:subject/>
  <dc:title>Snímek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10</vt:i4>
  </property>
  <property fmtid="{D5CDD505-2E9C-101B-9397-08002B2CF9AE}" pid="8" name="PresentationFormat">
    <vt:lpwstr>Předvádění na obrazovce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65</vt:i4>
  </property>
</Properties>
</file>