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65" r:id="rId5"/>
    <p:sldId id="259" r:id="rId6"/>
    <p:sldId id="266" r:id="rId7"/>
    <p:sldId id="260" r:id="rId8"/>
    <p:sldId id="267" r:id="rId9"/>
    <p:sldId id="264" r:id="rId10"/>
    <p:sldId id="268" r:id="rId11"/>
    <p:sldId id="269" r:id="rId12"/>
    <p:sldId id="292" r:id="rId13"/>
    <p:sldId id="274" r:id="rId14"/>
    <p:sldId id="275" r:id="rId15"/>
    <p:sldId id="276" r:id="rId16"/>
    <p:sldId id="279" r:id="rId17"/>
    <p:sldId id="296" r:id="rId18"/>
    <p:sldId id="294" r:id="rId19"/>
    <p:sldId id="297" r:id="rId20"/>
    <p:sldId id="293" r:id="rId21"/>
    <p:sldId id="295" r:id="rId2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3399FF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8F7C1A-33D3-4F6B-8B05-3A8DA62AFB85}" type="datetimeFigureOut">
              <a:rPr lang="cs-CZ" smtClean="0"/>
              <a:pPr/>
              <a:t>19.12.2019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F67880-EC66-480A-8BF1-A9CBD743EE3E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C36CB-ED56-4EEC-8259-2F06C4BE4197}" type="datetimeFigureOut">
              <a:rPr lang="cs-CZ" smtClean="0"/>
              <a:pPr/>
              <a:t>19.12.2019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3D045-8453-4440-A858-0C2D4E0CD85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C36CB-ED56-4EEC-8259-2F06C4BE4197}" type="datetimeFigureOut">
              <a:rPr lang="cs-CZ" smtClean="0"/>
              <a:pPr/>
              <a:t>19.12.2019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3D045-8453-4440-A858-0C2D4E0CD85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C36CB-ED56-4EEC-8259-2F06C4BE4197}" type="datetimeFigureOut">
              <a:rPr lang="cs-CZ" smtClean="0"/>
              <a:pPr/>
              <a:t>19.12.2019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3D045-8453-4440-A858-0C2D4E0CD85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C36CB-ED56-4EEC-8259-2F06C4BE4197}" type="datetimeFigureOut">
              <a:rPr lang="cs-CZ" smtClean="0"/>
              <a:pPr/>
              <a:t>19.12.2019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3D045-8453-4440-A858-0C2D4E0CD85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C36CB-ED56-4EEC-8259-2F06C4BE4197}" type="datetimeFigureOut">
              <a:rPr lang="cs-CZ" smtClean="0"/>
              <a:pPr/>
              <a:t>19.12.2019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3D045-8453-4440-A858-0C2D4E0CD85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C36CB-ED56-4EEC-8259-2F06C4BE4197}" type="datetimeFigureOut">
              <a:rPr lang="cs-CZ" smtClean="0"/>
              <a:pPr/>
              <a:t>19.12.2019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3D045-8453-4440-A858-0C2D4E0CD85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C36CB-ED56-4EEC-8259-2F06C4BE4197}" type="datetimeFigureOut">
              <a:rPr lang="cs-CZ" smtClean="0"/>
              <a:pPr/>
              <a:t>19.12.2019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3D045-8453-4440-A858-0C2D4E0CD85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C36CB-ED56-4EEC-8259-2F06C4BE4197}" type="datetimeFigureOut">
              <a:rPr lang="cs-CZ" smtClean="0"/>
              <a:pPr/>
              <a:t>19.12.2019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3D045-8453-4440-A858-0C2D4E0CD85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C36CB-ED56-4EEC-8259-2F06C4BE4197}" type="datetimeFigureOut">
              <a:rPr lang="cs-CZ" smtClean="0"/>
              <a:pPr/>
              <a:t>19.12.2019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3D045-8453-4440-A858-0C2D4E0CD85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C36CB-ED56-4EEC-8259-2F06C4BE4197}" type="datetimeFigureOut">
              <a:rPr lang="cs-CZ" smtClean="0"/>
              <a:pPr/>
              <a:t>19.12.2019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3D045-8453-4440-A858-0C2D4E0CD85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C36CB-ED56-4EEC-8259-2F06C4BE4197}" type="datetimeFigureOut">
              <a:rPr lang="cs-CZ" smtClean="0"/>
              <a:pPr/>
              <a:t>19.12.2019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3D045-8453-4440-A858-0C2D4E0CD85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FF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C36CB-ED56-4EEC-8259-2F06C4BE4197}" type="datetimeFigureOut">
              <a:rPr lang="cs-CZ" smtClean="0"/>
              <a:pPr/>
              <a:t>19.12.2019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73D045-8453-4440-A858-0C2D4E0CD855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1.gif"/><Relationship Id="rId7" Type="http://schemas.openxmlformats.org/officeDocument/2006/relationships/image" Target="../media/image5.gif"/><Relationship Id="rId2" Type="http://schemas.openxmlformats.org/officeDocument/2006/relationships/hyperlink" Target="https://www.youtube.com/watch?v=_65_8BX8L-k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youtube.com/watch?v=8iyrbv1JauY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youtube.com/watch?v=5AXApBbj1p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err="1" smtClean="0">
                <a:solidFill>
                  <a:srgbClr val="000099"/>
                </a:solidFill>
              </a:rPr>
              <a:t>Polyclonal</a:t>
            </a:r>
            <a:r>
              <a:rPr lang="cs-CZ" b="1" dirty="0" smtClean="0">
                <a:solidFill>
                  <a:srgbClr val="000099"/>
                </a:solidFill>
              </a:rPr>
              <a:t> </a:t>
            </a:r>
            <a:r>
              <a:rPr lang="cs-CZ" b="1" dirty="0" err="1" smtClean="0">
                <a:solidFill>
                  <a:srgbClr val="000099"/>
                </a:solidFill>
              </a:rPr>
              <a:t>and</a:t>
            </a:r>
            <a:r>
              <a:rPr lang="cs-CZ" b="1" dirty="0" smtClean="0">
                <a:solidFill>
                  <a:srgbClr val="000099"/>
                </a:solidFill>
              </a:rPr>
              <a:t> </a:t>
            </a:r>
            <a:r>
              <a:rPr lang="cs-CZ" b="1" dirty="0" err="1" smtClean="0">
                <a:solidFill>
                  <a:srgbClr val="000099"/>
                </a:solidFill>
              </a:rPr>
              <a:t>monoclonal</a:t>
            </a:r>
            <a:r>
              <a:rPr lang="cs-CZ" b="1" dirty="0" smtClean="0">
                <a:solidFill>
                  <a:srgbClr val="000099"/>
                </a:solidFill>
              </a:rPr>
              <a:t> </a:t>
            </a:r>
            <a:r>
              <a:rPr lang="cs-CZ" b="1" dirty="0" err="1" smtClean="0">
                <a:solidFill>
                  <a:srgbClr val="000099"/>
                </a:solidFill>
              </a:rPr>
              <a:t>antibodies</a:t>
            </a:r>
            <a:endParaRPr lang="cs-CZ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000099"/>
                </a:solidFill>
              </a:rPr>
              <a:t>Use </a:t>
            </a:r>
            <a:r>
              <a:rPr lang="cs-CZ" b="1" dirty="0" err="1" smtClean="0">
                <a:solidFill>
                  <a:srgbClr val="000099"/>
                </a:solidFill>
              </a:rPr>
              <a:t>of</a:t>
            </a:r>
            <a:r>
              <a:rPr lang="cs-CZ" b="1" dirty="0" smtClean="0">
                <a:solidFill>
                  <a:srgbClr val="000099"/>
                </a:solidFill>
              </a:rPr>
              <a:t> </a:t>
            </a:r>
            <a:r>
              <a:rPr lang="cs-CZ" b="1" dirty="0" err="1" smtClean="0">
                <a:solidFill>
                  <a:srgbClr val="000099"/>
                </a:solidFill>
              </a:rPr>
              <a:t>monoclonal</a:t>
            </a:r>
            <a:r>
              <a:rPr lang="cs-CZ" b="1" dirty="0" smtClean="0">
                <a:solidFill>
                  <a:srgbClr val="000099"/>
                </a:solidFill>
              </a:rPr>
              <a:t> </a:t>
            </a:r>
            <a:r>
              <a:rPr lang="cs-CZ" b="1" dirty="0" err="1" smtClean="0">
                <a:solidFill>
                  <a:srgbClr val="000099"/>
                </a:solidFill>
              </a:rPr>
              <a:t>antibodies</a:t>
            </a:r>
            <a:r>
              <a:rPr lang="cs-CZ" b="1" dirty="0" smtClean="0">
                <a:solidFill>
                  <a:srgbClr val="000099"/>
                </a:solidFill>
              </a:rPr>
              <a:t> </a:t>
            </a:r>
            <a:br>
              <a:rPr lang="cs-CZ" b="1" dirty="0" smtClean="0">
                <a:solidFill>
                  <a:srgbClr val="000099"/>
                </a:solidFill>
              </a:rPr>
            </a:br>
            <a:r>
              <a:rPr lang="cs-CZ" b="1" dirty="0" smtClean="0">
                <a:solidFill>
                  <a:srgbClr val="000099"/>
                </a:solidFill>
              </a:rPr>
              <a:t>in </a:t>
            </a:r>
            <a:r>
              <a:rPr lang="cs-CZ" b="1" dirty="0" err="1" smtClean="0">
                <a:solidFill>
                  <a:srgbClr val="000099"/>
                </a:solidFill>
              </a:rPr>
              <a:t>diagnostic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43808" y="3140968"/>
            <a:ext cx="5842992" cy="2985195"/>
          </a:xfrm>
        </p:spPr>
        <p:txBody>
          <a:bodyPr>
            <a:normAutofit/>
          </a:bodyPr>
          <a:lstStyle/>
          <a:p>
            <a:pPr>
              <a:buClr>
                <a:srgbClr val="3399FF"/>
              </a:buClr>
              <a:buFont typeface="Wingdings" pitchFamily="2" charset="2"/>
              <a:buChar char="§"/>
            </a:pPr>
            <a:r>
              <a:rPr lang="cs-CZ" dirty="0" err="1" smtClean="0"/>
              <a:t>Flow</a:t>
            </a:r>
            <a:r>
              <a:rPr lang="cs-CZ" dirty="0" smtClean="0"/>
              <a:t> </a:t>
            </a:r>
            <a:r>
              <a:rPr lang="cs-CZ" dirty="0" err="1" smtClean="0"/>
              <a:t>cytometry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>
                <a:solidFill>
                  <a:srgbClr val="000099"/>
                </a:solidFill>
              </a:rPr>
              <a:t>Indirect</a:t>
            </a:r>
            <a:r>
              <a:rPr lang="cs-CZ" b="1" dirty="0" smtClean="0">
                <a:solidFill>
                  <a:srgbClr val="000099"/>
                </a:solidFill>
              </a:rPr>
              <a:t> </a:t>
            </a:r>
            <a:r>
              <a:rPr lang="cs-CZ" b="1" dirty="0" err="1" smtClean="0">
                <a:solidFill>
                  <a:srgbClr val="000099"/>
                </a:solidFill>
              </a:rPr>
              <a:t>immunofluorescence</a:t>
            </a:r>
            <a:endParaRPr lang="cs-CZ" b="1" dirty="0">
              <a:solidFill>
                <a:srgbClr val="000099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err="1" smtClean="0"/>
              <a:t>Autoantibodies</a:t>
            </a:r>
            <a:r>
              <a:rPr lang="cs-CZ" sz="2400" dirty="0" smtClean="0"/>
              <a:t> </a:t>
            </a:r>
            <a:r>
              <a:rPr lang="cs-CZ" sz="2400" dirty="0" err="1" smtClean="0"/>
              <a:t>detection</a:t>
            </a:r>
            <a:endParaRPr lang="cs-CZ" sz="2400" dirty="0" smtClean="0"/>
          </a:p>
          <a:p>
            <a:r>
              <a:rPr lang="cs-CZ" sz="2400" dirty="0" smtClean="0"/>
              <a:t>Cell </a:t>
            </a:r>
            <a:r>
              <a:rPr lang="cs-CZ" sz="2400" dirty="0" err="1" smtClean="0"/>
              <a:t>lines</a:t>
            </a:r>
            <a:r>
              <a:rPr lang="cs-CZ" sz="2400" dirty="0" smtClean="0"/>
              <a:t> </a:t>
            </a:r>
            <a:r>
              <a:rPr lang="cs-CZ" sz="2400" dirty="0" err="1" smtClean="0"/>
              <a:t>and</a:t>
            </a:r>
            <a:r>
              <a:rPr lang="cs-CZ" sz="2400" dirty="0" smtClean="0"/>
              <a:t> </a:t>
            </a:r>
            <a:r>
              <a:rPr lang="cs-CZ" sz="2400" dirty="0" err="1" smtClean="0"/>
              <a:t>tissue</a:t>
            </a:r>
            <a:r>
              <a:rPr lang="cs-CZ" sz="2400" dirty="0" smtClean="0"/>
              <a:t> </a:t>
            </a:r>
            <a:r>
              <a:rPr lang="cs-CZ" sz="2400" dirty="0" err="1" smtClean="0"/>
              <a:t>sections</a:t>
            </a:r>
            <a:r>
              <a:rPr lang="cs-CZ" sz="2400" dirty="0" smtClean="0"/>
              <a:t> are </a:t>
            </a:r>
            <a:r>
              <a:rPr lang="cs-CZ" sz="2400" dirty="0" err="1" smtClean="0"/>
              <a:t>used</a:t>
            </a:r>
            <a:r>
              <a:rPr lang="cs-CZ" sz="2400" dirty="0" smtClean="0"/>
              <a:t> as a </a:t>
            </a:r>
            <a:r>
              <a:rPr lang="cs-CZ" sz="2400" dirty="0" err="1" smtClean="0"/>
              <a:t>substrate</a:t>
            </a:r>
            <a:endParaRPr lang="cs-CZ" sz="2400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212976"/>
            <a:ext cx="2628800" cy="968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4" name="Picture 6" descr="Image result for anti ttg antibody immunofluorescence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2780928"/>
            <a:ext cx="1916912" cy="1429768"/>
          </a:xfrm>
          <a:prstGeom prst="rect">
            <a:avLst/>
          </a:prstGeom>
          <a:noFill/>
        </p:spPr>
      </p:pic>
      <p:sp>
        <p:nvSpPr>
          <p:cNvPr id="9" name="TextovéPole 8"/>
          <p:cNvSpPr txBox="1"/>
          <p:nvPr/>
        </p:nvSpPr>
        <p:spPr>
          <a:xfrm>
            <a:off x="467544" y="6165304"/>
            <a:ext cx="23326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err="1" smtClean="0">
                <a:latin typeface="Arial" pitchFamily="34" charset="0"/>
                <a:cs typeface="Arial" pitchFamily="34" charset="0"/>
              </a:rPr>
              <a:t>Anti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-</a:t>
            </a:r>
            <a:r>
              <a:rPr lang="cs-CZ" sz="1200" dirty="0" err="1" smtClean="0">
                <a:latin typeface="Arial" pitchFamily="34" charset="0"/>
                <a:cs typeface="Arial" pitchFamily="34" charset="0"/>
              </a:rPr>
              <a:t>nuclear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 smtClean="0">
                <a:latin typeface="Arial" pitchFamily="34" charset="0"/>
                <a:cs typeface="Arial" pitchFamily="34" charset="0"/>
              </a:rPr>
              <a:t>antibodies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 smtClean="0">
                <a:latin typeface="Arial" pitchFamily="34" charset="0"/>
                <a:cs typeface="Arial" pitchFamily="34" charset="0"/>
              </a:rPr>
              <a:t>patterns</a:t>
            </a:r>
            <a:endParaRPr lang="cs-CZ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6444208" y="4293096"/>
            <a:ext cx="21788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err="1" smtClean="0">
                <a:latin typeface="Arial" pitchFamily="34" charset="0"/>
                <a:cs typeface="Arial" pitchFamily="34" charset="0"/>
              </a:rPr>
              <a:t>Anti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cs-CZ" sz="1200" dirty="0" err="1" smtClean="0">
                <a:latin typeface="Arial" pitchFamily="34" charset="0"/>
                <a:cs typeface="Arial" pitchFamily="34" charset="0"/>
              </a:rPr>
              <a:t>endomysium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 smtClean="0">
                <a:latin typeface="Arial" pitchFamily="34" charset="0"/>
                <a:cs typeface="Arial" pitchFamily="34" charset="0"/>
              </a:rPr>
              <a:t>antibodies</a:t>
            </a:r>
            <a:endParaRPr lang="cs-CZ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365104"/>
            <a:ext cx="5256832" cy="1812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>
                <a:solidFill>
                  <a:srgbClr val="000099"/>
                </a:solidFill>
              </a:rPr>
              <a:t>Indirect</a:t>
            </a:r>
            <a:r>
              <a:rPr lang="cs-CZ" b="1" dirty="0" smtClean="0">
                <a:solidFill>
                  <a:srgbClr val="000099"/>
                </a:solidFill>
              </a:rPr>
              <a:t> </a:t>
            </a:r>
            <a:r>
              <a:rPr lang="cs-CZ" b="1" dirty="0" err="1" smtClean="0">
                <a:solidFill>
                  <a:srgbClr val="000099"/>
                </a:solidFill>
              </a:rPr>
              <a:t>immunofluorescence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03648" y="1600200"/>
            <a:ext cx="7283152" cy="4525963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cs-CZ" sz="2400" b="1" dirty="0" smtClean="0"/>
              <a:t>     1.</a:t>
            </a:r>
            <a:r>
              <a:rPr lang="cs-CZ" sz="2400" dirty="0" smtClean="0"/>
              <a:t> </a:t>
            </a:r>
            <a:r>
              <a:rPr lang="cs-CZ" sz="2000" dirty="0" err="1"/>
              <a:t>I</a:t>
            </a:r>
            <a:r>
              <a:rPr lang="cs-CZ" sz="2000" dirty="0" err="1" smtClean="0"/>
              <a:t>ncubating</a:t>
            </a:r>
            <a:r>
              <a:rPr lang="cs-CZ" sz="2000" dirty="0" smtClean="0"/>
              <a:t>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patient</a:t>
            </a:r>
            <a:r>
              <a:rPr lang="cs-CZ" sz="2000" dirty="0" smtClean="0"/>
              <a:t>'s </a:t>
            </a:r>
            <a:r>
              <a:rPr lang="cs-CZ" sz="2000" dirty="0" err="1" smtClean="0"/>
              <a:t>serum</a:t>
            </a:r>
            <a:r>
              <a:rPr lang="cs-CZ" sz="2000" dirty="0" smtClean="0"/>
              <a:t> (Ab) </a:t>
            </a:r>
            <a:br>
              <a:rPr lang="cs-CZ" sz="2000" dirty="0" smtClean="0"/>
            </a:br>
            <a:r>
              <a:rPr lang="cs-CZ" sz="2000" dirty="0" smtClean="0"/>
              <a:t>    </a:t>
            </a:r>
            <a:r>
              <a:rPr lang="cs-CZ" sz="2000" dirty="0" err="1" smtClean="0"/>
              <a:t>with</a:t>
            </a:r>
            <a:r>
              <a:rPr lang="cs-CZ" sz="2000" dirty="0" smtClean="0"/>
              <a:t> a </a:t>
            </a:r>
            <a:r>
              <a:rPr lang="cs-CZ" sz="2000" dirty="0" err="1" smtClean="0"/>
              <a:t>substrate</a:t>
            </a:r>
            <a:r>
              <a:rPr lang="cs-CZ" sz="2000" dirty="0" smtClean="0"/>
              <a:t> (</a:t>
            </a:r>
            <a:r>
              <a:rPr lang="cs-CZ" sz="2000" dirty="0" err="1" smtClean="0"/>
              <a:t>Ag</a:t>
            </a:r>
            <a:r>
              <a:rPr lang="cs-CZ" sz="2000" dirty="0" smtClean="0"/>
              <a:t>) </a:t>
            </a:r>
            <a:r>
              <a:rPr lang="cs-CZ" sz="2000" dirty="0" err="1" smtClean="0"/>
              <a:t>fixed</a:t>
            </a:r>
            <a:r>
              <a:rPr lang="cs-CZ" sz="2000" dirty="0" smtClean="0"/>
              <a:t> on a slide</a:t>
            </a:r>
            <a:br>
              <a:rPr lang="cs-CZ" sz="2000" dirty="0" smtClean="0"/>
            </a:br>
            <a:r>
              <a:rPr lang="cs-CZ" sz="800" dirty="0" smtClean="0"/>
              <a:t/>
            </a:r>
            <a:br>
              <a:rPr lang="cs-CZ" sz="800" dirty="0" smtClean="0"/>
            </a:br>
            <a:r>
              <a:rPr lang="cs-CZ" sz="2000" b="1" dirty="0" smtClean="0"/>
              <a:t>2.</a:t>
            </a:r>
            <a:r>
              <a:rPr lang="cs-CZ" sz="2000" dirty="0" smtClean="0"/>
              <a:t> </a:t>
            </a:r>
            <a:r>
              <a:rPr lang="cs-CZ" sz="2000" dirty="0" err="1" smtClean="0"/>
              <a:t>Incubation</a:t>
            </a:r>
            <a:r>
              <a:rPr lang="cs-CZ" sz="2000" dirty="0" smtClean="0"/>
              <a:t> </a:t>
            </a:r>
            <a:r>
              <a:rPr lang="cs-CZ" sz="2000" dirty="0" err="1" smtClean="0"/>
              <a:t>with</a:t>
            </a:r>
            <a:r>
              <a:rPr lang="cs-CZ" sz="2000" dirty="0" smtClean="0"/>
              <a:t> </a:t>
            </a:r>
            <a:r>
              <a:rPr lang="cs-CZ" sz="2000" dirty="0" err="1" smtClean="0"/>
              <a:t>anti</a:t>
            </a:r>
            <a:r>
              <a:rPr lang="cs-CZ" sz="2000" dirty="0" smtClean="0"/>
              <a:t>-</a:t>
            </a:r>
            <a:r>
              <a:rPr lang="cs-CZ" sz="2000" dirty="0" err="1" smtClean="0"/>
              <a:t>human</a:t>
            </a:r>
            <a:r>
              <a:rPr lang="cs-CZ" sz="2000" dirty="0" smtClean="0"/>
              <a:t> </a:t>
            </a:r>
            <a:r>
              <a:rPr lang="cs-CZ" sz="2000" dirty="0" err="1" smtClean="0"/>
              <a:t>antibody</a:t>
            </a:r>
            <a:r>
              <a:rPr lang="cs-CZ" sz="2000" dirty="0" smtClean="0"/>
              <a:t> </a:t>
            </a:r>
            <a:r>
              <a:rPr lang="cs-CZ" sz="2000" dirty="0" err="1" smtClean="0"/>
              <a:t>labeled</a:t>
            </a:r>
            <a:r>
              <a:rPr lang="cs-CZ" sz="2000" dirty="0" smtClean="0"/>
              <a:t> </a:t>
            </a:r>
            <a:r>
              <a:rPr lang="cs-CZ" sz="2000" dirty="0" err="1" smtClean="0"/>
              <a:t>with</a:t>
            </a:r>
            <a:r>
              <a:rPr lang="cs-CZ" sz="2000" dirty="0" smtClean="0"/>
              <a:t> FITC     </a:t>
            </a:r>
            <a:br>
              <a:rPr lang="cs-CZ" sz="2000" dirty="0" smtClean="0"/>
            </a:br>
            <a:r>
              <a:rPr lang="cs-CZ" sz="2000" dirty="0" smtClean="0"/>
              <a:t>   (</a:t>
            </a:r>
            <a:r>
              <a:rPr lang="cs-CZ" sz="2000" dirty="0" err="1" smtClean="0"/>
              <a:t>anti</a:t>
            </a:r>
            <a:r>
              <a:rPr lang="cs-CZ" sz="2000" dirty="0" smtClean="0"/>
              <a:t>-</a:t>
            </a:r>
            <a:r>
              <a:rPr lang="cs-CZ" sz="2000" dirty="0" err="1" smtClean="0"/>
              <a:t>human</a:t>
            </a:r>
            <a:r>
              <a:rPr lang="cs-CZ" sz="2000" dirty="0" smtClean="0"/>
              <a:t> </a:t>
            </a:r>
            <a:r>
              <a:rPr lang="cs-CZ" sz="2000" dirty="0" err="1" smtClean="0"/>
              <a:t>IgG</a:t>
            </a:r>
            <a:r>
              <a:rPr lang="cs-CZ" sz="2000" dirty="0" smtClean="0"/>
              <a:t> / FITC, </a:t>
            </a:r>
            <a:r>
              <a:rPr lang="cs-CZ" sz="2000" dirty="0" err="1" smtClean="0"/>
              <a:t>anti</a:t>
            </a:r>
            <a:r>
              <a:rPr lang="cs-CZ" sz="2000" dirty="0" smtClean="0"/>
              <a:t>-</a:t>
            </a:r>
            <a:r>
              <a:rPr lang="cs-CZ" sz="2000" dirty="0" err="1" smtClean="0"/>
              <a:t>human</a:t>
            </a:r>
            <a:r>
              <a:rPr lang="cs-CZ" sz="2000" dirty="0" smtClean="0"/>
              <a:t> </a:t>
            </a:r>
            <a:r>
              <a:rPr lang="cs-CZ" sz="2000" dirty="0" err="1" smtClean="0"/>
              <a:t>IgA</a:t>
            </a:r>
            <a:r>
              <a:rPr lang="cs-CZ" sz="2000" dirty="0" smtClean="0"/>
              <a:t> / FITC)</a:t>
            </a:r>
            <a:br>
              <a:rPr lang="cs-CZ" sz="2000" dirty="0" smtClean="0"/>
            </a:br>
            <a:r>
              <a:rPr lang="cs-CZ" sz="800" dirty="0" smtClean="0"/>
              <a:t/>
            </a:r>
            <a:br>
              <a:rPr lang="cs-CZ" sz="800" dirty="0" smtClean="0"/>
            </a:br>
            <a:r>
              <a:rPr lang="cs-CZ" sz="2000" b="1" dirty="0" smtClean="0"/>
              <a:t>3.</a:t>
            </a:r>
            <a:r>
              <a:rPr lang="cs-CZ" sz="2000" dirty="0" smtClean="0"/>
              <a:t> Fluorescence </a:t>
            </a:r>
            <a:r>
              <a:rPr lang="cs-CZ" sz="2000" dirty="0" err="1" smtClean="0"/>
              <a:t>microscope</a:t>
            </a:r>
            <a:r>
              <a:rPr lang="cs-CZ" sz="2000" dirty="0" smtClean="0"/>
              <a:t> </a:t>
            </a:r>
            <a:r>
              <a:rPr lang="cs-CZ" sz="2000" dirty="0" err="1" smtClean="0"/>
              <a:t>evaluation</a:t>
            </a:r>
            <a:endParaRPr lang="cs-CZ" sz="2000" dirty="0" smtClean="0"/>
          </a:p>
          <a:p>
            <a:endParaRPr lang="cs-CZ" dirty="0"/>
          </a:p>
        </p:txBody>
      </p:sp>
      <p:pic>
        <p:nvPicPr>
          <p:cNvPr id="4" name="Picture 2" descr="Image result for indirect immunofluorescence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25144"/>
            <a:ext cx="2983910" cy="1853765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509120"/>
            <a:ext cx="1872208" cy="2096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Skupina 6"/>
          <p:cNvGrpSpPr/>
          <p:nvPr/>
        </p:nvGrpSpPr>
        <p:grpSpPr>
          <a:xfrm>
            <a:off x="3923928" y="4653136"/>
            <a:ext cx="2033283" cy="1949599"/>
            <a:chOff x="971600" y="1916832"/>
            <a:chExt cx="4039456" cy="3533775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71600" y="1916832"/>
              <a:ext cx="3790950" cy="3533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ovéPole 8"/>
            <p:cNvSpPr txBox="1"/>
            <p:nvPr/>
          </p:nvSpPr>
          <p:spPr>
            <a:xfrm>
              <a:off x="1114656" y="2177870"/>
              <a:ext cx="1042013" cy="3905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800" b="1" dirty="0" smtClean="0"/>
                <a:t>UV </a:t>
              </a:r>
              <a:r>
                <a:rPr lang="cs-CZ" sz="800" b="1" dirty="0" err="1" smtClean="0"/>
                <a:t>light</a:t>
              </a:r>
              <a:endParaRPr lang="cs-CZ" sz="800" b="1" dirty="0"/>
            </a:p>
          </p:txBody>
        </p:sp>
        <p:sp>
          <p:nvSpPr>
            <p:cNvPr id="10" name="TextovéPole 9"/>
            <p:cNvSpPr txBox="1"/>
            <p:nvPr/>
          </p:nvSpPr>
          <p:spPr>
            <a:xfrm>
              <a:off x="3707904" y="2060848"/>
              <a:ext cx="1303152" cy="3905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800" b="1" dirty="0" smtClean="0"/>
                <a:t>Green </a:t>
              </a:r>
              <a:r>
                <a:rPr lang="cs-CZ" sz="800" b="1" dirty="0" err="1" smtClean="0"/>
                <a:t>light</a:t>
              </a:r>
              <a:endParaRPr lang="cs-CZ" sz="8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82500" cy="981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51520" y="6564523"/>
            <a:ext cx="2994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bg2"/>
                </a:solidFill>
              </a:rPr>
              <a:t>Homogenní fluorescence ANA</a:t>
            </a:r>
            <a:endParaRPr lang="cs-CZ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3640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406" y="1"/>
            <a:ext cx="9195406" cy="6748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79512" y="6340531"/>
            <a:ext cx="4156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>
                <a:solidFill>
                  <a:schemeClr val="bg2"/>
                </a:solidFill>
              </a:rPr>
              <a:t>Crithidium</a:t>
            </a:r>
            <a:r>
              <a:rPr lang="cs-CZ" dirty="0" smtClean="0">
                <a:solidFill>
                  <a:schemeClr val="bg2"/>
                </a:solidFill>
              </a:rPr>
              <a:t> </a:t>
            </a:r>
            <a:r>
              <a:rPr lang="cs-CZ" dirty="0" err="1" smtClean="0">
                <a:solidFill>
                  <a:schemeClr val="bg2"/>
                </a:solidFill>
              </a:rPr>
              <a:t>luciliae</a:t>
            </a:r>
            <a:r>
              <a:rPr lang="cs-CZ" dirty="0" smtClean="0">
                <a:solidFill>
                  <a:schemeClr val="bg2"/>
                </a:solidFill>
              </a:rPr>
              <a:t> – anti </a:t>
            </a:r>
            <a:r>
              <a:rPr lang="cs-CZ" dirty="0" err="1" smtClean="0">
                <a:solidFill>
                  <a:schemeClr val="bg2"/>
                </a:solidFill>
              </a:rPr>
              <a:t>ds</a:t>
            </a:r>
            <a:r>
              <a:rPr lang="cs-CZ" dirty="0" smtClean="0">
                <a:solidFill>
                  <a:schemeClr val="bg2"/>
                </a:solidFill>
              </a:rPr>
              <a:t> DNA protilátky</a:t>
            </a:r>
            <a:endParaRPr lang="cs-CZ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4207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0"/>
            <a:ext cx="8577585" cy="6794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323528" y="6412686"/>
            <a:ext cx="3006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>
                <a:solidFill>
                  <a:schemeClr val="bg2"/>
                </a:solidFill>
              </a:rPr>
              <a:t>Antimitochondriální</a:t>
            </a:r>
            <a:r>
              <a:rPr lang="cs-CZ" dirty="0" smtClean="0">
                <a:solidFill>
                  <a:schemeClr val="bg2"/>
                </a:solidFill>
              </a:rPr>
              <a:t> protilátky</a:t>
            </a:r>
            <a:endParaRPr lang="cs-CZ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5504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ctrTitle"/>
          </p:nvPr>
        </p:nvSpPr>
        <p:spPr>
          <a:xfrm>
            <a:off x="827088" y="620713"/>
            <a:ext cx="7772400" cy="1470025"/>
          </a:xfrm>
        </p:spPr>
        <p:txBody>
          <a:bodyPr/>
          <a:lstStyle/>
          <a:p>
            <a:pPr>
              <a:defRPr/>
            </a:pPr>
            <a:r>
              <a:rPr lang="cs-CZ" b="1" dirty="0" err="1" smtClean="0">
                <a:solidFill>
                  <a:srgbClr val="000099"/>
                </a:solidFill>
              </a:rPr>
              <a:t>Flow</a:t>
            </a:r>
            <a:r>
              <a:rPr lang="cs-CZ" b="1" dirty="0" smtClean="0">
                <a:solidFill>
                  <a:srgbClr val="000099"/>
                </a:solidFill>
              </a:rPr>
              <a:t> </a:t>
            </a:r>
            <a:r>
              <a:rPr lang="cs-CZ" b="1" dirty="0" err="1" smtClean="0">
                <a:solidFill>
                  <a:srgbClr val="000099"/>
                </a:solidFill>
              </a:rPr>
              <a:t>cytometry</a:t>
            </a:r>
            <a:endParaRPr lang="cs-CZ" b="1" dirty="0" smtClean="0">
              <a:solidFill>
                <a:srgbClr val="000099"/>
              </a:solidFill>
            </a:endParaRPr>
          </a:p>
        </p:txBody>
      </p:sp>
      <p:pic>
        <p:nvPicPr>
          <p:cNvPr id="2051" name="Picture 5" descr="flow-cytometr-fc500-cytomic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133600"/>
            <a:ext cx="7991475" cy="362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41743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>
                <a:solidFill>
                  <a:srgbClr val="000099"/>
                </a:solidFill>
              </a:rPr>
              <a:t>Flow</a:t>
            </a:r>
            <a:r>
              <a:rPr lang="cs-CZ" b="1" dirty="0" smtClean="0">
                <a:solidFill>
                  <a:srgbClr val="000099"/>
                </a:solidFill>
              </a:rPr>
              <a:t> </a:t>
            </a:r>
            <a:r>
              <a:rPr lang="cs-CZ" b="1" dirty="0" err="1" smtClean="0">
                <a:solidFill>
                  <a:srgbClr val="000099"/>
                </a:solidFill>
              </a:rPr>
              <a:t>cytometry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1256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buClr>
                <a:srgbClr val="3399FF"/>
              </a:buClr>
              <a:buFont typeface="Wingdings" pitchFamily="2" charset="2"/>
              <a:buChar char="§"/>
            </a:pPr>
            <a:r>
              <a:rPr lang="en-US" sz="2400" dirty="0" smtClean="0"/>
              <a:t>Method used to analyze cells in suspension</a:t>
            </a:r>
            <a:r>
              <a:rPr lang="cs-CZ" sz="2400" dirty="0" smtClean="0"/>
              <a:t/>
            </a:r>
            <a:br>
              <a:rPr lang="cs-CZ" sz="2400" dirty="0" smtClean="0"/>
            </a:br>
            <a:endParaRPr lang="cs-CZ" sz="2400" b="1" dirty="0" smtClean="0"/>
          </a:p>
          <a:p>
            <a:pPr>
              <a:lnSpc>
                <a:spcPct val="150000"/>
              </a:lnSpc>
              <a:buClr>
                <a:srgbClr val="3399FF"/>
              </a:buClr>
              <a:buFont typeface="Wingdings" pitchFamily="2" charset="2"/>
              <a:buChar char="§"/>
            </a:pPr>
            <a:r>
              <a:rPr lang="cs-CZ" sz="2400" b="1" dirty="0" err="1" smtClean="0"/>
              <a:t>Quantitative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tests</a:t>
            </a:r>
            <a:r>
              <a:rPr lang="cs-CZ" sz="2400" dirty="0" smtClean="0"/>
              <a:t>:  </a:t>
            </a:r>
            <a:br>
              <a:rPr lang="cs-CZ" sz="2400" dirty="0" smtClean="0"/>
            </a:br>
            <a:r>
              <a:rPr lang="cs-CZ" sz="2400" dirty="0" err="1" smtClean="0"/>
              <a:t>determination</a:t>
            </a:r>
            <a:r>
              <a:rPr lang="cs-CZ" sz="2400" dirty="0" smtClean="0"/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: </a:t>
            </a:r>
            <a:r>
              <a:rPr lang="cs-CZ" sz="2400" dirty="0" err="1" smtClean="0"/>
              <a:t>leucocyte</a:t>
            </a:r>
            <a:r>
              <a:rPr lang="cs-CZ" sz="2400" dirty="0" smtClean="0"/>
              <a:t> </a:t>
            </a:r>
            <a:r>
              <a:rPr lang="cs-CZ" sz="2400" dirty="0" err="1" smtClean="0"/>
              <a:t>subpopulations</a:t>
            </a:r>
            <a:r>
              <a:rPr lang="cs-CZ" sz="2400" dirty="0" smtClean="0"/>
              <a:t>,</a:t>
            </a:r>
            <a:br>
              <a:rPr lang="cs-CZ" sz="2400" dirty="0" smtClean="0"/>
            </a:br>
            <a:r>
              <a:rPr lang="en-US" sz="2400" dirty="0" smtClean="0"/>
              <a:t> </a:t>
            </a:r>
            <a:r>
              <a:rPr lang="cs-CZ" sz="2400" dirty="0" smtClean="0"/>
              <a:t>                               </a:t>
            </a:r>
            <a:r>
              <a:rPr lang="en-US" sz="2400" dirty="0" smtClean="0"/>
              <a:t>the number of activated</a:t>
            </a:r>
            <a:r>
              <a:rPr lang="cs-CZ" sz="2400" dirty="0" smtClean="0"/>
              <a:t> T </a:t>
            </a:r>
            <a:r>
              <a:rPr lang="cs-CZ" sz="2400" dirty="0" err="1" smtClean="0"/>
              <a:t>lymphocytes</a:t>
            </a:r>
            <a:r>
              <a:rPr lang="cs-CZ" sz="2400" dirty="0" smtClean="0"/>
              <a:t>, </a:t>
            </a:r>
            <a:br>
              <a:rPr lang="cs-CZ" sz="2400" dirty="0" smtClean="0"/>
            </a:br>
            <a:r>
              <a:rPr lang="cs-CZ" sz="2400" dirty="0" smtClean="0"/>
              <a:t>                                CD4/CD8 T cell ratio (dg. AIDS), </a:t>
            </a:r>
            <a:br>
              <a:rPr lang="cs-CZ" sz="2400" dirty="0" smtClean="0"/>
            </a:br>
            <a:r>
              <a:rPr lang="cs-CZ" sz="2400" dirty="0" smtClean="0"/>
              <a:t>                                </a:t>
            </a:r>
            <a:r>
              <a:rPr lang="cs-CZ" sz="2400" dirty="0" err="1" smtClean="0"/>
              <a:t>oncoproteins</a:t>
            </a:r>
            <a:r>
              <a:rPr lang="cs-CZ" sz="2400" dirty="0" smtClean="0"/>
              <a:t> (dg. malignit), </a:t>
            </a:r>
            <a:r>
              <a:rPr lang="cs-CZ" sz="2400" dirty="0" err="1" smtClean="0"/>
              <a:t>etc</a:t>
            </a:r>
            <a:r>
              <a:rPr lang="cs-CZ" sz="2400" dirty="0" smtClean="0"/>
              <a:t>.</a:t>
            </a:r>
          </a:p>
          <a:p>
            <a:pPr>
              <a:lnSpc>
                <a:spcPct val="150000"/>
              </a:lnSpc>
              <a:buClr>
                <a:srgbClr val="3399FF"/>
              </a:buClr>
              <a:buFont typeface="Wingdings" pitchFamily="2" charset="2"/>
              <a:buChar char="§"/>
            </a:pPr>
            <a:endParaRPr lang="cs-CZ" sz="2400" dirty="0"/>
          </a:p>
          <a:p>
            <a:pPr>
              <a:lnSpc>
                <a:spcPct val="150000"/>
              </a:lnSpc>
              <a:buClr>
                <a:srgbClr val="3399FF"/>
              </a:buClr>
              <a:buFont typeface="Wingdings" pitchFamily="2" charset="2"/>
              <a:buChar char="§"/>
            </a:pPr>
            <a:r>
              <a:rPr lang="cs-CZ" sz="2400" b="1" dirty="0" err="1"/>
              <a:t>Q</a:t>
            </a:r>
            <a:r>
              <a:rPr lang="cs-CZ" sz="2400" b="1" dirty="0" err="1" smtClean="0"/>
              <a:t>ualitative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tests</a:t>
            </a:r>
            <a:r>
              <a:rPr lang="cs-CZ" sz="2400" b="1" dirty="0" smtClean="0"/>
              <a:t> (</a:t>
            </a:r>
            <a:r>
              <a:rPr lang="cs-CZ" sz="2400" b="1" dirty="0" err="1" smtClean="0"/>
              <a:t>functional</a:t>
            </a:r>
            <a:r>
              <a:rPr lang="cs-CZ" sz="2400" b="1" dirty="0" smtClean="0"/>
              <a:t>):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  </a:t>
            </a:r>
            <a:r>
              <a:rPr lang="cs-CZ" sz="2400" dirty="0" err="1" smtClean="0"/>
              <a:t>examination</a:t>
            </a:r>
            <a:r>
              <a:rPr lang="cs-CZ" sz="2400" dirty="0" smtClean="0"/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dirty="0" err="1" smtClean="0"/>
              <a:t>phagocytosis</a:t>
            </a:r>
            <a:r>
              <a:rPr lang="cs-CZ" sz="2400" dirty="0" smtClean="0"/>
              <a:t> (</a:t>
            </a:r>
            <a:r>
              <a:rPr lang="cs-CZ" sz="2400" dirty="0" err="1" smtClean="0"/>
              <a:t>ingestion</a:t>
            </a:r>
            <a:r>
              <a:rPr lang="cs-CZ" sz="2400" dirty="0" smtClean="0"/>
              <a:t>, </a:t>
            </a:r>
            <a:r>
              <a:rPr lang="cs-CZ" sz="2400" dirty="0" err="1" smtClean="0"/>
              <a:t>burst</a:t>
            </a:r>
            <a:r>
              <a:rPr lang="cs-CZ" sz="2400" dirty="0" smtClean="0"/>
              <a:t> test)</a:t>
            </a:r>
            <a:br>
              <a:rPr lang="cs-CZ" sz="2400" dirty="0" smtClean="0"/>
            </a:br>
            <a:r>
              <a:rPr lang="cs-CZ" sz="2400" dirty="0" smtClean="0"/>
              <a:t>  </a:t>
            </a:r>
            <a:r>
              <a:rPr lang="cs-CZ" sz="2400" dirty="0" err="1" smtClean="0"/>
              <a:t>activation</a:t>
            </a:r>
            <a:r>
              <a:rPr lang="cs-CZ" sz="2400" dirty="0" smtClean="0"/>
              <a:t> </a:t>
            </a:r>
            <a:r>
              <a:rPr lang="cs-CZ" sz="2400" dirty="0" err="1" smtClean="0"/>
              <a:t>tests</a:t>
            </a:r>
            <a:r>
              <a:rPr lang="cs-CZ" sz="2400" dirty="0" smtClean="0"/>
              <a:t> (eg T-</a:t>
            </a:r>
            <a:r>
              <a:rPr lang="cs-CZ" sz="2400" dirty="0" err="1" smtClean="0"/>
              <a:t>lymphocytes</a:t>
            </a:r>
            <a:r>
              <a:rPr lang="cs-CZ" sz="2400" dirty="0" smtClean="0"/>
              <a:t>, </a:t>
            </a:r>
            <a:r>
              <a:rPr lang="cs-CZ" sz="2400" dirty="0" err="1" smtClean="0"/>
              <a:t>basophils</a:t>
            </a:r>
            <a:r>
              <a:rPr lang="cs-CZ" sz="2400" dirty="0" smtClean="0"/>
              <a:t>)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err="1" smtClean="0">
                <a:solidFill>
                  <a:srgbClr val="000099"/>
                </a:solidFill>
              </a:rPr>
              <a:t>Determination</a:t>
            </a:r>
            <a:r>
              <a:rPr lang="cs-CZ" sz="3200" b="1" dirty="0" smtClean="0">
                <a:solidFill>
                  <a:srgbClr val="000099"/>
                </a:solidFill>
              </a:rPr>
              <a:t> </a:t>
            </a:r>
            <a:r>
              <a:rPr lang="cs-CZ" sz="3200" b="1" dirty="0" err="1" smtClean="0">
                <a:solidFill>
                  <a:srgbClr val="000099"/>
                </a:solidFill>
              </a:rPr>
              <a:t>of</a:t>
            </a:r>
            <a:r>
              <a:rPr lang="cs-CZ" sz="3200" b="1" dirty="0" smtClean="0">
                <a:solidFill>
                  <a:srgbClr val="000099"/>
                </a:solidFill>
              </a:rPr>
              <a:t> leukocyte </a:t>
            </a:r>
            <a:r>
              <a:rPr lang="cs-CZ" sz="3200" b="1" dirty="0" err="1" smtClean="0">
                <a:solidFill>
                  <a:srgbClr val="000099"/>
                </a:solidFill>
              </a:rPr>
              <a:t>subpopulations</a:t>
            </a:r>
            <a:endParaRPr lang="cs-CZ" sz="3200" b="1" dirty="0">
              <a:solidFill>
                <a:srgbClr val="000099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3399FF"/>
              </a:buClr>
              <a:buFont typeface="Wingdings" pitchFamily="2" charset="2"/>
              <a:buChar char="§"/>
            </a:pPr>
            <a:r>
              <a:rPr lang="en-US" sz="2400" dirty="0" smtClean="0"/>
              <a:t>Determination of individual cell populations by binding of </a:t>
            </a:r>
            <a:r>
              <a:rPr lang="en-US" sz="2400" b="1" dirty="0" smtClean="0"/>
              <a:t>monoclonal antibody </a:t>
            </a:r>
            <a:r>
              <a:rPr lang="en-US" sz="2400" dirty="0" smtClean="0"/>
              <a:t>to cell surface antigen (CD)</a:t>
            </a:r>
            <a:r>
              <a:rPr lang="cs-CZ" sz="2400" dirty="0" smtClean="0"/>
              <a:t/>
            </a:r>
            <a:br>
              <a:rPr lang="cs-CZ" sz="2400" dirty="0" smtClean="0"/>
            </a:br>
            <a:endParaRPr lang="cs-CZ" sz="2400" dirty="0" smtClean="0"/>
          </a:p>
          <a:p>
            <a:pPr>
              <a:buClr>
                <a:srgbClr val="3399FF"/>
              </a:buClr>
              <a:buFont typeface="Wingdings" pitchFamily="2" charset="2"/>
              <a:buChar char="§"/>
            </a:pPr>
            <a:r>
              <a:rPr lang="en-US" sz="2400" dirty="0" smtClean="0"/>
              <a:t>Different antibodies are labeled with different </a:t>
            </a:r>
            <a:r>
              <a:rPr lang="en-US" sz="2400" b="1" dirty="0" err="1" smtClean="0"/>
              <a:t>fluorochromes</a:t>
            </a:r>
            <a:r>
              <a:rPr lang="en-US" sz="2400" dirty="0" smtClean="0"/>
              <a:t> (FITC, PE, PC5</a:t>
            </a:r>
            <a:r>
              <a:rPr lang="cs-CZ" sz="2400" dirty="0" smtClean="0"/>
              <a:t>…</a:t>
            </a:r>
            <a:r>
              <a:rPr lang="en-US" sz="2400" dirty="0" smtClean="0"/>
              <a:t>)</a:t>
            </a:r>
            <a:endParaRPr lang="cs-CZ" sz="2400" dirty="0"/>
          </a:p>
        </p:txBody>
      </p:sp>
      <p:pic>
        <p:nvPicPr>
          <p:cNvPr id="4" name="Picture 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644008" y="3645024"/>
            <a:ext cx="3348033" cy="2786082"/>
          </a:xfrm>
          <a:prstGeom prst="rect">
            <a:avLst/>
          </a:prstGeo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>
                <a:solidFill>
                  <a:srgbClr val="000099"/>
                </a:solidFill>
              </a:rPr>
              <a:t>Flow</a:t>
            </a:r>
            <a:r>
              <a:rPr lang="cs-CZ" b="1" dirty="0" smtClean="0">
                <a:solidFill>
                  <a:srgbClr val="000099"/>
                </a:solidFill>
              </a:rPr>
              <a:t> </a:t>
            </a:r>
            <a:r>
              <a:rPr lang="cs-CZ" b="1" dirty="0" err="1" smtClean="0">
                <a:solidFill>
                  <a:srgbClr val="000099"/>
                </a:solidFill>
              </a:rPr>
              <a:t>cytometry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cs-CZ" b="1" dirty="0" err="1" smtClean="0"/>
              <a:t>Flow</a:t>
            </a:r>
            <a:r>
              <a:rPr lang="cs-CZ" b="1" dirty="0" smtClean="0"/>
              <a:t> </a:t>
            </a:r>
            <a:r>
              <a:rPr lang="cs-CZ" b="1" dirty="0" err="1" smtClean="0"/>
              <a:t>cytometry</a:t>
            </a:r>
            <a:r>
              <a:rPr lang="cs-CZ" b="1" dirty="0" smtClean="0"/>
              <a:t> </a:t>
            </a:r>
            <a:r>
              <a:rPr lang="cs-CZ" b="1" dirty="0" err="1" smtClean="0"/>
              <a:t>detects</a:t>
            </a:r>
            <a:r>
              <a:rPr lang="cs-CZ" b="1" dirty="0" smtClean="0"/>
              <a:t>:</a:t>
            </a:r>
          </a:p>
          <a:p>
            <a:pPr>
              <a:buFont typeface="Wingdings" pitchFamily="2" charset="2"/>
              <a:buChar char="§"/>
            </a:pPr>
            <a:endParaRPr lang="cs-CZ" b="1" dirty="0"/>
          </a:p>
          <a:p>
            <a:pPr>
              <a:buClr>
                <a:srgbClr val="3399FF"/>
              </a:buClr>
              <a:buFont typeface="Wingdings" pitchFamily="2" charset="2"/>
              <a:buChar char="§"/>
            </a:pPr>
            <a:r>
              <a:rPr lang="cs-CZ" b="1" dirty="0" smtClean="0"/>
              <a:t>FSC</a:t>
            </a:r>
            <a:r>
              <a:rPr lang="cs-CZ" dirty="0" smtClean="0"/>
              <a:t> (</a:t>
            </a:r>
            <a:r>
              <a:rPr lang="cs-CZ" dirty="0" err="1" smtClean="0"/>
              <a:t>forward</a:t>
            </a:r>
            <a:r>
              <a:rPr lang="cs-CZ" dirty="0" smtClean="0"/>
              <a:t> </a:t>
            </a:r>
            <a:r>
              <a:rPr lang="cs-CZ" dirty="0" err="1" smtClean="0"/>
              <a:t>scatter</a:t>
            </a:r>
            <a:r>
              <a:rPr lang="cs-CZ" dirty="0" smtClean="0"/>
              <a:t>) - cell </a:t>
            </a:r>
            <a:r>
              <a:rPr lang="cs-CZ" dirty="0" err="1" smtClean="0"/>
              <a:t>size</a:t>
            </a:r>
            <a:endParaRPr lang="cs-CZ" dirty="0" smtClean="0"/>
          </a:p>
          <a:p>
            <a:pPr>
              <a:buClr>
                <a:srgbClr val="3399FF"/>
              </a:buClr>
              <a:buFont typeface="Wingdings" pitchFamily="2" charset="2"/>
              <a:buChar char="§"/>
            </a:pPr>
            <a:endParaRPr lang="cs-CZ" dirty="0"/>
          </a:p>
          <a:p>
            <a:pPr>
              <a:buClr>
                <a:srgbClr val="3399FF"/>
              </a:buClr>
              <a:buFont typeface="Wingdings" pitchFamily="2" charset="2"/>
              <a:buChar char="§"/>
            </a:pPr>
            <a:r>
              <a:rPr lang="cs-CZ" b="1" dirty="0" smtClean="0"/>
              <a:t>SSC</a:t>
            </a:r>
            <a:r>
              <a:rPr lang="cs-CZ" dirty="0" smtClean="0"/>
              <a:t> (</a:t>
            </a:r>
            <a:r>
              <a:rPr lang="cs-CZ" dirty="0" err="1" smtClean="0"/>
              <a:t>side</a:t>
            </a:r>
            <a:r>
              <a:rPr lang="cs-CZ" dirty="0" smtClean="0"/>
              <a:t> </a:t>
            </a:r>
            <a:r>
              <a:rPr lang="cs-CZ" dirty="0" err="1" smtClean="0"/>
              <a:t>scatter</a:t>
            </a:r>
            <a:r>
              <a:rPr lang="cs-CZ" dirty="0" smtClean="0"/>
              <a:t>) – cell </a:t>
            </a:r>
            <a:r>
              <a:rPr lang="cs-CZ" dirty="0" err="1" smtClean="0"/>
              <a:t>granularity</a:t>
            </a:r>
            <a:r>
              <a:rPr lang="cs-CZ" dirty="0" smtClean="0"/>
              <a:t> </a:t>
            </a:r>
          </a:p>
          <a:p>
            <a:pPr>
              <a:buClr>
                <a:srgbClr val="3399FF"/>
              </a:buClr>
              <a:buFont typeface="Wingdings" pitchFamily="2" charset="2"/>
              <a:buChar char="§"/>
            </a:pPr>
            <a:endParaRPr lang="cs-CZ" dirty="0"/>
          </a:p>
          <a:p>
            <a:pPr>
              <a:buClr>
                <a:srgbClr val="3399FF"/>
              </a:buClr>
              <a:buFont typeface="Wingdings" pitchFamily="2" charset="2"/>
              <a:buChar char="§"/>
            </a:pPr>
            <a:r>
              <a:rPr lang="cs-CZ" b="1" dirty="0" smtClean="0"/>
              <a:t>Fluorescence</a:t>
            </a:r>
            <a:r>
              <a:rPr lang="cs-CZ" dirty="0" smtClean="0"/>
              <a:t> - </a:t>
            </a:r>
            <a:r>
              <a:rPr lang="cs-CZ" dirty="0" err="1" smtClean="0"/>
              <a:t>monoclonal</a:t>
            </a:r>
            <a:r>
              <a:rPr lang="cs-CZ" dirty="0" smtClean="0"/>
              <a:t> </a:t>
            </a:r>
            <a:r>
              <a:rPr lang="cs-CZ" dirty="0" err="1" smtClean="0"/>
              <a:t>antibodies</a:t>
            </a:r>
            <a:r>
              <a:rPr lang="cs-CZ" dirty="0" smtClean="0"/>
              <a:t> </a:t>
            </a:r>
            <a:r>
              <a:rPr lang="cs-CZ" dirty="0" err="1" smtClean="0"/>
              <a:t>labeled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fluorochromes</a:t>
            </a:r>
            <a:r>
              <a:rPr lang="cs-CZ" dirty="0" smtClean="0"/>
              <a:t> (FITC, PE, Texas </a:t>
            </a:r>
            <a:r>
              <a:rPr lang="cs-CZ" dirty="0" err="1" smtClean="0"/>
              <a:t>red</a:t>
            </a:r>
            <a:r>
              <a:rPr lang="cs-CZ" dirty="0" smtClean="0"/>
              <a:t>…) </a:t>
            </a:r>
            <a:r>
              <a:rPr lang="cs-CZ" dirty="0" err="1" smtClean="0"/>
              <a:t>bind</a:t>
            </a:r>
            <a:r>
              <a:rPr lang="cs-CZ" dirty="0" smtClean="0"/>
              <a:t> to </a:t>
            </a:r>
            <a:r>
              <a:rPr lang="cs-CZ" dirty="0" err="1" smtClean="0"/>
              <a:t>cells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>
                <a:solidFill>
                  <a:srgbClr val="000099"/>
                </a:solidFill>
              </a:rPr>
              <a:t>Polyclonal</a:t>
            </a:r>
            <a:r>
              <a:rPr lang="cs-CZ" b="1" dirty="0" smtClean="0">
                <a:solidFill>
                  <a:srgbClr val="000099"/>
                </a:solidFill>
              </a:rPr>
              <a:t> </a:t>
            </a:r>
            <a:r>
              <a:rPr lang="cs-CZ" b="1" dirty="0" err="1" smtClean="0">
                <a:solidFill>
                  <a:srgbClr val="000099"/>
                </a:solidFill>
              </a:rPr>
              <a:t>antibodies</a:t>
            </a:r>
            <a:endParaRPr lang="cs-CZ" b="1" dirty="0">
              <a:solidFill>
                <a:srgbClr val="000099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Clr>
                <a:srgbClr val="3399FF"/>
              </a:buClr>
              <a:buFont typeface="Wingdings" pitchFamily="2" charset="2"/>
              <a:buChar char="§"/>
            </a:pPr>
            <a:r>
              <a:rPr lang="cs-CZ" dirty="0" err="1" smtClean="0"/>
              <a:t>PAbs</a:t>
            </a:r>
            <a:r>
              <a:rPr lang="cs-CZ" dirty="0" smtClean="0"/>
              <a:t> </a:t>
            </a:r>
            <a:r>
              <a:rPr lang="en-US" dirty="0" smtClean="0"/>
              <a:t>are secreted by different B cell lineages </a:t>
            </a:r>
            <a:endParaRPr lang="cs-CZ" dirty="0" smtClean="0"/>
          </a:p>
          <a:p>
            <a:pPr>
              <a:lnSpc>
                <a:spcPct val="150000"/>
              </a:lnSpc>
              <a:buClr>
                <a:srgbClr val="3399FF"/>
              </a:buClr>
              <a:buFont typeface="Wingdings" pitchFamily="2" charset="2"/>
              <a:buChar char="§"/>
            </a:pPr>
            <a:endParaRPr lang="cs-CZ" sz="900" dirty="0" smtClean="0"/>
          </a:p>
          <a:p>
            <a:pPr>
              <a:lnSpc>
                <a:spcPct val="150000"/>
              </a:lnSpc>
              <a:buClr>
                <a:srgbClr val="3399FF"/>
              </a:buClr>
              <a:buFont typeface="Wingdings" pitchFamily="2" charset="2"/>
              <a:buChar char="§"/>
            </a:pPr>
            <a:r>
              <a:rPr lang="en-US" dirty="0" smtClean="0"/>
              <a:t>They are a </a:t>
            </a:r>
            <a:r>
              <a:rPr lang="en-US" b="1" dirty="0" smtClean="0"/>
              <a:t>collection of immunoglobulin </a:t>
            </a:r>
            <a:r>
              <a:rPr lang="en-US" dirty="0" smtClean="0"/>
              <a:t>molecules that react against a specific antigen, each </a:t>
            </a:r>
            <a:r>
              <a:rPr lang="en-US" b="1" dirty="0" smtClean="0"/>
              <a:t>identifying a different </a:t>
            </a:r>
            <a:r>
              <a:rPr lang="en-US" b="1" dirty="0" err="1" smtClean="0"/>
              <a:t>epitope</a:t>
            </a:r>
            <a:r>
              <a:rPr lang="en-US" dirty="0" smtClean="0"/>
              <a:t>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>
                <a:solidFill>
                  <a:srgbClr val="000099"/>
                </a:solidFill>
              </a:rPr>
              <a:t>Flow</a:t>
            </a:r>
            <a:r>
              <a:rPr lang="cs-CZ" b="1" dirty="0" smtClean="0">
                <a:solidFill>
                  <a:srgbClr val="000099"/>
                </a:solidFill>
              </a:rPr>
              <a:t> </a:t>
            </a:r>
            <a:r>
              <a:rPr lang="cs-CZ" b="1" dirty="0" err="1" smtClean="0">
                <a:solidFill>
                  <a:srgbClr val="000099"/>
                </a:solidFill>
              </a:rPr>
              <a:t>cytometry</a:t>
            </a:r>
            <a:endParaRPr lang="cs-CZ" b="1" dirty="0">
              <a:solidFill>
                <a:srgbClr val="000099"/>
              </a:solidFill>
            </a:endParaRPr>
          </a:p>
        </p:txBody>
      </p:sp>
      <p:pic>
        <p:nvPicPr>
          <p:cNvPr id="50178" name="Picture 2" descr="https://upload.wikimedia.org/wikipedia/commons/thumb/3/3f/Cytometer.svg/1920px-Cytometer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96752"/>
            <a:ext cx="8177051" cy="5519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rgbClr val="000099"/>
                </a:solidFill>
              </a:rPr>
              <a:t>L</a:t>
            </a:r>
            <a:r>
              <a:rPr lang="en-US" b="1" dirty="0" err="1" smtClean="0">
                <a:solidFill>
                  <a:srgbClr val="000099"/>
                </a:solidFill>
              </a:rPr>
              <a:t>eukocyte</a:t>
            </a:r>
            <a:r>
              <a:rPr lang="en-US" b="1" dirty="0" smtClean="0">
                <a:solidFill>
                  <a:srgbClr val="000099"/>
                </a:solidFill>
              </a:rPr>
              <a:t> surface </a:t>
            </a:r>
            <a:r>
              <a:rPr lang="cs-CZ" b="1" dirty="0" err="1" smtClean="0">
                <a:solidFill>
                  <a:srgbClr val="000099"/>
                </a:solidFill>
              </a:rPr>
              <a:t>markers</a:t>
            </a:r>
            <a:r>
              <a:rPr lang="en-US" b="1" dirty="0" smtClean="0">
                <a:solidFill>
                  <a:srgbClr val="000099"/>
                </a:solidFill>
              </a:rPr>
              <a:t> </a:t>
            </a:r>
            <a:endParaRPr lang="cs-CZ" b="1" dirty="0">
              <a:solidFill>
                <a:srgbClr val="000099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60000"/>
              </a:lnSpc>
              <a:buNone/>
            </a:pPr>
            <a:r>
              <a:rPr lang="cs-CZ" dirty="0" smtClean="0"/>
              <a:t/>
            </a:r>
            <a:br>
              <a:rPr lang="cs-CZ" dirty="0" smtClean="0"/>
            </a:br>
            <a:r>
              <a:rPr lang="cs-CZ" b="1" dirty="0" smtClean="0"/>
              <a:t>CD3+ </a:t>
            </a:r>
            <a:r>
              <a:rPr lang="cs-CZ" dirty="0" err="1" smtClean="0"/>
              <a:t>mature</a:t>
            </a:r>
            <a:r>
              <a:rPr lang="cs-CZ" dirty="0" smtClean="0"/>
              <a:t> T </a:t>
            </a:r>
            <a:r>
              <a:rPr lang="cs-CZ" dirty="0" err="1" smtClean="0"/>
              <a:t>cells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b="1" dirty="0" smtClean="0"/>
              <a:t>CD4+ </a:t>
            </a:r>
            <a:r>
              <a:rPr lang="cs-CZ" dirty="0" err="1" smtClean="0"/>
              <a:t>helper</a:t>
            </a:r>
            <a:r>
              <a:rPr lang="cs-CZ" dirty="0" smtClean="0"/>
              <a:t> T cell </a:t>
            </a:r>
            <a:r>
              <a:rPr lang="cs-CZ" dirty="0" err="1" smtClean="0"/>
              <a:t>subpopulations</a:t>
            </a:r>
            <a:r>
              <a:rPr lang="cs-CZ" dirty="0" smtClean="0"/>
              <a:t> (30-60%)</a:t>
            </a:r>
            <a:br>
              <a:rPr lang="cs-CZ" dirty="0" smtClean="0"/>
            </a:br>
            <a:r>
              <a:rPr lang="cs-CZ" b="1" dirty="0" smtClean="0"/>
              <a:t>CD8+ </a:t>
            </a:r>
            <a:r>
              <a:rPr lang="cs-CZ" dirty="0" err="1" smtClean="0"/>
              <a:t>subpopulation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cytotoxic</a:t>
            </a:r>
            <a:r>
              <a:rPr lang="cs-CZ" dirty="0" smtClean="0"/>
              <a:t> T </a:t>
            </a:r>
            <a:r>
              <a:rPr lang="cs-CZ" dirty="0" err="1" smtClean="0"/>
              <a:t>lymphocytes</a:t>
            </a:r>
            <a:r>
              <a:rPr lang="cs-CZ" dirty="0" smtClean="0"/>
              <a:t> (15 - 30%)</a:t>
            </a:r>
            <a:br>
              <a:rPr lang="cs-CZ" dirty="0" smtClean="0"/>
            </a:br>
            <a:r>
              <a:rPr lang="cs-CZ" b="1" dirty="0" smtClean="0"/>
              <a:t>CD25+ </a:t>
            </a:r>
            <a:r>
              <a:rPr lang="cs-CZ" dirty="0" err="1" smtClean="0"/>
              <a:t>activated</a:t>
            </a:r>
            <a:r>
              <a:rPr lang="cs-CZ" dirty="0" smtClean="0"/>
              <a:t> T </a:t>
            </a:r>
            <a:r>
              <a:rPr lang="cs-CZ" dirty="0" err="1" smtClean="0"/>
              <a:t>lymphocytes</a:t>
            </a:r>
            <a:r>
              <a:rPr lang="cs-CZ" dirty="0" smtClean="0"/>
              <a:t> (1 - 5%)</a:t>
            </a:r>
            <a:br>
              <a:rPr lang="cs-CZ" dirty="0" smtClean="0"/>
            </a:br>
            <a:r>
              <a:rPr lang="cs-CZ" b="1" dirty="0" smtClean="0"/>
              <a:t>CD19+ </a:t>
            </a:r>
            <a:r>
              <a:rPr lang="cs-CZ" dirty="0" err="1" smtClean="0"/>
              <a:t>mature</a:t>
            </a:r>
            <a:r>
              <a:rPr lang="cs-CZ" dirty="0" smtClean="0"/>
              <a:t> B </a:t>
            </a:r>
            <a:r>
              <a:rPr lang="cs-CZ" dirty="0" err="1" smtClean="0"/>
              <a:t>lymphocytes</a:t>
            </a:r>
            <a:r>
              <a:rPr lang="cs-CZ" dirty="0" smtClean="0"/>
              <a:t> (5 - 15%)</a:t>
            </a:r>
            <a:br>
              <a:rPr lang="cs-CZ" dirty="0" smtClean="0"/>
            </a:br>
            <a:r>
              <a:rPr lang="cs-CZ" b="1" dirty="0" smtClean="0"/>
              <a:t>CD16+, CD56+ </a:t>
            </a:r>
            <a:r>
              <a:rPr lang="cs-CZ" dirty="0" smtClean="0"/>
              <a:t>NK </a:t>
            </a:r>
            <a:r>
              <a:rPr lang="cs-CZ" dirty="0" err="1" smtClean="0"/>
              <a:t>cells</a:t>
            </a:r>
            <a:r>
              <a:rPr lang="cs-CZ" dirty="0" smtClean="0"/>
              <a:t> (5-15%)</a:t>
            </a:r>
            <a:br>
              <a:rPr lang="cs-CZ" dirty="0" smtClean="0"/>
            </a:br>
            <a:r>
              <a:rPr lang="cs-CZ" b="1" dirty="0" smtClean="0"/>
              <a:t>CD14+ </a:t>
            </a:r>
            <a:r>
              <a:rPr lang="cs-CZ" dirty="0" err="1" smtClean="0"/>
              <a:t>monocytes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b="1" dirty="0" smtClean="0"/>
              <a:t>CD15+ </a:t>
            </a:r>
            <a:r>
              <a:rPr lang="cs-CZ" dirty="0" err="1" smtClean="0"/>
              <a:t>granulocytes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b="1" dirty="0" smtClean="0"/>
              <a:t>CD38+ </a:t>
            </a:r>
            <a:r>
              <a:rPr lang="cs-CZ" dirty="0" smtClean="0"/>
              <a:t>plasma </a:t>
            </a:r>
            <a:r>
              <a:rPr lang="cs-CZ" dirty="0" err="1" smtClean="0"/>
              <a:t>cells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99"/>
                </a:solidFill>
              </a:rPr>
              <a:t>The general procedure to produce polyclonal antibodies</a:t>
            </a:r>
            <a:endParaRPr lang="cs-CZ" dirty="0">
              <a:solidFill>
                <a:srgbClr val="000099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544522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rgbClr val="3399FF"/>
              </a:buClr>
              <a:buFont typeface="Wingdings" pitchFamily="2" charset="2"/>
              <a:buChar char="§"/>
            </a:pPr>
            <a:r>
              <a:rPr lang="en-US" sz="2600" dirty="0" smtClean="0"/>
              <a:t>Antigen preparation</a:t>
            </a:r>
          </a:p>
          <a:p>
            <a:pPr>
              <a:lnSpc>
                <a:spcPct val="150000"/>
              </a:lnSpc>
              <a:buClr>
                <a:srgbClr val="3399FF"/>
              </a:buClr>
              <a:buFont typeface="Wingdings" pitchFamily="2" charset="2"/>
              <a:buChar char="§"/>
            </a:pPr>
            <a:r>
              <a:rPr lang="en-US" sz="2600" dirty="0" smtClean="0"/>
              <a:t>Adjuvant selection and preparation</a:t>
            </a:r>
          </a:p>
          <a:p>
            <a:pPr>
              <a:lnSpc>
                <a:spcPct val="150000"/>
              </a:lnSpc>
              <a:buClr>
                <a:srgbClr val="3399FF"/>
              </a:buClr>
              <a:buFont typeface="Wingdings" pitchFamily="2" charset="2"/>
              <a:buChar char="§"/>
            </a:pPr>
            <a:r>
              <a:rPr lang="en-US" sz="2600" dirty="0" smtClean="0"/>
              <a:t>Animal selection</a:t>
            </a:r>
            <a:endParaRPr lang="cs-CZ" sz="2600" dirty="0" smtClean="0"/>
          </a:p>
          <a:p>
            <a:pPr>
              <a:lnSpc>
                <a:spcPct val="150000"/>
              </a:lnSpc>
              <a:buClr>
                <a:srgbClr val="3399FF"/>
              </a:buClr>
              <a:buFont typeface="Wingdings" pitchFamily="2" charset="2"/>
              <a:buChar char="§"/>
            </a:pPr>
            <a:endParaRPr lang="en-US" sz="4000" dirty="0" smtClean="0"/>
          </a:p>
          <a:p>
            <a:pPr>
              <a:lnSpc>
                <a:spcPct val="150000"/>
              </a:lnSpc>
              <a:buClr>
                <a:srgbClr val="3399FF"/>
              </a:buClr>
              <a:buFont typeface="Wingdings" pitchFamily="2" charset="2"/>
              <a:buChar char="§"/>
            </a:pPr>
            <a:r>
              <a:rPr lang="en-US" sz="2600" dirty="0" smtClean="0"/>
              <a:t>Injection process</a:t>
            </a:r>
          </a:p>
          <a:p>
            <a:pPr>
              <a:lnSpc>
                <a:spcPct val="150000"/>
              </a:lnSpc>
              <a:buClr>
                <a:srgbClr val="3399FF"/>
              </a:buClr>
              <a:buFont typeface="Wingdings" pitchFamily="2" charset="2"/>
              <a:buChar char="§"/>
            </a:pPr>
            <a:r>
              <a:rPr lang="cs-CZ" sz="2600" dirty="0" err="1" smtClean="0"/>
              <a:t>Polyclonal</a:t>
            </a:r>
            <a:r>
              <a:rPr lang="cs-CZ" sz="2600" dirty="0" smtClean="0"/>
              <a:t> </a:t>
            </a:r>
            <a:r>
              <a:rPr lang="cs-CZ" sz="2600" dirty="0" err="1" smtClean="0"/>
              <a:t>IgG</a:t>
            </a:r>
            <a:r>
              <a:rPr lang="cs-CZ" sz="2600" dirty="0" smtClean="0"/>
              <a:t> </a:t>
            </a:r>
            <a:r>
              <a:rPr lang="en-US" sz="2600" dirty="0" smtClean="0"/>
              <a:t>is purified from the mammal's </a:t>
            </a:r>
            <a:r>
              <a:rPr lang="cs-CZ" sz="2600" dirty="0" err="1" smtClean="0"/>
              <a:t>serum</a:t>
            </a:r>
            <a:endParaRPr lang="cs-CZ" sz="2600" dirty="0" smtClean="0"/>
          </a:p>
          <a:p>
            <a:pPr>
              <a:lnSpc>
                <a:spcPct val="150000"/>
              </a:lnSpc>
              <a:buClr>
                <a:srgbClr val="3399FF"/>
              </a:buClr>
              <a:buFont typeface="Wingdings" pitchFamily="2" charset="2"/>
              <a:buChar char="§"/>
            </a:pPr>
            <a:r>
              <a:rPr lang="en-US" sz="2600" dirty="0" smtClean="0">
                <a:hlinkClick r:id="rId2"/>
              </a:rPr>
              <a:t>https://www.youtube.com/watch?v=_65_8BX8L-k</a:t>
            </a:r>
            <a:endParaRPr lang="en-US" sz="2600" dirty="0" smtClean="0"/>
          </a:p>
          <a:p>
            <a:endParaRPr lang="cs-CZ" dirty="0"/>
          </a:p>
        </p:txBody>
      </p:sp>
      <p:pic>
        <p:nvPicPr>
          <p:cNvPr id="4" name="Picture 4"/>
          <p:cNvPicPr/>
          <p:nvPr/>
        </p:nvPicPr>
        <p:blipFill>
          <a:blip r:embed="rId3" cstate="print"/>
          <a:stretch/>
        </p:blipFill>
        <p:spPr>
          <a:xfrm>
            <a:off x="2267744" y="3429000"/>
            <a:ext cx="1152000" cy="1045800"/>
          </a:xfrm>
          <a:prstGeom prst="rect">
            <a:avLst/>
          </a:prstGeom>
          <a:ln w="9360">
            <a:noFill/>
          </a:ln>
        </p:spPr>
      </p:pic>
      <p:pic>
        <p:nvPicPr>
          <p:cNvPr id="5" name="Picture 10"/>
          <p:cNvPicPr/>
          <p:nvPr/>
        </p:nvPicPr>
        <p:blipFill>
          <a:blip r:embed="rId4" cstate="print"/>
          <a:stretch/>
        </p:blipFill>
        <p:spPr>
          <a:xfrm>
            <a:off x="3491880" y="3429000"/>
            <a:ext cx="1224136" cy="1150880"/>
          </a:xfrm>
          <a:prstGeom prst="rect">
            <a:avLst/>
          </a:prstGeom>
          <a:ln w="9360">
            <a:noFill/>
          </a:ln>
        </p:spPr>
      </p:pic>
      <p:pic>
        <p:nvPicPr>
          <p:cNvPr id="6" name="Picture 6"/>
          <p:cNvPicPr/>
          <p:nvPr/>
        </p:nvPicPr>
        <p:blipFill>
          <a:blip r:embed="rId5" cstate="print"/>
          <a:stretch/>
        </p:blipFill>
        <p:spPr>
          <a:xfrm>
            <a:off x="4716016" y="3717032"/>
            <a:ext cx="1008112" cy="792088"/>
          </a:xfrm>
          <a:prstGeom prst="rect">
            <a:avLst/>
          </a:prstGeom>
          <a:ln w="9360">
            <a:noFill/>
          </a:ln>
        </p:spPr>
      </p:pic>
      <p:pic>
        <p:nvPicPr>
          <p:cNvPr id="7" name="Picture 5"/>
          <p:cNvPicPr/>
          <p:nvPr/>
        </p:nvPicPr>
        <p:blipFill>
          <a:blip r:embed="rId6" cstate="print"/>
          <a:stretch/>
        </p:blipFill>
        <p:spPr>
          <a:xfrm>
            <a:off x="899592" y="3861048"/>
            <a:ext cx="1223640" cy="649080"/>
          </a:xfrm>
          <a:prstGeom prst="rect">
            <a:avLst/>
          </a:prstGeom>
          <a:ln w="9360">
            <a:noFill/>
          </a:ln>
        </p:spPr>
      </p:pic>
      <p:pic>
        <p:nvPicPr>
          <p:cNvPr id="3076" name="Picture 4" descr="http://bestpage.sk/gif/kone/gif-bestpage-sk-62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92280" y="3212976"/>
            <a:ext cx="1152128" cy="1436320"/>
          </a:xfrm>
          <a:prstGeom prst="rect">
            <a:avLst/>
          </a:prstGeom>
          <a:noFill/>
        </p:spPr>
      </p:pic>
      <p:pic>
        <p:nvPicPr>
          <p:cNvPr id="3078" name="Picture 6" descr="http://bestpage.sk/gif/ovce/gif-bestpage-sk-29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40152" y="3861048"/>
            <a:ext cx="1039361" cy="720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err="1" smtClean="0">
                <a:solidFill>
                  <a:srgbClr val="000099"/>
                </a:solidFill>
              </a:rPr>
              <a:t>Advantages</a:t>
            </a:r>
            <a:r>
              <a:rPr lang="cs-CZ" b="1" dirty="0" smtClean="0">
                <a:solidFill>
                  <a:srgbClr val="000099"/>
                </a:solidFill>
              </a:rPr>
              <a:t> </a:t>
            </a:r>
            <a:r>
              <a:rPr lang="cs-CZ" b="1" dirty="0" err="1" smtClean="0">
                <a:solidFill>
                  <a:srgbClr val="000099"/>
                </a:solidFill>
              </a:rPr>
              <a:t>of</a:t>
            </a:r>
            <a:r>
              <a:rPr lang="cs-CZ" b="1" dirty="0" smtClean="0">
                <a:solidFill>
                  <a:srgbClr val="000099"/>
                </a:solidFill>
              </a:rPr>
              <a:t> </a:t>
            </a:r>
            <a:r>
              <a:rPr lang="cs-CZ" b="1" dirty="0" err="1" smtClean="0">
                <a:solidFill>
                  <a:srgbClr val="000099"/>
                </a:solidFill>
              </a:rPr>
              <a:t>polyclonal</a:t>
            </a:r>
            <a:r>
              <a:rPr lang="cs-CZ" b="1" dirty="0" smtClean="0">
                <a:solidFill>
                  <a:srgbClr val="000099"/>
                </a:solidFill>
              </a:rPr>
              <a:t> </a:t>
            </a:r>
            <a:r>
              <a:rPr lang="cs-CZ" b="1" dirty="0" err="1" smtClean="0">
                <a:solidFill>
                  <a:srgbClr val="000099"/>
                </a:solidFill>
              </a:rPr>
              <a:t>antibodies</a:t>
            </a:r>
            <a:endParaRPr lang="cs-CZ" b="1" dirty="0">
              <a:solidFill>
                <a:srgbClr val="000099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Clr>
                <a:srgbClr val="3399FF"/>
              </a:buClr>
              <a:buFont typeface="Wingdings" pitchFamily="2" charset="2"/>
              <a:buChar char="§"/>
            </a:pPr>
            <a:r>
              <a:rPr lang="cs-CZ" dirty="0" err="1" smtClean="0"/>
              <a:t>Easy</a:t>
            </a:r>
            <a:r>
              <a:rPr lang="cs-CZ" dirty="0" smtClean="0"/>
              <a:t>, </a:t>
            </a:r>
            <a:r>
              <a:rPr lang="cs-CZ" dirty="0" err="1" smtClean="0"/>
              <a:t>cheap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quick</a:t>
            </a:r>
            <a:r>
              <a:rPr lang="cs-CZ" dirty="0" smtClean="0"/>
              <a:t> </a:t>
            </a:r>
            <a:r>
              <a:rPr lang="cs-CZ" dirty="0" err="1" smtClean="0"/>
              <a:t>preparation</a:t>
            </a:r>
            <a:endParaRPr lang="cs-CZ" dirty="0" smtClean="0"/>
          </a:p>
          <a:p>
            <a:pPr>
              <a:lnSpc>
                <a:spcPct val="150000"/>
              </a:lnSpc>
              <a:buClr>
                <a:srgbClr val="3399FF"/>
              </a:buClr>
              <a:buFont typeface="Wingdings" pitchFamily="2" charset="2"/>
              <a:buChar char="§"/>
            </a:pPr>
            <a:endParaRPr lang="cs-CZ" sz="1600" dirty="0" smtClean="0"/>
          </a:p>
          <a:p>
            <a:pPr>
              <a:lnSpc>
                <a:spcPct val="150000"/>
              </a:lnSpc>
              <a:buClr>
                <a:srgbClr val="3399FF"/>
              </a:buClr>
              <a:buFont typeface="Wingdings" pitchFamily="2" charset="2"/>
              <a:buChar char="§"/>
            </a:pPr>
            <a:r>
              <a:rPr lang="cs-CZ" dirty="0" err="1"/>
              <a:t>PAbs</a:t>
            </a:r>
            <a:r>
              <a:rPr lang="cs-CZ" dirty="0"/>
              <a:t> are </a:t>
            </a:r>
            <a:r>
              <a:rPr lang="cs-CZ" dirty="0" err="1"/>
              <a:t>heterogeneous</a:t>
            </a:r>
            <a:r>
              <a:rPr lang="cs-CZ" dirty="0"/>
              <a:t>, </a:t>
            </a:r>
            <a:r>
              <a:rPr lang="cs-CZ" dirty="0" err="1" smtClean="0"/>
              <a:t>bind</a:t>
            </a:r>
            <a:r>
              <a:rPr lang="cs-CZ" dirty="0" smtClean="0"/>
              <a:t> </a:t>
            </a:r>
            <a:r>
              <a:rPr lang="cs-CZ" dirty="0"/>
              <a:t>to a </a:t>
            </a:r>
            <a:r>
              <a:rPr lang="cs-CZ" dirty="0" err="1"/>
              <a:t>wide</a:t>
            </a:r>
            <a:r>
              <a:rPr lang="cs-CZ" dirty="0"/>
              <a:t> </a:t>
            </a:r>
            <a:r>
              <a:rPr lang="cs-CZ" dirty="0" err="1"/>
              <a:t>range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antigen </a:t>
            </a:r>
            <a:r>
              <a:rPr lang="cs-CZ" dirty="0" err="1" smtClean="0"/>
              <a:t>epitopes</a:t>
            </a:r>
            <a:endParaRPr lang="cs-CZ" dirty="0" smtClean="0"/>
          </a:p>
          <a:p>
            <a:pPr>
              <a:lnSpc>
                <a:spcPct val="150000"/>
              </a:lnSpc>
              <a:buClr>
                <a:srgbClr val="3399FF"/>
              </a:buClr>
              <a:buFont typeface="Wingdings" pitchFamily="2" charset="2"/>
              <a:buChar char="§"/>
            </a:pPr>
            <a:endParaRPr lang="cs-CZ" sz="1600" dirty="0"/>
          </a:p>
          <a:p>
            <a:pPr>
              <a:lnSpc>
                <a:spcPct val="150000"/>
              </a:lnSpc>
              <a:buClr>
                <a:srgbClr val="3399FF"/>
              </a:buClr>
              <a:buFont typeface="Wingdings" pitchFamily="2" charset="2"/>
              <a:buChar char="§"/>
            </a:pPr>
            <a:r>
              <a:rPr lang="cs-CZ" dirty="0" err="1"/>
              <a:t>PAbs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made</a:t>
            </a:r>
            <a:r>
              <a:rPr lang="cs-CZ" dirty="0"/>
              <a:t> in </a:t>
            </a:r>
            <a:r>
              <a:rPr lang="cs-CZ" dirty="0" err="1"/>
              <a:t>large</a:t>
            </a:r>
            <a:r>
              <a:rPr lang="cs-CZ" dirty="0"/>
              <a:t> </a:t>
            </a:r>
            <a:r>
              <a:rPr lang="cs-CZ" dirty="0" err="1"/>
              <a:t>quantities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000099"/>
                </a:solidFill>
              </a:rPr>
              <a:t>U</a:t>
            </a:r>
            <a:r>
              <a:rPr lang="cs-CZ" b="1" dirty="0" smtClean="0">
                <a:solidFill>
                  <a:srgbClr val="000099"/>
                </a:solidFill>
              </a:rPr>
              <a:t>se </a:t>
            </a:r>
            <a:r>
              <a:rPr lang="cs-CZ" b="1" dirty="0" err="1" smtClean="0">
                <a:solidFill>
                  <a:srgbClr val="000099"/>
                </a:solidFill>
              </a:rPr>
              <a:t>of</a:t>
            </a:r>
            <a:r>
              <a:rPr lang="cs-CZ" b="1" dirty="0" smtClean="0">
                <a:solidFill>
                  <a:srgbClr val="000099"/>
                </a:solidFill>
              </a:rPr>
              <a:t> </a:t>
            </a:r>
            <a:r>
              <a:rPr lang="cs-CZ" b="1" dirty="0" err="1" smtClean="0">
                <a:solidFill>
                  <a:srgbClr val="000099"/>
                </a:solidFill>
              </a:rPr>
              <a:t>polyclonal</a:t>
            </a:r>
            <a:r>
              <a:rPr lang="cs-CZ" b="1" dirty="0" smtClean="0">
                <a:solidFill>
                  <a:srgbClr val="000099"/>
                </a:solidFill>
              </a:rPr>
              <a:t> </a:t>
            </a:r>
            <a:r>
              <a:rPr lang="cs-CZ" b="1" dirty="0" err="1" smtClean="0">
                <a:solidFill>
                  <a:srgbClr val="000099"/>
                </a:solidFill>
              </a:rPr>
              <a:t>antibodies</a:t>
            </a:r>
            <a:r>
              <a:rPr lang="cs-CZ" b="1" dirty="0" smtClean="0">
                <a:solidFill>
                  <a:srgbClr val="000099"/>
                </a:solidFill>
              </a:rPr>
              <a:t> </a:t>
            </a:r>
            <a:br>
              <a:rPr lang="cs-CZ" b="1" dirty="0" smtClean="0">
                <a:solidFill>
                  <a:srgbClr val="000099"/>
                </a:solidFill>
              </a:rPr>
            </a:br>
            <a:r>
              <a:rPr lang="cs-CZ" b="1" dirty="0" smtClean="0">
                <a:solidFill>
                  <a:srgbClr val="000099"/>
                </a:solidFill>
              </a:rPr>
              <a:t>in </a:t>
            </a:r>
            <a:r>
              <a:rPr lang="cs-CZ" b="1" dirty="0" err="1" smtClean="0">
                <a:solidFill>
                  <a:srgbClr val="000099"/>
                </a:solidFill>
              </a:rPr>
              <a:t>treatment</a:t>
            </a:r>
            <a:r>
              <a:rPr lang="cs-CZ" b="1" dirty="0" smtClean="0">
                <a:solidFill>
                  <a:srgbClr val="000099"/>
                </a:solidFill>
              </a:rPr>
              <a:t> </a:t>
            </a:r>
            <a:endParaRPr lang="cs-CZ" b="1" dirty="0">
              <a:solidFill>
                <a:srgbClr val="000099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43080" indent="-342720">
              <a:lnSpc>
                <a:spcPct val="150000"/>
              </a:lnSpc>
              <a:spcBef>
                <a:spcPts val="561"/>
              </a:spcBef>
              <a:buClr>
                <a:srgbClr val="3399FF"/>
              </a:buClr>
              <a:buFont typeface="Wingdings" pitchFamily="2" charset="2"/>
              <a:buChar char="§"/>
            </a:pPr>
            <a:r>
              <a:rPr lang="cs-CZ" sz="2600" b="1" dirty="0" err="1" smtClean="0"/>
              <a:t>Immunoglobulin</a:t>
            </a:r>
            <a:r>
              <a:rPr lang="en-US" sz="2600" dirty="0" smtClean="0"/>
              <a:t> </a:t>
            </a:r>
            <a:r>
              <a:rPr lang="en-US" sz="2600" b="1" dirty="0" smtClean="0"/>
              <a:t>substitution</a:t>
            </a:r>
            <a:r>
              <a:rPr lang="cs-CZ" sz="2600" dirty="0" smtClean="0"/>
              <a:t> </a:t>
            </a:r>
            <a:r>
              <a:rPr lang="cs-CZ" sz="2600" i="1" dirty="0" smtClean="0"/>
              <a:t>(in </a:t>
            </a:r>
            <a:r>
              <a:rPr lang="cs-CZ" sz="2600" i="1" dirty="0" err="1" smtClean="0"/>
              <a:t>antibody</a:t>
            </a:r>
            <a:r>
              <a:rPr lang="cs-CZ" sz="2600" i="1" dirty="0" smtClean="0"/>
              <a:t> </a:t>
            </a:r>
            <a:r>
              <a:rPr lang="cs-CZ" sz="2600" i="1" dirty="0" err="1" smtClean="0"/>
              <a:t>imunodeficiencies</a:t>
            </a:r>
            <a:r>
              <a:rPr lang="cs-CZ" sz="2600" i="1" dirty="0" smtClean="0"/>
              <a:t>)</a:t>
            </a:r>
          </a:p>
          <a:p>
            <a:pPr marL="343080" indent="-342720">
              <a:lnSpc>
                <a:spcPct val="150000"/>
              </a:lnSpc>
              <a:spcBef>
                <a:spcPts val="561"/>
              </a:spcBef>
              <a:buClr>
                <a:srgbClr val="3399FF"/>
              </a:buClr>
              <a:buFont typeface="Wingdings" pitchFamily="2" charset="2"/>
              <a:buChar char="§"/>
            </a:pPr>
            <a:r>
              <a:rPr lang="en-US" sz="2600" b="1" dirty="0" smtClean="0"/>
              <a:t>Prophylaxis</a:t>
            </a:r>
            <a:r>
              <a:rPr lang="cs-CZ" sz="2600" dirty="0" smtClean="0"/>
              <a:t>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en-US" sz="2000" dirty="0" smtClean="0"/>
              <a:t>Passive immunization uses </a:t>
            </a:r>
            <a:r>
              <a:rPr lang="en-US" sz="2000" b="1" dirty="0" smtClean="0"/>
              <a:t>human antibodies</a:t>
            </a:r>
            <a:r>
              <a:rPr lang="en-US" sz="2000" dirty="0" smtClean="0"/>
              <a:t> </a:t>
            </a:r>
            <a:r>
              <a:rPr lang="cs-CZ" sz="2000" dirty="0" smtClean="0"/>
              <a:t>(</a:t>
            </a:r>
            <a:r>
              <a:rPr lang="en-US" sz="2000" i="1" dirty="0" smtClean="0"/>
              <a:t>infectious jaundice type A or B</a:t>
            </a:r>
            <a:r>
              <a:rPr lang="cs-CZ" sz="2000" i="1" dirty="0" smtClean="0"/>
              <a:t>,</a:t>
            </a:r>
            <a:r>
              <a:rPr lang="en-US" sz="2000" i="1" dirty="0" smtClean="0"/>
              <a:t> tetanus</a:t>
            </a:r>
            <a:r>
              <a:rPr lang="cs-CZ" sz="2000" i="1" dirty="0" smtClean="0"/>
              <a:t>, </a:t>
            </a:r>
            <a:r>
              <a:rPr lang="cs-CZ" sz="2000" i="1" dirty="0" err="1" smtClean="0"/>
              <a:t>Rh</a:t>
            </a:r>
            <a:r>
              <a:rPr lang="cs-CZ" sz="2000" i="1" baseline="-25000" dirty="0" err="1" smtClean="0"/>
              <a:t>o</a:t>
            </a:r>
            <a:r>
              <a:rPr lang="cs-CZ" sz="2000" i="1" dirty="0" smtClean="0"/>
              <a:t>(D) </a:t>
            </a:r>
            <a:r>
              <a:rPr lang="cs-CZ" sz="2000" i="1" dirty="0" err="1" smtClean="0"/>
              <a:t>immune</a:t>
            </a:r>
            <a:r>
              <a:rPr lang="cs-CZ" sz="2000" i="1" dirty="0" smtClean="0"/>
              <a:t> globulin</a:t>
            </a:r>
            <a:r>
              <a:rPr lang="cs-CZ" sz="2000" dirty="0" smtClean="0"/>
              <a:t>…)</a:t>
            </a:r>
            <a:r>
              <a:rPr lang="en-US" sz="2000" dirty="0" smtClean="0"/>
              <a:t> or </a:t>
            </a:r>
            <a:r>
              <a:rPr lang="en-US" sz="2000" b="1" dirty="0" smtClean="0"/>
              <a:t>antibodies of animal origin</a:t>
            </a:r>
            <a:r>
              <a:rPr lang="cs-CZ" sz="2000" b="1" dirty="0" smtClean="0"/>
              <a:t> </a:t>
            </a:r>
            <a:br>
              <a:rPr lang="cs-CZ" sz="2000" b="1" dirty="0" smtClean="0"/>
            </a:br>
            <a:r>
              <a:rPr lang="cs-CZ" sz="2000" dirty="0" smtClean="0"/>
              <a:t>(</a:t>
            </a:r>
            <a:r>
              <a:rPr lang="en-US" sz="2000" i="1" dirty="0" smtClean="0"/>
              <a:t>rabies</a:t>
            </a:r>
            <a:r>
              <a:rPr lang="cs-CZ" sz="2000" i="1" dirty="0" smtClean="0"/>
              <a:t>, </a:t>
            </a:r>
            <a:r>
              <a:rPr lang="en-US" sz="2000" i="1" dirty="0" smtClean="0"/>
              <a:t>botulism</a:t>
            </a:r>
            <a:r>
              <a:rPr lang="cs-CZ" sz="2000" dirty="0" smtClean="0"/>
              <a:t>…)</a:t>
            </a:r>
          </a:p>
          <a:p>
            <a:pPr marL="343080" indent="-342720">
              <a:lnSpc>
                <a:spcPct val="150000"/>
              </a:lnSpc>
              <a:spcBef>
                <a:spcPts val="561"/>
              </a:spcBef>
              <a:buClr>
                <a:srgbClr val="3399FF"/>
              </a:buClr>
              <a:buFont typeface="Wingdings" pitchFamily="2" charset="2"/>
              <a:buChar char="§"/>
            </a:pPr>
            <a:r>
              <a:rPr lang="cs-CZ" sz="2600" b="1" dirty="0" err="1"/>
              <a:t>T</a:t>
            </a:r>
            <a:r>
              <a:rPr lang="en-US" sz="2600" b="1" dirty="0" err="1" smtClean="0"/>
              <a:t>herap</a:t>
            </a:r>
            <a:r>
              <a:rPr lang="cs-CZ" sz="2600" b="1" dirty="0" smtClean="0"/>
              <a:t>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cs-CZ" sz="2000" i="1" dirty="0" err="1" smtClean="0"/>
              <a:t>Antithymocyte</a:t>
            </a:r>
            <a:r>
              <a:rPr lang="cs-CZ" sz="2000" i="1" dirty="0" smtClean="0"/>
              <a:t> globuline </a:t>
            </a:r>
            <a:r>
              <a:rPr lang="cs-CZ" sz="2000" dirty="0" smtClean="0"/>
              <a:t>– </a:t>
            </a:r>
            <a:r>
              <a:rPr lang="cs-CZ" sz="2000" dirty="0" err="1" smtClean="0"/>
              <a:t>prevention</a:t>
            </a:r>
            <a:r>
              <a:rPr lang="cs-CZ" sz="2000" dirty="0" smtClean="0"/>
              <a:t> </a:t>
            </a:r>
            <a:r>
              <a:rPr lang="cs-CZ" sz="2000" dirty="0" err="1" smtClean="0"/>
              <a:t>and</a:t>
            </a:r>
            <a:r>
              <a:rPr lang="cs-CZ" sz="2000" dirty="0" smtClean="0"/>
              <a:t> </a:t>
            </a:r>
            <a:r>
              <a:rPr lang="cs-CZ" sz="2000" dirty="0" err="1" smtClean="0"/>
              <a:t>treatment</a:t>
            </a:r>
            <a:r>
              <a:rPr lang="cs-CZ" sz="2000" dirty="0" smtClean="0"/>
              <a:t> </a:t>
            </a:r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cs-CZ" sz="2000" dirty="0" err="1" smtClean="0"/>
              <a:t>acute</a:t>
            </a:r>
            <a:r>
              <a:rPr lang="cs-CZ" sz="2000" dirty="0" smtClean="0"/>
              <a:t> </a:t>
            </a:r>
            <a:r>
              <a:rPr lang="cs-CZ" sz="2000" dirty="0" err="1" smtClean="0"/>
              <a:t>cellular</a:t>
            </a:r>
            <a:r>
              <a:rPr lang="cs-CZ" sz="2000" dirty="0" smtClean="0"/>
              <a:t> </a:t>
            </a:r>
            <a:r>
              <a:rPr lang="cs-CZ" sz="2000" dirty="0" err="1" smtClean="0"/>
              <a:t>rejection</a:t>
            </a:r>
            <a:r>
              <a:rPr lang="cs-CZ" sz="2000" dirty="0" smtClean="0"/>
              <a:t> </a:t>
            </a:r>
            <a:r>
              <a:rPr lang="cs-CZ" sz="2000" dirty="0" err="1" smtClean="0"/>
              <a:t>after</a:t>
            </a:r>
            <a:r>
              <a:rPr lang="cs-CZ" sz="2000" dirty="0" smtClean="0"/>
              <a:t> organ </a:t>
            </a:r>
            <a:r>
              <a:rPr lang="cs-CZ" sz="2000" dirty="0" err="1" smtClean="0"/>
              <a:t>transplantation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i="1" dirty="0" err="1" smtClean="0"/>
              <a:t>Venom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antiserum</a:t>
            </a:r>
            <a:r>
              <a:rPr lang="cs-CZ" sz="2000" i="1" dirty="0" smtClean="0"/>
              <a:t/>
            </a:r>
            <a:br>
              <a:rPr lang="cs-CZ" sz="2000" i="1" dirty="0" smtClean="0"/>
            </a:br>
            <a:r>
              <a:rPr lang="cs-CZ" sz="2000" i="1" dirty="0" smtClean="0"/>
              <a:t>…</a:t>
            </a:r>
          </a:p>
          <a:p>
            <a:pPr marL="343080" indent="-342720">
              <a:lnSpc>
                <a:spcPct val="150000"/>
              </a:lnSpc>
              <a:spcBef>
                <a:spcPts val="561"/>
              </a:spcBef>
              <a:buClr>
                <a:srgbClr val="3399FF"/>
              </a:buClr>
              <a:buNone/>
            </a:pPr>
            <a:endParaRPr lang="cs-CZ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000099"/>
                </a:solidFill>
              </a:rPr>
              <a:t>Use </a:t>
            </a:r>
            <a:r>
              <a:rPr lang="cs-CZ" b="1" dirty="0" err="1" smtClean="0">
                <a:solidFill>
                  <a:srgbClr val="000099"/>
                </a:solidFill>
              </a:rPr>
              <a:t>of</a:t>
            </a:r>
            <a:r>
              <a:rPr lang="cs-CZ" b="1" dirty="0" smtClean="0">
                <a:solidFill>
                  <a:srgbClr val="000099"/>
                </a:solidFill>
              </a:rPr>
              <a:t> </a:t>
            </a:r>
            <a:r>
              <a:rPr lang="cs-CZ" b="1" dirty="0" err="1" smtClean="0">
                <a:solidFill>
                  <a:srgbClr val="000099"/>
                </a:solidFill>
              </a:rPr>
              <a:t>polyclonal</a:t>
            </a:r>
            <a:r>
              <a:rPr lang="cs-CZ" b="1" dirty="0" smtClean="0">
                <a:solidFill>
                  <a:srgbClr val="000099"/>
                </a:solidFill>
              </a:rPr>
              <a:t> </a:t>
            </a:r>
            <a:r>
              <a:rPr lang="cs-CZ" b="1" dirty="0" err="1" smtClean="0">
                <a:solidFill>
                  <a:srgbClr val="000099"/>
                </a:solidFill>
              </a:rPr>
              <a:t>antibodies</a:t>
            </a:r>
            <a:r>
              <a:rPr lang="cs-CZ" b="1" dirty="0" smtClean="0">
                <a:solidFill>
                  <a:srgbClr val="000099"/>
                </a:solidFill>
              </a:rPr>
              <a:t> </a:t>
            </a:r>
            <a:br>
              <a:rPr lang="cs-CZ" b="1" dirty="0" smtClean="0">
                <a:solidFill>
                  <a:srgbClr val="000099"/>
                </a:solidFill>
              </a:rPr>
            </a:br>
            <a:r>
              <a:rPr lang="cs-CZ" b="1" dirty="0" smtClean="0">
                <a:solidFill>
                  <a:srgbClr val="000099"/>
                </a:solidFill>
              </a:rPr>
              <a:t>in </a:t>
            </a:r>
            <a:r>
              <a:rPr lang="cs-CZ" b="1" dirty="0" err="1" smtClean="0">
                <a:solidFill>
                  <a:srgbClr val="000099"/>
                </a:solidFill>
              </a:rPr>
              <a:t>diagnostic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691680" y="1988840"/>
            <a:ext cx="6995120" cy="4137323"/>
          </a:xfrm>
        </p:spPr>
        <p:txBody>
          <a:bodyPr/>
          <a:lstStyle/>
          <a:p>
            <a:pPr>
              <a:lnSpc>
                <a:spcPct val="150000"/>
              </a:lnSpc>
              <a:buClr>
                <a:srgbClr val="3399FF"/>
              </a:buClr>
              <a:buFont typeface="Wingdings" pitchFamily="2" charset="2"/>
              <a:buChar char="§"/>
            </a:pPr>
            <a:r>
              <a:rPr lang="cs-CZ" sz="2400" dirty="0" err="1" smtClean="0"/>
              <a:t>Precipitation</a:t>
            </a:r>
            <a:endParaRPr lang="cs-CZ" sz="2400" dirty="0" smtClean="0"/>
          </a:p>
          <a:p>
            <a:pPr>
              <a:lnSpc>
                <a:spcPct val="150000"/>
              </a:lnSpc>
              <a:buClr>
                <a:srgbClr val="3399FF"/>
              </a:buClr>
              <a:buFont typeface="Wingdings" pitchFamily="2" charset="2"/>
              <a:buChar char="§"/>
            </a:pPr>
            <a:r>
              <a:rPr lang="cs-CZ" sz="2400" dirty="0" err="1" smtClean="0"/>
              <a:t>Aglutination</a:t>
            </a:r>
            <a:endParaRPr lang="cs-CZ" sz="2400" dirty="0" smtClean="0"/>
          </a:p>
          <a:p>
            <a:pPr>
              <a:lnSpc>
                <a:spcPct val="150000"/>
              </a:lnSpc>
              <a:buClr>
                <a:srgbClr val="3399FF"/>
              </a:buClr>
              <a:buFont typeface="Wingdings" pitchFamily="2" charset="2"/>
              <a:buChar char="§"/>
            </a:pPr>
            <a:r>
              <a:rPr lang="cs-CZ" sz="2400" dirty="0" smtClean="0"/>
              <a:t>Enzyme </a:t>
            </a:r>
            <a:r>
              <a:rPr lang="cs-CZ" sz="2400" dirty="0" err="1" smtClean="0"/>
              <a:t>immunoassay</a:t>
            </a:r>
            <a:endParaRPr lang="cs-CZ" sz="2400" dirty="0" smtClean="0"/>
          </a:p>
          <a:p>
            <a:pPr>
              <a:lnSpc>
                <a:spcPct val="150000"/>
              </a:lnSpc>
              <a:buClr>
                <a:srgbClr val="3399FF"/>
              </a:buClr>
              <a:buFont typeface="Wingdings" pitchFamily="2" charset="2"/>
              <a:buChar char="§"/>
            </a:pPr>
            <a:r>
              <a:rPr lang="cs-CZ" sz="2400" dirty="0" err="1" smtClean="0"/>
              <a:t>Radioimmunoassay</a:t>
            </a:r>
            <a:endParaRPr lang="cs-CZ" sz="2400" dirty="0" smtClean="0"/>
          </a:p>
          <a:p>
            <a:pPr>
              <a:lnSpc>
                <a:spcPct val="150000"/>
              </a:lnSpc>
              <a:buClr>
                <a:srgbClr val="3399FF"/>
              </a:buClr>
              <a:buFont typeface="Wingdings" pitchFamily="2" charset="2"/>
              <a:buChar char="§"/>
            </a:pPr>
            <a:r>
              <a:rPr lang="cs-CZ" sz="2400" dirty="0" err="1" smtClean="0"/>
              <a:t>Immunofluorescence</a:t>
            </a:r>
            <a:r>
              <a:rPr lang="cs-CZ" sz="2400" dirty="0" smtClean="0"/>
              <a:t> (</a:t>
            </a:r>
            <a:r>
              <a:rPr lang="cs-CZ" sz="2400" dirty="0" err="1" smtClean="0"/>
              <a:t>direct</a:t>
            </a:r>
            <a:r>
              <a:rPr lang="cs-CZ" sz="2400" dirty="0" smtClean="0"/>
              <a:t>, </a:t>
            </a:r>
            <a:r>
              <a:rPr lang="cs-CZ" sz="2400" dirty="0" err="1" smtClean="0"/>
              <a:t>indirect</a:t>
            </a:r>
            <a:r>
              <a:rPr lang="cs-CZ" sz="2400" dirty="0" smtClean="0"/>
              <a:t>)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>
                <a:solidFill>
                  <a:srgbClr val="000099"/>
                </a:solidFill>
              </a:rPr>
              <a:t>Monoclonal</a:t>
            </a:r>
            <a:r>
              <a:rPr lang="cs-CZ" b="1" dirty="0" smtClean="0">
                <a:solidFill>
                  <a:srgbClr val="000099"/>
                </a:solidFill>
              </a:rPr>
              <a:t> </a:t>
            </a:r>
            <a:r>
              <a:rPr lang="cs-CZ" b="1" dirty="0" err="1" smtClean="0">
                <a:solidFill>
                  <a:srgbClr val="000099"/>
                </a:solidFill>
              </a:rPr>
              <a:t>antibodies</a:t>
            </a:r>
            <a:endParaRPr lang="cs-CZ" b="1" dirty="0">
              <a:solidFill>
                <a:srgbClr val="000099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Clr>
                <a:srgbClr val="3399FF"/>
              </a:buClr>
              <a:buFont typeface="Wingdings" pitchFamily="2" charset="2"/>
              <a:buChar char="§"/>
            </a:pPr>
            <a:r>
              <a:rPr lang="cs-CZ" dirty="0" err="1" smtClean="0"/>
              <a:t>Monoclonal</a:t>
            </a:r>
            <a:r>
              <a:rPr lang="cs-CZ" dirty="0" smtClean="0"/>
              <a:t> Ab are</a:t>
            </a:r>
            <a:r>
              <a:rPr lang="en-US" dirty="0" smtClean="0"/>
              <a:t> produced by a clone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en-US" dirty="0" smtClean="0"/>
              <a:t>of cells derived from a </a:t>
            </a:r>
            <a:r>
              <a:rPr lang="cs-CZ" dirty="0" err="1" smtClean="0"/>
              <a:t>unique</a:t>
            </a:r>
            <a:r>
              <a:rPr lang="cs-CZ" dirty="0" smtClean="0"/>
              <a:t> </a:t>
            </a:r>
            <a:r>
              <a:rPr lang="cs-CZ" dirty="0" err="1" smtClean="0"/>
              <a:t>parent</a:t>
            </a:r>
            <a:r>
              <a:rPr lang="cs-CZ" dirty="0" smtClean="0"/>
              <a:t> cell</a:t>
            </a:r>
            <a:br>
              <a:rPr lang="cs-CZ" dirty="0" smtClean="0"/>
            </a:br>
            <a:endParaRPr lang="cs-CZ" sz="2000" dirty="0" smtClean="0"/>
          </a:p>
          <a:p>
            <a:pPr>
              <a:lnSpc>
                <a:spcPct val="150000"/>
              </a:lnSpc>
              <a:buClr>
                <a:srgbClr val="3399FF"/>
              </a:buClr>
              <a:buFont typeface="Wingdings" pitchFamily="2" charset="2"/>
              <a:buChar char="§"/>
            </a:pPr>
            <a:r>
              <a:rPr lang="cs-CZ" dirty="0" err="1" smtClean="0"/>
              <a:t>mAb</a:t>
            </a:r>
            <a:r>
              <a:rPr lang="cs-CZ" dirty="0" smtClean="0"/>
              <a:t> </a:t>
            </a:r>
            <a:r>
              <a:rPr lang="en-US" dirty="0" smtClean="0"/>
              <a:t>bind very specifically to </a:t>
            </a:r>
            <a:r>
              <a:rPr lang="cs-CZ" b="1" dirty="0" err="1" smtClean="0"/>
              <a:t>one</a:t>
            </a:r>
            <a:r>
              <a:rPr lang="en-US" b="1" dirty="0" smtClean="0"/>
              <a:t> </a:t>
            </a:r>
            <a:r>
              <a:rPr lang="en-US" b="1" dirty="0" err="1" smtClean="0"/>
              <a:t>epitope</a:t>
            </a:r>
            <a:r>
              <a:rPr lang="en-US" b="1" dirty="0" smtClean="0"/>
              <a:t> 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en-US" dirty="0" smtClean="0"/>
              <a:t>of an antigen </a:t>
            </a:r>
            <a:r>
              <a:rPr lang="en-US" b="1" dirty="0" smtClean="0"/>
              <a:t> </a:t>
            </a:r>
            <a:endParaRPr 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err="1" smtClean="0">
                <a:solidFill>
                  <a:srgbClr val="000099"/>
                </a:solidFill>
              </a:rPr>
              <a:t>Production</a:t>
            </a:r>
            <a:r>
              <a:rPr lang="cs-CZ" b="1" dirty="0" smtClean="0">
                <a:solidFill>
                  <a:srgbClr val="000099"/>
                </a:solidFill>
              </a:rPr>
              <a:t> </a:t>
            </a:r>
            <a:r>
              <a:rPr lang="cs-CZ" b="1" dirty="0" err="1" smtClean="0">
                <a:solidFill>
                  <a:srgbClr val="000099"/>
                </a:solidFill>
              </a:rPr>
              <a:t>of</a:t>
            </a:r>
            <a:r>
              <a:rPr lang="cs-CZ" b="1" dirty="0" smtClean="0">
                <a:solidFill>
                  <a:srgbClr val="000099"/>
                </a:solidFill>
              </a:rPr>
              <a:t> </a:t>
            </a:r>
            <a:r>
              <a:rPr lang="cs-CZ" b="1" dirty="0" err="1" smtClean="0">
                <a:solidFill>
                  <a:srgbClr val="000099"/>
                </a:solidFill>
              </a:rPr>
              <a:t>monoclonal</a:t>
            </a:r>
            <a:r>
              <a:rPr lang="cs-CZ" b="1" dirty="0" smtClean="0">
                <a:solidFill>
                  <a:srgbClr val="000099"/>
                </a:solidFill>
              </a:rPr>
              <a:t> </a:t>
            </a:r>
            <a:r>
              <a:rPr lang="cs-CZ" b="1" dirty="0" err="1" smtClean="0">
                <a:solidFill>
                  <a:srgbClr val="000099"/>
                </a:solidFill>
              </a:rPr>
              <a:t>antibodies</a:t>
            </a:r>
            <a:endParaRPr lang="cs-CZ" b="1" dirty="0">
              <a:solidFill>
                <a:srgbClr val="000099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5658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cs-CZ" b="1" dirty="0" err="1" smtClean="0"/>
              <a:t>Hybridoma</a:t>
            </a:r>
            <a:r>
              <a:rPr lang="cs-CZ" b="1" dirty="0" smtClean="0"/>
              <a:t> technology</a:t>
            </a:r>
          </a:p>
          <a:p>
            <a:pPr>
              <a:buNone/>
            </a:pPr>
            <a:endParaRPr lang="cs-CZ" b="1" dirty="0"/>
          </a:p>
          <a:p>
            <a:pPr>
              <a:buNone/>
            </a:pPr>
            <a:endParaRPr lang="cs-CZ" b="1" dirty="0" smtClean="0"/>
          </a:p>
          <a:p>
            <a:pPr>
              <a:buNone/>
            </a:pPr>
            <a:endParaRPr lang="cs-CZ" b="1" dirty="0"/>
          </a:p>
          <a:p>
            <a:pPr>
              <a:buNone/>
            </a:pPr>
            <a:endParaRPr lang="cs-CZ" b="1" dirty="0" smtClean="0"/>
          </a:p>
          <a:p>
            <a:pPr>
              <a:buNone/>
            </a:pPr>
            <a:endParaRPr lang="cs-CZ" b="1" dirty="0"/>
          </a:p>
          <a:p>
            <a:pPr>
              <a:buNone/>
            </a:pPr>
            <a:endParaRPr lang="cs-CZ" b="1" dirty="0" smtClean="0"/>
          </a:p>
          <a:p>
            <a:pPr>
              <a:buNone/>
            </a:pPr>
            <a:endParaRPr lang="cs-CZ" b="1" dirty="0" smtClean="0"/>
          </a:p>
          <a:p>
            <a:pPr>
              <a:buNone/>
            </a:pPr>
            <a:endParaRPr lang="cs-CZ" b="1" dirty="0"/>
          </a:p>
          <a:p>
            <a:pPr>
              <a:buNone/>
            </a:pPr>
            <a:r>
              <a:rPr lang="cs-CZ" dirty="0" smtClean="0">
                <a:hlinkClick r:id="rId2"/>
              </a:rPr>
              <a:t>https://www.youtube.com/watch?v=8iyrbv1JauY</a:t>
            </a:r>
            <a:endParaRPr lang="cs-CZ" dirty="0"/>
          </a:p>
        </p:txBody>
      </p:sp>
      <p:pic>
        <p:nvPicPr>
          <p:cNvPr id="4" name="Picture 2" descr="Výsledek obrázku pro monoclonal antibodie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5" y="2012519"/>
            <a:ext cx="3570759" cy="4125138"/>
          </a:xfrm>
          <a:prstGeom prst="rect">
            <a:avLst/>
          </a:prstGeom>
          <a:noFill/>
        </p:spPr>
      </p:pic>
      <p:pic>
        <p:nvPicPr>
          <p:cNvPr id="5" name="irc_mi" descr="http://www.converter.cz/nobel/images/medaile-lic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1700808"/>
            <a:ext cx="1262057" cy="1119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délník 5"/>
          <p:cNvSpPr/>
          <p:nvPr/>
        </p:nvSpPr>
        <p:spPr>
          <a:xfrm>
            <a:off x="5111552" y="2924944"/>
            <a:ext cx="40324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cs-CZ" dirty="0" smtClean="0">
                <a:latin typeface="Book Antiqua" pitchFamily="18" charset="0"/>
              </a:rPr>
              <a:t>1984 – Nobel </a:t>
            </a:r>
            <a:r>
              <a:rPr lang="cs-CZ" dirty="0" err="1" smtClean="0">
                <a:latin typeface="Book Antiqua" pitchFamily="18" charset="0"/>
              </a:rPr>
              <a:t>price</a:t>
            </a:r>
            <a:r>
              <a:rPr lang="cs-CZ" dirty="0" smtClean="0">
                <a:latin typeface="Book Antiqua" pitchFamily="18" charset="0"/>
              </a:rPr>
              <a:t/>
            </a:r>
            <a:br>
              <a:rPr lang="cs-CZ" dirty="0" smtClean="0">
                <a:latin typeface="Book Antiqua" pitchFamily="18" charset="0"/>
              </a:rPr>
            </a:br>
            <a:r>
              <a:rPr lang="cs-CZ" dirty="0" smtClean="0">
                <a:latin typeface="Book Antiqua" pitchFamily="18" charset="0"/>
              </a:rPr>
              <a:t>César </a:t>
            </a:r>
            <a:r>
              <a:rPr lang="cs-CZ" dirty="0" err="1" smtClean="0">
                <a:latin typeface="Book Antiqua" pitchFamily="18" charset="0"/>
              </a:rPr>
              <a:t>Milstein</a:t>
            </a:r>
            <a:r>
              <a:rPr lang="cs-CZ" dirty="0" smtClean="0">
                <a:latin typeface="Book Antiqua" pitchFamily="18" charset="0"/>
              </a:rPr>
              <a:t>, </a:t>
            </a:r>
            <a:r>
              <a:rPr lang="cs-CZ" dirty="0" err="1" smtClean="0">
                <a:latin typeface="Book Antiqua" pitchFamily="18" charset="0"/>
              </a:rPr>
              <a:t>Georges</a:t>
            </a:r>
            <a:r>
              <a:rPr lang="cs-CZ" dirty="0" smtClean="0">
                <a:latin typeface="Book Antiqua" pitchFamily="18" charset="0"/>
              </a:rPr>
              <a:t> J.F. K</a:t>
            </a:r>
            <a:r>
              <a:rPr lang="hu-HU" dirty="0" smtClean="0">
                <a:latin typeface="Book Antiqua" pitchFamily="18" charset="0"/>
              </a:rPr>
              <a:t>őhler</a:t>
            </a:r>
            <a:endParaRPr lang="cs-CZ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000099"/>
                </a:solidFill>
              </a:rPr>
              <a:t>Use </a:t>
            </a:r>
            <a:r>
              <a:rPr lang="cs-CZ" b="1" dirty="0" err="1" smtClean="0">
                <a:solidFill>
                  <a:srgbClr val="000099"/>
                </a:solidFill>
              </a:rPr>
              <a:t>of</a:t>
            </a:r>
            <a:r>
              <a:rPr lang="cs-CZ" b="1" dirty="0" smtClean="0">
                <a:solidFill>
                  <a:srgbClr val="000099"/>
                </a:solidFill>
              </a:rPr>
              <a:t> </a:t>
            </a:r>
            <a:r>
              <a:rPr lang="cs-CZ" b="1" dirty="0" err="1" smtClean="0">
                <a:solidFill>
                  <a:srgbClr val="000099"/>
                </a:solidFill>
              </a:rPr>
              <a:t>monoclonal</a:t>
            </a:r>
            <a:r>
              <a:rPr lang="cs-CZ" b="1" dirty="0" smtClean="0">
                <a:solidFill>
                  <a:srgbClr val="000099"/>
                </a:solidFill>
              </a:rPr>
              <a:t> </a:t>
            </a:r>
            <a:r>
              <a:rPr lang="cs-CZ" b="1" dirty="0" err="1" smtClean="0">
                <a:solidFill>
                  <a:srgbClr val="000099"/>
                </a:solidFill>
              </a:rPr>
              <a:t>antibodies</a:t>
            </a:r>
            <a:r>
              <a:rPr lang="cs-CZ" b="1" dirty="0" smtClean="0">
                <a:solidFill>
                  <a:srgbClr val="000099"/>
                </a:solidFill>
              </a:rPr>
              <a:t/>
            </a:r>
            <a:br>
              <a:rPr lang="cs-CZ" b="1" dirty="0" smtClean="0">
                <a:solidFill>
                  <a:srgbClr val="000099"/>
                </a:solidFill>
              </a:rPr>
            </a:br>
            <a:r>
              <a:rPr lang="cs-CZ" b="1" dirty="0" smtClean="0">
                <a:solidFill>
                  <a:srgbClr val="000099"/>
                </a:solidFill>
              </a:rPr>
              <a:t>in </a:t>
            </a:r>
            <a:r>
              <a:rPr lang="cs-CZ" b="1" dirty="0" err="1" smtClean="0">
                <a:solidFill>
                  <a:srgbClr val="000099"/>
                </a:solidFill>
              </a:rPr>
              <a:t>treatment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2132856"/>
            <a:ext cx="8301608" cy="403244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  <a:buClr>
                <a:srgbClr val="3399FF"/>
              </a:buClr>
              <a:buFont typeface="Wingdings" pitchFamily="2" charset="2"/>
              <a:buChar char="§"/>
            </a:pPr>
            <a:r>
              <a:rPr lang="cs-CZ" sz="3100" dirty="0"/>
              <a:t>I</a:t>
            </a:r>
            <a:r>
              <a:rPr lang="en-US" sz="3100" dirty="0" err="1" smtClean="0"/>
              <a:t>nhibition</a:t>
            </a:r>
            <a:r>
              <a:rPr lang="en-US" sz="3100" dirty="0" smtClean="0"/>
              <a:t> of transplant rejection</a:t>
            </a:r>
            <a:endParaRPr lang="cs-CZ" sz="3100" dirty="0" smtClean="0"/>
          </a:p>
          <a:p>
            <a:pPr>
              <a:lnSpc>
                <a:spcPct val="150000"/>
              </a:lnSpc>
              <a:buClr>
                <a:srgbClr val="3399FF"/>
              </a:buClr>
              <a:buFont typeface="Wingdings" pitchFamily="2" charset="2"/>
              <a:buChar char="§"/>
            </a:pPr>
            <a:r>
              <a:rPr lang="cs-CZ" sz="3100" dirty="0"/>
              <a:t>T</a:t>
            </a:r>
            <a:r>
              <a:rPr lang="en-US" sz="3100" dirty="0" err="1" smtClean="0"/>
              <a:t>reatment</a:t>
            </a:r>
            <a:r>
              <a:rPr lang="en-US" sz="3100" dirty="0" smtClean="0"/>
              <a:t> of some cancers</a:t>
            </a:r>
            <a:r>
              <a:rPr lang="cs-CZ" sz="3100" dirty="0" smtClean="0"/>
              <a:t> (</a:t>
            </a:r>
            <a:r>
              <a:rPr lang="cs-CZ" sz="3100" i="1" dirty="0" err="1" smtClean="0"/>
              <a:t>Herceptin</a:t>
            </a:r>
            <a:r>
              <a:rPr lang="cs-CZ" sz="3100" dirty="0" smtClean="0"/>
              <a:t>…)</a:t>
            </a:r>
          </a:p>
          <a:p>
            <a:pPr>
              <a:lnSpc>
                <a:spcPct val="150000"/>
              </a:lnSpc>
              <a:buClr>
                <a:srgbClr val="3399FF"/>
              </a:buClr>
              <a:buFont typeface="Wingdings" pitchFamily="2" charset="2"/>
              <a:buChar char="§"/>
            </a:pPr>
            <a:r>
              <a:rPr lang="cs-CZ" sz="3100" dirty="0"/>
              <a:t>T</a:t>
            </a:r>
            <a:r>
              <a:rPr lang="en-US" sz="3100" dirty="0" err="1" smtClean="0"/>
              <a:t>reatment</a:t>
            </a:r>
            <a:r>
              <a:rPr lang="en-US" sz="3100" dirty="0" smtClean="0"/>
              <a:t> of autoimmune diseases</a:t>
            </a:r>
            <a:r>
              <a:rPr lang="cs-CZ" sz="3100" dirty="0" smtClean="0"/>
              <a:t> (</a:t>
            </a:r>
            <a:r>
              <a:rPr lang="cs-CZ" sz="3100" i="1" dirty="0" err="1" smtClean="0"/>
              <a:t>Rituximab</a:t>
            </a:r>
            <a:r>
              <a:rPr lang="cs-CZ" sz="3100" dirty="0" smtClean="0"/>
              <a:t>…)</a:t>
            </a:r>
          </a:p>
          <a:p>
            <a:pPr>
              <a:lnSpc>
                <a:spcPct val="150000"/>
              </a:lnSpc>
              <a:buClr>
                <a:srgbClr val="3399FF"/>
              </a:buClr>
              <a:buFont typeface="Wingdings" pitchFamily="2" charset="2"/>
              <a:buChar char="§"/>
            </a:pPr>
            <a:r>
              <a:rPr lang="cs-CZ" sz="3100" dirty="0"/>
              <a:t>T</a:t>
            </a:r>
            <a:r>
              <a:rPr lang="en-US" sz="3100" dirty="0" err="1" smtClean="0"/>
              <a:t>reatment</a:t>
            </a:r>
            <a:r>
              <a:rPr lang="en-US" sz="3100" dirty="0" smtClean="0"/>
              <a:t> of some viral diseases</a:t>
            </a:r>
            <a:endParaRPr lang="cs-CZ" sz="3100" dirty="0" smtClean="0"/>
          </a:p>
          <a:p>
            <a:pPr>
              <a:lnSpc>
                <a:spcPct val="150000"/>
              </a:lnSpc>
              <a:buClr>
                <a:srgbClr val="3399FF"/>
              </a:buClr>
              <a:buFont typeface="Wingdings" pitchFamily="2" charset="2"/>
              <a:buChar char="§"/>
            </a:pPr>
            <a:r>
              <a:rPr lang="cs-CZ" sz="3100" dirty="0" err="1" smtClean="0"/>
              <a:t>Treatment</a:t>
            </a:r>
            <a:r>
              <a:rPr lang="cs-CZ" sz="3100" dirty="0" smtClean="0"/>
              <a:t> </a:t>
            </a:r>
            <a:r>
              <a:rPr lang="cs-CZ" sz="3100" dirty="0" err="1" smtClean="0"/>
              <a:t>of</a:t>
            </a:r>
            <a:r>
              <a:rPr lang="cs-CZ" sz="3100" dirty="0" smtClean="0"/>
              <a:t> severe </a:t>
            </a:r>
            <a:r>
              <a:rPr lang="cs-CZ" sz="3100" dirty="0" err="1" smtClean="0"/>
              <a:t>allergic</a:t>
            </a:r>
            <a:r>
              <a:rPr lang="cs-CZ" sz="3100" dirty="0" smtClean="0"/>
              <a:t> </a:t>
            </a:r>
            <a:r>
              <a:rPr lang="cs-CZ" sz="3100" dirty="0" err="1" smtClean="0"/>
              <a:t>asthma</a:t>
            </a:r>
            <a:r>
              <a:rPr lang="cs-CZ" sz="3100" dirty="0" smtClean="0"/>
              <a:t> (</a:t>
            </a:r>
            <a:r>
              <a:rPr lang="cs-CZ" sz="3100" i="1" dirty="0" err="1" smtClean="0"/>
              <a:t>Omalizumab</a:t>
            </a:r>
            <a:r>
              <a:rPr lang="cs-CZ" sz="3100" i="1" dirty="0" smtClean="0"/>
              <a:t>)</a:t>
            </a:r>
          </a:p>
          <a:p>
            <a:pPr>
              <a:lnSpc>
                <a:spcPct val="150000"/>
              </a:lnSpc>
              <a:buClr>
                <a:srgbClr val="3399FF"/>
              </a:buClr>
              <a:buNone/>
            </a:pPr>
            <a:endParaRPr lang="cs-CZ" dirty="0" smtClean="0"/>
          </a:p>
          <a:p>
            <a:pPr>
              <a:lnSpc>
                <a:spcPct val="150000"/>
              </a:lnSpc>
              <a:buClr>
                <a:srgbClr val="3399FF"/>
              </a:buClr>
              <a:buFont typeface="Wingdings" pitchFamily="2" charset="2"/>
              <a:buChar char="§"/>
            </a:pPr>
            <a:r>
              <a:rPr lang="cs-CZ" sz="2600" dirty="0" smtClean="0">
                <a:hlinkClick r:id="rId2"/>
              </a:rPr>
              <a:t>https://www.youtube.com/watch?v=5AXApBbj1ps</a:t>
            </a:r>
            <a:endParaRPr lang="cs-CZ" sz="2600" dirty="0"/>
          </a:p>
        </p:txBody>
      </p:sp>
      <p:pic>
        <p:nvPicPr>
          <p:cNvPr id="4" name="Picture 2" descr="Výsledek obrázku pro monoclonal antibodi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556792"/>
            <a:ext cx="3384376" cy="11521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315</Words>
  <Application>Microsoft Office PowerPoint</Application>
  <PresentationFormat>Předvádění na obrazovce (4:3)</PresentationFormat>
  <Paragraphs>86</Paragraphs>
  <Slides>21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2" baseType="lpstr">
      <vt:lpstr>Motiv sady Office</vt:lpstr>
      <vt:lpstr>Polyclonal and monoclonal antibodies</vt:lpstr>
      <vt:lpstr>Polyclonal antibodies</vt:lpstr>
      <vt:lpstr>The general procedure to produce polyclonal antibodies</vt:lpstr>
      <vt:lpstr>Advantages of polyclonal antibodies</vt:lpstr>
      <vt:lpstr>Use of polyclonal antibodies  in treatment </vt:lpstr>
      <vt:lpstr>Use of polyclonal antibodies  in diagnostic</vt:lpstr>
      <vt:lpstr>Monoclonal antibodies</vt:lpstr>
      <vt:lpstr>Production of monoclonal antibodies</vt:lpstr>
      <vt:lpstr>Use of monoclonal antibodies in treatment</vt:lpstr>
      <vt:lpstr>Use of monoclonal antibodies  in diagnostic</vt:lpstr>
      <vt:lpstr>Indirect immunofluorescence</vt:lpstr>
      <vt:lpstr>Indirect immunofluorescence</vt:lpstr>
      <vt:lpstr>Snímek 13</vt:lpstr>
      <vt:lpstr>Snímek 14</vt:lpstr>
      <vt:lpstr>Snímek 15</vt:lpstr>
      <vt:lpstr>Flow cytometry</vt:lpstr>
      <vt:lpstr>Flow cytometry</vt:lpstr>
      <vt:lpstr>Determination of leukocyte subpopulations</vt:lpstr>
      <vt:lpstr>Flow cytometry</vt:lpstr>
      <vt:lpstr>Flow cytometry</vt:lpstr>
      <vt:lpstr>Leukocyte surface markers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Polyclonal and monoclonal antibodies</dc:title>
  <dc:creator>i5</dc:creator>
  <cp:lastModifiedBy>i5</cp:lastModifiedBy>
  <cp:revision>21</cp:revision>
  <dcterms:created xsi:type="dcterms:W3CDTF">2019-12-19T09:36:53Z</dcterms:created>
  <dcterms:modified xsi:type="dcterms:W3CDTF">2019-12-19T12:58:09Z</dcterms:modified>
</cp:coreProperties>
</file>