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56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1" r:id="rId44"/>
    <p:sldId id="302" r:id="rId45"/>
    <p:sldId id="303" r:id="rId46"/>
    <p:sldId id="304" r:id="rId47"/>
    <p:sldId id="305" r:id="rId48"/>
    <p:sldId id="310" r:id="rId49"/>
    <p:sldId id="306" r:id="rId50"/>
    <p:sldId id="307" r:id="rId51"/>
    <p:sldId id="311" r:id="rId52"/>
    <p:sldId id="312" r:id="rId53"/>
    <p:sldId id="313" r:id="rId54"/>
    <p:sldId id="314" r:id="rId5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D15EE4-D132-4751-81D2-3C0474A96BB5}" type="datetimeFigureOut">
              <a:rPr lang="cs-CZ" smtClean="0"/>
              <a:pPr/>
              <a:t>9.12.2016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B167C5-5FE8-4554-8CB2-53056E31FBA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836297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167C5-5FE8-4554-8CB2-53056E31FBA6}" type="slidenum">
              <a:rPr lang="cs-CZ" smtClean="0"/>
              <a:pPr/>
              <a:t>15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9.12.2016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9.12.2016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9.12.2016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9.12.2016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0978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9.12.2016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78003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9.12.2016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02597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9.12.2016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4333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9.12.2016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14802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9.12.2016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19762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9.12.2016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52197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9.12.2016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4638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9.12.2016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9.12.2016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2322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9.12.2016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90589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9.12.2016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1238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9.12.2016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69678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9.12.2016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0514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9.12.2016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41545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9.12.2016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87878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9.12.2016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70115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9.12.2016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62703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9.12.2016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699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9.12.2016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9.12.2016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25060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9.12.2016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72309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9.12.2016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56290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9.12.2016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5141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9.12.2016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9.12.2016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9.12.2016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9.12.2016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9.12.2016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9.12.2016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pPr/>
              <a:t>9.12.2016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9.12.2016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3022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9.12.2016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0832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Sn_mek_aplikace_Microsoft_Office_PowerPoint1.sldx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1412776"/>
            <a:ext cx="7772400" cy="1470025"/>
          </a:xfrm>
        </p:spPr>
        <p:txBody>
          <a:bodyPr>
            <a:normAutofit/>
          </a:bodyPr>
          <a:lstStyle/>
          <a:p>
            <a:r>
              <a:rPr lang="cs-CZ" sz="5400" b="1" dirty="0" smtClean="0"/>
              <a:t>Imunodeficience </a:t>
            </a:r>
            <a:endParaRPr lang="cs-CZ" sz="54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3800" b="1" i="1" dirty="0" smtClean="0">
                <a:solidFill>
                  <a:schemeClr val="tx1"/>
                </a:solidFill>
              </a:rPr>
              <a:t>Martin Liška</a:t>
            </a:r>
            <a:endParaRPr lang="cs-CZ" sz="38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725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11560" y="1988840"/>
            <a:ext cx="7772400" cy="1470025"/>
          </a:xfrm>
        </p:spPr>
        <p:txBody>
          <a:bodyPr>
            <a:normAutofit/>
          </a:bodyPr>
          <a:lstStyle/>
          <a:p>
            <a:pPr eaLnBrk="1" hangingPunct="1"/>
            <a:r>
              <a:rPr lang="cs-CZ" sz="4800" b="1" dirty="0" smtClean="0"/>
              <a:t>Primární </a:t>
            </a:r>
            <a:r>
              <a:rPr lang="cs-CZ" sz="4800" b="1" dirty="0" err="1" smtClean="0"/>
              <a:t>imunodeficity</a:t>
            </a:r>
            <a:endParaRPr lang="cs-CZ" sz="4800" b="1" dirty="0" smtClean="0"/>
          </a:p>
        </p:txBody>
      </p:sp>
      <p:sp>
        <p:nvSpPr>
          <p:cNvPr id="921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xmlns="" val="31339747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z="4000" b="1" dirty="0" smtClean="0"/>
              <a:t>1. </a:t>
            </a:r>
            <a:r>
              <a:rPr lang="cs-CZ" b="1" dirty="0" smtClean="0"/>
              <a:t>Poruchy fagocytózy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sz="3600" b="1" dirty="0" smtClean="0"/>
              <a:t>   1/ Kvantitativní poruchy fagocytů</a:t>
            </a:r>
          </a:p>
          <a:p>
            <a:pPr eaLnBrk="1" hangingPunct="1">
              <a:buFontTx/>
              <a:buNone/>
            </a:pPr>
            <a:endParaRPr lang="cs-CZ" sz="3600" b="1" dirty="0" smtClean="0"/>
          </a:p>
          <a:p>
            <a:pPr eaLnBrk="1" hangingPunct="1">
              <a:buFontTx/>
              <a:buNone/>
            </a:pPr>
            <a:r>
              <a:rPr lang="cs-CZ" sz="2800" b="1" dirty="0" smtClean="0"/>
              <a:t>a/ </a:t>
            </a:r>
            <a:r>
              <a:rPr lang="cs-CZ" sz="2800" b="1" dirty="0" err="1" smtClean="0"/>
              <a:t>neutropenie</a:t>
            </a:r>
            <a:r>
              <a:rPr lang="cs-CZ" sz="2800" b="1" dirty="0" smtClean="0"/>
              <a:t>, </a:t>
            </a:r>
            <a:r>
              <a:rPr lang="cs-CZ" sz="2800" b="1" dirty="0" err="1" smtClean="0"/>
              <a:t>granulocytopenie</a:t>
            </a:r>
            <a:endParaRPr lang="cs-CZ" sz="2800" b="1" dirty="0" smtClean="0"/>
          </a:p>
          <a:p>
            <a:pPr eaLnBrk="1" hangingPunct="1">
              <a:buFontTx/>
              <a:buNone/>
            </a:pPr>
            <a:endParaRPr lang="cs-CZ" sz="2800" b="1" dirty="0" smtClean="0"/>
          </a:p>
          <a:p>
            <a:pPr eaLnBrk="1" hangingPunct="1"/>
            <a:r>
              <a:rPr lang="cs-CZ" sz="2400" dirty="0" smtClean="0"/>
              <a:t>kongenitální </a:t>
            </a:r>
            <a:r>
              <a:rPr lang="cs-CZ" sz="2400" dirty="0" err="1" smtClean="0"/>
              <a:t>neutropenie</a:t>
            </a:r>
            <a:r>
              <a:rPr lang="cs-CZ" sz="2400" dirty="0" smtClean="0"/>
              <a:t> (</a:t>
            </a:r>
            <a:r>
              <a:rPr lang="cs-CZ" sz="2400" dirty="0" err="1" smtClean="0"/>
              <a:t>Kostmannův</a:t>
            </a:r>
            <a:r>
              <a:rPr lang="cs-CZ" sz="2400" dirty="0" smtClean="0"/>
              <a:t> </a:t>
            </a:r>
            <a:r>
              <a:rPr lang="cs-CZ" sz="2400" dirty="0" err="1" smtClean="0"/>
              <a:t>sy</a:t>
            </a:r>
            <a:r>
              <a:rPr lang="cs-CZ" sz="2400" dirty="0" smtClean="0"/>
              <a:t>.)</a:t>
            </a:r>
          </a:p>
          <a:p>
            <a:pPr eaLnBrk="1" hangingPunct="1"/>
            <a:r>
              <a:rPr lang="cs-CZ" sz="2400" dirty="0" smtClean="0"/>
              <a:t>cyklická </a:t>
            </a:r>
            <a:r>
              <a:rPr lang="cs-CZ" sz="2400" dirty="0" err="1" smtClean="0"/>
              <a:t>neutropenie</a:t>
            </a:r>
            <a:endParaRPr lang="cs-CZ" sz="2400" dirty="0" smtClean="0"/>
          </a:p>
          <a:p>
            <a:pPr eaLnBrk="1" hangingPunct="1"/>
            <a:r>
              <a:rPr lang="cs-CZ" sz="2400" dirty="0" err="1" smtClean="0"/>
              <a:t>sy.retikulární</a:t>
            </a:r>
            <a:r>
              <a:rPr lang="cs-CZ" sz="2400" dirty="0" smtClean="0"/>
              <a:t> dysgeneze</a:t>
            </a:r>
          </a:p>
          <a:p>
            <a:pPr eaLnBrk="1" hangingPunct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26404974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cs-CZ" sz="4000" b="1" dirty="0" smtClean="0"/>
              <a:t>I. Poruchy fagocytózy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0768"/>
            <a:ext cx="8218487" cy="5400599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b="1" dirty="0" smtClean="0"/>
              <a:t>2/ Kvalitativní poruchy fagocytů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cs-CZ" sz="2000" dirty="0" smtClean="0"/>
              <a:t>narušena schopnost fagocytů pohltit nebo usmrtit mikroorganismy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endParaRPr lang="cs-CZ" sz="20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400" b="1" dirty="0" smtClean="0"/>
              <a:t>a/ Chronická </a:t>
            </a:r>
            <a:r>
              <a:rPr lang="cs-CZ" sz="2400" b="1" dirty="0" err="1" smtClean="0"/>
              <a:t>granulomatózní</a:t>
            </a:r>
            <a:r>
              <a:rPr lang="cs-CZ" sz="2400" b="1" dirty="0" smtClean="0"/>
              <a:t> choroba (CGD)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dirty="0" smtClean="0"/>
              <a:t>X-vázaná (60%), </a:t>
            </a:r>
            <a:r>
              <a:rPr lang="cs-CZ" sz="2000" dirty="0" err="1" smtClean="0"/>
              <a:t>event.AR</a:t>
            </a:r>
            <a:endParaRPr lang="cs-CZ" sz="2000" dirty="0" smtClean="0"/>
          </a:p>
          <a:p>
            <a:pPr eaLnBrk="1" hangingPunct="1">
              <a:lnSpc>
                <a:spcPct val="80000"/>
              </a:lnSpc>
            </a:pPr>
            <a:r>
              <a:rPr lang="cs-CZ" sz="2000" dirty="0" smtClean="0"/>
              <a:t>porucha enzymového systému NADPH oxidázy, </a:t>
            </a:r>
            <a:r>
              <a:rPr lang="cs-CZ" sz="2000" dirty="0" err="1" smtClean="0"/>
              <a:t>event.jeho</a:t>
            </a:r>
            <a:r>
              <a:rPr lang="cs-CZ" sz="2000" dirty="0" smtClean="0"/>
              <a:t> aktivace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dirty="0" smtClean="0"/>
              <a:t>      </a:t>
            </a:r>
            <a:r>
              <a:rPr lang="cs-CZ" sz="2000" dirty="0" smtClean="0">
                <a:cs typeface="Arial" charset="0"/>
              </a:rPr>
              <a:t>→</a:t>
            </a:r>
            <a:r>
              <a:rPr lang="cs-CZ" sz="2000" dirty="0" smtClean="0"/>
              <a:t> neschopnost tvorby toxických kyslíkových produktů (např.H</a:t>
            </a:r>
            <a:r>
              <a:rPr lang="cs-CZ" sz="2000" baseline="-20000" dirty="0" smtClean="0"/>
              <a:t>2</a:t>
            </a:r>
            <a:r>
              <a:rPr lang="cs-CZ" sz="2000" dirty="0" smtClean="0"/>
              <a:t>O</a:t>
            </a:r>
            <a:r>
              <a:rPr lang="cs-CZ" sz="2000" baseline="-20000" dirty="0" smtClean="0"/>
              <a:t>2</a:t>
            </a:r>
            <a:r>
              <a:rPr lang="cs-CZ" sz="2000" dirty="0" smtClean="0"/>
              <a:t>) →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dirty="0" smtClean="0"/>
              <a:t>      neschopnost zabíjet baktérie produkující katalázu (např. </a:t>
            </a:r>
            <a:r>
              <a:rPr lang="cs-CZ" sz="2000" i="1" dirty="0" err="1" smtClean="0"/>
              <a:t>Staph.aureus</a:t>
            </a:r>
            <a:r>
              <a:rPr lang="cs-CZ" sz="2000" dirty="0" smtClean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dirty="0" smtClean="0"/>
              <a:t>      nebo </a:t>
            </a:r>
            <a:r>
              <a:rPr lang="cs-CZ" sz="2000" i="1" dirty="0" err="1" smtClean="0"/>
              <a:t>Pseudomonas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aeruginosa</a:t>
            </a:r>
            <a:r>
              <a:rPr lang="cs-CZ" sz="2000" dirty="0" smtClean="0"/>
              <a:t>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i="1" dirty="0" err="1" smtClean="0"/>
              <a:t>Kl.obraz</a:t>
            </a:r>
            <a:r>
              <a:rPr lang="cs-CZ" sz="2000" i="1" dirty="0" smtClean="0"/>
              <a:t>:</a:t>
            </a:r>
            <a:r>
              <a:rPr lang="cs-CZ" sz="2000" dirty="0" smtClean="0"/>
              <a:t> nástup v časném dětském věku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dirty="0" smtClean="0"/>
              <a:t>                 tvorba abscesů s granulomů v kůži a orgánech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i="1" dirty="0" smtClean="0"/>
              <a:t>Dg:</a:t>
            </a:r>
            <a:r>
              <a:rPr lang="cs-CZ" sz="2000" dirty="0" smtClean="0"/>
              <a:t> test vzplanutí (FCM)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dirty="0" smtClean="0"/>
              <a:t>        genetické vyš.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i="1" dirty="0" err="1" smtClean="0"/>
              <a:t>Ter</a:t>
            </a:r>
            <a:r>
              <a:rPr lang="cs-CZ" sz="2000" i="1" dirty="0" smtClean="0"/>
              <a:t>:</a:t>
            </a:r>
            <a:r>
              <a:rPr lang="cs-CZ" sz="2000" dirty="0" smtClean="0"/>
              <a:t> profylaxe ATB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dirty="0" smtClean="0">
                <a:latin typeface="Symbol" pitchFamily="18" charset="2"/>
              </a:rPr>
              <a:t>       </a:t>
            </a:r>
            <a:r>
              <a:rPr lang="cs-CZ" sz="2000" dirty="0" smtClean="0">
                <a:latin typeface="Calibri" pitchFamily="34" charset="0"/>
              </a:rPr>
              <a:t>u těžších případů BMT nebo genová terapie</a:t>
            </a:r>
            <a:r>
              <a:rPr lang="cs-CZ" sz="2000" dirty="0" smtClean="0">
                <a:latin typeface="Symbol" pitchFamily="18" charset="2"/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endParaRPr lang="cs-CZ" sz="2000" dirty="0" smtClean="0"/>
          </a:p>
          <a:p>
            <a:pPr eaLnBrk="1" hangingPunct="1">
              <a:lnSpc>
                <a:spcPct val="80000"/>
              </a:lnSpc>
              <a:buFontTx/>
              <a:buChar char="-"/>
            </a:pPr>
            <a:endParaRPr lang="cs-CZ" sz="20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31226233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Histologický obraz granulomu u CGD</a:t>
            </a:r>
            <a:endParaRPr lang="cs-CZ" b="1" dirty="0"/>
          </a:p>
        </p:txBody>
      </p:sp>
      <p:pic>
        <p:nvPicPr>
          <p:cNvPr id="30722" name="Picture 2" descr="http://www.dermpedia.org/files/images/Chronic_granulomatous_disease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772816"/>
            <a:ext cx="6288700" cy="47165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8768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cs-CZ" sz="4000" b="1" dirty="0" smtClean="0"/>
              <a:t>I. Poruchy fagocytózy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784"/>
            <a:ext cx="8229600" cy="5184576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800" b="1" dirty="0" smtClean="0"/>
              <a:t>b/ Deficit </a:t>
            </a:r>
            <a:r>
              <a:rPr lang="cs-CZ" sz="2800" b="1" dirty="0" err="1" smtClean="0"/>
              <a:t>myeloperoxidázy</a:t>
            </a:r>
            <a:endParaRPr lang="cs-CZ" sz="2800" b="1" dirty="0" smtClean="0"/>
          </a:p>
          <a:p>
            <a:pPr eaLnBrk="1" hangingPunct="1">
              <a:lnSpc>
                <a:spcPct val="80000"/>
              </a:lnSpc>
            </a:pPr>
            <a:r>
              <a:rPr lang="cs-CZ" sz="2400" dirty="0" smtClean="0"/>
              <a:t>náchylnost k infekcím vyvolaným </a:t>
            </a:r>
            <a:r>
              <a:rPr lang="cs-CZ" sz="2400" i="1" dirty="0" err="1" smtClean="0"/>
              <a:t>Staph.aureus</a:t>
            </a:r>
            <a:r>
              <a:rPr lang="cs-CZ" sz="2400" dirty="0" smtClean="0"/>
              <a:t> nebo </a:t>
            </a:r>
            <a:r>
              <a:rPr lang="cs-CZ" sz="2400" i="1" dirty="0" err="1" smtClean="0"/>
              <a:t>Candida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albicans</a:t>
            </a:r>
            <a:endParaRPr lang="cs-CZ" sz="2400" i="1" dirty="0" smtClean="0"/>
          </a:p>
          <a:p>
            <a:pPr eaLnBrk="1" hangingPunct="1">
              <a:lnSpc>
                <a:spcPct val="80000"/>
              </a:lnSpc>
              <a:buNone/>
            </a:pPr>
            <a:endParaRPr lang="cs-CZ" sz="2400" i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800" b="1" dirty="0" smtClean="0"/>
              <a:t>c/ </a:t>
            </a:r>
            <a:r>
              <a:rPr lang="cs-CZ" sz="2800" b="1" dirty="0" err="1" smtClean="0"/>
              <a:t>Chédiak</a:t>
            </a:r>
            <a:r>
              <a:rPr lang="cs-CZ" sz="2800" b="1" dirty="0" smtClean="0"/>
              <a:t>-</a:t>
            </a:r>
            <a:r>
              <a:rPr lang="cs-CZ" sz="2800" b="1" dirty="0" err="1" smtClean="0"/>
              <a:t>Higashiho</a:t>
            </a:r>
            <a:r>
              <a:rPr lang="cs-CZ" sz="2800" b="1" dirty="0" smtClean="0"/>
              <a:t> syndrom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dirty="0" smtClean="0"/>
              <a:t>recidivující těžké pyogenní infekce (</a:t>
            </a:r>
            <a:r>
              <a:rPr lang="cs-CZ" sz="2400" dirty="0" err="1" smtClean="0"/>
              <a:t>zjm.streptokokové</a:t>
            </a:r>
            <a:r>
              <a:rPr lang="cs-CZ" sz="2400" dirty="0" smtClean="0"/>
              <a:t> nebo stafylokokové)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dirty="0" err="1" smtClean="0"/>
              <a:t>neutrofily</a:t>
            </a:r>
            <a:r>
              <a:rPr lang="cs-CZ" sz="2400" dirty="0" smtClean="0"/>
              <a:t> obsahují gigantické lysozomy (porucha uvolnění jejich obsahu </a:t>
            </a:r>
            <a:r>
              <a:rPr lang="cs-CZ" sz="2400" dirty="0" smtClean="0">
                <a:cs typeface="Arial" charset="0"/>
              </a:rPr>
              <a:t>→</a:t>
            </a:r>
            <a:r>
              <a:rPr lang="cs-CZ" sz="2400" dirty="0" smtClean="0"/>
              <a:t> narušené zabíjení mikroorganismů)</a:t>
            </a:r>
          </a:p>
          <a:p>
            <a:pPr eaLnBrk="1" hangingPunct="1">
              <a:lnSpc>
                <a:spcPct val="80000"/>
              </a:lnSpc>
            </a:pPr>
            <a:endParaRPr lang="cs-CZ" sz="9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400" i="1" dirty="0" smtClean="0"/>
              <a:t>Dg:</a:t>
            </a:r>
            <a:r>
              <a:rPr lang="cs-CZ" sz="2400" dirty="0" smtClean="0"/>
              <a:t> </a:t>
            </a:r>
            <a:r>
              <a:rPr lang="cs-CZ" sz="2400" dirty="0" err="1" smtClean="0"/>
              <a:t>neutrofily</a:t>
            </a:r>
            <a:r>
              <a:rPr lang="cs-CZ" sz="2400" dirty="0" smtClean="0"/>
              <a:t> abnormální chemotaxe a zabíjení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10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400" i="1" dirty="0" err="1" smtClean="0"/>
              <a:t>Ter</a:t>
            </a:r>
            <a:r>
              <a:rPr lang="cs-CZ" sz="2400" i="1" dirty="0" smtClean="0"/>
              <a:t>:</a:t>
            </a:r>
            <a:r>
              <a:rPr lang="cs-CZ" sz="2400" dirty="0" smtClean="0"/>
              <a:t> ATB, </a:t>
            </a:r>
            <a:r>
              <a:rPr lang="cs-CZ" sz="2400" dirty="0" err="1" smtClean="0"/>
              <a:t>ev.BMT</a:t>
            </a: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33570069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cs-CZ" sz="4000" b="1" dirty="0" smtClean="0"/>
              <a:t>I. Poruchy fagocytózy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800" b="1" dirty="0" smtClean="0"/>
              <a:t>d/ defekty adheze (LAD syndrom)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dirty="0" smtClean="0"/>
              <a:t>porucha v adhezivních molekulách </a:t>
            </a:r>
            <a:r>
              <a:rPr lang="cs-CZ" sz="2400" dirty="0" err="1" smtClean="0"/>
              <a:t>neutrofilů</a:t>
            </a:r>
            <a:endParaRPr lang="cs-CZ" sz="2400" dirty="0" smtClean="0"/>
          </a:p>
          <a:p>
            <a:pPr eaLnBrk="1" hangingPunct="1">
              <a:lnSpc>
                <a:spcPct val="90000"/>
              </a:lnSpc>
            </a:pPr>
            <a:r>
              <a:rPr lang="cs-CZ" sz="2400" dirty="0" smtClean="0"/>
              <a:t>LAD I – defekt exprese </a:t>
            </a:r>
            <a:r>
              <a:rPr lang="cs-CZ" sz="2400" dirty="0" err="1" smtClean="0"/>
              <a:t>integrinů</a:t>
            </a:r>
            <a:endParaRPr lang="cs-CZ" sz="2400" dirty="0" smtClean="0"/>
          </a:p>
          <a:p>
            <a:pPr eaLnBrk="1" hangingPunct="1">
              <a:lnSpc>
                <a:spcPct val="90000"/>
              </a:lnSpc>
            </a:pPr>
            <a:r>
              <a:rPr lang="cs-CZ" sz="2400" dirty="0" smtClean="0"/>
              <a:t>LAD II – defekt exprese </a:t>
            </a:r>
            <a:r>
              <a:rPr lang="cs-CZ" sz="2400" dirty="0" err="1" smtClean="0"/>
              <a:t>selektinů</a:t>
            </a:r>
            <a:endParaRPr lang="cs-CZ" sz="2400" dirty="0" smtClean="0"/>
          </a:p>
          <a:p>
            <a:pPr eaLnBrk="1" hangingPunct="1">
              <a:lnSpc>
                <a:spcPct val="90000"/>
              </a:lnSpc>
            </a:pPr>
            <a:endParaRPr lang="cs-CZ" sz="2400" dirty="0" smtClean="0"/>
          </a:p>
          <a:p>
            <a:pPr>
              <a:lnSpc>
                <a:spcPct val="90000"/>
              </a:lnSpc>
              <a:buNone/>
            </a:pPr>
            <a:r>
              <a:rPr lang="cs-CZ" sz="2400" i="1" dirty="0" err="1" smtClean="0"/>
              <a:t>Kl.obr</a:t>
            </a:r>
            <a:r>
              <a:rPr lang="cs-CZ" sz="2400" i="1" dirty="0" smtClean="0"/>
              <a:t>.: </a:t>
            </a:r>
            <a:r>
              <a:rPr lang="cs-CZ" sz="2400" dirty="0" smtClean="0"/>
              <a:t>opakované kožní a slizniční infekce, špatné hojení pupečníkové jizvy, tvorba abscesů (</a:t>
            </a:r>
            <a:r>
              <a:rPr lang="cs-CZ" sz="2400" dirty="0" err="1" smtClean="0"/>
              <a:t>zjm</a:t>
            </a:r>
            <a:r>
              <a:rPr lang="cs-CZ" sz="2400" dirty="0" smtClean="0"/>
              <a:t>. v </a:t>
            </a:r>
            <a:r>
              <a:rPr lang="cs-CZ" sz="2400" dirty="0" err="1" smtClean="0"/>
              <a:t>periproktální</a:t>
            </a:r>
            <a:r>
              <a:rPr lang="cs-CZ" sz="2400" dirty="0" smtClean="0"/>
              <a:t> oblasti) s malou tvorbou hnisu</a:t>
            </a:r>
          </a:p>
          <a:p>
            <a:pPr>
              <a:lnSpc>
                <a:spcPct val="90000"/>
              </a:lnSpc>
              <a:buNone/>
            </a:pPr>
            <a:endParaRPr lang="cs-CZ" sz="900" dirty="0" smtClean="0"/>
          </a:p>
          <a:p>
            <a:pPr>
              <a:lnSpc>
                <a:spcPct val="90000"/>
              </a:lnSpc>
              <a:buNone/>
            </a:pPr>
            <a:r>
              <a:rPr lang="cs-CZ" sz="2400" i="1" dirty="0" smtClean="0"/>
              <a:t>Dg:</a:t>
            </a:r>
            <a:r>
              <a:rPr lang="cs-CZ" sz="2400" dirty="0" smtClean="0"/>
              <a:t> průkaz snížení exprese CR3</a:t>
            </a:r>
          </a:p>
          <a:p>
            <a:pPr>
              <a:lnSpc>
                <a:spcPct val="90000"/>
              </a:lnSpc>
              <a:buNone/>
            </a:pPr>
            <a:endParaRPr lang="cs-CZ" sz="9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400" i="1" dirty="0" err="1" smtClean="0"/>
              <a:t>Ter</a:t>
            </a:r>
            <a:r>
              <a:rPr lang="cs-CZ" sz="2400" i="1" dirty="0" smtClean="0"/>
              <a:t>:</a:t>
            </a:r>
            <a:r>
              <a:rPr lang="cs-CZ" sz="2400" dirty="0" smtClean="0"/>
              <a:t> ATB, BMT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32322850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dirty="0" smtClean="0"/>
              <a:t>II. Poruchy komplementu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63272" cy="4925144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400" b="1" dirty="0" smtClean="0"/>
              <a:t>a/ Deficit C1, C2, C3, C4</a:t>
            </a:r>
            <a:r>
              <a:rPr lang="cs-CZ" sz="2400" dirty="0" smtClean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2000" dirty="0" smtClean="0"/>
          </a:p>
          <a:p>
            <a:pPr>
              <a:lnSpc>
                <a:spcPct val="90000"/>
              </a:lnSpc>
            </a:pPr>
            <a:r>
              <a:rPr lang="cs-CZ" sz="2000" dirty="0" smtClean="0"/>
              <a:t>s častější vývoj systémových </a:t>
            </a:r>
            <a:r>
              <a:rPr lang="cs-CZ" sz="2000" dirty="0" err="1" smtClean="0"/>
              <a:t>imunokomplexových</a:t>
            </a:r>
            <a:r>
              <a:rPr lang="cs-CZ" sz="2000" dirty="0" smtClean="0"/>
              <a:t> chorob (</a:t>
            </a:r>
            <a:r>
              <a:rPr lang="cs-CZ" sz="2000" i="1" dirty="0" smtClean="0"/>
              <a:t>SLE-</a:t>
            </a:r>
            <a:r>
              <a:rPr lang="cs-CZ" sz="2000" i="1" dirty="0" err="1" smtClean="0"/>
              <a:t>like</a:t>
            </a:r>
            <a:r>
              <a:rPr lang="cs-CZ" sz="2000" dirty="0" smtClean="0"/>
              <a:t>) a náchylností k pyogenním infekcím</a:t>
            </a:r>
          </a:p>
          <a:p>
            <a:pPr>
              <a:lnSpc>
                <a:spcPct val="90000"/>
              </a:lnSpc>
              <a:buNone/>
            </a:pPr>
            <a:endParaRPr lang="cs-CZ" sz="20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400" b="1" dirty="0" smtClean="0"/>
              <a:t>b/ Deficit C6, C7, C8, C9</a:t>
            </a:r>
            <a:r>
              <a:rPr lang="cs-CZ" sz="2400" dirty="0" smtClean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2000" dirty="0" smtClean="0"/>
          </a:p>
          <a:p>
            <a:pPr>
              <a:lnSpc>
                <a:spcPct val="90000"/>
              </a:lnSpc>
            </a:pPr>
            <a:r>
              <a:rPr lang="cs-CZ" sz="2000" dirty="0" smtClean="0"/>
              <a:t>zvýšená náchylnosti k pyogenním infekcím, v případě deficience C9 </a:t>
            </a:r>
            <a:r>
              <a:rPr lang="cs-CZ" sz="2000" dirty="0" err="1" smtClean="0"/>
              <a:t>zjm</a:t>
            </a:r>
            <a:r>
              <a:rPr lang="cs-CZ" sz="2000" dirty="0" smtClean="0"/>
              <a:t>. meningokokovým infekcím</a:t>
            </a:r>
          </a:p>
          <a:p>
            <a:pPr>
              <a:lnSpc>
                <a:spcPct val="90000"/>
              </a:lnSpc>
              <a:buNone/>
            </a:pPr>
            <a:endParaRPr lang="cs-CZ" sz="20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400" b="1" dirty="0" smtClean="0"/>
              <a:t>c/ Deficit MBL</a:t>
            </a:r>
            <a:r>
              <a:rPr lang="cs-CZ" sz="2400" dirty="0" smtClean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2000" dirty="0" smtClean="0"/>
          </a:p>
          <a:p>
            <a:pPr eaLnBrk="1" hangingPunct="1">
              <a:lnSpc>
                <a:spcPct val="90000"/>
              </a:lnSpc>
            </a:pPr>
            <a:r>
              <a:rPr lang="cs-CZ" sz="2000" dirty="0" smtClean="0"/>
              <a:t>deficit </a:t>
            </a:r>
            <a:r>
              <a:rPr lang="cs-CZ" sz="2000" i="1" dirty="0" err="1" smtClean="0"/>
              <a:t>Mannan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Binding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Lectin</a:t>
            </a:r>
            <a:r>
              <a:rPr lang="cs-CZ" sz="2000" dirty="0" err="1" smtClean="0"/>
              <a:t>u</a:t>
            </a:r>
            <a:r>
              <a:rPr lang="cs-CZ" sz="2000" dirty="0" smtClean="0"/>
              <a:t> (</a:t>
            </a:r>
            <a:r>
              <a:rPr lang="cs-CZ" sz="2000" dirty="0" err="1" smtClean="0"/>
              <a:t>lektinová</a:t>
            </a:r>
            <a:r>
              <a:rPr lang="cs-CZ" sz="2000" dirty="0" smtClean="0"/>
              <a:t> cesta aktivace komplementu), vyšší výskyt běžných infekcí</a:t>
            </a:r>
          </a:p>
          <a:p>
            <a:pPr eaLnBrk="1" hangingPunct="1">
              <a:lnSpc>
                <a:spcPct val="90000"/>
              </a:lnSpc>
            </a:pP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4935496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dirty="0" smtClean="0"/>
              <a:t>II. Poruchy komplementu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45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800" b="1" dirty="0" smtClean="0"/>
              <a:t>d/ Hereditární </a:t>
            </a:r>
            <a:r>
              <a:rPr lang="cs-CZ" sz="2800" b="1" dirty="0" err="1" smtClean="0"/>
              <a:t>angioedém</a:t>
            </a:r>
            <a:r>
              <a:rPr lang="cs-CZ" sz="2800" b="1" dirty="0" smtClean="0"/>
              <a:t> (HAE)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2400" b="1" dirty="0" smtClean="0"/>
          </a:p>
          <a:p>
            <a:pPr eaLnBrk="1" hangingPunct="1">
              <a:lnSpc>
                <a:spcPct val="80000"/>
              </a:lnSpc>
            </a:pPr>
            <a:r>
              <a:rPr lang="cs-CZ" sz="2400" dirty="0" smtClean="0"/>
              <a:t>Absence nebo funkční porucha C1 inhibitoru</a:t>
            </a:r>
          </a:p>
          <a:p>
            <a:pPr eaLnBrk="1" hangingPunct="1">
              <a:lnSpc>
                <a:spcPct val="80000"/>
              </a:lnSpc>
              <a:buNone/>
            </a:pPr>
            <a:endParaRPr lang="cs-CZ" sz="900" dirty="0" smtClean="0"/>
          </a:p>
          <a:p>
            <a:pPr eaLnBrk="1" hangingPunct="1">
              <a:lnSpc>
                <a:spcPct val="80000"/>
              </a:lnSpc>
            </a:pPr>
            <a:r>
              <a:rPr lang="cs-CZ" sz="2400" dirty="0" smtClean="0"/>
              <a:t>C1-inhibitor  = regulace komplementu, kininové a hemokoagulační kaskády → při poruše </a:t>
            </a:r>
            <a:r>
              <a:rPr lang="cs-CZ" sz="2400" dirty="0" err="1" smtClean="0"/>
              <a:t>dysregulace</a:t>
            </a:r>
            <a:r>
              <a:rPr lang="cs-CZ" sz="2400" dirty="0" smtClean="0"/>
              <a:t> bradykininu → otoky</a:t>
            </a:r>
          </a:p>
          <a:p>
            <a:pPr eaLnBrk="1" hangingPunct="1">
              <a:lnSpc>
                <a:spcPct val="80000"/>
              </a:lnSpc>
            </a:pPr>
            <a:endParaRPr lang="cs-CZ" sz="2400" dirty="0" smtClean="0"/>
          </a:p>
          <a:p>
            <a:pPr eaLnBrk="1" hangingPunct="1">
              <a:lnSpc>
                <a:spcPct val="80000"/>
              </a:lnSpc>
              <a:buNone/>
            </a:pPr>
            <a:r>
              <a:rPr lang="cs-CZ" sz="2400" i="1" dirty="0" err="1" smtClean="0"/>
              <a:t>Kl.obr</a:t>
            </a:r>
            <a:r>
              <a:rPr lang="cs-CZ" sz="2400" i="1" dirty="0" smtClean="0"/>
              <a:t>.: </a:t>
            </a:r>
            <a:r>
              <a:rPr lang="cs-CZ" sz="2400" dirty="0" smtClean="0"/>
              <a:t>recidivující otoky kůže, sliznic úst a hrtanu, střevní sliznice 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cs-CZ" sz="2400" dirty="0" smtClean="0"/>
              <a:t>              napodobující NPB </a:t>
            </a:r>
          </a:p>
          <a:p>
            <a:pPr eaLnBrk="1" hangingPunct="1">
              <a:lnSpc>
                <a:spcPct val="80000"/>
              </a:lnSpc>
              <a:buNone/>
            </a:pPr>
            <a:endParaRPr lang="cs-CZ" sz="900" dirty="0" smtClean="0"/>
          </a:p>
          <a:p>
            <a:pPr eaLnBrk="1" hangingPunct="1">
              <a:lnSpc>
                <a:spcPct val="80000"/>
              </a:lnSpc>
              <a:buNone/>
            </a:pPr>
            <a:r>
              <a:rPr lang="cs-CZ" sz="2400" dirty="0" smtClean="0"/>
              <a:t>              nástup nejčastěji v pubertě</a:t>
            </a:r>
          </a:p>
          <a:p>
            <a:pPr eaLnBrk="1" hangingPunct="1">
              <a:lnSpc>
                <a:spcPct val="80000"/>
              </a:lnSpc>
              <a:buNone/>
            </a:pPr>
            <a:endParaRPr lang="cs-CZ" sz="1000" dirty="0" smtClean="0"/>
          </a:p>
          <a:p>
            <a:pPr eaLnBrk="1" hangingPunct="1">
              <a:lnSpc>
                <a:spcPct val="80000"/>
              </a:lnSpc>
              <a:buNone/>
            </a:pPr>
            <a:r>
              <a:rPr lang="cs-CZ" sz="2400" dirty="0" smtClean="0"/>
              <a:t>              spouštěcím faktorem nejčastěji poranění, chirurgický       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cs-CZ" sz="2400" dirty="0" smtClean="0"/>
              <a:t>              nebo stomatologický výkon, </a:t>
            </a:r>
            <a:r>
              <a:rPr lang="cs-CZ" sz="2400" dirty="0" err="1" smtClean="0"/>
              <a:t>interkurentní</a:t>
            </a:r>
            <a:r>
              <a:rPr lang="cs-CZ" sz="2400" dirty="0" smtClean="0"/>
              <a:t> infekce </a:t>
            </a:r>
          </a:p>
          <a:p>
            <a:pPr eaLnBrk="1" hangingPunct="1">
              <a:lnSpc>
                <a:spcPct val="80000"/>
              </a:lnSpc>
            </a:pPr>
            <a:endParaRPr lang="cs-CZ" sz="2400" dirty="0" smtClean="0"/>
          </a:p>
          <a:p>
            <a:pPr eaLnBrk="1" hangingPunct="1">
              <a:lnSpc>
                <a:spcPct val="80000"/>
              </a:lnSpc>
            </a:pPr>
            <a:r>
              <a:rPr lang="cs-CZ" sz="2400" dirty="0" smtClean="0"/>
              <a:t>Otoky laryngu bez akutní léčby ohrožují život</a:t>
            </a:r>
          </a:p>
          <a:p>
            <a:pPr eaLnBrk="1" hangingPunct="1">
              <a:lnSpc>
                <a:spcPct val="80000"/>
              </a:lnSpc>
            </a:pPr>
            <a:endParaRPr lang="cs-CZ" sz="2400" dirty="0" smtClean="0"/>
          </a:p>
          <a:p>
            <a:pPr eaLnBrk="1" hangingPunct="1">
              <a:lnSpc>
                <a:spcPct val="80000"/>
              </a:lnSpc>
            </a:pP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5139518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dirty="0" smtClean="0"/>
              <a:t>II. Poruchy komplementu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45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800" b="1" dirty="0" smtClean="0"/>
              <a:t>d/ Hereditární </a:t>
            </a:r>
            <a:r>
              <a:rPr lang="cs-CZ" sz="2800" b="1" dirty="0" err="1" smtClean="0"/>
              <a:t>angioedém</a:t>
            </a:r>
            <a:r>
              <a:rPr lang="cs-CZ" sz="2800" b="1" dirty="0" smtClean="0"/>
              <a:t> (HAE)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2400" b="1" dirty="0" smtClean="0"/>
          </a:p>
          <a:p>
            <a:pPr eaLnBrk="1" hangingPunct="1">
              <a:lnSpc>
                <a:spcPct val="80000"/>
              </a:lnSpc>
              <a:buNone/>
            </a:pPr>
            <a:r>
              <a:rPr lang="cs-CZ" sz="2400" i="1" dirty="0" smtClean="0"/>
              <a:t>Dg:</a:t>
            </a:r>
            <a:r>
              <a:rPr lang="cs-CZ" sz="2400" dirty="0" smtClean="0"/>
              <a:t>  stanovení hladiny C1-inhibitoru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cs-CZ" sz="2400" dirty="0" smtClean="0"/>
              <a:t>        stanovení hladiny C4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cs-CZ" sz="2400" dirty="0" smtClean="0"/>
              <a:t>        funkční vyšetření C1-inhibitoru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cs-CZ" sz="2400" dirty="0" smtClean="0"/>
              <a:t>        genetické vyš.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cs-CZ" sz="2400" dirty="0" smtClean="0"/>
              <a:t> 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cs-CZ" sz="2400" i="1" dirty="0" err="1" smtClean="0"/>
              <a:t>Ter</a:t>
            </a:r>
            <a:r>
              <a:rPr lang="cs-CZ" sz="2400" i="1" dirty="0" smtClean="0"/>
              <a:t>:</a:t>
            </a:r>
            <a:r>
              <a:rPr lang="cs-CZ" sz="2400" dirty="0" smtClean="0"/>
              <a:t> </a:t>
            </a:r>
            <a:r>
              <a:rPr lang="cs-CZ" sz="2400" b="1" i="1" dirty="0" smtClean="0"/>
              <a:t>preventivní </a:t>
            </a:r>
            <a:r>
              <a:rPr lang="cs-CZ" sz="2400" dirty="0" smtClean="0"/>
              <a:t>– androgenní hormony (</a:t>
            </a:r>
            <a:r>
              <a:rPr lang="cs-CZ" sz="2400" dirty="0" err="1" smtClean="0"/>
              <a:t>Danazol</a:t>
            </a:r>
            <a:r>
              <a:rPr lang="cs-CZ" sz="2400" dirty="0" smtClean="0"/>
              <a:t>),  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cs-CZ" sz="2400" dirty="0" smtClean="0"/>
              <a:t>        </a:t>
            </a:r>
            <a:r>
              <a:rPr lang="cs-CZ" sz="2400" dirty="0" err="1" smtClean="0"/>
              <a:t>antifibrinolytika</a:t>
            </a:r>
            <a:r>
              <a:rPr lang="cs-CZ" sz="2400" dirty="0" smtClean="0"/>
              <a:t> (</a:t>
            </a:r>
            <a:r>
              <a:rPr lang="cs-CZ" sz="2400" dirty="0" err="1" smtClean="0"/>
              <a:t>kys.tranexamová</a:t>
            </a:r>
            <a:r>
              <a:rPr lang="cs-CZ" sz="2400" dirty="0" smtClean="0"/>
              <a:t>)</a:t>
            </a:r>
          </a:p>
          <a:p>
            <a:pPr eaLnBrk="1" hangingPunct="1">
              <a:lnSpc>
                <a:spcPct val="80000"/>
              </a:lnSpc>
              <a:buNone/>
            </a:pPr>
            <a:endParaRPr lang="cs-CZ" sz="900" dirty="0" smtClean="0"/>
          </a:p>
          <a:p>
            <a:pPr eaLnBrk="1" hangingPunct="1">
              <a:lnSpc>
                <a:spcPct val="80000"/>
              </a:lnSpc>
              <a:buNone/>
            </a:pPr>
            <a:r>
              <a:rPr lang="cs-CZ" sz="2400" dirty="0" smtClean="0"/>
              <a:t>        </a:t>
            </a:r>
            <a:r>
              <a:rPr lang="cs-CZ" sz="2400" b="1" i="1" dirty="0" smtClean="0"/>
              <a:t>akutní</a:t>
            </a:r>
            <a:r>
              <a:rPr lang="cs-CZ" sz="2400" dirty="0" smtClean="0"/>
              <a:t> – podání koncentrátu C1 inhibitoru (</a:t>
            </a:r>
            <a:r>
              <a:rPr lang="cs-CZ" sz="2400" dirty="0" err="1" smtClean="0"/>
              <a:t>Berinert</a:t>
            </a:r>
            <a:r>
              <a:rPr lang="cs-CZ" sz="2400" dirty="0" smtClean="0"/>
              <a:t>), 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cs-CZ" sz="2400" dirty="0" smtClean="0"/>
              <a:t>        selektivní antagonista receptorů pro bradykinin (</a:t>
            </a:r>
            <a:r>
              <a:rPr lang="cs-CZ" sz="2400" dirty="0" err="1" smtClean="0"/>
              <a:t>ikatibant</a:t>
            </a:r>
            <a:r>
              <a:rPr lang="cs-CZ" sz="2400" dirty="0" smtClean="0"/>
              <a:t> – 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cs-CZ" sz="2400" dirty="0" smtClean="0"/>
              <a:t>        </a:t>
            </a:r>
            <a:r>
              <a:rPr lang="cs-CZ" sz="2400" dirty="0" err="1" smtClean="0"/>
              <a:t>Firazyr</a:t>
            </a:r>
            <a:r>
              <a:rPr lang="cs-CZ" sz="2400" dirty="0" smtClean="0"/>
              <a:t>), </a:t>
            </a:r>
            <a:r>
              <a:rPr lang="cs-CZ" sz="2400" dirty="0" err="1" smtClean="0"/>
              <a:t>rekombinantní</a:t>
            </a:r>
            <a:r>
              <a:rPr lang="cs-CZ" sz="2400" dirty="0" smtClean="0"/>
              <a:t> C1-inhibitor (</a:t>
            </a:r>
            <a:r>
              <a:rPr lang="cs-CZ" sz="2400" dirty="0" err="1" smtClean="0"/>
              <a:t>Ruconest</a:t>
            </a:r>
            <a:r>
              <a:rPr lang="cs-CZ" sz="2400" dirty="0" smtClean="0"/>
              <a:t>)</a:t>
            </a:r>
          </a:p>
          <a:p>
            <a:pPr eaLnBrk="1" hangingPunct="1">
              <a:lnSpc>
                <a:spcPct val="80000"/>
              </a:lnSpc>
              <a:buNone/>
            </a:pPr>
            <a:endParaRPr lang="cs-CZ" sz="2400" dirty="0" smtClean="0"/>
          </a:p>
          <a:p>
            <a:pPr eaLnBrk="1" hangingPunct="1">
              <a:lnSpc>
                <a:spcPct val="80000"/>
              </a:lnSpc>
            </a:pPr>
            <a:r>
              <a:rPr lang="cs-CZ" sz="2400" dirty="0" err="1" smtClean="0"/>
              <a:t>Angioedém</a:t>
            </a:r>
            <a:r>
              <a:rPr lang="cs-CZ" sz="2400" dirty="0" smtClean="0"/>
              <a:t> může být i sekundární</a:t>
            </a:r>
          </a:p>
          <a:p>
            <a:pPr eaLnBrk="1" hangingPunct="1">
              <a:lnSpc>
                <a:spcPct val="80000"/>
              </a:lnSpc>
            </a:pP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1639713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Otoky u HAE</a:t>
            </a:r>
            <a:endParaRPr lang="cs-CZ" b="1" dirty="0"/>
          </a:p>
        </p:txBody>
      </p:sp>
      <p:pic>
        <p:nvPicPr>
          <p:cNvPr id="4" name="Obrázek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556792"/>
            <a:ext cx="6768752" cy="475252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6866" name="Rectangle 2"/>
          <p:cNvSpPr>
            <a:spLocks noChangeArrowheads="1"/>
          </p:cNvSpPr>
          <p:nvPr/>
        </p:nvSpPr>
        <p:spPr bwMode="auto">
          <a:xfrm rot="16200000">
            <a:off x="2339752" y="4365104"/>
            <a:ext cx="1296144" cy="288032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600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333375"/>
            <a:ext cx="7772400" cy="576263"/>
          </a:xfrm>
        </p:spPr>
        <p:txBody>
          <a:bodyPr>
            <a:noAutofit/>
          </a:bodyPr>
          <a:lstStyle/>
          <a:p>
            <a:pPr algn="l" eaLnBrk="1" hangingPunct="1"/>
            <a:r>
              <a:rPr lang="cs-CZ" sz="3600" b="1" dirty="0" smtClean="0"/>
              <a:t>Základní imunologické pojmy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981075"/>
            <a:ext cx="8137525" cy="1752600"/>
          </a:xfrm>
        </p:spPr>
        <p:txBody>
          <a:bodyPr/>
          <a:lstStyle/>
          <a:p>
            <a:pPr marL="609600" indent="-609600" algn="l" eaLnBrk="1" hangingPunct="1"/>
            <a:r>
              <a:rPr lang="cs-CZ" sz="2000" b="1" dirty="0" smtClean="0">
                <a:solidFill>
                  <a:schemeClr val="tx1"/>
                </a:solidFill>
              </a:rPr>
              <a:t>Imunitní systém zajišťuje  3 základní funkce:</a:t>
            </a:r>
          </a:p>
          <a:p>
            <a:pPr marL="609600" indent="-609600" algn="l" eaLnBrk="1" hangingPunct="1">
              <a:buFontTx/>
              <a:buAutoNum type="alphaLcParenR"/>
            </a:pPr>
            <a:r>
              <a:rPr lang="cs-CZ" sz="1800" dirty="0" smtClean="0">
                <a:solidFill>
                  <a:schemeClr val="tx1"/>
                </a:solidFill>
              </a:rPr>
              <a:t>obranu proti infekcím</a:t>
            </a:r>
          </a:p>
          <a:p>
            <a:pPr marL="609600" indent="-609600" algn="l" eaLnBrk="1" hangingPunct="1">
              <a:buFontTx/>
              <a:buAutoNum type="alphaLcParenR"/>
            </a:pPr>
            <a:r>
              <a:rPr lang="cs-CZ" sz="1800" dirty="0" err="1" smtClean="0">
                <a:solidFill>
                  <a:schemeClr val="tx1"/>
                </a:solidFill>
              </a:rPr>
              <a:t>homeostázu</a:t>
            </a:r>
            <a:r>
              <a:rPr lang="cs-CZ" sz="1800" dirty="0" smtClean="0">
                <a:solidFill>
                  <a:schemeClr val="tx1"/>
                </a:solidFill>
              </a:rPr>
              <a:t> – odstraňování starých a poškozených buněk</a:t>
            </a:r>
          </a:p>
          <a:p>
            <a:pPr marL="609600" indent="-609600" algn="l" eaLnBrk="1" hangingPunct="1">
              <a:buFontTx/>
              <a:buAutoNum type="alphaLcParenR"/>
            </a:pPr>
            <a:r>
              <a:rPr lang="cs-CZ" sz="1800" dirty="0" smtClean="0">
                <a:solidFill>
                  <a:schemeClr val="tx1"/>
                </a:solidFill>
              </a:rPr>
              <a:t>imunitní dohled -  odstraňování mutovaných buněk</a:t>
            </a:r>
          </a:p>
        </p:txBody>
      </p:sp>
      <p:sp>
        <p:nvSpPr>
          <p:cNvPr id="4100" name="Oval 4"/>
          <p:cNvSpPr>
            <a:spLocks noChangeArrowheads="1"/>
          </p:cNvSpPr>
          <p:nvPr/>
        </p:nvSpPr>
        <p:spPr bwMode="auto">
          <a:xfrm>
            <a:off x="1619250" y="4005263"/>
            <a:ext cx="2160588" cy="1008062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sp>
        <p:nvSpPr>
          <p:cNvPr id="4101" name="Oval 5"/>
          <p:cNvSpPr>
            <a:spLocks noChangeArrowheads="1"/>
          </p:cNvSpPr>
          <p:nvPr/>
        </p:nvSpPr>
        <p:spPr bwMode="auto">
          <a:xfrm>
            <a:off x="4572000" y="4005263"/>
            <a:ext cx="2376488" cy="1008062"/>
          </a:xfrm>
          <a:prstGeom prst="ellipse">
            <a:avLst/>
          </a:prstGeom>
          <a:solidFill>
            <a:srgbClr val="99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sp>
        <p:nvSpPr>
          <p:cNvPr id="4102" name="Oval 6"/>
          <p:cNvSpPr>
            <a:spLocks noChangeArrowheads="1"/>
          </p:cNvSpPr>
          <p:nvPr/>
        </p:nvSpPr>
        <p:spPr bwMode="auto">
          <a:xfrm>
            <a:off x="2843213" y="2781300"/>
            <a:ext cx="2592387" cy="935038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cs-CZ" b="1">
                <a:solidFill>
                  <a:prstClr val="black"/>
                </a:solidFill>
              </a:rPr>
              <a:t>Endokrinní systém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1763713" y="4292600"/>
            <a:ext cx="1924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>
                <a:solidFill>
                  <a:prstClr val="black"/>
                </a:solidFill>
              </a:rPr>
              <a:t>Imunitní systém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4716463" y="4292600"/>
            <a:ext cx="2276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>
                <a:solidFill>
                  <a:prstClr val="black"/>
                </a:solidFill>
              </a:rPr>
              <a:t>Nervový systém</a:t>
            </a:r>
          </a:p>
        </p:txBody>
      </p:sp>
      <p:sp>
        <p:nvSpPr>
          <p:cNvPr id="4105" name="AutoShape 9"/>
          <p:cNvSpPr>
            <a:spLocks noChangeArrowheads="1"/>
          </p:cNvSpPr>
          <p:nvPr/>
        </p:nvSpPr>
        <p:spPr bwMode="auto">
          <a:xfrm rot="-2316951">
            <a:off x="2484438" y="3716338"/>
            <a:ext cx="1214437" cy="288925"/>
          </a:xfrm>
          <a:prstGeom prst="leftRightArrow">
            <a:avLst>
              <a:gd name="adj1" fmla="val 50000"/>
              <a:gd name="adj2" fmla="val 8406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4106" name="AutoShape 10"/>
          <p:cNvSpPr>
            <a:spLocks noChangeArrowheads="1"/>
          </p:cNvSpPr>
          <p:nvPr/>
        </p:nvSpPr>
        <p:spPr bwMode="auto">
          <a:xfrm rot="-2562730">
            <a:off x="5022850" y="3275013"/>
            <a:ext cx="279400" cy="1223962"/>
          </a:xfrm>
          <a:prstGeom prst="upDownArrow">
            <a:avLst>
              <a:gd name="adj1" fmla="val 50000"/>
              <a:gd name="adj2" fmla="val 8761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4107" name="AutoShape 11"/>
          <p:cNvSpPr>
            <a:spLocks noChangeArrowheads="1"/>
          </p:cNvSpPr>
          <p:nvPr/>
        </p:nvSpPr>
        <p:spPr bwMode="auto">
          <a:xfrm>
            <a:off x="3348038" y="4652963"/>
            <a:ext cx="1728787" cy="287337"/>
          </a:xfrm>
          <a:prstGeom prst="leftRightArrow">
            <a:avLst>
              <a:gd name="adj1" fmla="val 50000"/>
              <a:gd name="adj2" fmla="val 12033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323850" y="5229225"/>
            <a:ext cx="800738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dirty="0">
                <a:solidFill>
                  <a:prstClr val="black"/>
                </a:solidFill>
              </a:rPr>
              <a:t>Poruchy – detekovatelné laboratorně, histologicky, bez klinické manifestace</a:t>
            </a:r>
          </a:p>
          <a:p>
            <a:endParaRPr lang="cs-CZ" sz="2000" dirty="0">
              <a:solidFill>
                <a:prstClr val="black"/>
              </a:solidFill>
            </a:endParaRPr>
          </a:p>
          <a:p>
            <a:r>
              <a:rPr lang="cs-CZ" sz="2000" dirty="0">
                <a:solidFill>
                  <a:prstClr val="black"/>
                </a:solidFill>
              </a:rPr>
              <a:t>Klinická manifestace -  snížení funkce - imunodeficientní stavy</a:t>
            </a:r>
          </a:p>
          <a:p>
            <a:r>
              <a:rPr lang="cs-CZ" sz="2000" dirty="0">
                <a:solidFill>
                  <a:prstClr val="black"/>
                </a:solidFill>
              </a:rPr>
              <a:t>                               </a:t>
            </a:r>
            <a:r>
              <a:rPr lang="cs-CZ" sz="2000" dirty="0" smtClean="0">
                <a:solidFill>
                  <a:prstClr val="black"/>
                </a:solidFill>
              </a:rPr>
              <a:t>      </a:t>
            </a:r>
            <a:r>
              <a:rPr lang="cs-CZ" sz="2000" dirty="0">
                <a:solidFill>
                  <a:prstClr val="black"/>
                </a:solidFill>
              </a:rPr>
              <a:t>-  zvýšení funkce – alergie, autoimunity </a:t>
            </a:r>
          </a:p>
        </p:txBody>
      </p:sp>
    </p:spTree>
    <p:extLst>
      <p:ext uri="{BB962C8B-B14F-4D97-AF65-F5344CB8AC3E}">
        <p14:creationId xmlns:p14="http://schemas.microsoft.com/office/powerpoint/2010/main" xmlns="" val="31514326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eaLnBrk="1" hangingPunct="1"/>
            <a:r>
              <a:rPr lang="cs-CZ" b="1" dirty="0" smtClean="0"/>
              <a:t>III. Poruchy protilátek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484784"/>
            <a:ext cx="8568952" cy="5256584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cs-CZ" sz="2800" b="1" dirty="0" smtClean="0"/>
              <a:t>X-vázaná (</a:t>
            </a:r>
            <a:r>
              <a:rPr lang="cs-CZ" sz="2800" b="1" dirty="0" err="1" smtClean="0"/>
              <a:t>Brutonova</a:t>
            </a:r>
            <a:r>
              <a:rPr lang="cs-CZ" sz="2800" b="1" dirty="0" smtClean="0"/>
              <a:t>) </a:t>
            </a:r>
            <a:r>
              <a:rPr lang="cs-CZ" sz="2800" b="1" dirty="0" err="1" smtClean="0"/>
              <a:t>agamaglobulinémie</a:t>
            </a:r>
            <a:r>
              <a:rPr lang="cs-CZ" sz="2800" b="1" dirty="0" smtClean="0"/>
              <a:t> (XLA)</a:t>
            </a:r>
          </a:p>
          <a:p>
            <a:pPr>
              <a:lnSpc>
                <a:spcPct val="80000"/>
              </a:lnSpc>
              <a:buNone/>
            </a:pPr>
            <a:endParaRPr lang="cs-CZ" sz="2000" b="1" i="1" dirty="0" smtClean="0"/>
          </a:p>
          <a:p>
            <a:pPr>
              <a:lnSpc>
                <a:spcPct val="80000"/>
              </a:lnSpc>
            </a:pPr>
            <a:r>
              <a:rPr lang="cs-CZ" sz="1800" dirty="0" smtClean="0"/>
              <a:t>Defekt genu pro </a:t>
            </a:r>
            <a:r>
              <a:rPr lang="cs-CZ" sz="1800" dirty="0" err="1" smtClean="0"/>
              <a:t>Brutonovu</a:t>
            </a:r>
            <a:r>
              <a:rPr lang="cs-CZ" sz="1800" dirty="0" smtClean="0"/>
              <a:t> </a:t>
            </a:r>
            <a:r>
              <a:rPr lang="cs-CZ" sz="1800" dirty="0" err="1" smtClean="0"/>
              <a:t>tyrozinkinázu</a:t>
            </a:r>
            <a:r>
              <a:rPr lang="cs-CZ" sz="1800" dirty="0" smtClean="0"/>
              <a:t> (</a:t>
            </a:r>
            <a:r>
              <a:rPr lang="cs-CZ" sz="1800" dirty="0" err="1" smtClean="0"/>
              <a:t>Btk</a:t>
            </a:r>
            <a:r>
              <a:rPr lang="cs-CZ" sz="1800" dirty="0" smtClean="0"/>
              <a:t>)(Xq21.3-22) → blok zrání </a:t>
            </a:r>
            <a:r>
              <a:rPr lang="cs-CZ" sz="1800" dirty="0" err="1" smtClean="0"/>
              <a:t>pre</a:t>
            </a:r>
            <a:r>
              <a:rPr lang="cs-CZ" sz="1800" dirty="0" smtClean="0"/>
              <a:t>-B lymfocytu v B lymfocyt → neměřitelné, nebo velmi nízké hladiny </a:t>
            </a:r>
            <a:r>
              <a:rPr lang="cs-CZ" sz="1800" dirty="0" err="1" smtClean="0"/>
              <a:t>Ig</a:t>
            </a:r>
            <a:r>
              <a:rPr lang="cs-CZ" sz="1800" dirty="0" smtClean="0"/>
              <a:t>, snížené počty B-lymfocytů</a:t>
            </a:r>
          </a:p>
          <a:p>
            <a:pPr>
              <a:lnSpc>
                <a:spcPct val="80000"/>
              </a:lnSpc>
              <a:buNone/>
            </a:pPr>
            <a:endParaRPr lang="cs-CZ" sz="900" dirty="0" smtClean="0"/>
          </a:p>
          <a:p>
            <a:pPr>
              <a:lnSpc>
                <a:spcPct val="80000"/>
              </a:lnSpc>
            </a:pPr>
            <a:r>
              <a:rPr lang="cs-CZ" sz="1800" dirty="0" smtClean="0"/>
              <a:t>Častější X-vázaná forma, ale vzácné formy postihují i dívky</a:t>
            </a:r>
          </a:p>
          <a:p>
            <a:pPr>
              <a:lnSpc>
                <a:spcPct val="80000"/>
              </a:lnSpc>
              <a:buNone/>
            </a:pPr>
            <a:endParaRPr lang="cs-CZ" sz="1800" dirty="0" smtClean="0"/>
          </a:p>
          <a:p>
            <a:pPr>
              <a:lnSpc>
                <a:spcPct val="80000"/>
              </a:lnSpc>
              <a:buNone/>
            </a:pPr>
            <a:r>
              <a:rPr lang="cs-CZ" sz="1800" i="1" dirty="0" err="1" smtClean="0"/>
              <a:t>Kl.obr</a:t>
            </a:r>
            <a:r>
              <a:rPr lang="cs-CZ" sz="1800" i="1" dirty="0" smtClean="0"/>
              <a:t>.:  </a:t>
            </a:r>
            <a:r>
              <a:rPr lang="cs-CZ" sz="1800" dirty="0" smtClean="0"/>
              <a:t>projevy začínají mezi 6.měsícem a 2.rokem života: recidivující pneumonie, </a:t>
            </a:r>
          </a:p>
          <a:p>
            <a:pPr>
              <a:lnSpc>
                <a:spcPct val="80000"/>
              </a:lnSpc>
              <a:buNone/>
            </a:pPr>
            <a:r>
              <a:rPr lang="cs-CZ" sz="1800" dirty="0" smtClean="0"/>
              <a:t>               pyogenní otitidy s komplikacemi </a:t>
            </a:r>
          </a:p>
          <a:p>
            <a:pPr>
              <a:lnSpc>
                <a:spcPct val="80000"/>
              </a:lnSpc>
              <a:buNone/>
            </a:pPr>
            <a:endParaRPr lang="cs-CZ" sz="900" dirty="0" smtClean="0"/>
          </a:p>
          <a:p>
            <a:pPr>
              <a:lnSpc>
                <a:spcPct val="80000"/>
              </a:lnSpc>
              <a:buNone/>
            </a:pPr>
            <a:r>
              <a:rPr lang="cs-CZ" sz="1800" dirty="0" smtClean="0"/>
              <a:t>               vyšší výskyt plicních fibróz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1800" dirty="0" smtClean="0"/>
              <a:t>   </a:t>
            </a:r>
          </a:p>
          <a:p>
            <a:pPr>
              <a:lnSpc>
                <a:spcPct val="80000"/>
              </a:lnSpc>
              <a:buNone/>
            </a:pPr>
            <a:r>
              <a:rPr lang="cs-CZ" sz="1800" i="1" dirty="0" smtClean="0"/>
              <a:t>Dg: </a:t>
            </a:r>
            <a:r>
              <a:rPr lang="cs-CZ" sz="1800" dirty="0" smtClean="0"/>
              <a:t>hladiny </a:t>
            </a:r>
            <a:r>
              <a:rPr lang="cs-CZ" sz="1800" dirty="0" err="1" smtClean="0"/>
              <a:t>IgG</a:t>
            </a:r>
            <a:r>
              <a:rPr lang="cs-CZ" sz="1800" dirty="0" smtClean="0"/>
              <a:t>, </a:t>
            </a:r>
            <a:r>
              <a:rPr lang="cs-CZ" sz="1800" dirty="0" err="1" smtClean="0"/>
              <a:t>IgA</a:t>
            </a:r>
            <a:r>
              <a:rPr lang="cs-CZ" sz="1800" dirty="0" smtClean="0"/>
              <a:t>, </a:t>
            </a:r>
            <a:r>
              <a:rPr lang="cs-CZ" sz="1800" dirty="0" err="1" smtClean="0"/>
              <a:t>IgM</a:t>
            </a:r>
            <a:r>
              <a:rPr lang="cs-CZ" sz="1800" dirty="0" smtClean="0"/>
              <a:t> ˂ 2* SD od průměru daného věku</a:t>
            </a:r>
          </a:p>
          <a:p>
            <a:pPr>
              <a:lnSpc>
                <a:spcPct val="80000"/>
              </a:lnSpc>
              <a:buNone/>
            </a:pPr>
            <a:r>
              <a:rPr lang="cs-CZ" sz="1800" dirty="0" smtClean="0"/>
              <a:t>       absence </a:t>
            </a:r>
            <a:r>
              <a:rPr lang="cs-CZ" sz="1800" dirty="0" err="1" smtClean="0"/>
              <a:t>izohemagulutininů</a:t>
            </a:r>
            <a:r>
              <a:rPr lang="cs-CZ" sz="1800" dirty="0" smtClean="0"/>
              <a:t> a/nebo chabá </a:t>
            </a:r>
            <a:r>
              <a:rPr lang="cs-CZ" sz="1800" dirty="0" err="1" smtClean="0"/>
              <a:t>serokonverze</a:t>
            </a:r>
            <a:r>
              <a:rPr lang="cs-CZ" sz="1800" dirty="0" smtClean="0"/>
              <a:t> po vakcinaci</a:t>
            </a:r>
          </a:p>
          <a:p>
            <a:pPr>
              <a:lnSpc>
                <a:spcPct val="80000"/>
              </a:lnSpc>
              <a:buNone/>
            </a:pPr>
            <a:r>
              <a:rPr lang="cs-CZ" sz="1800" dirty="0" smtClean="0"/>
              <a:t>       výrazné snížení počtů B lymfocytů nebo jejich absence</a:t>
            </a:r>
          </a:p>
          <a:p>
            <a:pPr>
              <a:lnSpc>
                <a:spcPct val="80000"/>
              </a:lnSpc>
              <a:buNone/>
            </a:pPr>
            <a:r>
              <a:rPr lang="cs-CZ" sz="1800" dirty="0" smtClean="0"/>
              <a:t>       genetické vyš.</a:t>
            </a:r>
          </a:p>
          <a:p>
            <a:pPr>
              <a:lnSpc>
                <a:spcPct val="80000"/>
              </a:lnSpc>
              <a:buNone/>
            </a:pPr>
            <a:endParaRPr lang="cs-CZ" sz="9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1800" i="1" dirty="0" err="1" smtClean="0"/>
              <a:t>Ter</a:t>
            </a:r>
            <a:r>
              <a:rPr lang="cs-CZ" sz="1800" i="1" dirty="0" smtClean="0"/>
              <a:t>:</a:t>
            </a:r>
            <a:r>
              <a:rPr lang="cs-CZ" sz="1800" dirty="0" smtClean="0"/>
              <a:t> celoživotní substituce IVIG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1800" dirty="0" smtClean="0"/>
          </a:p>
          <a:p>
            <a:pPr eaLnBrk="1" hangingPunct="1">
              <a:lnSpc>
                <a:spcPct val="80000"/>
              </a:lnSpc>
              <a:buNone/>
            </a:pPr>
            <a:endParaRPr lang="cs-CZ" sz="1800" dirty="0" smtClean="0"/>
          </a:p>
        </p:txBody>
      </p:sp>
    </p:spTree>
    <p:extLst>
      <p:ext uri="{BB962C8B-B14F-4D97-AF65-F5344CB8AC3E}">
        <p14:creationId xmlns:p14="http://schemas.microsoft.com/office/powerpoint/2010/main" xmlns="" val="15366770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dirty="0" smtClean="0"/>
              <a:t>III. Poruchy protilátek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776"/>
            <a:ext cx="8229600" cy="5184576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800" b="1" dirty="0" smtClean="0"/>
              <a:t>Běžný variabilní </a:t>
            </a:r>
            <a:r>
              <a:rPr lang="cs-CZ" sz="2800" b="1" dirty="0" err="1" smtClean="0"/>
              <a:t>imunodeficit</a:t>
            </a:r>
            <a:r>
              <a:rPr lang="cs-CZ" sz="2800" b="1" dirty="0" smtClean="0"/>
              <a:t> (CVID)</a:t>
            </a:r>
          </a:p>
          <a:p>
            <a:pPr>
              <a:lnSpc>
                <a:spcPct val="80000"/>
              </a:lnSpc>
              <a:buNone/>
            </a:pPr>
            <a:endParaRPr lang="cs-CZ" sz="2000" b="1" dirty="0" smtClean="0"/>
          </a:p>
          <a:p>
            <a:pPr>
              <a:lnSpc>
                <a:spcPct val="80000"/>
              </a:lnSpc>
            </a:pPr>
            <a:r>
              <a:rPr lang="cs-CZ" sz="1800" dirty="0" smtClean="0"/>
              <a:t>Heterogenní skupina onemocnění vyznačující se výrazným snížením hladin protilátek </a:t>
            </a:r>
            <a:r>
              <a:rPr lang="cs-CZ" sz="1800" dirty="0" err="1" smtClean="0"/>
              <a:t>IgG</a:t>
            </a:r>
            <a:r>
              <a:rPr lang="cs-CZ" sz="1800" dirty="0" smtClean="0"/>
              <a:t> a </a:t>
            </a:r>
            <a:r>
              <a:rPr lang="cs-CZ" sz="1800" dirty="0" err="1" smtClean="0"/>
              <a:t>IgA</a:t>
            </a:r>
            <a:r>
              <a:rPr lang="cs-CZ" sz="1800" dirty="0" smtClean="0"/>
              <a:t> (˃2* SD od věkového průměru) v séru </a:t>
            </a:r>
          </a:p>
          <a:p>
            <a:pPr eaLnBrk="1" hangingPunct="1">
              <a:lnSpc>
                <a:spcPct val="80000"/>
              </a:lnSpc>
            </a:pPr>
            <a:r>
              <a:rPr lang="cs-CZ" sz="1800" dirty="0" smtClean="0"/>
              <a:t>Připomíná XLA, ale projevy začínají obvykle až ve 2. - 3. dekádě života</a:t>
            </a:r>
          </a:p>
          <a:p>
            <a:pPr eaLnBrk="1" hangingPunct="1">
              <a:lnSpc>
                <a:spcPct val="80000"/>
              </a:lnSpc>
            </a:pPr>
            <a:endParaRPr lang="cs-CZ" sz="1800" dirty="0" smtClean="0"/>
          </a:p>
          <a:p>
            <a:pPr>
              <a:lnSpc>
                <a:spcPct val="80000"/>
              </a:lnSpc>
              <a:buNone/>
            </a:pPr>
            <a:r>
              <a:rPr lang="cs-CZ" sz="1800" i="1" dirty="0" err="1" smtClean="0"/>
              <a:t>Kl.obraz</a:t>
            </a:r>
            <a:r>
              <a:rPr lang="cs-CZ" sz="1800" i="1" dirty="0" smtClean="0"/>
              <a:t>:</a:t>
            </a:r>
            <a:r>
              <a:rPr lang="cs-CZ" sz="1800" dirty="0" smtClean="0"/>
              <a:t> recidivující respirační </a:t>
            </a:r>
            <a:r>
              <a:rPr lang="cs-CZ" sz="1800" dirty="0" err="1" smtClean="0"/>
              <a:t>infekty</a:t>
            </a:r>
            <a:r>
              <a:rPr lang="cs-CZ" sz="1800" dirty="0" smtClean="0"/>
              <a:t>, hlavně pneumonie (</a:t>
            </a:r>
            <a:r>
              <a:rPr lang="cs-CZ" sz="1800" i="1" dirty="0" smtClean="0"/>
              <a:t>Pneumokoky</a:t>
            </a:r>
            <a:r>
              <a:rPr lang="cs-CZ" sz="1800" dirty="0" smtClean="0"/>
              <a:t>, </a:t>
            </a:r>
            <a:r>
              <a:rPr lang="cs-CZ" sz="1800" i="1" dirty="0" smtClean="0"/>
              <a:t>Hemofily</a:t>
            </a:r>
            <a:r>
              <a:rPr lang="cs-CZ" sz="1800" dirty="0" smtClean="0"/>
              <a:t>,        </a:t>
            </a:r>
          </a:p>
          <a:p>
            <a:pPr>
              <a:lnSpc>
                <a:spcPct val="80000"/>
              </a:lnSpc>
              <a:buNone/>
            </a:pPr>
            <a:r>
              <a:rPr lang="cs-CZ" sz="1800" dirty="0" smtClean="0"/>
              <a:t>                 </a:t>
            </a:r>
            <a:r>
              <a:rPr lang="cs-CZ" sz="1800" i="1" dirty="0" err="1" smtClean="0"/>
              <a:t>Branhamely</a:t>
            </a:r>
            <a:r>
              <a:rPr lang="cs-CZ" sz="1800" dirty="0" smtClean="0"/>
              <a:t>, </a:t>
            </a:r>
            <a:r>
              <a:rPr lang="cs-CZ" sz="1800" i="1" dirty="0" err="1" smtClean="0"/>
              <a:t>Mykoplazmata</a:t>
            </a:r>
            <a:r>
              <a:rPr lang="cs-CZ" sz="1800" dirty="0" smtClean="0"/>
              <a:t>), sinusitidy</a:t>
            </a:r>
          </a:p>
          <a:p>
            <a:pPr>
              <a:lnSpc>
                <a:spcPct val="80000"/>
              </a:lnSpc>
              <a:buNone/>
            </a:pPr>
            <a:r>
              <a:rPr lang="cs-CZ" sz="1800" dirty="0" smtClean="0"/>
              <a:t>                 </a:t>
            </a:r>
            <a:r>
              <a:rPr lang="cs-CZ" sz="1800" b="1" i="1" dirty="0" smtClean="0"/>
              <a:t>komplikace:</a:t>
            </a:r>
            <a:r>
              <a:rPr lang="cs-CZ" sz="1800" dirty="0" smtClean="0"/>
              <a:t>  nádorová nebo autoimunitní onemocnění, např. hemolytické </a:t>
            </a:r>
          </a:p>
          <a:p>
            <a:pPr>
              <a:lnSpc>
                <a:spcPct val="80000"/>
              </a:lnSpc>
              <a:buNone/>
            </a:pPr>
            <a:r>
              <a:rPr lang="cs-CZ" sz="1800" dirty="0" smtClean="0"/>
              <a:t>                 anémie, fibrózy, endokrinopatie nebo </a:t>
            </a:r>
            <a:r>
              <a:rPr lang="cs-CZ" sz="1800" dirty="0" err="1" smtClean="0"/>
              <a:t>lymfoproliferace</a:t>
            </a:r>
            <a:r>
              <a:rPr lang="cs-CZ" sz="1800" dirty="0" smtClean="0"/>
              <a:t>, bronchiektázie</a:t>
            </a:r>
          </a:p>
          <a:p>
            <a:pPr>
              <a:lnSpc>
                <a:spcPct val="80000"/>
              </a:lnSpc>
              <a:buNone/>
            </a:pPr>
            <a:endParaRPr lang="cs-CZ" sz="1800" dirty="0" smtClean="0"/>
          </a:p>
          <a:p>
            <a:pPr>
              <a:lnSpc>
                <a:spcPct val="80000"/>
              </a:lnSpc>
              <a:buNone/>
            </a:pPr>
            <a:r>
              <a:rPr lang="cs-CZ" sz="1800" i="1" dirty="0" smtClean="0"/>
              <a:t>Dg: </a:t>
            </a:r>
            <a:r>
              <a:rPr lang="cs-CZ" sz="1800" dirty="0" smtClean="0"/>
              <a:t>výrazné snížení </a:t>
            </a:r>
            <a:r>
              <a:rPr lang="cs-CZ" sz="1800" dirty="0" err="1" smtClean="0"/>
              <a:t>IgG</a:t>
            </a:r>
            <a:r>
              <a:rPr lang="cs-CZ" sz="1800" dirty="0" smtClean="0"/>
              <a:t>+A</a:t>
            </a:r>
          </a:p>
          <a:p>
            <a:pPr>
              <a:lnSpc>
                <a:spcPct val="80000"/>
              </a:lnSpc>
              <a:buNone/>
            </a:pPr>
            <a:r>
              <a:rPr lang="cs-CZ" sz="1800" dirty="0" smtClean="0"/>
              <a:t>       </a:t>
            </a:r>
            <a:r>
              <a:rPr lang="cs-CZ" sz="1800" dirty="0" err="1" smtClean="0"/>
              <a:t>sérokonverze</a:t>
            </a:r>
            <a:r>
              <a:rPr lang="cs-CZ" sz="1800" dirty="0" smtClean="0"/>
              <a:t> po vakcinaci chabá</a:t>
            </a:r>
          </a:p>
          <a:p>
            <a:pPr>
              <a:lnSpc>
                <a:spcPct val="80000"/>
              </a:lnSpc>
              <a:buNone/>
            </a:pPr>
            <a:r>
              <a:rPr lang="cs-CZ" sz="1800" dirty="0" smtClean="0"/>
              <a:t>       B lymfocyty snížené až lehce zvýšené   </a:t>
            </a:r>
          </a:p>
          <a:p>
            <a:pPr>
              <a:lnSpc>
                <a:spcPct val="80000"/>
              </a:lnSpc>
              <a:buNone/>
            </a:pPr>
            <a:r>
              <a:rPr lang="cs-CZ" sz="1800" dirty="0" smtClean="0"/>
              <a:t>       genetické vyš. (mutace genů ICOS, BAFF, CD19, CD20 a další)</a:t>
            </a:r>
          </a:p>
          <a:p>
            <a:pPr>
              <a:lnSpc>
                <a:spcPct val="80000"/>
              </a:lnSpc>
              <a:buNone/>
            </a:pPr>
            <a:endParaRPr lang="cs-CZ" sz="18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1800" i="1" dirty="0" err="1" smtClean="0"/>
              <a:t>Ter</a:t>
            </a:r>
            <a:r>
              <a:rPr lang="cs-CZ" sz="1800" i="1" dirty="0" smtClean="0"/>
              <a:t>:</a:t>
            </a:r>
            <a:r>
              <a:rPr lang="cs-CZ" sz="1800" dirty="0" smtClean="0"/>
              <a:t> celoživotní substituce IVIG nebo SCIG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1800" dirty="0" smtClean="0"/>
              <a:t>        dispenzarizace</a:t>
            </a:r>
          </a:p>
          <a:p>
            <a:pPr eaLnBrk="1" hangingPunct="1">
              <a:lnSpc>
                <a:spcPct val="80000"/>
              </a:lnSpc>
            </a:pPr>
            <a:endParaRPr lang="cs-CZ" sz="1800" dirty="0" smtClean="0"/>
          </a:p>
        </p:txBody>
      </p:sp>
    </p:spTree>
    <p:extLst>
      <p:ext uri="{BB962C8B-B14F-4D97-AF65-F5344CB8AC3E}">
        <p14:creationId xmlns:p14="http://schemas.microsoft.com/office/powerpoint/2010/main" xmlns="" val="24320070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dirty="0" smtClean="0"/>
              <a:t>III. Poruchy protilátek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2296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800" b="1" dirty="0" smtClean="0"/>
              <a:t>Přechodná </a:t>
            </a:r>
            <a:r>
              <a:rPr lang="cs-CZ" sz="2800" b="1" dirty="0" err="1" smtClean="0"/>
              <a:t>hypogamaglobulinémie</a:t>
            </a:r>
            <a:r>
              <a:rPr lang="cs-CZ" sz="2800" b="1" dirty="0" smtClean="0"/>
              <a:t> v dětství (THI)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2000" b="1" dirty="0" smtClean="0"/>
          </a:p>
          <a:p>
            <a:pPr eaLnBrk="1" hangingPunct="1">
              <a:lnSpc>
                <a:spcPct val="80000"/>
              </a:lnSpc>
            </a:pPr>
            <a:r>
              <a:rPr lang="cs-CZ" sz="2000" dirty="0" smtClean="0"/>
              <a:t>Nástup tvorby protilátek opožděn </a:t>
            </a:r>
            <a:r>
              <a:rPr lang="cs-CZ" sz="2000" dirty="0" smtClean="0">
                <a:cs typeface="Arial" pitchFamily="34" charset="0"/>
              </a:rPr>
              <a:t>→</a:t>
            </a:r>
            <a:r>
              <a:rPr lang="cs-CZ" sz="2000" dirty="0" smtClean="0"/>
              <a:t> nižší hladiny </a:t>
            </a:r>
            <a:r>
              <a:rPr lang="cs-CZ" sz="2000" dirty="0" err="1" smtClean="0"/>
              <a:t>zjm.IgG</a:t>
            </a:r>
            <a:r>
              <a:rPr lang="cs-CZ" sz="2000" dirty="0" smtClean="0"/>
              <a:t>, upraví se do cca 3 let věku</a:t>
            </a:r>
          </a:p>
          <a:p>
            <a:pPr eaLnBrk="1" hangingPunct="1">
              <a:lnSpc>
                <a:spcPct val="80000"/>
              </a:lnSpc>
              <a:buNone/>
            </a:pPr>
            <a:endParaRPr lang="cs-CZ" sz="2000" dirty="0" smtClean="0"/>
          </a:p>
          <a:p>
            <a:pPr eaLnBrk="1" hangingPunct="1">
              <a:lnSpc>
                <a:spcPct val="80000"/>
              </a:lnSpc>
            </a:pPr>
            <a:r>
              <a:rPr lang="cs-CZ" sz="2000" dirty="0" smtClean="0"/>
              <a:t>Častější výskyt </a:t>
            </a:r>
            <a:r>
              <a:rPr lang="cs-CZ" sz="2000" dirty="0" err="1" smtClean="0"/>
              <a:t>zjm.respiračních</a:t>
            </a:r>
            <a:r>
              <a:rPr lang="cs-CZ" sz="2000" dirty="0" smtClean="0"/>
              <a:t> infekcí</a:t>
            </a:r>
          </a:p>
          <a:p>
            <a:pPr eaLnBrk="1" hangingPunct="1">
              <a:lnSpc>
                <a:spcPct val="80000"/>
              </a:lnSpc>
            </a:pPr>
            <a:endParaRPr lang="cs-CZ" sz="2000" dirty="0" smtClean="0"/>
          </a:p>
          <a:p>
            <a:pPr eaLnBrk="1" hangingPunct="1">
              <a:lnSpc>
                <a:spcPct val="80000"/>
              </a:lnSpc>
            </a:pPr>
            <a:r>
              <a:rPr lang="cs-CZ" sz="2000" dirty="0" smtClean="0"/>
              <a:t>Počty B lymfocytů normální</a:t>
            </a:r>
          </a:p>
          <a:p>
            <a:pPr eaLnBrk="1" hangingPunct="1">
              <a:lnSpc>
                <a:spcPct val="80000"/>
              </a:lnSpc>
            </a:pPr>
            <a:endParaRPr lang="cs-CZ" sz="20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i="1" dirty="0" err="1" smtClean="0"/>
              <a:t>Ter</a:t>
            </a:r>
            <a:r>
              <a:rPr lang="cs-CZ" sz="2000" i="1" dirty="0" smtClean="0"/>
              <a:t>:</a:t>
            </a:r>
            <a:r>
              <a:rPr lang="cs-CZ" sz="2000" dirty="0" smtClean="0"/>
              <a:t> symptomatická, </a:t>
            </a:r>
            <a:r>
              <a:rPr lang="cs-CZ" sz="2000" dirty="0" err="1" smtClean="0"/>
              <a:t>event.přechodně</a:t>
            </a:r>
            <a:r>
              <a:rPr lang="cs-CZ" sz="2000" dirty="0" smtClean="0"/>
              <a:t> IVIG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2000" b="1" dirty="0" smtClean="0"/>
          </a:p>
          <a:p>
            <a:pPr eaLnBrk="1" hangingPunct="1">
              <a:lnSpc>
                <a:spcPct val="80000"/>
              </a:lnSpc>
            </a:pP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3231507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dirty="0" smtClean="0"/>
              <a:t>III. Poruchy protilátek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229600" cy="452596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800" b="1" dirty="0" smtClean="0"/>
              <a:t>Selektivní deficit </a:t>
            </a:r>
            <a:r>
              <a:rPr lang="cs-CZ" sz="2800" b="1" dirty="0" err="1" smtClean="0"/>
              <a:t>IgA</a:t>
            </a:r>
            <a:r>
              <a:rPr lang="cs-CZ" sz="2800" b="1" dirty="0" smtClean="0"/>
              <a:t> (SIAD)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2000" b="1" dirty="0" smtClean="0"/>
          </a:p>
          <a:p>
            <a:pPr eaLnBrk="1" hangingPunct="1">
              <a:lnSpc>
                <a:spcPct val="80000"/>
              </a:lnSpc>
            </a:pPr>
            <a:r>
              <a:rPr lang="cs-CZ" sz="2000" dirty="0" smtClean="0"/>
              <a:t>Porucha funkce B-lymfocytů 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dirty="0" smtClean="0"/>
              <a:t>Jeden z nejčastějších PID X nejlehčí</a:t>
            </a:r>
          </a:p>
          <a:p>
            <a:pPr eaLnBrk="1" hangingPunct="1">
              <a:lnSpc>
                <a:spcPct val="80000"/>
              </a:lnSpc>
            </a:pPr>
            <a:endParaRPr lang="cs-CZ" sz="20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i="1" dirty="0" err="1" smtClean="0"/>
              <a:t>Kl.obraz</a:t>
            </a:r>
            <a:r>
              <a:rPr lang="cs-CZ" sz="2000" i="1" dirty="0" smtClean="0"/>
              <a:t>:</a:t>
            </a:r>
            <a:r>
              <a:rPr lang="cs-CZ" sz="2000" dirty="0" smtClean="0"/>
              <a:t> recidivující </a:t>
            </a:r>
            <a:r>
              <a:rPr lang="cs-CZ" sz="2000" dirty="0" err="1" smtClean="0"/>
              <a:t>resp.infekce</a:t>
            </a:r>
            <a:r>
              <a:rPr lang="cs-CZ" sz="2000" dirty="0" smtClean="0"/>
              <a:t> X často bez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dirty="0" smtClean="0"/>
              <a:t>               příznaků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2000" dirty="0" smtClean="0"/>
          </a:p>
          <a:p>
            <a:pPr>
              <a:lnSpc>
                <a:spcPct val="80000"/>
              </a:lnSpc>
              <a:buNone/>
            </a:pPr>
            <a:r>
              <a:rPr lang="cs-CZ" sz="2000" i="1" dirty="0" smtClean="0"/>
              <a:t>Dg: </a:t>
            </a:r>
            <a:r>
              <a:rPr lang="cs-CZ" sz="2000" dirty="0" err="1" smtClean="0"/>
              <a:t>IgA</a:t>
            </a:r>
            <a:r>
              <a:rPr lang="cs-CZ" sz="2000" dirty="0" smtClean="0"/>
              <a:t> ˂ 0,07 g/l ve věku ≥ 4 roky, normální hladina </a:t>
            </a:r>
            <a:r>
              <a:rPr lang="cs-CZ" sz="2000" dirty="0" err="1" smtClean="0"/>
              <a:t>IgG</a:t>
            </a:r>
            <a:r>
              <a:rPr lang="cs-CZ" sz="2000" dirty="0" smtClean="0"/>
              <a:t> a </a:t>
            </a:r>
            <a:r>
              <a:rPr lang="cs-CZ" sz="2000" dirty="0" err="1" smtClean="0"/>
              <a:t>IgM</a:t>
            </a:r>
            <a:endParaRPr lang="cs-CZ" sz="2000" dirty="0" smtClean="0"/>
          </a:p>
          <a:p>
            <a:pPr>
              <a:lnSpc>
                <a:spcPct val="80000"/>
              </a:lnSpc>
              <a:buNone/>
            </a:pPr>
            <a:endParaRPr lang="cs-CZ" sz="2000" dirty="0" smtClean="0"/>
          </a:p>
          <a:p>
            <a:pPr>
              <a:lnSpc>
                <a:spcPct val="80000"/>
              </a:lnSpc>
              <a:buNone/>
            </a:pPr>
            <a:r>
              <a:rPr lang="cs-CZ" sz="2000" i="1" dirty="0" err="1" smtClean="0"/>
              <a:t>Ter</a:t>
            </a:r>
            <a:r>
              <a:rPr lang="cs-CZ" sz="2000" i="1" dirty="0" smtClean="0"/>
              <a:t>.: </a:t>
            </a:r>
            <a:r>
              <a:rPr lang="cs-CZ" sz="2000" dirty="0" smtClean="0"/>
              <a:t>bez léčby</a:t>
            </a:r>
          </a:p>
          <a:p>
            <a:pPr>
              <a:lnSpc>
                <a:spcPct val="80000"/>
              </a:lnSpc>
              <a:buNone/>
            </a:pPr>
            <a:r>
              <a:rPr lang="cs-CZ" sz="2000" dirty="0" smtClean="0"/>
              <a:t>         pacientů s SIAD se nesmějí podávat preparáty </a:t>
            </a:r>
            <a:r>
              <a:rPr lang="cs-CZ" sz="2000" dirty="0" err="1" smtClean="0"/>
              <a:t>Ig</a:t>
            </a:r>
            <a:r>
              <a:rPr lang="cs-CZ" sz="2000" dirty="0" smtClean="0"/>
              <a:t> a v případě krevní </a:t>
            </a:r>
          </a:p>
          <a:p>
            <a:pPr>
              <a:lnSpc>
                <a:spcPct val="80000"/>
              </a:lnSpc>
              <a:buNone/>
            </a:pPr>
            <a:r>
              <a:rPr lang="cs-CZ" sz="2000" dirty="0" smtClean="0"/>
              <a:t>         transfúze musejí dostat řádně proprané erytrocyty nebo ideálně </a:t>
            </a:r>
          </a:p>
          <a:p>
            <a:pPr>
              <a:lnSpc>
                <a:spcPct val="80000"/>
              </a:lnSpc>
              <a:buNone/>
            </a:pPr>
            <a:r>
              <a:rPr lang="cs-CZ" sz="2000" dirty="0" smtClean="0"/>
              <a:t>         </a:t>
            </a:r>
            <a:r>
              <a:rPr lang="cs-CZ" sz="2000" dirty="0" err="1" smtClean="0"/>
              <a:t>autotransfúzi</a:t>
            </a:r>
            <a:endParaRPr lang="cs-CZ" sz="2000" dirty="0" smtClean="0"/>
          </a:p>
          <a:p>
            <a:pPr>
              <a:lnSpc>
                <a:spcPct val="80000"/>
              </a:lnSpc>
              <a:buNone/>
            </a:pPr>
            <a:r>
              <a:rPr lang="cs-CZ" sz="2000" dirty="0" smtClean="0"/>
              <a:t>         neočkovat živými </a:t>
            </a:r>
            <a:r>
              <a:rPr lang="cs-CZ" sz="2000" dirty="0" err="1" smtClean="0"/>
              <a:t>p.o</a:t>
            </a:r>
            <a:r>
              <a:rPr lang="cs-CZ" sz="2000" dirty="0" smtClean="0"/>
              <a:t>. </a:t>
            </a:r>
            <a:r>
              <a:rPr lang="cs-CZ" sz="2000" dirty="0" err="1" smtClean="0"/>
              <a:t>vakcinami</a:t>
            </a:r>
            <a:r>
              <a:rPr lang="cs-CZ" sz="20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4487482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dirty="0" smtClean="0"/>
              <a:t>III. Poruchy protilátek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600200"/>
            <a:ext cx="8784976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800" b="1" dirty="0" smtClean="0"/>
              <a:t>Selektivní deficity podtříd </a:t>
            </a:r>
            <a:r>
              <a:rPr lang="cs-CZ" sz="2800" b="1" dirty="0" err="1" smtClean="0"/>
              <a:t>IgG</a:t>
            </a:r>
            <a:r>
              <a:rPr lang="cs-CZ" sz="2800" b="1" dirty="0" smtClean="0"/>
              <a:t> a specifických </a:t>
            </a:r>
            <a:r>
              <a:rPr lang="cs-CZ" sz="2800" b="1" dirty="0" err="1" smtClean="0"/>
              <a:t>IgG</a:t>
            </a:r>
            <a:r>
              <a:rPr lang="cs-CZ" sz="2800" b="1" dirty="0" smtClean="0"/>
              <a:t> protilátek</a:t>
            </a:r>
          </a:p>
          <a:p>
            <a:pPr eaLnBrk="1" hangingPunct="1">
              <a:lnSpc>
                <a:spcPct val="90000"/>
              </a:lnSpc>
            </a:pPr>
            <a:endParaRPr lang="cs-CZ" sz="2000" dirty="0" smtClean="0"/>
          </a:p>
          <a:p>
            <a:pPr eaLnBrk="1" hangingPunct="1">
              <a:lnSpc>
                <a:spcPct val="90000"/>
              </a:lnSpc>
            </a:pPr>
            <a:r>
              <a:rPr lang="cs-CZ" sz="2000" dirty="0" smtClean="0"/>
              <a:t>Porucha produkce některé z podtříd </a:t>
            </a:r>
            <a:r>
              <a:rPr lang="cs-CZ" sz="2000" dirty="0" err="1" smtClean="0"/>
              <a:t>IgG</a:t>
            </a:r>
            <a:r>
              <a:rPr lang="cs-CZ" sz="2000" dirty="0" smtClean="0"/>
              <a:t> nebo specifických </a:t>
            </a:r>
            <a:r>
              <a:rPr lang="cs-CZ" sz="2000" dirty="0" err="1" smtClean="0"/>
              <a:t>IgG</a:t>
            </a:r>
            <a:r>
              <a:rPr lang="cs-CZ" sz="2000" dirty="0" smtClean="0"/>
              <a:t> (</a:t>
            </a:r>
            <a:r>
              <a:rPr lang="cs-CZ" sz="2000" dirty="0" err="1" smtClean="0"/>
              <a:t>např.proti</a:t>
            </a:r>
            <a:r>
              <a:rPr lang="cs-CZ" sz="2000" dirty="0" smtClean="0"/>
              <a:t> </a:t>
            </a:r>
            <a:r>
              <a:rPr lang="cs-CZ" sz="2000" i="1" dirty="0" smtClean="0"/>
              <a:t>Pneumokokům</a:t>
            </a:r>
            <a:r>
              <a:rPr lang="cs-CZ" sz="2000" dirty="0" smtClean="0"/>
              <a:t> nebo tetanu)</a:t>
            </a:r>
          </a:p>
          <a:p>
            <a:pPr eaLnBrk="1" hangingPunct="1">
              <a:lnSpc>
                <a:spcPct val="90000"/>
              </a:lnSpc>
              <a:buNone/>
            </a:pPr>
            <a:endParaRPr lang="cs-CZ" sz="2000" dirty="0" smtClean="0"/>
          </a:p>
          <a:p>
            <a:pPr eaLnBrk="1" hangingPunct="1">
              <a:lnSpc>
                <a:spcPct val="90000"/>
              </a:lnSpc>
            </a:pPr>
            <a:r>
              <a:rPr lang="cs-CZ" sz="2000" dirty="0" smtClean="0"/>
              <a:t>Projevy od dětství, nejčastěji respirační infekce opouzdřenými bakteriemi (</a:t>
            </a:r>
            <a:r>
              <a:rPr lang="cs-CZ" sz="2000" i="1" dirty="0" smtClean="0"/>
              <a:t>H. </a:t>
            </a:r>
            <a:r>
              <a:rPr lang="cs-CZ" sz="2000" i="1" dirty="0" err="1" smtClean="0"/>
              <a:t>influenzae</a:t>
            </a:r>
            <a:r>
              <a:rPr lang="cs-CZ" sz="2000" i="1" dirty="0" smtClean="0"/>
              <a:t>, Pneumokoky</a:t>
            </a:r>
            <a:r>
              <a:rPr lang="cs-CZ" sz="2000" dirty="0" smtClean="0"/>
              <a:t>)</a:t>
            </a:r>
          </a:p>
          <a:p>
            <a:pPr eaLnBrk="1" hangingPunct="1">
              <a:lnSpc>
                <a:spcPct val="90000"/>
              </a:lnSpc>
            </a:pPr>
            <a:endParaRPr lang="cs-CZ" sz="2000" dirty="0" smtClean="0"/>
          </a:p>
          <a:p>
            <a:pPr eaLnBrk="1" hangingPunct="1">
              <a:lnSpc>
                <a:spcPct val="90000"/>
              </a:lnSpc>
              <a:buNone/>
            </a:pPr>
            <a:r>
              <a:rPr lang="cs-CZ" sz="2000" i="1" dirty="0" err="1" smtClean="0"/>
              <a:t>Ter</a:t>
            </a:r>
            <a:r>
              <a:rPr lang="cs-CZ" sz="2000" i="1" dirty="0" smtClean="0"/>
              <a:t>: </a:t>
            </a:r>
            <a:r>
              <a:rPr lang="cs-CZ" sz="2000" dirty="0" smtClean="0"/>
              <a:t>symptomatická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cs-CZ" sz="2000" dirty="0" smtClean="0"/>
              <a:t>        někdy nutná substituce IVIG</a:t>
            </a:r>
          </a:p>
        </p:txBody>
      </p:sp>
    </p:spTree>
    <p:extLst>
      <p:ext uri="{BB962C8B-B14F-4D97-AF65-F5344CB8AC3E}">
        <p14:creationId xmlns:p14="http://schemas.microsoft.com/office/powerpoint/2010/main" xmlns="" val="27138174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III. Poruchy protilátek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484784"/>
            <a:ext cx="8712968" cy="504056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sz="3000" b="1" i="1" dirty="0" err="1" smtClean="0"/>
              <a:t>HyperIgM</a:t>
            </a:r>
            <a:r>
              <a:rPr lang="cs-CZ" sz="3000" b="1" i="1" dirty="0" smtClean="0"/>
              <a:t> syndrom (HIGM)</a:t>
            </a:r>
          </a:p>
          <a:p>
            <a:endParaRPr lang="cs-CZ" sz="1800" dirty="0" smtClean="0"/>
          </a:p>
          <a:p>
            <a:r>
              <a:rPr lang="cs-CZ" sz="1800" dirty="0" smtClean="0"/>
              <a:t>Vrozená porucha </a:t>
            </a:r>
            <a:r>
              <a:rPr lang="cs-CZ" sz="1800" dirty="0" err="1" smtClean="0"/>
              <a:t>izotypového</a:t>
            </a:r>
            <a:r>
              <a:rPr lang="cs-CZ" sz="1800" dirty="0" smtClean="0"/>
              <a:t> přesmyku</a:t>
            </a:r>
          </a:p>
          <a:p>
            <a:r>
              <a:rPr lang="cs-CZ" sz="1800" dirty="0" smtClean="0"/>
              <a:t>Častější X-vázaná forma (porucha exprese nebo funkce CD40L na povrchu aktivovaných T lymfocytů), méně často AR forma (</a:t>
            </a:r>
            <a:r>
              <a:rPr lang="cs-CZ" sz="1800" dirty="0" err="1" smtClean="0"/>
              <a:t>afunkční</a:t>
            </a:r>
            <a:r>
              <a:rPr lang="cs-CZ" sz="1800" dirty="0" smtClean="0"/>
              <a:t> CD40)</a:t>
            </a:r>
          </a:p>
          <a:p>
            <a:pPr>
              <a:buNone/>
            </a:pPr>
            <a:endParaRPr lang="cs-CZ" sz="1800" dirty="0" smtClean="0"/>
          </a:p>
          <a:p>
            <a:pPr>
              <a:buNone/>
            </a:pPr>
            <a:r>
              <a:rPr lang="cs-CZ" sz="1800" i="1" dirty="0" err="1" smtClean="0"/>
              <a:t>Kl.obr</a:t>
            </a:r>
            <a:r>
              <a:rPr lang="cs-CZ" sz="1800" i="1" dirty="0" smtClean="0"/>
              <a:t>.: </a:t>
            </a:r>
            <a:r>
              <a:rPr lang="cs-CZ" sz="1800" dirty="0" smtClean="0"/>
              <a:t>těžká </a:t>
            </a:r>
            <a:r>
              <a:rPr lang="cs-CZ" sz="1800" dirty="0" err="1" smtClean="0"/>
              <a:t>neutropenie</a:t>
            </a:r>
            <a:endParaRPr lang="cs-CZ" sz="1800" dirty="0" smtClean="0"/>
          </a:p>
          <a:p>
            <a:pPr>
              <a:buNone/>
            </a:pPr>
            <a:r>
              <a:rPr lang="cs-CZ" sz="1800" dirty="0" smtClean="0"/>
              <a:t>              oportunní infekce </a:t>
            </a:r>
          </a:p>
          <a:p>
            <a:pPr>
              <a:buNone/>
            </a:pPr>
            <a:r>
              <a:rPr lang="cs-CZ" sz="1800" dirty="0" smtClean="0"/>
              <a:t>              symptomatologie je podobná poruchám tvorby protilátek (XLA)</a:t>
            </a:r>
          </a:p>
          <a:p>
            <a:pPr>
              <a:buNone/>
            </a:pPr>
            <a:endParaRPr lang="cs-CZ" sz="1800" dirty="0" smtClean="0"/>
          </a:p>
          <a:p>
            <a:pPr>
              <a:buNone/>
            </a:pPr>
            <a:r>
              <a:rPr lang="cs-CZ" sz="1800" i="1" dirty="0" smtClean="0"/>
              <a:t>Dg:</a:t>
            </a:r>
            <a:r>
              <a:rPr lang="cs-CZ" sz="1800" dirty="0" smtClean="0"/>
              <a:t> hladiny </a:t>
            </a:r>
            <a:r>
              <a:rPr lang="cs-CZ" sz="1800" dirty="0" err="1" smtClean="0"/>
              <a:t>IgM</a:t>
            </a:r>
            <a:r>
              <a:rPr lang="cs-CZ" sz="1800" dirty="0" smtClean="0"/>
              <a:t> normální nebo zvýšené, hladiny ostatních </a:t>
            </a:r>
            <a:r>
              <a:rPr lang="cs-CZ" sz="1800" dirty="0" err="1" smtClean="0"/>
              <a:t>Ig</a:t>
            </a:r>
            <a:r>
              <a:rPr lang="cs-CZ" sz="1800" dirty="0" smtClean="0"/>
              <a:t> naopak nízké</a:t>
            </a:r>
          </a:p>
          <a:p>
            <a:pPr>
              <a:buNone/>
            </a:pPr>
            <a:r>
              <a:rPr lang="cs-CZ" sz="1800" dirty="0" smtClean="0"/>
              <a:t>        </a:t>
            </a:r>
            <a:r>
              <a:rPr lang="cs-CZ" sz="1800" dirty="0" err="1" smtClean="0"/>
              <a:t>cytometrické</a:t>
            </a:r>
            <a:r>
              <a:rPr lang="cs-CZ" sz="1800" dirty="0" smtClean="0"/>
              <a:t> stanovení exprese CD40L na T lymfocytech</a:t>
            </a:r>
          </a:p>
          <a:p>
            <a:pPr>
              <a:buNone/>
            </a:pPr>
            <a:r>
              <a:rPr lang="cs-CZ" sz="1800" dirty="0" smtClean="0"/>
              <a:t>        genetické vyš. </a:t>
            </a:r>
          </a:p>
          <a:p>
            <a:pPr>
              <a:buNone/>
            </a:pPr>
            <a:endParaRPr lang="cs-CZ" sz="1800" dirty="0" smtClean="0"/>
          </a:p>
          <a:p>
            <a:pPr>
              <a:buNone/>
            </a:pPr>
            <a:r>
              <a:rPr lang="cs-CZ" sz="1800" i="1" dirty="0" err="1" smtClean="0"/>
              <a:t>Ter</a:t>
            </a:r>
            <a:r>
              <a:rPr lang="cs-CZ" sz="1800" i="1" dirty="0" smtClean="0"/>
              <a:t>:</a:t>
            </a:r>
            <a:r>
              <a:rPr lang="cs-CZ" sz="1800" dirty="0" smtClean="0"/>
              <a:t> substituce IVIG</a:t>
            </a:r>
          </a:p>
          <a:p>
            <a:pPr>
              <a:buNone/>
            </a:pPr>
            <a:r>
              <a:rPr lang="cs-CZ" sz="1800" dirty="0" smtClean="0"/>
              <a:t>        profylaxe TRI/COT</a:t>
            </a:r>
          </a:p>
          <a:p>
            <a:pPr>
              <a:buNone/>
            </a:pPr>
            <a:r>
              <a:rPr lang="cs-CZ" sz="1800" dirty="0" smtClean="0"/>
              <a:t>        BMT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xmlns="" val="372559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z="4000" b="1" dirty="0" smtClean="0"/>
              <a:t>IV. Kombinované poruchy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28775"/>
            <a:ext cx="8518525" cy="48958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400" b="1" dirty="0" smtClean="0"/>
              <a:t>a/ SCID – těžký kombinovaný </a:t>
            </a:r>
            <a:r>
              <a:rPr lang="cs-CZ" sz="2400" b="1" dirty="0" err="1" smtClean="0"/>
              <a:t>imunodeficit</a:t>
            </a:r>
            <a:endParaRPr lang="cs-CZ" sz="24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1200" dirty="0" smtClean="0"/>
          </a:p>
          <a:p>
            <a:pPr eaLnBrk="1" hangingPunct="1">
              <a:lnSpc>
                <a:spcPct val="80000"/>
              </a:lnSpc>
            </a:pPr>
            <a:r>
              <a:rPr lang="cs-CZ" sz="1800" dirty="0" smtClean="0"/>
              <a:t>Jeden z nejtěžších PID, pacienti často zemřou během prvního roku života</a:t>
            </a:r>
          </a:p>
          <a:p>
            <a:pPr>
              <a:lnSpc>
                <a:spcPct val="80000"/>
              </a:lnSpc>
            </a:pPr>
            <a:r>
              <a:rPr lang="cs-CZ" sz="1800" dirty="0" smtClean="0"/>
              <a:t>Porucha funkce T lymfocytů, kterou může provázet i porucha B lymfocytů a NK buněk</a:t>
            </a:r>
          </a:p>
          <a:p>
            <a:pPr>
              <a:lnSpc>
                <a:spcPct val="80000"/>
              </a:lnSpc>
              <a:buNone/>
            </a:pPr>
            <a:endParaRPr lang="cs-CZ" sz="1200" dirty="0" smtClean="0"/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cs-CZ" sz="1800" dirty="0" smtClean="0"/>
              <a:t> Nejčastější je </a:t>
            </a:r>
            <a:r>
              <a:rPr lang="cs-CZ" sz="1800" b="1" dirty="0" smtClean="0"/>
              <a:t>X-vázaná forma (T-B+NK-)</a:t>
            </a:r>
          </a:p>
          <a:p>
            <a:pPr>
              <a:lnSpc>
                <a:spcPct val="80000"/>
              </a:lnSpc>
              <a:buNone/>
            </a:pPr>
            <a:endParaRPr lang="cs-CZ" sz="1600" b="1" dirty="0" smtClean="0"/>
          </a:p>
          <a:p>
            <a:pPr>
              <a:lnSpc>
                <a:spcPct val="80000"/>
              </a:lnSpc>
              <a:buFontTx/>
              <a:buChar char="-"/>
            </a:pPr>
            <a:r>
              <a:rPr lang="cs-CZ" sz="1800" dirty="0" smtClean="0"/>
              <a:t>mutace postihuje </a:t>
            </a:r>
            <a:r>
              <a:rPr lang="cs-CZ" sz="1800" dirty="0" err="1" smtClean="0"/>
              <a:t>tzv.společný</a:t>
            </a:r>
            <a:r>
              <a:rPr lang="cs-CZ" sz="1800" dirty="0" smtClean="0"/>
              <a:t> </a:t>
            </a:r>
            <a:r>
              <a:rPr lang="cs-CZ" sz="1800" dirty="0" err="1" smtClean="0"/>
              <a:t>gamma</a:t>
            </a:r>
            <a:r>
              <a:rPr lang="cs-CZ" sz="1800" dirty="0" smtClean="0"/>
              <a:t>-řetězec (bílkovina společná pro receptory řady </a:t>
            </a:r>
            <a:r>
              <a:rPr lang="cs-CZ" sz="1800" dirty="0" err="1" smtClean="0"/>
              <a:t>cytokinů</a:t>
            </a:r>
            <a:r>
              <a:rPr lang="cs-CZ" sz="1800" dirty="0" smtClean="0"/>
              <a:t> (IL-2, IL-4, IL-7, IL-9,IL-15, IL-21)) →  těžká porucha vývoje a diferenciace lymfocytů → výrazné snížení nebo absence T lymfocytů a NK buněk 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cs-CZ" sz="1800" dirty="0" smtClean="0"/>
              <a:t>počet B lymfocytů je normální X vzhledem k nemožnosti spolupráce s T lymfocyty neprodukují dostatečně protilátky  </a:t>
            </a:r>
          </a:p>
          <a:p>
            <a:pPr>
              <a:lnSpc>
                <a:spcPct val="80000"/>
              </a:lnSpc>
              <a:buNone/>
            </a:pPr>
            <a:endParaRPr lang="cs-CZ" sz="1800" dirty="0" smtClean="0"/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cs-CZ" sz="1800" b="1" dirty="0" smtClean="0"/>
              <a:t>Deficience JAK-3</a:t>
            </a:r>
          </a:p>
          <a:p>
            <a:pPr>
              <a:lnSpc>
                <a:spcPct val="80000"/>
              </a:lnSpc>
              <a:buNone/>
            </a:pPr>
            <a:endParaRPr lang="cs-CZ" sz="1800" dirty="0" smtClean="0"/>
          </a:p>
          <a:p>
            <a:pPr>
              <a:lnSpc>
                <a:spcPct val="80000"/>
              </a:lnSpc>
              <a:buFontTx/>
              <a:buChar char="-"/>
            </a:pPr>
            <a:r>
              <a:rPr lang="cs-CZ" sz="1800" dirty="0" smtClean="0"/>
              <a:t>podobný obraz jako X-vázaná forma (porucha převodu signálu přes společný </a:t>
            </a:r>
            <a:r>
              <a:rPr lang="cs-CZ" sz="1800" dirty="0" err="1" smtClean="0"/>
              <a:t>gamma</a:t>
            </a:r>
            <a:endParaRPr lang="cs-CZ" sz="1800" dirty="0" smtClean="0"/>
          </a:p>
          <a:p>
            <a:pPr>
              <a:lnSpc>
                <a:spcPct val="80000"/>
              </a:lnSpc>
              <a:buNone/>
            </a:pPr>
            <a:r>
              <a:rPr lang="cs-CZ" sz="1800" dirty="0" smtClean="0"/>
              <a:t>       řetězec)</a:t>
            </a:r>
          </a:p>
          <a:p>
            <a:pPr eaLnBrk="1" hangingPunct="1">
              <a:lnSpc>
                <a:spcPct val="80000"/>
              </a:lnSpc>
            </a:pPr>
            <a:endParaRPr lang="cs-CZ" sz="1600" dirty="0" smtClean="0"/>
          </a:p>
        </p:txBody>
      </p:sp>
    </p:spTree>
    <p:extLst>
      <p:ext uri="{BB962C8B-B14F-4D97-AF65-F5344CB8AC3E}">
        <p14:creationId xmlns:p14="http://schemas.microsoft.com/office/powerpoint/2010/main" xmlns="" val="16928558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z="4000" b="1" dirty="0" smtClean="0"/>
              <a:t>IV. Kombinované poruchy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628800"/>
            <a:ext cx="8518525" cy="48958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400" b="1" dirty="0" smtClean="0"/>
              <a:t>a/ SCID – těžký kombinovaný </a:t>
            </a:r>
            <a:r>
              <a:rPr lang="cs-CZ" sz="2400" b="1" dirty="0" err="1" smtClean="0"/>
              <a:t>imunodeficit</a:t>
            </a:r>
            <a:endParaRPr lang="cs-CZ" sz="24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1200" dirty="0" smtClean="0"/>
          </a:p>
          <a:p>
            <a:pPr>
              <a:buFont typeface="Wingdings" pitchFamily="2" charset="2"/>
              <a:buChar char="Ø"/>
            </a:pPr>
            <a:r>
              <a:rPr lang="cs-CZ" sz="1800" dirty="0" smtClean="0"/>
              <a:t>Deficience receptoru pro IL-7 nebo CD45 (T-B+NK+ forma)</a:t>
            </a:r>
          </a:p>
          <a:p>
            <a:pPr>
              <a:buNone/>
            </a:pPr>
            <a:endParaRPr lang="cs-CZ" sz="1800" dirty="0" smtClean="0"/>
          </a:p>
          <a:p>
            <a:pPr>
              <a:buFont typeface="Wingdings" pitchFamily="2" charset="2"/>
              <a:buChar char="Ø"/>
            </a:pPr>
            <a:r>
              <a:rPr lang="cs-CZ" sz="1800" b="1" dirty="0" smtClean="0"/>
              <a:t>Deficit adenosin deaminázy (ADA)</a:t>
            </a:r>
            <a:r>
              <a:rPr lang="cs-CZ" sz="1800" dirty="0" smtClean="0"/>
              <a:t> nebo </a:t>
            </a:r>
            <a:r>
              <a:rPr lang="cs-CZ" sz="1800" b="1" dirty="0" smtClean="0"/>
              <a:t>purin nukleosid </a:t>
            </a:r>
            <a:r>
              <a:rPr lang="cs-CZ" sz="1800" b="1" dirty="0" err="1" smtClean="0"/>
              <a:t>fosforylázy</a:t>
            </a:r>
            <a:r>
              <a:rPr lang="cs-CZ" sz="1800" b="1" dirty="0" smtClean="0"/>
              <a:t> (PNP)</a:t>
            </a:r>
            <a:r>
              <a:rPr lang="cs-CZ" sz="1800" dirty="0" smtClean="0"/>
              <a:t> </a:t>
            </a:r>
          </a:p>
          <a:p>
            <a:endParaRPr lang="cs-CZ" sz="1800" dirty="0" smtClean="0"/>
          </a:p>
          <a:p>
            <a:pPr>
              <a:buFontTx/>
              <a:buChar char="-"/>
            </a:pPr>
            <a:r>
              <a:rPr lang="cs-CZ" sz="1800" dirty="0" smtClean="0"/>
              <a:t>autozomálně recesivní dědičnost</a:t>
            </a:r>
          </a:p>
          <a:p>
            <a:pPr>
              <a:buFontTx/>
              <a:buChar char="-"/>
            </a:pPr>
            <a:r>
              <a:rPr lang="cs-CZ" sz="1800" dirty="0" smtClean="0"/>
              <a:t>porucha vede ke kumulaci metabolitů purinů, které inhibují proliferaci lymfocytů (ADA) nebo působí toxicky na lymfocyty (PNP) →  chybění T i B lymfocytů (T-B- forma) - tuto formu SCID mohou vyvolat i další poruchy (</a:t>
            </a:r>
            <a:r>
              <a:rPr lang="cs-CZ" sz="1800" dirty="0" err="1" smtClean="0"/>
              <a:t>např.</a:t>
            </a:r>
            <a:r>
              <a:rPr lang="cs-CZ" sz="1800" b="1" dirty="0" err="1" smtClean="0"/>
              <a:t>deficience</a:t>
            </a:r>
            <a:r>
              <a:rPr lang="cs-CZ" sz="1800" b="1" dirty="0" smtClean="0"/>
              <a:t> RAG1</a:t>
            </a:r>
            <a:r>
              <a:rPr lang="cs-CZ" sz="1800" dirty="0" smtClean="0"/>
              <a:t> a </a:t>
            </a:r>
            <a:r>
              <a:rPr lang="cs-CZ" sz="1800" b="1" dirty="0" smtClean="0"/>
              <a:t>RAG2 </a:t>
            </a:r>
            <a:r>
              <a:rPr lang="cs-CZ" sz="1800" b="1" dirty="0" err="1" smtClean="0"/>
              <a:t>rekombinázy</a:t>
            </a:r>
            <a:r>
              <a:rPr lang="cs-CZ" sz="1800" dirty="0" smtClean="0"/>
              <a:t>, </a:t>
            </a:r>
            <a:r>
              <a:rPr lang="cs-CZ" sz="1800" b="1" dirty="0" smtClean="0"/>
              <a:t>porucha exprese MHC </a:t>
            </a:r>
            <a:r>
              <a:rPr lang="cs-CZ" sz="1800" b="1" dirty="0" err="1" smtClean="0"/>
              <a:t>gp.II</a:t>
            </a:r>
            <a:r>
              <a:rPr lang="cs-CZ" sz="1800" dirty="0" smtClean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xmlns="" val="24696372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z="4000" b="1" dirty="0" smtClean="0"/>
              <a:t>IV. Kombinované poruchy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56792"/>
            <a:ext cx="9144000" cy="5112568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400" b="1" dirty="0" smtClean="0"/>
              <a:t>a/ SCID – těžký kombinovaný </a:t>
            </a:r>
            <a:r>
              <a:rPr lang="cs-CZ" sz="2400" b="1" dirty="0" err="1" smtClean="0"/>
              <a:t>imunodeficit</a:t>
            </a:r>
            <a:endParaRPr lang="cs-CZ" sz="24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1200" dirty="0" smtClean="0"/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cs-CZ" sz="1800" dirty="0" smtClean="0"/>
              <a:t> </a:t>
            </a:r>
            <a:r>
              <a:rPr lang="cs-CZ" sz="1800" b="1" dirty="0" err="1" smtClean="0"/>
              <a:t>Omennův</a:t>
            </a:r>
            <a:r>
              <a:rPr lang="cs-CZ" sz="1800" b="1" dirty="0" smtClean="0"/>
              <a:t> syndrom</a:t>
            </a:r>
            <a:r>
              <a:rPr lang="cs-CZ" sz="1800" dirty="0" smtClean="0"/>
              <a:t> </a:t>
            </a:r>
          </a:p>
          <a:p>
            <a:pPr>
              <a:lnSpc>
                <a:spcPct val="80000"/>
              </a:lnSpc>
              <a:buNone/>
            </a:pPr>
            <a:endParaRPr lang="cs-CZ" sz="1800" dirty="0" smtClean="0"/>
          </a:p>
          <a:p>
            <a:pPr>
              <a:lnSpc>
                <a:spcPct val="80000"/>
              </a:lnSpc>
              <a:buFontTx/>
              <a:buChar char="-"/>
            </a:pPr>
            <a:r>
              <a:rPr lang="cs-CZ" sz="1800" dirty="0" smtClean="0"/>
              <a:t>těžká primární imunodeficience ze skupiny SCID 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cs-CZ" sz="1800" dirty="0" smtClean="0"/>
              <a:t>podkladem je mutace RAG </a:t>
            </a:r>
            <a:r>
              <a:rPr lang="cs-CZ" sz="1800" dirty="0" err="1" smtClean="0"/>
              <a:t>rekombináz</a:t>
            </a:r>
            <a:r>
              <a:rPr lang="cs-CZ" sz="1800" dirty="0" smtClean="0"/>
              <a:t>, která vede ke snížení účinnosti VDJ rekombinací, anebo mutace jiných genů → proliferace jednoho nebo více klonů </a:t>
            </a:r>
            <a:r>
              <a:rPr lang="cs-CZ" sz="1800" dirty="0" err="1" smtClean="0"/>
              <a:t>autoreaktivních</a:t>
            </a:r>
            <a:r>
              <a:rPr lang="cs-CZ" sz="1800" dirty="0" smtClean="0"/>
              <a:t> T lymfocytů → na rozdíl od klasického SCID nemusí být přítomna T lymfopenie, T lymfocyty mohou být dokonce zvýšené X počty B lymfocytů a hladiny protilátek jsou velmi nízké s výjimkou </a:t>
            </a:r>
          </a:p>
          <a:p>
            <a:pPr>
              <a:lnSpc>
                <a:spcPct val="80000"/>
              </a:lnSpc>
              <a:buNone/>
            </a:pPr>
            <a:endParaRPr lang="cs-CZ" sz="1800" dirty="0" smtClean="0"/>
          </a:p>
          <a:p>
            <a:pPr>
              <a:lnSpc>
                <a:spcPct val="80000"/>
              </a:lnSpc>
              <a:buNone/>
            </a:pPr>
            <a:r>
              <a:rPr lang="cs-CZ" sz="1800" i="1" u="sng" dirty="0" err="1" smtClean="0"/>
              <a:t>Kl.obraz</a:t>
            </a:r>
            <a:r>
              <a:rPr lang="cs-CZ" sz="1800" i="1" u="sng" dirty="0" smtClean="0"/>
              <a:t>:</a:t>
            </a:r>
            <a:r>
              <a:rPr lang="cs-CZ" sz="1800" dirty="0" smtClean="0"/>
              <a:t>  lymfadenopatie, hepatomegalie, generalizovaná </a:t>
            </a:r>
            <a:r>
              <a:rPr lang="cs-CZ" sz="1800" dirty="0" err="1" smtClean="0"/>
              <a:t>erytrodermie</a:t>
            </a:r>
            <a:r>
              <a:rPr lang="cs-CZ" sz="1800" dirty="0" smtClean="0"/>
              <a:t> spojená s alopecií a   </a:t>
            </a:r>
          </a:p>
          <a:p>
            <a:pPr>
              <a:lnSpc>
                <a:spcPct val="80000"/>
              </a:lnSpc>
              <a:buNone/>
            </a:pPr>
            <a:r>
              <a:rPr lang="cs-CZ" sz="1800" dirty="0" smtClean="0"/>
              <a:t>                 absencí řas přítomny mohou být i symptomy typické pro SCID jako pneumonie, </a:t>
            </a:r>
          </a:p>
          <a:p>
            <a:pPr>
              <a:lnSpc>
                <a:spcPct val="80000"/>
              </a:lnSpc>
              <a:buNone/>
            </a:pPr>
            <a:r>
              <a:rPr lang="cs-CZ" sz="1800" dirty="0" smtClean="0"/>
              <a:t>                 chronický průjem, neprospívání </a:t>
            </a:r>
          </a:p>
          <a:p>
            <a:pPr>
              <a:lnSpc>
                <a:spcPct val="80000"/>
              </a:lnSpc>
              <a:buNone/>
            </a:pPr>
            <a:endParaRPr lang="cs-CZ" sz="1800" dirty="0" smtClean="0"/>
          </a:p>
          <a:p>
            <a:pPr>
              <a:lnSpc>
                <a:spcPct val="80000"/>
              </a:lnSpc>
              <a:buNone/>
            </a:pPr>
            <a:r>
              <a:rPr lang="cs-CZ" sz="1800" i="1" u="sng" dirty="0" smtClean="0"/>
              <a:t>Dg:</a:t>
            </a:r>
            <a:r>
              <a:rPr lang="cs-CZ" sz="1800" dirty="0" smtClean="0"/>
              <a:t> průkaz </a:t>
            </a:r>
            <a:r>
              <a:rPr lang="cs-CZ" sz="1800" dirty="0" err="1" smtClean="0"/>
              <a:t>klonality</a:t>
            </a:r>
            <a:r>
              <a:rPr lang="cs-CZ" sz="1800" dirty="0" smtClean="0"/>
              <a:t> přítomných T lymfocytů </a:t>
            </a:r>
          </a:p>
          <a:p>
            <a:pPr>
              <a:lnSpc>
                <a:spcPct val="80000"/>
              </a:lnSpc>
              <a:buNone/>
            </a:pPr>
            <a:r>
              <a:rPr lang="cs-CZ" sz="1800" dirty="0" smtClean="0"/>
              <a:t>       genetické vyšetření</a:t>
            </a:r>
          </a:p>
          <a:p>
            <a:pPr>
              <a:lnSpc>
                <a:spcPct val="80000"/>
              </a:lnSpc>
              <a:buNone/>
            </a:pPr>
            <a:endParaRPr lang="cs-CZ" sz="1800" dirty="0" smtClean="0"/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cs-CZ" sz="1800" b="1" dirty="0" smtClean="0"/>
              <a:t> Syndrom retikulární dysgeneze</a:t>
            </a:r>
            <a:r>
              <a:rPr lang="cs-CZ" sz="1800" dirty="0" smtClean="0"/>
              <a:t> </a:t>
            </a:r>
          </a:p>
          <a:p>
            <a:pPr>
              <a:lnSpc>
                <a:spcPct val="80000"/>
              </a:lnSpc>
              <a:buNone/>
            </a:pPr>
            <a:endParaRPr lang="cs-CZ" sz="1800" dirty="0" smtClean="0"/>
          </a:p>
          <a:p>
            <a:pPr>
              <a:lnSpc>
                <a:spcPct val="80000"/>
              </a:lnSpc>
              <a:buFontTx/>
              <a:buChar char="-"/>
            </a:pPr>
            <a:r>
              <a:rPr lang="cs-CZ" sz="1800" dirty="0" smtClean="0"/>
              <a:t>nejtěžší forma SCID 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cs-CZ" sz="1800" dirty="0" smtClean="0"/>
              <a:t>vyvolán genetickou poruchou genu </a:t>
            </a:r>
            <a:r>
              <a:rPr lang="cs-CZ" sz="1800" dirty="0" err="1" smtClean="0"/>
              <a:t>adenylát</a:t>
            </a:r>
            <a:r>
              <a:rPr lang="cs-CZ" sz="1800" dirty="0" smtClean="0"/>
              <a:t> kinázy 2 (</a:t>
            </a:r>
            <a:r>
              <a:rPr lang="cs-CZ" sz="1800" i="1" dirty="0" smtClean="0"/>
              <a:t>AK2</a:t>
            </a:r>
            <a:r>
              <a:rPr lang="cs-CZ" sz="1800" dirty="0" smtClean="0"/>
              <a:t>) → zvýšená </a:t>
            </a:r>
            <a:r>
              <a:rPr lang="cs-CZ" sz="1800" dirty="0" err="1" smtClean="0"/>
              <a:t>apoptóza</a:t>
            </a:r>
            <a:r>
              <a:rPr lang="cs-CZ" sz="1800" dirty="0" smtClean="0"/>
              <a:t> myeloidních a lymfoidních </a:t>
            </a:r>
            <a:r>
              <a:rPr lang="cs-CZ" sz="1800" dirty="0" err="1" smtClean="0"/>
              <a:t>prekurzorů</a:t>
            </a:r>
            <a:r>
              <a:rPr lang="cs-CZ" sz="1800" dirty="0" smtClean="0"/>
              <a:t> 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cs-CZ" sz="1800" dirty="0" smtClean="0"/>
              <a:t>T-B- forma SCID.</a:t>
            </a:r>
          </a:p>
        </p:txBody>
      </p:sp>
    </p:spTree>
    <p:extLst>
      <p:ext uri="{BB962C8B-B14F-4D97-AF65-F5344CB8AC3E}">
        <p14:creationId xmlns:p14="http://schemas.microsoft.com/office/powerpoint/2010/main" xmlns="" val="16841208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Kombinované poruchy</a:t>
            </a:r>
            <a:endParaRPr lang="cs-CZ" b="1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>
              <a:solidFill>
                <a:prstClr val="black"/>
              </a:solidFill>
            </a:endParaRPr>
          </a:p>
        </p:txBody>
      </p:sp>
      <p:graphicFrame>
        <p:nvGraphicFramePr>
          <p:cNvPr id="2049" name="Object 1"/>
          <p:cNvGraphicFramePr>
            <a:graphicFrameLocks noChangeAspect="1"/>
          </p:cNvGraphicFramePr>
          <p:nvPr/>
        </p:nvGraphicFramePr>
        <p:xfrm>
          <a:off x="467544" y="1556792"/>
          <a:ext cx="8136904" cy="5066010"/>
        </p:xfrm>
        <a:graphic>
          <a:graphicData uri="http://schemas.openxmlformats.org/presentationml/2006/ole">
            <p:oleObj spid="_x0000_s1029" name="Snímek" r:id="rId3" imgW="4570489" imgH="3427399" progId="PowerPoint.Slide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49761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Imunodeficience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sz="2800" dirty="0" smtClean="0"/>
              <a:t>=  porucha imunitního systému, která se projevuje snížením schopnosti imunitního systému plnit své základní funkce, zejména obranu proti infekci a imunitní dozor</a:t>
            </a:r>
            <a:endParaRPr lang="cs-CZ" sz="2800" dirty="0"/>
          </a:p>
        </p:txBody>
      </p:sp>
      <p:pic>
        <p:nvPicPr>
          <p:cNvPr id="1026" name="Picture 2" descr="http://www.deskovehry.com/fotky/byljednoujedenzivot/byl-jednou-jeden-zivot-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933056"/>
            <a:ext cx="4443923" cy="259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7941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z="4000" b="1" dirty="0" smtClean="0"/>
              <a:t>IV. Kombinované poruchy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484784"/>
            <a:ext cx="8518525" cy="5184575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cs-CZ" sz="2400" b="1" dirty="0" smtClean="0"/>
              <a:t>a/ SCID – těžký kombinovaný </a:t>
            </a:r>
            <a:r>
              <a:rPr lang="cs-CZ" sz="2400" b="1" dirty="0" err="1" smtClean="0"/>
              <a:t>imunodeficit</a:t>
            </a:r>
            <a:endParaRPr lang="cs-CZ" sz="24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2400" b="1" dirty="0" smtClean="0"/>
          </a:p>
          <a:p>
            <a:pPr eaLnBrk="1" hangingPunct="1">
              <a:lnSpc>
                <a:spcPct val="80000"/>
              </a:lnSpc>
            </a:pPr>
            <a:r>
              <a:rPr lang="cs-CZ" sz="1800" b="1" dirty="0" smtClean="0"/>
              <a:t>Klinický obraz SCID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1800" b="1" dirty="0" smtClean="0"/>
          </a:p>
          <a:p>
            <a:pPr>
              <a:lnSpc>
                <a:spcPct val="80000"/>
              </a:lnSpc>
              <a:buFontTx/>
              <a:buChar char="-"/>
            </a:pPr>
            <a:r>
              <a:rPr lang="cs-CZ" sz="1800" dirty="0" smtClean="0"/>
              <a:t>manifestuje se již v kojeneckém věku</a:t>
            </a:r>
          </a:p>
          <a:p>
            <a:pPr>
              <a:lnSpc>
                <a:spcPct val="80000"/>
              </a:lnSpc>
              <a:buNone/>
            </a:pPr>
            <a:r>
              <a:rPr lang="cs-CZ" sz="1800" dirty="0" smtClean="0"/>
              <a:t>-     nejčastěji těžké respirační infekce (pneumonie)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cs-CZ" sz="1800" dirty="0" smtClean="0"/>
              <a:t>neprospívání, </a:t>
            </a:r>
            <a:r>
              <a:rPr lang="cs-CZ" sz="1800" dirty="0" err="1" smtClean="0"/>
              <a:t>exantémy</a:t>
            </a:r>
            <a:r>
              <a:rPr lang="cs-CZ" sz="1800" dirty="0" smtClean="0"/>
              <a:t> podobné ekzému, chronický průjem 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cs-CZ" sz="1800" dirty="0" smtClean="0"/>
              <a:t>chybějící tonsily a adenoidní tkáň 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cs-CZ" sz="1800" dirty="0" smtClean="0"/>
              <a:t>infekce vyvolané baktériemi, viry nebo plísněmi  - typickou komplikací jsou </a:t>
            </a:r>
            <a:r>
              <a:rPr lang="cs-CZ" sz="1800" dirty="0" err="1" smtClean="0"/>
              <a:t>pneumocystové</a:t>
            </a:r>
            <a:r>
              <a:rPr lang="cs-CZ" sz="1800" dirty="0" smtClean="0"/>
              <a:t> pneumonie, kandidózy, </a:t>
            </a:r>
            <a:r>
              <a:rPr lang="cs-CZ" sz="1800" dirty="0" err="1" smtClean="0"/>
              <a:t>cytomegalovirové</a:t>
            </a:r>
            <a:r>
              <a:rPr lang="cs-CZ" sz="1800" dirty="0" smtClean="0"/>
              <a:t> infekce anebo před odsunutím očkování proti tuberkulóze na pozdější období infekce vyvolané kalmetizačním kmenem (tzv. </a:t>
            </a:r>
            <a:r>
              <a:rPr lang="cs-CZ" sz="1800" dirty="0" err="1" smtClean="0"/>
              <a:t>BCGitida</a:t>
            </a:r>
            <a:r>
              <a:rPr lang="cs-CZ" sz="1800" dirty="0" smtClean="0"/>
              <a:t>)</a:t>
            </a:r>
          </a:p>
          <a:p>
            <a:pPr>
              <a:lnSpc>
                <a:spcPct val="80000"/>
              </a:lnSpc>
              <a:buFontTx/>
              <a:buChar char="-"/>
            </a:pPr>
            <a:endParaRPr lang="cs-CZ" sz="1800" dirty="0" smtClean="0"/>
          </a:p>
          <a:p>
            <a:pPr>
              <a:lnSpc>
                <a:spcPct val="80000"/>
              </a:lnSpc>
            </a:pPr>
            <a:r>
              <a:rPr lang="cs-CZ" sz="1800" b="1" dirty="0" smtClean="0"/>
              <a:t>Léčba SCID</a:t>
            </a:r>
          </a:p>
          <a:p>
            <a:pPr>
              <a:lnSpc>
                <a:spcPct val="80000"/>
              </a:lnSpc>
              <a:buNone/>
            </a:pPr>
            <a:endParaRPr lang="cs-CZ" sz="1800" dirty="0" smtClean="0"/>
          </a:p>
          <a:p>
            <a:pPr>
              <a:lnSpc>
                <a:spcPct val="80000"/>
              </a:lnSpc>
              <a:buFontTx/>
              <a:buChar char="-"/>
            </a:pPr>
            <a:r>
              <a:rPr lang="cs-CZ" sz="1800" dirty="0" smtClean="0"/>
              <a:t>jediným řešením a léčbou SCID je co nejdříve provedená BMT 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cs-CZ" sz="1800" dirty="0" smtClean="0"/>
              <a:t>nezbytná je substituční imunoglobulinová terapie</a:t>
            </a:r>
          </a:p>
          <a:p>
            <a:pPr>
              <a:lnSpc>
                <a:spcPct val="80000"/>
              </a:lnSpc>
              <a:buNone/>
            </a:pPr>
            <a:endParaRPr lang="cs-CZ" sz="1600" dirty="0" smtClean="0"/>
          </a:p>
        </p:txBody>
      </p:sp>
    </p:spTree>
    <p:extLst>
      <p:ext uri="{BB962C8B-B14F-4D97-AF65-F5344CB8AC3E}">
        <p14:creationId xmlns:p14="http://schemas.microsoft.com/office/powerpoint/2010/main" xmlns="" val="28604314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z="4000" b="1" dirty="0" smtClean="0"/>
              <a:t>IV. Kombinované poruchy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412776"/>
            <a:ext cx="8518525" cy="544522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None/>
            </a:pPr>
            <a:r>
              <a:rPr lang="cs-CZ" sz="2400" b="1" dirty="0" smtClean="0"/>
              <a:t>b/ </a:t>
            </a:r>
            <a:r>
              <a:rPr lang="cs-CZ" sz="2400" b="1" dirty="0" err="1" smtClean="0"/>
              <a:t>diGeorgův</a:t>
            </a:r>
            <a:r>
              <a:rPr lang="cs-CZ" sz="2400" b="1" dirty="0" smtClean="0"/>
              <a:t> syndrom</a:t>
            </a:r>
          </a:p>
          <a:p>
            <a:pPr eaLnBrk="1" hangingPunct="1">
              <a:lnSpc>
                <a:spcPct val="80000"/>
              </a:lnSpc>
              <a:buNone/>
            </a:pPr>
            <a:endParaRPr lang="cs-CZ" sz="1800" dirty="0" smtClean="0"/>
          </a:p>
          <a:p>
            <a:pPr>
              <a:lnSpc>
                <a:spcPct val="80000"/>
              </a:lnSpc>
              <a:buNone/>
            </a:pPr>
            <a:r>
              <a:rPr lang="cs-CZ" sz="1800" dirty="0" smtClean="0"/>
              <a:t> -     způsoben delecí dlouhého raménka 22. chromozómu (22q11.2) → porucha vývoje 3. a 4.žeberní výchlipky (kompletní, parciální) 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cs-CZ" sz="1800" dirty="0" smtClean="0"/>
              <a:t>může se vyskytnout </a:t>
            </a:r>
            <a:r>
              <a:rPr lang="cs-CZ" sz="1800" dirty="0" err="1" smtClean="0"/>
              <a:t>diGeorgeův</a:t>
            </a:r>
            <a:r>
              <a:rPr lang="cs-CZ" sz="1800" dirty="0" smtClean="0"/>
              <a:t> syndrom bez prokázané delece 22q11.2 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cs-CZ" sz="1800" dirty="0" smtClean="0"/>
              <a:t>onemocnění je autozomálně dominantně dědičné 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cs-CZ" sz="1800" dirty="0" smtClean="0"/>
              <a:t>typická je porucha vývoje </a:t>
            </a:r>
            <a:r>
              <a:rPr lang="cs-CZ" sz="1800" dirty="0" err="1" smtClean="0"/>
              <a:t>thymu</a:t>
            </a:r>
            <a:r>
              <a:rPr lang="cs-CZ" sz="1800" dirty="0" smtClean="0"/>
              <a:t> a příštítných tělísek, až jejich úplná absence, charakteristické a závažné jsou vrozené srdeční vady, dysmorfie obličeje, může být mentální retardace </a:t>
            </a:r>
          </a:p>
          <a:p>
            <a:pPr>
              <a:lnSpc>
                <a:spcPct val="80000"/>
              </a:lnSpc>
              <a:buFontTx/>
              <a:buChar char="-"/>
            </a:pPr>
            <a:endParaRPr lang="cs-CZ" sz="1800" dirty="0" smtClean="0"/>
          </a:p>
          <a:p>
            <a:pPr>
              <a:lnSpc>
                <a:spcPct val="80000"/>
              </a:lnSpc>
              <a:buNone/>
            </a:pPr>
            <a:r>
              <a:rPr lang="cs-CZ" sz="1800" b="1" i="1" u="sng" dirty="0" err="1" smtClean="0"/>
              <a:t>Kl.obr</a:t>
            </a:r>
            <a:r>
              <a:rPr lang="cs-CZ" sz="1800" b="1" i="1" u="sng" dirty="0" smtClean="0"/>
              <a:t>.: </a:t>
            </a:r>
            <a:r>
              <a:rPr lang="cs-CZ" sz="1800" dirty="0" smtClean="0"/>
              <a:t>obvykle v popředí symptomy srdeční vady (typicky </a:t>
            </a:r>
            <a:r>
              <a:rPr lang="cs-CZ" sz="1800" dirty="0" err="1" smtClean="0"/>
              <a:t>Fallotova</a:t>
            </a:r>
            <a:r>
              <a:rPr lang="cs-CZ" sz="1800" dirty="0" smtClean="0"/>
              <a:t> tetralogie) </a:t>
            </a:r>
          </a:p>
          <a:p>
            <a:pPr>
              <a:lnSpc>
                <a:spcPct val="80000"/>
              </a:lnSpc>
              <a:buNone/>
            </a:pPr>
            <a:r>
              <a:rPr lang="cs-CZ" sz="1800" dirty="0" smtClean="0"/>
              <a:t>              mohou být křeče z </a:t>
            </a:r>
            <a:r>
              <a:rPr lang="cs-CZ" sz="1800" dirty="0" err="1" smtClean="0"/>
              <a:t>hypokalcémie</a:t>
            </a:r>
            <a:r>
              <a:rPr lang="cs-CZ" sz="1800" dirty="0" smtClean="0"/>
              <a:t> v důsledku </a:t>
            </a:r>
            <a:r>
              <a:rPr lang="cs-CZ" sz="1800" dirty="0" err="1" smtClean="0"/>
              <a:t>hypoparathyreoidismu</a:t>
            </a:r>
            <a:r>
              <a:rPr lang="cs-CZ" sz="1800" dirty="0" smtClean="0"/>
              <a:t> </a:t>
            </a:r>
          </a:p>
          <a:p>
            <a:pPr>
              <a:lnSpc>
                <a:spcPct val="80000"/>
              </a:lnSpc>
              <a:buNone/>
            </a:pPr>
            <a:r>
              <a:rPr lang="cs-CZ" sz="1800" dirty="0" smtClean="0"/>
              <a:t>              v důsledku poruchy vývoje </a:t>
            </a:r>
            <a:r>
              <a:rPr lang="cs-CZ" sz="1800" dirty="0" err="1" smtClean="0"/>
              <a:t>thymu</a:t>
            </a:r>
            <a:r>
              <a:rPr lang="cs-CZ" sz="1800" dirty="0" smtClean="0"/>
              <a:t> je častá imunodeficience projevující se </a:t>
            </a:r>
          </a:p>
          <a:p>
            <a:pPr>
              <a:lnSpc>
                <a:spcPct val="80000"/>
              </a:lnSpc>
              <a:buNone/>
            </a:pPr>
            <a:r>
              <a:rPr lang="cs-CZ" sz="1800" dirty="0" smtClean="0"/>
              <a:t>              recidivujícími respiračními infekcemi, nicméně nebývá tak těžká jako </a:t>
            </a:r>
            <a:r>
              <a:rPr lang="cs-CZ" sz="1800" dirty="0" err="1" smtClean="0"/>
              <a:t>např.u</a:t>
            </a:r>
            <a:r>
              <a:rPr lang="cs-CZ" sz="1800" dirty="0" smtClean="0"/>
              <a:t> SCID </a:t>
            </a:r>
          </a:p>
          <a:p>
            <a:pPr>
              <a:lnSpc>
                <a:spcPct val="80000"/>
              </a:lnSpc>
              <a:buNone/>
            </a:pPr>
            <a:endParaRPr lang="cs-CZ" sz="1800" dirty="0" smtClean="0"/>
          </a:p>
          <a:p>
            <a:pPr>
              <a:lnSpc>
                <a:spcPct val="80000"/>
              </a:lnSpc>
              <a:buNone/>
            </a:pPr>
            <a:r>
              <a:rPr lang="cs-CZ" sz="1800" b="1" i="1" u="sng" dirty="0" smtClean="0"/>
              <a:t>Dg.: </a:t>
            </a:r>
            <a:r>
              <a:rPr lang="cs-CZ" sz="1800" dirty="0" smtClean="0"/>
              <a:t>typické příznaky </a:t>
            </a:r>
          </a:p>
          <a:p>
            <a:pPr>
              <a:lnSpc>
                <a:spcPct val="80000"/>
              </a:lnSpc>
              <a:buNone/>
            </a:pPr>
            <a:r>
              <a:rPr lang="cs-CZ" sz="1800" dirty="0" smtClean="0"/>
              <a:t>         genetické vyšetření</a:t>
            </a:r>
          </a:p>
          <a:p>
            <a:pPr>
              <a:lnSpc>
                <a:spcPct val="80000"/>
              </a:lnSpc>
              <a:buNone/>
            </a:pPr>
            <a:endParaRPr lang="cs-CZ" sz="1800" dirty="0" smtClean="0"/>
          </a:p>
          <a:p>
            <a:pPr>
              <a:lnSpc>
                <a:spcPct val="80000"/>
              </a:lnSpc>
              <a:buNone/>
            </a:pPr>
            <a:r>
              <a:rPr lang="cs-CZ" sz="1800" b="1" i="1" u="sng" dirty="0" err="1" smtClean="0"/>
              <a:t>Ter</a:t>
            </a:r>
            <a:r>
              <a:rPr lang="cs-CZ" sz="1800" b="1" i="1" u="sng" dirty="0" smtClean="0"/>
              <a:t>: </a:t>
            </a:r>
            <a:r>
              <a:rPr lang="cs-CZ" sz="1800" dirty="0" smtClean="0"/>
              <a:t>chirurgická léčba srdeční vady, symptomatická léčba </a:t>
            </a:r>
            <a:r>
              <a:rPr lang="cs-CZ" sz="1800" dirty="0" err="1" smtClean="0"/>
              <a:t>hypoparathyreoidismu</a:t>
            </a:r>
            <a:r>
              <a:rPr lang="cs-CZ" sz="1800" dirty="0" smtClean="0"/>
              <a:t> a    </a:t>
            </a:r>
          </a:p>
          <a:p>
            <a:pPr>
              <a:lnSpc>
                <a:spcPct val="80000"/>
              </a:lnSpc>
              <a:buNone/>
            </a:pPr>
            <a:r>
              <a:rPr lang="cs-CZ" sz="1800" dirty="0" smtClean="0"/>
              <a:t>        imunodeficience, dispenzarizace nemocných, u kompletního </a:t>
            </a:r>
            <a:r>
              <a:rPr lang="cs-CZ" sz="1800" dirty="0" err="1" smtClean="0"/>
              <a:t>diGeorge</a:t>
            </a:r>
            <a:r>
              <a:rPr lang="cs-CZ" sz="1800" dirty="0" smtClean="0"/>
              <a:t> </a:t>
            </a:r>
            <a:r>
              <a:rPr lang="cs-CZ" sz="1800" dirty="0" err="1" smtClean="0"/>
              <a:t>sy.BMT</a:t>
            </a:r>
            <a:endParaRPr lang="cs-CZ" sz="1800" dirty="0" smtClean="0"/>
          </a:p>
        </p:txBody>
      </p:sp>
    </p:spTree>
    <p:extLst>
      <p:ext uri="{BB962C8B-B14F-4D97-AF65-F5344CB8AC3E}">
        <p14:creationId xmlns:p14="http://schemas.microsoft.com/office/powerpoint/2010/main" xmlns="" val="23917474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Dysmorfie obličeje u </a:t>
            </a:r>
            <a:r>
              <a:rPr lang="cs-CZ" b="1" dirty="0" err="1" smtClean="0"/>
              <a:t>diGeorgova</a:t>
            </a:r>
            <a:r>
              <a:rPr lang="cs-CZ" b="1" dirty="0" smtClean="0"/>
              <a:t> syndromu</a:t>
            </a:r>
            <a:endParaRPr lang="cs-CZ" b="1" dirty="0"/>
          </a:p>
        </p:txBody>
      </p:sp>
      <p:pic>
        <p:nvPicPr>
          <p:cNvPr id="4" name="Obrázek 3" descr="C:\Users\LISKA\Pictures\Obrázky pro publikace\P113045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276873"/>
            <a:ext cx="4968552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3563888" y="4293096"/>
            <a:ext cx="1224136" cy="2160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885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V. Imunodeficience s </a:t>
            </a:r>
            <a:r>
              <a:rPr lang="cs-CZ" b="1" dirty="0" err="1" smtClean="0"/>
              <a:t>dysregulací</a:t>
            </a:r>
            <a:r>
              <a:rPr lang="cs-CZ" b="1" dirty="0" smtClean="0"/>
              <a:t> imunity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1256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cs-CZ" sz="4000" b="1" dirty="0" smtClean="0"/>
              <a:t>a/ X-vázaný </a:t>
            </a:r>
            <a:r>
              <a:rPr lang="cs-CZ" sz="4000" b="1" dirty="0" err="1" smtClean="0"/>
              <a:t>lymfoproliferativní</a:t>
            </a:r>
            <a:r>
              <a:rPr lang="cs-CZ" sz="4000" b="1" dirty="0" smtClean="0"/>
              <a:t> syndrom (</a:t>
            </a:r>
            <a:r>
              <a:rPr lang="cs-CZ" sz="4000" b="1" i="1" dirty="0" smtClean="0"/>
              <a:t>XLP</a:t>
            </a:r>
            <a:r>
              <a:rPr lang="cs-CZ" sz="4000" b="1" dirty="0" smtClean="0"/>
              <a:t>)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Abnormální odpověď na infekci EBV, která vede k nekontrolované </a:t>
            </a:r>
            <a:r>
              <a:rPr lang="cs-CZ" dirty="0" err="1" smtClean="0"/>
              <a:t>lymfoproliferaci</a:t>
            </a:r>
            <a:r>
              <a:rPr lang="cs-CZ" dirty="0" smtClean="0"/>
              <a:t> </a:t>
            </a:r>
          </a:p>
          <a:p>
            <a:r>
              <a:rPr lang="cs-CZ" dirty="0" smtClean="0"/>
              <a:t>Porucha genů lokalizovaných na chromozómu X - mutace genu kódujícího protein asociovaný se signální aktivační molekulou lymfocytů SLAM (SAP) nebo inhibitor </a:t>
            </a:r>
            <a:r>
              <a:rPr lang="cs-CZ" dirty="0" err="1" smtClean="0"/>
              <a:t>apoptózy</a:t>
            </a:r>
            <a:r>
              <a:rPr lang="cs-CZ" dirty="0" smtClean="0"/>
              <a:t> (XIAP) </a:t>
            </a:r>
          </a:p>
          <a:p>
            <a:r>
              <a:rPr lang="cs-CZ" dirty="0" smtClean="0"/>
              <a:t>Dochází k nekontrolované </a:t>
            </a:r>
            <a:r>
              <a:rPr lang="cs-CZ" dirty="0" err="1" smtClean="0"/>
              <a:t>lymfoproliferaci</a:t>
            </a:r>
            <a:r>
              <a:rPr lang="cs-CZ" dirty="0" smtClean="0"/>
              <a:t> a poruše funkce NK buněk</a:t>
            </a:r>
          </a:p>
          <a:p>
            <a:r>
              <a:rPr lang="cs-CZ" dirty="0" smtClean="0"/>
              <a:t>EBV infekce probíhá fulminantně nebo až fatálně s jaterním selháním → pacienti, kteří přežijí, jsou ohroženi rozvojem B </a:t>
            </a:r>
            <a:r>
              <a:rPr lang="cs-CZ" dirty="0" err="1" smtClean="0"/>
              <a:t>lymfocytárních</a:t>
            </a:r>
            <a:r>
              <a:rPr lang="cs-CZ" dirty="0" smtClean="0"/>
              <a:t> lymfomů, </a:t>
            </a:r>
            <a:r>
              <a:rPr lang="cs-CZ" dirty="0" err="1" smtClean="0"/>
              <a:t>hypogamaglobulinémie</a:t>
            </a:r>
            <a:r>
              <a:rPr lang="cs-CZ" dirty="0" smtClean="0"/>
              <a:t> podobné CVID nebo aplastické anémie </a:t>
            </a:r>
          </a:p>
          <a:p>
            <a:r>
              <a:rPr lang="cs-CZ" dirty="0" smtClean="0"/>
              <a:t>Pokud není před vznikem EBV infekce provedena transplantace kostní dřeně, bývá onemocnění dříve či později smrtelné.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1457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V. Imunodeficience s </a:t>
            </a:r>
            <a:r>
              <a:rPr lang="cs-CZ" b="1" dirty="0" err="1" smtClean="0"/>
              <a:t>dysregulací</a:t>
            </a:r>
            <a:r>
              <a:rPr lang="cs-CZ" b="1" dirty="0" smtClean="0"/>
              <a:t> imunity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sz="3300" b="1" dirty="0" smtClean="0"/>
              <a:t>b/ Chronická </a:t>
            </a:r>
            <a:r>
              <a:rPr lang="cs-CZ" sz="3300" b="1" dirty="0" err="1" smtClean="0"/>
              <a:t>mukokutánní</a:t>
            </a:r>
            <a:r>
              <a:rPr lang="cs-CZ" sz="3300" b="1" dirty="0" smtClean="0"/>
              <a:t> </a:t>
            </a:r>
            <a:r>
              <a:rPr lang="cs-CZ" sz="3300" b="1" dirty="0" err="1" smtClean="0"/>
              <a:t>kadidóza</a:t>
            </a:r>
            <a:endParaRPr lang="cs-CZ" sz="3300" b="1" dirty="0" smtClean="0"/>
          </a:p>
          <a:p>
            <a:pPr>
              <a:buNone/>
            </a:pPr>
            <a:endParaRPr lang="cs-CZ" dirty="0" smtClean="0"/>
          </a:p>
          <a:p>
            <a:r>
              <a:rPr lang="cs-CZ" sz="2100" dirty="0" smtClean="0"/>
              <a:t>Primární imunodeficienci projevující se opakovanými infekcemi sliznic a kůže vyvolanými plísněmi rodu </a:t>
            </a:r>
            <a:r>
              <a:rPr lang="cs-CZ" sz="2100" i="1" dirty="0" err="1" smtClean="0"/>
              <a:t>Candida</a:t>
            </a:r>
            <a:r>
              <a:rPr lang="cs-CZ" sz="2100" dirty="0" smtClean="0"/>
              <a:t> v důsledku poruchy T lymfocytů </a:t>
            </a:r>
          </a:p>
          <a:p>
            <a:r>
              <a:rPr lang="cs-CZ" sz="2100" dirty="0" smtClean="0"/>
              <a:t>Někdy se kandidóza může kombinovat s alopecií a </a:t>
            </a:r>
            <a:r>
              <a:rPr lang="cs-CZ" sz="2100" dirty="0" err="1" smtClean="0"/>
              <a:t>polyendokrinopatií</a:t>
            </a:r>
            <a:r>
              <a:rPr lang="cs-CZ" sz="2100" dirty="0" smtClean="0"/>
              <a:t>  (</a:t>
            </a:r>
            <a:r>
              <a:rPr lang="cs-CZ" sz="2100" i="1" dirty="0" smtClean="0"/>
              <a:t>APECED = </a:t>
            </a:r>
            <a:r>
              <a:rPr lang="cs-CZ" sz="2100" i="1" dirty="0" err="1" smtClean="0"/>
              <a:t>Autoimmune</a:t>
            </a:r>
            <a:r>
              <a:rPr lang="cs-CZ" sz="2100" i="1" dirty="0" smtClean="0"/>
              <a:t> </a:t>
            </a:r>
            <a:r>
              <a:rPr lang="cs-CZ" sz="2100" i="1" dirty="0" err="1" smtClean="0"/>
              <a:t>PolyEndocrinpathy</a:t>
            </a:r>
            <a:r>
              <a:rPr lang="cs-CZ" sz="2100" i="1" dirty="0" smtClean="0"/>
              <a:t>-</a:t>
            </a:r>
            <a:r>
              <a:rPr lang="cs-CZ" sz="2100" i="1" dirty="0" err="1" smtClean="0"/>
              <a:t>Candidiasis</a:t>
            </a:r>
            <a:r>
              <a:rPr lang="cs-CZ" sz="2100" i="1" dirty="0" smtClean="0"/>
              <a:t>-</a:t>
            </a:r>
            <a:r>
              <a:rPr lang="cs-CZ" sz="2100" i="1" dirty="0" err="1" smtClean="0"/>
              <a:t>Ectodermal</a:t>
            </a:r>
            <a:r>
              <a:rPr lang="cs-CZ" sz="2100" i="1" dirty="0" smtClean="0"/>
              <a:t> </a:t>
            </a:r>
            <a:r>
              <a:rPr lang="cs-CZ" sz="2100" i="1" dirty="0" err="1" smtClean="0"/>
              <a:t>Dystrophy</a:t>
            </a:r>
            <a:r>
              <a:rPr lang="cs-CZ" sz="2100" dirty="0" smtClean="0"/>
              <a:t>) </a:t>
            </a:r>
          </a:p>
          <a:p>
            <a:r>
              <a:rPr lang="cs-CZ" sz="2100" dirty="0" smtClean="0"/>
              <a:t>Jako příčina poruchy byly zjištěny mutace genů </a:t>
            </a:r>
            <a:r>
              <a:rPr lang="cs-CZ" sz="2100" i="1" dirty="0" smtClean="0"/>
              <a:t>STAT1</a:t>
            </a:r>
            <a:r>
              <a:rPr lang="cs-CZ" sz="2100" dirty="0" smtClean="0"/>
              <a:t>, </a:t>
            </a:r>
            <a:r>
              <a:rPr lang="cs-CZ" sz="2100" i="1" dirty="0" smtClean="0"/>
              <a:t>IL17RA</a:t>
            </a:r>
            <a:r>
              <a:rPr lang="cs-CZ" sz="2100" dirty="0" smtClean="0"/>
              <a:t> a dalších. Léčí se podáváním antimykotik, případně substitucí chybějících hormonů.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16796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VI. Dobře definované syndromy s imunodeficiencí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cs-CZ" sz="6000" b="1" dirty="0" smtClean="0"/>
              <a:t>a/  </a:t>
            </a:r>
            <a:r>
              <a:rPr lang="cs-CZ" sz="6000" b="1" dirty="0" err="1" smtClean="0"/>
              <a:t>HyperIgE</a:t>
            </a:r>
            <a:r>
              <a:rPr lang="cs-CZ" sz="6000" b="1" dirty="0" smtClean="0"/>
              <a:t> syndrom (</a:t>
            </a:r>
            <a:r>
              <a:rPr lang="cs-CZ" sz="6000" b="1" i="1" dirty="0" smtClean="0"/>
              <a:t>HIES</a:t>
            </a:r>
            <a:r>
              <a:rPr lang="cs-CZ" sz="6000" b="1" dirty="0" smtClean="0"/>
              <a:t>, Jobův syndrom)</a:t>
            </a:r>
          </a:p>
          <a:p>
            <a:endParaRPr lang="cs-CZ" dirty="0" smtClean="0"/>
          </a:p>
          <a:p>
            <a:r>
              <a:rPr lang="cs-CZ" sz="3800" dirty="0" smtClean="0"/>
              <a:t>Ekzém + kombinovaný </a:t>
            </a:r>
            <a:r>
              <a:rPr lang="cs-CZ" sz="3800" dirty="0" err="1" smtClean="0"/>
              <a:t>imunodeficit</a:t>
            </a:r>
            <a:r>
              <a:rPr lang="cs-CZ" sz="3800" dirty="0" smtClean="0"/>
              <a:t> projevujícími se recidivujícími abscesy (tzv. studené   abscesy) + opakované </a:t>
            </a:r>
            <a:r>
              <a:rPr lang="cs-CZ" sz="3800" dirty="0" err="1" smtClean="0"/>
              <a:t>sinopulmonální</a:t>
            </a:r>
            <a:r>
              <a:rPr lang="cs-CZ" sz="3800" dirty="0" smtClean="0"/>
              <a:t> infekce</a:t>
            </a:r>
          </a:p>
          <a:p>
            <a:endParaRPr lang="cs-CZ" sz="3800" dirty="0" smtClean="0"/>
          </a:p>
          <a:p>
            <a:r>
              <a:rPr lang="cs-CZ" sz="3800" dirty="0" smtClean="0"/>
              <a:t>Onemocnění má buď častější AD formu podmíněnou mutací genu </a:t>
            </a:r>
            <a:r>
              <a:rPr lang="cs-CZ" sz="3800" i="1" dirty="0" smtClean="0"/>
              <a:t>STAT3</a:t>
            </a:r>
            <a:r>
              <a:rPr lang="cs-CZ" sz="3800" dirty="0" smtClean="0"/>
              <a:t> (</a:t>
            </a:r>
            <a:r>
              <a:rPr lang="cs-CZ" sz="3800" i="1" dirty="0" err="1" smtClean="0"/>
              <a:t>Signal</a:t>
            </a:r>
            <a:r>
              <a:rPr lang="cs-CZ" sz="3800" i="1" dirty="0" smtClean="0"/>
              <a:t> </a:t>
            </a:r>
            <a:r>
              <a:rPr lang="cs-CZ" sz="3800" i="1" dirty="0" err="1" smtClean="0"/>
              <a:t>Transducer</a:t>
            </a:r>
            <a:r>
              <a:rPr lang="cs-CZ" sz="3800" i="1" dirty="0" smtClean="0"/>
              <a:t> </a:t>
            </a:r>
            <a:r>
              <a:rPr lang="cs-CZ" sz="3800" i="1" dirty="0" err="1" smtClean="0"/>
              <a:t>and</a:t>
            </a:r>
            <a:r>
              <a:rPr lang="cs-CZ" sz="3800" i="1" dirty="0" smtClean="0"/>
              <a:t> </a:t>
            </a:r>
            <a:r>
              <a:rPr lang="cs-CZ" sz="3800" i="1" dirty="0" err="1" smtClean="0"/>
              <a:t>Activator</a:t>
            </a:r>
            <a:r>
              <a:rPr lang="cs-CZ" sz="3800" i="1" dirty="0" smtClean="0"/>
              <a:t> </a:t>
            </a:r>
            <a:r>
              <a:rPr lang="cs-CZ" sz="3800" i="1" dirty="0" err="1" smtClean="0"/>
              <a:t>of</a:t>
            </a:r>
            <a:r>
              <a:rPr lang="cs-CZ" sz="3800" i="1" dirty="0" smtClean="0"/>
              <a:t> </a:t>
            </a:r>
            <a:r>
              <a:rPr lang="cs-CZ" sz="3800" i="1" dirty="0" err="1" smtClean="0"/>
              <a:t>Transcription</a:t>
            </a:r>
            <a:r>
              <a:rPr lang="cs-CZ" sz="3800" i="1" dirty="0" smtClean="0"/>
              <a:t> 3</a:t>
            </a:r>
            <a:r>
              <a:rPr lang="cs-CZ" sz="3800" dirty="0" smtClean="0"/>
              <a:t>), nebo méně často formu AR podmíněnou mutací genu </a:t>
            </a:r>
            <a:r>
              <a:rPr lang="cs-CZ" sz="3800" i="1" dirty="0" smtClean="0"/>
              <a:t>DOCK8</a:t>
            </a:r>
            <a:r>
              <a:rPr lang="cs-CZ" sz="3800" dirty="0" smtClean="0"/>
              <a:t> (</a:t>
            </a:r>
            <a:r>
              <a:rPr lang="cs-CZ" sz="3800" i="1" dirty="0" err="1" smtClean="0"/>
              <a:t>Dedicator</a:t>
            </a:r>
            <a:r>
              <a:rPr lang="cs-CZ" sz="3800" i="1" dirty="0" smtClean="0"/>
              <a:t> </a:t>
            </a:r>
            <a:r>
              <a:rPr lang="cs-CZ" sz="3800" i="1" dirty="0" err="1" smtClean="0"/>
              <a:t>Of</a:t>
            </a:r>
            <a:r>
              <a:rPr lang="cs-CZ" sz="3800" i="1" dirty="0" smtClean="0"/>
              <a:t> </a:t>
            </a:r>
            <a:r>
              <a:rPr lang="cs-CZ" sz="3800" i="1" dirty="0" err="1" smtClean="0"/>
              <a:t>CytoKinesis</a:t>
            </a:r>
            <a:r>
              <a:rPr lang="cs-CZ" sz="3800" i="1" dirty="0" smtClean="0"/>
              <a:t> 8</a:t>
            </a:r>
            <a:r>
              <a:rPr lang="cs-CZ" sz="3800" dirty="0" smtClean="0"/>
              <a:t>) </a:t>
            </a:r>
          </a:p>
          <a:p>
            <a:endParaRPr lang="cs-CZ" sz="3800" dirty="0" smtClean="0"/>
          </a:p>
          <a:p>
            <a:pPr>
              <a:buNone/>
            </a:pPr>
            <a:r>
              <a:rPr lang="cs-CZ" sz="3800" i="1" u="sng" dirty="0" err="1" smtClean="0"/>
              <a:t>Kl.obr</a:t>
            </a:r>
            <a:r>
              <a:rPr lang="cs-CZ" sz="3800" i="1" u="sng" dirty="0" smtClean="0"/>
              <a:t>.: </a:t>
            </a:r>
            <a:r>
              <a:rPr lang="cs-CZ" sz="3800" dirty="0" smtClean="0"/>
              <a:t>projevy často již v kojeneckém věku </a:t>
            </a:r>
          </a:p>
          <a:p>
            <a:pPr>
              <a:buNone/>
            </a:pPr>
            <a:endParaRPr lang="cs-CZ" sz="2500" dirty="0" smtClean="0"/>
          </a:p>
          <a:p>
            <a:pPr>
              <a:buNone/>
            </a:pPr>
            <a:r>
              <a:rPr lang="cs-CZ" sz="3800" dirty="0" smtClean="0"/>
              <a:t>              recidivující stafylokokové abscesy v kůži, plicích, kloubech nebo vnitřních orgánech </a:t>
            </a:r>
          </a:p>
          <a:p>
            <a:pPr>
              <a:buNone/>
            </a:pPr>
            <a:endParaRPr lang="cs-CZ" sz="2500" dirty="0" smtClean="0"/>
          </a:p>
          <a:p>
            <a:pPr>
              <a:buNone/>
            </a:pPr>
            <a:r>
              <a:rPr lang="cs-CZ" sz="3800" dirty="0" smtClean="0"/>
              <a:t>              recidivující </a:t>
            </a:r>
            <a:r>
              <a:rPr lang="cs-CZ" sz="3800" dirty="0" err="1" smtClean="0"/>
              <a:t>sinopulmonální</a:t>
            </a:r>
            <a:r>
              <a:rPr lang="cs-CZ" sz="3800" dirty="0" smtClean="0"/>
              <a:t> infekce, </a:t>
            </a:r>
            <a:r>
              <a:rPr lang="cs-CZ" sz="3800" dirty="0" err="1" smtClean="0"/>
              <a:t>pneumatocele</a:t>
            </a:r>
            <a:r>
              <a:rPr lang="cs-CZ" sz="3800" dirty="0" smtClean="0"/>
              <a:t>  </a:t>
            </a:r>
          </a:p>
          <a:p>
            <a:pPr>
              <a:buNone/>
            </a:pPr>
            <a:endParaRPr lang="cs-CZ" sz="3800" dirty="0" smtClean="0"/>
          </a:p>
          <a:p>
            <a:pPr>
              <a:buNone/>
            </a:pPr>
            <a:r>
              <a:rPr lang="cs-CZ" sz="3800" dirty="0" smtClean="0"/>
              <a:t>              těžký atopický ekzém </a:t>
            </a:r>
          </a:p>
          <a:p>
            <a:pPr>
              <a:buNone/>
            </a:pPr>
            <a:endParaRPr lang="cs-CZ" sz="2500" dirty="0" smtClean="0"/>
          </a:p>
          <a:p>
            <a:pPr>
              <a:buNone/>
            </a:pPr>
            <a:r>
              <a:rPr lang="cs-CZ" sz="3800" dirty="0" smtClean="0"/>
              <a:t>              u AD formy  poruchy skeletu (hrubé rysy obličeje, spontánní fraktury kostí, </a:t>
            </a:r>
            <a:r>
              <a:rPr lang="cs-CZ" sz="3800" dirty="0" err="1" smtClean="0"/>
              <a:t>osteopenie</a:t>
            </a:r>
            <a:r>
              <a:rPr lang="cs-CZ" sz="3800" dirty="0" smtClean="0"/>
              <a:t>),  </a:t>
            </a:r>
          </a:p>
          <a:p>
            <a:pPr>
              <a:buNone/>
            </a:pPr>
            <a:r>
              <a:rPr lang="cs-CZ" sz="3800" dirty="0" smtClean="0"/>
              <a:t>              opožděná erupce zubů</a:t>
            </a:r>
            <a:endParaRPr lang="cs-CZ" sz="3800" dirty="0"/>
          </a:p>
        </p:txBody>
      </p:sp>
    </p:spTree>
    <p:extLst>
      <p:ext uri="{BB962C8B-B14F-4D97-AF65-F5344CB8AC3E}">
        <p14:creationId xmlns:p14="http://schemas.microsoft.com/office/powerpoint/2010/main" xmlns="" val="227487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b="1" dirty="0" smtClean="0"/>
              <a:t>Hrubé rysy obličeje u HIES</a:t>
            </a:r>
            <a:endParaRPr lang="cs-CZ" sz="3600" b="1" dirty="0"/>
          </a:p>
        </p:txBody>
      </p:sp>
      <p:pic>
        <p:nvPicPr>
          <p:cNvPr id="20482" name="Picture 2" descr="G:\Elektronická skripta\Imunodeficience\HyperIgE sy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263546"/>
            <a:ext cx="3312368" cy="50884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1886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VI. Dobře definované syndromy s imunodeficiencí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3400" b="1" dirty="0" smtClean="0"/>
              <a:t>a/  </a:t>
            </a:r>
            <a:r>
              <a:rPr lang="cs-CZ" sz="3400" b="1" dirty="0" err="1" smtClean="0"/>
              <a:t>HyperIgE</a:t>
            </a:r>
            <a:r>
              <a:rPr lang="cs-CZ" sz="3400" b="1" dirty="0" smtClean="0"/>
              <a:t> syndrom (</a:t>
            </a:r>
            <a:r>
              <a:rPr lang="cs-CZ" sz="3400" b="1" i="1" dirty="0" smtClean="0"/>
              <a:t>HIES</a:t>
            </a:r>
            <a:r>
              <a:rPr lang="cs-CZ" sz="3400" b="1" dirty="0" smtClean="0"/>
              <a:t>, Jobův syndrom)</a:t>
            </a:r>
          </a:p>
          <a:p>
            <a:pPr>
              <a:buNone/>
            </a:pPr>
            <a:endParaRPr lang="cs-CZ" sz="2600" i="1" u="sng" dirty="0" smtClean="0"/>
          </a:p>
          <a:p>
            <a:pPr>
              <a:buNone/>
            </a:pPr>
            <a:r>
              <a:rPr lang="cs-CZ" sz="2600" i="1" u="sng" dirty="0" smtClean="0"/>
              <a:t>Dg: </a:t>
            </a:r>
            <a:r>
              <a:rPr lang="cs-CZ" sz="2600" dirty="0" smtClean="0"/>
              <a:t>klinické rysy </a:t>
            </a:r>
          </a:p>
          <a:p>
            <a:pPr>
              <a:buNone/>
            </a:pPr>
            <a:r>
              <a:rPr lang="cs-CZ" sz="2600" dirty="0" smtClean="0"/>
              <a:t>        enormně vysoké hladiny sérového </a:t>
            </a:r>
            <a:r>
              <a:rPr lang="cs-CZ" sz="2600" dirty="0" err="1" smtClean="0"/>
              <a:t>IgE</a:t>
            </a:r>
            <a:r>
              <a:rPr lang="cs-CZ" sz="2600" dirty="0" smtClean="0"/>
              <a:t> (˃ 2000 IU/ml) </a:t>
            </a:r>
          </a:p>
          <a:p>
            <a:pPr>
              <a:buNone/>
            </a:pPr>
            <a:r>
              <a:rPr lang="cs-CZ" sz="2600" dirty="0" smtClean="0"/>
              <a:t>        genetické vyš. </a:t>
            </a:r>
          </a:p>
          <a:p>
            <a:pPr>
              <a:buNone/>
            </a:pPr>
            <a:endParaRPr lang="cs-CZ" sz="2600" dirty="0" smtClean="0"/>
          </a:p>
          <a:p>
            <a:pPr>
              <a:buNone/>
            </a:pPr>
            <a:r>
              <a:rPr lang="cs-CZ" sz="2600" i="1" u="sng" dirty="0" err="1" smtClean="0"/>
              <a:t>Ter</a:t>
            </a:r>
            <a:r>
              <a:rPr lang="cs-CZ" sz="2600" i="1" u="sng" dirty="0" smtClean="0"/>
              <a:t>: </a:t>
            </a:r>
            <a:r>
              <a:rPr lang="cs-CZ" sz="2600" dirty="0" smtClean="0"/>
              <a:t>profylaktické podávání </a:t>
            </a:r>
            <a:r>
              <a:rPr lang="cs-CZ" sz="2600" dirty="0" err="1" smtClean="0"/>
              <a:t>protistafylokokových</a:t>
            </a:r>
            <a:r>
              <a:rPr lang="cs-CZ" sz="2600" dirty="0" smtClean="0"/>
              <a:t> antibiotik</a:t>
            </a:r>
          </a:p>
          <a:p>
            <a:pPr>
              <a:buNone/>
            </a:pPr>
            <a:r>
              <a:rPr lang="cs-CZ" sz="2600" dirty="0" smtClean="0"/>
              <a:t>        dermatologická terapie ekzému </a:t>
            </a:r>
          </a:p>
          <a:p>
            <a:pPr>
              <a:buNone/>
            </a:pPr>
            <a:r>
              <a:rPr lang="cs-CZ" sz="2600" dirty="0" smtClean="0"/>
              <a:t>        abscesy se léčí chirurgicky</a:t>
            </a:r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xmlns="" val="250267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VI. Dobře definované syndromy s imunodeficiencí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00200"/>
            <a:ext cx="8892480" cy="514116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cs-CZ" sz="3800" b="1" dirty="0" smtClean="0"/>
              <a:t>b/ </a:t>
            </a:r>
            <a:r>
              <a:rPr lang="cs-CZ" sz="3800" b="1" dirty="0" err="1" smtClean="0"/>
              <a:t>Wiskott</a:t>
            </a:r>
            <a:r>
              <a:rPr lang="cs-CZ" sz="3800" b="1" dirty="0" smtClean="0"/>
              <a:t>-</a:t>
            </a:r>
            <a:r>
              <a:rPr lang="cs-CZ" sz="3800" b="1" dirty="0" err="1" smtClean="0"/>
              <a:t>Aldrichův</a:t>
            </a:r>
            <a:r>
              <a:rPr lang="cs-CZ" sz="3800" b="1" dirty="0" smtClean="0"/>
              <a:t> syndrom (</a:t>
            </a:r>
            <a:r>
              <a:rPr lang="cs-CZ" sz="3800" b="1" i="1" dirty="0" smtClean="0"/>
              <a:t>WAS</a:t>
            </a:r>
            <a:r>
              <a:rPr lang="cs-CZ" sz="3800" b="1" dirty="0" smtClean="0"/>
              <a:t>)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X-vázaná, recesivně dědičná porucha </a:t>
            </a:r>
          </a:p>
          <a:p>
            <a:r>
              <a:rPr lang="cs-CZ" dirty="0" smtClean="0"/>
              <a:t>snížení počtu trombocytů, které jsou navíc malé (</a:t>
            </a:r>
            <a:r>
              <a:rPr lang="cs-CZ" dirty="0" err="1" smtClean="0"/>
              <a:t>mikrotrombocytopenie</a:t>
            </a:r>
            <a:r>
              <a:rPr lang="cs-CZ" dirty="0" smtClean="0"/>
              <a:t>), ekzém a imunodeficience </a:t>
            </a:r>
          </a:p>
          <a:p>
            <a:r>
              <a:rPr lang="cs-CZ" dirty="0" smtClean="0"/>
              <a:t>Podkladem je mutace genu </a:t>
            </a:r>
            <a:r>
              <a:rPr lang="cs-CZ" i="1" dirty="0" err="1" smtClean="0"/>
              <a:t>WASp</a:t>
            </a:r>
            <a:r>
              <a:rPr lang="cs-CZ" dirty="0" smtClean="0"/>
              <a:t> vedoucí ke snížené produkci proteinu </a:t>
            </a:r>
            <a:r>
              <a:rPr lang="cs-CZ" dirty="0" err="1" smtClean="0"/>
              <a:t>WASp</a:t>
            </a:r>
            <a:r>
              <a:rPr lang="cs-CZ" dirty="0" smtClean="0"/>
              <a:t>, který je </a:t>
            </a:r>
            <a:r>
              <a:rPr lang="cs-CZ" dirty="0" err="1" smtClean="0"/>
              <a:t>exprimován</a:t>
            </a:r>
            <a:r>
              <a:rPr lang="cs-CZ" dirty="0" smtClean="0"/>
              <a:t> zejména hematopoetickými buňkami (zajišťuje dynamické změny </a:t>
            </a:r>
            <a:r>
              <a:rPr lang="cs-CZ" dirty="0" err="1" smtClean="0"/>
              <a:t>cytoskeletu</a:t>
            </a:r>
            <a:r>
              <a:rPr lang="cs-CZ" dirty="0" smtClean="0"/>
              <a:t> nezbytné pro fungování imunitních buněk) </a:t>
            </a:r>
          </a:p>
          <a:p>
            <a:endParaRPr lang="cs-CZ" dirty="0" smtClean="0"/>
          </a:p>
          <a:p>
            <a:pPr>
              <a:buNone/>
            </a:pPr>
            <a:r>
              <a:rPr lang="cs-CZ" i="1" u="sng" dirty="0" err="1" smtClean="0"/>
              <a:t>Kl.obr</a:t>
            </a:r>
            <a:r>
              <a:rPr lang="cs-CZ" i="1" u="sng" dirty="0" smtClean="0"/>
              <a:t>: </a:t>
            </a:r>
            <a:r>
              <a:rPr lang="cs-CZ" dirty="0" smtClean="0"/>
              <a:t>kombinovaná imunodeficience: snížení </a:t>
            </a:r>
            <a:r>
              <a:rPr lang="cs-CZ" dirty="0" err="1" smtClean="0"/>
              <a:t>Ig</a:t>
            </a:r>
            <a:r>
              <a:rPr lang="cs-CZ" dirty="0" smtClean="0"/>
              <a:t> (↓snížené </a:t>
            </a:r>
            <a:r>
              <a:rPr lang="cs-CZ" dirty="0" err="1" smtClean="0"/>
              <a:t>IgM</a:t>
            </a:r>
            <a:r>
              <a:rPr lang="cs-CZ" dirty="0" smtClean="0"/>
              <a:t>; ↑</a:t>
            </a:r>
            <a:r>
              <a:rPr lang="cs-CZ" dirty="0" err="1" smtClean="0"/>
              <a:t>IgA</a:t>
            </a:r>
            <a:r>
              <a:rPr lang="cs-CZ" dirty="0" smtClean="0"/>
              <a:t> a </a:t>
            </a:r>
            <a:r>
              <a:rPr lang="cs-CZ" dirty="0" err="1" smtClean="0"/>
              <a:t>IgE</a:t>
            </a:r>
            <a:r>
              <a:rPr lang="cs-CZ" dirty="0" smtClean="0"/>
              <a:t>) </a:t>
            </a:r>
          </a:p>
          <a:p>
            <a:pPr>
              <a:buNone/>
            </a:pPr>
            <a:r>
              <a:rPr lang="cs-CZ" dirty="0" smtClean="0"/>
              <a:t>             + porucha funkce T lymfocytů → opakované otitidy a sinusitidy, </a:t>
            </a:r>
          </a:p>
          <a:p>
            <a:pPr>
              <a:buNone/>
            </a:pPr>
            <a:r>
              <a:rPr lang="cs-CZ" dirty="0" smtClean="0"/>
              <a:t>              autoimunitní poruchy 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              trombocytopenie → zvýšená krvácivost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53230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VI. Dobře definované syndromy s imunodeficiencí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cs-CZ" sz="2800" b="1" dirty="0" smtClean="0"/>
              <a:t>b/ </a:t>
            </a:r>
            <a:r>
              <a:rPr lang="cs-CZ" sz="2800" b="1" dirty="0" err="1" smtClean="0"/>
              <a:t>Wiskott</a:t>
            </a:r>
            <a:r>
              <a:rPr lang="cs-CZ" sz="2800" b="1" dirty="0" smtClean="0"/>
              <a:t>-</a:t>
            </a:r>
            <a:r>
              <a:rPr lang="cs-CZ" sz="2800" b="1" dirty="0" err="1" smtClean="0"/>
              <a:t>Aldrichův</a:t>
            </a:r>
            <a:r>
              <a:rPr lang="cs-CZ" sz="2800" b="1" dirty="0" smtClean="0"/>
              <a:t> syndrom (</a:t>
            </a:r>
            <a:r>
              <a:rPr lang="cs-CZ" sz="2800" b="1" i="1" dirty="0" smtClean="0"/>
              <a:t>WAS</a:t>
            </a:r>
            <a:r>
              <a:rPr lang="cs-CZ" sz="2800" b="1" dirty="0" smtClean="0"/>
              <a:t>)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sz="2300" i="1" u="sng" dirty="0" smtClean="0"/>
              <a:t>Dg: </a:t>
            </a:r>
            <a:r>
              <a:rPr lang="cs-CZ" sz="2300" dirty="0" smtClean="0"/>
              <a:t>klinické příznaky </a:t>
            </a:r>
          </a:p>
          <a:p>
            <a:pPr>
              <a:buNone/>
            </a:pPr>
            <a:endParaRPr lang="cs-CZ" sz="1500" dirty="0" smtClean="0"/>
          </a:p>
          <a:p>
            <a:pPr>
              <a:buNone/>
            </a:pPr>
            <a:r>
              <a:rPr lang="cs-CZ" sz="2300" dirty="0" smtClean="0"/>
              <a:t>        průkaz snížené exprese </a:t>
            </a:r>
            <a:r>
              <a:rPr lang="cs-CZ" sz="2300" dirty="0" err="1" smtClean="0"/>
              <a:t>WASp</a:t>
            </a:r>
            <a:r>
              <a:rPr lang="cs-CZ" sz="2300" dirty="0" smtClean="0"/>
              <a:t> leukocyty </a:t>
            </a:r>
          </a:p>
          <a:p>
            <a:pPr>
              <a:buNone/>
            </a:pPr>
            <a:endParaRPr lang="cs-CZ" sz="1500" dirty="0" smtClean="0"/>
          </a:p>
          <a:p>
            <a:pPr>
              <a:buNone/>
            </a:pPr>
            <a:r>
              <a:rPr lang="cs-CZ" sz="2300" dirty="0" smtClean="0"/>
              <a:t>        genetické vyš. </a:t>
            </a:r>
          </a:p>
          <a:p>
            <a:pPr>
              <a:buNone/>
            </a:pPr>
            <a:endParaRPr lang="cs-CZ" sz="2300" dirty="0" smtClean="0"/>
          </a:p>
          <a:p>
            <a:pPr>
              <a:buNone/>
            </a:pPr>
            <a:r>
              <a:rPr lang="cs-CZ" sz="2300" i="1" u="sng" dirty="0" err="1" smtClean="0"/>
              <a:t>Ter</a:t>
            </a:r>
            <a:r>
              <a:rPr lang="cs-CZ" sz="2300" i="1" u="sng" dirty="0" smtClean="0"/>
              <a:t>: </a:t>
            </a:r>
            <a:r>
              <a:rPr lang="cs-CZ" sz="2300" dirty="0" smtClean="0"/>
              <a:t>léčba je symptomatická </a:t>
            </a:r>
          </a:p>
          <a:p>
            <a:pPr>
              <a:buNone/>
            </a:pPr>
            <a:endParaRPr lang="cs-CZ" sz="1500" dirty="0" smtClean="0"/>
          </a:p>
          <a:p>
            <a:pPr>
              <a:buNone/>
            </a:pPr>
            <a:r>
              <a:rPr lang="cs-CZ" sz="2300" dirty="0" smtClean="0"/>
              <a:t>        v případě vhodného dárce je možná BMT</a:t>
            </a:r>
          </a:p>
          <a:p>
            <a:pPr>
              <a:buNone/>
            </a:pPr>
            <a:endParaRPr lang="cs-CZ" sz="1500" dirty="0" smtClean="0"/>
          </a:p>
          <a:p>
            <a:pPr>
              <a:buNone/>
            </a:pPr>
            <a:r>
              <a:rPr lang="cs-CZ" sz="2300" dirty="0" smtClean="0"/>
              <a:t>        zkouší se i genové manipulace.</a:t>
            </a:r>
            <a:endParaRPr lang="cs-CZ" sz="2300" dirty="0"/>
          </a:p>
        </p:txBody>
      </p:sp>
    </p:spTree>
    <p:extLst>
      <p:ext uri="{BB962C8B-B14F-4D97-AF65-F5344CB8AC3E}">
        <p14:creationId xmlns:p14="http://schemas.microsoft.com/office/powerpoint/2010/main" xmlns="" val="155437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Autofit/>
          </a:bodyPr>
          <a:lstStyle/>
          <a:p>
            <a:pPr algn="l" eaLnBrk="1" hangingPunct="1"/>
            <a:r>
              <a:rPr lang="cs-CZ" sz="3200" b="1" dirty="0" err="1" smtClean="0"/>
              <a:t>Imunodeficity</a:t>
            </a:r>
            <a:endParaRPr lang="cs-CZ" sz="3200" b="1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340768"/>
            <a:ext cx="8229600" cy="5256584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cs-CZ" sz="2000" b="1" u="sng" dirty="0" smtClean="0"/>
              <a:t>Humorální</a:t>
            </a:r>
            <a:r>
              <a:rPr lang="cs-CZ" sz="2000" b="1" dirty="0" smtClean="0"/>
              <a:t> – nespecifické - komplement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000" b="1" dirty="0" smtClean="0"/>
              <a:t>                              specifické – imunoglobuliny  (B lymfocyty)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2000" b="1" dirty="0" smtClean="0"/>
          </a:p>
          <a:p>
            <a:pPr eaLnBrk="1" hangingPunct="1">
              <a:lnSpc>
                <a:spcPct val="90000"/>
              </a:lnSpc>
            </a:pPr>
            <a:r>
              <a:rPr lang="cs-CZ" sz="2000" b="1" u="sng" dirty="0" smtClean="0"/>
              <a:t>Buněčné</a:t>
            </a:r>
            <a:r>
              <a:rPr lang="cs-CZ" sz="2000" b="1" dirty="0" smtClean="0"/>
              <a:t>   – nespecifické – fagocytující buňky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000" b="1" dirty="0" smtClean="0"/>
              <a:t>                            specifické – T lymfocyty</a:t>
            </a:r>
          </a:p>
          <a:p>
            <a:pPr eaLnBrk="1" hangingPunct="1">
              <a:lnSpc>
                <a:spcPct val="90000"/>
              </a:lnSpc>
            </a:pPr>
            <a:endParaRPr lang="cs-CZ" sz="2000" b="1" dirty="0" smtClean="0"/>
          </a:p>
          <a:p>
            <a:pPr eaLnBrk="1" hangingPunct="1">
              <a:lnSpc>
                <a:spcPct val="90000"/>
              </a:lnSpc>
            </a:pPr>
            <a:r>
              <a:rPr lang="cs-CZ" sz="2000" b="1" u="sng" dirty="0" smtClean="0"/>
              <a:t>Primární</a:t>
            </a:r>
            <a:r>
              <a:rPr lang="cs-CZ" sz="2000" b="1" dirty="0" smtClean="0"/>
              <a:t> – vrozené, geneticky definované, projevy nejčastěji v časném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cs-CZ" sz="2000" b="1" dirty="0" smtClean="0"/>
              <a:t>                          věku     </a:t>
            </a:r>
          </a:p>
          <a:p>
            <a:pPr eaLnBrk="1" hangingPunct="1">
              <a:lnSpc>
                <a:spcPct val="90000"/>
              </a:lnSpc>
              <a:buNone/>
            </a:pPr>
            <a:endParaRPr lang="cs-CZ" sz="2000" b="1" dirty="0" smtClean="0"/>
          </a:p>
          <a:p>
            <a:pPr eaLnBrk="1" hangingPunct="1">
              <a:lnSpc>
                <a:spcPct val="90000"/>
              </a:lnSpc>
            </a:pPr>
            <a:r>
              <a:rPr lang="cs-CZ" sz="2000" b="1" u="sng" dirty="0" smtClean="0"/>
              <a:t>Sekundární</a:t>
            </a:r>
            <a:r>
              <a:rPr lang="cs-CZ" sz="2000" b="1" dirty="0" smtClean="0"/>
              <a:t> – projevy kdykoliv během života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000" b="1" dirty="0" smtClean="0"/>
              <a:t>                               chronická onemocnění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000" b="1" dirty="0" smtClean="0"/>
              <a:t>                               ozáření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000" b="1" dirty="0" smtClean="0"/>
              <a:t>                               imunosuprese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000" b="1" dirty="0" smtClean="0"/>
              <a:t>                               operace, trauma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000" b="1" dirty="0" smtClean="0"/>
              <a:t>                               stres</a:t>
            </a:r>
          </a:p>
        </p:txBody>
      </p:sp>
    </p:spTree>
    <p:extLst>
      <p:ext uri="{BB962C8B-B14F-4D97-AF65-F5344CB8AC3E}">
        <p14:creationId xmlns:p14="http://schemas.microsoft.com/office/powerpoint/2010/main" xmlns="" val="29821488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VI. Dobře definované syndromy s imunodeficiencí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  <a:buNone/>
            </a:pPr>
            <a:r>
              <a:rPr lang="cs-CZ" b="1" dirty="0" smtClean="0"/>
              <a:t>c/ </a:t>
            </a:r>
            <a:r>
              <a:rPr lang="cs-CZ" b="1" dirty="0" err="1" smtClean="0"/>
              <a:t>Ataxia</a:t>
            </a:r>
            <a:r>
              <a:rPr lang="cs-CZ" b="1" dirty="0" smtClean="0"/>
              <a:t>-</a:t>
            </a:r>
            <a:r>
              <a:rPr lang="cs-CZ" b="1" dirty="0" err="1" smtClean="0"/>
              <a:t>teleangiectasia</a:t>
            </a:r>
            <a:endParaRPr lang="cs-CZ" b="1" dirty="0" smtClean="0"/>
          </a:p>
          <a:p>
            <a:pPr>
              <a:lnSpc>
                <a:spcPct val="80000"/>
              </a:lnSpc>
              <a:buNone/>
            </a:pPr>
            <a:endParaRPr lang="cs-CZ" b="1" dirty="0" smtClean="0"/>
          </a:p>
          <a:p>
            <a:pPr>
              <a:lnSpc>
                <a:spcPct val="80000"/>
              </a:lnSpc>
            </a:pPr>
            <a:r>
              <a:rPr lang="cs-CZ" dirty="0" smtClean="0"/>
              <a:t>AR onemocnění - mutace genu ATR (11q22-q23) → porucha ATM </a:t>
            </a:r>
            <a:r>
              <a:rPr lang="cs-CZ" dirty="0" err="1" smtClean="0"/>
              <a:t>proteinkinázy</a:t>
            </a:r>
            <a:r>
              <a:rPr lang="cs-CZ" dirty="0" smtClean="0"/>
              <a:t> →oslabení reparačních mechanismů DNA →zvýšená citlivost na ionizační záření → ↑náchylnost ke vzniku malignit</a:t>
            </a:r>
          </a:p>
          <a:p>
            <a:pPr>
              <a:lnSpc>
                <a:spcPct val="80000"/>
              </a:lnSpc>
            </a:pPr>
            <a:endParaRPr lang="cs-CZ" dirty="0" smtClean="0"/>
          </a:p>
          <a:p>
            <a:pPr>
              <a:lnSpc>
                <a:spcPct val="80000"/>
              </a:lnSpc>
              <a:buNone/>
            </a:pPr>
            <a:r>
              <a:rPr lang="cs-CZ" i="1" dirty="0" err="1" smtClean="0"/>
              <a:t>Kl.obr</a:t>
            </a:r>
            <a:r>
              <a:rPr lang="cs-CZ" i="1" dirty="0" smtClean="0"/>
              <a:t>:</a:t>
            </a:r>
            <a:r>
              <a:rPr lang="cs-CZ" dirty="0" smtClean="0"/>
              <a:t> ataxie + </a:t>
            </a:r>
            <a:r>
              <a:rPr lang="cs-CZ" dirty="0" err="1" smtClean="0"/>
              <a:t>teleangiektazie</a:t>
            </a:r>
            <a:r>
              <a:rPr lang="cs-CZ" dirty="0" smtClean="0"/>
              <a:t> </a:t>
            </a:r>
          </a:p>
          <a:p>
            <a:pPr>
              <a:lnSpc>
                <a:spcPct val="80000"/>
              </a:lnSpc>
              <a:buNone/>
            </a:pPr>
            <a:endParaRPr lang="cs-CZ" dirty="0" smtClean="0"/>
          </a:p>
          <a:p>
            <a:pPr>
              <a:lnSpc>
                <a:spcPct val="80000"/>
              </a:lnSpc>
              <a:buNone/>
            </a:pPr>
            <a:r>
              <a:rPr lang="cs-CZ" dirty="0" smtClean="0"/>
              <a:t>            ↓</a:t>
            </a:r>
            <a:r>
              <a:rPr lang="cs-CZ" dirty="0" err="1" smtClean="0"/>
              <a:t>IgA</a:t>
            </a:r>
            <a:r>
              <a:rPr lang="cs-CZ" dirty="0" smtClean="0"/>
              <a:t>+E → opakované </a:t>
            </a:r>
            <a:r>
              <a:rPr lang="cs-CZ" dirty="0" err="1" smtClean="0"/>
              <a:t>sinopulmonální</a:t>
            </a:r>
            <a:r>
              <a:rPr lang="cs-CZ" dirty="0" smtClean="0"/>
              <a:t> infekce</a:t>
            </a:r>
          </a:p>
          <a:p>
            <a:pPr>
              <a:lnSpc>
                <a:spcPct val="80000"/>
              </a:lnSpc>
              <a:buNone/>
            </a:pPr>
            <a:r>
              <a:rPr lang="cs-CZ" dirty="0" smtClean="0"/>
              <a:t>              </a:t>
            </a:r>
          </a:p>
          <a:p>
            <a:pPr>
              <a:lnSpc>
                <a:spcPct val="80000"/>
              </a:lnSpc>
              <a:buNone/>
            </a:pPr>
            <a:r>
              <a:rPr lang="cs-CZ" dirty="0" smtClean="0"/>
              <a:t>             hypoplazie </a:t>
            </a:r>
            <a:r>
              <a:rPr lang="cs-CZ" dirty="0" err="1" smtClean="0"/>
              <a:t>thymu</a:t>
            </a:r>
            <a:r>
              <a:rPr lang="cs-CZ" dirty="0" smtClean="0"/>
              <a:t> a lymf.uzlin</a:t>
            </a:r>
          </a:p>
          <a:p>
            <a:pPr>
              <a:lnSpc>
                <a:spcPct val="80000"/>
              </a:lnSpc>
              <a:buNone/>
            </a:pPr>
            <a:endParaRPr lang="cs-CZ" dirty="0" smtClean="0"/>
          </a:p>
          <a:p>
            <a:pPr>
              <a:lnSpc>
                <a:spcPct val="80000"/>
              </a:lnSpc>
              <a:buNone/>
            </a:pPr>
            <a:r>
              <a:rPr lang="cs-CZ" i="1" u="sng" dirty="0" err="1" smtClean="0"/>
              <a:t>Ter</a:t>
            </a:r>
            <a:r>
              <a:rPr lang="cs-CZ" i="1" u="sng" dirty="0" smtClean="0"/>
              <a:t>:</a:t>
            </a:r>
            <a:r>
              <a:rPr lang="cs-CZ" u="sng" dirty="0" smtClean="0"/>
              <a:t> </a:t>
            </a:r>
            <a:r>
              <a:rPr lang="cs-CZ" dirty="0" smtClean="0"/>
              <a:t>symptomatická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72804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z="3600" b="1" dirty="0" smtClean="0"/>
              <a:t>Substituční léčba imunoglobuliny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000" dirty="0" smtClean="0"/>
              <a:t>vyrábějí se frakcionací lidské plazmy od většího množství (1000) dárců</a:t>
            </a:r>
          </a:p>
          <a:p>
            <a:pPr eaLnBrk="1" hangingPunct="1">
              <a:lnSpc>
                <a:spcPct val="90000"/>
              </a:lnSpc>
            </a:pPr>
            <a:endParaRPr lang="cs-CZ" sz="2000" dirty="0" smtClean="0"/>
          </a:p>
          <a:p>
            <a:pPr eaLnBrk="1" hangingPunct="1">
              <a:lnSpc>
                <a:spcPct val="90000"/>
              </a:lnSpc>
            </a:pPr>
            <a:r>
              <a:rPr lang="cs-CZ" sz="2000" dirty="0" smtClean="0"/>
              <a:t>vyšetřování dárců, inaktivační postupy k minimalizaci rizika přenosu infekce</a:t>
            </a:r>
          </a:p>
          <a:p>
            <a:pPr eaLnBrk="1" hangingPunct="1">
              <a:lnSpc>
                <a:spcPct val="90000"/>
              </a:lnSpc>
            </a:pPr>
            <a:endParaRPr lang="cs-CZ" sz="2000" dirty="0" smtClean="0"/>
          </a:p>
          <a:p>
            <a:pPr eaLnBrk="1" hangingPunct="1">
              <a:lnSpc>
                <a:spcPct val="90000"/>
              </a:lnSpc>
            </a:pPr>
            <a:r>
              <a:rPr lang="cs-CZ" sz="2000" dirty="0" smtClean="0"/>
              <a:t>obsahují pouze </a:t>
            </a:r>
            <a:r>
              <a:rPr lang="cs-CZ" sz="2000" dirty="0" err="1" smtClean="0"/>
              <a:t>IgG</a:t>
            </a:r>
            <a:r>
              <a:rPr lang="cs-CZ" sz="2000" dirty="0" smtClean="0"/>
              <a:t>, minimální obsah </a:t>
            </a:r>
            <a:r>
              <a:rPr lang="cs-CZ" sz="2000" dirty="0" err="1" smtClean="0"/>
              <a:t>IgA</a:t>
            </a:r>
            <a:endParaRPr lang="cs-CZ" sz="2000" dirty="0" smtClean="0"/>
          </a:p>
          <a:p>
            <a:pPr eaLnBrk="1" hangingPunct="1">
              <a:lnSpc>
                <a:spcPct val="90000"/>
              </a:lnSpc>
            </a:pPr>
            <a:endParaRPr lang="cs-CZ" sz="2000" dirty="0" smtClean="0"/>
          </a:p>
          <a:p>
            <a:pPr eaLnBrk="1" hangingPunct="1">
              <a:lnSpc>
                <a:spcPct val="90000"/>
              </a:lnSpc>
            </a:pPr>
            <a:r>
              <a:rPr lang="cs-CZ" sz="2000" dirty="0" smtClean="0"/>
              <a:t>preparáty pro i.v. (</a:t>
            </a:r>
            <a:r>
              <a:rPr lang="cs-CZ" sz="2000" dirty="0" err="1" smtClean="0"/>
              <a:t>Gammagard</a:t>
            </a:r>
            <a:r>
              <a:rPr lang="cs-CZ" sz="2000" dirty="0" smtClean="0"/>
              <a:t>, </a:t>
            </a:r>
            <a:r>
              <a:rPr lang="cs-CZ" sz="2000" dirty="0" err="1" smtClean="0"/>
              <a:t>Octagam</a:t>
            </a:r>
            <a:r>
              <a:rPr lang="cs-CZ" sz="2000" dirty="0" smtClean="0"/>
              <a:t>) nebo s.</a:t>
            </a:r>
            <a:r>
              <a:rPr lang="cs-CZ" sz="2000" dirty="0" err="1" smtClean="0"/>
              <a:t>c</a:t>
            </a:r>
            <a:r>
              <a:rPr lang="cs-CZ" sz="2000" dirty="0" smtClean="0"/>
              <a:t>. použití (</a:t>
            </a:r>
            <a:r>
              <a:rPr lang="cs-CZ" sz="2000" dirty="0" err="1" smtClean="0"/>
              <a:t>Subcuvia</a:t>
            </a:r>
            <a:r>
              <a:rPr lang="cs-CZ" sz="2000" dirty="0" smtClean="0"/>
              <a:t>, </a:t>
            </a:r>
            <a:r>
              <a:rPr lang="cs-CZ" sz="2000" dirty="0" err="1" smtClean="0"/>
              <a:t>Gammanorm</a:t>
            </a:r>
            <a:r>
              <a:rPr lang="cs-CZ" sz="2000" dirty="0" smtClean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xmlns="" val="39155630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z="3600" b="1" dirty="0" smtClean="0"/>
              <a:t>Indikace substituční léčby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z="2000" dirty="0" smtClean="0"/>
              <a:t>Primární </a:t>
            </a:r>
            <a:r>
              <a:rPr lang="cs-CZ" sz="2000" dirty="0" err="1" smtClean="0"/>
              <a:t>protilátkové</a:t>
            </a:r>
            <a:r>
              <a:rPr lang="cs-CZ" sz="2000" dirty="0" smtClean="0"/>
              <a:t> </a:t>
            </a:r>
            <a:r>
              <a:rPr lang="cs-CZ" sz="2000" dirty="0" err="1" smtClean="0"/>
              <a:t>imunodeficity</a:t>
            </a:r>
            <a:r>
              <a:rPr lang="cs-CZ" sz="2000" dirty="0" smtClean="0"/>
              <a:t> (IVIG) – </a:t>
            </a:r>
            <a:r>
              <a:rPr lang="cs-CZ" sz="2000" dirty="0" err="1" smtClean="0"/>
              <a:t>zjm.XLA</a:t>
            </a:r>
            <a:r>
              <a:rPr lang="cs-CZ" sz="2000" dirty="0" smtClean="0"/>
              <a:t> nebo CVID, přechodně i u těžkých kombinovaných </a:t>
            </a:r>
            <a:r>
              <a:rPr lang="cs-CZ" sz="2000" dirty="0" err="1" smtClean="0"/>
              <a:t>imunodeficitů</a:t>
            </a:r>
            <a:r>
              <a:rPr lang="cs-CZ" sz="2000" dirty="0" smtClean="0"/>
              <a:t> (SCID)</a:t>
            </a:r>
          </a:p>
          <a:p>
            <a:pPr eaLnBrk="1" hangingPunct="1"/>
            <a:endParaRPr lang="cs-CZ" sz="2000" dirty="0" smtClean="0"/>
          </a:p>
          <a:p>
            <a:pPr eaLnBrk="1" hangingPunct="1"/>
            <a:r>
              <a:rPr lang="cs-CZ" sz="2000" dirty="0" smtClean="0"/>
              <a:t>Někdy je nutno podávat i u deficitu podtříd </a:t>
            </a:r>
            <a:r>
              <a:rPr lang="cs-CZ" sz="2000" dirty="0" err="1" smtClean="0"/>
              <a:t>IgG</a:t>
            </a:r>
            <a:r>
              <a:rPr lang="cs-CZ" sz="2000" dirty="0" smtClean="0"/>
              <a:t> nebo specifických protilátek </a:t>
            </a:r>
          </a:p>
          <a:p>
            <a:pPr eaLnBrk="1" hangingPunct="1"/>
            <a:endParaRPr lang="cs-CZ" sz="2000" dirty="0" smtClean="0"/>
          </a:p>
          <a:p>
            <a:pPr eaLnBrk="1" hangingPunct="1"/>
            <a:r>
              <a:rPr lang="cs-CZ" sz="2000" dirty="0" smtClean="0"/>
              <a:t>Sekundární </a:t>
            </a:r>
            <a:r>
              <a:rPr lang="cs-CZ" sz="2000" dirty="0" err="1" smtClean="0"/>
              <a:t>protilátkové</a:t>
            </a:r>
            <a:r>
              <a:rPr lang="cs-CZ" sz="2000" dirty="0" smtClean="0"/>
              <a:t> imunodeficience – typicky leukémie z B lymfocytů, lymfomy</a:t>
            </a:r>
          </a:p>
        </p:txBody>
      </p:sp>
    </p:spTree>
    <p:extLst>
      <p:ext uri="{BB962C8B-B14F-4D97-AF65-F5344CB8AC3E}">
        <p14:creationId xmlns:p14="http://schemas.microsoft.com/office/powerpoint/2010/main" xmlns="" val="15942087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z="3600" b="1" dirty="0" smtClean="0"/>
              <a:t>Dávkování IVIG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z="2000" dirty="0" err="1" smtClean="0"/>
              <a:t>Agamaglobulinémie</a:t>
            </a:r>
            <a:r>
              <a:rPr lang="cs-CZ" sz="2000" dirty="0" smtClean="0"/>
              <a:t> – i.v. imunoglobuliny 400-600 mg/kg/měsíc</a:t>
            </a:r>
          </a:p>
          <a:p>
            <a:pPr eaLnBrk="1" hangingPunct="1"/>
            <a:endParaRPr lang="cs-CZ" sz="2000" dirty="0" smtClean="0"/>
          </a:p>
          <a:p>
            <a:pPr eaLnBrk="1" hangingPunct="1"/>
            <a:r>
              <a:rPr lang="cs-CZ" sz="2000" dirty="0" smtClean="0"/>
              <a:t>Pravidelná substituce v denních stacionářích v intervalech 3-4 týdnů</a:t>
            </a:r>
          </a:p>
          <a:p>
            <a:pPr eaLnBrk="1" hangingPunct="1"/>
            <a:endParaRPr lang="cs-CZ" sz="2000" dirty="0" smtClean="0"/>
          </a:p>
          <a:p>
            <a:pPr eaLnBrk="1" hangingPunct="1"/>
            <a:r>
              <a:rPr lang="cs-CZ" sz="2000" dirty="0" smtClean="0"/>
              <a:t>V posledních letech se stále častěji prosazuje „</a:t>
            </a:r>
            <a:r>
              <a:rPr lang="cs-CZ" sz="2000" dirty="0" err="1" smtClean="0"/>
              <a:t>home</a:t>
            </a:r>
            <a:r>
              <a:rPr lang="cs-CZ" sz="2000" dirty="0" smtClean="0"/>
              <a:t> </a:t>
            </a:r>
            <a:r>
              <a:rPr lang="cs-CZ" sz="2000" dirty="0" err="1" smtClean="0"/>
              <a:t>therapy</a:t>
            </a:r>
            <a:r>
              <a:rPr lang="cs-CZ" sz="2000" dirty="0" smtClean="0"/>
              <a:t>“ - aplikace </a:t>
            </a:r>
            <a:r>
              <a:rPr lang="cs-CZ" sz="2000" b="1" dirty="0" smtClean="0"/>
              <a:t>subkutánních </a:t>
            </a:r>
            <a:r>
              <a:rPr lang="cs-CZ" sz="2000" b="1" dirty="0" err="1" smtClean="0"/>
              <a:t>Ig</a:t>
            </a:r>
            <a:r>
              <a:rPr lang="cs-CZ" sz="2000" b="1" dirty="0" smtClean="0"/>
              <a:t> </a:t>
            </a:r>
            <a:r>
              <a:rPr lang="cs-CZ" sz="2000" dirty="0" err="1" smtClean="0"/>
              <a:t>infúzní</a:t>
            </a:r>
            <a:r>
              <a:rPr lang="cs-CZ" sz="2000" dirty="0" smtClean="0"/>
              <a:t> pumpou (cca každých 5-7 dnů, větší komfort pro pacienta, méně nežádoucích reakcí)</a:t>
            </a:r>
          </a:p>
        </p:txBody>
      </p:sp>
    </p:spTree>
    <p:extLst>
      <p:ext uri="{BB962C8B-B14F-4D97-AF65-F5344CB8AC3E}">
        <p14:creationId xmlns:p14="http://schemas.microsoft.com/office/powerpoint/2010/main" xmlns="" val="3614154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Aplikace subkutánních </a:t>
            </a:r>
            <a:r>
              <a:rPr lang="cs-CZ" b="1" dirty="0" err="1" smtClean="0"/>
              <a:t>Ig</a:t>
            </a:r>
            <a:r>
              <a:rPr lang="cs-CZ" b="1" dirty="0" smtClean="0"/>
              <a:t> pumpou</a:t>
            </a:r>
            <a:endParaRPr lang="cs-CZ" b="1" dirty="0"/>
          </a:p>
        </p:txBody>
      </p:sp>
      <p:pic>
        <p:nvPicPr>
          <p:cNvPr id="21506" name="Picture 2" descr="G:\Elektronická skripta\Imunodeficience\SC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754170"/>
            <a:ext cx="5616624" cy="44651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1058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z="3600" b="1" dirty="0" smtClean="0"/>
              <a:t>Nežádoucí účinky léčby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sz="2000" dirty="0" smtClean="0"/>
          </a:p>
          <a:p>
            <a:pPr eaLnBrk="1" hangingPunct="1"/>
            <a:r>
              <a:rPr lang="cs-CZ" sz="2000" dirty="0" smtClean="0"/>
              <a:t>Alergické reakce až anafylaktický šok  </a:t>
            </a:r>
          </a:p>
          <a:p>
            <a:pPr eaLnBrk="1" hangingPunct="1"/>
            <a:r>
              <a:rPr lang="cs-CZ" sz="2000" dirty="0" smtClean="0"/>
              <a:t>U menších reakcí (třesavka, bolest hlavy, třesavka) obvykle postačí jen zpomalení infúze </a:t>
            </a:r>
          </a:p>
          <a:p>
            <a:pPr eaLnBrk="1" hangingPunct="1"/>
            <a:r>
              <a:rPr lang="cs-CZ" sz="2000" dirty="0" smtClean="0"/>
              <a:t>Někdy je nutné podat před aplikací infúze KS</a:t>
            </a:r>
          </a:p>
          <a:p>
            <a:pPr eaLnBrk="1" hangingPunct="1"/>
            <a:r>
              <a:rPr lang="cs-CZ" sz="2000" dirty="0" smtClean="0"/>
              <a:t>Změna preparátu (nižší obsah </a:t>
            </a:r>
            <a:r>
              <a:rPr lang="cs-CZ" sz="2000" dirty="0" err="1" smtClean="0"/>
              <a:t>IgA</a:t>
            </a:r>
            <a:r>
              <a:rPr lang="cs-CZ" sz="20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14074553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11560" y="1988840"/>
            <a:ext cx="7772400" cy="1470025"/>
          </a:xfrm>
        </p:spPr>
        <p:txBody>
          <a:bodyPr>
            <a:normAutofit/>
          </a:bodyPr>
          <a:lstStyle/>
          <a:p>
            <a:pPr eaLnBrk="1" hangingPunct="1"/>
            <a:r>
              <a:rPr lang="cs-CZ" sz="4800" b="1" dirty="0" smtClean="0"/>
              <a:t>Sekundární </a:t>
            </a:r>
            <a:r>
              <a:rPr lang="cs-CZ" sz="4800" b="1" dirty="0" err="1" smtClean="0"/>
              <a:t>imunodeficity</a:t>
            </a:r>
            <a:endParaRPr lang="cs-CZ" sz="4800" b="1" dirty="0" smtClean="0"/>
          </a:p>
        </p:txBody>
      </p:sp>
      <p:sp>
        <p:nvSpPr>
          <p:cNvPr id="921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xmlns="" val="31339747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15888"/>
            <a:ext cx="8229600" cy="633412"/>
          </a:xfrm>
        </p:spPr>
        <p:txBody>
          <a:bodyPr>
            <a:normAutofit/>
          </a:bodyPr>
          <a:lstStyle/>
          <a:p>
            <a:pPr algn="l" eaLnBrk="1" hangingPunct="1"/>
            <a:r>
              <a:rPr lang="cs-CZ" altLang="cs-CZ" sz="3200" b="1" dirty="0" smtClean="0"/>
              <a:t>                      Sekundární </a:t>
            </a:r>
            <a:r>
              <a:rPr lang="cs-CZ" altLang="cs-CZ" sz="3200" b="1" dirty="0" err="1" smtClean="0"/>
              <a:t>imunodeficity</a:t>
            </a:r>
            <a:endParaRPr lang="cs-CZ" altLang="cs-CZ" sz="3200" b="1" dirty="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18488" cy="554513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000" b="1" dirty="0" smtClean="0"/>
              <a:t>AIDS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b="1" dirty="0" smtClean="0"/>
              <a:t>Akutní a chronická virová onemocnění </a:t>
            </a:r>
            <a:r>
              <a:rPr lang="cs-CZ" altLang="cs-CZ" sz="2000" dirty="0" smtClean="0"/>
              <a:t>– infekční mononukleosa, chřipka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b="1" dirty="0" smtClean="0"/>
              <a:t>Metabolické poruchy </a:t>
            </a:r>
            <a:r>
              <a:rPr lang="cs-CZ" altLang="cs-CZ" sz="2000" dirty="0" smtClean="0"/>
              <a:t>– diabetes, urémie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b="1" dirty="0" smtClean="0"/>
              <a:t>Autoimunitní onemocnění </a:t>
            </a:r>
            <a:r>
              <a:rPr lang="cs-CZ" altLang="cs-CZ" sz="2000" dirty="0" smtClean="0"/>
              <a:t>– </a:t>
            </a:r>
            <a:r>
              <a:rPr lang="cs-CZ" altLang="cs-CZ" sz="2000" dirty="0" err="1" smtClean="0"/>
              <a:t>protil</a:t>
            </a:r>
            <a:r>
              <a:rPr lang="cs-CZ" altLang="cs-CZ" sz="2000" dirty="0" smtClean="0"/>
              <a:t>. proti imunokompetentním buňkám – neutrofily, lymfocyty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b="1" dirty="0" smtClean="0"/>
              <a:t>Alergické choroby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b="1" dirty="0" smtClean="0"/>
              <a:t>Chronické choroby GIT a jater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b="1" dirty="0" smtClean="0"/>
              <a:t>Maligní onemocnění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b="1" dirty="0" smtClean="0"/>
              <a:t>Popáleniny, pooperační stavy, traumata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b="1" dirty="0" smtClean="0"/>
              <a:t>Těžké výživové karence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b="1" dirty="0" smtClean="0"/>
              <a:t>Chronické infekce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b="1" dirty="0" smtClean="0"/>
              <a:t>Ionizující záření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b="1" dirty="0" smtClean="0"/>
              <a:t>Polékové imunodeficience, imunosuprese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b="1" dirty="0" smtClean="0"/>
              <a:t>Chronický stress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b="1" dirty="0" smtClean="0"/>
              <a:t>Chronická expozice chemickým škodlivinám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000" b="1" dirty="0" smtClean="0"/>
          </a:p>
          <a:p>
            <a:pPr eaLnBrk="1" hangingPunct="1">
              <a:lnSpc>
                <a:spcPct val="80000"/>
              </a:lnSpc>
            </a:pPr>
            <a:endParaRPr lang="cs-CZ" altLang="cs-CZ" sz="2000" b="1" dirty="0" smtClean="0"/>
          </a:p>
          <a:p>
            <a:pPr eaLnBrk="1" hangingPunct="1">
              <a:lnSpc>
                <a:spcPct val="80000"/>
              </a:lnSpc>
            </a:pPr>
            <a:endParaRPr lang="cs-CZ" altLang="cs-CZ" sz="20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473958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pPr algn="l" eaLnBrk="1" hangingPunct="1"/>
            <a:r>
              <a:rPr lang="cs-CZ" altLang="cs-CZ" sz="2400" b="1" smtClean="0"/>
              <a:t>VI. Sekundární imunodeficity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8229600" cy="5616575"/>
          </a:xfrm>
        </p:spPr>
        <p:txBody>
          <a:bodyPr/>
          <a:lstStyle/>
          <a:p>
            <a:pPr eaLnBrk="1" hangingPunct="1"/>
            <a:r>
              <a:rPr lang="cs-CZ" altLang="cs-CZ" sz="2000" b="1" i="1" smtClean="0"/>
              <a:t>Splenektomie </a:t>
            </a:r>
            <a:r>
              <a:rPr lang="cs-CZ" altLang="cs-CZ" sz="2000" b="1" smtClean="0"/>
              <a:t>-  </a:t>
            </a:r>
            <a:r>
              <a:rPr lang="cs-CZ" altLang="cs-CZ" sz="2000" smtClean="0"/>
              <a:t>porucha tvorby protilátek proti opouzřeným mikroorganismům, hlavně Pneumokokům</a:t>
            </a:r>
          </a:p>
          <a:p>
            <a:pPr eaLnBrk="1" hangingPunct="1"/>
            <a:r>
              <a:rPr lang="cs-CZ" altLang="cs-CZ" sz="2000" b="1" i="1" smtClean="0"/>
              <a:t>Choroby ze ztrát imunoglobulinů</a:t>
            </a:r>
            <a:r>
              <a:rPr lang="cs-CZ" altLang="cs-CZ" sz="2000" b="1" smtClean="0"/>
              <a:t> </a:t>
            </a:r>
            <a:r>
              <a:rPr lang="cs-CZ" altLang="cs-CZ" sz="2000" smtClean="0"/>
              <a:t>– nefrotický syndrom</a:t>
            </a:r>
          </a:p>
          <a:p>
            <a:pPr eaLnBrk="1" hangingPunct="1">
              <a:buFontTx/>
              <a:buNone/>
            </a:pPr>
            <a:r>
              <a:rPr lang="cs-CZ" altLang="cs-CZ" sz="2000" smtClean="0"/>
              <a:t>                                                               - střevní lymfangiektazie</a:t>
            </a:r>
          </a:p>
          <a:p>
            <a:pPr eaLnBrk="1" hangingPunct="1"/>
            <a:r>
              <a:rPr lang="cs-CZ" altLang="cs-CZ" sz="2000" b="1" i="1" smtClean="0"/>
              <a:t>Lymfomy, myelomy, CLL</a:t>
            </a:r>
          </a:p>
          <a:p>
            <a:pPr eaLnBrk="1" hangingPunct="1">
              <a:buFontTx/>
              <a:buNone/>
            </a:pPr>
            <a:endParaRPr lang="cs-CZ" altLang="cs-CZ" sz="2000" b="1" smtClean="0"/>
          </a:p>
        </p:txBody>
      </p:sp>
    </p:spTree>
    <p:extLst>
      <p:ext uri="{BB962C8B-B14F-4D97-AF65-F5344CB8AC3E}">
        <p14:creationId xmlns:p14="http://schemas.microsoft.com/office/powerpoint/2010/main" xmlns="" val="2698621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274638"/>
            <a:ext cx="7632848" cy="63408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z="3600" b="1" dirty="0" smtClean="0"/>
              <a:t>Syndrom získané imunodeficience </a:t>
            </a:r>
            <a:r>
              <a:rPr lang="en-US" altLang="cs-CZ" sz="3600" b="1" dirty="0" smtClean="0"/>
              <a:t>(AIDS)</a:t>
            </a:r>
            <a:endParaRPr lang="en-US" altLang="cs-CZ" sz="3600" b="1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29600" cy="52181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200" dirty="0" smtClean="0"/>
              <a:t>Způsoben </a:t>
            </a:r>
            <a:r>
              <a:rPr lang="en-US" altLang="cs-CZ" sz="2200" dirty="0" err="1" smtClean="0"/>
              <a:t>Retrovir</a:t>
            </a:r>
            <a:r>
              <a:rPr lang="cs-CZ" altLang="cs-CZ" sz="2200" dirty="0" err="1" smtClean="0"/>
              <a:t>em</a:t>
            </a:r>
            <a:r>
              <a:rPr lang="en-US" altLang="cs-CZ" sz="2200" dirty="0" smtClean="0"/>
              <a:t> </a:t>
            </a:r>
            <a:r>
              <a:rPr lang="en-US" altLang="cs-CZ" sz="2200" b="1" dirty="0"/>
              <a:t>HIV 1</a:t>
            </a:r>
            <a:r>
              <a:rPr lang="en-US" altLang="cs-CZ" sz="2200" dirty="0"/>
              <a:t> </a:t>
            </a:r>
            <a:r>
              <a:rPr lang="cs-CZ" altLang="cs-CZ" sz="2200" dirty="0" smtClean="0"/>
              <a:t>nebo</a:t>
            </a:r>
            <a:r>
              <a:rPr lang="en-US" altLang="cs-CZ" sz="2200" dirty="0" smtClean="0"/>
              <a:t> </a:t>
            </a:r>
            <a:r>
              <a:rPr lang="en-US" altLang="cs-CZ" sz="2200" b="1" dirty="0"/>
              <a:t>HIV 2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200" dirty="0" smtClean="0"/>
              <a:t>Současná </a:t>
            </a:r>
            <a:r>
              <a:rPr lang="en-US" altLang="cs-CZ" sz="2200" dirty="0" smtClean="0"/>
              <a:t>incidence </a:t>
            </a:r>
            <a:r>
              <a:rPr lang="cs-CZ" altLang="cs-CZ" sz="2200" dirty="0" smtClean="0"/>
              <a:t>37</a:t>
            </a:r>
            <a:r>
              <a:rPr lang="en-US" altLang="cs-CZ" sz="2200" dirty="0" smtClean="0"/>
              <a:t> mil.</a:t>
            </a:r>
            <a:r>
              <a:rPr lang="cs-CZ" altLang="cs-CZ" sz="2200" dirty="0" smtClean="0"/>
              <a:t>lidí</a:t>
            </a:r>
            <a:r>
              <a:rPr lang="en-US" altLang="cs-CZ" sz="2200" dirty="0" smtClean="0"/>
              <a:t>, </a:t>
            </a:r>
            <a:r>
              <a:rPr lang="cs-CZ" altLang="cs-CZ" sz="2200" dirty="0" smtClean="0"/>
              <a:t>nejvíce postižena střední </a:t>
            </a:r>
            <a:r>
              <a:rPr lang="en-US" altLang="cs-CZ" sz="2200" dirty="0" err="1" smtClean="0"/>
              <a:t>Afri</a:t>
            </a:r>
            <a:r>
              <a:rPr lang="cs-CZ" altLang="cs-CZ" sz="2200" dirty="0" smtClean="0"/>
              <a:t>k</a:t>
            </a:r>
            <a:r>
              <a:rPr lang="en-US" altLang="cs-CZ" sz="2200" dirty="0" smtClean="0"/>
              <a:t>a</a:t>
            </a:r>
            <a:r>
              <a:rPr lang="en-US" altLang="cs-CZ" sz="2200" dirty="0"/>
              <a:t>, </a:t>
            </a:r>
            <a:r>
              <a:rPr lang="cs-CZ" altLang="cs-CZ" sz="2200" dirty="0" smtClean="0"/>
              <a:t>2</a:t>
            </a:r>
            <a:r>
              <a:rPr lang="en-US" altLang="cs-CZ" sz="2200" dirty="0" smtClean="0"/>
              <a:t>mil</a:t>
            </a:r>
            <a:r>
              <a:rPr lang="en-US" altLang="cs-CZ" sz="2200" dirty="0"/>
              <a:t>. </a:t>
            </a:r>
            <a:r>
              <a:rPr lang="cs-CZ" altLang="cs-CZ" sz="2200" dirty="0" smtClean="0"/>
              <a:t>nových </a:t>
            </a:r>
            <a:r>
              <a:rPr lang="en-US" altLang="cs-CZ" sz="2200" dirty="0" err="1" smtClean="0"/>
              <a:t>infe</a:t>
            </a:r>
            <a:r>
              <a:rPr lang="cs-CZ" altLang="cs-CZ" sz="2200" dirty="0" err="1" smtClean="0"/>
              <a:t>kcí</a:t>
            </a:r>
            <a:r>
              <a:rPr lang="cs-CZ" altLang="cs-CZ" sz="2200" dirty="0" smtClean="0"/>
              <a:t> za rok</a:t>
            </a:r>
            <a:r>
              <a:rPr lang="en-US" altLang="cs-CZ" sz="2200" dirty="0" smtClean="0"/>
              <a:t>, </a:t>
            </a:r>
            <a:r>
              <a:rPr lang="cs-CZ" altLang="cs-CZ" sz="2200" dirty="0" smtClean="0"/>
              <a:t>1.2</a:t>
            </a:r>
            <a:r>
              <a:rPr lang="en-US" altLang="cs-CZ" sz="2200" dirty="0" smtClean="0"/>
              <a:t> </a:t>
            </a:r>
            <a:r>
              <a:rPr lang="en-US" altLang="cs-CZ" sz="2200" dirty="0"/>
              <a:t>mil. </a:t>
            </a:r>
            <a:r>
              <a:rPr lang="cs-CZ" altLang="cs-CZ" sz="2200" dirty="0" smtClean="0"/>
              <a:t>Úmrtí za rok</a:t>
            </a:r>
            <a:r>
              <a:rPr lang="en-US" altLang="cs-CZ" sz="2200" dirty="0" smtClean="0"/>
              <a:t> </a:t>
            </a:r>
            <a:endParaRPr lang="en-US" altLang="cs-CZ" sz="2200" dirty="0"/>
          </a:p>
          <a:p>
            <a:pPr eaLnBrk="1" hangingPunct="1">
              <a:lnSpc>
                <a:spcPct val="80000"/>
              </a:lnSpc>
            </a:pPr>
            <a:r>
              <a:rPr lang="en-US" altLang="cs-CZ" sz="2200" dirty="0"/>
              <a:t>CZ:10/14 - HIV+ 2330,  AIDS 423, </a:t>
            </a:r>
            <a:r>
              <a:rPr lang="cs-CZ" altLang="cs-CZ" sz="2200" dirty="0" smtClean="0"/>
              <a:t>úmrtí</a:t>
            </a:r>
            <a:r>
              <a:rPr lang="en-US" altLang="cs-CZ" sz="2200" dirty="0" smtClean="0"/>
              <a:t> </a:t>
            </a:r>
            <a:r>
              <a:rPr lang="en-US" altLang="cs-CZ" sz="2200" dirty="0"/>
              <a:t>310</a:t>
            </a:r>
          </a:p>
          <a:p>
            <a:pPr eaLnBrk="1" hangingPunct="1">
              <a:lnSpc>
                <a:spcPct val="80000"/>
              </a:lnSpc>
            </a:pPr>
            <a:r>
              <a:rPr lang="en-US" altLang="cs-CZ" sz="2200" dirty="0"/>
              <a:t>Virus </a:t>
            </a:r>
            <a:r>
              <a:rPr lang="cs-CZ" altLang="cs-CZ" sz="2200" dirty="0" smtClean="0"/>
              <a:t>napadá buňky nesoucí</a:t>
            </a:r>
            <a:r>
              <a:rPr lang="en-US" altLang="cs-CZ" sz="2200" dirty="0" smtClean="0"/>
              <a:t> </a:t>
            </a:r>
            <a:r>
              <a:rPr lang="en-US" altLang="cs-CZ" sz="2200" b="1" dirty="0"/>
              <a:t>CD4 (CD4+ </a:t>
            </a:r>
            <a:r>
              <a:rPr lang="cs-CZ" altLang="cs-CZ" sz="2200" b="1" dirty="0" smtClean="0"/>
              <a:t>pomocné </a:t>
            </a:r>
            <a:r>
              <a:rPr lang="en-US" altLang="cs-CZ" sz="2200" b="1" dirty="0" smtClean="0"/>
              <a:t>T</a:t>
            </a:r>
            <a:r>
              <a:rPr lang="cs-CZ" altLang="cs-CZ" sz="2200" b="1" dirty="0" smtClean="0"/>
              <a:t>-lymfocyty</a:t>
            </a:r>
            <a:r>
              <a:rPr lang="en-US" altLang="cs-CZ" sz="2200" b="1" dirty="0" smtClean="0"/>
              <a:t>)</a:t>
            </a:r>
            <a:r>
              <a:rPr lang="en-US" altLang="cs-CZ" sz="2200" dirty="0" smtClean="0"/>
              <a:t>; </a:t>
            </a:r>
            <a:r>
              <a:rPr lang="cs-CZ" altLang="cs-CZ" sz="2200" dirty="0" smtClean="0"/>
              <a:t>rovněž infikuje </a:t>
            </a:r>
            <a:r>
              <a:rPr lang="en-US" altLang="cs-CZ" sz="2200" dirty="0" smtClean="0"/>
              <a:t>ma</a:t>
            </a:r>
            <a:r>
              <a:rPr lang="cs-CZ" altLang="cs-CZ" sz="2200" dirty="0" err="1" smtClean="0"/>
              <a:t>krofágy</a:t>
            </a:r>
            <a:r>
              <a:rPr lang="en-US" altLang="cs-CZ" sz="2200" dirty="0" smtClean="0"/>
              <a:t> a </a:t>
            </a:r>
            <a:r>
              <a:rPr lang="cs-CZ" altLang="cs-CZ" sz="2200" dirty="0" smtClean="0"/>
              <a:t>buňky </a:t>
            </a:r>
            <a:r>
              <a:rPr lang="en-US" altLang="cs-CZ" sz="2200" dirty="0" smtClean="0"/>
              <a:t>CNS </a:t>
            </a:r>
            <a:endParaRPr lang="en-US" altLang="cs-CZ" sz="2200" dirty="0"/>
          </a:p>
          <a:p>
            <a:pPr eaLnBrk="1" hangingPunct="1">
              <a:lnSpc>
                <a:spcPct val="80000"/>
              </a:lnSpc>
            </a:pPr>
            <a:r>
              <a:rPr lang="en-US" altLang="cs-CZ" sz="2200" dirty="0"/>
              <a:t>Virus </a:t>
            </a:r>
            <a:r>
              <a:rPr lang="cs-CZ" altLang="cs-CZ" sz="2200" dirty="0" smtClean="0"/>
              <a:t>vstupuje do buněk prostřednictvím C</a:t>
            </a:r>
            <a:r>
              <a:rPr lang="en-US" altLang="cs-CZ" sz="2200" dirty="0" smtClean="0"/>
              <a:t>D4 receptor</a:t>
            </a:r>
            <a:r>
              <a:rPr lang="cs-CZ" altLang="cs-CZ" sz="2200" dirty="0" smtClean="0"/>
              <a:t>u</a:t>
            </a:r>
            <a:r>
              <a:rPr lang="en-US" altLang="cs-CZ" sz="2200" dirty="0" smtClean="0"/>
              <a:t> </a:t>
            </a:r>
            <a:r>
              <a:rPr lang="cs-CZ" altLang="cs-CZ" sz="2200" dirty="0" smtClean="0"/>
              <a:t>nebo některých molekul pro </a:t>
            </a:r>
            <a:r>
              <a:rPr lang="en-US" altLang="cs-CZ" sz="2200" dirty="0" err="1" smtClean="0"/>
              <a:t>chemokin</a:t>
            </a:r>
            <a:r>
              <a:rPr lang="cs-CZ" altLang="cs-CZ" sz="2200" dirty="0" smtClean="0"/>
              <a:t>y</a:t>
            </a:r>
            <a:r>
              <a:rPr lang="en-US" altLang="cs-CZ" sz="2200" dirty="0" smtClean="0"/>
              <a:t> (CCR5</a:t>
            </a:r>
            <a:r>
              <a:rPr lang="cs-CZ" altLang="cs-CZ" sz="2200" dirty="0" smtClean="0"/>
              <a:t>, </a:t>
            </a:r>
            <a:r>
              <a:rPr lang="en-US" altLang="cs-CZ" sz="2200" dirty="0" smtClean="0"/>
              <a:t>CXCR4</a:t>
            </a:r>
            <a:r>
              <a:rPr lang="en-US" altLang="cs-CZ" sz="2200" dirty="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200" dirty="0" smtClean="0"/>
              <a:t>G</a:t>
            </a:r>
            <a:r>
              <a:rPr lang="en-US" altLang="cs-CZ" sz="2200" dirty="0" err="1" smtClean="0"/>
              <a:t>enom</a:t>
            </a:r>
            <a:r>
              <a:rPr lang="cs-CZ" altLang="cs-CZ" sz="2200" dirty="0" smtClean="0"/>
              <a:t> viru se přepíše</a:t>
            </a:r>
            <a:r>
              <a:rPr lang="en-US" altLang="cs-CZ" sz="2200" dirty="0" smtClean="0"/>
              <a:t> </a:t>
            </a:r>
            <a:r>
              <a:rPr lang="cs-CZ" altLang="cs-CZ" sz="2200" dirty="0" smtClean="0"/>
              <a:t>do lidské </a:t>
            </a:r>
            <a:r>
              <a:rPr lang="en-US" altLang="cs-CZ" sz="2200" dirty="0" smtClean="0"/>
              <a:t>DNA </a:t>
            </a:r>
            <a:r>
              <a:rPr lang="cs-CZ" altLang="cs-CZ" sz="2200" dirty="0" smtClean="0"/>
              <a:t>pomocí enzymu</a:t>
            </a:r>
            <a:r>
              <a:rPr lang="en-US" altLang="cs-CZ" sz="2200" dirty="0" smtClean="0"/>
              <a:t> </a:t>
            </a:r>
            <a:r>
              <a:rPr lang="en-US" altLang="cs-CZ" sz="2200" b="1" dirty="0" err="1" smtClean="0"/>
              <a:t>rever</a:t>
            </a:r>
            <a:r>
              <a:rPr lang="cs-CZ" altLang="cs-CZ" sz="2200" b="1" dirty="0" smtClean="0"/>
              <a:t>zní</a:t>
            </a:r>
            <a:r>
              <a:rPr lang="en-US" altLang="cs-CZ" sz="2200" b="1" dirty="0" smtClean="0"/>
              <a:t> trans</a:t>
            </a:r>
            <a:r>
              <a:rPr lang="cs-CZ" altLang="cs-CZ" sz="2200" b="1" dirty="0" err="1" smtClean="0"/>
              <a:t>kriptázy</a:t>
            </a:r>
            <a:r>
              <a:rPr lang="en-US" altLang="cs-CZ" sz="2200" dirty="0" smtClean="0"/>
              <a:t> a</a:t>
            </a:r>
            <a:r>
              <a:rPr lang="cs-CZ" altLang="cs-CZ" sz="2200" dirty="0" smtClean="0"/>
              <a:t> </a:t>
            </a:r>
            <a:r>
              <a:rPr lang="en-US" altLang="cs-CZ" sz="2200" dirty="0" err="1" smtClean="0"/>
              <a:t>inf</a:t>
            </a:r>
            <a:r>
              <a:rPr lang="cs-CZ" altLang="cs-CZ" sz="2200" dirty="0" err="1" smtClean="0"/>
              <a:t>ikované</a:t>
            </a:r>
            <a:r>
              <a:rPr lang="cs-CZ" altLang="cs-CZ" sz="2200" dirty="0" smtClean="0"/>
              <a:t> buňky pak zajišťují replikaci </a:t>
            </a:r>
            <a:r>
              <a:rPr lang="en-US" altLang="cs-CZ" sz="2200" dirty="0" err="1" smtClean="0"/>
              <a:t>vir</a:t>
            </a:r>
            <a:r>
              <a:rPr lang="cs-CZ" altLang="cs-CZ" sz="2200" dirty="0" smtClean="0"/>
              <a:t>u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200" b="1" u="sng" dirty="0" smtClean="0"/>
              <a:t>Přenos</a:t>
            </a:r>
            <a:r>
              <a:rPr lang="en-US" altLang="cs-CZ" sz="2200" b="1" u="sng" dirty="0" smtClean="0"/>
              <a:t>:</a:t>
            </a:r>
            <a:r>
              <a:rPr lang="en-US" altLang="cs-CZ" sz="2200" b="1" dirty="0" smtClean="0"/>
              <a:t> </a:t>
            </a:r>
            <a:r>
              <a:rPr lang="cs-CZ" altLang="cs-CZ" sz="2200" dirty="0" smtClean="0"/>
              <a:t>pohlavním stykem</a:t>
            </a:r>
            <a:endParaRPr lang="en-US" altLang="cs-CZ" sz="22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cs-CZ" sz="2200" dirty="0"/>
              <a:t>                    </a:t>
            </a:r>
            <a:r>
              <a:rPr lang="cs-CZ" altLang="cs-CZ" sz="2200" dirty="0" smtClean="0"/>
              <a:t>tělními tekutinami</a:t>
            </a:r>
            <a:r>
              <a:rPr lang="en-US" altLang="cs-CZ" sz="2200" dirty="0" smtClean="0"/>
              <a:t> (</a:t>
            </a:r>
            <a:r>
              <a:rPr lang="cs-CZ" altLang="cs-CZ" sz="2200" dirty="0" smtClean="0"/>
              <a:t>krev, krevní produkty</a:t>
            </a:r>
            <a:r>
              <a:rPr lang="en-US" altLang="cs-CZ" sz="2200" dirty="0" smtClean="0"/>
              <a:t>)</a:t>
            </a:r>
            <a:endParaRPr lang="en-US" altLang="cs-CZ" sz="22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cs-CZ" sz="2200" dirty="0"/>
              <a:t>                    </a:t>
            </a:r>
            <a:r>
              <a:rPr lang="cs-CZ" altLang="cs-CZ" sz="2200" dirty="0" smtClean="0"/>
              <a:t>z matky na dítě </a:t>
            </a:r>
            <a:r>
              <a:rPr lang="en-US" altLang="cs-CZ" sz="2200" dirty="0" smtClean="0"/>
              <a:t>(</a:t>
            </a:r>
            <a:r>
              <a:rPr lang="en-US" altLang="cs-CZ" sz="2200" dirty="0" err="1" smtClean="0"/>
              <a:t>prenat</a:t>
            </a:r>
            <a:r>
              <a:rPr lang="cs-CZ" altLang="cs-CZ" sz="2200" dirty="0" err="1" smtClean="0"/>
              <a:t>álně</a:t>
            </a:r>
            <a:r>
              <a:rPr lang="en-US" altLang="cs-CZ" sz="2200" dirty="0" smtClean="0"/>
              <a:t>, </a:t>
            </a:r>
            <a:r>
              <a:rPr lang="cs-CZ" altLang="cs-CZ" sz="2200" dirty="0" smtClean="0"/>
              <a:t>při porodu</a:t>
            </a:r>
            <a:r>
              <a:rPr lang="en-US" altLang="cs-CZ" sz="2200" dirty="0" smtClean="0"/>
              <a:t>, </a:t>
            </a:r>
            <a:r>
              <a:rPr lang="cs-CZ" altLang="cs-CZ" sz="2200" dirty="0" smtClean="0"/>
              <a:t>kojením</a:t>
            </a:r>
            <a:r>
              <a:rPr lang="en-US" altLang="cs-CZ" sz="2200" dirty="0" smtClean="0"/>
              <a:t>)</a:t>
            </a:r>
            <a:endParaRPr lang="en-US" altLang="cs-CZ" sz="2200" dirty="0"/>
          </a:p>
        </p:txBody>
      </p:sp>
    </p:spTree>
    <p:extLst>
      <p:ext uri="{BB962C8B-B14F-4D97-AF65-F5344CB8AC3E}">
        <p14:creationId xmlns:p14="http://schemas.microsoft.com/office/powerpoint/2010/main" xmlns="" val="16057335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712968" cy="1143000"/>
          </a:xfrm>
        </p:spPr>
        <p:txBody>
          <a:bodyPr>
            <a:noAutofit/>
          </a:bodyPr>
          <a:lstStyle/>
          <a:p>
            <a:r>
              <a:rPr lang="cs-CZ" sz="3600" b="1" dirty="0" smtClean="0"/>
              <a:t>Výskyt imunodeficiencí podle Evropského registru primárních imunodeficiencí z r.2003 </a:t>
            </a:r>
            <a:r>
              <a:rPr lang="cs-CZ" sz="2800" b="1" dirty="0" smtClean="0"/>
              <a:t>(prevalence 1,52/100000) </a:t>
            </a:r>
            <a:endParaRPr lang="cs-CZ" sz="2800" b="1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1187624" y="2780930"/>
          <a:ext cx="6552728" cy="2592284"/>
        </p:xfrm>
        <a:graphic>
          <a:graphicData uri="http://schemas.openxmlformats.org/drawingml/2006/table">
            <a:tbl>
              <a:tblPr/>
              <a:tblGrid>
                <a:gridCol w="3276364"/>
                <a:gridCol w="3276364"/>
              </a:tblGrid>
              <a:tr h="464289">
                <a:tc>
                  <a:txBody>
                    <a:bodyPr/>
                    <a:lstStyle/>
                    <a:p>
                      <a:pPr marL="6858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b="1" dirty="0">
                          <a:latin typeface="Calibri"/>
                          <a:ea typeface="Calibri"/>
                          <a:cs typeface="Times New Roman"/>
                        </a:rPr>
                        <a:t>Typ poruchy</a:t>
                      </a:r>
                      <a:endParaRPr lang="cs-CZ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b="1" dirty="0">
                          <a:latin typeface="Calibri"/>
                          <a:ea typeface="Calibri"/>
                          <a:cs typeface="Times New Roman"/>
                        </a:rPr>
                        <a:t>Frekvence (%)</a:t>
                      </a:r>
                      <a:endParaRPr lang="cs-CZ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5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>
                          <a:latin typeface="Calibri"/>
                          <a:ea typeface="Calibri"/>
                          <a:cs typeface="Times New Roman"/>
                        </a:rPr>
                        <a:t>Deficience protilátek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>
                          <a:latin typeface="Calibri"/>
                          <a:ea typeface="Calibri"/>
                          <a:cs typeface="Times New Roman"/>
                        </a:rPr>
                        <a:t>66,3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5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>
                          <a:latin typeface="Calibri"/>
                          <a:ea typeface="Calibri"/>
                          <a:cs typeface="Times New Roman"/>
                        </a:rPr>
                        <a:t>Deficience T lymfocytů + kombinované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>
                          <a:latin typeface="Calibri"/>
                          <a:ea typeface="Calibri"/>
                          <a:cs typeface="Times New Roman"/>
                        </a:rPr>
                        <a:t>17,6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5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>
                          <a:latin typeface="Calibri"/>
                          <a:ea typeface="Calibri"/>
                          <a:cs typeface="Times New Roman"/>
                        </a:rPr>
                        <a:t>Deficience fagocytózy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>
                          <a:latin typeface="Calibri"/>
                          <a:ea typeface="Calibri"/>
                          <a:cs typeface="Times New Roman"/>
                        </a:rPr>
                        <a:t>7,4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5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>
                          <a:latin typeface="Calibri"/>
                          <a:ea typeface="Calibri"/>
                          <a:cs typeface="Times New Roman"/>
                        </a:rPr>
                        <a:t>Deficience komplementu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>
                          <a:latin typeface="Calibri"/>
                          <a:ea typeface="Calibri"/>
                          <a:cs typeface="Times New Roman"/>
                        </a:rPr>
                        <a:t>6,2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5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>
                          <a:latin typeface="Calibri"/>
                          <a:ea typeface="Calibri"/>
                          <a:cs typeface="Times New Roman"/>
                        </a:rPr>
                        <a:t>Ostatní primární imunodeficience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>
                          <a:latin typeface="Calibri"/>
                          <a:ea typeface="Calibri"/>
                          <a:cs typeface="Times New Roman"/>
                        </a:rPr>
                        <a:t>2,5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1808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274638"/>
            <a:ext cx="7632848" cy="634082"/>
          </a:xfrm>
        </p:spPr>
        <p:txBody>
          <a:bodyPr>
            <a:normAutofit fontScale="90000"/>
          </a:bodyPr>
          <a:lstStyle/>
          <a:p>
            <a:r>
              <a:rPr lang="cs-CZ" altLang="cs-CZ" sz="3600" b="1" dirty="0" smtClean="0"/>
              <a:t>Syndrom získané imunodeficience </a:t>
            </a:r>
            <a:r>
              <a:rPr lang="en-US" altLang="cs-CZ" sz="3600" b="1" dirty="0" smtClean="0"/>
              <a:t>(AIDS)</a:t>
            </a:r>
            <a:endParaRPr lang="en-US" altLang="cs-CZ" sz="3600" b="1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29600" cy="5218113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cs-CZ" altLang="cs-CZ" sz="2400" b="1" u="sng" dirty="0" smtClean="0"/>
              <a:t>Fáze</a:t>
            </a:r>
            <a:r>
              <a:rPr lang="en-US" altLang="cs-CZ" sz="2400" b="1" u="sng" dirty="0" smtClean="0"/>
              <a:t>:  </a:t>
            </a:r>
            <a:endParaRPr lang="en-US" altLang="cs-CZ" sz="2400" b="1" u="sng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cs-CZ" sz="2000" b="1" dirty="0" smtClean="0"/>
              <a:t>akutní</a:t>
            </a:r>
            <a:r>
              <a:rPr lang="en-US" altLang="cs-CZ" sz="2000" b="1" dirty="0" smtClean="0"/>
              <a:t> </a:t>
            </a:r>
            <a:r>
              <a:rPr lang="en-US" altLang="cs-CZ" sz="2000" dirty="0" smtClean="0"/>
              <a:t>– 3</a:t>
            </a:r>
            <a:r>
              <a:rPr lang="cs-CZ" altLang="cs-CZ" sz="2000" dirty="0" smtClean="0"/>
              <a:t>-</a:t>
            </a:r>
            <a:r>
              <a:rPr lang="en-US" altLang="cs-CZ" sz="2000" dirty="0" smtClean="0"/>
              <a:t>6 </a:t>
            </a:r>
            <a:r>
              <a:rPr lang="cs-CZ" altLang="cs-CZ" sz="2000" dirty="0" smtClean="0"/>
              <a:t>týdnů po</a:t>
            </a:r>
            <a:r>
              <a:rPr lang="en-US" altLang="cs-CZ" sz="2000" dirty="0" smtClean="0"/>
              <a:t> </a:t>
            </a:r>
            <a:r>
              <a:rPr lang="en-US" altLang="cs-CZ" sz="2000" dirty="0" err="1" smtClean="0"/>
              <a:t>primoinfe</a:t>
            </a:r>
            <a:r>
              <a:rPr lang="cs-CZ" altLang="cs-CZ" sz="2000" dirty="0" err="1" smtClean="0"/>
              <a:t>kci</a:t>
            </a:r>
            <a:endParaRPr lang="en-US" altLang="cs-CZ" sz="20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cs-CZ" sz="2000" dirty="0"/>
              <a:t>               </a:t>
            </a:r>
            <a:r>
              <a:rPr lang="cs-CZ" altLang="cs-CZ" sz="2000" dirty="0" smtClean="0"/>
              <a:t>     </a:t>
            </a:r>
            <a:r>
              <a:rPr lang="en-US" altLang="cs-CZ" sz="2000" dirty="0" smtClean="0"/>
              <a:t>- </a:t>
            </a:r>
            <a:r>
              <a:rPr lang="cs-CZ" altLang="cs-CZ" sz="2000" dirty="0" smtClean="0"/>
              <a:t>nespecifické chřipkové příznaky nebo </a:t>
            </a:r>
            <a:r>
              <a:rPr lang="en-US" altLang="cs-CZ" sz="2000" dirty="0" smtClean="0"/>
              <a:t>asymptomatic</a:t>
            </a:r>
            <a:r>
              <a:rPr lang="cs-CZ" altLang="cs-CZ" sz="2000" dirty="0" err="1" smtClean="0"/>
              <a:t>ké</a:t>
            </a:r>
            <a:r>
              <a:rPr lang="en-US" altLang="cs-CZ" sz="2000" dirty="0" smtClean="0"/>
              <a:t>      </a:t>
            </a:r>
            <a:endParaRPr lang="en-US" altLang="cs-CZ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cs-CZ" sz="2000" dirty="0"/>
              <a:t>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altLang="cs-CZ" sz="2000" b="1" dirty="0" err="1" smtClean="0"/>
              <a:t>asymptomati</a:t>
            </a:r>
            <a:r>
              <a:rPr lang="cs-CZ" altLang="cs-CZ" sz="2000" b="1" dirty="0" err="1" smtClean="0"/>
              <a:t>cká</a:t>
            </a:r>
            <a:r>
              <a:rPr lang="en-US" altLang="cs-CZ" sz="2000" dirty="0" smtClean="0"/>
              <a:t> – m</a:t>
            </a:r>
            <a:r>
              <a:rPr lang="cs-CZ" altLang="cs-CZ" sz="2000" dirty="0" err="1" smtClean="0"/>
              <a:t>ěsíce</a:t>
            </a:r>
            <a:r>
              <a:rPr lang="cs-CZ" altLang="cs-CZ" sz="2000" dirty="0" smtClean="0"/>
              <a:t> až roky</a:t>
            </a:r>
            <a:r>
              <a:rPr lang="en-US" altLang="cs-CZ" sz="2000" dirty="0" smtClean="0"/>
              <a:t> </a:t>
            </a:r>
            <a:endParaRPr lang="en-US" altLang="cs-CZ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cs-CZ" sz="2000" dirty="0"/>
              <a:t>                              </a:t>
            </a:r>
            <a:r>
              <a:rPr lang="cs-CZ" altLang="cs-CZ" sz="2000" dirty="0" smtClean="0"/>
              <a:t>         </a:t>
            </a:r>
            <a:r>
              <a:rPr lang="en-US" altLang="cs-CZ" sz="2000" dirty="0" smtClean="0"/>
              <a:t>- </a:t>
            </a:r>
            <a:r>
              <a:rPr lang="en-US" altLang="cs-CZ" sz="2000" dirty="0" err="1" smtClean="0"/>
              <a:t>repli</a:t>
            </a:r>
            <a:r>
              <a:rPr lang="cs-CZ" altLang="cs-CZ" sz="2000" dirty="0" err="1" smtClean="0"/>
              <a:t>kace</a:t>
            </a:r>
            <a:r>
              <a:rPr lang="cs-CZ" altLang="cs-CZ" sz="2000" dirty="0" smtClean="0"/>
              <a:t> viru</a:t>
            </a:r>
            <a:r>
              <a:rPr lang="en-US" altLang="cs-CZ" sz="2000" dirty="0" smtClean="0"/>
              <a:t>, </a:t>
            </a:r>
            <a:r>
              <a:rPr lang="cs-CZ" altLang="cs-CZ" sz="2000" dirty="0" smtClean="0"/>
              <a:t>pokles počtu </a:t>
            </a:r>
            <a:r>
              <a:rPr lang="en-US" altLang="cs-CZ" sz="2000" dirty="0" err="1" smtClean="0"/>
              <a:t>Th</a:t>
            </a:r>
            <a:r>
              <a:rPr lang="cs-CZ" altLang="cs-CZ" sz="2000" dirty="0" smtClean="0"/>
              <a:t>-lymfocytů</a:t>
            </a:r>
            <a:endParaRPr lang="en-US" altLang="cs-CZ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cs-CZ" sz="20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altLang="cs-CZ" sz="2000" b="1" dirty="0" smtClean="0"/>
              <a:t>symptomatic</a:t>
            </a:r>
            <a:r>
              <a:rPr lang="cs-CZ" altLang="cs-CZ" sz="2000" b="1" dirty="0" err="1" smtClean="0"/>
              <a:t>ká</a:t>
            </a:r>
            <a:r>
              <a:rPr lang="en-US" altLang="cs-CZ" sz="2000" dirty="0" smtClean="0"/>
              <a:t> – </a:t>
            </a:r>
            <a:r>
              <a:rPr lang="cs-CZ" altLang="cs-CZ" sz="2000" dirty="0" smtClean="0"/>
              <a:t>významné snížení</a:t>
            </a:r>
            <a:r>
              <a:rPr lang="en-US" altLang="cs-CZ" sz="2000" dirty="0" smtClean="0"/>
              <a:t> </a:t>
            </a:r>
            <a:r>
              <a:rPr lang="en-US" altLang="cs-CZ" sz="2000" dirty="0" err="1" smtClean="0"/>
              <a:t>Th</a:t>
            </a:r>
            <a:r>
              <a:rPr lang="cs-CZ" altLang="cs-CZ" sz="2000" dirty="0" smtClean="0"/>
              <a:t>-lymfocytů</a:t>
            </a:r>
            <a:endParaRPr lang="en-US" altLang="cs-CZ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cs-CZ" sz="2000" dirty="0"/>
              <a:t>                           </a:t>
            </a:r>
            <a:r>
              <a:rPr lang="cs-CZ" altLang="cs-CZ" sz="2000" dirty="0" smtClean="0"/>
              <a:t> </a:t>
            </a:r>
            <a:r>
              <a:rPr lang="en-US" altLang="cs-CZ" sz="2000" dirty="0" smtClean="0"/>
              <a:t>-  </a:t>
            </a:r>
            <a:r>
              <a:rPr lang="cs-CZ" altLang="cs-CZ" sz="2000" dirty="0" smtClean="0"/>
              <a:t>horečky</a:t>
            </a:r>
            <a:r>
              <a:rPr lang="en-US" altLang="cs-CZ" sz="2000" dirty="0" smtClean="0"/>
              <a:t>, </a:t>
            </a:r>
            <a:r>
              <a:rPr lang="cs-CZ" altLang="cs-CZ" sz="2000" dirty="0" smtClean="0"/>
              <a:t>pokles hmotnosti</a:t>
            </a:r>
            <a:r>
              <a:rPr lang="en-US" altLang="cs-CZ" sz="2000" dirty="0" smtClean="0"/>
              <a:t>, </a:t>
            </a:r>
            <a:r>
              <a:rPr lang="cs-CZ" altLang="cs-CZ" sz="2000" dirty="0" smtClean="0"/>
              <a:t>nechutenství</a:t>
            </a:r>
            <a:endParaRPr lang="en-US" altLang="cs-CZ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cs-CZ" sz="2000" dirty="0"/>
              <a:t>                            </a:t>
            </a:r>
            <a:r>
              <a:rPr lang="cs-CZ" altLang="cs-CZ" sz="2000" dirty="0" smtClean="0"/>
              <a:t> </a:t>
            </a:r>
            <a:r>
              <a:rPr lang="en-US" altLang="cs-CZ" sz="2000" dirty="0" smtClean="0"/>
              <a:t>- </a:t>
            </a:r>
            <a:r>
              <a:rPr lang="en-US" altLang="cs-CZ" sz="2000" dirty="0" err="1" smtClean="0"/>
              <a:t>infe</a:t>
            </a:r>
            <a:r>
              <a:rPr lang="cs-CZ" altLang="cs-CZ" sz="2000" dirty="0" err="1" smtClean="0"/>
              <a:t>kce</a:t>
            </a:r>
            <a:r>
              <a:rPr lang="en-US" altLang="cs-CZ" sz="2000" dirty="0" smtClean="0"/>
              <a:t> </a:t>
            </a:r>
            <a:r>
              <a:rPr lang="en-US" altLang="cs-CZ" sz="2000" dirty="0"/>
              <a:t>(</a:t>
            </a:r>
            <a:r>
              <a:rPr lang="en-US" altLang="cs-CZ" sz="2000" dirty="0" err="1" smtClean="0"/>
              <a:t>oro</a:t>
            </a:r>
            <a:r>
              <a:rPr lang="cs-CZ" altLang="cs-CZ" sz="2000" dirty="0" smtClean="0"/>
              <a:t>fa</a:t>
            </a:r>
            <a:r>
              <a:rPr lang="en-US" altLang="cs-CZ" sz="2000" dirty="0" err="1" smtClean="0"/>
              <a:t>rynge</a:t>
            </a:r>
            <a:r>
              <a:rPr lang="cs-CZ" altLang="cs-CZ" sz="2000" dirty="0" smtClean="0"/>
              <a:t>á</a:t>
            </a:r>
            <a:r>
              <a:rPr lang="en-US" altLang="cs-CZ" sz="2000" dirty="0" smtClean="0"/>
              <a:t>l</a:t>
            </a:r>
            <a:r>
              <a:rPr lang="cs-CZ" altLang="cs-CZ" sz="2000" dirty="0" smtClean="0"/>
              <a:t>ní</a:t>
            </a:r>
            <a:r>
              <a:rPr lang="en-US" altLang="cs-CZ" sz="2000" dirty="0" smtClean="0"/>
              <a:t> </a:t>
            </a:r>
            <a:r>
              <a:rPr lang="cs-CZ" altLang="cs-CZ" sz="2000" dirty="0" smtClean="0"/>
              <a:t>kandidóza</a:t>
            </a:r>
            <a:r>
              <a:rPr lang="en-US" altLang="cs-CZ" sz="2000" dirty="0" smtClean="0"/>
              <a:t>), </a:t>
            </a:r>
            <a:r>
              <a:rPr lang="en-US" altLang="cs-CZ" sz="2000" dirty="0" err="1" smtClean="0"/>
              <a:t>autoim</a:t>
            </a:r>
            <a:r>
              <a:rPr lang="cs-CZ" altLang="cs-CZ" sz="2000" dirty="0" err="1" smtClean="0"/>
              <a:t>unitní</a:t>
            </a:r>
            <a:r>
              <a:rPr lang="cs-CZ" altLang="cs-CZ" sz="2000" dirty="0" smtClean="0"/>
              <a:t> poruchy</a:t>
            </a:r>
            <a:r>
              <a:rPr lang="en-US" altLang="cs-CZ" sz="2000" dirty="0" smtClean="0"/>
              <a:t>, </a:t>
            </a:r>
            <a:r>
              <a:rPr lang="cs-CZ" altLang="cs-CZ" sz="2000" dirty="0" smtClean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 dirty="0" smtClean="0"/>
              <a:t>                               </a:t>
            </a:r>
            <a:r>
              <a:rPr lang="en-US" altLang="cs-CZ" sz="2000" dirty="0" smtClean="0"/>
              <a:t>malign</a:t>
            </a:r>
            <a:r>
              <a:rPr lang="cs-CZ" altLang="cs-CZ" sz="2000" dirty="0" err="1" smtClean="0"/>
              <a:t>ity</a:t>
            </a:r>
            <a:r>
              <a:rPr lang="en-US" altLang="cs-CZ" sz="2000" dirty="0" smtClean="0"/>
              <a:t>, </a:t>
            </a:r>
            <a:r>
              <a:rPr lang="en-US" altLang="cs-CZ" sz="2000" dirty="0" err="1" smtClean="0"/>
              <a:t>alerg</a:t>
            </a:r>
            <a:r>
              <a:rPr lang="cs-CZ" altLang="cs-CZ" sz="2000" dirty="0" err="1" smtClean="0"/>
              <a:t>ie</a:t>
            </a:r>
            <a:r>
              <a:rPr lang="en-US" altLang="cs-CZ" sz="2000" dirty="0" smtClean="0"/>
              <a:t> </a:t>
            </a:r>
            <a:endParaRPr lang="en-US" altLang="cs-CZ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cs-CZ" sz="2000" dirty="0"/>
              <a:t>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altLang="cs-CZ" sz="2000" b="1" dirty="0"/>
              <a:t>AIDS</a:t>
            </a:r>
            <a:r>
              <a:rPr lang="en-US" altLang="cs-CZ" sz="2000" i="1" dirty="0"/>
              <a:t> </a:t>
            </a:r>
            <a:r>
              <a:rPr lang="en-US" altLang="cs-CZ" sz="2000" i="1" dirty="0" smtClean="0"/>
              <a:t>–</a:t>
            </a:r>
            <a:r>
              <a:rPr lang="en-US" altLang="cs-CZ" sz="2000" dirty="0" smtClean="0"/>
              <a:t> </a:t>
            </a:r>
            <a:r>
              <a:rPr lang="cs-CZ" altLang="cs-CZ" sz="2000" dirty="0" smtClean="0"/>
              <a:t>zhroucení imunitního systému</a:t>
            </a:r>
            <a:endParaRPr lang="en-US" altLang="cs-CZ" sz="20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cs-CZ" sz="2000" dirty="0"/>
              <a:t>           </a:t>
            </a:r>
            <a:r>
              <a:rPr lang="cs-CZ" altLang="cs-CZ" sz="2000" dirty="0" smtClean="0"/>
              <a:t> </a:t>
            </a:r>
            <a:r>
              <a:rPr lang="en-US" altLang="cs-CZ" sz="2000" dirty="0" smtClean="0"/>
              <a:t>    </a:t>
            </a:r>
            <a:r>
              <a:rPr lang="en-US" altLang="cs-CZ" sz="2000" dirty="0"/>
              <a:t>- </a:t>
            </a:r>
            <a:r>
              <a:rPr lang="en-US" altLang="cs-CZ" sz="2000" dirty="0" err="1" smtClean="0"/>
              <a:t>oportun</a:t>
            </a:r>
            <a:r>
              <a:rPr lang="cs-CZ" altLang="cs-CZ" sz="2000" dirty="0" smtClean="0"/>
              <a:t>ní infekce</a:t>
            </a:r>
            <a:r>
              <a:rPr lang="en-US" altLang="cs-CZ" sz="2000" dirty="0" smtClean="0"/>
              <a:t>: </a:t>
            </a:r>
            <a:r>
              <a:rPr lang="en-US" altLang="cs-CZ" sz="2000" dirty="0" err="1" smtClean="0"/>
              <a:t>pneumocyst</a:t>
            </a:r>
            <a:r>
              <a:rPr lang="cs-CZ" altLang="cs-CZ" sz="2000" dirty="0" err="1" smtClean="0"/>
              <a:t>ová</a:t>
            </a:r>
            <a:r>
              <a:rPr lang="cs-CZ" altLang="cs-CZ" sz="2000" dirty="0" smtClean="0"/>
              <a:t> </a:t>
            </a:r>
            <a:r>
              <a:rPr lang="en-US" altLang="cs-CZ" sz="2000" dirty="0" err="1" smtClean="0"/>
              <a:t>pneumoni</a:t>
            </a:r>
            <a:r>
              <a:rPr lang="cs-CZ" altLang="cs-CZ" sz="2000" dirty="0" smtClean="0"/>
              <a:t>e</a:t>
            </a:r>
            <a:r>
              <a:rPr lang="en-US" altLang="cs-CZ" sz="2000" dirty="0" smtClean="0"/>
              <a:t>, </a:t>
            </a:r>
            <a:endParaRPr lang="en-US" altLang="cs-CZ" sz="20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cs-CZ" sz="2000" dirty="0"/>
              <a:t>            </a:t>
            </a:r>
            <a:r>
              <a:rPr lang="cs-CZ" altLang="cs-CZ" sz="2000" dirty="0" smtClean="0"/>
              <a:t> </a:t>
            </a:r>
            <a:r>
              <a:rPr lang="en-US" altLang="cs-CZ" sz="2000" dirty="0" smtClean="0"/>
              <a:t>     </a:t>
            </a:r>
            <a:r>
              <a:rPr lang="en-US" altLang="cs-CZ" sz="2000" i="1" dirty="0"/>
              <a:t>Cryptococcus</a:t>
            </a:r>
            <a:r>
              <a:rPr lang="en-US" altLang="cs-CZ" sz="2000" dirty="0"/>
              <a:t>, </a:t>
            </a:r>
            <a:r>
              <a:rPr lang="en-US" altLang="cs-CZ" sz="2000" i="1" dirty="0" err="1" smtClean="0"/>
              <a:t>Mycobacteria</a:t>
            </a:r>
            <a:r>
              <a:rPr lang="cs-CZ" altLang="cs-CZ" sz="2000" i="1" dirty="0" smtClean="0"/>
              <a:t>, </a:t>
            </a:r>
            <a:r>
              <a:rPr lang="cs-CZ" altLang="cs-CZ" sz="2000" i="1" dirty="0" err="1" smtClean="0"/>
              <a:t>Toxoplasmosis</a:t>
            </a:r>
            <a:r>
              <a:rPr lang="en-US" altLang="cs-CZ" sz="2000" dirty="0" smtClean="0"/>
              <a:t> </a:t>
            </a:r>
            <a:r>
              <a:rPr lang="cs-CZ" altLang="cs-CZ" sz="2000" dirty="0" err="1" smtClean="0"/>
              <a:t>atd</a:t>
            </a:r>
            <a:r>
              <a:rPr lang="en-US" altLang="cs-CZ" sz="2000" dirty="0" smtClean="0"/>
              <a:t>.</a:t>
            </a:r>
            <a:endParaRPr lang="en-US" altLang="cs-CZ" sz="20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cs-CZ" sz="2000" dirty="0"/>
              <a:t>             </a:t>
            </a:r>
            <a:r>
              <a:rPr lang="cs-CZ" altLang="cs-CZ" sz="2000" dirty="0" smtClean="0"/>
              <a:t> </a:t>
            </a:r>
            <a:r>
              <a:rPr lang="en-US" altLang="cs-CZ" sz="2000" dirty="0" smtClean="0"/>
              <a:t>  </a:t>
            </a:r>
            <a:r>
              <a:rPr lang="en-US" altLang="cs-CZ" sz="2000" dirty="0"/>
              <a:t>- </a:t>
            </a:r>
            <a:r>
              <a:rPr lang="cs-CZ" altLang="cs-CZ" sz="2000" dirty="0" smtClean="0"/>
              <a:t>malignity</a:t>
            </a:r>
            <a:r>
              <a:rPr lang="en-US" altLang="cs-CZ" sz="2000" dirty="0" smtClean="0"/>
              <a:t> </a:t>
            </a:r>
            <a:r>
              <a:rPr lang="en-US" altLang="cs-CZ" sz="2000" dirty="0"/>
              <a:t>(</a:t>
            </a:r>
            <a:r>
              <a:rPr lang="en-US" altLang="cs-CZ" sz="2000" dirty="0" smtClean="0"/>
              <a:t>Kaposi</a:t>
            </a:r>
            <a:r>
              <a:rPr lang="cs-CZ" altLang="cs-CZ" sz="2000" dirty="0" smtClean="0"/>
              <a:t>ho</a:t>
            </a:r>
            <a:r>
              <a:rPr lang="en-US" altLang="cs-CZ" sz="2000" dirty="0" smtClean="0"/>
              <a:t> </a:t>
            </a:r>
            <a:r>
              <a:rPr lang="en-US" altLang="cs-CZ" sz="2000" dirty="0" err="1" smtClean="0"/>
              <a:t>sar</a:t>
            </a:r>
            <a:r>
              <a:rPr lang="cs-CZ" altLang="cs-CZ" sz="2000" dirty="0" smtClean="0"/>
              <a:t>k</a:t>
            </a:r>
            <a:r>
              <a:rPr lang="en-US" altLang="cs-CZ" sz="2000" dirty="0" err="1" smtClean="0"/>
              <a:t>om</a:t>
            </a:r>
            <a:r>
              <a:rPr lang="en-US" altLang="cs-CZ" sz="2000" dirty="0" smtClean="0"/>
              <a:t>, </a:t>
            </a:r>
            <a:r>
              <a:rPr lang="en-US" altLang="cs-CZ" sz="2000" dirty="0" err="1" smtClean="0"/>
              <a:t>Burkitt</a:t>
            </a:r>
            <a:r>
              <a:rPr lang="cs-CZ" altLang="cs-CZ" sz="2000" dirty="0" err="1" smtClean="0"/>
              <a:t>ův</a:t>
            </a:r>
            <a:r>
              <a:rPr lang="en-US" altLang="cs-CZ" sz="2000" dirty="0" smtClean="0"/>
              <a:t> </a:t>
            </a:r>
            <a:r>
              <a:rPr lang="en-US" altLang="cs-CZ" sz="2000" dirty="0" err="1" smtClean="0"/>
              <a:t>lym</a:t>
            </a:r>
            <a:r>
              <a:rPr lang="cs-CZ" altLang="cs-CZ" sz="2000" dirty="0" smtClean="0"/>
              <a:t>f</a:t>
            </a:r>
            <a:r>
              <a:rPr lang="en-US" altLang="cs-CZ" sz="2000" dirty="0" err="1" smtClean="0"/>
              <a:t>om</a:t>
            </a:r>
            <a:r>
              <a:rPr lang="en-US" altLang="cs-CZ" sz="2000" dirty="0" smtClean="0"/>
              <a:t>) </a:t>
            </a:r>
            <a:endParaRPr lang="en-US" altLang="cs-CZ" sz="2000" dirty="0"/>
          </a:p>
        </p:txBody>
      </p:sp>
    </p:spTree>
    <p:extLst>
      <p:ext uri="{BB962C8B-B14F-4D97-AF65-F5344CB8AC3E}">
        <p14:creationId xmlns:p14="http://schemas.microsoft.com/office/powerpoint/2010/main" xmlns="" val="20816629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274638"/>
            <a:ext cx="7632848" cy="634082"/>
          </a:xfrm>
        </p:spPr>
        <p:txBody>
          <a:bodyPr>
            <a:normAutofit fontScale="90000"/>
          </a:bodyPr>
          <a:lstStyle/>
          <a:p>
            <a:r>
              <a:rPr lang="cs-CZ" altLang="cs-CZ" sz="3600" b="1" dirty="0" smtClean="0"/>
              <a:t>Syndrom získané imunodeficience </a:t>
            </a:r>
            <a:r>
              <a:rPr lang="en-US" altLang="cs-CZ" sz="3600" b="1" dirty="0" smtClean="0"/>
              <a:t>(AIDS)</a:t>
            </a:r>
            <a:endParaRPr lang="en-US" altLang="cs-CZ" sz="3600" b="1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29600" cy="5218113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cs-CZ" sz="2400" b="1" u="sng" dirty="0" err="1" smtClean="0"/>
              <a:t>Diagno</a:t>
            </a:r>
            <a:r>
              <a:rPr lang="cs-CZ" altLang="cs-CZ" sz="2400" b="1" u="sng" dirty="0" err="1" smtClean="0"/>
              <a:t>stika</a:t>
            </a:r>
            <a:r>
              <a:rPr lang="en-US" altLang="cs-CZ" sz="2400" b="1" u="sng" dirty="0" smtClean="0"/>
              <a:t>:</a:t>
            </a:r>
            <a:endParaRPr lang="en-US" altLang="cs-CZ" sz="2400" b="1" u="sng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cs-CZ" sz="2000" dirty="0"/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en-US" altLang="cs-CZ" sz="2200" dirty="0" smtClean="0"/>
              <a:t>S</a:t>
            </a:r>
            <a:r>
              <a:rPr lang="cs-CZ" altLang="cs-CZ" sz="2200" dirty="0" smtClean="0"/>
              <a:t>é</a:t>
            </a:r>
            <a:r>
              <a:rPr lang="en-US" altLang="cs-CZ" sz="2200" dirty="0" err="1" smtClean="0"/>
              <a:t>rolog</a:t>
            </a:r>
            <a:r>
              <a:rPr lang="cs-CZ" altLang="cs-CZ" sz="2200" dirty="0" err="1" smtClean="0"/>
              <a:t>ická</a:t>
            </a:r>
            <a:r>
              <a:rPr lang="en-US" altLang="cs-CZ" sz="2200" dirty="0" smtClean="0"/>
              <a:t> – </a:t>
            </a:r>
            <a:r>
              <a:rPr lang="en-US" altLang="cs-CZ" sz="2200" b="1" dirty="0" smtClean="0"/>
              <a:t>specific</a:t>
            </a:r>
            <a:r>
              <a:rPr lang="cs-CZ" altLang="cs-CZ" sz="2200" b="1" dirty="0" err="1" smtClean="0"/>
              <a:t>ké</a:t>
            </a:r>
            <a:r>
              <a:rPr lang="cs-CZ" altLang="cs-CZ" sz="2200" b="1" dirty="0" smtClean="0"/>
              <a:t> protilátky</a:t>
            </a:r>
            <a:r>
              <a:rPr lang="en-US" altLang="cs-CZ" sz="2200" dirty="0" smtClean="0"/>
              <a:t>, 4</a:t>
            </a:r>
            <a:r>
              <a:rPr lang="cs-CZ" altLang="cs-CZ" sz="2200" dirty="0" smtClean="0"/>
              <a:t>-</a:t>
            </a:r>
            <a:r>
              <a:rPr lang="en-US" altLang="cs-CZ" sz="2200" dirty="0" smtClean="0"/>
              <a:t>12 </a:t>
            </a:r>
            <a:r>
              <a:rPr lang="cs-CZ" altLang="cs-CZ" sz="2200" dirty="0" smtClean="0"/>
              <a:t>týdnů po</a:t>
            </a:r>
            <a:r>
              <a:rPr lang="en-US" altLang="cs-CZ" sz="2200" dirty="0" smtClean="0"/>
              <a:t> </a:t>
            </a:r>
            <a:r>
              <a:rPr lang="en-US" altLang="cs-CZ" sz="2200" dirty="0" err="1" smtClean="0"/>
              <a:t>primoinfe</a:t>
            </a:r>
            <a:r>
              <a:rPr lang="cs-CZ" altLang="cs-CZ" sz="2200" dirty="0" smtClean="0"/>
              <a:t>k</a:t>
            </a:r>
            <a:r>
              <a:rPr lang="en-US" altLang="cs-CZ" sz="2200" dirty="0" err="1" smtClean="0"/>
              <a:t>ci</a:t>
            </a:r>
            <a:r>
              <a:rPr lang="en-US" altLang="cs-CZ" sz="2200" dirty="0" smtClean="0"/>
              <a:t> </a:t>
            </a:r>
            <a:endParaRPr lang="en-US" altLang="cs-CZ" sz="2200" dirty="0"/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cs-CZ" altLang="cs-CZ" sz="2200" dirty="0" smtClean="0"/>
              <a:t>Stanovení </a:t>
            </a:r>
            <a:r>
              <a:rPr lang="en-US" altLang="cs-CZ" sz="2200" b="1" dirty="0" smtClean="0"/>
              <a:t>antigen</a:t>
            </a:r>
            <a:r>
              <a:rPr lang="cs-CZ" altLang="cs-CZ" sz="2200" b="1" dirty="0" smtClean="0"/>
              <a:t>u</a:t>
            </a:r>
            <a:r>
              <a:rPr lang="en-US" altLang="cs-CZ" sz="2200" b="1" dirty="0" smtClean="0"/>
              <a:t> </a:t>
            </a:r>
            <a:r>
              <a:rPr lang="en-US" altLang="cs-CZ" sz="2200" b="1" dirty="0"/>
              <a:t>p24 </a:t>
            </a:r>
            <a:r>
              <a:rPr lang="en-US" altLang="cs-CZ" sz="2200" dirty="0"/>
              <a:t>– </a:t>
            </a:r>
            <a:r>
              <a:rPr lang="cs-CZ" altLang="cs-CZ" sz="2200" dirty="0" smtClean="0"/>
              <a:t>možné už před </a:t>
            </a:r>
            <a:r>
              <a:rPr lang="en-US" altLang="cs-CZ" sz="2200" dirty="0" smtClean="0"/>
              <a:t>s</a:t>
            </a:r>
            <a:r>
              <a:rPr lang="cs-CZ" altLang="cs-CZ" sz="2200" dirty="0" smtClean="0"/>
              <a:t>é</a:t>
            </a:r>
            <a:r>
              <a:rPr lang="en-US" altLang="cs-CZ" sz="2200" dirty="0" err="1" smtClean="0"/>
              <a:t>ro</a:t>
            </a:r>
            <a:r>
              <a:rPr lang="cs-CZ" altLang="cs-CZ" sz="2200" dirty="0" smtClean="0"/>
              <a:t>konverzí</a:t>
            </a:r>
            <a:endParaRPr lang="en-US" altLang="cs-CZ" sz="2200" dirty="0"/>
          </a:p>
          <a:p>
            <a:pPr>
              <a:lnSpc>
                <a:spcPct val="80000"/>
              </a:lnSpc>
              <a:buFontTx/>
              <a:buChar char="-"/>
            </a:pPr>
            <a:r>
              <a:rPr lang="cs-CZ" altLang="cs-CZ" sz="2200" dirty="0" smtClean="0"/>
              <a:t>Stanovení </a:t>
            </a:r>
            <a:r>
              <a:rPr lang="cs-CZ" altLang="cs-CZ" sz="2200" b="1" dirty="0" smtClean="0"/>
              <a:t>v</a:t>
            </a:r>
            <a:r>
              <a:rPr lang="en-US" altLang="cs-CZ" sz="2200" b="1" dirty="0" err="1" smtClean="0"/>
              <a:t>ir</a:t>
            </a:r>
            <a:r>
              <a:rPr lang="cs-CZ" altLang="cs-CZ" sz="2200" b="1" dirty="0" err="1" smtClean="0"/>
              <a:t>ové</a:t>
            </a:r>
            <a:r>
              <a:rPr lang="en-US" altLang="cs-CZ" sz="2200" b="1" dirty="0" smtClean="0"/>
              <a:t> RNA</a:t>
            </a:r>
            <a:r>
              <a:rPr lang="en-US" altLang="cs-CZ" sz="2200" dirty="0" smtClean="0"/>
              <a:t> </a:t>
            </a:r>
            <a:r>
              <a:rPr lang="en-US" altLang="cs-CZ" sz="2200" dirty="0"/>
              <a:t>– </a:t>
            </a:r>
            <a:r>
              <a:rPr lang="cs-CZ" altLang="cs-CZ" sz="2200" dirty="0" smtClean="0"/>
              <a:t>možné už před </a:t>
            </a:r>
            <a:r>
              <a:rPr lang="en-US" altLang="cs-CZ" sz="2200" dirty="0" smtClean="0"/>
              <a:t>s</a:t>
            </a:r>
            <a:r>
              <a:rPr lang="cs-CZ" altLang="cs-CZ" sz="2200" dirty="0" smtClean="0"/>
              <a:t>é</a:t>
            </a:r>
            <a:r>
              <a:rPr lang="en-US" altLang="cs-CZ" sz="2200" dirty="0" err="1" smtClean="0"/>
              <a:t>ro</a:t>
            </a:r>
            <a:r>
              <a:rPr lang="cs-CZ" altLang="cs-CZ" sz="2200" dirty="0" smtClean="0"/>
              <a:t>konverzí</a:t>
            </a:r>
            <a:r>
              <a:rPr lang="en-US" altLang="cs-CZ" sz="2200" dirty="0" smtClean="0"/>
              <a:t>, PCR </a:t>
            </a:r>
            <a:endParaRPr lang="en-US" altLang="cs-CZ" sz="2200" dirty="0"/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cs-CZ" altLang="cs-CZ" sz="2200" dirty="0" smtClean="0"/>
              <a:t>Počty </a:t>
            </a:r>
            <a:r>
              <a:rPr lang="en-US" altLang="cs-CZ" sz="2200" dirty="0" err="1" smtClean="0"/>
              <a:t>Th</a:t>
            </a:r>
            <a:r>
              <a:rPr lang="cs-CZ" altLang="cs-CZ" sz="2200" dirty="0" smtClean="0"/>
              <a:t>-lymfocytů</a:t>
            </a:r>
            <a:endParaRPr lang="en-US" altLang="cs-CZ" sz="2200" dirty="0"/>
          </a:p>
          <a:p>
            <a:pPr eaLnBrk="1" hangingPunct="1">
              <a:lnSpc>
                <a:spcPct val="80000"/>
              </a:lnSpc>
              <a:buFontTx/>
              <a:buChar char="-"/>
            </a:pPr>
            <a:endParaRPr lang="en-US" altLang="cs-CZ" sz="20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cs-CZ" altLang="cs-CZ" sz="2400" b="1" u="sng" dirty="0" smtClean="0"/>
              <a:t>Léčba</a:t>
            </a:r>
            <a:r>
              <a:rPr lang="en-US" altLang="cs-CZ" sz="2400" b="1" u="sng" dirty="0" smtClean="0"/>
              <a:t>:</a:t>
            </a:r>
            <a:endParaRPr lang="en-US" altLang="cs-CZ" sz="2400" b="1" u="sng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cs-CZ" sz="20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cs-CZ" sz="2200" dirty="0"/>
              <a:t>- </a:t>
            </a:r>
            <a:r>
              <a:rPr lang="en-US" sz="2200" b="1" dirty="0"/>
              <a:t>HAART (</a:t>
            </a:r>
            <a:r>
              <a:rPr lang="en-US" sz="2200" b="1" i="1" dirty="0"/>
              <a:t>Highly Active Antiretroviral Therapy</a:t>
            </a:r>
            <a:r>
              <a:rPr lang="en-US" sz="2200" b="1" dirty="0"/>
              <a:t>) </a:t>
            </a:r>
            <a:r>
              <a:rPr lang="en-US" sz="2200" dirty="0"/>
              <a:t>– </a:t>
            </a:r>
            <a:r>
              <a:rPr lang="cs-CZ" sz="2200" dirty="0" smtClean="0"/>
              <a:t>kombinace  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cs-CZ" sz="2200" dirty="0" smtClean="0"/>
              <a:t>   </a:t>
            </a:r>
            <a:r>
              <a:rPr lang="en-US" sz="2200" dirty="0" smtClean="0"/>
              <a:t>nu</a:t>
            </a:r>
            <a:r>
              <a:rPr lang="cs-CZ" sz="2200" dirty="0" smtClean="0"/>
              <a:t>k</a:t>
            </a:r>
            <a:r>
              <a:rPr lang="en-US" sz="2200" dirty="0" err="1" smtClean="0"/>
              <a:t>leosid</a:t>
            </a:r>
            <a:r>
              <a:rPr lang="cs-CZ" sz="2200" dirty="0" err="1" smtClean="0"/>
              <a:t>ového</a:t>
            </a:r>
            <a:r>
              <a:rPr lang="en-US" sz="2200" dirty="0" smtClean="0"/>
              <a:t> </a:t>
            </a:r>
            <a:r>
              <a:rPr lang="en-US" sz="2200" dirty="0"/>
              <a:t>(Zidovudine) </a:t>
            </a:r>
            <a:r>
              <a:rPr lang="en-US" sz="2200" dirty="0" smtClean="0"/>
              <a:t>a n</a:t>
            </a:r>
            <a:r>
              <a:rPr lang="cs-CZ" sz="2200" dirty="0" err="1" smtClean="0"/>
              <a:t>enukleosidového</a:t>
            </a:r>
            <a:r>
              <a:rPr lang="cs-CZ" sz="2200" dirty="0" smtClean="0"/>
              <a:t> inhibitoru reverzní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cs-CZ" sz="2200" dirty="0" smtClean="0"/>
              <a:t>   transkriptázy</a:t>
            </a:r>
            <a:r>
              <a:rPr lang="en-US" sz="2200" dirty="0" smtClean="0"/>
              <a:t> </a:t>
            </a:r>
            <a:r>
              <a:rPr lang="en-US" sz="2200" dirty="0"/>
              <a:t>(</a:t>
            </a:r>
            <a:r>
              <a:rPr lang="en-US" sz="2200" dirty="0" err="1"/>
              <a:t>Nevirapin</a:t>
            </a:r>
            <a:r>
              <a:rPr lang="en-US" sz="2200" dirty="0"/>
              <a:t>) </a:t>
            </a:r>
            <a:r>
              <a:rPr lang="en-US" sz="2200" dirty="0" smtClean="0"/>
              <a:t>a inhibitor</a:t>
            </a:r>
            <a:r>
              <a:rPr lang="cs-CZ" sz="2200" dirty="0" smtClean="0"/>
              <a:t>u </a:t>
            </a:r>
            <a:r>
              <a:rPr lang="cs-CZ" sz="2200" dirty="0" err="1" smtClean="0"/>
              <a:t>proteázy</a:t>
            </a:r>
            <a:r>
              <a:rPr lang="en-US" sz="2200" dirty="0" smtClean="0"/>
              <a:t> </a:t>
            </a:r>
            <a:r>
              <a:rPr lang="en-US" sz="2200" dirty="0"/>
              <a:t>(</a:t>
            </a:r>
            <a:r>
              <a:rPr lang="en-US" sz="2200" dirty="0" err="1"/>
              <a:t>Lopinavir</a:t>
            </a:r>
            <a:r>
              <a:rPr lang="en-US" sz="2200" dirty="0"/>
              <a:t>)</a:t>
            </a:r>
            <a:endParaRPr lang="en-US" altLang="cs-CZ" sz="2200" dirty="0"/>
          </a:p>
        </p:txBody>
      </p:sp>
    </p:spTree>
    <p:extLst>
      <p:ext uri="{BB962C8B-B14F-4D97-AF65-F5344CB8AC3E}">
        <p14:creationId xmlns:p14="http://schemas.microsoft.com/office/powerpoint/2010/main" xmlns="" val="40562553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274638"/>
            <a:ext cx="7632848" cy="634082"/>
          </a:xfrm>
        </p:spPr>
        <p:txBody>
          <a:bodyPr>
            <a:normAutofit fontScale="90000"/>
          </a:bodyPr>
          <a:lstStyle/>
          <a:p>
            <a:r>
              <a:rPr lang="cs-CZ" altLang="cs-CZ" sz="3600" b="1" dirty="0" smtClean="0"/>
              <a:t>Syndrom získané imunodeficience </a:t>
            </a:r>
            <a:r>
              <a:rPr lang="en-US" altLang="cs-CZ" sz="3600" b="1" dirty="0" smtClean="0"/>
              <a:t>(AIDS)</a:t>
            </a:r>
            <a:endParaRPr lang="en-US" altLang="cs-CZ" sz="3600" b="1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29600" cy="5218113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cs-CZ" altLang="cs-CZ" sz="2400" b="1" u="sng" dirty="0" smtClean="0"/>
              <a:t>Léčba</a:t>
            </a:r>
            <a:r>
              <a:rPr lang="en-US" altLang="cs-CZ" sz="2400" b="1" u="sng" dirty="0" smtClean="0"/>
              <a:t>:</a:t>
            </a:r>
            <a:endParaRPr lang="en-US" altLang="cs-CZ" sz="2400" b="1" u="sng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cs-CZ" sz="2000" dirty="0"/>
          </a:p>
          <a:p>
            <a:pPr marL="0" indent="0" eaLnBrk="1" hangingPunct="1">
              <a:lnSpc>
                <a:spcPct val="80000"/>
              </a:lnSpc>
              <a:buFontTx/>
              <a:buChar char="-"/>
            </a:pPr>
            <a:r>
              <a:rPr lang="en-US" altLang="cs-CZ" sz="2200" dirty="0" smtClean="0"/>
              <a:t> </a:t>
            </a:r>
            <a:r>
              <a:rPr lang="cs-CZ" altLang="cs-CZ" sz="2200" dirty="0" smtClean="0"/>
              <a:t>Antibiotická a antimykotická profylaxe</a:t>
            </a:r>
            <a:endParaRPr lang="en-US" altLang="cs-CZ" sz="2200" dirty="0" smtClean="0"/>
          </a:p>
          <a:p>
            <a:pPr marL="0" indent="0" eaLnBrk="1" hangingPunct="1">
              <a:lnSpc>
                <a:spcPct val="80000"/>
              </a:lnSpc>
              <a:buFontTx/>
              <a:buChar char="-"/>
            </a:pPr>
            <a:r>
              <a:rPr lang="en-US" altLang="cs-CZ" sz="2200" dirty="0" smtClean="0"/>
              <a:t> </a:t>
            </a:r>
            <a:r>
              <a:rPr lang="cs-CZ" altLang="cs-CZ" sz="2200" dirty="0" smtClean="0"/>
              <a:t>Prevence </a:t>
            </a:r>
            <a:r>
              <a:rPr lang="en-US" altLang="cs-CZ" sz="2200" dirty="0" smtClean="0"/>
              <a:t>TBC (</a:t>
            </a:r>
            <a:r>
              <a:rPr lang="en-US" altLang="cs-CZ" sz="2200" dirty="0" err="1" smtClean="0"/>
              <a:t>isoniazid</a:t>
            </a:r>
            <a:r>
              <a:rPr lang="en-US" altLang="cs-CZ" sz="2200" dirty="0" smtClean="0"/>
              <a:t>)</a:t>
            </a:r>
          </a:p>
          <a:p>
            <a:pPr marL="0" indent="0" eaLnBrk="1" hangingPunct="1">
              <a:lnSpc>
                <a:spcPct val="80000"/>
              </a:lnSpc>
              <a:buFontTx/>
              <a:buChar char="-"/>
            </a:pPr>
            <a:r>
              <a:rPr lang="en-US" altLang="cs-CZ" sz="2200" dirty="0" smtClean="0"/>
              <a:t> </a:t>
            </a:r>
            <a:r>
              <a:rPr lang="cs-CZ" altLang="cs-CZ" sz="2200" dirty="0" smtClean="0"/>
              <a:t>Substituce </a:t>
            </a:r>
            <a:r>
              <a:rPr lang="en-US" altLang="cs-CZ" sz="2200" dirty="0" err="1" smtClean="0"/>
              <a:t>Ig</a:t>
            </a:r>
            <a:r>
              <a:rPr lang="en-US" altLang="cs-CZ" sz="2200" dirty="0" smtClean="0"/>
              <a:t> </a:t>
            </a:r>
            <a:endParaRPr lang="en-US" altLang="cs-CZ" sz="2200" dirty="0"/>
          </a:p>
        </p:txBody>
      </p:sp>
    </p:spTree>
    <p:extLst>
      <p:ext uri="{BB962C8B-B14F-4D97-AF65-F5344CB8AC3E}">
        <p14:creationId xmlns:p14="http://schemas.microsoft.com/office/powerpoint/2010/main" xmlns="" val="40562553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Výskyt imunodeficiencí v ČR (2003)</a:t>
            </a:r>
            <a:endParaRPr lang="cs-CZ" b="1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1043608" y="1781556"/>
          <a:ext cx="6912768" cy="4455754"/>
        </p:xfrm>
        <a:graphic>
          <a:graphicData uri="http://schemas.openxmlformats.org/drawingml/2006/table">
            <a:tbl>
              <a:tblPr/>
              <a:tblGrid>
                <a:gridCol w="3456384"/>
                <a:gridCol w="3456384"/>
              </a:tblGrid>
              <a:tr h="2844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b="1" dirty="0">
                          <a:latin typeface="Calibri"/>
                          <a:ea typeface="Calibri"/>
                          <a:cs typeface="Times New Roman"/>
                        </a:rPr>
                        <a:t>Typ poruchy</a:t>
                      </a:r>
                      <a:endParaRPr lang="cs-CZ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b="1" dirty="0">
                          <a:latin typeface="Calibri"/>
                          <a:ea typeface="Calibri"/>
                          <a:cs typeface="Times New Roman"/>
                        </a:rPr>
                        <a:t>Frekvence (%)</a:t>
                      </a:r>
                      <a:endParaRPr lang="cs-CZ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7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>
                          <a:latin typeface="Calibri"/>
                          <a:ea typeface="Calibri"/>
                          <a:cs typeface="Times New Roman"/>
                        </a:rPr>
                        <a:t>X-vázaná </a:t>
                      </a:r>
                      <a:r>
                        <a:rPr lang="cs-CZ" sz="1400" dirty="0" err="1">
                          <a:latin typeface="Calibri"/>
                          <a:ea typeface="Calibri"/>
                          <a:cs typeface="Times New Roman"/>
                        </a:rPr>
                        <a:t>agamaglobulinémie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latin typeface="Calibri"/>
                          <a:ea typeface="Calibri"/>
                          <a:cs typeface="Times New Roman"/>
                        </a:rPr>
                        <a:t>3,9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7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>
                          <a:latin typeface="Calibri"/>
                          <a:ea typeface="Calibri"/>
                          <a:cs typeface="Times New Roman"/>
                        </a:rPr>
                        <a:t>CVID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latin typeface="Calibri"/>
                          <a:ea typeface="Calibri"/>
                          <a:cs typeface="Times New Roman"/>
                        </a:rPr>
                        <a:t>19,6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7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 err="1">
                          <a:latin typeface="Calibri"/>
                          <a:ea typeface="Calibri"/>
                          <a:cs typeface="Times New Roman"/>
                        </a:rPr>
                        <a:t>HyperIgM</a:t>
                      </a:r>
                      <a:r>
                        <a:rPr lang="cs-CZ" sz="1400" dirty="0">
                          <a:latin typeface="Calibri"/>
                          <a:ea typeface="Calibri"/>
                          <a:cs typeface="Times New Roman"/>
                        </a:rPr>
                        <a:t> syndrom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latin typeface="Calibri"/>
                          <a:ea typeface="Calibri"/>
                          <a:cs typeface="Times New Roman"/>
                        </a:rPr>
                        <a:t>0,8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7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>
                          <a:latin typeface="Calibri"/>
                          <a:ea typeface="Calibri"/>
                          <a:cs typeface="Times New Roman"/>
                        </a:rPr>
                        <a:t>Selektivní deficience </a:t>
                      </a:r>
                      <a:r>
                        <a:rPr lang="cs-CZ" sz="1400" dirty="0" err="1">
                          <a:latin typeface="Calibri"/>
                          <a:ea typeface="Calibri"/>
                          <a:cs typeface="Times New Roman"/>
                        </a:rPr>
                        <a:t>IgA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latin typeface="Calibri"/>
                          <a:ea typeface="Calibri"/>
                          <a:cs typeface="Times New Roman"/>
                        </a:rPr>
                        <a:t>51,2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7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>
                          <a:latin typeface="Calibri"/>
                          <a:ea typeface="Calibri"/>
                          <a:cs typeface="Times New Roman"/>
                        </a:rPr>
                        <a:t>Deficience podtříd </a:t>
                      </a:r>
                      <a:r>
                        <a:rPr lang="cs-CZ" sz="1400" dirty="0" err="1">
                          <a:latin typeface="Calibri"/>
                          <a:ea typeface="Calibri"/>
                          <a:cs typeface="Times New Roman"/>
                        </a:rPr>
                        <a:t>IgG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latin typeface="Calibri"/>
                          <a:ea typeface="Calibri"/>
                          <a:cs typeface="Times New Roman"/>
                        </a:rPr>
                        <a:t>2,4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7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>
                          <a:latin typeface="Calibri"/>
                          <a:ea typeface="Calibri"/>
                          <a:cs typeface="Times New Roman"/>
                        </a:rPr>
                        <a:t>SCID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latin typeface="Calibri"/>
                          <a:ea typeface="Calibri"/>
                          <a:cs typeface="Times New Roman"/>
                        </a:rPr>
                        <a:t>1,5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7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 err="1">
                          <a:latin typeface="Calibri"/>
                          <a:ea typeface="Calibri"/>
                          <a:cs typeface="Times New Roman"/>
                        </a:rPr>
                        <a:t>DiGeorgeův</a:t>
                      </a:r>
                      <a:r>
                        <a:rPr lang="cs-CZ" sz="1400" dirty="0">
                          <a:latin typeface="Calibri"/>
                          <a:ea typeface="Calibri"/>
                          <a:cs typeface="Times New Roman"/>
                        </a:rPr>
                        <a:t> syndrom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latin typeface="Calibri"/>
                          <a:ea typeface="Calibri"/>
                          <a:cs typeface="Times New Roman"/>
                        </a:rPr>
                        <a:t>4,6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7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 err="1">
                          <a:latin typeface="Calibri"/>
                          <a:ea typeface="Calibri"/>
                          <a:cs typeface="Times New Roman"/>
                        </a:rPr>
                        <a:t>Wiskott</a:t>
                      </a:r>
                      <a:r>
                        <a:rPr lang="cs-CZ" sz="1400" dirty="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cs-CZ" sz="1400" dirty="0" err="1">
                          <a:latin typeface="Calibri"/>
                          <a:ea typeface="Calibri"/>
                          <a:cs typeface="Times New Roman"/>
                        </a:rPr>
                        <a:t>Aldrichův</a:t>
                      </a:r>
                      <a:r>
                        <a:rPr lang="cs-CZ" sz="1400" dirty="0">
                          <a:latin typeface="Calibri"/>
                          <a:ea typeface="Calibri"/>
                          <a:cs typeface="Times New Roman"/>
                        </a:rPr>
                        <a:t> syndrom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latin typeface="Calibri"/>
                          <a:ea typeface="Calibri"/>
                          <a:cs typeface="Times New Roman"/>
                        </a:rPr>
                        <a:t>0,5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7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>
                          <a:latin typeface="Calibri"/>
                          <a:ea typeface="Calibri"/>
                          <a:cs typeface="Times New Roman"/>
                        </a:rPr>
                        <a:t>Hereditární </a:t>
                      </a:r>
                      <a:r>
                        <a:rPr lang="cs-CZ" sz="1400" dirty="0" err="1">
                          <a:latin typeface="Calibri"/>
                          <a:ea typeface="Calibri"/>
                          <a:cs typeface="Times New Roman"/>
                        </a:rPr>
                        <a:t>angioedém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latin typeface="Calibri"/>
                          <a:ea typeface="Calibri"/>
                          <a:cs typeface="Times New Roman"/>
                        </a:rPr>
                        <a:t>10,6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7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>
                          <a:latin typeface="Calibri"/>
                          <a:ea typeface="Calibri"/>
                          <a:cs typeface="Times New Roman"/>
                        </a:rPr>
                        <a:t>Deficience C2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latin typeface="Calibri"/>
                          <a:ea typeface="Calibri"/>
                          <a:cs typeface="Times New Roman"/>
                        </a:rPr>
                        <a:t>0,4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7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>
                          <a:latin typeface="Calibri"/>
                          <a:ea typeface="Calibri"/>
                          <a:cs typeface="Times New Roman"/>
                        </a:rPr>
                        <a:t>Deficience C4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latin typeface="Calibri"/>
                          <a:ea typeface="Calibri"/>
                          <a:cs typeface="Times New Roman"/>
                        </a:rPr>
                        <a:t>0,5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7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>
                          <a:latin typeface="Calibri"/>
                          <a:ea typeface="Calibri"/>
                          <a:cs typeface="Times New Roman"/>
                        </a:rPr>
                        <a:t>LAD 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>
                          <a:latin typeface="Calibri"/>
                          <a:ea typeface="Calibri"/>
                          <a:cs typeface="Times New Roman"/>
                        </a:rPr>
                        <a:t>0,2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7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latin typeface="Calibri"/>
                          <a:ea typeface="Calibri"/>
                          <a:cs typeface="Times New Roman"/>
                        </a:rPr>
                        <a:t>CGD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>
                          <a:latin typeface="Calibri"/>
                          <a:ea typeface="Calibri"/>
                          <a:cs typeface="Times New Roman"/>
                        </a:rPr>
                        <a:t>1,8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7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latin typeface="Calibri"/>
                          <a:ea typeface="Calibri"/>
                          <a:cs typeface="Times New Roman"/>
                        </a:rPr>
                        <a:t>HyperIgE syndrom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>
                          <a:latin typeface="Calibri"/>
                          <a:ea typeface="Calibri"/>
                          <a:cs typeface="Times New Roman"/>
                        </a:rPr>
                        <a:t>1,2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7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latin typeface="Calibri"/>
                          <a:ea typeface="Calibri"/>
                          <a:cs typeface="Times New Roman"/>
                        </a:rPr>
                        <a:t>Chronická mukokutánní kandidóza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>
                          <a:latin typeface="Calibri"/>
                          <a:ea typeface="Calibri"/>
                          <a:cs typeface="Times New Roman"/>
                        </a:rPr>
                        <a:t>0,4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7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latin typeface="Calibri"/>
                          <a:ea typeface="Calibri"/>
                          <a:cs typeface="Times New Roman"/>
                        </a:rPr>
                        <a:t>Lymfoproliferativní syndrom vázaný na 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>
                          <a:latin typeface="Calibri"/>
                          <a:ea typeface="Calibri"/>
                          <a:cs typeface="Times New Roman"/>
                        </a:rPr>
                        <a:t>0,4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1517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Jiné rozdělení imunodeficiencí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844824"/>
            <a:ext cx="8784976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cs-CZ" b="1" dirty="0" smtClean="0"/>
              <a:t>Poruchy fagocytózy</a:t>
            </a:r>
          </a:p>
          <a:p>
            <a:pPr>
              <a:buFont typeface="Wingdings" pitchFamily="2" charset="2"/>
              <a:buChar char="Ø"/>
            </a:pPr>
            <a:r>
              <a:rPr lang="cs-CZ" b="1" dirty="0" smtClean="0"/>
              <a:t>Poruchy komplementu </a:t>
            </a:r>
          </a:p>
          <a:p>
            <a:pPr>
              <a:buFont typeface="Wingdings" pitchFamily="2" charset="2"/>
              <a:buChar char="Ø"/>
            </a:pPr>
            <a:r>
              <a:rPr lang="cs-CZ" b="1" dirty="0" smtClean="0"/>
              <a:t>Poruchy protilátek </a:t>
            </a:r>
          </a:p>
          <a:p>
            <a:pPr>
              <a:buFont typeface="Wingdings" pitchFamily="2" charset="2"/>
              <a:buChar char="Ø"/>
            </a:pPr>
            <a:r>
              <a:rPr lang="cs-CZ" b="1" dirty="0" smtClean="0"/>
              <a:t>Kombinované poruchy </a:t>
            </a:r>
          </a:p>
          <a:p>
            <a:pPr>
              <a:buFont typeface="Wingdings" pitchFamily="2" charset="2"/>
              <a:buChar char="Ø"/>
            </a:pPr>
            <a:r>
              <a:rPr lang="cs-CZ" b="1" dirty="0" smtClean="0"/>
              <a:t>Imunodeficience s deregulací </a:t>
            </a:r>
          </a:p>
          <a:p>
            <a:pPr>
              <a:buFont typeface="Wingdings" pitchFamily="2" charset="2"/>
              <a:buChar char="Ø"/>
            </a:pPr>
            <a:r>
              <a:rPr lang="cs-CZ" b="1" dirty="0" smtClean="0"/>
              <a:t>Dobře definované syndromy s imunodeficiencí</a:t>
            </a:r>
            <a:r>
              <a:rPr lang="cs-CZ" dirty="0" smtClean="0"/>
              <a:t>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21622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706437"/>
          </a:xfrm>
        </p:spPr>
        <p:txBody>
          <a:bodyPr>
            <a:noAutofit/>
          </a:bodyPr>
          <a:lstStyle/>
          <a:p>
            <a:pPr algn="l" eaLnBrk="1" hangingPunct="1"/>
            <a:r>
              <a:rPr lang="cs-CZ" sz="3600" b="1" dirty="0" err="1" smtClean="0"/>
              <a:t>Imunodeficity</a:t>
            </a:r>
            <a:r>
              <a:rPr lang="cs-CZ" sz="3600" b="1" dirty="0" smtClean="0"/>
              <a:t> – kritická věková období projevů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557338"/>
            <a:ext cx="8229600" cy="4525962"/>
          </a:xfrm>
        </p:spPr>
        <p:txBody>
          <a:bodyPr/>
          <a:lstStyle/>
          <a:p>
            <a:pPr eaLnBrk="1" hangingPunct="1"/>
            <a:r>
              <a:rPr lang="cs-CZ" sz="2000" b="1" u="sng" dirty="0" smtClean="0"/>
              <a:t>Novorozenecký věk </a:t>
            </a:r>
            <a:r>
              <a:rPr lang="cs-CZ" sz="2000" dirty="0" smtClean="0"/>
              <a:t>-  těžké primární buněčné </a:t>
            </a:r>
            <a:r>
              <a:rPr lang="cs-CZ" sz="2000" dirty="0" err="1" smtClean="0"/>
              <a:t>imunodeficity</a:t>
            </a:r>
            <a:endParaRPr lang="cs-CZ" sz="2000" dirty="0" smtClean="0"/>
          </a:p>
          <a:p>
            <a:pPr eaLnBrk="1" hangingPunct="1"/>
            <a:r>
              <a:rPr lang="cs-CZ" sz="2000" b="1" u="sng" dirty="0" smtClean="0"/>
              <a:t>6 </a:t>
            </a:r>
            <a:r>
              <a:rPr lang="cs-CZ" sz="2000" b="1" u="sng" dirty="0" err="1" smtClean="0"/>
              <a:t>měs</a:t>
            </a:r>
            <a:r>
              <a:rPr lang="cs-CZ" sz="2000" b="1" u="sng" dirty="0" smtClean="0"/>
              <a:t>. – 2 roky </a:t>
            </a:r>
            <a:r>
              <a:rPr lang="cs-CZ" sz="2000" dirty="0" smtClean="0"/>
              <a:t>– těžké </a:t>
            </a:r>
            <a:r>
              <a:rPr lang="cs-CZ" sz="2000" dirty="0" err="1" smtClean="0"/>
              <a:t>protilátkové</a:t>
            </a:r>
            <a:r>
              <a:rPr lang="cs-CZ" sz="2000" dirty="0" smtClean="0"/>
              <a:t> </a:t>
            </a:r>
            <a:r>
              <a:rPr lang="cs-CZ" sz="2000" dirty="0" err="1" smtClean="0"/>
              <a:t>imunodeficity</a:t>
            </a:r>
            <a:r>
              <a:rPr lang="cs-CZ" sz="2000" dirty="0" smtClean="0"/>
              <a:t> vrozené </a:t>
            </a:r>
          </a:p>
          <a:p>
            <a:pPr eaLnBrk="1" hangingPunct="1">
              <a:buFontTx/>
              <a:buNone/>
            </a:pPr>
            <a:r>
              <a:rPr lang="cs-CZ" sz="2000" dirty="0" smtClean="0"/>
              <a:t>                                      i přechodné</a:t>
            </a:r>
          </a:p>
          <a:p>
            <a:pPr eaLnBrk="1" hangingPunct="1"/>
            <a:r>
              <a:rPr lang="cs-CZ" sz="2000" b="1" u="sng" dirty="0" smtClean="0"/>
              <a:t>3 - 5 let </a:t>
            </a:r>
            <a:r>
              <a:rPr lang="cs-CZ" sz="2000" dirty="0" smtClean="0"/>
              <a:t>– přechodné a selektivní </a:t>
            </a:r>
            <a:r>
              <a:rPr lang="cs-CZ" sz="2000" dirty="0" err="1" smtClean="0"/>
              <a:t>protilátkové</a:t>
            </a:r>
            <a:r>
              <a:rPr lang="cs-CZ" sz="2000" dirty="0" smtClean="0"/>
              <a:t> </a:t>
            </a:r>
            <a:r>
              <a:rPr lang="cs-CZ" sz="2000" dirty="0" err="1" smtClean="0"/>
              <a:t>imunodeficity</a:t>
            </a:r>
            <a:r>
              <a:rPr lang="cs-CZ" sz="2000" dirty="0" smtClean="0"/>
              <a:t>,</a:t>
            </a:r>
          </a:p>
          <a:p>
            <a:pPr eaLnBrk="1" hangingPunct="1">
              <a:buFontTx/>
              <a:buNone/>
            </a:pPr>
            <a:r>
              <a:rPr lang="cs-CZ" sz="2000" dirty="0" smtClean="0"/>
              <a:t>                        sekundární </a:t>
            </a:r>
            <a:r>
              <a:rPr lang="cs-CZ" sz="2000" dirty="0" err="1" smtClean="0"/>
              <a:t>imunodeficity</a:t>
            </a:r>
            <a:endParaRPr lang="cs-CZ" sz="2000" dirty="0" smtClean="0"/>
          </a:p>
          <a:p>
            <a:pPr eaLnBrk="1" hangingPunct="1"/>
            <a:r>
              <a:rPr lang="cs-CZ" sz="2000" b="1" u="sng" dirty="0" smtClean="0"/>
              <a:t>15 – 20 let </a:t>
            </a:r>
            <a:r>
              <a:rPr lang="cs-CZ" sz="2000" dirty="0" smtClean="0"/>
              <a:t>– hormonální </a:t>
            </a:r>
            <a:r>
              <a:rPr lang="cs-CZ" sz="2000" dirty="0" err="1" smtClean="0"/>
              <a:t>instabilita</a:t>
            </a:r>
            <a:r>
              <a:rPr lang="cs-CZ" sz="2000" dirty="0" smtClean="0"/>
              <a:t>, involuce </a:t>
            </a:r>
            <a:r>
              <a:rPr lang="cs-CZ" sz="2000" dirty="0" err="1" smtClean="0"/>
              <a:t>thymu</a:t>
            </a:r>
            <a:r>
              <a:rPr lang="cs-CZ" sz="2000" dirty="0" smtClean="0"/>
              <a:t>, změny </a:t>
            </a:r>
          </a:p>
          <a:p>
            <a:pPr eaLnBrk="1" hangingPunct="1">
              <a:buFontTx/>
              <a:buNone/>
            </a:pPr>
            <a:r>
              <a:rPr lang="cs-CZ" sz="2000" dirty="0" smtClean="0"/>
              <a:t>                             životního stylu, některé typické infekce</a:t>
            </a:r>
          </a:p>
          <a:p>
            <a:pPr eaLnBrk="1" hangingPunct="1">
              <a:buFontTx/>
              <a:buNone/>
            </a:pPr>
            <a:r>
              <a:rPr lang="cs-CZ" sz="2000" dirty="0" smtClean="0"/>
              <a:t>                             první projevy běžného variabilního </a:t>
            </a:r>
            <a:r>
              <a:rPr lang="cs-CZ" sz="2000" dirty="0" err="1" smtClean="0"/>
              <a:t>imunodeficitu</a:t>
            </a:r>
            <a:endParaRPr lang="cs-CZ" sz="2000" dirty="0" smtClean="0"/>
          </a:p>
          <a:p>
            <a:pPr eaLnBrk="1" hangingPunct="1"/>
            <a:r>
              <a:rPr lang="cs-CZ" sz="2000" b="1" u="sng" dirty="0" smtClean="0"/>
              <a:t>Střední věk </a:t>
            </a:r>
            <a:r>
              <a:rPr lang="cs-CZ" sz="2000" dirty="0" smtClean="0"/>
              <a:t>– období nadměrného pracovního zatížení, stresy</a:t>
            </a:r>
          </a:p>
          <a:p>
            <a:pPr eaLnBrk="1" hangingPunct="1">
              <a:buFontTx/>
              <a:buNone/>
            </a:pPr>
            <a:r>
              <a:rPr lang="cs-CZ" sz="2000" dirty="0" smtClean="0"/>
              <a:t>                               první projevy autoimunit (i obraz </a:t>
            </a:r>
            <a:r>
              <a:rPr lang="cs-CZ" sz="2000" dirty="0" err="1" smtClean="0"/>
              <a:t>imunodeficitu</a:t>
            </a:r>
            <a:r>
              <a:rPr lang="cs-CZ" sz="2000" dirty="0" smtClean="0"/>
              <a:t>)</a:t>
            </a:r>
          </a:p>
          <a:p>
            <a:pPr eaLnBrk="1" hangingPunct="1"/>
            <a:r>
              <a:rPr lang="cs-CZ" sz="2000" b="1" u="sng" dirty="0" smtClean="0"/>
              <a:t>Pozdní věk a stáří </a:t>
            </a:r>
            <a:r>
              <a:rPr lang="cs-CZ" sz="2000" dirty="0" smtClean="0"/>
              <a:t>– spíše projevy vážných sekundárních </a:t>
            </a:r>
          </a:p>
          <a:p>
            <a:pPr eaLnBrk="1" hangingPunct="1">
              <a:buFontTx/>
              <a:buNone/>
            </a:pPr>
            <a:r>
              <a:rPr lang="cs-CZ" sz="2000" dirty="0" smtClean="0"/>
              <a:t>                                           </a:t>
            </a:r>
            <a:r>
              <a:rPr lang="cs-CZ" sz="2000" dirty="0" err="1" smtClean="0"/>
              <a:t>imunodeficitů</a:t>
            </a:r>
            <a:r>
              <a:rPr lang="cs-CZ" sz="2000" dirty="0" smtClean="0"/>
              <a:t>, následky poruchy funkce</a:t>
            </a:r>
            <a:r>
              <a:rPr lang="cs-CZ" sz="2000" b="1" dirty="0" smtClean="0"/>
              <a:t>    </a:t>
            </a:r>
          </a:p>
          <a:p>
            <a:pPr eaLnBrk="1" hangingPunct="1"/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11770391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Autofit/>
          </a:bodyPr>
          <a:lstStyle/>
          <a:p>
            <a:pPr algn="l" eaLnBrk="1" hangingPunct="1"/>
            <a:r>
              <a:rPr lang="cs-CZ" sz="3600" b="1" dirty="0" err="1" smtClean="0"/>
              <a:t>Imunodeficity</a:t>
            </a:r>
            <a:r>
              <a:rPr lang="cs-CZ" sz="3600" b="1" dirty="0" smtClean="0"/>
              <a:t> – hlavní klinické rysy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z="2000" b="1" dirty="0" smtClean="0"/>
              <a:t>Protilátky      </a:t>
            </a:r>
            <a:r>
              <a:rPr lang="cs-CZ" sz="2000" dirty="0" smtClean="0"/>
              <a:t>- mikrobiální infekce (opouzdřené bakterie)</a:t>
            </a:r>
          </a:p>
          <a:p>
            <a:pPr eaLnBrk="1" hangingPunct="1">
              <a:buFontTx/>
              <a:buNone/>
            </a:pPr>
            <a:r>
              <a:rPr lang="cs-CZ" sz="2000" dirty="0" smtClean="0"/>
              <a:t>                                respirační - pneumonie, sinusitidy, otitidy                                   </a:t>
            </a:r>
          </a:p>
          <a:p>
            <a:pPr eaLnBrk="1" hangingPunct="1">
              <a:buFontTx/>
              <a:buNone/>
            </a:pPr>
            <a:r>
              <a:rPr lang="cs-CZ" sz="2000" dirty="0" smtClean="0"/>
              <a:t>                                GIT – průjmy</a:t>
            </a:r>
          </a:p>
          <a:p>
            <a:pPr eaLnBrk="1" hangingPunct="1"/>
            <a:r>
              <a:rPr lang="cs-CZ" sz="2000" b="1" dirty="0" smtClean="0"/>
              <a:t>Komplement </a:t>
            </a:r>
            <a:r>
              <a:rPr lang="cs-CZ" sz="2000" dirty="0" smtClean="0"/>
              <a:t>– mikrobiální infekce (pyogenní), sepse</a:t>
            </a:r>
          </a:p>
          <a:p>
            <a:pPr eaLnBrk="1" hangingPunct="1">
              <a:buFontTx/>
              <a:buNone/>
            </a:pPr>
            <a:r>
              <a:rPr lang="cs-CZ" sz="2000" dirty="0" smtClean="0"/>
              <a:t>                                  postižení různých systémů</a:t>
            </a:r>
          </a:p>
          <a:p>
            <a:pPr eaLnBrk="1" hangingPunct="1">
              <a:buFontTx/>
              <a:buNone/>
            </a:pPr>
            <a:r>
              <a:rPr lang="cs-CZ" sz="2000" dirty="0" smtClean="0"/>
              <a:t>                                  otoky u HAE – deficience C1-INH</a:t>
            </a:r>
          </a:p>
          <a:p>
            <a:pPr eaLnBrk="1" hangingPunct="1"/>
            <a:r>
              <a:rPr lang="cs-CZ" sz="2000" b="1" dirty="0" smtClean="0"/>
              <a:t>T lymfocyty  </a:t>
            </a:r>
            <a:r>
              <a:rPr lang="cs-CZ" sz="2000" dirty="0" smtClean="0"/>
              <a:t>-  bakteriální, plísňové, virové</a:t>
            </a:r>
          </a:p>
          <a:p>
            <a:pPr eaLnBrk="1" hangingPunct="1">
              <a:buFontTx/>
              <a:buNone/>
            </a:pPr>
            <a:r>
              <a:rPr lang="cs-CZ" sz="2000" dirty="0" smtClean="0"/>
              <a:t>                                 GIT – průjmy</a:t>
            </a:r>
          </a:p>
          <a:p>
            <a:pPr eaLnBrk="1" hangingPunct="1">
              <a:buFontTx/>
              <a:buNone/>
            </a:pPr>
            <a:r>
              <a:rPr lang="cs-CZ" sz="2000" dirty="0" smtClean="0"/>
              <a:t>                                 respirační – pneumonie, sinusitidy</a:t>
            </a:r>
          </a:p>
          <a:p>
            <a:pPr eaLnBrk="1" hangingPunct="1"/>
            <a:r>
              <a:rPr lang="cs-CZ" sz="2000" b="1" dirty="0" smtClean="0"/>
              <a:t>Fagocyty      </a:t>
            </a:r>
            <a:r>
              <a:rPr lang="cs-CZ" sz="2000" dirty="0" smtClean="0"/>
              <a:t>-  abscesy, recidivující kožní hnisavé infekce</a:t>
            </a:r>
          </a:p>
          <a:p>
            <a:pPr eaLnBrk="1" hangingPunct="1">
              <a:buFontTx/>
              <a:buNone/>
            </a:pPr>
            <a:r>
              <a:rPr lang="cs-CZ" sz="2000" dirty="0" smtClean="0"/>
              <a:t>                                </a:t>
            </a:r>
            <a:r>
              <a:rPr lang="cs-CZ" sz="2000" dirty="0" err="1" smtClean="0"/>
              <a:t>granulomatozní</a:t>
            </a:r>
            <a:r>
              <a:rPr lang="cs-CZ" sz="2000" dirty="0" smtClean="0"/>
              <a:t> záněty</a:t>
            </a:r>
          </a:p>
        </p:txBody>
      </p:sp>
    </p:spTree>
    <p:extLst>
      <p:ext uri="{BB962C8B-B14F-4D97-AF65-F5344CB8AC3E}">
        <p14:creationId xmlns:p14="http://schemas.microsoft.com/office/powerpoint/2010/main" xmlns="" val="8700130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2741</Words>
  <Application>Microsoft Office PowerPoint</Application>
  <PresentationFormat>Předvádění na obrazovce (4:3)</PresentationFormat>
  <Paragraphs>550</Paragraphs>
  <Slides>52</Slides>
  <Notes>1</Notes>
  <HiddenSlides>0</HiddenSlides>
  <MMClips>0</MMClips>
  <ScaleCrop>false</ScaleCrop>
  <HeadingPairs>
    <vt:vector size="6" baseType="variant">
      <vt:variant>
        <vt:lpstr>Motiv</vt:lpstr>
      </vt:variant>
      <vt:variant>
        <vt:i4>3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52</vt:i4>
      </vt:variant>
    </vt:vector>
  </HeadingPairs>
  <TitlesOfParts>
    <vt:vector size="56" baseType="lpstr">
      <vt:lpstr>Motiv sady Office</vt:lpstr>
      <vt:lpstr>1_Motiv sady Office</vt:lpstr>
      <vt:lpstr>2_Motiv sady Office</vt:lpstr>
      <vt:lpstr>Snímek</vt:lpstr>
      <vt:lpstr>Imunodeficience </vt:lpstr>
      <vt:lpstr>Základní imunologické pojmy</vt:lpstr>
      <vt:lpstr>Imunodeficience</vt:lpstr>
      <vt:lpstr>Imunodeficity</vt:lpstr>
      <vt:lpstr>Výskyt imunodeficiencí podle Evropského registru primárních imunodeficiencí z r.2003 (prevalence 1,52/100000) </vt:lpstr>
      <vt:lpstr>Výskyt imunodeficiencí v ČR (2003)</vt:lpstr>
      <vt:lpstr>Jiné rozdělení imunodeficiencí</vt:lpstr>
      <vt:lpstr>Imunodeficity – kritická věková období projevů</vt:lpstr>
      <vt:lpstr>Imunodeficity – hlavní klinické rysy</vt:lpstr>
      <vt:lpstr>Primární imunodeficity</vt:lpstr>
      <vt:lpstr>1. Poruchy fagocytózy</vt:lpstr>
      <vt:lpstr>I. Poruchy fagocytózy</vt:lpstr>
      <vt:lpstr>Histologický obraz granulomu u CGD</vt:lpstr>
      <vt:lpstr>I. Poruchy fagocytózy</vt:lpstr>
      <vt:lpstr>I. Poruchy fagocytózy</vt:lpstr>
      <vt:lpstr>II. Poruchy komplementu</vt:lpstr>
      <vt:lpstr>II. Poruchy komplementu</vt:lpstr>
      <vt:lpstr>II. Poruchy komplementu</vt:lpstr>
      <vt:lpstr>Otoky u HAE</vt:lpstr>
      <vt:lpstr>III. Poruchy protilátek</vt:lpstr>
      <vt:lpstr>III. Poruchy protilátek</vt:lpstr>
      <vt:lpstr>III. Poruchy protilátek</vt:lpstr>
      <vt:lpstr>III. Poruchy protilátek</vt:lpstr>
      <vt:lpstr>III. Poruchy protilátek</vt:lpstr>
      <vt:lpstr>III. Poruchy protilátek</vt:lpstr>
      <vt:lpstr>IV. Kombinované poruchy</vt:lpstr>
      <vt:lpstr>IV. Kombinované poruchy</vt:lpstr>
      <vt:lpstr>IV. Kombinované poruchy</vt:lpstr>
      <vt:lpstr>Kombinované poruchy</vt:lpstr>
      <vt:lpstr>IV. Kombinované poruchy</vt:lpstr>
      <vt:lpstr>IV. Kombinované poruchy</vt:lpstr>
      <vt:lpstr>Dysmorfie obličeje u diGeorgova syndromu</vt:lpstr>
      <vt:lpstr>V. Imunodeficience s dysregulací imunity</vt:lpstr>
      <vt:lpstr>V. Imunodeficience s dysregulací imunity</vt:lpstr>
      <vt:lpstr>VI. Dobře definované syndromy s imunodeficiencí</vt:lpstr>
      <vt:lpstr>Hrubé rysy obličeje u HIES</vt:lpstr>
      <vt:lpstr>VI. Dobře definované syndromy s imunodeficiencí</vt:lpstr>
      <vt:lpstr>VI. Dobře definované syndromy s imunodeficiencí</vt:lpstr>
      <vt:lpstr>VI. Dobře definované syndromy s imunodeficiencí</vt:lpstr>
      <vt:lpstr>VI. Dobře definované syndromy s imunodeficiencí</vt:lpstr>
      <vt:lpstr>Substituční léčba imunoglobuliny</vt:lpstr>
      <vt:lpstr>Indikace substituční léčby</vt:lpstr>
      <vt:lpstr>Dávkování IVIG</vt:lpstr>
      <vt:lpstr>Aplikace subkutánních Ig pumpou</vt:lpstr>
      <vt:lpstr>Nežádoucí účinky léčby</vt:lpstr>
      <vt:lpstr>Sekundární imunodeficity</vt:lpstr>
      <vt:lpstr>                      Sekundární imunodeficity</vt:lpstr>
      <vt:lpstr>VI. Sekundární imunodeficity</vt:lpstr>
      <vt:lpstr>Syndrom získané imunodeficience (AIDS)</vt:lpstr>
      <vt:lpstr>Syndrom získané imunodeficience (AIDS)</vt:lpstr>
      <vt:lpstr>Syndrom získané imunodeficience (AIDS)</vt:lpstr>
      <vt:lpstr>Syndrom získané imunodeficience (AIDS)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Imunodeficience </dc:title>
  <dc:creator>ucitel</dc:creator>
  <cp:lastModifiedBy>LISKA</cp:lastModifiedBy>
  <cp:revision>10</cp:revision>
  <dcterms:created xsi:type="dcterms:W3CDTF">2015-12-02T13:57:41Z</dcterms:created>
  <dcterms:modified xsi:type="dcterms:W3CDTF">2016-12-09T07:12:41Z</dcterms:modified>
</cp:coreProperties>
</file>