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  <p:sldId id="298" r:id="rId37"/>
    <p:sldId id="301" r:id="rId38"/>
    <p:sldId id="303" r:id="rId39"/>
    <p:sldId id="304" r:id="rId40"/>
    <p:sldId id="305" r:id="rId41"/>
    <p:sldId id="307" r:id="rId42"/>
    <p:sldId id="309" r:id="rId43"/>
    <p:sldId id="310" r:id="rId44"/>
    <p:sldId id="311" r:id="rId45"/>
    <p:sldId id="319" r:id="rId46"/>
    <p:sldId id="320" r:id="rId47"/>
    <p:sldId id="318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709"/>
    <a:srgbClr val="25A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15370-E961-4B02-AAFE-0C95CBBCEAAE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78CC-C42B-45F1-8355-418C85ACBE6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9D52-638C-4764-A171-169C4E8A01FE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D4B3C-CAD9-473C-BAFE-ECB1E7F77D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1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33DFD5-E938-4911-91D7-E7FB301E589D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9B71-22C6-486B-A902-1C0AD67F044D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Z9ykvRhWK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FMWyJwGxw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8JMVq7HF2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928938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cs-CZ" b="1" dirty="0" err="1" smtClean="0">
                <a:solidFill>
                  <a:srgbClr val="0000FF"/>
                </a:solidFill>
              </a:rPr>
              <a:t>Bazofily</a:t>
            </a:r>
            <a:r>
              <a:rPr lang="cs-CZ" b="1" smtClean="0">
                <a:solidFill>
                  <a:srgbClr val="0000FF"/>
                </a:solidFill>
              </a:rPr>
              <a:t> a mastocyty a jejich význam </a:t>
            </a:r>
            <a:br>
              <a:rPr lang="cs-CZ" b="1" smtClean="0">
                <a:solidFill>
                  <a:srgbClr val="0000FF"/>
                </a:solidFill>
              </a:rPr>
            </a:br>
            <a:r>
              <a:rPr lang="cs-CZ" b="1" smtClean="0">
                <a:solidFill>
                  <a:srgbClr val="0000FF"/>
                </a:solidFill>
              </a:rPr>
              <a:t>v imunitních reakcích</a:t>
            </a:r>
          </a:p>
        </p:txBody>
      </p:sp>
      <p:sp>
        <p:nvSpPr>
          <p:cNvPr id="50178" name="AutoShape 2" descr="Výsledek obrázku pro mast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0180" name="Picture 4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3238500" cy="2762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Vyvolávající příčiny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Patogen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Fyzikální (trauma, popáleniny, omrzliny, záření)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Chemické podráždění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Nádorové bujení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Imunologické příčiny (autoimunita, alergie)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Lokální zánětlivá odpověď</a:t>
            </a:r>
            <a:endParaRPr lang="cs-CZ" sz="3600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85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První signály pro rozvoj zánětlivé reakce pocházejí od aktivovaných</a:t>
            </a:r>
            <a:r>
              <a:rPr lang="cs-CZ" sz="2400" dirty="0" smtClean="0">
                <a:solidFill>
                  <a:srgbClr val="CC0099"/>
                </a:solidFill>
              </a:rPr>
              <a:t> fagocytů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CC0099"/>
                </a:solidFill>
              </a:rPr>
              <a:t>mastocytů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CC0099"/>
                </a:solidFill>
              </a:rPr>
              <a:t>komplementu</a:t>
            </a:r>
            <a:r>
              <a:rPr lang="cs-CZ" sz="2400" dirty="0" smtClean="0">
                <a:solidFill>
                  <a:srgbClr val="002060"/>
                </a:solidFill>
              </a:rPr>
              <a:t> a od látek uvolněných z </a:t>
            </a:r>
            <a:r>
              <a:rPr lang="cs-CZ" sz="2400" dirty="0" smtClean="0">
                <a:solidFill>
                  <a:srgbClr val="CC0099"/>
                </a:solidFill>
              </a:rPr>
              <a:t>poškozených buněk </a:t>
            </a:r>
            <a:r>
              <a:rPr lang="cs-CZ" sz="2400" dirty="0" smtClean="0">
                <a:solidFill>
                  <a:srgbClr val="002060"/>
                </a:solidFill>
              </a:rPr>
              <a:t>a součástí mezibuněčné hmoty.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  <a:hlinkClick r:id="rId2"/>
              </a:rPr>
              <a:t>https://www.youtube.com/watch?v=vZ9ykvRhWK0</a:t>
            </a:r>
            <a:endParaRPr lang="cs-CZ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3665961" cy="22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928688"/>
            <a:ext cx="7929563" cy="18288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cs-CZ" sz="3600" b="1" dirty="0" smtClean="0">
                <a:solidFill>
                  <a:srgbClr val="0000FF"/>
                </a:solidFill>
              </a:rPr>
              <a:t>         Lokální zánětlivá odpověď </a:t>
            </a:r>
            <a:r>
              <a:rPr lang="cs-CZ" sz="800" b="1" dirty="0" smtClean="0">
                <a:solidFill>
                  <a:srgbClr val="002060"/>
                </a:solidFill>
              </a:rPr>
              <a:t/>
            </a:r>
            <a:br>
              <a:rPr lang="cs-CZ" sz="800" b="1" dirty="0" smtClean="0">
                <a:solidFill>
                  <a:srgbClr val="002060"/>
                </a:solidFill>
              </a:rPr>
            </a:br>
            <a:r>
              <a:rPr lang="cs-CZ" sz="2400" b="1" dirty="0" smtClean="0">
                <a:solidFill>
                  <a:srgbClr val="CC0099"/>
                </a:solidFill>
              </a:rPr>
              <a:t>Projevy</a:t>
            </a:r>
            <a:r>
              <a:rPr lang="cs-CZ" sz="2400" dirty="0" smtClean="0">
                <a:solidFill>
                  <a:srgbClr val="002060"/>
                </a:solidFill>
              </a:rPr>
              <a:t> - bolest (</a:t>
            </a:r>
            <a:r>
              <a:rPr lang="cs-CZ" sz="2400" dirty="0" err="1" smtClean="0">
                <a:solidFill>
                  <a:srgbClr val="002060"/>
                </a:solidFill>
              </a:rPr>
              <a:t>dolor</a:t>
            </a:r>
            <a:r>
              <a:rPr lang="cs-CZ" sz="2400" dirty="0" smtClean="0">
                <a:solidFill>
                  <a:srgbClr val="002060"/>
                </a:solidFill>
              </a:rPr>
              <a:t>), teplo (</a:t>
            </a:r>
            <a:r>
              <a:rPr lang="cs-CZ" sz="2400" dirty="0" err="1" smtClean="0">
                <a:solidFill>
                  <a:srgbClr val="002060"/>
                </a:solidFill>
              </a:rPr>
              <a:t>calor</a:t>
            </a:r>
            <a:r>
              <a:rPr lang="cs-CZ" sz="2400" dirty="0" smtClean="0">
                <a:solidFill>
                  <a:srgbClr val="002060"/>
                </a:solidFill>
              </a:rPr>
              <a:t>), zčervenání (</a:t>
            </a:r>
            <a:r>
              <a:rPr lang="cs-CZ" sz="2400" dirty="0" err="1" smtClean="0">
                <a:solidFill>
                  <a:srgbClr val="002060"/>
                </a:solidFill>
              </a:rPr>
              <a:t>rubor</a:t>
            </a:r>
            <a:r>
              <a:rPr lang="cs-CZ" sz="2400" dirty="0" smtClean="0">
                <a:solidFill>
                  <a:srgbClr val="002060"/>
                </a:solidFill>
              </a:rPr>
              <a:t>),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                 otok (tumor) 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22538"/>
            <a:ext cx="598328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Lokální zánět</a:t>
            </a:r>
            <a:endParaRPr lang="cs-CZ" sz="3600" dirty="0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28596" y="2000240"/>
            <a:ext cx="8472488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</a:rPr>
              <a:t>vasodilatace a zvýšení permeability cév  </a:t>
            </a:r>
            <a:r>
              <a:rPr lang="cs-CZ" sz="2400" dirty="0" smtClean="0">
                <a:solidFill>
                  <a:srgbClr val="002060"/>
                </a:solidFill>
              </a:rPr>
              <a:t>( histamin, serotonin, bradykinin, složky komplementu C3a, C5a, </a:t>
            </a:r>
            <a:r>
              <a:rPr lang="cs-CZ" sz="2400" dirty="0" err="1" smtClean="0">
                <a:solidFill>
                  <a:srgbClr val="002060"/>
                </a:solidFill>
              </a:rPr>
              <a:t>leukotrieny</a:t>
            </a:r>
            <a:r>
              <a:rPr lang="cs-CZ" sz="2400" dirty="0" smtClean="0">
                <a:solidFill>
                  <a:srgbClr val="002060"/>
                </a:solidFill>
              </a:rPr>
              <a:t>, prostaglandiny) =&gt; </a:t>
            </a:r>
            <a:r>
              <a:rPr lang="cs-CZ" sz="2400" dirty="0" smtClean="0">
                <a:solidFill>
                  <a:srgbClr val="0000FF"/>
                </a:solidFill>
              </a:rPr>
              <a:t>zarudnutí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smtClean="0">
                <a:solidFill>
                  <a:srgbClr val="0000FF"/>
                </a:solidFill>
              </a:rPr>
              <a:t>otok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</a:rPr>
              <a:t>zvýšení exprese adhezivních molekul </a:t>
            </a:r>
            <a:r>
              <a:rPr lang="cs-CZ" sz="2400" dirty="0" smtClean="0">
                <a:solidFill>
                  <a:srgbClr val="002060"/>
                </a:solidFill>
              </a:rPr>
              <a:t>na </a:t>
            </a:r>
            <a:r>
              <a:rPr lang="cs-CZ" sz="2400" dirty="0" err="1" smtClean="0">
                <a:solidFill>
                  <a:srgbClr val="002060"/>
                </a:solidFill>
              </a:rPr>
              <a:t>endoteliích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</a:rPr>
              <a:t>TNF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IL-1) =&gt; zachytávání fagocytů a leukocytů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</a:rPr>
              <a:t>ovlivnění </a:t>
            </a:r>
            <a:r>
              <a:rPr lang="cs-CZ" sz="2400" dirty="0" err="1" smtClean="0">
                <a:solidFill>
                  <a:srgbClr val="CC0099"/>
                </a:solidFill>
              </a:rPr>
              <a:t>nociceptorů</a:t>
            </a:r>
            <a:r>
              <a:rPr lang="cs-CZ" sz="2400" dirty="0" smtClean="0">
                <a:solidFill>
                  <a:srgbClr val="CC0099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(prostaglandiny…) =&gt; </a:t>
            </a:r>
            <a:r>
              <a:rPr lang="cs-CZ" sz="2400" dirty="0" smtClean="0">
                <a:solidFill>
                  <a:srgbClr val="0000FF"/>
                </a:solidFill>
              </a:rPr>
              <a:t>bolest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</a:rPr>
              <a:t>zvýšení tělesné teploty </a:t>
            </a:r>
            <a:r>
              <a:rPr lang="cs-CZ" sz="2400" dirty="0" smtClean="0">
                <a:solidFill>
                  <a:srgbClr val="002060"/>
                </a:solidFill>
              </a:rPr>
              <a:t>(IL- 1, IL-6, </a:t>
            </a:r>
            <a:r>
              <a:rPr lang="cs-CZ" sz="2400" dirty="0" err="1" smtClean="0">
                <a:solidFill>
                  <a:srgbClr val="002060"/>
                </a:solidFill>
              </a:rPr>
              <a:t>TNF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prostaglandiny)</a:t>
            </a: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Systémová odpověď na zánět</a:t>
            </a:r>
            <a:endParaRPr lang="cs-CZ" sz="3600" dirty="0" smtClean="0">
              <a:solidFill>
                <a:srgbClr val="0000FF"/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leukocytóza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horečka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</a:rPr>
              <a:t>TNF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IL-1, IL-6, IFN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</a:rPr>
              <a:t> )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↑ tkáňového metabolismu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↑ pohyblivost leukocytů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↑ tvorba IFN, </a:t>
            </a:r>
            <a:r>
              <a:rPr lang="cs-CZ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cytokinů</a:t>
            </a: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cs-CZ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Ig</a:t>
            </a:r>
            <a:endParaRPr lang="cs-CZ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↑ exprese </a:t>
            </a:r>
            <a:r>
              <a:rPr lang="cs-CZ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Hsp</a:t>
            </a:r>
            <a:endParaRPr lang="cs-CZ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+mj-lt"/>
              </a:rPr>
              <a:t>proteiny akutní fáze </a:t>
            </a:r>
            <a:r>
              <a:rPr lang="cs-CZ" sz="2400" dirty="0" smtClean="0">
                <a:solidFill>
                  <a:srgbClr val="002060"/>
                </a:solidFill>
              </a:rPr>
              <a:t>(IL-6, </a:t>
            </a:r>
            <a:r>
              <a:rPr lang="cs-CZ" sz="2400" dirty="0" err="1" smtClean="0">
                <a:solidFill>
                  <a:srgbClr val="002060"/>
                </a:solidFill>
              </a:rPr>
              <a:t>TNF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IL-1)</a:t>
            </a:r>
            <a:endParaRPr lang="cs-CZ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Pozitivní proteiny akutní fáze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85750" y="1571625"/>
            <a:ext cx="9043988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produkovány </a:t>
            </a:r>
            <a:r>
              <a:rPr lang="cs-CZ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hepatocyty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CRP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opsonizace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aktivace komplementu</a:t>
            </a:r>
            <a:endParaRPr lang="cs-CZ" sz="2400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SAP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opsonizace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aktivace komplementu</a:t>
            </a:r>
            <a:endParaRPr lang="cs-CZ" sz="2400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SAA 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přilákání leukocytů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C3, C4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Inhibitory proteáz </a:t>
            </a:r>
            <a:r>
              <a:rPr lang="cs-CZ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ochrana před vedlejším poškozením tkáně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Sérové transportní proteiny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Reparace poškozené tkáně</a:t>
            </a:r>
            <a:endParaRPr lang="cs-CZ" sz="3600" dirty="0" smtClean="0">
              <a:solidFill>
                <a:srgbClr val="0000FF"/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eliminace poškozených buněk fagocyty</a:t>
            </a: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aktivace </a:t>
            </a:r>
            <a:r>
              <a:rPr lang="cs-CZ" sz="2400" dirty="0" err="1" smtClean="0">
                <a:solidFill>
                  <a:srgbClr val="002060"/>
                </a:solidFill>
              </a:rPr>
              <a:t>fibroplastických</a:t>
            </a:r>
            <a:r>
              <a:rPr lang="cs-CZ" sz="2400" dirty="0" smtClean="0">
                <a:solidFill>
                  <a:srgbClr val="002060"/>
                </a:solidFill>
              </a:rPr>
              <a:t> mechanismů</a:t>
            </a: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aktivace </a:t>
            </a:r>
            <a:r>
              <a:rPr lang="cs-CZ" sz="2400" dirty="0" err="1" smtClean="0">
                <a:solidFill>
                  <a:srgbClr val="002060"/>
                </a:solidFill>
              </a:rPr>
              <a:t>angiogeneze</a:t>
            </a: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regenerace a </a:t>
            </a:r>
            <a:r>
              <a:rPr lang="cs-CZ" sz="2400" dirty="0" err="1" smtClean="0">
                <a:solidFill>
                  <a:srgbClr val="002060"/>
                </a:solidFill>
              </a:rPr>
              <a:t>remodelace</a:t>
            </a:r>
            <a:r>
              <a:rPr lang="cs-CZ" sz="2400" dirty="0" smtClean="0">
                <a:solidFill>
                  <a:srgbClr val="002060"/>
                </a:solidFill>
              </a:rPr>
              <a:t> tkání</a:t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30956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Fyziologické imunitní regulační mechanismy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b="1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706438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Tahoma" pitchFamily="34" charset="0"/>
              </a:rPr>
              <a:t>Regulace antigenem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Vyvolání a vyhasnutí imunitní odpovědi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Afinitní maturace B lymfocytů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Udržení imunologické paměti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Antigenní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kompetice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Prahová hustota komplexu MHC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II-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na APC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Regulace protilátkami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957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Protilátky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kompetují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 BCR o antigen (negativní regulátor stimulace B lymfocytů)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se váží na B lymfocyt  na BCR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Fc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R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důsledkem je blokování aktivace B lymfocytů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Regulace pomocí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idiotypové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sítě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85800"/>
            <a:ext cx="5556250" cy="600075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0000FF"/>
                </a:solidFill>
              </a:rPr>
              <a:t>Mastocyty</a:t>
            </a:r>
            <a:r>
              <a:rPr lang="cs-CZ" sz="3600" b="1" dirty="0" smtClean="0">
                <a:solidFill>
                  <a:srgbClr val="0000FF"/>
                </a:solidFill>
              </a:rPr>
              <a:t> </a:t>
            </a:r>
            <a:br>
              <a:rPr lang="cs-CZ" sz="3600" b="1" dirty="0" smtClean="0">
                <a:solidFill>
                  <a:srgbClr val="0000FF"/>
                </a:solidFill>
              </a:rPr>
            </a:br>
            <a:r>
              <a:rPr lang="cs-CZ" sz="3600" b="1" dirty="0" smtClean="0">
                <a:solidFill>
                  <a:srgbClr val="0000FF"/>
                </a:solidFill>
              </a:rPr>
              <a:t>( žírné buňky)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4513"/>
            <a:ext cx="8351837" cy="45672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400" b="1" smtClean="0">
                <a:solidFill>
                  <a:srgbClr val="CC0099"/>
                </a:solidFill>
              </a:rPr>
              <a:t>Slizniční mastocyty</a:t>
            </a:r>
            <a:r>
              <a:rPr lang="cs-CZ" sz="2400" smtClean="0">
                <a:solidFill>
                  <a:srgbClr val="CC0099"/>
                </a:solidFill>
              </a:rPr>
              <a:t> </a:t>
            </a:r>
            <a:r>
              <a:rPr lang="cs-CZ" sz="2400" smtClean="0"/>
              <a:t>– </a:t>
            </a:r>
            <a:r>
              <a:rPr lang="cs-CZ" sz="2400" smtClean="0">
                <a:solidFill>
                  <a:srgbClr val="002060"/>
                </a:solidFill>
              </a:rPr>
              <a:t>ve sliznicích dýchacího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a gasrtointestinálního traktu, produkují </a:t>
            </a:r>
            <a:r>
              <a:rPr lang="cs-CZ" sz="2400" smtClean="0">
                <a:solidFill>
                  <a:srgbClr val="0000FF"/>
                </a:solidFill>
              </a:rPr>
              <a:t>histamin</a:t>
            </a:r>
            <a:r>
              <a:rPr lang="cs-CZ" sz="2400" smtClean="0">
                <a:solidFill>
                  <a:srgbClr val="002060"/>
                </a:solidFill>
              </a:rPr>
              <a:t>, serotonin, heparin, </a:t>
            </a:r>
            <a:r>
              <a:rPr lang="cs-CZ" sz="2400" smtClean="0">
                <a:solidFill>
                  <a:srgbClr val="0000FF"/>
                </a:solidFill>
              </a:rPr>
              <a:t>tryptázu</a:t>
            </a:r>
            <a:r>
              <a:rPr lang="cs-CZ" sz="2400" smtClean="0">
                <a:solidFill>
                  <a:srgbClr val="002060"/>
                </a:solidFill>
              </a:rPr>
              <a:t>, leukotrien C4…, účastní se při parazitózách a při alergiích</a:t>
            </a:r>
          </a:p>
          <a:p>
            <a:pPr eaLnBrk="1" hangingPunct="1">
              <a:lnSpc>
                <a:spcPct val="150000"/>
              </a:lnSpc>
            </a:pPr>
            <a:endParaRPr lang="cs-CZ" sz="1000" smtClean="0"/>
          </a:p>
          <a:p>
            <a:pPr eaLnBrk="1" hangingPunct="1">
              <a:lnSpc>
                <a:spcPct val="150000"/>
              </a:lnSpc>
            </a:pPr>
            <a:r>
              <a:rPr lang="cs-CZ" sz="2400" b="1" smtClean="0">
                <a:solidFill>
                  <a:srgbClr val="CC0099"/>
                </a:solidFill>
              </a:rPr>
              <a:t>Pojivové mastocyty</a:t>
            </a:r>
            <a:r>
              <a:rPr lang="cs-CZ" sz="2400" smtClean="0">
                <a:solidFill>
                  <a:srgbClr val="CC0099"/>
                </a:solidFill>
              </a:rPr>
              <a:t> </a:t>
            </a:r>
            <a:r>
              <a:rPr lang="cs-CZ" sz="2400" smtClean="0"/>
              <a:t>– </a:t>
            </a:r>
            <a:r>
              <a:rPr lang="cs-CZ" sz="2400" smtClean="0">
                <a:solidFill>
                  <a:srgbClr val="002060"/>
                </a:solidFill>
              </a:rPr>
              <a:t>v pojivové tkáni, produkují tryptázu, chymázu, PGD2…, jsou zmnoženy při fibróze,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při parazitózách a alergiích se neúčastní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79700" cy="174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Regulace cytokiny </a:t>
            </a:r>
            <a:b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a mezibuněčným kontaktem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214563"/>
            <a:ext cx="6643687" cy="3954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APC - T lymfocyt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1 – makrofág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 – B lymfocyt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Vzájemná regulace aktivit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1 versus 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Vývoj subpopulací leukocytů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400" b="1" smtClean="0">
                <a:solidFill>
                  <a:srgbClr val="0000FF"/>
                </a:solidFill>
                <a:latin typeface="Tahoma" pitchFamily="34" charset="0"/>
              </a:rPr>
              <a:t>Regulace cytokiny a mezibuněčným kontaktem</a:t>
            </a:r>
            <a:r>
              <a:rPr lang="cs-CZ" sz="28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28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2400" b="1" smtClean="0">
                <a:solidFill>
                  <a:srgbClr val="0000FF"/>
                </a:solidFill>
              </a:rPr>
              <a:t>Interakce mezi APC a T lymfocytem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93925"/>
            <a:ext cx="4038600" cy="3338513"/>
          </a:xfrm>
        </p:spPr>
      </p:pic>
      <p:sp>
        <p:nvSpPr>
          <p:cNvPr id="614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 T lymfocyt:</a:t>
            </a:r>
            <a:r>
              <a:rPr lang="cs-CZ" smtClean="0">
                <a:solidFill>
                  <a:srgbClr val="002060"/>
                </a:solidFill>
              </a:rPr>
              <a:t/>
            </a:r>
            <a:br>
              <a:rPr lang="cs-CZ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TCR</a:t>
            </a:r>
            <a:r>
              <a:rPr lang="cs-CZ" sz="1800" smtClean="0">
                <a:solidFill>
                  <a:srgbClr val="002060"/>
                </a:solidFill>
              </a:rPr>
              <a:t> - antigenně-specifický receptor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CD4</a:t>
            </a:r>
            <a:r>
              <a:rPr lang="cs-CZ" sz="1800" smtClean="0">
                <a:solidFill>
                  <a:srgbClr val="002060"/>
                </a:solidFill>
              </a:rPr>
              <a:t> or </a:t>
            </a:r>
            <a:r>
              <a:rPr lang="cs-CZ" sz="1800" b="1" smtClean="0">
                <a:solidFill>
                  <a:srgbClr val="002060"/>
                </a:solidFill>
              </a:rPr>
              <a:t>CD8</a:t>
            </a:r>
            <a:r>
              <a:rPr lang="cs-CZ" sz="1800" smtClean="0">
                <a:solidFill>
                  <a:srgbClr val="002060"/>
                </a:solidFill>
              </a:rPr>
              <a:t> - koreceptory (vazba MHCgp)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CD28 </a:t>
            </a:r>
            <a:r>
              <a:rPr lang="cs-CZ" sz="1800" smtClean="0">
                <a:solidFill>
                  <a:srgbClr val="002060"/>
                </a:solidFill>
              </a:rPr>
              <a:t>- kostimulační receptor (váže CD80, CD86)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CTLA-4</a:t>
            </a:r>
            <a:r>
              <a:rPr lang="cs-CZ" sz="1800" smtClean="0">
                <a:solidFill>
                  <a:srgbClr val="002060"/>
                </a:solidFill>
              </a:rPr>
              <a:t> - inhibiční receptor (váže CD80, CD86)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36613"/>
            <a:ext cx="71040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  <a:latin typeface="Tahoma" pitchFamily="34" charset="0"/>
              </a:rPr>
              <a:t>Regulace cytokiny a mezibuněčným kontaktem</a:t>
            </a:r>
            <a:r>
              <a:rPr lang="cs-CZ" sz="48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4800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2015AB"/>
                </a:solidFill>
                <a:latin typeface="Tahoma" pitchFamily="34" charset="0"/>
              </a:rPr>
              <a:t>Negativní regulace efektorových lymfocytů</a:t>
            </a:r>
            <a:endParaRPr lang="cs-CZ" sz="2800" b="1" smtClean="0">
              <a:solidFill>
                <a:srgbClr val="2015AB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CTLA-4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inhibiční receptor T lymfocytů,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váže  ligandy CD80 a CD86</a:t>
            </a:r>
          </a:p>
          <a:p>
            <a:pPr lvl="1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2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Ukončení imunitní odpovědi – interakce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apoptotického receptoru </a:t>
            </a: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Fas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s ligandem </a:t>
            </a: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na povrchu aktivovaných T lymfocytů</a:t>
            </a:r>
          </a:p>
          <a:p>
            <a:pPr lvl="1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2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Inhibiční receptory 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NK buněk</a:t>
            </a:r>
          </a:p>
          <a:p>
            <a:endParaRPr lang="cs-CZ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357563"/>
            <a:ext cx="22431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214438"/>
            <a:ext cx="121443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Suprese zprostředkovaná </a:t>
            </a:r>
            <a:b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T lymfocyty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07413" cy="5445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Vzájemná negativní interakce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2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2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2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zprostředkovaná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(T</a:t>
            </a:r>
            <a:r>
              <a:rPr lang="cs-CZ" sz="22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2 lymfocyty produkují IL-4 a IL-10, které potlačují imunitní reakce založené na T</a:t>
            </a:r>
            <a:r>
              <a:rPr lang="cs-CZ" sz="22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1 buňkách)</a:t>
            </a:r>
          </a:p>
          <a:p>
            <a:pPr marL="0" indent="0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Klonální eliminace či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anergizace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T lymfocytů po rozpoznání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antigenu na povrchu jiných buněk, než APC (chybí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kostimulační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signály)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Regulační T lymfocyty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pomáhají udržet toleranci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 vlastním antigenům</a:t>
            </a:r>
            <a:r>
              <a:rPr lang="cs-CZ" sz="2200" dirty="0" smtClean="0">
                <a:solidFill>
                  <a:srgbClr val="002060"/>
                </a:solidFill>
              </a:rPr>
              <a:t> (</a:t>
            </a:r>
            <a:r>
              <a:rPr lang="cs-CZ" sz="2200" dirty="0" err="1" smtClean="0">
                <a:solidFill>
                  <a:srgbClr val="002060"/>
                </a:solidFill>
              </a:rPr>
              <a:t>T</a:t>
            </a:r>
            <a:r>
              <a:rPr lang="cs-CZ" sz="2200" baseline="-25000" dirty="0" err="1" smtClean="0">
                <a:solidFill>
                  <a:srgbClr val="002060"/>
                </a:solidFill>
              </a:rPr>
              <a:t>reg</a:t>
            </a:r>
            <a:r>
              <a:rPr lang="cs-CZ" sz="2200" dirty="0" smtClean="0">
                <a:solidFill>
                  <a:srgbClr val="002060"/>
                </a:solidFill>
              </a:rPr>
              <a:t>, T</a:t>
            </a:r>
            <a:r>
              <a:rPr lang="cs-CZ" sz="2200" baseline="-25000" dirty="0" smtClean="0">
                <a:solidFill>
                  <a:srgbClr val="002060"/>
                </a:solidFill>
              </a:rPr>
              <a:t>r</a:t>
            </a:r>
            <a:r>
              <a:rPr lang="cs-CZ" sz="2200" dirty="0" smtClean="0">
                <a:solidFill>
                  <a:srgbClr val="002060"/>
                </a:solidFill>
              </a:rPr>
              <a:t>1, T</a:t>
            </a:r>
            <a:r>
              <a:rPr lang="cs-CZ" sz="2200" baseline="-25000" dirty="0" smtClean="0">
                <a:solidFill>
                  <a:srgbClr val="002060"/>
                </a:solidFill>
              </a:rPr>
              <a:t>H</a:t>
            </a:r>
            <a:r>
              <a:rPr lang="cs-CZ" sz="2200" dirty="0" smtClean="0">
                <a:solidFill>
                  <a:srgbClr val="002060"/>
                </a:solidFill>
              </a:rPr>
              <a:t>3)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          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Faktory ovlivňující výsledek imunitní odpovědi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  Tentýž antigen může navodit aktivní imunitní odpověď nebo stav aktivní tolerance, výsledek odpovědi závisí </a:t>
            </a:r>
            <a:br>
              <a:rPr lang="cs-CZ" sz="24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na mnoha faktorech: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Stavu imunitního systému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Vlastnostech antigenu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Dávce antigenu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Způsobu podání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10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10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( tkáňové hormony )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b="1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3083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Regulační proteiny a glykoproteiny produkované leukocyty i jinými buňkami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označovány jako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interleukiny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(IL-1…IL-38)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vyjímka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: TNF,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lymfotoxin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TGF, interferony, CSF a růstové faktory)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Základní regulátory imunitního systému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Uplatňují se i při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angiogenezi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regeneraci tkání, kancerogenezi, ovlivňují řadu mozkových funkcí,embryonálním vývoji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9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endParaRPr 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	- </a:t>
            </a:r>
            <a:r>
              <a:rPr lang="cs-CZ" sz="2400" b="1" dirty="0" err="1" smtClean="0">
                <a:solidFill>
                  <a:srgbClr val="CC0099"/>
                </a:solidFill>
                <a:latin typeface="Tahoma" pitchFamily="34" charset="0"/>
              </a:rPr>
              <a:t>sekretované</a:t>
            </a:r>
            <a:endParaRPr lang="cs-CZ" sz="2400" b="1" dirty="0" smtClean="0">
              <a:solidFill>
                <a:srgbClr val="CC0099"/>
              </a:solidFill>
              <a:latin typeface="Tahoma" pitchFamily="34" charset="0"/>
            </a:endParaRPr>
          </a:p>
          <a:p>
            <a:pPr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		- </a:t>
            </a:r>
            <a:r>
              <a:rPr lang="cs-CZ" sz="2400" b="1" dirty="0" smtClean="0">
                <a:solidFill>
                  <a:srgbClr val="CC0099"/>
                </a:solidFill>
                <a:latin typeface="Tahoma" pitchFamily="34" charset="0"/>
              </a:rPr>
              <a:t>membránové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(zajištěno lokální působení;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                  CD 80, CD86, CD40L,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..)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None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Působení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cytokinů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autokrinní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				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parakrinní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				- endokrinní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sz="2400" dirty="0" smtClean="0"/>
          </a:p>
        </p:txBody>
      </p:sp>
      <p:pic>
        <p:nvPicPr>
          <p:cNvPr id="4" name="irc_mi" descr="https://www.ucytech.com/sites/default/files/images/Th1%20cytokine%20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182702"/>
            <a:ext cx="4286248" cy="34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Přehled cytokinů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interleukiny ( IL-1 až IL-38 )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chemokiny ( IL-8 a příbuzné molekuly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interferony ( IFN-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transformující růstové faktory ( TGF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,TGF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faktory stimulující kolonie ( G-CSF, M-CSF, GM-CSF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faktory nekrotizující nádory ( TNF-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lymfotoxin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jiné růstové faktory (SCF, EPO, FGF, NGF,LIF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Tx/>
              <a:buChar char="쎜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</a:pPr>
            <a:endParaRPr lang="cs-CZ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714375"/>
            <a:ext cx="5543550" cy="527050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Funkce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0925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obrana proti parazitárním infekcím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za patologických okolností jsou zodpovědné za časný typ přecitlivělosti (imunopatologická reakce typu I)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uplatňují se při zánětu, při angiogenezi, při remodelaci tkání </a:t>
            </a:r>
          </a:p>
          <a:p>
            <a:pPr eaLnBrk="1" hangingPunct="1">
              <a:spcBef>
                <a:spcPts val="500"/>
              </a:spcBef>
            </a:pPr>
            <a:endParaRPr lang="cs-CZ" smtClean="0"/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8436" name="Obrázek 3" descr="http://ts1.mm.bing.net/th?id=H.4928416052216421&amp;w=222&amp;h=134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929188"/>
            <a:ext cx="2500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ek 4" descr="http://media.treehugger.com/assets/images/2011/10/pollen-helps-allergies-p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929188"/>
            <a:ext cx="24288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Rozdělení cytokinů podle funkce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2"/>
            <a:ext cx="8229600" cy="5589587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Prozánětlivé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(IL-1, IL-6, 8, 12, 18, TNF)</a:t>
            </a: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11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Protizánětlivé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(IL-4, IL-10, TGF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11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s aktivitou růstových faktorů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hemopoetických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.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IL-2, 3, 4, 5, 6, CSF, SCF, LIF, EPO )</a:t>
            </a: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11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uplatňující se v humorální imunitě T</a:t>
            </a:r>
            <a:r>
              <a:rPr lang="cs-CZ" sz="2200" baseline="-25000" dirty="0" smtClean="0">
                <a:solidFill>
                  <a:srgbClr val="0000FF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2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IL-4, 5, 9, 13 )</a:t>
            </a: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uplatňující se v buněčně zprostředkované imunitě T</a:t>
            </a:r>
            <a:r>
              <a:rPr lang="cs-CZ" sz="2200" baseline="-25000" dirty="0" smtClean="0">
                <a:solidFill>
                  <a:srgbClr val="0000FF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IL- 2, IL-12, IFN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GM-CSF,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lymfotoxin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16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s antivirovým účinkem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IFN-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IFN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IFN-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cs-CZ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429264"/>
            <a:ext cx="1727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72488" cy="36830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Přehled nejvýznamnějších cytokinů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4313" y="571500"/>
          <a:ext cx="8786874" cy="56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26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Cytokin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MF, 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Kostimulace</a:t>
                      </a:r>
                      <a:r>
                        <a:rPr lang="cs-CZ" sz="1400" dirty="0" smtClean="0"/>
                        <a:t> T lymf.,</a:t>
                      </a:r>
                      <a:r>
                        <a:rPr lang="cs-CZ" sz="1400" baseline="0" dirty="0" smtClean="0"/>
                        <a:t> indukce TNF a IL-8, pyrogen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Růstový</a:t>
                      </a:r>
                      <a:r>
                        <a:rPr lang="cs-CZ" sz="1400" baseline="0" dirty="0" smtClean="0"/>
                        <a:t> faktor pro T lymf.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</a:t>
                      </a:r>
                      <a:r>
                        <a:rPr lang="cs-CZ" sz="1400" dirty="0" err="1" smtClean="0"/>
                        <a:t>bazofily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Diferenciace Th2, stimulace B lymf., indukce </a:t>
                      </a:r>
                      <a:r>
                        <a:rPr lang="cs-CZ" sz="1400" dirty="0" err="1" smtClean="0"/>
                        <a:t>izotypového</a:t>
                      </a:r>
                      <a:r>
                        <a:rPr lang="cs-CZ" sz="1400" dirty="0" smtClean="0"/>
                        <a:t> přesmyku na </a:t>
                      </a:r>
                      <a:r>
                        <a:rPr lang="cs-CZ" sz="1400" dirty="0" err="1" smtClean="0"/>
                        <a:t>IgE</a:t>
                      </a:r>
                      <a:r>
                        <a:rPr lang="cs-CZ" sz="1400" dirty="0" smtClean="0"/>
                        <a:t> a IgG4, inhibice Th1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eozinofily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Stimulace B lymf., růstový faktor pro eozinofily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MF, 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Stimulace T a B lymf., stimulace produkce </a:t>
                      </a:r>
                      <a:r>
                        <a:rPr lang="cs-CZ" sz="1400" dirty="0" err="1" smtClean="0"/>
                        <a:t>Ig</a:t>
                      </a:r>
                      <a:r>
                        <a:rPr lang="cs-CZ" sz="1400" dirty="0" smtClean="0"/>
                        <a:t>, indukce syntézy proteinů akutní fáze, pyrogen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 a ostatní </a:t>
                      </a:r>
                      <a:r>
                        <a:rPr lang="cs-CZ" sz="1400" dirty="0" err="1" smtClean="0"/>
                        <a:t>bb</a:t>
                      </a:r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Chemotaxe a aktivace granulocytů (především </a:t>
                      </a:r>
                      <a:r>
                        <a:rPr lang="cs-CZ" sz="1400" dirty="0" err="1" smtClean="0"/>
                        <a:t>neutrofilů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Th2,M, </a:t>
                      </a:r>
                      <a:r>
                        <a:rPr lang="cs-CZ" sz="1400" dirty="0" err="1" smtClean="0"/>
                        <a:t>Treg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Th1 a MF, indukce diferenciace B lymf. na </a:t>
                      </a:r>
                      <a:r>
                        <a:rPr lang="cs-CZ" sz="1400" dirty="0" err="1" smtClean="0"/>
                        <a:t>plazmocyty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MF, DC, 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Diferenciace Th1, stimulace NK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TNF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M, MF, NK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Indukce lokálního zánětu, aktivace endotelu, , indukce </a:t>
                      </a:r>
                      <a:r>
                        <a:rPr lang="cs-CZ" sz="1400" dirty="0" err="1" smtClean="0"/>
                        <a:t>apoptózy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TGF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T, MF, trombocyty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Protizánětlivý účinek (tlumení proliferace lymfocytů, tlumení produkce </a:t>
                      </a:r>
                      <a:r>
                        <a:rPr lang="cs-CZ" sz="1400" dirty="0" err="1" smtClean="0"/>
                        <a:t>Ig</a:t>
                      </a:r>
                      <a:r>
                        <a:rPr lang="cs-CZ" sz="1400" dirty="0" smtClean="0"/>
                        <a:t>, tlumení </a:t>
                      </a:r>
                      <a:r>
                        <a:rPr lang="cs-CZ" sz="1400" dirty="0" err="1" smtClean="0"/>
                        <a:t>cidní</a:t>
                      </a:r>
                      <a:r>
                        <a:rPr lang="cs-CZ" sz="1400" dirty="0" smtClean="0"/>
                        <a:t> aktivity MF), stimulace fibroblastů a osteoblastů, zesílení produkce mezibuněčné hmoty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L, M, MF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virové replikace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Fibroblasty, </a:t>
                      </a:r>
                      <a:r>
                        <a:rPr lang="cs-CZ" sz="1400" dirty="0" err="1" smtClean="0"/>
                        <a:t>epitelie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virové replikace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Th1, NK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Aktivace MF, stimulace exprese MHC </a:t>
                      </a:r>
                      <a:r>
                        <a:rPr lang="cs-CZ" sz="1400" dirty="0" err="1" smtClean="0"/>
                        <a:t>gp</a:t>
                      </a:r>
                      <a:r>
                        <a:rPr lang="cs-CZ" sz="1400" dirty="0" smtClean="0"/>
                        <a:t>., inhibice Th2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473" name="Obdélník 4"/>
          <p:cNvSpPr>
            <a:spLocks noChangeArrowheads="1"/>
          </p:cNvSpPr>
          <p:nvPr/>
        </p:nvSpPr>
        <p:spPr bwMode="auto">
          <a:xfrm>
            <a:off x="214313" y="6357938"/>
            <a:ext cx="822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2060"/>
                </a:solidFill>
              </a:rPr>
              <a:t>MF – makrofágy; M – monocyty; N – neutrofily; DC – dendritické bb.; NK – přirození zabíječi; L – lymfocyty; B – B lymf.; T – T lymf.</a:t>
            </a:r>
            <a:endParaRPr lang="cs-CZ" sz="1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2363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Cytokinové receptory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složeny ze 2 či 3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podjednotek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Jedna váže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další asociovány s cytoplazmatickými signalizačními molekulami (protein-kinázami)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Signalizační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podjednotka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bývá sdílena několika různými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cytokinovými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receptory – tzv. </a:t>
            </a:r>
            <a:r>
              <a:rPr lang="cs-CZ" sz="2400" b="1" dirty="0" smtClean="0">
                <a:solidFill>
                  <a:srgbClr val="0000FF"/>
                </a:solidFill>
                <a:latin typeface="Tahoma" pitchFamily="34" charset="0"/>
              </a:rPr>
              <a:t>receptorové rodiny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Signalizace přes tyto receptory může vést k proliferaci, diferenciaci, aktivaci efektorových mechanismů,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či zablokování buněčného cyklu a indukce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apoptózy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8436" name="irc_mi" descr="http://d3jonline.tripod.com/05-Cellular_Physiology/cytok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00063"/>
            <a:ext cx="20383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285992"/>
            <a:ext cx="8305800" cy="19812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HLA systém </a:t>
            </a:r>
            <a:br>
              <a:rPr lang="cs-CZ" b="1" dirty="0">
                <a:solidFill>
                  <a:srgbClr val="002060"/>
                </a:solidFill>
                <a:effectLst/>
              </a:rPr>
            </a:br>
            <a:r>
              <a:rPr lang="cs-CZ" b="1" dirty="0">
                <a:solidFill>
                  <a:srgbClr val="002060"/>
                </a:solidFill>
                <a:effectLst/>
              </a:rPr>
              <a:t>(MHC glykoproteiny)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91513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z endogenních proteinů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cytotoxickým (CD8</a:t>
            </a:r>
            <a:r>
              <a:rPr lang="cs-CZ" sz="2400" baseline="300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 T lymfocytům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na všech jaderných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buňkách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 ( HLA - A, -B, -C 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neklasické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 ( HLA – E, -F, -G; molekuly CD1)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219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2800" b="1" dirty="0">
                <a:solidFill>
                  <a:srgbClr val="0070C0"/>
                </a:solidFill>
                <a:effectLst/>
              </a:rPr>
              <a:t>MHC glykoproteiny I. třídy </a:t>
            </a:r>
            <a:br>
              <a:rPr lang="cs-CZ" sz="2800" b="1" dirty="0">
                <a:solidFill>
                  <a:srgbClr val="0070C0"/>
                </a:solidFill>
                <a:effectLst/>
              </a:rPr>
            </a:br>
            <a:r>
              <a:rPr lang="cs-CZ" sz="2800" b="1" dirty="0">
                <a:solidFill>
                  <a:srgbClr val="0070C0"/>
                </a:solidFill>
                <a:effectLst/>
              </a:rPr>
              <a:t>(major </a:t>
            </a:r>
            <a:r>
              <a:rPr lang="cs-CZ" sz="2800" b="1" dirty="0" err="1">
                <a:solidFill>
                  <a:srgbClr val="0070C0"/>
                </a:solidFill>
                <a:effectLst/>
              </a:rPr>
              <a:t>histocompatibility</a:t>
            </a:r>
            <a:r>
              <a:rPr lang="cs-CZ" sz="2800" b="1" dirty="0">
                <a:solidFill>
                  <a:srgbClr val="0070C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effectLst/>
              </a:rPr>
              <a:t>complex</a:t>
            </a:r>
            <a:r>
              <a:rPr lang="cs-CZ" sz="2800" b="1" dirty="0">
                <a:solidFill>
                  <a:srgbClr val="0070C0"/>
                </a:solidFill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Transmembránový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řetězec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cs-CZ" sz="2400" dirty="0" smtClean="0">
                <a:solidFill>
                  <a:srgbClr val="0070C0"/>
                </a:solidFill>
              </a:rPr>
              <a:t>mikroglobulin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a1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a2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domény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– vazebné místo pro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peptidy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Vazba peptidu je nezbytná pro stabilní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konformaci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5267325" cy="439737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6" y="2714620"/>
            <a:ext cx="3000394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229600" cy="38782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 váží peptidy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až 10 AK 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Určitá molekula 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váže peptidy sdílející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vazebný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motiv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Vazba peptidů na 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I v </a:t>
            </a:r>
            <a:r>
              <a:rPr lang="cs-CZ" sz="2400" dirty="0">
                <a:solidFill>
                  <a:srgbClr val="0070C0"/>
                </a:solidFill>
              </a:rPr>
              <a:t>endoplazmatickém </a:t>
            </a:r>
            <a:r>
              <a:rPr lang="cs-CZ" sz="2400" dirty="0" smtClean="0">
                <a:solidFill>
                  <a:srgbClr val="0070C0"/>
                </a:solidFill>
              </a:rPr>
              <a:t>retikulu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Peptidy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pocházejí z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intracelulárních </a:t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proteinů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degradovaných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proteazómem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52705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4" name="Picture 4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43" y="3643314"/>
            <a:ext cx="3448057" cy="321468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28596" y="614364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?v=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vrFMWyJwGxw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HLA – E, -F, -G; molekuly CD1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Strukturně podobné klasickým 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Jsou méně polymorfní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Vyskytují se jen na některých buňkách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Specializují se na vazbu zvláštních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ligandů</a:t>
            </a:r>
          </a:p>
          <a:p>
            <a:pPr>
              <a:lnSpc>
                <a:spcPct val="80000"/>
              </a:lnSpc>
            </a:pP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i="1" dirty="0" smtClean="0">
                <a:solidFill>
                  <a:schemeClr val="tx2">
                    <a:lumMod val="75000"/>
                  </a:schemeClr>
                </a:solidFill>
              </a:rPr>
              <a:t>HLA-E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  a </a:t>
            </a:r>
            <a:r>
              <a:rPr lang="cs-CZ" sz="2400" b="1" i="1" dirty="0" smtClean="0">
                <a:solidFill>
                  <a:schemeClr val="tx2">
                    <a:lumMod val="75000"/>
                  </a:schemeClr>
                </a:solidFill>
              </a:rPr>
              <a:t>HLA-G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 na buňkách trofoblastu, přispívají k toleranci plodu v děloze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7538"/>
            <a:ext cx="8229600" cy="3989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II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 z </a:t>
            </a:r>
            <a:r>
              <a:rPr lang="cs-CZ" sz="2400" dirty="0">
                <a:solidFill>
                  <a:srgbClr val="0070C0"/>
                </a:solidFill>
              </a:rPr>
              <a:t>proteinů </a:t>
            </a:r>
            <a:r>
              <a:rPr lang="cs-CZ" sz="2400" dirty="0" err="1" smtClean="0">
                <a:solidFill>
                  <a:srgbClr val="0070C0"/>
                </a:solidFill>
              </a:rPr>
              <a:t>endocytovaných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buňkou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pomocným (CD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4</a:t>
            </a:r>
            <a:r>
              <a:rPr lang="cs-CZ" sz="2400" baseline="30000" dirty="0" smtClean="0">
                <a:solidFill>
                  <a:schemeClr val="tx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+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 T lymfocytům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na povrchu </a:t>
            </a:r>
            <a:r>
              <a:rPr lang="cs-CZ" sz="2400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( dendritické buňky, monocyty, makrofágy, B lymfocyty)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izotypy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II ( DR, DQ, DP )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MHC glykoproteiny II.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071810"/>
            <a:ext cx="8572560" cy="308452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transmembránové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řetězce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- vazebné místo pro peptid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Vazba peptidu je nezbytná pro stabilní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konformaci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785926"/>
            <a:ext cx="5051425" cy="61912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44818" cy="4391256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hAGDhAREQ8SFRAPDRMZFhARFxIQFxMVExYcFxUVEhMZHiYeFxsjGhgUHy8hIycvLCwsIR42NjAqNSYrLCkBCQoKDgwOGg8PGiojHh81LDAsLzMqLiw1NjU2NTQ0Kik1Ki81KSkqMCo1KSosKS4qKSksLDEpNSksLCwsNSwsKf/AABEIASgAoAMBIgACEQEDEQH/xAAcAAEAAgMBAQEAAAAAAAAAAAAABgcDBAUCAQj/xABJEAABAwIBBQsIBwUIAwAAAAABAAIDBBEFBgcSIVETFTEyNUFyc3SxshQzNGGRksHCInGBg6HR0kNSVJOzCBYXIyRCRFN1tOH/xAAbAQEAAgMBAQAAAAAAAAAAAAAAAQUCAwYEB//EAC8RAAIBAgMGBAYDAQAAAAAAAAABAgMRBAUyEiE0cYGxEzFR4RRBYZHR8BZSoRX/2gAMAwEAAhEDEQA/ALxREQBERAc7G8cjwKNjntc50szI44owC+SSQ/Ra25A5iSSQAASeBY8GygZi8k8RjfFPSuYJIZNAlokbpRuDmEtc1wB1g8x2LlZaa6nBv/MD/wBada2TLnYdi9dDUaL6ypp4Z93juyN8EZMLGCI3MZY4u4XOvpE35gBM0REAREQBERAERQwVFTj9RiZZVvgbQSiKFrNDR3RsLZXST6QOm0l7Ro6gADzm6AmaKNZvcQnxnD2Vc8mk+se6VrBYthjcbMiYbawABe+u5KkqAIiIAiIgCIiAIiICI5eRGafB2teWE4uLPbokt/00+sBwIP2hdfC8nW4fPJUvlkmqJY2sMsugNGNhLhGxrGta0aRJOq5Kz4rlBS4Jbd5447jUHHWRtDeEhcv/ABFwv+Nj9j/0rJRb8kZKLfkj7kZiUdc2raypE2510tjujZiGON23IJsONb6tXApGo9Bl/htQ9rG1jC572taLP1ucbAcG0hSFQ015kNNeYREUEBERAFwKjI+KeeeQTSsjrNDyinaWbnMWDRu67S5t2gNdokaQFiuzV1TKGN0kjg1jBcuPMFyf774f/FM9j/yW2FGpUV4Rb5K5up0KtRXhFvkmzk4xhMeRuCVzI6mSONsVU+Il7IjE6QOcyKJ7Q020z9EcOu11LaWpZWMa+N7XseLtewh7XDaHDUVyBlth7v8AlM9jx8F1qWrjrWB8b2vYf9zSHD2hJ0akN84tc0KlCrTV5xa5pozIiLUaQiIgCIiAIiqbPHWSU1VTBkj2g07tTXObf6Z4bFZwhtuxnCO27Edzmm+L1PqEfgCiy9yyumJc5xc487iXE/WSvCs4qySLKKskjJTzmme17eMx7XD62m4/EL9L4dXsxOGOZhuyWNrh9Thex9Y4F+ZFYmbPLxuEf6SpdaFzrxyngjceFrtjSdd+Y35jq0V4OSuvkaK8NpXXyLgRfGuDwCDcEaiOdfV4DwhEWvX18eGRukleGsbwk9w2n1KUnJ2RMYuTsldsj+cXEBR0D2X+lO4NA9V9Jx9g/FVEu1lXlG7KOo09YjZcRsPMOcn1nn+zYuKu5y3DPD0FGXm97PpOU4N4TDqMtT3v8BWLmmP0aoc2lFq+x/8A8VdLJDUvp76D3Nvw6JLb/XZbsZh/iKLpp2vbuejH4V4qhKina9t/W5+gUUZzeSumw9hc4k7rJrcSTw7SpMuErU/CqSh6Ox80xFHwasqd77LaCIi1GgIiIAotldkDFldLHI+aRhjjLQGBpvc3ubqUopjJxd0SpOLuj85ZV4K3J6tlp2vc5sejZzrAnSaDrtq51yFKM5nK9T934AourSDvFMs4O8UwiIsjIkOT+Xdbk4A2OXSiH7GX6bR0edv2FTfBs8Dq6RkT6Nuk4O+myQgfRYXcUtP7tuFVOunk36XF9Uv9J6wdKEnvRj4UJPeixqvOtLILRU7GHa9xk/ABqieK43PjTtKaQutwDga3otGoLRRdbRwdCg704pP9+bO+w+Aw2Hd6UEn6+b+73hEReo9oUnyMyTjymExfI5m5FltEA30tLhv9SjCsTNNxavpRdz14MxqzpYaU4OzVu6KzNq06OEnUpuzVu6JhgGCtwCAQtcXAOcdJ1gfpG/MuiiLhZzc5OUvNnzapUlUk5yd2/MIiLEwCIiAIiICiM6NK+DFJnOY4NkDC1xBAcAwA6J4DrCiStjOdl1Jh0nkcAaHBgMkjmtfbS4rWtcCODWTbnCrff+pP7Qfy4f0KypNuK3FjTbcVuOei6G/1R/2D+XD+hN/qj/sH8uH9C2bzZvOeu1kjQyV9ZGI43PIbIToi9gYngEnm1kDWsVNlPU0rg7Sjdb/a+KBzT6iNBXlkXjMePUUc0cbY7kh8bAAGvbqda3Nzj1LXUqOCvY1zqOnvsUzJGYiWuBDgbEEWIOwg8C8q0M4WULcKDI2RxumkbfTkY1+g29hYEcJIPsVenHJ3f7m+5F+ldXhcRUxFNVNi1/r7He4LF1cVSVXYST+vsaKLe36m/eHuR/pTfqb94e5H+leq8/Rff2PZep6L7+xoqyc1NM+OOoeWkNe6PRcRYO0Q69ttrhQeHKCogcHBzbjayI/KrVyNyi/vFTaTgBLG7ReBwHVcOA5gRzeoqozedRYdrZVna7v7Ios9qVlhXHZWy7Xd/Lf6WR30RFx5wQREQBERAEREBQmczlep+78AUWUozmcr1P3fgCi6tKelFnDSgiIszMK6cznJr+1v8LVSyunM5ya/tb/C1aMRoNFfQcXOj6czszfE5Q9TDOj6czszfE5Q9dbl/DQ5Hf5VwdPkERF7ixCsXNNxKrpRdzlXSsXNNxarpRdzlV5twk+ndFNnnAz6d0WAiIuIPnIREQBa1diMOFs05pY42XtpyubG254BpOIF1sqD4pWaGULdKN8rabApJGRMbpuD5KkRvMbf3ixoH1XQE2jkEzQ5pBa4AhwIIIPAQRwhelFc2rQzDgA5vpVSdxbf/T6czneTuBtouYCGkW1Hg1KVICg85nK9T934AoupRnM5Xqfu/AFF1aU9KLOGlBERZmYV05nOTX9rf4WqlldOZzk1/a3+Fq0YjQaK+g4udH05nZm+Jyh6mGdH05nZm+Jyh663L+GhyO/yrg6fIIiL3FiFYuabi1XSi7nKulYuabi1XSi7nKrzbhJ9O6KbPOBn07osBFpYzi0eBU01TKSI4InPdbWbNF7Ac5PAFHK/LepwsQNlw+01aWNp42zF4c9zm6Uc79y/ynNY4vJAeLNdr1a+IPnJMEREAUDr6mSlym0o4XSn+7/Ea6Nht5XwgvIH4qeLn7xw+W+WWdu/ku46Wkbbnum6W0eC+lzoDjYLg9XhsVXLpQRVFbXunc14dMyFha1midFzNN2gwEm4Fyddhr7eCVr8Qpo5JGhr3A3Db2IBID231gOADgDrAIXvFMNbi0Ric6RrSQbxuLD9E3tfnG0HUVlpKfyVjWab36I48h0nHpHnQFE5zOV6n7vwBRdSjOZyvU/d+AKLq0p6UWcNKCIizMwrpzOcmv7W/wALVSyunM5ya/tb/C1aMRoNFfQcXOj6czszfE5Q9TDOj6czszfE5Q9dbl/DQ5Hf5VwdPkERF7ixCsXNNxarpRdzlXSsXNNxarpRdzlV5twk+ndFNnnAz6d0SjK/AjlLh9VShwa6eBzWuN7B3C0m3NcC6j+L0GJ4w+hqdxbG+gqWPNNukbt2LwY53B/A0BjnaAJubm4FhecIuIPnJxQ6ohrg0T7pE/TL4ixjRAzR/wAsh4+kXF4tZx1jSIA0V2loQ4HBTzuna1wleSXHdJdEkgNuY9LQvYAcC30AREQBERAUHnM5Xqfu/AFF1KM5nK9T934AourSnpRZw0oIiLMzCunM5ya/tb/C1UsrpzOcmv7W/wALVoxGg0V9Bxc6PpzOzN8TlD1MM6PpzOzN8TlD11uX8NDkd/lXB0+QREXuLEKxc03FqulF3OVdKxc03FqulF3OVXm3CT6d0U2ecDPp3RYCIi4g+chERAEREAREQFB5zOV6n7vwBRdSnOZyvU/d+AKLK0p6UWcNKCIizMwrpzOcmv7W/wALVSyunM5ya/tb/C1aMRoNFfQcXOj6czszfE5Q9TDOj6czszfE5Q9dbl/DQ5Hf5VwdPkERF7ixCsXNNxarpRdzlXSsXNNxKrpRdzlV5twkundFNnnAz6d0WAiIuIPnIREQBERAEREBXucXN5Jj8gqabRMugGvjcdHTDeK5ruC9tVj6vtgRzcYoP+I73o/1K/0W+NeUVY3RryirH5qx7A58lxGatm5CUkM0iDpFtr20b7Qut/hzin8I73o/1Lrf2keJhvXT90augLL4mXojP4iRQ9JmwxOpeGmnDATrfI9gA9eokn7ArkyYwBmTNJHTtOlo3Ln8Gk92txtza/wsuqi1zqynuZrnVlPcyK5b5IHKJrJIiBNGCLO1B7eG1+Yg3t9ZUCdkJiDT6Mfscz81c6L34bNK2HhsKzS9S1wmdYjC0/DjZpeV/wBRReMZPVOAQOnqItzhYRpPcWkDSNhqBJ4SF7wzJiqxiFk8EJfFK27XgtAcL2uLkHmKmmfDkCq6cP8AVat/NPyFh/Z/ncvT/wByv/WP+/k9f8kxP9Y/7+SERZBYhIQPJ7etzmAD8VZWSeTgybp9AuDpHu0nuHBe1gG+oD4rtovJisyrYmOxKyX0PDjc3r4yHhzsl9P1hERVpUBERAERfC8N4SEB9Red0G0e0Jug2j2hAekXndBtHtCboNo9oQFMf2keJhvXT90augKlv7SDg5mG2P7afujVziQbR7QgPaLzug2j2hN0G0e0ID0i87oNo9oTdBtHtCAgmfDkCq6cP9Vq380/IWH9n+dy5+e94OAVWsceH+q1b+ah4bgWH6x6P87kBL0XndBtHtCboNo9oQHpF53QbR7Qm6DaPaEB6RfA8O4CF9QHOx+udQQFzdTnEAHZfn9ig7nF5uSSTznWT9ql2Vvo461vcVEFBkgiIhIREQFc54uJR9ZL3MVjfmq5zxcSj6yXuYrG/NCAiIhIREQEXzmclT9KPxhbeQvJdH1HzuWpnM5Kn6UfjC28heS6PqPnchB3UREJCIiA+tcWG4JBHONRH2qcYBXOr4A52tzSQTttz+xQZS/JL0c9ae4IQxlb6OOtb3FRBTDKwXp29a3uKiwo3HYgRgRZ/I3bQnkbtoQkwIs/kbtoTyN20ICss8XEo+sl7mKxvzVe554DEyivbXLL3MVleRu2jhQg10WfyN20J5G7aEJMCLP5G7aE8jdtCAiGczkqfpR+MLbyF5Lo+o+dyw5z6Yx4TOdXGi8YW5kHSl+FUR1a4PnchB10WfyN20J5G7aEJMCLP5G7aE8jdtCAwKX5JejnrT3BRc0bhsUpyTFqd3Wu7ghDMuUXmm9YO4qPKQ5Reab1nwKjyBBERCQiIgKwz38Sh62buYrP/NVhnv4lD1s3cxWf+aEBERCQiIgIjnV5HqOnF4wt3N9yRQ9n+dy0s6vI9R04vGFu5vuSKHs/zuQgkKIiEhERAFIcnfNO6w9wUeUhyd807rPgEIYyi803rPgVHlIcovNN6z4FR5AgiIhIREQFYZ7+JQ9bN3MVn/mqwz38Sh62buYrP/NCAiIhIREQERzq8j1HTi8YW7m+5Ioez/O5aWdXkeo6cXjC3c33JFD2f53IQSFERCQiIgCkOTvmndZ8Ao8pDk75p3WfAIQxlF5pvWfAqPKQ5Reab1nwKjyBBERCQiIgKwz38Sh62buYrP8AzWtWYdDiFt1hjk0Sbboxklr8NtIG3AFsoQEREJCIiAiOdXkeo6cXjC3c33JFD2f53LuVNLHWMLJGMew8LHta9ptwXadRX2CBlK0MY1rWNFgxgDWgbA0aghBkREQkIiIApDk75p3WfAKPKQ5O+ad1nwCEMZReab1nwKjykOUQvE31SDuKjyBBERCQiIgCIiAIiIAiIgCIiAIiIAiIgCkOTvmndZ8Ao8pDk6LRO9ch7ghDN+qpG1jdF17XvqNlqbww7He8URSYjeCHY73im8EOx3vFEQDeCHY73im8EOx3vFEQDeCHY73im8EOx3vFEQDeCHY73im8EOx3vFEQDeCHY73im8EOx3vFEQDeCHY73im8EOx3vFEQDeCHY73im8EOx3vFEQDeCHY73im8EOx3vFEQDeGHY73itulpG0bdFt7XvrN0RAf/2Q=="/>
          <p:cNvSpPr>
            <a:spLocks noChangeAspect="1" noChangeArrowheads="1"/>
          </p:cNvSpPr>
          <p:nvPr/>
        </p:nvSpPr>
        <p:spPr bwMode="auto">
          <a:xfrm>
            <a:off x="155575" y="-1690688"/>
            <a:ext cx="19050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600075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Aktivace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1989138"/>
            <a:ext cx="7339012" cy="36718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endParaRPr lang="cs-CZ" sz="10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propojením </a:t>
            </a:r>
            <a:r>
              <a:rPr lang="cs-CZ" sz="2400" dirty="0" err="1" smtClean="0">
                <a:solidFill>
                  <a:srgbClr val="002060"/>
                </a:solidFill>
              </a:rPr>
              <a:t>Fc</a:t>
            </a:r>
            <a:r>
              <a:rPr lang="cs-CZ" sz="2400" dirty="0" smtClean="0">
                <a:solidFill>
                  <a:srgbClr val="002060"/>
                </a:solidFill>
              </a:rPr>
              <a:t> receptorů pro </a:t>
            </a:r>
            <a:r>
              <a:rPr lang="cs-CZ" sz="2400" dirty="0" err="1" smtClean="0">
                <a:solidFill>
                  <a:srgbClr val="002060"/>
                </a:solidFill>
              </a:rPr>
              <a:t>IgE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srgbClr val="002060"/>
                </a:solidFill>
              </a:rPr>
              <a:t>anafylatoxiny</a:t>
            </a:r>
            <a:r>
              <a:rPr lang="cs-CZ" sz="2400" dirty="0" smtClean="0">
                <a:solidFill>
                  <a:srgbClr val="002060"/>
                </a:solidFill>
              </a:rPr>
              <a:t> (C3a, C4a, C5a) </a:t>
            </a: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TLR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0" name="Picture 5" descr="D:\Obrázky imunologie 2014\C3a C5a recep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4155955"/>
            <a:ext cx="2490044" cy="24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229600" cy="41434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2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 II váží peptidy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až 35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AK</a:t>
            </a: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Určitá molekula MHC </a:t>
            </a:r>
            <a:r>
              <a:rPr lang="cs-CZ" sz="22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 váže peptidy sdílející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vazebný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motiv</a:t>
            </a: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Invariantní řetězec (</a:t>
            </a: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) blokuje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vazebné místo pro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peptid</a:t>
            </a: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Vazba peptidu na MHC </a:t>
            </a: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 II v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rgbClr val="0070C0"/>
                </a:solidFill>
              </a:rPr>
              <a:t>endosomu</a:t>
            </a:r>
            <a:endParaRPr lang="cs-CZ" sz="22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Peptidy pochází z extracelulárních </a:t>
            </a:r>
            <a:b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endocytovaných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 antigenů</a:t>
            </a: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4" name="Picture 4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60726"/>
            <a:ext cx="3428992" cy="342899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1472" y="521495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?v=_8JMVq7HF2Y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472" y="1500174"/>
            <a:ext cx="7329510" cy="40433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Antigeny jsou prezentovány T lymfocytům prostřednictvím HLA molekul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 I. třídy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prezentují endogenní antigeny</a:t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(peptidy z vlastních buněčných proteinů, nádorové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virové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 či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 některých intracelulárních parazitů)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cs-CZ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HLAII. třídy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prezentují exogenní antigeny </a:t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(bakteriální či parazitární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…)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cs-CZ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Antigenní prezentace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Tc l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928934"/>
            <a:ext cx="211176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229600" cy="5453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HLA komplex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chromozómu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je vysoký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polymorfismus (stovky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různých alelických forem jednotlivých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izotypů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Kodominantní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dědičnost alelických forem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620712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214710" cy="2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chromozom-uprav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514600"/>
            <a:ext cx="2143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Zvyšuje odolnost vůči chorobám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Způsobuje komplikace při transplantacích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Asociace určitých alel s autoimunitními chorobami či zvýšenou náchylností k infekcím</a:t>
            </a:r>
          </a:p>
          <a:p>
            <a:endParaRPr lang="cs-CZ" dirty="0"/>
          </a:p>
        </p:txBody>
      </p:sp>
      <p:pic>
        <p:nvPicPr>
          <p:cNvPr id="4" name="Picture 5" descr="gepard8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86388"/>
            <a:ext cx="1266825" cy="6000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určení HLA antigenů na povrchu lymfocytů</a:t>
            </a:r>
            <a:b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Provádí se při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</a:rPr>
              <a:t>předtransplantačním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vyšetření, při určení paternity a u některých autoimunitních onemocnění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03"/>
            <a:ext cx="8229600" cy="91216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HLA typizace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400" b="1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944"/>
            <a:ext cx="7499176" cy="302433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rgbClr val="0070C0"/>
              </a:buClr>
              <a:buFontTx/>
              <a:buAutoNum type="arabicParenR"/>
              <a:defRPr/>
            </a:pP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Sérologická typizace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3" y="2967579"/>
            <a:ext cx="2664296" cy="2755136"/>
          </a:xfrm>
          <a:prstGeom prst="rect">
            <a:avLst/>
          </a:prstGeom>
          <a:noFill/>
        </p:spPr>
      </p:pic>
      <p:pic>
        <p:nvPicPr>
          <p:cNvPr id="5" name="Picture 2" descr="http://www.sciscogenetics.com/wp-content/uploads/2013/05/nomencl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2401367" cy="94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2) Molekulárně genetické metody</a:t>
            </a:r>
            <a:endParaRPr lang="cs-CZ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400" dirty="0" err="1" smtClean="0">
                <a:solidFill>
                  <a:srgbClr val="002060"/>
                </a:solidFill>
              </a:rPr>
              <a:t>Genotypizace</a:t>
            </a:r>
            <a:r>
              <a:rPr lang="cs-CZ" sz="2400" dirty="0" smtClean="0">
                <a:solidFill>
                  <a:srgbClr val="002060"/>
                </a:solidFill>
              </a:rPr>
              <a:t> se používá k průkazu genových sekvencí, určujících konkrétní HLA výbavu.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2a) PCR-SSP</a:t>
            </a: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2b) PCR-SSO</a:t>
            </a: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2c) PCR- SBT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800" b="1" dirty="0" smtClean="0">
              <a:solidFill>
                <a:srgbClr val="0070C0"/>
              </a:solidFill>
            </a:endParaRPr>
          </a:p>
        </p:txBody>
      </p:sp>
      <p:pic>
        <p:nvPicPr>
          <p:cNvPr id="4" name="Obrázek 3" descr="pcr-ss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11310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kk.convdocs.org/pars_docs/refs/215/214498/214498_html_mace079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57301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1688103" cy="10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ýsledek obrázku pro podz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Výsledek obrázku pro podz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Výsledek obrázku pro podz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6" name="AutoShape 8" descr="Výsledek obrázku pro podz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99792" y="6140914"/>
            <a:ext cx="435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2BA709"/>
                </a:solidFill>
                <a:latin typeface="Brush Script MT" pitchFamily="66" charset="0"/>
              </a:rPr>
              <a:t>Děkuji za Vaši pozornost</a:t>
            </a:r>
            <a:endParaRPr lang="cs-CZ" sz="4000" b="1" dirty="0">
              <a:solidFill>
                <a:srgbClr val="2BA709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507412" cy="1176337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FF"/>
                </a:solidFill>
              </a:rPr>
              <a:t>Aktivace mastocytů prostřednictvím IgE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0" y="1196975"/>
            <a:ext cx="3857625" cy="537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defRPr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r>
              <a:rPr lang="cs-CZ" sz="2000" dirty="0" smtClean="0">
                <a:solidFill>
                  <a:srgbClr val="002060"/>
                </a:solidFill>
              </a:rPr>
              <a:t>     Po </a:t>
            </a:r>
            <a:r>
              <a:rPr lang="cs-CZ" sz="2000" dirty="0" smtClean="0">
                <a:solidFill>
                  <a:srgbClr val="CC0099"/>
                </a:solidFill>
              </a:rPr>
              <a:t>navázání multivalentního antigenu </a:t>
            </a:r>
            <a:r>
              <a:rPr lang="cs-CZ" sz="2000" dirty="0" smtClean="0">
                <a:solidFill>
                  <a:srgbClr val="002060"/>
                </a:solidFill>
              </a:rPr>
              <a:t>( mnohobuněčného parazita) prostřednictvím </a:t>
            </a:r>
            <a:r>
              <a:rPr lang="cs-CZ" sz="2000" dirty="0" err="1" smtClean="0">
                <a:solidFill>
                  <a:srgbClr val="002060"/>
                </a:solidFill>
              </a:rPr>
              <a:t>IgE</a:t>
            </a:r>
            <a:r>
              <a:rPr lang="cs-CZ" sz="2000" dirty="0" smtClean="0">
                <a:solidFill>
                  <a:srgbClr val="002060"/>
                </a:solidFill>
              </a:rPr>
              <a:t> na </a:t>
            </a:r>
            <a:r>
              <a:rPr lang="cs-CZ" sz="2000" dirty="0" err="1" smtClean="0">
                <a:solidFill>
                  <a:srgbClr val="002060"/>
                </a:solidFill>
              </a:rPr>
              <a:t>vysokoafinní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dirty="0" smtClean="0">
                <a:solidFill>
                  <a:srgbClr val="002060"/>
                </a:solidFill>
              </a:rPr>
              <a:t> receptor pro </a:t>
            </a:r>
            <a:r>
              <a:rPr lang="cs-CZ" sz="2000" dirty="0" err="1" smtClean="0">
                <a:solidFill>
                  <a:srgbClr val="002060"/>
                </a:solidFill>
              </a:rPr>
              <a:t>IgE</a:t>
            </a:r>
            <a:r>
              <a:rPr lang="cs-CZ" sz="2000" dirty="0" smtClean="0">
                <a:solidFill>
                  <a:srgbClr val="002060"/>
                </a:solidFill>
              </a:rPr>
              <a:t> (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b="1" dirty="0" smtClean="0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rgbClr val="002060"/>
                </a:solidFill>
              </a:rPr>
              <a:t>RI) dojde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k agregaci několika molekul 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b="1" dirty="0" smtClean="0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rgbClr val="002060"/>
                </a:solidFill>
              </a:rPr>
              <a:t>RI a tím se </a:t>
            </a:r>
            <a:r>
              <a:rPr lang="cs-CZ" sz="2000" dirty="0" err="1" smtClean="0">
                <a:solidFill>
                  <a:srgbClr val="002060"/>
                </a:solidFill>
              </a:rPr>
              <a:t>mastocyt</a:t>
            </a:r>
            <a:r>
              <a:rPr lang="cs-CZ" sz="2000" dirty="0" smtClean="0">
                <a:solidFill>
                  <a:srgbClr val="002060"/>
                </a:solidFill>
              </a:rPr>
              <a:t> aktivuje.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000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428625" y="1357313"/>
            <a:ext cx="4572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6715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Sekreční produkty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57313"/>
            <a:ext cx="8569325" cy="50958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ts val="5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Cytoplazmatická granula</a:t>
            </a:r>
            <a:r>
              <a:rPr lang="cs-CZ" sz="2400" smtClean="0">
                <a:solidFill>
                  <a:srgbClr val="002060"/>
                </a:solidFill>
              </a:rPr>
              <a:t>: hydrolytické enzymy, histamin,serotonin, heparin, chondroitinsulfát </a:t>
            </a:r>
          </a:p>
          <a:p>
            <a:pPr eaLnBrk="1" hangingPunct="1">
              <a:lnSpc>
                <a:spcPct val="115000"/>
              </a:lnSpc>
              <a:spcBef>
                <a:spcPts val="500"/>
              </a:spcBef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</a:rPr>
              <a:t>   </a:t>
            </a:r>
            <a:r>
              <a:rPr lang="cs-CZ" sz="2400" b="1" smtClean="0">
                <a:solidFill>
                  <a:srgbClr val="0000FF"/>
                </a:solidFill>
              </a:rPr>
              <a:t>Histamin</a:t>
            </a:r>
            <a:r>
              <a:rPr lang="cs-CZ" sz="2400" smtClean="0">
                <a:solidFill>
                  <a:srgbClr val="002060"/>
                </a:solidFill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-</a:t>
            </a:r>
            <a:r>
              <a:rPr lang="cs-CZ" sz="2400" smtClean="0">
                <a:solidFill>
                  <a:srgbClr val="002060"/>
                </a:solidFill>
              </a:rPr>
              <a:t> vasodilatace, ↑ vaskulární permeability (erytém, edém, svědění), bronchokonstrikce, ↑ peristaltiky střev,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↑ sekrece hlenu v respiračním traktu a GITu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Font typeface="Wingdings" pitchFamily="2" charset="2"/>
              <a:buNone/>
            </a:pPr>
            <a:endParaRPr lang="cs-CZ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Metabolity kys. arachidonové </a:t>
            </a:r>
            <a:r>
              <a:rPr lang="cs-CZ" sz="2400" smtClean="0">
                <a:solidFill>
                  <a:srgbClr val="002060"/>
                </a:solidFill>
              </a:rPr>
              <a:t>(leukotrien C4, prostaglandin PGD2)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endParaRPr lang="cs-CZ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Cytokiny</a:t>
            </a:r>
            <a:r>
              <a:rPr lang="cs-CZ" sz="2400" smtClean="0">
                <a:solidFill>
                  <a:srgbClr val="002060"/>
                </a:solidFill>
              </a:rPr>
              <a:t> (TNF, TGF</a:t>
            </a:r>
            <a:r>
              <a:rPr lang="cs-CZ" sz="2400" b="1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</a:rPr>
              <a:t>, IL-4,5,6…) 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upload.wikimedia.org/wikipedia/commons/thumb/5/5d/Blausen_0077_Basophil.png/220px-Blausen_0077_Bas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813" y="0"/>
            <a:ext cx="18811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err="1" smtClean="0">
                <a:solidFill>
                  <a:srgbClr val="0000FF"/>
                </a:solidFill>
              </a:rPr>
              <a:t>Bazofily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357313"/>
            <a:ext cx="8229600" cy="40354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endParaRPr lang="cs-CZ" sz="280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diferencují se z myeloidního prekurzoru a vstupují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do krevního oběhu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receptorovou výbavou, obsahem granul, mechanismy stimulace a funkcemi jsou velmi podobné mastocytům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účastní se při parazitózách a při alergiích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jsou zodpovědné za vznik anafylaktického šoku</a:t>
            </a:r>
          </a:p>
          <a:p>
            <a:pPr eaLnBrk="1" hangingPunct="1">
              <a:lnSpc>
                <a:spcPct val="150000"/>
              </a:lnSpc>
              <a:buClr>
                <a:srgbClr val="3399FF"/>
              </a:buClr>
              <a:buSzPct val="130000"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valensa.com/images/health_inflammation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4071938"/>
            <a:ext cx="17859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>
          <a:xfrm>
            <a:off x="395288" y="2276475"/>
            <a:ext cx="8229600" cy="2160588"/>
          </a:xfrm>
          <a:extLst/>
        </p:spPr>
        <p:txBody>
          <a:bodyPr lIns="90000" tIns="46800" rIns="90000" bIns="46800" anchor="t"/>
          <a:lstStyle/>
          <a:p>
            <a:pPr marL="342900" indent="-342900" defTabSz="449263" eaLnBrk="1" hangingPunct="1">
              <a:spcBef>
                <a:spcPts val="1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 smtClean="0">
                <a:solidFill>
                  <a:srgbClr val="0000FF"/>
                </a:solidFill>
              </a:rPr>
              <a:t>Imunitní mechanismy zánětu</a:t>
            </a:r>
            <a:br>
              <a:rPr lang="cs-CZ" b="1" dirty="0" smtClean="0">
                <a:solidFill>
                  <a:srgbClr val="0000FF"/>
                </a:solidFill>
              </a:rPr>
            </a:br>
            <a:endParaRPr lang="cs-CZ" sz="1200" b="1" dirty="0" smtClean="0">
              <a:solidFill>
                <a:srgbClr val="0000FF"/>
              </a:solidFill>
            </a:endParaRPr>
          </a:p>
          <a:p>
            <a:pPr marL="342900" indent="-342900" defTabSz="449263" eaLnBrk="1" hangingPunct="1">
              <a:spcBef>
                <a:spcPts val="1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 smtClean="0">
                <a:solidFill>
                  <a:srgbClr val="0000FF"/>
                </a:solidFill>
              </a:rPr>
              <a:t>(lokální a systémová reakce)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Zánět</a:t>
            </a:r>
            <a:endParaRPr 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2571750"/>
            <a:ext cx="8229600" cy="26146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    </a:t>
            </a:r>
            <a:r>
              <a:rPr lang="cs-CZ" sz="3800" dirty="0" smtClean="0">
                <a:solidFill>
                  <a:srgbClr val="002060"/>
                </a:solidFill>
              </a:rPr>
              <a:t>Je souhrn fyziologických reakcí na porušení integrity organismu, které vedou k ochraně proti infikování poškozeného místa, k lokalizaci poškození a jeho zhojení.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1257</Words>
  <Application>Microsoft Office PowerPoint</Application>
  <PresentationFormat>Předvádění na obrazovce (4:3)</PresentationFormat>
  <Paragraphs>319</Paragraphs>
  <Slides>47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Book Antiqua</vt:lpstr>
      <vt:lpstr>Brush Script MT</vt:lpstr>
      <vt:lpstr>Calibri</vt:lpstr>
      <vt:lpstr>Symbol</vt:lpstr>
      <vt:lpstr>Tahoma</vt:lpstr>
      <vt:lpstr>Times New Roman</vt:lpstr>
      <vt:lpstr>Wingdings</vt:lpstr>
      <vt:lpstr>Motiv sady Office</vt:lpstr>
      <vt:lpstr>Bazofily a mastocyty a jejich význam  v imunitních reakcích</vt:lpstr>
      <vt:lpstr>Mastocyty  ( žírné buňky)</vt:lpstr>
      <vt:lpstr>Funkce mastocytů</vt:lpstr>
      <vt:lpstr>Aktivace mastocytů</vt:lpstr>
      <vt:lpstr>Aktivace mastocytů prostřednictvím IgE</vt:lpstr>
      <vt:lpstr>Sekreční produkty mastocytů</vt:lpstr>
      <vt:lpstr>Bazofily</vt:lpstr>
      <vt:lpstr>Prezentace aplikace PowerPoint</vt:lpstr>
      <vt:lpstr>Zánět</vt:lpstr>
      <vt:lpstr>Vyvolávající příčiny</vt:lpstr>
      <vt:lpstr>Lokální zánětlivá odpověď</vt:lpstr>
      <vt:lpstr>         Lokální zánětlivá odpověď  Projevy - bolest (dolor), teplo (calor), zčervenání (rubor),                   otok (tumor)    </vt:lpstr>
      <vt:lpstr>Lokální zánět</vt:lpstr>
      <vt:lpstr>Systémová odpověď na zánět</vt:lpstr>
      <vt:lpstr>Pozitivní proteiny akutní fáze</vt:lpstr>
      <vt:lpstr>Reparace poškozené tkáně</vt:lpstr>
      <vt:lpstr>Fyziologické imunitní regulační mechanismy </vt:lpstr>
      <vt:lpstr>Regulace antigenem</vt:lpstr>
      <vt:lpstr>Regulace protilátkami</vt:lpstr>
      <vt:lpstr>Regulace cytokiny  a mezibuněčným kontaktem</vt:lpstr>
      <vt:lpstr>Regulace cytokiny a mezibuněčným kontaktem Interakce mezi APC a T lymfocytem</vt:lpstr>
      <vt:lpstr>Regulace cytokiny a mezibuněčným kontaktem </vt:lpstr>
      <vt:lpstr>Negativní regulace efektorových lymfocytů</vt:lpstr>
      <vt:lpstr>Suprese zprostředkovaná  T lymfocyty</vt:lpstr>
      <vt:lpstr>Faktory ovlivňující výsledek imunitní odpovědi</vt:lpstr>
      <vt:lpstr>Cytokiny  ( tkáňové hormony ) </vt:lpstr>
      <vt:lpstr>Cytokiny</vt:lpstr>
      <vt:lpstr>Cytokiny</vt:lpstr>
      <vt:lpstr>Přehled cytokinů</vt:lpstr>
      <vt:lpstr>Rozdělení cytokinů podle funkce</vt:lpstr>
      <vt:lpstr>Přehled nejvýznamnějších cytokinů</vt:lpstr>
      <vt:lpstr>Cytokinové receptory </vt:lpstr>
      <vt:lpstr>HLA systém  (MHC glykoproteiny)</vt:lpstr>
      <vt:lpstr>MHC glykoproteiny I. třídy  (major histocompatibility complex)</vt:lpstr>
      <vt:lpstr>Struktura MHC gp I</vt:lpstr>
      <vt:lpstr>Vazba peptidů na MHC gp I</vt:lpstr>
      <vt:lpstr>Neklasické MHC gp. I</vt:lpstr>
      <vt:lpstr>MHC glykoproteiny II. třídy</vt:lpstr>
      <vt:lpstr>Struktura MHC gp II</vt:lpstr>
      <vt:lpstr>Vazba peptidů na MHC gp II</vt:lpstr>
      <vt:lpstr>Antigenní prezentace</vt:lpstr>
      <vt:lpstr>Polymorfismus MHC glykoproteinů </vt:lpstr>
      <vt:lpstr>Polymorfismus MHC glykoproteinů </vt:lpstr>
      <vt:lpstr>HLA typizace</vt:lpstr>
      <vt:lpstr>HLA typizace  </vt:lpstr>
      <vt:lpstr>2) Molekulárně genetické metody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Novakova Lenka</cp:lastModifiedBy>
  <cp:revision>25</cp:revision>
  <dcterms:created xsi:type="dcterms:W3CDTF">2016-10-18T20:11:45Z</dcterms:created>
  <dcterms:modified xsi:type="dcterms:W3CDTF">2017-10-18T12:19:02Z</dcterms:modified>
</cp:coreProperties>
</file>