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59" r:id="rId2"/>
    <p:sldId id="362" r:id="rId3"/>
    <p:sldId id="372" r:id="rId4"/>
    <p:sldId id="367" r:id="rId5"/>
    <p:sldId id="368" r:id="rId6"/>
    <p:sldId id="258" r:id="rId7"/>
    <p:sldId id="371" r:id="rId8"/>
    <p:sldId id="261" r:id="rId9"/>
    <p:sldId id="266" r:id="rId10"/>
    <p:sldId id="268" r:id="rId11"/>
    <p:sldId id="364" r:id="rId12"/>
    <p:sldId id="375" r:id="rId13"/>
    <p:sldId id="376" r:id="rId14"/>
    <p:sldId id="378" r:id="rId15"/>
    <p:sldId id="380" r:id="rId16"/>
    <p:sldId id="383" r:id="rId17"/>
    <p:sldId id="278" r:id="rId18"/>
    <p:sldId id="279" r:id="rId19"/>
    <p:sldId id="280" r:id="rId20"/>
    <p:sldId id="282" r:id="rId21"/>
    <p:sldId id="287" r:id="rId22"/>
    <p:sldId id="284" r:id="rId23"/>
    <p:sldId id="285" r:id="rId24"/>
    <p:sldId id="286" r:id="rId25"/>
    <p:sldId id="331" r:id="rId26"/>
    <p:sldId id="384" r:id="rId27"/>
    <p:sldId id="335" r:id="rId28"/>
    <p:sldId id="290" r:id="rId29"/>
    <p:sldId id="291" r:id="rId30"/>
    <p:sldId id="292" r:id="rId31"/>
    <p:sldId id="293" r:id="rId32"/>
    <p:sldId id="297" r:id="rId33"/>
    <p:sldId id="388" r:id="rId34"/>
    <p:sldId id="304" r:id="rId35"/>
    <p:sldId id="390" r:id="rId36"/>
    <p:sldId id="298" r:id="rId37"/>
    <p:sldId id="301" r:id="rId38"/>
    <p:sldId id="306" r:id="rId39"/>
    <p:sldId id="307" r:id="rId40"/>
    <p:sldId id="357" r:id="rId41"/>
    <p:sldId id="308" r:id="rId42"/>
    <p:sldId id="309" r:id="rId43"/>
    <p:sldId id="310" r:id="rId44"/>
    <p:sldId id="311" r:id="rId45"/>
    <p:sldId id="33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11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D21C-43FE-4C5F-A889-8C886745BF57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71E7-2607-4ADA-B694-D8BDD19408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413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95D0-621C-4F2F-97EA-8595C1C65697}" type="slidenum">
              <a:rPr lang="cs-CZ"/>
              <a:pPr/>
              <a:t>25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071E7-2607-4ADA-B694-D8BDD19408F7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033304-A9A0-4DA9-BB25-B36088EADC69}" type="datetimeFigureOut">
              <a:rPr lang="cs-CZ" smtClean="0"/>
              <a:pPr/>
              <a:t>19.10.2018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790ACA-46BA-41A5-879C-656E0A02D4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8krIaGVR6G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MIZy-Y3f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9E_UxnC_L2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CiaIS2LV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zET2XMMW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179168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12</a:t>
            </a: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. HLA systém, genetický základ. </a:t>
            </a: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Způsoby </a:t>
            </a: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prezentace </a:t>
            </a: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antigenu.</a:t>
            </a:r>
          </a:p>
          <a:p>
            <a:pPr marL="0" indent="0">
              <a:buNone/>
            </a:pPr>
            <a:endParaRPr lang="cs-CZ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13</a:t>
            </a: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. HLA systém, molekuly I. a II. třídy, </a:t>
            </a: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jejich </a:t>
            </a: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struktura a funkce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87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5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váží peptidy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až 35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</a:t>
            </a: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Určitá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molekula váže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peptidy sdílející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vazebný motiv</a:t>
            </a: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Vazba peptidu na HLA II v </a:t>
            </a:r>
            <a:r>
              <a:rPr lang="cs-CZ" sz="22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endosomu</a:t>
            </a:r>
            <a:endParaRPr lang="cs-CZ" sz="2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Invariantní řetězec (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blokuje vazebné místo pro peptid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Peptidy pochází z extracelulárních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endocytovaných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antigenů</a:t>
            </a: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bg1"/>
                </a:solidFill>
                <a:hlinkClick r:id="rId2"/>
              </a:rPr>
              <a:t>https://www.youtube.com/watch?v=8krIaGVR6Gk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8003232" cy="12192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Vazba peptidů na 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HLA 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II</a:t>
            </a:r>
          </a:p>
        </p:txBody>
      </p:sp>
      <p:pic>
        <p:nvPicPr>
          <p:cNvPr id="4" name="Picture 4" descr="MHc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6779096" cy="97234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Úloha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koreceptorů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CD4 a CD8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 descr="Molecular interactions mediating T cell antigen recognition | Davis Lab Oxford |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296140"/>
            <a:ext cx="6841082" cy="495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445624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14. Antigen prezentující buňky </a:t>
            </a:r>
            <a:b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(typy, funkce)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72344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Antigen prezentující buňky - APC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Monocyty, makrofágy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Dendritické buňky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 lymfocyty</a:t>
            </a:r>
          </a:p>
          <a:p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Exprimují</a:t>
            </a:r>
            <a:r>
              <a:rPr lang="cs-CZ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HLA II, CD 80 a CD 86, HLA I</a:t>
            </a:r>
          </a:p>
          <a:p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Jsou nezbytné pro aktivaci T lymfocytů</a:t>
            </a:r>
            <a:endParaRPr lang="cs-CZ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Profesionální APC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220072" y="1124744"/>
            <a:ext cx="3134237" cy="2952328"/>
            <a:chOff x="5004048" y="1268760"/>
            <a:chExt cx="3566285" cy="365164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1268760"/>
              <a:ext cx="3494277" cy="365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004048" y="1268760"/>
              <a:ext cx="1639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</a:rPr>
                <a:t>Dendritické buňky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Výsledek obrázku pro dendritic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328592" cy="504861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02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Dendritické buňky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75656" y="4653136"/>
            <a:ext cx="7211144" cy="2204864"/>
          </a:xfrm>
        </p:spPr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4900" dirty="0" smtClean="0">
                <a:hlinkClick r:id="rId3"/>
              </a:rPr>
              <a:t>https://www.youtube.com/watch?v=iVMIZy-Y3f8</a:t>
            </a:r>
            <a:endParaRPr lang="cs-CZ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3573016"/>
            <a:ext cx="8229600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15. T lymfocyty, jejich vývoj, </a:t>
            </a:r>
            <a:b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pozitivní a negativní selekce T lymfocytů, </a:t>
            </a:r>
            <a:b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povrchové znaky, </a:t>
            </a:r>
            <a:b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cs-CZ" sz="4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subpopulace</a:t>
            </a: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T lymfocytů a jejich funkce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62045"/>
            <a:ext cx="8229600" cy="531022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Buněčná složka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antigenně specifických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mechanismů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Prostřednictvím 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rozpoznávají komplex HLA –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peptid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Jsou aktivovány profesionálními 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APC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Existuje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několik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subpopulací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lymfocytů (T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 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2,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Treg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…)</a:t>
            </a: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Podílejí se na regulaci imunitních dějů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likvidaci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virem infikovaných buněk či nádorových buněk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b="1" u="sng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57166"/>
            <a:ext cx="7687166" cy="633413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 lymfocyty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4704"/>
            <a:ext cx="8893175" cy="60932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Pluripotentní</a:t>
            </a: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hematopoetická</a:t>
            </a:r>
            <a:r>
              <a:rPr lang="cs-CZ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kmenová buňka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  <a:buFontTx/>
              <a:buNone/>
            </a:pP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Pro-</a:t>
            </a:r>
            <a:r>
              <a:rPr lang="cs-CZ" sz="1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thymocyt</a:t>
            </a: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(DN)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lymfoidní </a:t>
            </a:r>
            <a:r>
              <a:rPr lang="cs-CZ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progenitor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cs-CZ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dostáváz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kostní dřeně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do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začíná přeskupovat geny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TCR,</a:t>
            </a:r>
            <a:b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exprimuje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svém povrchu tzv. </a:t>
            </a:r>
            <a:r>
              <a:rPr lang="cs-CZ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</a:t>
            </a:r>
            <a:r>
              <a:rPr lang="cs-CZ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-TCR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(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složený z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řetězce,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CD3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komplexu)</a:t>
            </a:r>
            <a:b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začíná přeskupovat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geny pro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1800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Kortikální </a:t>
            </a:r>
            <a:r>
              <a:rPr lang="cs-CZ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thymocyt</a:t>
            </a:r>
            <a:r>
              <a:rPr lang="cs-CZ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(DP)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exprimuje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svém povrchu </a:t>
            </a:r>
            <a:r>
              <a:rPr lang="cs-CZ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(složený z řetězců </a:t>
            </a:r>
            <a:r>
              <a:rPr lang="cs-CZ" sz="1800" dirty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ab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CD3) a </a:t>
            </a:r>
            <a:r>
              <a:rPr lang="cs-CZ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koreceptory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CD4 a CD8; v této fázi dochází </a:t>
            </a:r>
            <a:b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 </a:t>
            </a:r>
            <a:r>
              <a:rPr lang="cs-CZ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selekci </a:t>
            </a:r>
            <a:r>
              <a:rPr lang="cs-CZ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autoreaktivních</a:t>
            </a:r>
            <a:r>
              <a:rPr lang="cs-CZ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buněk a buněk s nefunkčním TCR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Medulární </a:t>
            </a:r>
            <a:r>
              <a:rPr lang="cs-CZ" sz="1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thymocyt</a:t>
            </a: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(SP) </a:t>
            </a:r>
            <a:r>
              <a:rPr lang="cs-CZ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zachovávají si expresi CD4 či CD8,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usidlují se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 sekundárních </a:t>
            </a: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lymfatických </a:t>
            </a:r>
            <a:r>
              <a:rPr lang="cs-CZ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orgánech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 vývoj T lymfocytů je důležité mikroprostředí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zprostředkované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thymovými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hormony (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thymosin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thymopoetin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thymulin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a dalšími růstovými faktory (SCF, IL -7)</a:t>
            </a:r>
            <a:endParaRPr lang="cs-CZ" sz="18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778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Vývoj T lymfocytů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71600" y="1340768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971600" y="2060848"/>
            <a:ext cx="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71600" y="4005064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0" name="Picture 2" descr="Výsledek obrázku pro T cell 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0"/>
            <a:ext cx="341987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100" grpId="0" animBg="1"/>
      <p:bldP spid="4101" grpId="0" animBg="1"/>
      <p:bldP spid="4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824"/>
            <a:ext cx="8640638" cy="472744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Pozitivní </a:t>
            </a: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selekce </a:t>
            </a:r>
            <a:endParaRPr lang="cs-CZ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cs-CZ" sz="20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Pozitivně 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selektovány jsou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thymocyty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které 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 nízkou afinitou rozeznávají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vlastní HLA molekuly,</a:t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 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 pak zachovávají expresi CD4 či CD8 </a:t>
            </a:r>
            <a:endParaRPr 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Negativní selekce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liminace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autoreaktivních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buněk  (centrální tolerance)</a:t>
            </a:r>
            <a:r>
              <a:rPr lang="cs-CZ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cs-CZ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Selekce se účastní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thymové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epiteliální buňky a DC</a:t>
            </a:r>
            <a:endParaRPr lang="cs-CZ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900" dirty="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98% pro-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thymocytů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během svého vývoje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hyne</a:t>
            </a:r>
          </a:p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0C0"/>
                </a:solidFill>
                <a:hlinkClick r:id="rId2"/>
              </a:rPr>
              <a:t>https://www.youtube.com/watch?v=9E_UxnC_L2o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2192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Selekce T lymfocytů</a:t>
            </a:r>
          </a:p>
        </p:txBody>
      </p:sp>
      <p:pic>
        <p:nvPicPr>
          <p:cNvPr id="4" name="Picture 2" descr="Výsledek obrázku pro T cell positive and negative 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175" y="836712"/>
            <a:ext cx="465282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Rozpoznání antigenu T a B lymfocytem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019" y="2263140"/>
            <a:ext cx="3657600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59936" cy="389113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BCR rozpoznávají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 nativní formě</a:t>
            </a:r>
          </a:p>
          <a:p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 rozpoznávají pouze fragmenty antigenních peptidů vystavené na HLA molekulách</a:t>
            </a:r>
            <a:endParaRPr lang="cs-CZ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rozpoznává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peptid v komplexu s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CD3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součást TCR, účast při přenosu signálu</a:t>
            </a:r>
          </a:p>
          <a:p>
            <a:pPr>
              <a:buClr>
                <a:schemeClr val="folHlink"/>
              </a:buClr>
              <a:buNone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CD4 -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koreceptor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váže na HLA II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endParaRPr lang="cs-CZ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CD8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koreceptor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váže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I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CD28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kostimulační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receptor; váže CD80,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CD86 (APC)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None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CTLA-4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(CD152)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inhibiční receptor; váže CD80, CD86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52400"/>
            <a:ext cx="7787208" cy="12192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Povrchové znaky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2636912"/>
            <a:ext cx="8069291" cy="3792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rozeznávající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tvořen 2 řetězci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cs-CZ" sz="2200" dirty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 (g,d</a:t>
            </a:r>
            <a:r>
              <a:rPr lang="cs-CZ" sz="2200" dirty="0" smtClean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)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CD3 komplex je nezbytný pro přenos signálu</a:t>
            </a:r>
            <a:endParaRPr lang="cs-CZ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340768"/>
            <a:ext cx="5051425" cy="63341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TCR</a:t>
            </a: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(T cell receptor) 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820472" cy="49682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lymfocyty</a:t>
            </a: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mají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400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ab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většinový typ 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95 - 98%), </a:t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vývoji potřebují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thymus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rozeznávají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peptidy v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komplexu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 HLA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endParaRPr lang="cs-CZ" sz="24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lymfocyty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(2 - 5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%) mohou se vyvíjet i mimo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thymus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některé jsou schopny rozpoznat nativní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uplatňují se při obraně kůže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sliznic</a:t>
            </a:r>
            <a:endParaRPr lang="cs-CZ" sz="19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NK-T lymfocyty</a:t>
            </a: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rozeznávají komplexy CD1 molekul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lipidy</a:t>
            </a:r>
            <a:endParaRPr lang="cs-CZ" sz="2400" b="1" dirty="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847708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Subpopulace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676456" cy="50405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Prekurzory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pomocných T buněk (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="1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 lze rozdělit podle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produkce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cytokinů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na: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cs-CZ" sz="22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IL-2,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IFN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g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; pomoc makrofágům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22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IL-4, IL-5, IL-6,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IL-10; ochrana před extracelulárními parazity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None/>
            </a:pP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IL-17;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prozánětlivé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účast při autoimunitních onemocnění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(folikulární pomocné T lymfocyty); pomoc B lymfocytům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Treg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regulační T lymfocyty, potlačují aktivitu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ostatních </a:t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T lymfocytů, hlavně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autoreaktivních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klonů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lymfocytů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;</a:t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produkují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IL-10 a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TGF</a:t>
            </a:r>
            <a:r>
              <a:rPr lang="cs-CZ" sz="2200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b</a:t>
            </a:r>
            <a:endParaRPr lang="cs-CZ" sz="2200" dirty="0">
              <a:solidFill>
                <a:schemeClr val="bg1"/>
              </a:solidFill>
              <a:latin typeface="Symbol" pitchFamily="18" charset="2"/>
              <a:cs typeface="Calibri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4928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Symbol" pitchFamily="18" charset="2"/>
                <a:cs typeface="Calibri" pitchFamily="34" charset="0"/>
              </a:rPr>
              <a:t>ab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T lymfocyty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exprimující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koreceptor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CD4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281614" cy="3949874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Prekurzory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cytotoxických T buněk (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400" b="1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sz="24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Rozpoznávají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buňky napadené viry či jinými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intracelulárními parazity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některé nádorové buňky</a:t>
            </a:r>
          </a:p>
          <a:p>
            <a:pPr>
              <a:buFontTx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712968" cy="12192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  <a:effectLst/>
                <a:latin typeface="Symbol" pitchFamily="18" charset="2"/>
              </a:rPr>
              <a:t>ab 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 lymfocyty </a:t>
            </a:r>
            <a:r>
              <a:rPr lang="cs-CZ" sz="3600" b="1" dirty="0" err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xprimující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koreceptor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CD8</a:t>
            </a:r>
            <a:r>
              <a:rPr lang="cs-CZ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267744" y="332656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Aktivace T lymfocytů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Výsledek obrázku pro T cell activati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908720"/>
            <a:ext cx="5807692" cy="3347665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4437112"/>
            <a:ext cx="8748464" cy="2420888"/>
          </a:xfrm>
        </p:spPr>
        <p:txBody>
          <a:bodyPr>
            <a:normAutofit fontScale="47500" lnSpcReduction="20000"/>
          </a:bodyPr>
          <a:lstStyle/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Aktivační signál  </a:t>
            </a:r>
            <a:r>
              <a:rPr lang="cs-CZ" sz="3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3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HLA I/II+</a:t>
            </a:r>
            <a:r>
              <a:rPr lang="cs-CZ" sz="38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3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 (APC)</a:t>
            </a:r>
          </a:p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Aktivační signál (</a:t>
            </a:r>
            <a:r>
              <a:rPr lang="cs-CZ" sz="3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kostimulační</a:t>
            </a: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3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 28 </a:t>
            </a: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 lymfocyt) – </a:t>
            </a:r>
            <a:r>
              <a:rPr lang="cs-CZ" sz="3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CD 80, CD 86 </a:t>
            </a:r>
            <a:r>
              <a:rPr lang="cs-CZ" sz="3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(APC)</a:t>
            </a:r>
          </a:p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endParaRPr lang="cs-CZ" sz="17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Při nedostatečném druhém signálu dochází k anergii či </a:t>
            </a:r>
            <a:r>
              <a:rPr lang="cs-CZ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apoptóze</a:t>
            </a: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 lymfocytu.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  <a:buNone/>
            </a:pPr>
            <a:endParaRPr lang="cs-CZ" sz="105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Aktivace přes </a:t>
            </a:r>
            <a:r>
              <a:rPr lang="cs-CZ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CD28</a:t>
            </a: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vede k proliferaci a diferenciaci v efektorové či paměťové buňky </a:t>
            </a:r>
          </a:p>
          <a:p>
            <a:pPr marL="342900" indent="-342900" defTabSz="449263">
              <a:lnSpc>
                <a:spcPct val="150000"/>
              </a:lnSpc>
              <a:buClrTx/>
              <a:buSzPct val="100000"/>
              <a:buFont typeface="Times New Roman" pitchFamily="18" charset="0"/>
              <a:buAutoNum type="arabicPeriod"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nterakce_APC-T_bu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880" y="0"/>
            <a:ext cx="9245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Imunologická synapse mezi T lymfocytem a APC 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941568" cy="41751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Diferenciace T</a:t>
            </a:r>
            <a:r>
              <a:rPr lang="cs-CZ" sz="3600" b="1" baseline="-250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0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760640" cy="40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971600" y="537321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Po setkání Th0 buňky s vhodnou APC je výsledná imunitní reakce ovlivněna </a:t>
            </a:r>
            <a:r>
              <a:rPr lang="cs-CZ" i="1" dirty="0" err="1" smtClean="0">
                <a:solidFill>
                  <a:schemeClr val="bg1"/>
                </a:solidFill>
              </a:rPr>
              <a:t>cytokinovým</a:t>
            </a:r>
            <a:r>
              <a:rPr lang="cs-CZ" i="1" dirty="0" smtClean="0">
                <a:solidFill>
                  <a:schemeClr val="bg1"/>
                </a:solidFill>
              </a:rPr>
              <a:t> prostředím. IL-12 podporuje vyzrávání Th1 lymfocytů a IL-4 podporuje vyzrávání Th2 lymfocytů. Vzniklé efektorové buňky produkují rozdílné </a:t>
            </a:r>
            <a:r>
              <a:rPr lang="cs-CZ" i="1" dirty="0" err="1" smtClean="0">
                <a:solidFill>
                  <a:schemeClr val="bg1"/>
                </a:solidFill>
              </a:rPr>
              <a:t>cytokiny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cs-CZ" smtClean="0">
                <a:solidFill>
                  <a:schemeClr val="bg1"/>
                </a:solidFill>
                <a:hlinkClick r:id="rId3"/>
              </a:rPr>
              <a:t>http://www.youtube.com/watch?v=iVMIZy-Y3f8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16. Imunitní reakce založená </a:t>
            </a:r>
            <a:b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na Th1 lymfocytech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4744"/>
            <a:ext cx="8424862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Funkcí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buněk je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obrana proti intracelulárním parazitům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4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buňky spolupracují s makrofágy a podporují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diferencici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cytotoxických T lymfocytů 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Makrofágy a dendritické buňky stimulované některými mikroorganismy produkují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IL-12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cs-CZ" sz="24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, který rozpozná infikovaný makrofág a obdrží signály přes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 28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receptor pro IL-12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proliferuje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diferencuje se na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efektorové T</a:t>
            </a:r>
            <a:r>
              <a:rPr lang="cs-CZ" sz="24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 buňky</a:t>
            </a:r>
          </a:p>
          <a:p>
            <a:pPr>
              <a:lnSpc>
                <a:spcPct val="16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4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buňky produkují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IFN</a:t>
            </a:r>
            <a:r>
              <a:rPr lang="cs-CZ" sz="2400" b="1" dirty="0" err="1" smtClean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g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IL-2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63341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cs-CZ" sz="3600" b="1" baseline="-250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1 imunitní odpověď – zánětlivá reakce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22562" y="5184576"/>
            <a:ext cx="2621438" cy="167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Prezentace antigenních peptidových fragmentů T lymfocytům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HLA I. třídy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prezentují </a:t>
            </a:r>
            <a:r>
              <a:rPr lang="cs-CZ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endogenní antigeny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(peptidy z vlastních buněčných proteinů, nádorové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virové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či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některých intracelulárních parazitů) T</a:t>
            </a:r>
            <a:r>
              <a:rPr lang="cs-CZ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lymfocytům 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HLA II. třídy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prezentují </a:t>
            </a:r>
            <a:r>
              <a:rPr lang="cs-CZ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exogenní antigeny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(bakteriální či parazitární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…) T</a:t>
            </a:r>
            <a:r>
              <a:rPr lang="cs-CZ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74320" lvl="1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CD1 molekuly prezentují lipidové molekuly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2192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Funkce HLA 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2192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cs-CZ" sz="3600" b="1" baseline="-2500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1 imunitní odpověď</a:t>
            </a:r>
            <a:endParaRPr lang="cs-CZ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8168584" cy="47251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36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IFN</a:t>
            </a:r>
            <a:r>
              <a:rPr lang="cs-CZ" sz="3600" b="1" dirty="0" err="1" smtClean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g</a:t>
            </a: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podporuje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přeměnu makrofágů v aktivované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(↑antigenní prezentaci a </a:t>
            </a:r>
            <a:r>
              <a:rPr lang="cs-CZ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lysozomovou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aktivitu, aktivuje </a:t>
            </a:r>
            <a:r>
              <a:rPr lang="cs-CZ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inducibilní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NO </a:t>
            </a:r>
            <a:r>
              <a:rPr lang="cs-CZ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synthasu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IL-2</a:t>
            </a:r>
            <a:r>
              <a:rPr lang="cs-CZ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nezbytný pro proliferaci T lymfocytů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3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Aktivované makrofágy </a:t>
            </a:r>
            <a:r>
              <a:rPr lang="cs-CZ" sz="3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secernují</a:t>
            </a:r>
            <a:r>
              <a:rPr lang="cs-CZ" sz="3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některé </a:t>
            </a:r>
            <a:r>
              <a:rPr lang="cs-CZ" sz="37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cytokiny</a:t>
            </a:r>
            <a:r>
              <a:rPr lang="cs-CZ" sz="3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 IL-1, TNF…), které napomáhají ke stimulaci T buněk a </a:t>
            </a:r>
            <a:r>
              <a:rPr lang="cs-CZ" sz="3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stimulují lokální zánět</a:t>
            </a:r>
            <a:r>
              <a:rPr lang="cs-CZ" sz="3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který napomáhá potlačení infekce</a:t>
            </a:r>
          </a:p>
          <a:p>
            <a:pPr>
              <a:lnSpc>
                <a:spcPct val="17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Vzájemné působení T</a:t>
            </a:r>
            <a:r>
              <a:rPr lang="cs-CZ" sz="2800" i="1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buněk a makrofágů je základním mechanismem imunopatologické reakce opožděného typu (DTH- </a:t>
            </a:r>
            <a:r>
              <a:rPr lang="cs-CZ" sz="2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delayed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type </a:t>
            </a:r>
            <a:r>
              <a:rPr lang="cs-CZ" sz="2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hypersensitivity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49053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Interakce mezi </a:t>
            </a:r>
            <a:r>
              <a:rPr lang="cs-CZ" sz="32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infikovaným makrofágem a T</a:t>
            </a:r>
            <a:r>
              <a:rPr lang="cs-CZ" sz="3200" b="1" baseline="-2500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2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endParaRPr lang="cs-CZ" sz="32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http://image.slidesharecdn.com/biology151lecture42012-2013part1-cmi-120716090634-phpapp01/95/biology-151-lecture-4-2012-2013-part-1-cmi-56-728.jpg?cb=1342429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342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17. Imunitní reakce založená</a:t>
            </a:r>
            <a:b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na Th2 lymfocytech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557338"/>
            <a:ext cx="8641654" cy="511202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Základní 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funkcí T</a:t>
            </a:r>
            <a:r>
              <a:rPr lang="cs-CZ" sz="2200" b="1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buněk je 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ochrana před extracelulárními parazity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buňky spolupracují s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bazofily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mastocyty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eosinofily</a:t>
            </a: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Pomáhají B lymfocytům při produkci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IgE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, který se setká s APC a obdrží signály přes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 28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receptor pro IL-4</a:t>
            </a:r>
            <a:r>
              <a:rPr lang="cs-CZ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receptor pro IL-2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proliferuje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diferencuje v efektorové 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2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22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produkují</a:t>
            </a:r>
            <a:r>
              <a:rPr lang="cs-CZ" sz="22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IL-4, IL-5, IL-6, IL-10 </a:t>
            </a: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3" y="260350"/>
            <a:ext cx="8002091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cs-CZ" sz="3600" b="1" baseline="-250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2 imunitní odpověď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15404" cy="460851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Zda se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prekurzorové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lymfocyty budou vyvíjet v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či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rozhodne poměr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cytokinů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IL-12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IL-4</a:t>
            </a:r>
            <a:endParaRPr lang="cs-CZ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IL-12 </a:t>
            </a:r>
            <a:r>
              <a:rPr lang="cs-CZ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produkován makrofágy a dendritickými buňkami stimulovanými některými mikroorganismy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IL-4 </a:t>
            </a:r>
            <a:r>
              <a:rPr lang="cs-CZ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produkován </a:t>
            </a:r>
            <a:r>
              <a:rPr lang="cs-CZ" sz="16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bazofily</a:t>
            </a:r>
            <a:r>
              <a:rPr lang="cs-CZ" sz="1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mastocyty</a:t>
            </a:r>
            <a:endParaRPr lang="cs-CZ" sz="1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Cytokiny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(hlavně </a:t>
            </a:r>
            <a:r>
              <a:rPr lang="cs-CZ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IFN</a:t>
            </a:r>
            <a:r>
              <a:rPr lang="cs-CZ" sz="2000" b="1" dirty="0" err="1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g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stimulují vývoj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cs-CZ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Cytokiny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produkované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(</a:t>
            </a:r>
            <a:r>
              <a:rPr lang="cs-CZ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IL-4, IL-10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inhibují vývoj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stimulují vývoj T</a:t>
            </a:r>
            <a:r>
              <a:rPr lang="cs-CZ" sz="20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</a:t>
            </a:r>
          </a:p>
          <a:p>
            <a:pPr>
              <a:buFontTx/>
              <a:buNone/>
            </a:pP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None/>
            </a:pPr>
            <a:endParaRPr lang="cs-CZ" sz="1600" i="1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63341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Vzájemná regulace aktivit T</a:t>
            </a:r>
            <a:r>
              <a:rPr lang="cs-CZ" sz="3200" b="1" baseline="-250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2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1 versus T</a:t>
            </a:r>
            <a:r>
              <a:rPr lang="cs-CZ" sz="3200" b="1" baseline="-250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cs-CZ" sz="32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pic>
        <p:nvPicPr>
          <p:cNvPr id="17410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92696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Tfh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– pomoc B lymfocytům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5300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Základní 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funkcí </a:t>
            </a:r>
            <a:r>
              <a:rPr lang="cs-CZ" sz="2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buněk je spolupráce s B lymfocyty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které byly stimulovány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prostřednictvím </a:t>
            </a:r>
            <a:r>
              <a:rPr lang="cs-CZ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cytokinů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(IL-21, IL-4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Th1 či Th2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cytokiny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a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přímého mezibuněčného kontaktu </a:t>
            </a: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cs-CZ" sz="22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, který se setká s APC a obdrží signály přes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 28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musí ještě obdržet signál od B lymfocytu přes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kostlimulační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molekulu </a:t>
            </a:r>
            <a:r>
              <a:rPr lang="cs-CZ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ICOS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pak se diferencuje v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buňku</a:t>
            </a:r>
            <a:endParaRPr lang="cs-CZ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 stimulaci B lymfocytů je většinou potřeba spolupráce mezi 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APC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cs-CZ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buňkou → B lymfocytem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 případě tzv. minimálního modelu, pokud se z B lymfocytu stane dobrá APC (CD80, CD86), stačí spolupráce mezi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buňkou → B lymfocytem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885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Tfh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– 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Clr>
                <a:schemeClr val="folHlink"/>
              </a:buClr>
              <a:buNone/>
            </a:pP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Specifická přímá pomoc B 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lymfocytům:</a:t>
            </a: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lymfocyt poskytuje pomoc B lymfocytům, které byly stimulovány stejným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který vyvolal vznik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stimulaci sekrece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cytokinů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buňce stačí signál přes 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TCR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signál přes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kostimulační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receptor CD28 již není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nutný)</a:t>
            </a: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Jeden </a:t>
            </a:r>
            <a:r>
              <a:rPr lang="cs-CZ" sz="18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klon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buněk může poskytovat specifickou pomoc B lymfocytům různých </a:t>
            </a:r>
            <a:r>
              <a:rPr lang="cs-CZ" sz="18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specifit</a:t>
            </a:r>
            <a:r>
              <a:rPr lang="cs-CZ" sz="18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(musí prezentovat příslušné </a:t>
            </a:r>
            <a:r>
              <a:rPr lang="cs-CZ" sz="18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cs-CZ" sz="18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peptidy pomocí 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HLA </a:t>
            </a:r>
            <a:r>
              <a:rPr lang="cs-CZ" sz="18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II, které 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rozpoznává TCR)</a:t>
            </a: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Interakce mezi </a:t>
            </a:r>
            <a:r>
              <a:rPr lang="cs-CZ" sz="1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CD40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(B lymfocyt) a </a:t>
            </a:r>
            <a:r>
              <a:rPr lang="cs-CZ" sz="1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CD40L 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buňka) je nezbytná pro zahájení somatických mutací, </a:t>
            </a:r>
            <a:r>
              <a:rPr lang="cs-CZ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izotypového</a:t>
            </a:r>
            <a:r>
              <a:rPr lang="cs-CZ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přesmyku a vznik paměťových buněk</a:t>
            </a:r>
            <a:r>
              <a:rPr lang="cs-CZ" sz="18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8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70643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Pomoc B lymfocytům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4923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18. Imunitní reakce založená </a:t>
            </a:r>
            <a:b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na </a:t>
            </a:r>
            <a:r>
              <a:rPr lang="cs-CZ" sz="4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Tc</a:t>
            </a: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lymfocytech</a:t>
            </a:r>
            <a:endParaRPr lang="cs-CZ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91" name="Picture 7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8098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rozpoznávají </a:t>
            </a:r>
            <a:r>
              <a:rPr lang="cs-CZ" sz="2400" dirty="0">
                <a:solidFill>
                  <a:schemeClr val="bg1"/>
                </a:solidFill>
              </a:rPr>
              <a:t>buňky infikované viry či jinými intracelulárními parazity a některé nádorové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Prekurzor</a:t>
            </a:r>
            <a:r>
              <a:rPr lang="cs-CZ" sz="2400" dirty="0">
                <a:solidFill>
                  <a:schemeClr val="bg1"/>
                </a:solidFill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 , který rozpozná komplex MHC </a:t>
            </a:r>
            <a:r>
              <a:rPr lang="cs-CZ" sz="2400" dirty="0" err="1">
                <a:solidFill>
                  <a:schemeClr val="bg1"/>
                </a:solidFill>
              </a:rPr>
              <a:t>gp</a:t>
            </a:r>
            <a:r>
              <a:rPr lang="cs-CZ" sz="2400" dirty="0">
                <a:solidFill>
                  <a:schemeClr val="bg1"/>
                </a:solidFill>
              </a:rPr>
              <a:t> I- antigenní peptid na povrchu APC </a:t>
            </a:r>
            <a:r>
              <a:rPr lang="cs-CZ" sz="2400" dirty="0" smtClean="0">
                <a:solidFill>
                  <a:schemeClr val="bg1"/>
                </a:solidFill>
              </a:rPr>
              <a:t>prostřednictvím </a:t>
            </a:r>
            <a:r>
              <a:rPr lang="cs-CZ" sz="2400" b="1" dirty="0">
                <a:solidFill>
                  <a:srgbClr val="0070C0"/>
                </a:solidFill>
              </a:rPr>
              <a:t>TCR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dostane signály přes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CD 28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proliferuje</a:t>
            </a:r>
            <a:r>
              <a:rPr lang="cs-CZ" sz="2400" dirty="0">
                <a:solidFill>
                  <a:schemeClr val="bg1"/>
                </a:solidFill>
              </a:rPr>
              <a:t> a diferencuje se na klon zralých efektorových cytotoxických buněk (</a:t>
            </a:r>
            <a:r>
              <a:rPr lang="cs-CZ" sz="2400" b="1" dirty="0">
                <a:solidFill>
                  <a:schemeClr val="bg1"/>
                </a:solidFill>
              </a:rPr>
              <a:t>CTL</a:t>
            </a:r>
            <a:r>
              <a:rPr lang="cs-CZ" sz="2400" dirty="0">
                <a:solidFill>
                  <a:schemeClr val="bg1"/>
                </a:solidFill>
              </a:rPr>
              <a:t>); toto probíhá za pomoci T</a:t>
            </a:r>
            <a:r>
              <a:rPr lang="cs-CZ" sz="2400" baseline="-25000" dirty="0">
                <a:solidFill>
                  <a:schemeClr val="bg1"/>
                </a:solidFill>
              </a:rPr>
              <a:t>H</a:t>
            </a:r>
            <a:r>
              <a:rPr lang="cs-CZ" sz="2400" dirty="0">
                <a:solidFill>
                  <a:schemeClr val="bg1"/>
                </a:solidFill>
              </a:rPr>
              <a:t>1 lymfocytů produkujících </a:t>
            </a:r>
            <a:r>
              <a:rPr lang="cs-CZ" sz="2400" b="1" dirty="0" smtClean="0">
                <a:solidFill>
                  <a:srgbClr val="0070C0"/>
                </a:solidFill>
              </a:rPr>
              <a:t>IL-2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a DC produkujících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IL-12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i="1" dirty="0">
                <a:solidFill>
                  <a:schemeClr val="bg1"/>
                </a:solidFill>
              </a:rPr>
              <a:t>Efektorové T</a:t>
            </a:r>
            <a:r>
              <a:rPr lang="cs-CZ" sz="2400" i="1" baseline="-25000" dirty="0">
                <a:solidFill>
                  <a:schemeClr val="bg1"/>
                </a:solidFill>
              </a:rPr>
              <a:t>C  </a:t>
            </a:r>
            <a:r>
              <a:rPr lang="cs-CZ" sz="2400" i="1" dirty="0">
                <a:solidFill>
                  <a:schemeClr val="bg1"/>
                </a:solidFill>
              </a:rPr>
              <a:t>jsou rozneseny krevním oběhem do tkání, </a:t>
            </a:r>
            <a:r>
              <a:rPr lang="cs-CZ" sz="2400" i="1" dirty="0" smtClean="0">
                <a:solidFill>
                  <a:schemeClr val="bg1"/>
                </a:solidFill>
              </a:rPr>
              <a:t/>
            </a:r>
            <a:br>
              <a:rPr lang="cs-CZ" sz="2400" i="1" dirty="0" smtClean="0">
                <a:solidFill>
                  <a:schemeClr val="bg1"/>
                </a:solidFill>
              </a:rPr>
            </a:br>
            <a:r>
              <a:rPr lang="cs-CZ" sz="2400" i="1" dirty="0" smtClean="0">
                <a:solidFill>
                  <a:schemeClr val="bg1"/>
                </a:solidFill>
              </a:rPr>
              <a:t>k </a:t>
            </a:r>
            <a:r>
              <a:rPr lang="cs-CZ" sz="2400" i="1" dirty="0">
                <a:solidFill>
                  <a:schemeClr val="bg1"/>
                </a:solidFill>
              </a:rPr>
              <a:t>aktivaci cytotoxických mechanismů stačí signál přes TCR </a:t>
            </a:r>
            <a:r>
              <a:rPr lang="cs-CZ" sz="2400" i="1" dirty="0" smtClean="0">
                <a:solidFill>
                  <a:schemeClr val="bg1"/>
                </a:solidFill>
              </a:rPr>
              <a:t/>
            </a:r>
            <a:br>
              <a:rPr lang="cs-CZ" sz="2400" i="1" dirty="0" smtClean="0">
                <a:solidFill>
                  <a:schemeClr val="bg1"/>
                </a:solidFill>
              </a:rPr>
            </a:br>
            <a:r>
              <a:rPr lang="cs-CZ" sz="2400" i="1" dirty="0" smtClean="0">
                <a:solidFill>
                  <a:schemeClr val="bg1"/>
                </a:solidFill>
              </a:rPr>
              <a:t>(</a:t>
            </a:r>
            <a:r>
              <a:rPr lang="cs-CZ" sz="2400" i="1" dirty="0">
                <a:solidFill>
                  <a:schemeClr val="bg1"/>
                </a:solidFill>
              </a:rPr>
              <a:t>signál přes </a:t>
            </a:r>
            <a:r>
              <a:rPr lang="cs-CZ" sz="2400" i="1" dirty="0" err="1">
                <a:solidFill>
                  <a:schemeClr val="bg1"/>
                </a:solidFill>
              </a:rPr>
              <a:t>kostimulační</a:t>
            </a:r>
            <a:r>
              <a:rPr lang="cs-CZ" sz="2400" i="1" dirty="0">
                <a:solidFill>
                  <a:schemeClr val="bg1"/>
                </a:solidFill>
              </a:rPr>
              <a:t> receptor CD28 již není nutný)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ffectLst/>
              </a:rPr>
              <a:t>Aktivace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cytotoxických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7472282" cy="46792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komplex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chromozómu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Vysoký polymorfismus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Kodominantní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dědičnost alelických forem</a:t>
            </a:r>
            <a:b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cs-CZ" sz="1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8406676" cy="62071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systém – genetický základ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1088"/>
            <a:ext cx="3214710" cy="2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chromozom-uprav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19271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949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Aktivace cytotoxických T lymfocytů</a:t>
            </a:r>
            <a:endParaRPr lang="cs-CZ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Výsledek obrázku pro role of Th1 during cytotoxic T cell acti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58048" cy="514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91264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Profesionální APC jsou dendritické buňky nebo makrofágy, které jsou infikovány virem, nebo pohltili antigeny z odumřelé virem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infikované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nádorové nebo stresované buňky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Aby APC mohla aktivovat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prekurzor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cs-CZ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,musí být sama stimulována kontaktem s T</a:t>
            </a:r>
            <a:r>
              <a:rPr lang="cs-CZ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buňkami přes </a:t>
            </a: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CD 40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poté začne dendritická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buňka ↑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exprimovat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CD 80, CD86 a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sekretovat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cytokiny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(IL-1, </a:t>
            </a: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IL-12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= přeměna klidové APC v aktivovanou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28728" y="642918"/>
            <a:ext cx="6888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Aktivace cytotoxických T lymfocytů</a:t>
            </a:r>
            <a:endParaRPr lang="cs-CZ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28802"/>
            <a:ext cx="7975198" cy="47405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Cytotoxická granula</a:t>
            </a: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obsahující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perforin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granzymy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granulysin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Fas</a:t>
            </a:r>
            <a:r>
              <a:rPr lang="cs-CZ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-ligand (</a:t>
            </a:r>
            <a:r>
              <a:rPr lang="cs-CZ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FasL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TNF</a:t>
            </a: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b</a:t>
            </a:r>
            <a:endParaRPr lang="cs-CZ" sz="2400" b="1" dirty="0" smtClean="0">
              <a:solidFill>
                <a:srgbClr val="0070C0"/>
              </a:solidFill>
              <a:latin typeface="Symbol" pitchFamily="18" charset="2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Aktivace efektorových mechanismů vede k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apoptotické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smrti napadené buňky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https://www.youtube.com/watch?v=WdCiaIS2LV4</a:t>
            </a:r>
            <a:endParaRPr lang="cs-CZ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42918"/>
            <a:ext cx="7830612" cy="92233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Efektorové mechanismy 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CTL 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27620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Efektorové mechanismy  CTL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Výsledek obrázku pro CT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321943" cy="471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  <a:effectLst/>
              </a:rPr>
              <a:t>Rozdílná aktivace </a:t>
            </a:r>
            <a:r>
              <a:rPr lang="cs-CZ" sz="2400" b="1" dirty="0" err="1">
                <a:solidFill>
                  <a:srgbClr val="002060"/>
                </a:solidFill>
                <a:effectLst/>
              </a:rPr>
              <a:t>Tc</a:t>
            </a:r>
            <a:r>
              <a:rPr lang="cs-CZ" sz="2400" b="1" dirty="0">
                <a:solidFill>
                  <a:srgbClr val="002060"/>
                </a:solidFill>
                <a:effectLst/>
              </a:rPr>
              <a:t> a NK</a:t>
            </a:r>
          </a:p>
        </p:txBody>
      </p:sp>
      <p:pic>
        <p:nvPicPr>
          <p:cNvPr id="92164" name="Picture 4" descr="aktivace NK a 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6738937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2192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Děkuji za Vaši pozornost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2132856"/>
            <a:ext cx="8229600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Zvyšuje odolnost vůči chorobám</a:t>
            </a:r>
            <a:b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cs-CZ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cs-CZ" sz="105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Způsobuje komplikace při transplantacích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Asociace určitých HLA alel s autoimunitními chorobami či zvýšenou náchylností k infekcím</a:t>
            </a:r>
          </a:p>
          <a:p>
            <a:endParaRPr lang="cs-CZ" dirty="0"/>
          </a:p>
        </p:txBody>
      </p:sp>
      <p:pic>
        <p:nvPicPr>
          <p:cNvPr id="4" name="Picture 5" descr="gepard8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3356992"/>
            <a:ext cx="1266825" cy="6000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28670"/>
            <a:ext cx="7902620" cy="99058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Polymorfismus </a:t>
            </a:r>
            <a:r>
              <a:rPr lang="cs-CZ" sz="40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35529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Exprimovány na všech jaderných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buňkách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Transmembránový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řetězec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cs-CZ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cs-CZ" sz="2400" b="1" baseline="-25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mikroglobulin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HLA I prezentují peptidové fragmenty z endogenních proteinů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cytotoxickým T lymfocytům (CD8</a:t>
            </a:r>
            <a:r>
              <a:rPr lang="cs-CZ" sz="2400" baseline="30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Klasické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HLA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(HLA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A, -B, -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C)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Neklasické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HLA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(HLA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E, -F, -G;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CD1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941568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cs-CZ" sz="40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</a:t>
            </a:r>
            <a:r>
              <a:rPr lang="cs-CZ" sz="40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I. třídy 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070" y="188640"/>
            <a:ext cx="206593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3429024"/>
          </a:xfrm>
        </p:spPr>
        <p:txBody>
          <a:bodyPr/>
          <a:lstStyle/>
          <a:p>
            <a:pPr>
              <a:buFontTx/>
              <a:buNone/>
            </a:pPr>
            <a:endParaRPr lang="cs-CZ" dirty="0" smtClean="0"/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HLA-E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a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HLA-G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exprimovány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buňkách trofoblastu</a:t>
            </a:r>
          </a:p>
          <a:p>
            <a:pPr>
              <a:buFontTx/>
              <a:buNone/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Komplexy HLA-E a HLA-G s peptidy jsou rozpoznávány inhibičními receptory NK buněk a přispívají k toleranci plodu</a:t>
            </a:r>
          </a:p>
          <a:p>
            <a:endParaRPr lang="cs-CZ" sz="24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869560" cy="439737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Neklasické 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I</a:t>
            </a:r>
            <a:endParaRPr lang="cs-CZ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928802"/>
            <a:ext cx="8229600" cy="387827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I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váží peptidy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až 10 AK 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Určitá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molekula váže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peptidy sdílející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vazebný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motiv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Vazba peptidů na HLA I v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endoplazmatickém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retikulu</a:t>
            </a: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Peptidy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pocházejí z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intracelulárních proteinů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degradovaných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proteazómem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hlinkClick r:id="rId2"/>
              </a:rPr>
              <a:t>https://www.youtube.com/watch?v=hzET2XMMW28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85794"/>
            <a:ext cx="7902050" cy="52705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Vazba peptidů na </a:t>
            </a:r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</a:p>
        </p:txBody>
      </p:sp>
      <p:pic>
        <p:nvPicPr>
          <p:cNvPr id="4" name="Picture 4" descr="MHC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83166" cy="228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7538"/>
            <a:ext cx="8229600" cy="4565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Exprimovány na povrchu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(dendritické buňky, monocyty, makrofágy, B lymfocyty)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II 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prezentují peptidové fragmenty  z proteinů </a:t>
            </a:r>
            <a:r>
              <a:rPr lang="cs-CZ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endocytovaných</a:t>
            </a:r>
            <a:r>
              <a:rPr lang="cs-CZ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buňkou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pomocným (CD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4</a:t>
            </a:r>
            <a:r>
              <a:rPr lang="cs-CZ" sz="2400" baseline="300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+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T lymfocytům</a:t>
            </a:r>
          </a:p>
          <a:p>
            <a:pPr>
              <a:lnSpc>
                <a:spcPct val="160000"/>
              </a:lnSpc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Transmembránový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řetězec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latin typeface="Symbol" pitchFamily="18" charset="2"/>
                <a:cs typeface="Calibri" pitchFamily="34" charset="0"/>
              </a:rPr>
              <a:t>b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izotypy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HLA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(DR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DQ,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DP)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600075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HLA </a:t>
            </a:r>
            <a:r>
              <a:rPr lang="cs-CZ" sz="36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II. třídy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243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1212</Words>
  <Application>Microsoft Office PowerPoint</Application>
  <PresentationFormat>Předvádění na obrazovce (4:3)</PresentationFormat>
  <Paragraphs>254</Paragraphs>
  <Slides>45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Papír</vt:lpstr>
      <vt:lpstr>Snímek 1</vt:lpstr>
      <vt:lpstr>Rozpoznání antigenu T a B lymfocytem</vt:lpstr>
      <vt:lpstr>Funkce HLA </vt:lpstr>
      <vt:lpstr>HLA systém – genetický základ</vt:lpstr>
      <vt:lpstr>Polymorfismus HLA  </vt:lpstr>
      <vt:lpstr>HLA I. třídy  </vt:lpstr>
      <vt:lpstr>Neklasické HLA I</vt:lpstr>
      <vt:lpstr>Vazba peptidů na HLA I</vt:lpstr>
      <vt:lpstr>HLA II. třídy</vt:lpstr>
      <vt:lpstr>Vazba peptidů na  HLA II</vt:lpstr>
      <vt:lpstr>Úloha koreceptorů CD4 a CD8</vt:lpstr>
      <vt:lpstr>14. Antigen prezentující buňky  (typy, funkce) </vt:lpstr>
      <vt:lpstr>Antigen prezentující buňky - APC</vt:lpstr>
      <vt:lpstr>Profesionální APC</vt:lpstr>
      <vt:lpstr>Dendritické buňky</vt:lpstr>
      <vt:lpstr> 15. T lymfocyty, jejich vývoj,          pozitivní a negativní selekce T lymfocytů,          povrchové znaky,         subpopulace  T lymfocytů a jejich funkce</vt:lpstr>
      <vt:lpstr>T lymfocyty</vt:lpstr>
      <vt:lpstr>Vývoj T lymfocytů</vt:lpstr>
      <vt:lpstr>Selekce T lymfocytů</vt:lpstr>
      <vt:lpstr>Povrchové znaky T lymfocytů</vt:lpstr>
      <vt:lpstr>TCR (T cell receptor) </vt:lpstr>
      <vt:lpstr>Subpopulace T lymfocytů</vt:lpstr>
      <vt:lpstr>ab T lymfocyty exprimující koreceptor CD4</vt:lpstr>
      <vt:lpstr>ab T lymfocyty exprimující koreceptor CD8 </vt:lpstr>
      <vt:lpstr>Snímek 25</vt:lpstr>
      <vt:lpstr>Imunologická synapse mezi T lymfocytem a APC </vt:lpstr>
      <vt:lpstr>Diferenciace TH0</vt:lpstr>
      <vt:lpstr>16. Imunitní reakce založená         na Th1 lymfocytech</vt:lpstr>
      <vt:lpstr>TH1 imunitní odpověď – zánětlivá reakce</vt:lpstr>
      <vt:lpstr>TH1 imunitní odpověď</vt:lpstr>
      <vt:lpstr>Interakce mezi infikovaným makrofágem a TH1</vt:lpstr>
      <vt:lpstr>17. Imunitní reakce založená        na Th2 lymfocytech</vt:lpstr>
      <vt:lpstr>TH2 imunitní odpověď </vt:lpstr>
      <vt:lpstr>Vzájemná regulace aktivit TH1 versus TH2</vt:lpstr>
      <vt:lpstr>Tfh – pomoc B lymfocytům</vt:lpstr>
      <vt:lpstr>Tfh – pomoc B lymfocytům</vt:lpstr>
      <vt:lpstr>Pomoc B lymfocytům</vt:lpstr>
      <vt:lpstr>18. Imunitní reakce založená        na Tc lymfocytech</vt:lpstr>
      <vt:lpstr>Aktivace cytotoxických T lymfocytů</vt:lpstr>
      <vt:lpstr>Aktivace cytotoxických T lymfocytů</vt:lpstr>
      <vt:lpstr>Snímek 41</vt:lpstr>
      <vt:lpstr>Efektorové mechanismy  CTL </vt:lpstr>
      <vt:lpstr>Efektorové mechanismy  CTL</vt:lpstr>
      <vt:lpstr>Rozdílná aktivace Tc a NK</vt:lpstr>
      <vt:lpstr>Děkuji za Vaši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177</cp:revision>
  <dcterms:created xsi:type="dcterms:W3CDTF">2014-03-04T08:29:17Z</dcterms:created>
  <dcterms:modified xsi:type="dcterms:W3CDTF">2018-10-19T08:22:04Z</dcterms:modified>
</cp:coreProperties>
</file>