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44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7CA77-E91B-476E-8AF3-C6EAC424AFDC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F1D02-1B94-4E54-A104-9D9E945193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55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19659-18E7-482A-8DA5-02746B52332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466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790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731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19659-18E7-482A-8DA5-02746B52332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913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791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823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699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772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111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455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992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AC0D-BFF6-4453-AFF5-189D88F9ACB6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09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AC0D-BFF6-4453-AFF5-189D88F9ACB6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04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AC0D-BFF6-4453-AFF5-189D88F9ACB6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7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AC0D-BFF6-4453-AFF5-189D88F9ACB6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7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AC0D-BFF6-4453-AFF5-189D88F9ACB6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03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AC0D-BFF6-4453-AFF5-189D88F9ACB6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46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AC0D-BFF6-4453-AFF5-189D88F9ACB6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5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AC0D-BFF6-4453-AFF5-189D88F9ACB6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09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AC0D-BFF6-4453-AFF5-189D88F9ACB6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43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AC0D-BFF6-4453-AFF5-189D88F9ACB6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00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AC0D-BFF6-4453-AFF5-189D88F9ACB6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36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9AC0D-BFF6-4453-AFF5-189D88F9ACB6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57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Sn_mek_aplikace_Microsoft_PowerPoint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7568" y="1412777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Immunodeficiencies</a:t>
            </a:r>
            <a:r>
              <a:rPr lang="cs-CZ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part </a:t>
            </a:r>
            <a:r>
              <a:rPr lang="cs-CZ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Martin Liška</a:t>
            </a:r>
          </a:p>
        </p:txBody>
      </p:sp>
    </p:spTree>
    <p:extLst>
      <p:ext uri="{BB962C8B-B14F-4D97-AF65-F5344CB8AC3E}">
        <p14:creationId xmlns:p14="http://schemas.microsoft.com/office/powerpoint/2010/main" val="832034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6032" y="69768"/>
            <a:ext cx="12015216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V. Immunodeficiency with immune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dysregulation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4000" b="1" dirty="0"/>
              <a:t>a/ X-linked </a:t>
            </a:r>
            <a:r>
              <a:rPr lang="en-GB" sz="4000" b="1" dirty="0" err="1"/>
              <a:t>lymphoproliferative</a:t>
            </a:r>
            <a:r>
              <a:rPr lang="en-GB" sz="4000" b="1" dirty="0"/>
              <a:t> syndrome (</a:t>
            </a:r>
            <a:r>
              <a:rPr lang="en-GB" sz="4000" b="1" i="1" dirty="0"/>
              <a:t>XLP</a:t>
            </a:r>
            <a:r>
              <a:rPr lang="en-GB" sz="4000" b="1" dirty="0"/>
              <a:t>)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Abnormal immune response to EBV infection which leads to </a:t>
            </a:r>
            <a:r>
              <a:rPr lang="en-GB" dirty="0" err="1"/>
              <a:t>uncontroled</a:t>
            </a:r>
            <a:r>
              <a:rPr lang="en-GB" dirty="0"/>
              <a:t> </a:t>
            </a:r>
            <a:r>
              <a:rPr lang="en-GB" dirty="0" err="1"/>
              <a:t>lymphoproliferation</a:t>
            </a:r>
            <a:r>
              <a:rPr lang="en-GB" dirty="0"/>
              <a:t> </a:t>
            </a:r>
          </a:p>
          <a:p>
            <a:r>
              <a:rPr lang="en-GB" dirty="0"/>
              <a:t>Disorder of gene localized on X chromosome  - mutation of gene coding protein associated with signal activating molecule of lymphocytes SLAM (SAP) or inhibitor of apoptosis (XIAP) </a:t>
            </a:r>
          </a:p>
          <a:p>
            <a:r>
              <a:rPr lang="en-GB" dirty="0"/>
              <a:t>Development of </a:t>
            </a:r>
            <a:r>
              <a:rPr lang="en-GB" dirty="0" err="1"/>
              <a:t>uncontroled</a:t>
            </a:r>
            <a:r>
              <a:rPr lang="en-GB" dirty="0"/>
              <a:t> </a:t>
            </a:r>
            <a:r>
              <a:rPr lang="en-GB" dirty="0" err="1"/>
              <a:t>lymphoproliferation</a:t>
            </a:r>
            <a:r>
              <a:rPr lang="en-GB" dirty="0"/>
              <a:t> and NK cell disorder</a:t>
            </a:r>
          </a:p>
          <a:p>
            <a:r>
              <a:rPr lang="en-GB" dirty="0"/>
              <a:t>EBV infection with </a:t>
            </a:r>
            <a:r>
              <a:rPr lang="en-GB" dirty="0" err="1"/>
              <a:t>fulminant</a:t>
            </a:r>
            <a:r>
              <a:rPr lang="en-GB" dirty="0"/>
              <a:t> or fatal course leading to liver failure → surviving patients are at risk of B cell lymphoma development, </a:t>
            </a:r>
            <a:r>
              <a:rPr lang="en-GB" dirty="0" err="1"/>
              <a:t>hypogammaglobulinemia</a:t>
            </a:r>
            <a:r>
              <a:rPr lang="en-GB" dirty="0"/>
              <a:t> similar to CVID or </a:t>
            </a:r>
            <a:r>
              <a:rPr lang="en-GB" dirty="0" err="1"/>
              <a:t>aplastic</a:t>
            </a:r>
            <a:r>
              <a:rPr lang="en-GB" dirty="0"/>
              <a:t> </a:t>
            </a:r>
            <a:r>
              <a:rPr lang="en-GB" dirty="0" err="1"/>
              <a:t>anemia</a:t>
            </a:r>
            <a:r>
              <a:rPr lang="en-GB" dirty="0"/>
              <a:t> </a:t>
            </a:r>
          </a:p>
          <a:p>
            <a:r>
              <a:rPr lang="en-GB" dirty="0"/>
              <a:t>Without BMT performed before EBV infection development, XLP is fatal sooner or later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81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051792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V. Immunodeficiency with immune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dysregulation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3300" b="1" dirty="0"/>
              <a:t>b/ Chronic </a:t>
            </a:r>
            <a:r>
              <a:rPr lang="en-GB" sz="3300" b="1" dirty="0" err="1"/>
              <a:t>mucocutaneous</a:t>
            </a:r>
            <a:r>
              <a:rPr lang="en-GB" sz="3300" b="1" dirty="0"/>
              <a:t> </a:t>
            </a:r>
            <a:r>
              <a:rPr lang="en-GB" sz="3300" b="1" dirty="0" err="1"/>
              <a:t>candidiasis</a:t>
            </a:r>
            <a:endParaRPr lang="en-GB" sz="3300" b="1" dirty="0"/>
          </a:p>
          <a:p>
            <a:pPr>
              <a:buNone/>
            </a:pPr>
            <a:endParaRPr lang="en-GB" dirty="0"/>
          </a:p>
          <a:p>
            <a:r>
              <a:rPr lang="en-GB" sz="2100" dirty="0"/>
              <a:t>Primary immunodeficiency manifesting by recurrent infections of mucous membranes and skin caused by </a:t>
            </a:r>
            <a:r>
              <a:rPr lang="en-GB" sz="2100" i="1" dirty="0"/>
              <a:t>Candida</a:t>
            </a:r>
            <a:r>
              <a:rPr lang="en-GB" sz="2100" dirty="0"/>
              <a:t> in consequence of T cell disorder </a:t>
            </a:r>
          </a:p>
          <a:p>
            <a:r>
              <a:rPr lang="en-GB" sz="2100" dirty="0"/>
              <a:t>Sometimes candidiasis combined with alopecia and </a:t>
            </a:r>
            <a:r>
              <a:rPr lang="en-GB" sz="2100" dirty="0" err="1"/>
              <a:t>polyendocrinopathy</a:t>
            </a:r>
            <a:r>
              <a:rPr lang="en-GB" sz="2100" dirty="0"/>
              <a:t>  (</a:t>
            </a:r>
            <a:r>
              <a:rPr lang="en-GB" sz="2100" i="1" dirty="0"/>
              <a:t>APECED = Autoimmune </a:t>
            </a:r>
            <a:r>
              <a:rPr lang="en-GB" sz="2100" i="1" dirty="0" err="1"/>
              <a:t>PolyEndocrinpathy</a:t>
            </a:r>
            <a:r>
              <a:rPr lang="en-GB" sz="2100" i="1" dirty="0"/>
              <a:t>-Candidiasis-Ectodermal Dystrophy</a:t>
            </a:r>
            <a:r>
              <a:rPr lang="en-GB" sz="2100" dirty="0"/>
              <a:t>) </a:t>
            </a:r>
          </a:p>
          <a:p>
            <a:r>
              <a:rPr lang="en-GB" sz="2100" dirty="0"/>
              <a:t>Mutation of genes </a:t>
            </a:r>
            <a:r>
              <a:rPr lang="en-GB" sz="2100" i="1" dirty="0"/>
              <a:t>STAT1</a:t>
            </a:r>
            <a:r>
              <a:rPr lang="en-GB" sz="2100" dirty="0"/>
              <a:t>, </a:t>
            </a:r>
            <a:r>
              <a:rPr lang="en-GB" sz="2100" i="1" dirty="0"/>
              <a:t>IL17RA</a:t>
            </a:r>
            <a:r>
              <a:rPr lang="en-GB" sz="2100" dirty="0"/>
              <a:t> etc. </a:t>
            </a:r>
          </a:p>
          <a:p>
            <a:r>
              <a:rPr lang="en-GB" sz="2100" dirty="0"/>
              <a:t>Treated with </a:t>
            </a:r>
            <a:r>
              <a:rPr lang="en-GB" sz="2100" dirty="0" err="1"/>
              <a:t>antimycotics</a:t>
            </a:r>
            <a:r>
              <a:rPr lang="en-GB" sz="2100" dirty="0"/>
              <a:t>, </a:t>
            </a:r>
            <a:r>
              <a:rPr lang="en-GB" sz="2100" dirty="0" err="1"/>
              <a:t>ev.by</a:t>
            </a:r>
            <a:r>
              <a:rPr lang="en-GB" sz="2100" dirty="0"/>
              <a:t> substitution of lacking hormones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300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VI.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Well-defined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syndromes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immunodeficiency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sz="6000" b="1" dirty="0"/>
              <a:t>a</a:t>
            </a:r>
            <a:r>
              <a:rPr lang="en-GB" sz="6000" b="1" dirty="0"/>
              <a:t>/  </a:t>
            </a:r>
            <a:r>
              <a:rPr lang="en-GB" sz="6000" b="1" dirty="0" err="1"/>
              <a:t>HyperIgE</a:t>
            </a:r>
            <a:r>
              <a:rPr lang="en-GB" sz="6000" b="1" dirty="0"/>
              <a:t> syndrome (</a:t>
            </a:r>
            <a:r>
              <a:rPr lang="en-GB" sz="6000" b="1" i="1" dirty="0"/>
              <a:t>HIES</a:t>
            </a:r>
            <a:r>
              <a:rPr lang="en-GB" sz="6000" b="1" dirty="0"/>
              <a:t>, Job’s syndrome)</a:t>
            </a:r>
          </a:p>
          <a:p>
            <a:endParaRPr lang="en-GB" dirty="0"/>
          </a:p>
          <a:p>
            <a:r>
              <a:rPr lang="en-GB" sz="3800" dirty="0"/>
              <a:t>Eczema + combined immunodeficiency manifesting by recurrent abscesses (cold abscesses) + recurrent </a:t>
            </a:r>
            <a:r>
              <a:rPr lang="en-GB" sz="3800" dirty="0" err="1"/>
              <a:t>sinopulmonary</a:t>
            </a:r>
            <a:r>
              <a:rPr lang="en-GB" sz="3800" dirty="0"/>
              <a:t> infections</a:t>
            </a:r>
          </a:p>
          <a:p>
            <a:endParaRPr lang="en-GB" sz="3800" dirty="0"/>
          </a:p>
          <a:p>
            <a:r>
              <a:rPr lang="en-GB" sz="3800" dirty="0"/>
              <a:t>More common AD form caused by mutation of </a:t>
            </a:r>
            <a:r>
              <a:rPr lang="en-GB" sz="3800" i="1" dirty="0"/>
              <a:t>STAT3</a:t>
            </a:r>
            <a:r>
              <a:rPr lang="en-GB" sz="3800" dirty="0"/>
              <a:t>  gene (</a:t>
            </a:r>
            <a:r>
              <a:rPr lang="en-GB" sz="3800" i="1" dirty="0"/>
              <a:t>Signal Transducer and Activator of Transcription 3</a:t>
            </a:r>
            <a:r>
              <a:rPr lang="en-GB" sz="3800" dirty="0"/>
              <a:t>),  less common AR form caused by mutation of </a:t>
            </a:r>
            <a:r>
              <a:rPr lang="en-GB" sz="3800" i="1" dirty="0"/>
              <a:t>DOCK8</a:t>
            </a:r>
            <a:r>
              <a:rPr lang="en-GB" sz="3800" dirty="0"/>
              <a:t> gene (</a:t>
            </a:r>
            <a:r>
              <a:rPr lang="en-GB" sz="3800" i="1" dirty="0"/>
              <a:t>Dedicator Of </a:t>
            </a:r>
            <a:r>
              <a:rPr lang="en-GB" sz="3800" i="1" dirty="0" err="1"/>
              <a:t>CytoKinesis</a:t>
            </a:r>
            <a:r>
              <a:rPr lang="en-GB" sz="3800" i="1" dirty="0"/>
              <a:t> 8</a:t>
            </a:r>
            <a:r>
              <a:rPr lang="en-GB" sz="3800" dirty="0"/>
              <a:t>) </a:t>
            </a:r>
          </a:p>
          <a:p>
            <a:endParaRPr lang="en-GB" sz="3800" dirty="0"/>
          </a:p>
          <a:p>
            <a:pPr>
              <a:buNone/>
            </a:pPr>
            <a:r>
              <a:rPr lang="en-GB" sz="3800" i="1" u="sng" dirty="0"/>
              <a:t>Symptoms: </a:t>
            </a:r>
            <a:r>
              <a:rPr lang="en-GB" sz="3800" dirty="0"/>
              <a:t>onset frequently in infancy</a:t>
            </a:r>
          </a:p>
          <a:p>
            <a:pPr>
              <a:buNone/>
            </a:pPr>
            <a:endParaRPr lang="en-GB" sz="2500" dirty="0"/>
          </a:p>
          <a:p>
            <a:pPr>
              <a:buNone/>
            </a:pPr>
            <a:r>
              <a:rPr lang="en-GB" sz="3800" dirty="0"/>
              <a:t>                     recurrent staphylococcal abscesses of skin, lungs, joints or internal organs</a:t>
            </a:r>
          </a:p>
          <a:p>
            <a:pPr>
              <a:buNone/>
            </a:pPr>
            <a:endParaRPr lang="en-GB" sz="2500" dirty="0"/>
          </a:p>
          <a:p>
            <a:pPr>
              <a:buNone/>
            </a:pPr>
            <a:r>
              <a:rPr lang="en-GB" sz="3800" dirty="0"/>
              <a:t>                     recurrent </a:t>
            </a:r>
            <a:r>
              <a:rPr lang="en-GB" sz="3800" dirty="0" err="1"/>
              <a:t>sinopulmonary</a:t>
            </a:r>
            <a:r>
              <a:rPr lang="en-GB" sz="3800" dirty="0"/>
              <a:t> infections, </a:t>
            </a:r>
            <a:r>
              <a:rPr lang="en-GB" sz="3800" dirty="0" err="1"/>
              <a:t>pneumatocele</a:t>
            </a:r>
            <a:r>
              <a:rPr lang="en-GB" sz="3800" dirty="0"/>
              <a:t>  </a:t>
            </a:r>
          </a:p>
          <a:p>
            <a:pPr>
              <a:buNone/>
            </a:pPr>
            <a:endParaRPr lang="en-GB" sz="3800" dirty="0"/>
          </a:p>
          <a:p>
            <a:pPr>
              <a:buNone/>
            </a:pPr>
            <a:r>
              <a:rPr lang="en-GB" sz="3800" dirty="0"/>
              <a:t>                     severe atopic eczema</a:t>
            </a:r>
          </a:p>
          <a:p>
            <a:pPr>
              <a:buNone/>
            </a:pPr>
            <a:endParaRPr lang="en-GB" sz="2500" dirty="0"/>
          </a:p>
          <a:p>
            <a:pPr>
              <a:buNone/>
            </a:pPr>
            <a:r>
              <a:rPr lang="en-GB" sz="3800" dirty="0"/>
              <a:t>                     in AD form:  skeletal disorders (facial </a:t>
            </a:r>
            <a:r>
              <a:rPr lang="en-GB" sz="3800" dirty="0" err="1"/>
              <a:t>asym</a:t>
            </a:r>
            <a:r>
              <a:rPr lang="cs-CZ" sz="3800" dirty="0"/>
              <a:t>m</a:t>
            </a:r>
            <a:r>
              <a:rPr lang="en-GB" sz="3800" dirty="0" err="1"/>
              <a:t>etry</a:t>
            </a:r>
            <a:r>
              <a:rPr lang="en-GB" sz="3800" dirty="0"/>
              <a:t>, prominent forehead, broad nasal </a:t>
            </a:r>
          </a:p>
          <a:p>
            <a:pPr>
              <a:buNone/>
            </a:pPr>
            <a:r>
              <a:rPr lang="en-GB" sz="3800" dirty="0"/>
              <a:t>                     bridge, spontaneous bone fractures, </a:t>
            </a:r>
            <a:r>
              <a:rPr lang="en-GB" sz="3800" dirty="0" err="1"/>
              <a:t>osteopenia</a:t>
            </a:r>
            <a:r>
              <a:rPr lang="en-GB" sz="3800" dirty="0"/>
              <a:t>), delayed dental </a:t>
            </a:r>
            <a:r>
              <a:rPr lang="en-GB" sz="3800" dirty="0" err="1"/>
              <a:t>erruption</a:t>
            </a:r>
            <a:endParaRPr lang="en-GB" sz="3800" dirty="0"/>
          </a:p>
        </p:txBody>
      </p:sp>
    </p:spTree>
    <p:extLst>
      <p:ext uri="{BB962C8B-B14F-4D97-AF65-F5344CB8AC3E}">
        <p14:creationId xmlns:p14="http://schemas.microsoft.com/office/powerpoint/2010/main" val="33155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5552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Typical facial features in HIES</a:t>
            </a:r>
          </a:p>
        </p:txBody>
      </p:sp>
      <p:pic>
        <p:nvPicPr>
          <p:cNvPr id="20482" name="Picture 2" descr="G:\Elektronická skripta\Imunodeficience\HyperIgE sy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7808" y="1263546"/>
            <a:ext cx="3312368" cy="50884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591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36" y="0"/>
            <a:ext cx="11530584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VI. Well-defined syndromes with immunodeficiency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792224"/>
            <a:ext cx="8229600" cy="48531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3400" b="1" dirty="0"/>
              <a:t>a/  </a:t>
            </a:r>
            <a:r>
              <a:rPr lang="en-GB" sz="3400" b="1" dirty="0" err="1"/>
              <a:t>HyperIgE</a:t>
            </a:r>
            <a:r>
              <a:rPr lang="en-GB" sz="3400" b="1" dirty="0"/>
              <a:t> syndrome (</a:t>
            </a:r>
            <a:r>
              <a:rPr lang="en-GB" sz="3400" b="1" i="1" dirty="0"/>
              <a:t>HIES</a:t>
            </a:r>
            <a:r>
              <a:rPr lang="en-GB" sz="3400" b="1" dirty="0"/>
              <a:t>, Job’s syndrome)</a:t>
            </a:r>
          </a:p>
          <a:p>
            <a:endParaRPr lang="en-GB" dirty="0"/>
          </a:p>
          <a:p>
            <a:pPr>
              <a:buNone/>
            </a:pPr>
            <a:r>
              <a:rPr lang="en-GB" sz="2600" i="1" u="sng" dirty="0"/>
              <a:t>Symptoms:  </a:t>
            </a:r>
            <a:r>
              <a:rPr lang="en-GB" sz="2600" dirty="0"/>
              <a:t>in AR form, recurrent viral infections (herpetic), increased </a:t>
            </a:r>
          </a:p>
          <a:p>
            <a:pPr>
              <a:buNone/>
            </a:pPr>
            <a:r>
              <a:rPr lang="en-GB" sz="2600" dirty="0"/>
              <a:t>                     frequency of autoimmune or allergic diseases, skeletal </a:t>
            </a:r>
          </a:p>
          <a:p>
            <a:pPr>
              <a:buNone/>
            </a:pPr>
            <a:r>
              <a:rPr lang="en-GB" sz="2600" dirty="0"/>
              <a:t>                     disorders often absent  </a:t>
            </a:r>
          </a:p>
          <a:p>
            <a:pPr>
              <a:buNone/>
            </a:pPr>
            <a:endParaRPr lang="en-GB" sz="2600" dirty="0"/>
          </a:p>
          <a:p>
            <a:pPr>
              <a:buNone/>
            </a:pPr>
            <a:r>
              <a:rPr lang="en-GB" sz="2600" i="1" u="sng" dirty="0"/>
              <a:t>Dg: </a:t>
            </a:r>
            <a:r>
              <a:rPr lang="en-GB" sz="2600" dirty="0"/>
              <a:t>clinical features </a:t>
            </a:r>
          </a:p>
          <a:p>
            <a:pPr>
              <a:buNone/>
            </a:pPr>
            <a:r>
              <a:rPr lang="en-GB" sz="2600" dirty="0"/>
              <a:t>        enormously increased level of serum </a:t>
            </a:r>
            <a:r>
              <a:rPr lang="en-GB" sz="2600" dirty="0" err="1"/>
              <a:t>IgE</a:t>
            </a:r>
            <a:r>
              <a:rPr lang="en-GB" sz="2600" dirty="0"/>
              <a:t> (˃ 2000 IU/ml) </a:t>
            </a:r>
          </a:p>
          <a:p>
            <a:pPr>
              <a:buNone/>
            </a:pPr>
            <a:r>
              <a:rPr lang="en-GB" sz="2600" dirty="0"/>
              <a:t>        genetic tests</a:t>
            </a:r>
          </a:p>
          <a:p>
            <a:pPr>
              <a:buNone/>
            </a:pPr>
            <a:endParaRPr lang="en-GB" sz="2600" dirty="0"/>
          </a:p>
          <a:p>
            <a:pPr>
              <a:buNone/>
            </a:pPr>
            <a:r>
              <a:rPr lang="en-GB" sz="2600" i="1" u="sng" dirty="0" err="1"/>
              <a:t>Th</a:t>
            </a:r>
            <a:r>
              <a:rPr lang="en-GB" sz="2600" i="1" u="sng" dirty="0"/>
              <a:t>: </a:t>
            </a:r>
            <a:r>
              <a:rPr lang="en-GB" sz="2600" dirty="0"/>
              <a:t>prophylaxis with anti-staphylococcal ATB</a:t>
            </a:r>
          </a:p>
          <a:p>
            <a:pPr>
              <a:buNone/>
            </a:pPr>
            <a:r>
              <a:rPr lang="en-GB" sz="2600" dirty="0"/>
              <a:t>       dermatological therapy of eczema </a:t>
            </a:r>
          </a:p>
          <a:p>
            <a:pPr>
              <a:buNone/>
            </a:pPr>
            <a:r>
              <a:rPr lang="en-GB" sz="2600" dirty="0"/>
              <a:t>       surgical treatment of abscesses</a:t>
            </a:r>
          </a:p>
        </p:txBody>
      </p:sp>
    </p:spTree>
    <p:extLst>
      <p:ext uri="{BB962C8B-B14F-4D97-AF65-F5344CB8AC3E}">
        <p14:creationId xmlns:p14="http://schemas.microsoft.com/office/powerpoint/2010/main" val="221959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168" y="0"/>
            <a:ext cx="11814048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VI. Well-defined syndromes with immunodeficiency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75520" y="1600200"/>
            <a:ext cx="8892480" cy="51411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3800" b="1" dirty="0"/>
              <a:t>b/ </a:t>
            </a:r>
            <a:r>
              <a:rPr lang="en-GB" sz="3800" b="1" dirty="0" err="1"/>
              <a:t>Wiskott</a:t>
            </a:r>
            <a:r>
              <a:rPr lang="en-GB" sz="3800" b="1" dirty="0"/>
              <a:t>-Aldrich syndrome (</a:t>
            </a:r>
            <a:r>
              <a:rPr lang="en-GB" sz="3800" b="1" i="1" dirty="0"/>
              <a:t>WAS</a:t>
            </a:r>
            <a:r>
              <a:rPr lang="en-GB" sz="3800" b="1" dirty="0"/>
              <a:t>)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X-linked recessive disease </a:t>
            </a:r>
          </a:p>
          <a:p>
            <a:r>
              <a:rPr lang="en-GB" dirty="0"/>
              <a:t>Decreased number of small platelets (</a:t>
            </a:r>
            <a:r>
              <a:rPr lang="en-GB" dirty="0" err="1"/>
              <a:t>microthrombocytopenia</a:t>
            </a:r>
            <a:r>
              <a:rPr lang="en-GB" dirty="0"/>
              <a:t>), eczema and immunodeficiency </a:t>
            </a:r>
          </a:p>
          <a:p>
            <a:r>
              <a:rPr lang="en-GB" dirty="0"/>
              <a:t>Mutation of </a:t>
            </a:r>
            <a:r>
              <a:rPr lang="en-GB" i="1" dirty="0" err="1"/>
              <a:t>WASp</a:t>
            </a:r>
            <a:r>
              <a:rPr lang="en-GB" dirty="0"/>
              <a:t> gene → decreased production of </a:t>
            </a:r>
            <a:r>
              <a:rPr lang="en-GB" dirty="0" err="1"/>
              <a:t>WASp</a:t>
            </a:r>
            <a:r>
              <a:rPr lang="en-GB" dirty="0"/>
              <a:t> protein (</a:t>
            </a:r>
            <a:r>
              <a:rPr lang="en-GB" dirty="0" err="1"/>
              <a:t>exprimed</a:t>
            </a:r>
            <a:r>
              <a:rPr lang="en-GB" dirty="0"/>
              <a:t> on hematopoietic cells, provides dynamic changes of cytoskeleton which are necessary for function of immune cells) </a:t>
            </a:r>
          </a:p>
          <a:p>
            <a:endParaRPr lang="en-GB" dirty="0"/>
          </a:p>
          <a:p>
            <a:pPr>
              <a:buNone/>
            </a:pPr>
            <a:r>
              <a:rPr lang="en-GB" i="1" u="sng" dirty="0"/>
              <a:t>Symptoms:</a:t>
            </a:r>
            <a:r>
              <a:rPr lang="en-GB" dirty="0"/>
              <a:t> combined immunodeficiency: decreased </a:t>
            </a:r>
            <a:r>
              <a:rPr lang="en-GB" dirty="0" err="1"/>
              <a:t>Ig</a:t>
            </a:r>
            <a:r>
              <a:rPr lang="en-GB" dirty="0"/>
              <a:t> levels (↓</a:t>
            </a:r>
            <a:r>
              <a:rPr lang="en-GB" dirty="0" err="1"/>
              <a:t>IgM</a:t>
            </a:r>
            <a:r>
              <a:rPr lang="en-GB" dirty="0"/>
              <a:t>; ↑</a:t>
            </a:r>
            <a:r>
              <a:rPr lang="en-GB" dirty="0" err="1"/>
              <a:t>IgA</a:t>
            </a:r>
            <a:r>
              <a:rPr lang="en-GB" dirty="0"/>
              <a:t> </a:t>
            </a:r>
          </a:p>
          <a:p>
            <a:pPr>
              <a:buNone/>
            </a:pPr>
            <a:r>
              <a:rPr lang="en-GB" dirty="0"/>
              <a:t>                     and </a:t>
            </a:r>
            <a:r>
              <a:rPr lang="en-GB" dirty="0" err="1"/>
              <a:t>IgE</a:t>
            </a:r>
            <a:r>
              <a:rPr lang="en-GB" dirty="0"/>
              <a:t>) + defects of T cell function → recurrent </a:t>
            </a:r>
            <a:r>
              <a:rPr lang="en-GB" dirty="0" err="1"/>
              <a:t>otitis</a:t>
            </a:r>
            <a:r>
              <a:rPr lang="en-GB" dirty="0"/>
              <a:t> and </a:t>
            </a:r>
          </a:p>
          <a:p>
            <a:pPr>
              <a:buNone/>
            </a:pPr>
            <a:r>
              <a:rPr lang="en-GB" dirty="0"/>
              <a:t>                     sinusitis, autoimmune diseases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                    thrombocytopenia → increased bleeding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20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7264" y="0"/>
            <a:ext cx="11777472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VI. Well-defined syndromes with immunodeficiency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/>
              <a:t>b/ </a:t>
            </a:r>
            <a:r>
              <a:rPr lang="en-GB" b="1" dirty="0" err="1"/>
              <a:t>Wiskott</a:t>
            </a:r>
            <a:r>
              <a:rPr lang="en-GB" b="1" dirty="0"/>
              <a:t>-Aldrich syndrome (</a:t>
            </a:r>
            <a:r>
              <a:rPr lang="en-GB" b="1" i="1" dirty="0"/>
              <a:t>WAS</a:t>
            </a:r>
            <a:r>
              <a:rPr lang="en-GB" b="1" dirty="0"/>
              <a:t>)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sz="2300" i="1" u="sng" dirty="0"/>
              <a:t>Dg: </a:t>
            </a:r>
            <a:r>
              <a:rPr lang="en-GB" sz="2300" dirty="0"/>
              <a:t>clinical symptoms</a:t>
            </a:r>
          </a:p>
          <a:p>
            <a:pPr>
              <a:buNone/>
            </a:pPr>
            <a:endParaRPr lang="en-GB" sz="1500" dirty="0"/>
          </a:p>
          <a:p>
            <a:pPr>
              <a:buNone/>
            </a:pPr>
            <a:r>
              <a:rPr lang="en-GB" sz="2300" dirty="0"/>
              <a:t>        proof of decreased expression of </a:t>
            </a:r>
            <a:r>
              <a:rPr lang="en-GB" sz="2300" dirty="0" err="1"/>
              <a:t>WASp</a:t>
            </a:r>
            <a:r>
              <a:rPr lang="en-GB" sz="2300" dirty="0"/>
              <a:t> on leukocytes </a:t>
            </a:r>
          </a:p>
          <a:p>
            <a:pPr>
              <a:buNone/>
            </a:pPr>
            <a:endParaRPr lang="en-GB" sz="1500" dirty="0"/>
          </a:p>
          <a:p>
            <a:pPr>
              <a:buNone/>
            </a:pPr>
            <a:r>
              <a:rPr lang="en-GB" sz="2300" dirty="0"/>
              <a:t>        genetic tests</a:t>
            </a:r>
          </a:p>
          <a:p>
            <a:pPr>
              <a:buNone/>
            </a:pPr>
            <a:endParaRPr lang="en-GB" sz="2300" dirty="0"/>
          </a:p>
          <a:p>
            <a:pPr>
              <a:buNone/>
            </a:pPr>
            <a:r>
              <a:rPr lang="en-GB" sz="2300" i="1" u="sng" dirty="0" err="1"/>
              <a:t>Th</a:t>
            </a:r>
            <a:r>
              <a:rPr lang="en-GB" sz="2300" i="1" u="sng" dirty="0"/>
              <a:t>: </a:t>
            </a:r>
            <a:r>
              <a:rPr lang="en-GB" sz="2300" dirty="0"/>
              <a:t>symptomatic treatment</a:t>
            </a:r>
          </a:p>
          <a:p>
            <a:pPr>
              <a:buNone/>
            </a:pPr>
            <a:endParaRPr lang="en-GB" sz="1500" dirty="0"/>
          </a:p>
          <a:p>
            <a:pPr>
              <a:buNone/>
            </a:pPr>
            <a:r>
              <a:rPr lang="en-GB" sz="2300" dirty="0"/>
              <a:t>       in case of matched donor BMT</a:t>
            </a:r>
          </a:p>
          <a:p>
            <a:pPr>
              <a:buNone/>
            </a:pPr>
            <a:endParaRPr lang="en-GB" sz="1500" dirty="0"/>
          </a:p>
          <a:p>
            <a:pPr>
              <a:buNone/>
            </a:pPr>
            <a:r>
              <a:rPr lang="en-GB" sz="2300" dirty="0"/>
              <a:t>       studies of gene therapy</a:t>
            </a:r>
          </a:p>
        </p:txBody>
      </p:sp>
    </p:spTree>
    <p:extLst>
      <p:ext uri="{BB962C8B-B14F-4D97-AF65-F5344CB8AC3E}">
        <p14:creationId xmlns:p14="http://schemas.microsoft.com/office/powerpoint/2010/main" val="406869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4216" y="0"/>
            <a:ext cx="11987784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VI. Well-defined syndromes with immunodeficiency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GB" b="1" dirty="0"/>
              <a:t>c/ Ataxia-</a:t>
            </a:r>
            <a:r>
              <a:rPr lang="en-GB" b="1" dirty="0" err="1"/>
              <a:t>teleangiectasia</a:t>
            </a:r>
            <a:endParaRPr lang="en-GB" b="1" dirty="0"/>
          </a:p>
          <a:p>
            <a:pPr>
              <a:lnSpc>
                <a:spcPct val="80000"/>
              </a:lnSpc>
              <a:buNone/>
            </a:pPr>
            <a:endParaRPr lang="en-GB" b="1" dirty="0"/>
          </a:p>
          <a:p>
            <a:pPr>
              <a:lnSpc>
                <a:spcPct val="80000"/>
              </a:lnSpc>
            </a:pPr>
            <a:r>
              <a:rPr lang="en-GB" dirty="0"/>
              <a:t>AR disease – mutation of gene ATR (11q22-q23) → </a:t>
            </a:r>
            <a:endParaRPr lang="cs-CZ" dirty="0"/>
          </a:p>
          <a:p>
            <a:pPr>
              <a:lnSpc>
                <a:spcPct val="80000"/>
              </a:lnSpc>
              <a:buNone/>
            </a:pPr>
            <a:r>
              <a:rPr lang="cs-CZ" dirty="0"/>
              <a:t>     </a:t>
            </a:r>
            <a:r>
              <a:rPr lang="en-GB" dirty="0"/>
              <a:t>defect of ATM </a:t>
            </a:r>
            <a:r>
              <a:rPr lang="en-GB" dirty="0" err="1"/>
              <a:t>proteinkinase</a:t>
            </a:r>
            <a:r>
              <a:rPr lang="en-GB" dirty="0"/>
              <a:t> → defective mechanisms </a:t>
            </a:r>
            <a:endParaRPr lang="cs-CZ" dirty="0"/>
          </a:p>
          <a:p>
            <a:pPr>
              <a:lnSpc>
                <a:spcPct val="80000"/>
              </a:lnSpc>
              <a:buNone/>
            </a:pPr>
            <a:r>
              <a:rPr lang="cs-CZ" dirty="0"/>
              <a:t>     </a:t>
            </a:r>
            <a:r>
              <a:rPr lang="en-GB" dirty="0"/>
              <a:t>of DNA reparation → increased sensitivity to ionizing </a:t>
            </a:r>
            <a:endParaRPr lang="cs-CZ" dirty="0"/>
          </a:p>
          <a:p>
            <a:pPr>
              <a:lnSpc>
                <a:spcPct val="80000"/>
              </a:lnSpc>
              <a:buNone/>
            </a:pPr>
            <a:r>
              <a:rPr lang="cs-CZ" dirty="0"/>
              <a:t>     </a:t>
            </a:r>
            <a:r>
              <a:rPr lang="en-GB" dirty="0"/>
              <a:t>radiation  → ↑susceptibility </a:t>
            </a:r>
            <a:r>
              <a:rPr lang="cs-CZ" dirty="0"/>
              <a:t>to </a:t>
            </a:r>
            <a:r>
              <a:rPr lang="en-GB" dirty="0"/>
              <a:t>develop malignancies</a:t>
            </a:r>
          </a:p>
          <a:p>
            <a:pPr marL="0" indent="0">
              <a:lnSpc>
                <a:spcPct val="80000"/>
              </a:lnSpc>
              <a:buNone/>
            </a:pPr>
            <a:endParaRPr lang="en-GB" dirty="0"/>
          </a:p>
          <a:p>
            <a:pPr>
              <a:lnSpc>
                <a:spcPct val="80000"/>
              </a:lnSpc>
              <a:buNone/>
            </a:pPr>
            <a:r>
              <a:rPr lang="en-GB" i="1" dirty="0"/>
              <a:t>Symptoms:</a:t>
            </a:r>
            <a:r>
              <a:rPr lang="en-GB" dirty="0"/>
              <a:t> ataxia + </a:t>
            </a:r>
            <a:r>
              <a:rPr lang="en-GB" dirty="0" err="1"/>
              <a:t>teleangiectasia</a:t>
            </a:r>
            <a:r>
              <a:rPr lang="en-GB" dirty="0"/>
              <a:t> </a:t>
            </a:r>
          </a:p>
          <a:p>
            <a:pPr>
              <a:lnSpc>
                <a:spcPct val="80000"/>
              </a:lnSpc>
              <a:buNone/>
            </a:pPr>
            <a:endParaRPr lang="en-GB" dirty="0"/>
          </a:p>
          <a:p>
            <a:pPr>
              <a:lnSpc>
                <a:spcPct val="80000"/>
              </a:lnSpc>
              <a:buNone/>
            </a:pPr>
            <a:r>
              <a:rPr lang="en-GB" dirty="0"/>
              <a:t>            ↓</a:t>
            </a:r>
            <a:r>
              <a:rPr lang="en-GB" dirty="0" err="1"/>
              <a:t>IgA+E</a:t>
            </a:r>
            <a:r>
              <a:rPr lang="en-GB" dirty="0"/>
              <a:t> → recurrent </a:t>
            </a:r>
            <a:r>
              <a:rPr lang="en-GB" dirty="0" err="1"/>
              <a:t>sinopulmonary</a:t>
            </a:r>
            <a:r>
              <a:rPr lang="en-GB" dirty="0"/>
              <a:t> infections</a:t>
            </a:r>
          </a:p>
          <a:p>
            <a:pPr>
              <a:lnSpc>
                <a:spcPct val="80000"/>
              </a:lnSpc>
              <a:buNone/>
            </a:pPr>
            <a:r>
              <a:rPr lang="en-GB" dirty="0"/>
              <a:t>              </a:t>
            </a:r>
          </a:p>
          <a:p>
            <a:pPr>
              <a:lnSpc>
                <a:spcPct val="80000"/>
              </a:lnSpc>
              <a:buNone/>
            </a:pPr>
            <a:r>
              <a:rPr lang="en-GB" dirty="0"/>
              <a:t>             </a:t>
            </a:r>
            <a:r>
              <a:rPr lang="en-GB" dirty="0" err="1"/>
              <a:t>hypoplasia</a:t>
            </a:r>
            <a:r>
              <a:rPr lang="en-GB" dirty="0"/>
              <a:t> of thymus a lymph nodes</a:t>
            </a:r>
          </a:p>
          <a:p>
            <a:pPr>
              <a:lnSpc>
                <a:spcPct val="80000"/>
              </a:lnSpc>
              <a:buNone/>
            </a:pPr>
            <a:endParaRPr lang="en-GB" dirty="0"/>
          </a:p>
          <a:p>
            <a:pPr>
              <a:lnSpc>
                <a:spcPct val="80000"/>
              </a:lnSpc>
              <a:buNone/>
            </a:pPr>
            <a:r>
              <a:rPr lang="en-GB" i="1" u="sng" dirty="0" err="1"/>
              <a:t>Th</a:t>
            </a:r>
            <a:r>
              <a:rPr lang="en-GB" i="1" u="sng" dirty="0"/>
              <a:t>:</a:t>
            </a:r>
            <a:r>
              <a:rPr lang="en-GB" u="sng" dirty="0"/>
              <a:t> </a:t>
            </a:r>
            <a:r>
              <a:rPr lang="en-GB" dirty="0"/>
              <a:t>symptomatic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09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5552" y="0"/>
            <a:ext cx="11740896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VI. Well-defined syndromes with immunodeficiency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600" b="1" dirty="0"/>
              <a:t>d/ </a:t>
            </a:r>
            <a:r>
              <a:rPr lang="en-GB" sz="2600" b="1" dirty="0" err="1"/>
              <a:t>Netherton</a:t>
            </a:r>
            <a:r>
              <a:rPr lang="en-GB" sz="2600" b="1" dirty="0"/>
              <a:t> syndrome </a:t>
            </a:r>
          </a:p>
          <a:p>
            <a:pPr>
              <a:buNone/>
            </a:pPr>
            <a:endParaRPr lang="en-GB" b="1" dirty="0"/>
          </a:p>
          <a:p>
            <a:r>
              <a:rPr lang="en-GB" sz="1900" dirty="0"/>
              <a:t>congenital </a:t>
            </a:r>
            <a:r>
              <a:rPr lang="en-GB" sz="1900" dirty="0" err="1"/>
              <a:t>ichthyosis</a:t>
            </a:r>
            <a:r>
              <a:rPr lang="en-GB" sz="1900" dirty="0"/>
              <a:t> + bamboo hair + atopic disease</a:t>
            </a:r>
          </a:p>
          <a:p>
            <a:r>
              <a:rPr lang="en-GB" sz="1900" dirty="0"/>
              <a:t>↑</a:t>
            </a:r>
            <a:r>
              <a:rPr lang="en-GB" sz="1900" dirty="0" err="1"/>
              <a:t>IgA+E</a:t>
            </a:r>
            <a:endParaRPr lang="en-GB" sz="1900" dirty="0"/>
          </a:p>
          <a:p>
            <a:r>
              <a:rPr lang="en-GB" sz="1900" dirty="0"/>
              <a:t>recurrent bacterial infections, failure to thrive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sz="2600" b="1" dirty="0"/>
              <a:t>e/ </a:t>
            </a:r>
            <a:r>
              <a:rPr lang="en-GB" sz="2600" b="1" i="1" dirty="0"/>
              <a:t>IKAROS</a:t>
            </a:r>
            <a:r>
              <a:rPr lang="en-GB" sz="2600" b="1" dirty="0"/>
              <a:t> deficiency</a:t>
            </a:r>
          </a:p>
          <a:p>
            <a:pPr>
              <a:buNone/>
            </a:pPr>
            <a:endParaRPr lang="en-GB" b="1" dirty="0"/>
          </a:p>
          <a:p>
            <a:r>
              <a:rPr lang="en-GB" sz="1800" dirty="0" err="1"/>
              <a:t>anemia</a:t>
            </a:r>
            <a:r>
              <a:rPr lang="en-GB" sz="1800" dirty="0"/>
              <a:t>, </a:t>
            </a:r>
            <a:r>
              <a:rPr lang="en-GB" sz="1800" dirty="0" err="1"/>
              <a:t>neutropenia</a:t>
            </a:r>
            <a:r>
              <a:rPr lang="en-GB" sz="1800" dirty="0"/>
              <a:t>, thrombocytopenia, absence of B cells and NK cells, non-functional T cells</a:t>
            </a:r>
          </a:p>
          <a:p>
            <a:pPr>
              <a:buNone/>
            </a:pPr>
            <a:r>
              <a:rPr lang="cs-CZ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507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Therapy of immunodeficiency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Severe PID</a:t>
            </a:r>
            <a:r>
              <a:rPr lang="cs-CZ" dirty="0"/>
              <a:t>s</a:t>
            </a:r>
            <a:r>
              <a:rPr lang="en-GB" dirty="0"/>
              <a:t> → </a:t>
            </a:r>
            <a:r>
              <a:rPr lang="cs-CZ" dirty="0" smtClean="0"/>
              <a:t>HSC</a:t>
            </a:r>
            <a:r>
              <a:rPr lang="en-GB" dirty="0" smtClean="0"/>
              <a:t>T</a:t>
            </a:r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Other PIDs → gene t</a:t>
            </a:r>
            <a:r>
              <a:rPr lang="cs-CZ" dirty="0"/>
              <a:t>h</a:t>
            </a:r>
            <a:r>
              <a:rPr lang="en-GB" dirty="0" err="1"/>
              <a:t>erapy</a:t>
            </a:r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 Primary &amp; secondary IDs → </a:t>
            </a:r>
            <a:r>
              <a:rPr lang="cs-CZ" dirty="0" err="1" smtClean="0"/>
              <a:t>Ig</a:t>
            </a:r>
            <a:r>
              <a:rPr lang="cs-CZ" dirty="0" smtClean="0"/>
              <a:t> </a:t>
            </a:r>
            <a:r>
              <a:rPr lang="cs-CZ" dirty="0" err="1" smtClean="0"/>
              <a:t>replacement</a:t>
            </a:r>
            <a:r>
              <a:rPr lang="cs-CZ" dirty="0" smtClean="0"/>
              <a:t> </a:t>
            </a:r>
            <a:r>
              <a:rPr lang="en-GB" dirty="0" smtClean="0"/>
              <a:t>(</a:t>
            </a:r>
            <a:r>
              <a:rPr lang="cs-CZ" dirty="0" smtClean="0"/>
              <a:t>SCIG, </a:t>
            </a:r>
            <a:r>
              <a:rPr lang="en-GB" dirty="0" smtClean="0"/>
              <a:t>IVIG</a:t>
            </a:r>
            <a:r>
              <a:rPr lang="en-GB" dirty="0"/>
              <a:t>)</a:t>
            </a:r>
          </a:p>
          <a:p>
            <a:pPr>
              <a:buNone/>
            </a:pPr>
            <a:r>
              <a:rPr lang="en-GB" dirty="0"/>
              <a:t>                                              </a:t>
            </a:r>
            <a:r>
              <a:rPr lang="en-GB" dirty="0" smtClean="0"/>
              <a:t>  </a:t>
            </a:r>
            <a:r>
              <a:rPr lang="en-GB" dirty="0"/>
              <a:t>→ prophylaxis (ATB)   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Mild ID</a:t>
            </a:r>
            <a:r>
              <a:rPr lang="cs-CZ" dirty="0"/>
              <a:t>s</a:t>
            </a:r>
            <a:r>
              <a:rPr lang="en-GB" dirty="0"/>
              <a:t> →</a:t>
            </a:r>
            <a:r>
              <a:rPr lang="en-GB" dirty="0" err="1"/>
              <a:t>immunomodulation</a:t>
            </a:r>
            <a:endParaRPr lang="en-GB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58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44704" y="1833393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Primary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immunodeficiencies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99959246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35560" y="1916833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cs-CZ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en-GB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ary</a:t>
            </a:r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immunodeficiencies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441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Secondary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immunodeficiencies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Acquired,  symptoms manifest in any stages of life </a:t>
            </a:r>
          </a:p>
          <a:p>
            <a:pPr>
              <a:lnSpc>
                <a:spcPct val="90000"/>
              </a:lnSpc>
            </a:pPr>
            <a:r>
              <a:rPr lang="en-US" dirty="0"/>
              <a:t>More common than PID</a:t>
            </a:r>
          </a:p>
          <a:p>
            <a:pPr>
              <a:lnSpc>
                <a:spcPct val="90000"/>
              </a:lnSpc>
            </a:pPr>
            <a:r>
              <a:rPr lang="en-US" dirty="0"/>
              <a:t>Variable etiology (metabolic diseases, malignancies, </a:t>
            </a:r>
            <a:r>
              <a:rPr lang="en-US" dirty="0" err="1"/>
              <a:t>immunosupressants</a:t>
            </a:r>
            <a:r>
              <a:rPr lang="en-US" dirty="0"/>
              <a:t>, infections, stress etc.)</a:t>
            </a:r>
          </a:p>
        </p:txBody>
      </p:sp>
    </p:spTree>
    <p:extLst>
      <p:ext uri="{BB962C8B-B14F-4D97-AF65-F5344CB8AC3E}">
        <p14:creationId xmlns:p14="http://schemas.microsoft.com/office/powerpoint/2010/main" val="1530707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115888"/>
            <a:ext cx="8229600" cy="63341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Secondary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immunodeficiencies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76" y="1196975"/>
            <a:ext cx="11926824" cy="554513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b="1" dirty="0"/>
              <a:t>Acute and chronic viral infections </a:t>
            </a:r>
            <a:r>
              <a:rPr lang="cs-CZ" sz="2000" dirty="0"/>
              <a:t>– </a:t>
            </a:r>
            <a:r>
              <a:rPr lang="en-US" sz="2000" dirty="0"/>
              <a:t>infectious mononucleosis</a:t>
            </a:r>
            <a:r>
              <a:rPr lang="cs-CZ" sz="2000" dirty="0"/>
              <a:t>, </a:t>
            </a:r>
            <a:r>
              <a:rPr lang="en-US" sz="2000" dirty="0"/>
              <a:t>influenza</a:t>
            </a:r>
            <a:r>
              <a:rPr lang="cs-CZ" sz="2000" dirty="0"/>
              <a:t>, </a:t>
            </a:r>
            <a:r>
              <a:rPr lang="cs-CZ" sz="2000" dirty="0" err="1"/>
              <a:t>varicella</a:t>
            </a:r>
            <a:endParaRPr lang="cs-CZ" sz="2000" dirty="0"/>
          </a:p>
          <a:p>
            <a:pPr eaLnBrk="1" hangingPunct="1">
              <a:lnSpc>
                <a:spcPct val="80000"/>
              </a:lnSpc>
            </a:pPr>
            <a:r>
              <a:rPr lang="cs-CZ" sz="2000" b="1" dirty="0" err="1"/>
              <a:t>Metabolic</a:t>
            </a:r>
            <a:r>
              <a:rPr lang="cs-CZ" sz="2000" b="1" dirty="0"/>
              <a:t> </a:t>
            </a:r>
            <a:r>
              <a:rPr lang="en-US" sz="2000" b="1" dirty="0"/>
              <a:t>disorders</a:t>
            </a:r>
            <a:r>
              <a:rPr lang="cs-CZ" sz="2000" b="1" dirty="0"/>
              <a:t> </a:t>
            </a:r>
            <a:r>
              <a:rPr lang="cs-CZ" sz="2000" dirty="0"/>
              <a:t>– diabetes </a:t>
            </a:r>
            <a:r>
              <a:rPr lang="cs-CZ" sz="2000" dirty="0" err="1"/>
              <a:t>mellitus</a:t>
            </a:r>
            <a:r>
              <a:rPr lang="cs-CZ" sz="2000" dirty="0"/>
              <a:t>, </a:t>
            </a:r>
            <a:r>
              <a:rPr lang="cs-CZ" sz="2000" dirty="0" err="1"/>
              <a:t>ur</a:t>
            </a:r>
            <a:r>
              <a:rPr lang="en-US" sz="2000" dirty="0"/>
              <a:t>e</a:t>
            </a:r>
            <a:r>
              <a:rPr lang="cs-CZ" sz="2000" dirty="0"/>
              <a:t>mi</a:t>
            </a:r>
            <a:r>
              <a:rPr lang="en-US" sz="2000" dirty="0"/>
              <a:t>a</a:t>
            </a:r>
            <a:endParaRPr lang="cs-CZ" sz="2000" dirty="0"/>
          </a:p>
          <a:p>
            <a:pPr eaLnBrk="1" hangingPunct="1">
              <a:lnSpc>
                <a:spcPct val="80000"/>
              </a:lnSpc>
            </a:pPr>
            <a:r>
              <a:rPr lang="cs-CZ" sz="2000" b="1" dirty="0" err="1"/>
              <a:t>Autoim</a:t>
            </a:r>
            <a:r>
              <a:rPr lang="en-US" sz="2000" b="1" dirty="0"/>
              <a:t>m</a:t>
            </a:r>
            <a:r>
              <a:rPr lang="cs-CZ" sz="2000" b="1" dirty="0" err="1"/>
              <a:t>un</a:t>
            </a:r>
            <a:r>
              <a:rPr lang="en-US" sz="2000" b="1" dirty="0"/>
              <a:t>e diseases</a:t>
            </a:r>
            <a:r>
              <a:rPr lang="cs-CZ" sz="2000" b="1" dirty="0"/>
              <a:t> </a:t>
            </a:r>
            <a:r>
              <a:rPr lang="cs-CZ" sz="2000" dirty="0"/>
              <a:t>– SLE, </a:t>
            </a:r>
            <a:r>
              <a:rPr lang="cs-CZ" sz="2000" dirty="0" err="1"/>
              <a:t>autoimmune</a:t>
            </a:r>
            <a:r>
              <a:rPr lang="cs-CZ" sz="2000" dirty="0"/>
              <a:t> </a:t>
            </a:r>
            <a:r>
              <a:rPr lang="cs-CZ" sz="2000" dirty="0" err="1"/>
              <a:t>neutropenia</a:t>
            </a:r>
            <a:endParaRPr lang="cs-CZ" sz="2000" dirty="0"/>
          </a:p>
          <a:p>
            <a:pPr eaLnBrk="1" hangingPunct="1">
              <a:lnSpc>
                <a:spcPct val="80000"/>
              </a:lnSpc>
            </a:pPr>
            <a:r>
              <a:rPr lang="en-US" sz="2000" b="1" dirty="0"/>
              <a:t>Allergic diseases</a:t>
            </a:r>
            <a:endParaRPr 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sz="2000" b="1" dirty="0" err="1"/>
              <a:t>Chronic</a:t>
            </a:r>
            <a:r>
              <a:rPr lang="en-US" sz="2000" b="1" dirty="0"/>
              <a:t> </a:t>
            </a:r>
            <a:r>
              <a:rPr lang="cs-CZ" sz="2000" b="1" dirty="0"/>
              <a:t>GIT </a:t>
            </a:r>
            <a:r>
              <a:rPr lang="en-US" sz="2000" b="1" dirty="0"/>
              <a:t>diseases</a:t>
            </a:r>
            <a:endParaRPr 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sz="2000" b="1" dirty="0" err="1"/>
              <a:t>Malign</a:t>
            </a:r>
            <a:r>
              <a:rPr lang="en-US" sz="2000" b="1" dirty="0"/>
              <a:t>ant diseases</a:t>
            </a:r>
            <a:r>
              <a:rPr lang="cs-CZ" sz="2000" b="1" dirty="0"/>
              <a:t> - </a:t>
            </a:r>
            <a:r>
              <a:rPr lang="en-US" sz="2000" dirty="0"/>
              <a:t>leukemia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err="1"/>
              <a:t>Hypersplenism</a:t>
            </a:r>
            <a:r>
              <a:rPr lang="en-US" sz="2000" b="1" dirty="0"/>
              <a:t>/</a:t>
            </a:r>
            <a:r>
              <a:rPr lang="en-US" sz="2000" b="1" dirty="0" err="1"/>
              <a:t>asplenia</a:t>
            </a:r>
            <a:endParaRPr lang="en-US" sz="2000" b="1" dirty="0"/>
          </a:p>
          <a:p>
            <a:pPr eaLnBrk="1" hangingPunct="1">
              <a:lnSpc>
                <a:spcPct val="80000"/>
              </a:lnSpc>
            </a:pPr>
            <a:r>
              <a:rPr lang="en-US" sz="2000" b="1" dirty="0"/>
              <a:t>Burn</a:t>
            </a:r>
            <a:r>
              <a:rPr lang="cs-CZ" sz="2000" b="1" dirty="0"/>
              <a:t>s, </a:t>
            </a:r>
            <a:r>
              <a:rPr lang="cs-CZ" sz="2000" b="1" dirty="0" err="1"/>
              <a:t>surgery</a:t>
            </a:r>
            <a:r>
              <a:rPr lang="cs-CZ" sz="2000" b="1" dirty="0"/>
              <a:t>, </a:t>
            </a:r>
            <a:r>
              <a:rPr lang="en-US" sz="2000" b="1" dirty="0"/>
              <a:t>injuries</a:t>
            </a:r>
            <a:endParaRPr lang="cs-CZ" sz="2000" b="1" dirty="0"/>
          </a:p>
          <a:p>
            <a:pPr eaLnBrk="1" hangingPunct="1">
              <a:lnSpc>
                <a:spcPct val="80000"/>
              </a:lnSpc>
            </a:pPr>
            <a:r>
              <a:rPr lang="en-US" sz="2000" b="1" dirty="0"/>
              <a:t>Severe nutritional disorders</a:t>
            </a:r>
            <a:endParaRPr lang="cs-CZ" sz="2000" b="1" dirty="0"/>
          </a:p>
          <a:p>
            <a:pPr eaLnBrk="1" hangingPunct="1">
              <a:lnSpc>
                <a:spcPct val="80000"/>
              </a:lnSpc>
            </a:pPr>
            <a:r>
              <a:rPr lang="en-US" sz="2000" b="1" dirty="0"/>
              <a:t>Chronic infections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/>
              <a:t>Ionizing radiation</a:t>
            </a:r>
            <a:endParaRPr lang="cs-CZ" sz="2000" b="1" dirty="0"/>
          </a:p>
          <a:p>
            <a:pPr eaLnBrk="1" hangingPunct="1">
              <a:lnSpc>
                <a:spcPct val="80000"/>
              </a:lnSpc>
            </a:pPr>
            <a:r>
              <a:rPr lang="en-US" sz="2000" b="1" dirty="0"/>
              <a:t>Drug induced </a:t>
            </a:r>
            <a:r>
              <a:rPr lang="en-US" sz="2000" b="1" dirty="0" err="1"/>
              <a:t>immunodeficiencies</a:t>
            </a:r>
            <a:r>
              <a:rPr lang="cs-CZ" sz="2000" b="1" dirty="0"/>
              <a:t> – </a:t>
            </a:r>
            <a:r>
              <a:rPr lang="cs-CZ" sz="2000" dirty="0" err="1"/>
              <a:t>chemotherapy</a:t>
            </a:r>
            <a:r>
              <a:rPr lang="cs-CZ" sz="2000" dirty="0"/>
              <a:t>, </a:t>
            </a:r>
            <a:r>
              <a:rPr lang="cs-CZ" sz="2000" dirty="0" err="1"/>
              <a:t>immunosupressive</a:t>
            </a:r>
            <a:r>
              <a:rPr lang="cs-CZ" sz="2000" dirty="0"/>
              <a:t> </a:t>
            </a:r>
            <a:r>
              <a:rPr lang="cs-CZ" sz="2000" dirty="0" err="1"/>
              <a:t>treatment</a:t>
            </a:r>
            <a:r>
              <a:rPr lang="cs-CZ" sz="2000" dirty="0"/>
              <a:t>, </a:t>
            </a:r>
            <a:r>
              <a:rPr lang="cs-CZ" sz="2000" dirty="0" err="1"/>
              <a:t>drug</a:t>
            </a:r>
            <a:r>
              <a:rPr lang="cs-CZ" sz="2000" dirty="0"/>
              <a:t>-</a:t>
            </a:r>
            <a:r>
              <a:rPr lang="cs-CZ" sz="2000" dirty="0" err="1"/>
              <a:t>induced</a:t>
            </a:r>
            <a:r>
              <a:rPr lang="cs-CZ" sz="2000" dirty="0"/>
              <a:t> </a:t>
            </a:r>
            <a:r>
              <a:rPr lang="cs-CZ" sz="2000" dirty="0" err="1"/>
              <a:t>autoimmune</a:t>
            </a:r>
            <a:r>
              <a:rPr lang="cs-CZ" sz="2000" dirty="0"/>
              <a:t> </a:t>
            </a:r>
            <a:r>
              <a:rPr lang="cs-CZ" sz="2000" dirty="0" err="1"/>
              <a:t>phenomenons</a:t>
            </a:r>
            <a:endParaRPr 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sz="2000" b="1" dirty="0" err="1"/>
              <a:t>Chronic</a:t>
            </a:r>
            <a:r>
              <a:rPr lang="cs-CZ" sz="2000" b="1" dirty="0"/>
              <a:t> stress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b="1" dirty="0" err="1"/>
              <a:t>Chronic</a:t>
            </a:r>
            <a:r>
              <a:rPr lang="cs-CZ" sz="2000" b="1" dirty="0"/>
              <a:t> expo</a:t>
            </a:r>
            <a:r>
              <a:rPr lang="en-US" sz="2000" b="1" dirty="0"/>
              <a:t>sure</a:t>
            </a:r>
            <a:r>
              <a:rPr lang="cs-CZ" sz="2000" b="1" dirty="0"/>
              <a:t> </a:t>
            </a:r>
            <a:r>
              <a:rPr lang="en-US" sz="2000" b="1" dirty="0"/>
              <a:t>to harmful</a:t>
            </a:r>
            <a:r>
              <a:rPr lang="cs-CZ" sz="2000" b="1" dirty="0"/>
              <a:t> </a:t>
            </a:r>
            <a:r>
              <a:rPr lang="en-US" sz="2000" b="1" dirty="0"/>
              <a:t>chemical substances</a:t>
            </a:r>
            <a:endParaRPr lang="cs-CZ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b="1" dirty="0"/>
          </a:p>
          <a:p>
            <a:pPr eaLnBrk="1" hangingPunct="1">
              <a:lnSpc>
                <a:spcPct val="80000"/>
              </a:lnSpc>
            </a:pPr>
            <a:endParaRPr lang="cs-CZ" sz="2000" b="1" dirty="0"/>
          </a:p>
          <a:p>
            <a:pPr eaLnBrk="1" hangingPunct="1">
              <a:lnSpc>
                <a:spcPct val="80000"/>
              </a:lnSpc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1935064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Defects of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phagocyt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Quantitative &amp; qualitative defects of phagocytes</a:t>
            </a:r>
          </a:p>
          <a:p>
            <a:r>
              <a:rPr lang="en-US" sz="2400" dirty="0"/>
              <a:t>Symptoms similar to primary defects o</a:t>
            </a:r>
            <a:r>
              <a:rPr lang="cs-CZ" sz="2400" dirty="0"/>
              <a:t>f</a:t>
            </a:r>
            <a:r>
              <a:rPr lang="en-US" sz="2400" dirty="0"/>
              <a:t> phagocytes</a:t>
            </a:r>
          </a:p>
          <a:p>
            <a:pPr eaLnBrk="1" hangingPunct="1"/>
            <a:r>
              <a:rPr lang="en-US" sz="2400" b="1" dirty="0"/>
              <a:t>Hematological malignancies</a:t>
            </a:r>
            <a:r>
              <a:rPr lang="en-US" sz="2400" dirty="0"/>
              <a:t> (</a:t>
            </a:r>
            <a:r>
              <a:rPr lang="en-US" sz="2400" dirty="0" err="1"/>
              <a:t>e.g.CML</a:t>
            </a:r>
            <a:r>
              <a:rPr lang="en-US" sz="2400" dirty="0"/>
              <a:t>) can cause quantitative and/or qualitative defects of granulocytes</a:t>
            </a:r>
          </a:p>
          <a:p>
            <a:pPr eaLnBrk="1" hangingPunct="1"/>
            <a:r>
              <a:rPr lang="en-US" sz="2400" b="1" dirty="0"/>
              <a:t>Chemotherapy</a:t>
            </a:r>
          </a:p>
          <a:p>
            <a:pPr eaLnBrk="1" hangingPunct="1"/>
            <a:r>
              <a:rPr lang="en-US" sz="2400" b="1" dirty="0"/>
              <a:t>Autoimmune </a:t>
            </a:r>
            <a:r>
              <a:rPr lang="en-US" sz="2400" b="1" dirty="0" err="1"/>
              <a:t>neutropenia</a:t>
            </a:r>
            <a:r>
              <a:rPr lang="en-US" sz="2400" dirty="0"/>
              <a:t> – symptoms of ID usually mild</a:t>
            </a:r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13836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II. Defects of complement system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363272" cy="492514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Decreased synthesis of complement system compounds due to </a:t>
            </a:r>
            <a:r>
              <a:rPr lang="en-US" sz="2400" b="1" dirty="0"/>
              <a:t>liver disease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Increased consumption of compounds in </a:t>
            </a:r>
            <a:r>
              <a:rPr lang="en-US" sz="2400" b="1" dirty="0" err="1"/>
              <a:t>immunocomplex</a:t>
            </a:r>
            <a:r>
              <a:rPr lang="en-US" sz="2400" b="1" dirty="0"/>
              <a:t> autoimmune diseases</a:t>
            </a:r>
            <a:r>
              <a:rPr lang="en-US" sz="24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Symptom</a:t>
            </a:r>
            <a:r>
              <a:rPr lang="cs-CZ" sz="2400" dirty="0"/>
              <a:t>s</a:t>
            </a:r>
            <a:r>
              <a:rPr lang="en-US" sz="2400" dirty="0"/>
              <a:t> of ID </a:t>
            </a:r>
            <a:r>
              <a:rPr lang="cs-CZ" sz="2400" dirty="0"/>
              <a:t>do</a:t>
            </a:r>
            <a:r>
              <a:rPr lang="en-US" sz="2400" dirty="0"/>
              <a:t> not </a:t>
            </a:r>
            <a:r>
              <a:rPr lang="en-US" sz="2400" dirty="0" err="1"/>
              <a:t>dominat</a:t>
            </a:r>
            <a:r>
              <a:rPr lang="cs-CZ" sz="2400" dirty="0"/>
              <a:t>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159346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ntibody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immuno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deficienc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ies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484784"/>
            <a:ext cx="8568952" cy="51845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AutoNum type="arabicPeriod"/>
            </a:pPr>
            <a:r>
              <a:rPr 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Hematological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malignancies </a:t>
            </a:r>
          </a:p>
          <a:p>
            <a:pPr>
              <a:lnSpc>
                <a:spcPct val="80000"/>
              </a:lnSpc>
              <a:buNone/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200" b="1" dirty="0"/>
              <a:t>B  cell lineage </a:t>
            </a:r>
            <a:r>
              <a:rPr lang="en-US" sz="2200" b="1" dirty="0" err="1"/>
              <a:t>lymphoproliferative</a:t>
            </a:r>
            <a:r>
              <a:rPr lang="en-US" sz="2200" b="1" dirty="0"/>
              <a:t> diseases </a:t>
            </a:r>
            <a:r>
              <a:rPr lang="cs-CZ" sz="2200" dirty="0"/>
              <a:t>(</a:t>
            </a:r>
            <a:r>
              <a:rPr lang="cs-CZ" sz="2200" dirty="0" err="1"/>
              <a:t>chronic</a:t>
            </a:r>
            <a:r>
              <a:rPr lang="cs-CZ" sz="2200" dirty="0"/>
              <a:t> </a:t>
            </a:r>
            <a:r>
              <a:rPr lang="cs-CZ" sz="2200" dirty="0" err="1"/>
              <a:t>lymphocytic</a:t>
            </a:r>
            <a:r>
              <a:rPr lang="cs-CZ" sz="2200" dirty="0"/>
              <a:t> </a:t>
            </a:r>
            <a:r>
              <a:rPr lang="cs-CZ" sz="2200" dirty="0" err="1"/>
              <a:t>leukaemia</a:t>
            </a:r>
            <a:r>
              <a:rPr lang="cs-CZ" sz="2200" dirty="0"/>
              <a:t>, CLL)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/>
              <a:t>Frequently significant </a:t>
            </a:r>
            <a:r>
              <a:rPr lang="en-US" sz="2200" b="1" dirty="0"/>
              <a:t>hypogammaglobulinemia</a:t>
            </a:r>
            <a:r>
              <a:rPr lang="en-US" sz="2200" dirty="0"/>
              <a:t>, </a:t>
            </a:r>
            <a:r>
              <a:rPr lang="en-US" sz="2200" b="1" dirty="0"/>
              <a:t>IgG subclass deficiency</a:t>
            </a:r>
            <a:r>
              <a:rPr lang="en-US" sz="2200" dirty="0"/>
              <a:t> , </a:t>
            </a:r>
            <a:r>
              <a:rPr lang="en-US" sz="2200" b="1" dirty="0"/>
              <a:t>poor specific antibody responses</a:t>
            </a:r>
            <a:r>
              <a:rPr lang="en-US" sz="2200" dirty="0"/>
              <a:t> (esp.to pneumococcal polysaccharide</a:t>
            </a:r>
            <a:r>
              <a:rPr lang="cs-CZ" sz="2200" dirty="0"/>
              <a:t>s</a:t>
            </a:r>
            <a:r>
              <a:rPr lang="en-US" sz="22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200" b="1" u="sng" dirty="0"/>
              <a:t>Pathogenesis of </a:t>
            </a:r>
            <a:r>
              <a:rPr lang="en-US" sz="2200" b="1" u="sng" dirty="0" err="1"/>
              <a:t>hypogammaglobulinemia</a:t>
            </a:r>
            <a:r>
              <a:rPr lang="en-US" sz="2200" b="1" u="sng" dirty="0"/>
              <a:t>: 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</a:t>
            </a:r>
            <a:r>
              <a:rPr lang="cs-CZ" sz="2200" dirty="0"/>
              <a:t> </a:t>
            </a:r>
            <a:r>
              <a:rPr lang="en-US" sz="2200" dirty="0"/>
              <a:t>- replacement of normal B cells by (non-functional) CLL B cells → ↓B </a:t>
            </a:r>
            <a:r>
              <a:rPr lang="cs-CZ" sz="2200" dirty="0"/>
              <a:t>  </a:t>
            </a:r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        </a:t>
            </a:r>
            <a:r>
              <a:rPr lang="en-US" sz="2200" dirty="0"/>
              <a:t>cell function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 - CLL B cells → subverting of T cell help →  ↓B cell function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 - CLL B cells → interaction with bone marrow plasma cells via </a:t>
            </a:r>
            <a:r>
              <a:rPr lang="en-US" sz="2200" dirty="0" err="1" smtClean="0"/>
              <a:t>Fas</a:t>
            </a:r>
            <a:r>
              <a:rPr lang="en-US" sz="2200" dirty="0" smtClean="0"/>
              <a:t>-</a:t>
            </a:r>
            <a:endParaRPr lang="cs-CZ" sz="2200" dirty="0" smtClean="0"/>
          </a:p>
          <a:p>
            <a:pPr>
              <a:lnSpc>
                <a:spcPct val="80000"/>
              </a:lnSpc>
              <a:buNone/>
            </a:pPr>
            <a:r>
              <a:rPr lang="cs-CZ" sz="2200" dirty="0" smtClean="0"/>
              <a:t>          </a:t>
            </a:r>
            <a:r>
              <a:rPr lang="en-US" sz="2200" dirty="0" smtClean="0"/>
              <a:t>ligand/</a:t>
            </a:r>
            <a:r>
              <a:rPr lang="en-US" sz="2200" dirty="0" err="1" smtClean="0"/>
              <a:t>Fas</a:t>
            </a:r>
            <a:r>
              <a:rPr lang="en-US" sz="2200" dirty="0" smtClean="0"/>
              <a:t> interactions → ↓ production of Ig 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/>
              <a:t>       </a:t>
            </a:r>
            <a:r>
              <a:rPr lang="en-US" sz="2200" dirty="0"/>
              <a:t>- treatment related (chemotherapy, biological treatment)  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              </a:t>
            </a:r>
          </a:p>
          <a:p>
            <a:pPr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7778084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ntibody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immuno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deficienc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ies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484784"/>
            <a:ext cx="8568952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AutoNum type="arabicPeriod"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Hematological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malignancies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b="1" u="sng" dirty="0"/>
              <a:t>Most</a:t>
            </a:r>
            <a:r>
              <a:rPr lang="cs-CZ" sz="2200" b="1" u="sng" dirty="0"/>
              <a:t> </a:t>
            </a:r>
            <a:r>
              <a:rPr lang="cs-CZ" sz="2200" b="1" u="sng" dirty="0" err="1"/>
              <a:t>frequent</a:t>
            </a:r>
            <a:r>
              <a:rPr lang="en-US" sz="2200" b="1" u="sng" dirty="0" err="1"/>
              <a:t>ly</a:t>
            </a:r>
            <a:r>
              <a:rPr lang="cs-CZ" sz="2200" b="1" u="sng" dirty="0"/>
              <a:t>:</a:t>
            </a:r>
            <a:r>
              <a:rPr lang="en-US" sz="2200" dirty="0"/>
              <a:t> </a:t>
            </a:r>
            <a:r>
              <a:rPr lang="en-US" sz="2200" b="1" dirty="0"/>
              <a:t>chronic lymphocytic </a:t>
            </a:r>
            <a:r>
              <a:rPr lang="en-US" sz="2200" b="1" dirty="0" err="1"/>
              <a:t>leukaemia</a:t>
            </a:r>
            <a:r>
              <a:rPr lang="en-US" sz="2200" b="1" dirty="0"/>
              <a:t> (CLL)</a:t>
            </a:r>
            <a:r>
              <a:rPr lang="en-US" sz="2200" dirty="0"/>
              <a:t> and </a:t>
            </a:r>
            <a:r>
              <a:rPr lang="en-US" sz="2200" b="1" dirty="0"/>
              <a:t>multiple myeloma</a:t>
            </a:r>
          </a:p>
          <a:p>
            <a:pPr>
              <a:lnSpc>
                <a:spcPct val="80000"/>
              </a:lnSpc>
            </a:pPr>
            <a:r>
              <a:rPr lang="en-US" sz="2200" b="1" u="sng" dirty="0"/>
              <a:t>Less frequently</a:t>
            </a:r>
            <a:r>
              <a:rPr lang="cs-CZ" sz="2200" b="1" u="sng" dirty="0"/>
              <a:t>:</a:t>
            </a:r>
            <a:r>
              <a:rPr lang="en-US" sz="2200" u="sng" dirty="0"/>
              <a:t> </a:t>
            </a:r>
            <a:r>
              <a:rPr lang="en-US" sz="2200" dirty="0"/>
              <a:t>Hodgkin’s and non-Hodgkin’s lymphomas,  diffuse large B cell lymphoma, follicular lymphoma, mantle cell lymphoma, marginal zone lymphoma, </a:t>
            </a:r>
            <a:r>
              <a:rPr lang="en-US" sz="2200" dirty="0" err="1"/>
              <a:t>Burkitt’s</a:t>
            </a:r>
            <a:r>
              <a:rPr lang="en-US" sz="2200" dirty="0"/>
              <a:t> lymphoma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Beside </a:t>
            </a:r>
            <a:r>
              <a:rPr lang="en-US" sz="2200" dirty="0" err="1"/>
              <a:t>humoral</a:t>
            </a:r>
            <a:r>
              <a:rPr lang="en-US" sz="2200" dirty="0"/>
              <a:t> deficiency, cellular and innate </a:t>
            </a:r>
            <a:r>
              <a:rPr lang="en-US" sz="2200" dirty="0" err="1"/>
              <a:t>immunosupression</a:t>
            </a:r>
            <a:r>
              <a:rPr lang="en-US" sz="2200" dirty="0"/>
              <a:t> (CLL) → susceptibility to viral, fungal and opportunistic infections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Infections are an important cause of morbidity</a:t>
            </a:r>
          </a:p>
          <a:p>
            <a:pPr>
              <a:lnSpc>
                <a:spcPct val="80000"/>
              </a:lnSpc>
            </a:pPr>
            <a:r>
              <a:rPr lang="en-US" sz="2200" b="1" dirty="0"/>
              <a:t>Treatment:  </a:t>
            </a:r>
            <a:r>
              <a:rPr lang="en-US" sz="2200" dirty="0"/>
              <a:t>clinically significant </a:t>
            </a:r>
            <a:r>
              <a:rPr lang="en-US" sz="2200" dirty="0" err="1"/>
              <a:t>humoral</a:t>
            </a:r>
            <a:r>
              <a:rPr lang="en-US" sz="2200" dirty="0"/>
              <a:t> defect (↓</a:t>
            </a:r>
            <a:r>
              <a:rPr lang="en-US" sz="2200" dirty="0" err="1"/>
              <a:t>Ig</a:t>
            </a:r>
            <a:r>
              <a:rPr lang="en-US" sz="2200" dirty="0"/>
              <a:t>, recurrent and/or severe bacterial infections, poor specific antibody responses) → ATB prophylaxis → in case of failure replacement immunoglobulin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62002261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ntibody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immuno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deficienc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ies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484784"/>
            <a:ext cx="8568952" cy="49685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Protein-losing states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a/ Protein-losing </a:t>
            </a:r>
            <a:r>
              <a:rPr lang="en-US" sz="2200" b="1" i="1" dirty="0" err="1"/>
              <a:t>enteropathies</a:t>
            </a:r>
            <a:r>
              <a:rPr lang="en-US" sz="2200" b="1" i="1" dirty="0"/>
              <a:t> 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b="1" u="sng" dirty="0"/>
              <a:t>Primary: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-    inflammatory (</a:t>
            </a:r>
            <a:r>
              <a:rPr lang="en-US" sz="2200" dirty="0" err="1"/>
              <a:t>Crohn’s</a:t>
            </a:r>
            <a:r>
              <a:rPr lang="en-US" sz="2200" dirty="0"/>
              <a:t> disease, ulcerative colitis, </a:t>
            </a:r>
            <a:r>
              <a:rPr lang="en-US" sz="2200" dirty="0" err="1"/>
              <a:t>coeliac</a:t>
            </a:r>
            <a:r>
              <a:rPr lang="en-US" sz="2200" dirty="0"/>
              <a:t> disease)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dirty="0"/>
              <a:t>infective (enteric infections) 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/>
              <a:t>Protein loss via mucosal injury → </a:t>
            </a:r>
            <a:r>
              <a:rPr lang="en-US" sz="2200" dirty="0" err="1"/>
              <a:t>hypoalbuminemia</a:t>
            </a:r>
            <a:r>
              <a:rPr lang="en-US" sz="2200" dirty="0"/>
              <a:t>, ↓</a:t>
            </a:r>
            <a:r>
              <a:rPr lang="en-US" sz="2200" dirty="0" err="1"/>
              <a:t>IgG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b="1" i="1" dirty="0"/>
              <a:t>Treatment:</a:t>
            </a:r>
            <a:r>
              <a:rPr lang="en-US" sz="2200" i="1" dirty="0"/>
              <a:t>  </a:t>
            </a:r>
            <a:r>
              <a:rPr lang="en-US" sz="2200" dirty="0"/>
              <a:t>therapy of underlying disorder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                     replacement immunoglobulin only exceptionally 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b="1" u="sng" dirty="0"/>
              <a:t>Secondary: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-    intestinal </a:t>
            </a:r>
            <a:r>
              <a:rPr lang="en-US" sz="2200" dirty="0" err="1"/>
              <a:t>lymphangiectasia</a:t>
            </a:r>
            <a:r>
              <a:rPr lang="en-US" sz="2200" dirty="0"/>
              <a:t>)</a:t>
            </a:r>
          </a:p>
          <a:p>
            <a:pPr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</a:pP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73028784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ntibody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immuno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deficienc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ies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84784"/>
            <a:ext cx="9144000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Intestinal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lymphangiectasia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dirty="0"/>
              <a:t>primary </a:t>
            </a:r>
            <a:r>
              <a:rPr lang="cs-CZ" sz="2200" dirty="0" err="1"/>
              <a:t>lymphangiectasia</a:t>
            </a:r>
            <a:r>
              <a:rPr lang="cs-CZ" sz="2200" dirty="0"/>
              <a:t> </a:t>
            </a:r>
            <a:r>
              <a:rPr lang="en-US" sz="2200" dirty="0"/>
              <a:t>is rare congenital disease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dirty="0"/>
              <a:t>dilatations in mucosal and </a:t>
            </a:r>
            <a:r>
              <a:rPr lang="en-US" sz="2200" dirty="0" err="1"/>
              <a:t>submucosal</a:t>
            </a:r>
            <a:r>
              <a:rPr lang="en-US" sz="2200" dirty="0"/>
              <a:t> </a:t>
            </a:r>
            <a:r>
              <a:rPr lang="en-US" sz="2200" dirty="0" err="1"/>
              <a:t>lymphatics</a:t>
            </a:r>
            <a:r>
              <a:rPr lang="en-US" sz="2200" dirty="0"/>
              <a:t> → leakage of lymph into bowel lumen → ↓albumin, ↓</a:t>
            </a:r>
            <a:r>
              <a:rPr lang="en-US" sz="2200" dirty="0" err="1"/>
              <a:t>Ig</a:t>
            </a:r>
            <a:r>
              <a:rPr lang="en-US" sz="2200" dirty="0"/>
              <a:t>, ↓ lymphocytes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i="1" u="sng" dirty="0"/>
              <a:t>primary</a:t>
            </a:r>
            <a:r>
              <a:rPr lang="en-US" sz="2200" dirty="0"/>
              <a:t> can be associated with the other syndromes (yellow-nail </a:t>
            </a:r>
            <a:r>
              <a:rPr lang="en-US" sz="2200" dirty="0" err="1"/>
              <a:t>sy</a:t>
            </a:r>
            <a:r>
              <a:rPr lang="en-US" sz="2200" dirty="0"/>
              <a:t>., neurofibromatosis type 1, Turner’s </a:t>
            </a:r>
            <a:r>
              <a:rPr lang="en-US" sz="2200" dirty="0" err="1"/>
              <a:t>sy</a:t>
            </a:r>
            <a:r>
              <a:rPr lang="en-US" sz="2200" dirty="0"/>
              <a:t>., Noonan’s </a:t>
            </a:r>
            <a:r>
              <a:rPr lang="en-US" sz="2200" dirty="0" err="1"/>
              <a:t>sy</a:t>
            </a:r>
            <a:r>
              <a:rPr lang="en-US" sz="2200" dirty="0"/>
              <a:t>. etc.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i="1" u="sng" dirty="0"/>
              <a:t>secondary </a:t>
            </a:r>
            <a:r>
              <a:rPr lang="en-US" sz="2200" dirty="0"/>
              <a:t>in IBD</a:t>
            </a:r>
            <a:r>
              <a:rPr lang="cs-CZ" sz="2200" dirty="0"/>
              <a:t>, </a:t>
            </a:r>
            <a:r>
              <a:rPr lang="cs-CZ" sz="2200" dirty="0" err="1"/>
              <a:t>right</a:t>
            </a:r>
            <a:r>
              <a:rPr lang="cs-CZ" sz="2200" dirty="0"/>
              <a:t>-</a:t>
            </a:r>
            <a:r>
              <a:rPr lang="cs-CZ" sz="2200" dirty="0" err="1"/>
              <a:t>sided</a:t>
            </a:r>
            <a:r>
              <a:rPr lang="cs-CZ" sz="2200" dirty="0"/>
              <a:t> </a:t>
            </a:r>
            <a:r>
              <a:rPr lang="cs-CZ" sz="2200" dirty="0" err="1"/>
              <a:t>heart</a:t>
            </a:r>
            <a:r>
              <a:rPr lang="cs-CZ" sz="2200" dirty="0"/>
              <a:t> </a:t>
            </a:r>
            <a:r>
              <a:rPr lang="cs-CZ" sz="2200" dirty="0" err="1"/>
              <a:t>failure</a:t>
            </a:r>
            <a:r>
              <a:rPr lang="cs-CZ" sz="2200" dirty="0"/>
              <a:t> (↑</a:t>
            </a:r>
            <a:r>
              <a:rPr lang="cs-CZ" sz="2200" dirty="0" err="1"/>
              <a:t>central</a:t>
            </a:r>
            <a:r>
              <a:rPr lang="cs-CZ" sz="2200" dirty="0"/>
              <a:t> </a:t>
            </a:r>
            <a:r>
              <a:rPr lang="cs-CZ" sz="2200" dirty="0" err="1"/>
              <a:t>venous</a:t>
            </a:r>
            <a:r>
              <a:rPr lang="cs-CZ" sz="2200" dirty="0"/>
              <a:t> </a:t>
            </a:r>
            <a:r>
              <a:rPr lang="cs-CZ" sz="2200" dirty="0" err="1"/>
              <a:t>pressure</a:t>
            </a:r>
            <a:r>
              <a:rPr lang="cs-CZ" sz="2200" dirty="0"/>
              <a:t>)</a:t>
            </a:r>
            <a:endParaRPr lang="en-US" sz="22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dirty="0"/>
              <a:t>patients can suffer from bacterial and opportunistic infections</a:t>
            </a:r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Treatment: </a:t>
            </a:r>
            <a:r>
              <a:rPr lang="en-US" sz="2200" dirty="0"/>
              <a:t>dietary exclusion of long chain fatty acids (limits losses into GIT)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                surgical treatment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                ATB prophylaxis and/or </a:t>
            </a:r>
            <a:r>
              <a:rPr lang="en-US" sz="2200" dirty="0" err="1"/>
              <a:t>Ig</a:t>
            </a:r>
            <a:r>
              <a:rPr lang="en-US" sz="2200" dirty="0"/>
              <a:t> replacement could be considered in   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                symptomatic patients 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</a:pP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97539873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III. Antibody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immunodeficiencies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484784"/>
            <a:ext cx="8568952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Protein-losing states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b/ Protein-losing nephropathies 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 err="1"/>
              <a:t>Nephrotic</a:t>
            </a:r>
            <a:r>
              <a:rPr lang="en-US" sz="2200" dirty="0"/>
              <a:t> syndrome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Loss of albumin through </a:t>
            </a:r>
            <a:r>
              <a:rPr lang="en-US" sz="2200" dirty="0" err="1"/>
              <a:t>glomeruli</a:t>
            </a:r>
            <a:r>
              <a:rPr lang="en-US" sz="2200" dirty="0"/>
              <a:t> → edema, </a:t>
            </a:r>
            <a:r>
              <a:rPr lang="en-US" sz="2200" dirty="0" err="1"/>
              <a:t>anasarca</a:t>
            </a:r>
            <a:r>
              <a:rPr lang="en-US" sz="2200" dirty="0"/>
              <a:t>, loss of </a:t>
            </a:r>
            <a:r>
              <a:rPr lang="en-US" sz="2200" dirty="0" err="1"/>
              <a:t>IgG</a:t>
            </a:r>
            <a:r>
              <a:rPr lang="en-US" sz="2200" dirty="0"/>
              <a:t> →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</a:t>
            </a:r>
            <a:r>
              <a:rPr lang="en-US" sz="2200" dirty="0" err="1"/>
              <a:t>hypogammaglobulinemia</a:t>
            </a: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Treatment:</a:t>
            </a:r>
            <a:r>
              <a:rPr lang="en-US" sz="2200" dirty="0"/>
              <a:t> therapy of underlying disorder</a:t>
            </a:r>
          </a:p>
          <a:p>
            <a:pPr>
              <a:lnSpc>
                <a:spcPct val="80000"/>
              </a:lnSpc>
            </a:pP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44774924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IV. Combined T </a:t>
            </a: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B cell deficiencies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628775"/>
            <a:ext cx="8518525" cy="48958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b="1" dirty="0"/>
              <a:t>a/ Severe Combined Immunodeficiency (SCID)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200" dirty="0"/>
          </a:p>
          <a:p>
            <a:pPr eaLnBrk="1" hangingPunct="1">
              <a:lnSpc>
                <a:spcPct val="80000"/>
              </a:lnSpc>
            </a:pPr>
            <a:r>
              <a:rPr lang="en-GB" sz="1800" dirty="0"/>
              <a:t>One of the most severe PIDs; without BMT, patients die during the first year</a:t>
            </a:r>
            <a:r>
              <a:rPr lang="cs-CZ" sz="1800" dirty="0"/>
              <a:t>s</a:t>
            </a:r>
            <a:r>
              <a:rPr lang="en-GB" sz="1800" dirty="0"/>
              <a:t> of life</a:t>
            </a:r>
          </a:p>
          <a:p>
            <a:pPr>
              <a:lnSpc>
                <a:spcPct val="80000"/>
              </a:lnSpc>
            </a:pPr>
            <a:r>
              <a:rPr lang="en-GB" sz="1800" dirty="0"/>
              <a:t>Defect of T cell function which can be accompanied with B cell and NK cell disorder</a:t>
            </a:r>
          </a:p>
          <a:p>
            <a:pPr>
              <a:lnSpc>
                <a:spcPct val="80000"/>
              </a:lnSpc>
              <a:buNone/>
            </a:pPr>
            <a:endParaRPr lang="en-GB" sz="12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 dirty="0"/>
              <a:t> The most common is </a:t>
            </a:r>
            <a:r>
              <a:rPr lang="en-GB" sz="1800" b="1" dirty="0"/>
              <a:t>X-linked form (T-B+NK-)</a:t>
            </a:r>
          </a:p>
          <a:p>
            <a:pPr>
              <a:lnSpc>
                <a:spcPct val="80000"/>
              </a:lnSpc>
              <a:buNone/>
            </a:pPr>
            <a:endParaRPr lang="en-GB" sz="1600" b="1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The mutation affects  so called  common gamma chain (protein shared by receptors of various cytokines (IL-2, IL-4, IL-7, IL-9,IL-15, IL-21)) →  severe defect of lymphocyte development and </a:t>
            </a:r>
            <a:r>
              <a:rPr lang="en-GB" sz="1800" dirty="0" err="1"/>
              <a:t>dif</a:t>
            </a:r>
            <a:r>
              <a:rPr lang="cs-CZ" sz="1800" dirty="0"/>
              <a:t>f</a:t>
            </a:r>
            <a:r>
              <a:rPr lang="en-GB" sz="1800" dirty="0" err="1"/>
              <a:t>erentiation</a:t>
            </a:r>
            <a:r>
              <a:rPr lang="en-GB" sz="1800" dirty="0"/>
              <a:t> → severe decrease or absence of T cells and NK cells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Number of B cells normal X insufficient help from T cells → insufficient production of antibodies  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 b="1" dirty="0"/>
              <a:t>JAK-3 deficiency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Similar features like X-linked form (defect of signal transmission through common gamma chain)</a:t>
            </a:r>
          </a:p>
          <a:p>
            <a:pPr eaLnBrk="1" hangingPunct="1">
              <a:lnSpc>
                <a:spcPct val="8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57918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ntibody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immuno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deficienc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ies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984" y="1331640"/>
            <a:ext cx="10936224" cy="5517232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3. Disorders associated with impaired lymphatic circulation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dirty="0"/>
              <a:t>a/ </a:t>
            </a:r>
            <a:r>
              <a:rPr lang="en-US" sz="2200" b="1" dirty="0" err="1"/>
              <a:t>chylothorax</a:t>
            </a:r>
            <a:r>
              <a:rPr lang="en-US" sz="2200" b="1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= presence of </a:t>
            </a:r>
            <a:r>
              <a:rPr lang="en-US" sz="2200" dirty="0" err="1"/>
              <a:t>chyle</a:t>
            </a:r>
            <a:r>
              <a:rPr lang="en-US" sz="2200" dirty="0"/>
              <a:t> in pleural cavity</a:t>
            </a:r>
          </a:p>
          <a:p>
            <a:pPr>
              <a:lnSpc>
                <a:spcPct val="80000"/>
              </a:lnSpc>
            </a:pPr>
            <a:r>
              <a:rPr lang="en-US" sz="2200" i="1" dirty="0"/>
              <a:t>Causes: </a:t>
            </a:r>
            <a:r>
              <a:rPr lang="en-US" sz="2200" dirty="0"/>
              <a:t>damage to thoracic duct (trauma, surgery) </a:t>
            </a:r>
            <a:r>
              <a:rPr lang="en-US" sz="2200" dirty="0" smtClean="0"/>
              <a:t>malignant </a:t>
            </a:r>
            <a:r>
              <a:rPr lang="en-US" sz="2200" dirty="0"/>
              <a:t>obstruction of thoracic duct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              mediastinal </a:t>
            </a:r>
            <a:r>
              <a:rPr lang="en-US" sz="2200" dirty="0" smtClean="0"/>
              <a:t>lymphadenopathy</a:t>
            </a:r>
            <a:r>
              <a:rPr lang="cs-CZ" sz="2200" dirty="0" smtClean="0"/>
              <a:t> </a:t>
            </a:r>
            <a:r>
              <a:rPr lang="en-US" sz="2200" dirty="0" smtClean="0"/>
              <a:t>thrombosis </a:t>
            </a:r>
            <a:r>
              <a:rPr lang="en-US" sz="2200" dirty="0"/>
              <a:t>of superior vena cava</a:t>
            </a:r>
          </a:p>
          <a:p>
            <a:pPr>
              <a:lnSpc>
                <a:spcPct val="80000"/>
              </a:lnSpc>
            </a:pPr>
            <a:r>
              <a:rPr lang="en-US" sz="2200" dirty="0" err="1"/>
              <a:t>Chylothorax</a:t>
            </a:r>
            <a:r>
              <a:rPr lang="en-US" sz="2200" dirty="0"/>
              <a:t> → loss of Ig and T cells → risk of bacterial and opportunistic </a:t>
            </a:r>
            <a:r>
              <a:rPr lang="en-US" sz="2200" dirty="0" smtClean="0"/>
              <a:t>infections</a:t>
            </a: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Treatment: </a:t>
            </a:r>
            <a:r>
              <a:rPr lang="en-US" sz="2200" dirty="0"/>
              <a:t>therapy of underlying condition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sz="2200" b="1" dirty="0"/>
              <a:t>b/ Proteus syndrome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= congenital disorder that causes skin overgrowth and atypical bone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development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Sequestration of </a:t>
            </a:r>
            <a:r>
              <a:rPr lang="en-US" sz="2200" dirty="0" err="1"/>
              <a:t>Ig</a:t>
            </a:r>
            <a:r>
              <a:rPr lang="en-US" sz="2200" dirty="0"/>
              <a:t> and lymphocytes in area of </a:t>
            </a:r>
            <a:r>
              <a:rPr lang="en-US" sz="2200" dirty="0" err="1"/>
              <a:t>lymphoedema</a:t>
            </a:r>
            <a:r>
              <a:rPr lang="en-US" sz="2200" dirty="0"/>
              <a:t> + intestinal </a:t>
            </a:r>
            <a:r>
              <a:rPr lang="en-US" sz="2200" dirty="0" err="1"/>
              <a:t>lymphangiectasia</a:t>
            </a:r>
            <a:r>
              <a:rPr lang="en-US" sz="2200" dirty="0"/>
              <a:t> + </a:t>
            </a:r>
            <a:r>
              <a:rPr lang="en-US" sz="2200" dirty="0" err="1"/>
              <a:t>hypercatabolism</a:t>
            </a:r>
            <a:r>
              <a:rPr lang="en-US" sz="2200" dirty="0"/>
              <a:t> of </a:t>
            </a:r>
            <a:r>
              <a:rPr lang="en-US" sz="2200" dirty="0" err="1"/>
              <a:t>IgG</a:t>
            </a:r>
            <a:r>
              <a:rPr lang="en-US" sz="2200" dirty="0"/>
              <a:t> →↓</a:t>
            </a:r>
            <a:r>
              <a:rPr lang="en-US" sz="2200" dirty="0" err="1"/>
              <a:t>IgG+A</a:t>
            </a: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</a:t>
            </a:r>
          </a:p>
          <a:p>
            <a:pPr>
              <a:lnSpc>
                <a:spcPct val="80000"/>
              </a:lnSpc>
            </a:pP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1941946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III. Antibody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immunodeficiencies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476" y="1889448"/>
            <a:ext cx="11603736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Disorders associated with increased immunoglobulin catabolism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dirty="0" err="1"/>
              <a:t>Myotonic</a:t>
            </a:r>
            <a:r>
              <a:rPr lang="en-US" sz="2200" b="1" dirty="0"/>
              <a:t> dystrophy</a:t>
            </a:r>
          </a:p>
          <a:p>
            <a:pPr>
              <a:lnSpc>
                <a:spcPct val="80000"/>
              </a:lnSpc>
              <a:buNone/>
            </a:pPr>
            <a:endParaRPr lang="en-US" sz="2200" b="1" i="1" dirty="0"/>
          </a:p>
          <a:p>
            <a:pPr>
              <a:lnSpc>
                <a:spcPct val="80000"/>
              </a:lnSpc>
            </a:pPr>
            <a:r>
              <a:rPr lang="en-US" sz="2200" dirty="0"/>
              <a:t>Decreased levels of </a:t>
            </a:r>
            <a:r>
              <a:rPr lang="en-US" sz="2200" dirty="0" err="1"/>
              <a:t>IgG</a:t>
            </a:r>
            <a:r>
              <a:rPr lang="en-US" sz="2200" dirty="0"/>
              <a:t> attributed to </a:t>
            </a:r>
            <a:r>
              <a:rPr lang="en-US" sz="2200" dirty="0" err="1"/>
              <a:t>hypercatabolism</a:t>
            </a:r>
            <a:r>
              <a:rPr lang="en-US" sz="2200" dirty="0"/>
              <a:t> of </a:t>
            </a:r>
            <a:r>
              <a:rPr lang="en-US" sz="2200" dirty="0" err="1"/>
              <a:t>IgG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/>
              <a:t>Clinical significance of </a:t>
            </a:r>
            <a:r>
              <a:rPr lang="en-US" sz="2200" dirty="0" err="1"/>
              <a:t>hypogammaglobulinemia</a:t>
            </a:r>
            <a:r>
              <a:rPr lang="en-US" sz="2200" dirty="0"/>
              <a:t> is unclear</a:t>
            </a:r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Treatment: </a:t>
            </a:r>
            <a:r>
              <a:rPr lang="en-US" sz="2200" dirty="0"/>
              <a:t>in symptomatic patients, ATB prophylaxis, event</a:t>
            </a:r>
            <a:r>
              <a:rPr lang="en-US" sz="2200" dirty="0" smtClean="0"/>
              <a:t>.</a:t>
            </a:r>
            <a:r>
              <a:rPr lang="cs-CZ" sz="2200" dirty="0" smtClean="0"/>
              <a:t> </a:t>
            </a:r>
            <a:r>
              <a:rPr lang="cs-CZ" sz="2200" dirty="0" err="1" smtClean="0"/>
              <a:t>Ig</a:t>
            </a:r>
            <a:r>
              <a:rPr lang="cs-CZ" sz="2200" dirty="0" smtClean="0"/>
              <a:t> </a:t>
            </a:r>
            <a:r>
              <a:rPr lang="en-US" sz="2200" dirty="0" smtClean="0"/>
              <a:t>replacement </a:t>
            </a: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                    </a:t>
            </a: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98652267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III. Antibody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immunodeficiencies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7320" y="1484784"/>
            <a:ext cx="10030968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5. Iatrogenic antibody deficiency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a/ </a:t>
            </a:r>
            <a:r>
              <a:rPr lang="en-US" sz="2200" b="1" i="1" dirty="0" err="1"/>
              <a:t>Rituximab</a:t>
            </a:r>
            <a:endParaRPr lang="en-US" sz="2200" b="1" i="1" dirty="0"/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= monoclonal antibody against CD20 used for treatment of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</a:t>
            </a:r>
            <a:r>
              <a:rPr lang="en-US" sz="2200" dirty="0" err="1"/>
              <a:t>lymphoproliferative</a:t>
            </a:r>
            <a:r>
              <a:rPr lang="en-US" sz="2200" dirty="0"/>
              <a:t> diseases and systemic autoimmune diseases (RA,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Wegener’s </a:t>
            </a:r>
            <a:r>
              <a:rPr lang="en-US" sz="2200" dirty="0" err="1"/>
              <a:t>granulomatosis</a:t>
            </a:r>
            <a:r>
              <a:rPr lang="en-US" sz="2200" dirty="0"/>
              <a:t>, </a:t>
            </a:r>
            <a:r>
              <a:rPr lang="en-US" sz="2200" dirty="0" err="1"/>
              <a:t>Churg</a:t>
            </a:r>
            <a:r>
              <a:rPr lang="en-US" sz="2200" dirty="0"/>
              <a:t>-Strauss </a:t>
            </a:r>
            <a:r>
              <a:rPr lang="en-US" sz="2200" dirty="0" err="1"/>
              <a:t>sy</a:t>
            </a:r>
            <a:r>
              <a:rPr lang="en-US" sz="2200" dirty="0"/>
              <a:t>.)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B cell depletion → ↓</a:t>
            </a:r>
            <a:r>
              <a:rPr lang="en-US" sz="2200" dirty="0" err="1"/>
              <a:t>Ig</a:t>
            </a:r>
            <a:r>
              <a:rPr lang="en-US" sz="22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200" dirty="0" err="1"/>
              <a:t>Hypogammaglobulinemia</a:t>
            </a:r>
            <a:r>
              <a:rPr lang="en-US" sz="2200" dirty="0"/>
              <a:t> observed esp.in B cell lymphoma (functional </a:t>
            </a:r>
            <a:r>
              <a:rPr lang="en-US" sz="2200" dirty="0" smtClean="0"/>
              <a:t>defect </a:t>
            </a:r>
            <a:r>
              <a:rPr lang="en-US" sz="2200" dirty="0"/>
              <a:t>? effect of chemotherapy ? effect of </a:t>
            </a:r>
            <a:r>
              <a:rPr lang="cs-CZ" sz="2200" dirty="0"/>
              <a:t>r</a:t>
            </a:r>
            <a:r>
              <a:rPr lang="en-US" sz="2200" dirty="0" err="1"/>
              <a:t>ituximab</a:t>
            </a:r>
            <a:r>
              <a:rPr lang="en-US" sz="2200" dirty="0"/>
              <a:t> ? combination ?)</a:t>
            </a:r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Treatment: </a:t>
            </a:r>
            <a:r>
              <a:rPr lang="en-US" sz="2200" dirty="0"/>
              <a:t>minority of patients develop sustained hypo</a:t>
            </a:r>
            <a:r>
              <a:rPr lang="cs-CZ" sz="2200" dirty="0" err="1"/>
              <a:t>Ig</a:t>
            </a:r>
            <a:r>
              <a:rPr lang="en-US" sz="2200" dirty="0"/>
              <a:t> </a:t>
            </a:r>
            <a:r>
              <a:rPr lang="en-US" sz="2200" dirty="0" err="1"/>
              <a:t>requ</a:t>
            </a:r>
            <a:r>
              <a:rPr lang="cs-CZ" sz="2200" dirty="0"/>
              <a:t>i</a:t>
            </a:r>
            <a:r>
              <a:rPr lang="en-US" sz="2200" dirty="0"/>
              <a:t>ring </a:t>
            </a:r>
            <a:endParaRPr lang="cs-CZ" sz="2200" dirty="0"/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                    </a:t>
            </a:r>
            <a:r>
              <a:rPr lang="en-US" sz="2200" dirty="0" err="1"/>
              <a:t>Ig</a:t>
            </a:r>
            <a:r>
              <a:rPr lang="en-US" sz="2200" dirty="0"/>
              <a:t> replacement</a:t>
            </a:r>
          </a:p>
          <a:p>
            <a:pPr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</a:pP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37054031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III. Antibody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immunodeficiencies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1328" y="1484784"/>
            <a:ext cx="9729216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5. Iatrogenic antibody deficiency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b/ CD19-targeted </a:t>
            </a:r>
            <a:r>
              <a:rPr lang="en-US" sz="2200" b="1" i="1" dirty="0" err="1"/>
              <a:t>chimeric</a:t>
            </a:r>
            <a:r>
              <a:rPr lang="en-US" sz="2200" b="1" i="1" dirty="0"/>
              <a:t> antigen receptor T cells (CART)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Use of CART against B cell antigens (CD19) to treat acute lymphoblastic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</a:t>
            </a:r>
            <a:r>
              <a:rPr lang="en-US" sz="2200" dirty="0" err="1"/>
              <a:t>leukaemia</a:t>
            </a:r>
            <a:r>
              <a:rPr lang="en-US" sz="2200" dirty="0"/>
              <a:t> (ALL) was associated with B cell </a:t>
            </a:r>
            <a:r>
              <a:rPr lang="en-US" sz="2200" dirty="0" err="1"/>
              <a:t>aplasia</a:t>
            </a:r>
            <a:r>
              <a:rPr lang="en-US" sz="2200" dirty="0"/>
              <a:t> →↓</a:t>
            </a:r>
            <a:r>
              <a:rPr lang="en-US" sz="2200" dirty="0" err="1"/>
              <a:t>Ig</a:t>
            </a: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Treatment:</a:t>
            </a:r>
            <a:r>
              <a:rPr lang="en-US" sz="2200" dirty="0"/>
              <a:t> sometimes </a:t>
            </a:r>
            <a:r>
              <a:rPr lang="en-US" sz="2200" dirty="0" err="1"/>
              <a:t>Ig</a:t>
            </a:r>
            <a:r>
              <a:rPr lang="en-US" sz="2200" dirty="0"/>
              <a:t> replacement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c/ </a:t>
            </a:r>
            <a:r>
              <a:rPr lang="en-US" sz="2200" b="1" i="1" dirty="0" err="1"/>
              <a:t>Atacicept</a:t>
            </a:r>
            <a:endParaRPr lang="en-US" sz="2200" b="1" i="1" dirty="0"/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= humanized recombinant fusion protein against TACI → B cell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suppression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Tested in treatment of lupus nephritis → some subjects developed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</a:t>
            </a:r>
            <a:r>
              <a:rPr lang="en-US" sz="2200" dirty="0" err="1"/>
              <a:t>hypogammaglobulinemia</a:t>
            </a:r>
            <a:r>
              <a:rPr lang="en-US" sz="2200" dirty="0"/>
              <a:t> and serious infections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</a:pP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03145933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III. Antibody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immunodeficiencies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8448" y="1484784"/>
            <a:ext cx="10149840" cy="496855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5. Iatrogenic antibody deficiency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d/ </a:t>
            </a:r>
            <a:r>
              <a:rPr lang="en-US" sz="2200" b="1" i="1" dirty="0" err="1"/>
              <a:t>Imatinib</a:t>
            </a:r>
            <a:endParaRPr lang="en-US" sz="2200" b="1" i="1" dirty="0"/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= a selective tyrosine </a:t>
            </a:r>
            <a:r>
              <a:rPr lang="en-US" sz="2200" dirty="0" err="1"/>
              <a:t>kinase</a:t>
            </a:r>
            <a:r>
              <a:rPr lang="en-US" sz="2200" dirty="0"/>
              <a:t> inhibitor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Tested for treatment of chronic myeloid </a:t>
            </a:r>
            <a:r>
              <a:rPr lang="en-US" sz="2200" dirty="0" err="1"/>
              <a:t>leukaemia</a:t>
            </a:r>
            <a:r>
              <a:rPr lang="en-US" sz="2200" dirty="0"/>
              <a:t> (CML) – some patients developed </a:t>
            </a:r>
            <a:r>
              <a:rPr lang="en-US" sz="2200" dirty="0" err="1"/>
              <a:t>hypogammaglobulinemia</a:t>
            </a:r>
            <a:r>
              <a:rPr lang="en-US" sz="2200" dirty="0"/>
              <a:t>, maybe due to inhibition of </a:t>
            </a:r>
            <a:r>
              <a:rPr lang="en-US" sz="2200" dirty="0" err="1"/>
              <a:t>Ig</a:t>
            </a:r>
            <a:r>
              <a:rPr lang="en-US" sz="2200" dirty="0"/>
              <a:t> class switch recombination  </a:t>
            </a:r>
          </a:p>
          <a:p>
            <a:pPr>
              <a:lnSpc>
                <a:spcPct val="80000"/>
              </a:lnSpc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e/ </a:t>
            </a:r>
            <a:r>
              <a:rPr lang="en-US" sz="2200" b="1" i="1" dirty="0" err="1"/>
              <a:t>Mycophenolate</a:t>
            </a:r>
            <a:r>
              <a:rPr lang="en-US" sz="2200" b="1" i="1" dirty="0"/>
              <a:t> </a:t>
            </a:r>
            <a:r>
              <a:rPr lang="en-US" sz="2200" b="1" i="1" dirty="0" err="1"/>
              <a:t>mofetil</a:t>
            </a:r>
            <a:endParaRPr lang="en-US" sz="2200" b="1" i="1" dirty="0"/>
          </a:p>
          <a:p>
            <a:pPr>
              <a:lnSpc>
                <a:spcPct val="80000"/>
              </a:lnSpc>
            </a:pPr>
            <a:r>
              <a:rPr lang="en-US" sz="2200" dirty="0"/>
              <a:t>Inhibits de-novo synthesis of purines in lymphocytes → wide </a:t>
            </a:r>
            <a:r>
              <a:rPr lang="en-US" sz="2200" dirty="0" smtClean="0"/>
              <a:t>ranging </a:t>
            </a:r>
            <a:r>
              <a:rPr lang="en-US" sz="2200" dirty="0"/>
              <a:t>effects across the immune system, but preferentially on B cell </a:t>
            </a:r>
            <a:r>
              <a:rPr lang="en-US" sz="2200" dirty="0" smtClean="0"/>
              <a:t>activation</a:t>
            </a:r>
            <a:r>
              <a:rPr lang="en-US" sz="2200" dirty="0"/>
              <a:t>, proliferation and plasma cell generation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Used for treatment of transplanted patients or patients with SLE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Some patients developed </a:t>
            </a:r>
            <a:r>
              <a:rPr lang="en-US" sz="2200" dirty="0" err="1"/>
              <a:t>hypogammaglobulinemia</a:t>
            </a:r>
            <a:r>
              <a:rPr lang="en-US" sz="2200" dirty="0"/>
              <a:t> with </a:t>
            </a:r>
            <a:r>
              <a:rPr lang="en-US" sz="2200" dirty="0" err="1"/>
              <a:t>bronchiectasis</a:t>
            </a:r>
            <a:endParaRPr lang="en-US" sz="2200" dirty="0"/>
          </a:p>
          <a:p>
            <a:pPr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</a:pP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89433392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/>
              <a:t>III. Antibody </a:t>
            </a:r>
            <a:r>
              <a:rPr lang="en-US" b="1" dirty="0" err="1"/>
              <a:t>immunodeficiencies</a:t>
            </a:r>
            <a:endParaRPr lang="en-US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484784"/>
            <a:ext cx="9198424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600" b="1" dirty="0"/>
              <a:t>5. Iatrogenic antibody deficiency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f/ </a:t>
            </a:r>
            <a:r>
              <a:rPr lang="en-US" sz="2200" b="1" i="1" dirty="0" err="1"/>
              <a:t>Cyclophosphamide</a:t>
            </a:r>
            <a:endParaRPr lang="en-US" sz="2200" b="1" i="1" dirty="0"/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= alkylating agent killing activated T cells and B cells → </a:t>
            </a:r>
            <a:r>
              <a:rPr lang="en-US" sz="2200" dirty="0" smtClean="0"/>
              <a:t>immunosuppressive </a:t>
            </a:r>
            <a:r>
              <a:rPr lang="en-US" sz="2200" dirty="0" err="1"/>
              <a:t>efects</a:t>
            </a:r>
            <a:r>
              <a:rPr lang="en-US" sz="22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200" dirty="0" err="1"/>
              <a:t>Hypogammaglobulinemia</a:t>
            </a:r>
            <a:r>
              <a:rPr lang="en-US" sz="2200" dirty="0"/>
              <a:t> and </a:t>
            </a:r>
            <a:r>
              <a:rPr lang="en-US" sz="2200" dirty="0" err="1"/>
              <a:t>lymphopenia</a:t>
            </a:r>
            <a:r>
              <a:rPr lang="en-US" sz="2200" dirty="0"/>
              <a:t> are well-recognized adverse effects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Used in combination with high-dose steroids and </a:t>
            </a:r>
            <a:r>
              <a:rPr lang="cs-CZ" sz="2200" dirty="0" err="1"/>
              <a:t>r</a:t>
            </a:r>
            <a:r>
              <a:rPr lang="en-US" sz="2200" dirty="0" err="1"/>
              <a:t>ituximab</a:t>
            </a:r>
            <a:r>
              <a:rPr lang="en-US" sz="2200" dirty="0"/>
              <a:t> 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g/ Corticosteroids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Some patients develop moderate reduction of IgG by systemic oral </a:t>
            </a:r>
            <a:r>
              <a:rPr lang="en-US" sz="2200" dirty="0" smtClean="0"/>
              <a:t>steroid </a:t>
            </a:r>
            <a:r>
              <a:rPr lang="en-US" sz="2200" dirty="0"/>
              <a:t>treatment, but without clinical symptoms</a:t>
            </a:r>
          </a:p>
          <a:p>
            <a:pPr>
              <a:lnSpc>
                <a:spcPct val="80000"/>
              </a:lnSpc>
            </a:pP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71059727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/>
              <a:t>III. Antibody </a:t>
            </a:r>
            <a:r>
              <a:rPr lang="en-US" b="1" dirty="0" err="1"/>
              <a:t>immunodeficiencies</a:t>
            </a:r>
            <a:endParaRPr lang="en-US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484784"/>
            <a:ext cx="9573328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600" b="1" dirty="0"/>
              <a:t>5. Iatrogenic antibody deficiency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h/ </a:t>
            </a:r>
            <a:r>
              <a:rPr lang="en-US" sz="2200" b="1" i="1" dirty="0" err="1"/>
              <a:t>Antiepileptics</a:t>
            </a:r>
            <a:endParaRPr lang="en-US" sz="2200" b="1" i="1" dirty="0"/>
          </a:p>
          <a:p>
            <a:pPr>
              <a:lnSpc>
                <a:spcPct val="80000"/>
              </a:lnSpc>
            </a:pPr>
            <a:r>
              <a:rPr lang="en-US" sz="2200" dirty="0"/>
              <a:t>Some patients treated with phenytoin, carbamazepine, sodium valproate and lamotrigine developed </a:t>
            </a:r>
            <a:r>
              <a:rPr lang="en-US" sz="2200" dirty="0" err="1"/>
              <a:t>hypogammaglobulinemia</a:t>
            </a:r>
            <a:r>
              <a:rPr lang="en-US" sz="2200" dirty="0"/>
              <a:t>, some </a:t>
            </a:r>
            <a:r>
              <a:rPr lang="en-US" sz="2200" dirty="0" smtClean="0"/>
              <a:t>of </a:t>
            </a:r>
            <a:r>
              <a:rPr lang="en-US" sz="2200" dirty="0"/>
              <a:t>them </a:t>
            </a:r>
            <a:r>
              <a:rPr lang="en-US" sz="2200" dirty="0" smtClean="0"/>
              <a:t>require </a:t>
            </a:r>
            <a:r>
              <a:rPr lang="en-US" sz="2200" dirty="0"/>
              <a:t>Ig replacement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Pathogenesis is unclear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 err="1"/>
              <a:t>i</a:t>
            </a:r>
            <a:r>
              <a:rPr lang="en-US" sz="2200" b="1" i="1" dirty="0"/>
              <a:t>/ Other drugs</a:t>
            </a:r>
          </a:p>
          <a:p>
            <a:pPr>
              <a:lnSpc>
                <a:spcPct val="80000"/>
              </a:lnSpc>
            </a:pPr>
            <a:r>
              <a:rPr lang="en-US" sz="2200" dirty="0" err="1"/>
              <a:t>Sulphasalazine</a:t>
            </a:r>
            <a:r>
              <a:rPr lang="en-US" sz="2200" dirty="0"/>
              <a:t> (RA, IBD) and chlorpromazine (psychosis) can cause </a:t>
            </a:r>
            <a:r>
              <a:rPr lang="en-US" sz="2200" dirty="0" smtClean="0"/>
              <a:t>secondary </a:t>
            </a:r>
            <a:r>
              <a:rPr lang="en-US" sz="2200" dirty="0" err="1"/>
              <a:t>hypogammaglobulinemia</a:t>
            </a:r>
            <a:endParaRPr lang="en-US" sz="2200" dirty="0"/>
          </a:p>
          <a:p>
            <a:pPr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</a:pP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7295051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IV.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Cellular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immunodeficiencies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Due</a:t>
            </a:r>
            <a:r>
              <a:rPr lang="cs-CZ" dirty="0"/>
              <a:t> to </a:t>
            </a:r>
            <a:r>
              <a:rPr lang="cs-CZ" b="1" dirty="0" err="1"/>
              <a:t>viral</a:t>
            </a:r>
            <a:r>
              <a:rPr lang="cs-CZ" b="1" dirty="0"/>
              <a:t> </a:t>
            </a:r>
            <a:r>
              <a:rPr lang="cs-CZ" b="1" dirty="0" err="1"/>
              <a:t>infections</a:t>
            </a:r>
            <a:r>
              <a:rPr lang="cs-CZ" b="1" dirty="0"/>
              <a:t> </a:t>
            </a:r>
            <a:r>
              <a:rPr lang="cs-CZ" dirty="0"/>
              <a:t>(HIV, EBV, CMV, VZV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b="1" dirty="0" err="1"/>
              <a:t>Malignancies</a:t>
            </a:r>
            <a:r>
              <a:rPr lang="cs-CZ" dirty="0"/>
              <a:t> (</a:t>
            </a:r>
            <a:r>
              <a:rPr lang="cs-CZ" dirty="0" err="1"/>
              <a:t>Hodgkin</a:t>
            </a:r>
            <a:r>
              <a:rPr lang="en-US" dirty="0"/>
              <a:t>’s </a:t>
            </a:r>
            <a:r>
              <a:rPr lang="cs-CZ" dirty="0" err="1"/>
              <a:t>lymphoma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b="1" dirty="0" err="1"/>
              <a:t>Substances</a:t>
            </a:r>
            <a:r>
              <a:rPr lang="cs-CZ" b="1" dirty="0"/>
              <a:t> </a:t>
            </a:r>
            <a:r>
              <a:rPr lang="cs-CZ" b="1" dirty="0" err="1"/>
              <a:t>causing</a:t>
            </a:r>
            <a:r>
              <a:rPr lang="cs-CZ" b="1" dirty="0"/>
              <a:t> </a:t>
            </a:r>
            <a:r>
              <a:rPr lang="cs-CZ" b="1" dirty="0" err="1"/>
              <a:t>aplastic</a:t>
            </a:r>
            <a:r>
              <a:rPr lang="cs-CZ" b="1" dirty="0"/>
              <a:t> </a:t>
            </a:r>
            <a:r>
              <a:rPr lang="cs-CZ" b="1" dirty="0" err="1"/>
              <a:t>anemia</a:t>
            </a:r>
            <a:r>
              <a:rPr lang="cs-CZ" b="1" dirty="0"/>
              <a:t> </a:t>
            </a:r>
            <a:r>
              <a:rPr lang="cs-CZ" dirty="0"/>
              <a:t>(benzene, </a:t>
            </a:r>
            <a:r>
              <a:rPr lang="cs-CZ" dirty="0" err="1"/>
              <a:t>cytostatics</a:t>
            </a:r>
            <a:r>
              <a:rPr lang="cs-CZ" dirty="0"/>
              <a:t>, </a:t>
            </a:r>
            <a:r>
              <a:rPr lang="cs-CZ" dirty="0" err="1"/>
              <a:t>antibiotics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747344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49224" y="274638"/>
            <a:ext cx="10488168" cy="63408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Acquired </a:t>
            </a:r>
            <a:r>
              <a:rPr lang="en-US" altLang="cs-CZ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ImmunoDeficiency</a:t>
            </a:r>
            <a:r>
              <a:rPr lang="en-US" alt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 Syndrome (A.I.D.S.)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52181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cs-CZ" sz="2200" dirty="0"/>
              <a:t>Caused by Retrovirus </a:t>
            </a:r>
            <a:r>
              <a:rPr lang="en-US" altLang="cs-CZ" sz="2200" b="1" dirty="0"/>
              <a:t>HIV 1</a:t>
            </a:r>
            <a:r>
              <a:rPr lang="en-US" altLang="cs-CZ" sz="2200" dirty="0"/>
              <a:t> or </a:t>
            </a:r>
            <a:r>
              <a:rPr lang="en-US" altLang="cs-CZ" sz="2200" b="1" dirty="0"/>
              <a:t>HIV 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200" dirty="0"/>
              <a:t>Current incidence </a:t>
            </a:r>
            <a:r>
              <a:rPr lang="cs-CZ" altLang="cs-CZ" sz="2200" dirty="0"/>
              <a:t>37</a:t>
            </a:r>
            <a:r>
              <a:rPr lang="en-US" altLang="cs-CZ" sz="2200" dirty="0"/>
              <a:t> </a:t>
            </a:r>
            <a:r>
              <a:rPr lang="en-US" altLang="cs-CZ" sz="2200" dirty="0" err="1"/>
              <a:t>mil.people</a:t>
            </a:r>
            <a:r>
              <a:rPr lang="en-US" altLang="cs-CZ" sz="2200" dirty="0"/>
              <a:t>, predominantly in central Africa, </a:t>
            </a:r>
            <a:r>
              <a:rPr lang="cs-CZ" altLang="cs-CZ" sz="2200" dirty="0"/>
              <a:t>2</a:t>
            </a:r>
            <a:r>
              <a:rPr lang="en-US" altLang="cs-CZ" sz="2200" dirty="0"/>
              <a:t>mil. of new infections per year, </a:t>
            </a:r>
            <a:r>
              <a:rPr lang="cs-CZ" altLang="cs-CZ" sz="2200" dirty="0"/>
              <a:t>1.2</a:t>
            </a:r>
            <a:r>
              <a:rPr lang="en-US" altLang="cs-CZ" sz="2200" dirty="0"/>
              <a:t> mil. deaths per year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200" dirty="0"/>
              <a:t>CZ:10/14 - HIV+ 2330,  AIDS 423, deaths 310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200" dirty="0"/>
              <a:t>Virus has a tropism for cells bearing </a:t>
            </a:r>
            <a:r>
              <a:rPr lang="en-US" altLang="cs-CZ" sz="2200" b="1" dirty="0"/>
              <a:t>CD4 </a:t>
            </a:r>
            <a:r>
              <a:rPr lang="en-US" altLang="cs-CZ" sz="2200" b="1" dirty="0" smtClean="0"/>
              <a:t>(T </a:t>
            </a:r>
            <a:r>
              <a:rPr lang="en-US" altLang="cs-CZ" sz="2200" b="1" dirty="0"/>
              <a:t>helper cells)</a:t>
            </a:r>
            <a:r>
              <a:rPr lang="en-US" altLang="cs-CZ" sz="2200" dirty="0"/>
              <a:t>; also affects macrophages and CNS cells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200" dirty="0"/>
              <a:t>Virus uses for e</a:t>
            </a:r>
            <a:r>
              <a:rPr lang="cs-CZ" altLang="cs-CZ" sz="2200" dirty="0"/>
              <a:t>n</a:t>
            </a:r>
            <a:r>
              <a:rPr lang="en-US" altLang="cs-CZ" sz="2200" dirty="0"/>
              <a:t>t</a:t>
            </a:r>
            <a:r>
              <a:rPr lang="cs-CZ" altLang="cs-CZ" sz="2200" dirty="0"/>
              <a:t>e</a:t>
            </a:r>
            <a:r>
              <a:rPr lang="en-US" altLang="cs-CZ" sz="2200" dirty="0"/>
              <a:t>r</a:t>
            </a:r>
            <a:r>
              <a:rPr lang="cs-CZ" altLang="cs-CZ" sz="2200" dirty="0"/>
              <a:t>ing</a:t>
            </a:r>
            <a:r>
              <a:rPr lang="en-US" altLang="cs-CZ" sz="2200" dirty="0"/>
              <a:t> into cells CD4 receptor and some chemokine molecules (CCR5 and CXCR4)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200" dirty="0"/>
              <a:t>Viral genome transcribes into human DNA by using </a:t>
            </a:r>
            <a:r>
              <a:rPr lang="en-US" altLang="cs-CZ" sz="2200" b="1" dirty="0"/>
              <a:t>reverse transcriptase</a:t>
            </a:r>
            <a:r>
              <a:rPr lang="en-US" altLang="cs-CZ" sz="2200" dirty="0"/>
              <a:t> and infected cell provides viral replication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200" b="1" u="sng" dirty="0"/>
              <a:t>Transmission:</a:t>
            </a:r>
            <a:r>
              <a:rPr lang="en-US" altLang="cs-CZ" sz="2200" b="1" dirty="0"/>
              <a:t> </a:t>
            </a:r>
            <a:r>
              <a:rPr lang="en-US" altLang="cs-CZ" sz="2200" dirty="0"/>
              <a:t>sexual contact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cs-CZ" sz="2200" dirty="0"/>
              <a:t>                              body fluids (blood and blood products)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200" dirty="0"/>
              <a:t>                              mother-to-child (prenatal, delivery, </a:t>
            </a:r>
            <a:r>
              <a:rPr lang="en-US" altLang="cs-CZ" sz="2200" dirty="0" err="1"/>
              <a:t>bre</a:t>
            </a:r>
            <a:r>
              <a:rPr lang="cs-CZ" altLang="cs-CZ" sz="2200" dirty="0"/>
              <a:t>a</a:t>
            </a:r>
            <a:r>
              <a:rPr lang="en-US" altLang="cs-CZ" sz="2200" dirty="0" err="1"/>
              <a:t>st</a:t>
            </a:r>
            <a:r>
              <a:rPr lang="cs-CZ" altLang="cs-CZ" sz="2200" dirty="0"/>
              <a:t>-</a:t>
            </a:r>
            <a:r>
              <a:rPr lang="en-US" altLang="cs-CZ" sz="2200" dirty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200" dirty="0"/>
              <a:t>                              feeding)</a:t>
            </a:r>
          </a:p>
        </p:txBody>
      </p:sp>
    </p:spTree>
    <p:extLst>
      <p:ext uri="{BB962C8B-B14F-4D97-AF65-F5344CB8AC3E}">
        <p14:creationId xmlns:p14="http://schemas.microsoft.com/office/powerpoint/2010/main" val="84649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77240" y="274638"/>
            <a:ext cx="10405872" cy="63408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Acquired </a:t>
            </a:r>
            <a:r>
              <a:rPr lang="en-US" altLang="cs-CZ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ImmunoDeficiency</a:t>
            </a:r>
            <a:r>
              <a:rPr lang="en-US" alt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 Syndrome (A.I.D.S.)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521811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cs-CZ" sz="2400" b="1" u="sng" dirty="0"/>
              <a:t>Phases: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cs-CZ" sz="2000" b="1" dirty="0"/>
              <a:t>acute </a:t>
            </a:r>
            <a:r>
              <a:rPr lang="en-US" altLang="cs-CZ" sz="2000" dirty="0"/>
              <a:t>- 3 to 6 weeks after </a:t>
            </a:r>
            <a:r>
              <a:rPr lang="en-US" altLang="cs-CZ" sz="2000" dirty="0" err="1"/>
              <a:t>primoinfection</a:t>
            </a:r>
            <a:endParaRPr lang="en-US" altLang="cs-CZ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cs-CZ" sz="2000" dirty="0"/>
              <a:t>               - flu-like symptoms or asymptomatic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cs-CZ" sz="2000" b="1" dirty="0"/>
              <a:t>asymptomatic</a:t>
            </a:r>
            <a:r>
              <a:rPr lang="en-US" altLang="cs-CZ" sz="2000" dirty="0"/>
              <a:t> - months or years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                             - viral replication, loss of </a:t>
            </a:r>
            <a:r>
              <a:rPr lang="en-US" altLang="cs-CZ" sz="2000" dirty="0" err="1"/>
              <a:t>Th</a:t>
            </a:r>
            <a:r>
              <a:rPr lang="en-US" altLang="cs-CZ" sz="2000" dirty="0"/>
              <a:t> cells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cs-CZ" sz="2000" b="1" dirty="0"/>
              <a:t>symptomatic</a:t>
            </a:r>
            <a:r>
              <a:rPr lang="en-US" altLang="cs-CZ" sz="2000" dirty="0"/>
              <a:t> - decrease of </a:t>
            </a:r>
            <a:r>
              <a:rPr lang="en-US" altLang="cs-CZ" sz="2000" dirty="0" err="1"/>
              <a:t>Th</a:t>
            </a:r>
            <a:r>
              <a:rPr lang="en-US" altLang="cs-CZ" sz="2000" dirty="0"/>
              <a:t> cells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                          -  fevers, weight loss, anorexia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                           - infections (oropharyngeal candidiasis), autoimmune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                             disorders, malignancy, allergy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cs-CZ" sz="2000" b="1" dirty="0"/>
              <a:t>AIDS</a:t>
            </a:r>
            <a:r>
              <a:rPr lang="en-US" altLang="cs-CZ" sz="2000" i="1" dirty="0"/>
              <a:t> -</a:t>
            </a:r>
            <a:r>
              <a:rPr lang="en-US" altLang="cs-CZ" sz="2000" dirty="0"/>
              <a:t> systemic breakdown,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cs-CZ" sz="2000" dirty="0"/>
              <a:t>               - opportunistic infections: pneumocystis pneumonia,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cs-CZ" sz="2000" dirty="0"/>
              <a:t>                 </a:t>
            </a:r>
            <a:r>
              <a:rPr lang="en-US" altLang="cs-CZ" sz="2000" i="1" dirty="0"/>
              <a:t>Cryptococcus</a:t>
            </a:r>
            <a:r>
              <a:rPr lang="en-US" altLang="cs-CZ" sz="2000" dirty="0"/>
              <a:t>, </a:t>
            </a:r>
            <a:r>
              <a:rPr lang="en-US" altLang="cs-CZ" sz="2000" i="1" dirty="0" err="1"/>
              <a:t>Mycobacteria</a:t>
            </a:r>
            <a:r>
              <a:rPr lang="cs-CZ" altLang="cs-CZ" sz="2000" i="1" dirty="0"/>
              <a:t>, </a:t>
            </a:r>
            <a:r>
              <a:rPr lang="cs-CZ" altLang="cs-CZ" sz="2000" i="1" dirty="0" err="1"/>
              <a:t>Toxoplasmosis</a:t>
            </a:r>
            <a:r>
              <a:rPr lang="en-US" altLang="cs-CZ" sz="2000" dirty="0"/>
              <a:t> etc.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cs-CZ" sz="2000" dirty="0"/>
              <a:t>               - neoplasms (Kaposi’s sarcoma, </a:t>
            </a:r>
            <a:r>
              <a:rPr lang="en-US" altLang="cs-CZ" sz="2000" dirty="0" err="1"/>
              <a:t>Burkitt’s</a:t>
            </a:r>
            <a:r>
              <a:rPr lang="en-US" altLang="cs-CZ" sz="2000" dirty="0"/>
              <a:t> lymphoma) </a:t>
            </a:r>
          </a:p>
        </p:txBody>
      </p:sp>
    </p:spTree>
    <p:extLst>
      <p:ext uri="{BB962C8B-B14F-4D97-AF65-F5344CB8AC3E}">
        <p14:creationId xmlns:p14="http://schemas.microsoft.com/office/powerpoint/2010/main" val="263797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IV. Combined T </a:t>
            </a: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B cell deficiencies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9" y="1628800"/>
            <a:ext cx="8518525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b="1" dirty="0"/>
              <a:t>a/ Severe Combined Immunodeficiency (SCID)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200" dirty="0"/>
          </a:p>
          <a:p>
            <a:pPr>
              <a:buFont typeface="Wingdings" pitchFamily="2" charset="2"/>
              <a:buChar char="Ø"/>
            </a:pPr>
            <a:r>
              <a:rPr lang="en-GB" sz="1800" dirty="0"/>
              <a:t>IL-7 R or CD45 deficiency (T-B+NK+ form)</a:t>
            </a:r>
          </a:p>
          <a:p>
            <a:pPr>
              <a:buNone/>
            </a:pPr>
            <a:endParaRPr lang="en-GB" sz="1800" dirty="0"/>
          </a:p>
          <a:p>
            <a:pPr>
              <a:buFont typeface="Wingdings" pitchFamily="2" charset="2"/>
              <a:buChar char="Ø"/>
            </a:pPr>
            <a:r>
              <a:rPr lang="en-GB" sz="1800" b="1" dirty="0"/>
              <a:t>Adenosine </a:t>
            </a:r>
            <a:r>
              <a:rPr lang="en-GB" sz="1800" b="1" dirty="0" err="1"/>
              <a:t>deaminase</a:t>
            </a:r>
            <a:r>
              <a:rPr lang="en-GB" sz="1800" b="1" dirty="0"/>
              <a:t> (ADA)</a:t>
            </a:r>
            <a:r>
              <a:rPr lang="en-GB" sz="1800" dirty="0"/>
              <a:t> or </a:t>
            </a:r>
            <a:r>
              <a:rPr lang="en-GB" sz="1800" b="1" dirty="0" err="1"/>
              <a:t>purin</a:t>
            </a:r>
            <a:r>
              <a:rPr lang="cs-CZ" sz="1800" b="1" dirty="0"/>
              <a:t>e</a:t>
            </a:r>
            <a:r>
              <a:rPr lang="en-GB" sz="1800" b="1" dirty="0"/>
              <a:t> nucleoside </a:t>
            </a:r>
            <a:r>
              <a:rPr lang="en-GB" sz="1800" b="1" dirty="0" err="1"/>
              <a:t>phosphorylase</a:t>
            </a:r>
            <a:r>
              <a:rPr lang="en-GB" sz="1800" b="1" dirty="0"/>
              <a:t> (PNP)</a:t>
            </a:r>
            <a:r>
              <a:rPr lang="en-GB" sz="1800" dirty="0"/>
              <a:t> </a:t>
            </a:r>
            <a:r>
              <a:rPr lang="en-GB" sz="1800" b="1" dirty="0"/>
              <a:t>deficiency</a:t>
            </a:r>
          </a:p>
          <a:p>
            <a:endParaRPr lang="en-GB" sz="1800" dirty="0"/>
          </a:p>
          <a:p>
            <a:pPr>
              <a:buFontTx/>
              <a:buChar char="-"/>
            </a:pPr>
            <a:r>
              <a:rPr lang="en-GB" sz="1800" dirty="0"/>
              <a:t>AR heredity</a:t>
            </a:r>
          </a:p>
          <a:p>
            <a:pPr>
              <a:buFontTx/>
              <a:buChar char="-"/>
            </a:pPr>
            <a:r>
              <a:rPr lang="en-GB" sz="1800" dirty="0"/>
              <a:t>These defects lead to purine metabolites </a:t>
            </a:r>
            <a:r>
              <a:rPr lang="en-GB" sz="1800" dirty="0" err="1"/>
              <a:t>cumulation</a:t>
            </a:r>
            <a:r>
              <a:rPr lang="en-GB" sz="1800" dirty="0"/>
              <a:t> → inhibit</a:t>
            </a:r>
            <a:r>
              <a:rPr lang="cs-CZ" sz="1800" dirty="0"/>
              <a:t>ion</a:t>
            </a:r>
            <a:r>
              <a:rPr lang="en-GB" sz="1800" dirty="0"/>
              <a:t> lymphocyte proliferation  (ADA) or toxic</a:t>
            </a:r>
            <a:r>
              <a:rPr lang="cs-CZ" sz="1800" dirty="0"/>
              <a:t> </a:t>
            </a:r>
            <a:r>
              <a:rPr lang="cs-CZ" sz="1800" dirty="0" err="1"/>
              <a:t>effect</a:t>
            </a:r>
            <a:r>
              <a:rPr lang="en-GB" sz="1800" dirty="0"/>
              <a:t> to lymphocytes (PNP) →  absence of T and B cells (T-B- form) – this form of SCID develops </a:t>
            </a:r>
            <a:r>
              <a:rPr lang="cs-CZ" sz="1800" dirty="0" err="1"/>
              <a:t>also</a:t>
            </a:r>
            <a:r>
              <a:rPr lang="cs-CZ" sz="1800" dirty="0"/>
              <a:t> </a:t>
            </a:r>
            <a:r>
              <a:rPr lang="en-GB" sz="1800" dirty="0"/>
              <a:t>on the basis of other mutations (e.g.</a:t>
            </a:r>
            <a:r>
              <a:rPr lang="en-GB" sz="1800" b="1" dirty="0"/>
              <a:t>RAG1</a:t>
            </a:r>
            <a:r>
              <a:rPr lang="en-GB" sz="1800" dirty="0"/>
              <a:t> or </a:t>
            </a:r>
            <a:r>
              <a:rPr lang="en-GB" sz="1800" b="1" dirty="0"/>
              <a:t>RAG2 recombinase deficiency</a:t>
            </a:r>
            <a:r>
              <a:rPr lang="en-GB" sz="1800" dirty="0"/>
              <a:t>, </a:t>
            </a:r>
            <a:r>
              <a:rPr lang="en-GB" sz="1800" b="1" dirty="0"/>
              <a:t>MHC </a:t>
            </a:r>
            <a:r>
              <a:rPr lang="en-GB" sz="1800" b="1" dirty="0" err="1"/>
              <a:t>gp.II</a:t>
            </a:r>
            <a:r>
              <a:rPr lang="en-GB" sz="1800" b="1" dirty="0"/>
              <a:t> expression defect</a:t>
            </a:r>
            <a:r>
              <a:rPr lang="en-GB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3282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3272" y="274638"/>
            <a:ext cx="9802368" cy="63408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Acquired </a:t>
            </a:r>
            <a:r>
              <a:rPr lang="en-US" altLang="cs-CZ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ImmunoDeficiency</a:t>
            </a:r>
            <a:r>
              <a:rPr lang="en-US" alt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 Syndrome (A.I.D.S.)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3936" y="1412876"/>
            <a:ext cx="9281159" cy="521811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cs-CZ" sz="2400" b="1" u="sng" dirty="0"/>
              <a:t>Diagnosis: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cs-CZ" sz="20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cs-CZ" sz="2200" dirty="0"/>
              <a:t>Serology - </a:t>
            </a:r>
            <a:r>
              <a:rPr lang="en-US" altLang="cs-CZ" sz="2200" b="1" dirty="0"/>
              <a:t>specific antibodies</a:t>
            </a:r>
            <a:r>
              <a:rPr lang="en-US" altLang="cs-CZ" sz="2200" dirty="0"/>
              <a:t>, 4 to 12 weeks after </a:t>
            </a:r>
            <a:r>
              <a:rPr lang="en-US" altLang="cs-CZ" sz="2200" dirty="0" err="1"/>
              <a:t>primoinfection</a:t>
            </a:r>
            <a:r>
              <a:rPr lang="en-US" altLang="cs-CZ" sz="22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cs-CZ" sz="2200" dirty="0"/>
              <a:t>Measurement of </a:t>
            </a:r>
            <a:r>
              <a:rPr lang="en-US" altLang="cs-CZ" sz="2200" b="1" dirty="0"/>
              <a:t>antigen p24 </a:t>
            </a:r>
            <a:r>
              <a:rPr lang="en-US" altLang="cs-CZ" sz="2200" dirty="0"/>
              <a:t>– before seroconversion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cs-CZ" sz="2200" b="1" dirty="0"/>
              <a:t>Viral RNA</a:t>
            </a:r>
            <a:r>
              <a:rPr lang="en-US" altLang="cs-CZ" sz="2200" dirty="0"/>
              <a:t> measurement – before seroconversion, PCR testing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cs-CZ" sz="2200" dirty="0" err="1"/>
              <a:t>Th</a:t>
            </a:r>
            <a:r>
              <a:rPr lang="en-US" altLang="cs-CZ" sz="2200" dirty="0"/>
              <a:t> cells counts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altLang="cs-CZ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cs-CZ" sz="2400" b="1" u="sng" dirty="0"/>
              <a:t>Therapy: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cs-CZ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cs-CZ" sz="2200" dirty="0"/>
              <a:t>- </a:t>
            </a:r>
            <a:r>
              <a:rPr lang="en-US" sz="2200" b="1" dirty="0"/>
              <a:t>HAART (</a:t>
            </a:r>
            <a:r>
              <a:rPr lang="en-US" sz="2200" b="1" i="1" dirty="0"/>
              <a:t>Highly Active Antiretroviral Therapy</a:t>
            </a:r>
            <a:r>
              <a:rPr lang="en-US" sz="2200" b="1" dirty="0"/>
              <a:t>) </a:t>
            </a:r>
            <a:r>
              <a:rPr lang="en-US" sz="2200" dirty="0"/>
              <a:t>– combination of nucleoside (Zidovudine) and non-nucleoside (</a:t>
            </a:r>
            <a:r>
              <a:rPr lang="en-US" sz="2200" dirty="0" err="1"/>
              <a:t>Nevirapin</a:t>
            </a:r>
            <a:r>
              <a:rPr lang="en-US" sz="2200" dirty="0"/>
              <a:t>) reverse transcriptase inhibitors and protease inhibitors (</a:t>
            </a:r>
            <a:r>
              <a:rPr lang="en-US" sz="2200" dirty="0" err="1"/>
              <a:t>Lopinavir</a:t>
            </a:r>
            <a:r>
              <a:rPr lang="en-US" sz="2200" dirty="0"/>
              <a:t>)</a:t>
            </a:r>
            <a:endParaRPr lang="en-US" altLang="cs-CZ" sz="2200" dirty="0"/>
          </a:p>
        </p:txBody>
      </p:sp>
    </p:spTree>
    <p:extLst>
      <p:ext uri="{BB962C8B-B14F-4D97-AF65-F5344CB8AC3E}">
        <p14:creationId xmlns:p14="http://schemas.microsoft.com/office/powerpoint/2010/main" val="110126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86968" y="274638"/>
            <a:ext cx="10149840" cy="63408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Acquired </a:t>
            </a:r>
            <a:r>
              <a:rPr lang="en-US" altLang="cs-CZ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ImmunoDeficiency</a:t>
            </a:r>
            <a:r>
              <a:rPr lang="en-US" alt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 Syndrome (A.I.D.S.)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521811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cs-CZ" sz="2400" b="1" u="sng" dirty="0"/>
              <a:t>Therapy: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cs-CZ" sz="2000" dirty="0"/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en-US" altLang="cs-CZ" sz="2200" dirty="0"/>
              <a:t> Prophylaxis with antibiotics and </a:t>
            </a:r>
            <a:r>
              <a:rPr lang="en-US" altLang="cs-CZ" sz="2200" dirty="0" err="1"/>
              <a:t>antimycotics</a:t>
            </a:r>
            <a:endParaRPr lang="en-US" altLang="cs-CZ" sz="2200" dirty="0"/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en-US" altLang="cs-CZ" sz="2200" dirty="0"/>
              <a:t> TBC prevention (</a:t>
            </a:r>
            <a:r>
              <a:rPr lang="en-US" altLang="cs-CZ" sz="2200" dirty="0" err="1"/>
              <a:t>isoniazid</a:t>
            </a:r>
            <a:r>
              <a:rPr lang="en-US" altLang="cs-CZ" sz="2200" dirty="0"/>
              <a:t>)</a:t>
            </a:r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en-US" altLang="cs-CZ" sz="2200" dirty="0"/>
              <a:t> </a:t>
            </a:r>
            <a:r>
              <a:rPr lang="en-US" altLang="cs-CZ" sz="2200" dirty="0" err="1"/>
              <a:t>Ig</a:t>
            </a:r>
            <a:r>
              <a:rPr lang="en-US" altLang="cs-CZ" sz="2200" dirty="0"/>
              <a:t> replacement</a:t>
            </a:r>
          </a:p>
        </p:txBody>
      </p:sp>
    </p:spTree>
    <p:extLst>
      <p:ext uri="{BB962C8B-B14F-4D97-AF65-F5344CB8AC3E}">
        <p14:creationId xmlns:p14="http://schemas.microsoft.com/office/powerpoint/2010/main" val="406932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IV. Combined T </a:t>
            </a: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B cell deficiencies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9144000" cy="529776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3300" b="1" dirty="0">
                <a:latin typeface="Arial" panose="020B0604020202020204" pitchFamily="34" charset="0"/>
                <a:cs typeface="Arial" panose="020B0604020202020204" pitchFamily="34" charset="0"/>
              </a:rPr>
              <a:t>a/ Severe Combined Immunodeficiency (SCID)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2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 dirty="0"/>
              <a:t> </a:t>
            </a:r>
            <a:r>
              <a:rPr lang="en-GB" sz="1800" b="1" dirty="0" err="1"/>
              <a:t>Omenn</a:t>
            </a:r>
            <a:r>
              <a:rPr lang="en-GB" sz="1800" b="1" dirty="0"/>
              <a:t> syndrome</a:t>
            </a:r>
            <a:r>
              <a:rPr lang="en-GB" sz="1800" dirty="0"/>
              <a:t> 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Severe PID belonging to SCID group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Mutation of RAG recombinases →impaired VDJ </a:t>
            </a:r>
            <a:r>
              <a:rPr lang="en-GB" sz="1800" dirty="0" err="1"/>
              <a:t>recombinations</a:t>
            </a:r>
            <a:r>
              <a:rPr lang="en-GB" sz="1800" dirty="0"/>
              <a:t> → proliferation of one or more clones of autoreactive T cells → unlike </a:t>
            </a:r>
            <a:r>
              <a:rPr lang="cs-CZ" sz="1800" dirty="0"/>
              <a:t>in </a:t>
            </a:r>
            <a:r>
              <a:rPr lang="en-GB" sz="1800" dirty="0"/>
              <a:t>classical SCID, Omenn syndrome need not to display T lymphopenia (</a:t>
            </a:r>
            <a:r>
              <a:rPr lang="cs-CZ" sz="1800" dirty="0" err="1"/>
              <a:t>numbers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en-GB" sz="1800" dirty="0"/>
              <a:t>T cells can be increased) X number of B cells and Ig are very low 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i="1" u="sng" dirty="0"/>
              <a:t>Symptoms:</a:t>
            </a:r>
            <a:r>
              <a:rPr lang="en-GB" sz="1800" dirty="0"/>
              <a:t>  </a:t>
            </a:r>
            <a:r>
              <a:rPr lang="en-GB" sz="1800" dirty="0" err="1"/>
              <a:t>lymphadenopathy</a:t>
            </a:r>
            <a:r>
              <a:rPr lang="en-GB" sz="1800" dirty="0"/>
              <a:t>, </a:t>
            </a:r>
            <a:r>
              <a:rPr lang="en-GB" sz="1800" dirty="0" err="1"/>
              <a:t>hepatomegaly</a:t>
            </a:r>
            <a:r>
              <a:rPr lang="en-GB" sz="1800" dirty="0"/>
              <a:t>, generalized </a:t>
            </a:r>
            <a:r>
              <a:rPr lang="en-GB" sz="1800" dirty="0" err="1"/>
              <a:t>erythroderma</a:t>
            </a:r>
            <a:r>
              <a:rPr lang="en-GB" sz="1800" dirty="0"/>
              <a:t> with </a:t>
            </a:r>
            <a:r>
              <a:rPr lang="en-GB" sz="1800" dirty="0" err="1"/>
              <a:t>allopecia</a:t>
            </a:r>
            <a:r>
              <a:rPr lang="en-GB" sz="1800" dirty="0"/>
              <a:t>, symptoms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     typical for SCID (pneumonia, chronic </a:t>
            </a:r>
            <a:r>
              <a:rPr lang="en-GB" sz="1800" dirty="0" err="1"/>
              <a:t>diarrhea</a:t>
            </a:r>
            <a:r>
              <a:rPr lang="en-GB" sz="1800" dirty="0"/>
              <a:t>, failure to thrive)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i="1" u="sng" dirty="0"/>
              <a:t>Dg:</a:t>
            </a:r>
            <a:r>
              <a:rPr lang="en-GB" sz="1800" dirty="0"/>
              <a:t> evidence of T cells </a:t>
            </a:r>
            <a:r>
              <a:rPr lang="en-GB" sz="1800" dirty="0" err="1"/>
              <a:t>clonality</a:t>
            </a:r>
            <a:r>
              <a:rPr lang="en-GB" sz="18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genetic tests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 b="1" dirty="0"/>
              <a:t> Reticular </a:t>
            </a:r>
            <a:r>
              <a:rPr lang="en-GB" sz="1800" b="1" dirty="0" err="1"/>
              <a:t>dysgenesis</a:t>
            </a:r>
            <a:r>
              <a:rPr lang="en-GB" sz="1800" b="1" dirty="0"/>
              <a:t> syndrome</a:t>
            </a:r>
            <a:r>
              <a:rPr lang="en-GB" sz="1800" dirty="0"/>
              <a:t> 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The most severe form of SCID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Mutation of </a:t>
            </a:r>
            <a:r>
              <a:rPr lang="en-GB" sz="1800" dirty="0" err="1"/>
              <a:t>adenylate</a:t>
            </a:r>
            <a:r>
              <a:rPr lang="en-GB" sz="1800" dirty="0"/>
              <a:t> </a:t>
            </a:r>
            <a:r>
              <a:rPr lang="en-GB" sz="1800" dirty="0" err="1"/>
              <a:t>kinase</a:t>
            </a:r>
            <a:r>
              <a:rPr lang="en-GB" sz="1800" dirty="0"/>
              <a:t> 2  gene (</a:t>
            </a:r>
            <a:r>
              <a:rPr lang="en-GB" sz="1800" i="1" dirty="0"/>
              <a:t>AK2</a:t>
            </a:r>
            <a:r>
              <a:rPr lang="en-GB" sz="1800" dirty="0"/>
              <a:t>) → increased apoptosis of myeloid and lymphoid precursors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T-B- form of SCID</a:t>
            </a:r>
          </a:p>
        </p:txBody>
      </p:sp>
    </p:spTree>
    <p:extLst>
      <p:ext uri="{BB962C8B-B14F-4D97-AF65-F5344CB8AC3E}">
        <p14:creationId xmlns:p14="http://schemas.microsoft.com/office/powerpoint/2010/main" val="4186517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3648" y="0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IV. Combined T and B cell deficiencies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484785"/>
            <a:ext cx="8518525" cy="518457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a/ Severe Combined Immunodeficiency (SCID)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b="1" dirty="0"/>
          </a:p>
          <a:p>
            <a:pPr eaLnBrk="1" hangingPunct="1">
              <a:lnSpc>
                <a:spcPct val="80000"/>
              </a:lnSpc>
            </a:pPr>
            <a:r>
              <a:rPr lang="en-GB" sz="1800" b="1" dirty="0"/>
              <a:t>Clinical symptoms of SCID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Onset in infancy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-     Commonly severe infection</a:t>
            </a:r>
            <a:r>
              <a:rPr lang="cs-CZ" sz="1800" dirty="0"/>
              <a:t>s</a:t>
            </a:r>
            <a:r>
              <a:rPr lang="en-GB" sz="1800" dirty="0"/>
              <a:t> of respiratory tract (pneumonia)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Failure to thrive, </a:t>
            </a:r>
            <a:r>
              <a:rPr lang="en-GB" sz="1800" dirty="0" err="1"/>
              <a:t>exanthem</a:t>
            </a:r>
            <a:r>
              <a:rPr lang="cs-CZ" sz="1800" dirty="0"/>
              <a:t>a</a:t>
            </a:r>
            <a:r>
              <a:rPr lang="en-GB" sz="1800" dirty="0"/>
              <a:t>s similar to eczema, chronic </a:t>
            </a:r>
            <a:r>
              <a:rPr lang="en-GB" sz="1800" dirty="0" err="1"/>
              <a:t>diarrhea</a:t>
            </a:r>
            <a:r>
              <a:rPr lang="en-GB" sz="1800" dirty="0"/>
              <a:t>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Absence of tonsils and adenoids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Infections caused by </a:t>
            </a:r>
            <a:r>
              <a:rPr lang="en-GB" sz="1800" dirty="0" err="1"/>
              <a:t>bacterias</a:t>
            </a:r>
            <a:r>
              <a:rPr lang="en-GB" sz="1800" dirty="0"/>
              <a:t>, viruses or fungi – typically </a:t>
            </a:r>
            <a:r>
              <a:rPr lang="en-GB" sz="1800" dirty="0" err="1"/>
              <a:t>pneumocystic</a:t>
            </a:r>
            <a:r>
              <a:rPr lang="en-GB" sz="1800" dirty="0"/>
              <a:t> pneumonia, </a:t>
            </a:r>
            <a:r>
              <a:rPr lang="en-GB" sz="1800" dirty="0" err="1"/>
              <a:t>candidiasis</a:t>
            </a:r>
            <a:r>
              <a:rPr lang="en-GB" sz="1800" dirty="0"/>
              <a:t>, CMV infections, infections caused by BCG (</a:t>
            </a:r>
            <a:r>
              <a:rPr lang="en-GB" sz="1800" dirty="0" err="1"/>
              <a:t>BCGitis</a:t>
            </a:r>
            <a:r>
              <a:rPr lang="en-GB" sz="1800" dirty="0"/>
              <a:t>)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n-GB" sz="1800" dirty="0"/>
          </a:p>
          <a:p>
            <a:pPr>
              <a:lnSpc>
                <a:spcPct val="80000"/>
              </a:lnSpc>
            </a:pPr>
            <a:r>
              <a:rPr lang="en-GB" sz="1800" b="1" dirty="0"/>
              <a:t>Treatment of SCID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The only successful and ultimate treatment is </a:t>
            </a:r>
            <a:r>
              <a:rPr lang="cs-CZ" sz="1800" dirty="0" smtClean="0"/>
              <a:t>HSCT</a:t>
            </a:r>
            <a:r>
              <a:rPr lang="en-GB" sz="1800" dirty="0" smtClean="0"/>
              <a:t> </a:t>
            </a:r>
            <a:r>
              <a:rPr lang="en-GB" sz="1800" dirty="0"/>
              <a:t>performed as soon as possible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Substitution of </a:t>
            </a:r>
            <a:r>
              <a:rPr lang="en-GB" sz="1800" dirty="0" err="1"/>
              <a:t>Ig</a:t>
            </a:r>
            <a:endParaRPr lang="en-GB" sz="1800" dirty="0"/>
          </a:p>
          <a:p>
            <a:pPr>
              <a:lnSpc>
                <a:spcPct val="80000"/>
              </a:lnSpc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53673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49313" y="87214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IV. Combined T </a:t>
            </a: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B cell deficiencies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412777"/>
            <a:ext cx="8518525" cy="544522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b/ </a:t>
            </a:r>
            <a:r>
              <a:rPr lang="en-GB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diGeorge</a:t>
            </a: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 syndrome</a:t>
            </a:r>
          </a:p>
          <a:p>
            <a:pPr eaLnBrk="1" hangingPunct="1"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-     deletion of long arm of chromosome 22 (22q11.2) → defective development of 3rd and 4th branchial pouch (complete, par</a:t>
            </a:r>
            <a:r>
              <a:rPr lang="cs-CZ" sz="1800" dirty="0"/>
              <a:t>t</a:t>
            </a:r>
            <a:r>
              <a:rPr lang="en-GB" sz="1800" dirty="0" err="1"/>
              <a:t>ial</a:t>
            </a:r>
            <a:r>
              <a:rPr lang="en-GB" sz="1800" dirty="0"/>
              <a:t>)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rare cases of </a:t>
            </a:r>
            <a:r>
              <a:rPr lang="en-GB" sz="1800" dirty="0" err="1"/>
              <a:t>diGeorge</a:t>
            </a:r>
            <a:r>
              <a:rPr lang="en-GB" sz="1800" dirty="0"/>
              <a:t> syndrome without 22q11.2 deletion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AD heredity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typically defect of development (absence) of thymus and/or parathyroid glands, severe congenital heart disease is characteristic, facial </a:t>
            </a:r>
            <a:r>
              <a:rPr lang="en-GB" sz="1800" dirty="0" err="1"/>
              <a:t>dysmorfia</a:t>
            </a:r>
            <a:r>
              <a:rPr lang="en-GB" sz="1800" dirty="0"/>
              <a:t>, mental retardation 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b="1" i="1" u="sng" dirty="0"/>
              <a:t>Symptoms: </a:t>
            </a:r>
            <a:r>
              <a:rPr lang="en-GB" sz="1800" dirty="0"/>
              <a:t>usually symptoms of VCC predominates (typically </a:t>
            </a:r>
            <a:r>
              <a:rPr lang="en-GB" sz="1800" dirty="0" err="1"/>
              <a:t>Fallot’s</a:t>
            </a:r>
            <a:r>
              <a:rPr lang="en-GB" sz="1800" dirty="0"/>
              <a:t> </a:t>
            </a:r>
            <a:r>
              <a:rPr lang="en-GB" sz="1800" dirty="0" err="1"/>
              <a:t>tetralogy</a:t>
            </a:r>
            <a:r>
              <a:rPr lang="en-GB" sz="1800" dirty="0"/>
              <a:t>)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    sometimes </a:t>
            </a:r>
            <a:r>
              <a:rPr lang="en-GB" sz="1800" dirty="0" err="1"/>
              <a:t>hypocalcemic</a:t>
            </a:r>
            <a:r>
              <a:rPr lang="en-GB" sz="1800" dirty="0"/>
              <a:t> spasms due to </a:t>
            </a:r>
            <a:r>
              <a:rPr lang="en-GB" sz="1800" dirty="0" err="1"/>
              <a:t>hypoparathyroidism</a:t>
            </a:r>
            <a:r>
              <a:rPr lang="en-GB" sz="18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    immunodeficiency (recurrent respiratory infections), </a:t>
            </a:r>
            <a:r>
              <a:rPr lang="cs-CZ" sz="1800" dirty="0" err="1" smtClean="0"/>
              <a:t>sometimes</a:t>
            </a:r>
            <a:r>
              <a:rPr lang="cs-CZ" sz="1800" dirty="0" smtClean="0"/>
              <a:t> a</a:t>
            </a:r>
            <a:r>
              <a:rPr lang="en-GB" sz="1800" dirty="0" smtClean="0"/>
              <a:t>s </a:t>
            </a:r>
            <a:r>
              <a:rPr lang="en-GB" sz="1800" dirty="0"/>
              <a:t>severe </a:t>
            </a:r>
            <a:r>
              <a:rPr lang="cs-CZ" sz="1800" dirty="0" smtClean="0"/>
              <a:t>as</a:t>
            </a:r>
            <a:r>
              <a:rPr lang="en-GB" sz="1800" dirty="0" smtClean="0"/>
              <a:t> </a:t>
            </a: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    in  SCID 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b="1" i="1" u="sng" dirty="0"/>
              <a:t>Dg.: </a:t>
            </a:r>
            <a:r>
              <a:rPr lang="en-GB" sz="1800" dirty="0"/>
              <a:t>typical symptoms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genetic tests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b="1" i="1" u="sng" dirty="0"/>
              <a:t>T</a:t>
            </a:r>
            <a:r>
              <a:rPr lang="cs-CZ" sz="1800" b="1" i="1" u="sng" dirty="0"/>
              <a:t>h</a:t>
            </a:r>
            <a:r>
              <a:rPr lang="en-GB" sz="1800" b="1" i="1" u="sng" dirty="0"/>
              <a:t>:  </a:t>
            </a:r>
            <a:r>
              <a:rPr lang="en-GB" sz="1800" dirty="0"/>
              <a:t>cardiac surgery, symptomatic treatment of </a:t>
            </a:r>
            <a:r>
              <a:rPr lang="en-GB" sz="1800" dirty="0" err="1"/>
              <a:t>hypoparathyroidis</a:t>
            </a:r>
            <a:r>
              <a:rPr lang="cs-CZ" sz="1800" dirty="0"/>
              <a:t>m</a:t>
            </a:r>
            <a:r>
              <a:rPr lang="en-GB" sz="1800" dirty="0"/>
              <a:t> and   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immunodeficiency, </a:t>
            </a:r>
            <a:r>
              <a:rPr lang="en-GB" sz="1800" dirty="0" err="1"/>
              <a:t>dispensarisation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202883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7512" y="374269"/>
            <a:ext cx="11201400" cy="1325563"/>
          </a:xfrm>
        </p:spPr>
        <p:txBody>
          <a:bodyPr>
            <a:normAutofit/>
          </a:bodyPr>
          <a:lstStyle/>
          <a:p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Facial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dysmorphia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diGeorge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syndrome</a:t>
            </a:r>
          </a:p>
        </p:txBody>
      </p:sp>
      <p:pic>
        <p:nvPicPr>
          <p:cNvPr id="4" name="Obrázek 3" descr="C:\Users\LISKA\Pictures\Obrázky pro publikace\P113045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3712" y="2276873"/>
            <a:ext cx="496855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5087888" y="4293096"/>
            <a:ext cx="1224136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28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3504" y="274638"/>
            <a:ext cx="10689336" cy="1143000"/>
          </a:xfrm>
        </p:spPr>
        <p:txBody>
          <a:bodyPr>
            <a:norm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Combined T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B cell deficiencies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>
            <p:extLst/>
          </p:nvPr>
        </p:nvGraphicFramePr>
        <p:xfrm>
          <a:off x="1991544" y="1556792"/>
          <a:ext cx="8136904" cy="5066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Slide" r:id="rId3" imgW="693446" imgH="521342" progId="PowerPoint.Slide.12">
                  <p:embed/>
                </p:oleObj>
              </mc:Choice>
              <mc:Fallback>
                <p:oleObj name="Slide" r:id="rId3" imgW="693446" imgH="521342" progId="PowerPoint.Slide.12">
                  <p:embed/>
                  <p:pic>
                    <p:nvPicPr>
                      <p:cNvPr id="204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544" y="1556792"/>
                        <a:ext cx="8136904" cy="50660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159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2800</Words>
  <Application>Microsoft Office PowerPoint</Application>
  <PresentationFormat>Širokoúhlá obrazovka</PresentationFormat>
  <Paragraphs>448</Paragraphs>
  <Slides>41</Slides>
  <Notes>11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Wingdings</vt:lpstr>
      <vt:lpstr>Motiv Office</vt:lpstr>
      <vt:lpstr>Slide</vt:lpstr>
      <vt:lpstr>Immunodeficiencies,  part 2</vt:lpstr>
      <vt:lpstr>Primary immunodeficiencies</vt:lpstr>
      <vt:lpstr>IV. Combined T and B cell deficiencies</vt:lpstr>
      <vt:lpstr>IV. Combined T and B cell deficiencies </vt:lpstr>
      <vt:lpstr>IV. Combined T and B cell deficiencies</vt:lpstr>
      <vt:lpstr>IV. Combined T and B cell deficiencies</vt:lpstr>
      <vt:lpstr>IV. Combined T and B cell deficiencies</vt:lpstr>
      <vt:lpstr>Facial dysmorphia in diGeorge syndrome</vt:lpstr>
      <vt:lpstr>Combined T and B cell deficiencies</vt:lpstr>
      <vt:lpstr>V. Immunodeficiency with immune dysregulation</vt:lpstr>
      <vt:lpstr>V. Immunodeficiency with immune dysregulation</vt:lpstr>
      <vt:lpstr>VI. Well-defined syndromes with immunodeficiency</vt:lpstr>
      <vt:lpstr>Typical facial features in HIES</vt:lpstr>
      <vt:lpstr>VI. Well-defined syndromes with immunodeficiency</vt:lpstr>
      <vt:lpstr>VI. Well-defined syndromes with immunodeficiency</vt:lpstr>
      <vt:lpstr>VI. Well-defined syndromes with immunodeficiency</vt:lpstr>
      <vt:lpstr>VI. Well-defined syndromes with immunodeficiency</vt:lpstr>
      <vt:lpstr>VI. Well-defined syndromes with immunodeficiency</vt:lpstr>
      <vt:lpstr>Therapy of immunodeficiency</vt:lpstr>
      <vt:lpstr>Secondary immunodeficiencies</vt:lpstr>
      <vt:lpstr>Secondary immunodeficiencies</vt:lpstr>
      <vt:lpstr>Secondary immunodeficiencies</vt:lpstr>
      <vt:lpstr>I. Defects of phagocytes</vt:lpstr>
      <vt:lpstr>II. Defects of complement system</vt:lpstr>
      <vt:lpstr>III. Antibody immunodeficiencies</vt:lpstr>
      <vt:lpstr>III. Antibody immunodeficiencies</vt:lpstr>
      <vt:lpstr>III. Antibody immunodeficiencies</vt:lpstr>
      <vt:lpstr>III. Antibody immunodeficiencies</vt:lpstr>
      <vt:lpstr>III. Antibody immunodeficiencies</vt:lpstr>
      <vt:lpstr>III. Antibody immunodeficiencies</vt:lpstr>
      <vt:lpstr>III. Antibody immunodeficiencies</vt:lpstr>
      <vt:lpstr>III. Antibody immunodeficiencies</vt:lpstr>
      <vt:lpstr>III. Antibody immunodeficiencies</vt:lpstr>
      <vt:lpstr>III. Antibody immunodeficiencies</vt:lpstr>
      <vt:lpstr>III. Antibody immunodeficiencies</vt:lpstr>
      <vt:lpstr>III. Antibody immunodeficiencies</vt:lpstr>
      <vt:lpstr>IV. Cellular immunodeficiencies</vt:lpstr>
      <vt:lpstr>Acquired ImmunoDeficiency Syndrome (A.I.D.S.)</vt:lpstr>
      <vt:lpstr>Acquired ImmunoDeficiency Syndrome (A.I.D.S.)</vt:lpstr>
      <vt:lpstr>Acquired ImmunoDeficiency Syndrome (A.I.D.S.)</vt:lpstr>
      <vt:lpstr>Acquired ImmunoDeficiency Syndrome (A.I.D.S.)</vt:lpstr>
    </vt:vector>
  </TitlesOfParts>
  <Company>Fakultní nemocnice Plzeň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Imunodeficience II.</dc:title>
  <dc:creator>Liska Martin (UIA)</dc:creator>
  <cp:lastModifiedBy>Liska Martin (UIA)</cp:lastModifiedBy>
  <cp:revision>11</cp:revision>
  <dcterms:created xsi:type="dcterms:W3CDTF">2018-11-13T13:59:25Z</dcterms:created>
  <dcterms:modified xsi:type="dcterms:W3CDTF">2019-10-31T14:24:20Z</dcterms:modified>
</cp:coreProperties>
</file>