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14" r:id="rId2"/>
    <p:sldId id="257" r:id="rId3"/>
    <p:sldId id="258" r:id="rId4"/>
    <p:sldId id="303" r:id="rId5"/>
    <p:sldId id="259" r:id="rId6"/>
    <p:sldId id="260" r:id="rId7"/>
    <p:sldId id="261" r:id="rId8"/>
    <p:sldId id="308" r:id="rId9"/>
    <p:sldId id="311" r:id="rId10"/>
    <p:sldId id="310" r:id="rId11"/>
    <p:sldId id="263" r:id="rId12"/>
    <p:sldId id="316" r:id="rId13"/>
    <p:sldId id="309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6" r:id="rId36"/>
    <p:sldId id="297" r:id="rId37"/>
    <p:sldId id="305" r:id="rId38"/>
    <p:sldId id="315" r:id="rId39"/>
    <p:sldId id="298" r:id="rId40"/>
    <p:sldId id="299" r:id="rId41"/>
    <p:sldId id="300" r:id="rId42"/>
    <p:sldId id="301" r:id="rId43"/>
    <p:sldId id="306" r:id="rId44"/>
    <p:sldId id="302" r:id="rId45"/>
    <p:sldId id="317" r:id="rId46"/>
    <p:sldId id="318" r:id="rId47"/>
    <p:sldId id="319" r:id="rId48"/>
    <p:sldId id="320" r:id="rId49"/>
    <p:sldId id="321" r:id="rId50"/>
    <p:sldId id="322" r:id="rId51"/>
    <p:sldId id="323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99FF"/>
    <a:srgbClr val="00CC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7860-A412-4D9A-97E7-8EEEC9B6EBE0}" type="datetimeFigureOut">
              <a:rPr lang="cs-CZ" smtClean="0"/>
              <a:pPr/>
              <a:t>19.12.2016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075B-4C1C-4DBD-A32B-1729C968E5E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319A2E-C003-4577-85AA-DCE30D11703F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585590-9DF9-4759-AE81-28DACAA3D0C5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68A330-3DF4-4B50-821C-A3C2060AA74B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C95CA8-BD5E-412C-BA60-23E3323C5F54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0008F8-9DA7-44E6-A33E-391579DA1D91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78A48E-B831-4ED1-BBAA-8357317C2010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6A9ED-AB69-4CDC-98E7-B7D42999128B}" type="slidenum">
              <a:rPr lang="cs-CZ"/>
              <a:pPr/>
              <a:t>35</a:t>
            </a:fld>
            <a:endParaRPr lang="cs-CZ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529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3E302-BBCE-46EA-A08C-6D8829D33D8A}" type="slidenum">
              <a:rPr lang="cs-CZ"/>
              <a:pPr/>
              <a:t>36</a:t>
            </a:fld>
            <a:endParaRPr lang="cs-CZ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73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E8F1A-7754-44D8-8A46-9EAA699431CC}" type="slidenum">
              <a:rPr lang="cs-CZ"/>
              <a:pPr/>
              <a:t>39</a:t>
            </a:fld>
            <a:endParaRPr lang="cs-CZ"/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93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11D7C-6DA3-453B-A9AD-570E8B604E14}" type="slidenum">
              <a:rPr lang="cs-CZ"/>
              <a:pPr/>
              <a:t>41</a:t>
            </a:fld>
            <a:endParaRPr lang="cs-CZ"/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24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72E82-87BF-44C4-B6AD-D00A916311C8}" type="slidenum">
              <a:rPr lang="cs-CZ"/>
              <a:pPr/>
              <a:t>42</a:t>
            </a:fld>
            <a:endParaRPr lang="cs-CZ"/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451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91BAB7-8798-4539-B080-0759CD84E171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BFB4E-0315-4B91-90D6-796848CCB447}" type="slidenum">
              <a:rPr lang="cs-CZ"/>
              <a:pPr/>
              <a:t>44</a:t>
            </a:fld>
            <a:endParaRPr lang="cs-CZ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5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0" y="0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7CEDCD-D812-4DB6-A802-2CD633F4CB0A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91E7B5-B766-4687-BBD2-0D3B2A07040A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6E2D90-16C8-45DB-B647-CDAF8F552722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2AB1A4-98EA-41B1-A59E-B1557EB38E8A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9783A7-45CC-4F8E-86DD-5BC6A81E0D2A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9007D7-C10F-4BB5-A2DD-72FDF9A974A9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4FB6EA-0518-4F94-B357-D98C3481788E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41643-7B5E-4D11-9BA6-1777651E1E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19.12.2016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19.12.2016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19.12.2016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2E84-D38D-429A-8AA6-FA4C328A1CFC}" type="datetimeFigureOut">
              <a:rPr lang="cs-CZ" smtClean="0"/>
              <a:pPr/>
              <a:t>19.12.2016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2E84-D38D-429A-8AA6-FA4C328A1CFC}" type="datetimeFigureOut">
              <a:rPr lang="cs-CZ" smtClean="0"/>
              <a:pPr/>
              <a:t>19.12.2016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2B66-6EF9-422E-A9B8-3790700B65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09xzIQ8zs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65. </a:t>
            </a:r>
            <a:r>
              <a:rPr lang="cs-CZ" dirty="0" err="1" smtClean="0">
                <a:solidFill>
                  <a:srgbClr val="002060"/>
                </a:solidFill>
              </a:rPr>
              <a:t>Protinádorová</a:t>
            </a:r>
            <a:r>
              <a:rPr lang="cs-CZ" dirty="0" smtClean="0">
                <a:solidFill>
                  <a:srgbClr val="002060"/>
                </a:solidFill>
              </a:rPr>
              <a:t> imunita (nádorové antigeny, mechanismy obrany a odolnosti).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66. Předtransplantační imunologická vyšetření. 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67. Transplantační imunita – aloimunitní reakce.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68. Typy rejekcí a reakce GvH.  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69. Imunopatologická reakce II. typu –princip, klnické příklady.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70. Imunopatologická reakce III. typu –princip, klnické příklady.</a:t>
            </a:r>
          </a:p>
          <a:p>
            <a:pPr>
              <a:lnSpc>
                <a:spcPct val="270000"/>
              </a:lnSpc>
              <a:buNone/>
            </a:pPr>
            <a:r>
              <a:rPr lang="cs-CZ" dirty="0" smtClean="0">
                <a:solidFill>
                  <a:srgbClr val="002060"/>
                </a:solidFill>
              </a:rPr>
              <a:t>71. Imunopatologická reakce IV. typu –princip, klnické příklady.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rgbClr val="0066CC"/>
                </a:solidFill>
                <a:latin typeface="Tahoma" pitchFamily="34" charset="0"/>
              </a:rPr>
              <a:t>Protinádorové</a:t>
            </a: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 imunitní mechanismy</a:t>
            </a:r>
            <a:endParaRPr lang="cs-CZ" sz="2800" dirty="0">
              <a:solidFill>
                <a:srgbClr val="0066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nádorové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 jsou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slabě imunogenní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8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obranná imunitní reakce vzniká, jsou-li nádorové antigeny prezentovány T lymfocytům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dendritickými buňkami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aktivovanými v zánětlivém prostředí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V boji proti nádorovým buňkám se významně uplatňují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cytotoxické T lymfocyty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,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NK buňky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a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interferony </a:t>
            </a:r>
          </a:p>
          <a:p>
            <a:pPr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buClr>
                <a:srgbClr val="0066CC"/>
              </a:buClr>
            </a:pPr>
            <a:endParaRPr lang="cs-CZ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0070C0"/>
                </a:solidFill>
                <a:latin typeface="Tahoma" pitchFamily="34" charset="0"/>
              </a:rPr>
              <a:t>Protinádorové</a:t>
            </a:r>
            <a:r>
              <a:rPr lang="cs-CZ" sz="3200" b="1" dirty="0" smtClean="0">
                <a:solidFill>
                  <a:srgbClr val="0070C0"/>
                </a:solidFill>
                <a:latin typeface="Tahoma" pitchFamily="34" charset="0"/>
              </a:rPr>
              <a:t> imunitní mechanismy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DC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rozptýlené v nádorové tkáni jsou nezbytné pro indukci specifické imunity (IFN</a:t>
            </a:r>
            <a:r>
              <a:rPr lang="cs-CZ" sz="2400" dirty="0" smtClean="0">
                <a:solidFill>
                  <a:srgbClr val="002060"/>
                </a:solidFill>
                <a:latin typeface="Symbol" pitchFamily="18" charset="2"/>
              </a:rPr>
              <a:t>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podporuje vyzrávání DC)</a:t>
            </a:r>
          </a:p>
          <a:p>
            <a:pPr eaLnBrk="1" hangingPunct="1"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300" dirty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převaha 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="1" baseline="-25000" dirty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</a:rPr>
              <a:t>1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  (IFN</a:t>
            </a:r>
            <a:r>
              <a:rPr lang="cs-CZ" sz="2400" dirty="0">
                <a:solidFill>
                  <a:srgbClr val="002060"/>
                </a:solidFill>
                <a:latin typeface="Symbol" pitchFamily="18" charset="2"/>
              </a:rPr>
              <a:t>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,TNF</a:t>
            </a:r>
            <a:r>
              <a:rPr lang="cs-CZ" sz="2400" dirty="0">
                <a:solidFill>
                  <a:srgbClr val="002060"/>
                </a:solidFill>
                <a:latin typeface="Symbol" pitchFamily="18" charset="2"/>
              </a:rPr>
              <a:t>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</a:p>
          <a:p>
            <a:pPr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300" dirty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nádorové buňky jsou odstraňovány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="1" baseline="-25000" dirty="0" smtClean="0">
                <a:solidFill>
                  <a:srgbClr val="002060"/>
                </a:solidFill>
                <a:latin typeface="Tahoma" pitchFamily="34" charset="0"/>
              </a:rPr>
              <a:t>C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lymfocyty</a:t>
            </a:r>
          </a:p>
          <a:p>
            <a:pPr eaLnBrk="1" hangingPunct="1"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1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70000"/>
              </a:lnSpc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sz="24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2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podpora B lymfocytů →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nádorově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specifické protilátky</a:t>
            </a:r>
          </a:p>
          <a:p>
            <a:pPr eaLnBrk="1" hangingPunct="1"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1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nádorové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 jsou odstraňovány také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NK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buňkami, které rozpoznávají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 s nižší expresí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MHCgpI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či ničí buňky označené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IgG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prostřednictvím ADCC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rgbClr val="0070C0"/>
                </a:solidFill>
                <a:latin typeface="Tahoma" pitchFamily="34" charset="0"/>
              </a:rPr>
              <a:t>Protinádorové imunitní mechanismy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8061325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692150"/>
            <a:ext cx="72977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Mechanismy odolnosti nádorů vůči imunitnímu systému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71328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vysoká variabilita nádorových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nízká exprese nádorových antigenů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sialylace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nádorové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. neposkytují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kostimulační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signály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anergie T lymfocytů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některé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protinádorové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látky mají stimulační účinky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produkce faktorů inaktivujících T lymfocyty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exprese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FasL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apoptóza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 lymfocytů</a:t>
            </a:r>
          </a:p>
          <a:p>
            <a:pPr eaLnBrk="1" hangingPunct="1">
              <a:lnSpc>
                <a:spcPct val="150000"/>
              </a:lnSpc>
              <a:spcBef>
                <a:spcPts val="25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66CC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inhibice funkce či životnosti dendritických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 (NO, IL-10, TGF-</a:t>
            </a:r>
            <a:r>
              <a:rPr lang="cs-CZ" sz="2400" dirty="0" smtClean="0">
                <a:solidFill>
                  <a:srgbClr val="002060"/>
                </a:solidFill>
                <a:latin typeface="Symbol" pitchFamily="18" charset="2"/>
                <a:cs typeface="Arial" charset="0"/>
              </a:rPr>
              <a:t>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2519363"/>
            <a:ext cx="8229600" cy="1438275"/>
          </a:xfrm>
          <a:extLst>
            <a:ext uri="{91240B29-F687-4F45-9708-019B960494DF}"/>
          </a:extLst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  <a:t>Transplantace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04813"/>
            <a:ext cx="295116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buClr>
                <a:srgbClr val="00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Transplantace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None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= 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přenos tkáně či orgánu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autologní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- dárce = příjemce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b="1" dirty="0" err="1" smtClean="0">
                <a:solidFill>
                  <a:srgbClr val="002060"/>
                </a:solidFill>
                <a:latin typeface="Tahoma" pitchFamily="34" charset="0"/>
              </a:rPr>
              <a:t>syngenní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- geneticky identický dárce s příjemcem </a:t>
            </a:r>
            <a:b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                 (identická dvojčata)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alogenní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- geneticky neidentický dárce stejného </a:t>
            </a:r>
            <a:b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                 živočišného druhu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xenogenní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- dárce jiného živočišného druhu</a:t>
            </a:r>
          </a:p>
          <a:p>
            <a:pPr>
              <a:lnSpc>
                <a:spcPct val="20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implantace - umělé náhrady tkání</a:t>
            </a:r>
            <a:endParaRPr lang="cs-CZ" sz="26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37411"/>
            <a:ext cx="2657463" cy="205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>
              <a:buClr>
                <a:schemeClr val="folHlink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Alogenní transplantace </a:t>
            </a:r>
            <a:endParaRPr lang="cs-CZ" sz="2800" dirty="0" smtClean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2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rozdíly dárce-příjemce 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v MHC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a vedlejších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histokompatibilních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endParaRPr lang="cs-CZ" sz="44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2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400" b="1" dirty="0" err="1" smtClean="0">
                <a:solidFill>
                  <a:srgbClr val="002060"/>
                </a:solidFill>
                <a:latin typeface="Tahoma" pitchFamily="34" charset="0"/>
              </a:rPr>
              <a:t>aloreaktivita</a:t>
            </a: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 T lymfocytů 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- riziko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rejekce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a reakce štěpu proti hostiteli (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GvH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)  </a:t>
            </a:r>
          </a:p>
          <a:p>
            <a:pPr>
              <a:lnSpc>
                <a:spcPct val="2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přímé rozpoznání </a:t>
            </a:r>
            <a:r>
              <a:rPr lang="cs-CZ" sz="4400" b="1" dirty="0" err="1" smtClean="0">
                <a:solidFill>
                  <a:srgbClr val="002060"/>
                </a:solidFill>
                <a:latin typeface="Tahoma" pitchFamily="34" charset="0"/>
              </a:rPr>
              <a:t>aloantigenů</a:t>
            </a: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- T lymfocyty příjemce rozpoznávají odlišné MHC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a non-MHC molekuly na APC buňkách dárce </a:t>
            </a:r>
          </a:p>
          <a:p>
            <a:pPr>
              <a:lnSpc>
                <a:spcPct val="2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nepřímé rozpoznání </a:t>
            </a:r>
            <a:r>
              <a:rPr lang="cs-CZ" sz="4400" b="1" dirty="0" err="1" smtClean="0">
                <a:solidFill>
                  <a:srgbClr val="002060"/>
                </a:solidFill>
                <a:latin typeface="Tahoma" pitchFamily="34" charset="0"/>
              </a:rPr>
              <a:t>aloantigenů</a:t>
            </a:r>
            <a:r>
              <a:rPr lang="cs-CZ" sz="44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– APC pohltí rozdílné MHC </a:t>
            </a:r>
            <a:r>
              <a:rPr lang="cs-CZ" sz="44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4400" dirty="0" smtClean="0">
                <a:solidFill>
                  <a:srgbClr val="002060"/>
                </a:solidFill>
                <a:latin typeface="Tahoma" pitchFamily="34" charset="0"/>
              </a:rPr>
              <a:t> z buněk dárce a prezentují jejich fragmenty T lymfocytům 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Předtransplantační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vyšetření</a:t>
            </a:r>
            <a:endParaRPr lang="cs-CZ" sz="2000" dirty="0" smtClean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Kompatibilita v ABO systému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- riziko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hyperakutní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nebo akcelerované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rejekce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(= tvorba Ab proti  A nebo B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na cévním endotelu štěpu)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HLA typizace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(určování alelických forem MHC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)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fenotypizací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nebo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genotypizací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pomocí PCR 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Cross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match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-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lymfocytotoxický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test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– vyšetření preformovaných Ab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(po krevních transfúzích, transplantacích, opakovaných porodech) 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Směsný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lymfocytární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test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- vyšetření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aloreaktivity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T lymfocytů, 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  sleduje se reaktivita lymfocytů na alogenní HLA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28603"/>
            <a:ext cx="8229600" cy="91216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HLA typizace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endParaRPr lang="cs-CZ" sz="2400" b="1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4944"/>
            <a:ext cx="7499176" cy="3024336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Clr>
                <a:srgbClr val="0070C0"/>
              </a:buClr>
              <a:buFontTx/>
              <a:buAutoNum type="arabicParenR"/>
              <a:defRPr/>
            </a:pPr>
            <a:r>
              <a:rPr lang="cs-CZ" sz="2400" b="1" dirty="0" smtClean="0">
                <a:solidFill>
                  <a:srgbClr val="0070C0"/>
                </a:solidFill>
                <a:latin typeface="Tahoma" pitchFamily="34" charset="0"/>
              </a:rPr>
              <a:t>Sérologická typizace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None/>
              <a:defRPr/>
            </a:pPr>
            <a:endParaRPr lang="cs-CZ" sz="20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3" y="2967579"/>
            <a:ext cx="2664296" cy="2755136"/>
          </a:xfrm>
          <a:prstGeom prst="rect">
            <a:avLst/>
          </a:prstGeom>
          <a:noFill/>
        </p:spPr>
      </p:pic>
      <p:pic>
        <p:nvPicPr>
          <p:cNvPr id="5" name="Picture 2" descr="http://www.sciscogenetics.com/wp-content/uploads/2013/05/nomencla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24744"/>
            <a:ext cx="2401367" cy="946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rgbClr val="0070C0"/>
                </a:solidFill>
                <a:latin typeface="Tahoma" pitchFamily="34" charset="0"/>
              </a:rPr>
              <a:t>Protinádorová</a:t>
            </a:r>
            <a: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  <a:t> imunita</a:t>
            </a:r>
            <a:r>
              <a:rPr lang="cs-CZ" sz="4800" b="1" dirty="0" smtClean="0">
                <a:solidFill>
                  <a:srgbClr val="0000FF"/>
                </a:solidFill>
              </a:rPr>
              <a:t/>
            </a:r>
            <a:br>
              <a:rPr lang="cs-CZ" sz="4800" b="1" dirty="0" smtClean="0">
                <a:solidFill>
                  <a:srgbClr val="0000FF"/>
                </a:solidFill>
              </a:rPr>
            </a:br>
            <a:endParaRPr lang="cs-CZ" sz="4800" b="1" dirty="0" smtClean="0">
              <a:solidFill>
                <a:srgbClr val="0000FF"/>
              </a:solidFill>
            </a:endParaRPr>
          </a:p>
        </p:txBody>
      </p:sp>
      <p:pic>
        <p:nvPicPr>
          <p:cNvPr id="3" name="Obrázek 2" descr="http://thejustinwayneshow.com/wp-content/uploads/2011/06/natural-killer-cell-attacks-cancer-cell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00504"/>
            <a:ext cx="36385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 descr="https://tse1.mm.bing.net/th?id=HN.608024707586592152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000250" cy="22098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643834" y="6286520"/>
            <a:ext cx="117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J. </a:t>
            </a:r>
            <a:r>
              <a:rPr lang="cs-CZ" dirty="0">
                <a:solidFill>
                  <a:schemeClr val="bg1"/>
                </a:solidFill>
              </a:rPr>
              <a:t>O</a:t>
            </a:r>
            <a:r>
              <a:rPr lang="cs-CZ" dirty="0" smtClean="0">
                <a:solidFill>
                  <a:schemeClr val="bg1"/>
                </a:solidFill>
              </a:rPr>
              <a:t>chotná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2) Molekulárně genetické metody</a:t>
            </a:r>
            <a:endParaRPr lang="cs-CZ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</a:t>
            </a:r>
            <a:r>
              <a:rPr lang="cs-CZ" sz="2400" dirty="0" err="1" smtClean="0">
                <a:solidFill>
                  <a:srgbClr val="002060"/>
                </a:solidFill>
              </a:rPr>
              <a:t>Genotypizace</a:t>
            </a:r>
            <a:r>
              <a:rPr lang="cs-CZ" sz="2400" dirty="0" smtClean="0">
                <a:solidFill>
                  <a:srgbClr val="002060"/>
                </a:solidFill>
              </a:rPr>
              <a:t> se používá k průkazu genových sekvencí, určujících konkrétní HLA výbavu.</a:t>
            </a:r>
            <a:endParaRPr lang="cs-CZ" sz="2400" b="1" dirty="0" smtClean="0">
              <a:solidFill>
                <a:srgbClr val="002060"/>
              </a:solidFill>
            </a:endParaRPr>
          </a:p>
          <a:p>
            <a:pPr>
              <a:lnSpc>
                <a:spcPct val="300000"/>
              </a:lnSpc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2a) PCR-SSP</a:t>
            </a:r>
          </a:p>
          <a:p>
            <a:pPr>
              <a:lnSpc>
                <a:spcPct val="300000"/>
              </a:lnSpc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2b) PCR-SSO</a:t>
            </a:r>
          </a:p>
          <a:p>
            <a:pPr>
              <a:lnSpc>
                <a:spcPct val="300000"/>
              </a:lnSpc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2c) PCR- SBT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sz="2800" b="1" dirty="0" smtClean="0">
              <a:solidFill>
                <a:srgbClr val="00FF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sz="2800" b="1" dirty="0" smtClean="0">
              <a:solidFill>
                <a:srgbClr val="0070C0"/>
              </a:solidFill>
            </a:endParaRPr>
          </a:p>
        </p:txBody>
      </p:sp>
      <p:pic>
        <p:nvPicPr>
          <p:cNvPr id="4" name="Obrázek 3" descr="pcr-ss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20888"/>
            <a:ext cx="11310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kk.convdocs.org/pars_docs/refs/215/214498/214498_html_mace079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3968" y="3573016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97152"/>
            <a:ext cx="1688103" cy="108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Cross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-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match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test</a:t>
            </a:r>
            <a:endParaRPr lang="cs-CZ" sz="2400" b="1" dirty="0" smtClean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průkaz preformovaných protilátek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  <a:latin typeface="Tahoma" pitchFamily="34" charset="0"/>
              </a:rPr>
              <a:t>sérum příjemce + lymfocyty dárce + králičí komplement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→  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jsou-li v séru příjemce cytotoxické Ab proti dárcovským HLA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(tzv.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  <a:latin typeface="Tahoma" pitchFamily="34" charset="0"/>
              </a:rPr>
              <a:t>aloprotilátky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=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Ab aktivující komplement) →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lýza dárcových lymfocytů. Vizualizace průnikem barviva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do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lyzovaných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ozitivita testu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= přítomnost preformovaných Ab  →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riziko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hyperakutní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rejekce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! →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Tahoma" pitchFamily="34" charset="0"/>
              </a:rPr>
              <a:t>kontraindikace transplantace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620713"/>
            <a:ext cx="7194550" cy="5394325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buClr>
                <a:schemeClr val="folHlink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Směsná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lymfocytární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reakce (MLR)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průkaz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aloreaktivity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T lymfocytů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smísí se lymfocyty dárce  a příjemce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T lymfocyty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se po rozpoznání alogenních MHC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gp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aktivují a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proliferují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hodnotí se množství zabudovaných radioaktivních nukleotidů v DNA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Jednosměrná MLR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stanovení reaktivity T lymfocytů příjemce vůči buňkám dárce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buňky dárce se ozáří či ošetří cytostatikem, tím ztratí schopnost dělení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4"/>
            <a:ext cx="8229600" cy="8794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Směsná </a:t>
            </a:r>
            <a:r>
              <a:rPr lang="cs-CZ" sz="3100" b="1" dirty="0" err="1" smtClean="0">
                <a:solidFill>
                  <a:srgbClr val="0070C0"/>
                </a:solidFill>
                <a:latin typeface="Tahoma" pitchFamily="34" charset="0"/>
              </a:rPr>
              <a:t>lymfocytární</a:t>
            </a:r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 reakce (MLR)</a:t>
            </a:r>
            <a:b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</a:br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 jednosměrná</a:t>
            </a:r>
            <a:r>
              <a:rPr lang="cs-CZ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</p:txBody>
      </p:sp>
      <p:pic>
        <p:nvPicPr>
          <p:cNvPr id="59396" name="Picture 4" descr="M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2804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(odhojení, odvržení štěpu)</a:t>
            </a: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None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</a:rPr>
              <a:t>Faktory: </a:t>
            </a: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Genetický rozdíl mezi dárcem a příjemcem, zejména v genech kódujících MHC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(HLA) </a:t>
            </a: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Druh tkáně/orgánu - nejsilnější reakce proti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vaskularizovaným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tkáním obsahujícím hodně  APC (kůže)</a:t>
            </a: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Aktivita imunitního systému příjemce –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imunodeficitní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příjemce</a:t>
            </a:r>
            <a:b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má menší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odhojovací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reakce; imunosupresivní léčba po transplantaci - potlačení </a:t>
            </a:r>
            <a:r>
              <a:rPr lang="cs-CZ" sz="3600" dirty="0" err="1" smtClean="0">
                <a:solidFill>
                  <a:srgbClr val="002060"/>
                </a:solidFill>
                <a:latin typeface="Tahoma" pitchFamily="34" charset="0"/>
              </a:rPr>
              <a:t>rejekce</a:t>
            </a:r>
            <a:endParaRPr lang="cs-CZ" sz="36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 lvl="1"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Stav transplantovaného orgánu - délka ischémie, způsob uchování, traumatizace orgánu při odběru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Hyperakutní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minuty až hodiny po transplantaci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imunitní reakce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protilátkového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typu</a:t>
            </a:r>
            <a:b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1700" b="1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1700" b="1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b="1" i="1" dirty="0" smtClean="0">
                <a:solidFill>
                  <a:srgbClr val="002060"/>
                </a:solidFill>
                <a:latin typeface="Tahoma" pitchFamily="34" charset="0"/>
              </a:rPr>
              <a:t>mechanismus: 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 krvi příjemce jsou přítomny již před transplantací preformované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nebo přirozené Ab (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IgM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proti sacharidovým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) → Ab+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štěpu (MHC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nebo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endotélií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) → štěp poškozen aktivovaným komplementem (lýza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.)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5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a endotelu štěpu: aktivace koagulačních faktorů a destiček, vznik trombů, akumulace neutrofilních granulocytů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15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15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b="1" i="1" dirty="0" smtClean="0">
                <a:solidFill>
                  <a:srgbClr val="002060"/>
                </a:solidFill>
                <a:latin typeface="Tahoma" pitchFamily="34" charset="0"/>
              </a:rPr>
              <a:t>prevence: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negat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.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cross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</a:rPr>
              <a:t>match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před transplantací, 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ABO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kompatibilita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Akcelerovaná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endParaRPr lang="cs-CZ" sz="2000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  <a:t>3 - 5 dnů po transplantaci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0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  <a:t>vyvolána </a:t>
            </a: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</a:rPr>
              <a:t>protilátkami</a:t>
            </a: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  <a:t> které neaktivují komplement 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0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</a:t>
            </a: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</a:rPr>
              <a:t>ytotoxická a zánětlivá</a:t>
            </a: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  <a:t> reakce spuštěna vazbou protilátky </a:t>
            </a:r>
            <a:b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  <a:t>na </a:t>
            </a:r>
            <a:r>
              <a:rPr lang="cs-CZ" sz="4200" dirty="0" err="1" smtClean="0">
                <a:solidFill>
                  <a:srgbClr val="002060"/>
                </a:solidFill>
                <a:latin typeface="Tahoma" pitchFamily="34" charset="0"/>
              </a:rPr>
              <a:t>Fc</a:t>
            </a: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  <a:t>-receptory fagocytů a NK buněk</a:t>
            </a:r>
            <a:br>
              <a:rPr lang="cs-CZ" sz="4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4200" b="1" i="1" dirty="0" smtClean="0">
                <a:solidFill>
                  <a:srgbClr val="002060"/>
                </a:solidFill>
                <a:latin typeface="Tahoma" pitchFamily="34" charset="0"/>
              </a:rPr>
              <a:t>prevence: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42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negat</a:t>
            </a: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 </a:t>
            </a:r>
            <a:r>
              <a:rPr lang="cs-CZ" sz="42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cross</a:t>
            </a: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42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match</a:t>
            </a: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před transplantací, </a:t>
            </a:r>
            <a:r>
              <a:rPr lang="cs-CZ" sz="42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ABO </a:t>
            </a:r>
            <a:r>
              <a:rPr lang="cs-CZ" sz="42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kompatibilita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Akutní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endParaRPr lang="cs-CZ" sz="20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dny až týdny po transplantaci nebo při přerušení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imunosupresivní léčby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buňkami zprostředkovaná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imunitní reakce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mechanismus: 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reakce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T</a:t>
            </a:r>
            <a:r>
              <a:rPr lang="cs-CZ" b="1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1 a T</a:t>
            </a:r>
            <a:r>
              <a:rPr lang="cs-CZ" b="1" baseline="-25000" dirty="0" smtClean="0">
                <a:solidFill>
                  <a:srgbClr val="002060"/>
                </a:solidFill>
                <a:latin typeface="Tahoma" pitchFamily="34" charset="0"/>
              </a:rPr>
              <a:t>C 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</a:rPr>
              <a:t> buněk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příjemce proti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Ag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 tkáně štěpu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nfiltrace okolí malých cév lymfocyty,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</a:rPr>
              <a:t>mononukleáry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,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>granulocyty → destrukce tkáně transplantátu</a:t>
            </a:r>
            <a:endParaRPr lang="cs-CZ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Chronická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rejekce</a:t>
            </a:r>
            <a:endParaRPr lang="cs-CZ" sz="2200" dirty="0" smtClean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od 2. měsíce po transplantaci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nejčastější příčina selhání štěpu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14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1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3600" b="1" i="1" dirty="0" smtClean="0">
                <a:solidFill>
                  <a:srgbClr val="002060"/>
                </a:solidFill>
                <a:latin typeface="Tahoma" pitchFamily="34" charset="0"/>
              </a:rPr>
              <a:t>mechanismus není zcela objasněn: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neimunologické faktory (ischémie tkání) a produkce </a:t>
            </a:r>
            <a:r>
              <a:rPr lang="cs-CZ" sz="3600" b="1" dirty="0" err="1" smtClean="0">
                <a:solidFill>
                  <a:srgbClr val="002060"/>
                </a:solidFill>
                <a:latin typeface="Tahoma" pitchFamily="34" charset="0"/>
              </a:rPr>
              <a:t>aloprotilátek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, patogenetická úloha </a:t>
            </a:r>
            <a:r>
              <a:rPr lang="cs-CZ" sz="3600" b="1" dirty="0" err="1" smtClean="0">
                <a:solidFill>
                  <a:srgbClr val="002060"/>
                </a:solidFill>
                <a:latin typeface="Tahoma" pitchFamily="34" charset="0"/>
              </a:rPr>
              <a:t>cytokinů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 a růstových faktorů (T</a:t>
            </a:r>
            <a:r>
              <a:rPr lang="cs-CZ" sz="36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3 - TGF </a:t>
            </a:r>
            <a:r>
              <a:rPr lang="el-GR" sz="36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β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nahrazování funkční tkáně vazivem, 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poškození endotelu </a:t>
            </a: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→ </a:t>
            </a:r>
            <a:b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porucha prokrvení štěpu → postupná ztráta jeho funkce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700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3600" dirty="0" smtClean="0">
                <a:solidFill>
                  <a:srgbClr val="002060"/>
                </a:solidFill>
                <a:latin typeface="Tahoma" pitchFamily="34" charset="0"/>
              </a:rPr>
              <a:t>dominantní nález: </a:t>
            </a: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</a:rPr>
              <a:t>poškození cév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endParaRPr lang="cs-CZ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857232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Maligní transformace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857364"/>
            <a:ext cx="8578850" cy="371477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porucha regulace buněčného dělení a regulace "sociálního" chování buněk 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nekontrolovatelná proliferace, diseminace do jiných tkání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mutace v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protoonkogenech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a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antionkogenech</a:t>
            </a: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Reakce štěpu proti hostiteli (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GvH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)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po transplantaci kostní dřeně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také po transfúzi krve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imunodeficitnímu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příjemci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endParaRPr lang="cs-CZ" sz="2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T lymfocyty ve štěpu kostní dřeně rozeznávají tkáňové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Ag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příjemce jako cizorodé (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aloreaktivita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</a:t>
            </a:r>
            <a:b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endParaRPr lang="cs-CZ" sz="2000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37112"/>
            <a:ext cx="2234010" cy="22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Akutní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GvH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dny až týdny po transplantaci kmenových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8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poškození jater, kůže, střevní sliznice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8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prevence: vhodný výběr dárce, odstranění T lymfocytů  ze štěpu a účinná imunosuprese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Tahoma" pitchFamily="34" charset="0"/>
                <a:cs typeface="Arial" charset="0"/>
              </a:rPr>
            </a:br>
            <a:endParaRPr lang="cs-CZ" sz="2400" dirty="0" smtClean="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68611" name="Picture 3" descr="thumbn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365104"/>
            <a:ext cx="2857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Chonická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GvH</a:t>
            </a:r>
            <a:endParaRPr lang="cs-CZ" sz="2400" dirty="0" smtClean="0">
              <a:solidFill>
                <a:srgbClr val="0070C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měsíce až roky po transplantaci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1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infiltrace tkání a orgánů T</a:t>
            </a:r>
            <a:r>
              <a:rPr lang="cs-CZ" baseline="-25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2  lymfocyty, tvorba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aloprotilátek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 produkce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cytokinů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→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fibrotizace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tkání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3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průběh: připomíná autoimunitní onemocnění: vaskulitidu,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sklerodermii,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sicca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-syndrom</a:t>
            </a: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13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chronický zánět cév, kůže, vnitřních orgánů nebo žláz, který </a:t>
            </a:r>
            <a:b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vede k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fibrotizaci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poruchám prokrvení a ztrátě funkce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15888"/>
            <a:ext cx="23050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extLst>
            <a:ext uri="{91240B29-F687-4F45-9708-019B960494DF}"/>
          </a:extLst>
        </p:spPr>
        <p:txBody>
          <a:bodyPr lIns="90000" tIns="46800" rIns="90000" bIns="46800">
            <a:normAutofit/>
          </a:bodyPr>
          <a:lstStyle/>
          <a:p>
            <a:pPr algn="l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Reakce štěpu proti leukemickým buňkám </a:t>
            </a:r>
            <a:b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</a:b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(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GvL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)</a:t>
            </a:r>
            <a:endParaRPr lang="cs-CZ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GvL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(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graft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versus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leukemia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) – dárcovské T lymfocyty reagují proti zbytkovým leukemickým buňkám příjemce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mechanismus je shodný s akutní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GvH</a:t>
            </a:r>
            <a:endParaRPr lang="cs-CZ" sz="2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spojeno s určitým stupněm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GvH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Omezení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rejekcí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a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GvH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vhodný výběr dárce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vhodná imunosuprese</a:t>
            </a:r>
          </a:p>
          <a:p>
            <a:pPr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omezení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GvH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– odstranění T lymfocytů ze štěpu, purifikace kmenových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bb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. z periferní krve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endParaRPr lang="cs-CZ" sz="24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lnSpc>
                <a:spcPct val="160000"/>
              </a:lnSpc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400" b="1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39750" y="836613"/>
            <a:ext cx="8228013" cy="4435475"/>
          </a:xfrm>
          <a:ln/>
        </p:spPr>
        <p:txBody>
          <a:bodyPr lIns="0" tIns="0" rIns="0" bIns="0"/>
          <a:lstStyle/>
          <a:p>
            <a:pPr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>
                <a:solidFill>
                  <a:srgbClr val="0070C0"/>
                </a:solidFill>
                <a:latin typeface="Tahoma" pitchFamily="34" charset="0"/>
              </a:rPr>
              <a:t>Imunopatologické reakce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71472" y="2492896"/>
            <a:ext cx="8286777" cy="3879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= imunitní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reakce, která způsobila poškození organismu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(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vedlejší důsledek obranné reakce proti patogenům; neadekvátní reakce na neškodné antigeny; autoimunita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Imunopatologická reakce</a:t>
            </a:r>
            <a:b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</a:br>
            <a:endParaRPr lang="cs-CZ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00034" y="1844824"/>
            <a:ext cx="821537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800" b="1" dirty="0" smtClean="0">
              <a:solidFill>
                <a:srgbClr val="00FF0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Reakce I typu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– reakce založená na protilátkách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IgE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Reakce II typu 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– reakce založené na protilátkách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IgG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a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IgM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Reakce III typu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-  reakce založené na tvorbě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imunokomplexů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Reakce IV typu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– reakce buněčně zprostředkované</a:t>
            </a:r>
            <a:endParaRPr lang="cs-CZ" sz="22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786210"/>
          </a:xfrm>
        </p:spPr>
        <p:txBody>
          <a:bodyPr>
            <a:normAutofit/>
          </a:bodyPr>
          <a:lstStyle/>
          <a:p>
            <a:pPr defTabSz="449263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IV typy imunopatologických reakcí</a:t>
            </a:r>
            <a:r>
              <a:rPr lang="cs-CZ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cs-CZ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(Klasifikace dle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Coombsa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a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Gella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) </a:t>
            </a:r>
            <a:endParaRPr lang="cs-CZ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021709-jfantone-typesi-iv-immunopathology-110712154622-phpapp02/95/021709a-types-i-iv-immunopathology-52-728.jpg?cb=1310827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  <a:latin typeface="Tahoma" pitchFamily="34" charset="0"/>
              </a:rPr>
              <a:t>Imunopatologická reakce založená na protilátkách </a:t>
            </a:r>
            <a:r>
              <a:rPr lang="cs-CZ" sz="3600" b="1" dirty="0" err="1" smtClean="0">
                <a:solidFill>
                  <a:srgbClr val="0070C0"/>
                </a:solidFill>
                <a:latin typeface="Tahoma" pitchFamily="34" charset="0"/>
              </a:rPr>
              <a:t>IgG</a:t>
            </a:r>
            <a:r>
              <a:rPr lang="cs-CZ" sz="3600" b="1" dirty="0" smtClean="0">
                <a:solidFill>
                  <a:srgbClr val="0070C0"/>
                </a:solidFill>
                <a:latin typeface="Tahoma" pitchFamily="34" charset="0"/>
              </a:rPr>
              <a:t> a </a:t>
            </a:r>
            <a:r>
              <a:rPr lang="cs-CZ" sz="3600" b="1" dirty="0" err="1" smtClean="0">
                <a:solidFill>
                  <a:srgbClr val="0070C0"/>
                </a:solidFill>
                <a:latin typeface="Tahoma" pitchFamily="34" charset="0"/>
              </a:rPr>
              <a:t>IgM</a:t>
            </a:r>
            <a:r>
              <a:rPr lang="cs-CZ" sz="36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3600" b="1" dirty="0" smtClean="0">
                <a:solidFill>
                  <a:srgbClr val="00FF00"/>
                </a:solidFill>
                <a:latin typeface="Tahoma" pitchFamily="34" charset="0"/>
              </a:rPr>
              <a:t/>
            </a:r>
            <a:br>
              <a:rPr lang="cs-CZ" sz="3600" b="1" dirty="0" smtClean="0">
                <a:solidFill>
                  <a:srgbClr val="00FF00"/>
                </a:solidFill>
                <a:latin typeface="Tahoma" pitchFamily="34" charset="0"/>
              </a:rPr>
            </a:br>
            <a:r>
              <a:rPr lang="cs-CZ" sz="2700" b="1" dirty="0" smtClean="0">
                <a:solidFill>
                  <a:schemeClr val="bg1"/>
                </a:solidFill>
                <a:latin typeface="Tahoma" pitchFamily="34" charset="0"/>
              </a:rPr>
              <a:t>(reakce typu II, cytotoxická reakce)</a:t>
            </a:r>
            <a:endParaRPr lang="cs-CZ" sz="2700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428868"/>
            <a:ext cx="8229600" cy="3697295"/>
          </a:xfrm>
          <a:ln/>
        </p:spPr>
        <p:txBody>
          <a:bodyPr lIns="0" tIns="0" rIns="0" bIns="0"/>
          <a:lstStyle/>
          <a:p>
            <a:pPr algn="l"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Cytotoxické 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protilátky </a:t>
            </a: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IgG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a </a:t>
            </a: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IgM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se váží na povrch vlastních buněk:</a:t>
            </a:r>
            <a:endParaRPr lang="cs-CZ" sz="2400" b="1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aktivace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komplementu</a:t>
            </a: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vazba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na </a:t>
            </a:r>
            <a:r>
              <a:rPr lang="cs-CZ" sz="24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Fc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receptory fagocytů a NK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buněk (ADCC)</a:t>
            </a:r>
            <a:endParaRPr lang="cs-CZ" sz="24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Nádorové buňky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844823"/>
            <a:ext cx="6768752" cy="3816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neomezený růst</a:t>
            </a:r>
          </a:p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růst i bez stimulace růstovými faktory</a:t>
            </a:r>
          </a:p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nesmrtelnost</a:t>
            </a:r>
          </a:p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často změněný počet chromosomů i časté </a:t>
            </a:r>
            <a:r>
              <a:rPr lang="cs-CZ" sz="2600" dirty="0" err="1" smtClean="0">
                <a:solidFill>
                  <a:srgbClr val="002060"/>
                </a:solidFill>
                <a:latin typeface="Tahoma" pitchFamily="34" charset="0"/>
              </a:rPr>
              <a:t>chromosomální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přestavby</a:t>
            </a:r>
          </a:p>
          <a:p>
            <a:pPr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TSA ...</a:t>
            </a:r>
          </a:p>
          <a:p>
            <a:pPr>
              <a:lnSpc>
                <a:spcPct val="16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561975"/>
          </a:xfrm>
        </p:spPr>
        <p:txBody>
          <a:bodyPr/>
          <a:lstStyle/>
          <a:p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Imunopatologická reakce typu II - příklady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249737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0070C0"/>
              </a:buClr>
              <a:buNone/>
            </a:pP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Transfúzní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reakce při podání </a:t>
            </a: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inkopatibilní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krve: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protilátky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se naváží na antigeny erytrocytů → aktivace klasické cesty komplementu → lýza krvinek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endParaRPr lang="cs-CZ" sz="24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>
              <a:lnSpc>
                <a:spcPct val="130000"/>
              </a:lnSpc>
              <a:buClr>
                <a:srgbClr val="0070C0"/>
              </a:buClr>
              <a:buNone/>
            </a:pP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Hemolytická nemoc novorozenců:</a:t>
            </a:r>
          </a:p>
          <a:p>
            <a:pPr>
              <a:lnSpc>
                <a:spcPct val="130000"/>
              </a:lnSpc>
              <a:buClr>
                <a:srgbClr val="0070C0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způsobena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protilátkami proti antigenu </a:t>
            </a:r>
            <a:r>
              <a:rPr lang="cs-CZ" sz="24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RhD</a:t>
            </a:r>
            <a:endParaRPr lang="cs-CZ" sz="2400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51520" y="660400"/>
            <a:ext cx="8713788" cy="619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Autoimunitní choroby: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chemeClr val="folHlink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FF0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orgánově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specifické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cytotoxické protilátky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(protilátky proti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erytrocytům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neutrofilům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trombocytům, bazální membráně glomerulů...)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blokující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nebo stimulační protilátky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endParaRPr lang="cs-CZ" sz="2000" dirty="0" smtClean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	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Graves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–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Basedowova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choroba – stimulační protilátky proti receptoru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                              pro TSH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Myasthenia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gravis – blokování acetylcholinového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receptoru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→blokování                                 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            nervosvalového přenosu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Perniciózní anémie – blokování vstřebávání vitaminu B12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Antifosfolipidový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syndrom – protilátky proti fosfolipidům</a:t>
            </a: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Poruchy plodnosti – protilátky proti spermiím či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oocytům</a:t>
            </a:r>
            <a:endParaRPr lang="cs-CZ" sz="20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defTabSz="449263">
              <a:lnSpc>
                <a:spcPct val="125000"/>
              </a:lnSpc>
              <a:spcBef>
                <a:spcPts val="800"/>
              </a:spcBef>
              <a:buClr>
                <a:srgbClr val="0070C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61975"/>
          </a:xfrm>
          <a:noFill/>
          <a:ln/>
        </p:spPr>
        <p:txBody>
          <a:bodyPr/>
          <a:lstStyle/>
          <a:p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Imunopatologická reakce II. 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typu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- příklady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subTitle"/>
          </p:nvPr>
        </p:nvSpPr>
        <p:spPr>
          <a:xfrm>
            <a:off x="785786" y="2214554"/>
            <a:ext cx="7500990" cy="4071966"/>
          </a:xfrm>
          <a:ln/>
        </p:spPr>
        <p:txBody>
          <a:bodyPr lIns="0" tIns="0" rIns="0" bIns="0">
            <a:normAutofit fontScale="92500" lnSpcReduction="10000"/>
          </a:bodyPr>
          <a:lstStyle/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 smtClean="0">
                <a:solidFill>
                  <a:srgbClr val="00FF0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vyvolány 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protilátkami </a:t>
            </a: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IgG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→ vazba na antigen →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vznik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imunokomplexů</a:t>
            </a:r>
            <a:endParaRPr lang="cs-CZ" sz="24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9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- se váží na </a:t>
            </a:r>
            <a:r>
              <a:rPr lang="cs-CZ" sz="2400" b="1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Fc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receptory fagocytů</a:t>
            </a: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                        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-</a:t>
            </a:r>
            <a:r>
              <a:rPr lang="cs-CZ" sz="2400" b="1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aktivují komplement </a:t>
            </a: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900" b="1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  <a:p>
            <a:pPr algn="l" defTabSz="449263">
              <a:lnSpc>
                <a:spcPct val="17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imunokomplexy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 v závislosti na jejich množství a struktuře,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jsou eliminovány </a:t>
            </a:r>
            <a:r>
              <a:rPr lang="cs-CZ" sz="2400" dirty="0">
                <a:solidFill>
                  <a:srgbClr val="002060"/>
                </a:solidFill>
                <a:latin typeface="Tahoma" pitchFamily="34" charset="0"/>
              </a:rPr>
              <a:t>fagocyty nebo se ukládají do tkání</a:t>
            </a: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71471" y="549275"/>
            <a:ext cx="7908953" cy="137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Imunopatologické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reakce 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založené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na tvorbě </a:t>
            </a:r>
            <a:r>
              <a:rPr lang="cs-CZ" sz="2800" b="1" dirty="0" err="1">
                <a:solidFill>
                  <a:srgbClr val="0070C0"/>
                </a:solidFill>
                <a:latin typeface="Tahoma" pitchFamily="34" charset="0"/>
              </a:rPr>
              <a:t>imunokomplexů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 (reakce typu III)</a:t>
            </a:r>
            <a:r>
              <a:rPr lang="cs-CZ" sz="2800" b="1" dirty="0">
                <a:solidFill>
                  <a:srgbClr val="00FF00"/>
                </a:solidFill>
                <a:latin typeface="Tahoma" pitchFamily="34" charset="0"/>
              </a:rPr>
              <a:t/>
            </a:r>
            <a:br>
              <a:rPr lang="cs-CZ" sz="2800" b="1" dirty="0">
                <a:solidFill>
                  <a:srgbClr val="00FF00"/>
                </a:solidFill>
                <a:latin typeface="Tahoma" pitchFamily="34" charset="0"/>
              </a:rPr>
            </a:br>
            <a:endParaRPr lang="cs-CZ" sz="2800" b="1" dirty="0">
              <a:solidFill>
                <a:srgbClr val="00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71472" y="1357298"/>
            <a:ext cx="821537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patologická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imunokomplexová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reakce vzniká tehdy, je-li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dávka antigenu veliká nebo antigen v organismu  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přetrvává, vzniká 7-14 den po aplikaci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Ag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,vyvolaný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zánět může přejít do chronického stavu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imunokomplexy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se usazují v ledvinách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(glomerulonefritidy), na povrchu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endotelií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(vaskulitidy) </a:t>
            </a:r>
            <a:b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</a:b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 a v kloubních synoviích (artritidy)</a:t>
            </a:r>
            <a:endParaRPr lang="cs-CZ" sz="2400" dirty="0">
              <a:solidFill>
                <a:srgbClr val="00206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Imunopatologická reakce typ III</a:t>
            </a:r>
            <a:endParaRPr lang="cs-CZ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subTitle"/>
          </p:nvPr>
        </p:nvSpPr>
        <p:spPr>
          <a:xfrm>
            <a:off x="457200" y="980727"/>
            <a:ext cx="8228013" cy="5877273"/>
          </a:xfrm>
          <a:ln/>
        </p:spPr>
        <p:txBody>
          <a:bodyPr lIns="0" tIns="0" rIns="0" bIns="0">
            <a:normAutofit lnSpcReduction="10000"/>
          </a:bodyPr>
          <a:lstStyle/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/>
              <a:t> </a:t>
            </a:r>
            <a:r>
              <a:rPr lang="cs-CZ" sz="2400" b="1" dirty="0" smtClean="0"/>
              <a:t>   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Sérová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nemoc</a:t>
            </a:r>
          </a:p>
          <a:p>
            <a:pPr algn="l" defTabSz="449263">
              <a:lnSpc>
                <a:spcPct val="11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o terapeutické aplikaci xenogenního séra</a:t>
            </a:r>
          </a:p>
          <a:p>
            <a:pPr algn="l" defTabSz="449263">
              <a:lnSpc>
                <a:spcPct val="160000"/>
              </a:lnSpc>
              <a:spcBef>
                <a:spcPct val="20000"/>
              </a:spcBef>
              <a:buClr>
                <a:srgbClr val="0070C0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 (např.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</a:rPr>
              <a:t>antiserum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proti hadímu jedu)</a:t>
            </a:r>
          </a:p>
          <a:p>
            <a:pPr algn="l" defTabSz="449263">
              <a:lnSpc>
                <a:spcPct val="16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vznik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</a:rPr>
              <a:t>imunokomplexů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a jejich ukládaní </a:t>
            </a:r>
            <a:br>
              <a:rPr lang="cs-CZ" sz="2000" dirty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 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do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stěny cév různých orgánů </a:t>
            </a:r>
          </a:p>
          <a:p>
            <a:pPr algn="l" defTabSz="449263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k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linické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projevy: kopřivka, artralgie, myalgie</a:t>
            </a: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dirty="0">
              <a:solidFill>
                <a:srgbClr val="002060"/>
              </a:solidFill>
              <a:latin typeface="Tahoma" pitchFamily="34" charset="0"/>
            </a:endParaRP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000" b="1" dirty="0" err="1" smtClean="0">
                <a:solidFill>
                  <a:srgbClr val="002060"/>
                </a:solidFill>
                <a:latin typeface="Tahoma" pitchFamily="34" charset="0"/>
              </a:rPr>
              <a:t>Systemový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lupus </a:t>
            </a:r>
            <a:r>
              <a:rPr lang="cs-CZ" sz="2000" b="1" dirty="0" err="1">
                <a:solidFill>
                  <a:srgbClr val="002060"/>
                </a:solidFill>
                <a:latin typeface="Tahoma" pitchFamily="34" charset="0"/>
              </a:rPr>
              <a:t>erythematodes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algn="l" defTabSz="449263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p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rotilátky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proti jaderným antigenům, ANA, 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</a:rPr>
              <a:t>anti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-</a:t>
            </a:r>
            <a:r>
              <a:rPr lang="cs-CZ" sz="2000" dirty="0" err="1">
                <a:solidFill>
                  <a:srgbClr val="002060"/>
                </a:solidFill>
                <a:latin typeface="Tahoma" pitchFamily="34" charset="0"/>
              </a:rPr>
              <a:t>dsDNA</a:t>
            </a:r>
            <a:endParaRPr lang="cs-CZ" sz="2000" dirty="0">
              <a:solidFill>
                <a:srgbClr val="002060"/>
              </a:solidFill>
              <a:latin typeface="Tahoma" pitchFamily="34" charset="0"/>
            </a:endParaRP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dirty="0">
              <a:solidFill>
                <a:srgbClr val="002060"/>
              </a:solidFill>
              <a:latin typeface="Tahoma" pitchFamily="34" charset="0"/>
            </a:endParaRP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   Farmářská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plíce </a:t>
            </a:r>
          </a:p>
          <a:p>
            <a:pPr algn="l" defTabSz="449263"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IgG</a:t>
            </a: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  <a:cs typeface="Arial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protilátky proti inhalačním antigenům (plísně, seno)</a:t>
            </a: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400" dirty="0">
              <a:solidFill>
                <a:srgbClr val="002060"/>
              </a:solidFill>
              <a:latin typeface="Tahoma" pitchFamily="34" charset="0"/>
            </a:endParaRP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    </a:t>
            </a:r>
            <a:r>
              <a:rPr lang="cs-CZ" sz="2000" b="1" dirty="0" err="1" smtClean="0">
                <a:solidFill>
                  <a:srgbClr val="002060"/>
                </a:solidFill>
                <a:latin typeface="Tahoma" pitchFamily="34" charset="0"/>
              </a:rPr>
              <a:t>Postreptokoková</a:t>
            </a: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glomerulonefritida, </a:t>
            </a:r>
            <a:r>
              <a:rPr lang="cs-CZ" sz="2000" b="1" dirty="0" err="1">
                <a:solidFill>
                  <a:srgbClr val="002060"/>
                </a:solidFill>
                <a:latin typeface="Tahoma" pitchFamily="34" charset="0"/>
              </a:rPr>
              <a:t>kryoglobulinémie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, </a:t>
            </a:r>
            <a:br>
              <a:rPr lang="cs-CZ" sz="2000" b="1" dirty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000" b="1" dirty="0" smtClean="0">
                <a:solidFill>
                  <a:srgbClr val="002060"/>
                </a:solidFill>
                <a:latin typeface="Tahoma" pitchFamily="34" charset="0"/>
              </a:rPr>
              <a:t>     revmatoidní 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artritidy, </a:t>
            </a:r>
            <a:r>
              <a:rPr lang="cs-CZ" sz="2000" b="1" dirty="0" err="1">
                <a:solidFill>
                  <a:srgbClr val="002060"/>
                </a:solidFill>
                <a:latin typeface="Tahoma" pitchFamily="34" charset="0"/>
              </a:rPr>
              <a:t>postinfekční</a:t>
            </a:r>
            <a:r>
              <a:rPr lang="cs-CZ" sz="2000" b="1" dirty="0">
                <a:solidFill>
                  <a:srgbClr val="002060"/>
                </a:solidFill>
                <a:latin typeface="Tahoma" pitchFamily="34" charset="0"/>
              </a:rPr>
              <a:t> artritidy…</a:t>
            </a:r>
            <a:r>
              <a:rPr lang="cs-CZ" sz="2000" dirty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algn="l" defTabSz="449263">
              <a:spcBef>
                <a:spcPct val="200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endParaRPr lang="cs-CZ" sz="2000" dirty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908050"/>
            <a:ext cx="2730500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23850" y="26035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2800" b="1" dirty="0" smtClean="0">
                <a:solidFill>
                  <a:srgbClr val="00FF00"/>
                </a:solidFill>
                <a:latin typeface="Tahoma" pitchFamily="34" charset="0"/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Imunopatologická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reakce 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typ </a:t>
            </a:r>
            <a:r>
              <a:rPr lang="cs-CZ" sz="2800" b="1" dirty="0">
                <a:solidFill>
                  <a:srgbClr val="0070C0"/>
                </a:solidFill>
                <a:latin typeface="Tahoma" pitchFamily="34" charset="0"/>
              </a:rPr>
              <a:t>III - příklady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1785938"/>
            <a:ext cx="8228013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ts val="800"/>
              </a:spcBef>
              <a:defRPr/>
            </a:pPr>
            <a:endParaRPr lang="cs-CZ" sz="8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  <a:defRPr/>
            </a:pPr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● přecitlivělost oddáleného typu </a:t>
            </a:r>
            <a:r>
              <a:rPr lang="cs-CZ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DTH, </a:t>
            </a:r>
            <a:r>
              <a:rPr lang="cs-CZ" dirty="0" err="1" smtClean="0">
                <a:solidFill>
                  <a:srgbClr val="002060"/>
                </a:solidFill>
                <a:cs typeface="Arial" charset="0"/>
              </a:rPr>
              <a:t>delayed</a:t>
            </a:r>
            <a:r>
              <a:rPr lang="cs-CZ" dirty="0" smtClean="0">
                <a:solidFill>
                  <a:srgbClr val="002060"/>
                </a:solidFill>
                <a:cs typeface="Arial" charset="0"/>
              </a:rPr>
              <a:t> type hypersensitivity)</a:t>
            </a:r>
          </a:p>
          <a:p>
            <a:pPr>
              <a:lnSpc>
                <a:spcPct val="150000"/>
              </a:lnSpc>
              <a:spcBef>
                <a:spcPts val="800"/>
              </a:spcBef>
              <a:defRPr/>
            </a:pPr>
            <a:r>
              <a:rPr lang="cs-CZ" dirty="0" smtClean="0">
                <a:solidFill>
                  <a:srgbClr val="002060"/>
                </a:solidFill>
                <a:cs typeface="Arial" charset="0"/>
              </a:rPr>
              <a:t>● lokální reakce způsobená </a:t>
            </a:r>
            <a:r>
              <a:rPr lang="cs-CZ" b="1" dirty="0" smtClean="0">
                <a:solidFill>
                  <a:srgbClr val="0070C0"/>
                </a:solidFill>
                <a:cs typeface="Arial" charset="0"/>
              </a:rPr>
              <a:t>T</a:t>
            </a:r>
            <a:r>
              <a:rPr lang="cs-CZ" b="1" baseline="-25000" dirty="0" smtClean="0">
                <a:solidFill>
                  <a:srgbClr val="0070C0"/>
                </a:solidFill>
                <a:cs typeface="Arial" charset="0"/>
              </a:rPr>
              <a:t>H</a:t>
            </a:r>
            <a:r>
              <a:rPr lang="cs-CZ" b="1" dirty="0" smtClean="0">
                <a:solidFill>
                  <a:srgbClr val="0070C0"/>
                </a:solidFill>
                <a:cs typeface="Arial" charset="0"/>
              </a:rPr>
              <a:t>1 buňkami a monocyty / makrofágy</a:t>
            </a:r>
          </a:p>
          <a:p>
            <a:pPr>
              <a:lnSpc>
                <a:spcPct val="150000"/>
              </a:lnSpc>
              <a:spcBef>
                <a:spcPts val="800"/>
              </a:spcBef>
              <a:defRPr/>
            </a:pPr>
            <a:r>
              <a:rPr lang="cs-CZ" dirty="0" smtClean="0">
                <a:solidFill>
                  <a:srgbClr val="002060"/>
                </a:solidFill>
                <a:cs typeface="Arial" charset="0"/>
              </a:rPr>
              <a:t>   (tato reakce fyziologicky slouží k eliminaci </a:t>
            </a:r>
            <a:r>
              <a:rPr lang="cs-CZ" dirty="0" err="1" smtClean="0">
                <a:solidFill>
                  <a:srgbClr val="002060"/>
                </a:solidFill>
                <a:cs typeface="Arial" charset="0"/>
              </a:rPr>
              <a:t>interacelulárních</a:t>
            </a:r>
            <a:r>
              <a:rPr lang="cs-CZ" dirty="0" smtClean="0">
                <a:solidFill>
                  <a:srgbClr val="002060"/>
                </a:solidFill>
                <a:cs typeface="Arial" charset="0"/>
              </a:rPr>
              <a:t> parazitů </a:t>
            </a:r>
            <a:br>
              <a:rPr lang="cs-CZ" dirty="0" smtClean="0">
                <a:solidFill>
                  <a:srgbClr val="002060"/>
                </a:solidFill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cs typeface="Arial" charset="0"/>
              </a:rPr>
              <a:t>    makrofágů)</a:t>
            </a:r>
          </a:p>
          <a:p>
            <a:pPr>
              <a:lnSpc>
                <a:spcPct val="150000"/>
              </a:lnSpc>
              <a:spcBef>
                <a:spcPts val="800"/>
              </a:spcBef>
              <a:defRPr/>
            </a:pPr>
            <a:endParaRPr lang="cs-CZ" sz="800" dirty="0" smtClean="0">
              <a:solidFill>
                <a:srgbClr val="002060"/>
              </a:solidFill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800"/>
              </a:spcBef>
              <a:defRPr/>
            </a:pPr>
            <a:r>
              <a:rPr lang="cs-CZ" sz="2000" dirty="0" smtClean="0">
                <a:solidFill>
                  <a:srgbClr val="002060"/>
                </a:solidFill>
                <a:cs typeface="Arial" charset="0"/>
              </a:rPr>
              <a:t>● </a:t>
            </a:r>
            <a:r>
              <a:rPr lang="cs-CZ" dirty="0" smtClean="0">
                <a:solidFill>
                  <a:srgbClr val="002060"/>
                </a:solidFill>
                <a:cs typeface="Arial" charset="0"/>
              </a:rPr>
              <a:t>imunizace antigenem → vznik antigenně specifických T</a:t>
            </a:r>
            <a:r>
              <a:rPr lang="cs-CZ" baseline="-25000" dirty="0" smtClean="0">
                <a:solidFill>
                  <a:srgbClr val="002060"/>
                </a:solidFill>
                <a:cs typeface="Arial" charset="0"/>
              </a:rPr>
              <a:t>H</a:t>
            </a:r>
            <a:r>
              <a:rPr lang="cs-CZ" dirty="0" smtClean="0">
                <a:solidFill>
                  <a:srgbClr val="002060"/>
                </a:solidFill>
                <a:cs typeface="Arial" charset="0"/>
              </a:rPr>
              <a:t>1 buněk </a:t>
            </a:r>
            <a:br>
              <a:rPr lang="cs-CZ" dirty="0" smtClean="0">
                <a:solidFill>
                  <a:srgbClr val="002060"/>
                </a:solidFill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cs typeface="Arial" charset="0"/>
              </a:rPr>
              <a:t>   (i paměťových buněk)</a:t>
            </a:r>
          </a:p>
          <a:p>
            <a:pPr>
              <a:lnSpc>
                <a:spcPct val="150000"/>
              </a:lnSpc>
              <a:spcBef>
                <a:spcPts val="800"/>
              </a:spcBef>
              <a:defRPr/>
            </a:pPr>
            <a:r>
              <a:rPr lang="cs-CZ" dirty="0" smtClean="0">
                <a:solidFill>
                  <a:srgbClr val="002060"/>
                </a:solidFill>
                <a:cs typeface="Arial" charset="0"/>
              </a:rPr>
              <a:t>● po opakovaném kontaktu s antigenem → za 12 – 48 hodin vzniká </a:t>
            </a:r>
            <a:br>
              <a:rPr lang="cs-CZ" dirty="0" smtClean="0">
                <a:solidFill>
                  <a:srgbClr val="002060"/>
                </a:solidFill>
                <a:cs typeface="Arial" charset="0"/>
              </a:rPr>
            </a:br>
            <a:r>
              <a:rPr lang="cs-CZ" dirty="0" smtClean="0">
                <a:solidFill>
                  <a:srgbClr val="002060"/>
                </a:solidFill>
                <a:cs typeface="Arial" charset="0"/>
              </a:rPr>
              <a:t>   lokální reakce – granulom (infiltrace T</a:t>
            </a:r>
            <a:r>
              <a:rPr lang="cs-CZ" baseline="-25000" dirty="0" smtClean="0">
                <a:solidFill>
                  <a:srgbClr val="002060"/>
                </a:solidFill>
                <a:cs typeface="Arial" charset="0"/>
              </a:rPr>
              <a:t>H</a:t>
            </a:r>
            <a:r>
              <a:rPr lang="cs-CZ" dirty="0" smtClean="0">
                <a:solidFill>
                  <a:srgbClr val="002060"/>
                </a:solidFill>
                <a:cs typeface="Arial" charset="0"/>
              </a:rPr>
              <a:t>1 buňkami a makrofágy)</a:t>
            </a:r>
          </a:p>
          <a:p>
            <a:pPr>
              <a:lnSpc>
                <a:spcPct val="150000"/>
              </a:lnSpc>
              <a:spcBef>
                <a:spcPts val="800"/>
              </a:spcBef>
              <a:defRPr/>
            </a:pPr>
            <a:r>
              <a:rPr lang="cs-CZ" dirty="0" smtClean="0">
                <a:solidFill>
                  <a:srgbClr val="002060"/>
                </a:solidFill>
              </a:rPr>
              <a:t>● při </a:t>
            </a:r>
            <a:r>
              <a:rPr lang="cs-CZ" b="1" dirty="0" smtClean="0">
                <a:solidFill>
                  <a:srgbClr val="002060"/>
                </a:solidFill>
              </a:rPr>
              <a:t>dlouhotrvající stimulaci</a:t>
            </a:r>
            <a:r>
              <a:rPr lang="cs-CZ" dirty="0" smtClean="0">
                <a:solidFill>
                  <a:srgbClr val="002060"/>
                </a:solidFill>
              </a:rPr>
              <a:t> se makrofágy mohou měnit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   na mnohojaderná </a:t>
            </a:r>
            <a:r>
              <a:rPr lang="cs-CZ" dirty="0" err="1" smtClean="0">
                <a:solidFill>
                  <a:srgbClr val="002060"/>
                </a:solidFill>
              </a:rPr>
              <a:t>syncytia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endParaRPr lang="cs-CZ" dirty="0" smtClean="0">
              <a:solidFill>
                <a:srgbClr val="002060"/>
              </a:solidFill>
              <a:cs typeface="Arial" charset="0"/>
            </a:endParaRPr>
          </a:p>
          <a:p>
            <a:pPr>
              <a:spcBef>
                <a:spcPts val="800"/>
              </a:spcBef>
              <a:defRPr/>
            </a:pPr>
            <a:endParaRPr lang="cs-CZ" sz="1400" dirty="0" smtClean="0">
              <a:solidFill>
                <a:srgbClr val="FFFF00"/>
              </a:solidFill>
              <a:cs typeface="Arial" charset="0"/>
            </a:endParaRPr>
          </a:p>
          <a:p>
            <a:pPr>
              <a:spcBef>
                <a:spcPts val="800"/>
              </a:spcBef>
              <a:defRPr/>
            </a:pPr>
            <a:endParaRPr lang="cs-CZ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6323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Imunopatologická reakce oddáleného typu (reakce typu IV)</a:t>
            </a:r>
            <a:endParaRPr lang="cs-CZ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2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Imunopatologická reakce oddáleného typu (reakce typu IV) - příklady</a:t>
            </a:r>
            <a:endParaRPr lang="cs-CZ" dirty="0" smtClean="0">
              <a:solidFill>
                <a:srgbClr val="0070C0"/>
              </a:solidFill>
            </a:endParaRPr>
          </a:p>
        </p:txBody>
      </p:sp>
      <p:sp>
        <p:nvSpPr>
          <p:cNvPr id="57347" name="Zástupný symbol pro obsah 3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5544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8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Tuberkulínová reakce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Poškození tkání při tuberkulóze a lepře</a:t>
            </a:r>
            <a:r>
              <a:rPr lang="cs-CZ" sz="240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Sarkoidóza </a:t>
            </a:r>
          </a:p>
          <a:p>
            <a:pPr>
              <a:lnSpc>
                <a:spcPct val="150000"/>
              </a:lnSpc>
              <a:spcBef>
                <a:spcPts val="800"/>
              </a:spcBef>
              <a:buClr>
                <a:srgbClr val="7030A0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Roztroušená skleróza</a:t>
            </a:r>
            <a:endParaRPr lang="cs-CZ" sz="240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8223250" cy="9239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3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Podtyp IV – buněčná cytotoxická reakce  (aktivace T</a:t>
            </a:r>
            <a:r>
              <a:rPr lang="cs-CZ" sz="3600" b="1" baseline="-250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cs-CZ" sz="3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28813"/>
            <a:ext cx="8223250" cy="4162425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buFontTx/>
              <a:buNone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(ekzémový,epidermální, kontaktní typ)</a:t>
            </a: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SzPct val="200000"/>
              <a:buFontTx/>
              <a:buNone/>
              <a:defRPr/>
            </a:pPr>
            <a:r>
              <a:rPr lang="cs-CZ" sz="2000" dirty="0" smtClean="0">
                <a:solidFill>
                  <a:srgbClr val="002060"/>
                </a:solidFill>
              </a:rPr>
              <a:t>reakce podobná </a:t>
            </a:r>
            <a:r>
              <a:rPr lang="cs-CZ" sz="2000" b="1" dirty="0" smtClean="0">
                <a:solidFill>
                  <a:srgbClr val="002060"/>
                </a:solidFill>
              </a:rPr>
              <a:t>DTH, </a:t>
            </a:r>
            <a:r>
              <a:rPr lang="cs-CZ" sz="2000" dirty="0" smtClean="0">
                <a:solidFill>
                  <a:srgbClr val="002060"/>
                </a:solidFill>
              </a:rPr>
              <a:t>TH1 buňky aktivují CD8+ T lymfocyty</a:t>
            </a: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SzPct val="200000"/>
              <a:buFontTx/>
              <a:buNone/>
              <a:defRPr/>
            </a:pPr>
            <a:endParaRPr lang="cs-CZ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SzPct val="200000"/>
              <a:buFontTx/>
              <a:buNone/>
              <a:defRPr/>
            </a:pPr>
            <a:r>
              <a:rPr lang="cs-CZ" sz="2000" b="1" dirty="0" smtClean="0">
                <a:solidFill>
                  <a:srgbClr val="0070C0"/>
                </a:solidFill>
              </a:rPr>
              <a:t>virové </a:t>
            </a:r>
            <a:r>
              <a:rPr lang="cs-CZ" sz="2000" b="1" dirty="0" err="1" smtClean="0">
                <a:solidFill>
                  <a:srgbClr val="0070C0"/>
                </a:solidFill>
              </a:rPr>
              <a:t>exantémy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SzPct val="200000"/>
              <a:buFontTx/>
              <a:buNone/>
              <a:defRPr/>
            </a:pPr>
            <a:r>
              <a:rPr lang="cs-CZ" sz="2000" b="1" dirty="0" smtClean="0">
                <a:solidFill>
                  <a:srgbClr val="0070C0"/>
                </a:solidFill>
              </a:rPr>
              <a:t>virové hepatitidy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SzPct val="200000"/>
              <a:buFontTx/>
              <a:buNone/>
              <a:defRPr/>
            </a:pPr>
            <a:r>
              <a:rPr lang="cs-CZ" sz="2000" b="1" dirty="0" smtClean="0">
                <a:solidFill>
                  <a:srgbClr val="0070C0"/>
                </a:solidFill>
              </a:rPr>
              <a:t>akutní </a:t>
            </a:r>
            <a:r>
              <a:rPr lang="cs-CZ" sz="2000" b="1" dirty="0" err="1" smtClean="0">
                <a:solidFill>
                  <a:srgbClr val="0070C0"/>
                </a:solidFill>
              </a:rPr>
              <a:t>rejekce</a:t>
            </a:r>
            <a:r>
              <a:rPr lang="cs-CZ" sz="2000" dirty="0" smtClean="0">
                <a:solidFill>
                  <a:srgbClr val="0070C0"/>
                </a:solidFill>
              </a:rPr>
              <a:t> transplantovaného orgánu</a:t>
            </a: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SzPct val="200000"/>
              <a:buFontTx/>
              <a:buNone/>
              <a:defRPr/>
            </a:pPr>
            <a:r>
              <a:rPr lang="cs-CZ" sz="2000" b="1" dirty="0" smtClean="0">
                <a:solidFill>
                  <a:srgbClr val="0070C0"/>
                </a:solidFill>
              </a:rPr>
              <a:t>některé autoimunitní </a:t>
            </a:r>
            <a:r>
              <a:rPr lang="cs-CZ" sz="2000" b="1" dirty="0" err="1" smtClean="0">
                <a:solidFill>
                  <a:srgbClr val="0070C0"/>
                </a:solidFill>
              </a:rPr>
              <a:t>tyreoiditi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SzPct val="200000"/>
              <a:buFontTx/>
              <a:buNone/>
              <a:defRPr/>
            </a:pPr>
            <a:r>
              <a:rPr lang="cs-CZ" sz="2000" b="1" dirty="0" smtClean="0">
                <a:solidFill>
                  <a:srgbClr val="0070C0"/>
                </a:solidFill>
              </a:rPr>
              <a:t>kontaktní dermatitidy</a:t>
            </a:r>
            <a:endParaRPr lang="cs-CZ" sz="2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14500"/>
            <a:ext cx="8188325" cy="43783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cs-CZ" b="1" dirty="0" smtClean="0">
                <a:solidFill>
                  <a:srgbClr val="0000FF"/>
                </a:solidFill>
              </a:rPr>
              <a:t>   </a:t>
            </a:r>
            <a:r>
              <a:rPr lang="cs-CZ" b="1" dirty="0" smtClean="0">
                <a:solidFill>
                  <a:srgbClr val="0070C0"/>
                </a:solidFill>
              </a:rPr>
              <a:t>Kontaktní dermatitida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002060"/>
                </a:solidFill>
              </a:rPr>
              <a:t>Vzniká kontaktem kůže s látkami vnějšího</a:t>
            </a:r>
            <a:br>
              <a:rPr lang="cs-CZ" sz="2200" dirty="0" smtClean="0">
                <a:solidFill>
                  <a:srgbClr val="002060"/>
                </a:solidFill>
              </a:rPr>
            </a:br>
            <a:r>
              <a:rPr lang="cs-CZ" sz="2200" dirty="0" smtClean="0">
                <a:solidFill>
                  <a:srgbClr val="002060"/>
                </a:solidFill>
              </a:rPr>
              <a:t>prostředí (</a:t>
            </a:r>
            <a:r>
              <a:rPr lang="cs-CZ" sz="2200" b="1" dirty="0" smtClean="0">
                <a:solidFill>
                  <a:srgbClr val="002060"/>
                </a:solidFill>
              </a:rPr>
              <a:t>nikl</a:t>
            </a:r>
            <a:r>
              <a:rPr lang="cs-CZ" sz="2200" dirty="0" smtClean="0">
                <a:solidFill>
                  <a:srgbClr val="002060"/>
                </a:solidFill>
              </a:rPr>
              <a:t>, chrom, složky kosmetických </a:t>
            </a:r>
            <a:br>
              <a:rPr lang="cs-CZ" sz="2200" dirty="0" smtClean="0">
                <a:solidFill>
                  <a:srgbClr val="002060"/>
                </a:solidFill>
              </a:rPr>
            </a:br>
            <a:r>
              <a:rPr lang="cs-CZ" sz="2200" dirty="0" smtClean="0">
                <a:solidFill>
                  <a:srgbClr val="002060"/>
                </a:solidFill>
              </a:rPr>
              <a:t>výrobků, rostlinné alergeny a další)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002060"/>
                </a:solidFill>
              </a:rPr>
              <a:t>Předchází jí senzibilizace. Objevuje se po opakovaném kontaktu s alergenem za 24 – 48 hodin.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002060"/>
                </a:solidFill>
              </a:rPr>
              <a:t>Dermatologický projev má charakter ekzému </a:t>
            </a:r>
            <a:br>
              <a:rPr lang="cs-CZ" sz="2200" dirty="0" smtClean="0">
                <a:solidFill>
                  <a:srgbClr val="002060"/>
                </a:solidFill>
              </a:rPr>
            </a:br>
            <a:r>
              <a:rPr lang="cs-CZ" sz="2200" dirty="0" smtClean="0">
                <a:solidFill>
                  <a:srgbClr val="002060"/>
                </a:solidFill>
              </a:rPr>
              <a:t>s lymfocytárními infiltráty</a:t>
            </a:r>
          </a:p>
          <a:p>
            <a:pPr eaLnBrk="1" hangingPunct="1">
              <a:lnSpc>
                <a:spcPct val="15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cs-CZ" sz="2200" dirty="0" smtClean="0">
                <a:solidFill>
                  <a:srgbClr val="002060"/>
                </a:solidFill>
              </a:rPr>
              <a:t>Diagnostika : </a:t>
            </a:r>
            <a:r>
              <a:rPr lang="cs-CZ" sz="2200" dirty="0" err="1" smtClean="0">
                <a:solidFill>
                  <a:srgbClr val="002060"/>
                </a:solidFill>
              </a:rPr>
              <a:t>epikutální</a:t>
            </a:r>
            <a:r>
              <a:rPr lang="cs-CZ" sz="2200" dirty="0" smtClean="0">
                <a:solidFill>
                  <a:srgbClr val="002060"/>
                </a:solidFill>
              </a:rPr>
              <a:t> testy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60350"/>
            <a:ext cx="2474912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652963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Obdélník 4"/>
          <p:cNvSpPr>
            <a:spLocks noChangeArrowheads="1"/>
          </p:cNvSpPr>
          <p:nvPr/>
        </p:nvSpPr>
        <p:spPr bwMode="auto">
          <a:xfrm>
            <a:off x="285750" y="357188"/>
            <a:ext cx="6143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Podtyp IV </a:t>
            </a:r>
            <a:br>
              <a:rPr lang="cs-CZ" sz="2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cs-CZ" sz="2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buněčná cytotoxická reakce</a:t>
            </a:r>
            <a:endParaRPr lang="cs-CZ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362950" cy="99695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0070C0"/>
                </a:solidFill>
              </a:rPr>
              <a:t>Epikutální testy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Clr>
                <a:srgbClr val="002060"/>
              </a:buClr>
            </a:pPr>
            <a:r>
              <a:rPr lang="cs-CZ" sz="2400" dirty="0" smtClean="0">
                <a:solidFill>
                  <a:srgbClr val="002060"/>
                </a:solidFill>
              </a:rPr>
              <a:t>Alergeny se aplikují na speciální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hypoalergenní náplast na kůži zad </a:t>
            </a:r>
          </a:p>
          <a:p>
            <a:pPr eaLnBrk="1" hangingPunct="1">
              <a:lnSpc>
                <a:spcPct val="120000"/>
              </a:lnSpc>
              <a:buClr>
                <a:srgbClr val="002060"/>
              </a:buClr>
            </a:pPr>
            <a:endParaRPr lang="cs-CZ" sz="16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20000"/>
              </a:lnSpc>
              <a:buClr>
                <a:srgbClr val="002060"/>
              </a:buClr>
            </a:pPr>
            <a:r>
              <a:rPr lang="cs-CZ" sz="2400" dirty="0" smtClean="0">
                <a:solidFill>
                  <a:srgbClr val="002060"/>
                </a:solidFill>
              </a:rPr>
              <a:t>Odečítají se za 48 a 72 hodin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po aplikaci</a:t>
            </a:r>
          </a:p>
          <a:p>
            <a:pPr eaLnBrk="1" hangingPunct="1">
              <a:lnSpc>
                <a:spcPct val="120000"/>
              </a:lnSpc>
              <a:buClr>
                <a:srgbClr val="002060"/>
              </a:buClr>
            </a:pPr>
            <a:endParaRPr lang="cs-CZ" sz="16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20000"/>
              </a:lnSpc>
              <a:buClr>
                <a:srgbClr val="002060"/>
              </a:buClr>
            </a:pPr>
            <a:r>
              <a:rPr lang="cs-CZ" sz="2400" dirty="0" smtClean="0">
                <a:solidFill>
                  <a:srgbClr val="002060"/>
                </a:solidFill>
              </a:rPr>
              <a:t>V případě senzibilizace se objeví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ekzémová reakce v místě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aplikace příslušného alergenu</a:t>
            </a:r>
          </a:p>
        </p:txBody>
      </p:sp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28775"/>
            <a:ext cx="26543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Nádorové antigeny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42983"/>
            <a:ext cx="8229600" cy="535785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60000"/>
              </a:lnSpc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3400" b="1" dirty="0" smtClean="0">
                <a:solidFill>
                  <a:srgbClr val="0066CC"/>
                </a:solidFill>
                <a:latin typeface="Tahoma" pitchFamily="34" charset="0"/>
              </a:rPr>
              <a:t>a) Antigeny specifické pro nádory (TSA)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Komplexy MHC </a:t>
            </a: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I s abnormálními fragmenty buněčných proteinů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- chemicky indukované nádory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- leukémie s chromozomálními translokacemi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Komplexy MHC </a:t>
            </a: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</a:rPr>
              <a:t>gp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s fragmenty proteinů </a:t>
            </a: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</a:rPr>
              <a:t>onkogenních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virů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- nádory vyvolané viry (EBV, SV40,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polyomavirus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)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Abnormální formy glykoproteinů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-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sialylace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povrchových proteinů nádorových buněk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10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400" b="1" dirty="0" err="1" smtClean="0">
                <a:solidFill>
                  <a:srgbClr val="002060"/>
                </a:solidFill>
                <a:latin typeface="Tahoma" pitchFamily="34" charset="0"/>
              </a:rPr>
              <a:t>Idiotypy</a:t>
            </a:r>
            <a:r>
              <a:rPr lang="cs-CZ" sz="2400" b="1" dirty="0" smtClean="0">
                <a:solidFill>
                  <a:srgbClr val="002060"/>
                </a:solidFill>
                <a:latin typeface="Tahoma" pitchFamily="34" charset="0"/>
              </a:rPr>
              <a:t> myelomů a lymfomů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   - </a:t>
            </a:r>
            <a:r>
              <a:rPr lang="cs-CZ" sz="2400" dirty="0" err="1" smtClean="0">
                <a:solidFill>
                  <a:srgbClr val="002060"/>
                </a:solidFill>
                <a:latin typeface="Tahoma" pitchFamily="34" charset="0"/>
              </a:rPr>
              <a:t>klonotypické</a:t>
            </a:r>
            <a:r>
              <a:rPr lang="cs-CZ" sz="2400" dirty="0" smtClean="0">
                <a:solidFill>
                  <a:srgbClr val="002060"/>
                </a:solidFill>
                <a:latin typeface="Tahoma" pitchFamily="34" charset="0"/>
              </a:rPr>
              <a:t> TCR a BCR</a:t>
            </a:r>
          </a:p>
          <a:p>
            <a:pPr eaLnBrk="1" hangingPunct="1"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 smtClean="0">
                <a:solidFill>
                  <a:srgbClr val="0070C0"/>
                </a:solidFill>
              </a:rPr>
              <a:t>Děkuji za Vaši pozornost</a:t>
            </a:r>
          </a:p>
        </p:txBody>
      </p:sp>
      <p:pic>
        <p:nvPicPr>
          <p:cNvPr id="61443" name="Picture 2" descr="http://i.ytimg.com/vi/XVwF3qBf2Y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670900" cy="487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Tumour immunology and immunotherapy</a:t>
            </a:r>
          </a:p>
          <a:p>
            <a:r>
              <a:rPr lang="cs-CZ" dirty="0" smtClean="0">
                <a:hlinkClick r:id="rId2"/>
              </a:rPr>
              <a:t>https://www.youtube.com/watch?v=K09xzIQ8zsg</a:t>
            </a:r>
            <a:endParaRPr lang="cs-CZ" dirty="0" smtClean="0"/>
          </a:p>
          <a:p>
            <a:r>
              <a:rPr lang="cs-CZ" b="1" dirty="0" smtClean="0"/>
              <a:t>This is how your immune system fights cancer </a:t>
            </a:r>
          </a:p>
          <a:p>
            <a:r>
              <a:rPr lang="cs-CZ" dirty="0" smtClean="0"/>
              <a:t>https://www.youtube.com/watch?v=UM2f-qFZV3o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404812"/>
            <a:ext cx="8715404" cy="64531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66CC"/>
                </a:solidFill>
                <a:latin typeface="Tahoma" pitchFamily="34" charset="0"/>
              </a:rPr>
              <a:t>b) Antigeny asociované s nádory (TAA)</a:t>
            </a:r>
          </a:p>
          <a:p>
            <a:pPr eaLnBrk="1" hangingPunct="1">
              <a:spcBef>
                <a:spcPts val="5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1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nachází se i na normálních buňkách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odlišnosti v kvantitě, časové či místní expresi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pomocné diagnostické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markery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200" b="1" dirty="0" err="1" smtClean="0">
                <a:solidFill>
                  <a:srgbClr val="002060"/>
                </a:solidFill>
                <a:latin typeface="Tahoma" pitchFamily="34" charset="0"/>
              </a:rPr>
              <a:t>Onkofetální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 antigeny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na normálních embryonálních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 a některých nádorových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Symbol" pitchFamily="18" charset="2"/>
              </a:rPr>
              <a:t>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-fetoprotein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(AFP) -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hepatom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b="1" dirty="0" err="1" smtClean="0">
                <a:solidFill>
                  <a:srgbClr val="002060"/>
                </a:solidFill>
                <a:latin typeface="Tahoma" pitchFamily="34" charset="0"/>
              </a:rPr>
              <a:t>karcinoembryonální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 antigen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(CEA) - karcinom tlustého střeva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4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Melanomové antigeny</a:t>
            </a:r>
          </a:p>
          <a:p>
            <a:pPr eaLnBrk="1" hangingPunct="1">
              <a:lnSpc>
                <a:spcPct val="16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MAGE-1, MELAN-A</a:t>
            </a:r>
          </a:p>
          <a:p>
            <a:pPr eaLnBrk="1" hangingPunct="1">
              <a:spcBef>
                <a:spcPts val="500"/>
              </a:spcBef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800" dirty="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ts val="500"/>
              </a:spcBef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chemeClr val="bg1"/>
                </a:solidFill>
                <a:latin typeface="Tahoma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  <a:buClr>
                <a:srgbClr val="00FF00"/>
              </a:buClr>
              <a:defRPr/>
            </a:pPr>
            <a:endParaRPr lang="cs-CZ" sz="2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Clr>
                <a:srgbClr val="00FF00"/>
              </a:buClr>
              <a:buNone/>
              <a:defRPr/>
            </a:pPr>
            <a:r>
              <a:rPr lang="cs-CZ" sz="3100" b="1" dirty="0" smtClean="0">
                <a:solidFill>
                  <a:srgbClr val="0070C0"/>
                </a:solidFill>
                <a:latin typeface="Tahoma" pitchFamily="34" charset="0"/>
              </a:rPr>
              <a:t>Antigeny asociované s nádory (TAA)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FF00"/>
              </a:buClr>
              <a:buFont typeface="Wingdings" pitchFamily="2" charset="2"/>
              <a:buNone/>
              <a:defRPr/>
            </a:pPr>
            <a:endParaRPr lang="cs-CZ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Antigen HER2/</a:t>
            </a:r>
            <a:r>
              <a:rPr lang="cs-CZ" sz="2200" b="1" dirty="0" err="1" smtClean="0">
                <a:solidFill>
                  <a:srgbClr val="002060"/>
                </a:solidFill>
                <a:latin typeface="Tahoma" pitchFamily="34" charset="0"/>
              </a:rPr>
              <a:t>neu</a:t>
            </a:r>
            <a:endParaRPr lang="cs-CZ" sz="22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receptor růstového faktoru epiteliálních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karcinom mléčné žlázy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endParaRPr lang="cs-CZ" sz="2200" b="1" u="sng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EPCAM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adhezivní molekula epiteliálních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metastázy karcinomů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   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Diferenciační antigeny leukemických </a:t>
            </a:r>
            <a:r>
              <a:rPr lang="cs-CZ" sz="2200" b="1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přítomny na normálních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 vývojové řady leukocytů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CALLA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-akutní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lymfoblastické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 leukémie, (CD10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pre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-B </a:t>
            </a:r>
            <a:r>
              <a:rPr lang="cs-CZ" sz="2200" dirty="0" err="1" smtClean="0">
                <a:solidFill>
                  <a:srgbClr val="002060"/>
                </a:solidFill>
                <a:latin typeface="Tahoma" pitchFamily="34" charset="0"/>
              </a:rPr>
              <a:t>bb</a:t>
            </a: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.)</a:t>
            </a:r>
          </a:p>
          <a:p>
            <a:pPr eaLnBrk="1" hangingPunct="1">
              <a:lnSpc>
                <a:spcPct val="150000"/>
              </a:lnSpc>
              <a:buClr>
                <a:srgbClr val="00FF00"/>
              </a:buClr>
              <a:buFont typeface="Wingdings" pitchFamily="2" charset="2"/>
              <a:buChar char="§"/>
              <a:defRPr/>
            </a:pPr>
            <a:endParaRPr lang="cs-CZ" sz="22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72706" name="Picture 2" descr="https://mygenomix.files.wordpress.com/2013/07/hercep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627785" cy="1963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Protinádorové imunitní mechanismy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42918"/>
            <a:ext cx="8208962" cy="621508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sz="2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Imunitní dozor</a:t>
            </a:r>
          </a:p>
          <a:p>
            <a:pPr marL="0" indent="0" eaLnBrk="1" hangingPunct="1">
              <a:lnSpc>
                <a:spcPct val="160000"/>
              </a:lnSpc>
              <a:spcBef>
                <a:spcPts val="500"/>
              </a:spcBef>
              <a:buClr>
                <a:schemeClr val="folHlink"/>
              </a:buClr>
              <a:buFontTx/>
              <a:buNone/>
              <a:defRPr/>
            </a:pP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nádorové buňky běžně vznikají ve tkáních a jsou eliminovány </a:t>
            </a:r>
            <a:b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200" dirty="0" smtClean="0">
                <a:solidFill>
                  <a:srgbClr val="002060"/>
                </a:solidFill>
                <a:latin typeface="Tahoma" pitchFamily="34" charset="0"/>
              </a:rPr>
              <a:t>T lymfocyty</a:t>
            </a:r>
            <a:r>
              <a:rPr lang="cs-CZ" sz="2200" b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endParaRPr lang="cs-CZ" sz="2200" dirty="0" smtClean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613"/>
            <a:ext cx="69215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Protinádorové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imunitní mechanismy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None/>
            </a:pP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  Jsou-li nádorové buňky rozpoznány, mohou se na obraně podílet </a:t>
            </a: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nespecifické mechanismy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(NK buňky, neutrofilní granulocyty, makrofágy, komplement) </a:t>
            </a:r>
            <a:b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i </a:t>
            </a:r>
            <a:r>
              <a:rPr lang="cs-CZ" sz="2600" b="1" dirty="0" smtClean="0">
                <a:solidFill>
                  <a:srgbClr val="002060"/>
                </a:solidFill>
                <a:latin typeface="Tahoma" pitchFamily="34" charset="0"/>
              </a:rPr>
              <a:t>antigenně specifické mechanismy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 (T</a:t>
            </a:r>
            <a:r>
              <a:rPr lang="cs-CZ" sz="2600" baseline="-25000" dirty="0" smtClean="0">
                <a:solidFill>
                  <a:srgbClr val="002060"/>
                </a:solidFill>
                <a:latin typeface="Tahoma" pitchFamily="34" charset="0"/>
              </a:rPr>
              <a:t>H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1 a T</a:t>
            </a:r>
            <a:r>
              <a:rPr lang="cs-CZ" sz="2600" baseline="-25000" dirty="0" smtClean="0">
                <a:solidFill>
                  <a:srgbClr val="002060"/>
                </a:solidFill>
                <a:latin typeface="Tahoma" pitchFamily="34" charset="0"/>
              </a:rPr>
              <a:t>C 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,</a:t>
            </a:r>
            <a:r>
              <a:rPr lang="cs-CZ" sz="2600" baseline="-250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cs-CZ" sz="2600" dirty="0" smtClean="0">
                <a:solidFill>
                  <a:srgbClr val="002060"/>
                </a:solidFill>
                <a:latin typeface="Tahoma" pitchFamily="34" charset="0"/>
              </a:rPr>
              <a:t>protilátky aktivující komplement či zprostředkující ADCC)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1196</Words>
  <Application>Microsoft Office PowerPoint</Application>
  <PresentationFormat>Předvádění na obrazovce (4:3)</PresentationFormat>
  <Paragraphs>339</Paragraphs>
  <Slides>51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2" baseType="lpstr">
      <vt:lpstr>Motiv sady Office</vt:lpstr>
      <vt:lpstr>Snímek 1</vt:lpstr>
      <vt:lpstr>Protinádorová imunita </vt:lpstr>
      <vt:lpstr>Maligní transformace</vt:lpstr>
      <vt:lpstr>Nádorové buňky </vt:lpstr>
      <vt:lpstr>Nádorové antigeny</vt:lpstr>
      <vt:lpstr>Snímek 6</vt:lpstr>
      <vt:lpstr>Snímek 7</vt:lpstr>
      <vt:lpstr>Protinádorové imunitní mechanismy</vt:lpstr>
      <vt:lpstr>Protinádorové imunitní mechanismy</vt:lpstr>
      <vt:lpstr>Protinádorové imunitní mechanismy</vt:lpstr>
      <vt:lpstr>Protinádorové imunitní mechanismy</vt:lpstr>
      <vt:lpstr>Protinádorové imunitní mechanismy</vt:lpstr>
      <vt:lpstr>Snímek 13</vt:lpstr>
      <vt:lpstr>Mechanismy odolnosti nádorů vůči imunitnímu systému</vt:lpstr>
      <vt:lpstr>Transplantace</vt:lpstr>
      <vt:lpstr>Transplantace</vt:lpstr>
      <vt:lpstr>Alogenní transplantace </vt:lpstr>
      <vt:lpstr>Předtransplantační vyšetření</vt:lpstr>
      <vt:lpstr>HLA typizace  </vt:lpstr>
      <vt:lpstr>2) Molekulárně genetické metody</vt:lpstr>
      <vt:lpstr>Cross-match test</vt:lpstr>
      <vt:lpstr>Snímek 22</vt:lpstr>
      <vt:lpstr>Směsná lymfocytární reakce (MLR)</vt:lpstr>
      <vt:lpstr>Směsná lymfocytární reakce (MLR)  jednosměrná </vt:lpstr>
      <vt:lpstr>Rejekce (odhojení, odvržení štěpu)</vt:lpstr>
      <vt:lpstr>Hyperakutní rejekce</vt:lpstr>
      <vt:lpstr>Akcelerovaná rejekce</vt:lpstr>
      <vt:lpstr>Akutní rejekce</vt:lpstr>
      <vt:lpstr>Chronická rejekce</vt:lpstr>
      <vt:lpstr>Reakce štěpu proti hostiteli (GvH)</vt:lpstr>
      <vt:lpstr> Akutní GvH</vt:lpstr>
      <vt:lpstr>Chonická GvH</vt:lpstr>
      <vt:lpstr>Reakce štěpu proti leukemickým buňkám  ( GvL)</vt:lpstr>
      <vt:lpstr>Omezení rejekcí a GvH</vt:lpstr>
      <vt:lpstr>Snímek 35</vt:lpstr>
      <vt:lpstr>Imunopatologická reakce </vt:lpstr>
      <vt:lpstr>IV typy imunopatologických reakcí (Klasifikace dle Coombsa a Gella) </vt:lpstr>
      <vt:lpstr>Snímek 38</vt:lpstr>
      <vt:lpstr>Imunopatologická reakce založená na protilátkách IgG a IgM  (reakce typu II, cytotoxická reakce)</vt:lpstr>
      <vt:lpstr>Imunopatologická reakce typu II - příklady</vt:lpstr>
      <vt:lpstr>Imunopatologická reakce II. typu - příklady</vt:lpstr>
      <vt:lpstr>Snímek 42</vt:lpstr>
      <vt:lpstr>Imunopatologická reakce typ III</vt:lpstr>
      <vt:lpstr>Snímek 44</vt:lpstr>
      <vt:lpstr>Imunopatologická reakce oddáleného typu (reakce typu IV)</vt:lpstr>
      <vt:lpstr>Imunopatologická reakce oddáleného typu (reakce typu IV) - příklady</vt:lpstr>
      <vt:lpstr> Podtyp IV – buněčná cytotoxická reakce  (aktivace TC)</vt:lpstr>
      <vt:lpstr>Snímek 48</vt:lpstr>
      <vt:lpstr>Epikutální testy</vt:lpstr>
      <vt:lpstr>Děkuji za Vaši pozornost</vt:lpstr>
      <vt:lpstr>Snímek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Lenovo Z50</cp:lastModifiedBy>
  <cp:revision>85</cp:revision>
  <dcterms:created xsi:type="dcterms:W3CDTF">2014-04-15T09:56:51Z</dcterms:created>
  <dcterms:modified xsi:type="dcterms:W3CDTF">2016-12-19T18:49:50Z</dcterms:modified>
</cp:coreProperties>
</file>