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sldx" ContentType="application/vnd.openxmlformats-officedocument.presentationml.slide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7" r:id="rId31"/>
    <p:sldId id="298" r:id="rId32"/>
    <p:sldId id="299" r:id="rId33"/>
    <p:sldId id="300" r:id="rId34"/>
    <p:sldId id="302" r:id="rId35"/>
    <p:sldId id="286" r:id="rId36"/>
    <p:sldId id="278" r:id="rId37"/>
    <p:sldId id="279" r:id="rId38"/>
    <p:sldId id="280" r:id="rId39"/>
    <p:sldId id="281" r:id="rId40"/>
    <p:sldId id="282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7CA77-E91B-476E-8AF3-C6EAC424AFDC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F1D02-1B94-4E54-A104-9D9E945193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55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09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04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7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3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46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5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09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43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00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6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AC0D-BFF6-4453-AFF5-189D88F9ACB6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32C1-2669-42F3-8AD3-B63BB510A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5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7568" y="1412777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dirty="0"/>
              <a:t>Imunodeficience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800" b="1" i="1" dirty="0"/>
              <a:t>Martin Liška</a:t>
            </a:r>
          </a:p>
        </p:txBody>
      </p:sp>
    </p:spTree>
    <p:extLst>
      <p:ext uri="{BB962C8B-B14F-4D97-AF65-F5344CB8AC3E}">
        <p14:creationId xmlns:p14="http://schemas.microsoft.com/office/powerpoint/2010/main" val="1178267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9144000" cy="1143000"/>
          </a:xfrm>
        </p:spPr>
        <p:txBody>
          <a:bodyPr>
            <a:normAutofit/>
          </a:bodyPr>
          <a:lstStyle/>
          <a:p>
            <a:r>
              <a:rPr lang="cs-CZ" b="1" dirty="0"/>
              <a:t>V. Imunodeficience s </a:t>
            </a:r>
            <a:r>
              <a:rPr lang="cs-CZ" b="1" dirty="0" err="1"/>
              <a:t>dysregulací</a:t>
            </a:r>
            <a:r>
              <a:rPr lang="cs-CZ" b="1" dirty="0"/>
              <a:t> imunity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51125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4000" b="1" dirty="0"/>
              <a:t>a/ X-vázaný </a:t>
            </a:r>
            <a:r>
              <a:rPr lang="cs-CZ" sz="4000" b="1" dirty="0" err="1"/>
              <a:t>lymfoproliferativní</a:t>
            </a:r>
            <a:r>
              <a:rPr lang="cs-CZ" sz="4000" b="1" dirty="0"/>
              <a:t> syndrom (</a:t>
            </a:r>
            <a:r>
              <a:rPr lang="cs-CZ" sz="4000" b="1" i="1" dirty="0"/>
              <a:t>XLP</a:t>
            </a:r>
            <a:r>
              <a:rPr lang="cs-CZ" sz="4000" b="1" dirty="0"/>
              <a:t>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Abnormální odpověď na infekci EBV, která vede k nekontrolované </a:t>
            </a:r>
            <a:r>
              <a:rPr lang="cs-CZ" dirty="0" err="1"/>
              <a:t>lymfoproliferaci</a:t>
            </a:r>
            <a:r>
              <a:rPr lang="cs-CZ" dirty="0"/>
              <a:t> </a:t>
            </a:r>
          </a:p>
          <a:p>
            <a:r>
              <a:rPr lang="cs-CZ" dirty="0"/>
              <a:t>Porucha genů lokalizovaných na chromozómu X - mutace genu kódujícího protein asociovaný se signální aktivační molekulou lymfocytů SLAM (SAP) nebo inhibitor </a:t>
            </a:r>
            <a:r>
              <a:rPr lang="cs-CZ" dirty="0" err="1"/>
              <a:t>apoptózy</a:t>
            </a:r>
            <a:r>
              <a:rPr lang="cs-CZ" dirty="0"/>
              <a:t> (XIAP) </a:t>
            </a:r>
          </a:p>
          <a:p>
            <a:r>
              <a:rPr lang="cs-CZ" dirty="0"/>
              <a:t>Dochází k nekontrolované </a:t>
            </a:r>
            <a:r>
              <a:rPr lang="cs-CZ" dirty="0" err="1"/>
              <a:t>lymfoproliferaci</a:t>
            </a:r>
            <a:r>
              <a:rPr lang="cs-CZ" dirty="0"/>
              <a:t> a poruše funkce NK buněk</a:t>
            </a:r>
          </a:p>
          <a:p>
            <a:r>
              <a:rPr lang="cs-CZ" dirty="0"/>
              <a:t>EBV infekce probíhá fulminantně nebo až fatálně s jaterním selháním → pacienti, kteří přežijí, jsou ohroženi rozvojem B </a:t>
            </a:r>
            <a:r>
              <a:rPr lang="cs-CZ" dirty="0" err="1"/>
              <a:t>lymfocytárních</a:t>
            </a:r>
            <a:r>
              <a:rPr lang="cs-CZ" dirty="0"/>
              <a:t> lymfomů, </a:t>
            </a:r>
            <a:r>
              <a:rPr lang="cs-CZ" dirty="0" err="1"/>
              <a:t>hypogamaglobulinémie</a:t>
            </a:r>
            <a:r>
              <a:rPr lang="cs-CZ" dirty="0"/>
              <a:t> podobné CVID nebo aplastické anémie </a:t>
            </a:r>
          </a:p>
          <a:p>
            <a:r>
              <a:rPr lang="cs-CZ" dirty="0"/>
              <a:t>Pokud není před vznikem EBV infekce provedena transplantace kostní dřeně, bývá onemocnění dříve či později smrtelné.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018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cs-CZ" b="1" dirty="0"/>
              <a:t>V. Imunodeficience s </a:t>
            </a:r>
            <a:r>
              <a:rPr lang="cs-CZ" b="1" dirty="0" err="1"/>
              <a:t>dysregulací</a:t>
            </a:r>
            <a:r>
              <a:rPr lang="cs-CZ" b="1" dirty="0"/>
              <a:t> imunity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300" b="1" dirty="0"/>
              <a:t>b/ Chronická </a:t>
            </a:r>
            <a:r>
              <a:rPr lang="cs-CZ" sz="3300" b="1" dirty="0" err="1"/>
              <a:t>mukokutánní</a:t>
            </a:r>
            <a:r>
              <a:rPr lang="cs-CZ" sz="3300" b="1" dirty="0"/>
              <a:t> </a:t>
            </a:r>
            <a:r>
              <a:rPr lang="cs-CZ" sz="3300" b="1" dirty="0" err="1"/>
              <a:t>kadidóza</a:t>
            </a:r>
            <a:endParaRPr lang="cs-CZ" sz="3300" b="1" dirty="0"/>
          </a:p>
          <a:p>
            <a:pPr>
              <a:buNone/>
            </a:pPr>
            <a:endParaRPr lang="cs-CZ" dirty="0"/>
          </a:p>
          <a:p>
            <a:r>
              <a:rPr lang="cs-CZ" sz="2100" dirty="0"/>
              <a:t>Primární imunodeficienci projevující se opakovanými infekcemi sliznic a kůže vyvolanými plísněmi rodu </a:t>
            </a:r>
            <a:r>
              <a:rPr lang="cs-CZ" sz="2100" i="1" dirty="0" err="1"/>
              <a:t>Candida</a:t>
            </a:r>
            <a:r>
              <a:rPr lang="cs-CZ" sz="2100" dirty="0"/>
              <a:t> v důsledku poruchy T lymfocytů </a:t>
            </a:r>
          </a:p>
          <a:p>
            <a:r>
              <a:rPr lang="cs-CZ" sz="2100" dirty="0"/>
              <a:t>Někdy se kandidóza může kombinovat s alopecií a </a:t>
            </a:r>
            <a:r>
              <a:rPr lang="cs-CZ" sz="2100" dirty="0" err="1"/>
              <a:t>polyendokrinopatií</a:t>
            </a:r>
            <a:r>
              <a:rPr lang="cs-CZ" sz="2100" dirty="0"/>
              <a:t>  (</a:t>
            </a:r>
            <a:r>
              <a:rPr lang="cs-CZ" sz="2100" i="1" dirty="0"/>
              <a:t>APECED = </a:t>
            </a:r>
            <a:r>
              <a:rPr lang="cs-CZ" sz="2100" i="1" dirty="0" err="1"/>
              <a:t>Autoimmune</a:t>
            </a:r>
            <a:r>
              <a:rPr lang="cs-CZ" sz="2100" i="1" dirty="0"/>
              <a:t> </a:t>
            </a:r>
            <a:r>
              <a:rPr lang="cs-CZ" sz="2100" i="1" dirty="0" err="1"/>
              <a:t>PolyEndocrinpathy</a:t>
            </a:r>
            <a:r>
              <a:rPr lang="cs-CZ" sz="2100" i="1" dirty="0"/>
              <a:t>-</a:t>
            </a:r>
            <a:r>
              <a:rPr lang="cs-CZ" sz="2100" i="1" dirty="0" err="1"/>
              <a:t>Candidiasis</a:t>
            </a:r>
            <a:r>
              <a:rPr lang="cs-CZ" sz="2100" i="1" dirty="0"/>
              <a:t>-</a:t>
            </a:r>
            <a:r>
              <a:rPr lang="cs-CZ" sz="2100" i="1" dirty="0" err="1"/>
              <a:t>Ectodermal</a:t>
            </a:r>
            <a:r>
              <a:rPr lang="cs-CZ" sz="2100" i="1" dirty="0"/>
              <a:t> </a:t>
            </a:r>
            <a:r>
              <a:rPr lang="cs-CZ" sz="2100" i="1" dirty="0" err="1"/>
              <a:t>Dystrophy</a:t>
            </a:r>
            <a:r>
              <a:rPr lang="cs-CZ" sz="2100" dirty="0"/>
              <a:t>) </a:t>
            </a:r>
          </a:p>
          <a:p>
            <a:r>
              <a:rPr lang="cs-CZ" sz="2100" dirty="0"/>
              <a:t>Jako příčina poruchy byly zjištěny mutace genů </a:t>
            </a:r>
            <a:r>
              <a:rPr lang="cs-CZ" sz="2100" i="1" dirty="0"/>
              <a:t>STAT1</a:t>
            </a:r>
            <a:r>
              <a:rPr lang="cs-CZ" sz="2100" dirty="0"/>
              <a:t>, </a:t>
            </a:r>
            <a:r>
              <a:rPr lang="cs-CZ" sz="2100" i="1" dirty="0"/>
              <a:t>IL17RA</a:t>
            </a:r>
            <a:r>
              <a:rPr lang="cs-CZ" sz="2100" dirty="0"/>
              <a:t> a dalších. Léčí se podáváním antimykotik, případně substitucí chybějících hormonů.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941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VI. Dobře definované syndromy s imunodeficiencí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6000" b="1" dirty="0"/>
              <a:t>a/  </a:t>
            </a:r>
            <a:r>
              <a:rPr lang="cs-CZ" sz="6000" b="1" dirty="0" err="1"/>
              <a:t>HyperIgE</a:t>
            </a:r>
            <a:r>
              <a:rPr lang="cs-CZ" sz="6000" b="1" dirty="0"/>
              <a:t> syndrom (</a:t>
            </a:r>
            <a:r>
              <a:rPr lang="cs-CZ" sz="6000" b="1" i="1" dirty="0"/>
              <a:t>HIES</a:t>
            </a:r>
            <a:r>
              <a:rPr lang="cs-CZ" sz="6000" b="1" dirty="0"/>
              <a:t>, Jobův syndrom)</a:t>
            </a:r>
          </a:p>
          <a:p>
            <a:endParaRPr lang="cs-CZ" dirty="0"/>
          </a:p>
          <a:p>
            <a:r>
              <a:rPr lang="cs-CZ" sz="3800" dirty="0"/>
              <a:t>Ekzém + kombinovaný </a:t>
            </a:r>
            <a:r>
              <a:rPr lang="cs-CZ" sz="3800" dirty="0" err="1"/>
              <a:t>imunodeficit</a:t>
            </a:r>
            <a:r>
              <a:rPr lang="cs-CZ" sz="3800" dirty="0"/>
              <a:t> projevujícími se recidivujícími abscesy (tzv. studené   abscesy) + opakované </a:t>
            </a:r>
            <a:r>
              <a:rPr lang="cs-CZ" sz="3800" dirty="0" err="1"/>
              <a:t>sinopulmonální</a:t>
            </a:r>
            <a:r>
              <a:rPr lang="cs-CZ" sz="3800" dirty="0"/>
              <a:t> infekce</a:t>
            </a:r>
          </a:p>
          <a:p>
            <a:endParaRPr lang="cs-CZ" sz="3800" dirty="0"/>
          </a:p>
          <a:p>
            <a:r>
              <a:rPr lang="cs-CZ" sz="3800" dirty="0"/>
              <a:t>Onemocnění má buď častější AD formu podmíněnou mutací genu </a:t>
            </a:r>
            <a:r>
              <a:rPr lang="cs-CZ" sz="3800" i="1" dirty="0"/>
              <a:t>STAT3</a:t>
            </a:r>
            <a:r>
              <a:rPr lang="cs-CZ" sz="3800" dirty="0"/>
              <a:t> (</a:t>
            </a:r>
            <a:r>
              <a:rPr lang="cs-CZ" sz="3800" i="1" dirty="0" err="1"/>
              <a:t>Signal</a:t>
            </a:r>
            <a:r>
              <a:rPr lang="cs-CZ" sz="3800" i="1" dirty="0"/>
              <a:t> </a:t>
            </a:r>
            <a:r>
              <a:rPr lang="cs-CZ" sz="3800" i="1" dirty="0" err="1"/>
              <a:t>Transducer</a:t>
            </a:r>
            <a:r>
              <a:rPr lang="cs-CZ" sz="3800" i="1" dirty="0"/>
              <a:t> </a:t>
            </a:r>
            <a:r>
              <a:rPr lang="cs-CZ" sz="3800" i="1" dirty="0" err="1"/>
              <a:t>and</a:t>
            </a:r>
            <a:r>
              <a:rPr lang="cs-CZ" sz="3800" i="1" dirty="0"/>
              <a:t> </a:t>
            </a:r>
            <a:r>
              <a:rPr lang="cs-CZ" sz="3800" i="1" dirty="0" err="1"/>
              <a:t>Activator</a:t>
            </a:r>
            <a:r>
              <a:rPr lang="cs-CZ" sz="3800" i="1" dirty="0"/>
              <a:t> </a:t>
            </a:r>
            <a:r>
              <a:rPr lang="cs-CZ" sz="3800" i="1" dirty="0" err="1"/>
              <a:t>of</a:t>
            </a:r>
            <a:r>
              <a:rPr lang="cs-CZ" sz="3800" i="1" dirty="0"/>
              <a:t> </a:t>
            </a:r>
            <a:r>
              <a:rPr lang="cs-CZ" sz="3800" i="1" dirty="0" err="1"/>
              <a:t>Transcription</a:t>
            </a:r>
            <a:r>
              <a:rPr lang="cs-CZ" sz="3800" i="1" dirty="0"/>
              <a:t> 3</a:t>
            </a:r>
            <a:r>
              <a:rPr lang="cs-CZ" sz="3800" dirty="0"/>
              <a:t>), nebo méně často formu AR podmíněnou mutací genu </a:t>
            </a:r>
            <a:r>
              <a:rPr lang="cs-CZ" sz="3800" i="1" dirty="0"/>
              <a:t>DOCK8</a:t>
            </a:r>
            <a:r>
              <a:rPr lang="cs-CZ" sz="3800" dirty="0"/>
              <a:t> (</a:t>
            </a:r>
            <a:r>
              <a:rPr lang="cs-CZ" sz="3800" i="1" dirty="0" err="1"/>
              <a:t>Dedicator</a:t>
            </a:r>
            <a:r>
              <a:rPr lang="cs-CZ" sz="3800" i="1" dirty="0"/>
              <a:t> </a:t>
            </a:r>
            <a:r>
              <a:rPr lang="cs-CZ" sz="3800" i="1" dirty="0" err="1"/>
              <a:t>Of</a:t>
            </a:r>
            <a:r>
              <a:rPr lang="cs-CZ" sz="3800" i="1" dirty="0"/>
              <a:t> </a:t>
            </a:r>
            <a:r>
              <a:rPr lang="cs-CZ" sz="3800" i="1" dirty="0" err="1"/>
              <a:t>CytoKinesis</a:t>
            </a:r>
            <a:r>
              <a:rPr lang="cs-CZ" sz="3800" i="1" dirty="0"/>
              <a:t> 8</a:t>
            </a:r>
            <a:r>
              <a:rPr lang="cs-CZ" sz="3800" dirty="0"/>
              <a:t>) </a:t>
            </a:r>
          </a:p>
          <a:p>
            <a:endParaRPr lang="cs-CZ" sz="3800" dirty="0"/>
          </a:p>
          <a:p>
            <a:pPr>
              <a:buNone/>
            </a:pPr>
            <a:r>
              <a:rPr lang="cs-CZ" sz="3800" i="1" u="sng" dirty="0" err="1"/>
              <a:t>Kl.obr</a:t>
            </a:r>
            <a:r>
              <a:rPr lang="cs-CZ" sz="3800" i="1" u="sng" dirty="0"/>
              <a:t>.: </a:t>
            </a:r>
            <a:r>
              <a:rPr lang="cs-CZ" sz="3800" dirty="0"/>
              <a:t>projevy často již v kojeneckém věku </a:t>
            </a:r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3800" dirty="0"/>
              <a:t>              recidivující stafylokokové abscesy v kůži, plicích, kloubech nebo vnitřních orgánech </a:t>
            </a:r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3800" dirty="0"/>
              <a:t>              recidivující </a:t>
            </a:r>
            <a:r>
              <a:rPr lang="cs-CZ" sz="3800" dirty="0" err="1"/>
              <a:t>sinopulmonální</a:t>
            </a:r>
            <a:r>
              <a:rPr lang="cs-CZ" sz="3800" dirty="0"/>
              <a:t> infekce, </a:t>
            </a:r>
            <a:r>
              <a:rPr lang="cs-CZ" sz="3800" dirty="0" err="1"/>
              <a:t>pneumatocele</a:t>
            </a:r>
            <a:r>
              <a:rPr lang="cs-CZ" sz="3800" dirty="0"/>
              <a:t>  </a:t>
            </a:r>
          </a:p>
          <a:p>
            <a:pPr>
              <a:buNone/>
            </a:pPr>
            <a:endParaRPr lang="cs-CZ" sz="3800" dirty="0"/>
          </a:p>
          <a:p>
            <a:pPr>
              <a:buNone/>
            </a:pPr>
            <a:r>
              <a:rPr lang="cs-CZ" sz="3800" dirty="0"/>
              <a:t>              těžký atopický ekzém </a:t>
            </a:r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3800" dirty="0"/>
              <a:t>              u AD formy  poruchy skeletu (hrubé rysy obličeje, spontánní fraktury kostí, </a:t>
            </a:r>
            <a:r>
              <a:rPr lang="cs-CZ" sz="3800" dirty="0" err="1"/>
              <a:t>osteopenie</a:t>
            </a:r>
            <a:r>
              <a:rPr lang="cs-CZ" sz="3800" dirty="0"/>
              <a:t>),  </a:t>
            </a:r>
          </a:p>
          <a:p>
            <a:pPr>
              <a:buNone/>
            </a:pPr>
            <a:r>
              <a:rPr lang="cs-CZ" sz="3800" dirty="0"/>
              <a:t>              opožděná erupce zubů</a:t>
            </a:r>
          </a:p>
        </p:txBody>
      </p:sp>
    </p:spTree>
    <p:extLst>
      <p:ext uri="{BB962C8B-B14F-4D97-AF65-F5344CB8AC3E}">
        <p14:creationId xmlns:p14="http://schemas.microsoft.com/office/powerpoint/2010/main" val="24740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/>
              <a:t>Hrubé rysy obličeje u HIES</a:t>
            </a:r>
          </a:p>
        </p:txBody>
      </p:sp>
      <p:pic>
        <p:nvPicPr>
          <p:cNvPr id="20482" name="Picture 2" descr="G:\Elektronická skripta\Imunodeficience\HyperIgE sy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7808" y="1263546"/>
            <a:ext cx="3312368" cy="5088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985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VI. Dobře definované syndromy s imunodeficiencí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400" b="1" dirty="0"/>
              <a:t>a/  </a:t>
            </a:r>
            <a:r>
              <a:rPr lang="cs-CZ" sz="3400" b="1" dirty="0" err="1"/>
              <a:t>HyperIgE</a:t>
            </a:r>
            <a:r>
              <a:rPr lang="cs-CZ" sz="3400" b="1" dirty="0"/>
              <a:t> syndrom (</a:t>
            </a:r>
            <a:r>
              <a:rPr lang="cs-CZ" sz="3400" b="1" i="1" dirty="0"/>
              <a:t>HIES</a:t>
            </a:r>
            <a:r>
              <a:rPr lang="cs-CZ" sz="3400" b="1" dirty="0"/>
              <a:t>, Jobův syndrom)</a:t>
            </a:r>
          </a:p>
          <a:p>
            <a:endParaRPr lang="cs-CZ" dirty="0"/>
          </a:p>
          <a:p>
            <a:pPr>
              <a:buNone/>
            </a:pPr>
            <a:r>
              <a:rPr lang="cs-CZ" sz="2600" i="1" u="sng" dirty="0" err="1"/>
              <a:t>Kl.obr</a:t>
            </a:r>
            <a:r>
              <a:rPr lang="cs-CZ" sz="2600" i="1" u="sng" dirty="0"/>
              <a:t>: </a:t>
            </a:r>
            <a:r>
              <a:rPr lang="cs-CZ" sz="2600" dirty="0"/>
              <a:t>u AR formy se vykytují opakované virové, nejčastěji herpetické </a:t>
            </a:r>
          </a:p>
          <a:p>
            <a:pPr>
              <a:buNone/>
            </a:pPr>
            <a:r>
              <a:rPr lang="cs-CZ" sz="2600" dirty="0"/>
              <a:t>             infekce, časté jsou autoimunitní a alergické projevy, naopak </a:t>
            </a:r>
          </a:p>
          <a:p>
            <a:pPr>
              <a:buNone/>
            </a:pPr>
            <a:r>
              <a:rPr lang="cs-CZ" sz="2600" dirty="0"/>
              <a:t>             chybí postižení skeletu  </a:t>
            </a:r>
          </a:p>
          <a:p>
            <a:pPr>
              <a:buNone/>
            </a:pPr>
            <a:endParaRPr lang="cs-CZ" sz="2600" dirty="0"/>
          </a:p>
          <a:p>
            <a:pPr>
              <a:buNone/>
            </a:pPr>
            <a:r>
              <a:rPr lang="cs-CZ" sz="2600" i="1" u="sng" dirty="0"/>
              <a:t>Dg: </a:t>
            </a:r>
            <a:r>
              <a:rPr lang="cs-CZ" sz="2600" dirty="0"/>
              <a:t>klinické rysy </a:t>
            </a:r>
          </a:p>
          <a:p>
            <a:pPr>
              <a:buNone/>
            </a:pPr>
            <a:r>
              <a:rPr lang="cs-CZ" sz="2600" dirty="0"/>
              <a:t>        enormně vysoké hladiny sérového </a:t>
            </a:r>
            <a:r>
              <a:rPr lang="cs-CZ" sz="2600" dirty="0" err="1"/>
              <a:t>IgE</a:t>
            </a:r>
            <a:r>
              <a:rPr lang="cs-CZ" sz="2600" dirty="0"/>
              <a:t> (˃ 2000 IU/ml) </a:t>
            </a:r>
          </a:p>
          <a:p>
            <a:pPr>
              <a:buNone/>
            </a:pPr>
            <a:r>
              <a:rPr lang="cs-CZ" sz="2600" dirty="0"/>
              <a:t>        genetické vyš. </a:t>
            </a:r>
          </a:p>
          <a:p>
            <a:pPr>
              <a:buNone/>
            </a:pPr>
            <a:endParaRPr lang="cs-CZ" sz="2600" dirty="0"/>
          </a:p>
          <a:p>
            <a:pPr>
              <a:buNone/>
            </a:pPr>
            <a:r>
              <a:rPr lang="cs-CZ" sz="2600" i="1" u="sng" dirty="0" err="1"/>
              <a:t>Ter</a:t>
            </a:r>
            <a:r>
              <a:rPr lang="cs-CZ" sz="2600" i="1" u="sng" dirty="0"/>
              <a:t>: </a:t>
            </a:r>
            <a:r>
              <a:rPr lang="cs-CZ" sz="2600" dirty="0"/>
              <a:t>profylaktické podávání </a:t>
            </a:r>
            <a:r>
              <a:rPr lang="cs-CZ" sz="2600" dirty="0" err="1"/>
              <a:t>protistafylokokových</a:t>
            </a:r>
            <a:r>
              <a:rPr lang="cs-CZ" sz="2600" dirty="0"/>
              <a:t> antibiotik</a:t>
            </a:r>
          </a:p>
          <a:p>
            <a:pPr>
              <a:buNone/>
            </a:pPr>
            <a:r>
              <a:rPr lang="cs-CZ" sz="2600" dirty="0"/>
              <a:t>        dermatologická terapie ekzému </a:t>
            </a:r>
          </a:p>
          <a:p>
            <a:pPr>
              <a:buNone/>
            </a:pPr>
            <a:r>
              <a:rPr lang="cs-CZ" sz="2600" dirty="0"/>
              <a:t>        abscesy se léčí chirurgicky</a:t>
            </a:r>
          </a:p>
        </p:txBody>
      </p:sp>
    </p:spTree>
    <p:extLst>
      <p:ext uri="{BB962C8B-B14F-4D97-AF65-F5344CB8AC3E}">
        <p14:creationId xmlns:p14="http://schemas.microsoft.com/office/powerpoint/2010/main" val="1143952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VI. Dobře definované syndromy s imunodeficiencí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600200"/>
            <a:ext cx="8892480" cy="51411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800" b="1" dirty="0"/>
              <a:t>b/ </a:t>
            </a:r>
            <a:r>
              <a:rPr lang="cs-CZ" sz="3800" b="1" dirty="0" err="1"/>
              <a:t>Wiskott</a:t>
            </a:r>
            <a:r>
              <a:rPr lang="cs-CZ" sz="3800" b="1" dirty="0"/>
              <a:t>-</a:t>
            </a:r>
            <a:r>
              <a:rPr lang="cs-CZ" sz="3800" b="1" dirty="0" err="1"/>
              <a:t>Aldrichův</a:t>
            </a:r>
            <a:r>
              <a:rPr lang="cs-CZ" sz="3800" b="1" dirty="0"/>
              <a:t> syndrom (</a:t>
            </a:r>
            <a:r>
              <a:rPr lang="cs-CZ" sz="3800" b="1" i="1" dirty="0"/>
              <a:t>WAS</a:t>
            </a:r>
            <a:r>
              <a:rPr lang="cs-CZ" sz="3800" b="1" dirty="0"/>
              <a:t>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X-vázaná, recesivně dědičná porucha </a:t>
            </a:r>
          </a:p>
          <a:p>
            <a:r>
              <a:rPr lang="cs-CZ" dirty="0"/>
              <a:t>snížení počtu trombocytů, které jsou navíc malé (</a:t>
            </a:r>
            <a:r>
              <a:rPr lang="cs-CZ" dirty="0" err="1"/>
              <a:t>mikrotrombocytopenie</a:t>
            </a:r>
            <a:r>
              <a:rPr lang="cs-CZ" dirty="0"/>
              <a:t>), ekzém a imunodeficience </a:t>
            </a:r>
          </a:p>
          <a:p>
            <a:r>
              <a:rPr lang="cs-CZ" dirty="0"/>
              <a:t>Podkladem je mutace genu </a:t>
            </a:r>
            <a:r>
              <a:rPr lang="cs-CZ" i="1" dirty="0" err="1"/>
              <a:t>WASp</a:t>
            </a:r>
            <a:r>
              <a:rPr lang="cs-CZ" dirty="0"/>
              <a:t> vedoucí ke snížené produkci proteinu </a:t>
            </a:r>
            <a:r>
              <a:rPr lang="cs-CZ" dirty="0" err="1"/>
              <a:t>WASp</a:t>
            </a:r>
            <a:r>
              <a:rPr lang="cs-CZ" dirty="0"/>
              <a:t>, který je </a:t>
            </a:r>
            <a:r>
              <a:rPr lang="cs-CZ" dirty="0" err="1"/>
              <a:t>exprimován</a:t>
            </a:r>
            <a:r>
              <a:rPr lang="cs-CZ" dirty="0"/>
              <a:t> zejména hematopoetickými buňkami (zajišťuje dynamické změny </a:t>
            </a:r>
            <a:r>
              <a:rPr lang="cs-CZ" dirty="0" err="1"/>
              <a:t>cytoskeletu</a:t>
            </a:r>
            <a:r>
              <a:rPr lang="cs-CZ" dirty="0"/>
              <a:t> nezbytné pro fungování imunitních buněk) </a:t>
            </a:r>
          </a:p>
          <a:p>
            <a:endParaRPr lang="cs-CZ" dirty="0"/>
          </a:p>
          <a:p>
            <a:pPr>
              <a:buNone/>
            </a:pPr>
            <a:r>
              <a:rPr lang="cs-CZ" i="1" u="sng" dirty="0" err="1"/>
              <a:t>Kl.obr</a:t>
            </a:r>
            <a:r>
              <a:rPr lang="cs-CZ" i="1" u="sng" dirty="0"/>
              <a:t>: </a:t>
            </a:r>
            <a:r>
              <a:rPr lang="cs-CZ" dirty="0"/>
              <a:t>kombinovaná imunodeficience: snížení </a:t>
            </a:r>
            <a:r>
              <a:rPr lang="cs-CZ" dirty="0" err="1"/>
              <a:t>Ig</a:t>
            </a:r>
            <a:r>
              <a:rPr lang="cs-CZ" dirty="0"/>
              <a:t> (↓snížené </a:t>
            </a:r>
            <a:r>
              <a:rPr lang="cs-CZ" dirty="0" err="1"/>
              <a:t>IgM</a:t>
            </a:r>
            <a:r>
              <a:rPr lang="cs-CZ" dirty="0"/>
              <a:t>; ↑</a:t>
            </a:r>
            <a:r>
              <a:rPr lang="cs-CZ" dirty="0" err="1"/>
              <a:t>IgA</a:t>
            </a:r>
            <a:r>
              <a:rPr lang="cs-CZ" dirty="0"/>
              <a:t> a </a:t>
            </a:r>
            <a:r>
              <a:rPr lang="cs-CZ" dirty="0" err="1"/>
              <a:t>IgE</a:t>
            </a:r>
            <a:r>
              <a:rPr lang="cs-CZ" dirty="0"/>
              <a:t>) </a:t>
            </a:r>
          </a:p>
          <a:p>
            <a:pPr>
              <a:buNone/>
            </a:pPr>
            <a:r>
              <a:rPr lang="cs-CZ" dirty="0"/>
              <a:t>             + porucha funkce T lymfocytů → opakované otitidy a sinusitidy, </a:t>
            </a:r>
          </a:p>
          <a:p>
            <a:pPr>
              <a:buNone/>
            </a:pPr>
            <a:r>
              <a:rPr lang="cs-CZ" dirty="0"/>
              <a:t>              autoimunitní poruchy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trombocytopenie → zvýšená krvácivost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577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VI. Dobře definované syndromy s imunodeficiencí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90688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b/ </a:t>
            </a:r>
            <a:r>
              <a:rPr lang="cs-CZ" b="1" dirty="0" err="1"/>
              <a:t>Wiskott</a:t>
            </a:r>
            <a:r>
              <a:rPr lang="cs-CZ" b="1" dirty="0"/>
              <a:t>-</a:t>
            </a:r>
            <a:r>
              <a:rPr lang="cs-CZ" b="1" dirty="0" err="1"/>
              <a:t>Aldrichův</a:t>
            </a:r>
            <a:r>
              <a:rPr lang="cs-CZ" b="1" dirty="0"/>
              <a:t> syndrom (</a:t>
            </a:r>
            <a:r>
              <a:rPr lang="cs-CZ" b="1" i="1" dirty="0"/>
              <a:t>WAS</a:t>
            </a:r>
            <a:r>
              <a:rPr lang="cs-CZ" b="1" dirty="0"/>
              <a:t>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300" i="1" u="sng" dirty="0"/>
              <a:t>Dg: </a:t>
            </a:r>
            <a:r>
              <a:rPr lang="cs-CZ" sz="2300" dirty="0"/>
              <a:t>klinické příznaky </a:t>
            </a:r>
          </a:p>
          <a:p>
            <a:pPr>
              <a:buNone/>
            </a:pPr>
            <a:endParaRPr lang="cs-CZ" sz="1500" dirty="0"/>
          </a:p>
          <a:p>
            <a:pPr>
              <a:buNone/>
            </a:pPr>
            <a:r>
              <a:rPr lang="cs-CZ" sz="2300" dirty="0"/>
              <a:t>        průkaz snížené exprese </a:t>
            </a:r>
            <a:r>
              <a:rPr lang="cs-CZ" sz="2300" dirty="0" err="1"/>
              <a:t>WASp</a:t>
            </a:r>
            <a:r>
              <a:rPr lang="cs-CZ" sz="2300" dirty="0"/>
              <a:t> leukocyty </a:t>
            </a:r>
          </a:p>
          <a:p>
            <a:pPr>
              <a:buNone/>
            </a:pPr>
            <a:endParaRPr lang="cs-CZ" sz="1500" dirty="0"/>
          </a:p>
          <a:p>
            <a:pPr>
              <a:buNone/>
            </a:pPr>
            <a:r>
              <a:rPr lang="cs-CZ" sz="2300" dirty="0"/>
              <a:t>        genetické vyš. 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i="1" u="sng" dirty="0" err="1"/>
              <a:t>Ter</a:t>
            </a:r>
            <a:r>
              <a:rPr lang="cs-CZ" sz="2300" i="1" u="sng" dirty="0"/>
              <a:t>: </a:t>
            </a:r>
            <a:r>
              <a:rPr lang="cs-CZ" sz="2300" dirty="0"/>
              <a:t>léčba je symptomatická </a:t>
            </a:r>
          </a:p>
          <a:p>
            <a:pPr>
              <a:buNone/>
            </a:pPr>
            <a:endParaRPr lang="cs-CZ" sz="1500" dirty="0"/>
          </a:p>
          <a:p>
            <a:pPr>
              <a:buNone/>
            </a:pPr>
            <a:r>
              <a:rPr lang="cs-CZ" sz="2300" dirty="0"/>
              <a:t>        v případě vhodného dárce je možná BMT</a:t>
            </a:r>
          </a:p>
          <a:p>
            <a:pPr>
              <a:buNone/>
            </a:pPr>
            <a:endParaRPr lang="cs-CZ" sz="1500" dirty="0"/>
          </a:p>
          <a:p>
            <a:pPr>
              <a:buNone/>
            </a:pPr>
            <a:r>
              <a:rPr lang="cs-CZ" sz="2300" dirty="0"/>
              <a:t>        zkouší se i genové manipulace.</a:t>
            </a:r>
          </a:p>
        </p:txBody>
      </p:sp>
    </p:spTree>
    <p:extLst>
      <p:ext uri="{BB962C8B-B14F-4D97-AF65-F5344CB8AC3E}">
        <p14:creationId xmlns:p14="http://schemas.microsoft.com/office/powerpoint/2010/main" val="4145493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VI. Dobře definované syndromy s imunodeficiencí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cs-CZ" b="1" dirty="0"/>
              <a:t>c/ </a:t>
            </a:r>
            <a:r>
              <a:rPr lang="cs-CZ" b="1" dirty="0" err="1"/>
              <a:t>Ataxia</a:t>
            </a:r>
            <a:r>
              <a:rPr lang="cs-CZ" b="1" dirty="0"/>
              <a:t>-</a:t>
            </a:r>
            <a:r>
              <a:rPr lang="cs-CZ" b="1" dirty="0" err="1"/>
              <a:t>teleangiectasia</a:t>
            </a:r>
            <a:endParaRPr lang="cs-CZ" b="1" dirty="0"/>
          </a:p>
          <a:p>
            <a:pPr>
              <a:lnSpc>
                <a:spcPct val="80000"/>
              </a:lnSpc>
              <a:buNone/>
            </a:pPr>
            <a:endParaRPr lang="cs-CZ" b="1" dirty="0"/>
          </a:p>
          <a:p>
            <a:pPr>
              <a:lnSpc>
                <a:spcPct val="80000"/>
              </a:lnSpc>
            </a:pPr>
            <a:r>
              <a:rPr lang="cs-CZ" dirty="0"/>
              <a:t>AR onemocnění - mutace genu ATR (11q22-q23) → porucha ATM </a:t>
            </a:r>
            <a:r>
              <a:rPr lang="cs-CZ" dirty="0" err="1"/>
              <a:t>proteinkinázy</a:t>
            </a:r>
            <a:r>
              <a:rPr lang="cs-CZ" dirty="0"/>
              <a:t> →oslabení reparačních mechanismů DNA →zvýšená citlivost na ionizační záření → ↑náchylnost ke vzniku malignit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i="1" dirty="0" err="1"/>
              <a:t>Kl.obr</a:t>
            </a:r>
            <a:r>
              <a:rPr lang="cs-CZ" i="1" dirty="0"/>
              <a:t>:</a:t>
            </a:r>
            <a:r>
              <a:rPr lang="cs-CZ" dirty="0"/>
              <a:t> ataxie + </a:t>
            </a:r>
            <a:r>
              <a:rPr lang="cs-CZ" dirty="0" err="1"/>
              <a:t>teleangiektazie</a:t>
            </a:r>
            <a:r>
              <a:rPr lang="cs-CZ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       ↓</a:t>
            </a:r>
            <a:r>
              <a:rPr lang="cs-CZ" dirty="0" err="1"/>
              <a:t>IgA</a:t>
            </a:r>
            <a:r>
              <a:rPr lang="cs-CZ" dirty="0"/>
              <a:t>+E → opakované </a:t>
            </a:r>
            <a:r>
              <a:rPr lang="cs-CZ" dirty="0" err="1"/>
              <a:t>sinopulmonální</a:t>
            </a:r>
            <a:r>
              <a:rPr lang="cs-CZ" dirty="0"/>
              <a:t> infekce</a:t>
            </a:r>
          </a:p>
          <a:p>
            <a:pPr>
              <a:lnSpc>
                <a:spcPct val="80000"/>
              </a:lnSpc>
              <a:buNone/>
            </a:pPr>
            <a:r>
              <a:rPr lang="cs-CZ" dirty="0"/>
              <a:t>              </a:t>
            </a:r>
          </a:p>
          <a:p>
            <a:pPr>
              <a:lnSpc>
                <a:spcPct val="80000"/>
              </a:lnSpc>
              <a:buNone/>
            </a:pPr>
            <a:r>
              <a:rPr lang="cs-CZ" dirty="0"/>
              <a:t>             hypoplazie </a:t>
            </a:r>
            <a:r>
              <a:rPr lang="cs-CZ" dirty="0" err="1"/>
              <a:t>thymu</a:t>
            </a:r>
            <a:r>
              <a:rPr lang="cs-CZ" dirty="0"/>
              <a:t> a lymf.uzlin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i="1" u="sng" dirty="0" err="1"/>
              <a:t>Ter</a:t>
            </a:r>
            <a:r>
              <a:rPr lang="cs-CZ" i="1" u="sng" dirty="0"/>
              <a:t>:</a:t>
            </a:r>
            <a:r>
              <a:rPr lang="cs-CZ" u="sng" dirty="0"/>
              <a:t> </a:t>
            </a:r>
            <a:r>
              <a:rPr lang="cs-CZ" dirty="0"/>
              <a:t>symptomatická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764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VI. Dobře definované syndromy s imunodeficiencí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/>
              <a:t>d/ </a:t>
            </a:r>
            <a:r>
              <a:rPr lang="cs-CZ" sz="2600" b="1" dirty="0" err="1"/>
              <a:t>Nethertonův</a:t>
            </a:r>
            <a:r>
              <a:rPr lang="cs-CZ" sz="2600" b="1" dirty="0"/>
              <a:t> syndrom </a:t>
            </a:r>
          </a:p>
          <a:p>
            <a:pPr>
              <a:buNone/>
            </a:pPr>
            <a:endParaRPr lang="cs-CZ" b="1" dirty="0"/>
          </a:p>
          <a:p>
            <a:r>
              <a:rPr lang="cs-CZ" sz="1900" dirty="0"/>
              <a:t>Kongenitální ichtyóza + bambusové vlasy + atopická diatéza</a:t>
            </a:r>
          </a:p>
          <a:p>
            <a:r>
              <a:rPr lang="cs-CZ" sz="1900" dirty="0"/>
              <a:t>↑</a:t>
            </a:r>
            <a:r>
              <a:rPr lang="cs-CZ" sz="1900" dirty="0" err="1"/>
              <a:t>IgA</a:t>
            </a:r>
            <a:r>
              <a:rPr lang="cs-CZ" sz="1900" dirty="0"/>
              <a:t>+E</a:t>
            </a:r>
          </a:p>
          <a:p>
            <a:r>
              <a:rPr lang="cs-CZ" sz="1900" dirty="0"/>
              <a:t>Časté bakteriální infekce, neprospívání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sz="2600" b="1" dirty="0"/>
              <a:t>e/ Deficience genu IKAROS</a:t>
            </a:r>
          </a:p>
          <a:p>
            <a:pPr>
              <a:buNone/>
            </a:pPr>
            <a:endParaRPr lang="cs-CZ" b="1" dirty="0"/>
          </a:p>
          <a:p>
            <a:r>
              <a:rPr lang="cs-CZ" sz="1800" dirty="0"/>
              <a:t>Anémie, </a:t>
            </a:r>
            <a:r>
              <a:rPr lang="cs-CZ" sz="1800" dirty="0" err="1"/>
              <a:t>neutropenie</a:t>
            </a:r>
            <a:r>
              <a:rPr lang="cs-CZ" sz="1800" dirty="0"/>
              <a:t>, trombocytopenie, chybění B lymfocytů a NK buněk, </a:t>
            </a:r>
            <a:r>
              <a:rPr lang="cs-CZ" sz="1800" dirty="0" err="1"/>
              <a:t>afunkční</a:t>
            </a:r>
            <a:r>
              <a:rPr lang="cs-CZ" sz="1800" dirty="0"/>
              <a:t> T lymfocyty</a:t>
            </a:r>
          </a:p>
          <a:p>
            <a:pPr>
              <a:buNone/>
            </a:pP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380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5560" y="1988841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800" b="1" dirty="0"/>
              <a:t>Sekundární imunodeficience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8404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5560" y="1988841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800" b="1" dirty="0"/>
              <a:t>Primární imunodeficience II.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79193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15888"/>
            <a:ext cx="8229600" cy="633412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3200" b="1" dirty="0"/>
              <a:t>                      Sekundární imunodeficience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08050"/>
            <a:ext cx="8218488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AIDS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Akutní a chronická virová onemocnění </a:t>
            </a:r>
            <a:r>
              <a:rPr lang="cs-CZ" altLang="cs-CZ" sz="2000" dirty="0"/>
              <a:t>– infekční mononukleosa, chřipka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Metabolické poruchy </a:t>
            </a:r>
            <a:r>
              <a:rPr lang="cs-CZ" altLang="cs-CZ" sz="2000" dirty="0"/>
              <a:t>– diabetes, urémie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Autoimunitní onemocnění </a:t>
            </a:r>
            <a:r>
              <a:rPr lang="cs-CZ" altLang="cs-CZ" sz="2000" dirty="0"/>
              <a:t>– </a:t>
            </a:r>
            <a:r>
              <a:rPr lang="cs-CZ" altLang="cs-CZ" sz="2000" dirty="0" err="1"/>
              <a:t>protil</a:t>
            </a:r>
            <a:r>
              <a:rPr lang="cs-CZ" altLang="cs-CZ" sz="2000" dirty="0"/>
              <a:t>. proti imunokompetentním buňkám – neutrofily, lymfocyty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Alergické choroby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Chronické choroby GIT a jater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Maligní onemocnění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Popáleniny, pooperační stavy, traumata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Těžké výživové karence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Chronické infekce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Ionizující záření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Polékové imunodeficience, imunosuprese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Chronický stress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Chronická expozice chemickým škodlivinám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10603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Sekundární deficience protilátek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/>
              <a:t>Poruchy B-lymfocytů</a:t>
            </a:r>
          </a:p>
          <a:p>
            <a:pPr marL="0" indent="0" algn="ctr">
              <a:buNone/>
            </a:pPr>
            <a:r>
              <a:rPr lang="cs-CZ" dirty="0"/>
              <a:t>Poruchy T-lymfocytů</a:t>
            </a:r>
          </a:p>
          <a:p>
            <a:pPr marL="0" indent="0" algn="ctr">
              <a:buNone/>
            </a:pPr>
            <a:r>
              <a:rPr lang="cs-CZ" dirty="0"/>
              <a:t>Zvýšené ztráty </a:t>
            </a:r>
            <a:r>
              <a:rPr lang="cs-CZ" dirty="0" err="1"/>
              <a:t>Ig</a:t>
            </a:r>
            <a:r>
              <a:rPr lang="cs-CZ" dirty="0"/>
              <a:t> 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Porucha imunitní odpovědi proti extracelulárním mikroorganizmům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Recidivující mikrobiální infekce (opouzdřené bakterie)</a:t>
            </a:r>
          </a:p>
          <a:p>
            <a:pPr algn="ctr">
              <a:buNone/>
            </a:pPr>
            <a:r>
              <a:rPr lang="cs-CZ" dirty="0"/>
              <a:t>    respirační (pneumonie, sinusitidy, otitidy), GIT (průjem)</a:t>
            </a:r>
          </a:p>
          <a:p>
            <a:endParaRPr lang="cs-CZ" dirty="0"/>
          </a:p>
        </p:txBody>
      </p:sp>
      <p:sp>
        <p:nvSpPr>
          <p:cNvPr id="4" name="Šipka: dolů 3"/>
          <p:cNvSpPr/>
          <p:nvPr/>
        </p:nvSpPr>
        <p:spPr>
          <a:xfrm>
            <a:off x="5807968" y="2996952"/>
            <a:ext cx="216024" cy="43204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lů 4"/>
          <p:cNvSpPr/>
          <p:nvPr/>
        </p:nvSpPr>
        <p:spPr>
          <a:xfrm>
            <a:off x="5783585" y="4530700"/>
            <a:ext cx="216024" cy="43204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162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/>
              <a:t>I. Hematologické malignity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b="1" u="sng" dirty="0"/>
              <a:t>Nejčastější:</a:t>
            </a:r>
            <a:r>
              <a:rPr lang="cs-CZ" dirty="0"/>
              <a:t> </a:t>
            </a:r>
            <a:r>
              <a:rPr lang="cs-CZ" b="1" dirty="0"/>
              <a:t>chronická </a:t>
            </a:r>
            <a:r>
              <a:rPr lang="cs-CZ" b="1" dirty="0" err="1"/>
              <a:t>lymfocytární</a:t>
            </a:r>
            <a:r>
              <a:rPr lang="cs-CZ" b="1" dirty="0"/>
              <a:t> leukémie (CLL)</a:t>
            </a:r>
            <a:r>
              <a:rPr lang="cs-CZ" dirty="0"/>
              <a:t> a </a:t>
            </a:r>
            <a:r>
              <a:rPr lang="cs-CZ" b="1" dirty="0"/>
              <a:t>mnohočetný myelom (MM)</a:t>
            </a:r>
          </a:p>
          <a:p>
            <a:pPr>
              <a:lnSpc>
                <a:spcPct val="80000"/>
              </a:lnSpc>
            </a:pPr>
            <a:endParaRPr lang="cs-CZ" b="1" dirty="0"/>
          </a:p>
          <a:p>
            <a:pPr>
              <a:lnSpc>
                <a:spcPct val="80000"/>
              </a:lnSpc>
            </a:pPr>
            <a:r>
              <a:rPr lang="cs-CZ" b="1" u="sng" dirty="0"/>
              <a:t>Méně časté:</a:t>
            </a:r>
            <a:r>
              <a:rPr lang="cs-CZ" dirty="0"/>
              <a:t> </a:t>
            </a:r>
            <a:r>
              <a:rPr lang="cs-CZ" dirty="0" err="1"/>
              <a:t>hodgkinské</a:t>
            </a:r>
            <a:r>
              <a:rPr lang="cs-CZ" dirty="0"/>
              <a:t> a non-</a:t>
            </a:r>
            <a:r>
              <a:rPr lang="cs-CZ" dirty="0" err="1"/>
              <a:t>hodgkinské</a:t>
            </a:r>
            <a:r>
              <a:rPr lang="cs-CZ" dirty="0"/>
              <a:t> lymfomy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Porucha specifické humorální imunity v důsledku vlastního onemocnění a/nebo léčby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/>
              <a:t>I. Hematologické malignity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340768"/>
            <a:ext cx="8568952" cy="525658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     </a:t>
            </a:r>
            <a:r>
              <a:rPr lang="cs-CZ" sz="3000" b="1" u="sng" dirty="0"/>
              <a:t>Chronická </a:t>
            </a:r>
            <a:r>
              <a:rPr lang="cs-CZ" sz="3000" b="1" u="sng" dirty="0" err="1"/>
              <a:t>lymfocytární</a:t>
            </a:r>
            <a:r>
              <a:rPr lang="cs-CZ" sz="3000" b="1" u="sng" dirty="0"/>
              <a:t> leukémie (CLL)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b="1" u="sng" dirty="0"/>
          </a:p>
          <a:p>
            <a:pPr>
              <a:lnSpc>
                <a:spcPct val="80000"/>
              </a:lnSpc>
            </a:pPr>
            <a:r>
              <a:rPr lang="cs-CZ" sz="2400" dirty="0"/>
              <a:t>Sekundární deficit protilátek často (až 85% případů)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/>
              <a:t>                                                     </a:t>
            </a:r>
            <a:r>
              <a:rPr lang="cs-CZ" sz="1200" i="1" dirty="0" err="1"/>
              <a:t>Hamblin</a:t>
            </a:r>
            <a:r>
              <a:rPr lang="cs-CZ" sz="1200" i="1" dirty="0"/>
              <a:t> a kol., 2008</a:t>
            </a:r>
          </a:p>
          <a:p>
            <a:pPr marL="0" indent="0">
              <a:lnSpc>
                <a:spcPct val="80000"/>
              </a:lnSpc>
              <a:buNone/>
            </a:pPr>
            <a:endParaRPr lang="cs-CZ" sz="1200" i="1" dirty="0"/>
          </a:p>
          <a:p>
            <a:pPr>
              <a:lnSpc>
                <a:spcPct val="80000"/>
              </a:lnSpc>
            </a:pPr>
            <a:r>
              <a:rPr lang="cs-CZ" sz="2400" b="1" i="1" u="sng" dirty="0"/>
              <a:t>Patogeneze humorální imunodeficience:</a:t>
            </a:r>
          </a:p>
          <a:p>
            <a:pPr>
              <a:lnSpc>
                <a:spcPct val="8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dirty="0"/>
              <a:t>nahrazení normálních B lymfocytů (nefunkčními) nádorovými bb. → ↓funkce B-lymfocytů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dirty="0"/>
              <a:t> nádorové bb. → narušení funkce pomocných T-lymfocytů → 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    ↓ funkce B-lymfocytů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dirty="0"/>
              <a:t> nádorové bb. → interakce s </a:t>
            </a:r>
            <a:r>
              <a:rPr lang="cs-CZ" sz="2400" dirty="0" err="1"/>
              <a:t>plazmocyty</a:t>
            </a:r>
            <a:r>
              <a:rPr lang="cs-CZ" sz="2400" dirty="0"/>
              <a:t> kostní dřeně prostřednictvím interakce Fas-ligand/Fas → ↓ tvorba </a:t>
            </a:r>
            <a:r>
              <a:rPr lang="cs-CZ" sz="2400" dirty="0" err="1"/>
              <a:t>Ig</a:t>
            </a:r>
            <a:r>
              <a:rPr lang="cs-CZ" sz="2400" dirty="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dirty="0"/>
              <a:t> v souvislosti s léčbou (chemoterapie, biologická léčba)  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872881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/>
              <a:t>I. Hematologické malignity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     </a:t>
            </a:r>
            <a:r>
              <a:rPr lang="cs-CZ" sz="2600" b="1" u="sng" dirty="0"/>
              <a:t>Chronická lymfocytární leukémie (CLL)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b="1" dirty="0"/>
          </a:p>
          <a:p>
            <a:pPr marL="0" indent="0">
              <a:lnSpc>
                <a:spcPct val="80000"/>
              </a:lnSpc>
            </a:pPr>
            <a:r>
              <a:rPr lang="cs-CZ" sz="2400" b="1" dirty="0"/>
              <a:t>   </a:t>
            </a:r>
            <a:r>
              <a:rPr lang="cs-CZ" sz="2400" dirty="0"/>
              <a:t>↓ humorální imunita, ↓ buněčná imunita, ↓nespecifická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/>
              <a:t>     imunita = ↑ náchylnost k bakteriálním, ale i virovým, plísňovým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/>
              <a:t>     a oportunním infekcím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b="1" u="sng" dirty="0"/>
          </a:p>
          <a:p>
            <a:pPr>
              <a:lnSpc>
                <a:spcPct val="80000"/>
              </a:lnSpc>
            </a:pPr>
            <a:r>
              <a:rPr lang="cs-CZ" sz="2400" b="1" dirty="0" err="1"/>
              <a:t>Hypogamaglobulinémie</a:t>
            </a:r>
            <a:r>
              <a:rPr lang="cs-CZ" sz="2400" dirty="0"/>
              <a:t> – její prevalence (27%) narůstá s délkou trvání a stádiem nemoci, koreluje s četností výskytu infekcí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Deficience podtříd </a:t>
            </a:r>
            <a:r>
              <a:rPr lang="cs-CZ" sz="2400" b="1" dirty="0" err="1"/>
              <a:t>IgG</a:t>
            </a:r>
            <a:r>
              <a:rPr lang="cs-CZ" sz="2400" b="1" dirty="0"/>
              <a:t> - </a:t>
            </a:r>
            <a:r>
              <a:rPr lang="cs-CZ" sz="2400" dirty="0"/>
              <a:t>zjm.IgG3, prevalence 65%, přítomen u všech pacientů s významným výskytem infekcí </a:t>
            </a:r>
          </a:p>
          <a:p>
            <a:pPr>
              <a:lnSpc>
                <a:spcPct val="80000"/>
              </a:lnSpc>
              <a:buNone/>
            </a:pPr>
            <a:r>
              <a:rPr lang="cs-CZ" sz="2400" i="1" dirty="0"/>
              <a:t>                                   </a:t>
            </a:r>
            <a:r>
              <a:rPr lang="cs-CZ" sz="1200" i="1" dirty="0" err="1"/>
              <a:t>Freeman</a:t>
            </a:r>
            <a:r>
              <a:rPr lang="cs-CZ" sz="1200" i="1" dirty="0"/>
              <a:t> a kol., 2013</a:t>
            </a:r>
            <a:endParaRPr lang="cs-CZ" sz="1200" dirty="0"/>
          </a:p>
          <a:p>
            <a:pPr>
              <a:lnSpc>
                <a:spcPct val="80000"/>
              </a:lnSpc>
            </a:pPr>
            <a:r>
              <a:rPr lang="cs-CZ" sz="2400" b="1" dirty="0"/>
              <a:t>Deficience specifických protilátek </a:t>
            </a:r>
            <a:r>
              <a:rPr lang="cs-CZ" sz="2400" dirty="0"/>
              <a:t>(</a:t>
            </a:r>
            <a:r>
              <a:rPr lang="cs-CZ" sz="2400" dirty="0" err="1"/>
              <a:t>zjm.proti</a:t>
            </a:r>
            <a:r>
              <a:rPr lang="cs-CZ" sz="2400" dirty="0"/>
              <a:t> Pneumokokům, slabší ale i odpovědi proti </a:t>
            </a:r>
            <a:r>
              <a:rPr lang="cs-CZ" sz="2400" i="1" dirty="0" err="1"/>
              <a:t>Haemophilus</a:t>
            </a:r>
            <a:r>
              <a:rPr lang="cs-CZ" sz="2400" i="1" dirty="0"/>
              <a:t> </a:t>
            </a:r>
            <a:r>
              <a:rPr lang="cs-CZ" sz="2400" i="1" dirty="0" err="1"/>
              <a:t>influenzae</a:t>
            </a:r>
            <a:r>
              <a:rPr lang="cs-CZ" sz="2400" dirty="0"/>
              <a:t>, TAT)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3344464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/>
              <a:t>I. Hematologické malignity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     </a:t>
            </a:r>
            <a:r>
              <a:rPr lang="cs-CZ" sz="2600" b="1" u="sng" dirty="0"/>
              <a:t>Chronická lymfocytární leukémie (CLL)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b="1" u="sng" dirty="0"/>
          </a:p>
          <a:p>
            <a:pPr>
              <a:lnSpc>
                <a:spcPct val="80000"/>
              </a:lnSpc>
            </a:pPr>
            <a:r>
              <a:rPr lang="cs-CZ" sz="2400" dirty="0"/>
              <a:t>Infekce představují významnou příčinu morbidity (až 50% úmrtí)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/>
              <a:t>                                           </a:t>
            </a:r>
            <a:r>
              <a:rPr lang="cs-CZ" sz="1200" i="1" dirty="0"/>
              <a:t>Francis a kol., 2006</a:t>
            </a:r>
          </a:p>
          <a:p>
            <a:pPr>
              <a:lnSpc>
                <a:spcPct val="80000"/>
              </a:lnSpc>
            </a:pPr>
            <a:r>
              <a:rPr lang="cs-CZ" sz="2400" b="1" i="1" dirty="0"/>
              <a:t>Vyšetření pacientů s CLL: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anamnéza opakovaných nebo závažných bakteriálních onemocnění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stanovení hladin </a:t>
            </a:r>
            <a:r>
              <a:rPr lang="cs-CZ" sz="2400" dirty="0" err="1"/>
              <a:t>Ig</a:t>
            </a:r>
            <a:endParaRPr lang="cs-CZ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odpověď na imunizaci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b="1" dirty="0"/>
              <a:t>Léčba:  </a:t>
            </a:r>
            <a:r>
              <a:rPr lang="cs-CZ" sz="2400" dirty="0"/>
              <a:t>klinicky významný humorální defekt (↓</a:t>
            </a:r>
            <a:r>
              <a:rPr lang="cs-CZ" sz="2400" dirty="0" err="1"/>
              <a:t>Ig</a:t>
            </a:r>
            <a:r>
              <a:rPr lang="cs-CZ" sz="2400" dirty="0"/>
              <a:t>, recidivující a/nebo těžké bakteriální infekce, chabá specifická humorální odpověď) → profylaxe ATB → v případě selhání substituce </a:t>
            </a:r>
            <a:r>
              <a:rPr lang="cs-CZ" sz="2400" dirty="0" err="1"/>
              <a:t>Ig</a:t>
            </a:r>
            <a:endParaRPr lang="cs-CZ" sz="2400" dirty="0"/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</a:pPr>
            <a:endParaRPr lang="cs-CZ" sz="24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901040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I. Hematologické malignity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    </a:t>
            </a:r>
            <a:r>
              <a:rPr lang="cs-CZ" b="1" u="sng" dirty="0"/>
              <a:t>Mnohočetný myelom (MM)</a:t>
            </a:r>
          </a:p>
          <a:p>
            <a:endParaRPr lang="cs-CZ" dirty="0"/>
          </a:p>
          <a:p>
            <a:r>
              <a:rPr lang="cs-CZ" dirty="0"/>
              <a:t>Ukazatelem progrese je u </a:t>
            </a:r>
            <a:r>
              <a:rPr lang="cs-CZ" b="1" dirty="0"/>
              <a:t>monoklonální </a:t>
            </a:r>
            <a:r>
              <a:rPr lang="cs-CZ" b="1" dirty="0" err="1"/>
              <a:t>gamapatie</a:t>
            </a:r>
            <a:r>
              <a:rPr lang="cs-CZ" b="1" dirty="0"/>
              <a:t> nejasného významu (MGUS)</a:t>
            </a:r>
            <a:r>
              <a:rPr lang="cs-CZ" dirty="0"/>
              <a:t>, </a:t>
            </a:r>
            <a:r>
              <a:rPr lang="cs-CZ" b="1" dirty="0"/>
              <a:t>doutnajícího myelomu</a:t>
            </a:r>
            <a:r>
              <a:rPr lang="cs-CZ" dirty="0"/>
              <a:t> nebo </a:t>
            </a:r>
            <a:r>
              <a:rPr lang="cs-CZ" b="1" dirty="0"/>
              <a:t>myelomu</a:t>
            </a:r>
            <a:r>
              <a:rPr lang="cs-CZ" dirty="0"/>
              <a:t> </a:t>
            </a:r>
            <a:r>
              <a:rPr lang="cs-CZ" i="1" u="sng" dirty="0" err="1"/>
              <a:t>imunoparéza</a:t>
            </a:r>
            <a:r>
              <a:rPr lang="cs-CZ" dirty="0"/>
              <a:t> (= pokles koncentrace </a:t>
            </a:r>
            <a:r>
              <a:rPr lang="cs-CZ" dirty="0" err="1"/>
              <a:t>neparaproteinových</a:t>
            </a:r>
            <a:r>
              <a:rPr lang="cs-CZ" dirty="0"/>
              <a:t> </a:t>
            </a:r>
            <a:r>
              <a:rPr lang="cs-CZ" dirty="0" err="1"/>
              <a:t>Ig</a:t>
            </a:r>
            <a:r>
              <a:rPr lang="cs-CZ" dirty="0"/>
              <a:t> ≥ 1 izotypů)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675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I. Hematologické malignity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     </a:t>
            </a:r>
            <a:r>
              <a:rPr lang="cs-CZ" b="1" u="sng" dirty="0"/>
              <a:t>Mnohočetný myelom (MM)</a:t>
            </a:r>
          </a:p>
          <a:p>
            <a:r>
              <a:rPr lang="cs-CZ" dirty="0"/>
              <a:t>Infekce zodpovídají za 22% úmrtí – bakteriální infekce, </a:t>
            </a:r>
          </a:p>
          <a:p>
            <a:pPr marL="0" indent="0">
              <a:buNone/>
            </a:pPr>
            <a:r>
              <a:rPr lang="cs-CZ" dirty="0"/>
              <a:t>     vyšší riziko virových (VZV) a mykotických infekcí</a:t>
            </a:r>
          </a:p>
          <a:p>
            <a:pPr marL="0" indent="0">
              <a:buNone/>
            </a:pPr>
            <a:r>
              <a:rPr lang="cs-CZ" sz="1200" i="1" dirty="0"/>
              <a:t>                                                               </a:t>
            </a:r>
            <a:r>
              <a:rPr lang="cs-CZ" sz="1200" i="1" dirty="0" err="1"/>
              <a:t>Blimark</a:t>
            </a:r>
            <a:r>
              <a:rPr lang="cs-CZ" sz="1200" i="1" dirty="0"/>
              <a:t> a kol., 2015</a:t>
            </a:r>
          </a:p>
          <a:p>
            <a:r>
              <a:rPr lang="cs-CZ" b="1" i="1" u="sng" dirty="0"/>
              <a:t>Patogeneze humorální imunodeficience:</a:t>
            </a:r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zvýšený katabolizmus </a:t>
            </a:r>
            <a:r>
              <a:rPr lang="cs-CZ" dirty="0" err="1"/>
              <a:t>IgG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suprese</a:t>
            </a:r>
            <a:r>
              <a:rPr lang="cs-CZ" dirty="0"/>
              <a:t> normálních B-lymfocytů a prekurzorů </a:t>
            </a:r>
            <a:r>
              <a:rPr lang="cs-CZ" dirty="0" err="1"/>
              <a:t>plazmocytů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abnormální exprese transkripčních faktorů B-lymfocyty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nadměrná exprese </a:t>
            </a:r>
            <a:r>
              <a:rPr lang="cs-CZ" dirty="0" err="1"/>
              <a:t>TGF</a:t>
            </a:r>
            <a:r>
              <a:rPr lang="cs-CZ" dirty="0" err="1">
                <a:latin typeface="Symbol" panose="05050102010706020507" pitchFamily="18" charset="2"/>
              </a:rPr>
              <a:t>b</a:t>
            </a:r>
            <a:r>
              <a:rPr lang="cs-CZ" dirty="0"/>
              <a:t> nádorovými bb.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dysfunkce </a:t>
            </a:r>
            <a:r>
              <a:rPr lang="cs-CZ" dirty="0" err="1"/>
              <a:t>Th</a:t>
            </a:r>
            <a:r>
              <a:rPr lang="cs-CZ" dirty="0"/>
              <a:t>-lymfocytů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79357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I. Hematologické malignity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    </a:t>
            </a:r>
            <a:r>
              <a:rPr lang="cs-CZ" b="1" u="sng" dirty="0"/>
              <a:t>Mnohočetný myelom (MM)</a:t>
            </a:r>
          </a:p>
          <a:p>
            <a:r>
              <a:rPr lang="cs-CZ" dirty="0"/>
              <a:t>Nízké koncentrace </a:t>
            </a:r>
            <a:r>
              <a:rPr lang="cs-CZ" dirty="0" err="1"/>
              <a:t>pre</a:t>
            </a:r>
            <a:r>
              <a:rPr lang="cs-CZ" dirty="0"/>
              <a:t>- i </a:t>
            </a:r>
            <a:r>
              <a:rPr lang="cs-CZ" dirty="0" err="1"/>
              <a:t>postvakcinačních</a:t>
            </a:r>
            <a:r>
              <a:rPr lang="cs-CZ" dirty="0"/>
              <a:t> </a:t>
            </a:r>
            <a:r>
              <a:rPr lang="cs-CZ" dirty="0" err="1"/>
              <a:t>IgG</a:t>
            </a:r>
            <a:r>
              <a:rPr lang="cs-CZ" dirty="0"/>
              <a:t> proti Pneumokokům, TAT, Diftérii</a:t>
            </a:r>
          </a:p>
          <a:p>
            <a:pPr marL="0" indent="0">
              <a:buNone/>
            </a:pPr>
            <a:r>
              <a:rPr lang="cs-CZ" dirty="0"/>
              <a:t>                              </a:t>
            </a:r>
            <a:r>
              <a:rPr lang="cs-CZ" sz="1200" i="1" dirty="0" err="1"/>
              <a:t>Hargreaves</a:t>
            </a:r>
            <a:r>
              <a:rPr lang="cs-CZ" sz="1200" i="1" dirty="0"/>
              <a:t> a kol., 1995</a:t>
            </a:r>
          </a:p>
          <a:p>
            <a:pPr>
              <a:lnSpc>
                <a:spcPct val="80000"/>
              </a:lnSpc>
            </a:pPr>
            <a:r>
              <a:rPr lang="cs-CZ" b="1" dirty="0"/>
              <a:t>Léčba:  </a:t>
            </a:r>
            <a:r>
              <a:rPr lang="cs-CZ" dirty="0"/>
              <a:t>klinicky významný humorální defekt (↓</a:t>
            </a:r>
            <a:r>
              <a:rPr lang="cs-CZ" dirty="0" err="1"/>
              <a:t>Ig</a:t>
            </a:r>
            <a:r>
              <a:rPr lang="cs-CZ" dirty="0"/>
              <a:t>, recidivující a/nebo těžké bakteriální infekce, chabá specifická humorální odpověď) → profylaxe ATB →    v případě selhání substituce </a:t>
            </a:r>
            <a:r>
              <a:rPr lang="cs-CZ" dirty="0" err="1"/>
              <a:t>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469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/>
              <a:t>II</a:t>
            </a:r>
            <a:r>
              <a:rPr lang="en-GB" b="1" dirty="0"/>
              <a:t>. </a:t>
            </a:r>
            <a:r>
              <a:rPr lang="cs-CZ" b="1" dirty="0"/>
              <a:t>Stavy spojené se ztrátou bílkovin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b="1" i="1" dirty="0"/>
              <a:t>1. </a:t>
            </a:r>
            <a:r>
              <a:rPr lang="cs-CZ" sz="2400" b="1" i="1" dirty="0" err="1"/>
              <a:t>Enteropatie</a:t>
            </a:r>
            <a:r>
              <a:rPr lang="cs-CZ" sz="2400" b="1" i="1" dirty="0"/>
              <a:t> spojené se ztrátami bílkovin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 b="1" u="sng" dirty="0"/>
              <a:t>Primární: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-    zánětlivé (Crohnova choroba, ulcerózní kolitida, celiakie)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200" dirty="0"/>
              <a:t>infekční (střevní infekce) 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/>
              <a:t>Ztráta bílkovin narušením střevní sliznice→ </a:t>
            </a:r>
            <a:r>
              <a:rPr lang="cs-CZ" sz="2200" dirty="0" err="1"/>
              <a:t>hypoalbuminémie</a:t>
            </a:r>
            <a:r>
              <a:rPr lang="cs-CZ" sz="2200" dirty="0"/>
              <a:t>, ↓</a:t>
            </a:r>
            <a:r>
              <a:rPr lang="cs-CZ" sz="2200" dirty="0" err="1"/>
              <a:t>IgG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b="1" i="1" dirty="0"/>
              <a:t>Léčba:</a:t>
            </a:r>
            <a:r>
              <a:rPr lang="cs-CZ" sz="2200" i="1" dirty="0"/>
              <a:t> </a:t>
            </a:r>
            <a:r>
              <a:rPr lang="cs-CZ" sz="2200" dirty="0"/>
              <a:t>terapie vyvolávající příčiny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     substituce </a:t>
            </a:r>
            <a:r>
              <a:rPr lang="cs-CZ" sz="2200" dirty="0" err="1"/>
              <a:t>Ig</a:t>
            </a:r>
            <a:r>
              <a:rPr lang="cs-CZ" sz="2200" dirty="0"/>
              <a:t> pouze výjimečně (pravděpodobně vhodnější SCIG)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 b="1" u="sng" dirty="0"/>
              <a:t>Sekundární: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-    střevní </a:t>
            </a:r>
            <a:r>
              <a:rPr lang="cs-CZ" sz="2200" dirty="0" err="1"/>
              <a:t>lymfangiektázie</a:t>
            </a:r>
            <a:endParaRPr lang="cs-CZ" sz="2200" dirty="0"/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dirty="0"/>
              <a:t>IV. Kombinované poruchy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628775"/>
            <a:ext cx="8518525" cy="48958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/>
              <a:t>a/ SCID – těžký kombinovaný </a:t>
            </a:r>
            <a:r>
              <a:rPr lang="cs-CZ" sz="2400" b="1" dirty="0" err="1"/>
              <a:t>imunodeficit</a:t>
            </a:r>
            <a:endParaRPr lang="cs-CZ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200" dirty="0"/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Jeden z nejtěžších PID, pacienti často zemřou během prvního roku života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Porucha funkce T lymfocytů, kterou může provázet i porucha B lymfocytů a NK buněk</a:t>
            </a:r>
          </a:p>
          <a:p>
            <a:pPr>
              <a:lnSpc>
                <a:spcPct val="80000"/>
              </a:lnSpc>
              <a:buNone/>
            </a:pPr>
            <a:endParaRPr lang="cs-CZ" sz="1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dirty="0"/>
              <a:t> Nejčastější je </a:t>
            </a:r>
            <a:r>
              <a:rPr lang="cs-CZ" sz="1800" b="1" dirty="0"/>
              <a:t>X-vázaná forma (T-B+NK-)</a:t>
            </a:r>
          </a:p>
          <a:p>
            <a:pPr>
              <a:lnSpc>
                <a:spcPct val="80000"/>
              </a:lnSpc>
              <a:buNone/>
            </a:pPr>
            <a:endParaRPr lang="cs-CZ" sz="16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mutace postihuje </a:t>
            </a:r>
            <a:r>
              <a:rPr lang="cs-CZ" sz="1800" dirty="0" err="1"/>
              <a:t>tzv.společný</a:t>
            </a:r>
            <a:r>
              <a:rPr lang="cs-CZ" sz="1800" dirty="0"/>
              <a:t> </a:t>
            </a:r>
            <a:r>
              <a:rPr lang="cs-CZ" sz="1800" dirty="0" err="1"/>
              <a:t>gamma</a:t>
            </a:r>
            <a:r>
              <a:rPr lang="cs-CZ" sz="1800" dirty="0"/>
              <a:t>-řetězec (bílkovina společná pro receptory řady </a:t>
            </a:r>
            <a:r>
              <a:rPr lang="cs-CZ" sz="1800" dirty="0" err="1"/>
              <a:t>cytokinů</a:t>
            </a:r>
            <a:r>
              <a:rPr lang="cs-CZ" sz="1800" dirty="0"/>
              <a:t> (IL-2, IL-4, IL-7, IL-9,IL-15, IL-21)) →  těžká porucha vývoje a diferenciace lymfocytů → výrazné snížení nebo absence T lymfocytů a NK buněk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počet B lymfocytů je normální X vzhledem k nemožnosti spolupráce s T lymfocyty neprodukují dostatečně protilátky  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b="1" dirty="0"/>
              <a:t>Deficience JAK-3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podobný obraz jako X-vázaná forma (porucha převodu signálu přes společný </a:t>
            </a:r>
            <a:r>
              <a:rPr lang="cs-CZ" sz="1800" dirty="0" err="1"/>
              <a:t>gamma</a:t>
            </a: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řetězec)</a:t>
            </a:r>
          </a:p>
          <a:p>
            <a:pPr eaLnBrk="1" hangingPunct="1">
              <a:lnSpc>
                <a:spcPct val="80000"/>
              </a:lnSpc>
            </a:pPr>
            <a:endParaRPr lang="cs-CZ" sz="1600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543925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20984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II</a:t>
            </a:r>
            <a:r>
              <a:rPr lang="en-GB" b="1" dirty="0"/>
              <a:t>. </a:t>
            </a:r>
            <a:r>
              <a:rPr lang="cs-CZ" b="1" dirty="0"/>
              <a:t>Stavy spojené se ztrátou bílkovin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200" b="1" i="1" dirty="0"/>
              <a:t>2. Nefropatie spojené se ztrátami bílkovin 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/>
              <a:t>Nefrotický syndrom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Ztráta albuminu glomeruly → edém, anasarka, ztráty </a:t>
            </a:r>
            <a:r>
              <a:rPr lang="cs-CZ" sz="2200" dirty="0" err="1"/>
              <a:t>IgG</a:t>
            </a:r>
            <a:r>
              <a:rPr lang="cs-CZ" sz="2200" dirty="0"/>
              <a:t> →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</a:t>
            </a:r>
            <a:r>
              <a:rPr lang="cs-CZ" sz="2200" dirty="0" err="1"/>
              <a:t>hypogamaglobulinémie</a:t>
            </a: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b="1" i="1" dirty="0"/>
              <a:t>Léčba:</a:t>
            </a:r>
            <a:r>
              <a:rPr lang="cs-CZ" sz="2200" dirty="0"/>
              <a:t> terapie příčiny</a:t>
            </a:r>
          </a:p>
          <a:p>
            <a:pPr>
              <a:lnSpc>
                <a:spcPct val="80000"/>
              </a:lnSpc>
            </a:pPr>
            <a:endParaRPr lang="cs-CZ" sz="2200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sz="2200" b="1" i="1" dirty="0"/>
              <a:t>3. Těžké popáleniny</a:t>
            </a:r>
            <a:endParaRPr lang="en-US" sz="2200" b="1" i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/>
              <a:t>Onemocnění spojená s poruchami mízního oběhu 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340768"/>
            <a:ext cx="9144000" cy="55172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b="1" dirty="0"/>
              <a:t>1. </a:t>
            </a:r>
            <a:r>
              <a:rPr lang="cs-CZ" sz="2200" b="1" dirty="0" err="1"/>
              <a:t>chylothorax</a:t>
            </a:r>
            <a:r>
              <a:rPr lang="cs-CZ" sz="2200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= přítomnost chylu v pohrudniční dutině</a:t>
            </a:r>
          </a:p>
          <a:p>
            <a:pPr>
              <a:lnSpc>
                <a:spcPct val="80000"/>
              </a:lnSpc>
            </a:pPr>
            <a:r>
              <a:rPr lang="cs-CZ" sz="2200" i="1" dirty="0"/>
              <a:t>Příčiny: </a:t>
            </a:r>
            <a:r>
              <a:rPr lang="cs-CZ" sz="2200" dirty="0"/>
              <a:t>poškození </a:t>
            </a:r>
            <a:r>
              <a:rPr lang="cs-CZ" sz="2200" i="1" dirty="0" err="1"/>
              <a:t>ductus</a:t>
            </a:r>
            <a:r>
              <a:rPr lang="cs-CZ" sz="2200" i="1" dirty="0"/>
              <a:t> </a:t>
            </a:r>
            <a:r>
              <a:rPr lang="cs-CZ" sz="2200" i="1" dirty="0" err="1"/>
              <a:t>thoracicus</a:t>
            </a:r>
            <a:r>
              <a:rPr lang="cs-CZ" sz="2200" dirty="0"/>
              <a:t> (trauma, chirurgický zákrok) 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       obstrukce </a:t>
            </a:r>
            <a:r>
              <a:rPr lang="cs-CZ" sz="2200" i="1" dirty="0" err="1"/>
              <a:t>ductus</a:t>
            </a:r>
            <a:r>
              <a:rPr lang="cs-CZ" sz="2200" i="1" dirty="0"/>
              <a:t> </a:t>
            </a:r>
            <a:r>
              <a:rPr lang="cs-CZ" sz="2200" i="1" dirty="0" err="1"/>
              <a:t>thoracicus</a:t>
            </a:r>
            <a:r>
              <a:rPr lang="cs-CZ" sz="2200" dirty="0"/>
              <a:t> malignitou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       lymfadenopatie v mediastinu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       trombóza horní duté žíly</a:t>
            </a:r>
          </a:p>
          <a:p>
            <a:pPr>
              <a:lnSpc>
                <a:spcPct val="80000"/>
              </a:lnSpc>
            </a:pPr>
            <a:r>
              <a:rPr lang="cs-CZ" sz="2200" dirty="0" err="1"/>
              <a:t>Chylothorax</a:t>
            </a:r>
            <a:r>
              <a:rPr lang="cs-CZ" sz="2200" dirty="0"/>
              <a:t> → ztráty </a:t>
            </a:r>
            <a:r>
              <a:rPr lang="cs-CZ" sz="2200" dirty="0" err="1"/>
              <a:t>Ig</a:t>
            </a:r>
            <a:r>
              <a:rPr lang="cs-CZ" sz="2200" dirty="0"/>
              <a:t> a T-lymfocytů → riziko bakteriálních a oportunních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infekcí</a:t>
            </a:r>
          </a:p>
          <a:p>
            <a:pPr>
              <a:lnSpc>
                <a:spcPct val="80000"/>
              </a:lnSpc>
              <a:buNone/>
            </a:pPr>
            <a:r>
              <a:rPr lang="cs-CZ" sz="2200" b="1" i="1" dirty="0"/>
              <a:t>Léčba: </a:t>
            </a:r>
            <a:r>
              <a:rPr lang="cs-CZ" sz="2200" dirty="0"/>
              <a:t>terapie příčiny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200" b="1" dirty="0"/>
              <a:t>2. Proteův syndrom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=  vzácná vrozená porucha vedoucí k nadměrnému růstu kůže a abnormálnímu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vývoji kostí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Sekvestrace </a:t>
            </a:r>
            <a:r>
              <a:rPr lang="cs-CZ" sz="2200" dirty="0" err="1"/>
              <a:t>Ig</a:t>
            </a:r>
            <a:r>
              <a:rPr lang="cs-CZ" sz="2200" dirty="0"/>
              <a:t> a lymfocytů v oblastech lymfedému + střevní </a:t>
            </a:r>
            <a:r>
              <a:rPr lang="cs-CZ" sz="2200" dirty="0" err="1"/>
              <a:t>lymfangiektázie</a:t>
            </a:r>
            <a:r>
              <a:rPr lang="cs-CZ" sz="2200" dirty="0"/>
              <a:t> + </a:t>
            </a:r>
            <a:r>
              <a:rPr lang="cs-CZ" sz="2200" dirty="0" err="1"/>
              <a:t>hyperkatabolizmus</a:t>
            </a:r>
            <a:r>
              <a:rPr lang="cs-CZ" sz="2200" dirty="0"/>
              <a:t> </a:t>
            </a:r>
            <a:r>
              <a:rPr lang="cs-CZ" sz="2200" dirty="0" err="1"/>
              <a:t>IgG</a:t>
            </a:r>
            <a:r>
              <a:rPr lang="cs-CZ" sz="2200" dirty="0"/>
              <a:t> →↓</a:t>
            </a:r>
            <a:r>
              <a:rPr lang="cs-CZ" sz="2200" dirty="0" err="1"/>
              <a:t>IgG+A</a:t>
            </a: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</a:t>
            </a:r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/>
              <a:t>I</a:t>
            </a:r>
            <a:r>
              <a:rPr lang="cs-CZ" b="1" dirty="0"/>
              <a:t>V</a:t>
            </a:r>
            <a:r>
              <a:rPr lang="en-US" b="1" dirty="0"/>
              <a:t>. </a:t>
            </a:r>
            <a:r>
              <a:rPr lang="cs-CZ" b="1" dirty="0"/>
              <a:t>Onemocnění spojená se zvýšeným katabolizmem imunoglobulinů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200" b="1" dirty="0"/>
              <a:t>Myotonická dystrofie</a:t>
            </a:r>
          </a:p>
          <a:p>
            <a:pPr>
              <a:lnSpc>
                <a:spcPct val="80000"/>
              </a:lnSpc>
              <a:buNone/>
            </a:pPr>
            <a:endParaRPr lang="cs-CZ" sz="2200" b="1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= onemocnění způsobené expanzí </a:t>
            </a:r>
            <a:r>
              <a:rPr lang="cs-CZ" sz="2200" dirty="0" err="1"/>
              <a:t>trinukleotidových</a:t>
            </a:r>
            <a:r>
              <a:rPr lang="cs-CZ" sz="2200" dirty="0"/>
              <a:t> repetic obsahujících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CTG v genu kódujícím </a:t>
            </a:r>
            <a:r>
              <a:rPr lang="cs-CZ" sz="2200" dirty="0" err="1"/>
              <a:t>proteinkinázu</a:t>
            </a:r>
            <a:r>
              <a:rPr lang="cs-CZ" sz="2200" dirty="0"/>
              <a:t> myotonické dystrofie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/>
              <a:t>Snížení </a:t>
            </a:r>
            <a:r>
              <a:rPr lang="cs-CZ" sz="2200" dirty="0" err="1"/>
              <a:t>IgG</a:t>
            </a:r>
            <a:r>
              <a:rPr lang="cs-CZ" sz="2200" dirty="0"/>
              <a:t> přisuzovánu </a:t>
            </a:r>
            <a:r>
              <a:rPr lang="cs-CZ" sz="2200" dirty="0" err="1"/>
              <a:t>hyperkatabolizmu</a:t>
            </a:r>
            <a:r>
              <a:rPr lang="cs-CZ" sz="2200" dirty="0"/>
              <a:t> </a:t>
            </a:r>
            <a:r>
              <a:rPr lang="cs-CZ" sz="2200" dirty="0" err="1"/>
              <a:t>IgG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/>
              <a:t>Klinický význam </a:t>
            </a:r>
            <a:r>
              <a:rPr lang="cs-CZ" sz="2200" dirty="0" err="1"/>
              <a:t>hypogamaglobuliné</a:t>
            </a:r>
            <a:r>
              <a:rPr lang="cs-CZ" sz="2200" dirty="0"/>
              <a:t> je nejasný</a:t>
            </a:r>
          </a:p>
          <a:p>
            <a:pPr>
              <a:lnSpc>
                <a:spcPct val="80000"/>
              </a:lnSpc>
              <a:buNone/>
            </a:pPr>
            <a:r>
              <a:rPr lang="cs-CZ" sz="2200" b="1" i="1" dirty="0"/>
              <a:t>Léčba: </a:t>
            </a:r>
            <a:r>
              <a:rPr lang="cs-CZ" sz="2200" dirty="0"/>
              <a:t>u symptomatických pacientů profylaxe ATB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substituce </a:t>
            </a:r>
            <a:r>
              <a:rPr lang="cs-CZ" sz="2200" dirty="0" err="1"/>
              <a:t>Ig</a:t>
            </a:r>
            <a:r>
              <a:rPr lang="cs-CZ" sz="2200" dirty="0"/>
              <a:t> je za těchto okolností pochybná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        </a:t>
            </a: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188640"/>
            <a:ext cx="885698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/>
              <a:t>V</a:t>
            </a:r>
            <a:r>
              <a:rPr lang="en-US" b="1" dirty="0"/>
              <a:t>. </a:t>
            </a:r>
            <a:r>
              <a:rPr lang="cs-CZ" b="1" dirty="0" err="1"/>
              <a:t>Iatrogenně</a:t>
            </a:r>
            <a:r>
              <a:rPr lang="cs-CZ" b="1" dirty="0"/>
              <a:t> vyvolaný deficit protilátek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200" b="1" i="1" dirty="0"/>
              <a:t>1. </a:t>
            </a:r>
            <a:r>
              <a:rPr lang="cs-CZ" sz="2200" b="1" i="1" dirty="0" err="1"/>
              <a:t>Rituximab</a:t>
            </a:r>
            <a:endParaRPr lang="cs-CZ" sz="2200" b="1" i="1" dirty="0"/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= monoklonální protilátka proti CD20 užívaná k léčbě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</a:t>
            </a:r>
            <a:r>
              <a:rPr lang="cs-CZ" sz="2200" dirty="0" err="1"/>
              <a:t>lymfoproliferativních</a:t>
            </a:r>
            <a:r>
              <a:rPr lang="cs-CZ" sz="2200" dirty="0"/>
              <a:t> onemocnění a systémových autoimunitních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onemocnění (RA, </a:t>
            </a:r>
            <a:r>
              <a:rPr lang="cs-CZ" sz="2200" dirty="0" err="1"/>
              <a:t>Wegenerova</a:t>
            </a:r>
            <a:r>
              <a:rPr lang="cs-CZ" sz="2200" dirty="0"/>
              <a:t> granulomatóza, </a:t>
            </a:r>
            <a:r>
              <a:rPr lang="cs-CZ" sz="2200" dirty="0" err="1"/>
              <a:t>Churg</a:t>
            </a:r>
            <a:r>
              <a:rPr lang="cs-CZ" sz="2200" dirty="0"/>
              <a:t>-Straussové </a:t>
            </a:r>
            <a:r>
              <a:rPr lang="cs-CZ" sz="2200" dirty="0" err="1"/>
              <a:t>sy</a:t>
            </a:r>
            <a:r>
              <a:rPr lang="cs-CZ" sz="2200" dirty="0"/>
              <a:t>.)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Deplece B-lymfocytů → ↓</a:t>
            </a:r>
            <a:r>
              <a:rPr lang="cs-CZ" sz="2200" dirty="0" err="1"/>
              <a:t>Ig</a:t>
            </a:r>
            <a:r>
              <a:rPr lang="cs-CZ" sz="2200" dirty="0"/>
              <a:t> </a:t>
            </a:r>
          </a:p>
          <a:p>
            <a:pPr>
              <a:lnSpc>
                <a:spcPct val="80000"/>
              </a:lnSpc>
            </a:pPr>
            <a:r>
              <a:rPr lang="cs-CZ" sz="2200" dirty="0" err="1"/>
              <a:t>Hypogamaglobulinémie</a:t>
            </a:r>
            <a:r>
              <a:rPr lang="cs-CZ" sz="2200" dirty="0"/>
              <a:t> byla pozorována </a:t>
            </a:r>
            <a:r>
              <a:rPr lang="cs-CZ" sz="2200" dirty="0" err="1"/>
              <a:t>zjm.u</a:t>
            </a:r>
            <a:r>
              <a:rPr lang="cs-CZ" sz="2200" dirty="0"/>
              <a:t> lymfomů z B-lymfocytů (funkční porucha ? účinek chemoterapie ? účinek </a:t>
            </a:r>
            <a:r>
              <a:rPr lang="cs-CZ" sz="2200" dirty="0" err="1"/>
              <a:t>rituximabu</a:t>
            </a:r>
            <a:r>
              <a:rPr lang="cs-CZ" sz="2200" dirty="0"/>
              <a:t> ?)</a:t>
            </a:r>
          </a:p>
          <a:p>
            <a:pPr>
              <a:lnSpc>
                <a:spcPct val="80000"/>
              </a:lnSpc>
              <a:buNone/>
            </a:pPr>
            <a:r>
              <a:rPr lang="cs-CZ" sz="2200" b="1" i="1" dirty="0"/>
              <a:t>Léčba: </a:t>
            </a:r>
            <a:r>
              <a:rPr lang="cs-CZ" sz="2200" dirty="0"/>
              <a:t>u menšiny pacientů se vyvine trvalá </a:t>
            </a:r>
            <a:r>
              <a:rPr lang="cs-CZ" sz="2200" dirty="0" err="1"/>
              <a:t>hypogamaglobulinémie</a:t>
            </a:r>
            <a:r>
              <a:rPr lang="cs-CZ" sz="2200" dirty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vyžadující substituci </a:t>
            </a:r>
            <a:r>
              <a:rPr lang="cs-CZ" sz="2200" dirty="0" err="1"/>
              <a:t>Ig</a:t>
            </a:r>
            <a:r>
              <a:rPr lang="cs-CZ" sz="2200" dirty="0"/>
              <a:t> (u RA 3.5% nemocných, u ANCA-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asociovaných vaskulitid vyšší - vliv léčby cyklofosfamidem ?)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8864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</a:t>
            </a:r>
            <a:r>
              <a:rPr lang="en-US" b="1" dirty="0"/>
              <a:t>. </a:t>
            </a:r>
            <a:r>
              <a:rPr lang="cs-CZ" b="1" dirty="0" err="1"/>
              <a:t>Iatrogenně</a:t>
            </a:r>
            <a:r>
              <a:rPr lang="cs-CZ" b="1" dirty="0"/>
              <a:t> vyvolaný deficit protilátek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1484784"/>
            <a:ext cx="8784976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200" b="1" i="1" dirty="0"/>
              <a:t>2. </a:t>
            </a:r>
            <a:r>
              <a:rPr lang="cs-CZ" sz="2200" b="1" i="1" dirty="0" err="1"/>
              <a:t>Mykofenolát</a:t>
            </a:r>
            <a:r>
              <a:rPr lang="cs-CZ" sz="2200" b="1" i="1" dirty="0"/>
              <a:t> </a:t>
            </a:r>
            <a:r>
              <a:rPr lang="cs-CZ" sz="2200" b="1" i="1" dirty="0" err="1"/>
              <a:t>mofetil</a:t>
            </a:r>
            <a:endParaRPr lang="cs-CZ" sz="2200" b="1" i="1" dirty="0"/>
          </a:p>
          <a:p>
            <a:pPr>
              <a:lnSpc>
                <a:spcPct val="80000"/>
              </a:lnSpc>
            </a:pPr>
            <a:r>
              <a:rPr lang="cs-CZ" sz="2200" dirty="0"/>
              <a:t>Inhibuje </a:t>
            </a:r>
            <a:r>
              <a:rPr lang="cs-CZ" sz="2200" i="1" dirty="0"/>
              <a:t>de-novo</a:t>
            </a:r>
            <a:r>
              <a:rPr lang="cs-CZ" sz="2200" dirty="0"/>
              <a:t> syntézu purinů v lymfocytech → rozsáhlé účinky na různé části imunitního systému, nicméně především na aktivaci a proliferaci B-lymfocytů a jejich diferenciaci v plazmatické buňky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Užívá se k léčbě transplantovaných pacientů nebo nemocných se SLE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U některých jím léčených pacientů se vyvinula </a:t>
            </a:r>
            <a:r>
              <a:rPr lang="cs-CZ" sz="2200" dirty="0" err="1"/>
              <a:t>hypogamaglobulinémie</a:t>
            </a:r>
            <a:r>
              <a:rPr lang="cs-CZ" sz="2200" dirty="0"/>
              <a:t> s  bronchiektáziemi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b="1" i="1" dirty="0"/>
              <a:t>3. </a:t>
            </a:r>
            <a:r>
              <a:rPr lang="en-US" sz="2200" b="1" i="1" dirty="0"/>
              <a:t>Cy</a:t>
            </a:r>
            <a:r>
              <a:rPr lang="cs-CZ" sz="2200" b="1" i="1" dirty="0"/>
              <a:t>k</a:t>
            </a:r>
            <a:r>
              <a:rPr lang="en-US" sz="2200" b="1" i="1" dirty="0"/>
              <a:t>lo</a:t>
            </a:r>
            <a:r>
              <a:rPr lang="cs-CZ" sz="2200" b="1" i="1" dirty="0" err="1"/>
              <a:t>fo</a:t>
            </a:r>
            <a:r>
              <a:rPr lang="en-US" sz="2200" b="1" i="1" dirty="0"/>
              <a:t>s</a:t>
            </a:r>
            <a:r>
              <a:rPr lang="cs-CZ" sz="2200" b="1" i="1" dirty="0"/>
              <a:t>f</a:t>
            </a:r>
            <a:r>
              <a:rPr lang="en-US" sz="2200" b="1" i="1" dirty="0"/>
              <a:t>amid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= </a:t>
            </a:r>
            <a:r>
              <a:rPr lang="cs-CZ" sz="2200" dirty="0"/>
              <a:t>látka s alkylujícím účinkem → zabíjení aktivovaných T-lymfocytů a B-lymfocytů → silné imunosupresivní účinky 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Nežádoucími účinky jsou </a:t>
            </a:r>
            <a:r>
              <a:rPr lang="cs-CZ" sz="2200" dirty="0" err="1"/>
              <a:t>hypogamaglobulinémie</a:t>
            </a:r>
            <a:r>
              <a:rPr lang="cs-CZ" sz="2200" dirty="0"/>
              <a:t> a lymfopenie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Užívá se v kombinaci s vysokými dávkami kortikoidů a </a:t>
            </a:r>
            <a:r>
              <a:rPr lang="cs-CZ" sz="2200" dirty="0" err="1"/>
              <a:t>rituximabem</a:t>
            </a:r>
            <a:r>
              <a:rPr lang="cs-CZ" sz="22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VI. Další faktory vedoucí k deficienci protilátek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Protein-kalorická podvýživa </a:t>
            </a:r>
            <a:r>
              <a:rPr lang="cs-CZ" dirty="0"/>
              <a:t>→ snížená </a:t>
            </a:r>
            <a:r>
              <a:rPr lang="cs-CZ" dirty="0" err="1"/>
              <a:t>protilátková</a:t>
            </a:r>
            <a:r>
              <a:rPr lang="cs-CZ" dirty="0"/>
              <a:t> odpověď na </a:t>
            </a:r>
            <a:r>
              <a:rPr lang="cs-CZ" dirty="0" err="1"/>
              <a:t>vakciny</a:t>
            </a:r>
            <a:r>
              <a:rPr lang="cs-CZ" dirty="0"/>
              <a:t>, ↓</a:t>
            </a:r>
            <a:r>
              <a:rPr lang="cs-CZ" dirty="0" err="1"/>
              <a:t>IgG</a:t>
            </a:r>
            <a:endParaRPr lang="cs-CZ" dirty="0"/>
          </a:p>
          <a:p>
            <a:r>
              <a:rPr lang="cs-CZ" b="1" dirty="0"/>
              <a:t>Diabetes </a:t>
            </a:r>
            <a:r>
              <a:rPr lang="cs-CZ" b="1" dirty="0" err="1"/>
              <a:t>mellitus</a:t>
            </a:r>
            <a:r>
              <a:rPr lang="cs-CZ" b="1" dirty="0"/>
              <a:t> </a:t>
            </a:r>
            <a:r>
              <a:rPr lang="cs-CZ" dirty="0"/>
              <a:t>→ snížená </a:t>
            </a:r>
            <a:r>
              <a:rPr lang="cs-CZ" dirty="0" err="1"/>
              <a:t>protilátková</a:t>
            </a:r>
            <a:r>
              <a:rPr lang="cs-CZ" dirty="0"/>
              <a:t> odpověď na </a:t>
            </a:r>
            <a:r>
              <a:rPr lang="cs-CZ" dirty="0" err="1"/>
              <a:t>vakciny</a:t>
            </a:r>
            <a:endParaRPr lang="cs-CZ" dirty="0"/>
          </a:p>
          <a:p>
            <a:r>
              <a:rPr lang="cs-CZ" b="1" dirty="0"/>
              <a:t>Urémie</a:t>
            </a:r>
            <a:r>
              <a:rPr lang="cs-CZ" dirty="0"/>
              <a:t> → snížená </a:t>
            </a:r>
            <a:r>
              <a:rPr lang="cs-CZ" dirty="0" err="1"/>
              <a:t>protilátková</a:t>
            </a:r>
            <a:r>
              <a:rPr lang="cs-CZ" dirty="0"/>
              <a:t> odpověď na </a:t>
            </a:r>
            <a:r>
              <a:rPr lang="cs-CZ" dirty="0" err="1"/>
              <a:t>vakciny</a:t>
            </a:r>
            <a:r>
              <a:rPr lang="cs-CZ" dirty="0"/>
              <a:t>, ↓</a:t>
            </a:r>
            <a:r>
              <a:rPr lang="cs-CZ" dirty="0" err="1"/>
              <a:t>IgG</a:t>
            </a:r>
            <a:endParaRPr lang="cs-CZ" dirty="0"/>
          </a:p>
          <a:p>
            <a:r>
              <a:rPr lang="cs-CZ" b="1" dirty="0"/>
              <a:t>HIV infekce </a:t>
            </a:r>
            <a:r>
              <a:rPr lang="cs-CZ" dirty="0"/>
              <a:t>→ snížená </a:t>
            </a:r>
            <a:r>
              <a:rPr lang="cs-CZ" dirty="0" err="1"/>
              <a:t>protilátková</a:t>
            </a:r>
            <a:r>
              <a:rPr lang="cs-CZ" dirty="0"/>
              <a:t> odpověď na </a:t>
            </a:r>
            <a:r>
              <a:rPr lang="cs-CZ" dirty="0" err="1"/>
              <a:t>vakciny</a:t>
            </a:r>
            <a:endParaRPr lang="cs-CZ" dirty="0"/>
          </a:p>
          <a:p>
            <a:r>
              <a:rPr lang="cs-CZ" b="1" dirty="0"/>
              <a:t>Spalničky</a:t>
            </a:r>
            <a:r>
              <a:rPr lang="cs-CZ" dirty="0"/>
              <a:t> → snížená </a:t>
            </a:r>
            <a:r>
              <a:rPr lang="cs-CZ" dirty="0" err="1"/>
              <a:t>protilátková</a:t>
            </a:r>
            <a:r>
              <a:rPr lang="cs-CZ" dirty="0"/>
              <a:t> odpověď na </a:t>
            </a:r>
            <a:r>
              <a:rPr lang="cs-CZ" dirty="0" err="1"/>
              <a:t>vakciny</a:t>
            </a:r>
            <a:r>
              <a:rPr lang="cs-CZ" dirty="0"/>
              <a:t>, ↓</a:t>
            </a:r>
            <a:r>
              <a:rPr lang="cs-CZ" dirty="0" err="1"/>
              <a:t>IgG</a:t>
            </a:r>
            <a:endParaRPr lang="cs-CZ" dirty="0"/>
          </a:p>
          <a:p>
            <a:r>
              <a:rPr lang="cs-CZ" b="1" dirty="0"/>
              <a:t>Splenektomie</a:t>
            </a:r>
            <a:r>
              <a:rPr lang="cs-CZ" dirty="0"/>
              <a:t> → snížená </a:t>
            </a:r>
            <a:r>
              <a:rPr lang="cs-CZ" dirty="0" err="1"/>
              <a:t>protilátková</a:t>
            </a:r>
            <a:r>
              <a:rPr lang="cs-CZ" dirty="0"/>
              <a:t> odpověď na polysacharidové antigeny</a:t>
            </a:r>
          </a:p>
          <a:p>
            <a:r>
              <a:rPr lang="cs-CZ" b="1" dirty="0"/>
              <a:t>Radioaktivní a UV záření </a:t>
            </a:r>
            <a:r>
              <a:rPr lang="cs-CZ" dirty="0"/>
              <a:t>→ špatná </a:t>
            </a:r>
            <a:r>
              <a:rPr lang="cs-CZ" dirty="0" err="1"/>
              <a:t>protilátková</a:t>
            </a:r>
            <a:r>
              <a:rPr lang="cs-CZ" dirty="0"/>
              <a:t> odpověď kvůli narušené funkci T-lymfocytů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274638"/>
            <a:ext cx="7632848" cy="63408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/>
              <a:t>Syndrom získané imunodeficience </a:t>
            </a:r>
            <a:r>
              <a:rPr lang="en-US" altLang="cs-CZ" sz="3600" b="1" dirty="0"/>
              <a:t>(AIDS)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Způsoben </a:t>
            </a:r>
            <a:r>
              <a:rPr lang="en-US" altLang="cs-CZ" sz="2200" dirty="0" err="1"/>
              <a:t>Retrovir</a:t>
            </a:r>
            <a:r>
              <a:rPr lang="cs-CZ" altLang="cs-CZ" sz="2200" dirty="0" err="1"/>
              <a:t>em</a:t>
            </a:r>
            <a:r>
              <a:rPr lang="en-US" altLang="cs-CZ" sz="2200" dirty="0"/>
              <a:t> </a:t>
            </a:r>
            <a:r>
              <a:rPr lang="en-US" altLang="cs-CZ" sz="2200" b="1" dirty="0"/>
              <a:t>HIV 1</a:t>
            </a:r>
            <a:r>
              <a:rPr lang="en-US" altLang="cs-CZ" sz="2200" dirty="0"/>
              <a:t> </a:t>
            </a:r>
            <a:r>
              <a:rPr lang="cs-CZ" altLang="cs-CZ" sz="2200" dirty="0"/>
              <a:t>nebo</a:t>
            </a:r>
            <a:r>
              <a:rPr lang="en-US" altLang="cs-CZ" sz="2200" dirty="0"/>
              <a:t> </a:t>
            </a:r>
            <a:r>
              <a:rPr lang="en-US" altLang="cs-CZ" sz="2200" b="1" dirty="0"/>
              <a:t>HIV 2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Současná </a:t>
            </a:r>
            <a:r>
              <a:rPr lang="en-US" altLang="cs-CZ" sz="2200" dirty="0"/>
              <a:t>incidence </a:t>
            </a:r>
            <a:r>
              <a:rPr lang="cs-CZ" altLang="cs-CZ" sz="2200" dirty="0"/>
              <a:t>37</a:t>
            </a:r>
            <a:r>
              <a:rPr lang="en-US" altLang="cs-CZ" sz="2200" dirty="0"/>
              <a:t> mil.</a:t>
            </a:r>
            <a:r>
              <a:rPr lang="cs-CZ" altLang="cs-CZ" sz="2200" dirty="0"/>
              <a:t>lidí</a:t>
            </a:r>
            <a:r>
              <a:rPr lang="en-US" altLang="cs-CZ" sz="2200" dirty="0"/>
              <a:t>, </a:t>
            </a:r>
            <a:r>
              <a:rPr lang="cs-CZ" altLang="cs-CZ" sz="2200" dirty="0"/>
              <a:t>nejvíce postižena střední </a:t>
            </a:r>
            <a:r>
              <a:rPr lang="en-US" altLang="cs-CZ" sz="2200" dirty="0" err="1"/>
              <a:t>Afri</a:t>
            </a:r>
            <a:r>
              <a:rPr lang="cs-CZ" altLang="cs-CZ" sz="2200" dirty="0"/>
              <a:t>k</a:t>
            </a:r>
            <a:r>
              <a:rPr lang="en-US" altLang="cs-CZ" sz="2200" dirty="0"/>
              <a:t>a, </a:t>
            </a:r>
            <a:r>
              <a:rPr lang="cs-CZ" altLang="cs-CZ" sz="2200" dirty="0"/>
              <a:t>2</a:t>
            </a:r>
            <a:r>
              <a:rPr lang="en-US" altLang="cs-CZ" sz="2200" dirty="0"/>
              <a:t>mil. </a:t>
            </a:r>
            <a:r>
              <a:rPr lang="cs-CZ" altLang="cs-CZ" sz="2200" dirty="0"/>
              <a:t>nových </a:t>
            </a:r>
            <a:r>
              <a:rPr lang="en-US" altLang="cs-CZ" sz="2200" dirty="0" err="1"/>
              <a:t>infe</a:t>
            </a:r>
            <a:r>
              <a:rPr lang="cs-CZ" altLang="cs-CZ" sz="2200" dirty="0" err="1"/>
              <a:t>kcí</a:t>
            </a:r>
            <a:r>
              <a:rPr lang="cs-CZ" altLang="cs-CZ" sz="2200" dirty="0"/>
              <a:t> za rok</a:t>
            </a:r>
            <a:r>
              <a:rPr lang="en-US" altLang="cs-CZ" sz="2200" dirty="0"/>
              <a:t>, </a:t>
            </a:r>
            <a:r>
              <a:rPr lang="cs-CZ" altLang="cs-CZ" sz="2200" dirty="0"/>
              <a:t>1.2</a:t>
            </a:r>
            <a:r>
              <a:rPr lang="en-US" altLang="cs-CZ" sz="2200" dirty="0"/>
              <a:t> mil. </a:t>
            </a:r>
            <a:r>
              <a:rPr lang="cs-CZ" altLang="cs-CZ" sz="2200" dirty="0"/>
              <a:t>Úmrtí za rok</a:t>
            </a:r>
            <a:r>
              <a:rPr lang="en-US" altLang="cs-CZ" sz="22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CZ:10/14 - HIV+ 2330,  AIDS 423, </a:t>
            </a:r>
            <a:r>
              <a:rPr lang="cs-CZ" altLang="cs-CZ" sz="2200" dirty="0"/>
              <a:t>úmrtí</a:t>
            </a:r>
            <a:r>
              <a:rPr lang="en-US" altLang="cs-CZ" sz="2200" dirty="0"/>
              <a:t> 310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Virus </a:t>
            </a:r>
            <a:r>
              <a:rPr lang="cs-CZ" altLang="cs-CZ" sz="2200" dirty="0"/>
              <a:t>napadá buňky nesoucí</a:t>
            </a:r>
            <a:r>
              <a:rPr lang="en-US" altLang="cs-CZ" sz="2200" dirty="0"/>
              <a:t> </a:t>
            </a:r>
            <a:r>
              <a:rPr lang="en-US" altLang="cs-CZ" sz="2200" b="1" dirty="0"/>
              <a:t>CD4 (CD4+ </a:t>
            </a:r>
            <a:r>
              <a:rPr lang="cs-CZ" altLang="cs-CZ" sz="2200" b="1" dirty="0"/>
              <a:t>pomocné </a:t>
            </a:r>
            <a:r>
              <a:rPr lang="en-US" altLang="cs-CZ" sz="2200" b="1" dirty="0"/>
              <a:t>T</a:t>
            </a:r>
            <a:r>
              <a:rPr lang="cs-CZ" altLang="cs-CZ" sz="2200" b="1" dirty="0"/>
              <a:t>-lymfocyty</a:t>
            </a:r>
            <a:r>
              <a:rPr lang="en-US" altLang="cs-CZ" sz="2200" b="1" dirty="0"/>
              <a:t>)</a:t>
            </a:r>
            <a:r>
              <a:rPr lang="en-US" altLang="cs-CZ" sz="2200" dirty="0"/>
              <a:t>; </a:t>
            </a:r>
            <a:r>
              <a:rPr lang="cs-CZ" altLang="cs-CZ" sz="2200" dirty="0"/>
              <a:t>rovněž infikuje </a:t>
            </a:r>
            <a:r>
              <a:rPr lang="en-US" altLang="cs-CZ" sz="2200" dirty="0"/>
              <a:t>ma</a:t>
            </a:r>
            <a:r>
              <a:rPr lang="cs-CZ" altLang="cs-CZ" sz="2200" dirty="0" err="1"/>
              <a:t>krofágy</a:t>
            </a:r>
            <a:r>
              <a:rPr lang="en-US" altLang="cs-CZ" sz="2200" dirty="0"/>
              <a:t> a </a:t>
            </a:r>
            <a:r>
              <a:rPr lang="cs-CZ" altLang="cs-CZ" sz="2200" dirty="0"/>
              <a:t>buňky </a:t>
            </a:r>
            <a:r>
              <a:rPr lang="en-US" altLang="cs-CZ" sz="2200" dirty="0"/>
              <a:t>CNS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Virus </a:t>
            </a:r>
            <a:r>
              <a:rPr lang="cs-CZ" altLang="cs-CZ" sz="2200" dirty="0"/>
              <a:t>vstupuje do buněk prostřednictvím C</a:t>
            </a:r>
            <a:r>
              <a:rPr lang="en-US" altLang="cs-CZ" sz="2200" dirty="0"/>
              <a:t>D4 receptor</a:t>
            </a:r>
            <a:r>
              <a:rPr lang="cs-CZ" altLang="cs-CZ" sz="2200" dirty="0"/>
              <a:t>u</a:t>
            </a:r>
            <a:r>
              <a:rPr lang="en-US" altLang="cs-CZ" sz="2200" dirty="0"/>
              <a:t> </a:t>
            </a:r>
            <a:r>
              <a:rPr lang="cs-CZ" altLang="cs-CZ" sz="2200" dirty="0"/>
              <a:t>nebo některých molekul pro </a:t>
            </a:r>
            <a:r>
              <a:rPr lang="en-US" altLang="cs-CZ" sz="2200" dirty="0" err="1"/>
              <a:t>chemokin</a:t>
            </a:r>
            <a:r>
              <a:rPr lang="cs-CZ" altLang="cs-CZ" sz="2200" dirty="0"/>
              <a:t>y</a:t>
            </a:r>
            <a:r>
              <a:rPr lang="en-US" altLang="cs-CZ" sz="2200" dirty="0"/>
              <a:t> (CCR5</a:t>
            </a:r>
            <a:r>
              <a:rPr lang="cs-CZ" altLang="cs-CZ" sz="2200" dirty="0"/>
              <a:t>, </a:t>
            </a:r>
            <a:r>
              <a:rPr lang="en-US" altLang="cs-CZ" sz="2200" dirty="0"/>
              <a:t>CXCR4)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G</a:t>
            </a:r>
            <a:r>
              <a:rPr lang="en-US" altLang="cs-CZ" sz="2200" dirty="0" err="1"/>
              <a:t>enom</a:t>
            </a:r>
            <a:r>
              <a:rPr lang="cs-CZ" altLang="cs-CZ" sz="2200" dirty="0"/>
              <a:t> viru se přepíše</a:t>
            </a:r>
            <a:r>
              <a:rPr lang="en-US" altLang="cs-CZ" sz="2200" dirty="0"/>
              <a:t> </a:t>
            </a:r>
            <a:r>
              <a:rPr lang="cs-CZ" altLang="cs-CZ" sz="2200" dirty="0"/>
              <a:t>do lidské </a:t>
            </a:r>
            <a:r>
              <a:rPr lang="en-US" altLang="cs-CZ" sz="2200" dirty="0"/>
              <a:t>DNA </a:t>
            </a:r>
            <a:r>
              <a:rPr lang="cs-CZ" altLang="cs-CZ" sz="2200" dirty="0"/>
              <a:t>pomocí enzymu</a:t>
            </a:r>
            <a:r>
              <a:rPr lang="en-US" altLang="cs-CZ" sz="2200" dirty="0"/>
              <a:t> </a:t>
            </a:r>
            <a:r>
              <a:rPr lang="en-US" altLang="cs-CZ" sz="2200" b="1" dirty="0" err="1"/>
              <a:t>rever</a:t>
            </a:r>
            <a:r>
              <a:rPr lang="cs-CZ" altLang="cs-CZ" sz="2200" b="1" dirty="0"/>
              <a:t>zní</a:t>
            </a:r>
            <a:r>
              <a:rPr lang="en-US" altLang="cs-CZ" sz="2200" b="1" dirty="0"/>
              <a:t> trans</a:t>
            </a:r>
            <a:r>
              <a:rPr lang="cs-CZ" altLang="cs-CZ" sz="2200" b="1" dirty="0" err="1"/>
              <a:t>kriptázy</a:t>
            </a:r>
            <a:r>
              <a:rPr lang="en-US" altLang="cs-CZ" sz="2200" dirty="0"/>
              <a:t> a</a:t>
            </a:r>
            <a:r>
              <a:rPr lang="cs-CZ" altLang="cs-CZ" sz="2200" dirty="0"/>
              <a:t> </a:t>
            </a:r>
            <a:r>
              <a:rPr lang="en-US" altLang="cs-CZ" sz="2200" dirty="0" err="1"/>
              <a:t>inf</a:t>
            </a:r>
            <a:r>
              <a:rPr lang="cs-CZ" altLang="cs-CZ" sz="2200" dirty="0" err="1"/>
              <a:t>ikované</a:t>
            </a:r>
            <a:r>
              <a:rPr lang="cs-CZ" altLang="cs-CZ" sz="2200" dirty="0"/>
              <a:t> buňky pak zajišťují replikaci </a:t>
            </a:r>
            <a:r>
              <a:rPr lang="en-US" altLang="cs-CZ" sz="2200" dirty="0" err="1"/>
              <a:t>vir</a:t>
            </a:r>
            <a:r>
              <a:rPr lang="cs-CZ" altLang="cs-CZ" sz="2200" dirty="0"/>
              <a:t>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b="1" u="sng" dirty="0"/>
              <a:t>Přenos</a:t>
            </a:r>
            <a:r>
              <a:rPr lang="en-US" altLang="cs-CZ" sz="2200" b="1" u="sng" dirty="0"/>
              <a:t>:</a:t>
            </a:r>
            <a:r>
              <a:rPr lang="en-US" altLang="cs-CZ" sz="2200" b="1" dirty="0"/>
              <a:t> </a:t>
            </a:r>
            <a:r>
              <a:rPr lang="cs-CZ" altLang="cs-CZ" sz="2200" dirty="0"/>
              <a:t>pohlavním stykem</a:t>
            </a:r>
            <a:endParaRPr lang="en-US" altLang="cs-CZ" sz="22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200" dirty="0"/>
              <a:t>                    </a:t>
            </a:r>
            <a:r>
              <a:rPr lang="cs-CZ" altLang="cs-CZ" sz="2200" dirty="0"/>
              <a:t>tělními tekutinami</a:t>
            </a:r>
            <a:r>
              <a:rPr lang="en-US" altLang="cs-CZ" sz="2200" dirty="0"/>
              <a:t> (</a:t>
            </a:r>
            <a:r>
              <a:rPr lang="cs-CZ" altLang="cs-CZ" sz="2200" dirty="0"/>
              <a:t>krev, krevní produkty</a:t>
            </a:r>
            <a:r>
              <a:rPr lang="en-US" altLang="cs-CZ" sz="22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200" dirty="0"/>
              <a:t>                    </a:t>
            </a:r>
            <a:r>
              <a:rPr lang="cs-CZ" altLang="cs-CZ" sz="2200" dirty="0"/>
              <a:t>z matky na dítě </a:t>
            </a:r>
            <a:r>
              <a:rPr lang="en-US" altLang="cs-CZ" sz="2200" dirty="0"/>
              <a:t>(</a:t>
            </a:r>
            <a:r>
              <a:rPr lang="en-US" altLang="cs-CZ" sz="2200" dirty="0" err="1"/>
              <a:t>prenat</a:t>
            </a:r>
            <a:r>
              <a:rPr lang="cs-CZ" altLang="cs-CZ" sz="2200" dirty="0" err="1"/>
              <a:t>álně</a:t>
            </a:r>
            <a:r>
              <a:rPr lang="en-US" altLang="cs-CZ" sz="2200" dirty="0"/>
              <a:t>, </a:t>
            </a:r>
            <a:r>
              <a:rPr lang="cs-CZ" altLang="cs-CZ" sz="2200" dirty="0"/>
              <a:t>při porodu</a:t>
            </a:r>
            <a:r>
              <a:rPr lang="en-US" altLang="cs-CZ" sz="2200" dirty="0"/>
              <a:t>, </a:t>
            </a:r>
            <a:r>
              <a:rPr lang="cs-CZ" altLang="cs-CZ" sz="2200" dirty="0"/>
              <a:t>kojením</a:t>
            </a:r>
            <a:r>
              <a:rPr lang="en-US" altLang="cs-CZ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4978247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274638"/>
            <a:ext cx="7632848" cy="634082"/>
          </a:xfrm>
        </p:spPr>
        <p:txBody>
          <a:bodyPr>
            <a:normAutofit/>
          </a:bodyPr>
          <a:lstStyle/>
          <a:p>
            <a:r>
              <a:rPr lang="cs-CZ" altLang="cs-CZ" sz="3600" b="1" dirty="0"/>
              <a:t>Syndrom získané imunodeficience </a:t>
            </a:r>
            <a:r>
              <a:rPr lang="en-US" altLang="cs-CZ" sz="3600" b="1" dirty="0"/>
              <a:t>(AIDS)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21811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400" b="1" u="sng" dirty="0"/>
              <a:t>Fáze</a:t>
            </a:r>
            <a:r>
              <a:rPr lang="en-US" altLang="cs-CZ" sz="2400" b="1" u="sng" dirty="0"/>
              <a:t>: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/>
              <a:t>akutní</a:t>
            </a:r>
            <a:r>
              <a:rPr lang="en-US" altLang="cs-CZ" sz="2000" b="1" dirty="0"/>
              <a:t> </a:t>
            </a:r>
            <a:r>
              <a:rPr lang="en-US" altLang="cs-CZ" sz="2000" dirty="0"/>
              <a:t>– 3</a:t>
            </a:r>
            <a:r>
              <a:rPr lang="cs-CZ" altLang="cs-CZ" sz="2000" dirty="0"/>
              <a:t>-</a:t>
            </a:r>
            <a:r>
              <a:rPr lang="en-US" altLang="cs-CZ" sz="2000" dirty="0"/>
              <a:t>6 </a:t>
            </a:r>
            <a:r>
              <a:rPr lang="cs-CZ" altLang="cs-CZ" sz="2000" dirty="0"/>
              <a:t>týdnů po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primoinfe</a:t>
            </a:r>
            <a:r>
              <a:rPr lang="cs-CZ" altLang="cs-CZ" sz="2000" dirty="0" err="1"/>
              <a:t>kci</a:t>
            </a:r>
            <a:endParaRPr lang="en-US" alt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000" dirty="0"/>
              <a:t>               </a:t>
            </a:r>
            <a:r>
              <a:rPr lang="cs-CZ" altLang="cs-CZ" sz="2000" dirty="0"/>
              <a:t>     </a:t>
            </a:r>
            <a:r>
              <a:rPr lang="en-US" altLang="cs-CZ" sz="2000" dirty="0"/>
              <a:t>- </a:t>
            </a:r>
            <a:r>
              <a:rPr lang="cs-CZ" altLang="cs-CZ" sz="2000" dirty="0"/>
              <a:t>nespecifické chřipkové příznaky nebo </a:t>
            </a:r>
            <a:r>
              <a:rPr lang="en-US" altLang="cs-CZ" sz="2000" dirty="0"/>
              <a:t>asymptomatic</a:t>
            </a:r>
            <a:r>
              <a:rPr lang="cs-CZ" altLang="cs-CZ" sz="2000" dirty="0" err="1"/>
              <a:t>ké</a:t>
            </a:r>
            <a:r>
              <a:rPr lang="en-US" altLang="cs-CZ" sz="2000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 err="1"/>
              <a:t>asymptomati</a:t>
            </a:r>
            <a:r>
              <a:rPr lang="cs-CZ" altLang="cs-CZ" sz="2000" b="1" dirty="0" err="1"/>
              <a:t>cká</a:t>
            </a:r>
            <a:r>
              <a:rPr lang="en-US" altLang="cs-CZ" sz="2000" dirty="0"/>
              <a:t> – m</a:t>
            </a:r>
            <a:r>
              <a:rPr lang="cs-CZ" altLang="cs-CZ" sz="2000" dirty="0" err="1"/>
              <a:t>ěsíce</a:t>
            </a:r>
            <a:r>
              <a:rPr lang="cs-CZ" altLang="cs-CZ" sz="2000" dirty="0"/>
              <a:t> až roky</a:t>
            </a:r>
            <a:r>
              <a:rPr lang="en-US" altLang="cs-CZ" sz="20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  </a:t>
            </a:r>
            <a:r>
              <a:rPr lang="cs-CZ" altLang="cs-CZ" sz="2000" dirty="0"/>
              <a:t>         </a:t>
            </a:r>
            <a:r>
              <a:rPr lang="en-US" altLang="cs-CZ" sz="2000" dirty="0"/>
              <a:t>- </a:t>
            </a:r>
            <a:r>
              <a:rPr lang="en-US" altLang="cs-CZ" sz="2000" dirty="0" err="1"/>
              <a:t>repli</a:t>
            </a:r>
            <a:r>
              <a:rPr lang="cs-CZ" altLang="cs-CZ" sz="2000" dirty="0" err="1"/>
              <a:t>kace</a:t>
            </a:r>
            <a:r>
              <a:rPr lang="cs-CZ" altLang="cs-CZ" sz="2000" dirty="0"/>
              <a:t> viru</a:t>
            </a:r>
            <a:r>
              <a:rPr lang="en-US" altLang="cs-CZ" sz="2000" dirty="0"/>
              <a:t>, </a:t>
            </a:r>
            <a:r>
              <a:rPr lang="cs-CZ" altLang="cs-CZ" sz="2000" dirty="0"/>
              <a:t>pokles počtu </a:t>
            </a:r>
            <a:r>
              <a:rPr lang="en-US" altLang="cs-CZ" sz="2000" dirty="0" err="1"/>
              <a:t>Th</a:t>
            </a:r>
            <a:r>
              <a:rPr lang="cs-CZ" altLang="cs-CZ" sz="2000" dirty="0"/>
              <a:t>-lymfocytů</a:t>
            </a:r>
            <a:endParaRPr lang="en-US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symptomatic</a:t>
            </a:r>
            <a:r>
              <a:rPr lang="cs-CZ" altLang="cs-CZ" sz="2000" b="1" dirty="0" err="1"/>
              <a:t>ká</a:t>
            </a:r>
            <a:r>
              <a:rPr lang="en-US" altLang="cs-CZ" sz="2000" dirty="0"/>
              <a:t> – </a:t>
            </a:r>
            <a:r>
              <a:rPr lang="cs-CZ" altLang="cs-CZ" sz="2000" dirty="0"/>
              <a:t>významné snížení</a:t>
            </a:r>
            <a:r>
              <a:rPr lang="en-US" altLang="cs-CZ" sz="2000" dirty="0"/>
              <a:t> </a:t>
            </a:r>
            <a:r>
              <a:rPr lang="en-US" altLang="cs-CZ" sz="2000" dirty="0" err="1"/>
              <a:t>Th</a:t>
            </a:r>
            <a:r>
              <a:rPr lang="cs-CZ" altLang="cs-CZ" sz="2000" dirty="0"/>
              <a:t>-lymfocytů</a:t>
            </a:r>
            <a:endParaRPr lang="en-US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</a:t>
            </a:r>
            <a:r>
              <a:rPr lang="cs-CZ" altLang="cs-CZ" sz="2000" dirty="0"/>
              <a:t> </a:t>
            </a:r>
            <a:r>
              <a:rPr lang="en-US" altLang="cs-CZ" sz="2000" dirty="0"/>
              <a:t>-  </a:t>
            </a:r>
            <a:r>
              <a:rPr lang="cs-CZ" altLang="cs-CZ" sz="2000" dirty="0"/>
              <a:t>horečky</a:t>
            </a:r>
            <a:r>
              <a:rPr lang="en-US" altLang="cs-CZ" sz="2000" dirty="0"/>
              <a:t>, </a:t>
            </a:r>
            <a:r>
              <a:rPr lang="cs-CZ" altLang="cs-CZ" sz="2000" dirty="0"/>
              <a:t>pokles hmotnosti</a:t>
            </a:r>
            <a:r>
              <a:rPr lang="en-US" altLang="cs-CZ" sz="2000" dirty="0"/>
              <a:t>, </a:t>
            </a:r>
            <a:r>
              <a:rPr lang="cs-CZ" altLang="cs-CZ" sz="2000" dirty="0"/>
              <a:t>nechutenství</a:t>
            </a:r>
            <a:endParaRPr lang="en-US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</a:t>
            </a:r>
            <a:r>
              <a:rPr lang="cs-CZ" altLang="cs-CZ" sz="2000" dirty="0"/>
              <a:t> </a:t>
            </a:r>
            <a:r>
              <a:rPr lang="en-US" altLang="cs-CZ" sz="2000" dirty="0"/>
              <a:t>- </a:t>
            </a:r>
            <a:r>
              <a:rPr lang="en-US" altLang="cs-CZ" sz="2000" dirty="0" err="1"/>
              <a:t>infe</a:t>
            </a:r>
            <a:r>
              <a:rPr lang="cs-CZ" altLang="cs-CZ" sz="2000" dirty="0" err="1"/>
              <a:t>kce</a:t>
            </a:r>
            <a:r>
              <a:rPr lang="en-US" altLang="cs-CZ" sz="2000" dirty="0"/>
              <a:t> (</a:t>
            </a:r>
            <a:r>
              <a:rPr lang="en-US" altLang="cs-CZ" sz="2000" dirty="0" err="1"/>
              <a:t>oro</a:t>
            </a:r>
            <a:r>
              <a:rPr lang="cs-CZ" altLang="cs-CZ" sz="2000" dirty="0"/>
              <a:t>fa</a:t>
            </a:r>
            <a:r>
              <a:rPr lang="en-US" altLang="cs-CZ" sz="2000" dirty="0" err="1"/>
              <a:t>rynge</a:t>
            </a:r>
            <a:r>
              <a:rPr lang="cs-CZ" altLang="cs-CZ" sz="2000" dirty="0"/>
              <a:t>á</a:t>
            </a:r>
            <a:r>
              <a:rPr lang="en-US" altLang="cs-CZ" sz="2000" dirty="0"/>
              <a:t>l</a:t>
            </a:r>
            <a:r>
              <a:rPr lang="cs-CZ" altLang="cs-CZ" sz="2000" dirty="0"/>
              <a:t>ní</a:t>
            </a:r>
            <a:r>
              <a:rPr lang="en-US" altLang="cs-CZ" sz="2000" dirty="0"/>
              <a:t> </a:t>
            </a:r>
            <a:r>
              <a:rPr lang="cs-CZ" altLang="cs-CZ" sz="2000" dirty="0"/>
              <a:t>kandidóza</a:t>
            </a:r>
            <a:r>
              <a:rPr lang="en-US" altLang="cs-CZ" sz="2000" dirty="0"/>
              <a:t>), </a:t>
            </a:r>
            <a:r>
              <a:rPr lang="en-US" altLang="cs-CZ" sz="2000" dirty="0" err="1"/>
              <a:t>autoim</a:t>
            </a:r>
            <a:r>
              <a:rPr lang="cs-CZ" altLang="cs-CZ" sz="2000" dirty="0" err="1"/>
              <a:t>unitní</a:t>
            </a:r>
            <a:r>
              <a:rPr lang="cs-CZ" altLang="cs-CZ" sz="2000" dirty="0"/>
              <a:t> poruchy</a:t>
            </a:r>
            <a:r>
              <a:rPr lang="en-US" altLang="cs-CZ" sz="2000" dirty="0"/>
              <a:t>, </a:t>
            </a:r>
            <a:r>
              <a:rPr lang="cs-CZ" altLang="cs-CZ" sz="20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                               </a:t>
            </a:r>
            <a:r>
              <a:rPr lang="en-US" altLang="cs-CZ" sz="2000" dirty="0"/>
              <a:t>malign</a:t>
            </a:r>
            <a:r>
              <a:rPr lang="cs-CZ" altLang="cs-CZ" sz="2000" dirty="0" err="1"/>
              <a:t>ity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alerg</a:t>
            </a:r>
            <a:r>
              <a:rPr lang="cs-CZ" altLang="cs-CZ" sz="2000" dirty="0" err="1"/>
              <a:t>ie</a:t>
            </a:r>
            <a:r>
              <a:rPr lang="en-US" altLang="cs-CZ" sz="20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AIDS</a:t>
            </a:r>
            <a:r>
              <a:rPr lang="en-US" altLang="cs-CZ" sz="2000" i="1" dirty="0"/>
              <a:t> –</a:t>
            </a:r>
            <a:r>
              <a:rPr lang="en-US" altLang="cs-CZ" sz="2000" dirty="0"/>
              <a:t> </a:t>
            </a:r>
            <a:r>
              <a:rPr lang="cs-CZ" altLang="cs-CZ" sz="2000" dirty="0"/>
              <a:t>zhroucení imunitního systému</a:t>
            </a:r>
            <a:endParaRPr lang="en-US" alt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000" dirty="0"/>
              <a:t>           </a:t>
            </a:r>
            <a:r>
              <a:rPr lang="cs-CZ" altLang="cs-CZ" sz="2000" dirty="0"/>
              <a:t> </a:t>
            </a:r>
            <a:r>
              <a:rPr lang="en-US" altLang="cs-CZ" sz="2000" dirty="0"/>
              <a:t>    - </a:t>
            </a:r>
            <a:r>
              <a:rPr lang="en-US" altLang="cs-CZ" sz="2000" dirty="0" err="1"/>
              <a:t>oportun</a:t>
            </a:r>
            <a:r>
              <a:rPr lang="cs-CZ" altLang="cs-CZ" sz="2000" dirty="0"/>
              <a:t>ní infekce</a:t>
            </a:r>
            <a:r>
              <a:rPr lang="en-US" altLang="cs-CZ" sz="2000" dirty="0"/>
              <a:t>: </a:t>
            </a:r>
            <a:r>
              <a:rPr lang="en-US" altLang="cs-CZ" sz="2000" dirty="0" err="1"/>
              <a:t>pneumocyst</a:t>
            </a:r>
            <a:r>
              <a:rPr lang="cs-CZ" altLang="cs-CZ" sz="2000" dirty="0" err="1"/>
              <a:t>ová</a:t>
            </a:r>
            <a:r>
              <a:rPr lang="cs-CZ" altLang="cs-CZ" sz="2000" dirty="0"/>
              <a:t> </a:t>
            </a:r>
            <a:r>
              <a:rPr lang="en-US" altLang="cs-CZ" sz="2000" dirty="0" err="1"/>
              <a:t>pneumoni</a:t>
            </a:r>
            <a:r>
              <a:rPr lang="cs-CZ" altLang="cs-CZ" sz="2000" dirty="0"/>
              <a:t>e</a:t>
            </a:r>
            <a:r>
              <a:rPr lang="en-US" altLang="cs-CZ" sz="2000" dirty="0"/>
              <a:t>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000" dirty="0"/>
              <a:t>            </a:t>
            </a:r>
            <a:r>
              <a:rPr lang="cs-CZ" altLang="cs-CZ" sz="2000" dirty="0"/>
              <a:t> </a:t>
            </a:r>
            <a:r>
              <a:rPr lang="en-US" altLang="cs-CZ" sz="2000" dirty="0"/>
              <a:t>     </a:t>
            </a:r>
            <a:r>
              <a:rPr lang="en-US" altLang="cs-CZ" sz="2000" i="1" dirty="0"/>
              <a:t>Cryptococcus</a:t>
            </a:r>
            <a:r>
              <a:rPr lang="en-US" altLang="cs-CZ" sz="2000" dirty="0"/>
              <a:t>, </a:t>
            </a:r>
            <a:r>
              <a:rPr lang="en-US" altLang="cs-CZ" sz="2000" i="1" dirty="0" err="1"/>
              <a:t>Mycobacteria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Toxoplasmosis</a:t>
            </a:r>
            <a:r>
              <a:rPr lang="en-US" altLang="cs-CZ" sz="2000" dirty="0"/>
              <a:t> </a:t>
            </a:r>
            <a:r>
              <a:rPr lang="cs-CZ" altLang="cs-CZ" sz="2000" dirty="0" err="1"/>
              <a:t>atd</a:t>
            </a:r>
            <a:r>
              <a:rPr lang="en-US" altLang="cs-CZ" sz="20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000" dirty="0"/>
              <a:t>             </a:t>
            </a:r>
            <a:r>
              <a:rPr lang="cs-CZ" altLang="cs-CZ" sz="2000" dirty="0"/>
              <a:t> </a:t>
            </a:r>
            <a:r>
              <a:rPr lang="en-US" altLang="cs-CZ" sz="2000" dirty="0"/>
              <a:t>  - </a:t>
            </a:r>
            <a:r>
              <a:rPr lang="cs-CZ" altLang="cs-CZ" sz="2000" dirty="0"/>
              <a:t>malignity</a:t>
            </a:r>
            <a:r>
              <a:rPr lang="en-US" altLang="cs-CZ" sz="2000" dirty="0"/>
              <a:t> (Kaposi</a:t>
            </a:r>
            <a:r>
              <a:rPr lang="cs-CZ" altLang="cs-CZ" sz="2000" dirty="0"/>
              <a:t>ho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sar</a:t>
            </a:r>
            <a:r>
              <a:rPr lang="cs-CZ" altLang="cs-CZ" sz="2000" dirty="0"/>
              <a:t>k</a:t>
            </a:r>
            <a:r>
              <a:rPr lang="en-US" altLang="cs-CZ" sz="2000" dirty="0" err="1"/>
              <a:t>om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Burkitt</a:t>
            </a:r>
            <a:r>
              <a:rPr lang="cs-CZ" altLang="cs-CZ" sz="2000" dirty="0" err="1"/>
              <a:t>ův</a:t>
            </a:r>
            <a:r>
              <a:rPr lang="en-US" altLang="cs-CZ" sz="2000" dirty="0"/>
              <a:t> </a:t>
            </a:r>
            <a:r>
              <a:rPr lang="en-US" altLang="cs-CZ" sz="2000" dirty="0" err="1"/>
              <a:t>lym</a:t>
            </a:r>
            <a:r>
              <a:rPr lang="cs-CZ" altLang="cs-CZ" sz="2000" dirty="0"/>
              <a:t>f</a:t>
            </a:r>
            <a:r>
              <a:rPr lang="en-US" altLang="cs-CZ" sz="2000" dirty="0" err="1"/>
              <a:t>om</a:t>
            </a:r>
            <a:r>
              <a:rPr lang="en-US" altLang="cs-CZ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0300370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274638"/>
            <a:ext cx="7632848" cy="634082"/>
          </a:xfrm>
        </p:spPr>
        <p:txBody>
          <a:bodyPr>
            <a:normAutofit/>
          </a:bodyPr>
          <a:lstStyle/>
          <a:p>
            <a:r>
              <a:rPr lang="cs-CZ" altLang="cs-CZ" sz="3600" b="1" dirty="0"/>
              <a:t>Syndrom získané imunodeficience </a:t>
            </a:r>
            <a:r>
              <a:rPr lang="en-US" altLang="cs-CZ" sz="3600" b="1" dirty="0"/>
              <a:t>(AIDS)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21811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cs-CZ" sz="2400" b="1" u="sng" dirty="0" err="1"/>
              <a:t>Diagno</a:t>
            </a:r>
            <a:r>
              <a:rPr lang="cs-CZ" altLang="cs-CZ" sz="2400" b="1" u="sng" dirty="0" err="1"/>
              <a:t>stika</a:t>
            </a:r>
            <a:r>
              <a:rPr lang="en-US" altLang="cs-CZ" sz="2400" b="1" u="sng" dirty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cs-CZ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S</a:t>
            </a:r>
            <a:r>
              <a:rPr lang="cs-CZ" altLang="cs-CZ" sz="2200" dirty="0"/>
              <a:t>é</a:t>
            </a:r>
            <a:r>
              <a:rPr lang="en-US" altLang="cs-CZ" sz="2200" dirty="0" err="1"/>
              <a:t>rolog</a:t>
            </a:r>
            <a:r>
              <a:rPr lang="cs-CZ" altLang="cs-CZ" sz="2200" dirty="0" err="1"/>
              <a:t>ická</a:t>
            </a:r>
            <a:r>
              <a:rPr lang="en-US" altLang="cs-CZ" sz="2200" dirty="0"/>
              <a:t> – </a:t>
            </a:r>
            <a:r>
              <a:rPr lang="en-US" altLang="cs-CZ" sz="2200" b="1" dirty="0"/>
              <a:t>specific</a:t>
            </a:r>
            <a:r>
              <a:rPr lang="cs-CZ" altLang="cs-CZ" sz="2200" b="1" dirty="0" err="1"/>
              <a:t>ké</a:t>
            </a:r>
            <a:r>
              <a:rPr lang="cs-CZ" altLang="cs-CZ" sz="2200" b="1" dirty="0"/>
              <a:t> protilátky</a:t>
            </a:r>
            <a:r>
              <a:rPr lang="en-US" altLang="cs-CZ" sz="2200" dirty="0"/>
              <a:t>, 4</a:t>
            </a:r>
            <a:r>
              <a:rPr lang="cs-CZ" altLang="cs-CZ" sz="2200" dirty="0"/>
              <a:t>-</a:t>
            </a:r>
            <a:r>
              <a:rPr lang="en-US" altLang="cs-CZ" sz="2200" dirty="0"/>
              <a:t>12 </a:t>
            </a:r>
            <a:r>
              <a:rPr lang="cs-CZ" altLang="cs-CZ" sz="2200" dirty="0"/>
              <a:t>týdnů po</a:t>
            </a:r>
            <a:r>
              <a:rPr lang="en-US" altLang="cs-CZ" sz="2200" dirty="0"/>
              <a:t> </a:t>
            </a:r>
            <a:r>
              <a:rPr lang="en-US" altLang="cs-CZ" sz="2200" dirty="0" err="1"/>
              <a:t>primoinfe</a:t>
            </a:r>
            <a:r>
              <a:rPr lang="cs-CZ" altLang="cs-CZ" sz="2200" dirty="0"/>
              <a:t>k</a:t>
            </a:r>
            <a:r>
              <a:rPr lang="en-US" altLang="cs-CZ" sz="2200" dirty="0" err="1"/>
              <a:t>ci</a:t>
            </a:r>
            <a:r>
              <a:rPr lang="en-US" altLang="cs-CZ" sz="22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200" dirty="0"/>
              <a:t>Stanovení </a:t>
            </a:r>
            <a:r>
              <a:rPr lang="en-US" altLang="cs-CZ" sz="2200" b="1" dirty="0"/>
              <a:t>antigen</a:t>
            </a:r>
            <a:r>
              <a:rPr lang="cs-CZ" altLang="cs-CZ" sz="2200" b="1" dirty="0"/>
              <a:t>u</a:t>
            </a:r>
            <a:r>
              <a:rPr lang="en-US" altLang="cs-CZ" sz="2200" b="1" dirty="0"/>
              <a:t> p24 </a:t>
            </a:r>
            <a:r>
              <a:rPr lang="en-US" altLang="cs-CZ" sz="2200" dirty="0"/>
              <a:t>– </a:t>
            </a:r>
            <a:r>
              <a:rPr lang="cs-CZ" altLang="cs-CZ" sz="2200" dirty="0"/>
              <a:t>možné už před </a:t>
            </a:r>
            <a:r>
              <a:rPr lang="en-US" altLang="cs-CZ" sz="2200" dirty="0"/>
              <a:t>s</a:t>
            </a:r>
            <a:r>
              <a:rPr lang="cs-CZ" altLang="cs-CZ" sz="2200" dirty="0"/>
              <a:t>é</a:t>
            </a:r>
            <a:r>
              <a:rPr lang="en-US" altLang="cs-CZ" sz="2200" dirty="0" err="1"/>
              <a:t>ro</a:t>
            </a:r>
            <a:r>
              <a:rPr lang="cs-CZ" altLang="cs-CZ" sz="2200" dirty="0"/>
              <a:t>konverzí</a:t>
            </a:r>
            <a:endParaRPr lang="en-US" altLang="cs-CZ" sz="2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200" dirty="0"/>
              <a:t>Stanovení </a:t>
            </a:r>
            <a:r>
              <a:rPr lang="cs-CZ" altLang="cs-CZ" sz="2200" b="1" dirty="0"/>
              <a:t>v</a:t>
            </a:r>
            <a:r>
              <a:rPr lang="en-US" altLang="cs-CZ" sz="2200" b="1" dirty="0" err="1"/>
              <a:t>ir</a:t>
            </a:r>
            <a:r>
              <a:rPr lang="cs-CZ" altLang="cs-CZ" sz="2200" b="1" dirty="0" err="1"/>
              <a:t>ové</a:t>
            </a:r>
            <a:r>
              <a:rPr lang="en-US" altLang="cs-CZ" sz="2200" b="1" dirty="0"/>
              <a:t> RNA</a:t>
            </a:r>
            <a:r>
              <a:rPr lang="en-US" altLang="cs-CZ" sz="2200" dirty="0"/>
              <a:t> – </a:t>
            </a:r>
            <a:r>
              <a:rPr lang="cs-CZ" altLang="cs-CZ" sz="2200" dirty="0"/>
              <a:t>možné už před </a:t>
            </a:r>
            <a:r>
              <a:rPr lang="en-US" altLang="cs-CZ" sz="2200" dirty="0"/>
              <a:t>s</a:t>
            </a:r>
            <a:r>
              <a:rPr lang="cs-CZ" altLang="cs-CZ" sz="2200" dirty="0"/>
              <a:t>é</a:t>
            </a:r>
            <a:r>
              <a:rPr lang="en-US" altLang="cs-CZ" sz="2200" dirty="0" err="1"/>
              <a:t>ro</a:t>
            </a:r>
            <a:r>
              <a:rPr lang="cs-CZ" altLang="cs-CZ" sz="2200" dirty="0"/>
              <a:t>konverzí</a:t>
            </a:r>
            <a:r>
              <a:rPr lang="en-US" altLang="cs-CZ" sz="2200" dirty="0"/>
              <a:t>, PCR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200" dirty="0"/>
              <a:t>Počty </a:t>
            </a:r>
            <a:r>
              <a:rPr lang="en-US" altLang="cs-CZ" sz="2200" dirty="0" err="1"/>
              <a:t>Th</a:t>
            </a:r>
            <a:r>
              <a:rPr lang="cs-CZ" altLang="cs-CZ" sz="2200" dirty="0"/>
              <a:t>-lymfocytů</a:t>
            </a:r>
            <a:endParaRPr lang="en-US" altLang="cs-CZ" sz="22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b="1" u="sng" dirty="0"/>
              <a:t>Léčba</a:t>
            </a:r>
            <a:r>
              <a:rPr lang="en-US" altLang="cs-CZ" sz="2400" b="1" u="sng" dirty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cs-CZ" sz="2200" dirty="0"/>
              <a:t>- </a:t>
            </a:r>
            <a:r>
              <a:rPr lang="en-US" sz="2200" b="1" dirty="0"/>
              <a:t>HAART (</a:t>
            </a:r>
            <a:r>
              <a:rPr lang="en-US" sz="2200" b="1" i="1" dirty="0"/>
              <a:t>Highly Active Antiretroviral Therapy</a:t>
            </a:r>
            <a:r>
              <a:rPr lang="en-US" sz="2200" b="1" dirty="0"/>
              <a:t>) </a:t>
            </a:r>
            <a:r>
              <a:rPr lang="en-US" sz="2200" dirty="0"/>
              <a:t>– </a:t>
            </a:r>
            <a:r>
              <a:rPr lang="cs-CZ" sz="2200" dirty="0"/>
              <a:t>kombinace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   </a:t>
            </a:r>
            <a:r>
              <a:rPr lang="en-US" sz="2200" dirty="0"/>
              <a:t>nu</a:t>
            </a:r>
            <a:r>
              <a:rPr lang="cs-CZ" sz="2200" dirty="0"/>
              <a:t>k</a:t>
            </a:r>
            <a:r>
              <a:rPr lang="en-US" sz="2200" dirty="0" err="1"/>
              <a:t>leosid</a:t>
            </a:r>
            <a:r>
              <a:rPr lang="cs-CZ" sz="2200" dirty="0" err="1"/>
              <a:t>ového</a:t>
            </a:r>
            <a:r>
              <a:rPr lang="en-US" sz="2200" dirty="0"/>
              <a:t> (Zidovudine) a n</a:t>
            </a:r>
            <a:r>
              <a:rPr lang="cs-CZ" sz="2200" dirty="0" err="1"/>
              <a:t>enukleosidového</a:t>
            </a:r>
            <a:r>
              <a:rPr lang="cs-CZ" sz="2200" dirty="0"/>
              <a:t> inhibitoru reverzní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   transkriptázy</a:t>
            </a:r>
            <a:r>
              <a:rPr lang="en-US" sz="2200" dirty="0"/>
              <a:t> (</a:t>
            </a:r>
            <a:r>
              <a:rPr lang="en-US" sz="2200" dirty="0" err="1"/>
              <a:t>Nevirapin</a:t>
            </a:r>
            <a:r>
              <a:rPr lang="en-US" sz="2200" dirty="0"/>
              <a:t>) a inhibitor</a:t>
            </a:r>
            <a:r>
              <a:rPr lang="cs-CZ" sz="2200" dirty="0"/>
              <a:t>u </a:t>
            </a:r>
            <a:r>
              <a:rPr lang="cs-CZ" sz="2200" dirty="0" err="1"/>
              <a:t>proteázy</a:t>
            </a:r>
            <a:r>
              <a:rPr lang="en-US" sz="2200" dirty="0"/>
              <a:t> (</a:t>
            </a:r>
            <a:r>
              <a:rPr lang="en-US" sz="2200" dirty="0" err="1"/>
              <a:t>Lopinavir</a:t>
            </a:r>
            <a:r>
              <a:rPr lang="en-US" sz="2200" dirty="0"/>
              <a:t>)</a:t>
            </a:r>
            <a:endParaRPr lang="en-US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33947084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274638"/>
            <a:ext cx="7632848" cy="634082"/>
          </a:xfrm>
        </p:spPr>
        <p:txBody>
          <a:bodyPr>
            <a:normAutofit/>
          </a:bodyPr>
          <a:lstStyle/>
          <a:p>
            <a:r>
              <a:rPr lang="cs-CZ" altLang="cs-CZ" sz="3600" b="1" dirty="0"/>
              <a:t>Syndrom získané imunodeficience </a:t>
            </a:r>
            <a:r>
              <a:rPr lang="en-US" altLang="cs-CZ" sz="3600" b="1" dirty="0"/>
              <a:t>(AIDS)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21811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400" b="1" u="sng" dirty="0"/>
              <a:t>Léčba</a:t>
            </a:r>
            <a:r>
              <a:rPr lang="en-US" altLang="cs-CZ" sz="2400" b="1" u="sng" dirty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cs-CZ" sz="2000" dirty="0"/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 </a:t>
            </a:r>
            <a:r>
              <a:rPr lang="cs-CZ" altLang="cs-CZ" sz="2200" dirty="0"/>
              <a:t>Antibiotická a antimykotická profylaxe</a:t>
            </a:r>
            <a:endParaRPr lang="en-US" altLang="cs-CZ" sz="2200" dirty="0"/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 </a:t>
            </a:r>
            <a:r>
              <a:rPr lang="cs-CZ" altLang="cs-CZ" sz="2200" dirty="0"/>
              <a:t>Prevence </a:t>
            </a:r>
            <a:r>
              <a:rPr lang="en-US" altLang="cs-CZ" sz="2200" dirty="0"/>
              <a:t>TBC (</a:t>
            </a:r>
            <a:r>
              <a:rPr lang="en-US" altLang="cs-CZ" sz="2200" dirty="0" err="1"/>
              <a:t>isoniazid</a:t>
            </a:r>
            <a:r>
              <a:rPr lang="en-US" altLang="cs-CZ" sz="2200" dirty="0"/>
              <a:t>)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 </a:t>
            </a:r>
            <a:r>
              <a:rPr lang="cs-CZ" altLang="cs-CZ" sz="2200" dirty="0"/>
              <a:t>Substituce </a:t>
            </a:r>
            <a:r>
              <a:rPr lang="en-US" altLang="cs-CZ" sz="2200" dirty="0" err="1"/>
              <a:t>Ig</a:t>
            </a:r>
            <a:r>
              <a:rPr lang="en-US" altLang="cs-CZ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338729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dirty="0"/>
              <a:t>IV. Kombinované poruchy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9" y="1628800"/>
            <a:ext cx="85185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/>
              <a:t>a/ SCID – těžký kombinovaný </a:t>
            </a:r>
            <a:r>
              <a:rPr lang="cs-CZ" sz="2400" b="1" dirty="0" err="1"/>
              <a:t>imunodeficit</a:t>
            </a:r>
            <a:endParaRPr lang="cs-CZ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200" dirty="0"/>
          </a:p>
          <a:p>
            <a:pPr>
              <a:buFont typeface="Wingdings" pitchFamily="2" charset="2"/>
              <a:buChar char="Ø"/>
            </a:pPr>
            <a:r>
              <a:rPr lang="cs-CZ" sz="1800" dirty="0"/>
              <a:t>Deficience receptoru pro IL-7 nebo CD45 (T-B+NK+ forma)</a:t>
            </a:r>
          </a:p>
          <a:p>
            <a:pPr>
              <a:buNone/>
            </a:pPr>
            <a:endParaRPr lang="cs-CZ" sz="1800" dirty="0"/>
          </a:p>
          <a:p>
            <a:pPr>
              <a:buFont typeface="Wingdings" pitchFamily="2" charset="2"/>
              <a:buChar char="Ø"/>
            </a:pPr>
            <a:r>
              <a:rPr lang="cs-CZ" sz="1800" b="1" dirty="0"/>
              <a:t>Deficit adenosin deaminázy (ADA)</a:t>
            </a:r>
            <a:r>
              <a:rPr lang="cs-CZ" sz="1800" dirty="0"/>
              <a:t> nebo </a:t>
            </a:r>
            <a:r>
              <a:rPr lang="cs-CZ" sz="1800" b="1" dirty="0"/>
              <a:t>purin nukleosid </a:t>
            </a:r>
            <a:r>
              <a:rPr lang="cs-CZ" sz="1800" b="1" dirty="0" err="1"/>
              <a:t>fosforylázy</a:t>
            </a:r>
            <a:r>
              <a:rPr lang="cs-CZ" sz="1800" b="1" dirty="0"/>
              <a:t> (PNP)</a:t>
            </a:r>
            <a:r>
              <a:rPr lang="cs-CZ" sz="1800" dirty="0"/>
              <a:t> </a:t>
            </a:r>
          </a:p>
          <a:p>
            <a:endParaRPr lang="cs-CZ" sz="1800" dirty="0"/>
          </a:p>
          <a:p>
            <a:pPr>
              <a:buFontTx/>
              <a:buChar char="-"/>
            </a:pPr>
            <a:r>
              <a:rPr lang="cs-CZ" sz="1800" dirty="0"/>
              <a:t>autozomálně recesivní dědičnost</a:t>
            </a:r>
          </a:p>
          <a:p>
            <a:pPr>
              <a:buFontTx/>
              <a:buChar char="-"/>
            </a:pPr>
            <a:r>
              <a:rPr lang="cs-CZ" sz="1800" dirty="0"/>
              <a:t>porucha vede ke kumulaci metabolitů purinů, které inhibují proliferaci lymfocytů (ADA) nebo působí toxicky na lymfocyty (PNP) →  chybění T i B lymfocytů (T-B- forma) - tuto formu SCID mohou vyvolat i další poruchy (</a:t>
            </a:r>
            <a:r>
              <a:rPr lang="cs-CZ" sz="1800" dirty="0" err="1"/>
              <a:t>např.</a:t>
            </a:r>
            <a:r>
              <a:rPr lang="cs-CZ" sz="1800" b="1" dirty="0" err="1"/>
              <a:t>deficience</a:t>
            </a:r>
            <a:r>
              <a:rPr lang="cs-CZ" sz="1800" b="1" dirty="0"/>
              <a:t> RAG1</a:t>
            </a:r>
            <a:r>
              <a:rPr lang="cs-CZ" sz="1800" dirty="0"/>
              <a:t> a </a:t>
            </a:r>
            <a:r>
              <a:rPr lang="cs-CZ" sz="1800" b="1" dirty="0"/>
              <a:t>RAG2 </a:t>
            </a:r>
            <a:r>
              <a:rPr lang="cs-CZ" sz="1800" b="1" dirty="0" err="1"/>
              <a:t>rekombinázy</a:t>
            </a:r>
            <a:r>
              <a:rPr lang="cs-CZ" sz="1800" dirty="0"/>
              <a:t>, </a:t>
            </a:r>
            <a:r>
              <a:rPr lang="cs-CZ" sz="1800" b="1" dirty="0"/>
              <a:t>porucha exprese MHC </a:t>
            </a:r>
            <a:r>
              <a:rPr lang="cs-CZ" sz="1800" b="1" dirty="0" err="1"/>
              <a:t>gp.II</a:t>
            </a:r>
            <a:r>
              <a:rPr lang="cs-CZ" sz="1800" dirty="0"/>
              <a:t>).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543925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08549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Léčba imunodeficiencí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Těžké PID → BMT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Jiné PID → genová terapie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 Primární &amp; sekundární ID→ substituce (IVIG)</a:t>
            </a:r>
          </a:p>
          <a:p>
            <a:pPr>
              <a:buNone/>
            </a:pPr>
            <a:r>
              <a:rPr lang="cs-CZ" dirty="0"/>
              <a:t>                                                 → profylaxe (ATB)  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Lehčí ID →</a:t>
            </a:r>
            <a:r>
              <a:rPr lang="cs-CZ" dirty="0" err="1"/>
              <a:t>imunomodulace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40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b="1" dirty="0"/>
              <a:t>IV. Kombinované poruchy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56792"/>
            <a:ext cx="9144000" cy="511256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/>
              <a:t>a/ SCID – těžký kombinovaný </a:t>
            </a:r>
            <a:r>
              <a:rPr lang="cs-CZ" sz="2400" b="1" dirty="0" err="1"/>
              <a:t>imunodeficit</a:t>
            </a:r>
            <a:endParaRPr lang="cs-CZ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dirty="0"/>
              <a:t> </a:t>
            </a:r>
            <a:r>
              <a:rPr lang="cs-CZ" sz="1800" b="1" dirty="0" err="1"/>
              <a:t>Omennův</a:t>
            </a:r>
            <a:r>
              <a:rPr lang="cs-CZ" sz="1800" b="1" dirty="0"/>
              <a:t> syndrom</a:t>
            </a:r>
            <a:r>
              <a:rPr lang="cs-CZ" sz="18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těžká primární imunodeficience ze skupiny SCID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podkladem je mutace RAG </a:t>
            </a:r>
            <a:r>
              <a:rPr lang="cs-CZ" sz="1800" dirty="0" err="1"/>
              <a:t>rekombináz</a:t>
            </a:r>
            <a:r>
              <a:rPr lang="cs-CZ" sz="1800" dirty="0"/>
              <a:t>, která vede ke snížení účinnosti VDJ rekombinací, anebo mutace jiných genů → proliferace jednoho nebo více klonů </a:t>
            </a:r>
            <a:r>
              <a:rPr lang="cs-CZ" sz="1800" dirty="0" err="1"/>
              <a:t>autoreaktivních</a:t>
            </a:r>
            <a:r>
              <a:rPr lang="cs-CZ" sz="1800" dirty="0"/>
              <a:t> T lymfocytů → na rozdíl od klasického SCID nemusí být přítomna T lymfopenie, T lymfocyty mohou být dokonce zvýšené X počty B lymfocytů a hladiny protilátek jsou velmi nízké s výjimkou 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i="1" u="sng" dirty="0" err="1"/>
              <a:t>Kl.obraz</a:t>
            </a:r>
            <a:r>
              <a:rPr lang="cs-CZ" sz="1800" i="1" u="sng" dirty="0"/>
              <a:t>:</a:t>
            </a:r>
            <a:r>
              <a:rPr lang="cs-CZ" sz="1800" dirty="0"/>
              <a:t>  lymfadenopatie, hepatomegalie, generalizovaná </a:t>
            </a:r>
            <a:r>
              <a:rPr lang="cs-CZ" sz="1800" dirty="0" err="1"/>
              <a:t>erytrodermie</a:t>
            </a:r>
            <a:r>
              <a:rPr lang="cs-CZ" sz="1800" dirty="0"/>
              <a:t> spojená s alopecií a  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   absencí řas přítomny mohou být i symptomy typické pro SCID jako pneumonie,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   chronický průjem, neprospívání 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i="1" u="sng" dirty="0"/>
              <a:t>Dg:</a:t>
            </a:r>
            <a:r>
              <a:rPr lang="cs-CZ" sz="1800" dirty="0"/>
              <a:t> průkaz </a:t>
            </a:r>
            <a:r>
              <a:rPr lang="cs-CZ" sz="1800" dirty="0" err="1"/>
              <a:t>klonality</a:t>
            </a:r>
            <a:r>
              <a:rPr lang="cs-CZ" sz="1800" dirty="0"/>
              <a:t> přítomných T-lymfocytů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genetické vyšetření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b="1" dirty="0"/>
              <a:t> Syndrom retikulární dysgeneze</a:t>
            </a:r>
            <a:r>
              <a:rPr lang="cs-CZ" sz="18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nejtěžší forma SCID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vyvolán genetickou poruchou genu </a:t>
            </a:r>
            <a:r>
              <a:rPr lang="cs-CZ" sz="1800" dirty="0" err="1"/>
              <a:t>adenylát</a:t>
            </a:r>
            <a:r>
              <a:rPr lang="cs-CZ" sz="1800" dirty="0"/>
              <a:t> kinázy 2 (</a:t>
            </a:r>
            <a:r>
              <a:rPr lang="cs-CZ" sz="1800" i="1" dirty="0"/>
              <a:t>AK2</a:t>
            </a:r>
            <a:r>
              <a:rPr lang="cs-CZ" sz="1800" dirty="0"/>
              <a:t>) → zvýšená </a:t>
            </a:r>
            <a:r>
              <a:rPr lang="cs-CZ" sz="1800" dirty="0" err="1"/>
              <a:t>apoptóza</a:t>
            </a:r>
            <a:r>
              <a:rPr lang="cs-CZ" sz="1800" dirty="0"/>
              <a:t> myeloidních a lymfoidních </a:t>
            </a:r>
            <a:r>
              <a:rPr lang="cs-CZ" sz="1800" dirty="0" err="1"/>
              <a:t>prekurzorů</a:t>
            </a:r>
            <a:r>
              <a:rPr lang="cs-CZ" sz="1800" dirty="0"/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T-B- forma SCID.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543925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8732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Kombinované poruchy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991544" y="1556792"/>
          <a:ext cx="8136904" cy="506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Snímek" r:id="rId3" imgW="4570489" imgH="3427399" progId="PowerPoint.Slide.12">
                  <p:embed/>
                </p:oleObj>
              </mc:Choice>
              <mc:Fallback>
                <p:oleObj name="Snímek" r:id="rId3" imgW="4570489" imgH="3427399" progId="PowerPoint.Slide.12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4" y="1556792"/>
                        <a:ext cx="8136904" cy="5066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25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dirty="0"/>
              <a:t>IV. Kombinované poruchy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484785"/>
            <a:ext cx="8518525" cy="51845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b="1" dirty="0"/>
              <a:t>a/ SCID – těžký kombinovaný </a:t>
            </a:r>
            <a:r>
              <a:rPr lang="cs-CZ" sz="2400" b="1" dirty="0" err="1"/>
              <a:t>imunodeficit</a:t>
            </a:r>
            <a:endParaRPr lang="cs-CZ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sz="1800" b="1" dirty="0"/>
              <a:t>Klinický obraz SCID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manifestuje se již v kojeneckém věku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-       nejčastěji těžké respirační infekce (pneumonie)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neprospívání, </a:t>
            </a:r>
            <a:r>
              <a:rPr lang="cs-CZ" sz="1800" dirty="0" err="1"/>
              <a:t>exantémy</a:t>
            </a:r>
            <a:r>
              <a:rPr lang="cs-CZ" sz="1800" dirty="0"/>
              <a:t> podobné ekzému, chronický průjem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chybějící tonsily a adenoidní tkáň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infekce vyvolané baktériemi, viry nebo plísněmi  - typickou komplikací jsou </a:t>
            </a:r>
            <a:r>
              <a:rPr lang="cs-CZ" sz="1800" dirty="0" err="1"/>
              <a:t>pneumocystové</a:t>
            </a:r>
            <a:r>
              <a:rPr lang="cs-CZ" sz="1800" dirty="0"/>
              <a:t> pneumonie, kandidózy, </a:t>
            </a:r>
            <a:r>
              <a:rPr lang="cs-CZ" sz="1800" dirty="0" err="1"/>
              <a:t>cytomegalovirové</a:t>
            </a:r>
            <a:r>
              <a:rPr lang="cs-CZ" sz="1800" dirty="0"/>
              <a:t> infekce anebo před odsunutím očkování proti tuberkulóze na pozdější období infekce vyvolané kalmetizačním kmenem (tzv. </a:t>
            </a:r>
            <a:r>
              <a:rPr lang="cs-CZ" sz="1800" dirty="0" err="1"/>
              <a:t>BCGitida</a:t>
            </a:r>
            <a:r>
              <a:rPr lang="cs-CZ" sz="1800" dirty="0"/>
              <a:t>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b="1" dirty="0"/>
              <a:t>Léčba SCID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jediným řešením a léčbou SCID je co nejdříve provedená BMT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nezbytná je substituční imunoglobulinová terapie</a:t>
            </a:r>
          </a:p>
          <a:p>
            <a:pPr>
              <a:lnSpc>
                <a:spcPct val="80000"/>
              </a:lnSpc>
              <a:buNone/>
            </a:pPr>
            <a:endParaRPr lang="cs-CZ" sz="1600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543925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2366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dirty="0"/>
              <a:t>IV. Kombinované poruchy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412777"/>
            <a:ext cx="8518525" cy="544522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cs-CZ" sz="2400" b="1" dirty="0"/>
              <a:t>b/ </a:t>
            </a:r>
            <a:r>
              <a:rPr lang="cs-CZ" sz="2400" b="1" dirty="0" err="1"/>
              <a:t>diGeorgův</a:t>
            </a:r>
            <a:r>
              <a:rPr lang="cs-CZ" sz="2400" b="1" dirty="0"/>
              <a:t> syndrom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-     způsoben delecí dlouhého raménka 22. chromozómu (22q11.2) → porucha vývoje 3. a 4.žeberní výchlipky (kompletní, parciální)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může se vyskytnout </a:t>
            </a:r>
            <a:r>
              <a:rPr lang="cs-CZ" sz="1800" dirty="0" err="1"/>
              <a:t>diGeorgeův</a:t>
            </a:r>
            <a:r>
              <a:rPr lang="cs-CZ" sz="1800" dirty="0"/>
              <a:t> syndrom bez prokázané delece 22q11.2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onemocnění je autozomálně dominantně dědičné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 dirty="0"/>
              <a:t>typická je porucha vývoje </a:t>
            </a:r>
            <a:r>
              <a:rPr lang="cs-CZ" sz="1800" dirty="0" err="1"/>
              <a:t>thymu</a:t>
            </a:r>
            <a:r>
              <a:rPr lang="cs-CZ" sz="1800" dirty="0"/>
              <a:t> a příštítných tělísek, až jejich úplná absence, charakteristické a závažné jsou vrozené srdeční vady, dysmorfie obličeje, může být mentální retardace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b="1" i="1" u="sng" dirty="0" err="1"/>
              <a:t>Kl.obr</a:t>
            </a:r>
            <a:r>
              <a:rPr lang="cs-CZ" sz="1800" b="1" i="1" u="sng" dirty="0"/>
              <a:t>.: </a:t>
            </a:r>
            <a:r>
              <a:rPr lang="cs-CZ" sz="1800" dirty="0"/>
              <a:t>obvykle v popředí symptomy srdeční vady (typicky </a:t>
            </a:r>
            <a:r>
              <a:rPr lang="cs-CZ" sz="1800" dirty="0" err="1"/>
              <a:t>Fallotova</a:t>
            </a:r>
            <a:r>
              <a:rPr lang="cs-CZ" sz="1800" dirty="0"/>
              <a:t> tetralogie)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mohou být křeče z </a:t>
            </a:r>
            <a:r>
              <a:rPr lang="cs-CZ" sz="1800" dirty="0" err="1"/>
              <a:t>hypokalcémie</a:t>
            </a:r>
            <a:r>
              <a:rPr lang="cs-CZ" sz="1800" dirty="0"/>
              <a:t> v důsledku </a:t>
            </a:r>
            <a:r>
              <a:rPr lang="cs-CZ" sz="1800" dirty="0" err="1"/>
              <a:t>hypoparathyreoidismu</a:t>
            </a:r>
            <a:r>
              <a:rPr lang="cs-CZ" sz="1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v důsledku poruchy vývoje </a:t>
            </a:r>
            <a:r>
              <a:rPr lang="cs-CZ" sz="1800" dirty="0" err="1"/>
              <a:t>thymu</a:t>
            </a:r>
            <a:r>
              <a:rPr lang="cs-CZ" sz="1800" dirty="0"/>
              <a:t> je častá imunodeficience projevující se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recidivujícími respiračními infekcemi, nicméně nebývá tak těžká jako </a:t>
            </a:r>
            <a:r>
              <a:rPr lang="cs-CZ" sz="1800" dirty="0" err="1"/>
              <a:t>např.u</a:t>
            </a:r>
            <a:r>
              <a:rPr lang="cs-CZ" sz="1800" dirty="0"/>
              <a:t> SCID 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b="1" i="1" u="sng" dirty="0"/>
              <a:t>Dg.: </a:t>
            </a:r>
            <a:r>
              <a:rPr lang="cs-CZ" sz="1800" dirty="0"/>
              <a:t>typické příznaky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genetické vyšetření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b="1" i="1" u="sng" dirty="0" err="1"/>
              <a:t>Ter</a:t>
            </a:r>
            <a:r>
              <a:rPr lang="cs-CZ" sz="1800" b="1" i="1" u="sng" dirty="0"/>
              <a:t>: </a:t>
            </a:r>
            <a:r>
              <a:rPr lang="cs-CZ" sz="1800" dirty="0"/>
              <a:t>chirurgická léčba srdeční vady, symptomatická léčba </a:t>
            </a:r>
            <a:r>
              <a:rPr lang="cs-CZ" sz="1800" dirty="0" err="1"/>
              <a:t>hypoparathyreoidismu</a:t>
            </a:r>
            <a:r>
              <a:rPr lang="cs-CZ" sz="1800" dirty="0"/>
              <a:t> a   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imunodeficience dispenzarizace nemocných.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543925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92033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Dysmorfie obličeje u </a:t>
            </a:r>
            <a:r>
              <a:rPr lang="cs-CZ" b="1" dirty="0" err="1"/>
              <a:t>diGeorgova</a:t>
            </a:r>
            <a:r>
              <a:rPr lang="cs-CZ" b="1" dirty="0"/>
              <a:t> syndromu</a:t>
            </a:r>
          </a:p>
        </p:txBody>
      </p:sp>
      <p:pic>
        <p:nvPicPr>
          <p:cNvPr id="4" name="Obrázek 3" descr="C:\Users\LISKA\Pictures\Obrázky pro publikace\P11304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3712" y="2276873"/>
            <a:ext cx="49685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5087888" y="4293096"/>
            <a:ext cx="1224136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11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2383</Words>
  <Application>Microsoft Office PowerPoint</Application>
  <PresentationFormat>Širokoúhlá obrazovka</PresentationFormat>
  <Paragraphs>423</Paragraphs>
  <Slides>40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Symbol</vt:lpstr>
      <vt:lpstr>Wingdings</vt:lpstr>
      <vt:lpstr>Motiv Office</vt:lpstr>
      <vt:lpstr>Snímek</vt:lpstr>
      <vt:lpstr>Imunodeficience II.</vt:lpstr>
      <vt:lpstr>Primární imunodeficience II.</vt:lpstr>
      <vt:lpstr>IV. Kombinované poruchy</vt:lpstr>
      <vt:lpstr>IV. Kombinované poruchy</vt:lpstr>
      <vt:lpstr>IV. Kombinované poruchy</vt:lpstr>
      <vt:lpstr>Kombinované poruchy</vt:lpstr>
      <vt:lpstr>IV. Kombinované poruchy</vt:lpstr>
      <vt:lpstr>IV. Kombinované poruchy</vt:lpstr>
      <vt:lpstr>Dysmorfie obličeje u diGeorgova syndromu</vt:lpstr>
      <vt:lpstr>V. Imunodeficience s dysregulací imunity</vt:lpstr>
      <vt:lpstr>V. Imunodeficience s dysregulací imunity</vt:lpstr>
      <vt:lpstr>VI. Dobře definované syndromy s imunodeficiencí</vt:lpstr>
      <vt:lpstr>Hrubé rysy obličeje u HIES</vt:lpstr>
      <vt:lpstr>VI. Dobře definované syndromy s imunodeficiencí</vt:lpstr>
      <vt:lpstr>VI. Dobře definované syndromy s imunodeficiencí</vt:lpstr>
      <vt:lpstr>VI. Dobře definované syndromy s imunodeficiencí</vt:lpstr>
      <vt:lpstr>VI. Dobře definované syndromy s imunodeficiencí</vt:lpstr>
      <vt:lpstr>VI. Dobře definované syndromy s imunodeficiencí</vt:lpstr>
      <vt:lpstr>Sekundární imunodeficience</vt:lpstr>
      <vt:lpstr>                      Sekundární imunodeficience</vt:lpstr>
      <vt:lpstr>Sekundární deficience protilátek</vt:lpstr>
      <vt:lpstr>I. Hematologické malignity</vt:lpstr>
      <vt:lpstr>I. Hematologické malignity</vt:lpstr>
      <vt:lpstr>I. Hematologické malignity</vt:lpstr>
      <vt:lpstr>I. Hematologické malignity</vt:lpstr>
      <vt:lpstr>I. Hematologické malignity</vt:lpstr>
      <vt:lpstr>I. Hematologické malignity</vt:lpstr>
      <vt:lpstr>I. Hematologické malignity</vt:lpstr>
      <vt:lpstr>II. Stavy spojené se ztrátou bílkovin</vt:lpstr>
      <vt:lpstr>II. Stavy spojené se ztrátou bílkovin</vt:lpstr>
      <vt:lpstr>III. Onemocnění spojená s poruchami mízního oběhu </vt:lpstr>
      <vt:lpstr>IV. Onemocnění spojená se zvýšeným katabolizmem imunoglobulinů</vt:lpstr>
      <vt:lpstr>V. Iatrogenně vyvolaný deficit protilátek</vt:lpstr>
      <vt:lpstr>V. Iatrogenně vyvolaný deficit protilátek</vt:lpstr>
      <vt:lpstr>VI. Další faktory vedoucí k deficienci protilátek</vt:lpstr>
      <vt:lpstr>Syndrom získané imunodeficience (AIDS)</vt:lpstr>
      <vt:lpstr>Syndrom získané imunodeficience (AIDS)</vt:lpstr>
      <vt:lpstr>Syndrom získané imunodeficience (AIDS)</vt:lpstr>
      <vt:lpstr>Syndrom získané imunodeficience (AIDS)</vt:lpstr>
      <vt:lpstr>Léčba imunodeficiencí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Imunodeficience II.</dc:title>
  <dc:creator>Liska Martin (UIA)</dc:creator>
  <cp:lastModifiedBy>Martin</cp:lastModifiedBy>
  <cp:revision>6</cp:revision>
  <dcterms:created xsi:type="dcterms:W3CDTF">2018-11-13T13:59:25Z</dcterms:created>
  <dcterms:modified xsi:type="dcterms:W3CDTF">2018-11-13T20:34:51Z</dcterms:modified>
</cp:coreProperties>
</file>