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44" r:id="rId2"/>
    <p:sldId id="345" r:id="rId3"/>
    <p:sldId id="346" r:id="rId4"/>
    <p:sldId id="347" r:id="rId5"/>
    <p:sldId id="334" r:id="rId6"/>
    <p:sldId id="392" r:id="rId7"/>
    <p:sldId id="393" r:id="rId8"/>
    <p:sldId id="394" r:id="rId9"/>
    <p:sldId id="387" r:id="rId10"/>
    <p:sldId id="390" r:id="rId11"/>
  </p:sldIdLst>
  <p:sldSz cx="9144000" cy="6858000" type="screen4x3"/>
  <p:notesSz cx="6858000" cy="9326563"/>
  <p:defaultTextStyle>
    <a:defPPr>
      <a:defRPr lang="cs-CZ"/>
    </a:defPPr>
    <a:lvl1pPr algn="l" rtl="0" eaLnBrk="0" fontAlgn="base" hangingPunct="0">
      <a:spcBef>
        <a:spcPct val="0"/>
      </a:spcBef>
      <a:spcAft>
        <a:spcPct val="0"/>
      </a:spcAft>
      <a:defRPr sz="2400" kern="1200">
        <a:solidFill>
          <a:schemeClr val="tx1"/>
        </a:solidFill>
        <a:latin typeface="Arial CE" charset="-18"/>
        <a:ea typeface="+mn-ea"/>
        <a:cs typeface="+mn-cs"/>
      </a:defRPr>
    </a:lvl1pPr>
    <a:lvl2pPr marL="457200" algn="l" rtl="0" eaLnBrk="0" fontAlgn="base" hangingPunct="0">
      <a:spcBef>
        <a:spcPct val="0"/>
      </a:spcBef>
      <a:spcAft>
        <a:spcPct val="0"/>
      </a:spcAft>
      <a:defRPr sz="2400" kern="1200">
        <a:solidFill>
          <a:schemeClr val="tx1"/>
        </a:solidFill>
        <a:latin typeface="Arial CE" charset="-18"/>
        <a:ea typeface="+mn-ea"/>
        <a:cs typeface="+mn-cs"/>
      </a:defRPr>
    </a:lvl2pPr>
    <a:lvl3pPr marL="914400" algn="l" rtl="0" eaLnBrk="0" fontAlgn="base" hangingPunct="0">
      <a:spcBef>
        <a:spcPct val="0"/>
      </a:spcBef>
      <a:spcAft>
        <a:spcPct val="0"/>
      </a:spcAft>
      <a:defRPr sz="2400" kern="1200">
        <a:solidFill>
          <a:schemeClr val="tx1"/>
        </a:solidFill>
        <a:latin typeface="Arial CE" charset="-18"/>
        <a:ea typeface="+mn-ea"/>
        <a:cs typeface="+mn-cs"/>
      </a:defRPr>
    </a:lvl3pPr>
    <a:lvl4pPr marL="1371600" algn="l" rtl="0" eaLnBrk="0" fontAlgn="base" hangingPunct="0">
      <a:spcBef>
        <a:spcPct val="0"/>
      </a:spcBef>
      <a:spcAft>
        <a:spcPct val="0"/>
      </a:spcAft>
      <a:defRPr sz="2400" kern="1200">
        <a:solidFill>
          <a:schemeClr val="tx1"/>
        </a:solidFill>
        <a:latin typeface="Arial CE" charset="-18"/>
        <a:ea typeface="+mn-ea"/>
        <a:cs typeface="+mn-cs"/>
      </a:defRPr>
    </a:lvl4pPr>
    <a:lvl5pPr marL="1828800" algn="l" rtl="0" eaLnBrk="0" fontAlgn="base" hangingPunct="0">
      <a:spcBef>
        <a:spcPct val="0"/>
      </a:spcBef>
      <a:spcAft>
        <a:spcPct val="0"/>
      </a:spcAft>
      <a:defRPr sz="2400" kern="1200">
        <a:solidFill>
          <a:schemeClr val="tx1"/>
        </a:solidFill>
        <a:latin typeface="Arial CE" charset="-18"/>
        <a:ea typeface="+mn-ea"/>
        <a:cs typeface="+mn-cs"/>
      </a:defRPr>
    </a:lvl5pPr>
    <a:lvl6pPr marL="2286000" algn="l" defTabSz="914400" rtl="0" eaLnBrk="1" latinLnBrk="0" hangingPunct="1">
      <a:defRPr sz="2400" kern="1200">
        <a:solidFill>
          <a:schemeClr val="tx1"/>
        </a:solidFill>
        <a:latin typeface="Arial CE" charset="-18"/>
        <a:ea typeface="+mn-ea"/>
        <a:cs typeface="+mn-cs"/>
      </a:defRPr>
    </a:lvl6pPr>
    <a:lvl7pPr marL="2743200" algn="l" defTabSz="914400" rtl="0" eaLnBrk="1" latinLnBrk="0" hangingPunct="1">
      <a:defRPr sz="2400" kern="1200">
        <a:solidFill>
          <a:schemeClr val="tx1"/>
        </a:solidFill>
        <a:latin typeface="Arial CE" charset="-18"/>
        <a:ea typeface="+mn-ea"/>
        <a:cs typeface="+mn-cs"/>
      </a:defRPr>
    </a:lvl7pPr>
    <a:lvl8pPr marL="3200400" algn="l" defTabSz="914400" rtl="0" eaLnBrk="1" latinLnBrk="0" hangingPunct="1">
      <a:defRPr sz="2400" kern="1200">
        <a:solidFill>
          <a:schemeClr val="tx1"/>
        </a:solidFill>
        <a:latin typeface="Arial CE" charset="-18"/>
        <a:ea typeface="+mn-ea"/>
        <a:cs typeface="+mn-cs"/>
      </a:defRPr>
    </a:lvl8pPr>
    <a:lvl9pPr marL="3657600" algn="l" defTabSz="914400" rtl="0" eaLnBrk="1" latinLnBrk="0" hangingPunct="1">
      <a:defRPr sz="2400" kern="1200">
        <a:solidFill>
          <a:schemeClr val="tx1"/>
        </a:solidFill>
        <a:latin typeface="Arial CE" charset="-18"/>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accent2"/>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0000FF"/>
    <a:srgbClr val="0066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90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2" d="100"/>
          <a:sy n="32" d="100"/>
        </p:scale>
        <p:origin x="-1073" y="-93"/>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4288"/>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762000">
              <a:defRPr sz="1000" i="1" smtClean="0">
                <a:latin typeface="Times New Roman" pitchFamily="18" charset="0"/>
              </a:defRPr>
            </a:lvl1pPr>
          </a:lstStyle>
          <a:p>
            <a:pPr>
              <a:defRPr/>
            </a:pPr>
            <a:endParaRPr lang="cs-CZ"/>
          </a:p>
        </p:txBody>
      </p:sp>
      <p:sp>
        <p:nvSpPr>
          <p:cNvPr id="4099" name="Rectangle 3"/>
          <p:cNvSpPr>
            <a:spLocks noGrp="1" noChangeArrowheads="1"/>
          </p:cNvSpPr>
          <p:nvPr>
            <p:ph type="dt" sz="quarter" idx="1"/>
          </p:nvPr>
        </p:nvSpPr>
        <p:spPr bwMode="auto">
          <a:xfrm>
            <a:off x="3886200" y="14288"/>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762000">
              <a:defRPr sz="1000" i="1" smtClean="0">
                <a:latin typeface="Times New Roman" pitchFamily="18" charset="0"/>
              </a:defRPr>
            </a:lvl1pPr>
          </a:lstStyle>
          <a:p>
            <a:pPr>
              <a:defRPr/>
            </a:pPr>
            <a:endParaRPr lang="cs-CZ"/>
          </a:p>
        </p:txBody>
      </p:sp>
      <p:sp>
        <p:nvSpPr>
          <p:cNvPr id="4100" name="Rectangle 4"/>
          <p:cNvSpPr>
            <a:spLocks noGrp="1" noChangeArrowheads="1"/>
          </p:cNvSpPr>
          <p:nvPr>
            <p:ph type="ftr" sz="quarter" idx="2"/>
          </p:nvPr>
        </p:nvSpPr>
        <p:spPr bwMode="auto">
          <a:xfrm>
            <a:off x="0" y="8853488"/>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762000">
              <a:defRPr sz="1000" i="1" smtClean="0">
                <a:latin typeface="Times New Roman" pitchFamily="18" charset="0"/>
              </a:defRPr>
            </a:lvl1pPr>
          </a:lstStyle>
          <a:p>
            <a:pPr>
              <a:defRPr/>
            </a:pPr>
            <a:endParaRPr lang="cs-CZ"/>
          </a:p>
        </p:txBody>
      </p:sp>
      <p:sp>
        <p:nvSpPr>
          <p:cNvPr id="4101" name="Rectangle 5"/>
          <p:cNvSpPr>
            <a:spLocks noGrp="1" noChangeArrowheads="1"/>
          </p:cNvSpPr>
          <p:nvPr>
            <p:ph type="sldNum" sz="quarter" idx="3"/>
          </p:nvPr>
        </p:nvSpPr>
        <p:spPr bwMode="auto">
          <a:xfrm>
            <a:off x="3886200" y="8853488"/>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762000">
              <a:defRPr sz="1000" i="1" smtClean="0">
                <a:latin typeface="Times New Roman" pitchFamily="18" charset="0"/>
              </a:defRPr>
            </a:lvl1pPr>
          </a:lstStyle>
          <a:p>
            <a:pPr>
              <a:defRPr/>
            </a:pPr>
            <a:fld id="{18901A1E-3EF9-426E-BB17-EB24F2EB590F}" type="slidenum">
              <a:rPr lang="cs-CZ"/>
              <a:pPr>
                <a:defRPr/>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4288"/>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762000">
              <a:defRPr sz="1000" i="1" smtClean="0">
                <a:latin typeface="Times New Roman" pitchFamily="18" charset="0"/>
              </a:defRPr>
            </a:lvl1pPr>
          </a:lstStyle>
          <a:p>
            <a:pPr>
              <a:defRPr/>
            </a:pPr>
            <a:endParaRPr lang="cs-CZ"/>
          </a:p>
        </p:txBody>
      </p:sp>
      <p:sp>
        <p:nvSpPr>
          <p:cNvPr id="2051" name="Rectangle 3"/>
          <p:cNvSpPr>
            <a:spLocks noGrp="1" noChangeArrowheads="1"/>
          </p:cNvSpPr>
          <p:nvPr>
            <p:ph type="dt" idx="1"/>
          </p:nvPr>
        </p:nvSpPr>
        <p:spPr bwMode="auto">
          <a:xfrm>
            <a:off x="3886200" y="14288"/>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762000">
              <a:defRPr sz="1000" i="1" smtClean="0">
                <a:latin typeface="Times New Roman" pitchFamily="18" charset="0"/>
              </a:defRPr>
            </a:lvl1pPr>
          </a:lstStyle>
          <a:p>
            <a:pPr>
              <a:defRPr/>
            </a:pPr>
            <a:endParaRPr lang="cs-CZ"/>
          </a:p>
        </p:txBody>
      </p:sp>
      <p:sp>
        <p:nvSpPr>
          <p:cNvPr id="26628" name="Rectangle 4"/>
          <p:cNvSpPr>
            <a:spLocks noGrp="1" noRot="1" noChangeAspect="1" noChangeArrowheads="1" noTextEdit="1"/>
          </p:cNvSpPr>
          <p:nvPr>
            <p:ph type="sldImg" idx="2"/>
          </p:nvPr>
        </p:nvSpPr>
        <p:spPr bwMode="auto">
          <a:xfrm>
            <a:off x="1098550" y="706438"/>
            <a:ext cx="4660900" cy="34925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433888"/>
            <a:ext cx="5029200" cy="4191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2054" name="Rectangle 6"/>
          <p:cNvSpPr>
            <a:spLocks noGrp="1" noChangeArrowheads="1"/>
          </p:cNvSpPr>
          <p:nvPr>
            <p:ph type="ftr" sz="quarter" idx="4"/>
          </p:nvPr>
        </p:nvSpPr>
        <p:spPr bwMode="auto">
          <a:xfrm>
            <a:off x="0" y="8853488"/>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762000">
              <a:defRPr sz="1000" i="1" smtClean="0">
                <a:latin typeface="Times New Roman" pitchFamily="18" charset="0"/>
              </a:defRPr>
            </a:lvl1pPr>
          </a:lstStyle>
          <a:p>
            <a:pPr>
              <a:defRPr/>
            </a:pPr>
            <a:endParaRPr lang="cs-CZ"/>
          </a:p>
        </p:txBody>
      </p:sp>
      <p:sp>
        <p:nvSpPr>
          <p:cNvPr id="2055" name="Rectangle 7"/>
          <p:cNvSpPr>
            <a:spLocks noGrp="1" noChangeArrowheads="1"/>
          </p:cNvSpPr>
          <p:nvPr>
            <p:ph type="sldNum" sz="quarter" idx="5"/>
          </p:nvPr>
        </p:nvSpPr>
        <p:spPr bwMode="auto">
          <a:xfrm>
            <a:off x="3886200" y="8853488"/>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762000">
              <a:defRPr sz="1000" i="1" smtClean="0">
                <a:latin typeface="Times New Roman" pitchFamily="18" charset="0"/>
              </a:defRPr>
            </a:lvl1pPr>
          </a:lstStyle>
          <a:p>
            <a:pPr>
              <a:defRPr/>
            </a:pPr>
            <a:fld id="{639E2AB3-CD1B-49B3-8472-86073AC75B25}"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EFE4B754-2815-43F7-BB90-9EEADAED15E3}" type="slidenum">
              <a:rPr lang="cs-CZ"/>
              <a:pPr/>
              <a:t>1</a:t>
            </a:fld>
            <a:endParaRPr lang="cs-CZ"/>
          </a:p>
        </p:txBody>
      </p:sp>
      <p:sp>
        <p:nvSpPr>
          <p:cNvPr id="32771" name="Rectangle 2"/>
          <p:cNvSpPr>
            <a:spLocks noGrp="1" noRot="1" noChangeAspect="1" noChangeArrowheads="1" noTextEdit="1"/>
          </p:cNvSpPr>
          <p:nvPr>
            <p:ph type="sldImg"/>
          </p:nvPr>
        </p:nvSpPr>
        <p:spPr>
          <a:xfrm>
            <a:off x="1128713" y="703263"/>
            <a:ext cx="4613275" cy="3459162"/>
          </a:xfrm>
          <a:ln/>
        </p:spPr>
      </p:sp>
      <p:sp>
        <p:nvSpPr>
          <p:cNvPr id="32772" name="Rectangle 3"/>
          <p:cNvSpPr>
            <a:spLocks noGrp="1" noChangeArrowheads="1"/>
          </p:cNvSpPr>
          <p:nvPr>
            <p:ph type="body" idx="1"/>
          </p:nvPr>
        </p:nvSpPr>
        <p:spPr>
          <a:xfrm>
            <a:off x="815975" y="4449763"/>
            <a:ext cx="5311775" cy="4854575"/>
          </a:xfrm>
          <a:noFill/>
          <a:ln/>
        </p:spPr>
        <p:txBody>
          <a:bodyPr/>
          <a:lstStyle/>
          <a:p>
            <a:pPr marL="180975" indent="-180975" defTabSz="914400">
              <a:buFontTx/>
              <a:buChar char="•"/>
            </a:pPr>
            <a:r>
              <a:rPr lang="de-AT" smtClean="0"/>
              <a:t>Die optimale Therapie von allergischen Erkrankungen des Soforttyps basiert im Wesentlichen auf drei Säulen: [klick]</a:t>
            </a:r>
          </a:p>
          <a:p>
            <a:pPr marL="180975" indent="-180975" defTabSz="914400">
              <a:buFontTx/>
              <a:buChar char="•"/>
            </a:pPr>
            <a:r>
              <a:rPr lang="de-AT" smtClean="0"/>
              <a:t>Erstens, der Allergenkarenz, also der Vermeidung der Allergieauslöser [klick]</a:t>
            </a:r>
          </a:p>
          <a:p>
            <a:pPr marL="180975" indent="-180975" defTabSz="914400">
              <a:buFontTx/>
              <a:buChar char="•"/>
            </a:pPr>
            <a:r>
              <a:rPr lang="de-AT" smtClean="0"/>
              <a:t>Zweitens auf einer symptomatischen Therapie, etwa mit Antihistaminika und nasalen Steroiden. Ziel dieser Therapieform ist es, die allergischen Symptome zu verbessern. [klick]</a:t>
            </a:r>
          </a:p>
          <a:p>
            <a:pPr marL="180975" indent="-180975" defTabSz="914400">
              <a:buFontTx/>
              <a:buChar char="•"/>
            </a:pPr>
            <a:r>
              <a:rPr lang="de-AT" smtClean="0"/>
              <a:t>Und schließlich drittens der spezifischen Immuntherapie, die die Möglichkeit bietet, die zugrunde liegende allergische Grunderkrankung kausal zu behandeln. </a:t>
            </a:r>
          </a:p>
          <a:p>
            <a:pPr marL="180975" indent="-180975" defTabSz="914400">
              <a:buFontTx/>
              <a:buChar char="•"/>
            </a:pPr>
            <a:endParaRPr lang="de-AT" smtClean="0"/>
          </a:p>
          <a:p>
            <a:pPr marL="180975" indent="-180975" defTabSz="914400">
              <a:buFontTx/>
              <a:buChar char="•"/>
            </a:pPr>
            <a:r>
              <a:rPr lang="de-AT" smtClean="0"/>
              <a:t>[kurze Pause]</a:t>
            </a:r>
          </a:p>
          <a:p>
            <a:pPr marL="180975" indent="-180975" defTabSz="914400">
              <a:buFontTx/>
              <a:buChar char="•"/>
            </a:pPr>
            <a:r>
              <a:rPr lang="de-AT" smtClean="0"/>
              <a:t>Auf den nächsten 3 Dias werden wir nun einige Beispiele zu jeder dieser Therapiesäulen vorstellen.</a:t>
            </a:r>
          </a:p>
          <a:p>
            <a:pPr marL="180975" indent="-180975" defTabSz="914400">
              <a:buFontTx/>
              <a:buChar char="•"/>
            </a:pPr>
            <a:r>
              <a:rPr lang="de-AT" smtClean="0"/>
              <a:t>[kurze Pause] [klick]</a:t>
            </a:r>
          </a:p>
          <a:p>
            <a:pPr marL="180975" indent="-180975" defTabSz="914400">
              <a:buFontTx/>
              <a:buChar char="•"/>
            </a:pPr>
            <a:endParaRPr lang="de-AT" smtClean="0"/>
          </a:p>
          <a:p>
            <a:pPr marL="180975" indent="-180975" defTabSz="914400">
              <a:buFontTx/>
              <a:buChar char="•"/>
            </a:pPr>
            <a:endParaRPr lang="de-AT" smtClean="0"/>
          </a:p>
          <a:p>
            <a:pPr marL="180975" indent="-180975" defTabSz="914400">
              <a:buFontTx/>
              <a:buChar char="•"/>
            </a:pPr>
            <a:endParaRPr lang="de-A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830DC18-7F45-428E-98F2-3F21E9EF64C6}" type="slidenum">
              <a:rPr lang="cs-CZ"/>
              <a:pPr/>
              <a:t>2</a:t>
            </a:fld>
            <a:endParaRPr lang="cs-CZ"/>
          </a:p>
        </p:txBody>
      </p:sp>
      <p:sp>
        <p:nvSpPr>
          <p:cNvPr id="33795" name="Rectangle 2"/>
          <p:cNvSpPr>
            <a:spLocks noGrp="1" noRot="1" noChangeAspect="1" noChangeArrowheads="1" noTextEdit="1"/>
          </p:cNvSpPr>
          <p:nvPr>
            <p:ph type="sldImg"/>
          </p:nvPr>
        </p:nvSpPr>
        <p:spPr>
          <a:xfrm>
            <a:off x="1128713" y="703263"/>
            <a:ext cx="4613275" cy="3459162"/>
          </a:xfrm>
          <a:ln/>
        </p:spPr>
      </p:sp>
      <p:sp>
        <p:nvSpPr>
          <p:cNvPr id="33796" name="Rectangle 3"/>
          <p:cNvSpPr>
            <a:spLocks noGrp="1" noChangeArrowheads="1"/>
          </p:cNvSpPr>
          <p:nvPr>
            <p:ph type="body" idx="1"/>
          </p:nvPr>
        </p:nvSpPr>
        <p:spPr>
          <a:xfrm>
            <a:off x="549275" y="4449763"/>
            <a:ext cx="5761038" cy="4854575"/>
          </a:xfrm>
          <a:noFill/>
          <a:ln/>
        </p:spPr>
        <p:txBody>
          <a:bodyPr/>
          <a:lstStyle/>
          <a:p>
            <a:pPr marL="180975" indent="-180975" defTabSz="914400"/>
            <a:r>
              <a:rPr lang="de-AT" smtClean="0"/>
              <a:t>Was können wir tun, um den Allergenen aus dem Weg zu gehen?</a:t>
            </a:r>
          </a:p>
          <a:p>
            <a:pPr marL="180975" indent="-180975" defTabSz="914400"/>
            <a:r>
              <a:rPr lang="de-AT" smtClean="0"/>
              <a:t>Beispiele hierfür wären etwa das Anbringen von milbendichten Überzügen auf Matratzen, um die Allergenbelastung im Schlafzimmer zu senken. Für Pollenallergiker bieten auch Pollenschutzgitter einen gewissen Schutz, zumindest in den Innenräumen. Bewährt hat sich auch ein Aufenthalt im nahezu pollenfreien Hochgebirge. Bei Tierhaarallergien kann die Vermeidung des Tierkontaktes helfen, allerdings ist zumindest bei Katzenallergenen eine vollständige Allergenvermeidung praktisch nicht durchführbar.</a:t>
            </a:r>
          </a:p>
          <a:p>
            <a:pPr marL="180975" indent="-180975" defTabSz="914400"/>
            <a:r>
              <a:rPr lang="de-AT" smtClean="0"/>
              <a:t>Generell ist eine vollständige Allergenkarenz zwar wünschenswert, lässt sich aber im täglichen Leben oft nur sehr schwer praktisch durchführen. [kurze Pause] [klick]</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8468398-15D2-4ACF-B715-C1BB87E49C05}" type="slidenum">
              <a:rPr lang="cs-CZ"/>
              <a:pPr/>
              <a:t>3</a:t>
            </a:fld>
            <a:endParaRPr lang="cs-CZ"/>
          </a:p>
        </p:txBody>
      </p:sp>
      <p:sp>
        <p:nvSpPr>
          <p:cNvPr id="34819" name="Rectangle 2"/>
          <p:cNvSpPr>
            <a:spLocks noGrp="1" noRot="1" noChangeAspect="1" noChangeArrowheads="1" noTextEdit="1"/>
          </p:cNvSpPr>
          <p:nvPr>
            <p:ph type="sldImg"/>
          </p:nvPr>
        </p:nvSpPr>
        <p:spPr>
          <a:xfrm>
            <a:off x="1128713" y="703263"/>
            <a:ext cx="4613275" cy="3459162"/>
          </a:xfrm>
          <a:ln/>
        </p:spPr>
      </p:sp>
      <p:sp>
        <p:nvSpPr>
          <p:cNvPr id="34820" name="Rectangle 3"/>
          <p:cNvSpPr>
            <a:spLocks noGrp="1" noChangeArrowheads="1"/>
          </p:cNvSpPr>
          <p:nvPr>
            <p:ph type="body" idx="1"/>
          </p:nvPr>
        </p:nvSpPr>
        <p:spPr>
          <a:xfrm>
            <a:off x="549275" y="4449763"/>
            <a:ext cx="5761038" cy="4854575"/>
          </a:xfrm>
          <a:noFill/>
          <a:ln/>
        </p:spPr>
        <p:txBody>
          <a:bodyPr/>
          <a:lstStyle/>
          <a:p>
            <a:pPr marL="180975" indent="-180975" defTabSz="914400"/>
            <a:r>
              <a:rPr lang="de-AT" smtClean="0"/>
              <a:t>Einige Beispiele für symptomatische Allergietherapieformen sind Antihistaminika, sowohl systemisch als auch topisch angewendet, etwa in Nasensprays oder Augentropfen. Wirksame Entzündungshemmer sind die topischen Steroide, die sowohl nasal als auch bronchial in der Allergietherapie eingesetzt werden. Beta 2 Sympathomimetika werden oft als rasch wirkende Bedarfsmedikation beim allergischen Asthma eingesetzt. [Pause] [klick]</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E4BF8AED-1A21-4F31-A6F3-DF6F781EB56F}" type="slidenum">
              <a:rPr lang="cs-CZ"/>
              <a:pPr/>
              <a:t>4</a:t>
            </a:fld>
            <a:endParaRPr lang="cs-CZ"/>
          </a:p>
        </p:txBody>
      </p:sp>
      <p:sp>
        <p:nvSpPr>
          <p:cNvPr id="35843" name="Rectangle 2"/>
          <p:cNvSpPr>
            <a:spLocks noGrp="1" noRot="1" noChangeAspect="1" noChangeArrowheads="1" noTextEdit="1"/>
          </p:cNvSpPr>
          <p:nvPr>
            <p:ph type="sldImg"/>
          </p:nvPr>
        </p:nvSpPr>
        <p:spPr>
          <a:xfrm>
            <a:off x="1128713" y="703263"/>
            <a:ext cx="4613275" cy="3459162"/>
          </a:xfrm>
          <a:ln/>
        </p:spPr>
      </p:sp>
      <p:sp>
        <p:nvSpPr>
          <p:cNvPr id="35844" name="Rectangle 3"/>
          <p:cNvSpPr>
            <a:spLocks noGrp="1" noChangeArrowheads="1"/>
          </p:cNvSpPr>
          <p:nvPr>
            <p:ph type="body" idx="1"/>
          </p:nvPr>
        </p:nvSpPr>
        <p:spPr>
          <a:xfrm>
            <a:off x="549275" y="4449763"/>
            <a:ext cx="5761038" cy="4854575"/>
          </a:xfrm>
          <a:noFill/>
          <a:ln/>
        </p:spPr>
        <p:txBody>
          <a:bodyPr/>
          <a:lstStyle/>
          <a:p>
            <a:pPr marL="180975" indent="-180975" defTabSz="914400"/>
            <a:r>
              <a:rPr lang="de-AT" smtClean="0"/>
              <a:t>Die spezifische Immuntherapie wird in Form der subkutanen Therapie durchgeführt, und seit einigen Jahren auch als sublinguale Therapie. [Pause] [klick]</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7B81B21-49F7-46C2-AED6-BA50E29DDBEF}" type="slidenum">
              <a:rPr lang="cs-CZ"/>
              <a:pPr/>
              <a:t>6</a:t>
            </a:fld>
            <a:endParaRPr lang="cs-CZ"/>
          </a:p>
        </p:txBody>
      </p:sp>
      <p:sp>
        <p:nvSpPr>
          <p:cNvPr id="29699" name="Rectangle 2"/>
          <p:cNvSpPr>
            <a:spLocks noGrp="1" noRot="1" noChangeAspect="1" noChangeArrowheads="1" noTextEdit="1"/>
          </p:cNvSpPr>
          <p:nvPr>
            <p:ph type="sldImg"/>
          </p:nvPr>
        </p:nvSpPr>
        <p:spPr>
          <a:xfrm>
            <a:off x="1098550" y="700088"/>
            <a:ext cx="4662488" cy="3497262"/>
          </a:xfrm>
          <a:ln/>
        </p:spPr>
      </p:sp>
      <p:sp>
        <p:nvSpPr>
          <p:cNvPr id="29700" name="Rectangle 3"/>
          <p:cNvSpPr>
            <a:spLocks noGrp="1" noChangeArrowheads="1"/>
          </p:cNvSpPr>
          <p:nvPr>
            <p:ph type="body" idx="1"/>
          </p:nvPr>
        </p:nvSpPr>
        <p:spPr>
          <a:xfrm>
            <a:off x="685800" y="4429125"/>
            <a:ext cx="5486400" cy="4197350"/>
          </a:xfrm>
          <a:noFill/>
          <a:ln/>
        </p:spPr>
        <p:txBody>
          <a:bodyPr/>
          <a:lstStyle/>
          <a:p>
            <a:r>
              <a:rPr lang="en-US" smtClean="0"/>
              <a:t>Hautreaktionen nicht obligat, bei schweren Reaktionen eher selten.</a:t>
            </a:r>
          </a:p>
        </p:txBody>
      </p:sp>
    </p:spTree>
    <p:extLst>
      <p:ext uri="{BB962C8B-B14F-4D97-AF65-F5344CB8AC3E}">
        <p14:creationId xmlns:p14="http://schemas.microsoft.com/office/powerpoint/2010/main" val="169090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4C534756-95F6-46E0-A2B5-02FDE315CB2D}" type="slidenum">
              <a:rPr lang="cs-CZ"/>
              <a:pPr/>
              <a:t>7</a:t>
            </a:fld>
            <a:endParaRPr lang="cs-CZ"/>
          </a:p>
        </p:txBody>
      </p:sp>
      <p:sp>
        <p:nvSpPr>
          <p:cNvPr id="30723" name="Rectangle 2"/>
          <p:cNvSpPr>
            <a:spLocks noGrp="1" noRot="1" noChangeAspect="1" noChangeArrowheads="1" noTextEdit="1"/>
          </p:cNvSpPr>
          <p:nvPr>
            <p:ph type="sldImg"/>
          </p:nvPr>
        </p:nvSpPr>
        <p:spPr>
          <a:xfrm>
            <a:off x="1098550" y="700088"/>
            <a:ext cx="4662488" cy="3497262"/>
          </a:xfrm>
          <a:ln/>
        </p:spPr>
      </p:sp>
      <p:sp>
        <p:nvSpPr>
          <p:cNvPr id="30724" name="Rectangle 3"/>
          <p:cNvSpPr>
            <a:spLocks noGrp="1" noChangeArrowheads="1"/>
          </p:cNvSpPr>
          <p:nvPr>
            <p:ph type="body" idx="1"/>
          </p:nvPr>
        </p:nvSpPr>
        <p:spPr>
          <a:xfrm>
            <a:off x="611188" y="4330700"/>
            <a:ext cx="5635625" cy="4881563"/>
          </a:xfrm>
          <a:noFill/>
          <a:ln/>
        </p:spPr>
        <p:txBody>
          <a:bodyPr/>
          <a:lstStyle/>
          <a:p>
            <a:r>
              <a:rPr lang="de-AT" smtClean="0"/>
              <a:t>Die Notfallbehandlung der Anaphylaxie gemäß der derzeit gültigen europäischen Richtlinien.</a:t>
            </a:r>
            <a:endParaRPr lang="de-DE" smtClean="0"/>
          </a:p>
        </p:txBody>
      </p:sp>
    </p:spTree>
    <p:extLst>
      <p:ext uri="{BB962C8B-B14F-4D97-AF65-F5344CB8AC3E}">
        <p14:creationId xmlns:p14="http://schemas.microsoft.com/office/powerpoint/2010/main" val="2184663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13DCCE7-F822-49CE-BEB6-17A37876F6C5}" type="slidenum">
              <a:rPr lang="cs-CZ"/>
              <a:pPr/>
              <a:t>8</a:t>
            </a:fld>
            <a:endParaRPr lang="cs-CZ"/>
          </a:p>
        </p:txBody>
      </p:sp>
      <p:sp>
        <p:nvSpPr>
          <p:cNvPr id="36867" name="Rectangle 2"/>
          <p:cNvSpPr>
            <a:spLocks noGrp="1" noRot="1" noChangeAspect="1" noChangeArrowheads="1" noTextEdit="1"/>
          </p:cNvSpPr>
          <p:nvPr>
            <p:ph type="sldImg"/>
          </p:nvPr>
        </p:nvSpPr>
        <p:spPr>
          <a:xfrm>
            <a:off x="1096963" y="698500"/>
            <a:ext cx="4665662" cy="3498850"/>
          </a:xfrm>
          <a:ln/>
        </p:spPr>
      </p:sp>
      <p:sp>
        <p:nvSpPr>
          <p:cNvPr id="36868" name="Rectangle 3"/>
          <p:cNvSpPr>
            <a:spLocks noGrp="1" noChangeArrowheads="1"/>
          </p:cNvSpPr>
          <p:nvPr>
            <p:ph type="body" idx="1"/>
          </p:nvPr>
        </p:nvSpPr>
        <p:spPr>
          <a:xfrm>
            <a:off x="611188" y="4332288"/>
            <a:ext cx="5635625" cy="4879975"/>
          </a:xfrm>
          <a:noFill/>
          <a:ln/>
        </p:spPr>
        <p:txBody>
          <a:bodyPr/>
          <a:lstStyle/>
          <a:p>
            <a:pPr marL="209550" indent="-209550" defTabSz="914400"/>
            <a:r>
              <a:rPr lang="de-AT" sz="1100" smtClean="0"/>
              <a:t>Wie dieses Dia zeigt, spielen IgE-mediierte Allergien eine Rolle bei der allergischen Rhinitis, beim allergischen Asthma, beim atopischem Ekzem und bei der Nahrungsmittelallergie.</a:t>
            </a:r>
          </a:p>
          <a:p>
            <a:pPr marL="209550" indent="-209550" defTabSz="914400"/>
            <a:endParaRPr lang="de-AT" sz="1100" smtClean="0"/>
          </a:p>
          <a:p>
            <a:pPr marL="209550" indent="-209550" defTabSz="914400"/>
            <a:r>
              <a:rPr lang="de-AT" sz="1100" smtClean="0"/>
              <a:t>Die allergische Rhinitis wird gemäß den „Allergic Rhinitis and its impact on asthma guidelines“ – kurz ARIA Guidelines - [sprich: aria] definiert als eine symptomatische Erkrankung der Nase, die induziert wird durch eine IgE-vermittelte [sprich: ige e]  Entzündung der Nasenschleimhaut nach Allergenexposition. [klick]</a:t>
            </a:r>
          </a:p>
          <a:p>
            <a:pPr marL="209550" indent="-209550" defTabSz="914400"/>
            <a:endParaRPr lang="de-AT" sz="1100" smtClean="0"/>
          </a:p>
          <a:p>
            <a:pPr marL="209550" indent="-209550" defTabSz="914400"/>
            <a:r>
              <a:rPr lang="de-AT" sz="1100" smtClean="0"/>
              <a:t>Die „Global Strategy for Asthma Management and Prevention“ – GINA - [sprich: tschina] Guidelines definieren das allergische Asthma als eine chronische Erkrankung der Atemwege, bei der verschiedene Zellen und Zellelemente eine Rolle spielen. Die chronische Entzündung verursacht eine Erhöhung der Hyperreagibilität, die zu wiederkehrenden Episoden von Giemen, Kurzatmigkeit, Engegefühl in der Brust und Husten führt. Diese Episoden sind meist mit einer  Obstruktion der Atemwege unterschiedlichen Ausmaßes verbunden. [klick]</a:t>
            </a:r>
          </a:p>
          <a:p>
            <a:pPr marL="209550" indent="-209550" defTabSz="914400"/>
            <a:endParaRPr lang="de-AT" sz="1100" smtClean="0"/>
          </a:p>
          <a:p>
            <a:pPr marL="209550" indent="-209550" defTabSz="914400"/>
            <a:r>
              <a:rPr lang="de-AT" sz="1100" smtClean="0"/>
              <a:t>Das atopische Ekzem ist charakterisiert durch eine Entzündung der Haut, die durch T-Zellen mediiert wird und durch IgE-abhängige Reaktionen verstärkt wird. [Pause] [klick]</a:t>
            </a:r>
          </a:p>
        </p:txBody>
      </p:sp>
    </p:spTree>
    <p:extLst>
      <p:ext uri="{BB962C8B-B14F-4D97-AF65-F5344CB8AC3E}">
        <p14:creationId xmlns:p14="http://schemas.microsoft.com/office/powerpoint/2010/main" val="918965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94" name="Shape 94"/>
          <p:cNvSpPr txBox="1">
            <a:spLocks noGrp="1"/>
          </p:cNvSpPr>
          <p:nvPr>
            <p:ph type="body" idx="1"/>
          </p:nvPr>
        </p:nvSpPr>
        <p:spPr>
          <a:xfrm>
            <a:off x="685800" y="4400550"/>
            <a:ext cx="5486399" cy="3600450"/>
          </a:xfrm>
          <a:prstGeom prst="rect">
            <a:avLst/>
          </a:prstGeom>
          <a:noFill/>
          <a:ln>
            <a:noFill/>
          </a:ln>
        </p:spPr>
        <p:txBody>
          <a:bodyPr lIns="0" tIns="0" rIns="0" bIns="0" anchor="ctr" anchorCtr="0">
            <a:noAutofit/>
          </a:bodyPr>
          <a:lstStyle/>
          <a:p>
            <a:pPr marL="0" marR="0" lvl="0" indent="0" algn="l" rtl="0">
              <a:spcBef>
                <a:spcPts val="0"/>
              </a:spcBef>
              <a:buSzPct val="25000"/>
              <a:buNone/>
            </a:pPr>
            <a:endParaRPr sz="1800" b="0" i="0" u="none" strike="noStrike" cap="none"/>
          </a:p>
        </p:txBody>
      </p:sp>
      <p:sp>
        <p:nvSpPr>
          <p:cNvPr id="95" name="Shape 95"/>
          <p:cNvSpPr txBox="1"/>
          <p:nvPr/>
        </p:nvSpPr>
        <p:spPr>
          <a:xfrm>
            <a:off x="3884612" y="8685211"/>
            <a:ext cx="2971799" cy="458786"/>
          </a:xfrm>
          <a:prstGeom prst="rect">
            <a:avLst/>
          </a:prstGeom>
          <a:noFill/>
          <a:ln>
            <a:noFill/>
          </a:ln>
        </p:spPr>
        <p:txBody>
          <a:bodyPr lIns="90000" tIns="45000" rIns="90000" bIns="45000" anchor="t"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800" b="0" i="0" u="none">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9</a:t>
            </a:fld>
            <a:endParaRPr lang="en-US" sz="1800" b="0" i="0" u="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329156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Zástupný symbol pro obrázek snímku 1"/>
          <p:cNvSpPr>
            <a:spLocks noGrp="1" noRot="1" noChangeAspect="1" noTextEdit="1"/>
          </p:cNvSpPr>
          <p:nvPr>
            <p:ph type="sldImg"/>
          </p:nvPr>
        </p:nvSpPr>
        <p:spPr bwMode="auto">
          <a:xfrm>
            <a:off x="1100138" y="706438"/>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12292" name="Zástupný symbol pro číslo snímku 3"/>
          <p:cNvSpPr>
            <a:spLocks noGrp="1"/>
          </p:cNvSpPr>
          <p:nvPr>
            <p:ph type="sldNum" sz="quarter" idx="5"/>
          </p:nvPr>
        </p:nvSpPr>
        <p:spPr bwMode="auto">
          <a:ln>
            <a:miter lim="800000"/>
            <a:headEnd/>
            <a:tailEnd/>
          </a:ln>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EDF94DF4-79B7-4AE7-9235-342A2FB24ED0}" type="slidenum">
              <a:rPr lang="cs-CZ" altLang="cs-CZ" sz="1200">
                <a:latin typeface="Calibri" panose="020F0502020204030204" pitchFamily="34" charset="0"/>
              </a:rPr>
              <a:pPr eaLnBrk="1" hangingPunct="1"/>
              <a:t>10</a:t>
            </a:fld>
            <a:endParaRPr lang="cs-CZ" altLang="cs-CZ" sz="1200">
              <a:latin typeface="Calibri" panose="020F0502020204030204" pitchFamily="34" charset="0"/>
            </a:endParaRPr>
          </a:p>
        </p:txBody>
      </p:sp>
    </p:spTree>
    <p:extLst>
      <p:ext uri="{BB962C8B-B14F-4D97-AF65-F5344CB8AC3E}">
        <p14:creationId xmlns:p14="http://schemas.microsoft.com/office/powerpoint/2010/main" val="970061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1033"/>
          <p:cNvGrpSpPr>
            <a:grpSpLocks/>
          </p:cNvGrpSpPr>
          <p:nvPr/>
        </p:nvGrpSpPr>
        <p:grpSpPr bwMode="auto">
          <a:xfrm>
            <a:off x="4763" y="3276600"/>
            <a:ext cx="9137650" cy="152400"/>
            <a:chOff x="3" y="2064"/>
            <a:chExt cx="5756" cy="96"/>
          </a:xfrm>
        </p:grpSpPr>
        <p:sp>
          <p:nvSpPr>
            <p:cNvPr id="5" name="Rectangle 1031"/>
            <p:cNvSpPr>
              <a:spLocks noChangeArrowheads="1"/>
            </p:cNvSpPr>
            <p:nvPr/>
          </p:nvSpPr>
          <p:spPr bwMode="ltGray">
            <a:xfrm>
              <a:off x="3" y="2064"/>
              <a:ext cx="5756" cy="47"/>
            </a:xfrm>
            <a:prstGeom prst="rect">
              <a:avLst/>
            </a:prstGeom>
            <a:gradFill rotWithShape="0">
              <a:gsLst>
                <a:gs pos="0">
                  <a:schemeClr val="bg2"/>
                </a:gs>
                <a:gs pos="50000">
                  <a:schemeClr val="tx2"/>
                </a:gs>
                <a:gs pos="100000">
                  <a:schemeClr val="bg2"/>
                </a:gs>
              </a:gsLst>
              <a:lin ang="0" scaled="1"/>
            </a:gradFill>
            <a:ln w="9525">
              <a:noFill/>
              <a:miter lim="800000"/>
              <a:headEnd/>
              <a:tailEnd/>
            </a:ln>
            <a:effectLst/>
          </p:spPr>
          <p:txBody>
            <a:bodyPr wrap="none" anchor="ctr"/>
            <a:lstStyle/>
            <a:p>
              <a:pPr>
                <a:defRPr/>
              </a:pPr>
              <a:endParaRPr lang="cs-CZ"/>
            </a:p>
          </p:txBody>
        </p:sp>
        <p:sp>
          <p:nvSpPr>
            <p:cNvPr id="6" name="Rectangle 1032"/>
            <p:cNvSpPr>
              <a:spLocks noChangeArrowheads="1"/>
            </p:cNvSpPr>
            <p:nvPr/>
          </p:nvSpPr>
          <p:spPr bwMode="ltGray">
            <a:xfrm>
              <a:off x="3" y="2136"/>
              <a:ext cx="5756" cy="24"/>
            </a:xfrm>
            <a:prstGeom prst="rect">
              <a:avLst/>
            </a:prstGeom>
            <a:gradFill rotWithShape="0">
              <a:gsLst>
                <a:gs pos="0">
                  <a:schemeClr val="bg2"/>
                </a:gs>
                <a:gs pos="50000">
                  <a:schemeClr val="folHlink"/>
                </a:gs>
                <a:gs pos="100000">
                  <a:schemeClr val="bg2"/>
                </a:gs>
              </a:gsLst>
              <a:lin ang="0" scaled="1"/>
            </a:gradFill>
            <a:ln w="9525">
              <a:noFill/>
              <a:miter lim="800000"/>
              <a:headEnd/>
              <a:tailEnd/>
            </a:ln>
            <a:effectLst/>
          </p:spPr>
          <p:txBody>
            <a:bodyPr wrap="none" anchor="ctr"/>
            <a:lstStyle/>
            <a:p>
              <a:pPr>
                <a:defRPr/>
              </a:pPr>
              <a:endParaRPr lang="cs-CZ"/>
            </a:p>
          </p:txBody>
        </p:sp>
      </p:grpSp>
      <p:sp>
        <p:nvSpPr>
          <p:cNvPr id="3074" name="Rectangle 1026"/>
          <p:cNvSpPr>
            <a:spLocks noGrp="1" noChangeArrowheads="1"/>
          </p:cNvSpPr>
          <p:nvPr>
            <p:ph type="ctrTitle" sz="quarter"/>
          </p:nvPr>
        </p:nvSpPr>
        <p:spPr>
          <a:xfrm>
            <a:off x="685800" y="2057400"/>
            <a:ext cx="7772400" cy="1143000"/>
          </a:xfrm>
        </p:spPr>
        <p:txBody>
          <a:bodyPr/>
          <a:lstStyle>
            <a:lvl1pPr>
              <a:defRPr/>
            </a:lvl1pPr>
          </a:lstStyle>
          <a:p>
            <a:r>
              <a:rPr lang="cs-CZ"/>
              <a:t>Klepnutím lze upravit styl předlohy titulu.</a:t>
            </a:r>
          </a:p>
        </p:txBody>
      </p:sp>
      <p:sp>
        <p:nvSpPr>
          <p:cNvPr id="3075" name="Rectangle 1027"/>
          <p:cNvSpPr>
            <a:spLocks noGrp="1" noChangeArrowheads="1"/>
          </p:cNvSpPr>
          <p:nvPr>
            <p:ph type="subTitle" sz="quarter" idx="1"/>
          </p:nvPr>
        </p:nvSpPr>
        <p:spPr>
          <a:xfrm>
            <a:off x="1371600" y="4114800"/>
            <a:ext cx="6400800" cy="1752600"/>
          </a:xfrm>
        </p:spPr>
        <p:txBody>
          <a:bodyPr/>
          <a:lstStyle>
            <a:lvl1pPr marL="0" indent="0" algn="ctr">
              <a:buFont typeface="Monotype Sorts" pitchFamily="2" charset="2"/>
              <a:buNone/>
              <a:defRPr/>
            </a:lvl1pPr>
          </a:lstStyle>
          <a:p>
            <a:r>
              <a:rPr lang="cs-CZ"/>
              <a:t>Klepnutím lze upravit styl předlohy podtitulu.</a:t>
            </a:r>
          </a:p>
        </p:txBody>
      </p:sp>
      <p:sp>
        <p:nvSpPr>
          <p:cNvPr id="7" name="Rectangle 1028"/>
          <p:cNvSpPr>
            <a:spLocks noGrp="1" noChangeArrowheads="1"/>
          </p:cNvSpPr>
          <p:nvPr>
            <p:ph type="dt" sz="quarter" idx="10"/>
          </p:nvPr>
        </p:nvSpPr>
        <p:spPr/>
        <p:txBody>
          <a:bodyPr/>
          <a:lstStyle>
            <a:lvl1pPr>
              <a:defRPr smtClean="0"/>
            </a:lvl1pPr>
          </a:lstStyle>
          <a:p>
            <a:pPr>
              <a:defRPr/>
            </a:pPr>
            <a:endParaRPr lang="cs-CZ"/>
          </a:p>
        </p:txBody>
      </p:sp>
      <p:sp>
        <p:nvSpPr>
          <p:cNvPr id="8" name="Rectangle 1029"/>
          <p:cNvSpPr>
            <a:spLocks noGrp="1" noChangeArrowheads="1"/>
          </p:cNvSpPr>
          <p:nvPr>
            <p:ph type="ftr" sz="quarter" idx="11"/>
          </p:nvPr>
        </p:nvSpPr>
        <p:spPr/>
        <p:txBody>
          <a:bodyPr/>
          <a:lstStyle>
            <a:lvl1pPr>
              <a:defRPr smtClean="0"/>
            </a:lvl1pPr>
          </a:lstStyle>
          <a:p>
            <a:pPr>
              <a:defRPr/>
            </a:pPr>
            <a:endParaRPr lang="cs-CZ"/>
          </a:p>
        </p:txBody>
      </p:sp>
      <p:sp>
        <p:nvSpPr>
          <p:cNvPr id="9" name="Rectangle 1030"/>
          <p:cNvSpPr>
            <a:spLocks noGrp="1" noChangeArrowheads="1"/>
          </p:cNvSpPr>
          <p:nvPr>
            <p:ph type="sldNum" sz="quarter" idx="12"/>
          </p:nvPr>
        </p:nvSpPr>
        <p:spPr/>
        <p:txBody>
          <a:bodyPr/>
          <a:lstStyle>
            <a:lvl1pPr>
              <a:defRPr smtClean="0"/>
            </a:lvl1pPr>
          </a:lstStyle>
          <a:p>
            <a:pPr>
              <a:defRPr/>
            </a:pPr>
            <a:fld id="{2EE3B87E-ECC9-44FD-8B6E-B23B0C3416C0}"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dt" sz="half" idx="10"/>
          </p:nvPr>
        </p:nvSpPr>
        <p:spPr>
          <a:ln/>
        </p:spPr>
        <p:txBody>
          <a:bodyPr/>
          <a:lstStyle>
            <a:lvl1pPr>
              <a:defRPr/>
            </a:lvl1pPr>
          </a:lstStyle>
          <a:p>
            <a:pPr>
              <a:defRPr/>
            </a:pPr>
            <a:endParaRPr lang="cs-CZ"/>
          </a:p>
        </p:txBody>
      </p:sp>
      <p:sp>
        <p:nvSpPr>
          <p:cNvPr id="5" name="Rectangle 8"/>
          <p:cNvSpPr>
            <a:spLocks noGrp="1" noChangeArrowheads="1"/>
          </p:cNvSpPr>
          <p:nvPr>
            <p:ph type="ftr" sz="quarter" idx="11"/>
          </p:nvPr>
        </p:nvSpPr>
        <p:spPr>
          <a:ln/>
        </p:spPr>
        <p:txBody>
          <a:bodyPr/>
          <a:lstStyle>
            <a:lvl1pPr>
              <a:defRPr/>
            </a:lvl1pPr>
          </a:lstStyle>
          <a:p>
            <a:pPr>
              <a:defRPr/>
            </a:pP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94084F25-960C-499A-8AC4-5A3B7E586AA3}"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496050" y="228600"/>
            <a:ext cx="1962150" cy="58674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609600" y="228600"/>
            <a:ext cx="5734050" cy="58674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dt" sz="half" idx="10"/>
          </p:nvPr>
        </p:nvSpPr>
        <p:spPr>
          <a:ln/>
        </p:spPr>
        <p:txBody>
          <a:bodyPr/>
          <a:lstStyle>
            <a:lvl1pPr>
              <a:defRPr/>
            </a:lvl1pPr>
          </a:lstStyle>
          <a:p>
            <a:pPr>
              <a:defRPr/>
            </a:pPr>
            <a:endParaRPr lang="cs-CZ"/>
          </a:p>
        </p:txBody>
      </p:sp>
      <p:sp>
        <p:nvSpPr>
          <p:cNvPr id="5" name="Rectangle 8"/>
          <p:cNvSpPr>
            <a:spLocks noGrp="1" noChangeArrowheads="1"/>
          </p:cNvSpPr>
          <p:nvPr>
            <p:ph type="ftr" sz="quarter" idx="11"/>
          </p:nvPr>
        </p:nvSpPr>
        <p:spPr>
          <a:ln/>
        </p:spPr>
        <p:txBody>
          <a:bodyPr/>
          <a:lstStyle>
            <a:lvl1pPr>
              <a:defRPr/>
            </a:lvl1pPr>
          </a:lstStyle>
          <a:p>
            <a:pPr>
              <a:defRPr/>
            </a:pP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B96989FA-442D-4F06-B415-59093A5FB201}"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Nadpis, text a klipart">
    <p:spTree>
      <p:nvGrpSpPr>
        <p:cNvPr id="1" name=""/>
        <p:cNvGrpSpPr/>
        <p:nvPr/>
      </p:nvGrpSpPr>
      <p:grpSpPr>
        <a:xfrm>
          <a:off x="0" y="0"/>
          <a:ext cx="0" cy="0"/>
          <a:chOff x="0" y="0"/>
          <a:chExt cx="0" cy="0"/>
        </a:xfrm>
      </p:grpSpPr>
      <p:sp>
        <p:nvSpPr>
          <p:cNvPr id="2" name="Nadpis 1"/>
          <p:cNvSpPr>
            <a:spLocks noGrp="1"/>
          </p:cNvSpPr>
          <p:nvPr>
            <p:ph type="title"/>
          </p:nvPr>
        </p:nvSpPr>
        <p:spPr>
          <a:xfrm>
            <a:off x="609600" y="228600"/>
            <a:ext cx="7848600"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609600" y="1981200"/>
            <a:ext cx="3848100" cy="41148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klipart 3"/>
          <p:cNvSpPr>
            <a:spLocks noGrp="1"/>
          </p:cNvSpPr>
          <p:nvPr>
            <p:ph type="clipArt" sz="half" idx="2"/>
          </p:nvPr>
        </p:nvSpPr>
        <p:spPr>
          <a:xfrm>
            <a:off x="4610100" y="1981200"/>
            <a:ext cx="3848100" cy="4114800"/>
          </a:xfrm>
        </p:spPr>
        <p:txBody>
          <a:bodyPr/>
          <a:lstStyle/>
          <a:p>
            <a:pPr lvl="0"/>
            <a:endParaRPr lang="cs-CZ" noProof="0" smtClean="0"/>
          </a:p>
        </p:txBody>
      </p:sp>
      <p:sp>
        <p:nvSpPr>
          <p:cNvPr id="5" name="Rectangle 7"/>
          <p:cNvSpPr>
            <a:spLocks noGrp="1" noChangeArrowheads="1"/>
          </p:cNvSpPr>
          <p:nvPr>
            <p:ph type="dt" sz="half" idx="10"/>
          </p:nvPr>
        </p:nvSpPr>
        <p:spPr>
          <a:ln/>
        </p:spPr>
        <p:txBody>
          <a:bodyPr/>
          <a:lstStyle>
            <a:lvl1pPr>
              <a:defRPr/>
            </a:lvl1pPr>
          </a:lstStyle>
          <a:p>
            <a:pPr>
              <a:defRPr/>
            </a:pPr>
            <a:endParaRPr lang="cs-CZ"/>
          </a:p>
        </p:txBody>
      </p:sp>
      <p:sp>
        <p:nvSpPr>
          <p:cNvPr id="6" name="Rectangle 8"/>
          <p:cNvSpPr>
            <a:spLocks noGrp="1" noChangeArrowheads="1"/>
          </p:cNvSpPr>
          <p:nvPr>
            <p:ph type="ftr" sz="quarter" idx="11"/>
          </p:nvPr>
        </p:nvSpPr>
        <p:spPr>
          <a:ln/>
        </p:spPr>
        <p:txBody>
          <a:bodyPr/>
          <a:lstStyle>
            <a:lvl1pPr>
              <a:defRPr/>
            </a:lvl1pPr>
          </a:lstStyle>
          <a:p>
            <a:pPr>
              <a:defRPr/>
            </a:pPr>
            <a:endParaRPr lang="cs-CZ"/>
          </a:p>
        </p:txBody>
      </p:sp>
      <p:sp>
        <p:nvSpPr>
          <p:cNvPr id="7" name="Rectangle 9"/>
          <p:cNvSpPr>
            <a:spLocks noGrp="1" noChangeArrowheads="1"/>
          </p:cNvSpPr>
          <p:nvPr>
            <p:ph type="sldNum" sz="quarter" idx="12"/>
          </p:nvPr>
        </p:nvSpPr>
        <p:spPr>
          <a:ln/>
        </p:spPr>
        <p:txBody>
          <a:bodyPr/>
          <a:lstStyle>
            <a:lvl1pPr>
              <a:defRPr/>
            </a:lvl1pPr>
          </a:lstStyle>
          <a:p>
            <a:pPr>
              <a:defRPr/>
            </a:pPr>
            <a:fld id="{4AFE6F63-CBFE-4EA1-A757-063181CD8996}"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628568" y="365126"/>
            <a:ext cx="7878529" cy="1316037"/>
          </a:xfrm>
          <a:prstGeom prst="rect">
            <a:avLst/>
          </a:prstGeom>
          <a:noFill/>
          <a:ln>
            <a:noFill/>
          </a:ln>
        </p:spPr>
        <p:txBody>
          <a:bodyPr lIns="91425" tIns="91425" rIns="91425" bIns="91425" anchor="t" anchorCtr="0"/>
          <a:lstStyle>
            <a:lvl1pPr marL="0" marR="0" lvl="0" indent="0" algn="l" rtl="0">
              <a:lnSpc>
                <a:spcPct val="92000"/>
              </a:lnSpc>
              <a:spcBef>
                <a:spcPts val="0"/>
              </a:spcBef>
              <a:spcAft>
                <a:spcPts val="0"/>
              </a:spcAft>
              <a:buNone/>
              <a:defRPr sz="1350" b="0" i="0" u="none" strike="noStrike" cap="none">
                <a:solidFill>
                  <a:srgbClr val="000000"/>
                </a:solidFill>
                <a:latin typeface="Calibri"/>
                <a:ea typeface="Calibri"/>
                <a:cs typeface="Calibri"/>
                <a:sym typeface="Calibri"/>
              </a:defRPr>
            </a:lvl1pPr>
            <a:lvl2pPr marL="557138" marR="0" lvl="1" indent="-214284" algn="l" rtl="0">
              <a:lnSpc>
                <a:spcPct val="92000"/>
              </a:lnSpc>
              <a:spcBef>
                <a:spcPts val="0"/>
              </a:spcBef>
              <a:spcAft>
                <a:spcPts val="0"/>
              </a:spcAft>
              <a:buNone/>
              <a:defRPr sz="1350" b="0" i="0" u="none" strike="noStrike" cap="none">
                <a:solidFill>
                  <a:srgbClr val="000000"/>
                </a:solidFill>
                <a:latin typeface="Calibri"/>
                <a:ea typeface="Calibri"/>
                <a:cs typeface="Calibri"/>
                <a:sym typeface="Calibri"/>
              </a:defRPr>
            </a:lvl2pPr>
            <a:lvl3pPr marL="857136" marR="0" lvl="2" indent="-171427" algn="l" rtl="0">
              <a:lnSpc>
                <a:spcPct val="92000"/>
              </a:lnSpc>
              <a:spcBef>
                <a:spcPts val="0"/>
              </a:spcBef>
              <a:spcAft>
                <a:spcPts val="0"/>
              </a:spcAft>
              <a:buNone/>
              <a:defRPr sz="1350" b="0" i="0" u="none" strike="noStrike" cap="none">
                <a:solidFill>
                  <a:srgbClr val="000000"/>
                </a:solidFill>
                <a:latin typeface="Calibri"/>
                <a:ea typeface="Calibri"/>
                <a:cs typeface="Calibri"/>
                <a:sym typeface="Calibri"/>
              </a:defRPr>
            </a:lvl3pPr>
            <a:lvl4pPr marL="1199990" marR="0" lvl="3" indent="-171427" algn="l" rtl="0">
              <a:lnSpc>
                <a:spcPct val="92000"/>
              </a:lnSpc>
              <a:spcBef>
                <a:spcPts val="0"/>
              </a:spcBef>
              <a:spcAft>
                <a:spcPts val="0"/>
              </a:spcAft>
              <a:buNone/>
              <a:defRPr sz="1350" b="0" i="0" u="none" strike="noStrike" cap="none">
                <a:solidFill>
                  <a:srgbClr val="000000"/>
                </a:solidFill>
                <a:latin typeface="Calibri"/>
                <a:ea typeface="Calibri"/>
                <a:cs typeface="Calibri"/>
                <a:sym typeface="Calibri"/>
              </a:defRPr>
            </a:lvl4pPr>
            <a:lvl5pPr marL="1542844" marR="0" lvl="4" indent="-171427" algn="l" rtl="0">
              <a:lnSpc>
                <a:spcPct val="92000"/>
              </a:lnSpc>
              <a:spcBef>
                <a:spcPts val="0"/>
              </a:spcBef>
              <a:spcAft>
                <a:spcPts val="0"/>
              </a:spcAft>
              <a:buNone/>
              <a:defRPr sz="1350" b="0" i="0" u="none" strike="noStrike" cap="none">
                <a:solidFill>
                  <a:srgbClr val="000000"/>
                </a:solidFill>
                <a:latin typeface="Calibri"/>
                <a:ea typeface="Calibri"/>
                <a:cs typeface="Calibri"/>
                <a:sym typeface="Calibri"/>
              </a:defRPr>
            </a:lvl5pPr>
            <a:lvl6pPr marL="1885699" marR="0" lvl="5" indent="-171427" algn="l" rtl="0">
              <a:lnSpc>
                <a:spcPct val="92000"/>
              </a:lnSpc>
              <a:spcBef>
                <a:spcPts val="0"/>
              </a:spcBef>
              <a:spcAft>
                <a:spcPts val="0"/>
              </a:spcAft>
              <a:buNone/>
              <a:defRPr sz="1350" b="0" i="0" u="none" strike="noStrike" cap="none">
                <a:solidFill>
                  <a:srgbClr val="000000"/>
                </a:solidFill>
                <a:latin typeface="Calibri"/>
                <a:ea typeface="Calibri"/>
                <a:cs typeface="Calibri"/>
                <a:sym typeface="Calibri"/>
              </a:defRPr>
            </a:lvl6pPr>
            <a:lvl7pPr marL="2571407" marR="0" lvl="6" indent="-171427" algn="l" rtl="0">
              <a:lnSpc>
                <a:spcPct val="92000"/>
              </a:lnSpc>
              <a:spcBef>
                <a:spcPts val="0"/>
              </a:spcBef>
              <a:spcAft>
                <a:spcPts val="0"/>
              </a:spcAft>
              <a:buNone/>
              <a:defRPr sz="1350" b="0" i="0" u="none" strike="noStrike" cap="none">
                <a:solidFill>
                  <a:srgbClr val="000000"/>
                </a:solidFill>
                <a:latin typeface="Calibri"/>
                <a:ea typeface="Calibri"/>
                <a:cs typeface="Calibri"/>
                <a:sym typeface="Calibri"/>
              </a:defRPr>
            </a:lvl7pPr>
            <a:lvl8pPr marL="3599970" marR="0" lvl="7" indent="-171427" algn="l" rtl="0">
              <a:lnSpc>
                <a:spcPct val="92000"/>
              </a:lnSpc>
              <a:spcBef>
                <a:spcPts val="0"/>
              </a:spcBef>
              <a:spcAft>
                <a:spcPts val="0"/>
              </a:spcAft>
              <a:buNone/>
              <a:defRPr sz="1350" b="0" i="0" u="none" strike="noStrike" cap="none">
                <a:solidFill>
                  <a:srgbClr val="000000"/>
                </a:solidFill>
                <a:latin typeface="Calibri"/>
                <a:ea typeface="Calibri"/>
                <a:cs typeface="Calibri"/>
                <a:sym typeface="Calibri"/>
              </a:defRPr>
            </a:lvl8pPr>
            <a:lvl9pPr marL="4971387" marR="0" lvl="8" indent="-171427" algn="l" rtl="0">
              <a:lnSpc>
                <a:spcPct val="92000"/>
              </a:lnSpc>
              <a:spcBef>
                <a:spcPts val="0"/>
              </a:spcBef>
              <a:spcAft>
                <a:spcPts val="0"/>
              </a:spcAft>
              <a:buNone/>
              <a:defRPr sz="1350" b="0" i="0" u="none" strike="noStrike" cap="none">
                <a:solidFill>
                  <a:srgbClr val="000000"/>
                </a:solidFill>
                <a:latin typeface="Calibri"/>
                <a:ea typeface="Calibri"/>
                <a:cs typeface="Calibri"/>
                <a:sym typeface="Calibri"/>
              </a:defRPr>
            </a:lvl9pPr>
          </a:lstStyle>
          <a:p>
            <a:endParaRPr/>
          </a:p>
        </p:txBody>
      </p:sp>
      <p:sp>
        <p:nvSpPr>
          <p:cNvPr id="36" name="Shape 36"/>
          <p:cNvSpPr txBox="1">
            <a:spLocks noGrp="1"/>
          </p:cNvSpPr>
          <p:nvPr>
            <p:ph type="body" idx="1"/>
          </p:nvPr>
        </p:nvSpPr>
        <p:spPr>
          <a:xfrm>
            <a:off x="628568" y="1825626"/>
            <a:ext cx="7878529" cy="4341811"/>
          </a:xfrm>
          <a:prstGeom prst="rect">
            <a:avLst/>
          </a:prstGeom>
          <a:noFill/>
          <a:ln>
            <a:noFill/>
          </a:ln>
        </p:spPr>
        <p:txBody>
          <a:bodyPr lIns="91425" tIns="91425" rIns="91425" bIns="91425" anchor="t" anchorCtr="0"/>
          <a:lstStyle>
            <a:lvl1pPr marL="257141" marR="0" lvl="0" indent="-257141" algn="l" rtl="0">
              <a:lnSpc>
                <a:spcPct val="92000"/>
              </a:lnSpc>
              <a:spcBef>
                <a:spcPts val="0"/>
              </a:spcBef>
              <a:spcAft>
                <a:spcPts val="1050"/>
              </a:spcAft>
              <a:buNone/>
              <a:defRPr sz="2100" b="0" i="0" u="none" strike="noStrike" cap="none">
                <a:solidFill>
                  <a:srgbClr val="000000"/>
                </a:solidFill>
                <a:latin typeface="Calibri"/>
                <a:ea typeface="Calibri"/>
                <a:cs typeface="Calibri"/>
                <a:sym typeface="Calibri"/>
              </a:defRPr>
            </a:lvl1pPr>
            <a:lvl2pPr marL="557138" marR="0" lvl="1" indent="-214284" algn="l" rtl="0">
              <a:lnSpc>
                <a:spcPct val="92000"/>
              </a:lnSpc>
              <a:spcBef>
                <a:spcPts val="0"/>
              </a:spcBef>
              <a:spcAft>
                <a:spcPts val="825"/>
              </a:spcAft>
              <a:buNone/>
              <a:defRPr sz="1500" b="0" i="0" u="none" strike="noStrike" cap="none">
                <a:solidFill>
                  <a:srgbClr val="000000"/>
                </a:solidFill>
                <a:latin typeface="Calibri"/>
                <a:ea typeface="Calibri"/>
                <a:cs typeface="Calibri"/>
                <a:sym typeface="Calibri"/>
              </a:defRPr>
            </a:lvl2pPr>
            <a:lvl3pPr marL="857136" marR="0" lvl="2" indent="-171427" algn="l" rtl="0">
              <a:lnSpc>
                <a:spcPct val="92000"/>
              </a:lnSpc>
              <a:spcBef>
                <a:spcPts val="0"/>
              </a:spcBef>
              <a:spcAft>
                <a:spcPts val="600"/>
              </a:spcAft>
              <a:buNone/>
              <a:defRPr sz="1350" b="0" i="0" u="none" strike="noStrike" cap="none">
                <a:solidFill>
                  <a:srgbClr val="000000"/>
                </a:solidFill>
                <a:latin typeface="Calibri"/>
                <a:ea typeface="Calibri"/>
                <a:cs typeface="Calibri"/>
                <a:sym typeface="Calibri"/>
              </a:defRPr>
            </a:lvl3pPr>
            <a:lvl4pPr marL="1199990" marR="0" lvl="3" indent="-171427" algn="l" rtl="0">
              <a:lnSpc>
                <a:spcPct val="92000"/>
              </a:lnSpc>
              <a:spcBef>
                <a:spcPts val="0"/>
              </a:spcBef>
              <a:spcAft>
                <a:spcPts val="375"/>
              </a:spcAft>
              <a:buNone/>
              <a:defRPr sz="1350" b="0" i="0" u="none" strike="noStrike" cap="none">
                <a:solidFill>
                  <a:srgbClr val="000000"/>
                </a:solidFill>
                <a:latin typeface="Calibri"/>
                <a:ea typeface="Calibri"/>
                <a:cs typeface="Calibri"/>
                <a:sym typeface="Calibri"/>
              </a:defRPr>
            </a:lvl4pPr>
            <a:lvl5pPr marL="1542844" marR="0" lvl="4" indent="-171427" algn="l" rtl="0">
              <a:lnSpc>
                <a:spcPct val="92000"/>
              </a:lnSpc>
              <a:spcBef>
                <a:spcPts val="0"/>
              </a:spcBef>
              <a:spcAft>
                <a:spcPts val="150"/>
              </a:spcAft>
              <a:buNone/>
              <a:defRPr sz="1500" b="0" i="0" u="none" strike="noStrike" cap="none">
                <a:solidFill>
                  <a:srgbClr val="000000"/>
                </a:solidFill>
                <a:latin typeface="Calibri"/>
                <a:ea typeface="Calibri"/>
                <a:cs typeface="Calibri"/>
                <a:sym typeface="Calibri"/>
              </a:defRPr>
            </a:lvl5pPr>
            <a:lvl6pPr marL="1885699" marR="0" lvl="5" indent="-171427" algn="l" rtl="0">
              <a:lnSpc>
                <a:spcPct val="92000"/>
              </a:lnSpc>
              <a:spcBef>
                <a:spcPts val="0"/>
              </a:spcBef>
              <a:spcAft>
                <a:spcPts val="150"/>
              </a:spcAft>
              <a:buNone/>
              <a:defRPr sz="1500" b="0" i="0" u="none" strike="noStrike" cap="none">
                <a:solidFill>
                  <a:srgbClr val="000000"/>
                </a:solidFill>
                <a:latin typeface="Calibri"/>
                <a:ea typeface="Calibri"/>
                <a:cs typeface="Calibri"/>
                <a:sym typeface="Calibri"/>
              </a:defRPr>
            </a:lvl6pPr>
            <a:lvl7pPr marL="2571407" marR="0" lvl="6" indent="-171427" algn="l" rtl="0">
              <a:lnSpc>
                <a:spcPct val="92000"/>
              </a:lnSpc>
              <a:spcBef>
                <a:spcPts val="0"/>
              </a:spcBef>
              <a:spcAft>
                <a:spcPts val="150"/>
              </a:spcAft>
              <a:buNone/>
              <a:defRPr sz="1500" b="0" i="0" u="none" strike="noStrike" cap="none">
                <a:solidFill>
                  <a:srgbClr val="000000"/>
                </a:solidFill>
                <a:latin typeface="Calibri"/>
                <a:ea typeface="Calibri"/>
                <a:cs typeface="Calibri"/>
                <a:sym typeface="Calibri"/>
              </a:defRPr>
            </a:lvl7pPr>
            <a:lvl8pPr marL="3599970" marR="0" lvl="7" indent="-171427" algn="l" rtl="0">
              <a:lnSpc>
                <a:spcPct val="92000"/>
              </a:lnSpc>
              <a:spcBef>
                <a:spcPts val="0"/>
              </a:spcBef>
              <a:spcAft>
                <a:spcPts val="150"/>
              </a:spcAft>
              <a:buNone/>
              <a:defRPr sz="1500" b="0" i="0" u="none" strike="noStrike" cap="none">
                <a:solidFill>
                  <a:srgbClr val="000000"/>
                </a:solidFill>
                <a:latin typeface="Calibri"/>
                <a:ea typeface="Calibri"/>
                <a:cs typeface="Calibri"/>
                <a:sym typeface="Calibri"/>
              </a:defRPr>
            </a:lvl8pPr>
            <a:lvl9pPr marL="4971387" marR="0" lvl="8" indent="-171427" algn="l" rtl="0">
              <a:lnSpc>
                <a:spcPct val="92000"/>
              </a:lnSpc>
              <a:spcBef>
                <a:spcPts val="0"/>
              </a:spcBef>
              <a:spcAft>
                <a:spcPts val="150"/>
              </a:spcAft>
              <a:buNone/>
              <a:defRPr sz="1500" b="0" i="0" u="none" strike="noStrike" cap="none">
                <a:solidFill>
                  <a:srgbClr val="000000"/>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628569" y="6356350"/>
            <a:ext cx="2049989" cy="3556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350" b="0" i="0" u="none">
                <a:solidFill>
                  <a:srgbClr val="000000"/>
                </a:solidFill>
                <a:latin typeface="Calibri"/>
                <a:ea typeface="Calibri"/>
                <a:cs typeface="Calibri"/>
                <a:sym typeface="Calibri"/>
              </a:defRPr>
            </a:lvl1pPr>
            <a:lvl2pPr marL="557138" marR="0" lvl="1" indent="-214284" algn="l" rtl="0">
              <a:lnSpc>
                <a:spcPct val="93000"/>
              </a:lnSpc>
              <a:spcBef>
                <a:spcPts val="0"/>
              </a:spcBef>
              <a:spcAft>
                <a:spcPts val="0"/>
              </a:spcAft>
              <a:buNone/>
              <a:defRPr sz="1350" b="0" i="0" u="none" strike="noStrike" cap="none">
                <a:solidFill>
                  <a:srgbClr val="000000"/>
                </a:solidFill>
                <a:latin typeface="Arial"/>
                <a:ea typeface="Arial"/>
                <a:cs typeface="Arial"/>
                <a:sym typeface="Arial"/>
              </a:defRPr>
            </a:lvl2pPr>
            <a:lvl3pPr marL="857136" marR="0" lvl="2" indent="-171427" algn="l" rtl="0">
              <a:lnSpc>
                <a:spcPct val="93000"/>
              </a:lnSpc>
              <a:spcBef>
                <a:spcPts val="0"/>
              </a:spcBef>
              <a:spcAft>
                <a:spcPts val="0"/>
              </a:spcAft>
              <a:buNone/>
              <a:defRPr sz="1350" b="0" i="0" u="none" strike="noStrike" cap="none">
                <a:solidFill>
                  <a:srgbClr val="000000"/>
                </a:solidFill>
                <a:latin typeface="Arial"/>
                <a:ea typeface="Arial"/>
                <a:cs typeface="Arial"/>
                <a:sym typeface="Arial"/>
              </a:defRPr>
            </a:lvl3pPr>
            <a:lvl4pPr marL="1199990" marR="0" lvl="3" indent="-171427" algn="l" rtl="0">
              <a:lnSpc>
                <a:spcPct val="93000"/>
              </a:lnSpc>
              <a:spcBef>
                <a:spcPts val="0"/>
              </a:spcBef>
              <a:spcAft>
                <a:spcPts val="0"/>
              </a:spcAft>
              <a:buNone/>
              <a:defRPr sz="1350" b="0" i="0" u="none" strike="noStrike" cap="none">
                <a:solidFill>
                  <a:srgbClr val="000000"/>
                </a:solidFill>
                <a:latin typeface="Arial"/>
                <a:ea typeface="Arial"/>
                <a:cs typeface="Arial"/>
                <a:sym typeface="Arial"/>
              </a:defRPr>
            </a:lvl4pPr>
            <a:lvl5pPr marL="1542844" marR="0" lvl="4" indent="-171427" algn="l" rtl="0">
              <a:lnSpc>
                <a:spcPct val="93000"/>
              </a:lnSpc>
              <a:spcBef>
                <a:spcPts val="0"/>
              </a:spcBef>
              <a:spcAft>
                <a:spcPts val="0"/>
              </a:spcAft>
              <a:buNone/>
              <a:defRPr sz="1350" b="0" i="0" u="none" strike="noStrike" cap="none">
                <a:solidFill>
                  <a:srgbClr val="000000"/>
                </a:solidFill>
                <a:latin typeface="Arial"/>
                <a:ea typeface="Arial"/>
                <a:cs typeface="Arial"/>
                <a:sym typeface="Arial"/>
              </a:defRPr>
            </a:lvl5pPr>
            <a:lvl6pPr marL="1885699" marR="0" lvl="5" indent="-171427" algn="l" rtl="0">
              <a:lnSpc>
                <a:spcPct val="93000"/>
              </a:lnSpc>
              <a:spcBef>
                <a:spcPts val="0"/>
              </a:spcBef>
              <a:spcAft>
                <a:spcPts val="0"/>
              </a:spcAft>
              <a:buNone/>
              <a:defRPr sz="1350" b="0" i="0" u="none" strike="noStrike" cap="none">
                <a:solidFill>
                  <a:srgbClr val="000000"/>
                </a:solidFill>
                <a:latin typeface="Arial"/>
                <a:ea typeface="Arial"/>
                <a:cs typeface="Arial"/>
                <a:sym typeface="Arial"/>
              </a:defRPr>
            </a:lvl6pPr>
            <a:lvl7pPr marL="2571407" marR="0" lvl="6" indent="-171427" algn="l" rtl="0">
              <a:lnSpc>
                <a:spcPct val="93000"/>
              </a:lnSpc>
              <a:spcBef>
                <a:spcPts val="0"/>
              </a:spcBef>
              <a:spcAft>
                <a:spcPts val="0"/>
              </a:spcAft>
              <a:buNone/>
              <a:defRPr sz="1350" b="0" i="0" u="none" strike="noStrike" cap="none">
                <a:solidFill>
                  <a:srgbClr val="000000"/>
                </a:solidFill>
                <a:latin typeface="Arial"/>
                <a:ea typeface="Arial"/>
                <a:cs typeface="Arial"/>
                <a:sym typeface="Arial"/>
              </a:defRPr>
            </a:lvl7pPr>
            <a:lvl8pPr marL="3599970" marR="0" lvl="7" indent="-171427" algn="l" rtl="0">
              <a:lnSpc>
                <a:spcPct val="93000"/>
              </a:lnSpc>
              <a:spcBef>
                <a:spcPts val="0"/>
              </a:spcBef>
              <a:spcAft>
                <a:spcPts val="0"/>
              </a:spcAft>
              <a:buNone/>
              <a:defRPr sz="1350" b="0" i="0" u="none" strike="noStrike" cap="none">
                <a:solidFill>
                  <a:srgbClr val="000000"/>
                </a:solidFill>
                <a:latin typeface="Arial"/>
                <a:ea typeface="Arial"/>
                <a:cs typeface="Arial"/>
                <a:sym typeface="Arial"/>
              </a:defRPr>
            </a:lvl8pPr>
            <a:lvl9pPr marL="4971387" marR="0" lvl="8" indent="-171427" algn="l" rtl="0">
              <a:lnSpc>
                <a:spcPct val="93000"/>
              </a:lnSpc>
              <a:spcBef>
                <a:spcPts val="0"/>
              </a:spcBef>
              <a:spcAft>
                <a:spcPts val="0"/>
              </a:spcAft>
              <a:buNone/>
              <a:defRPr sz="1350" b="0" i="0" u="none" strike="noStrike" cap="none">
                <a:solidFill>
                  <a:srgbClr val="000000"/>
                </a:solidFill>
                <a:latin typeface="Arial"/>
                <a:ea typeface="Arial"/>
                <a:cs typeface="Arial"/>
                <a:sym typeface="Arial"/>
              </a:defRPr>
            </a:lvl9pPr>
          </a:lstStyle>
          <a:p>
            <a:endParaRPr/>
          </a:p>
        </p:txBody>
      </p:sp>
      <p:sp>
        <p:nvSpPr>
          <p:cNvPr id="38" name="Shape 38"/>
          <p:cNvSpPr txBox="1">
            <a:spLocks noGrp="1"/>
          </p:cNvSpPr>
          <p:nvPr>
            <p:ph type="ftr" idx="11"/>
          </p:nvPr>
        </p:nvSpPr>
        <p:spPr>
          <a:xfrm>
            <a:off x="0" y="0"/>
            <a:ext cx="2249707" cy="3000000"/>
          </a:xfrm>
          <a:prstGeom prst="rect">
            <a:avLst/>
          </a:prstGeom>
          <a:noFill/>
          <a:ln>
            <a:noFill/>
          </a:ln>
        </p:spPr>
        <p:txBody>
          <a:bodyPr lIns="91425" tIns="91425" rIns="91425" bIns="91425" anchor="t" anchorCtr="0"/>
          <a:lstStyle>
            <a:lvl1pPr marL="0" marR="0" lvl="0" indent="0" algn="l" rtl="0">
              <a:lnSpc>
                <a:spcPct val="93000"/>
              </a:lnSpc>
              <a:spcBef>
                <a:spcPts val="0"/>
              </a:spcBef>
              <a:spcAft>
                <a:spcPts val="0"/>
              </a:spcAft>
              <a:buNone/>
              <a:defRPr sz="1350" b="0" i="0" u="none">
                <a:solidFill>
                  <a:srgbClr val="000000"/>
                </a:solidFill>
                <a:latin typeface="Arial"/>
                <a:ea typeface="Arial"/>
                <a:cs typeface="Arial"/>
                <a:sym typeface="Arial"/>
              </a:defRPr>
            </a:lvl1pPr>
            <a:lvl2pPr marL="557138" marR="0" lvl="1" indent="-214284" algn="l" rtl="0">
              <a:lnSpc>
                <a:spcPct val="93000"/>
              </a:lnSpc>
              <a:spcBef>
                <a:spcPts val="0"/>
              </a:spcBef>
              <a:spcAft>
                <a:spcPts val="0"/>
              </a:spcAft>
              <a:buNone/>
              <a:defRPr sz="1350" b="0" i="0" u="none" strike="noStrike" cap="none">
                <a:solidFill>
                  <a:srgbClr val="000000"/>
                </a:solidFill>
                <a:latin typeface="Arial"/>
                <a:ea typeface="Arial"/>
                <a:cs typeface="Arial"/>
                <a:sym typeface="Arial"/>
              </a:defRPr>
            </a:lvl2pPr>
            <a:lvl3pPr marL="857136" marR="0" lvl="2" indent="-171427" algn="l" rtl="0">
              <a:lnSpc>
                <a:spcPct val="93000"/>
              </a:lnSpc>
              <a:spcBef>
                <a:spcPts val="0"/>
              </a:spcBef>
              <a:spcAft>
                <a:spcPts val="0"/>
              </a:spcAft>
              <a:buNone/>
              <a:defRPr sz="1350" b="0" i="0" u="none" strike="noStrike" cap="none">
                <a:solidFill>
                  <a:srgbClr val="000000"/>
                </a:solidFill>
                <a:latin typeface="Arial"/>
                <a:ea typeface="Arial"/>
                <a:cs typeface="Arial"/>
                <a:sym typeface="Arial"/>
              </a:defRPr>
            </a:lvl3pPr>
            <a:lvl4pPr marL="1199990" marR="0" lvl="3" indent="-171427" algn="l" rtl="0">
              <a:lnSpc>
                <a:spcPct val="93000"/>
              </a:lnSpc>
              <a:spcBef>
                <a:spcPts val="0"/>
              </a:spcBef>
              <a:spcAft>
                <a:spcPts val="0"/>
              </a:spcAft>
              <a:buNone/>
              <a:defRPr sz="1350" b="0" i="0" u="none" strike="noStrike" cap="none">
                <a:solidFill>
                  <a:srgbClr val="000000"/>
                </a:solidFill>
                <a:latin typeface="Arial"/>
                <a:ea typeface="Arial"/>
                <a:cs typeface="Arial"/>
                <a:sym typeface="Arial"/>
              </a:defRPr>
            </a:lvl4pPr>
            <a:lvl5pPr marL="1542844" marR="0" lvl="4" indent="-171427" algn="l" rtl="0">
              <a:lnSpc>
                <a:spcPct val="93000"/>
              </a:lnSpc>
              <a:spcBef>
                <a:spcPts val="0"/>
              </a:spcBef>
              <a:spcAft>
                <a:spcPts val="0"/>
              </a:spcAft>
              <a:buNone/>
              <a:defRPr sz="1350" b="0" i="0" u="none" strike="noStrike" cap="none">
                <a:solidFill>
                  <a:srgbClr val="000000"/>
                </a:solidFill>
                <a:latin typeface="Arial"/>
                <a:ea typeface="Arial"/>
                <a:cs typeface="Arial"/>
                <a:sym typeface="Arial"/>
              </a:defRPr>
            </a:lvl5pPr>
            <a:lvl6pPr marL="1885699" marR="0" lvl="5" indent="-171427" algn="l" rtl="0">
              <a:lnSpc>
                <a:spcPct val="93000"/>
              </a:lnSpc>
              <a:spcBef>
                <a:spcPts val="0"/>
              </a:spcBef>
              <a:spcAft>
                <a:spcPts val="0"/>
              </a:spcAft>
              <a:buNone/>
              <a:defRPr sz="1350" b="0" i="0" u="none" strike="noStrike" cap="none">
                <a:solidFill>
                  <a:srgbClr val="000000"/>
                </a:solidFill>
                <a:latin typeface="Arial"/>
                <a:ea typeface="Arial"/>
                <a:cs typeface="Arial"/>
                <a:sym typeface="Arial"/>
              </a:defRPr>
            </a:lvl6pPr>
            <a:lvl7pPr marL="2571407" marR="0" lvl="6" indent="-171427" algn="l" rtl="0">
              <a:lnSpc>
                <a:spcPct val="93000"/>
              </a:lnSpc>
              <a:spcBef>
                <a:spcPts val="0"/>
              </a:spcBef>
              <a:spcAft>
                <a:spcPts val="0"/>
              </a:spcAft>
              <a:buNone/>
              <a:defRPr sz="1350" b="0" i="0" u="none" strike="noStrike" cap="none">
                <a:solidFill>
                  <a:srgbClr val="000000"/>
                </a:solidFill>
                <a:latin typeface="Arial"/>
                <a:ea typeface="Arial"/>
                <a:cs typeface="Arial"/>
                <a:sym typeface="Arial"/>
              </a:defRPr>
            </a:lvl7pPr>
            <a:lvl8pPr marL="3599970" marR="0" lvl="7" indent="-171427" algn="l" rtl="0">
              <a:lnSpc>
                <a:spcPct val="93000"/>
              </a:lnSpc>
              <a:spcBef>
                <a:spcPts val="0"/>
              </a:spcBef>
              <a:spcAft>
                <a:spcPts val="0"/>
              </a:spcAft>
              <a:buNone/>
              <a:defRPr sz="1350" b="0" i="0" u="none" strike="noStrike" cap="none">
                <a:solidFill>
                  <a:srgbClr val="000000"/>
                </a:solidFill>
                <a:latin typeface="Arial"/>
                <a:ea typeface="Arial"/>
                <a:cs typeface="Arial"/>
                <a:sym typeface="Arial"/>
              </a:defRPr>
            </a:lvl8pPr>
            <a:lvl9pPr marL="4971387" marR="0" lvl="8" indent="-171427" algn="l" rtl="0">
              <a:lnSpc>
                <a:spcPct val="93000"/>
              </a:lnSpc>
              <a:spcBef>
                <a:spcPts val="0"/>
              </a:spcBef>
              <a:spcAft>
                <a:spcPts val="0"/>
              </a:spcAft>
              <a:buNone/>
              <a:defRPr sz="1350" b="0" i="0" u="none" strike="noStrike" cap="none">
                <a:solidFill>
                  <a:srgbClr val="000000"/>
                </a:solidFill>
                <a:latin typeface="Arial"/>
                <a:ea typeface="Arial"/>
                <a:cs typeface="Arial"/>
                <a:sym typeface="Arial"/>
              </a:defRPr>
            </a:lvl9pPr>
          </a:lstStyle>
          <a:p>
            <a:endParaRPr/>
          </a:p>
        </p:txBody>
      </p:sp>
      <p:sp>
        <p:nvSpPr>
          <p:cNvPr id="39" name="Shape 39"/>
          <p:cNvSpPr txBox="1">
            <a:spLocks noGrp="1"/>
          </p:cNvSpPr>
          <p:nvPr>
            <p:ph type="sldNum" idx="12"/>
          </p:nvPr>
        </p:nvSpPr>
        <p:spPr>
          <a:xfrm>
            <a:off x="6457109" y="6356350"/>
            <a:ext cx="2049989" cy="355600"/>
          </a:xfrm>
          <a:prstGeom prst="rect">
            <a:avLst/>
          </a:prstGeom>
          <a:noFill/>
          <a:ln>
            <a:noFill/>
          </a:ln>
        </p:spPr>
        <p:txBody>
          <a:bodyPr lIns="90000" tIns="45000" rIns="90000" bIns="45000" anchor="t" anchorCtr="0">
            <a:noAutofit/>
          </a:bodyPr>
          <a:lstStyle/>
          <a:p>
            <a:pPr algn="l">
              <a:spcBef>
                <a:spcPts val="0"/>
              </a:spcBef>
              <a:spcAft>
                <a:spcPts val="0"/>
              </a:spcAft>
              <a:buSzPct val="25000"/>
            </a:pPr>
            <a:fld id="{00000000-1234-1234-1234-123412341234}" type="slidenum">
              <a:rPr lang="en-US" sz="1350" smtClean="0">
                <a:solidFill>
                  <a:srgbClr val="000000"/>
                </a:solidFill>
                <a:latin typeface="Calibri"/>
                <a:ea typeface="Calibri"/>
                <a:cs typeface="Calibri"/>
                <a:sym typeface="Calibri"/>
              </a:rPr>
              <a:pPr algn="l">
                <a:spcBef>
                  <a:spcPts val="0"/>
                </a:spcBef>
                <a:spcAft>
                  <a:spcPts val="0"/>
                </a:spcAft>
                <a:buSzPct val="25000"/>
              </a:pPr>
              <a:t>‹#›</a:t>
            </a:fld>
            <a:endParaRPr lang="en-US" sz="135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940057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dt" sz="half" idx="10"/>
          </p:nvPr>
        </p:nvSpPr>
        <p:spPr>
          <a:ln/>
        </p:spPr>
        <p:txBody>
          <a:bodyPr/>
          <a:lstStyle>
            <a:lvl1pPr>
              <a:defRPr/>
            </a:lvl1pPr>
          </a:lstStyle>
          <a:p>
            <a:pPr>
              <a:defRPr/>
            </a:pPr>
            <a:endParaRPr lang="cs-CZ"/>
          </a:p>
        </p:txBody>
      </p:sp>
      <p:sp>
        <p:nvSpPr>
          <p:cNvPr id="5" name="Rectangle 8"/>
          <p:cNvSpPr>
            <a:spLocks noGrp="1" noChangeArrowheads="1"/>
          </p:cNvSpPr>
          <p:nvPr>
            <p:ph type="ftr" sz="quarter" idx="11"/>
          </p:nvPr>
        </p:nvSpPr>
        <p:spPr>
          <a:ln/>
        </p:spPr>
        <p:txBody>
          <a:bodyPr/>
          <a:lstStyle>
            <a:lvl1pPr>
              <a:defRPr/>
            </a:lvl1pPr>
          </a:lstStyle>
          <a:p>
            <a:pPr>
              <a:defRPr/>
            </a:pP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2F1AFD1B-9D28-4487-AD95-1945C6D932B2}"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7"/>
          <p:cNvSpPr>
            <a:spLocks noGrp="1" noChangeArrowheads="1"/>
          </p:cNvSpPr>
          <p:nvPr>
            <p:ph type="dt" sz="half" idx="10"/>
          </p:nvPr>
        </p:nvSpPr>
        <p:spPr>
          <a:ln/>
        </p:spPr>
        <p:txBody>
          <a:bodyPr/>
          <a:lstStyle>
            <a:lvl1pPr>
              <a:defRPr/>
            </a:lvl1pPr>
          </a:lstStyle>
          <a:p>
            <a:pPr>
              <a:defRPr/>
            </a:pPr>
            <a:endParaRPr lang="cs-CZ"/>
          </a:p>
        </p:txBody>
      </p:sp>
      <p:sp>
        <p:nvSpPr>
          <p:cNvPr id="5" name="Rectangle 8"/>
          <p:cNvSpPr>
            <a:spLocks noGrp="1" noChangeArrowheads="1"/>
          </p:cNvSpPr>
          <p:nvPr>
            <p:ph type="ftr" sz="quarter" idx="11"/>
          </p:nvPr>
        </p:nvSpPr>
        <p:spPr>
          <a:ln/>
        </p:spPr>
        <p:txBody>
          <a:bodyPr/>
          <a:lstStyle>
            <a:lvl1pPr>
              <a:defRPr/>
            </a:lvl1pPr>
          </a:lstStyle>
          <a:p>
            <a:pPr>
              <a:defRPr/>
            </a:pP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3E692AE7-A1C0-4031-99C0-3025B93D0F8A}"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6096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101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7"/>
          <p:cNvSpPr>
            <a:spLocks noGrp="1" noChangeArrowheads="1"/>
          </p:cNvSpPr>
          <p:nvPr>
            <p:ph type="dt" sz="half" idx="10"/>
          </p:nvPr>
        </p:nvSpPr>
        <p:spPr>
          <a:ln/>
        </p:spPr>
        <p:txBody>
          <a:bodyPr/>
          <a:lstStyle>
            <a:lvl1pPr>
              <a:defRPr/>
            </a:lvl1pPr>
          </a:lstStyle>
          <a:p>
            <a:pPr>
              <a:defRPr/>
            </a:pPr>
            <a:endParaRPr lang="cs-CZ"/>
          </a:p>
        </p:txBody>
      </p:sp>
      <p:sp>
        <p:nvSpPr>
          <p:cNvPr id="6" name="Rectangle 8"/>
          <p:cNvSpPr>
            <a:spLocks noGrp="1" noChangeArrowheads="1"/>
          </p:cNvSpPr>
          <p:nvPr>
            <p:ph type="ftr" sz="quarter" idx="11"/>
          </p:nvPr>
        </p:nvSpPr>
        <p:spPr>
          <a:ln/>
        </p:spPr>
        <p:txBody>
          <a:bodyPr/>
          <a:lstStyle>
            <a:lvl1pPr>
              <a:defRPr/>
            </a:lvl1pPr>
          </a:lstStyle>
          <a:p>
            <a:pPr>
              <a:defRPr/>
            </a:pPr>
            <a:endParaRPr lang="cs-CZ"/>
          </a:p>
        </p:txBody>
      </p:sp>
      <p:sp>
        <p:nvSpPr>
          <p:cNvPr id="7" name="Rectangle 9"/>
          <p:cNvSpPr>
            <a:spLocks noGrp="1" noChangeArrowheads="1"/>
          </p:cNvSpPr>
          <p:nvPr>
            <p:ph type="sldNum" sz="quarter" idx="12"/>
          </p:nvPr>
        </p:nvSpPr>
        <p:spPr>
          <a:ln/>
        </p:spPr>
        <p:txBody>
          <a:bodyPr/>
          <a:lstStyle>
            <a:lvl1pPr>
              <a:defRPr/>
            </a:lvl1pPr>
          </a:lstStyle>
          <a:p>
            <a:pPr>
              <a:defRPr/>
            </a:pPr>
            <a:fld id="{BF8E5E61-ACD7-41CE-B84E-9F65C42B6D9E}"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7"/>
          <p:cNvSpPr>
            <a:spLocks noGrp="1" noChangeArrowheads="1"/>
          </p:cNvSpPr>
          <p:nvPr>
            <p:ph type="dt" sz="half" idx="10"/>
          </p:nvPr>
        </p:nvSpPr>
        <p:spPr>
          <a:ln/>
        </p:spPr>
        <p:txBody>
          <a:bodyPr/>
          <a:lstStyle>
            <a:lvl1pPr>
              <a:defRPr/>
            </a:lvl1pPr>
          </a:lstStyle>
          <a:p>
            <a:pPr>
              <a:defRPr/>
            </a:pPr>
            <a:endParaRPr lang="cs-CZ"/>
          </a:p>
        </p:txBody>
      </p:sp>
      <p:sp>
        <p:nvSpPr>
          <p:cNvPr id="8" name="Rectangle 8"/>
          <p:cNvSpPr>
            <a:spLocks noGrp="1" noChangeArrowheads="1"/>
          </p:cNvSpPr>
          <p:nvPr>
            <p:ph type="ftr" sz="quarter" idx="11"/>
          </p:nvPr>
        </p:nvSpPr>
        <p:spPr>
          <a:ln/>
        </p:spPr>
        <p:txBody>
          <a:bodyPr/>
          <a:lstStyle>
            <a:lvl1pPr>
              <a:defRPr/>
            </a:lvl1pPr>
          </a:lstStyle>
          <a:p>
            <a:pPr>
              <a:defRPr/>
            </a:pPr>
            <a:endParaRPr lang="cs-CZ"/>
          </a:p>
        </p:txBody>
      </p:sp>
      <p:sp>
        <p:nvSpPr>
          <p:cNvPr id="9" name="Rectangle 9"/>
          <p:cNvSpPr>
            <a:spLocks noGrp="1" noChangeArrowheads="1"/>
          </p:cNvSpPr>
          <p:nvPr>
            <p:ph type="sldNum" sz="quarter" idx="12"/>
          </p:nvPr>
        </p:nvSpPr>
        <p:spPr>
          <a:ln/>
        </p:spPr>
        <p:txBody>
          <a:bodyPr/>
          <a:lstStyle>
            <a:lvl1pPr>
              <a:defRPr/>
            </a:lvl1pPr>
          </a:lstStyle>
          <a:p>
            <a:pPr>
              <a:defRPr/>
            </a:pPr>
            <a:fld id="{01AE6793-9B7B-4301-A364-61F4BEA7BB17}"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7"/>
          <p:cNvSpPr>
            <a:spLocks noGrp="1" noChangeArrowheads="1"/>
          </p:cNvSpPr>
          <p:nvPr>
            <p:ph type="dt" sz="half" idx="10"/>
          </p:nvPr>
        </p:nvSpPr>
        <p:spPr>
          <a:ln/>
        </p:spPr>
        <p:txBody>
          <a:bodyPr/>
          <a:lstStyle>
            <a:lvl1pPr>
              <a:defRPr/>
            </a:lvl1pPr>
          </a:lstStyle>
          <a:p>
            <a:pPr>
              <a:defRPr/>
            </a:pPr>
            <a:endParaRPr lang="cs-CZ"/>
          </a:p>
        </p:txBody>
      </p:sp>
      <p:sp>
        <p:nvSpPr>
          <p:cNvPr id="4" name="Rectangle 8"/>
          <p:cNvSpPr>
            <a:spLocks noGrp="1" noChangeArrowheads="1"/>
          </p:cNvSpPr>
          <p:nvPr>
            <p:ph type="ftr" sz="quarter" idx="11"/>
          </p:nvPr>
        </p:nvSpPr>
        <p:spPr>
          <a:ln/>
        </p:spPr>
        <p:txBody>
          <a:bodyPr/>
          <a:lstStyle>
            <a:lvl1pPr>
              <a:defRPr/>
            </a:lvl1pPr>
          </a:lstStyle>
          <a:p>
            <a:pPr>
              <a:defRPr/>
            </a:pPr>
            <a:endParaRPr lang="cs-CZ"/>
          </a:p>
        </p:txBody>
      </p:sp>
      <p:sp>
        <p:nvSpPr>
          <p:cNvPr id="5" name="Rectangle 9"/>
          <p:cNvSpPr>
            <a:spLocks noGrp="1" noChangeArrowheads="1"/>
          </p:cNvSpPr>
          <p:nvPr>
            <p:ph type="sldNum" sz="quarter" idx="12"/>
          </p:nvPr>
        </p:nvSpPr>
        <p:spPr>
          <a:ln/>
        </p:spPr>
        <p:txBody>
          <a:bodyPr/>
          <a:lstStyle>
            <a:lvl1pPr>
              <a:defRPr/>
            </a:lvl1pPr>
          </a:lstStyle>
          <a:p>
            <a:pPr>
              <a:defRPr/>
            </a:pPr>
            <a:fld id="{EC1B403F-3896-4108-B641-4FA6EDD4C0E3}"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cs-CZ"/>
          </a:p>
        </p:txBody>
      </p:sp>
      <p:sp>
        <p:nvSpPr>
          <p:cNvPr id="3" name="Rectangle 8"/>
          <p:cNvSpPr>
            <a:spLocks noGrp="1" noChangeArrowheads="1"/>
          </p:cNvSpPr>
          <p:nvPr>
            <p:ph type="ftr" sz="quarter" idx="11"/>
          </p:nvPr>
        </p:nvSpPr>
        <p:spPr>
          <a:ln/>
        </p:spPr>
        <p:txBody>
          <a:bodyPr/>
          <a:lstStyle>
            <a:lvl1pPr>
              <a:defRPr/>
            </a:lvl1pPr>
          </a:lstStyle>
          <a:p>
            <a:pPr>
              <a:defRPr/>
            </a:pPr>
            <a:endParaRPr lang="cs-CZ"/>
          </a:p>
        </p:txBody>
      </p:sp>
      <p:sp>
        <p:nvSpPr>
          <p:cNvPr id="4" name="Rectangle 9"/>
          <p:cNvSpPr>
            <a:spLocks noGrp="1" noChangeArrowheads="1"/>
          </p:cNvSpPr>
          <p:nvPr>
            <p:ph type="sldNum" sz="quarter" idx="12"/>
          </p:nvPr>
        </p:nvSpPr>
        <p:spPr>
          <a:ln/>
        </p:spPr>
        <p:txBody>
          <a:bodyPr/>
          <a:lstStyle>
            <a:lvl1pPr>
              <a:defRPr/>
            </a:lvl1pPr>
          </a:lstStyle>
          <a:p>
            <a:pPr>
              <a:defRPr/>
            </a:pPr>
            <a:fld id="{DE0050E4-2434-43BF-8DA1-A8B70977A8D9}"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dt" sz="half" idx="10"/>
          </p:nvPr>
        </p:nvSpPr>
        <p:spPr>
          <a:ln/>
        </p:spPr>
        <p:txBody>
          <a:bodyPr/>
          <a:lstStyle>
            <a:lvl1pPr>
              <a:defRPr/>
            </a:lvl1pPr>
          </a:lstStyle>
          <a:p>
            <a:pPr>
              <a:defRPr/>
            </a:pPr>
            <a:endParaRPr lang="cs-CZ"/>
          </a:p>
        </p:txBody>
      </p:sp>
      <p:sp>
        <p:nvSpPr>
          <p:cNvPr id="6" name="Rectangle 8"/>
          <p:cNvSpPr>
            <a:spLocks noGrp="1" noChangeArrowheads="1"/>
          </p:cNvSpPr>
          <p:nvPr>
            <p:ph type="ftr" sz="quarter" idx="11"/>
          </p:nvPr>
        </p:nvSpPr>
        <p:spPr>
          <a:ln/>
        </p:spPr>
        <p:txBody>
          <a:bodyPr/>
          <a:lstStyle>
            <a:lvl1pPr>
              <a:defRPr/>
            </a:lvl1pPr>
          </a:lstStyle>
          <a:p>
            <a:pPr>
              <a:defRPr/>
            </a:pPr>
            <a:endParaRPr lang="cs-CZ"/>
          </a:p>
        </p:txBody>
      </p:sp>
      <p:sp>
        <p:nvSpPr>
          <p:cNvPr id="7" name="Rectangle 9"/>
          <p:cNvSpPr>
            <a:spLocks noGrp="1" noChangeArrowheads="1"/>
          </p:cNvSpPr>
          <p:nvPr>
            <p:ph type="sldNum" sz="quarter" idx="12"/>
          </p:nvPr>
        </p:nvSpPr>
        <p:spPr>
          <a:ln/>
        </p:spPr>
        <p:txBody>
          <a:bodyPr/>
          <a:lstStyle>
            <a:lvl1pPr>
              <a:defRPr/>
            </a:lvl1pPr>
          </a:lstStyle>
          <a:p>
            <a:pPr>
              <a:defRPr/>
            </a:pPr>
            <a:fld id="{DC1AB5F5-D682-4475-ADC1-4619A6348E50}"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dt" sz="half" idx="10"/>
          </p:nvPr>
        </p:nvSpPr>
        <p:spPr>
          <a:ln/>
        </p:spPr>
        <p:txBody>
          <a:bodyPr/>
          <a:lstStyle>
            <a:lvl1pPr>
              <a:defRPr/>
            </a:lvl1pPr>
          </a:lstStyle>
          <a:p>
            <a:pPr>
              <a:defRPr/>
            </a:pPr>
            <a:endParaRPr lang="cs-CZ"/>
          </a:p>
        </p:txBody>
      </p:sp>
      <p:sp>
        <p:nvSpPr>
          <p:cNvPr id="6" name="Rectangle 8"/>
          <p:cNvSpPr>
            <a:spLocks noGrp="1" noChangeArrowheads="1"/>
          </p:cNvSpPr>
          <p:nvPr>
            <p:ph type="ftr" sz="quarter" idx="11"/>
          </p:nvPr>
        </p:nvSpPr>
        <p:spPr>
          <a:ln/>
        </p:spPr>
        <p:txBody>
          <a:bodyPr/>
          <a:lstStyle>
            <a:lvl1pPr>
              <a:defRPr/>
            </a:lvl1pPr>
          </a:lstStyle>
          <a:p>
            <a:pPr>
              <a:defRPr/>
            </a:pPr>
            <a:endParaRPr lang="cs-CZ"/>
          </a:p>
        </p:txBody>
      </p:sp>
      <p:sp>
        <p:nvSpPr>
          <p:cNvPr id="7" name="Rectangle 9"/>
          <p:cNvSpPr>
            <a:spLocks noGrp="1" noChangeArrowheads="1"/>
          </p:cNvSpPr>
          <p:nvPr>
            <p:ph type="sldNum" sz="quarter" idx="12"/>
          </p:nvPr>
        </p:nvSpPr>
        <p:spPr>
          <a:ln/>
        </p:spPr>
        <p:txBody>
          <a:bodyPr/>
          <a:lstStyle>
            <a:lvl1pPr>
              <a:defRPr/>
            </a:lvl1pPr>
          </a:lstStyle>
          <a:p>
            <a:pPr>
              <a:defRPr/>
            </a:pPr>
            <a:fld id="{6A7E76CD-AB70-442A-8023-C275642C21BA}"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4"/>
          <p:cNvGrpSpPr>
            <a:grpSpLocks/>
          </p:cNvGrpSpPr>
          <p:nvPr/>
        </p:nvGrpSpPr>
        <p:grpSpPr bwMode="auto">
          <a:xfrm>
            <a:off x="0" y="1428750"/>
            <a:ext cx="9142413" cy="152400"/>
            <a:chOff x="0" y="900"/>
            <a:chExt cx="5759" cy="96"/>
          </a:xfrm>
        </p:grpSpPr>
        <p:sp>
          <p:nvSpPr>
            <p:cNvPr id="2" name="Rectangle 2"/>
            <p:cNvSpPr>
              <a:spLocks noChangeArrowheads="1"/>
            </p:cNvSpPr>
            <p:nvPr/>
          </p:nvSpPr>
          <p:spPr bwMode="ltGray">
            <a:xfrm>
              <a:off x="0" y="900"/>
              <a:ext cx="5759" cy="47"/>
            </a:xfrm>
            <a:prstGeom prst="rect">
              <a:avLst/>
            </a:prstGeom>
            <a:gradFill rotWithShape="0">
              <a:gsLst>
                <a:gs pos="0">
                  <a:schemeClr val="bg2"/>
                </a:gs>
                <a:gs pos="50000">
                  <a:schemeClr val="tx2"/>
                </a:gs>
                <a:gs pos="100000">
                  <a:schemeClr val="bg2"/>
                </a:gs>
              </a:gsLst>
              <a:lin ang="0" scaled="1"/>
            </a:gradFill>
            <a:ln w="9525">
              <a:noFill/>
              <a:miter lim="800000"/>
              <a:headEnd/>
              <a:tailEnd/>
            </a:ln>
            <a:effectLst/>
          </p:spPr>
          <p:txBody>
            <a:bodyPr wrap="none" anchor="ctr"/>
            <a:lstStyle/>
            <a:p>
              <a:pPr>
                <a:defRPr/>
              </a:pPr>
              <a:endParaRPr lang="cs-CZ"/>
            </a:p>
          </p:txBody>
        </p:sp>
        <p:sp>
          <p:nvSpPr>
            <p:cNvPr id="3" name="Rectangle 3"/>
            <p:cNvSpPr>
              <a:spLocks noChangeArrowheads="1"/>
            </p:cNvSpPr>
            <p:nvPr/>
          </p:nvSpPr>
          <p:spPr bwMode="ltGray">
            <a:xfrm>
              <a:off x="0" y="972"/>
              <a:ext cx="5759" cy="24"/>
            </a:xfrm>
            <a:prstGeom prst="rect">
              <a:avLst/>
            </a:prstGeom>
            <a:gradFill rotWithShape="0">
              <a:gsLst>
                <a:gs pos="0">
                  <a:schemeClr val="bg2"/>
                </a:gs>
                <a:gs pos="50000">
                  <a:schemeClr val="folHlink"/>
                </a:gs>
                <a:gs pos="100000">
                  <a:schemeClr val="bg2"/>
                </a:gs>
              </a:gsLst>
              <a:lin ang="0" scaled="1"/>
            </a:gradFill>
            <a:ln w="9525">
              <a:noFill/>
              <a:miter lim="800000"/>
              <a:headEnd/>
              <a:tailEnd/>
            </a:ln>
            <a:effectLst/>
          </p:spPr>
          <p:txBody>
            <a:bodyPr wrap="none" anchor="ctr"/>
            <a:lstStyle/>
            <a:p>
              <a:pPr>
                <a:defRPr/>
              </a:pPr>
              <a:endParaRPr lang="cs-CZ"/>
            </a:p>
          </p:txBody>
        </p:sp>
      </p:grpSp>
      <p:sp>
        <p:nvSpPr>
          <p:cNvPr id="1027" name="Rectangle 5"/>
          <p:cNvSpPr>
            <a:spLocks noGrp="1" noChangeArrowheads="1"/>
          </p:cNvSpPr>
          <p:nvPr>
            <p:ph type="title"/>
          </p:nvPr>
        </p:nvSpPr>
        <p:spPr bwMode="auto">
          <a:xfrm>
            <a:off x="609600" y="228600"/>
            <a:ext cx="7848600" cy="11430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cs-CZ" smtClean="0"/>
              <a:t>Klepnutím lze upravit styl předlohy titulu.</a:t>
            </a:r>
          </a:p>
        </p:txBody>
      </p:sp>
      <p:sp>
        <p:nvSpPr>
          <p:cNvPr id="1028" name="Rectangle 6"/>
          <p:cNvSpPr>
            <a:spLocks noGrp="1" noChangeArrowheads="1"/>
          </p:cNvSpPr>
          <p:nvPr>
            <p:ph type="body" idx="1"/>
          </p:nvPr>
        </p:nvSpPr>
        <p:spPr bwMode="auto">
          <a:xfrm>
            <a:off x="609600" y="1981200"/>
            <a:ext cx="78486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31"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smtClean="0">
                <a:latin typeface="+mn-lt"/>
              </a:defRPr>
            </a:lvl1pPr>
          </a:lstStyle>
          <a:p>
            <a:pPr>
              <a:defRPr/>
            </a:pPr>
            <a:endParaRPr lang="cs-CZ"/>
          </a:p>
        </p:txBody>
      </p:sp>
      <p:sp>
        <p:nvSpPr>
          <p:cNvPr id="1032"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smtClean="0">
                <a:latin typeface="+mn-lt"/>
              </a:defRPr>
            </a:lvl1pPr>
          </a:lstStyle>
          <a:p>
            <a:pPr>
              <a:defRPr/>
            </a:pPr>
            <a:endParaRPr lang="cs-CZ"/>
          </a:p>
        </p:txBody>
      </p:sp>
      <p:sp>
        <p:nvSpPr>
          <p:cNvPr id="1033"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smtClean="0">
                <a:latin typeface="+mn-lt"/>
              </a:defRPr>
            </a:lvl1pPr>
          </a:lstStyle>
          <a:p>
            <a:pPr>
              <a:defRPr/>
            </a:pPr>
            <a:fld id="{B25CC7DD-1484-41E7-923A-96A958AA8162}" type="slidenum">
              <a:rPr lang="cs-CZ"/>
              <a:pPr>
                <a:defRPr/>
              </a:pPr>
              <a:t>‹#›</a:t>
            </a:fld>
            <a:endParaRPr lang="cs-CZ"/>
          </a:p>
        </p:txBody>
      </p:sp>
    </p:spTree>
  </p:cSld>
  <p:clrMap bg1="dk2" tx1="lt1" bg2="dk1" tx2="lt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 id="2147483662" r:id="rId12"/>
    <p:sldLayoutId id="2147483674"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Monotype Sort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65000"/>
        <a:buFont typeface="Monotype Sort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80000"/>
        <a:buFont typeface="Monotype Sort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chemeClr val="folHlink"/>
        </a:buClr>
        <a:buSzPct val="80000"/>
        <a:buFont typeface="Monotype Sort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chemeClr val="folHlink"/>
        </a:buClr>
        <a:buSzPct val="80000"/>
        <a:buFont typeface="Monotype Sort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chemeClr val="folHlink"/>
        </a:buClr>
        <a:buSzPct val="80000"/>
        <a:buFont typeface="Monotype Sort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chemeClr val="folHlink"/>
        </a:buClr>
        <a:buSzPct val="80000"/>
        <a:buFont typeface="Monotype Sorts" pitchFamily="2" charset="2"/>
        <a:buChar char="n"/>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443038" y="252413"/>
            <a:ext cx="6557962" cy="579437"/>
          </a:xfrm>
          <a:prstGeom prst="rect">
            <a:avLst/>
          </a:prstGeom>
          <a:noFill/>
          <a:ln w="9525">
            <a:noFill/>
            <a:miter lim="800000"/>
            <a:headEnd/>
            <a:tailEnd/>
          </a:ln>
        </p:spPr>
        <p:txBody>
          <a:bodyPr>
            <a:spAutoFit/>
          </a:bodyPr>
          <a:lstStyle/>
          <a:p>
            <a:pPr>
              <a:spcBef>
                <a:spcPct val="50000"/>
              </a:spcBef>
            </a:pPr>
            <a:endParaRPr lang="en-US" sz="3200">
              <a:latin typeface="Arial" pitchFamily="34" charset="0"/>
            </a:endParaRPr>
          </a:p>
        </p:txBody>
      </p:sp>
      <p:sp>
        <p:nvSpPr>
          <p:cNvPr id="19459" name="Rectangle 3"/>
          <p:cNvSpPr>
            <a:spLocks noGrp="1" noChangeArrowheads="1"/>
          </p:cNvSpPr>
          <p:nvPr>
            <p:ph type="title"/>
          </p:nvPr>
        </p:nvSpPr>
        <p:spPr>
          <a:xfrm>
            <a:off x="0" y="549275"/>
            <a:ext cx="9144000" cy="1143000"/>
          </a:xfrm>
        </p:spPr>
        <p:txBody>
          <a:bodyPr/>
          <a:lstStyle/>
          <a:p>
            <a:r>
              <a:rPr lang="en-GB" sz="4000" smtClean="0"/>
              <a:t> </a:t>
            </a:r>
            <a:r>
              <a:rPr lang="cs-CZ" sz="4000" b="1" smtClean="0">
                <a:solidFill>
                  <a:schemeClr val="tx1"/>
                </a:solidFill>
                <a:latin typeface="Arial" pitchFamily="34" charset="0"/>
              </a:rPr>
              <a:t>Léčba alergických onemocnění</a:t>
            </a:r>
            <a:endParaRPr lang="en-GB" sz="4000" b="1" smtClean="0">
              <a:solidFill>
                <a:schemeClr val="tx1"/>
              </a:solidFill>
              <a:latin typeface="Arial" pitchFamily="34" charset="0"/>
            </a:endParaRPr>
          </a:p>
        </p:txBody>
      </p:sp>
      <p:sp>
        <p:nvSpPr>
          <p:cNvPr id="19460" name="Text Box 4"/>
          <p:cNvSpPr txBox="1">
            <a:spLocks noChangeArrowheads="1"/>
          </p:cNvSpPr>
          <p:nvPr/>
        </p:nvSpPr>
        <p:spPr bwMode="auto">
          <a:xfrm>
            <a:off x="1176338" y="5137150"/>
            <a:ext cx="6632575" cy="366713"/>
          </a:xfrm>
          <a:prstGeom prst="rect">
            <a:avLst/>
          </a:prstGeom>
          <a:noFill/>
          <a:ln w="9525">
            <a:noFill/>
            <a:miter lim="800000"/>
            <a:headEnd/>
            <a:tailEnd/>
          </a:ln>
        </p:spPr>
        <p:txBody>
          <a:bodyPr>
            <a:spAutoFit/>
          </a:bodyPr>
          <a:lstStyle/>
          <a:p>
            <a:pPr algn="ctr" eaLnBrk="1" hangingPunct="1">
              <a:spcBef>
                <a:spcPct val="50000"/>
              </a:spcBef>
            </a:pPr>
            <a:endParaRPr lang="de-AT" sz="1800">
              <a:latin typeface="Arial" pitchFamily="34" charset="0"/>
            </a:endParaRPr>
          </a:p>
        </p:txBody>
      </p:sp>
      <p:sp>
        <p:nvSpPr>
          <p:cNvPr id="19461" name="Text Box 5"/>
          <p:cNvSpPr txBox="1">
            <a:spLocks noChangeArrowheads="1"/>
          </p:cNvSpPr>
          <p:nvPr/>
        </p:nvSpPr>
        <p:spPr bwMode="auto">
          <a:xfrm>
            <a:off x="1249363" y="5746750"/>
            <a:ext cx="7213600" cy="579438"/>
          </a:xfrm>
          <a:prstGeom prst="rect">
            <a:avLst/>
          </a:prstGeom>
          <a:solidFill>
            <a:srgbClr val="008000"/>
          </a:solidFill>
          <a:ln w="9525">
            <a:noFill/>
            <a:miter lim="800000"/>
            <a:headEnd/>
            <a:tailEnd/>
          </a:ln>
        </p:spPr>
        <p:txBody>
          <a:bodyPr>
            <a:spAutoFit/>
          </a:bodyPr>
          <a:lstStyle/>
          <a:p>
            <a:pPr algn="ctr" eaLnBrk="1" hangingPunct="1">
              <a:spcBef>
                <a:spcPct val="50000"/>
              </a:spcBef>
            </a:pPr>
            <a:endParaRPr lang="de-AT" sz="3200" b="1">
              <a:solidFill>
                <a:schemeClr val="bg1"/>
              </a:solidFill>
              <a:latin typeface="Arial" pitchFamily="34" charset="0"/>
            </a:endParaRPr>
          </a:p>
        </p:txBody>
      </p:sp>
      <p:sp>
        <p:nvSpPr>
          <p:cNvPr id="80902" name="Text Box 6"/>
          <p:cNvSpPr txBox="1">
            <a:spLocks noChangeArrowheads="1"/>
          </p:cNvSpPr>
          <p:nvPr/>
        </p:nvSpPr>
        <p:spPr bwMode="auto">
          <a:xfrm rot="-5400000">
            <a:off x="940594" y="3310731"/>
            <a:ext cx="3716338" cy="1127125"/>
          </a:xfrm>
          <a:prstGeom prst="rect">
            <a:avLst/>
          </a:prstGeom>
          <a:solidFill>
            <a:srgbClr val="00CCFF"/>
          </a:solidFill>
          <a:ln w="9525">
            <a:noFill/>
            <a:miter lim="800000"/>
            <a:headEnd/>
            <a:tailEnd/>
          </a:ln>
        </p:spPr>
        <p:txBody>
          <a:bodyPr>
            <a:spAutoFit/>
          </a:bodyPr>
          <a:lstStyle/>
          <a:p>
            <a:pPr algn="ctr" eaLnBrk="1" hangingPunct="1">
              <a:spcBef>
                <a:spcPct val="50000"/>
              </a:spcBef>
            </a:pPr>
            <a:r>
              <a:rPr lang="cs-CZ" sz="3400">
                <a:solidFill>
                  <a:srgbClr val="FF0000"/>
                </a:solidFill>
                <a:latin typeface="Arial" pitchFamily="34" charset="0"/>
              </a:rPr>
              <a:t>Eliminace alergenu</a:t>
            </a:r>
            <a:endParaRPr lang="de-AT" sz="3400">
              <a:solidFill>
                <a:srgbClr val="FF0000"/>
              </a:solidFill>
              <a:latin typeface="Arial" pitchFamily="34" charset="0"/>
            </a:endParaRPr>
          </a:p>
        </p:txBody>
      </p:sp>
      <p:sp>
        <p:nvSpPr>
          <p:cNvPr id="80903" name="Text Box 7"/>
          <p:cNvSpPr txBox="1">
            <a:spLocks noChangeArrowheads="1"/>
          </p:cNvSpPr>
          <p:nvPr/>
        </p:nvSpPr>
        <p:spPr bwMode="auto">
          <a:xfrm rot="-5400000">
            <a:off x="3014663" y="3181350"/>
            <a:ext cx="3716338" cy="1385887"/>
          </a:xfrm>
          <a:prstGeom prst="rect">
            <a:avLst/>
          </a:prstGeom>
          <a:solidFill>
            <a:srgbClr val="00CCFF"/>
          </a:solidFill>
          <a:ln w="9525">
            <a:noFill/>
            <a:miter lim="800000"/>
            <a:headEnd/>
            <a:tailEnd/>
          </a:ln>
        </p:spPr>
        <p:txBody>
          <a:bodyPr>
            <a:spAutoFit/>
          </a:bodyPr>
          <a:lstStyle/>
          <a:p>
            <a:pPr algn="ctr" eaLnBrk="1" hangingPunct="1">
              <a:spcBef>
                <a:spcPct val="50000"/>
              </a:spcBef>
            </a:pPr>
            <a:r>
              <a:rPr lang="cs-CZ" sz="3400">
                <a:solidFill>
                  <a:srgbClr val="FF0000"/>
                </a:solidFill>
                <a:latin typeface="Arial" pitchFamily="34" charset="0"/>
              </a:rPr>
              <a:t>Farmakoterapie</a:t>
            </a:r>
          </a:p>
          <a:p>
            <a:pPr algn="ctr" eaLnBrk="1" hangingPunct="1">
              <a:spcBef>
                <a:spcPct val="50000"/>
              </a:spcBef>
            </a:pPr>
            <a:r>
              <a:rPr lang="cs-CZ" sz="3400">
                <a:solidFill>
                  <a:srgbClr val="FF0000"/>
                </a:solidFill>
                <a:latin typeface="Arial" pitchFamily="34" charset="0"/>
              </a:rPr>
              <a:t>       </a:t>
            </a:r>
            <a:endParaRPr lang="de-AT" sz="3400">
              <a:solidFill>
                <a:srgbClr val="FF0000"/>
              </a:solidFill>
              <a:latin typeface="Arial" pitchFamily="34" charset="0"/>
            </a:endParaRPr>
          </a:p>
        </p:txBody>
      </p:sp>
      <p:sp>
        <p:nvSpPr>
          <p:cNvPr id="80904" name="Text Box 8"/>
          <p:cNvSpPr txBox="1">
            <a:spLocks noChangeArrowheads="1"/>
          </p:cNvSpPr>
          <p:nvPr/>
        </p:nvSpPr>
        <p:spPr bwMode="auto">
          <a:xfrm rot="-5400000">
            <a:off x="5014119" y="3318669"/>
            <a:ext cx="3716337" cy="1127125"/>
          </a:xfrm>
          <a:prstGeom prst="rect">
            <a:avLst/>
          </a:prstGeom>
          <a:solidFill>
            <a:srgbClr val="00CCFF"/>
          </a:solidFill>
          <a:ln w="9525">
            <a:noFill/>
            <a:miter lim="800000"/>
            <a:headEnd/>
            <a:tailEnd/>
          </a:ln>
        </p:spPr>
        <p:txBody>
          <a:bodyPr>
            <a:spAutoFit/>
          </a:bodyPr>
          <a:lstStyle/>
          <a:p>
            <a:pPr algn="ctr" eaLnBrk="1" hangingPunct="1">
              <a:spcBef>
                <a:spcPct val="50000"/>
              </a:spcBef>
            </a:pPr>
            <a:r>
              <a:rPr lang="cs-CZ" sz="3400">
                <a:solidFill>
                  <a:srgbClr val="FF0000"/>
                </a:solidFill>
                <a:latin typeface="Arial" pitchFamily="34" charset="0"/>
              </a:rPr>
              <a:t>Specifická imunoterapie </a:t>
            </a:r>
            <a:endParaRPr lang="de-AT" sz="3400">
              <a:solidFill>
                <a:srgbClr val="FF0000"/>
              </a:solidFill>
              <a:latin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0902"/>
                                        </p:tgtEl>
                                        <p:attrNameLst>
                                          <p:attrName>style.visibility</p:attrName>
                                        </p:attrNameLst>
                                      </p:cBhvr>
                                      <p:to>
                                        <p:strVal val="visible"/>
                                      </p:to>
                                    </p:set>
                                    <p:animEffect transition="in" filter="fade">
                                      <p:cBhvr>
                                        <p:cTn id="7" dur="500"/>
                                        <p:tgtEl>
                                          <p:spTgt spid="809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0903"/>
                                        </p:tgtEl>
                                        <p:attrNameLst>
                                          <p:attrName>style.visibility</p:attrName>
                                        </p:attrNameLst>
                                      </p:cBhvr>
                                      <p:to>
                                        <p:strVal val="visible"/>
                                      </p:to>
                                    </p:set>
                                    <p:animEffect transition="in" filter="fade">
                                      <p:cBhvr>
                                        <p:cTn id="12" dur="500"/>
                                        <p:tgtEl>
                                          <p:spTgt spid="8090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0904"/>
                                        </p:tgtEl>
                                        <p:attrNameLst>
                                          <p:attrName>style.visibility</p:attrName>
                                        </p:attrNameLst>
                                      </p:cBhvr>
                                      <p:to>
                                        <p:strVal val="visible"/>
                                      </p:to>
                                    </p:set>
                                    <p:animEffect transition="in" filter="fade">
                                      <p:cBhvr>
                                        <p:cTn id="17" dur="500"/>
                                        <p:tgtEl>
                                          <p:spTgt spid="809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2" grpId="0" animBg="1"/>
      <p:bldP spid="80903" grpId="0" animBg="1"/>
      <p:bldP spid="80904"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pPr eaLnBrk="1" hangingPunct="1"/>
            <a:endParaRPr lang="cs-CZ" altLang="cs-CZ" b="1" dirty="0" smtClean="0"/>
          </a:p>
        </p:txBody>
      </p:sp>
      <p:sp>
        <p:nvSpPr>
          <p:cNvPr id="3075" name="Zástupný symbol pro obsah 2"/>
          <p:cNvSpPr>
            <a:spLocks noGrp="1"/>
          </p:cNvSpPr>
          <p:nvPr>
            <p:ph idx="1"/>
          </p:nvPr>
        </p:nvSpPr>
        <p:spPr>
          <a:xfrm>
            <a:off x="609600" y="1351984"/>
            <a:ext cx="7848600" cy="4114800"/>
          </a:xfrm>
        </p:spPr>
        <p:txBody>
          <a:bodyPr/>
          <a:lstStyle/>
          <a:p>
            <a:pPr eaLnBrk="1" hangingPunct="1">
              <a:buFont typeface="Arial" panose="020B0604020202020204" pitchFamily="34" charset="0"/>
              <a:buNone/>
            </a:pPr>
            <a:r>
              <a:rPr lang="cs-CZ" altLang="cs-CZ" b="1" dirty="0" smtClean="0"/>
              <a:t>Atopický ekzém</a:t>
            </a:r>
            <a:r>
              <a:rPr lang="cs-CZ" altLang="cs-CZ" dirty="0" smtClean="0"/>
              <a:t> = chronické nebo chronicky </a:t>
            </a:r>
            <a:r>
              <a:rPr lang="cs-CZ" altLang="cs-CZ" dirty="0" err="1" smtClean="0"/>
              <a:t>relabující</a:t>
            </a:r>
            <a:r>
              <a:rPr lang="cs-CZ" altLang="cs-CZ" dirty="0" smtClean="0"/>
              <a:t> zánětlivé onemocnění kůže, které bývá často spojeno s atopií, má genetický základ a není infekční</a:t>
            </a:r>
          </a:p>
          <a:p>
            <a:pPr eaLnBrk="1" hangingPunct="1">
              <a:buFont typeface="Arial" panose="020B0604020202020204" pitchFamily="34" charset="0"/>
              <a:buNone/>
            </a:pPr>
            <a:endParaRPr lang="cs-CZ" altLang="cs-CZ" dirty="0" smtClean="0"/>
          </a:p>
          <a:p>
            <a:pPr eaLnBrk="1" hangingPunct="1">
              <a:buFont typeface="Arial" panose="020B0604020202020204" pitchFamily="34" charset="0"/>
              <a:buNone/>
            </a:pPr>
            <a:r>
              <a:rPr lang="cs-CZ" altLang="cs-CZ" dirty="0" smtClean="0"/>
              <a:t>Často spojen s </a:t>
            </a:r>
            <a:r>
              <a:rPr lang="cs-CZ" altLang="cs-CZ" b="1" dirty="0" smtClean="0"/>
              <a:t>přecitlivělostí</a:t>
            </a:r>
            <a:r>
              <a:rPr lang="cs-CZ" altLang="cs-CZ" dirty="0" smtClean="0"/>
              <a:t>:</a:t>
            </a:r>
          </a:p>
          <a:p>
            <a:pPr eaLnBrk="1" hangingPunct="1">
              <a:buFont typeface="Arial" panose="020B0604020202020204" pitchFamily="34" charset="0"/>
              <a:buNone/>
            </a:pPr>
            <a:r>
              <a:rPr lang="cs-CZ" altLang="cs-CZ" dirty="0" smtClean="0"/>
              <a:t>                 - </a:t>
            </a:r>
            <a:r>
              <a:rPr lang="cs-CZ" altLang="cs-CZ" b="1" i="1" dirty="0" smtClean="0"/>
              <a:t>časná</a:t>
            </a:r>
            <a:r>
              <a:rPr lang="cs-CZ" altLang="cs-CZ" dirty="0" smtClean="0"/>
              <a:t> (</a:t>
            </a:r>
            <a:r>
              <a:rPr lang="cs-CZ" altLang="cs-CZ" dirty="0" err="1" smtClean="0"/>
              <a:t>IgE</a:t>
            </a:r>
            <a:r>
              <a:rPr lang="cs-CZ" altLang="cs-CZ" dirty="0" smtClean="0"/>
              <a:t> zprostředkovaná)</a:t>
            </a:r>
          </a:p>
          <a:p>
            <a:pPr eaLnBrk="1" hangingPunct="1">
              <a:buFont typeface="Arial" panose="020B0604020202020204" pitchFamily="34" charset="0"/>
              <a:buNone/>
            </a:pPr>
            <a:r>
              <a:rPr lang="cs-CZ" altLang="cs-CZ" dirty="0" smtClean="0"/>
              <a:t>                 - </a:t>
            </a:r>
            <a:r>
              <a:rPr lang="cs-CZ" altLang="cs-CZ" b="1" i="1" dirty="0" smtClean="0"/>
              <a:t>pozdní</a:t>
            </a:r>
            <a:r>
              <a:rPr lang="cs-CZ" altLang="cs-CZ" dirty="0" smtClean="0"/>
              <a:t> (T-lymfocyty 						zprostředkovaná) </a:t>
            </a:r>
          </a:p>
          <a:p>
            <a:pPr eaLnBrk="1" hangingPunct="1"/>
            <a:endParaRPr lang="cs-CZ" altLang="cs-CZ" dirty="0" smtClean="0"/>
          </a:p>
        </p:txBody>
      </p:sp>
      <p:pic>
        <p:nvPicPr>
          <p:cNvPr id="3076" name="Picture 7" descr="http://dermnetnz.org/dermatitis/img/at-derm1-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3415599"/>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513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443038" y="252413"/>
            <a:ext cx="6557962" cy="579437"/>
          </a:xfrm>
          <a:prstGeom prst="rect">
            <a:avLst/>
          </a:prstGeom>
          <a:noFill/>
          <a:ln w="9525">
            <a:noFill/>
            <a:miter lim="800000"/>
            <a:headEnd/>
            <a:tailEnd/>
          </a:ln>
        </p:spPr>
        <p:txBody>
          <a:bodyPr>
            <a:spAutoFit/>
          </a:bodyPr>
          <a:lstStyle/>
          <a:p>
            <a:pPr>
              <a:spcBef>
                <a:spcPct val="50000"/>
              </a:spcBef>
            </a:pPr>
            <a:endParaRPr lang="en-US" sz="3200">
              <a:latin typeface="Arial" pitchFamily="34" charset="0"/>
            </a:endParaRPr>
          </a:p>
        </p:txBody>
      </p:sp>
      <p:sp>
        <p:nvSpPr>
          <p:cNvPr id="20483" name="Rectangle 3"/>
          <p:cNvSpPr>
            <a:spLocks noGrp="1" noChangeArrowheads="1"/>
          </p:cNvSpPr>
          <p:nvPr>
            <p:ph type="title"/>
          </p:nvPr>
        </p:nvSpPr>
        <p:spPr>
          <a:xfrm>
            <a:off x="0" y="917575"/>
            <a:ext cx="9144000" cy="1143000"/>
          </a:xfrm>
        </p:spPr>
        <p:txBody>
          <a:bodyPr/>
          <a:lstStyle/>
          <a:p>
            <a:endParaRPr lang="en-GB" smtClean="0"/>
          </a:p>
        </p:txBody>
      </p:sp>
      <p:sp>
        <p:nvSpPr>
          <p:cNvPr id="20484" name="Text Box 4"/>
          <p:cNvSpPr txBox="1">
            <a:spLocks noChangeArrowheads="1"/>
          </p:cNvSpPr>
          <p:nvPr/>
        </p:nvSpPr>
        <p:spPr bwMode="auto">
          <a:xfrm>
            <a:off x="1249363" y="5746750"/>
            <a:ext cx="7213600" cy="579438"/>
          </a:xfrm>
          <a:prstGeom prst="rect">
            <a:avLst/>
          </a:prstGeom>
          <a:solidFill>
            <a:srgbClr val="008000"/>
          </a:solidFill>
          <a:ln w="9525">
            <a:noFill/>
            <a:miter lim="800000"/>
            <a:headEnd/>
            <a:tailEnd/>
          </a:ln>
        </p:spPr>
        <p:txBody>
          <a:bodyPr>
            <a:spAutoFit/>
          </a:bodyPr>
          <a:lstStyle/>
          <a:p>
            <a:pPr algn="ctr" eaLnBrk="1" hangingPunct="1">
              <a:spcBef>
                <a:spcPct val="50000"/>
              </a:spcBef>
            </a:pPr>
            <a:endParaRPr lang="de-AT" sz="3200" b="1">
              <a:solidFill>
                <a:schemeClr val="bg1"/>
              </a:solidFill>
              <a:latin typeface="Arial" pitchFamily="34" charset="0"/>
            </a:endParaRPr>
          </a:p>
        </p:txBody>
      </p:sp>
      <p:sp>
        <p:nvSpPr>
          <p:cNvPr id="20485" name="Text Box 5"/>
          <p:cNvSpPr txBox="1">
            <a:spLocks noChangeArrowheads="1"/>
          </p:cNvSpPr>
          <p:nvPr/>
        </p:nvSpPr>
        <p:spPr bwMode="auto">
          <a:xfrm rot="-5400000">
            <a:off x="1199356" y="3051969"/>
            <a:ext cx="3716338" cy="1644650"/>
          </a:xfrm>
          <a:prstGeom prst="rect">
            <a:avLst/>
          </a:prstGeom>
          <a:solidFill>
            <a:srgbClr val="00CCFF"/>
          </a:solidFill>
          <a:ln w="9525">
            <a:noFill/>
            <a:miter lim="800000"/>
            <a:headEnd/>
            <a:tailEnd/>
          </a:ln>
        </p:spPr>
        <p:txBody>
          <a:bodyPr>
            <a:spAutoFit/>
          </a:bodyPr>
          <a:lstStyle/>
          <a:p>
            <a:pPr algn="ctr" eaLnBrk="1" hangingPunct="1">
              <a:spcBef>
                <a:spcPct val="50000"/>
              </a:spcBef>
            </a:pPr>
            <a:r>
              <a:rPr lang="cs-CZ" sz="3400">
                <a:solidFill>
                  <a:srgbClr val="FF0000"/>
                </a:solidFill>
                <a:latin typeface="Arial" pitchFamily="34" charset="0"/>
              </a:rPr>
              <a:t>Eliminace alergenu</a:t>
            </a:r>
            <a:r>
              <a:rPr lang="de-AT" sz="3400">
                <a:solidFill>
                  <a:srgbClr val="FF0000"/>
                </a:solidFill>
                <a:latin typeface="Arial" pitchFamily="34" charset="0"/>
              </a:rPr>
              <a:t/>
            </a:r>
            <a:br>
              <a:rPr lang="de-AT" sz="3400">
                <a:solidFill>
                  <a:srgbClr val="FF0000"/>
                </a:solidFill>
                <a:latin typeface="Arial" pitchFamily="34" charset="0"/>
              </a:rPr>
            </a:br>
            <a:endParaRPr lang="de-AT" sz="3400">
              <a:solidFill>
                <a:srgbClr val="FF0000"/>
              </a:solidFill>
              <a:latin typeface="Arial" pitchFamily="34" charset="0"/>
            </a:endParaRPr>
          </a:p>
        </p:txBody>
      </p:sp>
      <p:sp>
        <p:nvSpPr>
          <p:cNvPr id="20486" name="Text Box 6"/>
          <p:cNvSpPr txBox="1">
            <a:spLocks noChangeArrowheads="1"/>
          </p:cNvSpPr>
          <p:nvPr/>
        </p:nvSpPr>
        <p:spPr bwMode="auto">
          <a:xfrm>
            <a:off x="4211638" y="2349500"/>
            <a:ext cx="4673600" cy="2530475"/>
          </a:xfrm>
          <a:prstGeom prst="rect">
            <a:avLst/>
          </a:prstGeom>
          <a:noFill/>
          <a:ln w="9525">
            <a:noFill/>
            <a:miter lim="800000"/>
            <a:headEnd/>
            <a:tailEnd/>
          </a:ln>
        </p:spPr>
        <p:txBody>
          <a:bodyPr>
            <a:spAutoFit/>
          </a:bodyPr>
          <a:lstStyle/>
          <a:p>
            <a:pPr marL="342900" indent="-342900" eaLnBrk="1" hangingPunct="1">
              <a:spcBef>
                <a:spcPct val="50000"/>
              </a:spcBef>
              <a:buFontTx/>
              <a:buChar char="•"/>
            </a:pPr>
            <a:r>
              <a:rPr lang="cs-CZ" sz="2000" b="1">
                <a:latin typeface="Arial" pitchFamily="34" charset="0"/>
              </a:rPr>
              <a:t>Protiroztočové povlaky </a:t>
            </a:r>
            <a:endParaRPr lang="de-AT" sz="2000" b="1">
              <a:latin typeface="Arial" pitchFamily="34" charset="0"/>
            </a:endParaRPr>
          </a:p>
          <a:p>
            <a:pPr marL="342900" indent="-342900" eaLnBrk="1" hangingPunct="1">
              <a:spcBef>
                <a:spcPct val="50000"/>
              </a:spcBef>
              <a:buFontTx/>
              <a:buChar char="•"/>
            </a:pPr>
            <a:r>
              <a:rPr lang="de-AT" sz="2000" b="1">
                <a:latin typeface="Arial" pitchFamily="34" charset="0"/>
              </a:rPr>
              <a:t>P</a:t>
            </a:r>
            <a:r>
              <a:rPr lang="cs-CZ" sz="2000" b="1">
                <a:latin typeface="Arial" pitchFamily="34" charset="0"/>
              </a:rPr>
              <a:t>ylové filtry</a:t>
            </a:r>
            <a:endParaRPr lang="de-AT" sz="2000" b="1">
              <a:latin typeface="Arial" pitchFamily="34" charset="0"/>
            </a:endParaRPr>
          </a:p>
          <a:p>
            <a:pPr marL="342900" indent="-342900" eaLnBrk="1" hangingPunct="1">
              <a:spcBef>
                <a:spcPct val="50000"/>
              </a:spcBef>
              <a:buFontTx/>
              <a:buChar char="•"/>
            </a:pPr>
            <a:r>
              <a:rPr lang="cs-CZ" sz="2000" b="1">
                <a:latin typeface="Arial" pitchFamily="34" charset="0"/>
              </a:rPr>
              <a:t>Pobyt na horách během pylové sezóny</a:t>
            </a:r>
            <a:endParaRPr lang="de-AT" sz="2000" b="1">
              <a:latin typeface="Arial" pitchFamily="34" charset="0"/>
            </a:endParaRPr>
          </a:p>
          <a:p>
            <a:pPr marL="342900" indent="-342900" eaLnBrk="1" hangingPunct="1">
              <a:spcBef>
                <a:spcPct val="50000"/>
              </a:spcBef>
              <a:buFontTx/>
              <a:buChar char="•"/>
            </a:pPr>
            <a:r>
              <a:rPr lang="cs-CZ" sz="2000" b="1">
                <a:latin typeface="Arial" pitchFamily="34" charset="0"/>
              </a:rPr>
              <a:t>Odstranění zvířat</a:t>
            </a:r>
            <a:endParaRPr lang="de-AT" sz="2000" b="1">
              <a:latin typeface="Arial" pitchFamily="34" charset="0"/>
            </a:endParaRPr>
          </a:p>
          <a:p>
            <a:pPr marL="342900" indent="-342900" eaLnBrk="1" hangingPunct="1">
              <a:spcBef>
                <a:spcPct val="50000"/>
              </a:spcBef>
              <a:buFontTx/>
              <a:buChar char="•"/>
            </a:pPr>
            <a:endParaRPr lang="de-AT" sz="2000" b="1">
              <a:latin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443038" y="252413"/>
            <a:ext cx="6557962" cy="579437"/>
          </a:xfrm>
          <a:prstGeom prst="rect">
            <a:avLst/>
          </a:prstGeom>
          <a:noFill/>
          <a:ln w="9525">
            <a:noFill/>
            <a:miter lim="800000"/>
            <a:headEnd/>
            <a:tailEnd/>
          </a:ln>
        </p:spPr>
        <p:txBody>
          <a:bodyPr>
            <a:spAutoFit/>
          </a:bodyPr>
          <a:lstStyle/>
          <a:p>
            <a:pPr>
              <a:spcBef>
                <a:spcPct val="50000"/>
              </a:spcBef>
            </a:pPr>
            <a:endParaRPr lang="en-US" sz="3200">
              <a:latin typeface="Arial" pitchFamily="34" charset="0"/>
            </a:endParaRPr>
          </a:p>
        </p:txBody>
      </p:sp>
      <p:sp>
        <p:nvSpPr>
          <p:cNvPr id="21507" name="Rectangle 3"/>
          <p:cNvSpPr>
            <a:spLocks noGrp="1" noChangeArrowheads="1"/>
          </p:cNvSpPr>
          <p:nvPr>
            <p:ph type="title"/>
          </p:nvPr>
        </p:nvSpPr>
        <p:spPr>
          <a:xfrm>
            <a:off x="0" y="917575"/>
            <a:ext cx="9144000" cy="1143000"/>
          </a:xfrm>
        </p:spPr>
        <p:txBody>
          <a:bodyPr/>
          <a:lstStyle/>
          <a:p>
            <a:endParaRPr lang="en-GB" smtClean="0"/>
          </a:p>
        </p:txBody>
      </p:sp>
      <p:sp>
        <p:nvSpPr>
          <p:cNvPr id="21508" name="Text Box 4"/>
          <p:cNvSpPr txBox="1">
            <a:spLocks noChangeArrowheads="1"/>
          </p:cNvSpPr>
          <p:nvPr/>
        </p:nvSpPr>
        <p:spPr bwMode="auto">
          <a:xfrm>
            <a:off x="1249363" y="5746750"/>
            <a:ext cx="7213600" cy="579438"/>
          </a:xfrm>
          <a:prstGeom prst="rect">
            <a:avLst/>
          </a:prstGeom>
          <a:solidFill>
            <a:srgbClr val="008000"/>
          </a:solidFill>
          <a:ln w="9525">
            <a:noFill/>
            <a:miter lim="800000"/>
            <a:headEnd/>
            <a:tailEnd/>
          </a:ln>
        </p:spPr>
        <p:txBody>
          <a:bodyPr>
            <a:spAutoFit/>
          </a:bodyPr>
          <a:lstStyle/>
          <a:p>
            <a:pPr algn="ctr" eaLnBrk="1" hangingPunct="1">
              <a:spcBef>
                <a:spcPct val="50000"/>
              </a:spcBef>
            </a:pPr>
            <a:endParaRPr lang="de-AT" sz="3200" b="1">
              <a:solidFill>
                <a:schemeClr val="bg1"/>
              </a:solidFill>
              <a:latin typeface="Arial" pitchFamily="34" charset="0"/>
            </a:endParaRPr>
          </a:p>
        </p:txBody>
      </p:sp>
      <p:sp>
        <p:nvSpPr>
          <p:cNvPr id="21509" name="Text Box 5"/>
          <p:cNvSpPr txBox="1">
            <a:spLocks noChangeArrowheads="1"/>
          </p:cNvSpPr>
          <p:nvPr/>
        </p:nvSpPr>
        <p:spPr bwMode="auto">
          <a:xfrm rot="-5400000">
            <a:off x="1069975" y="3176588"/>
            <a:ext cx="3716337" cy="1385888"/>
          </a:xfrm>
          <a:prstGeom prst="rect">
            <a:avLst/>
          </a:prstGeom>
          <a:solidFill>
            <a:srgbClr val="00CCFF"/>
          </a:solidFill>
          <a:ln w="9525">
            <a:noFill/>
            <a:miter lim="800000"/>
            <a:headEnd/>
            <a:tailEnd/>
          </a:ln>
        </p:spPr>
        <p:txBody>
          <a:bodyPr>
            <a:spAutoFit/>
          </a:bodyPr>
          <a:lstStyle/>
          <a:p>
            <a:pPr algn="ctr" eaLnBrk="1" hangingPunct="1">
              <a:spcBef>
                <a:spcPct val="50000"/>
              </a:spcBef>
            </a:pPr>
            <a:r>
              <a:rPr lang="cs-CZ" sz="3400">
                <a:solidFill>
                  <a:srgbClr val="FF0000"/>
                </a:solidFill>
                <a:latin typeface="Arial" pitchFamily="34" charset="0"/>
              </a:rPr>
              <a:t>Farmakoterapie</a:t>
            </a:r>
          </a:p>
          <a:p>
            <a:pPr algn="ctr" eaLnBrk="1" hangingPunct="1">
              <a:spcBef>
                <a:spcPct val="50000"/>
              </a:spcBef>
            </a:pPr>
            <a:endParaRPr lang="de-AT" sz="3400">
              <a:solidFill>
                <a:srgbClr val="FF0000"/>
              </a:solidFill>
              <a:latin typeface="Arial" pitchFamily="34" charset="0"/>
            </a:endParaRPr>
          </a:p>
        </p:txBody>
      </p:sp>
      <p:sp>
        <p:nvSpPr>
          <p:cNvPr id="21510" name="Text Box 6"/>
          <p:cNvSpPr txBox="1">
            <a:spLocks noChangeArrowheads="1"/>
          </p:cNvSpPr>
          <p:nvPr/>
        </p:nvSpPr>
        <p:spPr bwMode="auto">
          <a:xfrm>
            <a:off x="3614738" y="2205038"/>
            <a:ext cx="4673600" cy="2682875"/>
          </a:xfrm>
          <a:prstGeom prst="rect">
            <a:avLst/>
          </a:prstGeom>
          <a:noFill/>
          <a:ln w="9525">
            <a:noFill/>
            <a:miter lim="800000"/>
            <a:headEnd/>
            <a:tailEnd/>
          </a:ln>
        </p:spPr>
        <p:txBody>
          <a:bodyPr>
            <a:spAutoFit/>
          </a:bodyPr>
          <a:lstStyle/>
          <a:p>
            <a:pPr marL="342900" indent="-342900" eaLnBrk="1" hangingPunct="1">
              <a:spcBef>
                <a:spcPct val="50000"/>
              </a:spcBef>
              <a:buFontTx/>
              <a:buChar char="•"/>
            </a:pPr>
            <a:r>
              <a:rPr lang="de-AT" sz="2000" b="1">
                <a:latin typeface="Arial" pitchFamily="34" charset="0"/>
              </a:rPr>
              <a:t>Antihistaminika</a:t>
            </a:r>
          </a:p>
          <a:p>
            <a:pPr marL="342900" indent="-342900" eaLnBrk="1" hangingPunct="1">
              <a:spcBef>
                <a:spcPct val="50000"/>
              </a:spcBef>
              <a:buFontTx/>
              <a:buChar char="•"/>
            </a:pPr>
            <a:r>
              <a:rPr lang="cs-CZ" sz="2000" b="1">
                <a:latin typeface="Arial" pitchFamily="34" charset="0"/>
              </a:rPr>
              <a:t>Kortikoidy</a:t>
            </a:r>
            <a:endParaRPr lang="de-AT" sz="2000" b="1">
              <a:latin typeface="Arial" pitchFamily="34" charset="0"/>
            </a:endParaRPr>
          </a:p>
          <a:p>
            <a:pPr marL="342900" indent="-342900" eaLnBrk="1" hangingPunct="1">
              <a:spcBef>
                <a:spcPct val="50000"/>
              </a:spcBef>
              <a:buFontTx/>
              <a:buChar char="•"/>
            </a:pPr>
            <a:r>
              <a:rPr lang="cs-CZ" sz="2000" b="1">
                <a:latin typeface="Arial" pitchFamily="34" charset="0"/>
              </a:rPr>
              <a:t>Antileukotrieny</a:t>
            </a:r>
          </a:p>
          <a:p>
            <a:pPr marL="342900" indent="-342900" eaLnBrk="1" hangingPunct="1">
              <a:spcBef>
                <a:spcPct val="50000"/>
              </a:spcBef>
              <a:buFontTx/>
              <a:buChar char="•"/>
            </a:pPr>
            <a:r>
              <a:rPr lang="cs-CZ" sz="2000" b="1">
                <a:latin typeface="Arial" pitchFamily="34" charset="0"/>
              </a:rPr>
              <a:t>Stabilizátory žírných buněk</a:t>
            </a:r>
          </a:p>
          <a:p>
            <a:pPr marL="342900" indent="-342900" eaLnBrk="1" hangingPunct="1">
              <a:spcBef>
                <a:spcPct val="50000"/>
              </a:spcBef>
              <a:buFontTx/>
              <a:buChar char="•"/>
            </a:pPr>
            <a:r>
              <a:rPr lang="cs-CZ" sz="2000" b="1">
                <a:latin typeface="Arial" pitchFamily="34" charset="0"/>
              </a:rPr>
              <a:t>Symptomatické léky</a:t>
            </a:r>
            <a:endParaRPr lang="de-AT" sz="2000" b="1">
              <a:latin typeface="Arial" pitchFamily="34" charset="0"/>
            </a:endParaRPr>
          </a:p>
          <a:p>
            <a:pPr marL="342900" indent="-342900" eaLnBrk="1" hangingPunct="1">
              <a:spcBef>
                <a:spcPct val="50000"/>
              </a:spcBef>
              <a:buFontTx/>
              <a:buChar char="•"/>
            </a:pPr>
            <a:endParaRPr lang="de-AT" sz="2000" b="1">
              <a:latin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443038" y="252413"/>
            <a:ext cx="6557962" cy="579437"/>
          </a:xfrm>
          <a:prstGeom prst="rect">
            <a:avLst/>
          </a:prstGeom>
          <a:noFill/>
          <a:ln w="9525">
            <a:noFill/>
            <a:miter lim="800000"/>
            <a:headEnd/>
            <a:tailEnd/>
          </a:ln>
        </p:spPr>
        <p:txBody>
          <a:bodyPr>
            <a:spAutoFit/>
          </a:bodyPr>
          <a:lstStyle/>
          <a:p>
            <a:pPr>
              <a:spcBef>
                <a:spcPct val="50000"/>
              </a:spcBef>
            </a:pPr>
            <a:endParaRPr lang="en-US" sz="3200">
              <a:latin typeface="Arial" pitchFamily="34" charset="0"/>
            </a:endParaRPr>
          </a:p>
        </p:txBody>
      </p:sp>
      <p:sp>
        <p:nvSpPr>
          <p:cNvPr id="22531" name="Rectangle 3"/>
          <p:cNvSpPr>
            <a:spLocks noGrp="1" noChangeArrowheads="1"/>
          </p:cNvSpPr>
          <p:nvPr>
            <p:ph type="title"/>
          </p:nvPr>
        </p:nvSpPr>
        <p:spPr>
          <a:xfrm>
            <a:off x="0" y="917575"/>
            <a:ext cx="9144000" cy="1143000"/>
          </a:xfrm>
        </p:spPr>
        <p:txBody>
          <a:bodyPr/>
          <a:lstStyle/>
          <a:p>
            <a:endParaRPr lang="en-GB" smtClean="0"/>
          </a:p>
        </p:txBody>
      </p:sp>
      <p:sp>
        <p:nvSpPr>
          <p:cNvPr id="22532" name="Text Box 4"/>
          <p:cNvSpPr txBox="1">
            <a:spLocks noChangeArrowheads="1"/>
          </p:cNvSpPr>
          <p:nvPr/>
        </p:nvSpPr>
        <p:spPr bwMode="auto">
          <a:xfrm>
            <a:off x="1249363" y="5746750"/>
            <a:ext cx="7213600" cy="579438"/>
          </a:xfrm>
          <a:prstGeom prst="rect">
            <a:avLst/>
          </a:prstGeom>
          <a:solidFill>
            <a:srgbClr val="008000"/>
          </a:solidFill>
          <a:ln w="9525">
            <a:noFill/>
            <a:miter lim="800000"/>
            <a:headEnd/>
            <a:tailEnd/>
          </a:ln>
        </p:spPr>
        <p:txBody>
          <a:bodyPr>
            <a:spAutoFit/>
          </a:bodyPr>
          <a:lstStyle/>
          <a:p>
            <a:pPr algn="ctr" eaLnBrk="1" hangingPunct="1">
              <a:spcBef>
                <a:spcPct val="50000"/>
              </a:spcBef>
            </a:pPr>
            <a:endParaRPr lang="de-AT" sz="3200" b="1">
              <a:solidFill>
                <a:schemeClr val="bg1"/>
              </a:solidFill>
              <a:latin typeface="Arial" pitchFamily="34" charset="0"/>
            </a:endParaRPr>
          </a:p>
        </p:txBody>
      </p:sp>
      <p:sp>
        <p:nvSpPr>
          <p:cNvPr id="22533" name="Text Box 5"/>
          <p:cNvSpPr txBox="1">
            <a:spLocks noChangeArrowheads="1"/>
          </p:cNvSpPr>
          <p:nvPr/>
        </p:nvSpPr>
        <p:spPr bwMode="auto">
          <a:xfrm rot="-5400000">
            <a:off x="940594" y="3305969"/>
            <a:ext cx="3716337" cy="1127125"/>
          </a:xfrm>
          <a:prstGeom prst="rect">
            <a:avLst/>
          </a:prstGeom>
          <a:solidFill>
            <a:srgbClr val="00CCFF"/>
          </a:solidFill>
          <a:ln w="9525">
            <a:noFill/>
            <a:miter lim="800000"/>
            <a:headEnd/>
            <a:tailEnd/>
          </a:ln>
        </p:spPr>
        <p:txBody>
          <a:bodyPr>
            <a:spAutoFit/>
          </a:bodyPr>
          <a:lstStyle/>
          <a:p>
            <a:pPr algn="ctr" eaLnBrk="1" hangingPunct="1">
              <a:spcBef>
                <a:spcPct val="50000"/>
              </a:spcBef>
            </a:pPr>
            <a:r>
              <a:rPr lang="de-AT" sz="3400">
                <a:solidFill>
                  <a:srgbClr val="FF0000"/>
                </a:solidFill>
                <a:latin typeface="Arial" pitchFamily="34" charset="0"/>
              </a:rPr>
              <a:t>S</a:t>
            </a:r>
            <a:r>
              <a:rPr lang="cs-CZ" sz="3400">
                <a:solidFill>
                  <a:srgbClr val="FF0000"/>
                </a:solidFill>
                <a:latin typeface="Arial" pitchFamily="34" charset="0"/>
              </a:rPr>
              <a:t>pecifická imunoterapie</a:t>
            </a:r>
            <a:endParaRPr lang="de-AT" sz="3400">
              <a:solidFill>
                <a:srgbClr val="FF0000"/>
              </a:solidFill>
              <a:latin typeface="Arial" pitchFamily="34" charset="0"/>
            </a:endParaRPr>
          </a:p>
        </p:txBody>
      </p:sp>
      <p:sp>
        <p:nvSpPr>
          <p:cNvPr id="22534" name="Text Box 6"/>
          <p:cNvSpPr txBox="1">
            <a:spLocks noChangeArrowheads="1"/>
          </p:cNvSpPr>
          <p:nvPr/>
        </p:nvSpPr>
        <p:spPr bwMode="auto">
          <a:xfrm>
            <a:off x="3614738" y="2205038"/>
            <a:ext cx="4673600" cy="854075"/>
          </a:xfrm>
          <a:prstGeom prst="rect">
            <a:avLst/>
          </a:prstGeom>
          <a:noFill/>
          <a:ln w="9525">
            <a:noFill/>
            <a:miter lim="800000"/>
            <a:headEnd/>
            <a:tailEnd/>
          </a:ln>
        </p:spPr>
        <p:txBody>
          <a:bodyPr>
            <a:spAutoFit/>
          </a:bodyPr>
          <a:lstStyle/>
          <a:p>
            <a:pPr marL="342900" indent="-342900" eaLnBrk="1" hangingPunct="1">
              <a:spcBef>
                <a:spcPct val="50000"/>
              </a:spcBef>
              <a:buFontTx/>
              <a:buChar char="•"/>
            </a:pPr>
            <a:r>
              <a:rPr lang="de-AT" sz="2000" b="1">
                <a:latin typeface="Arial" pitchFamily="34" charset="0"/>
              </a:rPr>
              <a:t>Subkut</a:t>
            </a:r>
            <a:r>
              <a:rPr lang="cs-CZ" sz="2000" b="1">
                <a:latin typeface="Arial" pitchFamily="34" charset="0"/>
              </a:rPr>
              <a:t>ánní</a:t>
            </a:r>
          </a:p>
          <a:p>
            <a:pPr marL="342900" indent="-342900" eaLnBrk="1" hangingPunct="1">
              <a:spcBef>
                <a:spcPct val="50000"/>
              </a:spcBef>
              <a:buFontTx/>
              <a:buChar char="•"/>
            </a:pPr>
            <a:r>
              <a:rPr lang="cs-CZ" sz="2000" b="1">
                <a:latin typeface="Arial" pitchFamily="34" charset="0"/>
              </a:rPr>
              <a:t>Sublingvální</a:t>
            </a:r>
            <a:endParaRPr lang="de-AT" sz="2000" b="1">
              <a:latin typeface="Arial"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719263" y="1952625"/>
            <a:ext cx="788987" cy="396875"/>
          </a:xfrm>
          <a:prstGeom prst="rect">
            <a:avLst/>
          </a:prstGeom>
          <a:noFill/>
          <a:ln w="12700">
            <a:noFill/>
            <a:miter lim="800000"/>
            <a:headEnd/>
            <a:tailEnd/>
          </a:ln>
        </p:spPr>
        <p:txBody>
          <a:bodyPr>
            <a:spAutoFit/>
          </a:bodyPr>
          <a:lstStyle/>
          <a:p>
            <a:pPr eaLnBrk="1" hangingPunct="1">
              <a:spcBef>
                <a:spcPct val="50000"/>
              </a:spcBef>
            </a:pPr>
            <a:r>
              <a:rPr lang="en-US" altLang="it-IT" sz="2000" b="1">
                <a:latin typeface="Arial" pitchFamily="34" charset="0"/>
              </a:rPr>
              <a:t>APC</a:t>
            </a:r>
            <a:endParaRPr lang="en-US" altLang="it-IT" b="1">
              <a:latin typeface="Arial" pitchFamily="34" charset="0"/>
            </a:endParaRPr>
          </a:p>
        </p:txBody>
      </p:sp>
      <p:grpSp>
        <p:nvGrpSpPr>
          <p:cNvPr id="2" name="Group 3"/>
          <p:cNvGrpSpPr>
            <a:grpSpLocks/>
          </p:cNvGrpSpPr>
          <p:nvPr/>
        </p:nvGrpSpPr>
        <p:grpSpPr bwMode="auto">
          <a:xfrm>
            <a:off x="2114550" y="569913"/>
            <a:ext cx="6862763" cy="3052762"/>
            <a:chOff x="1332" y="359"/>
            <a:chExt cx="4323" cy="1923"/>
          </a:xfrm>
        </p:grpSpPr>
        <p:grpSp>
          <p:nvGrpSpPr>
            <p:cNvPr id="23654" name="Group 4"/>
            <p:cNvGrpSpPr>
              <a:grpSpLocks/>
            </p:cNvGrpSpPr>
            <p:nvPr/>
          </p:nvGrpSpPr>
          <p:grpSpPr bwMode="auto">
            <a:xfrm>
              <a:off x="3910" y="488"/>
              <a:ext cx="124" cy="128"/>
              <a:chOff x="3910" y="488"/>
              <a:chExt cx="124" cy="128"/>
            </a:xfrm>
          </p:grpSpPr>
          <p:sp>
            <p:nvSpPr>
              <p:cNvPr id="23732" name="Freeform 5"/>
              <p:cNvSpPr>
                <a:spLocks/>
              </p:cNvSpPr>
              <p:nvPr/>
            </p:nvSpPr>
            <p:spPr bwMode="auto">
              <a:xfrm>
                <a:off x="3910" y="488"/>
                <a:ext cx="71" cy="119"/>
              </a:xfrm>
              <a:custGeom>
                <a:avLst/>
                <a:gdLst>
                  <a:gd name="T0" fmla="*/ 0 w 136"/>
                  <a:gd name="T1" fmla="*/ 222 h 222"/>
                  <a:gd name="T2" fmla="*/ 132 w 136"/>
                  <a:gd name="T3" fmla="*/ 88 h 222"/>
                  <a:gd name="T4" fmla="*/ 1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3733" name="Freeform 6"/>
              <p:cNvSpPr>
                <a:spLocks/>
              </p:cNvSpPr>
              <p:nvPr/>
            </p:nvSpPr>
            <p:spPr bwMode="auto">
              <a:xfrm>
                <a:off x="3919" y="530"/>
                <a:ext cx="114" cy="86"/>
              </a:xfrm>
              <a:custGeom>
                <a:avLst/>
                <a:gdLst>
                  <a:gd name="T0" fmla="*/ 0 w 218"/>
                  <a:gd name="T1" fmla="*/ 160 h 160"/>
                  <a:gd name="T2" fmla="*/ 126 w 218"/>
                  <a:gd name="T3" fmla="*/ 26 h 160"/>
                  <a:gd name="T4" fmla="*/ 218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3734" name="Line 7"/>
              <p:cNvSpPr>
                <a:spLocks noChangeShapeType="1"/>
              </p:cNvSpPr>
              <p:nvPr/>
            </p:nvSpPr>
            <p:spPr bwMode="auto">
              <a:xfrm flipV="1">
                <a:off x="3963" y="493"/>
                <a:ext cx="0" cy="35"/>
              </a:xfrm>
              <a:prstGeom prst="line">
                <a:avLst/>
              </a:prstGeom>
              <a:noFill/>
              <a:ln w="12700">
                <a:solidFill>
                  <a:schemeClr val="tx1"/>
                </a:solidFill>
                <a:round/>
                <a:headEnd/>
                <a:tailEnd/>
              </a:ln>
            </p:spPr>
            <p:txBody>
              <a:bodyPr wrap="none" anchor="ctr"/>
              <a:lstStyle/>
              <a:p>
                <a:endParaRPr lang="cs-CZ"/>
              </a:p>
            </p:txBody>
          </p:sp>
          <p:sp>
            <p:nvSpPr>
              <p:cNvPr id="23735" name="Line 8"/>
              <p:cNvSpPr>
                <a:spLocks noChangeShapeType="1"/>
              </p:cNvSpPr>
              <p:nvPr/>
            </p:nvSpPr>
            <p:spPr bwMode="auto">
              <a:xfrm flipV="1">
                <a:off x="3993" y="549"/>
                <a:ext cx="41" cy="5"/>
              </a:xfrm>
              <a:prstGeom prst="line">
                <a:avLst/>
              </a:prstGeom>
              <a:noFill/>
              <a:ln w="12700">
                <a:solidFill>
                  <a:schemeClr val="tx1"/>
                </a:solidFill>
                <a:round/>
                <a:headEnd/>
                <a:tailEnd/>
              </a:ln>
            </p:spPr>
            <p:txBody>
              <a:bodyPr wrap="none" anchor="ctr"/>
              <a:lstStyle/>
              <a:p>
                <a:endParaRPr lang="cs-CZ"/>
              </a:p>
            </p:txBody>
          </p:sp>
        </p:grpSp>
        <p:grpSp>
          <p:nvGrpSpPr>
            <p:cNvPr id="23655" name="Group 9"/>
            <p:cNvGrpSpPr>
              <a:grpSpLocks/>
            </p:cNvGrpSpPr>
            <p:nvPr/>
          </p:nvGrpSpPr>
          <p:grpSpPr bwMode="auto">
            <a:xfrm>
              <a:off x="4012" y="588"/>
              <a:ext cx="138" cy="122"/>
              <a:chOff x="4012" y="588"/>
              <a:chExt cx="138" cy="122"/>
            </a:xfrm>
          </p:grpSpPr>
          <p:sp>
            <p:nvSpPr>
              <p:cNvPr id="23728" name="Freeform 10"/>
              <p:cNvSpPr>
                <a:spLocks/>
              </p:cNvSpPr>
              <p:nvPr/>
            </p:nvSpPr>
            <p:spPr bwMode="auto">
              <a:xfrm rot="-3077768">
                <a:off x="4033" y="603"/>
                <a:ext cx="73" cy="115"/>
              </a:xfrm>
              <a:custGeom>
                <a:avLst/>
                <a:gdLst>
                  <a:gd name="T0" fmla="*/ 0 w 136"/>
                  <a:gd name="T1" fmla="*/ 222 h 222"/>
                  <a:gd name="T2" fmla="*/ 132 w 136"/>
                  <a:gd name="T3" fmla="*/ 88 h 222"/>
                  <a:gd name="T4" fmla="*/ 1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3729" name="Freeform 11"/>
              <p:cNvSpPr>
                <a:spLocks/>
              </p:cNvSpPr>
              <p:nvPr/>
            </p:nvSpPr>
            <p:spPr bwMode="auto">
              <a:xfrm rot="-3077768">
                <a:off x="4051" y="610"/>
                <a:ext cx="116" cy="83"/>
              </a:xfrm>
              <a:custGeom>
                <a:avLst/>
                <a:gdLst>
                  <a:gd name="T0" fmla="*/ 0 w 218"/>
                  <a:gd name="T1" fmla="*/ 160 h 160"/>
                  <a:gd name="T2" fmla="*/ 126 w 218"/>
                  <a:gd name="T3" fmla="*/ 26 h 160"/>
                  <a:gd name="T4" fmla="*/ 218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3730" name="Line 12"/>
              <p:cNvSpPr>
                <a:spLocks noChangeShapeType="1"/>
              </p:cNvSpPr>
              <p:nvPr/>
            </p:nvSpPr>
            <p:spPr bwMode="auto">
              <a:xfrm rot="18522232" flipV="1">
                <a:off x="4053" y="608"/>
                <a:ext cx="0" cy="33"/>
              </a:xfrm>
              <a:prstGeom prst="line">
                <a:avLst/>
              </a:prstGeom>
              <a:noFill/>
              <a:ln w="12700">
                <a:solidFill>
                  <a:schemeClr val="tx1"/>
                </a:solidFill>
                <a:round/>
                <a:headEnd/>
                <a:tailEnd/>
              </a:ln>
            </p:spPr>
            <p:txBody>
              <a:bodyPr wrap="none" anchor="ctr"/>
              <a:lstStyle/>
              <a:p>
                <a:endParaRPr lang="cs-CZ"/>
              </a:p>
            </p:txBody>
          </p:sp>
          <p:sp>
            <p:nvSpPr>
              <p:cNvPr id="23731" name="Line 13"/>
              <p:cNvSpPr>
                <a:spLocks noChangeShapeType="1"/>
              </p:cNvSpPr>
              <p:nvPr/>
            </p:nvSpPr>
            <p:spPr bwMode="auto">
              <a:xfrm rot="18522232" flipV="1">
                <a:off x="4095" y="607"/>
                <a:ext cx="42" cy="4"/>
              </a:xfrm>
              <a:prstGeom prst="line">
                <a:avLst/>
              </a:prstGeom>
              <a:noFill/>
              <a:ln w="12700">
                <a:solidFill>
                  <a:schemeClr val="tx1"/>
                </a:solidFill>
                <a:round/>
                <a:headEnd/>
                <a:tailEnd/>
              </a:ln>
            </p:spPr>
            <p:txBody>
              <a:bodyPr wrap="none" anchor="ctr"/>
              <a:lstStyle/>
              <a:p>
                <a:endParaRPr lang="cs-CZ"/>
              </a:p>
            </p:txBody>
          </p:sp>
        </p:grpSp>
        <p:grpSp>
          <p:nvGrpSpPr>
            <p:cNvPr id="23656" name="Group 14"/>
            <p:cNvGrpSpPr>
              <a:grpSpLocks/>
            </p:cNvGrpSpPr>
            <p:nvPr/>
          </p:nvGrpSpPr>
          <p:grpSpPr bwMode="auto">
            <a:xfrm>
              <a:off x="4062" y="426"/>
              <a:ext cx="125" cy="127"/>
              <a:chOff x="4062" y="426"/>
              <a:chExt cx="125" cy="127"/>
            </a:xfrm>
          </p:grpSpPr>
          <p:sp>
            <p:nvSpPr>
              <p:cNvPr id="23724" name="Freeform 15"/>
              <p:cNvSpPr>
                <a:spLocks/>
              </p:cNvSpPr>
              <p:nvPr/>
            </p:nvSpPr>
            <p:spPr bwMode="auto">
              <a:xfrm rot="5576529">
                <a:off x="4093" y="405"/>
                <a:ext cx="73" cy="115"/>
              </a:xfrm>
              <a:custGeom>
                <a:avLst/>
                <a:gdLst>
                  <a:gd name="T0" fmla="*/ 0 w 136"/>
                  <a:gd name="T1" fmla="*/ 222 h 222"/>
                  <a:gd name="T2" fmla="*/ 132 w 136"/>
                  <a:gd name="T3" fmla="*/ 88 h 222"/>
                  <a:gd name="T4" fmla="*/ 1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3725" name="Freeform 16"/>
              <p:cNvSpPr>
                <a:spLocks/>
              </p:cNvSpPr>
              <p:nvPr/>
            </p:nvSpPr>
            <p:spPr bwMode="auto">
              <a:xfrm rot="5576529">
                <a:off x="4045" y="451"/>
                <a:ext cx="117" cy="83"/>
              </a:xfrm>
              <a:custGeom>
                <a:avLst/>
                <a:gdLst>
                  <a:gd name="T0" fmla="*/ 0 w 218"/>
                  <a:gd name="T1" fmla="*/ 160 h 160"/>
                  <a:gd name="T2" fmla="*/ 126 w 218"/>
                  <a:gd name="T3" fmla="*/ 26 h 160"/>
                  <a:gd name="T4" fmla="*/ 218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3726" name="Line 17"/>
              <p:cNvSpPr>
                <a:spLocks noChangeShapeType="1"/>
              </p:cNvSpPr>
              <p:nvPr/>
            </p:nvSpPr>
            <p:spPr bwMode="auto">
              <a:xfrm rot="5576529" flipV="1">
                <a:off x="4165" y="466"/>
                <a:ext cx="0" cy="33"/>
              </a:xfrm>
              <a:prstGeom prst="line">
                <a:avLst/>
              </a:prstGeom>
              <a:noFill/>
              <a:ln w="12700">
                <a:solidFill>
                  <a:schemeClr val="tx1"/>
                </a:solidFill>
                <a:round/>
                <a:headEnd/>
                <a:tailEnd/>
              </a:ln>
            </p:spPr>
            <p:txBody>
              <a:bodyPr wrap="none" anchor="ctr"/>
              <a:lstStyle/>
              <a:p>
                <a:endParaRPr lang="cs-CZ"/>
              </a:p>
            </p:txBody>
          </p:sp>
          <p:sp>
            <p:nvSpPr>
              <p:cNvPr id="23727" name="Line 18"/>
              <p:cNvSpPr>
                <a:spLocks noChangeShapeType="1"/>
              </p:cNvSpPr>
              <p:nvPr/>
            </p:nvSpPr>
            <p:spPr bwMode="auto">
              <a:xfrm rot="5576529" flipV="1">
                <a:off x="4102" y="530"/>
                <a:ext cx="42" cy="4"/>
              </a:xfrm>
              <a:prstGeom prst="line">
                <a:avLst/>
              </a:prstGeom>
              <a:noFill/>
              <a:ln w="12700">
                <a:solidFill>
                  <a:schemeClr val="tx1"/>
                </a:solidFill>
                <a:round/>
                <a:headEnd/>
                <a:tailEnd/>
              </a:ln>
            </p:spPr>
            <p:txBody>
              <a:bodyPr wrap="none" anchor="ctr"/>
              <a:lstStyle/>
              <a:p>
                <a:endParaRPr lang="cs-CZ"/>
              </a:p>
            </p:txBody>
          </p:sp>
        </p:grpSp>
        <p:grpSp>
          <p:nvGrpSpPr>
            <p:cNvPr id="23657" name="Group 19"/>
            <p:cNvGrpSpPr>
              <a:grpSpLocks/>
            </p:cNvGrpSpPr>
            <p:nvPr/>
          </p:nvGrpSpPr>
          <p:grpSpPr bwMode="auto">
            <a:xfrm>
              <a:off x="4163" y="618"/>
              <a:ext cx="128" cy="119"/>
              <a:chOff x="4163" y="618"/>
              <a:chExt cx="128" cy="119"/>
            </a:xfrm>
          </p:grpSpPr>
          <p:sp>
            <p:nvSpPr>
              <p:cNvPr id="23720" name="Freeform 20"/>
              <p:cNvSpPr>
                <a:spLocks/>
              </p:cNvSpPr>
              <p:nvPr/>
            </p:nvSpPr>
            <p:spPr bwMode="auto">
              <a:xfrm rot="-908723">
                <a:off x="4163" y="618"/>
                <a:ext cx="70" cy="119"/>
              </a:xfrm>
              <a:custGeom>
                <a:avLst/>
                <a:gdLst>
                  <a:gd name="T0" fmla="*/ 0 w 136"/>
                  <a:gd name="T1" fmla="*/ 222 h 222"/>
                  <a:gd name="T2" fmla="*/ 132 w 136"/>
                  <a:gd name="T3" fmla="*/ 88 h 222"/>
                  <a:gd name="T4" fmla="*/ 1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3721" name="Freeform 21"/>
              <p:cNvSpPr>
                <a:spLocks/>
              </p:cNvSpPr>
              <p:nvPr/>
            </p:nvSpPr>
            <p:spPr bwMode="auto">
              <a:xfrm rot="-908723">
                <a:off x="4178" y="651"/>
                <a:ext cx="113" cy="86"/>
              </a:xfrm>
              <a:custGeom>
                <a:avLst/>
                <a:gdLst>
                  <a:gd name="T0" fmla="*/ 0 w 218"/>
                  <a:gd name="T1" fmla="*/ 160 h 160"/>
                  <a:gd name="T2" fmla="*/ 126 w 218"/>
                  <a:gd name="T3" fmla="*/ 26 h 160"/>
                  <a:gd name="T4" fmla="*/ 218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3722" name="Line 22"/>
              <p:cNvSpPr>
                <a:spLocks noChangeShapeType="1"/>
              </p:cNvSpPr>
              <p:nvPr/>
            </p:nvSpPr>
            <p:spPr bwMode="auto">
              <a:xfrm rot="20691277" flipV="1">
                <a:off x="4206" y="619"/>
                <a:ext cx="0" cy="35"/>
              </a:xfrm>
              <a:prstGeom prst="line">
                <a:avLst/>
              </a:prstGeom>
              <a:noFill/>
              <a:ln w="12700">
                <a:solidFill>
                  <a:schemeClr val="tx1"/>
                </a:solidFill>
                <a:round/>
                <a:headEnd/>
                <a:tailEnd/>
              </a:ln>
            </p:spPr>
            <p:txBody>
              <a:bodyPr wrap="none" anchor="ctr"/>
              <a:lstStyle/>
              <a:p>
                <a:endParaRPr lang="cs-CZ"/>
              </a:p>
            </p:txBody>
          </p:sp>
          <p:sp>
            <p:nvSpPr>
              <p:cNvPr id="23723" name="Line 23"/>
              <p:cNvSpPr>
                <a:spLocks noChangeShapeType="1"/>
              </p:cNvSpPr>
              <p:nvPr/>
            </p:nvSpPr>
            <p:spPr bwMode="auto">
              <a:xfrm rot="20691277" flipV="1">
                <a:off x="4245" y="661"/>
                <a:ext cx="40" cy="5"/>
              </a:xfrm>
              <a:prstGeom prst="line">
                <a:avLst/>
              </a:prstGeom>
              <a:noFill/>
              <a:ln w="12700">
                <a:solidFill>
                  <a:schemeClr val="tx1"/>
                </a:solidFill>
                <a:round/>
                <a:headEnd/>
                <a:tailEnd/>
              </a:ln>
            </p:spPr>
            <p:txBody>
              <a:bodyPr wrap="none" anchor="ctr"/>
              <a:lstStyle/>
              <a:p>
                <a:endParaRPr lang="cs-CZ"/>
              </a:p>
            </p:txBody>
          </p:sp>
        </p:grpSp>
        <p:sp>
          <p:nvSpPr>
            <p:cNvPr id="23658" name="Line 24"/>
            <p:cNvSpPr>
              <a:spLocks noChangeShapeType="1"/>
            </p:cNvSpPr>
            <p:nvPr/>
          </p:nvSpPr>
          <p:spPr bwMode="auto">
            <a:xfrm flipV="1">
              <a:off x="2299" y="886"/>
              <a:ext cx="266" cy="194"/>
            </a:xfrm>
            <a:prstGeom prst="line">
              <a:avLst/>
            </a:prstGeom>
            <a:noFill/>
            <a:ln w="38100">
              <a:solidFill>
                <a:schemeClr val="tx1"/>
              </a:solidFill>
              <a:round/>
              <a:headEnd/>
              <a:tailEnd type="triangle" w="med" len="med"/>
            </a:ln>
          </p:spPr>
          <p:txBody>
            <a:bodyPr wrap="none" anchor="ctr"/>
            <a:lstStyle/>
            <a:p>
              <a:endParaRPr lang="cs-CZ"/>
            </a:p>
          </p:txBody>
        </p:sp>
        <p:sp>
          <p:nvSpPr>
            <p:cNvPr id="23659" name="Line 25"/>
            <p:cNvSpPr>
              <a:spLocks noChangeShapeType="1"/>
            </p:cNvSpPr>
            <p:nvPr/>
          </p:nvSpPr>
          <p:spPr bwMode="auto">
            <a:xfrm>
              <a:off x="2321" y="1617"/>
              <a:ext cx="254" cy="227"/>
            </a:xfrm>
            <a:prstGeom prst="line">
              <a:avLst/>
            </a:prstGeom>
            <a:noFill/>
            <a:ln w="38100">
              <a:solidFill>
                <a:schemeClr val="tx1"/>
              </a:solidFill>
              <a:round/>
              <a:headEnd/>
              <a:tailEnd type="triangle" w="med" len="med"/>
            </a:ln>
          </p:spPr>
          <p:txBody>
            <a:bodyPr wrap="none" anchor="ctr"/>
            <a:lstStyle/>
            <a:p>
              <a:endParaRPr lang="cs-CZ"/>
            </a:p>
          </p:txBody>
        </p:sp>
        <p:sp>
          <p:nvSpPr>
            <p:cNvPr id="23660" name="Line 26"/>
            <p:cNvSpPr>
              <a:spLocks noChangeShapeType="1"/>
            </p:cNvSpPr>
            <p:nvPr/>
          </p:nvSpPr>
          <p:spPr bwMode="auto">
            <a:xfrm flipV="1">
              <a:off x="4303" y="2030"/>
              <a:ext cx="263" cy="9"/>
            </a:xfrm>
            <a:prstGeom prst="line">
              <a:avLst/>
            </a:prstGeom>
            <a:noFill/>
            <a:ln w="28575">
              <a:solidFill>
                <a:schemeClr val="tx1"/>
              </a:solidFill>
              <a:round/>
              <a:headEnd/>
              <a:tailEnd type="triangle" w="med" len="med"/>
            </a:ln>
          </p:spPr>
          <p:txBody>
            <a:bodyPr wrap="none" anchor="ctr"/>
            <a:lstStyle/>
            <a:p>
              <a:endParaRPr lang="cs-CZ"/>
            </a:p>
          </p:txBody>
        </p:sp>
        <p:sp>
          <p:nvSpPr>
            <p:cNvPr id="23661" name="Line 27"/>
            <p:cNvSpPr>
              <a:spLocks noChangeShapeType="1"/>
            </p:cNvSpPr>
            <p:nvPr/>
          </p:nvSpPr>
          <p:spPr bwMode="auto">
            <a:xfrm>
              <a:off x="4219" y="894"/>
              <a:ext cx="567" cy="813"/>
            </a:xfrm>
            <a:prstGeom prst="line">
              <a:avLst/>
            </a:prstGeom>
            <a:noFill/>
            <a:ln w="38100">
              <a:solidFill>
                <a:schemeClr val="tx1"/>
              </a:solidFill>
              <a:round/>
              <a:headEnd/>
              <a:tailEnd type="triangle" w="med" len="med"/>
            </a:ln>
          </p:spPr>
          <p:txBody>
            <a:bodyPr wrap="none" anchor="ctr"/>
            <a:lstStyle/>
            <a:p>
              <a:endParaRPr lang="cs-CZ"/>
            </a:p>
          </p:txBody>
        </p:sp>
        <p:sp>
          <p:nvSpPr>
            <p:cNvPr id="23662" name="Line 28"/>
            <p:cNvSpPr>
              <a:spLocks noChangeShapeType="1"/>
            </p:cNvSpPr>
            <p:nvPr/>
          </p:nvSpPr>
          <p:spPr bwMode="auto">
            <a:xfrm flipV="1">
              <a:off x="1332" y="1745"/>
              <a:ext cx="371" cy="354"/>
            </a:xfrm>
            <a:prstGeom prst="line">
              <a:avLst/>
            </a:prstGeom>
            <a:noFill/>
            <a:ln w="38100">
              <a:solidFill>
                <a:schemeClr val="tx1"/>
              </a:solidFill>
              <a:round/>
              <a:headEnd/>
              <a:tailEnd type="triangle" w="med" len="med"/>
            </a:ln>
          </p:spPr>
          <p:txBody>
            <a:bodyPr wrap="none" anchor="ctr"/>
            <a:lstStyle/>
            <a:p>
              <a:endParaRPr lang="cs-CZ"/>
            </a:p>
          </p:txBody>
        </p:sp>
        <p:sp>
          <p:nvSpPr>
            <p:cNvPr id="23663" name="Line 29"/>
            <p:cNvSpPr>
              <a:spLocks noChangeShapeType="1"/>
            </p:cNvSpPr>
            <p:nvPr/>
          </p:nvSpPr>
          <p:spPr bwMode="auto">
            <a:xfrm>
              <a:off x="3120" y="814"/>
              <a:ext cx="285" cy="0"/>
            </a:xfrm>
            <a:prstGeom prst="line">
              <a:avLst/>
            </a:prstGeom>
            <a:noFill/>
            <a:ln w="38100">
              <a:solidFill>
                <a:schemeClr val="tx1"/>
              </a:solidFill>
              <a:round/>
              <a:headEnd/>
              <a:tailEnd type="triangle" w="med" len="med"/>
            </a:ln>
          </p:spPr>
          <p:txBody>
            <a:bodyPr wrap="none" anchor="ctr"/>
            <a:lstStyle/>
            <a:p>
              <a:endParaRPr lang="cs-CZ"/>
            </a:p>
          </p:txBody>
        </p:sp>
        <p:sp>
          <p:nvSpPr>
            <p:cNvPr id="23664" name="Line 30"/>
            <p:cNvSpPr>
              <a:spLocks noChangeShapeType="1"/>
            </p:cNvSpPr>
            <p:nvPr/>
          </p:nvSpPr>
          <p:spPr bwMode="auto">
            <a:xfrm>
              <a:off x="3095" y="1889"/>
              <a:ext cx="318" cy="0"/>
            </a:xfrm>
            <a:prstGeom prst="line">
              <a:avLst/>
            </a:prstGeom>
            <a:noFill/>
            <a:ln w="38100">
              <a:solidFill>
                <a:schemeClr val="tx1"/>
              </a:solidFill>
              <a:round/>
              <a:headEnd/>
              <a:tailEnd type="triangle" w="med" len="med"/>
            </a:ln>
          </p:spPr>
          <p:txBody>
            <a:bodyPr wrap="none" anchor="ctr"/>
            <a:lstStyle/>
            <a:p>
              <a:endParaRPr lang="cs-CZ"/>
            </a:p>
          </p:txBody>
        </p:sp>
        <p:sp>
          <p:nvSpPr>
            <p:cNvPr id="23665" name="Text Box 31"/>
            <p:cNvSpPr txBox="1">
              <a:spLocks noChangeArrowheads="1"/>
            </p:cNvSpPr>
            <p:nvPr/>
          </p:nvSpPr>
          <p:spPr bwMode="auto">
            <a:xfrm>
              <a:off x="3533" y="359"/>
              <a:ext cx="476" cy="288"/>
            </a:xfrm>
            <a:prstGeom prst="rect">
              <a:avLst/>
            </a:prstGeom>
            <a:noFill/>
            <a:ln w="12700">
              <a:noFill/>
              <a:miter lim="800000"/>
              <a:headEnd/>
              <a:tailEnd/>
            </a:ln>
          </p:spPr>
          <p:txBody>
            <a:bodyPr>
              <a:spAutoFit/>
            </a:bodyPr>
            <a:lstStyle/>
            <a:p>
              <a:pPr algn="ctr" eaLnBrk="1" hangingPunct="1">
                <a:spcBef>
                  <a:spcPct val="50000"/>
                </a:spcBef>
              </a:pPr>
              <a:r>
                <a:rPr lang="en-US" altLang="it-IT" b="1">
                  <a:latin typeface="Arial" pitchFamily="34" charset="0"/>
                </a:rPr>
                <a:t>IgE</a:t>
              </a:r>
            </a:p>
          </p:txBody>
        </p:sp>
        <p:sp>
          <p:nvSpPr>
            <p:cNvPr id="23666" name="Text Box 32"/>
            <p:cNvSpPr txBox="1">
              <a:spLocks noChangeArrowheads="1"/>
            </p:cNvSpPr>
            <p:nvPr/>
          </p:nvSpPr>
          <p:spPr bwMode="auto">
            <a:xfrm>
              <a:off x="2575" y="669"/>
              <a:ext cx="509" cy="312"/>
            </a:xfrm>
            <a:prstGeom prst="rect">
              <a:avLst/>
            </a:prstGeom>
            <a:noFill/>
            <a:ln w="38100">
              <a:solidFill>
                <a:schemeClr val="bg1"/>
              </a:solidFill>
              <a:miter lim="800000"/>
              <a:headEnd/>
              <a:tailEnd/>
            </a:ln>
          </p:spPr>
          <p:txBody>
            <a:bodyPr>
              <a:spAutoFit/>
            </a:bodyPr>
            <a:lstStyle/>
            <a:p>
              <a:pPr algn="ctr" eaLnBrk="1" hangingPunct="1">
                <a:spcBef>
                  <a:spcPct val="50000"/>
                </a:spcBef>
              </a:pPr>
              <a:r>
                <a:rPr lang="en-US" altLang="it-IT" b="1">
                  <a:latin typeface="Arial" pitchFamily="34" charset="0"/>
                </a:rPr>
                <a:t>IL-4</a:t>
              </a:r>
            </a:p>
          </p:txBody>
        </p:sp>
        <p:sp>
          <p:nvSpPr>
            <p:cNvPr id="23667" name="Text Box 33"/>
            <p:cNvSpPr txBox="1">
              <a:spLocks noChangeArrowheads="1"/>
            </p:cNvSpPr>
            <p:nvPr/>
          </p:nvSpPr>
          <p:spPr bwMode="auto">
            <a:xfrm>
              <a:off x="2502" y="1747"/>
              <a:ext cx="660" cy="288"/>
            </a:xfrm>
            <a:prstGeom prst="rect">
              <a:avLst/>
            </a:prstGeom>
            <a:noFill/>
            <a:ln w="12700">
              <a:noFill/>
              <a:miter lim="800000"/>
              <a:headEnd/>
              <a:tailEnd/>
            </a:ln>
          </p:spPr>
          <p:txBody>
            <a:bodyPr>
              <a:spAutoFit/>
            </a:bodyPr>
            <a:lstStyle/>
            <a:p>
              <a:pPr algn="ctr" eaLnBrk="1" hangingPunct="1">
                <a:spcBef>
                  <a:spcPct val="50000"/>
                </a:spcBef>
              </a:pPr>
              <a:r>
                <a:rPr lang="en-US" altLang="it-IT" b="1">
                  <a:latin typeface="Arial" pitchFamily="34" charset="0"/>
                </a:rPr>
                <a:t>IL-5</a:t>
              </a:r>
            </a:p>
          </p:txBody>
        </p:sp>
        <p:sp>
          <p:nvSpPr>
            <p:cNvPr id="23668" name="Text Box 34"/>
            <p:cNvSpPr txBox="1">
              <a:spLocks noChangeArrowheads="1"/>
            </p:cNvSpPr>
            <p:nvPr/>
          </p:nvSpPr>
          <p:spPr bwMode="auto">
            <a:xfrm>
              <a:off x="4574" y="1764"/>
              <a:ext cx="1081" cy="518"/>
            </a:xfrm>
            <a:prstGeom prst="rect">
              <a:avLst/>
            </a:prstGeom>
            <a:noFill/>
            <a:ln w="12700">
              <a:noFill/>
              <a:miter lim="800000"/>
              <a:headEnd/>
              <a:tailEnd/>
            </a:ln>
          </p:spPr>
          <p:txBody>
            <a:bodyPr>
              <a:spAutoFit/>
            </a:bodyPr>
            <a:lstStyle/>
            <a:p>
              <a:pPr eaLnBrk="1" hangingPunct="1">
                <a:spcBef>
                  <a:spcPct val="50000"/>
                </a:spcBef>
              </a:pPr>
              <a:r>
                <a:rPr lang="en-US" altLang="it-IT" b="1">
                  <a:latin typeface="Arial" pitchFamily="34" charset="0"/>
                </a:rPr>
                <a:t>Alergic</a:t>
              </a:r>
              <a:r>
                <a:rPr lang="cs-CZ" altLang="it-IT" b="1">
                  <a:latin typeface="Arial" pitchFamily="34" charset="0"/>
                </a:rPr>
                <a:t>ká</a:t>
              </a:r>
              <a:r>
                <a:rPr lang="en-US" altLang="it-IT" b="1">
                  <a:latin typeface="Arial" pitchFamily="34" charset="0"/>
                </a:rPr>
                <a:t/>
              </a:r>
              <a:br>
                <a:rPr lang="en-US" altLang="it-IT" b="1">
                  <a:latin typeface="Arial" pitchFamily="34" charset="0"/>
                </a:rPr>
              </a:br>
              <a:r>
                <a:rPr lang="it-IT" altLang="it-IT" b="1">
                  <a:latin typeface="Arial" pitchFamily="34" charset="0"/>
                </a:rPr>
                <a:t>o</a:t>
              </a:r>
              <a:r>
                <a:rPr lang="cs-CZ" altLang="it-IT" b="1">
                  <a:latin typeface="Arial" pitchFamily="34" charset="0"/>
                </a:rPr>
                <a:t>dpověď</a:t>
              </a:r>
              <a:endParaRPr lang="en-US" altLang="it-IT" b="1">
                <a:latin typeface="Arial" pitchFamily="34" charset="0"/>
              </a:endParaRPr>
            </a:p>
          </p:txBody>
        </p:sp>
        <p:sp>
          <p:nvSpPr>
            <p:cNvPr id="23669" name="Text Box 35"/>
            <p:cNvSpPr txBox="1">
              <a:spLocks noChangeArrowheads="1"/>
            </p:cNvSpPr>
            <p:nvPr/>
          </p:nvSpPr>
          <p:spPr bwMode="auto">
            <a:xfrm>
              <a:off x="3424" y="1447"/>
              <a:ext cx="981" cy="212"/>
            </a:xfrm>
            <a:prstGeom prst="rect">
              <a:avLst/>
            </a:prstGeom>
            <a:noFill/>
            <a:ln w="12700">
              <a:noFill/>
              <a:miter lim="800000"/>
              <a:headEnd/>
              <a:tailEnd/>
            </a:ln>
          </p:spPr>
          <p:txBody>
            <a:bodyPr>
              <a:spAutoFit/>
            </a:bodyPr>
            <a:lstStyle/>
            <a:p>
              <a:pPr eaLnBrk="1" hangingPunct="1">
                <a:spcBef>
                  <a:spcPct val="50000"/>
                </a:spcBef>
              </a:pPr>
              <a:r>
                <a:rPr lang="en-US" altLang="it-IT" sz="1600" b="1">
                  <a:latin typeface="Arial" pitchFamily="34" charset="0"/>
                </a:rPr>
                <a:t>Eo</a:t>
              </a:r>
              <a:r>
                <a:rPr lang="cs-CZ" altLang="it-IT" sz="1600" b="1">
                  <a:latin typeface="Arial" pitchFamily="34" charset="0"/>
                </a:rPr>
                <a:t>z</a:t>
              </a:r>
              <a:r>
                <a:rPr lang="en-US" altLang="it-IT" sz="1600" b="1">
                  <a:latin typeface="Arial" pitchFamily="34" charset="0"/>
                </a:rPr>
                <a:t>ino</a:t>
              </a:r>
              <a:r>
                <a:rPr lang="cs-CZ" altLang="it-IT" sz="1600" b="1">
                  <a:latin typeface="Arial" pitchFamily="34" charset="0"/>
                </a:rPr>
                <a:t>f</a:t>
              </a:r>
              <a:r>
                <a:rPr lang="en-US" altLang="it-IT" sz="1600" b="1">
                  <a:latin typeface="Arial" pitchFamily="34" charset="0"/>
                </a:rPr>
                <a:t>il</a:t>
              </a:r>
              <a:r>
                <a:rPr lang="cs-CZ" altLang="it-IT" sz="1600" b="1">
                  <a:latin typeface="Arial" pitchFamily="34" charset="0"/>
                </a:rPr>
                <a:t>y</a:t>
              </a:r>
              <a:endParaRPr lang="en-US" altLang="it-IT" sz="1800" b="1">
                <a:latin typeface="Arial" pitchFamily="34" charset="0"/>
              </a:endParaRPr>
            </a:p>
          </p:txBody>
        </p:sp>
        <p:sp>
          <p:nvSpPr>
            <p:cNvPr id="23670" name="Freeform 36"/>
            <p:cNvSpPr>
              <a:spLocks/>
            </p:cNvSpPr>
            <p:nvPr/>
          </p:nvSpPr>
          <p:spPr bwMode="auto">
            <a:xfrm>
              <a:off x="3565" y="1680"/>
              <a:ext cx="447" cy="482"/>
            </a:xfrm>
            <a:custGeom>
              <a:avLst/>
              <a:gdLst>
                <a:gd name="T0" fmla="*/ 266 w 288"/>
                <a:gd name="T1" fmla="*/ 63 h 292"/>
                <a:gd name="T2" fmla="*/ 248 w 288"/>
                <a:gd name="T3" fmla="*/ 40 h 292"/>
                <a:gd name="T4" fmla="*/ 227 w 288"/>
                <a:gd name="T5" fmla="*/ 23 h 292"/>
                <a:gd name="T6" fmla="*/ 202 w 288"/>
                <a:gd name="T7" fmla="*/ 10 h 292"/>
                <a:gd name="T8" fmla="*/ 176 w 288"/>
                <a:gd name="T9" fmla="*/ 2 h 292"/>
                <a:gd name="T10" fmla="*/ 148 w 288"/>
                <a:gd name="T11" fmla="*/ 0 h 292"/>
                <a:gd name="T12" fmla="*/ 120 w 288"/>
                <a:gd name="T13" fmla="*/ 3 h 292"/>
                <a:gd name="T14" fmla="*/ 93 w 288"/>
                <a:gd name="T15" fmla="*/ 12 h 292"/>
                <a:gd name="T16" fmla="*/ 68 w 288"/>
                <a:gd name="T17" fmla="*/ 26 h 292"/>
                <a:gd name="T18" fmla="*/ 44 w 288"/>
                <a:gd name="T19" fmla="*/ 44 h 292"/>
                <a:gd name="T20" fmla="*/ 26 w 288"/>
                <a:gd name="T21" fmla="*/ 67 h 292"/>
                <a:gd name="T22" fmla="*/ 11 w 288"/>
                <a:gd name="T23" fmla="*/ 92 h 292"/>
                <a:gd name="T24" fmla="*/ 4 w 288"/>
                <a:gd name="T25" fmla="*/ 119 h 292"/>
                <a:gd name="T26" fmla="*/ 0 w 288"/>
                <a:gd name="T27" fmla="*/ 148 h 292"/>
                <a:gd name="T28" fmla="*/ 1 w 288"/>
                <a:gd name="T29" fmla="*/ 175 h 292"/>
                <a:gd name="T30" fmla="*/ 8 w 288"/>
                <a:gd name="T31" fmla="*/ 202 h 292"/>
                <a:gd name="T32" fmla="*/ 21 w 288"/>
                <a:gd name="T33" fmla="*/ 229 h 292"/>
                <a:gd name="T34" fmla="*/ 40 w 288"/>
                <a:gd name="T35" fmla="*/ 251 h 292"/>
                <a:gd name="T36" fmla="*/ 61 w 288"/>
                <a:gd name="T37" fmla="*/ 268 h 292"/>
                <a:gd name="T38" fmla="*/ 85 w 288"/>
                <a:gd name="T39" fmla="*/ 281 h 292"/>
                <a:gd name="T40" fmla="*/ 111 w 288"/>
                <a:gd name="T41" fmla="*/ 290 h 292"/>
                <a:gd name="T42" fmla="*/ 139 w 288"/>
                <a:gd name="T43" fmla="*/ 292 h 292"/>
                <a:gd name="T44" fmla="*/ 167 w 288"/>
                <a:gd name="T45" fmla="*/ 289 h 292"/>
                <a:gd name="T46" fmla="*/ 195 w 288"/>
                <a:gd name="T47" fmla="*/ 280 h 292"/>
                <a:gd name="T48" fmla="*/ 221 w 288"/>
                <a:gd name="T49" fmla="*/ 266 h 292"/>
                <a:gd name="T50" fmla="*/ 244 w 288"/>
                <a:gd name="T51" fmla="*/ 247 h 292"/>
                <a:gd name="T52" fmla="*/ 262 w 288"/>
                <a:gd name="T53" fmla="*/ 225 h 292"/>
                <a:gd name="T54" fmla="*/ 275 w 288"/>
                <a:gd name="T55" fmla="*/ 199 h 292"/>
                <a:gd name="T56" fmla="*/ 285 w 288"/>
                <a:gd name="T57" fmla="*/ 172 h 292"/>
                <a:gd name="T58" fmla="*/ 288 w 288"/>
                <a:gd name="T59" fmla="*/ 144 h 292"/>
                <a:gd name="T60" fmla="*/ 286 w 288"/>
                <a:gd name="T61" fmla="*/ 117 h 292"/>
                <a:gd name="T62" fmla="*/ 279 w 288"/>
                <a:gd name="T63" fmla="*/ 90 h 292"/>
                <a:gd name="T64" fmla="*/ 266 w 288"/>
                <a:gd name="T65" fmla="*/ 63 h 29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8"/>
                <a:gd name="T100" fmla="*/ 0 h 292"/>
                <a:gd name="T101" fmla="*/ 288 w 288"/>
                <a:gd name="T102" fmla="*/ 292 h 29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8" h="292">
                  <a:moveTo>
                    <a:pt x="266" y="63"/>
                  </a:moveTo>
                  <a:lnTo>
                    <a:pt x="248" y="40"/>
                  </a:lnTo>
                  <a:lnTo>
                    <a:pt x="227" y="23"/>
                  </a:lnTo>
                  <a:lnTo>
                    <a:pt x="202" y="10"/>
                  </a:lnTo>
                  <a:lnTo>
                    <a:pt x="176" y="2"/>
                  </a:lnTo>
                  <a:lnTo>
                    <a:pt x="148" y="0"/>
                  </a:lnTo>
                  <a:lnTo>
                    <a:pt x="120" y="3"/>
                  </a:lnTo>
                  <a:lnTo>
                    <a:pt x="93" y="12"/>
                  </a:lnTo>
                  <a:lnTo>
                    <a:pt x="68" y="26"/>
                  </a:lnTo>
                  <a:lnTo>
                    <a:pt x="44" y="44"/>
                  </a:lnTo>
                  <a:lnTo>
                    <a:pt x="26" y="67"/>
                  </a:lnTo>
                  <a:lnTo>
                    <a:pt x="11" y="92"/>
                  </a:lnTo>
                  <a:lnTo>
                    <a:pt x="4" y="119"/>
                  </a:lnTo>
                  <a:lnTo>
                    <a:pt x="0" y="148"/>
                  </a:lnTo>
                  <a:lnTo>
                    <a:pt x="1" y="175"/>
                  </a:lnTo>
                  <a:lnTo>
                    <a:pt x="8" y="202"/>
                  </a:lnTo>
                  <a:lnTo>
                    <a:pt x="21" y="229"/>
                  </a:lnTo>
                  <a:lnTo>
                    <a:pt x="40" y="251"/>
                  </a:lnTo>
                  <a:lnTo>
                    <a:pt x="61" y="268"/>
                  </a:lnTo>
                  <a:lnTo>
                    <a:pt x="85" y="281"/>
                  </a:lnTo>
                  <a:lnTo>
                    <a:pt x="111" y="290"/>
                  </a:lnTo>
                  <a:lnTo>
                    <a:pt x="139" y="292"/>
                  </a:lnTo>
                  <a:lnTo>
                    <a:pt x="167" y="289"/>
                  </a:lnTo>
                  <a:lnTo>
                    <a:pt x="195" y="280"/>
                  </a:lnTo>
                  <a:lnTo>
                    <a:pt x="221" y="266"/>
                  </a:lnTo>
                  <a:lnTo>
                    <a:pt x="244" y="247"/>
                  </a:lnTo>
                  <a:lnTo>
                    <a:pt x="262" y="225"/>
                  </a:lnTo>
                  <a:lnTo>
                    <a:pt x="275" y="199"/>
                  </a:lnTo>
                  <a:lnTo>
                    <a:pt x="285" y="172"/>
                  </a:lnTo>
                  <a:lnTo>
                    <a:pt x="288" y="144"/>
                  </a:lnTo>
                  <a:lnTo>
                    <a:pt x="286" y="117"/>
                  </a:lnTo>
                  <a:lnTo>
                    <a:pt x="279" y="90"/>
                  </a:lnTo>
                  <a:lnTo>
                    <a:pt x="266" y="63"/>
                  </a:lnTo>
                  <a:close/>
                </a:path>
              </a:pathLst>
            </a:custGeom>
            <a:solidFill>
              <a:srgbClr val="FFFFFF"/>
            </a:solidFill>
            <a:ln w="9525">
              <a:noFill/>
              <a:round/>
              <a:headEnd/>
              <a:tailEnd/>
            </a:ln>
          </p:spPr>
          <p:txBody>
            <a:bodyPr/>
            <a:lstStyle/>
            <a:p>
              <a:endParaRPr lang="cs-CZ"/>
            </a:p>
          </p:txBody>
        </p:sp>
        <p:sp>
          <p:nvSpPr>
            <p:cNvPr id="23671" name="Freeform 37"/>
            <p:cNvSpPr>
              <a:spLocks/>
            </p:cNvSpPr>
            <p:nvPr/>
          </p:nvSpPr>
          <p:spPr bwMode="auto">
            <a:xfrm>
              <a:off x="3557" y="1673"/>
              <a:ext cx="464" cy="496"/>
            </a:xfrm>
            <a:custGeom>
              <a:avLst/>
              <a:gdLst>
                <a:gd name="T0" fmla="*/ 257 w 299"/>
                <a:gd name="T1" fmla="*/ 42 h 300"/>
                <a:gd name="T2" fmla="*/ 236 w 299"/>
                <a:gd name="T3" fmla="*/ 24 h 300"/>
                <a:gd name="T4" fmla="*/ 182 w 299"/>
                <a:gd name="T5" fmla="*/ 3 h 300"/>
                <a:gd name="T6" fmla="*/ 154 w 299"/>
                <a:gd name="T7" fmla="*/ 0 h 300"/>
                <a:gd name="T8" fmla="*/ 97 w 299"/>
                <a:gd name="T9" fmla="*/ 11 h 300"/>
                <a:gd name="T10" fmla="*/ 71 w 299"/>
                <a:gd name="T11" fmla="*/ 27 h 300"/>
                <a:gd name="T12" fmla="*/ 27 w 299"/>
                <a:gd name="T13" fmla="*/ 69 h 300"/>
                <a:gd name="T14" fmla="*/ 13 w 299"/>
                <a:gd name="T15" fmla="*/ 95 h 300"/>
                <a:gd name="T16" fmla="*/ 0 w 299"/>
                <a:gd name="T17" fmla="*/ 151 h 300"/>
                <a:gd name="T18" fmla="*/ 2 w 299"/>
                <a:gd name="T19" fmla="*/ 180 h 300"/>
                <a:gd name="T20" fmla="*/ 23 w 299"/>
                <a:gd name="T21" fmla="*/ 235 h 300"/>
                <a:gd name="T22" fmla="*/ 42 w 299"/>
                <a:gd name="T23" fmla="*/ 259 h 300"/>
                <a:gd name="T24" fmla="*/ 88 w 299"/>
                <a:gd name="T25" fmla="*/ 290 h 300"/>
                <a:gd name="T26" fmla="*/ 117 w 299"/>
                <a:gd name="T27" fmla="*/ 298 h 300"/>
                <a:gd name="T28" fmla="*/ 173 w 299"/>
                <a:gd name="T29" fmla="*/ 297 h 300"/>
                <a:gd name="T30" fmla="*/ 202 w 299"/>
                <a:gd name="T31" fmla="*/ 288 h 300"/>
                <a:gd name="T32" fmla="*/ 253 w 299"/>
                <a:gd name="T33" fmla="*/ 255 h 300"/>
                <a:gd name="T34" fmla="*/ 272 w 299"/>
                <a:gd name="T35" fmla="*/ 231 h 300"/>
                <a:gd name="T36" fmla="*/ 294 w 299"/>
                <a:gd name="T37" fmla="*/ 178 h 300"/>
                <a:gd name="T38" fmla="*/ 299 w 299"/>
                <a:gd name="T39" fmla="*/ 148 h 300"/>
                <a:gd name="T40" fmla="*/ 289 w 299"/>
                <a:gd name="T41" fmla="*/ 93 h 300"/>
                <a:gd name="T42" fmla="*/ 268 w 299"/>
                <a:gd name="T43" fmla="*/ 69 h 300"/>
                <a:gd name="T44" fmla="*/ 281 w 299"/>
                <a:gd name="T45" fmla="*/ 95 h 300"/>
                <a:gd name="T46" fmla="*/ 289 w 299"/>
                <a:gd name="T47" fmla="*/ 121 h 300"/>
                <a:gd name="T48" fmla="*/ 290 w 299"/>
                <a:gd name="T49" fmla="*/ 147 h 300"/>
                <a:gd name="T50" fmla="*/ 287 w 299"/>
                <a:gd name="T51" fmla="*/ 175 h 300"/>
                <a:gd name="T52" fmla="*/ 278 w 299"/>
                <a:gd name="T53" fmla="*/ 202 h 300"/>
                <a:gd name="T54" fmla="*/ 265 w 299"/>
                <a:gd name="T55" fmla="*/ 227 h 300"/>
                <a:gd name="T56" fmla="*/ 246 w 299"/>
                <a:gd name="T57" fmla="*/ 248 h 300"/>
                <a:gd name="T58" fmla="*/ 225 w 299"/>
                <a:gd name="T59" fmla="*/ 267 h 300"/>
                <a:gd name="T60" fmla="*/ 199 w 299"/>
                <a:gd name="T61" fmla="*/ 280 h 300"/>
                <a:gd name="T62" fmla="*/ 172 w 299"/>
                <a:gd name="T63" fmla="*/ 289 h 300"/>
                <a:gd name="T64" fmla="*/ 144 w 299"/>
                <a:gd name="T65" fmla="*/ 292 h 300"/>
                <a:gd name="T66" fmla="*/ 118 w 299"/>
                <a:gd name="T67" fmla="*/ 290 h 300"/>
                <a:gd name="T68" fmla="*/ 92 w 299"/>
                <a:gd name="T69" fmla="*/ 282 h 300"/>
                <a:gd name="T70" fmla="*/ 70 w 299"/>
                <a:gd name="T71" fmla="*/ 270 h 300"/>
                <a:gd name="T72" fmla="*/ 48 w 299"/>
                <a:gd name="T73" fmla="*/ 253 h 300"/>
                <a:gd name="T74" fmla="*/ 31 w 299"/>
                <a:gd name="T75" fmla="*/ 231 h 300"/>
                <a:gd name="T76" fmla="*/ 18 w 299"/>
                <a:gd name="T77" fmla="*/ 205 h 300"/>
                <a:gd name="T78" fmla="*/ 10 w 299"/>
                <a:gd name="T79" fmla="*/ 179 h 300"/>
                <a:gd name="T80" fmla="*/ 9 w 299"/>
                <a:gd name="T81" fmla="*/ 152 h 300"/>
                <a:gd name="T82" fmla="*/ 12 w 299"/>
                <a:gd name="T83" fmla="*/ 125 h 300"/>
                <a:gd name="T84" fmla="*/ 21 w 299"/>
                <a:gd name="T85" fmla="*/ 98 h 300"/>
                <a:gd name="T86" fmla="*/ 34 w 299"/>
                <a:gd name="T87" fmla="*/ 74 h 300"/>
                <a:gd name="T88" fmla="*/ 52 w 299"/>
                <a:gd name="T89" fmla="*/ 52 h 300"/>
                <a:gd name="T90" fmla="*/ 75 w 299"/>
                <a:gd name="T91" fmla="*/ 33 h 300"/>
                <a:gd name="T92" fmla="*/ 100 w 299"/>
                <a:gd name="T93" fmla="*/ 20 h 300"/>
                <a:gd name="T94" fmla="*/ 127 w 299"/>
                <a:gd name="T95" fmla="*/ 11 h 300"/>
                <a:gd name="T96" fmla="*/ 154 w 299"/>
                <a:gd name="T97" fmla="*/ 8 h 300"/>
                <a:gd name="T98" fmla="*/ 180 w 299"/>
                <a:gd name="T99" fmla="*/ 10 h 300"/>
                <a:gd name="T100" fmla="*/ 206 w 299"/>
                <a:gd name="T101" fmla="*/ 19 h 300"/>
                <a:gd name="T102" fmla="*/ 230 w 299"/>
                <a:gd name="T103" fmla="*/ 30 h 300"/>
                <a:gd name="T104" fmla="*/ 251 w 299"/>
                <a:gd name="T105" fmla="*/ 47 h 30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9"/>
                <a:gd name="T160" fmla="*/ 0 h 300"/>
                <a:gd name="T161" fmla="*/ 299 w 299"/>
                <a:gd name="T162" fmla="*/ 300 h 30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9" h="300">
                  <a:moveTo>
                    <a:pt x="268" y="70"/>
                  </a:moveTo>
                  <a:lnTo>
                    <a:pt x="276" y="65"/>
                  </a:lnTo>
                  <a:lnTo>
                    <a:pt x="257" y="42"/>
                  </a:lnTo>
                  <a:lnTo>
                    <a:pt x="257" y="41"/>
                  </a:lnTo>
                  <a:lnTo>
                    <a:pt x="236" y="24"/>
                  </a:lnTo>
                  <a:lnTo>
                    <a:pt x="211" y="11"/>
                  </a:lnTo>
                  <a:lnTo>
                    <a:pt x="210" y="10"/>
                  </a:lnTo>
                  <a:lnTo>
                    <a:pt x="182" y="3"/>
                  </a:lnTo>
                  <a:lnTo>
                    <a:pt x="154" y="0"/>
                  </a:lnTo>
                  <a:lnTo>
                    <a:pt x="125" y="3"/>
                  </a:lnTo>
                  <a:lnTo>
                    <a:pt x="97" y="11"/>
                  </a:lnTo>
                  <a:lnTo>
                    <a:pt x="97" y="12"/>
                  </a:lnTo>
                  <a:lnTo>
                    <a:pt x="71" y="27"/>
                  </a:lnTo>
                  <a:lnTo>
                    <a:pt x="47" y="45"/>
                  </a:lnTo>
                  <a:lnTo>
                    <a:pt x="46" y="46"/>
                  </a:lnTo>
                  <a:lnTo>
                    <a:pt x="27" y="69"/>
                  </a:lnTo>
                  <a:lnTo>
                    <a:pt x="27" y="70"/>
                  </a:lnTo>
                  <a:lnTo>
                    <a:pt x="13" y="95"/>
                  </a:lnTo>
                  <a:lnTo>
                    <a:pt x="5" y="122"/>
                  </a:lnTo>
                  <a:lnTo>
                    <a:pt x="5" y="123"/>
                  </a:lnTo>
                  <a:lnTo>
                    <a:pt x="0" y="151"/>
                  </a:lnTo>
                  <a:lnTo>
                    <a:pt x="0" y="152"/>
                  </a:lnTo>
                  <a:lnTo>
                    <a:pt x="2" y="179"/>
                  </a:lnTo>
                  <a:lnTo>
                    <a:pt x="2" y="180"/>
                  </a:lnTo>
                  <a:lnTo>
                    <a:pt x="10" y="208"/>
                  </a:lnTo>
                  <a:lnTo>
                    <a:pt x="10" y="209"/>
                  </a:lnTo>
                  <a:lnTo>
                    <a:pt x="23" y="235"/>
                  </a:lnTo>
                  <a:lnTo>
                    <a:pt x="41" y="258"/>
                  </a:lnTo>
                  <a:lnTo>
                    <a:pt x="42" y="259"/>
                  </a:lnTo>
                  <a:lnTo>
                    <a:pt x="64" y="276"/>
                  </a:lnTo>
                  <a:lnTo>
                    <a:pt x="88" y="290"/>
                  </a:lnTo>
                  <a:lnTo>
                    <a:pt x="89" y="290"/>
                  </a:lnTo>
                  <a:lnTo>
                    <a:pt x="115" y="297"/>
                  </a:lnTo>
                  <a:lnTo>
                    <a:pt x="117" y="298"/>
                  </a:lnTo>
                  <a:lnTo>
                    <a:pt x="144" y="300"/>
                  </a:lnTo>
                  <a:lnTo>
                    <a:pt x="173" y="297"/>
                  </a:lnTo>
                  <a:lnTo>
                    <a:pt x="174" y="296"/>
                  </a:lnTo>
                  <a:lnTo>
                    <a:pt x="202" y="288"/>
                  </a:lnTo>
                  <a:lnTo>
                    <a:pt x="229" y="274"/>
                  </a:lnTo>
                  <a:lnTo>
                    <a:pt x="253" y="255"/>
                  </a:lnTo>
                  <a:lnTo>
                    <a:pt x="253" y="254"/>
                  </a:lnTo>
                  <a:lnTo>
                    <a:pt x="271" y="231"/>
                  </a:lnTo>
                  <a:lnTo>
                    <a:pt x="272" y="231"/>
                  </a:lnTo>
                  <a:lnTo>
                    <a:pt x="286" y="205"/>
                  </a:lnTo>
                  <a:lnTo>
                    <a:pt x="294" y="178"/>
                  </a:lnTo>
                  <a:lnTo>
                    <a:pt x="295" y="177"/>
                  </a:lnTo>
                  <a:lnTo>
                    <a:pt x="299" y="148"/>
                  </a:lnTo>
                  <a:lnTo>
                    <a:pt x="297" y="121"/>
                  </a:lnTo>
                  <a:lnTo>
                    <a:pt x="296" y="120"/>
                  </a:lnTo>
                  <a:lnTo>
                    <a:pt x="289" y="93"/>
                  </a:lnTo>
                  <a:lnTo>
                    <a:pt x="289" y="92"/>
                  </a:lnTo>
                  <a:lnTo>
                    <a:pt x="277" y="65"/>
                  </a:lnTo>
                  <a:lnTo>
                    <a:pt x="268" y="69"/>
                  </a:lnTo>
                  <a:lnTo>
                    <a:pt x="281" y="96"/>
                  </a:lnTo>
                  <a:lnTo>
                    <a:pt x="286" y="94"/>
                  </a:lnTo>
                  <a:lnTo>
                    <a:pt x="281" y="95"/>
                  </a:lnTo>
                  <a:lnTo>
                    <a:pt x="289" y="122"/>
                  </a:lnTo>
                  <a:lnTo>
                    <a:pt x="292" y="121"/>
                  </a:lnTo>
                  <a:lnTo>
                    <a:pt x="289" y="121"/>
                  </a:lnTo>
                  <a:lnTo>
                    <a:pt x="290" y="148"/>
                  </a:lnTo>
                  <a:lnTo>
                    <a:pt x="294" y="148"/>
                  </a:lnTo>
                  <a:lnTo>
                    <a:pt x="290" y="147"/>
                  </a:lnTo>
                  <a:lnTo>
                    <a:pt x="287" y="176"/>
                  </a:lnTo>
                  <a:lnTo>
                    <a:pt x="291" y="176"/>
                  </a:lnTo>
                  <a:lnTo>
                    <a:pt x="287" y="175"/>
                  </a:lnTo>
                  <a:lnTo>
                    <a:pt x="278" y="202"/>
                  </a:lnTo>
                  <a:lnTo>
                    <a:pt x="281" y="203"/>
                  </a:lnTo>
                  <a:lnTo>
                    <a:pt x="278" y="202"/>
                  </a:lnTo>
                  <a:lnTo>
                    <a:pt x="265" y="227"/>
                  </a:lnTo>
                  <a:lnTo>
                    <a:pt x="268" y="229"/>
                  </a:lnTo>
                  <a:lnTo>
                    <a:pt x="265" y="227"/>
                  </a:lnTo>
                  <a:lnTo>
                    <a:pt x="246" y="249"/>
                  </a:lnTo>
                  <a:lnTo>
                    <a:pt x="250" y="251"/>
                  </a:lnTo>
                  <a:lnTo>
                    <a:pt x="246" y="248"/>
                  </a:lnTo>
                  <a:lnTo>
                    <a:pt x="224" y="268"/>
                  </a:lnTo>
                  <a:lnTo>
                    <a:pt x="227" y="270"/>
                  </a:lnTo>
                  <a:lnTo>
                    <a:pt x="225" y="267"/>
                  </a:lnTo>
                  <a:lnTo>
                    <a:pt x="199" y="280"/>
                  </a:lnTo>
                  <a:lnTo>
                    <a:pt x="200" y="284"/>
                  </a:lnTo>
                  <a:lnTo>
                    <a:pt x="199" y="280"/>
                  </a:lnTo>
                  <a:lnTo>
                    <a:pt x="172" y="289"/>
                  </a:lnTo>
                  <a:lnTo>
                    <a:pt x="173" y="293"/>
                  </a:lnTo>
                  <a:lnTo>
                    <a:pt x="172" y="289"/>
                  </a:lnTo>
                  <a:lnTo>
                    <a:pt x="144" y="292"/>
                  </a:lnTo>
                  <a:lnTo>
                    <a:pt x="144" y="296"/>
                  </a:lnTo>
                  <a:lnTo>
                    <a:pt x="144" y="292"/>
                  </a:lnTo>
                  <a:lnTo>
                    <a:pt x="117" y="290"/>
                  </a:lnTo>
                  <a:lnTo>
                    <a:pt x="117" y="294"/>
                  </a:lnTo>
                  <a:lnTo>
                    <a:pt x="118" y="290"/>
                  </a:lnTo>
                  <a:lnTo>
                    <a:pt x="91" y="282"/>
                  </a:lnTo>
                  <a:lnTo>
                    <a:pt x="90" y="285"/>
                  </a:lnTo>
                  <a:lnTo>
                    <a:pt x="92" y="282"/>
                  </a:lnTo>
                  <a:lnTo>
                    <a:pt x="69" y="269"/>
                  </a:lnTo>
                  <a:lnTo>
                    <a:pt x="66" y="272"/>
                  </a:lnTo>
                  <a:lnTo>
                    <a:pt x="70" y="270"/>
                  </a:lnTo>
                  <a:lnTo>
                    <a:pt x="48" y="253"/>
                  </a:lnTo>
                  <a:lnTo>
                    <a:pt x="45" y="255"/>
                  </a:lnTo>
                  <a:lnTo>
                    <a:pt x="48" y="253"/>
                  </a:lnTo>
                  <a:lnTo>
                    <a:pt x="31" y="230"/>
                  </a:lnTo>
                  <a:lnTo>
                    <a:pt x="26" y="233"/>
                  </a:lnTo>
                  <a:lnTo>
                    <a:pt x="31" y="231"/>
                  </a:lnTo>
                  <a:lnTo>
                    <a:pt x="18" y="205"/>
                  </a:lnTo>
                  <a:lnTo>
                    <a:pt x="13" y="206"/>
                  </a:lnTo>
                  <a:lnTo>
                    <a:pt x="18" y="205"/>
                  </a:lnTo>
                  <a:lnTo>
                    <a:pt x="10" y="178"/>
                  </a:lnTo>
                  <a:lnTo>
                    <a:pt x="6" y="179"/>
                  </a:lnTo>
                  <a:lnTo>
                    <a:pt x="10" y="179"/>
                  </a:lnTo>
                  <a:lnTo>
                    <a:pt x="9" y="152"/>
                  </a:lnTo>
                  <a:lnTo>
                    <a:pt x="5" y="152"/>
                  </a:lnTo>
                  <a:lnTo>
                    <a:pt x="9" y="152"/>
                  </a:lnTo>
                  <a:lnTo>
                    <a:pt x="13" y="124"/>
                  </a:lnTo>
                  <a:lnTo>
                    <a:pt x="9" y="123"/>
                  </a:lnTo>
                  <a:lnTo>
                    <a:pt x="12" y="125"/>
                  </a:lnTo>
                  <a:lnTo>
                    <a:pt x="21" y="98"/>
                  </a:lnTo>
                  <a:lnTo>
                    <a:pt x="16" y="96"/>
                  </a:lnTo>
                  <a:lnTo>
                    <a:pt x="21" y="98"/>
                  </a:lnTo>
                  <a:lnTo>
                    <a:pt x="35" y="73"/>
                  </a:lnTo>
                  <a:lnTo>
                    <a:pt x="31" y="71"/>
                  </a:lnTo>
                  <a:lnTo>
                    <a:pt x="34" y="74"/>
                  </a:lnTo>
                  <a:lnTo>
                    <a:pt x="52" y="52"/>
                  </a:lnTo>
                  <a:lnTo>
                    <a:pt x="49" y="48"/>
                  </a:lnTo>
                  <a:lnTo>
                    <a:pt x="52" y="52"/>
                  </a:lnTo>
                  <a:lnTo>
                    <a:pt x="75" y="33"/>
                  </a:lnTo>
                  <a:lnTo>
                    <a:pt x="73" y="30"/>
                  </a:lnTo>
                  <a:lnTo>
                    <a:pt x="75" y="33"/>
                  </a:lnTo>
                  <a:lnTo>
                    <a:pt x="101" y="20"/>
                  </a:lnTo>
                  <a:lnTo>
                    <a:pt x="98" y="16"/>
                  </a:lnTo>
                  <a:lnTo>
                    <a:pt x="100" y="20"/>
                  </a:lnTo>
                  <a:lnTo>
                    <a:pt x="127" y="11"/>
                  </a:lnTo>
                  <a:lnTo>
                    <a:pt x="126" y="7"/>
                  </a:lnTo>
                  <a:lnTo>
                    <a:pt x="127" y="11"/>
                  </a:lnTo>
                  <a:lnTo>
                    <a:pt x="154" y="8"/>
                  </a:lnTo>
                  <a:lnTo>
                    <a:pt x="154" y="4"/>
                  </a:lnTo>
                  <a:lnTo>
                    <a:pt x="154" y="8"/>
                  </a:lnTo>
                  <a:lnTo>
                    <a:pt x="181" y="11"/>
                  </a:lnTo>
                  <a:lnTo>
                    <a:pt x="181" y="6"/>
                  </a:lnTo>
                  <a:lnTo>
                    <a:pt x="180" y="10"/>
                  </a:lnTo>
                  <a:lnTo>
                    <a:pt x="206" y="19"/>
                  </a:lnTo>
                  <a:lnTo>
                    <a:pt x="208" y="14"/>
                  </a:lnTo>
                  <a:lnTo>
                    <a:pt x="206" y="19"/>
                  </a:lnTo>
                  <a:lnTo>
                    <a:pt x="231" y="31"/>
                  </a:lnTo>
                  <a:lnTo>
                    <a:pt x="232" y="27"/>
                  </a:lnTo>
                  <a:lnTo>
                    <a:pt x="230" y="30"/>
                  </a:lnTo>
                  <a:lnTo>
                    <a:pt x="252" y="47"/>
                  </a:lnTo>
                  <a:lnTo>
                    <a:pt x="254" y="44"/>
                  </a:lnTo>
                  <a:lnTo>
                    <a:pt x="251" y="47"/>
                  </a:lnTo>
                  <a:lnTo>
                    <a:pt x="268" y="70"/>
                  </a:lnTo>
                  <a:close/>
                </a:path>
              </a:pathLst>
            </a:custGeom>
            <a:solidFill>
              <a:srgbClr val="000000"/>
            </a:solidFill>
            <a:ln w="9525">
              <a:noFill/>
              <a:round/>
              <a:headEnd/>
              <a:tailEnd/>
            </a:ln>
          </p:spPr>
          <p:txBody>
            <a:bodyPr/>
            <a:lstStyle/>
            <a:p>
              <a:endParaRPr lang="cs-CZ"/>
            </a:p>
          </p:txBody>
        </p:sp>
        <p:sp>
          <p:nvSpPr>
            <p:cNvPr id="23672" name="Freeform 38"/>
            <p:cNvSpPr>
              <a:spLocks/>
            </p:cNvSpPr>
            <p:nvPr/>
          </p:nvSpPr>
          <p:spPr bwMode="auto">
            <a:xfrm>
              <a:off x="3650" y="1809"/>
              <a:ext cx="149" cy="221"/>
            </a:xfrm>
            <a:custGeom>
              <a:avLst/>
              <a:gdLst>
                <a:gd name="T0" fmla="*/ 44 w 96"/>
                <a:gd name="T1" fmla="*/ 0 h 134"/>
                <a:gd name="T2" fmla="*/ 36 w 96"/>
                <a:gd name="T3" fmla="*/ 0 h 134"/>
                <a:gd name="T4" fmla="*/ 26 w 96"/>
                <a:gd name="T5" fmla="*/ 5 h 134"/>
                <a:gd name="T6" fmla="*/ 18 w 96"/>
                <a:gd name="T7" fmla="*/ 12 h 134"/>
                <a:gd name="T8" fmla="*/ 12 w 96"/>
                <a:gd name="T9" fmla="*/ 23 h 134"/>
                <a:gd name="T10" fmla="*/ 2 w 96"/>
                <a:gd name="T11" fmla="*/ 47 h 134"/>
                <a:gd name="T12" fmla="*/ 0 w 96"/>
                <a:gd name="T13" fmla="*/ 66 h 134"/>
                <a:gd name="T14" fmla="*/ 5 w 96"/>
                <a:gd name="T15" fmla="*/ 86 h 134"/>
                <a:gd name="T16" fmla="*/ 19 w 96"/>
                <a:gd name="T17" fmla="*/ 107 h 134"/>
                <a:gd name="T18" fmla="*/ 35 w 96"/>
                <a:gd name="T19" fmla="*/ 122 h 134"/>
                <a:gd name="T20" fmla="*/ 51 w 96"/>
                <a:gd name="T21" fmla="*/ 131 h 134"/>
                <a:gd name="T22" fmla="*/ 68 w 96"/>
                <a:gd name="T23" fmla="*/ 134 h 134"/>
                <a:gd name="T24" fmla="*/ 88 w 96"/>
                <a:gd name="T25" fmla="*/ 129 h 134"/>
                <a:gd name="T26" fmla="*/ 94 w 96"/>
                <a:gd name="T27" fmla="*/ 122 h 134"/>
                <a:gd name="T28" fmla="*/ 96 w 96"/>
                <a:gd name="T29" fmla="*/ 108 h 134"/>
                <a:gd name="T30" fmla="*/ 94 w 96"/>
                <a:gd name="T31" fmla="*/ 67 h 134"/>
                <a:gd name="T32" fmla="*/ 91 w 96"/>
                <a:gd name="T33" fmla="*/ 50 h 134"/>
                <a:gd name="T34" fmla="*/ 87 w 96"/>
                <a:gd name="T35" fmla="*/ 36 h 134"/>
                <a:gd name="T36" fmla="*/ 80 w 96"/>
                <a:gd name="T37" fmla="*/ 23 h 134"/>
                <a:gd name="T38" fmla="*/ 71 w 96"/>
                <a:gd name="T39" fmla="*/ 14 h 134"/>
                <a:gd name="T40" fmla="*/ 60 w 96"/>
                <a:gd name="T41" fmla="*/ 6 h 134"/>
                <a:gd name="T42" fmla="*/ 44 w 96"/>
                <a:gd name="T43" fmla="*/ 0 h 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96"/>
                <a:gd name="T67" fmla="*/ 0 h 134"/>
                <a:gd name="T68" fmla="*/ 96 w 96"/>
                <a:gd name="T69" fmla="*/ 134 h 1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96" h="134">
                  <a:moveTo>
                    <a:pt x="44" y="0"/>
                  </a:moveTo>
                  <a:lnTo>
                    <a:pt x="36" y="0"/>
                  </a:lnTo>
                  <a:lnTo>
                    <a:pt x="26" y="5"/>
                  </a:lnTo>
                  <a:lnTo>
                    <a:pt x="18" y="12"/>
                  </a:lnTo>
                  <a:lnTo>
                    <a:pt x="12" y="23"/>
                  </a:lnTo>
                  <a:lnTo>
                    <a:pt x="2" y="47"/>
                  </a:lnTo>
                  <a:lnTo>
                    <a:pt x="0" y="66"/>
                  </a:lnTo>
                  <a:lnTo>
                    <a:pt x="5" y="86"/>
                  </a:lnTo>
                  <a:lnTo>
                    <a:pt x="19" y="107"/>
                  </a:lnTo>
                  <a:lnTo>
                    <a:pt x="35" y="122"/>
                  </a:lnTo>
                  <a:lnTo>
                    <a:pt x="51" y="131"/>
                  </a:lnTo>
                  <a:lnTo>
                    <a:pt x="68" y="134"/>
                  </a:lnTo>
                  <a:lnTo>
                    <a:pt x="88" y="129"/>
                  </a:lnTo>
                  <a:lnTo>
                    <a:pt x="94" y="122"/>
                  </a:lnTo>
                  <a:lnTo>
                    <a:pt x="96" y="108"/>
                  </a:lnTo>
                  <a:lnTo>
                    <a:pt x="94" y="67"/>
                  </a:lnTo>
                  <a:lnTo>
                    <a:pt x="91" y="50"/>
                  </a:lnTo>
                  <a:lnTo>
                    <a:pt x="87" y="36"/>
                  </a:lnTo>
                  <a:lnTo>
                    <a:pt x="80" y="23"/>
                  </a:lnTo>
                  <a:lnTo>
                    <a:pt x="71" y="14"/>
                  </a:lnTo>
                  <a:lnTo>
                    <a:pt x="60" y="6"/>
                  </a:lnTo>
                  <a:lnTo>
                    <a:pt x="44" y="0"/>
                  </a:lnTo>
                  <a:close/>
                </a:path>
              </a:pathLst>
            </a:custGeom>
            <a:solidFill>
              <a:srgbClr val="202020"/>
            </a:solidFill>
            <a:ln w="9525">
              <a:noFill/>
              <a:round/>
              <a:headEnd/>
              <a:tailEnd/>
            </a:ln>
          </p:spPr>
          <p:txBody>
            <a:bodyPr/>
            <a:lstStyle/>
            <a:p>
              <a:endParaRPr lang="cs-CZ"/>
            </a:p>
          </p:txBody>
        </p:sp>
        <p:sp>
          <p:nvSpPr>
            <p:cNvPr id="23673" name="Freeform 39"/>
            <p:cNvSpPr>
              <a:spLocks/>
            </p:cNvSpPr>
            <p:nvPr/>
          </p:nvSpPr>
          <p:spPr bwMode="auto">
            <a:xfrm>
              <a:off x="3647" y="1805"/>
              <a:ext cx="158" cy="230"/>
            </a:xfrm>
            <a:custGeom>
              <a:avLst/>
              <a:gdLst>
                <a:gd name="T0" fmla="*/ 47 w 102"/>
                <a:gd name="T1" fmla="*/ 0 h 139"/>
                <a:gd name="T2" fmla="*/ 37 w 102"/>
                <a:gd name="T3" fmla="*/ 0 h 139"/>
                <a:gd name="T4" fmla="*/ 27 w 102"/>
                <a:gd name="T5" fmla="*/ 5 h 139"/>
                <a:gd name="T6" fmla="*/ 19 w 102"/>
                <a:gd name="T7" fmla="*/ 13 h 139"/>
                <a:gd name="T8" fmla="*/ 12 w 102"/>
                <a:gd name="T9" fmla="*/ 24 h 139"/>
                <a:gd name="T10" fmla="*/ 2 w 102"/>
                <a:gd name="T11" fmla="*/ 49 h 139"/>
                <a:gd name="T12" fmla="*/ 0 w 102"/>
                <a:gd name="T13" fmla="*/ 69 h 139"/>
                <a:gd name="T14" fmla="*/ 5 w 102"/>
                <a:gd name="T15" fmla="*/ 89 h 139"/>
                <a:gd name="T16" fmla="*/ 35 w 102"/>
                <a:gd name="T17" fmla="*/ 126 h 139"/>
                <a:gd name="T18" fmla="*/ 53 w 102"/>
                <a:gd name="T19" fmla="*/ 136 h 139"/>
                <a:gd name="T20" fmla="*/ 70 w 102"/>
                <a:gd name="T21" fmla="*/ 139 h 139"/>
                <a:gd name="T22" fmla="*/ 91 w 102"/>
                <a:gd name="T23" fmla="*/ 133 h 139"/>
                <a:gd name="T24" fmla="*/ 99 w 102"/>
                <a:gd name="T25" fmla="*/ 125 h 139"/>
                <a:gd name="T26" fmla="*/ 102 w 102"/>
                <a:gd name="T27" fmla="*/ 111 h 139"/>
                <a:gd name="T28" fmla="*/ 99 w 102"/>
                <a:gd name="T29" fmla="*/ 69 h 139"/>
                <a:gd name="T30" fmla="*/ 96 w 102"/>
                <a:gd name="T31" fmla="*/ 52 h 139"/>
                <a:gd name="T32" fmla="*/ 92 w 102"/>
                <a:gd name="T33" fmla="*/ 38 h 139"/>
                <a:gd name="T34" fmla="*/ 84 w 102"/>
                <a:gd name="T35" fmla="*/ 24 h 139"/>
                <a:gd name="T36" fmla="*/ 77 w 102"/>
                <a:gd name="T37" fmla="*/ 14 h 139"/>
                <a:gd name="T38" fmla="*/ 64 w 102"/>
                <a:gd name="T39" fmla="*/ 7 h 139"/>
                <a:gd name="T40" fmla="*/ 48 w 102"/>
                <a:gd name="T41" fmla="*/ 0 h 139"/>
                <a:gd name="T42" fmla="*/ 62 w 102"/>
                <a:gd name="T43" fmla="*/ 10 h 139"/>
                <a:gd name="T44" fmla="*/ 60 w 102"/>
                <a:gd name="T45" fmla="*/ 10 h 139"/>
                <a:gd name="T46" fmla="*/ 73 w 102"/>
                <a:gd name="T47" fmla="*/ 16 h 139"/>
                <a:gd name="T48" fmla="*/ 81 w 102"/>
                <a:gd name="T49" fmla="*/ 27 h 139"/>
                <a:gd name="T50" fmla="*/ 81 w 102"/>
                <a:gd name="T51" fmla="*/ 26 h 139"/>
                <a:gd name="T52" fmla="*/ 90 w 102"/>
                <a:gd name="T53" fmla="*/ 38 h 139"/>
                <a:gd name="T54" fmla="*/ 92 w 102"/>
                <a:gd name="T55" fmla="*/ 53 h 139"/>
                <a:gd name="T56" fmla="*/ 92 w 102"/>
                <a:gd name="T57" fmla="*/ 53 h 139"/>
                <a:gd name="T58" fmla="*/ 97 w 102"/>
                <a:gd name="T59" fmla="*/ 69 h 139"/>
                <a:gd name="T60" fmla="*/ 97 w 102"/>
                <a:gd name="T61" fmla="*/ 110 h 139"/>
                <a:gd name="T62" fmla="*/ 97 w 102"/>
                <a:gd name="T63" fmla="*/ 110 h 139"/>
                <a:gd name="T64" fmla="*/ 97 w 102"/>
                <a:gd name="T65" fmla="*/ 124 h 139"/>
                <a:gd name="T66" fmla="*/ 88 w 102"/>
                <a:gd name="T67" fmla="*/ 130 h 139"/>
                <a:gd name="T68" fmla="*/ 90 w 102"/>
                <a:gd name="T69" fmla="*/ 129 h 139"/>
                <a:gd name="T70" fmla="*/ 70 w 102"/>
                <a:gd name="T71" fmla="*/ 136 h 139"/>
                <a:gd name="T72" fmla="*/ 54 w 102"/>
                <a:gd name="T73" fmla="*/ 131 h 139"/>
                <a:gd name="T74" fmla="*/ 55 w 102"/>
                <a:gd name="T75" fmla="*/ 132 h 139"/>
                <a:gd name="T76" fmla="*/ 37 w 102"/>
                <a:gd name="T77" fmla="*/ 124 h 139"/>
                <a:gd name="T78" fmla="*/ 24 w 102"/>
                <a:gd name="T79" fmla="*/ 107 h 139"/>
                <a:gd name="T80" fmla="*/ 24 w 102"/>
                <a:gd name="T81" fmla="*/ 108 h 139"/>
                <a:gd name="T82" fmla="*/ 7 w 102"/>
                <a:gd name="T83" fmla="*/ 88 h 139"/>
                <a:gd name="T84" fmla="*/ 4 w 102"/>
                <a:gd name="T85" fmla="*/ 68 h 139"/>
                <a:gd name="T86" fmla="*/ 4 w 102"/>
                <a:gd name="T87" fmla="*/ 69 h 139"/>
                <a:gd name="T88" fmla="*/ 4 w 102"/>
                <a:gd name="T89" fmla="*/ 49 h 139"/>
                <a:gd name="T90" fmla="*/ 16 w 102"/>
                <a:gd name="T91" fmla="*/ 26 h 139"/>
                <a:gd name="T92" fmla="*/ 16 w 102"/>
                <a:gd name="T93" fmla="*/ 26 h 139"/>
                <a:gd name="T94" fmla="*/ 20 w 102"/>
                <a:gd name="T95" fmla="*/ 14 h 139"/>
                <a:gd name="T96" fmla="*/ 30 w 102"/>
                <a:gd name="T97" fmla="*/ 8 h 139"/>
                <a:gd name="T98" fmla="*/ 29 w 102"/>
                <a:gd name="T99" fmla="*/ 9 h 139"/>
                <a:gd name="T100" fmla="*/ 38 w 102"/>
                <a:gd name="T101" fmla="*/ 2 h 139"/>
                <a:gd name="T102" fmla="*/ 47 w 102"/>
                <a:gd name="T103" fmla="*/ 6 h 13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02"/>
                <a:gd name="T157" fmla="*/ 0 h 139"/>
                <a:gd name="T158" fmla="*/ 102 w 102"/>
                <a:gd name="T159" fmla="*/ 139 h 13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02" h="139">
                  <a:moveTo>
                    <a:pt x="47" y="6"/>
                  </a:moveTo>
                  <a:lnTo>
                    <a:pt x="47" y="0"/>
                  </a:lnTo>
                  <a:lnTo>
                    <a:pt x="38" y="0"/>
                  </a:lnTo>
                  <a:lnTo>
                    <a:pt x="37" y="0"/>
                  </a:lnTo>
                  <a:lnTo>
                    <a:pt x="28" y="5"/>
                  </a:lnTo>
                  <a:lnTo>
                    <a:pt x="27" y="5"/>
                  </a:lnTo>
                  <a:lnTo>
                    <a:pt x="19" y="13"/>
                  </a:lnTo>
                  <a:lnTo>
                    <a:pt x="12" y="24"/>
                  </a:lnTo>
                  <a:lnTo>
                    <a:pt x="2" y="49"/>
                  </a:lnTo>
                  <a:lnTo>
                    <a:pt x="0" y="68"/>
                  </a:lnTo>
                  <a:lnTo>
                    <a:pt x="0" y="69"/>
                  </a:lnTo>
                  <a:lnTo>
                    <a:pt x="5" y="88"/>
                  </a:lnTo>
                  <a:lnTo>
                    <a:pt x="5" y="89"/>
                  </a:lnTo>
                  <a:lnTo>
                    <a:pt x="20" y="110"/>
                  </a:lnTo>
                  <a:lnTo>
                    <a:pt x="35" y="126"/>
                  </a:lnTo>
                  <a:lnTo>
                    <a:pt x="53" y="136"/>
                  </a:lnTo>
                  <a:lnTo>
                    <a:pt x="70" y="139"/>
                  </a:lnTo>
                  <a:lnTo>
                    <a:pt x="71" y="139"/>
                  </a:lnTo>
                  <a:lnTo>
                    <a:pt x="91" y="133"/>
                  </a:lnTo>
                  <a:lnTo>
                    <a:pt x="92" y="133"/>
                  </a:lnTo>
                  <a:lnTo>
                    <a:pt x="99" y="125"/>
                  </a:lnTo>
                  <a:lnTo>
                    <a:pt x="101" y="124"/>
                  </a:lnTo>
                  <a:lnTo>
                    <a:pt x="102" y="111"/>
                  </a:lnTo>
                  <a:lnTo>
                    <a:pt x="102" y="110"/>
                  </a:lnTo>
                  <a:lnTo>
                    <a:pt x="99" y="69"/>
                  </a:lnTo>
                  <a:lnTo>
                    <a:pt x="96" y="52"/>
                  </a:lnTo>
                  <a:lnTo>
                    <a:pt x="92" y="38"/>
                  </a:lnTo>
                  <a:lnTo>
                    <a:pt x="92" y="36"/>
                  </a:lnTo>
                  <a:lnTo>
                    <a:pt x="84" y="24"/>
                  </a:lnTo>
                  <a:lnTo>
                    <a:pt x="77" y="14"/>
                  </a:lnTo>
                  <a:lnTo>
                    <a:pt x="76" y="14"/>
                  </a:lnTo>
                  <a:lnTo>
                    <a:pt x="64" y="7"/>
                  </a:lnTo>
                  <a:lnTo>
                    <a:pt x="63" y="6"/>
                  </a:lnTo>
                  <a:lnTo>
                    <a:pt x="48" y="0"/>
                  </a:lnTo>
                  <a:lnTo>
                    <a:pt x="46" y="5"/>
                  </a:lnTo>
                  <a:lnTo>
                    <a:pt x="62" y="10"/>
                  </a:lnTo>
                  <a:lnTo>
                    <a:pt x="63" y="8"/>
                  </a:lnTo>
                  <a:lnTo>
                    <a:pt x="60" y="10"/>
                  </a:lnTo>
                  <a:lnTo>
                    <a:pt x="72" y="18"/>
                  </a:lnTo>
                  <a:lnTo>
                    <a:pt x="73" y="16"/>
                  </a:lnTo>
                  <a:lnTo>
                    <a:pt x="72" y="17"/>
                  </a:lnTo>
                  <a:lnTo>
                    <a:pt x="81" y="27"/>
                  </a:lnTo>
                  <a:lnTo>
                    <a:pt x="82" y="25"/>
                  </a:lnTo>
                  <a:lnTo>
                    <a:pt x="81" y="26"/>
                  </a:lnTo>
                  <a:lnTo>
                    <a:pt x="88" y="39"/>
                  </a:lnTo>
                  <a:lnTo>
                    <a:pt x="90" y="38"/>
                  </a:lnTo>
                  <a:lnTo>
                    <a:pt x="88" y="39"/>
                  </a:lnTo>
                  <a:lnTo>
                    <a:pt x="92" y="53"/>
                  </a:lnTo>
                  <a:lnTo>
                    <a:pt x="94" y="52"/>
                  </a:lnTo>
                  <a:lnTo>
                    <a:pt x="92" y="53"/>
                  </a:lnTo>
                  <a:lnTo>
                    <a:pt x="94" y="71"/>
                  </a:lnTo>
                  <a:lnTo>
                    <a:pt x="97" y="69"/>
                  </a:lnTo>
                  <a:lnTo>
                    <a:pt x="94" y="69"/>
                  </a:lnTo>
                  <a:lnTo>
                    <a:pt x="97" y="110"/>
                  </a:lnTo>
                  <a:lnTo>
                    <a:pt x="99" y="110"/>
                  </a:lnTo>
                  <a:lnTo>
                    <a:pt x="97" y="110"/>
                  </a:lnTo>
                  <a:lnTo>
                    <a:pt x="95" y="124"/>
                  </a:lnTo>
                  <a:lnTo>
                    <a:pt x="97" y="124"/>
                  </a:lnTo>
                  <a:lnTo>
                    <a:pt x="96" y="122"/>
                  </a:lnTo>
                  <a:lnTo>
                    <a:pt x="88" y="130"/>
                  </a:lnTo>
                  <a:lnTo>
                    <a:pt x="90" y="131"/>
                  </a:lnTo>
                  <a:lnTo>
                    <a:pt x="90" y="129"/>
                  </a:lnTo>
                  <a:lnTo>
                    <a:pt x="70" y="134"/>
                  </a:lnTo>
                  <a:lnTo>
                    <a:pt x="70" y="136"/>
                  </a:lnTo>
                  <a:lnTo>
                    <a:pt x="71" y="134"/>
                  </a:lnTo>
                  <a:lnTo>
                    <a:pt x="54" y="131"/>
                  </a:lnTo>
                  <a:lnTo>
                    <a:pt x="53" y="133"/>
                  </a:lnTo>
                  <a:lnTo>
                    <a:pt x="55" y="132"/>
                  </a:lnTo>
                  <a:lnTo>
                    <a:pt x="39" y="123"/>
                  </a:lnTo>
                  <a:lnTo>
                    <a:pt x="37" y="124"/>
                  </a:lnTo>
                  <a:lnTo>
                    <a:pt x="39" y="123"/>
                  </a:lnTo>
                  <a:lnTo>
                    <a:pt x="24" y="107"/>
                  </a:lnTo>
                  <a:lnTo>
                    <a:pt x="21" y="109"/>
                  </a:lnTo>
                  <a:lnTo>
                    <a:pt x="24" y="108"/>
                  </a:lnTo>
                  <a:lnTo>
                    <a:pt x="9" y="87"/>
                  </a:lnTo>
                  <a:lnTo>
                    <a:pt x="7" y="88"/>
                  </a:lnTo>
                  <a:lnTo>
                    <a:pt x="9" y="87"/>
                  </a:lnTo>
                  <a:lnTo>
                    <a:pt x="4" y="68"/>
                  </a:lnTo>
                  <a:lnTo>
                    <a:pt x="2" y="68"/>
                  </a:lnTo>
                  <a:lnTo>
                    <a:pt x="4" y="69"/>
                  </a:lnTo>
                  <a:lnTo>
                    <a:pt x="7" y="50"/>
                  </a:lnTo>
                  <a:lnTo>
                    <a:pt x="4" y="49"/>
                  </a:lnTo>
                  <a:lnTo>
                    <a:pt x="6" y="50"/>
                  </a:lnTo>
                  <a:lnTo>
                    <a:pt x="16" y="26"/>
                  </a:lnTo>
                  <a:lnTo>
                    <a:pt x="14" y="25"/>
                  </a:lnTo>
                  <a:lnTo>
                    <a:pt x="16" y="26"/>
                  </a:lnTo>
                  <a:lnTo>
                    <a:pt x="22" y="15"/>
                  </a:lnTo>
                  <a:lnTo>
                    <a:pt x="20" y="14"/>
                  </a:lnTo>
                  <a:lnTo>
                    <a:pt x="22" y="16"/>
                  </a:lnTo>
                  <a:lnTo>
                    <a:pt x="30" y="8"/>
                  </a:lnTo>
                  <a:lnTo>
                    <a:pt x="29" y="7"/>
                  </a:lnTo>
                  <a:lnTo>
                    <a:pt x="29" y="9"/>
                  </a:lnTo>
                  <a:lnTo>
                    <a:pt x="39" y="5"/>
                  </a:lnTo>
                  <a:lnTo>
                    <a:pt x="38" y="2"/>
                  </a:lnTo>
                  <a:lnTo>
                    <a:pt x="38" y="6"/>
                  </a:lnTo>
                  <a:lnTo>
                    <a:pt x="47" y="6"/>
                  </a:lnTo>
                  <a:close/>
                </a:path>
              </a:pathLst>
            </a:custGeom>
            <a:solidFill>
              <a:srgbClr val="404040"/>
            </a:solidFill>
            <a:ln w="9525">
              <a:noFill/>
              <a:round/>
              <a:headEnd/>
              <a:tailEnd/>
            </a:ln>
          </p:spPr>
          <p:txBody>
            <a:bodyPr/>
            <a:lstStyle/>
            <a:p>
              <a:endParaRPr lang="cs-CZ"/>
            </a:p>
          </p:txBody>
        </p:sp>
        <p:sp>
          <p:nvSpPr>
            <p:cNvPr id="23674" name="Freeform 40"/>
            <p:cNvSpPr>
              <a:spLocks/>
            </p:cNvSpPr>
            <p:nvPr/>
          </p:nvSpPr>
          <p:spPr bwMode="auto">
            <a:xfrm>
              <a:off x="3756" y="1756"/>
              <a:ext cx="187" cy="190"/>
            </a:xfrm>
            <a:custGeom>
              <a:avLst/>
              <a:gdLst>
                <a:gd name="T0" fmla="*/ 120 w 121"/>
                <a:gd name="T1" fmla="*/ 93 h 115"/>
                <a:gd name="T2" fmla="*/ 116 w 121"/>
                <a:gd name="T3" fmla="*/ 103 h 115"/>
                <a:gd name="T4" fmla="*/ 109 w 121"/>
                <a:gd name="T5" fmla="*/ 109 h 115"/>
                <a:gd name="T6" fmla="*/ 99 w 121"/>
                <a:gd name="T7" fmla="*/ 113 h 115"/>
                <a:gd name="T8" fmla="*/ 86 w 121"/>
                <a:gd name="T9" fmla="*/ 115 h 115"/>
                <a:gd name="T10" fmla="*/ 60 w 121"/>
                <a:gd name="T11" fmla="*/ 114 h 115"/>
                <a:gd name="T12" fmla="*/ 40 w 121"/>
                <a:gd name="T13" fmla="*/ 109 h 115"/>
                <a:gd name="T14" fmla="*/ 25 w 121"/>
                <a:gd name="T15" fmla="*/ 95 h 115"/>
                <a:gd name="T16" fmla="*/ 12 w 121"/>
                <a:gd name="T17" fmla="*/ 75 h 115"/>
                <a:gd name="T18" fmla="*/ 2 w 121"/>
                <a:gd name="T19" fmla="*/ 54 h 115"/>
                <a:gd name="T20" fmla="*/ 0 w 121"/>
                <a:gd name="T21" fmla="*/ 37 h 115"/>
                <a:gd name="T22" fmla="*/ 5 w 121"/>
                <a:gd name="T23" fmla="*/ 19 h 115"/>
                <a:gd name="T24" fmla="*/ 16 w 121"/>
                <a:gd name="T25" fmla="*/ 4 h 115"/>
                <a:gd name="T26" fmla="*/ 27 w 121"/>
                <a:gd name="T27" fmla="*/ 0 h 115"/>
                <a:gd name="T28" fmla="*/ 40 w 121"/>
                <a:gd name="T29" fmla="*/ 4 h 115"/>
                <a:gd name="T30" fmla="*/ 77 w 121"/>
                <a:gd name="T31" fmla="*/ 22 h 115"/>
                <a:gd name="T32" fmla="*/ 91 w 121"/>
                <a:gd name="T33" fmla="*/ 31 h 115"/>
                <a:gd name="T34" fmla="*/ 103 w 121"/>
                <a:gd name="T35" fmla="*/ 42 h 115"/>
                <a:gd name="T36" fmla="*/ 112 w 121"/>
                <a:gd name="T37" fmla="*/ 53 h 115"/>
                <a:gd name="T38" fmla="*/ 118 w 121"/>
                <a:gd name="T39" fmla="*/ 64 h 115"/>
                <a:gd name="T40" fmla="*/ 121 w 121"/>
                <a:gd name="T41" fmla="*/ 78 h 115"/>
                <a:gd name="T42" fmla="*/ 120 w 121"/>
                <a:gd name="T43" fmla="*/ 93 h 11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1"/>
                <a:gd name="T67" fmla="*/ 0 h 115"/>
                <a:gd name="T68" fmla="*/ 121 w 121"/>
                <a:gd name="T69" fmla="*/ 115 h 11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1" h="115">
                  <a:moveTo>
                    <a:pt x="120" y="93"/>
                  </a:moveTo>
                  <a:lnTo>
                    <a:pt x="116" y="103"/>
                  </a:lnTo>
                  <a:lnTo>
                    <a:pt x="109" y="109"/>
                  </a:lnTo>
                  <a:lnTo>
                    <a:pt x="99" y="113"/>
                  </a:lnTo>
                  <a:lnTo>
                    <a:pt x="86" y="115"/>
                  </a:lnTo>
                  <a:lnTo>
                    <a:pt x="60" y="114"/>
                  </a:lnTo>
                  <a:lnTo>
                    <a:pt x="40" y="109"/>
                  </a:lnTo>
                  <a:lnTo>
                    <a:pt x="25" y="95"/>
                  </a:lnTo>
                  <a:lnTo>
                    <a:pt x="12" y="75"/>
                  </a:lnTo>
                  <a:lnTo>
                    <a:pt x="2" y="54"/>
                  </a:lnTo>
                  <a:lnTo>
                    <a:pt x="0" y="37"/>
                  </a:lnTo>
                  <a:lnTo>
                    <a:pt x="5" y="19"/>
                  </a:lnTo>
                  <a:lnTo>
                    <a:pt x="16" y="4"/>
                  </a:lnTo>
                  <a:lnTo>
                    <a:pt x="27" y="0"/>
                  </a:lnTo>
                  <a:lnTo>
                    <a:pt x="40" y="4"/>
                  </a:lnTo>
                  <a:lnTo>
                    <a:pt x="77" y="22"/>
                  </a:lnTo>
                  <a:lnTo>
                    <a:pt x="91" y="31"/>
                  </a:lnTo>
                  <a:lnTo>
                    <a:pt x="103" y="42"/>
                  </a:lnTo>
                  <a:lnTo>
                    <a:pt x="112" y="53"/>
                  </a:lnTo>
                  <a:lnTo>
                    <a:pt x="118" y="64"/>
                  </a:lnTo>
                  <a:lnTo>
                    <a:pt x="121" y="78"/>
                  </a:lnTo>
                  <a:lnTo>
                    <a:pt x="120" y="93"/>
                  </a:lnTo>
                  <a:close/>
                </a:path>
              </a:pathLst>
            </a:custGeom>
            <a:solidFill>
              <a:srgbClr val="202020"/>
            </a:solidFill>
            <a:ln w="9525">
              <a:noFill/>
              <a:round/>
              <a:headEnd/>
              <a:tailEnd/>
            </a:ln>
          </p:spPr>
          <p:txBody>
            <a:bodyPr/>
            <a:lstStyle/>
            <a:p>
              <a:endParaRPr lang="cs-CZ"/>
            </a:p>
          </p:txBody>
        </p:sp>
        <p:sp>
          <p:nvSpPr>
            <p:cNvPr id="23675" name="Freeform 41"/>
            <p:cNvSpPr>
              <a:spLocks/>
            </p:cNvSpPr>
            <p:nvPr/>
          </p:nvSpPr>
          <p:spPr bwMode="auto">
            <a:xfrm>
              <a:off x="3754" y="1751"/>
              <a:ext cx="192" cy="198"/>
            </a:xfrm>
            <a:custGeom>
              <a:avLst/>
              <a:gdLst>
                <a:gd name="T0" fmla="*/ 118 w 124"/>
                <a:gd name="T1" fmla="*/ 95 h 120"/>
                <a:gd name="T2" fmla="*/ 117 w 124"/>
                <a:gd name="T3" fmla="*/ 105 h 120"/>
                <a:gd name="T4" fmla="*/ 109 w 124"/>
                <a:gd name="T5" fmla="*/ 110 h 120"/>
                <a:gd name="T6" fmla="*/ 110 w 124"/>
                <a:gd name="T7" fmla="*/ 109 h 120"/>
                <a:gd name="T8" fmla="*/ 100 w 124"/>
                <a:gd name="T9" fmla="*/ 116 h 120"/>
                <a:gd name="T10" fmla="*/ 87 w 124"/>
                <a:gd name="T11" fmla="*/ 115 h 120"/>
                <a:gd name="T12" fmla="*/ 87 w 124"/>
                <a:gd name="T13" fmla="*/ 115 h 120"/>
                <a:gd name="T14" fmla="*/ 61 w 124"/>
                <a:gd name="T15" fmla="*/ 117 h 120"/>
                <a:gd name="T16" fmla="*/ 42 w 124"/>
                <a:gd name="T17" fmla="*/ 109 h 120"/>
                <a:gd name="T18" fmla="*/ 44 w 124"/>
                <a:gd name="T19" fmla="*/ 110 h 120"/>
                <a:gd name="T20" fmla="*/ 27 w 124"/>
                <a:gd name="T21" fmla="*/ 98 h 120"/>
                <a:gd name="T22" fmla="*/ 15 w 124"/>
                <a:gd name="T23" fmla="*/ 76 h 120"/>
                <a:gd name="T24" fmla="*/ 15 w 124"/>
                <a:gd name="T25" fmla="*/ 77 h 120"/>
                <a:gd name="T26" fmla="*/ 4 w 124"/>
                <a:gd name="T27" fmla="*/ 57 h 120"/>
                <a:gd name="T28" fmla="*/ 4 w 124"/>
                <a:gd name="T29" fmla="*/ 39 h 120"/>
                <a:gd name="T30" fmla="*/ 4 w 124"/>
                <a:gd name="T31" fmla="*/ 40 h 120"/>
                <a:gd name="T32" fmla="*/ 7 w 124"/>
                <a:gd name="T33" fmla="*/ 22 h 120"/>
                <a:gd name="T34" fmla="*/ 21 w 124"/>
                <a:gd name="T35" fmla="*/ 8 h 120"/>
                <a:gd name="T36" fmla="*/ 20 w 124"/>
                <a:gd name="T37" fmla="*/ 9 h 120"/>
                <a:gd name="T38" fmla="*/ 28 w 124"/>
                <a:gd name="T39" fmla="*/ 3 h 120"/>
                <a:gd name="T40" fmla="*/ 41 w 124"/>
                <a:gd name="T41" fmla="*/ 9 h 120"/>
                <a:gd name="T42" fmla="*/ 40 w 124"/>
                <a:gd name="T43" fmla="*/ 9 h 120"/>
                <a:gd name="T44" fmla="*/ 78 w 124"/>
                <a:gd name="T45" fmla="*/ 25 h 120"/>
                <a:gd name="T46" fmla="*/ 91 w 124"/>
                <a:gd name="T47" fmla="*/ 37 h 120"/>
                <a:gd name="T48" fmla="*/ 91 w 124"/>
                <a:gd name="T49" fmla="*/ 37 h 120"/>
                <a:gd name="T50" fmla="*/ 104 w 124"/>
                <a:gd name="T51" fmla="*/ 44 h 120"/>
                <a:gd name="T52" fmla="*/ 111 w 124"/>
                <a:gd name="T53" fmla="*/ 57 h 120"/>
                <a:gd name="T54" fmla="*/ 111 w 124"/>
                <a:gd name="T55" fmla="*/ 56 h 120"/>
                <a:gd name="T56" fmla="*/ 119 w 124"/>
                <a:gd name="T57" fmla="*/ 66 h 120"/>
                <a:gd name="T58" fmla="*/ 119 w 124"/>
                <a:gd name="T59" fmla="*/ 81 h 120"/>
                <a:gd name="T60" fmla="*/ 119 w 124"/>
                <a:gd name="T61" fmla="*/ 80 h 120"/>
                <a:gd name="T62" fmla="*/ 124 w 124"/>
                <a:gd name="T63" fmla="*/ 95 h 120"/>
                <a:gd name="T64" fmla="*/ 124 w 124"/>
                <a:gd name="T65" fmla="*/ 80 h 120"/>
                <a:gd name="T66" fmla="*/ 122 w 124"/>
                <a:gd name="T67" fmla="*/ 65 h 120"/>
                <a:gd name="T68" fmla="*/ 106 w 124"/>
                <a:gd name="T69" fmla="*/ 43 h 120"/>
                <a:gd name="T70" fmla="*/ 94 w 124"/>
                <a:gd name="T71" fmla="*/ 32 h 120"/>
                <a:gd name="T72" fmla="*/ 79 w 124"/>
                <a:gd name="T73" fmla="*/ 23 h 120"/>
                <a:gd name="T74" fmla="*/ 42 w 124"/>
                <a:gd name="T75" fmla="*/ 5 h 120"/>
                <a:gd name="T76" fmla="*/ 28 w 124"/>
                <a:gd name="T77" fmla="*/ 0 h 120"/>
                <a:gd name="T78" fmla="*/ 17 w 124"/>
                <a:gd name="T79" fmla="*/ 5 h 120"/>
                <a:gd name="T80" fmla="*/ 4 w 124"/>
                <a:gd name="T81" fmla="*/ 21 h 120"/>
                <a:gd name="T82" fmla="*/ 4 w 124"/>
                <a:gd name="T83" fmla="*/ 21 h 120"/>
                <a:gd name="T84" fmla="*/ 0 w 124"/>
                <a:gd name="T85" fmla="*/ 40 h 120"/>
                <a:gd name="T86" fmla="*/ 2 w 124"/>
                <a:gd name="T87" fmla="*/ 58 h 120"/>
                <a:gd name="T88" fmla="*/ 12 w 124"/>
                <a:gd name="T89" fmla="*/ 79 h 120"/>
                <a:gd name="T90" fmla="*/ 25 w 124"/>
                <a:gd name="T91" fmla="*/ 100 h 120"/>
                <a:gd name="T92" fmla="*/ 41 w 124"/>
                <a:gd name="T93" fmla="*/ 114 h 120"/>
                <a:gd name="T94" fmla="*/ 61 w 124"/>
                <a:gd name="T95" fmla="*/ 120 h 120"/>
                <a:gd name="T96" fmla="*/ 88 w 124"/>
                <a:gd name="T97" fmla="*/ 120 h 120"/>
                <a:gd name="T98" fmla="*/ 101 w 124"/>
                <a:gd name="T99" fmla="*/ 118 h 120"/>
                <a:gd name="T100" fmla="*/ 112 w 124"/>
                <a:gd name="T101" fmla="*/ 114 h 120"/>
                <a:gd name="T102" fmla="*/ 119 w 124"/>
                <a:gd name="T103" fmla="*/ 107 h 120"/>
                <a:gd name="T104" fmla="*/ 119 w 124"/>
                <a:gd name="T105" fmla="*/ 106 h 12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4"/>
                <a:gd name="T160" fmla="*/ 0 h 120"/>
                <a:gd name="T161" fmla="*/ 124 w 124"/>
                <a:gd name="T162" fmla="*/ 120 h 12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4" h="120">
                  <a:moveTo>
                    <a:pt x="123" y="96"/>
                  </a:moveTo>
                  <a:lnTo>
                    <a:pt x="118" y="95"/>
                  </a:lnTo>
                  <a:lnTo>
                    <a:pt x="115" y="105"/>
                  </a:lnTo>
                  <a:lnTo>
                    <a:pt x="117" y="105"/>
                  </a:lnTo>
                  <a:lnTo>
                    <a:pt x="115" y="104"/>
                  </a:lnTo>
                  <a:lnTo>
                    <a:pt x="109" y="110"/>
                  </a:lnTo>
                  <a:lnTo>
                    <a:pt x="110" y="112"/>
                  </a:lnTo>
                  <a:lnTo>
                    <a:pt x="110" y="109"/>
                  </a:lnTo>
                  <a:lnTo>
                    <a:pt x="99" y="114"/>
                  </a:lnTo>
                  <a:lnTo>
                    <a:pt x="100" y="116"/>
                  </a:lnTo>
                  <a:lnTo>
                    <a:pt x="100" y="114"/>
                  </a:lnTo>
                  <a:lnTo>
                    <a:pt x="87" y="115"/>
                  </a:lnTo>
                  <a:lnTo>
                    <a:pt x="87" y="117"/>
                  </a:lnTo>
                  <a:lnTo>
                    <a:pt x="87" y="115"/>
                  </a:lnTo>
                  <a:lnTo>
                    <a:pt x="61" y="115"/>
                  </a:lnTo>
                  <a:lnTo>
                    <a:pt x="61" y="117"/>
                  </a:lnTo>
                  <a:lnTo>
                    <a:pt x="62" y="115"/>
                  </a:lnTo>
                  <a:lnTo>
                    <a:pt x="42" y="109"/>
                  </a:lnTo>
                  <a:lnTo>
                    <a:pt x="42" y="112"/>
                  </a:lnTo>
                  <a:lnTo>
                    <a:pt x="44" y="110"/>
                  </a:lnTo>
                  <a:lnTo>
                    <a:pt x="28" y="96"/>
                  </a:lnTo>
                  <a:lnTo>
                    <a:pt x="27" y="98"/>
                  </a:lnTo>
                  <a:lnTo>
                    <a:pt x="29" y="97"/>
                  </a:lnTo>
                  <a:lnTo>
                    <a:pt x="15" y="76"/>
                  </a:lnTo>
                  <a:lnTo>
                    <a:pt x="13" y="77"/>
                  </a:lnTo>
                  <a:lnTo>
                    <a:pt x="15" y="77"/>
                  </a:lnTo>
                  <a:lnTo>
                    <a:pt x="7" y="56"/>
                  </a:lnTo>
                  <a:lnTo>
                    <a:pt x="4" y="57"/>
                  </a:lnTo>
                  <a:lnTo>
                    <a:pt x="8" y="57"/>
                  </a:lnTo>
                  <a:lnTo>
                    <a:pt x="4" y="39"/>
                  </a:lnTo>
                  <a:lnTo>
                    <a:pt x="2" y="39"/>
                  </a:lnTo>
                  <a:lnTo>
                    <a:pt x="4" y="40"/>
                  </a:lnTo>
                  <a:lnTo>
                    <a:pt x="9" y="22"/>
                  </a:lnTo>
                  <a:lnTo>
                    <a:pt x="7" y="22"/>
                  </a:lnTo>
                  <a:lnTo>
                    <a:pt x="9" y="23"/>
                  </a:lnTo>
                  <a:lnTo>
                    <a:pt x="21" y="8"/>
                  </a:lnTo>
                  <a:lnTo>
                    <a:pt x="19" y="7"/>
                  </a:lnTo>
                  <a:lnTo>
                    <a:pt x="20" y="9"/>
                  </a:lnTo>
                  <a:lnTo>
                    <a:pt x="30" y="5"/>
                  </a:lnTo>
                  <a:lnTo>
                    <a:pt x="28" y="3"/>
                  </a:lnTo>
                  <a:lnTo>
                    <a:pt x="28" y="5"/>
                  </a:lnTo>
                  <a:lnTo>
                    <a:pt x="41" y="9"/>
                  </a:lnTo>
                  <a:lnTo>
                    <a:pt x="41" y="7"/>
                  </a:lnTo>
                  <a:lnTo>
                    <a:pt x="40" y="9"/>
                  </a:lnTo>
                  <a:lnTo>
                    <a:pt x="77" y="27"/>
                  </a:lnTo>
                  <a:lnTo>
                    <a:pt x="78" y="25"/>
                  </a:lnTo>
                  <a:lnTo>
                    <a:pt x="77" y="27"/>
                  </a:lnTo>
                  <a:lnTo>
                    <a:pt x="91" y="37"/>
                  </a:lnTo>
                  <a:lnTo>
                    <a:pt x="92" y="34"/>
                  </a:lnTo>
                  <a:lnTo>
                    <a:pt x="91" y="37"/>
                  </a:lnTo>
                  <a:lnTo>
                    <a:pt x="102" y="47"/>
                  </a:lnTo>
                  <a:lnTo>
                    <a:pt x="104" y="44"/>
                  </a:lnTo>
                  <a:lnTo>
                    <a:pt x="102" y="46"/>
                  </a:lnTo>
                  <a:lnTo>
                    <a:pt x="111" y="57"/>
                  </a:lnTo>
                  <a:lnTo>
                    <a:pt x="113" y="55"/>
                  </a:lnTo>
                  <a:lnTo>
                    <a:pt x="111" y="56"/>
                  </a:lnTo>
                  <a:lnTo>
                    <a:pt x="117" y="67"/>
                  </a:lnTo>
                  <a:lnTo>
                    <a:pt x="119" y="66"/>
                  </a:lnTo>
                  <a:lnTo>
                    <a:pt x="116" y="67"/>
                  </a:lnTo>
                  <a:lnTo>
                    <a:pt x="119" y="81"/>
                  </a:lnTo>
                  <a:lnTo>
                    <a:pt x="122" y="80"/>
                  </a:lnTo>
                  <a:lnTo>
                    <a:pt x="119" y="80"/>
                  </a:lnTo>
                  <a:lnTo>
                    <a:pt x="118" y="95"/>
                  </a:lnTo>
                  <a:lnTo>
                    <a:pt x="124" y="95"/>
                  </a:lnTo>
                  <a:lnTo>
                    <a:pt x="124" y="80"/>
                  </a:lnTo>
                  <a:lnTo>
                    <a:pt x="122" y="66"/>
                  </a:lnTo>
                  <a:lnTo>
                    <a:pt x="122" y="65"/>
                  </a:lnTo>
                  <a:lnTo>
                    <a:pt x="115" y="54"/>
                  </a:lnTo>
                  <a:lnTo>
                    <a:pt x="106" y="43"/>
                  </a:lnTo>
                  <a:lnTo>
                    <a:pt x="94" y="32"/>
                  </a:lnTo>
                  <a:lnTo>
                    <a:pt x="79" y="23"/>
                  </a:lnTo>
                  <a:lnTo>
                    <a:pt x="42" y="5"/>
                  </a:lnTo>
                  <a:lnTo>
                    <a:pt x="29" y="0"/>
                  </a:lnTo>
                  <a:lnTo>
                    <a:pt x="28" y="0"/>
                  </a:lnTo>
                  <a:lnTo>
                    <a:pt x="17" y="5"/>
                  </a:lnTo>
                  <a:lnTo>
                    <a:pt x="17" y="6"/>
                  </a:lnTo>
                  <a:lnTo>
                    <a:pt x="4" y="21"/>
                  </a:lnTo>
                  <a:lnTo>
                    <a:pt x="4" y="22"/>
                  </a:lnTo>
                  <a:lnTo>
                    <a:pt x="4" y="21"/>
                  </a:lnTo>
                  <a:lnTo>
                    <a:pt x="0" y="39"/>
                  </a:lnTo>
                  <a:lnTo>
                    <a:pt x="0" y="40"/>
                  </a:lnTo>
                  <a:lnTo>
                    <a:pt x="2" y="57"/>
                  </a:lnTo>
                  <a:lnTo>
                    <a:pt x="2" y="58"/>
                  </a:lnTo>
                  <a:lnTo>
                    <a:pt x="11" y="79"/>
                  </a:lnTo>
                  <a:lnTo>
                    <a:pt x="12" y="79"/>
                  </a:lnTo>
                  <a:lnTo>
                    <a:pt x="25" y="99"/>
                  </a:lnTo>
                  <a:lnTo>
                    <a:pt x="25" y="100"/>
                  </a:lnTo>
                  <a:lnTo>
                    <a:pt x="40" y="114"/>
                  </a:lnTo>
                  <a:lnTo>
                    <a:pt x="41" y="114"/>
                  </a:lnTo>
                  <a:lnTo>
                    <a:pt x="61" y="119"/>
                  </a:lnTo>
                  <a:lnTo>
                    <a:pt x="61" y="120"/>
                  </a:lnTo>
                  <a:lnTo>
                    <a:pt x="87" y="120"/>
                  </a:lnTo>
                  <a:lnTo>
                    <a:pt x="88" y="120"/>
                  </a:lnTo>
                  <a:lnTo>
                    <a:pt x="100" y="118"/>
                  </a:lnTo>
                  <a:lnTo>
                    <a:pt x="101" y="118"/>
                  </a:lnTo>
                  <a:lnTo>
                    <a:pt x="111" y="114"/>
                  </a:lnTo>
                  <a:lnTo>
                    <a:pt x="112" y="114"/>
                  </a:lnTo>
                  <a:lnTo>
                    <a:pt x="119" y="107"/>
                  </a:lnTo>
                  <a:lnTo>
                    <a:pt x="119" y="105"/>
                  </a:lnTo>
                  <a:lnTo>
                    <a:pt x="119" y="106"/>
                  </a:lnTo>
                  <a:lnTo>
                    <a:pt x="123" y="96"/>
                  </a:lnTo>
                  <a:close/>
                </a:path>
              </a:pathLst>
            </a:custGeom>
            <a:solidFill>
              <a:srgbClr val="404040"/>
            </a:solidFill>
            <a:ln w="9525">
              <a:noFill/>
              <a:round/>
              <a:headEnd/>
              <a:tailEnd/>
            </a:ln>
          </p:spPr>
          <p:txBody>
            <a:bodyPr/>
            <a:lstStyle/>
            <a:p>
              <a:endParaRPr lang="cs-CZ"/>
            </a:p>
          </p:txBody>
        </p:sp>
        <p:sp>
          <p:nvSpPr>
            <p:cNvPr id="23676" name="Freeform 42"/>
            <p:cNvSpPr>
              <a:spLocks/>
            </p:cNvSpPr>
            <p:nvPr/>
          </p:nvSpPr>
          <p:spPr bwMode="auto">
            <a:xfrm>
              <a:off x="3636" y="2038"/>
              <a:ext cx="34" cy="40"/>
            </a:xfrm>
            <a:custGeom>
              <a:avLst/>
              <a:gdLst>
                <a:gd name="T0" fmla="*/ 19 w 22"/>
                <a:gd name="T1" fmla="*/ 7 h 24"/>
                <a:gd name="T2" fmla="*/ 11 w 22"/>
                <a:gd name="T3" fmla="*/ 0 h 24"/>
                <a:gd name="T4" fmla="*/ 3 w 22"/>
                <a:gd name="T5" fmla="*/ 1 h 24"/>
                <a:gd name="T6" fmla="*/ 0 w 22"/>
                <a:gd name="T7" fmla="*/ 7 h 24"/>
                <a:gd name="T8" fmla="*/ 3 w 22"/>
                <a:gd name="T9" fmla="*/ 17 h 24"/>
                <a:gd name="T10" fmla="*/ 11 w 22"/>
                <a:gd name="T11" fmla="*/ 24 h 24"/>
                <a:gd name="T12" fmla="*/ 19 w 22"/>
                <a:gd name="T13" fmla="*/ 23 h 24"/>
                <a:gd name="T14" fmla="*/ 22 w 22"/>
                <a:gd name="T15" fmla="*/ 17 h 24"/>
                <a:gd name="T16" fmla="*/ 19 w 22"/>
                <a:gd name="T17" fmla="*/ 7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24"/>
                <a:gd name="T29" fmla="*/ 22 w 22"/>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24">
                  <a:moveTo>
                    <a:pt x="19" y="7"/>
                  </a:moveTo>
                  <a:lnTo>
                    <a:pt x="11" y="0"/>
                  </a:lnTo>
                  <a:lnTo>
                    <a:pt x="3" y="1"/>
                  </a:lnTo>
                  <a:lnTo>
                    <a:pt x="0" y="7"/>
                  </a:lnTo>
                  <a:lnTo>
                    <a:pt x="3" y="17"/>
                  </a:lnTo>
                  <a:lnTo>
                    <a:pt x="11" y="24"/>
                  </a:lnTo>
                  <a:lnTo>
                    <a:pt x="19" y="23"/>
                  </a:lnTo>
                  <a:lnTo>
                    <a:pt x="22" y="17"/>
                  </a:lnTo>
                  <a:lnTo>
                    <a:pt x="19" y="7"/>
                  </a:lnTo>
                  <a:close/>
                </a:path>
              </a:pathLst>
            </a:custGeom>
            <a:solidFill>
              <a:srgbClr val="FF0000"/>
            </a:solidFill>
            <a:ln w="9525">
              <a:noFill/>
              <a:round/>
              <a:headEnd/>
              <a:tailEnd/>
            </a:ln>
          </p:spPr>
          <p:txBody>
            <a:bodyPr/>
            <a:lstStyle/>
            <a:p>
              <a:endParaRPr lang="cs-CZ"/>
            </a:p>
          </p:txBody>
        </p:sp>
        <p:sp>
          <p:nvSpPr>
            <p:cNvPr id="23677" name="Freeform 43"/>
            <p:cNvSpPr>
              <a:spLocks/>
            </p:cNvSpPr>
            <p:nvPr/>
          </p:nvSpPr>
          <p:spPr bwMode="auto">
            <a:xfrm>
              <a:off x="3630" y="2029"/>
              <a:ext cx="46" cy="57"/>
            </a:xfrm>
            <a:custGeom>
              <a:avLst/>
              <a:gdLst>
                <a:gd name="T0" fmla="*/ 26 w 30"/>
                <a:gd name="T1" fmla="*/ 8 h 35"/>
                <a:gd name="T2" fmla="*/ 17 w 30"/>
                <a:gd name="T3" fmla="*/ 0 h 35"/>
                <a:gd name="T4" fmla="*/ 9 w 30"/>
                <a:gd name="T5" fmla="*/ 1 h 35"/>
                <a:gd name="T6" fmla="*/ 4 w 30"/>
                <a:gd name="T7" fmla="*/ 2 h 35"/>
                <a:gd name="T8" fmla="*/ 0 w 30"/>
                <a:gd name="T9" fmla="*/ 11 h 35"/>
                <a:gd name="T10" fmla="*/ 0 w 30"/>
                <a:gd name="T11" fmla="*/ 13 h 35"/>
                <a:gd name="T12" fmla="*/ 3 w 30"/>
                <a:gd name="T13" fmla="*/ 24 h 35"/>
                <a:gd name="T14" fmla="*/ 4 w 30"/>
                <a:gd name="T15" fmla="*/ 27 h 35"/>
                <a:gd name="T16" fmla="*/ 12 w 30"/>
                <a:gd name="T17" fmla="*/ 33 h 35"/>
                <a:gd name="T18" fmla="*/ 15 w 30"/>
                <a:gd name="T19" fmla="*/ 34 h 35"/>
                <a:gd name="T20" fmla="*/ 24 w 30"/>
                <a:gd name="T21" fmla="*/ 34 h 35"/>
                <a:gd name="T22" fmla="*/ 27 w 30"/>
                <a:gd name="T23" fmla="*/ 32 h 35"/>
                <a:gd name="T24" fmla="*/ 30 w 30"/>
                <a:gd name="T25" fmla="*/ 24 h 35"/>
                <a:gd name="T26" fmla="*/ 30 w 30"/>
                <a:gd name="T27" fmla="*/ 21 h 35"/>
                <a:gd name="T28" fmla="*/ 18 w 30"/>
                <a:gd name="T29" fmla="*/ 14 h 35"/>
                <a:gd name="T30" fmla="*/ 20 w 30"/>
                <a:gd name="T31" fmla="*/ 22 h 35"/>
                <a:gd name="T32" fmla="*/ 22 w 30"/>
                <a:gd name="T33" fmla="*/ 21 h 35"/>
                <a:gd name="T34" fmla="*/ 20 w 30"/>
                <a:gd name="T35" fmla="*/ 24 h 35"/>
                <a:gd name="T36" fmla="*/ 18 w 30"/>
                <a:gd name="T37" fmla="*/ 27 h 35"/>
                <a:gd name="T38" fmla="*/ 23 w 30"/>
                <a:gd name="T39" fmla="*/ 24 h 35"/>
                <a:gd name="T40" fmla="*/ 17 w 30"/>
                <a:gd name="T41" fmla="*/ 24 h 35"/>
                <a:gd name="T42" fmla="*/ 15 w 30"/>
                <a:gd name="T43" fmla="*/ 29 h 35"/>
                <a:gd name="T44" fmla="*/ 12 w 30"/>
                <a:gd name="T45" fmla="*/ 19 h 35"/>
                <a:gd name="T46" fmla="*/ 13 w 30"/>
                <a:gd name="T47" fmla="*/ 21 h 35"/>
                <a:gd name="T48" fmla="*/ 10 w 30"/>
                <a:gd name="T49" fmla="*/ 15 h 35"/>
                <a:gd name="T50" fmla="*/ 5 w 30"/>
                <a:gd name="T51" fmla="*/ 13 h 35"/>
                <a:gd name="T52" fmla="*/ 13 w 30"/>
                <a:gd name="T53" fmla="*/ 8 h 35"/>
                <a:gd name="T54" fmla="*/ 12 w 30"/>
                <a:gd name="T55" fmla="*/ 10 h 35"/>
                <a:gd name="T56" fmla="*/ 9 w 30"/>
                <a:gd name="T57" fmla="*/ 12 h 35"/>
                <a:gd name="T58" fmla="*/ 13 w 30"/>
                <a:gd name="T59" fmla="*/ 11 h 35"/>
                <a:gd name="T60" fmla="*/ 15 w 30"/>
                <a:gd name="T61" fmla="*/ 6 h 35"/>
                <a:gd name="T62" fmla="*/ 19 w 30"/>
                <a:gd name="T63" fmla="*/ 16 h 3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0"/>
                <a:gd name="T97" fmla="*/ 0 h 35"/>
                <a:gd name="T98" fmla="*/ 30 w 30"/>
                <a:gd name="T99" fmla="*/ 35 h 3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0" h="35">
                  <a:moveTo>
                    <a:pt x="19" y="16"/>
                  </a:moveTo>
                  <a:lnTo>
                    <a:pt x="26" y="8"/>
                  </a:lnTo>
                  <a:lnTo>
                    <a:pt x="18" y="1"/>
                  </a:lnTo>
                  <a:lnTo>
                    <a:pt x="17" y="0"/>
                  </a:lnTo>
                  <a:lnTo>
                    <a:pt x="15" y="0"/>
                  </a:lnTo>
                  <a:lnTo>
                    <a:pt x="9" y="1"/>
                  </a:lnTo>
                  <a:lnTo>
                    <a:pt x="6" y="1"/>
                  </a:lnTo>
                  <a:lnTo>
                    <a:pt x="4" y="2"/>
                  </a:lnTo>
                  <a:lnTo>
                    <a:pt x="3" y="4"/>
                  </a:lnTo>
                  <a:lnTo>
                    <a:pt x="0" y="11"/>
                  </a:lnTo>
                  <a:lnTo>
                    <a:pt x="0" y="13"/>
                  </a:lnTo>
                  <a:lnTo>
                    <a:pt x="0" y="14"/>
                  </a:lnTo>
                  <a:lnTo>
                    <a:pt x="3" y="24"/>
                  </a:lnTo>
                  <a:lnTo>
                    <a:pt x="3" y="25"/>
                  </a:lnTo>
                  <a:lnTo>
                    <a:pt x="4" y="27"/>
                  </a:lnTo>
                  <a:lnTo>
                    <a:pt x="5" y="27"/>
                  </a:lnTo>
                  <a:lnTo>
                    <a:pt x="12" y="33"/>
                  </a:lnTo>
                  <a:lnTo>
                    <a:pt x="13" y="34"/>
                  </a:lnTo>
                  <a:lnTo>
                    <a:pt x="15" y="34"/>
                  </a:lnTo>
                  <a:lnTo>
                    <a:pt x="16" y="35"/>
                  </a:lnTo>
                  <a:lnTo>
                    <a:pt x="24" y="34"/>
                  </a:lnTo>
                  <a:lnTo>
                    <a:pt x="25" y="34"/>
                  </a:lnTo>
                  <a:lnTo>
                    <a:pt x="27" y="32"/>
                  </a:lnTo>
                  <a:lnTo>
                    <a:pt x="28" y="31"/>
                  </a:lnTo>
                  <a:lnTo>
                    <a:pt x="30" y="24"/>
                  </a:lnTo>
                  <a:lnTo>
                    <a:pt x="30" y="22"/>
                  </a:lnTo>
                  <a:lnTo>
                    <a:pt x="30" y="21"/>
                  </a:lnTo>
                  <a:lnTo>
                    <a:pt x="28" y="11"/>
                  </a:lnTo>
                  <a:lnTo>
                    <a:pt x="18" y="14"/>
                  </a:lnTo>
                  <a:lnTo>
                    <a:pt x="20" y="24"/>
                  </a:lnTo>
                  <a:lnTo>
                    <a:pt x="20" y="22"/>
                  </a:lnTo>
                  <a:lnTo>
                    <a:pt x="26" y="22"/>
                  </a:lnTo>
                  <a:lnTo>
                    <a:pt x="22" y="21"/>
                  </a:lnTo>
                  <a:lnTo>
                    <a:pt x="18" y="27"/>
                  </a:lnTo>
                  <a:lnTo>
                    <a:pt x="20" y="24"/>
                  </a:lnTo>
                  <a:lnTo>
                    <a:pt x="19" y="25"/>
                  </a:lnTo>
                  <a:lnTo>
                    <a:pt x="18" y="27"/>
                  </a:lnTo>
                  <a:lnTo>
                    <a:pt x="23" y="29"/>
                  </a:lnTo>
                  <a:lnTo>
                    <a:pt x="23" y="24"/>
                  </a:lnTo>
                  <a:lnTo>
                    <a:pt x="15" y="24"/>
                  </a:lnTo>
                  <a:lnTo>
                    <a:pt x="17" y="24"/>
                  </a:lnTo>
                  <a:lnTo>
                    <a:pt x="15" y="24"/>
                  </a:lnTo>
                  <a:lnTo>
                    <a:pt x="15" y="29"/>
                  </a:lnTo>
                  <a:lnTo>
                    <a:pt x="19" y="26"/>
                  </a:lnTo>
                  <a:lnTo>
                    <a:pt x="12" y="19"/>
                  </a:lnTo>
                  <a:lnTo>
                    <a:pt x="9" y="23"/>
                  </a:lnTo>
                  <a:lnTo>
                    <a:pt x="13" y="21"/>
                  </a:lnTo>
                  <a:lnTo>
                    <a:pt x="10" y="11"/>
                  </a:lnTo>
                  <a:lnTo>
                    <a:pt x="10" y="15"/>
                  </a:lnTo>
                  <a:lnTo>
                    <a:pt x="10" y="13"/>
                  </a:lnTo>
                  <a:lnTo>
                    <a:pt x="5" y="13"/>
                  </a:lnTo>
                  <a:lnTo>
                    <a:pt x="10" y="15"/>
                  </a:lnTo>
                  <a:lnTo>
                    <a:pt x="13" y="8"/>
                  </a:lnTo>
                  <a:lnTo>
                    <a:pt x="10" y="11"/>
                  </a:lnTo>
                  <a:lnTo>
                    <a:pt x="12" y="10"/>
                  </a:lnTo>
                  <a:lnTo>
                    <a:pt x="9" y="6"/>
                  </a:lnTo>
                  <a:lnTo>
                    <a:pt x="9" y="12"/>
                  </a:lnTo>
                  <a:lnTo>
                    <a:pt x="16" y="11"/>
                  </a:lnTo>
                  <a:lnTo>
                    <a:pt x="13" y="11"/>
                  </a:lnTo>
                  <a:lnTo>
                    <a:pt x="15" y="11"/>
                  </a:lnTo>
                  <a:lnTo>
                    <a:pt x="15" y="6"/>
                  </a:lnTo>
                  <a:lnTo>
                    <a:pt x="12" y="10"/>
                  </a:lnTo>
                  <a:lnTo>
                    <a:pt x="19" y="16"/>
                  </a:lnTo>
                  <a:close/>
                </a:path>
              </a:pathLst>
            </a:custGeom>
            <a:solidFill>
              <a:srgbClr val="FF0000"/>
            </a:solidFill>
            <a:ln w="9525">
              <a:noFill/>
              <a:round/>
              <a:headEnd/>
              <a:tailEnd/>
            </a:ln>
          </p:spPr>
          <p:txBody>
            <a:bodyPr/>
            <a:lstStyle/>
            <a:p>
              <a:endParaRPr lang="cs-CZ"/>
            </a:p>
          </p:txBody>
        </p:sp>
        <p:sp>
          <p:nvSpPr>
            <p:cNvPr id="23678" name="Freeform 44"/>
            <p:cNvSpPr>
              <a:spLocks/>
            </p:cNvSpPr>
            <p:nvPr/>
          </p:nvSpPr>
          <p:spPr bwMode="auto">
            <a:xfrm>
              <a:off x="3635" y="2043"/>
              <a:ext cx="32" cy="37"/>
            </a:xfrm>
            <a:custGeom>
              <a:avLst/>
              <a:gdLst>
                <a:gd name="T0" fmla="*/ 10 w 21"/>
                <a:gd name="T1" fmla="*/ 0 h 22"/>
                <a:gd name="T2" fmla="*/ 0 w 21"/>
                <a:gd name="T3" fmla="*/ 5 h 22"/>
                <a:gd name="T4" fmla="*/ 12 w 21"/>
                <a:gd name="T5" fmla="*/ 22 h 22"/>
                <a:gd name="T6" fmla="*/ 21 w 21"/>
                <a:gd name="T7" fmla="*/ 17 h 22"/>
                <a:gd name="T8" fmla="*/ 10 w 21"/>
                <a:gd name="T9" fmla="*/ 0 h 22"/>
                <a:gd name="T10" fmla="*/ 0 60000 65536"/>
                <a:gd name="T11" fmla="*/ 0 60000 65536"/>
                <a:gd name="T12" fmla="*/ 0 60000 65536"/>
                <a:gd name="T13" fmla="*/ 0 60000 65536"/>
                <a:gd name="T14" fmla="*/ 0 60000 65536"/>
                <a:gd name="T15" fmla="*/ 0 w 21"/>
                <a:gd name="T16" fmla="*/ 0 h 22"/>
                <a:gd name="T17" fmla="*/ 21 w 21"/>
                <a:gd name="T18" fmla="*/ 22 h 22"/>
              </a:gdLst>
              <a:ahLst/>
              <a:cxnLst>
                <a:cxn ang="T10">
                  <a:pos x="T0" y="T1"/>
                </a:cxn>
                <a:cxn ang="T11">
                  <a:pos x="T2" y="T3"/>
                </a:cxn>
                <a:cxn ang="T12">
                  <a:pos x="T4" y="T5"/>
                </a:cxn>
                <a:cxn ang="T13">
                  <a:pos x="T6" y="T7"/>
                </a:cxn>
                <a:cxn ang="T14">
                  <a:pos x="T8" y="T9"/>
                </a:cxn>
              </a:cxnLst>
              <a:rect l="T15" t="T16" r="T17" b="T18"/>
              <a:pathLst>
                <a:path w="21" h="22">
                  <a:moveTo>
                    <a:pt x="10" y="0"/>
                  </a:moveTo>
                  <a:lnTo>
                    <a:pt x="0" y="5"/>
                  </a:lnTo>
                  <a:lnTo>
                    <a:pt x="12" y="22"/>
                  </a:lnTo>
                  <a:lnTo>
                    <a:pt x="21" y="17"/>
                  </a:lnTo>
                  <a:lnTo>
                    <a:pt x="10" y="0"/>
                  </a:lnTo>
                  <a:close/>
                </a:path>
              </a:pathLst>
            </a:custGeom>
            <a:solidFill>
              <a:srgbClr val="202020"/>
            </a:solidFill>
            <a:ln w="9525">
              <a:noFill/>
              <a:round/>
              <a:headEnd/>
              <a:tailEnd/>
            </a:ln>
          </p:spPr>
          <p:txBody>
            <a:bodyPr/>
            <a:lstStyle/>
            <a:p>
              <a:endParaRPr lang="cs-CZ"/>
            </a:p>
          </p:txBody>
        </p:sp>
        <p:sp>
          <p:nvSpPr>
            <p:cNvPr id="23679" name="Freeform 45"/>
            <p:cNvSpPr>
              <a:spLocks/>
            </p:cNvSpPr>
            <p:nvPr/>
          </p:nvSpPr>
          <p:spPr bwMode="auto">
            <a:xfrm>
              <a:off x="3878" y="2005"/>
              <a:ext cx="45" cy="27"/>
            </a:xfrm>
            <a:custGeom>
              <a:avLst/>
              <a:gdLst>
                <a:gd name="T0" fmla="*/ 16 w 29"/>
                <a:gd name="T1" fmla="*/ 0 h 16"/>
                <a:gd name="T2" fmla="*/ 6 w 29"/>
                <a:gd name="T3" fmla="*/ 1 h 16"/>
                <a:gd name="T4" fmla="*/ 0 w 29"/>
                <a:gd name="T5" fmla="*/ 7 h 16"/>
                <a:gd name="T6" fmla="*/ 4 w 29"/>
                <a:gd name="T7" fmla="*/ 13 h 16"/>
                <a:gd name="T8" fmla="*/ 12 w 29"/>
                <a:gd name="T9" fmla="*/ 16 h 16"/>
                <a:gd name="T10" fmla="*/ 23 w 29"/>
                <a:gd name="T11" fmla="*/ 15 h 16"/>
                <a:gd name="T12" fmla="*/ 29 w 29"/>
                <a:gd name="T13" fmla="*/ 9 h 16"/>
                <a:gd name="T14" fmla="*/ 25 w 29"/>
                <a:gd name="T15" fmla="*/ 3 h 16"/>
                <a:gd name="T16" fmla="*/ 16 w 29"/>
                <a:gd name="T17" fmla="*/ 0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
                <a:gd name="T28" fmla="*/ 0 h 16"/>
                <a:gd name="T29" fmla="*/ 29 w 29"/>
                <a:gd name="T30" fmla="*/ 16 h 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 h="16">
                  <a:moveTo>
                    <a:pt x="16" y="0"/>
                  </a:moveTo>
                  <a:lnTo>
                    <a:pt x="6" y="1"/>
                  </a:lnTo>
                  <a:lnTo>
                    <a:pt x="0" y="7"/>
                  </a:lnTo>
                  <a:lnTo>
                    <a:pt x="4" y="13"/>
                  </a:lnTo>
                  <a:lnTo>
                    <a:pt x="12" y="16"/>
                  </a:lnTo>
                  <a:lnTo>
                    <a:pt x="23" y="15"/>
                  </a:lnTo>
                  <a:lnTo>
                    <a:pt x="29" y="9"/>
                  </a:lnTo>
                  <a:lnTo>
                    <a:pt x="25" y="3"/>
                  </a:lnTo>
                  <a:lnTo>
                    <a:pt x="16" y="0"/>
                  </a:lnTo>
                  <a:close/>
                </a:path>
              </a:pathLst>
            </a:custGeom>
            <a:solidFill>
              <a:srgbClr val="FF0000"/>
            </a:solidFill>
            <a:ln w="9525">
              <a:noFill/>
              <a:round/>
              <a:headEnd/>
              <a:tailEnd/>
            </a:ln>
          </p:spPr>
          <p:txBody>
            <a:bodyPr/>
            <a:lstStyle/>
            <a:p>
              <a:endParaRPr lang="cs-CZ"/>
            </a:p>
          </p:txBody>
        </p:sp>
        <p:sp>
          <p:nvSpPr>
            <p:cNvPr id="23680" name="Freeform 46"/>
            <p:cNvSpPr>
              <a:spLocks/>
            </p:cNvSpPr>
            <p:nvPr/>
          </p:nvSpPr>
          <p:spPr bwMode="auto">
            <a:xfrm>
              <a:off x="3872" y="1997"/>
              <a:ext cx="57" cy="46"/>
            </a:xfrm>
            <a:custGeom>
              <a:avLst/>
              <a:gdLst>
                <a:gd name="T0" fmla="*/ 20 w 37"/>
                <a:gd name="T1" fmla="*/ 0 h 28"/>
                <a:gd name="T2" fmla="*/ 8 w 37"/>
                <a:gd name="T3" fmla="*/ 2 h 28"/>
                <a:gd name="T4" fmla="*/ 7 w 37"/>
                <a:gd name="T5" fmla="*/ 4 h 28"/>
                <a:gd name="T6" fmla="*/ 0 w 37"/>
                <a:gd name="T7" fmla="*/ 10 h 28"/>
                <a:gd name="T8" fmla="*/ 0 w 37"/>
                <a:gd name="T9" fmla="*/ 14 h 28"/>
                <a:gd name="T10" fmla="*/ 3 w 37"/>
                <a:gd name="T11" fmla="*/ 21 h 28"/>
                <a:gd name="T12" fmla="*/ 5 w 37"/>
                <a:gd name="T13" fmla="*/ 24 h 28"/>
                <a:gd name="T14" fmla="*/ 15 w 37"/>
                <a:gd name="T15" fmla="*/ 27 h 28"/>
                <a:gd name="T16" fmla="*/ 18 w 37"/>
                <a:gd name="T17" fmla="*/ 28 h 28"/>
                <a:gd name="T18" fmla="*/ 29 w 37"/>
                <a:gd name="T19" fmla="*/ 26 h 28"/>
                <a:gd name="T20" fmla="*/ 32 w 37"/>
                <a:gd name="T21" fmla="*/ 25 h 28"/>
                <a:gd name="T22" fmla="*/ 37 w 37"/>
                <a:gd name="T23" fmla="*/ 17 h 28"/>
                <a:gd name="T24" fmla="*/ 37 w 37"/>
                <a:gd name="T25" fmla="*/ 13 h 28"/>
                <a:gd name="T26" fmla="*/ 34 w 37"/>
                <a:gd name="T27" fmla="*/ 7 h 28"/>
                <a:gd name="T28" fmla="*/ 32 w 37"/>
                <a:gd name="T29" fmla="*/ 5 h 28"/>
                <a:gd name="T30" fmla="*/ 18 w 37"/>
                <a:gd name="T31" fmla="*/ 10 h 28"/>
                <a:gd name="T32" fmla="*/ 25 w 37"/>
                <a:gd name="T33" fmla="*/ 13 h 28"/>
                <a:gd name="T34" fmla="*/ 25 w 37"/>
                <a:gd name="T35" fmla="*/ 12 h 28"/>
                <a:gd name="T36" fmla="*/ 27 w 37"/>
                <a:gd name="T37" fmla="*/ 13 h 28"/>
                <a:gd name="T38" fmla="*/ 27 w 37"/>
                <a:gd name="T39" fmla="*/ 17 h 28"/>
                <a:gd name="T40" fmla="*/ 28 w 37"/>
                <a:gd name="T41" fmla="*/ 12 h 28"/>
                <a:gd name="T42" fmla="*/ 25 w 37"/>
                <a:gd name="T43" fmla="*/ 16 h 28"/>
                <a:gd name="T44" fmla="*/ 27 w 37"/>
                <a:gd name="T45" fmla="*/ 21 h 28"/>
                <a:gd name="T46" fmla="*/ 16 w 37"/>
                <a:gd name="T47" fmla="*/ 17 h 28"/>
                <a:gd name="T48" fmla="*/ 18 w 37"/>
                <a:gd name="T49" fmla="*/ 17 h 28"/>
                <a:gd name="T50" fmla="*/ 12 w 37"/>
                <a:gd name="T51" fmla="*/ 15 h 28"/>
                <a:gd name="T52" fmla="*/ 8 w 37"/>
                <a:gd name="T53" fmla="*/ 18 h 28"/>
                <a:gd name="T54" fmla="*/ 10 w 37"/>
                <a:gd name="T55" fmla="*/ 10 h 28"/>
                <a:gd name="T56" fmla="*/ 10 w 37"/>
                <a:gd name="T57" fmla="*/ 12 h 28"/>
                <a:gd name="T58" fmla="*/ 5 w 37"/>
                <a:gd name="T59" fmla="*/ 12 h 28"/>
                <a:gd name="T60" fmla="*/ 14 w 37"/>
                <a:gd name="T61" fmla="*/ 10 h 28"/>
                <a:gd name="T62" fmla="*/ 14 w 37"/>
                <a:gd name="T63" fmla="*/ 10 h 28"/>
                <a:gd name="T64" fmla="*/ 11 w 37"/>
                <a:gd name="T65" fmla="*/ 12 h 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
                <a:gd name="T100" fmla="*/ 0 h 28"/>
                <a:gd name="T101" fmla="*/ 37 w 37"/>
                <a:gd name="T102" fmla="*/ 28 h 2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 h="28">
                  <a:moveTo>
                    <a:pt x="22" y="10"/>
                  </a:moveTo>
                  <a:lnTo>
                    <a:pt x="20" y="0"/>
                  </a:lnTo>
                  <a:lnTo>
                    <a:pt x="10" y="2"/>
                  </a:lnTo>
                  <a:lnTo>
                    <a:pt x="8" y="2"/>
                  </a:lnTo>
                  <a:lnTo>
                    <a:pt x="7" y="3"/>
                  </a:lnTo>
                  <a:lnTo>
                    <a:pt x="7" y="4"/>
                  </a:lnTo>
                  <a:lnTo>
                    <a:pt x="1" y="9"/>
                  </a:lnTo>
                  <a:lnTo>
                    <a:pt x="0" y="10"/>
                  </a:lnTo>
                  <a:lnTo>
                    <a:pt x="0" y="12"/>
                  </a:lnTo>
                  <a:lnTo>
                    <a:pt x="0" y="14"/>
                  </a:lnTo>
                  <a:lnTo>
                    <a:pt x="3" y="21"/>
                  </a:lnTo>
                  <a:lnTo>
                    <a:pt x="3" y="23"/>
                  </a:lnTo>
                  <a:lnTo>
                    <a:pt x="5" y="24"/>
                  </a:lnTo>
                  <a:lnTo>
                    <a:pt x="7" y="24"/>
                  </a:lnTo>
                  <a:lnTo>
                    <a:pt x="15" y="27"/>
                  </a:lnTo>
                  <a:lnTo>
                    <a:pt x="17" y="27"/>
                  </a:lnTo>
                  <a:lnTo>
                    <a:pt x="18" y="28"/>
                  </a:lnTo>
                  <a:lnTo>
                    <a:pt x="28" y="27"/>
                  </a:lnTo>
                  <a:lnTo>
                    <a:pt x="29" y="26"/>
                  </a:lnTo>
                  <a:lnTo>
                    <a:pt x="32" y="25"/>
                  </a:lnTo>
                  <a:lnTo>
                    <a:pt x="36" y="18"/>
                  </a:lnTo>
                  <a:lnTo>
                    <a:pt x="37" y="17"/>
                  </a:lnTo>
                  <a:lnTo>
                    <a:pt x="37" y="15"/>
                  </a:lnTo>
                  <a:lnTo>
                    <a:pt x="37" y="13"/>
                  </a:lnTo>
                  <a:lnTo>
                    <a:pt x="34" y="7"/>
                  </a:lnTo>
                  <a:lnTo>
                    <a:pt x="33" y="5"/>
                  </a:lnTo>
                  <a:lnTo>
                    <a:pt x="32" y="5"/>
                  </a:lnTo>
                  <a:lnTo>
                    <a:pt x="22" y="1"/>
                  </a:lnTo>
                  <a:lnTo>
                    <a:pt x="18" y="10"/>
                  </a:lnTo>
                  <a:lnTo>
                    <a:pt x="26" y="14"/>
                  </a:lnTo>
                  <a:lnTo>
                    <a:pt x="25" y="13"/>
                  </a:lnTo>
                  <a:lnTo>
                    <a:pt x="29" y="9"/>
                  </a:lnTo>
                  <a:lnTo>
                    <a:pt x="25" y="12"/>
                  </a:lnTo>
                  <a:lnTo>
                    <a:pt x="28" y="17"/>
                  </a:lnTo>
                  <a:lnTo>
                    <a:pt x="27" y="13"/>
                  </a:lnTo>
                  <a:lnTo>
                    <a:pt x="27" y="15"/>
                  </a:lnTo>
                  <a:lnTo>
                    <a:pt x="27" y="17"/>
                  </a:lnTo>
                  <a:lnTo>
                    <a:pt x="33" y="15"/>
                  </a:lnTo>
                  <a:lnTo>
                    <a:pt x="28" y="12"/>
                  </a:lnTo>
                  <a:lnTo>
                    <a:pt x="23" y="17"/>
                  </a:lnTo>
                  <a:lnTo>
                    <a:pt x="25" y="16"/>
                  </a:lnTo>
                  <a:lnTo>
                    <a:pt x="23" y="17"/>
                  </a:lnTo>
                  <a:lnTo>
                    <a:pt x="27" y="21"/>
                  </a:lnTo>
                  <a:lnTo>
                    <a:pt x="26" y="16"/>
                  </a:lnTo>
                  <a:lnTo>
                    <a:pt x="16" y="17"/>
                  </a:lnTo>
                  <a:lnTo>
                    <a:pt x="17" y="23"/>
                  </a:lnTo>
                  <a:lnTo>
                    <a:pt x="18" y="17"/>
                  </a:lnTo>
                  <a:lnTo>
                    <a:pt x="10" y="14"/>
                  </a:lnTo>
                  <a:lnTo>
                    <a:pt x="12" y="15"/>
                  </a:lnTo>
                  <a:lnTo>
                    <a:pt x="10" y="14"/>
                  </a:lnTo>
                  <a:lnTo>
                    <a:pt x="8" y="18"/>
                  </a:lnTo>
                  <a:lnTo>
                    <a:pt x="13" y="16"/>
                  </a:lnTo>
                  <a:lnTo>
                    <a:pt x="10" y="10"/>
                  </a:lnTo>
                  <a:lnTo>
                    <a:pt x="10" y="14"/>
                  </a:lnTo>
                  <a:lnTo>
                    <a:pt x="10" y="12"/>
                  </a:lnTo>
                  <a:lnTo>
                    <a:pt x="10" y="10"/>
                  </a:lnTo>
                  <a:lnTo>
                    <a:pt x="5" y="12"/>
                  </a:lnTo>
                  <a:lnTo>
                    <a:pt x="9" y="16"/>
                  </a:lnTo>
                  <a:lnTo>
                    <a:pt x="14" y="10"/>
                  </a:lnTo>
                  <a:lnTo>
                    <a:pt x="12" y="12"/>
                  </a:lnTo>
                  <a:lnTo>
                    <a:pt x="14" y="10"/>
                  </a:lnTo>
                  <a:lnTo>
                    <a:pt x="10" y="7"/>
                  </a:lnTo>
                  <a:lnTo>
                    <a:pt x="11" y="12"/>
                  </a:lnTo>
                  <a:lnTo>
                    <a:pt x="22" y="10"/>
                  </a:lnTo>
                  <a:close/>
                </a:path>
              </a:pathLst>
            </a:custGeom>
            <a:solidFill>
              <a:srgbClr val="FF0000"/>
            </a:solidFill>
            <a:ln w="9525">
              <a:noFill/>
              <a:round/>
              <a:headEnd/>
              <a:tailEnd/>
            </a:ln>
          </p:spPr>
          <p:txBody>
            <a:bodyPr/>
            <a:lstStyle/>
            <a:p>
              <a:endParaRPr lang="cs-CZ"/>
            </a:p>
          </p:txBody>
        </p:sp>
        <p:sp>
          <p:nvSpPr>
            <p:cNvPr id="23681" name="Freeform 47"/>
            <p:cNvSpPr>
              <a:spLocks/>
            </p:cNvSpPr>
            <p:nvPr/>
          </p:nvSpPr>
          <p:spPr bwMode="auto">
            <a:xfrm>
              <a:off x="3887" y="2012"/>
              <a:ext cx="30" cy="18"/>
            </a:xfrm>
            <a:custGeom>
              <a:avLst/>
              <a:gdLst>
                <a:gd name="T0" fmla="*/ 0 w 19"/>
                <a:gd name="T1" fmla="*/ 0 h 11"/>
                <a:gd name="T2" fmla="*/ 0 w 19"/>
                <a:gd name="T3" fmla="*/ 10 h 11"/>
                <a:gd name="T4" fmla="*/ 19 w 19"/>
                <a:gd name="T5" fmla="*/ 11 h 11"/>
                <a:gd name="T6" fmla="*/ 19 w 19"/>
                <a:gd name="T7" fmla="*/ 0 h 11"/>
                <a:gd name="T8" fmla="*/ 0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0" y="0"/>
                  </a:moveTo>
                  <a:lnTo>
                    <a:pt x="0" y="10"/>
                  </a:lnTo>
                  <a:lnTo>
                    <a:pt x="19" y="11"/>
                  </a:lnTo>
                  <a:lnTo>
                    <a:pt x="19" y="0"/>
                  </a:lnTo>
                  <a:lnTo>
                    <a:pt x="0" y="0"/>
                  </a:lnTo>
                  <a:close/>
                </a:path>
              </a:pathLst>
            </a:custGeom>
            <a:solidFill>
              <a:srgbClr val="202020"/>
            </a:solidFill>
            <a:ln w="9525">
              <a:noFill/>
              <a:round/>
              <a:headEnd/>
              <a:tailEnd/>
            </a:ln>
          </p:spPr>
          <p:txBody>
            <a:bodyPr/>
            <a:lstStyle/>
            <a:p>
              <a:endParaRPr lang="cs-CZ"/>
            </a:p>
          </p:txBody>
        </p:sp>
        <p:sp>
          <p:nvSpPr>
            <p:cNvPr id="23682" name="Freeform 48"/>
            <p:cNvSpPr>
              <a:spLocks/>
            </p:cNvSpPr>
            <p:nvPr/>
          </p:nvSpPr>
          <p:spPr bwMode="auto">
            <a:xfrm>
              <a:off x="4050" y="1911"/>
              <a:ext cx="34" cy="41"/>
            </a:xfrm>
            <a:custGeom>
              <a:avLst/>
              <a:gdLst>
                <a:gd name="T0" fmla="*/ 18 w 22"/>
                <a:gd name="T1" fmla="*/ 8 h 25"/>
                <a:gd name="T2" fmla="*/ 11 w 22"/>
                <a:gd name="T3" fmla="*/ 0 h 25"/>
                <a:gd name="T4" fmla="*/ 3 w 22"/>
                <a:gd name="T5" fmla="*/ 0 h 25"/>
                <a:gd name="T6" fmla="*/ 0 w 22"/>
                <a:gd name="T7" fmla="*/ 8 h 25"/>
                <a:gd name="T8" fmla="*/ 3 w 22"/>
                <a:gd name="T9" fmla="*/ 18 h 25"/>
                <a:gd name="T10" fmla="*/ 11 w 22"/>
                <a:gd name="T11" fmla="*/ 25 h 25"/>
                <a:gd name="T12" fmla="*/ 18 w 22"/>
                <a:gd name="T13" fmla="*/ 25 h 25"/>
                <a:gd name="T14" fmla="*/ 22 w 22"/>
                <a:gd name="T15" fmla="*/ 18 h 25"/>
                <a:gd name="T16" fmla="*/ 18 w 22"/>
                <a:gd name="T17" fmla="*/ 8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25"/>
                <a:gd name="T29" fmla="*/ 22 w 22"/>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25">
                  <a:moveTo>
                    <a:pt x="18" y="8"/>
                  </a:moveTo>
                  <a:lnTo>
                    <a:pt x="11" y="0"/>
                  </a:lnTo>
                  <a:lnTo>
                    <a:pt x="3" y="0"/>
                  </a:lnTo>
                  <a:lnTo>
                    <a:pt x="0" y="8"/>
                  </a:lnTo>
                  <a:lnTo>
                    <a:pt x="3" y="18"/>
                  </a:lnTo>
                  <a:lnTo>
                    <a:pt x="11" y="25"/>
                  </a:lnTo>
                  <a:lnTo>
                    <a:pt x="18" y="25"/>
                  </a:lnTo>
                  <a:lnTo>
                    <a:pt x="22" y="18"/>
                  </a:lnTo>
                  <a:lnTo>
                    <a:pt x="18" y="8"/>
                  </a:lnTo>
                  <a:close/>
                </a:path>
              </a:pathLst>
            </a:custGeom>
            <a:solidFill>
              <a:srgbClr val="FF0000"/>
            </a:solidFill>
            <a:ln w="9525">
              <a:noFill/>
              <a:round/>
              <a:headEnd/>
              <a:tailEnd/>
            </a:ln>
          </p:spPr>
          <p:txBody>
            <a:bodyPr/>
            <a:lstStyle/>
            <a:p>
              <a:endParaRPr lang="cs-CZ"/>
            </a:p>
          </p:txBody>
        </p:sp>
        <p:sp>
          <p:nvSpPr>
            <p:cNvPr id="23683" name="Freeform 49"/>
            <p:cNvSpPr>
              <a:spLocks/>
            </p:cNvSpPr>
            <p:nvPr/>
          </p:nvSpPr>
          <p:spPr bwMode="auto">
            <a:xfrm>
              <a:off x="4044" y="1903"/>
              <a:ext cx="48" cy="58"/>
            </a:xfrm>
            <a:custGeom>
              <a:avLst/>
              <a:gdLst>
                <a:gd name="T0" fmla="*/ 27 w 31"/>
                <a:gd name="T1" fmla="*/ 8 h 35"/>
                <a:gd name="T2" fmla="*/ 18 w 31"/>
                <a:gd name="T3" fmla="*/ 0 h 35"/>
                <a:gd name="T4" fmla="*/ 7 w 31"/>
                <a:gd name="T5" fmla="*/ 0 h 35"/>
                <a:gd name="T6" fmla="*/ 4 w 31"/>
                <a:gd name="T7" fmla="*/ 1 h 35"/>
                <a:gd name="T8" fmla="*/ 3 w 31"/>
                <a:gd name="T9" fmla="*/ 4 h 35"/>
                <a:gd name="T10" fmla="*/ 0 w 31"/>
                <a:gd name="T11" fmla="*/ 13 h 35"/>
                <a:gd name="T12" fmla="*/ 3 w 31"/>
                <a:gd name="T13" fmla="*/ 25 h 35"/>
                <a:gd name="T14" fmla="*/ 4 w 31"/>
                <a:gd name="T15" fmla="*/ 27 h 35"/>
                <a:gd name="T16" fmla="*/ 13 w 31"/>
                <a:gd name="T17" fmla="*/ 33 h 35"/>
                <a:gd name="T18" fmla="*/ 16 w 31"/>
                <a:gd name="T19" fmla="*/ 35 h 35"/>
                <a:gd name="T20" fmla="*/ 24 w 31"/>
                <a:gd name="T21" fmla="*/ 34 h 35"/>
                <a:gd name="T22" fmla="*/ 27 w 31"/>
                <a:gd name="T23" fmla="*/ 33 h 35"/>
                <a:gd name="T24" fmla="*/ 31 w 31"/>
                <a:gd name="T25" fmla="*/ 25 h 35"/>
                <a:gd name="T26" fmla="*/ 31 w 31"/>
                <a:gd name="T27" fmla="*/ 22 h 35"/>
                <a:gd name="T28" fmla="*/ 18 w 31"/>
                <a:gd name="T29" fmla="*/ 14 h 35"/>
                <a:gd name="T30" fmla="*/ 21 w 31"/>
                <a:gd name="T31" fmla="*/ 23 h 35"/>
                <a:gd name="T32" fmla="*/ 21 w 31"/>
                <a:gd name="T33" fmla="*/ 21 h 35"/>
                <a:gd name="T34" fmla="*/ 24 w 31"/>
                <a:gd name="T35" fmla="*/ 25 h 35"/>
                <a:gd name="T36" fmla="*/ 19 w 31"/>
                <a:gd name="T37" fmla="*/ 26 h 35"/>
                <a:gd name="T38" fmla="*/ 24 w 31"/>
                <a:gd name="T39" fmla="*/ 30 h 35"/>
                <a:gd name="T40" fmla="*/ 16 w 31"/>
                <a:gd name="T41" fmla="*/ 25 h 35"/>
                <a:gd name="T42" fmla="*/ 16 w 31"/>
                <a:gd name="T43" fmla="*/ 30 h 35"/>
                <a:gd name="T44" fmla="*/ 11 w 31"/>
                <a:gd name="T45" fmla="*/ 20 h 35"/>
                <a:gd name="T46" fmla="*/ 13 w 31"/>
                <a:gd name="T47" fmla="*/ 22 h 35"/>
                <a:gd name="T48" fmla="*/ 9 w 31"/>
                <a:gd name="T49" fmla="*/ 13 h 35"/>
                <a:gd name="T50" fmla="*/ 9 w 31"/>
                <a:gd name="T51" fmla="*/ 15 h 35"/>
                <a:gd name="T52" fmla="*/ 9 w 31"/>
                <a:gd name="T53" fmla="*/ 10 h 35"/>
                <a:gd name="T54" fmla="*/ 13 w 31"/>
                <a:gd name="T55" fmla="*/ 7 h 35"/>
                <a:gd name="T56" fmla="*/ 8 w 31"/>
                <a:gd name="T57" fmla="*/ 12 h 35"/>
                <a:gd name="T58" fmla="*/ 13 w 31"/>
                <a:gd name="T59" fmla="*/ 9 h 35"/>
                <a:gd name="T60" fmla="*/ 16 w 31"/>
                <a:gd name="T61" fmla="*/ 5 h 35"/>
                <a:gd name="T62" fmla="*/ 20 w 31"/>
                <a:gd name="T63" fmla="*/ 16 h 3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1"/>
                <a:gd name="T97" fmla="*/ 0 h 35"/>
                <a:gd name="T98" fmla="*/ 31 w 31"/>
                <a:gd name="T99" fmla="*/ 35 h 3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1" h="35">
                  <a:moveTo>
                    <a:pt x="20" y="16"/>
                  </a:moveTo>
                  <a:lnTo>
                    <a:pt x="27" y="8"/>
                  </a:lnTo>
                  <a:lnTo>
                    <a:pt x="19" y="1"/>
                  </a:lnTo>
                  <a:lnTo>
                    <a:pt x="18" y="0"/>
                  </a:lnTo>
                  <a:lnTo>
                    <a:pt x="16" y="0"/>
                  </a:lnTo>
                  <a:lnTo>
                    <a:pt x="7" y="0"/>
                  </a:lnTo>
                  <a:lnTo>
                    <a:pt x="5" y="0"/>
                  </a:lnTo>
                  <a:lnTo>
                    <a:pt x="4" y="1"/>
                  </a:lnTo>
                  <a:lnTo>
                    <a:pt x="3" y="3"/>
                  </a:lnTo>
                  <a:lnTo>
                    <a:pt x="3" y="4"/>
                  </a:lnTo>
                  <a:lnTo>
                    <a:pt x="0" y="12"/>
                  </a:lnTo>
                  <a:lnTo>
                    <a:pt x="0" y="13"/>
                  </a:lnTo>
                  <a:lnTo>
                    <a:pt x="0" y="15"/>
                  </a:lnTo>
                  <a:lnTo>
                    <a:pt x="3" y="25"/>
                  </a:lnTo>
                  <a:lnTo>
                    <a:pt x="4" y="27"/>
                  </a:lnTo>
                  <a:lnTo>
                    <a:pt x="13" y="33"/>
                  </a:lnTo>
                  <a:lnTo>
                    <a:pt x="13" y="34"/>
                  </a:lnTo>
                  <a:lnTo>
                    <a:pt x="16" y="35"/>
                  </a:lnTo>
                  <a:lnTo>
                    <a:pt x="24" y="35"/>
                  </a:lnTo>
                  <a:lnTo>
                    <a:pt x="24" y="34"/>
                  </a:lnTo>
                  <a:lnTo>
                    <a:pt x="26" y="34"/>
                  </a:lnTo>
                  <a:lnTo>
                    <a:pt x="27" y="33"/>
                  </a:lnTo>
                  <a:lnTo>
                    <a:pt x="28" y="32"/>
                  </a:lnTo>
                  <a:lnTo>
                    <a:pt x="31" y="25"/>
                  </a:lnTo>
                  <a:lnTo>
                    <a:pt x="31" y="23"/>
                  </a:lnTo>
                  <a:lnTo>
                    <a:pt x="31" y="22"/>
                  </a:lnTo>
                  <a:lnTo>
                    <a:pt x="28" y="12"/>
                  </a:lnTo>
                  <a:lnTo>
                    <a:pt x="18" y="14"/>
                  </a:lnTo>
                  <a:lnTo>
                    <a:pt x="21" y="24"/>
                  </a:lnTo>
                  <a:lnTo>
                    <a:pt x="21" y="23"/>
                  </a:lnTo>
                  <a:lnTo>
                    <a:pt x="27" y="23"/>
                  </a:lnTo>
                  <a:lnTo>
                    <a:pt x="21" y="21"/>
                  </a:lnTo>
                  <a:lnTo>
                    <a:pt x="18" y="28"/>
                  </a:lnTo>
                  <a:lnTo>
                    <a:pt x="24" y="25"/>
                  </a:lnTo>
                  <a:lnTo>
                    <a:pt x="21" y="25"/>
                  </a:lnTo>
                  <a:lnTo>
                    <a:pt x="19" y="26"/>
                  </a:lnTo>
                  <a:lnTo>
                    <a:pt x="18" y="28"/>
                  </a:lnTo>
                  <a:lnTo>
                    <a:pt x="24" y="30"/>
                  </a:lnTo>
                  <a:lnTo>
                    <a:pt x="24" y="25"/>
                  </a:lnTo>
                  <a:lnTo>
                    <a:pt x="16" y="25"/>
                  </a:lnTo>
                  <a:lnTo>
                    <a:pt x="18" y="25"/>
                  </a:lnTo>
                  <a:lnTo>
                    <a:pt x="16" y="30"/>
                  </a:lnTo>
                  <a:lnTo>
                    <a:pt x="19" y="26"/>
                  </a:lnTo>
                  <a:lnTo>
                    <a:pt x="11" y="20"/>
                  </a:lnTo>
                  <a:lnTo>
                    <a:pt x="7" y="23"/>
                  </a:lnTo>
                  <a:lnTo>
                    <a:pt x="13" y="22"/>
                  </a:lnTo>
                  <a:lnTo>
                    <a:pt x="9" y="12"/>
                  </a:lnTo>
                  <a:lnTo>
                    <a:pt x="9" y="13"/>
                  </a:lnTo>
                  <a:lnTo>
                    <a:pt x="4" y="13"/>
                  </a:lnTo>
                  <a:lnTo>
                    <a:pt x="9" y="15"/>
                  </a:lnTo>
                  <a:lnTo>
                    <a:pt x="13" y="7"/>
                  </a:lnTo>
                  <a:lnTo>
                    <a:pt x="9" y="10"/>
                  </a:lnTo>
                  <a:lnTo>
                    <a:pt x="12" y="9"/>
                  </a:lnTo>
                  <a:lnTo>
                    <a:pt x="13" y="7"/>
                  </a:lnTo>
                  <a:lnTo>
                    <a:pt x="7" y="5"/>
                  </a:lnTo>
                  <a:lnTo>
                    <a:pt x="8" y="12"/>
                  </a:lnTo>
                  <a:lnTo>
                    <a:pt x="16" y="10"/>
                  </a:lnTo>
                  <a:lnTo>
                    <a:pt x="13" y="9"/>
                  </a:lnTo>
                  <a:lnTo>
                    <a:pt x="16" y="9"/>
                  </a:lnTo>
                  <a:lnTo>
                    <a:pt x="16" y="5"/>
                  </a:lnTo>
                  <a:lnTo>
                    <a:pt x="13" y="8"/>
                  </a:lnTo>
                  <a:lnTo>
                    <a:pt x="20" y="16"/>
                  </a:lnTo>
                  <a:close/>
                </a:path>
              </a:pathLst>
            </a:custGeom>
            <a:solidFill>
              <a:srgbClr val="FF0000"/>
            </a:solidFill>
            <a:ln w="9525">
              <a:noFill/>
              <a:round/>
              <a:headEnd/>
              <a:tailEnd/>
            </a:ln>
          </p:spPr>
          <p:txBody>
            <a:bodyPr/>
            <a:lstStyle/>
            <a:p>
              <a:endParaRPr lang="cs-CZ"/>
            </a:p>
          </p:txBody>
        </p:sp>
        <p:sp>
          <p:nvSpPr>
            <p:cNvPr id="23684" name="Freeform 50"/>
            <p:cNvSpPr>
              <a:spLocks/>
            </p:cNvSpPr>
            <p:nvPr/>
          </p:nvSpPr>
          <p:spPr bwMode="auto">
            <a:xfrm>
              <a:off x="4050" y="1916"/>
              <a:ext cx="31" cy="38"/>
            </a:xfrm>
            <a:custGeom>
              <a:avLst/>
              <a:gdLst>
                <a:gd name="T0" fmla="*/ 9 w 20"/>
                <a:gd name="T1" fmla="*/ 0 h 23"/>
                <a:gd name="T2" fmla="*/ 0 w 20"/>
                <a:gd name="T3" fmla="*/ 6 h 23"/>
                <a:gd name="T4" fmla="*/ 11 w 20"/>
                <a:gd name="T5" fmla="*/ 23 h 23"/>
                <a:gd name="T6" fmla="*/ 20 w 20"/>
                <a:gd name="T7" fmla="*/ 17 h 23"/>
                <a:gd name="T8" fmla="*/ 9 w 20"/>
                <a:gd name="T9" fmla="*/ 0 h 23"/>
                <a:gd name="T10" fmla="*/ 0 60000 65536"/>
                <a:gd name="T11" fmla="*/ 0 60000 65536"/>
                <a:gd name="T12" fmla="*/ 0 60000 65536"/>
                <a:gd name="T13" fmla="*/ 0 60000 65536"/>
                <a:gd name="T14" fmla="*/ 0 60000 65536"/>
                <a:gd name="T15" fmla="*/ 0 w 20"/>
                <a:gd name="T16" fmla="*/ 0 h 23"/>
                <a:gd name="T17" fmla="*/ 20 w 20"/>
                <a:gd name="T18" fmla="*/ 23 h 23"/>
              </a:gdLst>
              <a:ahLst/>
              <a:cxnLst>
                <a:cxn ang="T10">
                  <a:pos x="T0" y="T1"/>
                </a:cxn>
                <a:cxn ang="T11">
                  <a:pos x="T2" y="T3"/>
                </a:cxn>
                <a:cxn ang="T12">
                  <a:pos x="T4" y="T5"/>
                </a:cxn>
                <a:cxn ang="T13">
                  <a:pos x="T6" y="T7"/>
                </a:cxn>
                <a:cxn ang="T14">
                  <a:pos x="T8" y="T9"/>
                </a:cxn>
              </a:cxnLst>
              <a:rect l="T15" t="T16" r="T17" b="T18"/>
              <a:pathLst>
                <a:path w="20" h="23">
                  <a:moveTo>
                    <a:pt x="9" y="0"/>
                  </a:moveTo>
                  <a:lnTo>
                    <a:pt x="0" y="6"/>
                  </a:lnTo>
                  <a:lnTo>
                    <a:pt x="11" y="23"/>
                  </a:lnTo>
                  <a:lnTo>
                    <a:pt x="20" y="17"/>
                  </a:lnTo>
                  <a:lnTo>
                    <a:pt x="9" y="0"/>
                  </a:lnTo>
                  <a:close/>
                </a:path>
              </a:pathLst>
            </a:custGeom>
            <a:solidFill>
              <a:srgbClr val="202020"/>
            </a:solidFill>
            <a:ln w="9525">
              <a:noFill/>
              <a:round/>
              <a:headEnd/>
              <a:tailEnd/>
            </a:ln>
          </p:spPr>
          <p:txBody>
            <a:bodyPr/>
            <a:lstStyle/>
            <a:p>
              <a:endParaRPr lang="cs-CZ"/>
            </a:p>
          </p:txBody>
        </p:sp>
        <p:sp>
          <p:nvSpPr>
            <p:cNvPr id="23685" name="Freeform 51"/>
            <p:cNvSpPr>
              <a:spLocks/>
            </p:cNvSpPr>
            <p:nvPr/>
          </p:nvSpPr>
          <p:spPr bwMode="auto">
            <a:xfrm>
              <a:off x="3811" y="1979"/>
              <a:ext cx="35" cy="40"/>
            </a:xfrm>
            <a:custGeom>
              <a:avLst/>
              <a:gdLst>
                <a:gd name="T0" fmla="*/ 18 w 22"/>
                <a:gd name="T1" fmla="*/ 7 h 24"/>
                <a:gd name="T2" fmla="*/ 11 w 22"/>
                <a:gd name="T3" fmla="*/ 0 h 24"/>
                <a:gd name="T4" fmla="*/ 3 w 22"/>
                <a:gd name="T5" fmla="*/ 1 h 24"/>
                <a:gd name="T6" fmla="*/ 0 w 22"/>
                <a:gd name="T7" fmla="*/ 7 h 24"/>
                <a:gd name="T8" fmla="*/ 3 w 22"/>
                <a:gd name="T9" fmla="*/ 17 h 24"/>
                <a:gd name="T10" fmla="*/ 11 w 22"/>
                <a:gd name="T11" fmla="*/ 24 h 24"/>
                <a:gd name="T12" fmla="*/ 18 w 22"/>
                <a:gd name="T13" fmla="*/ 24 h 24"/>
                <a:gd name="T14" fmla="*/ 22 w 22"/>
                <a:gd name="T15" fmla="*/ 17 h 24"/>
                <a:gd name="T16" fmla="*/ 18 w 22"/>
                <a:gd name="T17" fmla="*/ 7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24"/>
                <a:gd name="T29" fmla="*/ 22 w 22"/>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24">
                  <a:moveTo>
                    <a:pt x="18" y="7"/>
                  </a:moveTo>
                  <a:lnTo>
                    <a:pt x="11" y="0"/>
                  </a:lnTo>
                  <a:lnTo>
                    <a:pt x="3" y="1"/>
                  </a:lnTo>
                  <a:lnTo>
                    <a:pt x="0" y="7"/>
                  </a:lnTo>
                  <a:lnTo>
                    <a:pt x="3" y="17"/>
                  </a:lnTo>
                  <a:lnTo>
                    <a:pt x="11" y="24"/>
                  </a:lnTo>
                  <a:lnTo>
                    <a:pt x="18" y="24"/>
                  </a:lnTo>
                  <a:lnTo>
                    <a:pt x="22" y="17"/>
                  </a:lnTo>
                  <a:lnTo>
                    <a:pt x="18" y="7"/>
                  </a:lnTo>
                  <a:close/>
                </a:path>
              </a:pathLst>
            </a:custGeom>
            <a:solidFill>
              <a:srgbClr val="FF0000"/>
            </a:solidFill>
            <a:ln w="9525">
              <a:noFill/>
              <a:round/>
              <a:headEnd/>
              <a:tailEnd/>
            </a:ln>
          </p:spPr>
          <p:txBody>
            <a:bodyPr/>
            <a:lstStyle/>
            <a:p>
              <a:endParaRPr lang="cs-CZ"/>
            </a:p>
          </p:txBody>
        </p:sp>
        <p:sp>
          <p:nvSpPr>
            <p:cNvPr id="23686" name="Freeform 52"/>
            <p:cNvSpPr>
              <a:spLocks/>
            </p:cNvSpPr>
            <p:nvPr/>
          </p:nvSpPr>
          <p:spPr bwMode="auto">
            <a:xfrm>
              <a:off x="3805" y="1971"/>
              <a:ext cx="47" cy="56"/>
            </a:xfrm>
            <a:custGeom>
              <a:avLst/>
              <a:gdLst>
                <a:gd name="T0" fmla="*/ 26 w 30"/>
                <a:gd name="T1" fmla="*/ 9 h 34"/>
                <a:gd name="T2" fmla="*/ 17 w 30"/>
                <a:gd name="T3" fmla="*/ 0 h 34"/>
                <a:gd name="T4" fmla="*/ 8 w 30"/>
                <a:gd name="T5" fmla="*/ 0 h 34"/>
                <a:gd name="T6" fmla="*/ 4 w 30"/>
                <a:gd name="T7" fmla="*/ 1 h 34"/>
                <a:gd name="T8" fmla="*/ 1 w 30"/>
                <a:gd name="T9" fmla="*/ 10 h 34"/>
                <a:gd name="T10" fmla="*/ 0 w 30"/>
                <a:gd name="T11" fmla="*/ 13 h 34"/>
                <a:gd name="T12" fmla="*/ 3 w 30"/>
                <a:gd name="T13" fmla="*/ 24 h 34"/>
                <a:gd name="T14" fmla="*/ 4 w 30"/>
                <a:gd name="T15" fmla="*/ 26 h 34"/>
                <a:gd name="T16" fmla="*/ 12 w 30"/>
                <a:gd name="T17" fmla="*/ 33 h 34"/>
                <a:gd name="T18" fmla="*/ 15 w 30"/>
                <a:gd name="T19" fmla="*/ 34 h 34"/>
                <a:gd name="T20" fmla="*/ 22 w 30"/>
                <a:gd name="T21" fmla="*/ 34 h 34"/>
                <a:gd name="T22" fmla="*/ 26 w 30"/>
                <a:gd name="T23" fmla="*/ 33 h 34"/>
                <a:gd name="T24" fmla="*/ 30 w 30"/>
                <a:gd name="T25" fmla="*/ 24 h 34"/>
                <a:gd name="T26" fmla="*/ 30 w 30"/>
                <a:gd name="T27" fmla="*/ 21 h 34"/>
                <a:gd name="T28" fmla="*/ 18 w 30"/>
                <a:gd name="T29" fmla="*/ 14 h 34"/>
                <a:gd name="T30" fmla="*/ 20 w 30"/>
                <a:gd name="T31" fmla="*/ 22 h 34"/>
                <a:gd name="T32" fmla="*/ 20 w 30"/>
                <a:gd name="T33" fmla="*/ 21 h 34"/>
                <a:gd name="T34" fmla="*/ 22 w 30"/>
                <a:gd name="T35" fmla="*/ 24 h 34"/>
                <a:gd name="T36" fmla="*/ 18 w 30"/>
                <a:gd name="T37" fmla="*/ 25 h 34"/>
                <a:gd name="T38" fmla="*/ 22 w 30"/>
                <a:gd name="T39" fmla="*/ 29 h 34"/>
                <a:gd name="T40" fmla="*/ 15 w 30"/>
                <a:gd name="T41" fmla="*/ 24 h 34"/>
                <a:gd name="T42" fmla="*/ 15 w 30"/>
                <a:gd name="T43" fmla="*/ 29 h 34"/>
                <a:gd name="T44" fmla="*/ 12 w 30"/>
                <a:gd name="T45" fmla="*/ 19 h 34"/>
                <a:gd name="T46" fmla="*/ 13 w 30"/>
                <a:gd name="T47" fmla="*/ 21 h 34"/>
                <a:gd name="T48" fmla="*/ 9 w 30"/>
                <a:gd name="T49" fmla="*/ 15 h 34"/>
                <a:gd name="T50" fmla="*/ 5 w 30"/>
                <a:gd name="T51" fmla="*/ 13 h 34"/>
                <a:gd name="T52" fmla="*/ 13 w 30"/>
                <a:gd name="T53" fmla="*/ 8 h 34"/>
                <a:gd name="T54" fmla="*/ 12 w 30"/>
                <a:gd name="T55" fmla="*/ 10 h 34"/>
                <a:gd name="T56" fmla="*/ 8 w 30"/>
                <a:gd name="T57" fmla="*/ 12 h 34"/>
                <a:gd name="T58" fmla="*/ 13 w 30"/>
                <a:gd name="T59" fmla="*/ 10 h 34"/>
                <a:gd name="T60" fmla="*/ 15 w 30"/>
                <a:gd name="T61" fmla="*/ 6 h 34"/>
                <a:gd name="T62" fmla="*/ 19 w 30"/>
                <a:gd name="T63" fmla="*/ 16 h 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0"/>
                <a:gd name="T97" fmla="*/ 0 h 34"/>
                <a:gd name="T98" fmla="*/ 30 w 30"/>
                <a:gd name="T99" fmla="*/ 34 h 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0" h="34">
                  <a:moveTo>
                    <a:pt x="19" y="16"/>
                  </a:moveTo>
                  <a:lnTo>
                    <a:pt x="26" y="9"/>
                  </a:lnTo>
                  <a:lnTo>
                    <a:pt x="18" y="1"/>
                  </a:lnTo>
                  <a:lnTo>
                    <a:pt x="17" y="0"/>
                  </a:lnTo>
                  <a:lnTo>
                    <a:pt x="15" y="0"/>
                  </a:lnTo>
                  <a:lnTo>
                    <a:pt x="8" y="0"/>
                  </a:lnTo>
                  <a:lnTo>
                    <a:pt x="6" y="0"/>
                  </a:lnTo>
                  <a:lnTo>
                    <a:pt x="4" y="1"/>
                  </a:lnTo>
                  <a:lnTo>
                    <a:pt x="4" y="3"/>
                  </a:lnTo>
                  <a:lnTo>
                    <a:pt x="1" y="10"/>
                  </a:lnTo>
                  <a:lnTo>
                    <a:pt x="0" y="10"/>
                  </a:lnTo>
                  <a:lnTo>
                    <a:pt x="0" y="13"/>
                  </a:lnTo>
                  <a:lnTo>
                    <a:pt x="0" y="14"/>
                  </a:lnTo>
                  <a:lnTo>
                    <a:pt x="3" y="24"/>
                  </a:lnTo>
                  <a:lnTo>
                    <a:pt x="3" y="25"/>
                  </a:lnTo>
                  <a:lnTo>
                    <a:pt x="4" y="26"/>
                  </a:lnTo>
                  <a:lnTo>
                    <a:pt x="5" y="26"/>
                  </a:lnTo>
                  <a:lnTo>
                    <a:pt x="12" y="33"/>
                  </a:lnTo>
                  <a:lnTo>
                    <a:pt x="13" y="34"/>
                  </a:lnTo>
                  <a:lnTo>
                    <a:pt x="15" y="34"/>
                  </a:lnTo>
                  <a:lnTo>
                    <a:pt x="22" y="34"/>
                  </a:lnTo>
                  <a:lnTo>
                    <a:pt x="25" y="34"/>
                  </a:lnTo>
                  <a:lnTo>
                    <a:pt x="26" y="33"/>
                  </a:lnTo>
                  <a:lnTo>
                    <a:pt x="27" y="31"/>
                  </a:lnTo>
                  <a:lnTo>
                    <a:pt x="30" y="24"/>
                  </a:lnTo>
                  <a:lnTo>
                    <a:pt x="30" y="22"/>
                  </a:lnTo>
                  <a:lnTo>
                    <a:pt x="30" y="21"/>
                  </a:lnTo>
                  <a:lnTo>
                    <a:pt x="27" y="12"/>
                  </a:lnTo>
                  <a:lnTo>
                    <a:pt x="18" y="14"/>
                  </a:lnTo>
                  <a:lnTo>
                    <a:pt x="20" y="24"/>
                  </a:lnTo>
                  <a:lnTo>
                    <a:pt x="20" y="22"/>
                  </a:lnTo>
                  <a:lnTo>
                    <a:pt x="25" y="22"/>
                  </a:lnTo>
                  <a:lnTo>
                    <a:pt x="20" y="21"/>
                  </a:lnTo>
                  <a:lnTo>
                    <a:pt x="18" y="28"/>
                  </a:lnTo>
                  <a:lnTo>
                    <a:pt x="22" y="24"/>
                  </a:lnTo>
                  <a:lnTo>
                    <a:pt x="20" y="24"/>
                  </a:lnTo>
                  <a:lnTo>
                    <a:pt x="18" y="25"/>
                  </a:lnTo>
                  <a:lnTo>
                    <a:pt x="18" y="27"/>
                  </a:lnTo>
                  <a:lnTo>
                    <a:pt x="22" y="29"/>
                  </a:lnTo>
                  <a:lnTo>
                    <a:pt x="22" y="24"/>
                  </a:lnTo>
                  <a:lnTo>
                    <a:pt x="15" y="24"/>
                  </a:lnTo>
                  <a:lnTo>
                    <a:pt x="17" y="24"/>
                  </a:lnTo>
                  <a:lnTo>
                    <a:pt x="15" y="29"/>
                  </a:lnTo>
                  <a:lnTo>
                    <a:pt x="18" y="25"/>
                  </a:lnTo>
                  <a:lnTo>
                    <a:pt x="12" y="19"/>
                  </a:lnTo>
                  <a:lnTo>
                    <a:pt x="8" y="23"/>
                  </a:lnTo>
                  <a:lnTo>
                    <a:pt x="13" y="21"/>
                  </a:lnTo>
                  <a:lnTo>
                    <a:pt x="9" y="11"/>
                  </a:lnTo>
                  <a:lnTo>
                    <a:pt x="9" y="15"/>
                  </a:lnTo>
                  <a:lnTo>
                    <a:pt x="9" y="13"/>
                  </a:lnTo>
                  <a:lnTo>
                    <a:pt x="5" y="13"/>
                  </a:lnTo>
                  <a:lnTo>
                    <a:pt x="9" y="15"/>
                  </a:lnTo>
                  <a:lnTo>
                    <a:pt x="13" y="8"/>
                  </a:lnTo>
                  <a:lnTo>
                    <a:pt x="9" y="11"/>
                  </a:lnTo>
                  <a:lnTo>
                    <a:pt x="12" y="10"/>
                  </a:lnTo>
                  <a:lnTo>
                    <a:pt x="8" y="6"/>
                  </a:lnTo>
                  <a:lnTo>
                    <a:pt x="8" y="12"/>
                  </a:lnTo>
                  <a:lnTo>
                    <a:pt x="15" y="11"/>
                  </a:lnTo>
                  <a:lnTo>
                    <a:pt x="13" y="10"/>
                  </a:lnTo>
                  <a:lnTo>
                    <a:pt x="15" y="10"/>
                  </a:lnTo>
                  <a:lnTo>
                    <a:pt x="15" y="6"/>
                  </a:lnTo>
                  <a:lnTo>
                    <a:pt x="12" y="9"/>
                  </a:lnTo>
                  <a:lnTo>
                    <a:pt x="19" y="16"/>
                  </a:lnTo>
                  <a:close/>
                </a:path>
              </a:pathLst>
            </a:custGeom>
            <a:solidFill>
              <a:srgbClr val="FF0000"/>
            </a:solidFill>
            <a:ln w="9525">
              <a:noFill/>
              <a:round/>
              <a:headEnd/>
              <a:tailEnd/>
            </a:ln>
          </p:spPr>
          <p:txBody>
            <a:bodyPr/>
            <a:lstStyle/>
            <a:p>
              <a:endParaRPr lang="cs-CZ"/>
            </a:p>
          </p:txBody>
        </p:sp>
        <p:sp>
          <p:nvSpPr>
            <p:cNvPr id="23687" name="Freeform 53"/>
            <p:cNvSpPr>
              <a:spLocks/>
            </p:cNvSpPr>
            <p:nvPr/>
          </p:nvSpPr>
          <p:spPr bwMode="auto">
            <a:xfrm>
              <a:off x="3810" y="1984"/>
              <a:ext cx="32" cy="35"/>
            </a:xfrm>
            <a:custGeom>
              <a:avLst/>
              <a:gdLst>
                <a:gd name="T0" fmla="*/ 10 w 21"/>
                <a:gd name="T1" fmla="*/ 0 h 21"/>
                <a:gd name="T2" fmla="*/ 0 w 21"/>
                <a:gd name="T3" fmla="*/ 5 h 21"/>
                <a:gd name="T4" fmla="*/ 11 w 21"/>
                <a:gd name="T5" fmla="*/ 21 h 21"/>
                <a:gd name="T6" fmla="*/ 21 w 21"/>
                <a:gd name="T7" fmla="*/ 16 h 21"/>
                <a:gd name="T8" fmla="*/ 10 w 21"/>
                <a:gd name="T9" fmla="*/ 0 h 21"/>
                <a:gd name="T10" fmla="*/ 0 60000 65536"/>
                <a:gd name="T11" fmla="*/ 0 60000 65536"/>
                <a:gd name="T12" fmla="*/ 0 60000 65536"/>
                <a:gd name="T13" fmla="*/ 0 60000 65536"/>
                <a:gd name="T14" fmla="*/ 0 60000 65536"/>
                <a:gd name="T15" fmla="*/ 0 w 21"/>
                <a:gd name="T16" fmla="*/ 0 h 21"/>
                <a:gd name="T17" fmla="*/ 21 w 21"/>
                <a:gd name="T18" fmla="*/ 21 h 21"/>
              </a:gdLst>
              <a:ahLst/>
              <a:cxnLst>
                <a:cxn ang="T10">
                  <a:pos x="T0" y="T1"/>
                </a:cxn>
                <a:cxn ang="T11">
                  <a:pos x="T2" y="T3"/>
                </a:cxn>
                <a:cxn ang="T12">
                  <a:pos x="T4" y="T5"/>
                </a:cxn>
                <a:cxn ang="T13">
                  <a:pos x="T6" y="T7"/>
                </a:cxn>
                <a:cxn ang="T14">
                  <a:pos x="T8" y="T9"/>
                </a:cxn>
              </a:cxnLst>
              <a:rect l="T15" t="T16" r="T17" b="T18"/>
              <a:pathLst>
                <a:path w="21" h="21">
                  <a:moveTo>
                    <a:pt x="10" y="0"/>
                  </a:moveTo>
                  <a:lnTo>
                    <a:pt x="0" y="5"/>
                  </a:lnTo>
                  <a:lnTo>
                    <a:pt x="11" y="21"/>
                  </a:lnTo>
                  <a:lnTo>
                    <a:pt x="21" y="16"/>
                  </a:lnTo>
                  <a:lnTo>
                    <a:pt x="10" y="0"/>
                  </a:lnTo>
                  <a:close/>
                </a:path>
              </a:pathLst>
            </a:custGeom>
            <a:solidFill>
              <a:srgbClr val="202020"/>
            </a:solidFill>
            <a:ln w="9525">
              <a:noFill/>
              <a:round/>
              <a:headEnd/>
              <a:tailEnd/>
            </a:ln>
          </p:spPr>
          <p:txBody>
            <a:bodyPr/>
            <a:lstStyle/>
            <a:p>
              <a:endParaRPr lang="cs-CZ"/>
            </a:p>
          </p:txBody>
        </p:sp>
        <p:sp>
          <p:nvSpPr>
            <p:cNvPr id="23688" name="Freeform 54"/>
            <p:cNvSpPr>
              <a:spLocks/>
            </p:cNvSpPr>
            <p:nvPr/>
          </p:nvSpPr>
          <p:spPr bwMode="auto">
            <a:xfrm>
              <a:off x="3773" y="2050"/>
              <a:ext cx="35" cy="36"/>
            </a:xfrm>
            <a:custGeom>
              <a:avLst/>
              <a:gdLst>
                <a:gd name="T0" fmla="*/ 4 w 23"/>
                <a:gd name="T1" fmla="*/ 6 h 22"/>
                <a:gd name="T2" fmla="*/ 0 w 23"/>
                <a:gd name="T3" fmla="*/ 14 h 22"/>
                <a:gd name="T4" fmla="*/ 2 w 23"/>
                <a:gd name="T5" fmla="*/ 21 h 22"/>
                <a:gd name="T6" fmla="*/ 9 w 23"/>
                <a:gd name="T7" fmla="*/ 22 h 22"/>
                <a:gd name="T8" fmla="*/ 18 w 23"/>
                <a:gd name="T9" fmla="*/ 16 h 22"/>
                <a:gd name="T10" fmla="*/ 23 w 23"/>
                <a:gd name="T11" fmla="*/ 8 h 22"/>
                <a:gd name="T12" fmla="*/ 22 w 23"/>
                <a:gd name="T13" fmla="*/ 1 h 22"/>
                <a:gd name="T14" fmla="*/ 14 w 23"/>
                <a:gd name="T15" fmla="*/ 0 h 22"/>
                <a:gd name="T16" fmla="*/ 4 w 23"/>
                <a:gd name="T17" fmla="*/ 6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
                <a:gd name="T28" fmla="*/ 0 h 22"/>
                <a:gd name="T29" fmla="*/ 23 w 23"/>
                <a:gd name="T30" fmla="*/ 22 h 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 h="22">
                  <a:moveTo>
                    <a:pt x="4" y="6"/>
                  </a:moveTo>
                  <a:lnTo>
                    <a:pt x="0" y="14"/>
                  </a:lnTo>
                  <a:lnTo>
                    <a:pt x="2" y="21"/>
                  </a:lnTo>
                  <a:lnTo>
                    <a:pt x="9" y="22"/>
                  </a:lnTo>
                  <a:lnTo>
                    <a:pt x="18" y="16"/>
                  </a:lnTo>
                  <a:lnTo>
                    <a:pt x="23" y="8"/>
                  </a:lnTo>
                  <a:lnTo>
                    <a:pt x="22" y="1"/>
                  </a:lnTo>
                  <a:lnTo>
                    <a:pt x="14" y="0"/>
                  </a:lnTo>
                  <a:lnTo>
                    <a:pt x="4" y="6"/>
                  </a:lnTo>
                  <a:close/>
                </a:path>
              </a:pathLst>
            </a:custGeom>
            <a:solidFill>
              <a:srgbClr val="FF0000"/>
            </a:solidFill>
            <a:ln w="9525">
              <a:noFill/>
              <a:round/>
              <a:headEnd/>
              <a:tailEnd/>
            </a:ln>
          </p:spPr>
          <p:txBody>
            <a:bodyPr/>
            <a:lstStyle/>
            <a:p>
              <a:endParaRPr lang="cs-CZ"/>
            </a:p>
          </p:txBody>
        </p:sp>
        <p:sp>
          <p:nvSpPr>
            <p:cNvPr id="23689" name="Freeform 55"/>
            <p:cNvSpPr>
              <a:spLocks/>
            </p:cNvSpPr>
            <p:nvPr/>
          </p:nvSpPr>
          <p:spPr bwMode="auto">
            <a:xfrm>
              <a:off x="3765" y="2042"/>
              <a:ext cx="50" cy="54"/>
            </a:xfrm>
            <a:custGeom>
              <a:avLst/>
              <a:gdLst>
                <a:gd name="T0" fmla="*/ 4 w 32"/>
                <a:gd name="T1" fmla="*/ 8 h 33"/>
                <a:gd name="T2" fmla="*/ 0 w 32"/>
                <a:gd name="T3" fmla="*/ 17 h 33"/>
                <a:gd name="T4" fmla="*/ 0 w 32"/>
                <a:gd name="T5" fmla="*/ 20 h 33"/>
                <a:gd name="T6" fmla="*/ 1 w 32"/>
                <a:gd name="T7" fmla="*/ 28 h 33"/>
                <a:gd name="T8" fmla="*/ 4 w 32"/>
                <a:gd name="T9" fmla="*/ 32 h 33"/>
                <a:gd name="T10" fmla="*/ 13 w 32"/>
                <a:gd name="T11" fmla="*/ 33 h 33"/>
                <a:gd name="T12" fmla="*/ 16 w 32"/>
                <a:gd name="T13" fmla="*/ 33 h 33"/>
                <a:gd name="T14" fmla="*/ 26 w 32"/>
                <a:gd name="T15" fmla="*/ 26 h 33"/>
                <a:gd name="T16" fmla="*/ 27 w 32"/>
                <a:gd name="T17" fmla="*/ 24 h 33"/>
                <a:gd name="T18" fmla="*/ 32 w 32"/>
                <a:gd name="T19" fmla="*/ 15 h 33"/>
                <a:gd name="T20" fmla="*/ 32 w 32"/>
                <a:gd name="T21" fmla="*/ 12 h 33"/>
                <a:gd name="T22" fmla="*/ 30 w 32"/>
                <a:gd name="T23" fmla="*/ 4 h 33"/>
                <a:gd name="T24" fmla="*/ 28 w 32"/>
                <a:gd name="T25" fmla="*/ 1 h 33"/>
                <a:gd name="T26" fmla="*/ 19 w 32"/>
                <a:gd name="T27" fmla="*/ 0 h 33"/>
                <a:gd name="T28" fmla="*/ 16 w 32"/>
                <a:gd name="T29" fmla="*/ 0 h 33"/>
                <a:gd name="T30" fmla="*/ 6 w 32"/>
                <a:gd name="T31" fmla="*/ 7 h 33"/>
                <a:gd name="T32" fmla="*/ 20 w 32"/>
                <a:gd name="T33" fmla="*/ 9 h 33"/>
                <a:gd name="T34" fmla="*/ 20 w 32"/>
                <a:gd name="T35" fmla="*/ 10 h 33"/>
                <a:gd name="T36" fmla="*/ 17 w 32"/>
                <a:gd name="T37" fmla="*/ 10 h 33"/>
                <a:gd name="T38" fmla="*/ 20 w 32"/>
                <a:gd name="T39" fmla="*/ 8 h 33"/>
                <a:gd name="T40" fmla="*/ 23 w 32"/>
                <a:gd name="T41" fmla="*/ 11 h 33"/>
                <a:gd name="T42" fmla="*/ 20 w 32"/>
                <a:gd name="T43" fmla="*/ 7 h 33"/>
                <a:gd name="T44" fmla="*/ 22 w 32"/>
                <a:gd name="T45" fmla="*/ 11 h 33"/>
                <a:gd name="T46" fmla="*/ 27 w 32"/>
                <a:gd name="T47" fmla="*/ 13 h 33"/>
                <a:gd name="T48" fmla="*/ 17 w 32"/>
                <a:gd name="T49" fmla="*/ 19 h 33"/>
                <a:gd name="T50" fmla="*/ 19 w 32"/>
                <a:gd name="T51" fmla="*/ 18 h 33"/>
                <a:gd name="T52" fmla="*/ 14 w 32"/>
                <a:gd name="T53" fmla="*/ 22 h 33"/>
                <a:gd name="T54" fmla="*/ 14 w 32"/>
                <a:gd name="T55" fmla="*/ 27 h 33"/>
                <a:gd name="T56" fmla="*/ 7 w 32"/>
                <a:gd name="T57" fmla="*/ 21 h 33"/>
                <a:gd name="T58" fmla="*/ 10 w 32"/>
                <a:gd name="T59" fmla="*/ 22 h 33"/>
                <a:gd name="T60" fmla="*/ 6 w 32"/>
                <a:gd name="T61" fmla="*/ 26 h 33"/>
                <a:gd name="T62" fmla="*/ 9 w 32"/>
                <a:gd name="T63" fmla="*/ 18 h 33"/>
                <a:gd name="T64" fmla="*/ 9 w 32"/>
                <a:gd name="T65" fmla="*/ 19 h 33"/>
                <a:gd name="T66" fmla="*/ 9 w 32"/>
                <a:gd name="T67" fmla="*/ 21 h 3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2"/>
                <a:gd name="T103" fmla="*/ 0 h 33"/>
                <a:gd name="T104" fmla="*/ 32 w 32"/>
                <a:gd name="T105" fmla="*/ 33 h 3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2" h="33">
                  <a:moveTo>
                    <a:pt x="14" y="13"/>
                  </a:moveTo>
                  <a:lnTo>
                    <a:pt x="4" y="8"/>
                  </a:lnTo>
                  <a:lnTo>
                    <a:pt x="0" y="17"/>
                  </a:lnTo>
                  <a:lnTo>
                    <a:pt x="0" y="19"/>
                  </a:lnTo>
                  <a:lnTo>
                    <a:pt x="0" y="20"/>
                  </a:lnTo>
                  <a:lnTo>
                    <a:pt x="1" y="27"/>
                  </a:lnTo>
                  <a:lnTo>
                    <a:pt x="1" y="28"/>
                  </a:lnTo>
                  <a:lnTo>
                    <a:pt x="3" y="31"/>
                  </a:lnTo>
                  <a:lnTo>
                    <a:pt x="4" y="32"/>
                  </a:lnTo>
                  <a:lnTo>
                    <a:pt x="6" y="32"/>
                  </a:lnTo>
                  <a:lnTo>
                    <a:pt x="13" y="33"/>
                  </a:lnTo>
                  <a:lnTo>
                    <a:pt x="14" y="33"/>
                  </a:lnTo>
                  <a:lnTo>
                    <a:pt x="16" y="33"/>
                  </a:lnTo>
                  <a:lnTo>
                    <a:pt x="17" y="32"/>
                  </a:lnTo>
                  <a:lnTo>
                    <a:pt x="26" y="26"/>
                  </a:lnTo>
                  <a:lnTo>
                    <a:pt x="26" y="25"/>
                  </a:lnTo>
                  <a:lnTo>
                    <a:pt x="27" y="24"/>
                  </a:lnTo>
                  <a:lnTo>
                    <a:pt x="31" y="15"/>
                  </a:lnTo>
                  <a:lnTo>
                    <a:pt x="32" y="15"/>
                  </a:lnTo>
                  <a:lnTo>
                    <a:pt x="32" y="13"/>
                  </a:lnTo>
                  <a:lnTo>
                    <a:pt x="32" y="12"/>
                  </a:lnTo>
                  <a:lnTo>
                    <a:pt x="30" y="5"/>
                  </a:lnTo>
                  <a:lnTo>
                    <a:pt x="30" y="4"/>
                  </a:lnTo>
                  <a:lnTo>
                    <a:pt x="29" y="2"/>
                  </a:lnTo>
                  <a:lnTo>
                    <a:pt x="28" y="1"/>
                  </a:lnTo>
                  <a:lnTo>
                    <a:pt x="27" y="1"/>
                  </a:lnTo>
                  <a:lnTo>
                    <a:pt x="19" y="0"/>
                  </a:lnTo>
                  <a:lnTo>
                    <a:pt x="18" y="0"/>
                  </a:lnTo>
                  <a:lnTo>
                    <a:pt x="16" y="0"/>
                  </a:lnTo>
                  <a:lnTo>
                    <a:pt x="16" y="1"/>
                  </a:lnTo>
                  <a:lnTo>
                    <a:pt x="6" y="7"/>
                  </a:lnTo>
                  <a:lnTo>
                    <a:pt x="12" y="15"/>
                  </a:lnTo>
                  <a:lnTo>
                    <a:pt x="20" y="9"/>
                  </a:lnTo>
                  <a:lnTo>
                    <a:pt x="18" y="10"/>
                  </a:lnTo>
                  <a:lnTo>
                    <a:pt x="20" y="10"/>
                  </a:lnTo>
                  <a:lnTo>
                    <a:pt x="18" y="5"/>
                  </a:lnTo>
                  <a:lnTo>
                    <a:pt x="17" y="10"/>
                  </a:lnTo>
                  <a:lnTo>
                    <a:pt x="25" y="11"/>
                  </a:lnTo>
                  <a:lnTo>
                    <a:pt x="20" y="8"/>
                  </a:lnTo>
                  <a:lnTo>
                    <a:pt x="21" y="10"/>
                  </a:lnTo>
                  <a:lnTo>
                    <a:pt x="23" y="11"/>
                  </a:lnTo>
                  <a:lnTo>
                    <a:pt x="26" y="6"/>
                  </a:lnTo>
                  <a:lnTo>
                    <a:pt x="20" y="7"/>
                  </a:lnTo>
                  <a:lnTo>
                    <a:pt x="22" y="14"/>
                  </a:lnTo>
                  <a:lnTo>
                    <a:pt x="22" y="11"/>
                  </a:lnTo>
                  <a:lnTo>
                    <a:pt x="22" y="13"/>
                  </a:lnTo>
                  <a:lnTo>
                    <a:pt x="27" y="13"/>
                  </a:lnTo>
                  <a:lnTo>
                    <a:pt x="22" y="11"/>
                  </a:lnTo>
                  <a:lnTo>
                    <a:pt x="17" y="19"/>
                  </a:lnTo>
                  <a:lnTo>
                    <a:pt x="22" y="21"/>
                  </a:lnTo>
                  <a:lnTo>
                    <a:pt x="19" y="18"/>
                  </a:lnTo>
                  <a:lnTo>
                    <a:pt x="10" y="23"/>
                  </a:lnTo>
                  <a:lnTo>
                    <a:pt x="14" y="22"/>
                  </a:lnTo>
                  <a:lnTo>
                    <a:pt x="12" y="22"/>
                  </a:lnTo>
                  <a:lnTo>
                    <a:pt x="14" y="27"/>
                  </a:lnTo>
                  <a:lnTo>
                    <a:pt x="15" y="22"/>
                  </a:lnTo>
                  <a:lnTo>
                    <a:pt x="7" y="21"/>
                  </a:lnTo>
                  <a:lnTo>
                    <a:pt x="12" y="24"/>
                  </a:lnTo>
                  <a:lnTo>
                    <a:pt x="10" y="22"/>
                  </a:lnTo>
                  <a:lnTo>
                    <a:pt x="8" y="21"/>
                  </a:lnTo>
                  <a:lnTo>
                    <a:pt x="6" y="26"/>
                  </a:lnTo>
                  <a:lnTo>
                    <a:pt x="12" y="25"/>
                  </a:lnTo>
                  <a:lnTo>
                    <a:pt x="9" y="18"/>
                  </a:lnTo>
                  <a:lnTo>
                    <a:pt x="9" y="21"/>
                  </a:lnTo>
                  <a:lnTo>
                    <a:pt x="9" y="19"/>
                  </a:lnTo>
                  <a:lnTo>
                    <a:pt x="4" y="19"/>
                  </a:lnTo>
                  <a:lnTo>
                    <a:pt x="9" y="21"/>
                  </a:lnTo>
                  <a:lnTo>
                    <a:pt x="14" y="13"/>
                  </a:lnTo>
                  <a:close/>
                </a:path>
              </a:pathLst>
            </a:custGeom>
            <a:solidFill>
              <a:srgbClr val="FF0000"/>
            </a:solidFill>
            <a:ln w="9525">
              <a:noFill/>
              <a:round/>
              <a:headEnd/>
              <a:tailEnd/>
            </a:ln>
          </p:spPr>
          <p:txBody>
            <a:bodyPr/>
            <a:lstStyle/>
            <a:p>
              <a:endParaRPr lang="cs-CZ"/>
            </a:p>
          </p:txBody>
        </p:sp>
        <p:sp>
          <p:nvSpPr>
            <p:cNvPr id="23690" name="Freeform 56"/>
            <p:cNvSpPr>
              <a:spLocks/>
            </p:cNvSpPr>
            <p:nvPr/>
          </p:nvSpPr>
          <p:spPr bwMode="auto">
            <a:xfrm>
              <a:off x="3773" y="2055"/>
              <a:ext cx="35" cy="31"/>
            </a:xfrm>
            <a:custGeom>
              <a:avLst/>
              <a:gdLst>
                <a:gd name="T0" fmla="*/ 0 w 23"/>
                <a:gd name="T1" fmla="*/ 11 h 19"/>
                <a:gd name="T2" fmla="*/ 5 w 23"/>
                <a:gd name="T3" fmla="*/ 19 h 19"/>
                <a:gd name="T4" fmla="*/ 23 w 23"/>
                <a:gd name="T5" fmla="*/ 8 h 19"/>
                <a:gd name="T6" fmla="*/ 17 w 23"/>
                <a:gd name="T7" fmla="*/ 0 h 19"/>
                <a:gd name="T8" fmla="*/ 0 w 23"/>
                <a:gd name="T9" fmla="*/ 11 h 19"/>
                <a:gd name="T10" fmla="*/ 0 60000 65536"/>
                <a:gd name="T11" fmla="*/ 0 60000 65536"/>
                <a:gd name="T12" fmla="*/ 0 60000 65536"/>
                <a:gd name="T13" fmla="*/ 0 60000 65536"/>
                <a:gd name="T14" fmla="*/ 0 60000 65536"/>
                <a:gd name="T15" fmla="*/ 0 w 23"/>
                <a:gd name="T16" fmla="*/ 0 h 19"/>
                <a:gd name="T17" fmla="*/ 23 w 23"/>
                <a:gd name="T18" fmla="*/ 19 h 19"/>
              </a:gdLst>
              <a:ahLst/>
              <a:cxnLst>
                <a:cxn ang="T10">
                  <a:pos x="T0" y="T1"/>
                </a:cxn>
                <a:cxn ang="T11">
                  <a:pos x="T2" y="T3"/>
                </a:cxn>
                <a:cxn ang="T12">
                  <a:pos x="T4" y="T5"/>
                </a:cxn>
                <a:cxn ang="T13">
                  <a:pos x="T6" y="T7"/>
                </a:cxn>
                <a:cxn ang="T14">
                  <a:pos x="T8" y="T9"/>
                </a:cxn>
              </a:cxnLst>
              <a:rect l="T15" t="T16" r="T17" b="T18"/>
              <a:pathLst>
                <a:path w="23" h="19">
                  <a:moveTo>
                    <a:pt x="0" y="11"/>
                  </a:moveTo>
                  <a:lnTo>
                    <a:pt x="5" y="19"/>
                  </a:lnTo>
                  <a:lnTo>
                    <a:pt x="23" y="8"/>
                  </a:lnTo>
                  <a:lnTo>
                    <a:pt x="17" y="0"/>
                  </a:lnTo>
                  <a:lnTo>
                    <a:pt x="0" y="11"/>
                  </a:lnTo>
                  <a:close/>
                </a:path>
              </a:pathLst>
            </a:custGeom>
            <a:solidFill>
              <a:srgbClr val="202020"/>
            </a:solidFill>
            <a:ln w="9525">
              <a:noFill/>
              <a:round/>
              <a:headEnd/>
              <a:tailEnd/>
            </a:ln>
          </p:spPr>
          <p:txBody>
            <a:bodyPr/>
            <a:lstStyle/>
            <a:p>
              <a:endParaRPr lang="cs-CZ"/>
            </a:p>
          </p:txBody>
        </p:sp>
        <p:sp>
          <p:nvSpPr>
            <p:cNvPr id="23691" name="Freeform 57"/>
            <p:cNvSpPr>
              <a:spLocks/>
            </p:cNvSpPr>
            <p:nvPr/>
          </p:nvSpPr>
          <p:spPr bwMode="auto">
            <a:xfrm>
              <a:off x="3689" y="1759"/>
              <a:ext cx="43" cy="28"/>
            </a:xfrm>
            <a:custGeom>
              <a:avLst/>
              <a:gdLst>
                <a:gd name="T0" fmla="*/ 14 w 28"/>
                <a:gd name="T1" fmla="*/ 0 h 17"/>
                <a:gd name="T2" fmla="*/ 4 w 28"/>
                <a:gd name="T3" fmla="*/ 2 h 17"/>
                <a:gd name="T4" fmla="*/ 0 w 28"/>
                <a:gd name="T5" fmla="*/ 8 h 17"/>
                <a:gd name="T6" fmla="*/ 3 w 28"/>
                <a:gd name="T7" fmla="*/ 14 h 17"/>
                <a:gd name="T8" fmla="*/ 14 w 28"/>
                <a:gd name="T9" fmla="*/ 17 h 17"/>
                <a:gd name="T10" fmla="*/ 23 w 28"/>
                <a:gd name="T11" fmla="*/ 14 h 17"/>
                <a:gd name="T12" fmla="*/ 28 w 28"/>
                <a:gd name="T13" fmla="*/ 9 h 17"/>
                <a:gd name="T14" fmla="*/ 24 w 28"/>
                <a:gd name="T15" fmla="*/ 3 h 17"/>
                <a:gd name="T16" fmla="*/ 14 w 28"/>
                <a:gd name="T17" fmla="*/ 0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
                <a:gd name="T28" fmla="*/ 0 h 17"/>
                <a:gd name="T29" fmla="*/ 28 w 28"/>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 h="17">
                  <a:moveTo>
                    <a:pt x="14" y="0"/>
                  </a:moveTo>
                  <a:lnTo>
                    <a:pt x="4" y="2"/>
                  </a:lnTo>
                  <a:lnTo>
                    <a:pt x="0" y="8"/>
                  </a:lnTo>
                  <a:lnTo>
                    <a:pt x="3" y="14"/>
                  </a:lnTo>
                  <a:lnTo>
                    <a:pt x="14" y="17"/>
                  </a:lnTo>
                  <a:lnTo>
                    <a:pt x="23" y="14"/>
                  </a:lnTo>
                  <a:lnTo>
                    <a:pt x="28" y="9"/>
                  </a:lnTo>
                  <a:lnTo>
                    <a:pt x="24" y="3"/>
                  </a:lnTo>
                  <a:lnTo>
                    <a:pt x="14" y="0"/>
                  </a:lnTo>
                  <a:close/>
                </a:path>
              </a:pathLst>
            </a:custGeom>
            <a:solidFill>
              <a:srgbClr val="FF0000"/>
            </a:solidFill>
            <a:ln w="9525">
              <a:noFill/>
              <a:round/>
              <a:headEnd/>
              <a:tailEnd/>
            </a:ln>
          </p:spPr>
          <p:txBody>
            <a:bodyPr/>
            <a:lstStyle/>
            <a:p>
              <a:endParaRPr lang="cs-CZ"/>
            </a:p>
          </p:txBody>
        </p:sp>
        <p:sp>
          <p:nvSpPr>
            <p:cNvPr id="23692" name="Freeform 58"/>
            <p:cNvSpPr>
              <a:spLocks/>
            </p:cNvSpPr>
            <p:nvPr/>
          </p:nvSpPr>
          <p:spPr bwMode="auto">
            <a:xfrm>
              <a:off x="3681" y="1749"/>
              <a:ext cx="58" cy="46"/>
            </a:xfrm>
            <a:custGeom>
              <a:avLst/>
              <a:gdLst>
                <a:gd name="T0" fmla="*/ 18 w 37"/>
                <a:gd name="T1" fmla="*/ 0 h 28"/>
                <a:gd name="T2" fmla="*/ 8 w 37"/>
                <a:gd name="T3" fmla="*/ 2 h 28"/>
                <a:gd name="T4" fmla="*/ 6 w 37"/>
                <a:gd name="T5" fmla="*/ 6 h 28"/>
                <a:gd name="T6" fmla="*/ 0 w 37"/>
                <a:gd name="T7" fmla="*/ 12 h 28"/>
                <a:gd name="T8" fmla="*/ 0 w 37"/>
                <a:gd name="T9" fmla="*/ 16 h 28"/>
                <a:gd name="T10" fmla="*/ 4 w 37"/>
                <a:gd name="T11" fmla="*/ 23 h 28"/>
                <a:gd name="T12" fmla="*/ 7 w 37"/>
                <a:gd name="T13" fmla="*/ 25 h 28"/>
                <a:gd name="T14" fmla="*/ 18 w 37"/>
                <a:gd name="T15" fmla="*/ 28 h 28"/>
                <a:gd name="T16" fmla="*/ 20 w 37"/>
                <a:gd name="T17" fmla="*/ 28 h 28"/>
                <a:gd name="T18" fmla="*/ 30 w 37"/>
                <a:gd name="T19" fmla="*/ 26 h 28"/>
                <a:gd name="T20" fmla="*/ 33 w 37"/>
                <a:gd name="T21" fmla="*/ 24 h 28"/>
                <a:gd name="T22" fmla="*/ 37 w 37"/>
                <a:gd name="T23" fmla="*/ 17 h 28"/>
                <a:gd name="T24" fmla="*/ 37 w 37"/>
                <a:gd name="T25" fmla="*/ 13 h 28"/>
                <a:gd name="T26" fmla="*/ 33 w 37"/>
                <a:gd name="T27" fmla="*/ 7 h 28"/>
                <a:gd name="T28" fmla="*/ 31 w 37"/>
                <a:gd name="T29" fmla="*/ 4 h 28"/>
                <a:gd name="T30" fmla="*/ 21 w 37"/>
                <a:gd name="T31" fmla="*/ 0 h 28"/>
                <a:gd name="T32" fmla="*/ 26 w 37"/>
                <a:gd name="T33" fmla="*/ 14 h 28"/>
                <a:gd name="T34" fmla="*/ 26 w 37"/>
                <a:gd name="T35" fmla="*/ 14 h 28"/>
                <a:gd name="T36" fmla="*/ 24 w 37"/>
                <a:gd name="T37" fmla="*/ 12 h 28"/>
                <a:gd name="T38" fmla="*/ 28 w 37"/>
                <a:gd name="T39" fmla="*/ 13 h 28"/>
                <a:gd name="T40" fmla="*/ 28 w 37"/>
                <a:gd name="T41" fmla="*/ 17 h 28"/>
                <a:gd name="T42" fmla="*/ 29 w 37"/>
                <a:gd name="T43" fmla="*/ 12 h 28"/>
                <a:gd name="T44" fmla="*/ 28 w 37"/>
                <a:gd name="T45" fmla="*/ 21 h 28"/>
                <a:gd name="T46" fmla="*/ 18 w 37"/>
                <a:gd name="T47" fmla="*/ 18 h 28"/>
                <a:gd name="T48" fmla="*/ 19 w 37"/>
                <a:gd name="T49" fmla="*/ 23 h 28"/>
                <a:gd name="T50" fmla="*/ 10 w 37"/>
                <a:gd name="T51" fmla="*/ 16 h 28"/>
                <a:gd name="T52" fmla="*/ 11 w 37"/>
                <a:gd name="T53" fmla="*/ 16 h 28"/>
                <a:gd name="T54" fmla="*/ 13 w 37"/>
                <a:gd name="T55" fmla="*/ 18 h 28"/>
                <a:gd name="T56" fmla="*/ 10 w 37"/>
                <a:gd name="T57" fmla="*/ 16 h 28"/>
                <a:gd name="T58" fmla="*/ 10 w 37"/>
                <a:gd name="T59" fmla="*/ 12 h 28"/>
                <a:gd name="T60" fmla="*/ 10 w 37"/>
                <a:gd name="T61" fmla="*/ 17 h 28"/>
                <a:gd name="T62" fmla="*/ 10 w 37"/>
                <a:gd name="T63" fmla="*/ 8 h 28"/>
                <a:gd name="T64" fmla="*/ 20 w 37"/>
                <a:gd name="T65" fmla="*/ 11 h 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
                <a:gd name="T100" fmla="*/ 0 h 28"/>
                <a:gd name="T101" fmla="*/ 37 w 37"/>
                <a:gd name="T102" fmla="*/ 28 h 2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 h="28">
                  <a:moveTo>
                    <a:pt x="20" y="11"/>
                  </a:moveTo>
                  <a:lnTo>
                    <a:pt x="18" y="0"/>
                  </a:lnTo>
                  <a:lnTo>
                    <a:pt x="9" y="2"/>
                  </a:lnTo>
                  <a:lnTo>
                    <a:pt x="8" y="2"/>
                  </a:lnTo>
                  <a:lnTo>
                    <a:pt x="6" y="4"/>
                  </a:lnTo>
                  <a:lnTo>
                    <a:pt x="6" y="6"/>
                  </a:lnTo>
                  <a:lnTo>
                    <a:pt x="2" y="11"/>
                  </a:lnTo>
                  <a:lnTo>
                    <a:pt x="0" y="12"/>
                  </a:lnTo>
                  <a:lnTo>
                    <a:pt x="0" y="14"/>
                  </a:lnTo>
                  <a:lnTo>
                    <a:pt x="0" y="16"/>
                  </a:lnTo>
                  <a:lnTo>
                    <a:pt x="0" y="17"/>
                  </a:lnTo>
                  <a:lnTo>
                    <a:pt x="4" y="23"/>
                  </a:lnTo>
                  <a:lnTo>
                    <a:pt x="5" y="24"/>
                  </a:lnTo>
                  <a:lnTo>
                    <a:pt x="7" y="25"/>
                  </a:lnTo>
                  <a:lnTo>
                    <a:pt x="8" y="25"/>
                  </a:lnTo>
                  <a:lnTo>
                    <a:pt x="18" y="28"/>
                  </a:lnTo>
                  <a:lnTo>
                    <a:pt x="19" y="28"/>
                  </a:lnTo>
                  <a:lnTo>
                    <a:pt x="20" y="28"/>
                  </a:lnTo>
                  <a:lnTo>
                    <a:pt x="30" y="26"/>
                  </a:lnTo>
                  <a:lnTo>
                    <a:pt x="32" y="25"/>
                  </a:lnTo>
                  <a:lnTo>
                    <a:pt x="33" y="24"/>
                  </a:lnTo>
                  <a:lnTo>
                    <a:pt x="37" y="18"/>
                  </a:lnTo>
                  <a:lnTo>
                    <a:pt x="37" y="17"/>
                  </a:lnTo>
                  <a:lnTo>
                    <a:pt x="37" y="15"/>
                  </a:lnTo>
                  <a:lnTo>
                    <a:pt x="37" y="13"/>
                  </a:lnTo>
                  <a:lnTo>
                    <a:pt x="37" y="12"/>
                  </a:lnTo>
                  <a:lnTo>
                    <a:pt x="33" y="7"/>
                  </a:lnTo>
                  <a:lnTo>
                    <a:pt x="33" y="6"/>
                  </a:lnTo>
                  <a:lnTo>
                    <a:pt x="31" y="4"/>
                  </a:lnTo>
                  <a:lnTo>
                    <a:pt x="30" y="4"/>
                  </a:lnTo>
                  <a:lnTo>
                    <a:pt x="21" y="0"/>
                  </a:lnTo>
                  <a:lnTo>
                    <a:pt x="18" y="11"/>
                  </a:lnTo>
                  <a:lnTo>
                    <a:pt x="26" y="14"/>
                  </a:lnTo>
                  <a:lnTo>
                    <a:pt x="24" y="13"/>
                  </a:lnTo>
                  <a:lnTo>
                    <a:pt x="26" y="14"/>
                  </a:lnTo>
                  <a:lnTo>
                    <a:pt x="29" y="9"/>
                  </a:lnTo>
                  <a:lnTo>
                    <a:pt x="24" y="12"/>
                  </a:lnTo>
                  <a:lnTo>
                    <a:pt x="28" y="18"/>
                  </a:lnTo>
                  <a:lnTo>
                    <a:pt x="28" y="13"/>
                  </a:lnTo>
                  <a:lnTo>
                    <a:pt x="28" y="15"/>
                  </a:lnTo>
                  <a:lnTo>
                    <a:pt x="28" y="17"/>
                  </a:lnTo>
                  <a:lnTo>
                    <a:pt x="33" y="15"/>
                  </a:lnTo>
                  <a:lnTo>
                    <a:pt x="29" y="12"/>
                  </a:lnTo>
                  <a:lnTo>
                    <a:pt x="24" y="18"/>
                  </a:lnTo>
                  <a:lnTo>
                    <a:pt x="28" y="21"/>
                  </a:lnTo>
                  <a:lnTo>
                    <a:pt x="26" y="16"/>
                  </a:lnTo>
                  <a:lnTo>
                    <a:pt x="18" y="18"/>
                  </a:lnTo>
                  <a:lnTo>
                    <a:pt x="19" y="18"/>
                  </a:lnTo>
                  <a:lnTo>
                    <a:pt x="19" y="23"/>
                  </a:lnTo>
                  <a:lnTo>
                    <a:pt x="20" y="18"/>
                  </a:lnTo>
                  <a:lnTo>
                    <a:pt x="10" y="16"/>
                  </a:lnTo>
                  <a:lnTo>
                    <a:pt x="12" y="17"/>
                  </a:lnTo>
                  <a:lnTo>
                    <a:pt x="11" y="16"/>
                  </a:lnTo>
                  <a:lnTo>
                    <a:pt x="9" y="20"/>
                  </a:lnTo>
                  <a:lnTo>
                    <a:pt x="13" y="18"/>
                  </a:lnTo>
                  <a:lnTo>
                    <a:pt x="10" y="12"/>
                  </a:lnTo>
                  <a:lnTo>
                    <a:pt x="10" y="16"/>
                  </a:lnTo>
                  <a:lnTo>
                    <a:pt x="10" y="14"/>
                  </a:lnTo>
                  <a:lnTo>
                    <a:pt x="10" y="12"/>
                  </a:lnTo>
                  <a:lnTo>
                    <a:pt x="6" y="14"/>
                  </a:lnTo>
                  <a:lnTo>
                    <a:pt x="10" y="17"/>
                  </a:lnTo>
                  <a:lnTo>
                    <a:pt x="15" y="11"/>
                  </a:lnTo>
                  <a:lnTo>
                    <a:pt x="10" y="8"/>
                  </a:lnTo>
                  <a:lnTo>
                    <a:pt x="11" y="13"/>
                  </a:lnTo>
                  <a:lnTo>
                    <a:pt x="20" y="11"/>
                  </a:lnTo>
                  <a:close/>
                </a:path>
              </a:pathLst>
            </a:custGeom>
            <a:solidFill>
              <a:srgbClr val="FF0000"/>
            </a:solidFill>
            <a:ln w="9525">
              <a:noFill/>
              <a:round/>
              <a:headEnd/>
              <a:tailEnd/>
            </a:ln>
          </p:spPr>
          <p:txBody>
            <a:bodyPr/>
            <a:lstStyle/>
            <a:p>
              <a:endParaRPr lang="cs-CZ"/>
            </a:p>
          </p:txBody>
        </p:sp>
        <p:sp>
          <p:nvSpPr>
            <p:cNvPr id="23693" name="Freeform 59"/>
            <p:cNvSpPr>
              <a:spLocks/>
            </p:cNvSpPr>
            <p:nvPr/>
          </p:nvSpPr>
          <p:spPr bwMode="auto">
            <a:xfrm>
              <a:off x="3698" y="1766"/>
              <a:ext cx="31" cy="18"/>
            </a:xfrm>
            <a:custGeom>
              <a:avLst/>
              <a:gdLst>
                <a:gd name="T0" fmla="*/ 0 w 20"/>
                <a:gd name="T1" fmla="*/ 0 h 11"/>
                <a:gd name="T2" fmla="*/ 0 w 20"/>
                <a:gd name="T3" fmla="*/ 10 h 11"/>
                <a:gd name="T4" fmla="*/ 20 w 20"/>
                <a:gd name="T5" fmla="*/ 11 h 11"/>
                <a:gd name="T6" fmla="*/ 20 w 20"/>
                <a:gd name="T7" fmla="*/ 1 h 11"/>
                <a:gd name="T8" fmla="*/ 0 w 20"/>
                <a:gd name="T9" fmla="*/ 0 h 11"/>
                <a:gd name="T10" fmla="*/ 0 60000 65536"/>
                <a:gd name="T11" fmla="*/ 0 60000 65536"/>
                <a:gd name="T12" fmla="*/ 0 60000 65536"/>
                <a:gd name="T13" fmla="*/ 0 60000 65536"/>
                <a:gd name="T14" fmla="*/ 0 60000 65536"/>
                <a:gd name="T15" fmla="*/ 0 w 20"/>
                <a:gd name="T16" fmla="*/ 0 h 11"/>
                <a:gd name="T17" fmla="*/ 20 w 20"/>
                <a:gd name="T18" fmla="*/ 11 h 11"/>
              </a:gdLst>
              <a:ahLst/>
              <a:cxnLst>
                <a:cxn ang="T10">
                  <a:pos x="T0" y="T1"/>
                </a:cxn>
                <a:cxn ang="T11">
                  <a:pos x="T2" y="T3"/>
                </a:cxn>
                <a:cxn ang="T12">
                  <a:pos x="T4" y="T5"/>
                </a:cxn>
                <a:cxn ang="T13">
                  <a:pos x="T6" y="T7"/>
                </a:cxn>
                <a:cxn ang="T14">
                  <a:pos x="T8" y="T9"/>
                </a:cxn>
              </a:cxnLst>
              <a:rect l="T15" t="T16" r="T17" b="T18"/>
              <a:pathLst>
                <a:path w="20" h="11">
                  <a:moveTo>
                    <a:pt x="0" y="0"/>
                  </a:moveTo>
                  <a:lnTo>
                    <a:pt x="0" y="10"/>
                  </a:lnTo>
                  <a:lnTo>
                    <a:pt x="20" y="11"/>
                  </a:lnTo>
                  <a:lnTo>
                    <a:pt x="20" y="1"/>
                  </a:lnTo>
                  <a:lnTo>
                    <a:pt x="0" y="0"/>
                  </a:lnTo>
                  <a:close/>
                </a:path>
              </a:pathLst>
            </a:custGeom>
            <a:solidFill>
              <a:srgbClr val="202020"/>
            </a:solidFill>
            <a:ln w="9525">
              <a:noFill/>
              <a:round/>
              <a:headEnd/>
              <a:tailEnd/>
            </a:ln>
          </p:spPr>
          <p:txBody>
            <a:bodyPr/>
            <a:lstStyle/>
            <a:p>
              <a:endParaRPr lang="cs-CZ"/>
            </a:p>
          </p:txBody>
        </p:sp>
        <p:sp>
          <p:nvSpPr>
            <p:cNvPr id="23694" name="Freeform 60"/>
            <p:cNvSpPr>
              <a:spLocks/>
            </p:cNvSpPr>
            <p:nvPr/>
          </p:nvSpPr>
          <p:spPr bwMode="auto">
            <a:xfrm>
              <a:off x="4030" y="1660"/>
              <a:ext cx="42" cy="30"/>
            </a:xfrm>
            <a:custGeom>
              <a:avLst/>
              <a:gdLst>
                <a:gd name="T0" fmla="*/ 12 w 27"/>
                <a:gd name="T1" fmla="*/ 1 h 18"/>
                <a:gd name="T2" fmla="*/ 2 w 27"/>
                <a:gd name="T3" fmla="*/ 6 h 18"/>
                <a:gd name="T4" fmla="*/ 0 w 27"/>
                <a:gd name="T5" fmla="*/ 13 h 18"/>
                <a:gd name="T6" fmla="*/ 5 w 27"/>
                <a:gd name="T7" fmla="*/ 18 h 18"/>
                <a:gd name="T8" fmla="*/ 16 w 27"/>
                <a:gd name="T9" fmla="*/ 17 h 18"/>
                <a:gd name="T10" fmla="*/ 25 w 27"/>
                <a:gd name="T11" fmla="*/ 12 h 18"/>
                <a:gd name="T12" fmla="*/ 27 w 27"/>
                <a:gd name="T13" fmla="*/ 4 h 18"/>
                <a:gd name="T14" fmla="*/ 22 w 27"/>
                <a:gd name="T15" fmla="*/ 0 h 18"/>
                <a:gd name="T16" fmla="*/ 12 w 27"/>
                <a:gd name="T17" fmla="*/ 1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
                <a:gd name="T28" fmla="*/ 0 h 18"/>
                <a:gd name="T29" fmla="*/ 27 w 27"/>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 h="18">
                  <a:moveTo>
                    <a:pt x="12" y="1"/>
                  </a:moveTo>
                  <a:lnTo>
                    <a:pt x="2" y="6"/>
                  </a:lnTo>
                  <a:lnTo>
                    <a:pt x="0" y="13"/>
                  </a:lnTo>
                  <a:lnTo>
                    <a:pt x="5" y="18"/>
                  </a:lnTo>
                  <a:lnTo>
                    <a:pt x="16" y="17"/>
                  </a:lnTo>
                  <a:lnTo>
                    <a:pt x="25" y="12"/>
                  </a:lnTo>
                  <a:lnTo>
                    <a:pt x="27" y="4"/>
                  </a:lnTo>
                  <a:lnTo>
                    <a:pt x="22" y="0"/>
                  </a:lnTo>
                  <a:lnTo>
                    <a:pt x="12" y="1"/>
                  </a:lnTo>
                  <a:close/>
                </a:path>
              </a:pathLst>
            </a:custGeom>
            <a:solidFill>
              <a:srgbClr val="FF0000"/>
            </a:solidFill>
            <a:ln w="9525">
              <a:noFill/>
              <a:round/>
              <a:headEnd/>
              <a:tailEnd/>
            </a:ln>
          </p:spPr>
          <p:txBody>
            <a:bodyPr/>
            <a:lstStyle/>
            <a:p>
              <a:endParaRPr lang="cs-CZ"/>
            </a:p>
          </p:txBody>
        </p:sp>
        <p:sp>
          <p:nvSpPr>
            <p:cNvPr id="23695" name="Freeform 61"/>
            <p:cNvSpPr>
              <a:spLocks/>
            </p:cNvSpPr>
            <p:nvPr/>
          </p:nvSpPr>
          <p:spPr bwMode="auto">
            <a:xfrm>
              <a:off x="4022" y="1652"/>
              <a:ext cx="56" cy="48"/>
            </a:xfrm>
            <a:custGeom>
              <a:avLst/>
              <a:gdLst>
                <a:gd name="T0" fmla="*/ 14 w 36"/>
                <a:gd name="T1" fmla="*/ 1 h 29"/>
                <a:gd name="T2" fmla="*/ 3 w 36"/>
                <a:gd name="T3" fmla="*/ 7 h 29"/>
                <a:gd name="T4" fmla="*/ 1 w 36"/>
                <a:gd name="T5" fmla="*/ 10 h 29"/>
                <a:gd name="T6" fmla="*/ 0 w 36"/>
                <a:gd name="T7" fmla="*/ 18 h 29"/>
                <a:gd name="T8" fmla="*/ 1 w 36"/>
                <a:gd name="T9" fmla="*/ 21 h 29"/>
                <a:gd name="T10" fmla="*/ 7 w 36"/>
                <a:gd name="T11" fmla="*/ 26 h 29"/>
                <a:gd name="T12" fmla="*/ 10 w 36"/>
                <a:gd name="T13" fmla="*/ 27 h 29"/>
                <a:gd name="T14" fmla="*/ 21 w 36"/>
                <a:gd name="T15" fmla="*/ 27 h 29"/>
                <a:gd name="T16" fmla="*/ 23 w 36"/>
                <a:gd name="T17" fmla="*/ 26 h 29"/>
                <a:gd name="T18" fmla="*/ 33 w 36"/>
                <a:gd name="T19" fmla="*/ 20 h 29"/>
                <a:gd name="T20" fmla="*/ 34 w 36"/>
                <a:gd name="T21" fmla="*/ 18 h 29"/>
                <a:gd name="T22" fmla="*/ 36 w 36"/>
                <a:gd name="T23" fmla="*/ 9 h 29"/>
                <a:gd name="T24" fmla="*/ 35 w 36"/>
                <a:gd name="T25" fmla="*/ 5 h 29"/>
                <a:gd name="T26" fmla="*/ 29 w 36"/>
                <a:gd name="T27" fmla="*/ 1 h 29"/>
                <a:gd name="T28" fmla="*/ 26 w 36"/>
                <a:gd name="T29" fmla="*/ 0 h 29"/>
                <a:gd name="T30" fmla="*/ 15 w 36"/>
                <a:gd name="T31" fmla="*/ 1 h 29"/>
                <a:gd name="T32" fmla="*/ 27 w 36"/>
                <a:gd name="T33" fmla="*/ 10 h 29"/>
                <a:gd name="T34" fmla="*/ 26 w 36"/>
                <a:gd name="T35" fmla="*/ 9 h 29"/>
                <a:gd name="T36" fmla="*/ 22 w 36"/>
                <a:gd name="T37" fmla="*/ 9 h 29"/>
                <a:gd name="T38" fmla="*/ 27 w 36"/>
                <a:gd name="T39" fmla="*/ 9 h 29"/>
                <a:gd name="T40" fmla="*/ 28 w 36"/>
                <a:gd name="T41" fmla="*/ 12 h 29"/>
                <a:gd name="T42" fmla="*/ 27 w 36"/>
                <a:gd name="T43" fmla="*/ 8 h 29"/>
                <a:gd name="T44" fmla="*/ 25 w 36"/>
                <a:gd name="T45" fmla="*/ 12 h 29"/>
                <a:gd name="T46" fmla="*/ 29 w 36"/>
                <a:gd name="T47" fmla="*/ 16 h 29"/>
                <a:gd name="T48" fmla="*/ 18 w 36"/>
                <a:gd name="T49" fmla="*/ 17 h 29"/>
                <a:gd name="T50" fmla="*/ 20 w 36"/>
                <a:gd name="T51" fmla="*/ 17 h 29"/>
                <a:gd name="T52" fmla="*/ 13 w 36"/>
                <a:gd name="T53" fmla="*/ 18 h 29"/>
                <a:gd name="T54" fmla="*/ 10 w 36"/>
                <a:gd name="T55" fmla="*/ 23 h 29"/>
                <a:gd name="T56" fmla="*/ 8 w 36"/>
                <a:gd name="T57" fmla="*/ 14 h 29"/>
                <a:gd name="T58" fmla="*/ 9 w 36"/>
                <a:gd name="T59" fmla="*/ 16 h 29"/>
                <a:gd name="T60" fmla="*/ 4 w 36"/>
                <a:gd name="T61" fmla="*/ 18 h 29"/>
                <a:gd name="T62" fmla="*/ 12 w 36"/>
                <a:gd name="T63" fmla="*/ 12 h 29"/>
                <a:gd name="T64" fmla="*/ 12 w 36"/>
                <a:gd name="T65" fmla="*/ 13 h 29"/>
                <a:gd name="T66" fmla="*/ 9 w 36"/>
                <a:gd name="T67" fmla="*/ 15 h 2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6"/>
                <a:gd name="T103" fmla="*/ 0 h 29"/>
                <a:gd name="T104" fmla="*/ 36 w 36"/>
                <a:gd name="T105" fmla="*/ 29 h 2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6" h="29">
                  <a:moveTo>
                    <a:pt x="18" y="10"/>
                  </a:moveTo>
                  <a:lnTo>
                    <a:pt x="14" y="1"/>
                  </a:lnTo>
                  <a:lnTo>
                    <a:pt x="4" y="7"/>
                  </a:lnTo>
                  <a:lnTo>
                    <a:pt x="3" y="7"/>
                  </a:lnTo>
                  <a:lnTo>
                    <a:pt x="1" y="9"/>
                  </a:lnTo>
                  <a:lnTo>
                    <a:pt x="1" y="10"/>
                  </a:lnTo>
                  <a:lnTo>
                    <a:pt x="0" y="17"/>
                  </a:lnTo>
                  <a:lnTo>
                    <a:pt x="0" y="18"/>
                  </a:lnTo>
                  <a:lnTo>
                    <a:pt x="0" y="20"/>
                  </a:lnTo>
                  <a:lnTo>
                    <a:pt x="1" y="21"/>
                  </a:lnTo>
                  <a:lnTo>
                    <a:pt x="7" y="26"/>
                  </a:lnTo>
                  <a:lnTo>
                    <a:pt x="8" y="27"/>
                  </a:lnTo>
                  <a:lnTo>
                    <a:pt x="10" y="27"/>
                  </a:lnTo>
                  <a:lnTo>
                    <a:pt x="10" y="29"/>
                  </a:lnTo>
                  <a:lnTo>
                    <a:pt x="21" y="27"/>
                  </a:lnTo>
                  <a:lnTo>
                    <a:pt x="23" y="26"/>
                  </a:lnTo>
                  <a:lnTo>
                    <a:pt x="32" y="20"/>
                  </a:lnTo>
                  <a:lnTo>
                    <a:pt x="33" y="20"/>
                  </a:lnTo>
                  <a:lnTo>
                    <a:pt x="34" y="18"/>
                  </a:lnTo>
                  <a:lnTo>
                    <a:pt x="36" y="10"/>
                  </a:lnTo>
                  <a:lnTo>
                    <a:pt x="36" y="9"/>
                  </a:lnTo>
                  <a:lnTo>
                    <a:pt x="36" y="7"/>
                  </a:lnTo>
                  <a:lnTo>
                    <a:pt x="35" y="5"/>
                  </a:lnTo>
                  <a:lnTo>
                    <a:pt x="34" y="5"/>
                  </a:lnTo>
                  <a:lnTo>
                    <a:pt x="29" y="1"/>
                  </a:lnTo>
                  <a:lnTo>
                    <a:pt x="28" y="0"/>
                  </a:lnTo>
                  <a:lnTo>
                    <a:pt x="26" y="0"/>
                  </a:lnTo>
                  <a:lnTo>
                    <a:pt x="25" y="0"/>
                  </a:lnTo>
                  <a:lnTo>
                    <a:pt x="15" y="1"/>
                  </a:lnTo>
                  <a:lnTo>
                    <a:pt x="16" y="11"/>
                  </a:lnTo>
                  <a:lnTo>
                    <a:pt x="27" y="10"/>
                  </a:lnTo>
                  <a:lnTo>
                    <a:pt x="23" y="9"/>
                  </a:lnTo>
                  <a:lnTo>
                    <a:pt x="26" y="9"/>
                  </a:lnTo>
                  <a:lnTo>
                    <a:pt x="26" y="4"/>
                  </a:lnTo>
                  <a:lnTo>
                    <a:pt x="22" y="9"/>
                  </a:lnTo>
                  <a:lnTo>
                    <a:pt x="28" y="13"/>
                  </a:lnTo>
                  <a:lnTo>
                    <a:pt x="27" y="9"/>
                  </a:lnTo>
                  <a:lnTo>
                    <a:pt x="27" y="11"/>
                  </a:lnTo>
                  <a:lnTo>
                    <a:pt x="28" y="12"/>
                  </a:lnTo>
                  <a:lnTo>
                    <a:pt x="31" y="9"/>
                  </a:lnTo>
                  <a:lnTo>
                    <a:pt x="27" y="8"/>
                  </a:lnTo>
                  <a:lnTo>
                    <a:pt x="25" y="15"/>
                  </a:lnTo>
                  <a:lnTo>
                    <a:pt x="25" y="12"/>
                  </a:lnTo>
                  <a:lnTo>
                    <a:pt x="25" y="14"/>
                  </a:lnTo>
                  <a:lnTo>
                    <a:pt x="29" y="16"/>
                  </a:lnTo>
                  <a:lnTo>
                    <a:pt x="27" y="12"/>
                  </a:lnTo>
                  <a:lnTo>
                    <a:pt x="18" y="17"/>
                  </a:lnTo>
                  <a:lnTo>
                    <a:pt x="20" y="21"/>
                  </a:lnTo>
                  <a:lnTo>
                    <a:pt x="20" y="17"/>
                  </a:lnTo>
                  <a:lnTo>
                    <a:pt x="9" y="18"/>
                  </a:lnTo>
                  <a:lnTo>
                    <a:pt x="13" y="18"/>
                  </a:lnTo>
                  <a:lnTo>
                    <a:pt x="10" y="18"/>
                  </a:lnTo>
                  <a:lnTo>
                    <a:pt x="10" y="23"/>
                  </a:lnTo>
                  <a:lnTo>
                    <a:pt x="14" y="19"/>
                  </a:lnTo>
                  <a:lnTo>
                    <a:pt x="8" y="14"/>
                  </a:lnTo>
                  <a:lnTo>
                    <a:pt x="9" y="18"/>
                  </a:lnTo>
                  <a:lnTo>
                    <a:pt x="9" y="16"/>
                  </a:lnTo>
                  <a:lnTo>
                    <a:pt x="8" y="14"/>
                  </a:lnTo>
                  <a:lnTo>
                    <a:pt x="4" y="18"/>
                  </a:lnTo>
                  <a:lnTo>
                    <a:pt x="9" y="19"/>
                  </a:lnTo>
                  <a:lnTo>
                    <a:pt x="12" y="12"/>
                  </a:lnTo>
                  <a:lnTo>
                    <a:pt x="10" y="15"/>
                  </a:lnTo>
                  <a:lnTo>
                    <a:pt x="12" y="13"/>
                  </a:lnTo>
                  <a:lnTo>
                    <a:pt x="6" y="11"/>
                  </a:lnTo>
                  <a:lnTo>
                    <a:pt x="9" y="15"/>
                  </a:lnTo>
                  <a:lnTo>
                    <a:pt x="18" y="10"/>
                  </a:lnTo>
                  <a:close/>
                </a:path>
              </a:pathLst>
            </a:custGeom>
            <a:solidFill>
              <a:srgbClr val="FF0000"/>
            </a:solidFill>
            <a:ln w="9525">
              <a:noFill/>
              <a:round/>
              <a:headEnd/>
              <a:tailEnd/>
            </a:ln>
          </p:spPr>
          <p:txBody>
            <a:bodyPr/>
            <a:lstStyle/>
            <a:p>
              <a:endParaRPr lang="cs-CZ"/>
            </a:p>
          </p:txBody>
        </p:sp>
        <p:sp>
          <p:nvSpPr>
            <p:cNvPr id="23696" name="Freeform 62"/>
            <p:cNvSpPr>
              <a:spLocks/>
            </p:cNvSpPr>
            <p:nvPr/>
          </p:nvSpPr>
          <p:spPr bwMode="auto">
            <a:xfrm>
              <a:off x="4035" y="1663"/>
              <a:ext cx="34" cy="28"/>
            </a:xfrm>
            <a:custGeom>
              <a:avLst/>
              <a:gdLst>
                <a:gd name="T0" fmla="*/ 0 w 22"/>
                <a:gd name="T1" fmla="*/ 7 h 17"/>
                <a:gd name="T2" fmla="*/ 4 w 22"/>
                <a:gd name="T3" fmla="*/ 17 h 17"/>
                <a:gd name="T4" fmla="*/ 22 w 22"/>
                <a:gd name="T5" fmla="*/ 9 h 17"/>
                <a:gd name="T6" fmla="*/ 19 w 22"/>
                <a:gd name="T7" fmla="*/ 0 h 17"/>
                <a:gd name="T8" fmla="*/ 0 w 22"/>
                <a:gd name="T9" fmla="*/ 7 h 17"/>
                <a:gd name="T10" fmla="*/ 0 60000 65536"/>
                <a:gd name="T11" fmla="*/ 0 60000 65536"/>
                <a:gd name="T12" fmla="*/ 0 60000 65536"/>
                <a:gd name="T13" fmla="*/ 0 60000 65536"/>
                <a:gd name="T14" fmla="*/ 0 60000 65536"/>
                <a:gd name="T15" fmla="*/ 0 w 22"/>
                <a:gd name="T16" fmla="*/ 0 h 17"/>
                <a:gd name="T17" fmla="*/ 22 w 22"/>
                <a:gd name="T18" fmla="*/ 17 h 17"/>
              </a:gdLst>
              <a:ahLst/>
              <a:cxnLst>
                <a:cxn ang="T10">
                  <a:pos x="T0" y="T1"/>
                </a:cxn>
                <a:cxn ang="T11">
                  <a:pos x="T2" y="T3"/>
                </a:cxn>
                <a:cxn ang="T12">
                  <a:pos x="T4" y="T5"/>
                </a:cxn>
                <a:cxn ang="T13">
                  <a:pos x="T6" y="T7"/>
                </a:cxn>
                <a:cxn ang="T14">
                  <a:pos x="T8" y="T9"/>
                </a:cxn>
              </a:cxnLst>
              <a:rect l="T15" t="T16" r="T17" b="T18"/>
              <a:pathLst>
                <a:path w="22" h="17">
                  <a:moveTo>
                    <a:pt x="0" y="7"/>
                  </a:moveTo>
                  <a:lnTo>
                    <a:pt x="4" y="17"/>
                  </a:lnTo>
                  <a:lnTo>
                    <a:pt x="22" y="9"/>
                  </a:lnTo>
                  <a:lnTo>
                    <a:pt x="19" y="0"/>
                  </a:lnTo>
                  <a:lnTo>
                    <a:pt x="0" y="7"/>
                  </a:lnTo>
                  <a:close/>
                </a:path>
              </a:pathLst>
            </a:custGeom>
            <a:solidFill>
              <a:srgbClr val="202020"/>
            </a:solidFill>
            <a:ln w="9525">
              <a:noFill/>
              <a:round/>
              <a:headEnd/>
              <a:tailEnd/>
            </a:ln>
          </p:spPr>
          <p:txBody>
            <a:bodyPr/>
            <a:lstStyle/>
            <a:p>
              <a:endParaRPr lang="cs-CZ"/>
            </a:p>
          </p:txBody>
        </p:sp>
        <p:sp>
          <p:nvSpPr>
            <p:cNvPr id="23697" name="Freeform 63"/>
            <p:cNvSpPr>
              <a:spLocks/>
            </p:cNvSpPr>
            <p:nvPr/>
          </p:nvSpPr>
          <p:spPr bwMode="auto">
            <a:xfrm>
              <a:off x="4112" y="1787"/>
              <a:ext cx="35" cy="42"/>
            </a:xfrm>
            <a:custGeom>
              <a:avLst/>
              <a:gdLst>
                <a:gd name="T0" fmla="*/ 3 w 22"/>
                <a:gd name="T1" fmla="*/ 7 h 25"/>
                <a:gd name="T2" fmla="*/ 0 w 22"/>
                <a:gd name="T3" fmla="*/ 18 h 25"/>
                <a:gd name="T4" fmla="*/ 3 w 22"/>
                <a:gd name="T5" fmla="*/ 25 h 25"/>
                <a:gd name="T6" fmla="*/ 11 w 22"/>
                <a:gd name="T7" fmla="*/ 25 h 25"/>
                <a:gd name="T8" fmla="*/ 19 w 22"/>
                <a:gd name="T9" fmla="*/ 18 h 25"/>
                <a:gd name="T10" fmla="*/ 22 w 22"/>
                <a:gd name="T11" fmla="*/ 7 h 25"/>
                <a:gd name="T12" fmla="*/ 19 w 22"/>
                <a:gd name="T13" fmla="*/ 0 h 25"/>
                <a:gd name="T14" fmla="*/ 11 w 22"/>
                <a:gd name="T15" fmla="*/ 0 h 25"/>
                <a:gd name="T16" fmla="*/ 3 w 22"/>
                <a:gd name="T17" fmla="*/ 7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25"/>
                <a:gd name="T29" fmla="*/ 22 w 22"/>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25">
                  <a:moveTo>
                    <a:pt x="3" y="7"/>
                  </a:moveTo>
                  <a:lnTo>
                    <a:pt x="0" y="18"/>
                  </a:lnTo>
                  <a:lnTo>
                    <a:pt x="3" y="25"/>
                  </a:lnTo>
                  <a:lnTo>
                    <a:pt x="11" y="25"/>
                  </a:lnTo>
                  <a:lnTo>
                    <a:pt x="19" y="18"/>
                  </a:lnTo>
                  <a:lnTo>
                    <a:pt x="22" y="7"/>
                  </a:lnTo>
                  <a:lnTo>
                    <a:pt x="19" y="0"/>
                  </a:lnTo>
                  <a:lnTo>
                    <a:pt x="11" y="0"/>
                  </a:lnTo>
                  <a:lnTo>
                    <a:pt x="3" y="7"/>
                  </a:lnTo>
                  <a:close/>
                </a:path>
              </a:pathLst>
            </a:custGeom>
            <a:solidFill>
              <a:srgbClr val="FF0000"/>
            </a:solidFill>
            <a:ln w="9525">
              <a:noFill/>
              <a:round/>
              <a:headEnd/>
              <a:tailEnd/>
            </a:ln>
          </p:spPr>
          <p:txBody>
            <a:bodyPr/>
            <a:lstStyle/>
            <a:p>
              <a:endParaRPr lang="cs-CZ"/>
            </a:p>
          </p:txBody>
        </p:sp>
        <p:sp>
          <p:nvSpPr>
            <p:cNvPr id="23698" name="Freeform 64"/>
            <p:cNvSpPr>
              <a:spLocks/>
            </p:cNvSpPr>
            <p:nvPr/>
          </p:nvSpPr>
          <p:spPr bwMode="auto">
            <a:xfrm>
              <a:off x="4105" y="1781"/>
              <a:ext cx="48" cy="56"/>
            </a:xfrm>
            <a:custGeom>
              <a:avLst/>
              <a:gdLst>
                <a:gd name="T0" fmla="*/ 13 w 31"/>
                <a:gd name="T1" fmla="*/ 13 h 34"/>
                <a:gd name="T2" fmla="*/ 3 w 31"/>
                <a:gd name="T3" fmla="*/ 9 h 34"/>
                <a:gd name="T4" fmla="*/ 0 w 31"/>
                <a:gd name="T5" fmla="*/ 21 h 34"/>
                <a:gd name="T6" fmla="*/ 0 w 31"/>
                <a:gd name="T7" fmla="*/ 22 h 34"/>
                <a:gd name="T8" fmla="*/ 0 w 31"/>
                <a:gd name="T9" fmla="*/ 24 h 34"/>
                <a:gd name="T10" fmla="*/ 3 w 31"/>
                <a:gd name="T11" fmla="*/ 31 h 34"/>
                <a:gd name="T12" fmla="*/ 4 w 31"/>
                <a:gd name="T13" fmla="*/ 33 h 34"/>
                <a:gd name="T14" fmla="*/ 5 w 31"/>
                <a:gd name="T15" fmla="*/ 34 h 34"/>
                <a:gd name="T16" fmla="*/ 7 w 31"/>
                <a:gd name="T17" fmla="*/ 34 h 34"/>
                <a:gd name="T18" fmla="*/ 15 w 31"/>
                <a:gd name="T19" fmla="*/ 34 h 34"/>
                <a:gd name="T20" fmla="*/ 15 w 31"/>
                <a:gd name="T21" fmla="*/ 34 h 34"/>
                <a:gd name="T22" fmla="*/ 17 w 31"/>
                <a:gd name="T23" fmla="*/ 34 h 34"/>
                <a:gd name="T24" fmla="*/ 19 w 31"/>
                <a:gd name="T25" fmla="*/ 33 h 34"/>
                <a:gd name="T26" fmla="*/ 27 w 31"/>
                <a:gd name="T27" fmla="*/ 26 h 34"/>
                <a:gd name="T28" fmla="*/ 28 w 31"/>
                <a:gd name="T29" fmla="*/ 24 h 34"/>
                <a:gd name="T30" fmla="*/ 28 w 31"/>
                <a:gd name="T31" fmla="*/ 24 h 34"/>
                <a:gd name="T32" fmla="*/ 31 w 31"/>
                <a:gd name="T33" fmla="*/ 13 h 34"/>
                <a:gd name="T34" fmla="*/ 31 w 31"/>
                <a:gd name="T35" fmla="*/ 12 h 34"/>
                <a:gd name="T36" fmla="*/ 31 w 31"/>
                <a:gd name="T37" fmla="*/ 10 h 34"/>
                <a:gd name="T38" fmla="*/ 28 w 31"/>
                <a:gd name="T39" fmla="*/ 3 h 34"/>
                <a:gd name="T40" fmla="*/ 28 w 31"/>
                <a:gd name="T41" fmla="*/ 3 h 34"/>
                <a:gd name="T42" fmla="*/ 27 w 31"/>
                <a:gd name="T43" fmla="*/ 1 h 34"/>
                <a:gd name="T44" fmla="*/ 26 w 31"/>
                <a:gd name="T45" fmla="*/ 0 h 34"/>
                <a:gd name="T46" fmla="*/ 24 w 31"/>
                <a:gd name="T47" fmla="*/ 0 h 34"/>
                <a:gd name="T48" fmla="*/ 16 w 31"/>
                <a:gd name="T49" fmla="*/ 0 h 34"/>
                <a:gd name="T50" fmla="*/ 14 w 31"/>
                <a:gd name="T51" fmla="*/ 0 h 34"/>
                <a:gd name="T52" fmla="*/ 13 w 31"/>
                <a:gd name="T53" fmla="*/ 1 h 34"/>
                <a:gd name="T54" fmla="*/ 5 w 31"/>
                <a:gd name="T55" fmla="*/ 7 h 34"/>
                <a:gd name="T56" fmla="*/ 12 w 31"/>
                <a:gd name="T57" fmla="*/ 15 h 34"/>
                <a:gd name="T58" fmla="*/ 19 w 31"/>
                <a:gd name="T59" fmla="*/ 8 h 34"/>
                <a:gd name="T60" fmla="*/ 16 w 31"/>
                <a:gd name="T61" fmla="*/ 9 h 34"/>
                <a:gd name="T62" fmla="*/ 18 w 31"/>
                <a:gd name="T63" fmla="*/ 9 h 34"/>
                <a:gd name="T64" fmla="*/ 16 w 31"/>
                <a:gd name="T65" fmla="*/ 5 h 34"/>
                <a:gd name="T66" fmla="*/ 16 w 31"/>
                <a:gd name="T67" fmla="*/ 10 h 34"/>
                <a:gd name="T68" fmla="*/ 24 w 31"/>
                <a:gd name="T69" fmla="*/ 10 h 34"/>
                <a:gd name="T70" fmla="*/ 18 w 31"/>
                <a:gd name="T71" fmla="*/ 7 h 34"/>
                <a:gd name="T72" fmla="*/ 19 w 31"/>
                <a:gd name="T73" fmla="*/ 8 h 34"/>
                <a:gd name="T74" fmla="*/ 21 w 31"/>
                <a:gd name="T75" fmla="*/ 9 h 34"/>
                <a:gd name="T76" fmla="*/ 24 w 31"/>
                <a:gd name="T77" fmla="*/ 5 h 34"/>
                <a:gd name="T78" fmla="*/ 18 w 31"/>
                <a:gd name="T79" fmla="*/ 7 h 34"/>
                <a:gd name="T80" fmla="*/ 21 w 31"/>
                <a:gd name="T81" fmla="*/ 14 h 34"/>
                <a:gd name="T82" fmla="*/ 21 w 31"/>
                <a:gd name="T83" fmla="*/ 12 h 34"/>
                <a:gd name="T84" fmla="*/ 26 w 31"/>
                <a:gd name="T85" fmla="*/ 12 h 34"/>
                <a:gd name="T86" fmla="*/ 21 w 31"/>
                <a:gd name="T87" fmla="*/ 10 h 34"/>
                <a:gd name="T88" fmla="*/ 18 w 31"/>
                <a:gd name="T89" fmla="*/ 21 h 34"/>
                <a:gd name="T90" fmla="*/ 23 w 31"/>
                <a:gd name="T91" fmla="*/ 22 h 34"/>
                <a:gd name="T92" fmla="*/ 19 w 31"/>
                <a:gd name="T93" fmla="*/ 17 h 34"/>
                <a:gd name="T94" fmla="*/ 12 w 31"/>
                <a:gd name="T95" fmla="*/ 25 h 34"/>
                <a:gd name="T96" fmla="*/ 15 w 31"/>
                <a:gd name="T97" fmla="*/ 24 h 34"/>
                <a:gd name="T98" fmla="*/ 13 w 31"/>
                <a:gd name="T99" fmla="*/ 24 h 34"/>
                <a:gd name="T100" fmla="*/ 15 w 31"/>
                <a:gd name="T101" fmla="*/ 29 h 34"/>
                <a:gd name="T102" fmla="*/ 15 w 31"/>
                <a:gd name="T103" fmla="*/ 24 h 34"/>
                <a:gd name="T104" fmla="*/ 7 w 31"/>
                <a:gd name="T105" fmla="*/ 24 h 34"/>
                <a:gd name="T106" fmla="*/ 13 w 31"/>
                <a:gd name="T107" fmla="*/ 27 h 34"/>
                <a:gd name="T108" fmla="*/ 12 w 31"/>
                <a:gd name="T109" fmla="*/ 25 h 34"/>
                <a:gd name="T110" fmla="*/ 10 w 31"/>
                <a:gd name="T111" fmla="*/ 24 h 34"/>
                <a:gd name="T112" fmla="*/ 7 w 31"/>
                <a:gd name="T113" fmla="*/ 29 h 34"/>
                <a:gd name="T114" fmla="*/ 13 w 31"/>
                <a:gd name="T115" fmla="*/ 28 h 34"/>
                <a:gd name="T116" fmla="*/ 10 w 31"/>
                <a:gd name="T117" fmla="*/ 21 h 34"/>
                <a:gd name="T118" fmla="*/ 10 w 31"/>
                <a:gd name="T119" fmla="*/ 22 h 34"/>
                <a:gd name="T120" fmla="*/ 5 w 31"/>
                <a:gd name="T121" fmla="*/ 22 h 34"/>
                <a:gd name="T122" fmla="*/ 10 w 31"/>
                <a:gd name="T123" fmla="*/ 24 h 34"/>
                <a:gd name="T124" fmla="*/ 13 w 31"/>
                <a:gd name="T125" fmla="*/ 13 h 3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1"/>
                <a:gd name="T190" fmla="*/ 0 h 34"/>
                <a:gd name="T191" fmla="*/ 31 w 31"/>
                <a:gd name="T192" fmla="*/ 34 h 3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1" h="34">
                  <a:moveTo>
                    <a:pt x="13" y="13"/>
                  </a:moveTo>
                  <a:lnTo>
                    <a:pt x="3" y="9"/>
                  </a:lnTo>
                  <a:lnTo>
                    <a:pt x="0" y="21"/>
                  </a:lnTo>
                  <a:lnTo>
                    <a:pt x="0" y="22"/>
                  </a:lnTo>
                  <a:lnTo>
                    <a:pt x="0" y="24"/>
                  </a:lnTo>
                  <a:lnTo>
                    <a:pt x="3" y="31"/>
                  </a:lnTo>
                  <a:lnTo>
                    <a:pt x="4" y="33"/>
                  </a:lnTo>
                  <a:lnTo>
                    <a:pt x="5" y="34"/>
                  </a:lnTo>
                  <a:lnTo>
                    <a:pt x="7" y="34"/>
                  </a:lnTo>
                  <a:lnTo>
                    <a:pt x="15" y="34"/>
                  </a:lnTo>
                  <a:lnTo>
                    <a:pt x="17" y="34"/>
                  </a:lnTo>
                  <a:lnTo>
                    <a:pt x="19" y="33"/>
                  </a:lnTo>
                  <a:lnTo>
                    <a:pt x="27" y="26"/>
                  </a:lnTo>
                  <a:lnTo>
                    <a:pt x="28" y="24"/>
                  </a:lnTo>
                  <a:lnTo>
                    <a:pt x="31" y="13"/>
                  </a:lnTo>
                  <a:lnTo>
                    <a:pt x="31" y="12"/>
                  </a:lnTo>
                  <a:lnTo>
                    <a:pt x="31" y="10"/>
                  </a:lnTo>
                  <a:lnTo>
                    <a:pt x="28" y="3"/>
                  </a:lnTo>
                  <a:lnTo>
                    <a:pt x="27" y="1"/>
                  </a:lnTo>
                  <a:lnTo>
                    <a:pt x="26" y="0"/>
                  </a:lnTo>
                  <a:lnTo>
                    <a:pt x="24" y="0"/>
                  </a:lnTo>
                  <a:lnTo>
                    <a:pt x="16" y="0"/>
                  </a:lnTo>
                  <a:lnTo>
                    <a:pt x="14" y="0"/>
                  </a:lnTo>
                  <a:lnTo>
                    <a:pt x="13" y="1"/>
                  </a:lnTo>
                  <a:lnTo>
                    <a:pt x="5" y="7"/>
                  </a:lnTo>
                  <a:lnTo>
                    <a:pt x="12" y="15"/>
                  </a:lnTo>
                  <a:lnTo>
                    <a:pt x="19" y="8"/>
                  </a:lnTo>
                  <a:lnTo>
                    <a:pt x="16" y="9"/>
                  </a:lnTo>
                  <a:lnTo>
                    <a:pt x="18" y="9"/>
                  </a:lnTo>
                  <a:lnTo>
                    <a:pt x="16" y="5"/>
                  </a:lnTo>
                  <a:lnTo>
                    <a:pt x="16" y="10"/>
                  </a:lnTo>
                  <a:lnTo>
                    <a:pt x="24" y="10"/>
                  </a:lnTo>
                  <a:lnTo>
                    <a:pt x="18" y="7"/>
                  </a:lnTo>
                  <a:lnTo>
                    <a:pt x="19" y="8"/>
                  </a:lnTo>
                  <a:lnTo>
                    <a:pt x="21" y="9"/>
                  </a:lnTo>
                  <a:lnTo>
                    <a:pt x="24" y="5"/>
                  </a:lnTo>
                  <a:lnTo>
                    <a:pt x="18" y="7"/>
                  </a:lnTo>
                  <a:lnTo>
                    <a:pt x="21" y="14"/>
                  </a:lnTo>
                  <a:lnTo>
                    <a:pt x="21" y="12"/>
                  </a:lnTo>
                  <a:lnTo>
                    <a:pt x="26" y="12"/>
                  </a:lnTo>
                  <a:lnTo>
                    <a:pt x="21" y="10"/>
                  </a:lnTo>
                  <a:lnTo>
                    <a:pt x="18" y="21"/>
                  </a:lnTo>
                  <a:lnTo>
                    <a:pt x="23" y="22"/>
                  </a:lnTo>
                  <a:lnTo>
                    <a:pt x="19" y="17"/>
                  </a:lnTo>
                  <a:lnTo>
                    <a:pt x="12" y="25"/>
                  </a:lnTo>
                  <a:lnTo>
                    <a:pt x="15" y="24"/>
                  </a:lnTo>
                  <a:lnTo>
                    <a:pt x="13" y="24"/>
                  </a:lnTo>
                  <a:lnTo>
                    <a:pt x="15" y="29"/>
                  </a:lnTo>
                  <a:lnTo>
                    <a:pt x="15" y="24"/>
                  </a:lnTo>
                  <a:lnTo>
                    <a:pt x="7" y="24"/>
                  </a:lnTo>
                  <a:lnTo>
                    <a:pt x="13" y="27"/>
                  </a:lnTo>
                  <a:lnTo>
                    <a:pt x="12" y="25"/>
                  </a:lnTo>
                  <a:lnTo>
                    <a:pt x="10" y="24"/>
                  </a:lnTo>
                  <a:lnTo>
                    <a:pt x="7" y="29"/>
                  </a:lnTo>
                  <a:lnTo>
                    <a:pt x="13" y="28"/>
                  </a:lnTo>
                  <a:lnTo>
                    <a:pt x="10" y="21"/>
                  </a:lnTo>
                  <a:lnTo>
                    <a:pt x="10" y="22"/>
                  </a:lnTo>
                  <a:lnTo>
                    <a:pt x="5" y="22"/>
                  </a:lnTo>
                  <a:lnTo>
                    <a:pt x="10" y="24"/>
                  </a:lnTo>
                  <a:lnTo>
                    <a:pt x="13" y="13"/>
                  </a:lnTo>
                  <a:close/>
                </a:path>
              </a:pathLst>
            </a:custGeom>
            <a:solidFill>
              <a:srgbClr val="FF0000"/>
            </a:solidFill>
            <a:ln w="9525">
              <a:noFill/>
              <a:round/>
              <a:headEnd/>
              <a:tailEnd/>
            </a:ln>
          </p:spPr>
          <p:txBody>
            <a:bodyPr/>
            <a:lstStyle/>
            <a:p>
              <a:endParaRPr lang="cs-CZ"/>
            </a:p>
          </p:txBody>
        </p:sp>
        <p:sp>
          <p:nvSpPr>
            <p:cNvPr id="23699" name="Freeform 65"/>
            <p:cNvSpPr>
              <a:spLocks/>
            </p:cNvSpPr>
            <p:nvPr/>
          </p:nvSpPr>
          <p:spPr bwMode="auto">
            <a:xfrm>
              <a:off x="4115" y="1792"/>
              <a:ext cx="32" cy="37"/>
            </a:xfrm>
            <a:custGeom>
              <a:avLst/>
              <a:gdLst>
                <a:gd name="T0" fmla="*/ 0 w 20"/>
                <a:gd name="T1" fmla="*/ 16 h 22"/>
                <a:gd name="T2" fmla="*/ 9 w 20"/>
                <a:gd name="T3" fmla="*/ 22 h 22"/>
                <a:gd name="T4" fmla="*/ 20 w 20"/>
                <a:gd name="T5" fmla="*/ 6 h 22"/>
                <a:gd name="T6" fmla="*/ 12 w 20"/>
                <a:gd name="T7" fmla="*/ 0 h 22"/>
                <a:gd name="T8" fmla="*/ 0 w 20"/>
                <a:gd name="T9" fmla="*/ 16 h 22"/>
                <a:gd name="T10" fmla="*/ 0 60000 65536"/>
                <a:gd name="T11" fmla="*/ 0 60000 65536"/>
                <a:gd name="T12" fmla="*/ 0 60000 65536"/>
                <a:gd name="T13" fmla="*/ 0 60000 65536"/>
                <a:gd name="T14" fmla="*/ 0 60000 65536"/>
                <a:gd name="T15" fmla="*/ 0 w 20"/>
                <a:gd name="T16" fmla="*/ 0 h 22"/>
                <a:gd name="T17" fmla="*/ 20 w 20"/>
                <a:gd name="T18" fmla="*/ 22 h 22"/>
              </a:gdLst>
              <a:ahLst/>
              <a:cxnLst>
                <a:cxn ang="T10">
                  <a:pos x="T0" y="T1"/>
                </a:cxn>
                <a:cxn ang="T11">
                  <a:pos x="T2" y="T3"/>
                </a:cxn>
                <a:cxn ang="T12">
                  <a:pos x="T4" y="T5"/>
                </a:cxn>
                <a:cxn ang="T13">
                  <a:pos x="T6" y="T7"/>
                </a:cxn>
                <a:cxn ang="T14">
                  <a:pos x="T8" y="T9"/>
                </a:cxn>
              </a:cxnLst>
              <a:rect l="T15" t="T16" r="T17" b="T18"/>
              <a:pathLst>
                <a:path w="20" h="22">
                  <a:moveTo>
                    <a:pt x="0" y="16"/>
                  </a:moveTo>
                  <a:lnTo>
                    <a:pt x="9" y="22"/>
                  </a:lnTo>
                  <a:lnTo>
                    <a:pt x="20" y="6"/>
                  </a:lnTo>
                  <a:lnTo>
                    <a:pt x="12" y="0"/>
                  </a:lnTo>
                  <a:lnTo>
                    <a:pt x="0" y="16"/>
                  </a:lnTo>
                  <a:close/>
                </a:path>
              </a:pathLst>
            </a:custGeom>
            <a:solidFill>
              <a:srgbClr val="202020"/>
            </a:solidFill>
            <a:ln w="9525">
              <a:noFill/>
              <a:round/>
              <a:headEnd/>
              <a:tailEnd/>
            </a:ln>
          </p:spPr>
          <p:txBody>
            <a:bodyPr/>
            <a:lstStyle/>
            <a:p>
              <a:endParaRPr lang="cs-CZ"/>
            </a:p>
          </p:txBody>
        </p:sp>
        <p:sp>
          <p:nvSpPr>
            <p:cNvPr id="23700" name="Freeform 66"/>
            <p:cNvSpPr>
              <a:spLocks/>
            </p:cNvSpPr>
            <p:nvPr/>
          </p:nvSpPr>
          <p:spPr bwMode="auto">
            <a:xfrm>
              <a:off x="3965" y="1624"/>
              <a:ext cx="31" cy="44"/>
            </a:xfrm>
            <a:custGeom>
              <a:avLst/>
              <a:gdLst>
                <a:gd name="T0" fmla="*/ 18 w 20"/>
                <a:gd name="T1" fmla="*/ 9 h 27"/>
                <a:gd name="T2" fmla="*/ 12 w 20"/>
                <a:gd name="T3" fmla="*/ 1 h 27"/>
                <a:gd name="T4" fmla="*/ 4 w 20"/>
                <a:gd name="T5" fmla="*/ 0 h 27"/>
                <a:gd name="T6" fmla="*/ 0 w 20"/>
                <a:gd name="T7" fmla="*/ 7 h 27"/>
                <a:gd name="T8" fmla="*/ 1 w 20"/>
                <a:gd name="T9" fmla="*/ 18 h 27"/>
                <a:gd name="T10" fmla="*/ 7 w 20"/>
                <a:gd name="T11" fmla="*/ 26 h 27"/>
                <a:gd name="T12" fmla="*/ 16 w 20"/>
                <a:gd name="T13" fmla="*/ 27 h 27"/>
                <a:gd name="T14" fmla="*/ 20 w 20"/>
                <a:gd name="T15" fmla="*/ 20 h 27"/>
                <a:gd name="T16" fmla="*/ 18 w 20"/>
                <a:gd name="T17" fmla="*/ 9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27"/>
                <a:gd name="T29" fmla="*/ 20 w 20"/>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27">
                  <a:moveTo>
                    <a:pt x="18" y="9"/>
                  </a:moveTo>
                  <a:lnTo>
                    <a:pt x="12" y="1"/>
                  </a:lnTo>
                  <a:lnTo>
                    <a:pt x="4" y="0"/>
                  </a:lnTo>
                  <a:lnTo>
                    <a:pt x="0" y="7"/>
                  </a:lnTo>
                  <a:lnTo>
                    <a:pt x="1" y="18"/>
                  </a:lnTo>
                  <a:lnTo>
                    <a:pt x="7" y="26"/>
                  </a:lnTo>
                  <a:lnTo>
                    <a:pt x="16" y="27"/>
                  </a:lnTo>
                  <a:lnTo>
                    <a:pt x="20" y="20"/>
                  </a:lnTo>
                  <a:lnTo>
                    <a:pt x="18" y="9"/>
                  </a:lnTo>
                  <a:close/>
                </a:path>
              </a:pathLst>
            </a:custGeom>
            <a:solidFill>
              <a:srgbClr val="FF0000"/>
            </a:solidFill>
            <a:ln w="9525">
              <a:noFill/>
              <a:round/>
              <a:headEnd/>
              <a:tailEnd/>
            </a:ln>
          </p:spPr>
          <p:txBody>
            <a:bodyPr/>
            <a:lstStyle/>
            <a:p>
              <a:endParaRPr lang="cs-CZ"/>
            </a:p>
          </p:txBody>
        </p:sp>
        <p:sp>
          <p:nvSpPr>
            <p:cNvPr id="23701" name="Freeform 67"/>
            <p:cNvSpPr>
              <a:spLocks/>
            </p:cNvSpPr>
            <p:nvPr/>
          </p:nvSpPr>
          <p:spPr bwMode="auto">
            <a:xfrm>
              <a:off x="3956" y="1617"/>
              <a:ext cx="48" cy="59"/>
            </a:xfrm>
            <a:custGeom>
              <a:avLst/>
              <a:gdLst>
                <a:gd name="T0" fmla="*/ 29 w 31"/>
                <a:gd name="T1" fmla="*/ 11 h 36"/>
                <a:gd name="T2" fmla="*/ 22 w 31"/>
                <a:gd name="T3" fmla="*/ 1 h 36"/>
                <a:gd name="T4" fmla="*/ 19 w 31"/>
                <a:gd name="T5" fmla="*/ 0 h 36"/>
                <a:gd name="T6" fmla="*/ 10 w 31"/>
                <a:gd name="T7" fmla="*/ 0 h 36"/>
                <a:gd name="T8" fmla="*/ 6 w 31"/>
                <a:gd name="T9" fmla="*/ 1 h 36"/>
                <a:gd name="T10" fmla="*/ 1 w 31"/>
                <a:gd name="T11" fmla="*/ 9 h 36"/>
                <a:gd name="T12" fmla="*/ 0 w 31"/>
                <a:gd name="T13" fmla="*/ 11 h 36"/>
                <a:gd name="T14" fmla="*/ 2 w 31"/>
                <a:gd name="T15" fmla="*/ 23 h 36"/>
                <a:gd name="T16" fmla="*/ 4 w 31"/>
                <a:gd name="T17" fmla="*/ 25 h 36"/>
                <a:gd name="T18" fmla="*/ 10 w 31"/>
                <a:gd name="T19" fmla="*/ 33 h 36"/>
                <a:gd name="T20" fmla="*/ 13 w 31"/>
                <a:gd name="T21" fmla="*/ 35 h 36"/>
                <a:gd name="T22" fmla="*/ 22 w 31"/>
                <a:gd name="T23" fmla="*/ 36 h 36"/>
                <a:gd name="T24" fmla="*/ 25 w 31"/>
                <a:gd name="T25" fmla="*/ 34 h 36"/>
                <a:gd name="T26" fmla="*/ 31 w 31"/>
                <a:gd name="T27" fmla="*/ 26 h 36"/>
                <a:gd name="T28" fmla="*/ 31 w 31"/>
                <a:gd name="T29" fmla="*/ 24 h 36"/>
                <a:gd name="T30" fmla="*/ 30 w 31"/>
                <a:gd name="T31" fmla="*/ 13 h 36"/>
                <a:gd name="T32" fmla="*/ 21 w 31"/>
                <a:gd name="T33" fmla="*/ 25 h 36"/>
                <a:gd name="T34" fmla="*/ 21 w 31"/>
                <a:gd name="T35" fmla="*/ 22 h 36"/>
                <a:gd name="T36" fmla="*/ 22 w 31"/>
                <a:gd name="T37" fmla="*/ 26 h 36"/>
                <a:gd name="T38" fmla="*/ 18 w 31"/>
                <a:gd name="T39" fmla="*/ 27 h 36"/>
                <a:gd name="T40" fmla="*/ 23 w 31"/>
                <a:gd name="T41" fmla="*/ 26 h 36"/>
                <a:gd name="T42" fmla="*/ 18 w 31"/>
                <a:gd name="T43" fmla="*/ 26 h 36"/>
                <a:gd name="T44" fmla="*/ 13 w 31"/>
                <a:gd name="T45" fmla="*/ 30 h 36"/>
                <a:gd name="T46" fmla="*/ 12 w 31"/>
                <a:gd name="T47" fmla="*/ 19 h 36"/>
                <a:gd name="T48" fmla="*/ 7 w 31"/>
                <a:gd name="T49" fmla="*/ 22 h 36"/>
                <a:gd name="T50" fmla="*/ 10 w 31"/>
                <a:gd name="T51" fmla="*/ 11 h 36"/>
                <a:gd name="T52" fmla="*/ 10 w 31"/>
                <a:gd name="T53" fmla="*/ 14 h 36"/>
                <a:gd name="T54" fmla="*/ 10 w 31"/>
                <a:gd name="T55" fmla="*/ 9 h 36"/>
                <a:gd name="T56" fmla="*/ 13 w 31"/>
                <a:gd name="T57" fmla="*/ 8 h 36"/>
                <a:gd name="T58" fmla="*/ 10 w 31"/>
                <a:gd name="T59" fmla="*/ 10 h 36"/>
                <a:gd name="T60" fmla="*/ 13 w 31"/>
                <a:gd name="T61" fmla="*/ 9 h 36"/>
                <a:gd name="T62" fmla="*/ 18 w 31"/>
                <a:gd name="T63" fmla="*/ 5 h 36"/>
                <a:gd name="T64" fmla="*/ 20 w 31"/>
                <a:gd name="T65" fmla="*/ 17 h 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1"/>
                <a:gd name="T100" fmla="*/ 0 h 36"/>
                <a:gd name="T101" fmla="*/ 31 w 31"/>
                <a:gd name="T102" fmla="*/ 36 h 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1" h="36">
                  <a:moveTo>
                    <a:pt x="20" y="17"/>
                  </a:moveTo>
                  <a:lnTo>
                    <a:pt x="29" y="11"/>
                  </a:lnTo>
                  <a:lnTo>
                    <a:pt x="22" y="3"/>
                  </a:lnTo>
                  <a:lnTo>
                    <a:pt x="22" y="1"/>
                  </a:lnTo>
                  <a:lnTo>
                    <a:pt x="20" y="0"/>
                  </a:lnTo>
                  <a:lnTo>
                    <a:pt x="19" y="0"/>
                  </a:lnTo>
                  <a:lnTo>
                    <a:pt x="10" y="0"/>
                  </a:lnTo>
                  <a:lnTo>
                    <a:pt x="7" y="0"/>
                  </a:lnTo>
                  <a:lnTo>
                    <a:pt x="6" y="1"/>
                  </a:lnTo>
                  <a:lnTo>
                    <a:pt x="6" y="3"/>
                  </a:lnTo>
                  <a:lnTo>
                    <a:pt x="1" y="9"/>
                  </a:lnTo>
                  <a:lnTo>
                    <a:pt x="0" y="9"/>
                  </a:lnTo>
                  <a:lnTo>
                    <a:pt x="0" y="11"/>
                  </a:lnTo>
                  <a:lnTo>
                    <a:pt x="0" y="12"/>
                  </a:lnTo>
                  <a:lnTo>
                    <a:pt x="2" y="23"/>
                  </a:lnTo>
                  <a:lnTo>
                    <a:pt x="2" y="24"/>
                  </a:lnTo>
                  <a:lnTo>
                    <a:pt x="4" y="25"/>
                  </a:lnTo>
                  <a:lnTo>
                    <a:pt x="10" y="33"/>
                  </a:lnTo>
                  <a:lnTo>
                    <a:pt x="11" y="34"/>
                  </a:lnTo>
                  <a:lnTo>
                    <a:pt x="13" y="35"/>
                  </a:lnTo>
                  <a:lnTo>
                    <a:pt x="21" y="36"/>
                  </a:lnTo>
                  <a:lnTo>
                    <a:pt x="22" y="36"/>
                  </a:lnTo>
                  <a:lnTo>
                    <a:pt x="24" y="36"/>
                  </a:lnTo>
                  <a:lnTo>
                    <a:pt x="25" y="34"/>
                  </a:lnTo>
                  <a:lnTo>
                    <a:pt x="26" y="33"/>
                  </a:lnTo>
                  <a:lnTo>
                    <a:pt x="31" y="26"/>
                  </a:lnTo>
                  <a:lnTo>
                    <a:pt x="31" y="24"/>
                  </a:lnTo>
                  <a:lnTo>
                    <a:pt x="31" y="23"/>
                  </a:lnTo>
                  <a:lnTo>
                    <a:pt x="30" y="13"/>
                  </a:lnTo>
                  <a:lnTo>
                    <a:pt x="19" y="14"/>
                  </a:lnTo>
                  <a:lnTo>
                    <a:pt x="21" y="25"/>
                  </a:lnTo>
                  <a:lnTo>
                    <a:pt x="25" y="24"/>
                  </a:lnTo>
                  <a:lnTo>
                    <a:pt x="21" y="22"/>
                  </a:lnTo>
                  <a:lnTo>
                    <a:pt x="17" y="29"/>
                  </a:lnTo>
                  <a:lnTo>
                    <a:pt x="22" y="26"/>
                  </a:lnTo>
                  <a:lnTo>
                    <a:pt x="20" y="26"/>
                  </a:lnTo>
                  <a:lnTo>
                    <a:pt x="18" y="27"/>
                  </a:lnTo>
                  <a:lnTo>
                    <a:pt x="22" y="31"/>
                  </a:lnTo>
                  <a:lnTo>
                    <a:pt x="23" y="26"/>
                  </a:lnTo>
                  <a:lnTo>
                    <a:pt x="15" y="25"/>
                  </a:lnTo>
                  <a:lnTo>
                    <a:pt x="18" y="26"/>
                  </a:lnTo>
                  <a:lnTo>
                    <a:pt x="15" y="25"/>
                  </a:lnTo>
                  <a:lnTo>
                    <a:pt x="13" y="30"/>
                  </a:lnTo>
                  <a:lnTo>
                    <a:pt x="19" y="26"/>
                  </a:lnTo>
                  <a:lnTo>
                    <a:pt x="12" y="19"/>
                  </a:lnTo>
                  <a:lnTo>
                    <a:pt x="12" y="20"/>
                  </a:lnTo>
                  <a:lnTo>
                    <a:pt x="7" y="22"/>
                  </a:lnTo>
                  <a:lnTo>
                    <a:pt x="12" y="22"/>
                  </a:lnTo>
                  <a:lnTo>
                    <a:pt x="10" y="11"/>
                  </a:lnTo>
                  <a:lnTo>
                    <a:pt x="6" y="11"/>
                  </a:lnTo>
                  <a:lnTo>
                    <a:pt x="10" y="14"/>
                  </a:lnTo>
                  <a:lnTo>
                    <a:pt x="14" y="7"/>
                  </a:lnTo>
                  <a:lnTo>
                    <a:pt x="10" y="9"/>
                  </a:lnTo>
                  <a:lnTo>
                    <a:pt x="12" y="9"/>
                  </a:lnTo>
                  <a:lnTo>
                    <a:pt x="13" y="8"/>
                  </a:lnTo>
                  <a:lnTo>
                    <a:pt x="10" y="5"/>
                  </a:lnTo>
                  <a:lnTo>
                    <a:pt x="10" y="10"/>
                  </a:lnTo>
                  <a:lnTo>
                    <a:pt x="18" y="11"/>
                  </a:lnTo>
                  <a:lnTo>
                    <a:pt x="13" y="9"/>
                  </a:lnTo>
                  <a:lnTo>
                    <a:pt x="15" y="10"/>
                  </a:lnTo>
                  <a:lnTo>
                    <a:pt x="18" y="5"/>
                  </a:lnTo>
                  <a:lnTo>
                    <a:pt x="13" y="8"/>
                  </a:lnTo>
                  <a:lnTo>
                    <a:pt x="20" y="17"/>
                  </a:lnTo>
                  <a:close/>
                </a:path>
              </a:pathLst>
            </a:custGeom>
            <a:solidFill>
              <a:srgbClr val="FF0000"/>
            </a:solidFill>
            <a:ln w="9525">
              <a:noFill/>
              <a:round/>
              <a:headEnd/>
              <a:tailEnd/>
            </a:ln>
          </p:spPr>
          <p:txBody>
            <a:bodyPr/>
            <a:lstStyle/>
            <a:p>
              <a:endParaRPr lang="cs-CZ"/>
            </a:p>
          </p:txBody>
        </p:sp>
        <p:sp>
          <p:nvSpPr>
            <p:cNvPr id="23702" name="Freeform 68"/>
            <p:cNvSpPr>
              <a:spLocks/>
            </p:cNvSpPr>
            <p:nvPr/>
          </p:nvSpPr>
          <p:spPr bwMode="auto">
            <a:xfrm>
              <a:off x="3965" y="1632"/>
              <a:ext cx="29" cy="36"/>
            </a:xfrm>
            <a:custGeom>
              <a:avLst/>
              <a:gdLst>
                <a:gd name="T0" fmla="*/ 8 w 19"/>
                <a:gd name="T1" fmla="*/ 0 h 22"/>
                <a:gd name="T2" fmla="*/ 0 w 19"/>
                <a:gd name="T3" fmla="*/ 5 h 22"/>
                <a:gd name="T4" fmla="*/ 11 w 19"/>
                <a:gd name="T5" fmla="*/ 22 h 22"/>
                <a:gd name="T6" fmla="*/ 19 w 19"/>
                <a:gd name="T7" fmla="*/ 17 h 22"/>
                <a:gd name="T8" fmla="*/ 8 w 19"/>
                <a:gd name="T9" fmla="*/ 0 h 22"/>
                <a:gd name="T10" fmla="*/ 0 60000 65536"/>
                <a:gd name="T11" fmla="*/ 0 60000 65536"/>
                <a:gd name="T12" fmla="*/ 0 60000 65536"/>
                <a:gd name="T13" fmla="*/ 0 60000 65536"/>
                <a:gd name="T14" fmla="*/ 0 60000 65536"/>
                <a:gd name="T15" fmla="*/ 0 w 19"/>
                <a:gd name="T16" fmla="*/ 0 h 22"/>
                <a:gd name="T17" fmla="*/ 19 w 19"/>
                <a:gd name="T18" fmla="*/ 22 h 22"/>
              </a:gdLst>
              <a:ahLst/>
              <a:cxnLst>
                <a:cxn ang="T10">
                  <a:pos x="T0" y="T1"/>
                </a:cxn>
                <a:cxn ang="T11">
                  <a:pos x="T2" y="T3"/>
                </a:cxn>
                <a:cxn ang="T12">
                  <a:pos x="T4" y="T5"/>
                </a:cxn>
                <a:cxn ang="T13">
                  <a:pos x="T6" y="T7"/>
                </a:cxn>
                <a:cxn ang="T14">
                  <a:pos x="T8" y="T9"/>
                </a:cxn>
              </a:cxnLst>
              <a:rect l="T15" t="T16" r="T17" b="T18"/>
              <a:pathLst>
                <a:path w="19" h="22">
                  <a:moveTo>
                    <a:pt x="8" y="0"/>
                  </a:moveTo>
                  <a:lnTo>
                    <a:pt x="0" y="5"/>
                  </a:lnTo>
                  <a:lnTo>
                    <a:pt x="11" y="22"/>
                  </a:lnTo>
                  <a:lnTo>
                    <a:pt x="19" y="17"/>
                  </a:lnTo>
                  <a:lnTo>
                    <a:pt x="8" y="0"/>
                  </a:lnTo>
                  <a:close/>
                </a:path>
              </a:pathLst>
            </a:custGeom>
            <a:solidFill>
              <a:srgbClr val="202020"/>
            </a:solidFill>
            <a:ln w="9525">
              <a:noFill/>
              <a:round/>
              <a:headEnd/>
              <a:tailEnd/>
            </a:ln>
          </p:spPr>
          <p:txBody>
            <a:bodyPr/>
            <a:lstStyle/>
            <a:p>
              <a:endParaRPr lang="cs-CZ"/>
            </a:p>
          </p:txBody>
        </p:sp>
        <p:sp>
          <p:nvSpPr>
            <p:cNvPr id="23703" name="Freeform 69"/>
            <p:cNvSpPr>
              <a:spLocks/>
            </p:cNvSpPr>
            <p:nvPr/>
          </p:nvSpPr>
          <p:spPr bwMode="auto">
            <a:xfrm>
              <a:off x="4294" y="1959"/>
              <a:ext cx="39" cy="38"/>
            </a:xfrm>
            <a:custGeom>
              <a:avLst/>
              <a:gdLst>
                <a:gd name="T0" fmla="*/ 19 w 25"/>
                <a:gd name="T1" fmla="*/ 4 h 23"/>
                <a:gd name="T2" fmla="*/ 9 w 25"/>
                <a:gd name="T3" fmla="*/ 0 h 23"/>
                <a:gd name="T4" fmla="*/ 1 w 25"/>
                <a:gd name="T5" fmla="*/ 3 h 23"/>
                <a:gd name="T6" fmla="*/ 0 w 25"/>
                <a:gd name="T7" fmla="*/ 10 h 23"/>
                <a:gd name="T8" fmla="*/ 7 w 25"/>
                <a:gd name="T9" fmla="*/ 19 h 23"/>
                <a:gd name="T10" fmla="*/ 17 w 25"/>
                <a:gd name="T11" fmla="*/ 23 h 23"/>
                <a:gd name="T12" fmla="*/ 24 w 25"/>
                <a:gd name="T13" fmla="*/ 20 h 23"/>
                <a:gd name="T14" fmla="*/ 25 w 25"/>
                <a:gd name="T15" fmla="*/ 13 h 23"/>
                <a:gd name="T16" fmla="*/ 19 w 25"/>
                <a:gd name="T17" fmla="*/ 4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
                <a:gd name="T28" fmla="*/ 0 h 23"/>
                <a:gd name="T29" fmla="*/ 25 w 25"/>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 h="23">
                  <a:moveTo>
                    <a:pt x="19" y="4"/>
                  </a:moveTo>
                  <a:lnTo>
                    <a:pt x="9" y="0"/>
                  </a:lnTo>
                  <a:lnTo>
                    <a:pt x="1" y="3"/>
                  </a:lnTo>
                  <a:lnTo>
                    <a:pt x="0" y="10"/>
                  </a:lnTo>
                  <a:lnTo>
                    <a:pt x="7" y="19"/>
                  </a:lnTo>
                  <a:lnTo>
                    <a:pt x="17" y="23"/>
                  </a:lnTo>
                  <a:lnTo>
                    <a:pt x="24" y="20"/>
                  </a:lnTo>
                  <a:lnTo>
                    <a:pt x="25" y="13"/>
                  </a:lnTo>
                  <a:lnTo>
                    <a:pt x="19" y="4"/>
                  </a:lnTo>
                  <a:close/>
                </a:path>
              </a:pathLst>
            </a:custGeom>
            <a:solidFill>
              <a:srgbClr val="FF0000"/>
            </a:solidFill>
            <a:ln w="9525">
              <a:noFill/>
              <a:round/>
              <a:headEnd/>
              <a:tailEnd/>
            </a:ln>
          </p:spPr>
          <p:txBody>
            <a:bodyPr/>
            <a:lstStyle/>
            <a:p>
              <a:endParaRPr lang="cs-CZ"/>
            </a:p>
          </p:txBody>
        </p:sp>
        <p:sp>
          <p:nvSpPr>
            <p:cNvPr id="23704" name="Freeform 70"/>
            <p:cNvSpPr>
              <a:spLocks/>
            </p:cNvSpPr>
            <p:nvPr/>
          </p:nvSpPr>
          <p:spPr bwMode="auto">
            <a:xfrm>
              <a:off x="4288" y="1951"/>
              <a:ext cx="54" cy="53"/>
            </a:xfrm>
            <a:custGeom>
              <a:avLst/>
              <a:gdLst>
                <a:gd name="T0" fmla="*/ 26 w 35"/>
                <a:gd name="T1" fmla="*/ 3 h 32"/>
                <a:gd name="T2" fmla="*/ 14 w 35"/>
                <a:gd name="T3" fmla="*/ 0 h 32"/>
                <a:gd name="T4" fmla="*/ 5 w 35"/>
                <a:gd name="T5" fmla="*/ 2 h 32"/>
                <a:gd name="T6" fmla="*/ 2 w 35"/>
                <a:gd name="T7" fmla="*/ 3 h 32"/>
                <a:gd name="T8" fmla="*/ 1 w 35"/>
                <a:gd name="T9" fmla="*/ 6 h 32"/>
                <a:gd name="T10" fmla="*/ 0 w 35"/>
                <a:gd name="T11" fmla="*/ 14 h 32"/>
                <a:gd name="T12" fmla="*/ 1 w 35"/>
                <a:gd name="T13" fmla="*/ 18 h 32"/>
                <a:gd name="T14" fmla="*/ 8 w 35"/>
                <a:gd name="T15" fmla="*/ 27 h 32"/>
                <a:gd name="T16" fmla="*/ 10 w 35"/>
                <a:gd name="T17" fmla="*/ 28 h 32"/>
                <a:gd name="T18" fmla="*/ 21 w 35"/>
                <a:gd name="T19" fmla="*/ 32 h 32"/>
                <a:gd name="T20" fmla="*/ 30 w 35"/>
                <a:gd name="T21" fmla="*/ 29 h 32"/>
                <a:gd name="T22" fmla="*/ 34 w 35"/>
                <a:gd name="T23" fmla="*/ 26 h 32"/>
                <a:gd name="T24" fmla="*/ 35 w 35"/>
                <a:gd name="T25" fmla="*/ 18 h 32"/>
                <a:gd name="T26" fmla="*/ 35 w 35"/>
                <a:gd name="T27" fmla="*/ 14 h 32"/>
                <a:gd name="T28" fmla="*/ 28 w 35"/>
                <a:gd name="T29" fmla="*/ 6 h 32"/>
                <a:gd name="T30" fmla="*/ 26 w 35"/>
                <a:gd name="T31" fmla="*/ 20 h 32"/>
                <a:gd name="T32" fmla="*/ 25 w 35"/>
                <a:gd name="T33" fmla="*/ 19 h 32"/>
                <a:gd name="T34" fmla="*/ 25 w 35"/>
                <a:gd name="T35" fmla="*/ 17 h 32"/>
                <a:gd name="T36" fmla="*/ 26 w 35"/>
                <a:gd name="T37" fmla="*/ 19 h 32"/>
                <a:gd name="T38" fmla="*/ 24 w 35"/>
                <a:gd name="T39" fmla="*/ 22 h 32"/>
                <a:gd name="T40" fmla="*/ 29 w 35"/>
                <a:gd name="T41" fmla="*/ 24 h 32"/>
                <a:gd name="T42" fmla="*/ 20 w 35"/>
                <a:gd name="T43" fmla="*/ 22 h 32"/>
                <a:gd name="T44" fmla="*/ 21 w 35"/>
                <a:gd name="T45" fmla="*/ 27 h 32"/>
                <a:gd name="T46" fmla="*/ 14 w 35"/>
                <a:gd name="T47" fmla="*/ 18 h 32"/>
                <a:gd name="T48" fmla="*/ 16 w 35"/>
                <a:gd name="T49" fmla="*/ 20 h 32"/>
                <a:gd name="T50" fmla="*/ 10 w 35"/>
                <a:gd name="T51" fmla="*/ 14 h 32"/>
                <a:gd name="T52" fmla="*/ 5 w 35"/>
                <a:gd name="T53" fmla="*/ 14 h 32"/>
                <a:gd name="T54" fmla="*/ 12 w 35"/>
                <a:gd name="T55" fmla="*/ 8 h 32"/>
                <a:gd name="T56" fmla="*/ 10 w 35"/>
                <a:gd name="T57" fmla="*/ 10 h 32"/>
                <a:gd name="T58" fmla="*/ 12 w 35"/>
                <a:gd name="T59" fmla="*/ 7 h 32"/>
                <a:gd name="T60" fmla="*/ 9 w 35"/>
                <a:gd name="T61" fmla="*/ 11 h 32"/>
                <a:gd name="T62" fmla="*/ 14 w 35"/>
                <a:gd name="T63" fmla="*/ 9 h 32"/>
                <a:gd name="T64" fmla="*/ 12 w 35"/>
                <a:gd name="T65" fmla="*/ 9 h 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2"/>
                <a:gd name="T101" fmla="*/ 35 w 35"/>
                <a:gd name="T102" fmla="*/ 32 h 3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2">
                  <a:moveTo>
                    <a:pt x="22" y="13"/>
                  </a:moveTo>
                  <a:lnTo>
                    <a:pt x="26" y="3"/>
                  </a:lnTo>
                  <a:lnTo>
                    <a:pt x="16" y="0"/>
                  </a:lnTo>
                  <a:lnTo>
                    <a:pt x="14" y="0"/>
                  </a:lnTo>
                  <a:lnTo>
                    <a:pt x="13" y="0"/>
                  </a:lnTo>
                  <a:lnTo>
                    <a:pt x="5" y="2"/>
                  </a:lnTo>
                  <a:lnTo>
                    <a:pt x="4" y="2"/>
                  </a:lnTo>
                  <a:lnTo>
                    <a:pt x="2" y="3"/>
                  </a:lnTo>
                  <a:lnTo>
                    <a:pt x="1" y="4"/>
                  </a:lnTo>
                  <a:lnTo>
                    <a:pt x="1" y="6"/>
                  </a:lnTo>
                  <a:lnTo>
                    <a:pt x="0" y="13"/>
                  </a:lnTo>
                  <a:lnTo>
                    <a:pt x="0" y="14"/>
                  </a:lnTo>
                  <a:lnTo>
                    <a:pt x="0" y="17"/>
                  </a:lnTo>
                  <a:lnTo>
                    <a:pt x="1" y="18"/>
                  </a:lnTo>
                  <a:lnTo>
                    <a:pt x="8" y="26"/>
                  </a:lnTo>
                  <a:lnTo>
                    <a:pt x="8" y="27"/>
                  </a:lnTo>
                  <a:lnTo>
                    <a:pt x="10" y="28"/>
                  </a:lnTo>
                  <a:lnTo>
                    <a:pt x="20" y="32"/>
                  </a:lnTo>
                  <a:lnTo>
                    <a:pt x="21" y="32"/>
                  </a:lnTo>
                  <a:lnTo>
                    <a:pt x="24" y="32"/>
                  </a:lnTo>
                  <a:lnTo>
                    <a:pt x="30" y="29"/>
                  </a:lnTo>
                  <a:lnTo>
                    <a:pt x="33" y="28"/>
                  </a:lnTo>
                  <a:lnTo>
                    <a:pt x="34" y="26"/>
                  </a:lnTo>
                  <a:lnTo>
                    <a:pt x="34" y="25"/>
                  </a:lnTo>
                  <a:lnTo>
                    <a:pt x="35" y="18"/>
                  </a:lnTo>
                  <a:lnTo>
                    <a:pt x="35" y="17"/>
                  </a:lnTo>
                  <a:lnTo>
                    <a:pt x="35" y="14"/>
                  </a:lnTo>
                  <a:lnTo>
                    <a:pt x="28" y="6"/>
                  </a:lnTo>
                  <a:lnTo>
                    <a:pt x="20" y="11"/>
                  </a:lnTo>
                  <a:lnTo>
                    <a:pt x="26" y="20"/>
                  </a:lnTo>
                  <a:lnTo>
                    <a:pt x="25" y="17"/>
                  </a:lnTo>
                  <a:lnTo>
                    <a:pt x="25" y="19"/>
                  </a:lnTo>
                  <a:lnTo>
                    <a:pt x="29" y="17"/>
                  </a:lnTo>
                  <a:lnTo>
                    <a:pt x="25" y="17"/>
                  </a:lnTo>
                  <a:lnTo>
                    <a:pt x="24" y="24"/>
                  </a:lnTo>
                  <a:lnTo>
                    <a:pt x="26" y="19"/>
                  </a:lnTo>
                  <a:lnTo>
                    <a:pt x="25" y="20"/>
                  </a:lnTo>
                  <a:lnTo>
                    <a:pt x="24" y="22"/>
                  </a:lnTo>
                  <a:lnTo>
                    <a:pt x="24" y="24"/>
                  </a:lnTo>
                  <a:lnTo>
                    <a:pt x="29" y="24"/>
                  </a:lnTo>
                  <a:lnTo>
                    <a:pt x="27" y="19"/>
                  </a:lnTo>
                  <a:lnTo>
                    <a:pt x="20" y="22"/>
                  </a:lnTo>
                  <a:lnTo>
                    <a:pt x="21" y="22"/>
                  </a:lnTo>
                  <a:lnTo>
                    <a:pt x="21" y="27"/>
                  </a:lnTo>
                  <a:lnTo>
                    <a:pt x="24" y="22"/>
                  </a:lnTo>
                  <a:lnTo>
                    <a:pt x="14" y="18"/>
                  </a:lnTo>
                  <a:lnTo>
                    <a:pt x="12" y="23"/>
                  </a:lnTo>
                  <a:lnTo>
                    <a:pt x="16" y="20"/>
                  </a:lnTo>
                  <a:lnTo>
                    <a:pt x="10" y="11"/>
                  </a:lnTo>
                  <a:lnTo>
                    <a:pt x="10" y="14"/>
                  </a:lnTo>
                  <a:lnTo>
                    <a:pt x="10" y="11"/>
                  </a:lnTo>
                  <a:lnTo>
                    <a:pt x="5" y="14"/>
                  </a:lnTo>
                  <a:lnTo>
                    <a:pt x="10" y="15"/>
                  </a:lnTo>
                  <a:lnTo>
                    <a:pt x="12" y="8"/>
                  </a:lnTo>
                  <a:lnTo>
                    <a:pt x="9" y="11"/>
                  </a:lnTo>
                  <a:lnTo>
                    <a:pt x="10" y="10"/>
                  </a:lnTo>
                  <a:lnTo>
                    <a:pt x="12" y="9"/>
                  </a:lnTo>
                  <a:lnTo>
                    <a:pt x="12" y="7"/>
                  </a:lnTo>
                  <a:lnTo>
                    <a:pt x="7" y="7"/>
                  </a:lnTo>
                  <a:lnTo>
                    <a:pt x="9" y="11"/>
                  </a:lnTo>
                  <a:lnTo>
                    <a:pt x="15" y="9"/>
                  </a:lnTo>
                  <a:lnTo>
                    <a:pt x="14" y="9"/>
                  </a:lnTo>
                  <a:lnTo>
                    <a:pt x="14" y="4"/>
                  </a:lnTo>
                  <a:lnTo>
                    <a:pt x="12" y="9"/>
                  </a:lnTo>
                  <a:lnTo>
                    <a:pt x="22" y="13"/>
                  </a:lnTo>
                  <a:close/>
                </a:path>
              </a:pathLst>
            </a:custGeom>
            <a:solidFill>
              <a:srgbClr val="FF0000"/>
            </a:solidFill>
            <a:ln w="9525">
              <a:noFill/>
              <a:round/>
              <a:headEnd/>
              <a:tailEnd/>
            </a:ln>
          </p:spPr>
          <p:txBody>
            <a:bodyPr/>
            <a:lstStyle/>
            <a:p>
              <a:endParaRPr lang="cs-CZ"/>
            </a:p>
          </p:txBody>
        </p:sp>
        <p:sp>
          <p:nvSpPr>
            <p:cNvPr id="23705" name="Freeform 71"/>
            <p:cNvSpPr>
              <a:spLocks/>
            </p:cNvSpPr>
            <p:nvPr/>
          </p:nvSpPr>
          <p:spPr bwMode="auto">
            <a:xfrm>
              <a:off x="4299" y="1961"/>
              <a:ext cx="34" cy="38"/>
            </a:xfrm>
            <a:custGeom>
              <a:avLst/>
              <a:gdLst>
                <a:gd name="T0" fmla="*/ 7 w 22"/>
                <a:gd name="T1" fmla="*/ 0 h 23"/>
                <a:gd name="T2" fmla="*/ 0 w 22"/>
                <a:gd name="T3" fmla="*/ 7 h 23"/>
                <a:gd name="T4" fmla="*/ 15 w 22"/>
                <a:gd name="T5" fmla="*/ 23 h 23"/>
                <a:gd name="T6" fmla="*/ 22 w 22"/>
                <a:gd name="T7" fmla="*/ 15 h 23"/>
                <a:gd name="T8" fmla="*/ 7 w 22"/>
                <a:gd name="T9" fmla="*/ 0 h 23"/>
                <a:gd name="T10" fmla="*/ 0 60000 65536"/>
                <a:gd name="T11" fmla="*/ 0 60000 65536"/>
                <a:gd name="T12" fmla="*/ 0 60000 65536"/>
                <a:gd name="T13" fmla="*/ 0 60000 65536"/>
                <a:gd name="T14" fmla="*/ 0 60000 65536"/>
                <a:gd name="T15" fmla="*/ 0 w 22"/>
                <a:gd name="T16" fmla="*/ 0 h 23"/>
                <a:gd name="T17" fmla="*/ 22 w 22"/>
                <a:gd name="T18" fmla="*/ 23 h 23"/>
              </a:gdLst>
              <a:ahLst/>
              <a:cxnLst>
                <a:cxn ang="T10">
                  <a:pos x="T0" y="T1"/>
                </a:cxn>
                <a:cxn ang="T11">
                  <a:pos x="T2" y="T3"/>
                </a:cxn>
                <a:cxn ang="T12">
                  <a:pos x="T4" y="T5"/>
                </a:cxn>
                <a:cxn ang="T13">
                  <a:pos x="T6" y="T7"/>
                </a:cxn>
                <a:cxn ang="T14">
                  <a:pos x="T8" y="T9"/>
                </a:cxn>
              </a:cxnLst>
              <a:rect l="T15" t="T16" r="T17" b="T18"/>
              <a:pathLst>
                <a:path w="22" h="23">
                  <a:moveTo>
                    <a:pt x="7" y="0"/>
                  </a:moveTo>
                  <a:lnTo>
                    <a:pt x="0" y="7"/>
                  </a:lnTo>
                  <a:lnTo>
                    <a:pt x="15" y="23"/>
                  </a:lnTo>
                  <a:lnTo>
                    <a:pt x="22" y="15"/>
                  </a:lnTo>
                  <a:lnTo>
                    <a:pt x="7" y="0"/>
                  </a:lnTo>
                  <a:close/>
                </a:path>
              </a:pathLst>
            </a:custGeom>
            <a:solidFill>
              <a:srgbClr val="202020"/>
            </a:solidFill>
            <a:ln w="9525">
              <a:noFill/>
              <a:round/>
              <a:headEnd/>
              <a:tailEnd/>
            </a:ln>
          </p:spPr>
          <p:txBody>
            <a:bodyPr/>
            <a:lstStyle/>
            <a:p>
              <a:endParaRPr lang="cs-CZ"/>
            </a:p>
          </p:txBody>
        </p:sp>
        <p:sp>
          <p:nvSpPr>
            <p:cNvPr id="23706" name="Freeform 72"/>
            <p:cNvSpPr>
              <a:spLocks/>
            </p:cNvSpPr>
            <p:nvPr/>
          </p:nvSpPr>
          <p:spPr bwMode="auto">
            <a:xfrm>
              <a:off x="4168" y="1865"/>
              <a:ext cx="27" cy="45"/>
            </a:xfrm>
            <a:custGeom>
              <a:avLst/>
              <a:gdLst>
                <a:gd name="T0" fmla="*/ 17 w 17"/>
                <a:gd name="T1" fmla="*/ 11 h 27"/>
                <a:gd name="T2" fmla="*/ 12 w 17"/>
                <a:gd name="T3" fmla="*/ 3 h 27"/>
                <a:gd name="T4" fmla="*/ 5 w 17"/>
                <a:gd name="T5" fmla="*/ 0 h 27"/>
                <a:gd name="T6" fmla="*/ 0 w 17"/>
                <a:gd name="T7" fmla="*/ 7 h 27"/>
                <a:gd name="T8" fmla="*/ 1 w 17"/>
                <a:gd name="T9" fmla="*/ 17 h 27"/>
                <a:gd name="T10" fmla="*/ 5 w 17"/>
                <a:gd name="T11" fmla="*/ 25 h 27"/>
                <a:gd name="T12" fmla="*/ 12 w 17"/>
                <a:gd name="T13" fmla="*/ 27 h 27"/>
                <a:gd name="T14" fmla="*/ 17 w 17"/>
                <a:gd name="T15" fmla="*/ 21 h 27"/>
                <a:gd name="T16" fmla="*/ 17 w 17"/>
                <a:gd name="T17" fmla="*/ 11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27"/>
                <a:gd name="T29" fmla="*/ 17 w 17"/>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27">
                  <a:moveTo>
                    <a:pt x="17" y="11"/>
                  </a:moveTo>
                  <a:lnTo>
                    <a:pt x="12" y="3"/>
                  </a:lnTo>
                  <a:lnTo>
                    <a:pt x="5" y="0"/>
                  </a:lnTo>
                  <a:lnTo>
                    <a:pt x="0" y="7"/>
                  </a:lnTo>
                  <a:lnTo>
                    <a:pt x="1" y="17"/>
                  </a:lnTo>
                  <a:lnTo>
                    <a:pt x="5" y="25"/>
                  </a:lnTo>
                  <a:lnTo>
                    <a:pt x="12" y="27"/>
                  </a:lnTo>
                  <a:lnTo>
                    <a:pt x="17" y="21"/>
                  </a:lnTo>
                  <a:lnTo>
                    <a:pt x="17" y="11"/>
                  </a:lnTo>
                  <a:close/>
                </a:path>
              </a:pathLst>
            </a:custGeom>
            <a:solidFill>
              <a:srgbClr val="FF0000"/>
            </a:solidFill>
            <a:ln w="9525">
              <a:noFill/>
              <a:round/>
              <a:headEnd/>
              <a:tailEnd/>
            </a:ln>
          </p:spPr>
          <p:txBody>
            <a:bodyPr/>
            <a:lstStyle/>
            <a:p>
              <a:endParaRPr lang="cs-CZ"/>
            </a:p>
          </p:txBody>
        </p:sp>
        <p:sp>
          <p:nvSpPr>
            <p:cNvPr id="23707" name="Freeform 73"/>
            <p:cNvSpPr>
              <a:spLocks/>
            </p:cNvSpPr>
            <p:nvPr/>
          </p:nvSpPr>
          <p:spPr bwMode="auto">
            <a:xfrm>
              <a:off x="4160" y="1857"/>
              <a:ext cx="44" cy="61"/>
            </a:xfrm>
            <a:custGeom>
              <a:avLst/>
              <a:gdLst>
                <a:gd name="T0" fmla="*/ 27 w 28"/>
                <a:gd name="T1" fmla="*/ 13 h 37"/>
                <a:gd name="T2" fmla="*/ 20 w 28"/>
                <a:gd name="T3" fmla="*/ 3 h 37"/>
                <a:gd name="T4" fmla="*/ 18 w 28"/>
                <a:gd name="T5" fmla="*/ 2 h 37"/>
                <a:gd name="T6" fmla="*/ 9 w 28"/>
                <a:gd name="T7" fmla="*/ 0 h 37"/>
                <a:gd name="T8" fmla="*/ 6 w 28"/>
                <a:gd name="T9" fmla="*/ 1 h 37"/>
                <a:gd name="T10" fmla="*/ 1 w 28"/>
                <a:gd name="T11" fmla="*/ 9 h 37"/>
                <a:gd name="T12" fmla="*/ 0 w 28"/>
                <a:gd name="T13" fmla="*/ 12 h 37"/>
                <a:gd name="T14" fmla="*/ 0 w 28"/>
                <a:gd name="T15" fmla="*/ 23 h 37"/>
                <a:gd name="T16" fmla="*/ 1 w 28"/>
                <a:gd name="T17" fmla="*/ 25 h 37"/>
                <a:gd name="T18" fmla="*/ 6 w 28"/>
                <a:gd name="T19" fmla="*/ 34 h 37"/>
                <a:gd name="T20" fmla="*/ 8 w 28"/>
                <a:gd name="T21" fmla="*/ 35 h 37"/>
                <a:gd name="T22" fmla="*/ 17 w 28"/>
                <a:gd name="T23" fmla="*/ 37 h 37"/>
                <a:gd name="T24" fmla="*/ 21 w 28"/>
                <a:gd name="T25" fmla="*/ 36 h 37"/>
                <a:gd name="T26" fmla="*/ 27 w 28"/>
                <a:gd name="T27" fmla="*/ 29 h 37"/>
                <a:gd name="T28" fmla="*/ 28 w 28"/>
                <a:gd name="T29" fmla="*/ 26 h 37"/>
                <a:gd name="T30" fmla="*/ 17 w 28"/>
                <a:gd name="T31" fmla="*/ 16 h 37"/>
                <a:gd name="T32" fmla="*/ 17 w 28"/>
                <a:gd name="T33" fmla="*/ 24 h 37"/>
                <a:gd name="T34" fmla="*/ 22 w 28"/>
                <a:gd name="T35" fmla="*/ 26 h 37"/>
                <a:gd name="T36" fmla="*/ 14 w 28"/>
                <a:gd name="T37" fmla="*/ 29 h 37"/>
                <a:gd name="T38" fmla="*/ 16 w 28"/>
                <a:gd name="T39" fmla="*/ 27 h 37"/>
                <a:gd name="T40" fmla="*/ 17 w 28"/>
                <a:gd name="T41" fmla="*/ 32 h 37"/>
                <a:gd name="T42" fmla="*/ 12 w 28"/>
                <a:gd name="T43" fmla="*/ 25 h 37"/>
                <a:gd name="T44" fmla="*/ 13 w 28"/>
                <a:gd name="T45" fmla="*/ 25 h 37"/>
                <a:gd name="T46" fmla="*/ 15 w 28"/>
                <a:gd name="T47" fmla="*/ 27 h 37"/>
                <a:gd name="T48" fmla="*/ 5 w 28"/>
                <a:gd name="T49" fmla="*/ 22 h 37"/>
                <a:gd name="T50" fmla="*/ 10 w 28"/>
                <a:gd name="T51" fmla="*/ 12 h 37"/>
                <a:gd name="T52" fmla="*/ 9 w 28"/>
                <a:gd name="T53" fmla="*/ 12 h 37"/>
                <a:gd name="T54" fmla="*/ 8 w 28"/>
                <a:gd name="T55" fmla="*/ 15 h 37"/>
                <a:gd name="T56" fmla="*/ 9 w 28"/>
                <a:gd name="T57" fmla="*/ 11 h 37"/>
                <a:gd name="T58" fmla="*/ 14 w 28"/>
                <a:gd name="T59" fmla="*/ 10 h 37"/>
                <a:gd name="T60" fmla="*/ 8 w 28"/>
                <a:gd name="T61" fmla="*/ 11 h 37"/>
                <a:gd name="T62" fmla="*/ 13 w 28"/>
                <a:gd name="T63" fmla="*/ 11 h 37"/>
                <a:gd name="T64" fmla="*/ 17 w 28"/>
                <a:gd name="T65" fmla="*/ 8 h 37"/>
                <a:gd name="T66" fmla="*/ 18 w 28"/>
                <a:gd name="T67" fmla="*/ 19 h 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8"/>
                <a:gd name="T103" fmla="*/ 0 h 37"/>
                <a:gd name="T104" fmla="*/ 28 w 28"/>
                <a:gd name="T105" fmla="*/ 37 h 3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8" h="37">
                  <a:moveTo>
                    <a:pt x="18" y="19"/>
                  </a:moveTo>
                  <a:lnTo>
                    <a:pt x="27" y="13"/>
                  </a:lnTo>
                  <a:lnTo>
                    <a:pt x="21" y="4"/>
                  </a:lnTo>
                  <a:lnTo>
                    <a:pt x="20" y="3"/>
                  </a:lnTo>
                  <a:lnTo>
                    <a:pt x="19" y="2"/>
                  </a:lnTo>
                  <a:lnTo>
                    <a:pt x="18" y="2"/>
                  </a:lnTo>
                  <a:lnTo>
                    <a:pt x="10" y="0"/>
                  </a:lnTo>
                  <a:lnTo>
                    <a:pt x="9" y="0"/>
                  </a:lnTo>
                  <a:lnTo>
                    <a:pt x="7" y="0"/>
                  </a:lnTo>
                  <a:lnTo>
                    <a:pt x="6" y="1"/>
                  </a:lnTo>
                  <a:lnTo>
                    <a:pt x="6" y="2"/>
                  </a:lnTo>
                  <a:lnTo>
                    <a:pt x="1" y="9"/>
                  </a:lnTo>
                  <a:lnTo>
                    <a:pt x="0" y="10"/>
                  </a:lnTo>
                  <a:lnTo>
                    <a:pt x="0" y="12"/>
                  </a:lnTo>
                  <a:lnTo>
                    <a:pt x="0" y="23"/>
                  </a:lnTo>
                  <a:lnTo>
                    <a:pt x="0" y="24"/>
                  </a:lnTo>
                  <a:lnTo>
                    <a:pt x="1" y="25"/>
                  </a:lnTo>
                  <a:lnTo>
                    <a:pt x="6" y="33"/>
                  </a:lnTo>
                  <a:lnTo>
                    <a:pt x="6" y="34"/>
                  </a:lnTo>
                  <a:lnTo>
                    <a:pt x="7" y="35"/>
                  </a:lnTo>
                  <a:lnTo>
                    <a:pt x="8" y="35"/>
                  </a:lnTo>
                  <a:lnTo>
                    <a:pt x="16" y="37"/>
                  </a:lnTo>
                  <a:lnTo>
                    <a:pt x="17" y="37"/>
                  </a:lnTo>
                  <a:lnTo>
                    <a:pt x="20" y="37"/>
                  </a:lnTo>
                  <a:lnTo>
                    <a:pt x="21" y="36"/>
                  </a:lnTo>
                  <a:lnTo>
                    <a:pt x="21" y="35"/>
                  </a:lnTo>
                  <a:lnTo>
                    <a:pt x="27" y="29"/>
                  </a:lnTo>
                  <a:lnTo>
                    <a:pt x="28" y="28"/>
                  </a:lnTo>
                  <a:lnTo>
                    <a:pt x="28" y="26"/>
                  </a:lnTo>
                  <a:lnTo>
                    <a:pt x="28" y="16"/>
                  </a:lnTo>
                  <a:lnTo>
                    <a:pt x="17" y="16"/>
                  </a:lnTo>
                  <a:lnTo>
                    <a:pt x="17" y="26"/>
                  </a:lnTo>
                  <a:lnTo>
                    <a:pt x="17" y="24"/>
                  </a:lnTo>
                  <a:lnTo>
                    <a:pt x="17" y="26"/>
                  </a:lnTo>
                  <a:lnTo>
                    <a:pt x="22" y="26"/>
                  </a:lnTo>
                  <a:lnTo>
                    <a:pt x="19" y="23"/>
                  </a:lnTo>
                  <a:lnTo>
                    <a:pt x="14" y="29"/>
                  </a:lnTo>
                  <a:lnTo>
                    <a:pt x="17" y="27"/>
                  </a:lnTo>
                  <a:lnTo>
                    <a:pt x="16" y="27"/>
                  </a:lnTo>
                  <a:lnTo>
                    <a:pt x="14" y="28"/>
                  </a:lnTo>
                  <a:lnTo>
                    <a:pt x="17" y="32"/>
                  </a:lnTo>
                  <a:lnTo>
                    <a:pt x="19" y="27"/>
                  </a:lnTo>
                  <a:lnTo>
                    <a:pt x="12" y="25"/>
                  </a:lnTo>
                  <a:lnTo>
                    <a:pt x="14" y="26"/>
                  </a:lnTo>
                  <a:lnTo>
                    <a:pt x="13" y="25"/>
                  </a:lnTo>
                  <a:lnTo>
                    <a:pt x="10" y="30"/>
                  </a:lnTo>
                  <a:lnTo>
                    <a:pt x="15" y="27"/>
                  </a:lnTo>
                  <a:lnTo>
                    <a:pt x="9" y="19"/>
                  </a:lnTo>
                  <a:lnTo>
                    <a:pt x="5" y="22"/>
                  </a:lnTo>
                  <a:lnTo>
                    <a:pt x="10" y="22"/>
                  </a:lnTo>
                  <a:lnTo>
                    <a:pt x="10" y="12"/>
                  </a:lnTo>
                  <a:lnTo>
                    <a:pt x="9" y="14"/>
                  </a:lnTo>
                  <a:lnTo>
                    <a:pt x="9" y="12"/>
                  </a:lnTo>
                  <a:lnTo>
                    <a:pt x="4" y="12"/>
                  </a:lnTo>
                  <a:lnTo>
                    <a:pt x="8" y="15"/>
                  </a:lnTo>
                  <a:lnTo>
                    <a:pt x="14" y="9"/>
                  </a:lnTo>
                  <a:lnTo>
                    <a:pt x="9" y="11"/>
                  </a:lnTo>
                  <a:lnTo>
                    <a:pt x="12" y="11"/>
                  </a:lnTo>
                  <a:lnTo>
                    <a:pt x="14" y="10"/>
                  </a:lnTo>
                  <a:lnTo>
                    <a:pt x="9" y="5"/>
                  </a:lnTo>
                  <a:lnTo>
                    <a:pt x="8" y="11"/>
                  </a:lnTo>
                  <a:lnTo>
                    <a:pt x="16" y="12"/>
                  </a:lnTo>
                  <a:lnTo>
                    <a:pt x="13" y="11"/>
                  </a:lnTo>
                  <a:lnTo>
                    <a:pt x="15" y="12"/>
                  </a:lnTo>
                  <a:lnTo>
                    <a:pt x="17" y="8"/>
                  </a:lnTo>
                  <a:lnTo>
                    <a:pt x="13" y="10"/>
                  </a:lnTo>
                  <a:lnTo>
                    <a:pt x="18" y="19"/>
                  </a:lnTo>
                  <a:close/>
                </a:path>
              </a:pathLst>
            </a:custGeom>
            <a:solidFill>
              <a:srgbClr val="FF0000"/>
            </a:solidFill>
            <a:ln w="9525">
              <a:noFill/>
              <a:round/>
              <a:headEnd/>
              <a:tailEnd/>
            </a:ln>
          </p:spPr>
          <p:txBody>
            <a:bodyPr/>
            <a:lstStyle/>
            <a:p>
              <a:endParaRPr lang="cs-CZ"/>
            </a:p>
          </p:txBody>
        </p:sp>
        <p:sp>
          <p:nvSpPr>
            <p:cNvPr id="23708" name="Freeform 74"/>
            <p:cNvSpPr>
              <a:spLocks/>
            </p:cNvSpPr>
            <p:nvPr/>
          </p:nvSpPr>
          <p:spPr bwMode="auto">
            <a:xfrm>
              <a:off x="4170" y="1872"/>
              <a:ext cx="20" cy="34"/>
            </a:xfrm>
            <a:custGeom>
              <a:avLst/>
              <a:gdLst>
                <a:gd name="T0" fmla="*/ 10 w 13"/>
                <a:gd name="T1" fmla="*/ 0 h 21"/>
                <a:gd name="T2" fmla="*/ 0 w 13"/>
                <a:gd name="T3" fmla="*/ 2 h 21"/>
                <a:gd name="T4" fmla="*/ 3 w 13"/>
                <a:gd name="T5" fmla="*/ 21 h 21"/>
                <a:gd name="T6" fmla="*/ 13 w 13"/>
                <a:gd name="T7" fmla="*/ 19 h 21"/>
                <a:gd name="T8" fmla="*/ 10 w 13"/>
                <a:gd name="T9" fmla="*/ 0 h 21"/>
                <a:gd name="T10" fmla="*/ 0 60000 65536"/>
                <a:gd name="T11" fmla="*/ 0 60000 65536"/>
                <a:gd name="T12" fmla="*/ 0 60000 65536"/>
                <a:gd name="T13" fmla="*/ 0 60000 65536"/>
                <a:gd name="T14" fmla="*/ 0 60000 65536"/>
                <a:gd name="T15" fmla="*/ 0 w 13"/>
                <a:gd name="T16" fmla="*/ 0 h 21"/>
                <a:gd name="T17" fmla="*/ 13 w 13"/>
                <a:gd name="T18" fmla="*/ 21 h 21"/>
              </a:gdLst>
              <a:ahLst/>
              <a:cxnLst>
                <a:cxn ang="T10">
                  <a:pos x="T0" y="T1"/>
                </a:cxn>
                <a:cxn ang="T11">
                  <a:pos x="T2" y="T3"/>
                </a:cxn>
                <a:cxn ang="T12">
                  <a:pos x="T4" y="T5"/>
                </a:cxn>
                <a:cxn ang="T13">
                  <a:pos x="T6" y="T7"/>
                </a:cxn>
                <a:cxn ang="T14">
                  <a:pos x="T8" y="T9"/>
                </a:cxn>
              </a:cxnLst>
              <a:rect l="T15" t="T16" r="T17" b="T18"/>
              <a:pathLst>
                <a:path w="13" h="21">
                  <a:moveTo>
                    <a:pt x="10" y="0"/>
                  </a:moveTo>
                  <a:lnTo>
                    <a:pt x="0" y="2"/>
                  </a:lnTo>
                  <a:lnTo>
                    <a:pt x="3" y="21"/>
                  </a:lnTo>
                  <a:lnTo>
                    <a:pt x="13" y="19"/>
                  </a:lnTo>
                  <a:lnTo>
                    <a:pt x="10" y="0"/>
                  </a:lnTo>
                  <a:close/>
                </a:path>
              </a:pathLst>
            </a:custGeom>
            <a:solidFill>
              <a:srgbClr val="202020"/>
            </a:solidFill>
            <a:ln w="9525">
              <a:noFill/>
              <a:round/>
              <a:headEnd/>
              <a:tailEnd/>
            </a:ln>
          </p:spPr>
          <p:txBody>
            <a:bodyPr/>
            <a:lstStyle/>
            <a:p>
              <a:endParaRPr lang="cs-CZ"/>
            </a:p>
          </p:txBody>
        </p:sp>
        <p:sp>
          <p:nvSpPr>
            <p:cNvPr id="23709" name="Freeform 75"/>
            <p:cNvSpPr>
              <a:spLocks/>
            </p:cNvSpPr>
            <p:nvPr/>
          </p:nvSpPr>
          <p:spPr bwMode="auto">
            <a:xfrm>
              <a:off x="1659" y="1149"/>
              <a:ext cx="583" cy="559"/>
            </a:xfrm>
            <a:custGeom>
              <a:avLst/>
              <a:gdLst>
                <a:gd name="T0" fmla="*/ 1901 w 1901"/>
                <a:gd name="T1" fmla="*/ 947 h 1895"/>
                <a:gd name="T2" fmla="*/ 1895 w 1901"/>
                <a:gd name="T3" fmla="*/ 850 h 1895"/>
                <a:gd name="T4" fmla="*/ 1881 w 1901"/>
                <a:gd name="T5" fmla="*/ 756 h 1895"/>
                <a:gd name="T6" fmla="*/ 1826 w 1901"/>
                <a:gd name="T7" fmla="*/ 578 h 1895"/>
                <a:gd name="T8" fmla="*/ 1738 w 1901"/>
                <a:gd name="T9" fmla="*/ 418 h 1895"/>
                <a:gd name="T10" fmla="*/ 1622 w 1901"/>
                <a:gd name="T11" fmla="*/ 277 h 1895"/>
                <a:gd name="T12" fmla="*/ 1481 w 1901"/>
                <a:gd name="T13" fmla="*/ 161 h 1895"/>
                <a:gd name="T14" fmla="*/ 1320 w 1901"/>
                <a:gd name="T15" fmla="*/ 74 h 1895"/>
                <a:gd name="T16" fmla="*/ 1142 w 1901"/>
                <a:gd name="T17" fmla="*/ 19 h 1895"/>
                <a:gd name="T18" fmla="*/ 1047 w 1901"/>
                <a:gd name="T19" fmla="*/ 4 h 1895"/>
                <a:gd name="T20" fmla="*/ 950 w 1901"/>
                <a:gd name="T21" fmla="*/ 0 h 1895"/>
                <a:gd name="T22" fmla="*/ 757 w 1901"/>
                <a:gd name="T23" fmla="*/ 19 h 1895"/>
                <a:gd name="T24" fmla="*/ 579 w 1901"/>
                <a:gd name="T25" fmla="*/ 74 h 1895"/>
                <a:gd name="T26" fmla="*/ 418 w 1901"/>
                <a:gd name="T27" fmla="*/ 161 h 1895"/>
                <a:gd name="T28" fmla="*/ 277 w 1901"/>
                <a:gd name="T29" fmla="*/ 277 h 1895"/>
                <a:gd name="T30" fmla="*/ 162 w 1901"/>
                <a:gd name="T31" fmla="*/ 418 h 1895"/>
                <a:gd name="T32" fmla="*/ 73 w 1901"/>
                <a:gd name="T33" fmla="*/ 578 h 1895"/>
                <a:gd name="T34" fmla="*/ 18 w 1901"/>
                <a:gd name="T35" fmla="*/ 756 h 1895"/>
                <a:gd name="T36" fmla="*/ 4 w 1901"/>
                <a:gd name="T37" fmla="*/ 850 h 1895"/>
                <a:gd name="T38" fmla="*/ 0 w 1901"/>
                <a:gd name="T39" fmla="*/ 947 h 1895"/>
                <a:gd name="T40" fmla="*/ 18 w 1901"/>
                <a:gd name="T41" fmla="*/ 1138 h 1895"/>
                <a:gd name="T42" fmla="*/ 73 w 1901"/>
                <a:gd name="T43" fmla="*/ 1315 h 1895"/>
                <a:gd name="T44" fmla="*/ 162 w 1901"/>
                <a:gd name="T45" fmla="*/ 1476 h 1895"/>
                <a:gd name="T46" fmla="*/ 277 w 1901"/>
                <a:gd name="T47" fmla="*/ 1617 h 1895"/>
                <a:gd name="T48" fmla="*/ 418 w 1901"/>
                <a:gd name="T49" fmla="*/ 1733 h 1895"/>
                <a:gd name="T50" fmla="*/ 579 w 1901"/>
                <a:gd name="T51" fmla="*/ 1820 h 1895"/>
                <a:gd name="T52" fmla="*/ 757 w 1901"/>
                <a:gd name="T53" fmla="*/ 1875 h 1895"/>
                <a:gd name="T54" fmla="*/ 950 w 1901"/>
                <a:gd name="T55" fmla="*/ 1895 h 1895"/>
                <a:gd name="T56" fmla="*/ 1047 w 1901"/>
                <a:gd name="T57" fmla="*/ 1889 h 1895"/>
                <a:gd name="T58" fmla="*/ 1142 w 1901"/>
                <a:gd name="T59" fmla="*/ 1875 h 1895"/>
                <a:gd name="T60" fmla="*/ 1320 w 1901"/>
                <a:gd name="T61" fmla="*/ 1820 h 1895"/>
                <a:gd name="T62" fmla="*/ 1481 w 1901"/>
                <a:gd name="T63" fmla="*/ 1733 h 1895"/>
                <a:gd name="T64" fmla="*/ 1622 w 1901"/>
                <a:gd name="T65" fmla="*/ 1617 h 1895"/>
                <a:gd name="T66" fmla="*/ 1738 w 1901"/>
                <a:gd name="T67" fmla="*/ 1476 h 1895"/>
                <a:gd name="T68" fmla="*/ 1826 w 1901"/>
                <a:gd name="T69" fmla="*/ 1315 h 1895"/>
                <a:gd name="T70" fmla="*/ 1881 w 1901"/>
                <a:gd name="T71" fmla="*/ 1138 h 1895"/>
                <a:gd name="T72" fmla="*/ 1901 w 1901"/>
                <a:gd name="T73" fmla="*/ 947 h 18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01"/>
                <a:gd name="T112" fmla="*/ 0 h 1895"/>
                <a:gd name="T113" fmla="*/ 1901 w 1901"/>
                <a:gd name="T114" fmla="*/ 1895 h 18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close/>
                </a:path>
              </a:pathLst>
            </a:custGeom>
            <a:solidFill>
              <a:srgbClr val="C8CEEC"/>
            </a:solidFill>
            <a:ln w="9525">
              <a:noFill/>
              <a:round/>
              <a:headEnd/>
              <a:tailEnd/>
            </a:ln>
          </p:spPr>
          <p:txBody>
            <a:bodyPr/>
            <a:lstStyle/>
            <a:p>
              <a:endParaRPr lang="cs-CZ"/>
            </a:p>
          </p:txBody>
        </p:sp>
        <p:sp>
          <p:nvSpPr>
            <p:cNvPr id="23710" name="Freeform 76"/>
            <p:cNvSpPr>
              <a:spLocks/>
            </p:cNvSpPr>
            <p:nvPr/>
          </p:nvSpPr>
          <p:spPr bwMode="auto">
            <a:xfrm>
              <a:off x="1659" y="1149"/>
              <a:ext cx="583" cy="559"/>
            </a:xfrm>
            <a:custGeom>
              <a:avLst/>
              <a:gdLst>
                <a:gd name="T0" fmla="*/ 1901 w 1901"/>
                <a:gd name="T1" fmla="*/ 947 h 1895"/>
                <a:gd name="T2" fmla="*/ 1895 w 1901"/>
                <a:gd name="T3" fmla="*/ 850 h 1895"/>
                <a:gd name="T4" fmla="*/ 1881 w 1901"/>
                <a:gd name="T5" fmla="*/ 756 h 1895"/>
                <a:gd name="T6" fmla="*/ 1826 w 1901"/>
                <a:gd name="T7" fmla="*/ 578 h 1895"/>
                <a:gd name="T8" fmla="*/ 1738 w 1901"/>
                <a:gd name="T9" fmla="*/ 418 h 1895"/>
                <a:gd name="T10" fmla="*/ 1622 w 1901"/>
                <a:gd name="T11" fmla="*/ 277 h 1895"/>
                <a:gd name="T12" fmla="*/ 1481 w 1901"/>
                <a:gd name="T13" fmla="*/ 161 h 1895"/>
                <a:gd name="T14" fmla="*/ 1320 w 1901"/>
                <a:gd name="T15" fmla="*/ 74 h 1895"/>
                <a:gd name="T16" fmla="*/ 1142 w 1901"/>
                <a:gd name="T17" fmla="*/ 19 h 1895"/>
                <a:gd name="T18" fmla="*/ 1047 w 1901"/>
                <a:gd name="T19" fmla="*/ 4 h 1895"/>
                <a:gd name="T20" fmla="*/ 950 w 1901"/>
                <a:gd name="T21" fmla="*/ 0 h 1895"/>
                <a:gd name="T22" fmla="*/ 757 w 1901"/>
                <a:gd name="T23" fmla="*/ 19 h 1895"/>
                <a:gd name="T24" fmla="*/ 579 w 1901"/>
                <a:gd name="T25" fmla="*/ 74 h 1895"/>
                <a:gd name="T26" fmla="*/ 418 w 1901"/>
                <a:gd name="T27" fmla="*/ 161 h 1895"/>
                <a:gd name="T28" fmla="*/ 277 w 1901"/>
                <a:gd name="T29" fmla="*/ 277 h 1895"/>
                <a:gd name="T30" fmla="*/ 162 w 1901"/>
                <a:gd name="T31" fmla="*/ 418 h 1895"/>
                <a:gd name="T32" fmla="*/ 73 w 1901"/>
                <a:gd name="T33" fmla="*/ 578 h 1895"/>
                <a:gd name="T34" fmla="*/ 18 w 1901"/>
                <a:gd name="T35" fmla="*/ 756 h 1895"/>
                <a:gd name="T36" fmla="*/ 4 w 1901"/>
                <a:gd name="T37" fmla="*/ 850 h 1895"/>
                <a:gd name="T38" fmla="*/ 0 w 1901"/>
                <a:gd name="T39" fmla="*/ 947 h 1895"/>
                <a:gd name="T40" fmla="*/ 18 w 1901"/>
                <a:gd name="T41" fmla="*/ 1138 h 1895"/>
                <a:gd name="T42" fmla="*/ 73 w 1901"/>
                <a:gd name="T43" fmla="*/ 1315 h 1895"/>
                <a:gd name="T44" fmla="*/ 162 w 1901"/>
                <a:gd name="T45" fmla="*/ 1476 h 1895"/>
                <a:gd name="T46" fmla="*/ 277 w 1901"/>
                <a:gd name="T47" fmla="*/ 1617 h 1895"/>
                <a:gd name="T48" fmla="*/ 418 w 1901"/>
                <a:gd name="T49" fmla="*/ 1733 h 1895"/>
                <a:gd name="T50" fmla="*/ 579 w 1901"/>
                <a:gd name="T51" fmla="*/ 1820 h 1895"/>
                <a:gd name="T52" fmla="*/ 757 w 1901"/>
                <a:gd name="T53" fmla="*/ 1875 h 1895"/>
                <a:gd name="T54" fmla="*/ 950 w 1901"/>
                <a:gd name="T55" fmla="*/ 1895 h 1895"/>
                <a:gd name="T56" fmla="*/ 1047 w 1901"/>
                <a:gd name="T57" fmla="*/ 1889 h 1895"/>
                <a:gd name="T58" fmla="*/ 1142 w 1901"/>
                <a:gd name="T59" fmla="*/ 1875 h 1895"/>
                <a:gd name="T60" fmla="*/ 1320 w 1901"/>
                <a:gd name="T61" fmla="*/ 1820 h 1895"/>
                <a:gd name="T62" fmla="*/ 1481 w 1901"/>
                <a:gd name="T63" fmla="*/ 1733 h 1895"/>
                <a:gd name="T64" fmla="*/ 1622 w 1901"/>
                <a:gd name="T65" fmla="*/ 1617 h 1895"/>
                <a:gd name="T66" fmla="*/ 1738 w 1901"/>
                <a:gd name="T67" fmla="*/ 1476 h 1895"/>
                <a:gd name="T68" fmla="*/ 1826 w 1901"/>
                <a:gd name="T69" fmla="*/ 1315 h 1895"/>
                <a:gd name="T70" fmla="*/ 1881 w 1901"/>
                <a:gd name="T71" fmla="*/ 1138 h 1895"/>
                <a:gd name="T72" fmla="*/ 1901 w 1901"/>
                <a:gd name="T73" fmla="*/ 947 h 1895"/>
                <a:gd name="T74" fmla="*/ 1901 w 1901"/>
                <a:gd name="T75" fmla="*/ 947 h 18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01"/>
                <a:gd name="T115" fmla="*/ 0 h 1895"/>
                <a:gd name="T116" fmla="*/ 1901 w 1901"/>
                <a:gd name="T117" fmla="*/ 1895 h 18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path>
              </a:pathLst>
            </a:custGeom>
            <a:noFill/>
            <a:ln w="11113">
              <a:solidFill>
                <a:srgbClr val="000000"/>
              </a:solidFill>
              <a:prstDash val="solid"/>
              <a:round/>
              <a:headEnd/>
              <a:tailEnd/>
            </a:ln>
          </p:spPr>
          <p:txBody>
            <a:bodyPr/>
            <a:lstStyle/>
            <a:p>
              <a:endParaRPr lang="cs-CZ"/>
            </a:p>
          </p:txBody>
        </p:sp>
        <p:sp>
          <p:nvSpPr>
            <p:cNvPr id="23711" name="Freeform 77"/>
            <p:cNvSpPr>
              <a:spLocks/>
            </p:cNvSpPr>
            <p:nvPr/>
          </p:nvSpPr>
          <p:spPr bwMode="auto">
            <a:xfrm>
              <a:off x="1780" y="1337"/>
              <a:ext cx="405" cy="350"/>
            </a:xfrm>
            <a:custGeom>
              <a:avLst/>
              <a:gdLst>
                <a:gd name="T0" fmla="*/ 1322 w 1322"/>
                <a:gd name="T1" fmla="*/ 592 h 1185"/>
                <a:gd name="T2" fmla="*/ 1308 w 1322"/>
                <a:gd name="T3" fmla="*/ 472 h 1185"/>
                <a:gd name="T4" fmla="*/ 1269 w 1322"/>
                <a:gd name="T5" fmla="*/ 361 h 1185"/>
                <a:gd name="T6" fmla="*/ 1208 w 1322"/>
                <a:gd name="T7" fmla="*/ 261 h 1185"/>
                <a:gd name="T8" fmla="*/ 1128 w 1322"/>
                <a:gd name="T9" fmla="*/ 173 h 1185"/>
                <a:gd name="T10" fmla="*/ 1030 w 1322"/>
                <a:gd name="T11" fmla="*/ 100 h 1185"/>
                <a:gd name="T12" fmla="*/ 918 w 1322"/>
                <a:gd name="T13" fmla="*/ 46 h 1185"/>
                <a:gd name="T14" fmla="*/ 793 w 1322"/>
                <a:gd name="T15" fmla="*/ 11 h 1185"/>
                <a:gd name="T16" fmla="*/ 661 w 1322"/>
                <a:gd name="T17" fmla="*/ 0 h 1185"/>
                <a:gd name="T18" fmla="*/ 528 w 1322"/>
                <a:gd name="T19" fmla="*/ 11 h 1185"/>
                <a:gd name="T20" fmla="*/ 403 w 1322"/>
                <a:gd name="T21" fmla="*/ 46 h 1185"/>
                <a:gd name="T22" fmla="*/ 291 w 1322"/>
                <a:gd name="T23" fmla="*/ 100 h 1185"/>
                <a:gd name="T24" fmla="*/ 193 w 1322"/>
                <a:gd name="T25" fmla="*/ 173 h 1185"/>
                <a:gd name="T26" fmla="*/ 112 w 1322"/>
                <a:gd name="T27" fmla="*/ 261 h 1185"/>
                <a:gd name="T28" fmla="*/ 52 w 1322"/>
                <a:gd name="T29" fmla="*/ 361 h 1185"/>
                <a:gd name="T30" fmla="*/ 13 w 1322"/>
                <a:gd name="T31" fmla="*/ 472 h 1185"/>
                <a:gd name="T32" fmla="*/ 0 w 1322"/>
                <a:gd name="T33" fmla="*/ 592 h 1185"/>
                <a:gd name="T34" fmla="*/ 13 w 1322"/>
                <a:gd name="T35" fmla="*/ 711 h 1185"/>
                <a:gd name="T36" fmla="*/ 52 w 1322"/>
                <a:gd name="T37" fmla="*/ 823 h 1185"/>
                <a:gd name="T38" fmla="*/ 112 w 1322"/>
                <a:gd name="T39" fmla="*/ 923 h 1185"/>
                <a:gd name="T40" fmla="*/ 193 w 1322"/>
                <a:gd name="T41" fmla="*/ 1011 h 1185"/>
                <a:gd name="T42" fmla="*/ 291 w 1322"/>
                <a:gd name="T43" fmla="*/ 1084 h 1185"/>
                <a:gd name="T44" fmla="*/ 403 w 1322"/>
                <a:gd name="T45" fmla="*/ 1138 h 1185"/>
                <a:gd name="T46" fmla="*/ 528 w 1322"/>
                <a:gd name="T47" fmla="*/ 1173 h 1185"/>
                <a:gd name="T48" fmla="*/ 661 w 1322"/>
                <a:gd name="T49" fmla="*/ 1185 h 1185"/>
                <a:gd name="T50" fmla="*/ 793 w 1322"/>
                <a:gd name="T51" fmla="*/ 1173 h 1185"/>
                <a:gd name="T52" fmla="*/ 918 w 1322"/>
                <a:gd name="T53" fmla="*/ 1138 h 1185"/>
                <a:gd name="T54" fmla="*/ 1030 w 1322"/>
                <a:gd name="T55" fmla="*/ 1084 h 1185"/>
                <a:gd name="T56" fmla="*/ 1128 w 1322"/>
                <a:gd name="T57" fmla="*/ 1011 h 1185"/>
                <a:gd name="T58" fmla="*/ 1208 w 1322"/>
                <a:gd name="T59" fmla="*/ 923 h 1185"/>
                <a:gd name="T60" fmla="*/ 1269 w 1322"/>
                <a:gd name="T61" fmla="*/ 823 h 1185"/>
                <a:gd name="T62" fmla="*/ 1308 w 1322"/>
                <a:gd name="T63" fmla="*/ 711 h 1185"/>
                <a:gd name="T64" fmla="*/ 1322 w 1322"/>
                <a:gd name="T65" fmla="*/ 592 h 11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22"/>
                <a:gd name="T100" fmla="*/ 0 h 1185"/>
                <a:gd name="T101" fmla="*/ 1322 w 1322"/>
                <a:gd name="T102" fmla="*/ 1185 h 11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close/>
                </a:path>
              </a:pathLst>
            </a:custGeom>
            <a:solidFill>
              <a:srgbClr val="800000"/>
            </a:solidFill>
            <a:ln w="9525">
              <a:noFill/>
              <a:round/>
              <a:headEnd/>
              <a:tailEnd/>
            </a:ln>
          </p:spPr>
          <p:txBody>
            <a:bodyPr/>
            <a:lstStyle/>
            <a:p>
              <a:endParaRPr lang="cs-CZ"/>
            </a:p>
          </p:txBody>
        </p:sp>
        <p:sp>
          <p:nvSpPr>
            <p:cNvPr id="23712" name="Freeform 78"/>
            <p:cNvSpPr>
              <a:spLocks/>
            </p:cNvSpPr>
            <p:nvPr/>
          </p:nvSpPr>
          <p:spPr bwMode="auto">
            <a:xfrm>
              <a:off x="1780" y="1337"/>
              <a:ext cx="405" cy="350"/>
            </a:xfrm>
            <a:custGeom>
              <a:avLst/>
              <a:gdLst>
                <a:gd name="T0" fmla="*/ 1322 w 1322"/>
                <a:gd name="T1" fmla="*/ 592 h 1185"/>
                <a:gd name="T2" fmla="*/ 1308 w 1322"/>
                <a:gd name="T3" fmla="*/ 472 h 1185"/>
                <a:gd name="T4" fmla="*/ 1269 w 1322"/>
                <a:gd name="T5" fmla="*/ 361 h 1185"/>
                <a:gd name="T6" fmla="*/ 1208 w 1322"/>
                <a:gd name="T7" fmla="*/ 261 h 1185"/>
                <a:gd name="T8" fmla="*/ 1128 w 1322"/>
                <a:gd name="T9" fmla="*/ 173 h 1185"/>
                <a:gd name="T10" fmla="*/ 1030 w 1322"/>
                <a:gd name="T11" fmla="*/ 100 h 1185"/>
                <a:gd name="T12" fmla="*/ 918 w 1322"/>
                <a:gd name="T13" fmla="*/ 46 h 1185"/>
                <a:gd name="T14" fmla="*/ 793 w 1322"/>
                <a:gd name="T15" fmla="*/ 11 h 1185"/>
                <a:gd name="T16" fmla="*/ 661 w 1322"/>
                <a:gd name="T17" fmla="*/ 0 h 1185"/>
                <a:gd name="T18" fmla="*/ 528 w 1322"/>
                <a:gd name="T19" fmla="*/ 11 h 1185"/>
                <a:gd name="T20" fmla="*/ 403 w 1322"/>
                <a:gd name="T21" fmla="*/ 46 h 1185"/>
                <a:gd name="T22" fmla="*/ 291 w 1322"/>
                <a:gd name="T23" fmla="*/ 100 h 1185"/>
                <a:gd name="T24" fmla="*/ 193 w 1322"/>
                <a:gd name="T25" fmla="*/ 173 h 1185"/>
                <a:gd name="T26" fmla="*/ 112 w 1322"/>
                <a:gd name="T27" fmla="*/ 261 h 1185"/>
                <a:gd name="T28" fmla="*/ 52 w 1322"/>
                <a:gd name="T29" fmla="*/ 361 h 1185"/>
                <a:gd name="T30" fmla="*/ 13 w 1322"/>
                <a:gd name="T31" fmla="*/ 472 h 1185"/>
                <a:gd name="T32" fmla="*/ 0 w 1322"/>
                <a:gd name="T33" fmla="*/ 592 h 1185"/>
                <a:gd name="T34" fmla="*/ 13 w 1322"/>
                <a:gd name="T35" fmla="*/ 711 h 1185"/>
                <a:gd name="T36" fmla="*/ 52 w 1322"/>
                <a:gd name="T37" fmla="*/ 823 h 1185"/>
                <a:gd name="T38" fmla="*/ 112 w 1322"/>
                <a:gd name="T39" fmla="*/ 923 h 1185"/>
                <a:gd name="T40" fmla="*/ 193 w 1322"/>
                <a:gd name="T41" fmla="*/ 1011 h 1185"/>
                <a:gd name="T42" fmla="*/ 291 w 1322"/>
                <a:gd name="T43" fmla="*/ 1084 h 1185"/>
                <a:gd name="T44" fmla="*/ 403 w 1322"/>
                <a:gd name="T45" fmla="*/ 1138 h 1185"/>
                <a:gd name="T46" fmla="*/ 528 w 1322"/>
                <a:gd name="T47" fmla="*/ 1173 h 1185"/>
                <a:gd name="T48" fmla="*/ 661 w 1322"/>
                <a:gd name="T49" fmla="*/ 1185 h 1185"/>
                <a:gd name="T50" fmla="*/ 793 w 1322"/>
                <a:gd name="T51" fmla="*/ 1173 h 1185"/>
                <a:gd name="T52" fmla="*/ 918 w 1322"/>
                <a:gd name="T53" fmla="*/ 1138 h 1185"/>
                <a:gd name="T54" fmla="*/ 1030 w 1322"/>
                <a:gd name="T55" fmla="*/ 1084 h 1185"/>
                <a:gd name="T56" fmla="*/ 1128 w 1322"/>
                <a:gd name="T57" fmla="*/ 1011 h 1185"/>
                <a:gd name="T58" fmla="*/ 1208 w 1322"/>
                <a:gd name="T59" fmla="*/ 923 h 1185"/>
                <a:gd name="T60" fmla="*/ 1269 w 1322"/>
                <a:gd name="T61" fmla="*/ 823 h 1185"/>
                <a:gd name="T62" fmla="*/ 1308 w 1322"/>
                <a:gd name="T63" fmla="*/ 711 h 1185"/>
                <a:gd name="T64" fmla="*/ 1322 w 1322"/>
                <a:gd name="T65" fmla="*/ 592 h 1185"/>
                <a:gd name="T66" fmla="*/ 1322 w 1322"/>
                <a:gd name="T67" fmla="*/ 592 h 118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22"/>
                <a:gd name="T103" fmla="*/ 0 h 1185"/>
                <a:gd name="T104" fmla="*/ 1322 w 1322"/>
                <a:gd name="T105" fmla="*/ 1185 h 118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path>
              </a:pathLst>
            </a:custGeom>
            <a:noFill/>
            <a:ln w="11113">
              <a:solidFill>
                <a:srgbClr val="800000"/>
              </a:solidFill>
              <a:prstDash val="solid"/>
              <a:round/>
              <a:headEnd/>
              <a:tailEnd/>
            </a:ln>
          </p:spPr>
          <p:txBody>
            <a:bodyPr/>
            <a:lstStyle/>
            <a:p>
              <a:endParaRPr lang="cs-CZ"/>
            </a:p>
          </p:txBody>
        </p:sp>
        <p:sp>
          <p:nvSpPr>
            <p:cNvPr id="23713" name="Rectangle 79"/>
            <p:cNvSpPr>
              <a:spLocks noChangeArrowheads="1"/>
            </p:cNvSpPr>
            <p:nvPr/>
          </p:nvSpPr>
          <p:spPr bwMode="auto">
            <a:xfrm>
              <a:off x="1870" y="1463"/>
              <a:ext cx="256" cy="173"/>
            </a:xfrm>
            <a:prstGeom prst="rect">
              <a:avLst/>
            </a:prstGeom>
            <a:noFill/>
            <a:ln w="9525">
              <a:noFill/>
              <a:miter lim="800000"/>
              <a:headEnd/>
              <a:tailEnd/>
            </a:ln>
          </p:spPr>
          <p:txBody>
            <a:bodyPr wrap="none" lIns="0" tIns="0" rIns="0" bIns="0">
              <a:spAutoFit/>
            </a:bodyPr>
            <a:lstStyle/>
            <a:p>
              <a:r>
                <a:rPr lang="en-GB" altLang="it-IT" sz="1800" b="1">
                  <a:solidFill>
                    <a:srgbClr val="FFFF00"/>
                  </a:solidFill>
                  <a:latin typeface="Arial" pitchFamily="34" charset="0"/>
                </a:rPr>
                <a:t>Th2</a:t>
              </a:r>
              <a:endParaRPr lang="en-GB" altLang="it-IT" u="sng">
                <a:latin typeface="Arial" pitchFamily="34" charset="0"/>
              </a:endParaRPr>
            </a:p>
          </p:txBody>
        </p:sp>
        <p:sp>
          <p:nvSpPr>
            <p:cNvPr id="23714" name="Freeform 80"/>
            <p:cNvSpPr>
              <a:spLocks/>
            </p:cNvSpPr>
            <p:nvPr/>
          </p:nvSpPr>
          <p:spPr bwMode="auto">
            <a:xfrm>
              <a:off x="3567" y="660"/>
              <a:ext cx="519" cy="489"/>
            </a:xfrm>
            <a:custGeom>
              <a:avLst/>
              <a:gdLst>
                <a:gd name="T0" fmla="*/ 1901 w 1901"/>
                <a:gd name="T1" fmla="*/ 947 h 1895"/>
                <a:gd name="T2" fmla="*/ 1895 w 1901"/>
                <a:gd name="T3" fmla="*/ 850 h 1895"/>
                <a:gd name="T4" fmla="*/ 1881 w 1901"/>
                <a:gd name="T5" fmla="*/ 756 h 1895"/>
                <a:gd name="T6" fmla="*/ 1826 w 1901"/>
                <a:gd name="T7" fmla="*/ 578 h 1895"/>
                <a:gd name="T8" fmla="*/ 1738 w 1901"/>
                <a:gd name="T9" fmla="*/ 418 h 1895"/>
                <a:gd name="T10" fmla="*/ 1622 w 1901"/>
                <a:gd name="T11" fmla="*/ 277 h 1895"/>
                <a:gd name="T12" fmla="*/ 1481 w 1901"/>
                <a:gd name="T13" fmla="*/ 161 h 1895"/>
                <a:gd name="T14" fmla="*/ 1320 w 1901"/>
                <a:gd name="T15" fmla="*/ 74 h 1895"/>
                <a:gd name="T16" fmla="*/ 1142 w 1901"/>
                <a:gd name="T17" fmla="*/ 19 h 1895"/>
                <a:gd name="T18" fmla="*/ 1047 w 1901"/>
                <a:gd name="T19" fmla="*/ 4 h 1895"/>
                <a:gd name="T20" fmla="*/ 950 w 1901"/>
                <a:gd name="T21" fmla="*/ 0 h 1895"/>
                <a:gd name="T22" fmla="*/ 757 w 1901"/>
                <a:gd name="T23" fmla="*/ 19 h 1895"/>
                <a:gd name="T24" fmla="*/ 579 w 1901"/>
                <a:gd name="T25" fmla="*/ 74 h 1895"/>
                <a:gd name="T26" fmla="*/ 418 w 1901"/>
                <a:gd name="T27" fmla="*/ 161 h 1895"/>
                <a:gd name="T28" fmla="*/ 277 w 1901"/>
                <a:gd name="T29" fmla="*/ 277 h 1895"/>
                <a:gd name="T30" fmla="*/ 162 w 1901"/>
                <a:gd name="T31" fmla="*/ 418 h 1895"/>
                <a:gd name="T32" fmla="*/ 73 w 1901"/>
                <a:gd name="T33" fmla="*/ 578 h 1895"/>
                <a:gd name="T34" fmla="*/ 18 w 1901"/>
                <a:gd name="T35" fmla="*/ 756 h 1895"/>
                <a:gd name="T36" fmla="*/ 4 w 1901"/>
                <a:gd name="T37" fmla="*/ 850 h 1895"/>
                <a:gd name="T38" fmla="*/ 0 w 1901"/>
                <a:gd name="T39" fmla="*/ 947 h 1895"/>
                <a:gd name="T40" fmla="*/ 18 w 1901"/>
                <a:gd name="T41" fmla="*/ 1138 h 1895"/>
                <a:gd name="T42" fmla="*/ 73 w 1901"/>
                <a:gd name="T43" fmla="*/ 1315 h 1895"/>
                <a:gd name="T44" fmla="*/ 162 w 1901"/>
                <a:gd name="T45" fmla="*/ 1476 h 1895"/>
                <a:gd name="T46" fmla="*/ 277 w 1901"/>
                <a:gd name="T47" fmla="*/ 1617 h 1895"/>
                <a:gd name="T48" fmla="*/ 418 w 1901"/>
                <a:gd name="T49" fmla="*/ 1733 h 1895"/>
                <a:gd name="T50" fmla="*/ 579 w 1901"/>
                <a:gd name="T51" fmla="*/ 1820 h 1895"/>
                <a:gd name="T52" fmla="*/ 757 w 1901"/>
                <a:gd name="T53" fmla="*/ 1875 h 1895"/>
                <a:gd name="T54" fmla="*/ 950 w 1901"/>
                <a:gd name="T55" fmla="*/ 1895 h 1895"/>
                <a:gd name="T56" fmla="*/ 1047 w 1901"/>
                <a:gd name="T57" fmla="*/ 1889 h 1895"/>
                <a:gd name="T58" fmla="*/ 1142 w 1901"/>
                <a:gd name="T59" fmla="*/ 1875 h 1895"/>
                <a:gd name="T60" fmla="*/ 1320 w 1901"/>
                <a:gd name="T61" fmla="*/ 1820 h 1895"/>
                <a:gd name="T62" fmla="*/ 1481 w 1901"/>
                <a:gd name="T63" fmla="*/ 1733 h 1895"/>
                <a:gd name="T64" fmla="*/ 1622 w 1901"/>
                <a:gd name="T65" fmla="*/ 1617 h 1895"/>
                <a:gd name="T66" fmla="*/ 1738 w 1901"/>
                <a:gd name="T67" fmla="*/ 1476 h 1895"/>
                <a:gd name="T68" fmla="*/ 1826 w 1901"/>
                <a:gd name="T69" fmla="*/ 1315 h 1895"/>
                <a:gd name="T70" fmla="*/ 1881 w 1901"/>
                <a:gd name="T71" fmla="*/ 1138 h 1895"/>
                <a:gd name="T72" fmla="*/ 1901 w 1901"/>
                <a:gd name="T73" fmla="*/ 947 h 18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01"/>
                <a:gd name="T112" fmla="*/ 0 h 1895"/>
                <a:gd name="T113" fmla="*/ 1901 w 1901"/>
                <a:gd name="T114" fmla="*/ 1895 h 18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close/>
                </a:path>
              </a:pathLst>
            </a:custGeom>
            <a:solidFill>
              <a:srgbClr val="C0C0C0"/>
            </a:solidFill>
            <a:ln w="9525">
              <a:noFill/>
              <a:round/>
              <a:headEnd/>
              <a:tailEnd/>
            </a:ln>
          </p:spPr>
          <p:txBody>
            <a:bodyPr/>
            <a:lstStyle/>
            <a:p>
              <a:endParaRPr lang="cs-CZ"/>
            </a:p>
          </p:txBody>
        </p:sp>
        <p:sp>
          <p:nvSpPr>
            <p:cNvPr id="23715" name="Freeform 81"/>
            <p:cNvSpPr>
              <a:spLocks/>
            </p:cNvSpPr>
            <p:nvPr/>
          </p:nvSpPr>
          <p:spPr bwMode="auto">
            <a:xfrm>
              <a:off x="3567" y="660"/>
              <a:ext cx="519" cy="489"/>
            </a:xfrm>
            <a:custGeom>
              <a:avLst/>
              <a:gdLst>
                <a:gd name="T0" fmla="*/ 1901 w 1901"/>
                <a:gd name="T1" fmla="*/ 947 h 1895"/>
                <a:gd name="T2" fmla="*/ 1895 w 1901"/>
                <a:gd name="T3" fmla="*/ 850 h 1895"/>
                <a:gd name="T4" fmla="*/ 1881 w 1901"/>
                <a:gd name="T5" fmla="*/ 756 h 1895"/>
                <a:gd name="T6" fmla="*/ 1826 w 1901"/>
                <a:gd name="T7" fmla="*/ 578 h 1895"/>
                <a:gd name="T8" fmla="*/ 1738 w 1901"/>
                <a:gd name="T9" fmla="*/ 418 h 1895"/>
                <a:gd name="T10" fmla="*/ 1622 w 1901"/>
                <a:gd name="T11" fmla="*/ 277 h 1895"/>
                <a:gd name="T12" fmla="*/ 1481 w 1901"/>
                <a:gd name="T13" fmla="*/ 161 h 1895"/>
                <a:gd name="T14" fmla="*/ 1320 w 1901"/>
                <a:gd name="T15" fmla="*/ 74 h 1895"/>
                <a:gd name="T16" fmla="*/ 1142 w 1901"/>
                <a:gd name="T17" fmla="*/ 19 h 1895"/>
                <a:gd name="T18" fmla="*/ 1047 w 1901"/>
                <a:gd name="T19" fmla="*/ 4 h 1895"/>
                <a:gd name="T20" fmla="*/ 950 w 1901"/>
                <a:gd name="T21" fmla="*/ 0 h 1895"/>
                <a:gd name="T22" fmla="*/ 757 w 1901"/>
                <a:gd name="T23" fmla="*/ 19 h 1895"/>
                <a:gd name="T24" fmla="*/ 579 w 1901"/>
                <a:gd name="T25" fmla="*/ 74 h 1895"/>
                <a:gd name="T26" fmla="*/ 418 w 1901"/>
                <a:gd name="T27" fmla="*/ 161 h 1895"/>
                <a:gd name="T28" fmla="*/ 277 w 1901"/>
                <a:gd name="T29" fmla="*/ 277 h 1895"/>
                <a:gd name="T30" fmla="*/ 162 w 1901"/>
                <a:gd name="T31" fmla="*/ 418 h 1895"/>
                <a:gd name="T32" fmla="*/ 73 w 1901"/>
                <a:gd name="T33" fmla="*/ 578 h 1895"/>
                <a:gd name="T34" fmla="*/ 18 w 1901"/>
                <a:gd name="T35" fmla="*/ 756 h 1895"/>
                <a:gd name="T36" fmla="*/ 4 w 1901"/>
                <a:gd name="T37" fmla="*/ 850 h 1895"/>
                <a:gd name="T38" fmla="*/ 0 w 1901"/>
                <a:gd name="T39" fmla="*/ 947 h 1895"/>
                <a:gd name="T40" fmla="*/ 18 w 1901"/>
                <a:gd name="T41" fmla="*/ 1138 h 1895"/>
                <a:gd name="T42" fmla="*/ 73 w 1901"/>
                <a:gd name="T43" fmla="*/ 1315 h 1895"/>
                <a:gd name="T44" fmla="*/ 162 w 1901"/>
                <a:gd name="T45" fmla="*/ 1476 h 1895"/>
                <a:gd name="T46" fmla="*/ 277 w 1901"/>
                <a:gd name="T47" fmla="*/ 1617 h 1895"/>
                <a:gd name="T48" fmla="*/ 418 w 1901"/>
                <a:gd name="T49" fmla="*/ 1733 h 1895"/>
                <a:gd name="T50" fmla="*/ 579 w 1901"/>
                <a:gd name="T51" fmla="*/ 1820 h 1895"/>
                <a:gd name="T52" fmla="*/ 757 w 1901"/>
                <a:gd name="T53" fmla="*/ 1875 h 1895"/>
                <a:gd name="T54" fmla="*/ 950 w 1901"/>
                <a:gd name="T55" fmla="*/ 1895 h 1895"/>
                <a:gd name="T56" fmla="*/ 1047 w 1901"/>
                <a:gd name="T57" fmla="*/ 1889 h 1895"/>
                <a:gd name="T58" fmla="*/ 1142 w 1901"/>
                <a:gd name="T59" fmla="*/ 1875 h 1895"/>
                <a:gd name="T60" fmla="*/ 1320 w 1901"/>
                <a:gd name="T61" fmla="*/ 1820 h 1895"/>
                <a:gd name="T62" fmla="*/ 1481 w 1901"/>
                <a:gd name="T63" fmla="*/ 1733 h 1895"/>
                <a:gd name="T64" fmla="*/ 1622 w 1901"/>
                <a:gd name="T65" fmla="*/ 1617 h 1895"/>
                <a:gd name="T66" fmla="*/ 1738 w 1901"/>
                <a:gd name="T67" fmla="*/ 1476 h 1895"/>
                <a:gd name="T68" fmla="*/ 1826 w 1901"/>
                <a:gd name="T69" fmla="*/ 1315 h 1895"/>
                <a:gd name="T70" fmla="*/ 1881 w 1901"/>
                <a:gd name="T71" fmla="*/ 1138 h 1895"/>
                <a:gd name="T72" fmla="*/ 1901 w 1901"/>
                <a:gd name="T73" fmla="*/ 947 h 1895"/>
                <a:gd name="T74" fmla="*/ 1901 w 1901"/>
                <a:gd name="T75" fmla="*/ 947 h 18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01"/>
                <a:gd name="T115" fmla="*/ 0 h 1895"/>
                <a:gd name="T116" fmla="*/ 1901 w 1901"/>
                <a:gd name="T117" fmla="*/ 1895 h 18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path>
              </a:pathLst>
            </a:custGeom>
            <a:noFill/>
            <a:ln w="11113">
              <a:solidFill>
                <a:srgbClr val="000000"/>
              </a:solidFill>
              <a:prstDash val="solid"/>
              <a:round/>
              <a:headEnd/>
              <a:tailEnd/>
            </a:ln>
          </p:spPr>
          <p:txBody>
            <a:bodyPr/>
            <a:lstStyle/>
            <a:p>
              <a:endParaRPr lang="cs-CZ"/>
            </a:p>
          </p:txBody>
        </p:sp>
        <p:sp>
          <p:nvSpPr>
            <p:cNvPr id="23716" name="Freeform 82"/>
            <p:cNvSpPr>
              <a:spLocks/>
            </p:cNvSpPr>
            <p:nvPr/>
          </p:nvSpPr>
          <p:spPr bwMode="auto">
            <a:xfrm>
              <a:off x="3662" y="803"/>
              <a:ext cx="361" cy="307"/>
            </a:xfrm>
            <a:custGeom>
              <a:avLst/>
              <a:gdLst>
                <a:gd name="T0" fmla="*/ 1322 w 1322"/>
                <a:gd name="T1" fmla="*/ 592 h 1185"/>
                <a:gd name="T2" fmla="*/ 1308 w 1322"/>
                <a:gd name="T3" fmla="*/ 472 h 1185"/>
                <a:gd name="T4" fmla="*/ 1269 w 1322"/>
                <a:gd name="T5" fmla="*/ 361 h 1185"/>
                <a:gd name="T6" fmla="*/ 1208 w 1322"/>
                <a:gd name="T7" fmla="*/ 261 h 1185"/>
                <a:gd name="T8" fmla="*/ 1128 w 1322"/>
                <a:gd name="T9" fmla="*/ 173 h 1185"/>
                <a:gd name="T10" fmla="*/ 1030 w 1322"/>
                <a:gd name="T11" fmla="*/ 100 h 1185"/>
                <a:gd name="T12" fmla="*/ 918 w 1322"/>
                <a:gd name="T13" fmla="*/ 46 h 1185"/>
                <a:gd name="T14" fmla="*/ 793 w 1322"/>
                <a:gd name="T15" fmla="*/ 11 h 1185"/>
                <a:gd name="T16" fmla="*/ 661 w 1322"/>
                <a:gd name="T17" fmla="*/ 0 h 1185"/>
                <a:gd name="T18" fmla="*/ 528 w 1322"/>
                <a:gd name="T19" fmla="*/ 11 h 1185"/>
                <a:gd name="T20" fmla="*/ 403 w 1322"/>
                <a:gd name="T21" fmla="*/ 46 h 1185"/>
                <a:gd name="T22" fmla="*/ 291 w 1322"/>
                <a:gd name="T23" fmla="*/ 100 h 1185"/>
                <a:gd name="T24" fmla="*/ 193 w 1322"/>
                <a:gd name="T25" fmla="*/ 173 h 1185"/>
                <a:gd name="T26" fmla="*/ 112 w 1322"/>
                <a:gd name="T27" fmla="*/ 261 h 1185"/>
                <a:gd name="T28" fmla="*/ 52 w 1322"/>
                <a:gd name="T29" fmla="*/ 361 h 1185"/>
                <a:gd name="T30" fmla="*/ 13 w 1322"/>
                <a:gd name="T31" fmla="*/ 472 h 1185"/>
                <a:gd name="T32" fmla="*/ 0 w 1322"/>
                <a:gd name="T33" fmla="*/ 592 h 1185"/>
                <a:gd name="T34" fmla="*/ 13 w 1322"/>
                <a:gd name="T35" fmla="*/ 711 h 1185"/>
                <a:gd name="T36" fmla="*/ 52 w 1322"/>
                <a:gd name="T37" fmla="*/ 823 h 1185"/>
                <a:gd name="T38" fmla="*/ 112 w 1322"/>
                <a:gd name="T39" fmla="*/ 923 h 1185"/>
                <a:gd name="T40" fmla="*/ 193 w 1322"/>
                <a:gd name="T41" fmla="*/ 1011 h 1185"/>
                <a:gd name="T42" fmla="*/ 291 w 1322"/>
                <a:gd name="T43" fmla="*/ 1084 h 1185"/>
                <a:gd name="T44" fmla="*/ 403 w 1322"/>
                <a:gd name="T45" fmla="*/ 1138 h 1185"/>
                <a:gd name="T46" fmla="*/ 528 w 1322"/>
                <a:gd name="T47" fmla="*/ 1173 h 1185"/>
                <a:gd name="T48" fmla="*/ 661 w 1322"/>
                <a:gd name="T49" fmla="*/ 1185 h 1185"/>
                <a:gd name="T50" fmla="*/ 793 w 1322"/>
                <a:gd name="T51" fmla="*/ 1173 h 1185"/>
                <a:gd name="T52" fmla="*/ 918 w 1322"/>
                <a:gd name="T53" fmla="*/ 1138 h 1185"/>
                <a:gd name="T54" fmla="*/ 1030 w 1322"/>
                <a:gd name="T55" fmla="*/ 1084 h 1185"/>
                <a:gd name="T56" fmla="*/ 1128 w 1322"/>
                <a:gd name="T57" fmla="*/ 1011 h 1185"/>
                <a:gd name="T58" fmla="*/ 1208 w 1322"/>
                <a:gd name="T59" fmla="*/ 923 h 1185"/>
                <a:gd name="T60" fmla="*/ 1269 w 1322"/>
                <a:gd name="T61" fmla="*/ 823 h 1185"/>
                <a:gd name="T62" fmla="*/ 1308 w 1322"/>
                <a:gd name="T63" fmla="*/ 711 h 1185"/>
                <a:gd name="T64" fmla="*/ 1322 w 1322"/>
                <a:gd name="T65" fmla="*/ 592 h 11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22"/>
                <a:gd name="T100" fmla="*/ 0 h 1185"/>
                <a:gd name="T101" fmla="*/ 1322 w 1322"/>
                <a:gd name="T102" fmla="*/ 1185 h 11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close/>
                </a:path>
              </a:pathLst>
            </a:custGeom>
            <a:solidFill>
              <a:srgbClr val="800000"/>
            </a:solidFill>
            <a:ln w="9525">
              <a:noFill/>
              <a:round/>
              <a:headEnd/>
              <a:tailEnd/>
            </a:ln>
          </p:spPr>
          <p:txBody>
            <a:bodyPr/>
            <a:lstStyle/>
            <a:p>
              <a:endParaRPr lang="cs-CZ"/>
            </a:p>
          </p:txBody>
        </p:sp>
        <p:sp>
          <p:nvSpPr>
            <p:cNvPr id="23717" name="Freeform 83"/>
            <p:cNvSpPr>
              <a:spLocks/>
            </p:cNvSpPr>
            <p:nvPr/>
          </p:nvSpPr>
          <p:spPr bwMode="auto">
            <a:xfrm>
              <a:off x="3662" y="803"/>
              <a:ext cx="361" cy="307"/>
            </a:xfrm>
            <a:custGeom>
              <a:avLst/>
              <a:gdLst>
                <a:gd name="T0" fmla="*/ 1322 w 1322"/>
                <a:gd name="T1" fmla="*/ 592 h 1185"/>
                <a:gd name="T2" fmla="*/ 1308 w 1322"/>
                <a:gd name="T3" fmla="*/ 472 h 1185"/>
                <a:gd name="T4" fmla="*/ 1269 w 1322"/>
                <a:gd name="T5" fmla="*/ 361 h 1185"/>
                <a:gd name="T6" fmla="*/ 1208 w 1322"/>
                <a:gd name="T7" fmla="*/ 261 h 1185"/>
                <a:gd name="T8" fmla="*/ 1128 w 1322"/>
                <a:gd name="T9" fmla="*/ 173 h 1185"/>
                <a:gd name="T10" fmla="*/ 1030 w 1322"/>
                <a:gd name="T11" fmla="*/ 100 h 1185"/>
                <a:gd name="T12" fmla="*/ 918 w 1322"/>
                <a:gd name="T13" fmla="*/ 46 h 1185"/>
                <a:gd name="T14" fmla="*/ 793 w 1322"/>
                <a:gd name="T15" fmla="*/ 11 h 1185"/>
                <a:gd name="T16" fmla="*/ 661 w 1322"/>
                <a:gd name="T17" fmla="*/ 0 h 1185"/>
                <a:gd name="T18" fmla="*/ 528 w 1322"/>
                <a:gd name="T19" fmla="*/ 11 h 1185"/>
                <a:gd name="T20" fmla="*/ 403 w 1322"/>
                <a:gd name="T21" fmla="*/ 46 h 1185"/>
                <a:gd name="T22" fmla="*/ 291 w 1322"/>
                <a:gd name="T23" fmla="*/ 100 h 1185"/>
                <a:gd name="T24" fmla="*/ 193 w 1322"/>
                <a:gd name="T25" fmla="*/ 173 h 1185"/>
                <a:gd name="T26" fmla="*/ 112 w 1322"/>
                <a:gd name="T27" fmla="*/ 261 h 1185"/>
                <a:gd name="T28" fmla="*/ 52 w 1322"/>
                <a:gd name="T29" fmla="*/ 361 h 1185"/>
                <a:gd name="T30" fmla="*/ 13 w 1322"/>
                <a:gd name="T31" fmla="*/ 472 h 1185"/>
                <a:gd name="T32" fmla="*/ 0 w 1322"/>
                <a:gd name="T33" fmla="*/ 592 h 1185"/>
                <a:gd name="T34" fmla="*/ 13 w 1322"/>
                <a:gd name="T35" fmla="*/ 711 h 1185"/>
                <a:gd name="T36" fmla="*/ 52 w 1322"/>
                <a:gd name="T37" fmla="*/ 823 h 1185"/>
                <a:gd name="T38" fmla="*/ 112 w 1322"/>
                <a:gd name="T39" fmla="*/ 923 h 1185"/>
                <a:gd name="T40" fmla="*/ 193 w 1322"/>
                <a:gd name="T41" fmla="*/ 1011 h 1185"/>
                <a:gd name="T42" fmla="*/ 291 w 1322"/>
                <a:gd name="T43" fmla="*/ 1084 h 1185"/>
                <a:gd name="T44" fmla="*/ 403 w 1322"/>
                <a:gd name="T45" fmla="*/ 1138 h 1185"/>
                <a:gd name="T46" fmla="*/ 528 w 1322"/>
                <a:gd name="T47" fmla="*/ 1173 h 1185"/>
                <a:gd name="T48" fmla="*/ 661 w 1322"/>
                <a:gd name="T49" fmla="*/ 1185 h 1185"/>
                <a:gd name="T50" fmla="*/ 793 w 1322"/>
                <a:gd name="T51" fmla="*/ 1173 h 1185"/>
                <a:gd name="T52" fmla="*/ 918 w 1322"/>
                <a:gd name="T53" fmla="*/ 1138 h 1185"/>
                <a:gd name="T54" fmla="*/ 1030 w 1322"/>
                <a:gd name="T55" fmla="*/ 1084 h 1185"/>
                <a:gd name="T56" fmla="*/ 1128 w 1322"/>
                <a:gd name="T57" fmla="*/ 1011 h 1185"/>
                <a:gd name="T58" fmla="*/ 1208 w 1322"/>
                <a:gd name="T59" fmla="*/ 923 h 1185"/>
                <a:gd name="T60" fmla="*/ 1269 w 1322"/>
                <a:gd name="T61" fmla="*/ 823 h 1185"/>
                <a:gd name="T62" fmla="*/ 1308 w 1322"/>
                <a:gd name="T63" fmla="*/ 711 h 1185"/>
                <a:gd name="T64" fmla="*/ 1322 w 1322"/>
                <a:gd name="T65" fmla="*/ 592 h 1185"/>
                <a:gd name="T66" fmla="*/ 1322 w 1322"/>
                <a:gd name="T67" fmla="*/ 592 h 118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22"/>
                <a:gd name="T103" fmla="*/ 0 h 1185"/>
                <a:gd name="T104" fmla="*/ 1322 w 1322"/>
                <a:gd name="T105" fmla="*/ 1185 h 118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path>
              </a:pathLst>
            </a:custGeom>
            <a:noFill/>
            <a:ln w="11113">
              <a:solidFill>
                <a:srgbClr val="800000"/>
              </a:solidFill>
              <a:prstDash val="solid"/>
              <a:round/>
              <a:headEnd/>
              <a:tailEnd/>
            </a:ln>
          </p:spPr>
          <p:txBody>
            <a:bodyPr/>
            <a:lstStyle/>
            <a:p>
              <a:endParaRPr lang="cs-CZ"/>
            </a:p>
          </p:txBody>
        </p:sp>
        <p:sp>
          <p:nvSpPr>
            <p:cNvPr id="23718" name="Rectangle 84"/>
            <p:cNvSpPr>
              <a:spLocks noChangeArrowheads="1"/>
            </p:cNvSpPr>
            <p:nvPr/>
          </p:nvSpPr>
          <p:spPr bwMode="auto">
            <a:xfrm>
              <a:off x="3689" y="894"/>
              <a:ext cx="304" cy="134"/>
            </a:xfrm>
            <a:prstGeom prst="rect">
              <a:avLst/>
            </a:prstGeom>
            <a:noFill/>
            <a:ln w="9525">
              <a:noFill/>
              <a:miter lim="800000"/>
              <a:headEnd/>
              <a:tailEnd/>
            </a:ln>
          </p:spPr>
          <p:txBody>
            <a:bodyPr wrap="none" lIns="0" tIns="0" rIns="0" bIns="0">
              <a:spAutoFit/>
            </a:bodyPr>
            <a:lstStyle/>
            <a:p>
              <a:r>
                <a:rPr lang="en-GB" altLang="it-IT" sz="1400" b="1">
                  <a:solidFill>
                    <a:srgbClr val="FFFF00"/>
                  </a:solidFill>
                  <a:latin typeface="Arial" pitchFamily="34" charset="0"/>
                </a:rPr>
                <a:t>B-cell</a:t>
              </a:r>
              <a:endParaRPr lang="en-GB" altLang="it-IT" sz="1800" u="sng">
                <a:latin typeface="Arial" pitchFamily="34" charset="0"/>
              </a:endParaRPr>
            </a:p>
          </p:txBody>
        </p:sp>
        <p:sp>
          <p:nvSpPr>
            <p:cNvPr id="23719" name="Rectangle 85"/>
            <p:cNvSpPr>
              <a:spLocks noChangeArrowheads="1"/>
            </p:cNvSpPr>
            <p:nvPr/>
          </p:nvSpPr>
          <p:spPr bwMode="auto">
            <a:xfrm>
              <a:off x="4692" y="1341"/>
              <a:ext cx="177" cy="327"/>
            </a:xfrm>
            <a:prstGeom prst="rect">
              <a:avLst/>
            </a:prstGeom>
            <a:noFill/>
            <a:ln w="9525">
              <a:noFill/>
              <a:miter lim="800000"/>
              <a:headEnd/>
              <a:tailEnd/>
            </a:ln>
          </p:spPr>
          <p:txBody>
            <a:bodyPr>
              <a:spAutoFit/>
            </a:bodyPr>
            <a:lstStyle/>
            <a:p>
              <a:pPr eaLnBrk="1" hangingPunct="1"/>
              <a:r>
                <a:rPr lang="en-GB" altLang="it-IT" sz="2800" b="1">
                  <a:latin typeface="Arial" pitchFamily="34" charset="0"/>
                </a:rPr>
                <a:t>+</a:t>
              </a:r>
            </a:p>
          </p:txBody>
        </p:sp>
      </p:grpSp>
      <p:sp>
        <p:nvSpPr>
          <p:cNvPr id="65622" name="Rectangle 86"/>
          <p:cNvSpPr>
            <a:spLocks noChangeArrowheads="1"/>
          </p:cNvSpPr>
          <p:nvPr/>
        </p:nvSpPr>
        <p:spPr bwMode="auto">
          <a:xfrm>
            <a:off x="6796088" y="3165475"/>
            <a:ext cx="338137" cy="519113"/>
          </a:xfrm>
          <a:prstGeom prst="rect">
            <a:avLst/>
          </a:prstGeom>
          <a:noFill/>
          <a:ln w="9525">
            <a:noFill/>
            <a:miter lim="800000"/>
            <a:headEnd/>
            <a:tailEnd/>
          </a:ln>
        </p:spPr>
        <p:txBody>
          <a:bodyPr>
            <a:spAutoFit/>
          </a:bodyPr>
          <a:lstStyle/>
          <a:p>
            <a:pPr eaLnBrk="1" hangingPunct="1"/>
            <a:r>
              <a:rPr lang="en-GB" altLang="it-IT" sz="2800" b="1">
                <a:latin typeface="Arial" pitchFamily="34" charset="0"/>
              </a:rPr>
              <a:t>+</a:t>
            </a:r>
          </a:p>
        </p:txBody>
      </p:sp>
      <p:grpSp>
        <p:nvGrpSpPr>
          <p:cNvPr id="7" name="Group 87"/>
          <p:cNvGrpSpPr>
            <a:grpSpLocks/>
          </p:cNvGrpSpPr>
          <p:nvPr/>
        </p:nvGrpSpPr>
        <p:grpSpPr bwMode="auto">
          <a:xfrm>
            <a:off x="2043113" y="2770188"/>
            <a:ext cx="4464050" cy="2579687"/>
            <a:chOff x="1287" y="1745"/>
            <a:chExt cx="2812" cy="1625"/>
          </a:xfrm>
        </p:grpSpPr>
        <p:sp>
          <p:nvSpPr>
            <p:cNvPr id="23633" name="Freeform 88"/>
            <p:cNvSpPr>
              <a:spLocks/>
            </p:cNvSpPr>
            <p:nvPr/>
          </p:nvSpPr>
          <p:spPr bwMode="auto">
            <a:xfrm>
              <a:off x="1689" y="2479"/>
              <a:ext cx="573" cy="553"/>
            </a:xfrm>
            <a:custGeom>
              <a:avLst/>
              <a:gdLst>
                <a:gd name="T0" fmla="*/ 1607 w 1607"/>
                <a:gd name="T1" fmla="*/ 804 h 1609"/>
                <a:gd name="T2" fmla="*/ 1591 w 1607"/>
                <a:gd name="T3" fmla="*/ 641 h 1609"/>
                <a:gd name="T4" fmla="*/ 1543 w 1607"/>
                <a:gd name="T5" fmla="*/ 491 h 1609"/>
                <a:gd name="T6" fmla="*/ 1470 w 1607"/>
                <a:gd name="T7" fmla="*/ 354 h 1609"/>
                <a:gd name="T8" fmla="*/ 1372 w 1607"/>
                <a:gd name="T9" fmla="*/ 235 h 1609"/>
                <a:gd name="T10" fmla="*/ 1253 w 1607"/>
                <a:gd name="T11" fmla="*/ 136 h 1609"/>
                <a:gd name="T12" fmla="*/ 1116 w 1607"/>
                <a:gd name="T13" fmla="*/ 63 h 1609"/>
                <a:gd name="T14" fmla="*/ 965 w 1607"/>
                <a:gd name="T15" fmla="*/ 16 h 1609"/>
                <a:gd name="T16" fmla="*/ 804 w 1607"/>
                <a:gd name="T17" fmla="*/ 0 h 1609"/>
                <a:gd name="T18" fmla="*/ 642 w 1607"/>
                <a:gd name="T19" fmla="*/ 16 h 1609"/>
                <a:gd name="T20" fmla="*/ 490 w 1607"/>
                <a:gd name="T21" fmla="*/ 63 h 1609"/>
                <a:gd name="T22" fmla="*/ 354 w 1607"/>
                <a:gd name="T23" fmla="*/ 136 h 1609"/>
                <a:gd name="T24" fmla="*/ 235 w 1607"/>
                <a:gd name="T25" fmla="*/ 235 h 1609"/>
                <a:gd name="T26" fmla="*/ 137 w 1607"/>
                <a:gd name="T27" fmla="*/ 354 h 1609"/>
                <a:gd name="T28" fmla="*/ 63 w 1607"/>
                <a:gd name="T29" fmla="*/ 491 h 1609"/>
                <a:gd name="T30" fmla="*/ 16 w 1607"/>
                <a:gd name="T31" fmla="*/ 641 h 1609"/>
                <a:gd name="T32" fmla="*/ 0 w 1607"/>
                <a:gd name="T33" fmla="*/ 804 h 1609"/>
                <a:gd name="T34" fmla="*/ 16 w 1607"/>
                <a:gd name="T35" fmla="*/ 966 h 1609"/>
                <a:gd name="T36" fmla="*/ 63 w 1607"/>
                <a:gd name="T37" fmla="*/ 1117 h 1609"/>
                <a:gd name="T38" fmla="*/ 137 w 1607"/>
                <a:gd name="T39" fmla="*/ 1253 h 1609"/>
                <a:gd name="T40" fmla="*/ 235 w 1607"/>
                <a:gd name="T41" fmla="*/ 1372 h 1609"/>
                <a:gd name="T42" fmla="*/ 354 w 1607"/>
                <a:gd name="T43" fmla="*/ 1471 h 1609"/>
                <a:gd name="T44" fmla="*/ 490 w 1607"/>
                <a:gd name="T45" fmla="*/ 1545 h 1609"/>
                <a:gd name="T46" fmla="*/ 642 w 1607"/>
                <a:gd name="T47" fmla="*/ 1591 h 1609"/>
                <a:gd name="T48" fmla="*/ 804 w 1607"/>
                <a:gd name="T49" fmla="*/ 1609 h 1609"/>
                <a:gd name="T50" fmla="*/ 965 w 1607"/>
                <a:gd name="T51" fmla="*/ 1591 h 1609"/>
                <a:gd name="T52" fmla="*/ 1116 w 1607"/>
                <a:gd name="T53" fmla="*/ 1545 h 1609"/>
                <a:gd name="T54" fmla="*/ 1253 w 1607"/>
                <a:gd name="T55" fmla="*/ 1471 h 1609"/>
                <a:gd name="T56" fmla="*/ 1372 w 1607"/>
                <a:gd name="T57" fmla="*/ 1372 h 1609"/>
                <a:gd name="T58" fmla="*/ 1470 w 1607"/>
                <a:gd name="T59" fmla="*/ 1253 h 1609"/>
                <a:gd name="T60" fmla="*/ 1543 w 1607"/>
                <a:gd name="T61" fmla="*/ 1117 h 1609"/>
                <a:gd name="T62" fmla="*/ 1591 w 1607"/>
                <a:gd name="T63" fmla="*/ 966 h 1609"/>
                <a:gd name="T64" fmla="*/ 1607 w 1607"/>
                <a:gd name="T65" fmla="*/ 804 h 16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07"/>
                <a:gd name="T100" fmla="*/ 0 h 1609"/>
                <a:gd name="T101" fmla="*/ 1607 w 1607"/>
                <a:gd name="T102" fmla="*/ 1609 h 16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07" h="1609">
                  <a:moveTo>
                    <a:pt x="1607" y="804"/>
                  </a:moveTo>
                  <a:lnTo>
                    <a:pt x="1591" y="641"/>
                  </a:lnTo>
                  <a:lnTo>
                    <a:pt x="1543" y="491"/>
                  </a:lnTo>
                  <a:lnTo>
                    <a:pt x="1470" y="354"/>
                  </a:lnTo>
                  <a:lnTo>
                    <a:pt x="1372" y="235"/>
                  </a:lnTo>
                  <a:lnTo>
                    <a:pt x="1253" y="136"/>
                  </a:lnTo>
                  <a:lnTo>
                    <a:pt x="1116" y="63"/>
                  </a:lnTo>
                  <a:lnTo>
                    <a:pt x="965" y="16"/>
                  </a:lnTo>
                  <a:lnTo>
                    <a:pt x="804" y="0"/>
                  </a:lnTo>
                  <a:lnTo>
                    <a:pt x="642" y="16"/>
                  </a:lnTo>
                  <a:lnTo>
                    <a:pt x="490" y="63"/>
                  </a:lnTo>
                  <a:lnTo>
                    <a:pt x="354" y="136"/>
                  </a:lnTo>
                  <a:lnTo>
                    <a:pt x="235" y="235"/>
                  </a:lnTo>
                  <a:lnTo>
                    <a:pt x="137" y="354"/>
                  </a:lnTo>
                  <a:lnTo>
                    <a:pt x="63" y="491"/>
                  </a:lnTo>
                  <a:lnTo>
                    <a:pt x="16" y="641"/>
                  </a:lnTo>
                  <a:lnTo>
                    <a:pt x="0" y="804"/>
                  </a:lnTo>
                  <a:lnTo>
                    <a:pt x="16" y="966"/>
                  </a:lnTo>
                  <a:lnTo>
                    <a:pt x="63" y="1117"/>
                  </a:lnTo>
                  <a:lnTo>
                    <a:pt x="137" y="1253"/>
                  </a:lnTo>
                  <a:lnTo>
                    <a:pt x="235" y="1372"/>
                  </a:lnTo>
                  <a:lnTo>
                    <a:pt x="354" y="1471"/>
                  </a:lnTo>
                  <a:lnTo>
                    <a:pt x="490" y="1545"/>
                  </a:lnTo>
                  <a:lnTo>
                    <a:pt x="642" y="1591"/>
                  </a:lnTo>
                  <a:lnTo>
                    <a:pt x="804" y="1609"/>
                  </a:lnTo>
                  <a:lnTo>
                    <a:pt x="965" y="1591"/>
                  </a:lnTo>
                  <a:lnTo>
                    <a:pt x="1116" y="1545"/>
                  </a:lnTo>
                  <a:lnTo>
                    <a:pt x="1253" y="1471"/>
                  </a:lnTo>
                  <a:lnTo>
                    <a:pt x="1372" y="1372"/>
                  </a:lnTo>
                  <a:lnTo>
                    <a:pt x="1470" y="1253"/>
                  </a:lnTo>
                  <a:lnTo>
                    <a:pt x="1543" y="1117"/>
                  </a:lnTo>
                  <a:lnTo>
                    <a:pt x="1591" y="966"/>
                  </a:lnTo>
                  <a:lnTo>
                    <a:pt x="1607" y="804"/>
                  </a:lnTo>
                  <a:close/>
                </a:path>
              </a:pathLst>
            </a:custGeom>
            <a:solidFill>
              <a:srgbClr val="FF6600">
                <a:alpha val="50195"/>
              </a:srgbClr>
            </a:solidFill>
            <a:ln w="9525">
              <a:noFill/>
              <a:round/>
              <a:headEnd/>
              <a:tailEnd/>
            </a:ln>
          </p:spPr>
          <p:txBody>
            <a:bodyPr/>
            <a:lstStyle/>
            <a:p>
              <a:endParaRPr lang="cs-CZ"/>
            </a:p>
          </p:txBody>
        </p:sp>
        <p:sp>
          <p:nvSpPr>
            <p:cNvPr id="23634" name="Freeform 89"/>
            <p:cNvSpPr>
              <a:spLocks/>
            </p:cNvSpPr>
            <p:nvPr/>
          </p:nvSpPr>
          <p:spPr bwMode="auto">
            <a:xfrm>
              <a:off x="1689" y="2479"/>
              <a:ext cx="573" cy="553"/>
            </a:xfrm>
            <a:custGeom>
              <a:avLst/>
              <a:gdLst>
                <a:gd name="T0" fmla="*/ 1607 w 1607"/>
                <a:gd name="T1" fmla="*/ 804 h 1609"/>
                <a:gd name="T2" fmla="*/ 1591 w 1607"/>
                <a:gd name="T3" fmla="*/ 641 h 1609"/>
                <a:gd name="T4" fmla="*/ 1543 w 1607"/>
                <a:gd name="T5" fmla="*/ 491 h 1609"/>
                <a:gd name="T6" fmla="*/ 1470 w 1607"/>
                <a:gd name="T7" fmla="*/ 354 h 1609"/>
                <a:gd name="T8" fmla="*/ 1372 w 1607"/>
                <a:gd name="T9" fmla="*/ 235 h 1609"/>
                <a:gd name="T10" fmla="*/ 1253 w 1607"/>
                <a:gd name="T11" fmla="*/ 136 h 1609"/>
                <a:gd name="T12" fmla="*/ 1116 w 1607"/>
                <a:gd name="T13" fmla="*/ 63 h 1609"/>
                <a:gd name="T14" fmla="*/ 965 w 1607"/>
                <a:gd name="T15" fmla="*/ 16 h 1609"/>
                <a:gd name="T16" fmla="*/ 804 w 1607"/>
                <a:gd name="T17" fmla="*/ 0 h 1609"/>
                <a:gd name="T18" fmla="*/ 642 w 1607"/>
                <a:gd name="T19" fmla="*/ 16 h 1609"/>
                <a:gd name="T20" fmla="*/ 490 w 1607"/>
                <a:gd name="T21" fmla="*/ 63 h 1609"/>
                <a:gd name="T22" fmla="*/ 354 w 1607"/>
                <a:gd name="T23" fmla="*/ 136 h 1609"/>
                <a:gd name="T24" fmla="*/ 235 w 1607"/>
                <a:gd name="T25" fmla="*/ 235 h 1609"/>
                <a:gd name="T26" fmla="*/ 137 w 1607"/>
                <a:gd name="T27" fmla="*/ 354 h 1609"/>
                <a:gd name="T28" fmla="*/ 63 w 1607"/>
                <a:gd name="T29" fmla="*/ 491 h 1609"/>
                <a:gd name="T30" fmla="*/ 16 w 1607"/>
                <a:gd name="T31" fmla="*/ 641 h 1609"/>
                <a:gd name="T32" fmla="*/ 0 w 1607"/>
                <a:gd name="T33" fmla="*/ 804 h 1609"/>
                <a:gd name="T34" fmla="*/ 16 w 1607"/>
                <a:gd name="T35" fmla="*/ 966 h 1609"/>
                <a:gd name="T36" fmla="*/ 63 w 1607"/>
                <a:gd name="T37" fmla="*/ 1117 h 1609"/>
                <a:gd name="T38" fmla="*/ 137 w 1607"/>
                <a:gd name="T39" fmla="*/ 1253 h 1609"/>
                <a:gd name="T40" fmla="*/ 235 w 1607"/>
                <a:gd name="T41" fmla="*/ 1372 h 1609"/>
                <a:gd name="T42" fmla="*/ 354 w 1607"/>
                <a:gd name="T43" fmla="*/ 1471 h 1609"/>
                <a:gd name="T44" fmla="*/ 490 w 1607"/>
                <a:gd name="T45" fmla="*/ 1545 h 1609"/>
                <a:gd name="T46" fmla="*/ 642 w 1607"/>
                <a:gd name="T47" fmla="*/ 1591 h 1609"/>
                <a:gd name="T48" fmla="*/ 804 w 1607"/>
                <a:gd name="T49" fmla="*/ 1609 h 1609"/>
                <a:gd name="T50" fmla="*/ 965 w 1607"/>
                <a:gd name="T51" fmla="*/ 1591 h 1609"/>
                <a:gd name="T52" fmla="*/ 1116 w 1607"/>
                <a:gd name="T53" fmla="*/ 1545 h 1609"/>
                <a:gd name="T54" fmla="*/ 1253 w 1607"/>
                <a:gd name="T55" fmla="*/ 1471 h 1609"/>
                <a:gd name="T56" fmla="*/ 1372 w 1607"/>
                <a:gd name="T57" fmla="*/ 1372 h 1609"/>
                <a:gd name="T58" fmla="*/ 1470 w 1607"/>
                <a:gd name="T59" fmla="*/ 1253 h 1609"/>
                <a:gd name="T60" fmla="*/ 1543 w 1607"/>
                <a:gd name="T61" fmla="*/ 1117 h 1609"/>
                <a:gd name="T62" fmla="*/ 1591 w 1607"/>
                <a:gd name="T63" fmla="*/ 966 h 1609"/>
                <a:gd name="T64" fmla="*/ 1607 w 1607"/>
                <a:gd name="T65" fmla="*/ 804 h 1609"/>
                <a:gd name="T66" fmla="*/ 1607 w 1607"/>
                <a:gd name="T67" fmla="*/ 804 h 160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607"/>
                <a:gd name="T103" fmla="*/ 0 h 1609"/>
                <a:gd name="T104" fmla="*/ 1607 w 1607"/>
                <a:gd name="T105" fmla="*/ 1609 h 160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607" h="1609">
                  <a:moveTo>
                    <a:pt x="1607" y="804"/>
                  </a:moveTo>
                  <a:lnTo>
                    <a:pt x="1591" y="641"/>
                  </a:lnTo>
                  <a:lnTo>
                    <a:pt x="1543" y="491"/>
                  </a:lnTo>
                  <a:lnTo>
                    <a:pt x="1470" y="354"/>
                  </a:lnTo>
                  <a:lnTo>
                    <a:pt x="1372" y="235"/>
                  </a:lnTo>
                  <a:lnTo>
                    <a:pt x="1253" y="136"/>
                  </a:lnTo>
                  <a:lnTo>
                    <a:pt x="1116" y="63"/>
                  </a:lnTo>
                  <a:lnTo>
                    <a:pt x="965" y="16"/>
                  </a:lnTo>
                  <a:lnTo>
                    <a:pt x="804" y="0"/>
                  </a:lnTo>
                  <a:lnTo>
                    <a:pt x="642" y="16"/>
                  </a:lnTo>
                  <a:lnTo>
                    <a:pt x="490" y="63"/>
                  </a:lnTo>
                  <a:lnTo>
                    <a:pt x="354" y="136"/>
                  </a:lnTo>
                  <a:lnTo>
                    <a:pt x="235" y="235"/>
                  </a:lnTo>
                  <a:lnTo>
                    <a:pt x="137" y="354"/>
                  </a:lnTo>
                  <a:lnTo>
                    <a:pt x="63" y="491"/>
                  </a:lnTo>
                  <a:lnTo>
                    <a:pt x="16" y="641"/>
                  </a:lnTo>
                  <a:lnTo>
                    <a:pt x="0" y="804"/>
                  </a:lnTo>
                  <a:lnTo>
                    <a:pt x="16" y="966"/>
                  </a:lnTo>
                  <a:lnTo>
                    <a:pt x="63" y="1117"/>
                  </a:lnTo>
                  <a:lnTo>
                    <a:pt x="137" y="1253"/>
                  </a:lnTo>
                  <a:lnTo>
                    <a:pt x="235" y="1372"/>
                  </a:lnTo>
                  <a:lnTo>
                    <a:pt x="354" y="1471"/>
                  </a:lnTo>
                  <a:lnTo>
                    <a:pt x="490" y="1545"/>
                  </a:lnTo>
                  <a:lnTo>
                    <a:pt x="642" y="1591"/>
                  </a:lnTo>
                  <a:lnTo>
                    <a:pt x="804" y="1609"/>
                  </a:lnTo>
                  <a:lnTo>
                    <a:pt x="965" y="1591"/>
                  </a:lnTo>
                  <a:lnTo>
                    <a:pt x="1116" y="1545"/>
                  </a:lnTo>
                  <a:lnTo>
                    <a:pt x="1253" y="1471"/>
                  </a:lnTo>
                  <a:lnTo>
                    <a:pt x="1372" y="1372"/>
                  </a:lnTo>
                  <a:lnTo>
                    <a:pt x="1470" y="1253"/>
                  </a:lnTo>
                  <a:lnTo>
                    <a:pt x="1543" y="1117"/>
                  </a:lnTo>
                  <a:lnTo>
                    <a:pt x="1591" y="966"/>
                  </a:lnTo>
                  <a:lnTo>
                    <a:pt x="1607" y="804"/>
                  </a:lnTo>
                </a:path>
              </a:pathLst>
            </a:custGeom>
            <a:noFill/>
            <a:ln w="12700">
              <a:solidFill>
                <a:srgbClr val="000000"/>
              </a:solidFill>
              <a:prstDash val="solid"/>
              <a:round/>
              <a:headEnd/>
              <a:tailEnd/>
            </a:ln>
          </p:spPr>
          <p:txBody>
            <a:bodyPr/>
            <a:lstStyle/>
            <a:p>
              <a:endParaRPr lang="cs-CZ"/>
            </a:p>
          </p:txBody>
        </p:sp>
        <p:sp>
          <p:nvSpPr>
            <p:cNvPr id="23635" name="Freeform 90"/>
            <p:cNvSpPr>
              <a:spLocks/>
            </p:cNvSpPr>
            <p:nvPr/>
          </p:nvSpPr>
          <p:spPr bwMode="auto">
            <a:xfrm>
              <a:off x="1792" y="2638"/>
              <a:ext cx="398" cy="347"/>
            </a:xfrm>
            <a:custGeom>
              <a:avLst/>
              <a:gdLst>
                <a:gd name="T0" fmla="*/ 1117 w 1117"/>
                <a:gd name="T1" fmla="*/ 504 h 1008"/>
                <a:gd name="T2" fmla="*/ 1105 w 1117"/>
                <a:gd name="T3" fmla="*/ 402 h 1008"/>
                <a:gd name="T4" fmla="*/ 1073 w 1117"/>
                <a:gd name="T5" fmla="*/ 307 h 1008"/>
                <a:gd name="T6" fmla="*/ 1021 w 1117"/>
                <a:gd name="T7" fmla="*/ 222 h 1008"/>
                <a:gd name="T8" fmla="*/ 953 w 1117"/>
                <a:gd name="T9" fmla="*/ 147 h 1008"/>
                <a:gd name="T10" fmla="*/ 871 w 1117"/>
                <a:gd name="T11" fmla="*/ 86 h 1008"/>
                <a:gd name="T12" fmla="*/ 775 w 1117"/>
                <a:gd name="T13" fmla="*/ 39 h 1008"/>
                <a:gd name="T14" fmla="*/ 671 w 1117"/>
                <a:gd name="T15" fmla="*/ 10 h 1008"/>
                <a:gd name="T16" fmla="*/ 559 w 1117"/>
                <a:gd name="T17" fmla="*/ 0 h 1008"/>
                <a:gd name="T18" fmla="*/ 445 w 1117"/>
                <a:gd name="T19" fmla="*/ 10 h 1008"/>
                <a:gd name="T20" fmla="*/ 341 w 1117"/>
                <a:gd name="T21" fmla="*/ 39 h 1008"/>
                <a:gd name="T22" fmla="*/ 245 w 1117"/>
                <a:gd name="T23" fmla="*/ 86 h 1008"/>
                <a:gd name="T24" fmla="*/ 163 w 1117"/>
                <a:gd name="T25" fmla="*/ 147 h 1008"/>
                <a:gd name="T26" fmla="*/ 95 w 1117"/>
                <a:gd name="T27" fmla="*/ 222 h 1008"/>
                <a:gd name="T28" fmla="*/ 43 w 1117"/>
                <a:gd name="T29" fmla="*/ 307 h 1008"/>
                <a:gd name="T30" fmla="*/ 11 w 1117"/>
                <a:gd name="T31" fmla="*/ 402 h 1008"/>
                <a:gd name="T32" fmla="*/ 0 w 1117"/>
                <a:gd name="T33" fmla="*/ 504 h 1008"/>
                <a:gd name="T34" fmla="*/ 11 w 1117"/>
                <a:gd name="T35" fmla="*/ 606 h 1008"/>
                <a:gd name="T36" fmla="*/ 43 w 1117"/>
                <a:gd name="T37" fmla="*/ 700 h 1008"/>
                <a:gd name="T38" fmla="*/ 95 w 1117"/>
                <a:gd name="T39" fmla="*/ 785 h 1008"/>
                <a:gd name="T40" fmla="*/ 163 w 1117"/>
                <a:gd name="T41" fmla="*/ 860 h 1008"/>
                <a:gd name="T42" fmla="*/ 245 w 1117"/>
                <a:gd name="T43" fmla="*/ 922 h 1008"/>
                <a:gd name="T44" fmla="*/ 341 w 1117"/>
                <a:gd name="T45" fmla="*/ 968 h 1008"/>
                <a:gd name="T46" fmla="*/ 445 w 1117"/>
                <a:gd name="T47" fmla="*/ 997 h 1008"/>
                <a:gd name="T48" fmla="*/ 559 w 1117"/>
                <a:gd name="T49" fmla="*/ 1008 h 1008"/>
                <a:gd name="T50" fmla="*/ 671 w 1117"/>
                <a:gd name="T51" fmla="*/ 997 h 1008"/>
                <a:gd name="T52" fmla="*/ 775 w 1117"/>
                <a:gd name="T53" fmla="*/ 968 h 1008"/>
                <a:gd name="T54" fmla="*/ 871 w 1117"/>
                <a:gd name="T55" fmla="*/ 922 h 1008"/>
                <a:gd name="T56" fmla="*/ 953 w 1117"/>
                <a:gd name="T57" fmla="*/ 860 h 1008"/>
                <a:gd name="T58" fmla="*/ 1021 w 1117"/>
                <a:gd name="T59" fmla="*/ 785 h 1008"/>
                <a:gd name="T60" fmla="*/ 1073 w 1117"/>
                <a:gd name="T61" fmla="*/ 700 h 1008"/>
                <a:gd name="T62" fmla="*/ 1105 w 1117"/>
                <a:gd name="T63" fmla="*/ 606 h 1008"/>
                <a:gd name="T64" fmla="*/ 1117 w 1117"/>
                <a:gd name="T65" fmla="*/ 504 h 100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17"/>
                <a:gd name="T100" fmla="*/ 0 h 1008"/>
                <a:gd name="T101" fmla="*/ 1117 w 1117"/>
                <a:gd name="T102" fmla="*/ 1008 h 100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17" h="1008">
                  <a:moveTo>
                    <a:pt x="1117" y="504"/>
                  </a:moveTo>
                  <a:lnTo>
                    <a:pt x="1105" y="402"/>
                  </a:lnTo>
                  <a:lnTo>
                    <a:pt x="1073" y="307"/>
                  </a:lnTo>
                  <a:lnTo>
                    <a:pt x="1021" y="222"/>
                  </a:lnTo>
                  <a:lnTo>
                    <a:pt x="953" y="147"/>
                  </a:lnTo>
                  <a:lnTo>
                    <a:pt x="871" y="86"/>
                  </a:lnTo>
                  <a:lnTo>
                    <a:pt x="775" y="39"/>
                  </a:lnTo>
                  <a:lnTo>
                    <a:pt x="671" y="10"/>
                  </a:lnTo>
                  <a:lnTo>
                    <a:pt x="559" y="0"/>
                  </a:lnTo>
                  <a:lnTo>
                    <a:pt x="445" y="10"/>
                  </a:lnTo>
                  <a:lnTo>
                    <a:pt x="341" y="39"/>
                  </a:lnTo>
                  <a:lnTo>
                    <a:pt x="245" y="86"/>
                  </a:lnTo>
                  <a:lnTo>
                    <a:pt x="163" y="147"/>
                  </a:lnTo>
                  <a:lnTo>
                    <a:pt x="95" y="222"/>
                  </a:lnTo>
                  <a:lnTo>
                    <a:pt x="43" y="307"/>
                  </a:lnTo>
                  <a:lnTo>
                    <a:pt x="11" y="402"/>
                  </a:lnTo>
                  <a:lnTo>
                    <a:pt x="0" y="504"/>
                  </a:lnTo>
                  <a:lnTo>
                    <a:pt x="11" y="606"/>
                  </a:lnTo>
                  <a:lnTo>
                    <a:pt x="43" y="700"/>
                  </a:lnTo>
                  <a:lnTo>
                    <a:pt x="95" y="785"/>
                  </a:lnTo>
                  <a:lnTo>
                    <a:pt x="163" y="860"/>
                  </a:lnTo>
                  <a:lnTo>
                    <a:pt x="245" y="922"/>
                  </a:lnTo>
                  <a:lnTo>
                    <a:pt x="341" y="968"/>
                  </a:lnTo>
                  <a:lnTo>
                    <a:pt x="445" y="997"/>
                  </a:lnTo>
                  <a:lnTo>
                    <a:pt x="559" y="1008"/>
                  </a:lnTo>
                  <a:lnTo>
                    <a:pt x="671" y="997"/>
                  </a:lnTo>
                  <a:lnTo>
                    <a:pt x="775" y="968"/>
                  </a:lnTo>
                  <a:lnTo>
                    <a:pt x="871" y="922"/>
                  </a:lnTo>
                  <a:lnTo>
                    <a:pt x="953" y="860"/>
                  </a:lnTo>
                  <a:lnTo>
                    <a:pt x="1021" y="785"/>
                  </a:lnTo>
                  <a:lnTo>
                    <a:pt x="1073" y="700"/>
                  </a:lnTo>
                  <a:lnTo>
                    <a:pt x="1105" y="606"/>
                  </a:lnTo>
                  <a:lnTo>
                    <a:pt x="1117" y="504"/>
                  </a:lnTo>
                  <a:close/>
                </a:path>
              </a:pathLst>
            </a:custGeom>
            <a:solidFill>
              <a:srgbClr val="800000"/>
            </a:solidFill>
            <a:ln w="9525">
              <a:noFill/>
              <a:round/>
              <a:headEnd/>
              <a:tailEnd/>
            </a:ln>
          </p:spPr>
          <p:txBody>
            <a:bodyPr/>
            <a:lstStyle/>
            <a:p>
              <a:endParaRPr lang="cs-CZ"/>
            </a:p>
          </p:txBody>
        </p:sp>
        <p:sp>
          <p:nvSpPr>
            <p:cNvPr id="23636" name="Freeform 91"/>
            <p:cNvSpPr>
              <a:spLocks/>
            </p:cNvSpPr>
            <p:nvPr/>
          </p:nvSpPr>
          <p:spPr bwMode="auto">
            <a:xfrm>
              <a:off x="1792" y="2638"/>
              <a:ext cx="398" cy="347"/>
            </a:xfrm>
            <a:custGeom>
              <a:avLst/>
              <a:gdLst>
                <a:gd name="T0" fmla="*/ 1117 w 1117"/>
                <a:gd name="T1" fmla="*/ 504 h 1008"/>
                <a:gd name="T2" fmla="*/ 1105 w 1117"/>
                <a:gd name="T3" fmla="*/ 402 h 1008"/>
                <a:gd name="T4" fmla="*/ 1073 w 1117"/>
                <a:gd name="T5" fmla="*/ 307 h 1008"/>
                <a:gd name="T6" fmla="*/ 1021 w 1117"/>
                <a:gd name="T7" fmla="*/ 222 h 1008"/>
                <a:gd name="T8" fmla="*/ 953 w 1117"/>
                <a:gd name="T9" fmla="*/ 147 h 1008"/>
                <a:gd name="T10" fmla="*/ 871 w 1117"/>
                <a:gd name="T11" fmla="*/ 86 h 1008"/>
                <a:gd name="T12" fmla="*/ 775 w 1117"/>
                <a:gd name="T13" fmla="*/ 39 h 1008"/>
                <a:gd name="T14" fmla="*/ 671 w 1117"/>
                <a:gd name="T15" fmla="*/ 10 h 1008"/>
                <a:gd name="T16" fmla="*/ 559 w 1117"/>
                <a:gd name="T17" fmla="*/ 0 h 1008"/>
                <a:gd name="T18" fmla="*/ 445 w 1117"/>
                <a:gd name="T19" fmla="*/ 10 h 1008"/>
                <a:gd name="T20" fmla="*/ 341 w 1117"/>
                <a:gd name="T21" fmla="*/ 39 h 1008"/>
                <a:gd name="T22" fmla="*/ 245 w 1117"/>
                <a:gd name="T23" fmla="*/ 86 h 1008"/>
                <a:gd name="T24" fmla="*/ 163 w 1117"/>
                <a:gd name="T25" fmla="*/ 147 h 1008"/>
                <a:gd name="T26" fmla="*/ 95 w 1117"/>
                <a:gd name="T27" fmla="*/ 222 h 1008"/>
                <a:gd name="T28" fmla="*/ 43 w 1117"/>
                <a:gd name="T29" fmla="*/ 307 h 1008"/>
                <a:gd name="T30" fmla="*/ 11 w 1117"/>
                <a:gd name="T31" fmla="*/ 402 h 1008"/>
                <a:gd name="T32" fmla="*/ 0 w 1117"/>
                <a:gd name="T33" fmla="*/ 504 h 1008"/>
                <a:gd name="T34" fmla="*/ 11 w 1117"/>
                <a:gd name="T35" fmla="*/ 606 h 1008"/>
                <a:gd name="T36" fmla="*/ 43 w 1117"/>
                <a:gd name="T37" fmla="*/ 700 h 1008"/>
                <a:gd name="T38" fmla="*/ 95 w 1117"/>
                <a:gd name="T39" fmla="*/ 785 h 1008"/>
                <a:gd name="T40" fmla="*/ 163 w 1117"/>
                <a:gd name="T41" fmla="*/ 860 h 1008"/>
                <a:gd name="T42" fmla="*/ 245 w 1117"/>
                <a:gd name="T43" fmla="*/ 922 h 1008"/>
                <a:gd name="T44" fmla="*/ 341 w 1117"/>
                <a:gd name="T45" fmla="*/ 968 h 1008"/>
                <a:gd name="T46" fmla="*/ 445 w 1117"/>
                <a:gd name="T47" fmla="*/ 997 h 1008"/>
                <a:gd name="T48" fmla="*/ 559 w 1117"/>
                <a:gd name="T49" fmla="*/ 1008 h 1008"/>
                <a:gd name="T50" fmla="*/ 671 w 1117"/>
                <a:gd name="T51" fmla="*/ 997 h 1008"/>
                <a:gd name="T52" fmla="*/ 775 w 1117"/>
                <a:gd name="T53" fmla="*/ 968 h 1008"/>
                <a:gd name="T54" fmla="*/ 871 w 1117"/>
                <a:gd name="T55" fmla="*/ 922 h 1008"/>
                <a:gd name="T56" fmla="*/ 953 w 1117"/>
                <a:gd name="T57" fmla="*/ 860 h 1008"/>
                <a:gd name="T58" fmla="*/ 1021 w 1117"/>
                <a:gd name="T59" fmla="*/ 785 h 1008"/>
                <a:gd name="T60" fmla="*/ 1073 w 1117"/>
                <a:gd name="T61" fmla="*/ 700 h 1008"/>
                <a:gd name="T62" fmla="*/ 1105 w 1117"/>
                <a:gd name="T63" fmla="*/ 606 h 1008"/>
                <a:gd name="T64" fmla="*/ 1117 w 1117"/>
                <a:gd name="T65" fmla="*/ 504 h 1008"/>
                <a:gd name="T66" fmla="*/ 1117 w 1117"/>
                <a:gd name="T67" fmla="*/ 504 h 100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17"/>
                <a:gd name="T103" fmla="*/ 0 h 1008"/>
                <a:gd name="T104" fmla="*/ 1117 w 1117"/>
                <a:gd name="T105" fmla="*/ 1008 h 100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17" h="1008">
                  <a:moveTo>
                    <a:pt x="1117" y="504"/>
                  </a:moveTo>
                  <a:lnTo>
                    <a:pt x="1105" y="402"/>
                  </a:lnTo>
                  <a:lnTo>
                    <a:pt x="1073" y="307"/>
                  </a:lnTo>
                  <a:lnTo>
                    <a:pt x="1021" y="222"/>
                  </a:lnTo>
                  <a:lnTo>
                    <a:pt x="953" y="147"/>
                  </a:lnTo>
                  <a:lnTo>
                    <a:pt x="871" y="86"/>
                  </a:lnTo>
                  <a:lnTo>
                    <a:pt x="775" y="39"/>
                  </a:lnTo>
                  <a:lnTo>
                    <a:pt x="671" y="10"/>
                  </a:lnTo>
                  <a:lnTo>
                    <a:pt x="559" y="0"/>
                  </a:lnTo>
                  <a:lnTo>
                    <a:pt x="445" y="10"/>
                  </a:lnTo>
                  <a:lnTo>
                    <a:pt x="341" y="39"/>
                  </a:lnTo>
                  <a:lnTo>
                    <a:pt x="245" y="86"/>
                  </a:lnTo>
                  <a:lnTo>
                    <a:pt x="163" y="147"/>
                  </a:lnTo>
                  <a:lnTo>
                    <a:pt x="95" y="222"/>
                  </a:lnTo>
                  <a:lnTo>
                    <a:pt x="43" y="307"/>
                  </a:lnTo>
                  <a:lnTo>
                    <a:pt x="11" y="402"/>
                  </a:lnTo>
                  <a:lnTo>
                    <a:pt x="0" y="504"/>
                  </a:lnTo>
                  <a:lnTo>
                    <a:pt x="11" y="606"/>
                  </a:lnTo>
                  <a:lnTo>
                    <a:pt x="43" y="700"/>
                  </a:lnTo>
                  <a:lnTo>
                    <a:pt x="95" y="785"/>
                  </a:lnTo>
                  <a:lnTo>
                    <a:pt x="163" y="860"/>
                  </a:lnTo>
                  <a:lnTo>
                    <a:pt x="245" y="922"/>
                  </a:lnTo>
                  <a:lnTo>
                    <a:pt x="341" y="968"/>
                  </a:lnTo>
                  <a:lnTo>
                    <a:pt x="445" y="997"/>
                  </a:lnTo>
                  <a:lnTo>
                    <a:pt x="559" y="1008"/>
                  </a:lnTo>
                  <a:lnTo>
                    <a:pt x="671" y="997"/>
                  </a:lnTo>
                  <a:lnTo>
                    <a:pt x="775" y="968"/>
                  </a:lnTo>
                  <a:lnTo>
                    <a:pt x="871" y="922"/>
                  </a:lnTo>
                  <a:lnTo>
                    <a:pt x="953" y="860"/>
                  </a:lnTo>
                  <a:lnTo>
                    <a:pt x="1021" y="785"/>
                  </a:lnTo>
                  <a:lnTo>
                    <a:pt x="1073" y="700"/>
                  </a:lnTo>
                  <a:lnTo>
                    <a:pt x="1105" y="606"/>
                  </a:lnTo>
                  <a:lnTo>
                    <a:pt x="1117" y="504"/>
                  </a:lnTo>
                </a:path>
              </a:pathLst>
            </a:custGeom>
            <a:noFill/>
            <a:ln w="12700">
              <a:solidFill>
                <a:srgbClr val="800000"/>
              </a:solidFill>
              <a:prstDash val="solid"/>
              <a:round/>
              <a:headEnd/>
              <a:tailEnd/>
            </a:ln>
          </p:spPr>
          <p:txBody>
            <a:bodyPr/>
            <a:lstStyle/>
            <a:p>
              <a:endParaRPr lang="cs-CZ"/>
            </a:p>
          </p:txBody>
        </p:sp>
        <p:sp>
          <p:nvSpPr>
            <p:cNvPr id="23637" name="Rectangle 92"/>
            <p:cNvSpPr>
              <a:spLocks noChangeArrowheads="1"/>
            </p:cNvSpPr>
            <p:nvPr/>
          </p:nvSpPr>
          <p:spPr bwMode="auto">
            <a:xfrm>
              <a:off x="1868" y="2745"/>
              <a:ext cx="212" cy="163"/>
            </a:xfrm>
            <a:prstGeom prst="rect">
              <a:avLst/>
            </a:prstGeom>
            <a:noFill/>
            <a:ln w="9525">
              <a:noFill/>
              <a:miter lim="800000"/>
              <a:headEnd/>
              <a:tailEnd/>
            </a:ln>
          </p:spPr>
          <p:txBody>
            <a:bodyPr wrap="none" lIns="0" tIns="0" rIns="0" bIns="0">
              <a:spAutoFit/>
            </a:bodyPr>
            <a:lstStyle/>
            <a:p>
              <a:r>
                <a:rPr lang="en-GB" altLang="it-IT" sz="1700" b="1">
                  <a:solidFill>
                    <a:srgbClr val="FFFF00"/>
                  </a:solidFill>
                  <a:latin typeface="Arial" pitchFamily="34" charset="0"/>
                </a:rPr>
                <a:t>Tr1</a:t>
              </a:r>
              <a:endParaRPr lang="en-GB" altLang="it-IT" sz="2800" b="1">
                <a:latin typeface="Times New Roman" pitchFamily="18" charset="0"/>
              </a:endParaRPr>
            </a:p>
          </p:txBody>
        </p:sp>
        <p:sp>
          <p:nvSpPr>
            <p:cNvPr id="23638" name="Freeform 93"/>
            <p:cNvSpPr>
              <a:spLocks/>
            </p:cNvSpPr>
            <p:nvPr/>
          </p:nvSpPr>
          <p:spPr bwMode="auto">
            <a:xfrm>
              <a:off x="1924" y="1745"/>
              <a:ext cx="1015" cy="723"/>
            </a:xfrm>
            <a:custGeom>
              <a:avLst/>
              <a:gdLst>
                <a:gd name="T0" fmla="*/ 1424 w 1432"/>
                <a:gd name="T1" fmla="*/ 912 h 928"/>
                <a:gd name="T2" fmla="*/ 1424 w 1432"/>
                <a:gd name="T3" fmla="*/ 864 h 928"/>
                <a:gd name="T4" fmla="*/ 1376 w 1432"/>
                <a:gd name="T5" fmla="*/ 528 h 928"/>
                <a:gd name="T6" fmla="*/ 1184 w 1432"/>
                <a:gd name="T7" fmla="*/ 480 h 928"/>
                <a:gd name="T8" fmla="*/ 848 w 1432"/>
                <a:gd name="T9" fmla="*/ 480 h 928"/>
                <a:gd name="T10" fmla="*/ 224 w 1432"/>
                <a:gd name="T11" fmla="*/ 480 h 928"/>
                <a:gd name="T12" fmla="*/ 32 w 1432"/>
                <a:gd name="T13" fmla="*/ 432 h 928"/>
                <a:gd name="T14" fmla="*/ 32 w 1432"/>
                <a:gd name="T15" fmla="*/ 0 h 928"/>
                <a:gd name="T16" fmla="*/ 0 60000 65536"/>
                <a:gd name="T17" fmla="*/ 0 60000 65536"/>
                <a:gd name="T18" fmla="*/ 0 60000 65536"/>
                <a:gd name="T19" fmla="*/ 0 60000 65536"/>
                <a:gd name="T20" fmla="*/ 0 60000 65536"/>
                <a:gd name="T21" fmla="*/ 0 60000 65536"/>
                <a:gd name="T22" fmla="*/ 0 60000 65536"/>
                <a:gd name="T23" fmla="*/ 0 60000 65536"/>
                <a:gd name="T24" fmla="*/ 0 w 1432"/>
                <a:gd name="T25" fmla="*/ 0 h 928"/>
                <a:gd name="T26" fmla="*/ 1432 w 1432"/>
                <a:gd name="T27" fmla="*/ 928 h 9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2" h="928">
                  <a:moveTo>
                    <a:pt x="1424" y="912"/>
                  </a:moveTo>
                  <a:cubicBezTo>
                    <a:pt x="1428" y="920"/>
                    <a:pt x="1432" y="928"/>
                    <a:pt x="1424" y="864"/>
                  </a:cubicBezTo>
                  <a:cubicBezTo>
                    <a:pt x="1416" y="800"/>
                    <a:pt x="1416" y="592"/>
                    <a:pt x="1376" y="528"/>
                  </a:cubicBezTo>
                  <a:cubicBezTo>
                    <a:pt x="1336" y="464"/>
                    <a:pt x="1272" y="488"/>
                    <a:pt x="1184" y="480"/>
                  </a:cubicBezTo>
                  <a:cubicBezTo>
                    <a:pt x="1096" y="472"/>
                    <a:pt x="1008" y="480"/>
                    <a:pt x="848" y="480"/>
                  </a:cubicBezTo>
                  <a:cubicBezTo>
                    <a:pt x="688" y="480"/>
                    <a:pt x="360" y="488"/>
                    <a:pt x="224" y="480"/>
                  </a:cubicBezTo>
                  <a:cubicBezTo>
                    <a:pt x="88" y="472"/>
                    <a:pt x="64" y="512"/>
                    <a:pt x="32" y="432"/>
                  </a:cubicBezTo>
                  <a:cubicBezTo>
                    <a:pt x="0" y="352"/>
                    <a:pt x="16" y="176"/>
                    <a:pt x="32" y="0"/>
                  </a:cubicBezTo>
                </a:path>
              </a:pathLst>
            </a:custGeom>
            <a:noFill/>
            <a:ln w="50800" cap="flat">
              <a:solidFill>
                <a:schemeClr val="tx2"/>
              </a:solidFill>
              <a:prstDash val="sysDot"/>
              <a:round/>
              <a:headEnd/>
              <a:tailEnd type="triangle" w="med" len="med"/>
            </a:ln>
          </p:spPr>
          <p:txBody>
            <a:bodyPr wrap="none" anchor="ctr"/>
            <a:lstStyle/>
            <a:p>
              <a:endParaRPr lang="cs-CZ"/>
            </a:p>
          </p:txBody>
        </p:sp>
        <p:sp>
          <p:nvSpPr>
            <p:cNvPr id="23639" name="Rectangle 94"/>
            <p:cNvSpPr>
              <a:spLocks noChangeArrowheads="1"/>
            </p:cNvSpPr>
            <p:nvPr/>
          </p:nvSpPr>
          <p:spPr bwMode="auto">
            <a:xfrm>
              <a:off x="3176" y="2936"/>
              <a:ext cx="448" cy="230"/>
            </a:xfrm>
            <a:prstGeom prst="rect">
              <a:avLst/>
            </a:prstGeom>
            <a:noFill/>
            <a:ln w="9525">
              <a:noFill/>
              <a:miter lim="800000"/>
              <a:headEnd/>
              <a:tailEnd/>
            </a:ln>
          </p:spPr>
          <p:txBody>
            <a:bodyPr wrap="none" lIns="0" tIns="0" rIns="0" bIns="0">
              <a:spAutoFit/>
            </a:bodyPr>
            <a:lstStyle/>
            <a:p>
              <a:r>
                <a:rPr lang="en-GB" altLang="it-IT" b="1">
                  <a:solidFill>
                    <a:schemeClr val="tx2"/>
                  </a:solidFill>
                  <a:latin typeface="Arial" pitchFamily="34" charset="0"/>
                </a:rPr>
                <a:t>IL-10</a:t>
              </a:r>
              <a:endParaRPr lang="en-GB" altLang="it-IT">
                <a:solidFill>
                  <a:schemeClr val="tx2"/>
                </a:solidFill>
                <a:latin typeface="Times New Roman" pitchFamily="18" charset="0"/>
              </a:endParaRPr>
            </a:p>
          </p:txBody>
        </p:sp>
        <p:sp>
          <p:nvSpPr>
            <p:cNvPr id="23640" name="Freeform 95"/>
            <p:cNvSpPr>
              <a:spLocks/>
            </p:cNvSpPr>
            <p:nvPr/>
          </p:nvSpPr>
          <p:spPr bwMode="auto">
            <a:xfrm>
              <a:off x="2466" y="2580"/>
              <a:ext cx="356" cy="229"/>
            </a:xfrm>
            <a:custGeom>
              <a:avLst/>
              <a:gdLst>
                <a:gd name="T0" fmla="*/ 0 w 1587"/>
                <a:gd name="T1" fmla="*/ 776 h 776"/>
                <a:gd name="T2" fmla="*/ 473 w 1587"/>
                <a:gd name="T3" fmla="*/ 776 h 776"/>
                <a:gd name="T4" fmla="*/ 794 w 1587"/>
                <a:gd name="T5" fmla="*/ 0 h 776"/>
                <a:gd name="T6" fmla="*/ 1587 w 1587"/>
                <a:gd name="T7" fmla="*/ 0 h 776"/>
                <a:gd name="T8" fmla="*/ 0 60000 65536"/>
                <a:gd name="T9" fmla="*/ 0 60000 65536"/>
                <a:gd name="T10" fmla="*/ 0 60000 65536"/>
                <a:gd name="T11" fmla="*/ 0 60000 65536"/>
                <a:gd name="T12" fmla="*/ 0 w 1587"/>
                <a:gd name="T13" fmla="*/ 0 h 776"/>
                <a:gd name="T14" fmla="*/ 1587 w 1587"/>
                <a:gd name="T15" fmla="*/ 776 h 776"/>
              </a:gdLst>
              <a:ahLst/>
              <a:cxnLst>
                <a:cxn ang="T8">
                  <a:pos x="T0" y="T1"/>
                </a:cxn>
                <a:cxn ang="T9">
                  <a:pos x="T2" y="T3"/>
                </a:cxn>
                <a:cxn ang="T10">
                  <a:pos x="T4" y="T5"/>
                </a:cxn>
                <a:cxn ang="T11">
                  <a:pos x="T6" y="T7"/>
                </a:cxn>
              </a:cxnLst>
              <a:rect l="T12" t="T13" r="T14" b="T15"/>
              <a:pathLst>
                <a:path w="1587" h="776">
                  <a:moveTo>
                    <a:pt x="0" y="776"/>
                  </a:moveTo>
                  <a:lnTo>
                    <a:pt x="473" y="776"/>
                  </a:lnTo>
                  <a:lnTo>
                    <a:pt x="794" y="0"/>
                  </a:lnTo>
                  <a:lnTo>
                    <a:pt x="1587" y="0"/>
                  </a:lnTo>
                </a:path>
              </a:pathLst>
            </a:custGeom>
            <a:noFill/>
            <a:ln w="38100">
              <a:solidFill>
                <a:schemeClr val="tx2"/>
              </a:solidFill>
              <a:prstDash val="solid"/>
              <a:round/>
              <a:headEnd/>
              <a:tailEnd/>
            </a:ln>
          </p:spPr>
          <p:txBody>
            <a:bodyPr/>
            <a:lstStyle/>
            <a:p>
              <a:endParaRPr lang="cs-CZ"/>
            </a:p>
          </p:txBody>
        </p:sp>
        <p:sp>
          <p:nvSpPr>
            <p:cNvPr id="23641" name="Freeform 96"/>
            <p:cNvSpPr>
              <a:spLocks/>
            </p:cNvSpPr>
            <p:nvPr/>
          </p:nvSpPr>
          <p:spPr bwMode="auto">
            <a:xfrm>
              <a:off x="2792" y="2537"/>
              <a:ext cx="88" cy="85"/>
            </a:xfrm>
            <a:custGeom>
              <a:avLst/>
              <a:gdLst>
                <a:gd name="T0" fmla="*/ 0 w 289"/>
                <a:gd name="T1" fmla="*/ 0 h 289"/>
                <a:gd name="T2" fmla="*/ 289 w 289"/>
                <a:gd name="T3" fmla="*/ 145 h 289"/>
                <a:gd name="T4" fmla="*/ 0 w 289"/>
                <a:gd name="T5" fmla="*/ 289 h 289"/>
                <a:gd name="T6" fmla="*/ 97 w 289"/>
                <a:gd name="T7" fmla="*/ 145 h 289"/>
                <a:gd name="T8" fmla="*/ 0 w 289"/>
                <a:gd name="T9" fmla="*/ 0 h 289"/>
                <a:gd name="T10" fmla="*/ 0 60000 65536"/>
                <a:gd name="T11" fmla="*/ 0 60000 65536"/>
                <a:gd name="T12" fmla="*/ 0 60000 65536"/>
                <a:gd name="T13" fmla="*/ 0 60000 65536"/>
                <a:gd name="T14" fmla="*/ 0 60000 65536"/>
                <a:gd name="T15" fmla="*/ 0 w 289"/>
                <a:gd name="T16" fmla="*/ 0 h 289"/>
                <a:gd name="T17" fmla="*/ 289 w 289"/>
                <a:gd name="T18" fmla="*/ 289 h 289"/>
              </a:gdLst>
              <a:ahLst/>
              <a:cxnLst>
                <a:cxn ang="T10">
                  <a:pos x="T0" y="T1"/>
                </a:cxn>
                <a:cxn ang="T11">
                  <a:pos x="T2" y="T3"/>
                </a:cxn>
                <a:cxn ang="T12">
                  <a:pos x="T4" y="T5"/>
                </a:cxn>
                <a:cxn ang="T13">
                  <a:pos x="T6" y="T7"/>
                </a:cxn>
                <a:cxn ang="T14">
                  <a:pos x="T8" y="T9"/>
                </a:cxn>
              </a:cxnLst>
              <a:rect l="T15" t="T16" r="T17" b="T18"/>
              <a:pathLst>
                <a:path w="289" h="289">
                  <a:moveTo>
                    <a:pt x="0" y="0"/>
                  </a:moveTo>
                  <a:lnTo>
                    <a:pt x="289" y="145"/>
                  </a:lnTo>
                  <a:lnTo>
                    <a:pt x="0" y="289"/>
                  </a:lnTo>
                  <a:lnTo>
                    <a:pt x="97" y="145"/>
                  </a:lnTo>
                  <a:lnTo>
                    <a:pt x="0" y="0"/>
                  </a:lnTo>
                  <a:close/>
                </a:path>
              </a:pathLst>
            </a:custGeom>
            <a:solidFill>
              <a:schemeClr val="tx2"/>
            </a:solidFill>
            <a:ln w="9525">
              <a:solidFill>
                <a:schemeClr val="tx2"/>
              </a:solidFill>
              <a:round/>
              <a:headEnd/>
              <a:tailEnd/>
            </a:ln>
          </p:spPr>
          <p:txBody>
            <a:bodyPr/>
            <a:lstStyle/>
            <a:p>
              <a:endParaRPr lang="cs-CZ"/>
            </a:p>
          </p:txBody>
        </p:sp>
        <p:sp>
          <p:nvSpPr>
            <p:cNvPr id="23642" name="Freeform 97"/>
            <p:cNvSpPr>
              <a:spLocks/>
            </p:cNvSpPr>
            <p:nvPr/>
          </p:nvSpPr>
          <p:spPr bwMode="auto">
            <a:xfrm>
              <a:off x="2333" y="2808"/>
              <a:ext cx="751" cy="230"/>
            </a:xfrm>
            <a:custGeom>
              <a:avLst/>
              <a:gdLst>
                <a:gd name="T0" fmla="*/ 0 w 1587"/>
                <a:gd name="T1" fmla="*/ 0 h 777"/>
                <a:gd name="T2" fmla="*/ 473 w 1587"/>
                <a:gd name="T3" fmla="*/ 0 h 777"/>
                <a:gd name="T4" fmla="*/ 794 w 1587"/>
                <a:gd name="T5" fmla="*/ 777 h 777"/>
                <a:gd name="T6" fmla="*/ 1587 w 1587"/>
                <a:gd name="T7" fmla="*/ 777 h 777"/>
                <a:gd name="T8" fmla="*/ 0 60000 65536"/>
                <a:gd name="T9" fmla="*/ 0 60000 65536"/>
                <a:gd name="T10" fmla="*/ 0 60000 65536"/>
                <a:gd name="T11" fmla="*/ 0 60000 65536"/>
                <a:gd name="T12" fmla="*/ 0 w 1587"/>
                <a:gd name="T13" fmla="*/ 0 h 777"/>
                <a:gd name="T14" fmla="*/ 1587 w 1587"/>
                <a:gd name="T15" fmla="*/ 777 h 777"/>
              </a:gdLst>
              <a:ahLst/>
              <a:cxnLst>
                <a:cxn ang="T8">
                  <a:pos x="T0" y="T1"/>
                </a:cxn>
                <a:cxn ang="T9">
                  <a:pos x="T2" y="T3"/>
                </a:cxn>
                <a:cxn ang="T10">
                  <a:pos x="T4" y="T5"/>
                </a:cxn>
                <a:cxn ang="T11">
                  <a:pos x="T6" y="T7"/>
                </a:cxn>
              </a:cxnLst>
              <a:rect l="T12" t="T13" r="T14" b="T15"/>
              <a:pathLst>
                <a:path w="1587" h="777">
                  <a:moveTo>
                    <a:pt x="0" y="0"/>
                  </a:moveTo>
                  <a:lnTo>
                    <a:pt x="473" y="0"/>
                  </a:lnTo>
                  <a:lnTo>
                    <a:pt x="794" y="777"/>
                  </a:lnTo>
                  <a:lnTo>
                    <a:pt x="1587" y="777"/>
                  </a:lnTo>
                </a:path>
              </a:pathLst>
            </a:custGeom>
            <a:noFill/>
            <a:ln w="38100">
              <a:solidFill>
                <a:schemeClr val="tx2"/>
              </a:solidFill>
              <a:prstDash val="solid"/>
              <a:round/>
              <a:headEnd/>
              <a:tailEnd/>
            </a:ln>
          </p:spPr>
          <p:txBody>
            <a:bodyPr/>
            <a:lstStyle/>
            <a:p>
              <a:endParaRPr lang="cs-CZ"/>
            </a:p>
          </p:txBody>
        </p:sp>
        <p:sp>
          <p:nvSpPr>
            <p:cNvPr id="23643" name="Freeform 98"/>
            <p:cNvSpPr>
              <a:spLocks/>
            </p:cNvSpPr>
            <p:nvPr/>
          </p:nvSpPr>
          <p:spPr bwMode="auto">
            <a:xfrm>
              <a:off x="3047" y="2995"/>
              <a:ext cx="89" cy="85"/>
            </a:xfrm>
            <a:custGeom>
              <a:avLst/>
              <a:gdLst>
                <a:gd name="T0" fmla="*/ 0 w 289"/>
                <a:gd name="T1" fmla="*/ 0 h 289"/>
                <a:gd name="T2" fmla="*/ 289 w 289"/>
                <a:gd name="T3" fmla="*/ 145 h 289"/>
                <a:gd name="T4" fmla="*/ 0 w 289"/>
                <a:gd name="T5" fmla="*/ 289 h 289"/>
                <a:gd name="T6" fmla="*/ 97 w 289"/>
                <a:gd name="T7" fmla="*/ 145 h 289"/>
                <a:gd name="T8" fmla="*/ 0 w 289"/>
                <a:gd name="T9" fmla="*/ 0 h 289"/>
                <a:gd name="T10" fmla="*/ 0 60000 65536"/>
                <a:gd name="T11" fmla="*/ 0 60000 65536"/>
                <a:gd name="T12" fmla="*/ 0 60000 65536"/>
                <a:gd name="T13" fmla="*/ 0 60000 65536"/>
                <a:gd name="T14" fmla="*/ 0 60000 65536"/>
                <a:gd name="T15" fmla="*/ 0 w 289"/>
                <a:gd name="T16" fmla="*/ 0 h 289"/>
                <a:gd name="T17" fmla="*/ 289 w 289"/>
                <a:gd name="T18" fmla="*/ 289 h 289"/>
              </a:gdLst>
              <a:ahLst/>
              <a:cxnLst>
                <a:cxn ang="T10">
                  <a:pos x="T0" y="T1"/>
                </a:cxn>
                <a:cxn ang="T11">
                  <a:pos x="T2" y="T3"/>
                </a:cxn>
                <a:cxn ang="T12">
                  <a:pos x="T4" y="T5"/>
                </a:cxn>
                <a:cxn ang="T13">
                  <a:pos x="T6" y="T7"/>
                </a:cxn>
                <a:cxn ang="T14">
                  <a:pos x="T8" y="T9"/>
                </a:cxn>
              </a:cxnLst>
              <a:rect l="T15" t="T16" r="T17" b="T18"/>
              <a:pathLst>
                <a:path w="289" h="289">
                  <a:moveTo>
                    <a:pt x="0" y="0"/>
                  </a:moveTo>
                  <a:lnTo>
                    <a:pt x="289" y="145"/>
                  </a:lnTo>
                  <a:lnTo>
                    <a:pt x="0" y="289"/>
                  </a:lnTo>
                  <a:lnTo>
                    <a:pt x="97" y="145"/>
                  </a:lnTo>
                  <a:lnTo>
                    <a:pt x="0" y="0"/>
                  </a:lnTo>
                  <a:close/>
                </a:path>
              </a:pathLst>
            </a:custGeom>
            <a:solidFill>
              <a:schemeClr val="tx2"/>
            </a:solidFill>
            <a:ln w="9525">
              <a:solidFill>
                <a:schemeClr val="tx2"/>
              </a:solidFill>
              <a:round/>
              <a:headEnd/>
              <a:tailEnd/>
            </a:ln>
          </p:spPr>
          <p:txBody>
            <a:bodyPr/>
            <a:lstStyle/>
            <a:p>
              <a:endParaRPr lang="cs-CZ"/>
            </a:p>
          </p:txBody>
        </p:sp>
        <p:sp>
          <p:nvSpPr>
            <p:cNvPr id="23644" name="Rectangle 99"/>
            <p:cNvSpPr>
              <a:spLocks noChangeArrowheads="1"/>
            </p:cNvSpPr>
            <p:nvPr/>
          </p:nvSpPr>
          <p:spPr bwMode="auto">
            <a:xfrm>
              <a:off x="2880" y="2475"/>
              <a:ext cx="436" cy="230"/>
            </a:xfrm>
            <a:prstGeom prst="rect">
              <a:avLst/>
            </a:prstGeom>
            <a:noFill/>
            <a:ln w="9525">
              <a:noFill/>
              <a:miter lim="800000"/>
              <a:headEnd/>
              <a:tailEnd/>
            </a:ln>
          </p:spPr>
          <p:txBody>
            <a:bodyPr wrap="none" lIns="0" tIns="0" rIns="0" bIns="0">
              <a:spAutoFit/>
            </a:bodyPr>
            <a:lstStyle/>
            <a:p>
              <a:r>
                <a:rPr lang="en-GB" altLang="it-IT" b="1">
                  <a:solidFill>
                    <a:schemeClr val="tx2"/>
                  </a:solidFill>
                  <a:latin typeface="Arial" pitchFamily="34" charset="0"/>
                </a:rPr>
                <a:t>TGF</a:t>
              </a:r>
              <a:r>
                <a:rPr lang="en-GB" altLang="it-IT" sz="2000" b="1">
                  <a:solidFill>
                    <a:schemeClr val="tx2"/>
                  </a:solidFill>
                  <a:latin typeface="Arial" pitchFamily="34" charset="0"/>
                </a:rPr>
                <a:t>-</a:t>
              </a:r>
              <a:endParaRPr lang="en-GB" altLang="it-IT">
                <a:solidFill>
                  <a:schemeClr val="tx2"/>
                </a:solidFill>
                <a:latin typeface="Times New Roman" pitchFamily="18" charset="0"/>
              </a:endParaRPr>
            </a:p>
          </p:txBody>
        </p:sp>
        <p:sp>
          <p:nvSpPr>
            <p:cNvPr id="23645" name="Rectangle 100"/>
            <p:cNvSpPr>
              <a:spLocks noChangeArrowheads="1"/>
            </p:cNvSpPr>
            <p:nvPr/>
          </p:nvSpPr>
          <p:spPr bwMode="auto">
            <a:xfrm>
              <a:off x="3333" y="2455"/>
              <a:ext cx="105" cy="230"/>
            </a:xfrm>
            <a:prstGeom prst="rect">
              <a:avLst/>
            </a:prstGeom>
            <a:noFill/>
            <a:ln w="9525">
              <a:noFill/>
              <a:miter lim="800000"/>
              <a:headEnd/>
              <a:tailEnd/>
            </a:ln>
          </p:spPr>
          <p:txBody>
            <a:bodyPr wrap="none" lIns="0" tIns="0" rIns="0" bIns="0">
              <a:spAutoFit/>
            </a:bodyPr>
            <a:lstStyle/>
            <a:p>
              <a:r>
                <a:rPr lang="en-GB" altLang="it-IT" b="1">
                  <a:solidFill>
                    <a:schemeClr val="tx2"/>
                  </a:solidFill>
                  <a:latin typeface="Symbol" pitchFamily="18" charset="2"/>
                </a:rPr>
                <a:t>b</a:t>
              </a:r>
              <a:endParaRPr lang="en-GB" altLang="it-IT">
                <a:solidFill>
                  <a:schemeClr val="tx2"/>
                </a:solidFill>
                <a:latin typeface="Times New Roman" pitchFamily="18" charset="0"/>
              </a:endParaRPr>
            </a:p>
          </p:txBody>
        </p:sp>
        <p:sp>
          <p:nvSpPr>
            <p:cNvPr id="23646" name="Freeform 101"/>
            <p:cNvSpPr>
              <a:spLocks/>
            </p:cNvSpPr>
            <p:nvPr/>
          </p:nvSpPr>
          <p:spPr bwMode="auto">
            <a:xfrm>
              <a:off x="2056" y="1745"/>
              <a:ext cx="1485" cy="1148"/>
            </a:xfrm>
            <a:custGeom>
              <a:avLst/>
              <a:gdLst>
                <a:gd name="T0" fmla="*/ 1424 w 1432"/>
                <a:gd name="T1" fmla="*/ 912 h 928"/>
                <a:gd name="T2" fmla="*/ 1424 w 1432"/>
                <a:gd name="T3" fmla="*/ 864 h 928"/>
                <a:gd name="T4" fmla="*/ 1376 w 1432"/>
                <a:gd name="T5" fmla="*/ 528 h 928"/>
                <a:gd name="T6" fmla="*/ 1184 w 1432"/>
                <a:gd name="T7" fmla="*/ 480 h 928"/>
                <a:gd name="T8" fmla="*/ 848 w 1432"/>
                <a:gd name="T9" fmla="*/ 480 h 928"/>
                <a:gd name="T10" fmla="*/ 224 w 1432"/>
                <a:gd name="T11" fmla="*/ 480 h 928"/>
                <a:gd name="T12" fmla="*/ 32 w 1432"/>
                <a:gd name="T13" fmla="*/ 432 h 928"/>
                <a:gd name="T14" fmla="*/ 32 w 1432"/>
                <a:gd name="T15" fmla="*/ 0 h 928"/>
                <a:gd name="T16" fmla="*/ 0 60000 65536"/>
                <a:gd name="T17" fmla="*/ 0 60000 65536"/>
                <a:gd name="T18" fmla="*/ 0 60000 65536"/>
                <a:gd name="T19" fmla="*/ 0 60000 65536"/>
                <a:gd name="T20" fmla="*/ 0 60000 65536"/>
                <a:gd name="T21" fmla="*/ 0 60000 65536"/>
                <a:gd name="T22" fmla="*/ 0 60000 65536"/>
                <a:gd name="T23" fmla="*/ 0 60000 65536"/>
                <a:gd name="T24" fmla="*/ 0 w 1432"/>
                <a:gd name="T25" fmla="*/ 0 h 928"/>
                <a:gd name="T26" fmla="*/ 1432 w 1432"/>
                <a:gd name="T27" fmla="*/ 928 h 9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2" h="928">
                  <a:moveTo>
                    <a:pt x="1424" y="912"/>
                  </a:moveTo>
                  <a:cubicBezTo>
                    <a:pt x="1428" y="920"/>
                    <a:pt x="1432" y="928"/>
                    <a:pt x="1424" y="864"/>
                  </a:cubicBezTo>
                  <a:cubicBezTo>
                    <a:pt x="1416" y="800"/>
                    <a:pt x="1416" y="592"/>
                    <a:pt x="1376" y="528"/>
                  </a:cubicBezTo>
                  <a:cubicBezTo>
                    <a:pt x="1336" y="464"/>
                    <a:pt x="1272" y="488"/>
                    <a:pt x="1184" y="480"/>
                  </a:cubicBezTo>
                  <a:cubicBezTo>
                    <a:pt x="1096" y="472"/>
                    <a:pt x="1008" y="480"/>
                    <a:pt x="848" y="480"/>
                  </a:cubicBezTo>
                  <a:cubicBezTo>
                    <a:pt x="688" y="480"/>
                    <a:pt x="360" y="488"/>
                    <a:pt x="224" y="480"/>
                  </a:cubicBezTo>
                  <a:cubicBezTo>
                    <a:pt x="88" y="472"/>
                    <a:pt x="64" y="512"/>
                    <a:pt x="32" y="432"/>
                  </a:cubicBezTo>
                  <a:cubicBezTo>
                    <a:pt x="0" y="352"/>
                    <a:pt x="16" y="176"/>
                    <a:pt x="32" y="0"/>
                  </a:cubicBezTo>
                </a:path>
              </a:pathLst>
            </a:custGeom>
            <a:noFill/>
            <a:ln w="50800" cap="flat">
              <a:solidFill>
                <a:schemeClr val="tx2"/>
              </a:solidFill>
              <a:prstDash val="sysDot"/>
              <a:round/>
              <a:headEnd/>
              <a:tailEnd type="triangle" w="med" len="med"/>
            </a:ln>
          </p:spPr>
          <p:txBody>
            <a:bodyPr wrap="none" anchor="ctr"/>
            <a:lstStyle/>
            <a:p>
              <a:endParaRPr lang="cs-CZ"/>
            </a:p>
          </p:txBody>
        </p:sp>
        <p:sp>
          <p:nvSpPr>
            <p:cNvPr id="23647" name="Rectangle 102"/>
            <p:cNvSpPr>
              <a:spLocks noChangeArrowheads="1"/>
            </p:cNvSpPr>
            <p:nvPr/>
          </p:nvSpPr>
          <p:spPr bwMode="auto">
            <a:xfrm>
              <a:off x="2324" y="1928"/>
              <a:ext cx="213" cy="442"/>
            </a:xfrm>
            <a:prstGeom prst="rect">
              <a:avLst/>
            </a:prstGeom>
            <a:noFill/>
            <a:ln w="9525">
              <a:noFill/>
              <a:miter lim="800000"/>
              <a:headEnd/>
              <a:tailEnd/>
            </a:ln>
          </p:spPr>
          <p:txBody>
            <a:bodyPr>
              <a:spAutoFit/>
            </a:bodyPr>
            <a:lstStyle/>
            <a:p>
              <a:pPr eaLnBrk="1" hangingPunct="1"/>
              <a:r>
                <a:rPr lang="en-GB" altLang="it-IT" sz="4000" b="1">
                  <a:solidFill>
                    <a:schemeClr val="tx2"/>
                  </a:solidFill>
                  <a:latin typeface="Arial" pitchFamily="34" charset="0"/>
                </a:rPr>
                <a:t>-</a:t>
              </a:r>
            </a:p>
          </p:txBody>
        </p:sp>
        <p:sp>
          <p:nvSpPr>
            <p:cNvPr id="23648" name="Rectangle 103"/>
            <p:cNvSpPr>
              <a:spLocks noChangeArrowheads="1"/>
            </p:cNvSpPr>
            <p:nvPr/>
          </p:nvSpPr>
          <p:spPr bwMode="auto">
            <a:xfrm>
              <a:off x="2489" y="2170"/>
              <a:ext cx="212" cy="442"/>
            </a:xfrm>
            <a:prstGeom prst="rect">
              <a:avLst/>
            </a:prstGeom>
            <a:noFill/>
            <a:ln w="9525">
              <a:noFill/>
              <a:miter lim="800000"/>
              <a:headEnd/>
              <a:tailEnd/>
            </a:ln>
          </p:spPr>
          <p:txBody>
            <a:bodyPr>
              <a:spAutoFit/>
            </a:bodyPr>
            <a:lstStyle/>
            <a:p>
              <a:pPr eaLnBrk="1" hangingPunct="1"/>
              <a:r>
                <a:rPr lang="en-GB" altLang="it-IT" sz="4000" b="1">
                  <a:solidFill>
                    <a:schemeClr val="tx2"/>
                  </a:solidFill>
                  <a:latin typeface="Arial" pitchFamily="34" charset="0"/>
                </a:rPr>
                <a:t>-</a:t>
              </a:r>
            </a:p>
          </p:txBody>
        </p:sp>
        <p:sp>
          <p:nvSpPr>
            <p:cNvPr id="23649" name="Line 104"/>
            <p:cNvSpPr>
              <a:spLocks noChangeShapeType="1"/>
            </p:cNvSpPr>
            <p:nvPr/>
          </p:nvSpPr>
          <p:spPr bwMode="auto">
            <a:xfrm>
              <a:off x="1287" y="2387"/>
              <a:ext cx="375" cy="337"/>
            </a:xfrm>
            <a:prstGeom prst="line">
              <a:avLst/>
            </a:prstGeom>
            <a:noFill/>
            <a:ln w="38100">
              <a:solidFill>
                <a:schemeClr val="tx1"/>
              </a:solidFill>
              <a:round/>
              <a:headEnd/>
              <a:tailEnd type="triangle" w="med" len="med"/>
            </a:ln>
          </p:spPr>
          <p:txBody>
            <a:bodyPr wrap="none" anchor="ctr"/>
            <a:lstStyle/>
            <a:p>
              <a:endParaRPr lang="cs-CZ"/>
            </a:p>
          </p:txBody>
        </p:sp>
        <p:sp>
          <p:nvSpPr>
            <p:cNvPr id="23650" name="Freeform 105"/>
            <p:cNvSpPr>
              <a:spLocks/>
            </p:cNvSpPr>
            <p:nvPr/>
          </p:nvSpPr>
          <p:spPr bwMode="auto">
            <a:xfrm>
              <a:off x="3657" y="3043"/>
              <a:ext cx="442" cy="170"/>
            </a:xfrm>
            <a:custGeom>
              <a:avLst/>
              <a:gdLst>
                <a:gd name="T0" fmla="*/ 0 w 480"/>
                <a:gd name="T1" fmla="*/ 0 h 192"/>
                <a:gd name="T2" fmla="*/ 288 w 480"/>
                <a:gd name="T3" fmla="*/ 48 h 192"/>
                <a:gd name="T4" fmla="*/ 480 w 480"/>
                <a:gd name="T5" fmla="*/ 192 h 192"/>
                <a:gd name="T6" fmla="*/ 0 60000 65536"/>
                <a:gd name="T7" fmla="*/ 0 60000 65536"/>
                <a:gd name="T8" fmla="*/ 0 60000 65536"/>
                <a:gd name="T9" fmla="*/ 0 w 480"/>
                <a:gd name="T10" fmla="*/ 0 h 192"/>
                <a:gd name="T11" fmla="*/ 480 w 480"/>
                <a:gd name="T12" fmla="*/ 192 h 192"/>
              </a:gdLst>
              <a:ahLst/>
              <a:cxnLst>
                <a:cxn ang="T6">
                  <a:pos x="T0" y="T1"/>
                </a:cxn>
                <a:cxn ang="T7">
                  <a:pos x="T2" y="T3"/>
                </a:cxn>
                <a:cxn ang="T8">
                  <a:pos x="T4" y="T5"/>
                </a:cxn>
              </a:cxnLst>
              <a:rect l="T9" t="T10" r="T11" b="T12"/>
              <a:pathLst>
                <a:path w="480" h="192">
                  <a:moveTo>
                    <a:pt x="0" y="0"/>
                  </a:moveTo>
                  <a:cubicBezTo>
                    <a:pt x="104" y="8"/>
                    <a:pt x="208" y="16"/>
                    <a:pt x="288" y="48"/>
                  </a:cubicBezTo>
                  <a:cubicBezTo>
                    <a:pt x="368" y="80"/>
                    <a:pt x="448" y="168"/>
                    <a:pt x="480" y="192"/>
                  </a:cubicBezTo>
                </a:path>
              </a:pathLst>
            </a:custGeom>
            <a:noFill/>
            <a:ln w="44450" cap="flat">
              <a:solidFill>
                <a:schemeClr val="tx2"/>
              </a:solidFill>
              <a:prstDash val="solid"/>
              <a:round/>
              <a:headEnd/>
              <a:tailEnd type="triangle" w="med" len="med"/>
            </a:ln>
          </p:spPr>
          <p:txBody>
            <a:bodyPr/>
            <a:lstStyle/>
            <a:p>
              <a:endParaRPr lang="cs-CZ"/>
            </a:p>
          </p:txBody>
        </p:sp>
        <p:sp>
          <p:nvSpPr>
            <p:cNvPr id="23651" name="Rectangle 106"/>
            <p:cNvSpPr>
              <a:spLocks noChangeArrowheads="1"/>
            </p:cNvSpPr>
            <p:nvPr/>
          </p:nvSpPr>
          <p:spPr bwMode="auto">
            <a:xfrm>
              <a:off x="3677" y="3043"/>
              <a:ext cx="213" cy="327"/>
            </a:xfrm>
            <a:prstGeom prst="rect">
              <a:avLst/>
            </a:prstGeom>
            <a:noFill/>
            <a:ln w="9525">
              <a:noFill/>
              <a:miter lim="800000"/>
              <a:headEnd/>
              <a:tailEnd/>
            </a:ln>
          </p:spPr>
          <p:txBody>
            <a:bodyPr>
              <a:spAutoFit/>
            </a:bodyPr>
            <a:lstStyle/>
            <a:p>
              <a:pPr eaLnBrk="1" hangingPunct="1"/>
              <a:r>
                <a:rPr lang="en-GB" altLang="it-IT" sz="2800" b="1">
                  <a:solidFill>
                    <a:schemeClr val="tx2"/>
                  </a:solidFill>
                  <a:latin typeface="Arial" pitchFamily="34" charset="0"/>
                </a:rPr>
                <a:t>+</a:t>
              </a:r>
            </a:p>
          </p:txBody>
        </p:sp>
        <p:sp>
          <p:nvSpPr>
            <p:cNvPr id="23652" name="Freeform 107"/>
            <p:cNvSpPr>
              <a:spLocks/>
            </p:cNvSpPr>
            <p:nvPr/>
          </p:nvSpPr>
          <p:spPr bwMode="auto">
            <a:xfrm>
              <a:off x="1427" y="2022"/>
              <a:ext cx="103" cy="426"/>
            </a:xfrm>
            <a:custGeom>
              <a:avLst/>
              <a:gdLst>
                <a:gd name="T0" fmla="*/ 96 w 112"/>
                <a:gd name="T1" fmla="*/ 0 h 480"/>
                <a:gd name="T2" fmla="*/ 96 w 112"/>
                <a:gd name="T3" fmla="*/ 240 h 480"/>
                <a:gd name="T4" fmla="*/ 0 w 112"/>
                <a:gd name="T5" fmla="*/ 480 h 480"/>
                <a:gd name="T6" fmla="*/ 0 60000 65536"/>
                <a:gd name="T7" fmla="*/ 0 60000 65536"/>
                <a:gd name="T8" fmla="*/ 0 60000 65536"/>
                <a:gd name="T9" fmla="*/ 0 w 112"/>
                <a:gd name="T10" fmla="*/ 0 h 480"/>
                <a:gd name="T11" fmla="*/ 112 w 112"/>
                <a:gd name="T12" fmla="*/ 480 h 480"/>
              </a:gdLst>
              <a:ahLst/>
              <a:cxnLst>
                <a:cxn ang="T6">
                  <a:pos x="T0" y="T1"/>
                </a:cxn>
                <a:cxn ang="T7">
                  <a:pos x="T2" y="T3"/>
                </a:cxn>
                <a:cxn ang="T8">
                  <a:pos x="T4" y="T5"/>
                </a:cxn>
              </a:cxnLst>
              <a:rect l="T9" t="T10" r="T11" b="T12"/>
              <a:pathLst>
                <a:path w="112" h="480">
                  <a:moveTo>
                    <a:pt x="96" y="0"/>
                  </a:moveTo>
                  <a:cubicBezTo>
                    <a:pt x="104" y="80"/>
                    <a:pt x="112" y="160"/>
                    <a:pt x="96" y="240"/>
                  </a:cubicBezTo>
                  <a:cubicBezTo>
                    <a:pt x="80" y="320"/>
                    <a:pt x="40" y="400"/>
                    <a:pt x="0" y="480"/>
                  </a:cubicBezTo>
                </a:path>
              </a:pathLst>
            </a:custGeom>
            <a:noFill/>
            <a:ln w="38100">
              <a:solidFill>
                <a:schemeClr val="tx2"/>
              </a:solidFill>
              <a:round/>
              <a:headEnd/>
              <a:tailEnd type="triangle" w="med" len="med"/>
            </a:ln>
          </p:spPr>
          <p:txBody>
            <a:bodyPr/>
            <a:lstStyle/>
            <a:p>
              <a:endParaRPr lang="cs-CZ"/>
            </a:p>
          </p:txBody>
        </p:sp>
        <p:sp>
          <p:nvSpPr>
            <p:cNvPr id="23653" name="Rectangle 108"/>
            <p:cNvSpPr>
              <a:spLocks noChangeArrowheads="1"/>
            </p:cNvSpPr>
            <p:nvPr/>
          </p:nvSpPr>
          <p:spPr bwMode="auto">
            <a:xfrm>
              <a:off x="1559" y="2150"/>
              <a:ext cx="128" cy="173"/>
            </a:xfrm>
            <a:prstGeom prst="rect">
              <a:avLst/>
            </a:prstGeom>
            <a:noFill/>
            <a:ln w="9525">
              <a:noFill/>
              <a:miter lim="800000"/>
              <a:headEnd/>
              <a:tailEnd/>
            </a:ln>
          </p:spPr>
          <p:txBody>
            <a:bodyPr wrap="none" lIns="0" tIns="0" rIns="0" bIns="0">
              <a:spAutoFit/>
            </a:bodyPr>
            <a:lstStyle/>
            <a:p>
              <a:r>
                <a:rPr lang="en-GB" altLang="it-IT" sz="1800" b="1">
                  <a:solidFill>
                    <a:schemeClr val="tx2"/>
                  </a:solidFill>
                  <a:latin typeface="Arial" pitchFamily="34" charset="0"/>
                </a:rPr>
                <a:t>IT</a:t>
              </a:r>
              <a:endParaRPr lang="en-GB" altLang="it-IT" sz="1800" b="1">
                <a:solidFill>
                  <a:schemeClr val="tx2"/>
                </a:solidFill>
                <a:latin typeface="Times New Roman" pitchFamily="18" charset="0"/>
              </a:endParaRPr>
            </a:p>
          </p:txBody>
        </p:sp>
      </p:grpSp>
      <p:grpSp>
        <p:nvGrpSpPr>
          <p:cNvPr id="8" name="Group 109"/>
          <p:cNvGrpSpPr>
            <a:grpSpLocks/>
          </p:cNvGrpSpPr>
          <p:nvPr/>
        </p:nvGrpSpPr>
        <p:grpSpPr bwMode="auto">
          <a:xfrm>
            <a:off x="1774825" y="3311525"/>
            <a:ext cx="6094413" cy="2947988"/>
            <a:chOff x="1118" y="2086"/>
            <a:chExt cx="3839" cy="1857"/>
          </a:xfrm>
        </p:grpSpPr>
        <p:sp>
          <p:nvSpPr>
            <p:cNvPr id="23593" name="Freeform 110"/>
            <p:cNvSpPr>
              <a:spLocks/>
            </p:cNvSpPr>
            <p:nvPr/>
          </p:nvSpPr>
          <p:spPr bwMode="auto">
            <a:xfrm>
              <a:off x="1647" y="3384"/>
              <a:ext cx="583" cy="559"/>
            </a:xfrm>
            <a:custGeom>
              <a:avLst/>
              <a:gdLst>
                <a:gd name="T0" fmla="*/ 1901 w 1901"/>
                <a:gd name="T1" fmla="*/ 947 h 1895"/>
                <a:gd name="T2" fmla="*/ 1895 w 1901"/>
                <a:gd name="T3" fmla="*/ 850 h 1895"/>
                <a:gd name="T4" fmla="*/ 1881 w 1901"/>
                <a:gd name="T5" fmla="*/ 756 h 1895"/>
                <a:gd name="T6" fmla="*/ 1826 w 1901"/>
                <a:gd name="T7" fmla="*/ 578 h 1895"/>
                <a:gd name="T8" fmla="*/ 1738 w 1901"/>
                <a:gd name="T9" fmla="*/ 418 h 1895"/>
                <a:gd name="T10" fmla="*/ 1622 w 1901"/>
                <a:gd name="T11" fmla="*/ 277 h 1895"/>
                <a:gd name="T12" fmla="*/ 1481 w 1901"/>
                <a:gd name="T13" fmla="*/ 161 h 1895"/>
                <a:gd name="T14" fmla="*/ 1320 w 1901"/>
                <a:gd name="T15" fmla="*/ 74 h 1895"/>
                <a:gd name="T16" fmla="*/ 1142 w 1901"/>
                <a:gd name="T17" fmla="*/ 19 h 1895"/>
                <a:gd name="T18" fmla="*/ 1047 w 1901"/>
                <a:gd name="T19" fmla="*/ 4 h 1895"/>
                <a:gd name="T20" fmla="*/ 950 w 1901"/>
                <a:gd name="T21" fmla="*/ 0 h 1895"/>
                <a:gd name="T22" fmla="*/ 757 w 1901"/>
                <a:gd name="T23" fmla="*/ 19 h 1895"/>
                <a:gd name="T24" fmla="*/ 579 w 1901"/>
                <a:gd name="T25" fmla="*/ 74 h 1895"/>
                <a:gd name="T26" fmla="*/ 418 w 1901"/>
                <a:gd name="T27" fmla="*/ 161 h 1895"/>
                <a:gd name="T28" fmla="*/ 277 w 1901"/>
                <a:gd name="T29" fmla="*/ 277 h 1895"/>
                <a:gd name="T30" fmla="*/ 162 w 1901"/>
                <a:gd name="T31" fmla="*/ 418 h 1895"/>
                <a:gd name="T32" fmla="*/ 73 w 1901"/>
                <a:gd name="T33" fmla="*/ 578 h 1895"/>
                <a:gd name="T34" fmla="*/ 18 w 1901"/>
                <a:gd name="T35" fmla="*/ 756 h 1895"/>
                <a:gd name="T36" fmla="*/ 4 w 1901"/>
                <a:gd name="T37" fmla="*/ 850 h 1895"/>
                <a:gd name="T38" fmla="*/ 0 w 1901"/>
                <a:gd name="T39" fmla="*/ 947 h 1895"/>
                <a:gd name="T40" fmla="*/ 18 w 1901"/>
                <a:gd name="T41" fmla="*/ 1138 h 1895"/>
                <a:gd name="T42" fmla="*/ 73 w 1901"/>
                <a:gd name="T43" fmla="*/ 1315 h 1895"/>
                <a:gd name="T44" fmla="*/ 162 w 1901"/>
                <a:gd name="T45" fmla="*/ 1476 h 1895"/>
                <a:gd name="T46" fmla="*/ 277 w 1901"/>
                <a:gd name="T47" fmla="*/ 1617 h 1895"/>
                <a:gd name="T48" fmla="*/ 418 w 1901"/>
                <a:gd name="T49" fmla="*/ 1733 h 1895"/>
                <a:gd name="T50" fmla="*/ 579 w 1901"/>
                <a:gd name="T51" fmla="*/ 1820 h 1895"/>
                <a:gd name="T52" fmla="*/ 757 w 1901"/>
                <a:gd name="T53" fmla="*/ 1875 h 1895"/>
                <a:gd name="T54" fmla="*/ 950 w 1901"/>
                <a:gd name="T55" fmla="*/ 1895 h 1895"/>
                <a:gd name="T56" fmla="*/ 1047 w 1901"/>
                <a:gd name="T57" fmla="*/ 1889 h 1895"/>
                <a:gd name="T58" fmla="*/ 1142 w 1901"/>
                <a:gd name="T59" fmla="*/ 1875 h 1895"/>
                <a:gd name="T60" fmla="*/ 1320 w 1901"/>
                <a:gd name="T61" fmla="*/ 1820 h 1895"/>
                <a:gd name="T62" fmla="*/ 1481 w 1901"/>
                <a:gd name="T63" fmla="*/ 1733 h 1895"/>
                <a:gd name="T64" fmla="*/ 1622 w 1901"/>
                <a:gd name="T65" fmla="*/ 1617 h 1895"/>
                <a:gd name="T66" fmla="*/ 1738 w 1901"/>
                <a:gd name="T67" fmla="*/ 1476 h 1895"/>
                <a:gd name="T68" fmla="*/ 1826 w 1901"/>
                <a:gd name="T69" fmla="*/ 1315 h 1895"/>
                <a:gd name="T70" fmla="*/ 1881 w 1901"/>
                <a:gd name="T71" fmla="*/ 1138 h 1895"/>
                <a:gd name="T72" fmla="*/ 1901 w 1901"/>
                <a:gd name="T73" fmla="*/ 947 h 18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01"/>
                <a:gd name="T112" fmla="*/ 0 h 1895"/>
                <a:gd name="T113" fmla="*/ 1901 w 1901"/>
                <a:gd name="T114" fmla="*/ 1895 h 18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close/>
                </a:path>
              </a:pathLst>
            </a:custGeom>
            <a:solidFill>
              <a:srgbClr val="C8CEEC"/>
            </a:solidFill>
            <a:ln w="9525">
              <a:noFill/>
              <a:round/>
              <a:headEnd/>
              <a:tailEnd/>
            </a:ln>
          </p:spPr>
          <p:txBody>
            <a:bodyPr/>
            <a:lstStyle/>
            <a:p>
              <a:endParaRPr lang="cs-CZ"/>
            </a:p>
          </p:txBody>
        </p:sp>
        <p:sp>
          <p:nvSpPr>
            <p:cNvPr id="23594" name="Freeform 111"/>
            <p:cNvSpPr>
              <a:spLocks/>
            </p:cNvSpPr>
            <p:nvPr/>
          </p:nvSpPr>
          <p:spPr bwMode="auto">
            <a:xfrm>
              <a:off x="1647" y="3384"/>
              <a:ext cx="583" cy="559"/>
            </a:xfrm>
            <a:custGeom>
              <a:avLst/>
              <a:gdLst>
                <a:gd name="T0" fmla="*/ 1901 w 1901"/>
                <a:gd name="T1" fmla="*/ 947 h 1895"/>
                <a:gd name="T2" fmla="*/ 1895 w 1901"/>
                <a:gd name="T3" fmla="*/ 850 h 1895"/>
                <a:gd name="T4" fmla="*/ 1881 w 1901"/>
                <a:gd name="T5" fmla="*/ 756 h 1895"/>
                <a:gd name="T6" fmla="*/ 1826 w 1901"/>
                <a:gd name="T7" fmla="*/ 578 h 1895"/>
                <a:gd name="T8" fmla="*/ 1738 w 1901"/>
                <a:gd name="T9" fmla="*/ 418 h 1895"/>
                <a:gd name="T10" fmla="*/ 1622 w 1901"/>
                <a:gd name="T11" fmla="*/ 277 h 1895"/>
                <a:gd name="T12" fmla="*/ 1481 w 1901"/>
                <a:gd name="T13" fmla="*/ 161 h 1895"/>
                <a:gd name="T14" fmla="*/ 1320 w 1901"/>
                <a:gd name="T15" fmla="*/ 74 h 1895"/>
                <a:gd name="T16" fmla="*/ 1142 w 1901"/>
                <a:gd name="T17" fmla="*/ 19 h 1895"/>
                <a:gd name="T18" fmla="*/ 1047 w 1901"/>
                <a:gd name="T19" fmla="*/ 4 h 1895"/>
                <a:gd name="T20" fmla="*/ 950 w 1901"/>
                <a:gd name="T21" fmla="*/ 0 h 1895"/>
                <a:gd name="T22" fmla="*/ 757 w 1901"/>
                <a:gd name="T23" fmla="*/ 19 h 1895"/>
                <a:gd name="T24" fmla="*/ 579 w 1901"/>
                <a:gd name="T25" fmla="*/ 74 h 1895"/>
                <a:gd name="T26" fmla="*/ 418 w 1901"/>
                <a:gd name="T27" fmla="*/ 161 h 1895"/>
                <a:gd name="T28" fmla="*/ 277 w 1901"/>
                <a:gd name="T29" fmla="*/ 277 h 1895"/>
                <a:gd name="T30" fmla="*/ 162 w 1901"/>
                <a:gd name="T31" fmla="*/ 418 h 1895"/>
                <a:gd name="T32" fmla="*/ 73 w 1901"/>
                <a:gd name="T33" fmla="*/ 578 h 1895"/>
                <a:gd name="T34" fmla="*/ 18 w 1901"/>
                <a:gd name="T35" fmla="*/ 756 h 1895"/>
                <a:gd name="T36" fmla="*/ 4 w 1901"/>
                <a:gd name="T37" fmla="*/ 850 h 1895"/>
                <a:gd name="T38" fmla="*/ 0 w 1901"/>
                <a:gd name="T39" fmla="*/ 947 h 1895"/>
                <a:gd name="T40" fmla="*/ 18 w 1901"/>
                <a:gd name="T41" fmla="*/ 1138 h 1895"/>
                <a:gd name="T42" fmla="*/ 73 w 1901"/>
                <a:gd name="T43" fmla="*/ 1315 h 1895"/>
                <a:gd name="T44" fmla="*/ 162 w 1901"/>
                <a:gd name="T45" fmla="*/ 1476 h 1895"/>
                <a:gd name="T46" fmla="*/ 277 w 1901"/>
                <a:gd name="T47" fmla="*/ 1617 h 1895"/>
                <a:gd name="T48" fmla="*/ 418 w 1901"/>
                <a:gd name="T49" fmla="*/ 1733 h 1895"/>
                <a:gd name="T50" fmla="*/ 579 w 1901"/>
                <a:gd name="T51" fmla="*/ 1820 h 1895"/>
                <a:gd name="T52" fmla="*/ 757 w 1901"/>
                <a:gd name="T53" fmla="*/ 1875 h 1895"/>
                <a:gd name="T54" fmla="*/ 950 w 1901"/>
                <a:gd name="T55" fmla="*/ 1895 h 1895"/>
                <a:gd name="T56" fmla="*/ 1047 w 1901"/>
                <a:gd name="T57" fmla="*/ 1889 h 1895"/>
                <a:gd name="T58" fmla="*/ 1142 w 1901"/>
                <a:gd name="T59" fmla="*/ 1875 h 1895"/>
                <a:gd name="T60" fmla="*/ 1320 w 1901"/>
                <a:gd name="T61" fmla="*/ 1820 h 1895"/>
                <a:gd name="T62" fmla="*/ 1481 w 1901"/>
                <a:gd name="T63" fmla="*/ 1733 h 1895"/>
                <a:gd name="T64" fmla="*/ 1622 w 1901"/>
                <a:gd name="T65" fmla="*/ 1617 h 1895"/>
                <a:gd name="T66" fmla="*/ 1738 w 1901"/>
                <a:gd name="T67" fmla="*/ 1476 h 1895"/>
                <a:gd name="T68" fmla="*/ 1826 w 1901"/>
                <a:gd name="T69" fmla="*/ 1315 h 1895"/>
                <a:gd name="T70" fmla="*/ 1881 w 1901"/>
                <a:gd name="T71" fmla="*/ 1138 h 1895"/>
                <a:gd name="T72" fmla="*/ 1901 w 1901"/>
                <a:gd name="T73" fmla="*/ 947 h 1895"/>
                <a:gd name="T74" fmla="*/ 1901 w 1901"/>
                <a:gd name="T75" fmla="*/ 947 h 18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01"/>
                <a:gd name="T115" fmla="*/ 0 h 1895"/>
                <a:gd name="T116" fmla="*/ 1901 w 1901"/>
                <a:gd name="T117" fmla="*/ 1895 h 18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path>
              </a:pathLst>
            </a:custGeom>
            <a:noFill/>
            <a:ln w="11113">
              <a:solidFill>
                <a:srgbClr val="000000"/>
              </a:solidFill>
              <a:prstDash val="solid"/>
              <a:round/>
              <a:headEnd/>
              <a:tailEnd/>
            </a:ln>
          </p:spPr>
          <p:txBody>
            <a:bodyPr/>
            <a:lstStyle/>
            <a:p>
              <a:endParaRPr lang="cs-CZ"/>
            </a:p>
          </p:txBody>
        </p:sp>
        <p:sp>
          <p:nvSpPr>
            <p:cNvPr id="23595" name="Freeform 112"/>
            <p:cNvSpPr>
              <a:spLocks/>
            </p:cNvSpPr>
            <p:nvPr/>
          </p:nvSpPr>
          <p:spPr bwMode="auto">
            <a:xfrm>
              <a:off x="1768" y="3572"/>
              <a:ext cx="405" cy="350"/>
            </a:xfrm>
            <a:custGeom>
              <a:avLst/>
              <a:gdLst>
                <a:gd name="T0" fmla="*/ 1322 w 1322"/>
                <a:gd name="T1" fmla="*/ 592 h 1185"/>
                <a:gd name="T2" fmla="*/ 1308 w 1322"/>
                <a:gd name="T3" fmla="*/ 472 h 1185"/>
                <a:gd name="T4" fmla="*/ 1269 w 1322"/>
                <a:gd name="T5" fmla="*/ 361 h 1185"/>
                <a:gd name="T6" fmla="*/ 1208 w 1322"/>
                <a:gd name="T7" fmla="*/ 261 h 1185"/>
                <a:gd name="T8" fmla="*/ 1128 w 1322"/>
                <a:gd name="T9" fmla="*/ 173 h 1185"/>
                <a:gd name="T10" fmla="*/ 1030 w 1322"/>
                <a:gd name="T11" fmla="*/ 100 h 1185"/>
                <a:gd name="T12" fmla="*/ 918 w 1322"/>
                <a:gd name="T13" fmla="*/ 46 h 1185"/>
                <a:gd name="T14" fmla="*/ 793 w 1322"/>
                <a:gd name="T15" fmla="*/ 11 h 1185"/>
                <a:gd name="T16" fmla="*/ 661 w 1322"/>
                <a:gd name="T17" fmla="*/ 0 h 1185"/>
                <a:gd name="T18" fmla="*/ 528 w 1322"/>
                <a:gd name="T19" fmla="*/ 11 h 1185"/>
                <a:gd name="T20" fmla="*/ 403 w 1322"/>
                <a:gd name="T21" fmla="*/ 46 h 1185"/>
                <a:gd name="T22" fmla="*/ 291 w 1322"/>
                <a:gd name="T23" fmla="*/ 100 h 1185"/>
                <a:gd name="T24" fmla="*/ 193 w 1322"/>
                <a:gd name="T25" fmla="*/ 173 h 1185"/>
                <a:gd name="T26" fmla="*/ 112 w 1322"/>
                <a:gd name="T27" fmla="*/ 261 h 1185"/>
                <a:gd name="T28" fmla="*/ 52 w 1322"/>
                <a:gd name="T29" fmla="*/ 361 h 1185"/>
                <a:gd name="T30" fmla="*/ 13 w 1322"/>
                <a:gd name="T31" fmla="*/ 472 h 1185"/>
                <a:gd name="T32" fmla="*/ 0 w 1322"/>
                <a:gd name="T33" fmla="*/ 592 h 1185"/>
                <a:gd name="T34" fmla="*/ 13 w 1322"/>
                <a:gd name="T35" fmla="*/ 711 h 1185"/>
                <a:gd name="T36" fmla="*/ 52 w 1322"/>
                <a:gd name="T37" fmla="*/ 823 h 1185"/>
                <a:gd name="T38" fmla="*/ 112 w 1322"/>
                <a:gd name="T39" fmla="*/ 923 h 1185"/>
                <a:gd name="T40" fmla="*/ 193 w 1322"/>
                <a:gd name="T41" fmla="*/ 1011 h 1185"/>
                <a:gd name="T42" fmla="*/ 291 w 1322"/>
                <a:gd name="T43" fmla="*/ 1084 h 1185"/>
                <a:gd name="T44" fmla="*/ 403 w 1322"/>
                <a:gd name="T45" fmla="*/ 1138 h 1185"/>
                <a:gd name="T46" fmla="*/ 528 w 1322"/>
                <a:gd name="T47" fmla="*/ 1173 h 1185"/>
                <a:gd name="T48" fmla="*/ 661 w 1322"/>
                <a:gd name="T49" fmla="*/ 1185 h 1185"/>
                <a:gd name="T50" fmla="*/ 793 w 1322"/>
                <a:gd name="T51" fmla="*/ 1173 h 1185"/>
                <a:gd name="T52" fmla="*/ 918 w 1322"/>
                <a:gd name="T53" fmla="*/ 1138 h 1185"/>
                <a:gd name="T54" fmla="*/ 1030 w 1322"/>
                <a:gd name="T55" fmla="*/ 1084 h 1185"/>
                <a:gd name="T56" fmla="*/ 1128 w 1322"/>
                <a:gd name="T57" fmla="*/ 1011 h 1185"/>
                <a:gd name="T58" fmla="*/ 1208 w 1322"/>
                <a:gd name="T59" fmla="*/ 923 h 1185"/>
                <a:gd name="T60" fmla="*/ 1269 w 1322"/>
                <a:gd name="T61" fmla="*/ 823 h 1185"/>
                <a:gd name="T62" fmla="*/ 1308 w 1322"/>
                <a:gd name="T63" fmla="*/ 711 h 1185"/>
                <a:gd name="T64" fmla="*/ 1322 w 1322"/>
                <a:gd name="T65" fmla="*/ 592 h 11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22"/>
                <a:gd name="T100" fmla="*/ 0 h 1185"/>
                <a:gd name="T101" fmla="*/ 1322 w 1322"/>
                <a:gd name="T102" fmla="*/ 1185 h 11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close/>
                </a:path>
              </a:pathLst>
            </a:custGeom>
            <a:solidFill>
              <a:srgbClr val="800000"/>
            </a:solidFill>
            <a:ln w="9525">
              <a:noFill/>
              <a:round/>
              <a:headEnd/>
              <a:tailEnd/>
            </a:ln>
          </p:spPr>
          <p:txBody>
            <a:bodyPr/>
            <a:lstStyle/>
            <a:p>
              <a:endParaRPr lang="cs-CZ"/>
            </a:p>
          </p:txBody>
        </p:sp>
        <p:sp>
          <p:nvSpPr>
            <p:cNvPr id="23596" name="Freeform 113"/>
            <p:cNvSpPr>
              <a:spLocks/>
            </p:cNvSpPr>
            <p:nvPr/>
          </p:nvSpPr>
          <p:spPr bwMode="auto">
            <a:xfrm>
              <a:off x="1768" y="3572"/>
              <a:ext cx="405" cy="350"/>
            </a:xfrm>
            <a:custGeom>
              <a:avLst/>
              <a:gdLst>
                <a:gd name="T0" fmla="*/ 1322 w 1322"/>
                <a:gd name="T1" fmla="*/ 592 h 1185"/>
                <a:gd name="T2" fmla="*/ 1308 w 1322"/>
                <a:gd name="T3" fmla="*/ 472 h 1185"/>
                <a:gd name="T4" fmla="*/ 1269 w 1322"/>
                <a:gd name="T5" fmla="*/ 361 h 1185"/>
                <a:gd name="T6" fmla="*/ 1208 w 1322"/>
                <a:gd name="T7" fmla="*/ 261 h 1185"/>
                <a:gd name="T8" fmla="*/ 1128 w 1322"/>
                <a:gd name="T9" fmla="*/ 173 h 1185"/>
                <a:gd name="T10" fmla="*/ 1030 w 1322"/>
                <a:gd name="T11" fmla="*/ 100 h 1185"/>
                <a:gd name="T12" fmla="*/ 918 w 1322"/>
                <a:gd name="T13" fmla="*/ 46 h 1185"/>
                <a:gd name="T14" fmla="*/ 793 w 1322"/>
                <a:gd name="T15" fmla="*/ 11 h 1185"/>
                <a:gd name="T16" fmla="*/ 661 w 1322"/>
                <a:gd name="T17" fmla="*/ 0 h 1185"/>
                <a:gd name="T18" fmla="*/ 528 w 1322"/>
                <a:gd name="T19" fmla="*/ 11 h 1185"/>
                <a:gd name="T20" fmla="*/ 403 w 1322"/>
                <a:gd name="T21" fmla="*/ 46 h 1185"/>
                <a:gd name="T22" fmla="*/ 291 w 1322"/>
                <a:gd name="T23" fmla="*/ 100 h 1185"/>
                <a:gd name="T24" fmla="*/ 193 w 1322"/>
                <a:gd name="T25" fmla="*/ 173 h 1185"/>
                <a:gd name="T26" fmla="*/ 112 w 1322"/>
                <a:gd name="T27" fmla="*/ 261 h 1185"/>
                <a:gd name="T28" fmla="*/ 52 w 1322"/>
                <a:gd name="T29" fmla="*/ 361 h 1185"/>
                <a:gd name="T30" fmla="*/ 13 w 1322"/>
                <a:gd name="T31" fmla="*/ 472 h 1185"/>
                <a:gd name="T32" fmla="*/ 0 w 1322"/>
                <a:gd name="T33" fmla="*/ 592 h 1185"/>
                <a:gd name="T34" fmla="*/ 13 w 1322"/>
                <a:gd name="T35" fmla="*/ 711 h 1185"/>
                <a:gd name="T36" fmla="*/ 52 w 1322"/>
                <a:gd name="T37" fmla="*/ 823 h 1185"/>
                <a:gd name="T38" fmla="*/ 112 w 1322"/>
                <a:gd name="T39" fmla="*/ 923 h 1185"/>
                <a:gd name="T40" fmla="*/ 193 w 1322"/>
                <a:gd name="T41" fmla="*/ 1011 h 1185"/>
                <a:gd name="T42" fmla="*/ 291 w 1322"/>
                <a:gd name="T43" fmla="*/ 1084 h 1185"/>
                <a:gd name="T44" fmla="*/ 403 w 1322"/>
                <a:gd name="T45" fmla="*/ 1138 h 1185"/>
                <a:gd name="T46" fmla="*/ 528 w 1322"/>
                <a:gd name="T47" fmla="*/ 1173 h 1185"/>
                <a:gd name="T48" fmla="*/ 661 w 1322"/>
                <a:gd name="T49" fmla="*/ 1185 h 1185"/>
                <a:gd name="T50" fmla="*/ 793 w 1322"/>
                <a:gd name="T51" fmla="*/ 1173 h 1185"/>
                <a:gd name="T52" fmla="*/ 918 w 1322"/>
                <a:gd name="T53" fmla="*/ 1138 h 1185"/>
                <a:gd name="T54" fmla="*/ 1030 w 1322"/>
                <a:gd name="T55" fmla="*/ 1084 h 1185"/>
                <a:gd name="T56" fmla="*/ 1128 w 1322"/>
                <a:gd name="T57" fmla="*/ 1011 h 1185"/>
                <a:gd name="T58" fmla="*/ 1208 w 1322"/>
                <a:gd name="T59" fmla="*/ 923 h 1185"/>
                <a:gd name="T60" fmla="*/ 1269 w 1322"/>
                <a:gd name="T61" fmla="*/ 823 h 1185"/>
                <a:gd name="T62" fmla="*/ 1308 w 1322"/>
                <a:gd name="T63" fmla="*/ 711 h 1185"/>
                <a:gd name="T64" fmla="*/ 1322 w 1322"/>
                <a:gd name="T65" fmla="*/ 592 h 1185"/>
                <a:gd name="T66" fmla="*/ 1322 w 1322"/>
                <a:gd name="T67" fmla="*/ 592 h 118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22"/>
                <a:gd name="T103" fmla="*/ 0 h 1185"/>
                <a:gd name="T104" fmla="*/ 1322 w 1322"/>
                <a:gd name="T105" fmla="*/ 1185 h 118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path>
              </a:pathLst>
            </a:custGeom>
            <a:noFill/>
            <a:ln w="11113">
              <a:solidFill>
                <a:srgbClr val="800000"/>
              </a:solidFill>
              <a:prstDash val="solid"/>
              <a:round/>
              <a:headEnd/>
              <a:tailEnd/>
            </a:ln>
          </p:spPr>
          <p:txBody>
            <a:bodyPr/>
            <a:lstStyle/>
            <a:p>
              <a:endParaRPr lang="cs-CZ"/>
            </a:p>
          </p:txBody>
        </p:sp>
        <p:sp>
          <p:nvSpPr>
            <p:cNvPr id="23597" name="Rectangle 114"/>
            <p:cNvSpPr>
              <a:spLocks noChangeArrowheads="1"/>
            </p:cNvSpPr>
            <p:nvPr/>
          </p:nvSpPr>
          <p:spPr bwMode="auto">
            <a:xfrm>
              <a:off x="1858" y="3698"/>
              <a:ext cx="256" cy="173"/>
            </a:xfrm>
            <a:prstGeom prst="rect">
              <a:avLst/>
            </a:prstGeom>
            <a:noFill/>
            <a:ln w="9525">
              <a:noFill/>
              <a:miter lim="800000"/>
              <a:headEnd/>
              <a:tailEnd/>
            </a:ln>
          </p:spPr>
          <p:txBody>
            <a:bodyPr wrap="none" lIns="0" tIns="0" rIns="0" bIns="0">
              <a:spAutoFit/>
            </a:bodyPr>
            <a:lstStyle/>
            <a:p>
              <a:r>
                <a:rPr lang="en-GB" altLang="it-IT" sz="1800" b="1">
                  <a:solidFill>
                    <a:srgbClr val="FFFF00"/>
                  </a:solidFill>
                  <a:latin typeface="Arial" pitchFamily="34" charset="0"/>
                </a:rPr>
                <a:t>Th1</a:t>
              </a:r>
              <a:endParaRPr lang="en-GB" altLang="it-IT" u="sng">
                <a:latin typeface="Arial" pitchFamily="34" charset="0"/>
              </a:endParaRPr>
            </a:p>
          </p:txBody>
        </p:sp>
        <p:grpSp>
          <p:nvGrpSpPr>
            <p:cNvPr id="23598" name="Group 115"/>
            <p:cNvGrpSpPr>
              <a:grpSpLocks/>
            </p:cNvGrpSpPr>
            <p:nvPr/>
          </p:nvGrpSpPr>
          <p:grpSpPr bwMode="auto">
            <a:xfrm>
              <a:off x="4058" y="3219"/>
              <a:ext cx="381" cy="312"/>
              <a:chOff x="4058" y="3219"/>
              <a:chExt cx="381" cy="312"/>
            </a:xfrm>
          </p:grpSpPr>
          <p:grpSp>
            <p:nvGrpSpPr>
              <p:cNvPr id="23613" name="Group 116"/>
              <p:cNvGrpSpPr>
                <a:grpSpLocks/>
              </p:cNvGrpSpPr>
              <p:nvPr/>
            </p:nvGrpSpPr>
            <p:grpSpPr bwMode="auto">
              <a:xfrm>
                <a:off x="4058" y="3282"/>
                <a:ext cx="124" cy="128"/>
                <a:chOff x="4058" y="3282"/>
                <a:chExt cx="124" cy="128"/>
              </a:xfrm>
            </p:grpSpPr>
            <p:sp>
              <p:nvSpPr>
                <p:cNvPr id="23629" name="Freeform 117"/>
                <p:cNvSpPr>
                  <a:spLocks/>
                </p:cNvSpPr>
                <p:nvPr/>
              </p:nvSpPr>
              <p:spPr bwMode="auto">
                <a:xfrm>
                  <a:off x="4058" y="3282"/>
                  <a:ext cx="71" cy="119"/>
                </a:xfrm>
                <a:custGeom>
                  <a:avLst/>
                  <a:gdLst>
                    <a:gd name="T0" fmla="*/ 0 w 136"/>
                    <a:gd name="T1" fmla="*/ 222 h 222"/>
                    <a:gd name="T2" fmla="*/ 132 w 136"/>
                    <a:gd name="T3" fmla="*/ 88 h 222"/>
                    <a:gd name="T4" fmla="*/ 1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3630" name="Freeform 118"/>
                <p:cNvSpPr>
                  <a:spLocks/>
                </p:cNvSpPr>
                <p:nvPr/>
              </p:nvSpPr>
              <p:spPr bwMode="auto">
                <a:xfrm>
                  <a:off x="4067" y="3324"/>
                  <a:ext cx="114" cy="86"/>
                </a:xfrm>
                <a:custGeom>
                  <a:avLst/>
                  <a:gdLst>
                    <a:gd name="T0" fmla="*/ 0 w 218"/>
                    <a:gd name="T1" fmla="*/ 160 h 160"/>
                    <a:gd name="T2" fmla="*/ 126 w 218"/>
                    <a:gd name="T3" fmla="*/ 26 h 160"/>
                    <a:gd name="T4" fmla="*/ 218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3631" name="Line 119"/>
                <p:cNvSpPr>
                  <a:spLocks noChangeShapeType="1"/>
                </p:cNvSpPr>
                <p:nvPr/>
              </p:nvSpPr>
              <p:spPr bwMode="auto">
                <a:xfrm flipV="1">
                  <a:off x="4111" y="3287"/>
                  <a:ext cx="0" cy="35"/>
                </a:xfrm>
                <a:prstGeom prst="line">
                  <a:avLst/>
                </a:prstGeom>
                <a:noFill/>
                <a:ln w="12700">
                  <a:solidFill>
                    <a:srgbClr val="808000"/>
                  </a:solidFill>
                  <a:round/>
                  <a:headEnd/>
                  <a:tailEnd/>
                </a:ln>
              </p:spPr>
              <p:txBody>
                <a:bodyPr wrap="none" anchor="ctr"/>
                <a:lstStyle/>
                <a:p>
                  <a:endParaRPr lang="cs-CZ"/>
                </a:p>
              </p:txBody>
            </p:sp>
            <p:sp>
              <p:nvSpPr>
                <p:cNvPr id="23632" name="Line 120"/>
                <p:cNvSpPr>
                  <a:spLocks noChangeShapeType="1"/>
                </p:cNvSpPr>
                <p:nvPr/>
              </p:nvSpPr>
              <p:spPr bwMode="auto">
                <a:xfrm flipV="1">
                  <a:off x="4141" y="3343"/>
                  <a:ext cx="41" cy="5"/>
                </a:xfrm>
                <a:prstGeom prst="line">
                  <a:avLst/>
                </a:prstGeom>
                <a:noFill/>
                <a:ln w="12700">
                  <a:solidFill>
                    <a:srgbClr val="808000"/>
                  </a:solidFill>
                  <a:round/>
                  <a:headEnd/>
                  <a:tailEnd/>
                </a:ln>
              </p:spPr>
              <p:txBody>
                <a:bodyPr wrap="none" anchor="ctr"/>
                <a:lstStyle/>
                <a:p>
                  <a:endParaRPr lang="cs-CZ"/>
                </a:p>
              </p:txBody>
            </p:sp>
          </p:grpSp>
          <p:grpSp>
            <p:nvGrpSpPr>
              <p:cNvPr id="23614" name="Group 121"/>
              <p:cNvGrpSpPr>
                <a:grpSpLocks/>
              </p:cNvGrpSpPr>
              <p:nvPr/>
            </p:nvGrpSpPr>
            <p:grpSpPr bwMode="auto">
              <a:xfrm>
                <a:off x="4160" y="3380"/>
                <a:ext cx="138" cy="122"/>
                <a:chOff x="4160" y="3380"/>
                <a:chExt cx="138" cy="122"/>
              </a:xfrm>
            </p:grpSpPr>
            <p:sp>
              <p:nvSpPr>
                <p:cNvPr id="23625" name="Freeform 122"/>
                <p:cNvSpPr>
                  <a:spLocks/>
                </p:cNvSpPr>
                <p:nvPr/>
              </p:nvSpPr>
              <p:spPr bwMode="auto">
                <a:xfrm rot="-3077768">
                  <a:off x="4181" y="3396"/>
                  <a:ext cx="73" cy="115"/>
                </a:xfrm>
                <a:custGeom>
                  <a:avLst/>
                  <a:gdLst>
                    <a:gd name="T0" fmla="*/ 0 w 136"/>
                    <a:gd name="T1" fmla="*/ 222 h 222"/>
                    <a:gd name="T2" fmla="*/ 132 w 136"/>
                    <a:gd name="T3" fmla="*/ 88 h 222"/>
                    <a:gd name="T4" fmla="*/ 1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3626" name="Freeform 123"/>
                <p:cNvSpPr>
                  <a:spLocks/>
                </p:cNvSpPr>
                <p:nvPr/>
              </p:nvSpPr>
              <p:spPr bwMode="auto">
                <a:xfrm rot="-3077768">
                  <a:off x="4198" y="3402"/>
                  <a:ext cx="117" cy="83"/>
                </a:xfrm>
                <a:custGeom>
                  <a:avLst/>
                  <a:gdLst>
                    <a:gd name="T0" fmla="*/ 0 w 218"/>
                    <a:gd name="T1" fmla="*/ 160 h 160"/>
                    <a:gd name="T2" fmla="*/ 126 w 218"/>
                    <a:gd name="T3" fmla="*/ 26 h 160"/>
                    <a:gd name="T4" fmla="*/ 218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3627" name="Line 124"/>
                <p:cNvSpPr>
                  <a:spLocks noChangeShapeType="1"/>
                </p:cNvSpPr>
                <p:nvPr/>
              </p:nvSpPr>
              <p:spPr bwMode="auto">
                <a:xfrm rot="18522232" flipV="1">
                  <a:off x="4202" y="3401"/>
                  <a:ext cx="0" cy="33"/>
                </a:xfrm>
                <a:prstGeom prst="line">
                  <a:avLst/>
                </a:prstGeom>
                <a:noFill/>
                <a:ln w="12700">
                  <a:solidFill>
                    <a:srgbClr val="808000"/>
                  </a:solidFill>
                  <a:round/>
                  <a:headEnd/>
                  <a:tailEnd/>
                </a:ln>
              </p:spPr>
              <p:txBody>
                <a:bodyPr wrap="none" anchor="ctr"/>
                <a:lstStyle/>
                <a:p>
                  <a:endParaRPr lang="cs-CZ"/>
                </a:p>
              </p:txBody>
            </p:sp>
            <p:sp>
              <p:nvSpPr>
                <p:cNvPr id="23628" name="Line 125"/>
                <p:cNvSpPr>
                  <a:spLocks noChangeShapeType="1"/>
                </p:cNvSpPr>
                <p:nvPr/>
              </p:nvSpPr>
              <p:spPr bwMode="auto">
                <a:xfrm rot="18522232" flipV="1">
                  <a:off x="4244" y="3399"/>
                  <a:ext cx="42" cy="4"/>
                </a:xfrm>
                <a:prstGeom prst="line">
                  <a:avLst/>
                </a:prstGeom>
                <a:noFill/>
                <a:ln w="12700">
                  <a:solidFill>
                    <a:srgbClr val="808000"/>
                  </a:solidFill>
                  <a:round/>
                  <a:headEnd/>
                  <a:tailEnd/>
                </a:ln>
              </p:spPr>
              <p:txBody>
                <a:bodyPr wrap="none" anchor="ctr"/>
                <a:lstStyle/>
                <a:p>
                  <a:endParaRPr lang="cs-CZ"/>
                </a:p>
              </p:txBody>
            </p:sp>
          </p:grpSp>
          <p:grpSp>
            <p:nvGrpSpPr>
              <p:cNvPr id="23615" name="Group 126"/>
              <p:cNvGrpSpPr>
                <a:grpSpLocks/>
              </p:cNvGrpSpPr>
              <p:nvPr/>
            </p:nvGrpSpPr>
            <p:grpSpPr bwMode="auto">
              <a:xfrm>
                <a:off x="4210" y="3219"/>
                <a:ext cx="125" cy="128"/>
                <a:chOff x="4210" y="3219"/>
                <a:chExt cx="125" cy="128"/>
              </a:xfrm>
            </p:grpSpPr>
            <p:sp>
              <p:nvSpPr>
                <p:cNvPr id="23621" name="Freeform 127"/>
                <p:cNvSpPr>
                  <a:spLocks/>
                </p:cNvSpPr>
                <p:nvPr/>
              </p:nvSpPr>
              <p:spPr bwMode="auto">
                <a:xfrm rot="5576529">
                  <a:off x="4241" y="3198"/>
                  <a:ext cx="74" cy="115"/>
                </a:xfrm>
                <a:custGeom>
                  <a:avLst/>
                  <a:gdLst>
                    <a:gd name="T0" fmla="*/ 0 w 136"/>
                    <a:gd name="T1" fmla="*/ 222 h 222"/>
                    <a:gd name="T2" fmla="*/ 132 w 136"/>
                    <a:gd name="T3" fmla="*/ 88 h 222"/>
                    <a:gd name="T4" fmla="*/ 1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3622" name="Freeform 128"/>
                <p:cNvSpPr>
                  <a:spLocks/>
                </p:cNvSpPr>
                <p:nvPr/>
              </p:nvSpPr>
              <p:spPr bwMode="auto">
                <a:xfrm rot="5576529">
                  <a:off x="4193" y="3244"/>
                  <a:ext cx="118" cy="83"/>
                </a:xfrm>
                <a:custGeom>
                  <a:avLst/>
                  <a:gdLst>
                    <a:gd name="T0" fmla="*/ 0 w 218"/>
                    <a:gd name="T1" fmla="*/ 160 h 160"/>
                    <a:gd name="T2" fmla="*/ 126 w 218"/>
                    <a:gd name="T3" fmla="*/ 26 h 160"/>
                    <a:gd name="T4" fmla="*/ 218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3623" name="Line 129"/>
                <p:cNvSpPr>
                  <a:spLocks noChangeShapeType="1"/>
                </p:cNvSpPr>
                <p:nvPr/>
              </p:nvSpPr>
              <p:spPr bwMode="auto">
                <a:xfrm rot="5576529" flipV="1">
                  <a:off x="4313" y="3259"/>
                  <a:ext cx="0" cy="33"/>
                </a:xfrm>
                <a:prstGeom prst="line">
                  <a:avLst/>
                </a:prstGeom>
                <a:noFill/>
                <a:ln w="12700">
                  <a:solidFill>
                    <a:srgbClr val="808000"/>
                  </a:solidFill>
                  <a:round/>
                  <a:headEnd/>
                  <a:tailEnd/>
                </a:ln>
              </p:spPr>
              <p:txBody>
                <a:bodyPr wrap="none" anchor="ctr"/>
                <a:lstStyle/>
                <a:p>
                  <a:endParaRPr lang="cs-CZ"/>
                </a:p>
              </p:txBody>
            </p:sp>
            <p:sp>
              <p:nvSpPr>
                <p:cNvPr id="23624" name="Line 130"/>
                <p:cNvSpPr>
                  <a:spLocks noChangeShapeType="1"/>
                </p:cNvSpPr>
                <p:nvPr/>
              </p:nvSpPr>
              <p:spPr bwMode="auto">
                <a:xfrm rot="5576529" flipV="1">
                  <a:off x="4250" y="3324"/>
                  <a:ext cx="42" cy="4"/>
                </a:xfrm>
                <a:prstGeom prst="line">
                  <a:avLst/>
                </a:prstGeom>
                <a:noFill/>
                <a:ln w="12700">
                  <a:solidFill>
                    <a:srgbClr val="808000"/>
                  </a:solidFill>
                  <a:round/>
                  <a:headEnd/>
                  <a:tailEnd/>
                </a:ln>
              </p:spPr>
              <p:txBody>
                <a:bodyPr wrap="none" anchor="ctr"/>
                <a:lstStyle/>
                <a:p>
                  <a:endParaRPr lang="cs-CZ"/>
                </a:p>
              </p:txBody>
            </p:sp>
          </p:grpSp>
          <p:grpSp>
            <p:nvGrpSpPr>
              <p:cNvPr id="23616" name="Group 131"/>
              <p:cNvGrpSpPr>
                <a:grpSpLocks/>
              </p:cNvGrpSpPr>
              <p:nvPr/>
            </p:nvGrpSpPr>
            <p:grpSpPr bwMode="auto">
              <a:xfrm>
                <a:off x="4311" y="3411"/>
                <a:ext cx="128" cy="120"/>
                <a:chOff x="4311" y="3411"/>
                <a:chExt cx="128" cy="120"/>
              </a:xfrm>
            </p:grpSpPr>
            <p:sp>
              <p:nvSpPr>
                <p:cNvPr id="23617" name="Freeform 132"/>
                <p:cNvSpPr>
                  <a:spLocks/>
                </p:cNvSpPr>
                <p:nvPr/>
              </p:nvSpPr>
              <p:spPr bwMode="auto">
                <a:xfrm rot="-908723">
                  <a:off x="4311" y="3411"/>
                  <a:ext cx="70" cy="120"/>
                </a:xfrm>
                <a:custGeom>
                  <a:avLst/>
                  <a:gdLst>
                    <a:gd name="T0" fmla="*/ 0 w 136"/>
                    <a:gd name="T1" fmla="*/ 222 h 222"/>
                    <a:gd name="T2" fmla="*/ 132 w 136"/>
                    <a:gd name="T3" fmla="*/ 88 h 222"/>
                    <a:gd name="T4" fmla="*/ 1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3618" name="Freeform 133"/>
                <p:cNvSpPr>
                  <a:spLocks/>
                </p:cNvSpPr>
                <p:nvPr/>
              </p:nvSpPr>
              <p:spPr bwMode="auto">
                <a:xfrm rot="-908723">
                  <a:off x="4326" y="3444"/>
                  <a:ext cx="113" cy="87"/>
                </a:xfrm>
                <a:custGeom>
                  <a:avLst/>
                  <a:gdLst>
                    <a:gd name="T0" fmla="*/ 0 w 218"/>
                    <a:gd name="T1" fmla="*/ 160 h 160"/>
                    <a:gd name="T2" fmla="*/ 126 w 218"/>
                    <a:gd name="T3" fmla="*/ 26 h 160"/>
                    <a:gd name="T4" fmla="*/ 218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3619" name="Line 134"/>
                <p:cNvSpPr>
                  <a:spLocks noChangeShapeType="1"/>
                </p:cNvSpPr>
                <p:nvPr/>
              </p:nvSpPr>
              <p:spPr bwMode="auto">
                <a:xfrm rot="20691277" flipV="1">
                  <a:off x="4354" y="3412"/>
                  <a:ext cx="0" cy="35"/>
                </a:xfrm>
                <a:prstGeom prst="line">
                  <a:avLst/>
                </a:prstGeom>
                <a:noFill/>
                <a:ln w="12700">
                  <a:solidFill>
                    <a:srgbClr val="808000"/>
                  </a:solidFill>
                  <a:round/>
                  <a:headEnd/>
                  <a:tailEnd/>
                </a:ln>
              </p:spPr>
              <p:txBody>
                <a:bodyPr wrap="none" anchor="ctr"/>
                <a:lstStyle/>
                <a:p>
                  <a:endParaRPr lang="cs-CZ"/>
                </a:p>
              </p:txBody>
            </p:sp>
            <p:sp>
              <p:nvSpPr>
                <p:cNvPr id="23620" name="Line 135"/>
                <p:cNvSpPr>
                  <a:spLocks noChangeShapeType="1"/>
                </p:cNvSpPr>
                <p:nvPr/>
              </p:nvSpPr>
              <p:spPr bwMode="auto">
                <a:xfrm rot="20691277" flipV="1">
                  <a:off x="4393" y="3455"/>
                  <a:ext cx="40" cy="4"/>
                </a:xfrm>
                <a:prstGeom prst="line">
                  <a:avLst/>
                </a:prstGeom>
                <a:noFill/>
                <a:ln w="12700">
                  <a:solidFill>
                    <a:srgbClr val="808000"/>
                  </a:solidFill>
                  <a:round/>
                  <a:headEnd/>
                  <a:tailEnd/>
                </a:ln>
              </p:spPr>
              <p:txBody>
                <a:bodyPr wrap="none" anchor="ctr"/>
                <a:lstStyle/>
                <a:p>
                  <a:endParaRPr lang="cs-CZ"/>
                </a:p>
              </p:txBody>
            </p:sp>
          </p:grpSp>
        </p:grpSp>
        <p:sp>
          <p:nvSpPr>
            <p:cNvPr id="23599" name="Line 136"/>
            <p:cNvSpPr>
              <a:spLocks noChangeShapeType="1"/>
            </p:cNvSpPr>
            <p:nvPr/>
          </p:nvSpPr>
          <p:spPr bwMode="auto">
            <a:xfrm>
              <a:off x="2353" y="3681"/>
              <a:ext cx="309" cy="0"/>
            </a:xfrm>
            <a:prstGeom prst="line">
              <a:avLst/>
            </a:prstGeom>
            <a:noFill/>
            <a:ln w="38100">
              <a:solidFill>
                <a:srgbClr val="808000"/>
              </a:solidFill>
              <a:round/>
              <a:headEnd/>
              <a:tailEnd type="triangle" w="med" len="med"/>
            </a:ln>
          </p:spPr>
          <p:txBody>
            <a:bodyPr wrap="none" anchor="ctr"/>
            <a:lstStyle/>
            <a:p>
              <a:endParaRPr lang="cs-CZ"/>
            </a:p>
          </p:txBody>
        </p:sp>
        <p:sp>
          <p:nvSpPr>
            <p:cNvPr id="23600" name="Line 137"/>
            <p:cNvSpPr>
              <a:spLocks noChangeShapeType="1"/>
            </p:cNvSpPr>
            <p:nvPr/>
          </p:nvSpPr>
          <p:spPr bwMode="auto">
            <a:xfrm>
              <a:off x="3324" y="3681"/>
              <a:ext cx="285" cy="0"/>
            </a:xfrm>
            <a:prstGeom prst="line">
              <a:avLst/>
            </a:prstGeom>
            <a:noFill/>
            <a:ln w="38100">
              <a:solidFill>
                <a:srgbClr val="808000"/>
              </a:solidFill>
              <a:round/>
              <a:headEnd/>
              <a:tailEnd type="triangle" w="med" len="med"/>
            </a:ln>
          </p:spPr>
          <p:txBody>
            <a:bodyPr wrap="none" anchor="ctr"/>
            <a:lstStyle/>
            <a:p>
              <a:endParaRPr lang="cs-CZ"/>
            </a:p>
          </p:txBody>
        </p:sp>
        <p:sp>
          <p:nvSpPr>
            <p:cNvPr id="23601" name="Text Box 138"/>
            <p:cNvSpPr txBox="1">
              <a:spLocks noChangeArrowheads="1"/>
            </p:cNvSpPr>
            <p:nvPr/>
          </p:nvSpPr>
          <p:spPr bwMode="auto">
            <a:xfrm>
              <a:off x="4354" y="3221"/>
              <a:ext cx="476" cy="288"/>
            </a:xfrm>
            <a:prstGeom prst="rect">
              <a:avLst/>
            </a:prstGeom>
            <a:noFill/>
            <a:ln w="12700">
              <a:noFill/>
              <a:miter lim="800000"/>
              <a:headEnd/>
              <a:tailEnd/>
            </a:ln>
          </p:spPr>
          <p:txBody>
            <a:bodyPr>
              <a:spAutoFit/>
            </a:bodyPr>
            <a:lstStyle/>
            <a:p>
              <a:pPr algn="ctr" eaLnBrk="1" hangingPunct="1">
                <a:spcBef>
                  <a:spcPct val="50000"/>
                </a:spcBef>
              </a:pPr>
              <a:r>
                <a:rPr lang="en-US" altLang="it-IT" b="1">
                  <a:solidFill>
                    <a:srgbClr val="808000"/>
                  </a:solidFill>
                  <a:latin typeface="Arial" pitchFamily="34" charset="0"/>
                </a:rPr>
                <a:t>IgG</a:t>
              </a:r>
            </a:p>
          </p:txBody>
        </p:sp>
        <p:sp>
          <p:nvSpPr>
            <p:cNvPr id="23602" name="Text Box 139"/>
            <p:cNvSpPr txBox="1">
              <a:spLocks noChangeArrowheads="1"/>
            </p:cNvSpPr>
            <p:nvPr/>
          </p:nvSpPr>
          <p:spPr bwMode="auto">
            <a:xfrm>
              <a:off x="2662" y="3511"/>
              <a:ext cx="629" cy="288"/>
            </a:xfrm>
            <a:prstGeom prst="rect">
              <a:avLst/>
            </a:prstGeom>
            <a:noFill/>
            <a:ln w="12700">
              <a:noFill/>
              <a:miter lim="800000"/>
              <a:headEnd/>
              <a:tailEnd/>
            </a:ln>
          </p:spPr>
          <p:txBody>
            <a:bodyPr>
              <a:spAutoFit/>
            </a:bodyPr>
            <a:lstStyle/>
            <a:p>
              <a:pPr algn="ctr" eaLnBrk="1" hangingPunct="1">
                <a:spcBef>
                  <a:spcPct val="50000"/>
                </a:spcBef>
              </a:pPr>
              <a:r>
                <a:rPr lang="en-US" altLang="it-IT" b="1">
                  <a:solidFill>
                    <a:srgbClr val="808000"/>
                  </a:solidFill>
                  <a:latin typeface="Arial" pitchFamily="34" charset="0"/>
                </a:rPr>
                <a:t>IFN-</a:t>
              </a:r>
              <a:r>
                <a:rPr lang="en-US" altLang="it-IT" b="1">
                  <a:solidFill>
                    <a:srgbClr val="808000"/>
                  </a:solidFill>
                  <a:latin typeface="Symbol" pitchFamily="18" charset="2"/>
                </a:rPr>
                <a:t>g</a:t>
              </a:r>
            </a:p>
          </p:txBody>
        </p:sp>
        <p:sp>
          <p:nvSpPr>
            <p:cNvPr id="23603" name="Freeform 140"/>
            <p:cNvSpPr>
              <a:spLocks/>
            </p:cNvSpPr>
            <p:nvPr/>
          </p:nvSpPr>
          <p:spPr bwMode="auto">
            <a:xfrm>
              <a:off x="3715" y="3454"/>
              <a:ext cx="519" cy="488"/>
            </a:xfrm>
            <a:custGeom>
              <a:avLst/>
              <a:gdLst>
                <a:gd name="T0" fmla="*/ 1901 w 1901"/>
                <a:gd name="T1" fmla="*/ 947 h 1895"/>
                <a:gd name="T2" fmla="*/ 1895 w 1901"/>
                <a:gd name="T3" fmla="*/ 850 h 1895"/>
                <a:gd name="T4" fmla="*/ 1881 w 1901"/>
                <a:gd name="T5" fmla="*/ 756 h 1895"/>
                <a:gd name="T6" fmla="*/ 1826 w 1901"/>
                <a:gd name="T7" fmla="*/ 578 h 1895"/>
                <a:gd name="T8" fmla="*/ 1738 w 1901"/>
                <a:gd name="T9" fmla="*/ 418 h 1895"/>
                <a:gd name="T10" fmla="*/ 1622 w 1901"/>
                <a:gd name="T11" fmla="*/ 277 h 1895"/>
                <a:gd name="T12" fmla="*/ 1481 w 1901"/>
                <a:gd name="T13" fmla="*/ 161 h 1895"/>
                <a:gd name="T14" fmla="*/ 1320 w 1901"/>
                <a:gd name="T15" fmla="*/ 74 h 1895"/>
                <a:gd name="T16" fmla="*/ 1142 w 1901"/>
                <a:gd name="T17" fmla="*/ 19 h 1895"/>
                <a:gd name="T18" fmla="*/ 1047 w 1901"/>
                <a:gd name="T19" fmla="*/ 4 h 1895"/>
                <a:gd name="T20" fmla="*/ 950 w 1901"/>
                <a:gd name="T21" fmla="*/ 0 h 1895"/>
                <a:gd name="T22" fmla="*/ 757 w 1901"/>
                <a:gd name="T23" fmla="*/ 19 h 1895"/>
                <a:gd name="T24" fmla="*/ 579 w 1901"/>
                <a:gd name="T25" fmla="*/ 74 h 1895"/>
                <a:gd name="T26" fmla="*/ 418 w 1901"/>
                <a:gd name="T27" fmla="*/ 161 h 1895"/>
                <a:gd name="T28" fmla="*/ 277 w 1901"/>
                <a:gd name="T29" fmla="*/ 277 h 1895"/>
                <a:gd name="T30" fmla="*/ 162 w 1901"/>
                <a:gd name="T31" fmla="*/ 418 h 1895"/>
                <a:gd name="T32" fmla="*/ 73 w 1901"/>
                <a:gd name="T33" fmla="*/ 578 h 1895"/>
                <a:gd name="T34" fmla="*/ 18 w 1901"/>
                <a:gd name="T35" fmla="*/ 756 h 1895"/>
                <a:gd name="T36" fmla="*/ 4 w 1901"/>
                <a:gd name="T37" fmla="*/ 850 h 1895"/>
                <a:gd name="T38" fmla="*/ 0 w 1901"/>
                <a:gd name="T39" fmla="*/ 947 h 1895"/>
                <a:gd name="T40" fmla="*/ 18 w 1901"/>
                <a:gd name="T41" fmla="*/ 1138 h 1895"/>
                <a:gd name="T42" fmla="*/ 73 w 1901"/>
                <a:gd name="T43" fmla="*/ 1315 h 1895"/>
                <a:gd name="T44" fmla="*/ 162 w 1901"/>
                <a:gd name="T45" fmla="*/ 1476 h 1895"/>
                <a:gd name="T46" fmla="*/ 277 w 1901"/>
                <a:gd name="T47" fmla="*/ 1617 h 1895"/>
                <a:gd name="T48" fmla="*/ 418 w 1901"/>
                <a:gd name="T49" fmla="*/ 1733 h 1895"/>
                <a:gd name="T50" fmla="*/ 579 w 1901"/>
                <a:gd name="T51" fmla="*/ 1820 h 1895"/>
                <a:gd name="T52" fmla="*/ 757 w 1901"/>
                <a:gd name="T53" fmla="*/ 1875 h 1895"/>
                <a:gd name="T54" fmla="*/ 950 w 1901"/>
                <a:gd name="T55" fmla="*/ 1895 h 1895"/>
                <a:gd name="T56" fmla="*/ 1047 w 1901"/>
                <a:gd name="T57" fmla="*/ 1889 h 1895"/>
                <a:gd name="T58" fmla="*/ 1142 w 1901"/>
                <a:gd name="T59" fmla="*/ 1875 h 1895"/>
                <a:gd name="T60" fmla="*/ 1320 w 1901"/>
                <a:gd name="T61" fmla="*/ 1820 h 1895"/>
                <a:gd name="T62" fmla="*/ 1481 w 1901"/>
                <a:gd name="T63" fmla="*/ 1733 h 1895"/>
                <a:gd name="T64" fmla="*/ 1622 w 1901"/>
                <a:gd name="T65" fmla="*/ 1617 h 1895"/>
                <a:gd name="T66" fmla="*/ 1738 w 1901"/>
                <a:gd name="T67" fmla="*/ 1476 h 1895"/>
                <a:gd name="T68" fmla="*/ 1826 w 1901"/>
                <a:gd name="T69" fmla="*/ 1315 h 1895"/>
                <a:gd name="T70" fmla="*/ 1881 w 1901"/>
                <a:gd name="T71" fmla="*/ 1138 h 1895"/>
                <a:gd name="T72" fmla="*/ 1901 w 1901"/>
                <a:gd name="T73" fmla="*/ 947 h 18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01"/>
                <a:gd name="T112" fmla="*/ 0 h 1895"/>
                <a:gd name="T113" fmla="*/ 1901 w 1901"/>
                <a:gd name="T114" fmla="*/ 1895 h 18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close/>
                </a:path>
              </a:pathLst>
            </a:custGeom>
            <a:solidFill>
              <a:srgbClr val="C0C0C0"/>
            </a:solidFill>
            <a:ln w="9525">
              <a:noFill/>
              <a:round/>
              <a:headEnd/>
              <a:tailEnd/>
            </a:ln>
          </p:spPr>
          <p:txBody>
            <a:bodyPr/>
            <a:lstStyle/>
            <a:p>
              <a:endParaRPr lang="cs-CZ"/>
            </a:p>
          </p:txBody>
        </p:sp>
        <p:sp>
          <p:nvSpPr>
            <p:cNvPr id="23604" name="Freeform 141"/>
            <p:cNvSpPr>
              <a:spLocks/>
            </p:cNvSpPr>
            <p:nvPr/>
          </p:nvSpPr>
          <p:spPr bwMode="auto">
            <a:xfrm>
              <a:off x="3715" y="3454"/>
              <a:ext cx="519" cy="488"/>
            </a:xfrm>
            <a:custGeom>
              <a:avLst/>
              <a:gdLst>
                <a:gd name="T0" fmla="*/ 1901 w 1901"/>
                <a:gd name="T1" fmla="*/ 947 h 1895"/>
                <a:gd name="T2" fmla="*/ 1895 w 1901"/>
                <a:gd name="T3" fmla="*/ 850 h 1895"/>
                <a:gd name="T4" fmla="*/ 1881 w 1901"/>
                <a:gd name="T5" fmla="*/ 756 h 1895"/>
                <a:gd name="T6" fmla="*/ 1826 w 1901"/>
                <a:gd name="T7" fmla="*/ 578 h 1895"/>
                <a:gd name="T8" fmla="*/ 1738 w 1901"/>
                <a:gd name="T9" fmla="*/ 418 h 1895"/>
                <a:gd name="T10" fmla="*/ 1622 w 1901"/>
                <a:gd name="T11" fmla="*/ 277 h 1895"/>
                <a:gd name="T12" fmla="*/ 1481 w 1901"/>
                <a:gd name="T13" fmla="*/ 161 h 1895"/>
                <a:gd name="T14" fmla="*/ 1320 w 1901"/>
                <a:gd name="T15" fmla="*/ 74 h 1895"/>
                <a:gd name="T16" fmla="*/ 1142 w 1901"/>
                <a:gd name="T17" fmla="*/ 19 h 1895"/>
                <a:gd name="T18" fmla="*/ 1047 w 1901"/>
                <a:gd name="T19" fmla="*/ 4 h 1895"/>
                <a:gd name="T20" fmla="*/ 950 w 1901"/>
                <a:gd name="T21" fmla="*/ 0 h 1895"/>
                <a:gd name="T22" fmla="*/ 757 w 1901"/>
                <a:gd name="T23" fmla="*/ 19 h 1895"/>
                <a:gd name="T24" fmla="*/ 579 w 1901"/>
                <a:gd name="T25" fmla="*/ 74 h 1895"/>
                <a:gd name="T26" fmla="*/ 418 w 1901"/>
                <a:gd name="T27" fmla="*/ 161 h 1895"/>
                <a:gd name="T28" fmla="*/ 277 w 1901"/>
                <a:gd name="T29" fmla="*/ 277 h 1895"/>
                <a:gd name="T30" fmla="*/ 162 w 1901"/>
                <a:gd name="T31" fmla="*/ 418 h 1895"/>
                <a:gd name="T32" fmla="*/ 73 w 1901"/>
                <a:gd name="T33" fmla="*/ 578 h 1895"/>
                <a:gd name="T34" fmla="*/ 18 w 1901"/>
                <a:gd name="T35" fmla="*/ 756 h 1895"/>
                <a:gd name="T36" fmla="*/ 4 w 1901"/>
                <a:gd name="T37" fmla="*/ 850 h 1895"/>
                <a:gd name="T38" fmla="*/ 0 w 1901"/>
                <a:gd name="T39" fmla="*/ 947 h 1895"/>
                <a:gd name="T40" fmla="*/ 18 w 1901"/>
                <a:gd name="T41" fmla="*/ 1138 h 1895"/>
                <a:gd name="T42" fmla="*/ 73 w 1901"/>
                <a:gd name="T43" fmla="*/ 1315 h 1895"/>
                <a:gd name="T44" fmla="*/ 162 w 1901"/>
                <a:gd name="T45" fmla="*/ 1476 h 1895"/>
                <a:gd name="T46" fmla="*/ 277 w 1901"/>
                <a:gd name="T47" fmla="*/ 1617 h 1895"/>
                <a:gd name="T48" fmla="*/ 418 w 1901"/>
                <a:gd name="T49" fmla="*/ 1733 h 1895"/>
                <a:gd name="T50" fmla="*/ 579 w 1901"/>
                <a:gd name="T51" fmla="*/ 1820 h 1895"/>
                <a:gd name="T52" fmla="*/ 757 w 1901"/>
                <a:gd name="T53" fmla="*/ 1875 h 1895"/>
                <a:gd name="T54" fmla="*/ 950 w 1901"/>
                <a:gd name="T55" fmla="*/ 1895 h 1895"/>
                <a:gd name="T56" fmla="*/ 1047 w 1901"/>
                <a:gd name="T57" fmla="*/ 1889 h 1895"/>
                <a:gd name="T58" fmla="*/ 1142 w 1901"/>
                <a:gd name="T59" fmla="*/ 1875 h 1895"/>
                <a:gd name="T60" fmla="*/ 1320 w 1901"/>
                <a:gd name="T61" fmla="*/ 1820 h 1895"/>
                <a:gd name="T62" fmla="*/ 1481 w 1901"/>
                <a:gd name="T63" fmla="*/ 1733 h 1895"/>
                <a:gd name="T64" fmla="*/ 1622 w 1901"/>
                <a:gd name="T65" fmla="*/ 1617 h 1895"/>
                <a:gd name="T66" fmla="*/ 1738 w 1901"/>
                <a:gd name="T67" fmla="*/ 1476 h 1895"/>
                <a:gd name="T68" fmla="*/ 1826 w 1901"/>
                <a:gd name="T69" fmla="*/ 1315 h 1895"/>
                <a:gd name="T70" fmla="*/ 1881 w 1901"/>
                <a:gd name="T71" fmla="*/ 1138 h 1895"/>
                <a:gd name="T72" fmla="*/ 1901 w 1901"/>
                <a:gd name="T73" fmla="*/ 947 h 1895"/>
                <a:gd name="T74" fmla="*/ 1901 w 1901"/>
                <a:gd name="T75" fmla="*/ 947 h 18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01"/>
                <a:gd name="T115" fmla="*/ 0 h 1895"/>
                <a:gd name="T116" fmla="*/ 1901 w 1901"/>
                <a:gd name="T117" fmla="*/ 1895 h 18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path>
              </a:pathLst>
            </a:custGeom>
            <a:noFill/>
            <a:ln w="11113">
              <a:solidFill>
                <a:srgbClr val="000000"/>
              </a:solidFill>
              <a:prstDash val="solid"/>
              <a:round/>
              <a:headEnd/>
              <a:tailEnd/>
            </a:ln>
          </p:spPr>
          <p:txBody>
            <a:bodyPr/>
            <a:lstStyle/>
            <a:p>
              <a:endParaRPr lang="cs-CZ"/>
            </a:p>
          </p:txBody>
        </p:sp>
        <p:sp>
          <p:nvSpPr>
            <p:cNvPr id="23605" name="Freeform 142"/>
            <p:cNvSpPr>
              <a:spLocks/>
            </p:cNvSpPr>
            <p:nvPr/>
          </p:nvSpPr>
          <p:spPr bwMode="auto">
            <a:xfrm>
              <a:off x="3810" y="3596"/>
              <a:ext cx="361" cy="307"/>
            </a:xfrm>
            <a:custGeom>
              <a:avLst/>
              <a:gdLst>
                <a:gd name="T0" fmla="*/ 1322 w 1322"/>
                <a:gd name="T1" fmla="*/ 592 h 1185"/>
                <a:gd name="T2" fmla="*/ 1308 w 1322"/>
                <a:gd name="T3" fmla="*/ 472 h 1185"/>
                <a:gd name="T4" fmla="*/ 1269 w 1322"/>
                <a:gd name="T5" fmla="*/ 361 h 1185"/>
                <a:gd name="T6" fmla="*/ 1208 w 1322"/>
                <a:gd name="T7" fmla="*/ 261 h 1185"/>
                <a:gd name="T8" fmla="*/ 1128 w 1322"/>
                <a:gd name="T9" fmla="*/ 173 h 1185"/>
                <a:gd name="T10" fmla="*/ 1030 w 1322"/>
                <a:gd name="T11" fmla="*/ 100 h 1185"/>
                <a:gd name="T12" fmla="*/ 918 w 1322"/>
                <a:gd name="T13" fmla="*/ 46 h 1185"/>
                <a:gd name="T14" fmla="*/ 793 w 1322"/>
                <a:gd name="T15" fmla="*/ 11 h 1185"/>
                <a:gd name="T16" fmla="*/ 661 w 1322"/>
                <a:gd name="T17" fmla="*/ 0 h 1185"/>
                <a:gd name="T18" fmla="*/ 528 w 1322"/>
                <a:gd name="T19" fmla="*/ 11 h 1185"/>
                <a:gd name="T20" fmla="*/ 403 w 1322"/>
                <a:gd name="T21" fmla="*/ 46 h 1185"/>
                <a:gd name="T22" fmla="*/ 291 w 1322"/>
                <a:gd name="T23" fmla="*/ 100 h 1185"/>
                <a:gd name="T24" fmla="*/ 193 w 1322"/>
                <a:gd name="T25" fmla="*/ 173 h 1185"/>
                <a:gd name="T26" fmla="*/ 112 w 1322"/>
                <a:gd name="T27" fmla="*/ 261 h 1185"/>
                <a:gd name="T28" fmla="*/ 52 w 1322"/>
                <a:gd name="T29" fmla="*/ 361 h 1185"/>
                <a:gd name="T30" fmla="*/ 13 w 1322"/>
                <a:gd name="T31" fmla="*/ 472 h 1185"/>
                <a:gd name="T32" fmla="*/ 0 w 1322"/>
                <a:gd name="T33" fmla="*/ 592 h 1185"/>
                <a:gd name="T34" fmla="*/ 13 w 1322"/>
                <a:gd name="T35" fmla="*/ 711 h 1185"/>
                <a:gd name="T36" fmla="*/ 52 w 1322"/>
                <a:gd name="T37" fmla="*/ 823 h 1185"/>
                <a:gd name="T38" fmla="*/ 112 w 1322"/>
                <a:gd name="T39" fmla="*/ 923 h 1185"/>
                <a:gd name="T40" fmla="*/ 193 w 1322"/>
                <a:gd name="T41" fmla="*/ 1011 h 1185"/>
                <a:gd name="T42" fmla="*/ 291 w 1322"/>
                <a:gd name="T43" fmla="*/ 1084 h 1185"/>
                <a:gd name="T44" fmla="*/ 403 w 1322"/>
                <a:gd name="T45" fmla="*/ 1138 h 1185"/>
                <a:gd name="T46" fmla="*/ 528 w 1322"/>
                <a:gd name="T47" fmla="*/ 1173 h 1185"/>
                <a:gd name="T48" fmla="*/ 661 w 1322"/>
                <a:gd name="T49" fmla="*/ 1185 h 1185"/>
                <a:gd name="T50" fmla="*/ 793 w 1322"/>
                <a:gd name="T51" fmla="*/ 1173 h 1185"/>
                <a:gd name="T52" fmla="*/ 918 w 1322"/>
                <a:gd name="T53" fmla="*/ 1138 h 1185"/>
                <a:gd name="T54" fmla="*/ 1030 w 1322"/>
                <a:gd name="T55" fmla="*/ 1084 h 1185"/>
                <a:gd name="T56" fmla="*/ 1128 w 1322"/>
                <a:gd name="T57" fmla="*/ 1011 h 1185"/>
                <a:gd name="T58" fmla="*/ 1208 w 1322"/>
                <a:gd name="T59" fmla="*/ 923 h 1185"/>
                <a:gd name="T60" fmla="*/ 1269 w 1322"/>
                <a:gd name="T61" fmla="*/ 823 h 1185"/>
                <a:gd name="T62" fmla="*/ 1308 w 1322"/>
                <a:gd name="T63" fmla="*/ 711 h 1185"/>
                <a:gd name="T64" fmla="*/ 1322 w 1322"/>
                <a:gd name="T65" fmla="*/ 592 h 11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22"/>
                <a:gd name="T100" fmla="*/ 0 h 1185"/>
                <a:gd name="T101" fmla="*/ 1322 w 1322"/>
                <a:gd name="T102" fmla="*/ 1185 h 11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close/>
                </a:path>
              </a:pathLst>
            </a:custGeom>
            <a:solidFill>
              <a:srgbClr val="800000"/>
            </a:solidFill>
            <a:ln w="9525">
              <a:noFill/>
              <a:round/>
              <a:headEnd/>
              <a:tailEnd/>
            </a:ln>
          </p:spPr>
          <p:txBody>
            <a:bodyPr/>
            <a:lstStyle/>
            <a:p>
              <a:endParaRPr lang="cs-CZ"/>
            </a:p>
          </p:txBody>
        </p:sp>
        <p:sp>
          <p:nvSpPr>
            <p:cNvPr id="23606" name="Freeform 143"/>
            <p:cNvSpPr>
              <a:spLocks/>
            </p:cNvSpPr>
            <p:nvPr/>
          </p:nvSpPr>
          <p:spPr bwMode="auto">
            <a:xfrm>
              <a:off x="3810" y="3596"/>
              <a:ext cx="361" cy="307"/>
            </a:xfrm>
            <a:custGeom>
              <a:avLst/>
              <a:gdLst>
                <a:gd name="T0" fmla="*/ 1322 w 1322"/>
                <a:gd name="T1" fmla="*/ 592 h 1185"/>
                <a:gd name="T2" fmla="*/ 1308 w 1322"/>
                <a:gd name="T3" fmla="*/ 472 h 1185"/>
                <a:gd name="T4" fmla="*/ 1269 w 1322"/>
                <a:gd name="T5" fmla="*/ 361 h 1185"/>
                <a:gd name="T6" fmla="*/ 1208 w 1322"/>
                <a:gd name="T7" fmla="*/ 261 h 1185"/>
                <a:gd name="T8" fmla="*/ 1128 w 1322"/>
                <a:gd name="T9" fmla="*/ 173 h 1185"/>
                <a:gd name="T10" fmla="*/ 1030 w 1322"/>
                <a:gd name="T11" fmla="*/ 100 h 1185"/>
                <a:gd name="T12" fmla="*/ 918 w 1322"/>
                <a:gd name="T13" fmla="*/ 46 h 1185"/>
                <a:gd name="T14" fmla="*/ 793 w 1322"/>
                <a:gd name="T15" fmla="*/ 11 h 1185"/>
                <a:gd name="T16" fmla="*/ 661 w 1322"/>
                <a:gd name="T17" fmla="*/ 0 h 1185"/>
                <a:gd name="T18" fmla="*/ 528 w 1322"/>
                <a:gd name="T19" fmla="*/ 11 h 1185"/>
                <a:gd name="T20" fmla="*/ 403 w 1322"/>
                <a:gd name="T21" fmla="*/ 46 h 1185"/>
                <a:gd name="T22" fmla="*/ 291 w 1322"/>
                <a:gd name="T23" fmla="*/ 100 h 1185"/>
                <a:gd name="T24" fmla="*/ 193 w 1322"/>
                <a:gd name="T25" fmla="*/ 173 h 1185"/>
                <a:gd name="T26" fmla="*/ 112 w 1322"/>
                <a:gd name="T27" fmla="*/ 261 h 1185"/>
                <a:gd name="T28" fmla="*/ 52 w 1322"/>
                <a:gd name="T29" fmla="*/ 361 h 1185"/>
                <a:gd name="T30" fmla="*/ 13 w 1322"/>
                <a:gd name="T31" fmla="*/ 472 h 1185"/>
                <a:gd name="T32" fmla="*/ 0 w 1322"/>
                <a:gd name="T33" fmla="*/ 592 h 1185"/>
                <a:gd name="T34" fmla="*/ 13 w 1322"/>
                <a:gd name="T35" fmla="*/ 711 h 1185"/>
                <a:gd name="T36" fmla="*/ 52 w 1322"/>
                <a:gd name="T37" fmla="*/ 823 h 1185"/>
                <a:gd name="T38" fmla="*/ 112 w 1322"/>
                <a:gd name="T39" fmla="*/ 923 h 1185"/>
                <a:gd name="T40" fmla="*/ 193 w 1322"/>
                <a:gd name="T41" fmla="*/ 1011 h 1185"/>
                <a:gd name="T42" fmla="*/ 291 w 1322"/>
                <a:gd name="T43" fmla="*/ 1084 h 1185"/>
                <a:gd name="T44" fmla="*/ 403 w 1322"/>
                <a:gd name="T45" fmla="*/ 1138 h 1185"/>
                <a:gd name="T46" fmla="*/ 528 w 1322"/>
                <a:gd name="T47" fmla="*/ 1173 h 1185"/>
                <a:gd name="T48" fmla="*/ 661 w 1322"/>
                <a:gd name="T49" fmla="*/ 1185 h 1185"/>
                <a:gd name="T50" fmla="*/ 793 w 1322"/>
                <a:gd name="T51" fmla="*/ 1173 h 1185"/>
                <a:gd name="T52" fmla="*/ 918 w 1322"/>
                <a:gd name="T53" fmla="*/ 1138 h 1185"/>
                <a:gd name="T54" fmla="*/ 1030 w 1322"/>
                <a:gd name="T55" fmla="*/ 1084 h 1185"/>
                <a:gd name="T56" fmla="*/ 1128 w 1322"/>
                <a:gd name="T57" fmla="*/ 1011 h 1185"/>
                <a:gd name="T58" fmla="*/ 1208 w 1322"/>
                <a:gd name="T59" fmla="*/ 923 h 1185"/>
                <a:gd name="T60" fmla="*/ 1269 w 1322"/>
                <a:gd name="T61" fmla="*/ 823 h 1185"/>
                <a:gd name="T62" fmla="*/ 1308 w 1322"/>
                <a:gd name="T63" fmla="*/ 711 h 1185"/>
                <a:gd name="T64" fmla="*/ 1322 w 1322"/>
                <a:gd name="T65" fmla="*/ 592 h 1185"/>
                <a:gd name="T66" fmla="*/ 1322 w 1322"/>
                <a:gd name="T67" fmla="*/ 592 h 118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22"/>
                <a:gd name="T103" fmla="*/ 0 h 1185"/>
                <a:gd name="T104" fmla="*/ 1322 w 1322"/>
                <a:gd name="T105" fmla="*/ 1185 h 118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path>
              </a:pathLst>
            </a:custGeom>
            <a:noFill/>
            <a:ln w="11113">
              <a:solidFill>
                <a:srgbClr val="800000"/>
              </a:solidFill>
              <a:prstDash val="solid"/>
              <a:round/>
              <a:headEnd/>
              <a:tailEnd/>
            </a:ln>
          </p:spPr>
          <p:txBody>
            <a:bodyPr/>
            <a:lstStyle/>
            <a:p>
              <a:endParaRPr lang="cs-CZ"/>
            </a:p>
          </p:txBody>
        </p:sp>
        <p:sp>
          <p:nvSpPr>
            <p:cNvPr id="23607" name="Rectangle 144"/>
            <p:cNvSpPr>
              <a:spLocks noChangeArrowheads="1"/>
            </p:cNvSpPr>
            <p:nvPr/>
          </p:nvSpPr>
          <p:spPr bwMode="auto">
            <a:xfrm>
              <a:off x="3837" y="3687"/>
              <a:ext cx="304" cy="134"/>
            </a:xfrm>
            <a:prstGeom prst="rect">
              <a:avLst/>
            </a:prstGeom>
            <a:noFill/>
            <a:ln w="9525">
              <a:noFill/>
              <a:miter lim="800000"/>
              <a:headEnd/>
              <a:tailEnd/>
            </a:ln>
          </p:spPr>
          <p:txBody>
            <a:bodyPr wrap="none" lIns="0" tIns="0" rIns="0" bIns="0">
              <a:spAutoFit/>
            </a:bodyPr>
            <a:lstStyle/>
            <a:p>
              <a:r>
                <a:rPr lang="en-GB" altLang="it-IT" sz="1400" b="1">
                  <a:solidFill>
                    <a:srgbClr val="FFFF00"/>
                  </a:solidFill>
                  <a:latin typeface="Arial" pitchFamily="34" charset="0"/>
                </a:rPr>
                <a:t>B-cell</a:t>
              </a:r>
              <a:endParaRPr lang="en-GB" altLang="it-IT" sz="1800" u="sng">
                <a:latin typeface="Arial" pitchFamily="34" charset="0"/>
              </a:endParaRPr>
            </a:p>
          </p:txBody>
        </p:sp>
        <p:sp>
          <p:nvSpPr>
            <p:cNvPr id="23608" name="Line 145"/>
            <p:cNvSpPr>
              <a:spLocks noChangeShapeType="1"/>
            </p:cNvSpPr>
            <p:nvPr/>
          </p:nvSpPr>
          <p:spPr bwMode="auto">
            <a:xfrm>
              <a:off x="1118" y="2575"/>
              <a:ext cx="456" cy="1043"/>
            </a:xfrm>
            <a:prstGeom prst="line">
              <a:avLst/>
            </a:prstGeom>
            <a:noFill/>
            <a:ln w="38100">
              <a:solidFill>
                <a:schemeClr val="tx1"/>
              </a:solidFill>
              <a:round/>
              <a:headEnd/>
              <a:tailEnd type="triangle" w="med" len="med"/>
            </a:ln>
          </p:spPr>
          <p:txBody>
            <a:bodyPr wrap="none" anchor="ctr"/>
            <a:lstStyle/>
            <a:p>
              <a:endParaRPr lang="cs-CZ"/>
            </a:p>
          </p:txBody>
        </p:sp>
        <p:sp>
          <p:nvSpPr>
            <p:cNvPr id="23609" name="Freeform 146"/>
            <p:cNvSpPr>
              <a:spLocks/>
            </p:cNvSpPr>
            <p:nvPr/>
          </p:nvSpPr>
          <p:spPr bwMode="auto">
            <a:xfrm>
              <a:off x="1176" y="2086"/>
              <a:ext cx="221" cy="553"/>
            </a:xfrm>
            <a:custGeom>
              <a:avLst/>
              <a:gdLst>
                <a:gd name="T0" fmla="*/ 240 w 240"/>
                <a:gd name="T1" fmla="*/ 0 h 624"/>
                <a:gd name="T2" fmla="*/ 192 w 240"/>
                <a:gd name="T3" fmla="*/ 288 h 624"/>
                <a:gd name="T4" fmla="*/ 0 w 240"/>
                <a:gd name="T5" fmla="*/ 624 h 624"/>
                <a:gd name="T6" fmla="*/ 0 60000 65536"/>
                <a:gd name="T7" fmla="*/ 0 60000 65536"/>
                <a:gd name="T8" fmla="*/ 0 60000 65536"/>
                <a:gd name="T9" fmla="*/ 0 w 240"/>
                <a:gd name="T10" fmla="*/ 0 h 624"/>
                <a:gd name="T11" fmla="*/ 240 w 240"/>
                <a:gd name="T12" fmla="*/ 624 h 624"/>
              </a:gdLst>
              <a:ahLst/>
              <a:cxnLst>
                <a:cxn ang="T6">
                  <a:pos x="T0" y="T1"/>
                </a:cxn>
                <a:cxn ang="T7">
                  <a:pos x="T2" y="T3"/>
                </a:cxn>
                <a:cxn ang="T8">
                  <a:pos x="T4" y="T5"/>
                </a:cxn>
              </a:cxnLst>
              <a:rect l="T9" t="T10" r="T11" b="T12"/>
              <a:pathLst>
                <a:path w="240" h="624">
                  <a:moveTo>
                    <a:pt x="240" y="0"/>
                  </a:moveTo>
                  <a:cubicBezTo>
                    <a:pt x="236" y="92"/>
                    <a:pt x="232" y="184"/>
                    <a:pt x="192" y="288"/>
                  </a:cubicBezTo>
                  <a:cubicBezTo>
                    <a:pt x="152" y="392"/>
                    <a:pt x="76" y="508"/>
                    <a:pt x="0" y="624"/>
                  </a:cubicBezTo>
                </a:path>
              </a:pathLst>
            </a:custGeom>
            <a:noFill/>
            <a:ln w="38100">
              <a:solidFill>
                <a:srgbClr val="808000"/>
              </a:solidFill>
              <a:round/>
              <a:headEnd type="none" w="med" len="med"/>
              <a:tailEnd type="triangle" w="med" len="med"/>
            </a:ln>
          </p:spPr>
          <p:txBody>
            <a:bodyPr/>
            <a:lstStyle/>
            <a:p>
              <a:endParaRPr lang="cs-CZ"/>
            </a:p>
          </p:txBody>
        </p:sp>
        <p:sp>
          <p:nvSpPr>
            <p:cNvPr id="23610" name="Rectangle 147"/>
            <p:cNvSpPr>
              <a:spLocks noChangeArrowheads="1"/>
            </p:cNvSpPr>
            <p:nvPr/>
          </p:nvSpPr>
          <p:spPr bwMode="auto">
            <a:xfrm>
              <a:off x="1294" y="2490"/>
              <a:ext cx="114" cy="154"/>
            </a:xfrm>
            <a:prstGeom prst="rect">
              <a:avLst/>
            </a:prstGeom>
            <a:noFill/>
            <a:ln w="9525">
              <a:noFill/>
              <a:miter lim="800000"/>
              <a:headEnd/>
              <a:tailEnd/>
            </a:ln>
          </p:spPr>
          <p:txBody>
            <a:bodyPr wrap="none" lIns="0" tIns="0" rIns="0" bIns="0">
              <a:spAutoFit/>
            </a:bodyPr>
            <a:lstStyle/>
            <a:p>
              <a:r>
                <a:rPr lang="en-GB" altLang="it-IT" sz="1600" b="1">
                  <a:solidFill>
                    <a:srgbClr val="808000"/>
                  </a:solidFill>
                  <a:latin typeface="Arial" pitchFamily="34" charset="0"/>
                </a:rPr>
                <a:t>IT</a:t>
              </a:r>
              <a:endParaRPr lang="en-GB" altLang="it-IT" sz="1600" b="1">
                <a:solidFill>
                  <a:srgbClr val="808000"/>
                </a:solidFill>
                <a:latin typeface="Times New Roman" pitchFamily="18" charset="0"/>
              </a:endParaRPr>
            </a:p>
          </p:txBody>
        </p:sp>
        <p:sp>
          <p:nvSpPr>
            <p:cNvPr id="23611" name="Line 148"/>
            <p:cNvSpPr>
              <a:spLocks noChangeShapeType="1"/>
            </p:cNvSpPr>
            <p:nvPr/>
          </p:nvSpPr>
          <p:spPr bwMode="auto">
            <a:xfrm flipV="1">
              <a:off x="4316" y="2277"/>
              <a:ext cx="465" cy="842"/>
            </a:xfrm>
            <a:prstGeom prst="line">
              <a:avLst/>
            </a:prstGeom>
            <a:noFill/>
            <a:ln w="38100">
              <a:solidFill>
                <a:schemeClr val="tx1"/>
              </a:solidFill>
              <a:prstDash val="sysDot"/>
              <a:round/>
              <a:headEnd/>
              <a:tailEnd type="triangle" w="med" len="med"/>
            </a:ln>
          </p:spPr>
          <p:txBody>
            <a:bodyPr wrap="none" anchor="ctr"/>
            <a:lstStyle/>
            <a:p>
              <a:endParaRPr lang="cs-CZ"/>
            </a:p>
          </p:txBody>
        </p:sp>
        <p:sp>
          <p:nvSpPr>
            <p:cNvPr id="23612" name="Rectangle 149"/>
            <p:cNvSpPr>
              <a:spLocks noChangeArrowheads="1"/>
            </p:cNvSpPr>
            <p:nvPr/>
          </p:nvSpPr>
          <p:spPr bwMode="auto">
            <a:xfrm>
              <a:off x="4692" y="2277"/>
              <a:ext cx="265" cy="365"/>
            </a:xfrm>
            <a:prstGeom prst="rect">
              <a:avLst/>
            </a:prstGeom>
            <a:noFill/>
            <a:ln w="9525">
              <a:noFill/>
              <a:miter lim="800000"/>
              <a:headEnd/>
              <a:tailEnd/>
            </a:ln>
          </p:spPr>
          <p:txBody>
            <a:bodyPr>
              <a:spAutoFit/>
            </a:bodyPr>
            <a:lstStyle/>
            <a:p>
              <a:pPr eaLnBrk="1" hangingPunct="1"/>
              <a:r>
                <a:rPr lang="en-GB" altLang="it-IT" sz="3200" b="1">
                  <a:latin typeface="Arial" pitchFamily="34" charset="0"/>
                </a:rPr>
                <a:t>-</a:t>
              </a:r>
            </a:p>
          </p:txBody>
        </p:sp>
      </p:grpSp>
      <p:grpSp>
        <p:nvGrpSpPr>
          <p:cNvPr id="23559" name="Group 150"/>
          <p:cNvGrpSpPr>
            <a:grpSpLocks/>
          </p:cNvGrpSpPr>
          <p:nvPr/>
        </p:nvGrpSpPr>
        <p:grpSpPr bwMode="auto">
          <a:xfrm>
            <a:off x="427038" y="1614488"/>
            <a:ext cx="2000250" cy="3081337"/>
            <a:chOff x="269" y="1017"/>
            <a:chExt cx="1260" cy="1941"/>
          </a:xfrm>
        </p:grpSpPr>
        <p:sp>
          <p:nvSpPr>
            <p:cNvPr id="23560" name="Text Box 151"/>
            <p:cNvSpPr txBox="1">
              <a:spLocks noChangeArrowheads="1"/>
            </p:cNvSpPr>
            <p:nvPr/>
          </p:nvSpPr>
          <p:spPr bwMode="auto">
            <a:xfrm>
              <a:off x="618" y="2478"/>
              <a:ext cx="498" cy="480"/>
            </a:xfrm>
            <a:prstGeom prst="rect">
              <a:avLst/>
            </a:prstGeom>
            <a:noFill/>
            <a:ln w="12700">
              <a:noFill/>
              <a:miter lim="800000"/>
              <a:headEnd/>
              <a:tailEnd/>
            </a:ln>
          </p:spPr>
          <p:txBody>
            <a:bodyPr>
              <a:spAutoFit/>
            </a:bodyPr>
            <a:lstStyle/>
            <a:p>
              <a:pPr eaLnBrk="1" hangingPunct="1">
                <a:spcBef>
                  <a:spcPct val="50000"/>
                </a:spcBef>
              </a:pPr>
              <a:r>
                <a:rPr lang="en-US" altLang="it-IT" sz="2000" b="1">
                  <a:latin typeface="Arial" pitchFamily="34" charset="0"/>
                </a:rPr>
                <a:t>CD4</a:t>
              </a:r>
              <a:br>
                <a:rPr lang="en-US" altLang="it-IT" sz="2000" b="1">
                  <a:latin typeface="Arial" pitchFamily="34" charset="0"/>
                </a:rPr>
              </a:br>
              <a:endParaRPr lang="en-US" altLang="it-IT" b="1">
                <a:latin typeface="Arial" pitchFamily="34" charset="0"/>
              </a:endParaRPr>
            </a:p>
          </p:txBody>
        </p:sp>
        <p:sp>
          <p:nvSpPr>
            <p:cNvPr id="23561" name="Text Box 152"/>
            <p:cNvSpPr txBox="1">
              <a:spLocks noChangeArrowheads="1"/>
            </p:cNvSpPr>
            <p:nvPr/>
          </p:nvSpPr>
          <p:spPr bwMode="auto">
            <a:xfrm>
              <a:off x="269" y="1812"/>
              <a:ext cx="710" cy="394"/>
            </a:xfrm>
            <a:prstGeom prst="rect">
              <a:avLst/>
            </a:prstGeom>
            <a:noFill/>
            <a:ln w="12700">
              <a:noFill/>
              <a:miter lim="800000"/>
              <a:headEnd/>
              <a:tailEnd/>
            </a:ln>
          </p:spPr>
          <p:txBody>
            <a:bodyPr>
              <a:spAutoFit/>
            </a:bodyPr>
            <a:lstStyle/>
            <a:p>
              <a:pPr algn="r" eaLnBrk="1" hangingPunct="1">
                <a:spcBef>
                  <a:spcPct val="50000"/>
                </a:spcBef>
              </a:pPr>
              <a:r>
                <a:rPr lang="en-US" altLang="it-IT" sz="1000" b="1">
                  <a:latin typeface="Arial" pitchFamily="34" charset="0"/>
                </a:rPr>
                <a:t>CD80/86 </a:t>
              </a:r>
            </a:p>
            <a:p>
              <a:pPr algn="r" eaLnBrk="1" hangingPunct="1">
                <a:spcBef>
                  <a:spcPct val="50000"/>
                </a:spcBef>
              </a:pPr>
              <a:r>
                <a:rPr lang="en-US" altLang="it-IT" sz="1000" b="1">
                  <a:latin typeface="Arial" pitchFamily="34" charset="0"/>
                </a:rPr>
                <a:t/>
              </a:r>
              <a:br>
                <a:rPr lang="en-US" altLang="it-IT" sz="1000" b="1">
                  <a:latin typeface="Arial" pitchFamily="34" charset="0"/>
                </a:rPr>
              </a:br>
              <a:endParaRPr lang="en-US" altLang="it-IT" sz="1000" b="1">
                <a:latin typeface="Arial" pitchFamily="34" charset="0"/>
              </a:endParaRPr>
            </a:p>
          </p:txBody>
        </p:sp>
        <p:sp>
          <p:nvSpPr>
            <p:cNvPr id="23562" name="Freeform 153"/>
            <p:cNvSpPr>
              <a:spLocks/>
            </p:cNvSpPr>
            <p:nvPr/>
          </p:nvSpPr>
          <p:spPr bwMode="auto">
            <a:xfrm>
              <a:off x="1021" y="1911"/>
              <a:ext cx="64" cy="24"/>
            </a:xfrm>
            <a:custGeom>
              <a:avLst/>
              <a:gdLst>
                <a:gd name="T0" fmla="*/ 0 w 130"/>
                <a:gd name="T1" fmla="*/ 8 h 54"/>
                <a:gd name="T2" fmla="*/ 130 w 130"/>
                <a:gd name="T3" fmla="*/ 0 h 54"/>
                <a:gd name="T4" fmla="*/ 84 w 130"/>
                <a:gd name="T5" fmla="*/ 54 h 54"/>
                <a:gd name="T6" fmla="*/ 0 w 130"/>
                <a:gd name="T7" fmla="*/ 8 h 54"/>
                <a:gd name="T8" fmla="*/ 0 60000 65536"/>
                <a:gd name="T9" fmla="*/ 0 60000 65536"/>
                <a:gd name="T10" fmla="*/ 0 60000 65536"/>
                <a:gd name="T11" fmla="*/ 0 60000 65536"/>
                <a:gd name="T12" fmla="*/ 0 w 130"/>
                <a:gd name="T13" fmla="*/ 0 h 54"/>
                <a:gd name="T14" fmla="*/ 130 w 130"/>
                <a:gd name="T15" fmla="*/ 54 h 54"/>
              </a:gdLst>
              <a:ahLst/>
              <a:cxnLst>
                <a:cxn ang="T8">
                  <a:pos x="T0" y="T1"/>
                </a:cxn>
                <a:cxn ang="T9">
                  <a:pos x="T2" y="T3"/>
                </a:cxn>
                <a:cxn ang="T10">
                  <a:pos x="T4" y="T5"/>
                </a:cxn>
                <a:cxn ang="T11">
                  <a:pos x="T6" y="T7"/>
                </a:cxn>
              </a:cxnLst>
              <a:rect l="T12" t="T13" r="T14" b="T15"/>
              <a:pathLst>
                <a:path w="130" h="54">
                  <a:moveTo>
                    <a:pt x="0" y="8"/>
                  </a:moveTo>
                  <a:lnTo>
                    <a:pt x="130" y="0"/>
                  </a:lnTo>
                  <a:lnTo>
                    <a:pt x="84" y="54"/>
                  </a:lnTo>
                  <a:lnTo>
                    <a:pt x="0" y="8"/>
                  </a:lnTo>
                  <a:close/>
                </a:path>
              </a:pathLst>
            </a:custGeom>
            <a:solidFill>
              <a:srgbClr val="006600"/>
            </a:solidFill>
            <a:ln w="12700" cap="flat" cmpd="sng">
              <a:noFill/>
              <a:prstDash val="solid"/>
              <a:round/>
              <a:headEnd/>
              <a:tailEnd/>
            </a:ln>
          </p:spPr>
          <p:txBody>
            <a:bodyPr wrap="none" anchor="ctr"/>
            <a:lstStyle/>
            <a:p>
              <a:endParaRPr lang="cs-CZ"/>
            </a:p>
          </p:txBody>
        </p:sp>
        <p:sp>
          <p:nvSpPr>
            <p:cNvPr id="23563" name="Freeform 154"/>
            <p:cNvSpPr>
              <a:spLocks/>
            </p:cNvSpPr>
            <p:nvPr/>
          </p:nvSpPr>
          <p:spPr bwMode="auto">
            <a:xfrm>
              <a:off x="954" y="1915"/>
              <a:ext cx="50" cy="97"/>
            </a:xfrm>
            <a:custGeom>
              <a:avLst/>
              <a:gdLst>
                <a:gd name="T0" fmla="*/ 0 w 100"/>
                <a:gd name="T1" fmla="*/ 218 h 218"/>
                <a:gd name="T2" fmla="*/ 0 w 100"/>
                <a:gd name="T3" fmla="*/ 20 h 218"/>
                <a:gd name="T4" fmla="*/ 32 w 100"/>
                <a:gd name="T5" fmla="*/ 0 h 218"/>
                <a:gd name="T6" fmla="*/ 72 w 100"/>
                <a:gd name="T7" fmla="*/ 2 h 218"/>
                <a:gd name="T8" fmla="*/ 90 w 100"/>
                <a:gd name="T9" fmla="*/ 8 h 218"/>
                <a:gd name="T10" fmla="*/ 100 w 100"/>
                <a:gd name="T11" fmla="*/ 18 h 218"/>
                <a:gd name="T12" fmla="*/ 100 w 100"/>
                <a:gd name="T13" fmla="*/ 210 h 218"/>
                <a:gd name="T14" fmla="*/ 0 w 100"/>
                <a:gd name="T15" fmla="*/ 218 h 218"/>
                <a:gd name="T16" fmla="*/ 0 60000 65536"/>
                <a:gd name="T17" fmla="*/ 0 60000 65536"/>
                <a:gd name="T18" fmla="*/ 0 60000 65536"/>
                <a:gd name="T19" fmla="*/ 0 60000 65536"/>
                <a:gd name="T20" fmla="*/ 0 60000 65536"/>
                <a:gd name="T21" fmla="*/ 0 60000 65536"/>
                <a:gd name="T22" fmla="*/ 0 60000 65536"/>
                <a:gd name="T23" fmla="*/ 0 60000 65536"/>
                <a:gd name="T24" fmla="*/ 0 w 100"/>
                <a:gd name="T25" fmla="*/ 0 h 218"/>
                <a:gd name="T26" fmla="*/ 100 w 100"/>
                <a:gd name="T27" fmla="*/ 218 h 2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0" h="218">
                  <a:moveTo>
                    <a:pt x="0" y="218"/>
                  </a:moveTo>
                  <a:lnTo>
                    <a:pt x="0" y="20"/>
                  </a:lnTo>
                  <a:cubicBezTo>
                    <a:pt x="2" y="12"/>
                    <a:pt x="22" y="3"/>
                    <a:pt x="32" y="0"/>
                  </a:cubicBezTo>
                  <a:cubicBezTo>
                    <a:pt x="45" y="0"/>
                    <a:pt x="58" y="0"/>
                    <a:pt x="72" y="2"/>
                  </a:cubicBezTo>
                  <a:cubicBezTo>
                    <a:pt x="78" y="2"/>
                    <a:pt x="90" y="8"/>
                    <a:pt x="90" y="8"/>
                  </a:cubicBezTo>
                  <a:cubicBezTo>
                    <a:pt x="92" y="11"/>
                    <a:pt x="100" y="18"/>
                    <a:pt x="100" y="18"/>
                  </a:cubicBezTo>
                  <a:lnTo>
                    <a:pt x="100" y="210"/>
                  </a:lnTo>
                  <a:lnTo>
                    <a:pt x="0" y="218"/>
                  </a:lnTo>
                  <a:close/>
                </a:path>
              </a:pathLst>
            </a:custGeom>
            <a:solidFill>
              <a:srgbClr val="000000"/>
            </a:solidFill>
            <a:ln w="12700" cap="flat" cmpd="sng">
              <a:solidFill>
                <a:schemeClr val="tx1"/>
              </a:solidFill>
              <a:prstDash val="solid"/>
              <a:round/>
              <a:headEnd/>
              <a:tailEnd/>
            </a:ln>
          </p:spPr>
          <p:txBody>
            <a:bodyPr wrap="none" anchor="ctr"/>
            <a:lstStyle/>
            <a:p>
              <a:endParaRPr lang="cs-CZ"/>
            </a:p>
          </p:txBody>
        </p:sp>
        <p:sp>
          <p:nvSpPr>
            <p:cNvPr id="23564" name="Freeform 155"/>
            <p:cNvSpPr>
              <a:spLocks/>
            </p:cNvSpPr>
            <p:nvPr/>
          </p:nvSpPr>
          <p:spPr bwMode="auto">
            <a:xfrm>
              <a:off x="950" y="1839"/>
              <a:ext cx="54" cy="76"/>
            </a:xfrm>
            <a:custGeom>
              <a:avLst/>
              <a:gdLst>
                <a:gd name="T0" fmla="*/ 2 w 108"/>
                <a:gd name="T1" fmla="*/ 0 h 168"/>
                <a:gd name="T2" fmla="*/ 36 w 108"/>
                <a:gd name="T3" fmla="*/ 12 h 168"/>
                <a:gd name="T4" fmla="*/ 72 w 108"/>
                <a:gd name="T5" fmla="*/ 18 h 168"/>
                <a:gd name="T6" fmla="*/ 108 w 108"/>
                <a:gd name="T7" fmla="*/ 18 h 168"/>
                <a:gd name="T8" fmla="*/ 108 w 108"/>
                <a:gd name="T9" fmla="*/ 162 h 168"/>
                <a:gd name="T10" fmla="*/ 66 w 108"/>
                <a:gd name="T11" fmla="*/ 148 h 168"/>
                <a:gd name="T12" fmla="*/ 20 w 108"/>
                <a:gd name="T13" fmla="*/ 158 h 168"/>
                <a:gd name="T14" fmla="*/ 0 w 108"/>
                <a:gd name="T15" fmla="*/ 168 h 168"/>
                <a:gd name="T16" fmla="*/ 2 w 108"/>
                <a:gd name="T17" fmla="*/ 0 h 1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
                <a:gd name="T28" fmla="*/ 0 h 168"/>
                <a:gd name="T29" fmla="*/ 108 w 108"/>
                <a:gd name="T30" fmla="*/ 168 h 1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 h="168">
                  <a:moveTo>
                    <a:pt x="2" y="0"/>
                  </a:moveTo>
                  <a:lnTo>
                    <a:pt x="36" y="12"/>
                  </a:lnTo>
                  <a:lnTo>
                    <a:pt x="72" y="18"/>
                  </a:lnTo>
                  <a:lnTo>
                    <a:pt x="108" y="18"/>
                  </a:lnTo>
                  <a:lnTo>
                    <a:pt x="108" y="162"/>
                  </a:lnTo>
                  <a:cubicBezTo>
                    <a:pt x="100" y="150"/>
                    <a:pt x="79" y="149"/>
                    <a:pt x="66" y="148"/>
                  </a:cubicBezTo>
                  <a:cubicBezTo>
                    <a:pt x="49" y="149"/>
                    <a:pt x="35" y="152"/>
                    <a:pt x="20" y="158"/>
                  </a:cubicBezTo>
                  <a:cubicBezTo>
                    <a:pt x="13" y="160"/>
                    <a:pt x="6" y="168"/>
                    <a:pt x="0" y="168"/>
                  </a:cubicBezTo>
                  <a:lnTo>
                    <a:pt x="2" y="0"/>
                  </a:lnTo>
                  <a:close/>
                </a:path>
              </a:pathLst>
            </a:custGeom>
            <a:solidFill>
              <a:srgbClr val="000000"/>
            </a:solidFill>
            <a:ln w="12700" cap="flat" cmpd="sng">
              <a:noFill/>
              <a:prstDash val="solid"/>
              <a:round/>
              <a:headEnd/>
              <a:tailEnd/>
            </a:ln>
          </p:spPr>
          <p:txBody>
            <a:bodyPr wrap="none" anchor="ctr"/>
            <a:lstStyle/>
            <a:p>
              <a:endParaRPr lang="cs-CZ"/>
            </a:p>
          </p:txBody>
        </p:sp>
        <p:sp>
          <p:nvSpPr>
            <p:cNvPr id="23565" name="Freeform 156"/>
            <p:cNvSpPr>
              <a:spLocks/>
            </p:cNvSpPr>
            <p:nvPr/>
          </p:nvSpPr>
          <p:spPr bwMode="auto">
            <a:xfrm>
              <a:off x="1019" y="1825"/>
              <a:ext cx="66" cy="84"/>
            </a:xfrm>
            <a:custGeom>
              <a:avLst/>
              <a:gdLst>
                <a:gd name="T0" fmla="*/ 0 w 134"/>
                <a:gd name="T1" fmla="*/ 44 h 184"/>
                <a:gd name="T2" fmla="*/ 62 w 134"/>
                <a:gd name="T3" fmla="*/ 34 h 184"/>
                <a:gd name="T4" fmla="*/ 134 w 134"/>
                <a:gd name="T5" fmla="*/ 0 h 184"/>
                <a:gd name="T6" fmla="*/ 134 w 134"/>
                <a:gd name="T7" fmla="*/ 174 h 184"/>
                <a:gd name="T8" fmla="*/ 0 w 134"/>
                <a:gd name="T9" fmla="*/ 184 h 184"/>
                <a:gd name="T10" fmla="*/ 0 w 134"/>
                <a:gd name="T11" fmla="*/ 44 h 184"/>
                <a:gd name="T12" fmla="*/ 0 60000 65536"/>
                <a:gd name="T13" fmla="*/ 0 60000 65536"/>
                <a:gd name="T14" fmla="*/ 0 60000 65536"/>
                <a:gd name="T15" fmla="*/ 0 60000 65536"/>
                <a:gd name="T16" fmla="*/ 0 60000 65536"/>
                <a:gd name="T17" fmla="*/ 0 60000 65536"/>
                <a:gd name="T18" fmla="*/ 0 w 134"/>
                <a:gd name="T19" fmla="*/ 0 h 184"/>
                <a:gd name="T20" fmla="*/ 134 w 134"/>
                <a:gd name="T21" fmla="*/ 184 h 184"/>
              </a:gdLst>
              <a:ahLst/>
              <a:cxnLst>
                <a:cxn ang="T12">
                  <a:pos x="T0" y="T1"/>
                </a:cxn>
                <a:cxn ang="T13">
                  <a:pos x="T2" y="T3"/>
                </a:cxn>
                <a:cxn ang="T14">
                  <a:pos x="T4" y="T5"/>
                </a:cxn>
                <a:cxn ang="T15">
                  <a:pos x="T6" y="T7"/>
                </a:cxn>
                <a:cxn ang="T16">
                  <a:pos x="T8" y="T9"/>
                </a:cxn>
                <a:cxn ang="T17">
                  <a:pos x="T10" y="T11"/>
                </a:cxn>
              </a:cxnLst>
              <a:rect l="T18" t="T19" r="T20" b="T21"/>
              <a:pathLst>
                <a:path w="134" h="184">
                  <a:moveTo>
                    <a:pt x="0" y="44"/>
                  </a:moveTo>
                  <a:lnTo>
                    <a:pt x="62" y="34"/>
                  </a:lnTo>
                  <a:lnTo>
                    <a:pt x="134" y="0"/>
                  </a:lnTo>
                  <a:lnTo>
                    <a:pt x="134" y="174"/>
                  </a:lnTo>
                  <a:lnTo>
                    <a:pt x="0" y="184"/>
                  </a:lnTo>
                  <a:lnTo>
                    <a:pt x="0" y="44"/>
                  </a:lnTo>
                  <a:close/>
                </a:path>
              </a:pathLst>
            </a:custGeom>
            <a:solidFill>
              <a:schemeClr val="tx2"/>
            </a:solidFill>
            <a:ln w="12700" cap="flat" cmpd="sng">
              <a:solidFill>
                <a:schemeClr val="tx1"/>
              </a:solidFill>
              <a:prstDash val="solid"/>
              <a:round/>
              <a:headEnd/>
              <a:tailEnd/>
            </a:ln>
          </p:spPr>
          <p:txBody>
            <a:bodyPr wrap="none" anchor="ctr"/>
            <a:lstStyle/>
            <a:p>
              <a:endParaRPr lang="cs-CZ"/>
            </a:p>
          </p:txBody>
        </p:sp>
        <p:sp>
          <p:nvSpPr>
            <p:cNvPr id="23566" name="Freeform 157"/>
            <p:cNvSpPr>
              <a:spLocks/>
            </p:cNvSpPr>
            <p:nvPr/>
          </p:nvSpPr>
          <p:spPr bwMode="auto">
            <a:xfrm>
              <a:off x="1020" y="1918"/>
              <a:ext cx="70" cy="91"/>
            </a:xfrm>
            <a:custGeom>
              <a:avLst/>
              <a:gdLst>
                <a:gd name="T0" fmla="*/ 0 w 142"/>
                <a:gd name="T1" fmla="*/ 16 h 202"/>
                <a:gd name="T2" fmla="*/ 86 w 142"/>
                <a:gd name="T3" fmla="*/ 60 h 202"/>
                <a:gd name="T4" fmla="*/ 142 w 142"/>
                <a:gd name="T5" fmla="*/ 0 h 202"/>
                <a:gd name="T6" fmla="*/ 142 w 142"/>
                <a:gd name="T7" fmla="*/ 190 h 202"/>
                <a:gd name="T8" fmla="*/ 2 w 142"/>
                <a:gd name="T9" fmla="*/ 202 h 202"/>
                <a:gd name="T10" fmla="*/ 0 w 142"/>
                <a:gd name="T11" fmla="*/ 16 h 202"/>
                <a:gd name="T12" fmla="*/ 0 60000 65536"/>
                <a:gd name="T13" fmla="*/ 0 60000 65536"/>
                <a:gd name="T14" fmla="*/ 0 60000 65536"/>
                <a:gd name="T15" fmla="*/ 0 60000 65536"/>
                <a:gd name="T16" fmla="*/ 0 60000 65536"/>
                <a:gd name="T17" fmla="*/ 0 60000 65536"/>
                <a:gd name="T18" fmla="*/ 0 w 142"/>
                <a:gd name="T19" fmla="*/ 0 h 202"/>
                <a:gd name="T20" fmla="*/ 142 w 142"/>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142" h="202">
                  <a:moveTo>
                    <a:pt x="0" y="16"/>
                  </a:moveTo>
                  <a:lnTo>
                    <a:pt x="86" y="60"/>
                  </a:lnTo>
                  <a:lnTo>
                    <a:pt x="142" y="0"/>
                  </a:lnTo>
                  <a:lnTo>
                    <a:pt x="142" y="190"/>
                  </a:lnTo>
                  <a:lnTo>
                    <a:pt x="2" y="202"/>
                  </a:lnTo>
                  <a:lnTo>
                    <a:pt x="0" y="16"/>
                  </a:lnTo>
                  <a:close/>
                </a:path>
              </a:pathLst>
            </a:custGeom>
            <a:solidFill>
              <a:srgbClr val="000000"/>
            </a:solidFill>
            <a:ln w="12700" cap="flat" cmpd="sng">
              <a:solidFill>
                <a:schemeClr val="tx1"/>
              </a:solidFill>
              <a:prstDash val="solid"/>
              <a:round/>
              <a:headEnd/>
              <a:tailEnd/>
            </a:ln>
          </p:spPr>
          <p:txBody>
            <a:bodyPr wrap="none" anchor="ctr"/>
            <a:lstStyle/>
            <a:p>
              <a:endParaRPr lang="cs-CZ"/>
            </a:p>
          </p:txBody>
        </p:sp>
        <p:sp>
          <p:nvSpPr>
            <p:cNvPr id="23567" name="Freeform 158"/>
            <p:cNvSpPr>
              <a:spLocks/>
            </p:cNvSpPr>
            <p:nvPr/>
          </p:nvSpPr>
          <p:spPr bwMode="auto">
            <a:xfrm>
              <a:off x="795" y="1987"/>
              <a:ext cx="493" cy="476"/>
            </a:xfrm>
            <a:custGeom>
              <a:avLst/>
              <a:gdLst>
                <a:gd name="T0" fmla="*/ 1607 w 1607"/>
                <a:gd name="T1" fmla="*/ 805 h 1609"/>
                <a:gd name="T2" fmla="*/ 1591 w 1607"/>
                <a:gd name="T3" fmla="*/ 641 h 1609"/>
                <a:gd name="T4" fmla="*/ 1543 w 1607"/>
                <a:gd name="T5" fmla="*/ 491 h 1609"/>
                <a:gd name="T6" fmla="*/ 1469 w 1607"/>
                <a:gd name="T7" fmla="*/ 355 h 1609"/>
                <a:gd name="T8" fmla="*/ 1371 w 1607"/>
                <a:gd name="T9" fmla="*/ 236 h 1609"/>
                <a:gd name="T10" fmla="*/ 1252 w 1607"/>
                <a:gd name="T11" fmla="*/ 137 h 1609"/>
                <a:gd name="T12" fmla="*/ 1116 w 1607"/>
                <a:gd name="T13" fmla="*/ 63 h 1609"/>
                <a:gd name="T14" fmla="*/ 964 w 1607"/>
                <a:gd name="T15" fmla="*/ 16 h 1609"/>
                <a:gd name="T16" fmla="*/ 804 w 1607"/>
                <a:gd name="T17" fmla="*/ 0 h 1609"/>
                <a:gd name="T18" fmla="*/ 641 w 1607"/>
                <a:gd name="T19" fmla="*/ 16 h 1609"/>
                <a:gd name="T20" fmla="*/ 490 w 1607"/>
                <a:gd name="T21" fmla="*/ 63 h 1609"/>
                <a:gd name="T22" fmla="*/ 353 w 1607"/>
                <a:gd name="T23" fmla="*/ 137 h 1609"/>
                <a:gd name="T24" fmla="*/ 235 w 1607"/>
                <a:gd name="T25" fmla="*/ 236 h 1609"/>
                <a:gd name="T26" fmla="*/ 137 w 1607"/>
                <a:gd name="T27" fmla="*/ 355 h 1609"/>
                <a:gd name="T28" fmla="*/ 63 w 1607"/>
                <a:gd name="T29" fmla="*/ 491 h 1609"/>
                <a:gd name="T30" fmla="*/ 15 w 1607"/>
                <a:gd name="T31" fmla="*/ 641 h 1609"/>
                <a:gd name="T32" fmla="*/ 0 w 1607"/>
                <a:gd name="T33" fmla="*/ 805 h 1609"/>
                <a:gd name="T34" fmla="*/ 15 w 1607"/>
                <a:gd name="T35" fmla="*/ 967 h 1609"/>
                <a:gd name="T36" fmla="*/ 63 w 1607"/>
                <a:gd name="T37" fmla="*/ 1117 h 1609"/>
                <a:gd name="T38" fmla="*/ 137 w 1607"/>
                <a:gd name="T39" fmla="*/ 1254 h 1609"/>
                <a:gd name="T40" fmla="*/ 235 w 1607"/>
                <a:gd name="T41" fmla="*/ 1373 h 1609"/>
                <a:gd name="T42" fmla="*/ 353 w 1607"/>
                <a:gd name="T43" fmla="*/ 1472 h 1609"/>
                <a:gd name="T44" fmla="*/ 490 w 1607"/>
                <a:gd name="T45" fmla="*/ 1545 h 1609"/>
                <a:gd name="T46" fmla="*/ 641 w 1607"/>
                <a:gd name="T47" fmla="*/ 1592 h 1609"/>
                <a:gd name="T48" fmla="*/ 804 w 1607"/>
                <a:gd name="T49" fmla="*/ 1609 h 1609"/>
                <a:gd name="T50" fmla="*/ 964 w 1607"/>
                <a:gd name="T51" fmla="*/ 1592 h 1609"/>
                <a:gd name="T52" fmla="*/ 1116 w 1607"/>
                <a:gd name="T53" fmla="*/ 1545 h 1609"/>
                <a:gd name="T54" fmla="*/ 1252 w 1607"/>
                <a:gd name="T55" fmla="*/ 1472 h 1609"/>
                <a:gd name="T56" fmla="*/ 1371 w 1607"/>
                <a:gd name="T57" fmla="*/ 1373 h 1609"/>
                <a:gd name="T58" fmla="*/ 1469 w 1607"/>
                <a:gd name="T59" fmla="*/ 1254 h 1609"/>
                <a:gd name="T60" fmla="*/ 1543 w 1607"/>
                <a:gd name="T61" fmla="*/ 1117 h 1609"/>
                <a:gd name="T62" fmla="*/ 1591 w 1607"/>
                <a:gd name="T63" fmla="*/ 967 h 1609"/>
                <a:gd name="T64" fmla="*/ 1607 w 1607"/>
                <a:gd name="T65" fmla="*/ 805 h 16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07"/>
                <a:gd name="T100" fmla="*/ 0 h 1609"/>
                <a:gd name="T101" fmla="*/ 1607 w 1607"/>
                <a:gd name="T102" fmla="*/ 1609 h 16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07" h="1609">
                  <a:moveTo>
                    <a:pt x="1607" y="805"/>
                  </a:moveTo>
                  <a:lnTo>
                    <a:pt x="1591" y="641"/>
                  </a:lnTo>
                  <a:lnTo>
                    <a:pt x="1543" y="491"/>
                  </a:lnTo>
                  <a:lnTo>
                    <a:pt x="1469" y="355"/>
                  </a:lnTo>
                  <a:lnTo>
                    <a:pt x="1371" y="236"/>
                  </a:lnTo>
                  <a:lnTo>
                    <a:pt x="1252" y="137"/>
                  </a:lnTo>
                  <a:lnTo>
                    <a:pt x="1116" y="63"/>
                  </a:lnTo>
                  <a:lnTo>
                    <a:pt x="964" y="16"/>
                  </a:lnTo>
                  <a:lnTo>
                    <a:pt x="804" y="0"/>
                  </a:lnTo>
                  <a:lnTo>
                    <a:pt x="641" y="16"/>
                  </a:lnTo>
                  <a:lnTo>
                    <a:pt x="490" y="63"/>
                  </a:lnTo>
                  <a:lnTo>
                    <a:pt x="353" y="137"/>
                  </a:lnTo>
                  <a:lnTo>
                    <a:pt x="235" y="236"/>
                  </a:lnTo>
                  <a:lnTo>
                    <a:pt x="137" y="355"/>
                  </a:lnTo>
                  <a:lnTo>
                    <a:pt x="63" y="491"/>
                  </a:lnTo>
                  <a:lnTo>
                    <a:pt x="15" y="641"/>
                  </a:lnTo>
                  <a:lnTo>
                    <a:pt x="0" y="805"/>
                  </a:lnTo>
                  <a:lnTo>
                    <a:pt x="15" y="967"/>
                  </a:lnTo>
                  <a:lnTo>
                    <a:pt x="63" y="1117"/>
                  </a:lnTo>
                  <a:lnTo>
                    <a:pt x="137" y="1254"/>
                  </a:lnTo>
                  <a:lnTo>
                    <a:pt x="235" y="1373"/>
                  </a:lnTo>
                  <a:lnTo>
                    <a:pt x="353" y="1472"/>
                  </a:lnTo>
                  <a:lnTo>
                    <a:pt x="490" y="1545"/>
                  </a:lnTo>
                  <a:lnTo>
                    <a:pt x="641" y="1592"/>
                  </a:lnTo>
                  <a:lnTo>
                    <a:pt x="804" y="1609"/>
                  </a:lnTo>
                  <a:lnTo>
                    <a:pt x="964" y="1592"/>
                  </a:lnTo>
                  <a:lnTo>
                    <a:pt x="1116" y="1545"/>
                  </a:lnTo>
                  <a:lnTo>
                    <a:pt x="1252" y="1472"/>
                  </a:lnTo>
                  <a:lnTo>
                    <a:pt x="1371" y="1373"/>
                  </a:lnTo>
                  <a:lnTo>
                    <a:pt x="1469" y="1254"/>
                  </a:lnTo>
                  <a:lnTo>
                    <a:pt x="1543" y="1117"/>
                  </a:lnTo>
                  <a:lnTo>
                    <a:pt x="1591" y="967"/>
                  </a:lnTo>
                  <a:lnTo>
                    <a:pt x="1607" y="805"/>
                  </a:lnTo>
                  <a:close/>
                </a:path>
              </a:pathLst>
            </a:custGeom>
            <a:solidFill>
              <a:srgbClr val="C8CEEC"/>
            </a:solidFill>
            <a:ln w="9525">
              <a:noFill/>
              <a:round/>
              <a:headEnd/>
              <a:tailEnd/>
            </a:ln>
          </p:spPr>
          <p:txBody>
            <a:bodyPr/>
            <a:lstStyle/>
            <a:p>
              <a:endParaRPr lang="cs-CZ"/>
            </a:p>
          </p:txBody>
        </p:sp>
        <p:sp>
          <p:nvSpPr>
            <p:cNvPr id="23568" name="Freeform 159"/>
            <p:cNvSpPr>
              <a:spLocks/>
            </p:cNvSpPr>
            <p:nvPr/>
          </p:nvSpPr>
          <p:spPr bwMode="auto">
            <a:xfrm>
              <a:off x="795" y="1987"/>
              <a:ext cx="493" cy="476"/>
            </a:xfrm>
            <a:custGeom>
              <a:avLst/>
              <a:gdLst>
                <a:gd name="T0" fmla="*/ 1607 w 1607"/>
                <a:gd name="T1" fmla="*/ 805 h 1609"/>
                <a:gd name="T2" fmla="*/ 1591 w 1607"/>
                <a:gd name="T3" fmla="*/ 641 h 1609"/>
                <a:gd name="T4" fmla="*/ 1543 w 1607"/>
                <a:gd name="T5" fmla="*/ 491 h 1609"/>
                <a:gd name="T6" fmla="*/ 1469 w 1607"/>
                <a:gd name="T7" fmla="*/ 355 h 1609"/>
                <a:gd name="T8" fmla="*/ 1371 w 1607"/>
                <a:gd name="T9" fmla="*/ 236 h 1609"/>
                <a:gd name="T10" fmla="*/ 1252 w 1607"/>
                <a:gd name="T11" fmla="*/ 137 h 1609"/>
                <a:gd name="T12" fmla="*/ 1116 w 1607"/>
                <a:gd name="T13" fmla="*/ 63 h 1609"/>
                <a:gd name="T14" fmla="*/ 964 w 1607"/>
                <a:gd name="T15" fmla="*/ 16 h 1609"/>
                <a:gd name="T16" fmla="*/ 804 w 1607"/>
                <a:gd name="T17" fmla="*/ 0 h 1609"/>
                <a:gd name="T18" fmla="*/ 641 w 1607"/>
                <a:gd name="T19" fmla="*/ 16 h 1609"/>
                <a:gd name="T20" fmla="*/ 490 w 1607"/>
                <a:gd name="T21" fmla="*/ 63 h 1609"/>
                <a:gd name="T22" fmla="*/ 353 w 1607"/>
                <a:gd name="T23" fmla="*/ 137 h 1609"/>
                <a:gd name="T24" fmla="*/ 235 w 1607"/>
                <a:gd name="T25" fmla="*/ 236 h 1609"/>
                <a:gd name="T26" fmla="*/ 137 w 1607"/>
                <a:gd name="T27" fmla="*/ 355 h 1609"/>
                <a:gd name="T28" fmla="*/ 63 w 1607"/>
                <a:gd name="T29" fmla="*/ 491 h 1609"/>
                <a:gd name="T30" fmla="*/ 15 w 1607"/>
                <a:gd name="T31" fmla="*/ 641 h 1609"/>
                <a:gd name="T32" fmla="*/ 0 w 1607"/>
                <a:gd name="T33" fmla="*/ 805 h 1609"/>
                <a:gd name="T34" fmla="*/ 15 w 1607"/>
                <a:gd name="T35" fmla="*/ 967 h 1609"/>
                <a:gd name="T36" fmla="*/ 63 w 1607"/>
                <a:gd name="T37" fmla="*/ 1117 h 1609"/>
                <a:gd name="T38" fmla="*/ 137 w 1607"/>
                <a:gd name="T39" fmla="*/ 1254 h 1609"/>
                <a:gd name="T40" fmla="*/ 235 w 1607"/>
                <a:gd name="T41" fmla="*/ 1373 h 1609"/>
                <a:gd name="T42" fmla="*/ 353 w 1607"/>
                <a:gd name="T43" fmla="*/ 1472 h 1609"/>
                <a:gd name="T44" fmla="*/ 490 w 1607"/>
                <a:gd name="T45" fmla="*/ 1545 h 1609"/>
                <a:gd name="T46" fmla="*/ 641 w 1607"/>
                <a:gd name="T47" fmla="*/ 1592 h 1609"/>
                <a:gd name="T48" fmla="*/ 804 w 1607"/>
                <a:gd name="T49" fmla="*/ 1609 h 1609"/>
                <a:gd name="T50" fmla="*/ 964 w 1607"/>
                <a:gd name="T51" fmla="*/ 1592 h 1609"/>
                <a:gd name="T52" fmla="*/ 1116 w 1607"/>
                <a:gd name="T53" fmla="*/ 1545 h 1609"/>
                <a:gd name="T54" fmla="*/ 1252 w 1607"/>
                <a:gd name="T55" fmla="*/ 1472 h 1609"/>
                <a:gd name="T56" fmla="*/ 1371 w 1607"/>
                <a:gd name="T57" fmla="*/ 1373 h 1609"/>
                <a:gd name="T58" fmla="*/ 1469 w 1607"/>
                <a:gd name="T59" fmla="*/ 1254 h 1609"/>
                <a:gd name="T60" fmla="*/ 1543 w 1607"/>
                <a:gd name="T61" fmla="*/ 1117 h 1609"/>
                <a:gd name="T62" fmla="*/ 1591 w 1607"/>
                <a:gd name="T63" fmla="*/ 967 h 1609"/>
                <a:gd name="T64" fmla="*/ 1607 w 1607"/>
                <a:gd name="T65" fmla="*/ 805 h 1609"/>
                <a:gd name="T66" fmla="*/ 1607 w 1607"/>
                <a:gd name="T67" fmla="*/ 805 h 160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607"/>
                <a:gd name="T103" fmla="*/ 0 h 1609"/>
                <a:gd name="T104" fmla="*/ 1607 w 1607"/>
                <a:gd name="T105" fmla="*/ 1609 h 160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607" h="1609">
                  <a:moveTo>
                    <a:pt x="1607" y="805"/>
                  </a:moveTo>
                  <a:lnTo>
                    <a:pt x="1591" y="641"/>
                  </a:lnTo>
                  <a:lnTo>
                    <a:pt x="1543" y="491"/>
                  </a:lnTo>
                  <a:lnTo>
                    <a:pt x="1469" y="355"/>
                  </a:lnTo>
                  <a:lnTo>
                    <a:pt x="1371" y="236"/>
                  </a:lnTo>
                  <a:lnTo>
                    <a:pt x="1252" y="137"/>
                  </a:lnTo>
                  <a:lnTo>
                    <a:pt x="1116" y="63"/>
                  </a:lnTo>
                  <a:lnTo>
                    <a:pt x="964" y="16"/>
                  </a:lnTo>
                  <a:lnTo>
                    <a:pt x="804" y="0"/>
                  </a:lnTo>
                  <a:lnTo>
                    <a:pt x="641" y="16"/>
                  </a:lnTo>
                  <a:lnTo>
                    <a:pt x="490" y="63"/>
                  </a:lnTo>
                  <a:lnTo>
                    <a:pt x="353" y="137"/>
                  </a:lnTo>
                  <a:lnTo>
                    <a:pt x="235" y="236"/>
                  </a:lnTo>
                  <a:lnTo>
                    <a:pt x="137" y="355"/>
                  </a:lnTo>
                  <a:lnTo>
                    <a:pt x="63" y="491"/>
                  </a:lnTo>
                  <a:lnTo>
                    <a:pt x="15" y="641"/>
                  </a:lnTo>
                  <a:lnTo>
                    <a:pt x="0" y="805"/>
                  </a:lnTo>
                  <a:lnTo>
                    <a:pt x="15" y="967"/>
                  </a:lnTo>
                  <a:lnTo>
                    <a:pt x="63" y="1117"/>
                  </a:lnTo>
                  <a:lnTo>
                    <a:pt x="137" y="1254"/>
                  </a:lnTo>
                  <a:lnTo>
                    <a:pt x="235" y="1373"/>
                  </a:lnTo>
                  <a:lnTo>
                    <a:pt x="353" y="1472"/>
                  </a:lnTo>
                  <a:lnTo>
                    <a:pt x="490" y="1545"/>
                  </a:lnTo>
                  <a:lnTo>
                    <a:pt x="641" y="1592"/>
                  </a:lnTo>
                  <a:lnTo>
                    <a:pt x="804" y="1609"/>
                  </a:lnTo>
                  <a:lnTo>
                    <a:pt x="964" y="1592"/>
                  </a:lnTo>
                  <a:lnTo>
                    <a:pt x="1116" y="1545"/>
                  </a:lnTo>
                  <a:lnTo>
                    <a:pt x="1252" y="1472"/>
                  </a:lnTo>
                  <a:lnTo>
                    <a:pt x="1371" y="1373"/>
                  </a:lnTo>
                  <a:lnTo>
                    <a:pt x="1469" y="1254"/>
                  </a:lnTo>
                  <a:lnTo>
                    <a:pt x="1543" y="1117"/>
                  </a:lnTo>
                  <a:lnTo>
                    <a:pt x="1591" y="967"/>
                  </a:lnTo>
                  <a:lnTo>
                    <a:pt x="1607" y="805"/>
                  </a:lnTo>
                </a:path>
              </a:pathLst>
            </a:custGeom>
            <a:noFill/>
            <a:ln w="12700">
              <a:solidFill>
                <a:srgbClr val="000000"/>
              </a:solidFill>
              <a:prstDash val="solid"/>
              <a:round/>
              <a:headEnd/>
              <a:tailEnd/>
            </a:ln>
          </p:spPr>
          <p:txBody>
            <a:bodyPr/>
            <a:lstStyle/>
            <a:p>
              <a:endParaRPr lang="cs-CZ"/>
            </a:p>
          </p:txBody>
        </p:sp>
        <p:sp>
          <p:nvSpPr>
            <p:cNvPr id="23569" name="Freeform 160"/>
            <p:cNvSpPr>
              <a:spLocks/>
            </p:cNvSpPr>
            <p:nvPr/>
          </p:nvSpPr>
          <p:spPr bwMode="auto">
            <a:xfrm>
              <a:off x="898" y="2147"/>
              <a:ext cx="343" cy="297"/>
            </a:xfrm>
            <a:custGeom>
              <a:avLst/>
              <a:gdLst>
                <a:gd name="T0" fmla="*/ 1117 w 1117"/>
                <a:gd name="T1" fmla="*/ 504 h 1007"/>
                <a:gd name="T2" fmla="*/ 1105 w 1117"/>
                <a:gd name="T3" fmla="*/ 401 h 1007"/>
                <a:gd name="T4" fmla="*/ 1073 w 1117"/>
                <a:gd name="T5" fmla="*/ 307 h 1007"/>
                <a:gd name="T6" fmla="*/ 1021 w 1117"/>
                <a:gd name="T7" fmla="*/ 222 h 1007"/>
                <a:gd name="T8" fmla="*/ 953 w 1117"/>
                <a:gd name="T9" fmla="*/ 147 h 1007"/>
                <a:gd name="T10" fmla="*/ 871 w 1117"/>
                <a:gd name="T11" fmla="*/ 85 h 1007"/>
                <a:gd name="T12" fmla="*/ 775 w 1117"/>
                <a:gd name="T13" fmla="*/ 38 h 1007"/>
                <a:gd name="T14" fmla="*/ 670 w 1117"/>
                <a:gd name="T15" fmla="*/ 9 h 1007"/>
                <a:gd name="T16" fmla="*/ 558 w 1117"/>
                <a:gd name="T17" fmla="*/ 0 h 1007"/>
                <a:gd name="T18" fmla="*/ 445 w 1117"/>
                <a:gd name="T19" fmla="*/ 9 h 1007"/>
                <a:gd name="T20" fmla="*/ 340 w 1117"/>
                <a:gd name="T21" fmla="*/ 38 h 1007"/>
                <a:gd name="T22" fmla="*/ 245 w 1117"/>
                <a:gd name="T23" fmla="*/ 85 h 1007"/>
                <a:gd name="T24" fmla="*/ 163 w 1117"/>
                <a:gd name="T25" fmla="*/ 147 h 1007"/>
                <a:gd name="T26" fmla="*/ 94 w 1117"/>
                <a:gd name="T27" fmla="*/ 222 h 1007"/>
                <a:gd name="T28" fmla="*/ 43 w 1117"/>
                <a:gd name="T29" fmla="*/ 307 h 1007"/>
                <a:gd name="T30" fmla="*/ 10 w 1117"/>
                <a:gd name="T31" fmla="*/ 401 h 1007"/>
                <a:gd name="T32" fmla="*/ 0 w 1117"/>
                <a:gd name="T33" fmla="*/ 504 h 1007"/>
                <a:gd name="T34" fmla="*/ 10 w 1117"/>
                <a:gd name="T35" fmla="*/ 605 h 1007"/>
                <a:gd name="T36" fmla="*/ 43 w 1117"/>
                <a:gd name="T37" fmla="*/ 700 h 1007"/>
                <a:gd name="T38" fmla="*/ 94 w 1117"/>
                <a:gd name="T39" fmla="*/ 785 h 1007"/>
                <a:gd name="T40" fmla="*/ 163 w 1117"/>
                <a:gd name="T41" fmla="*/ 859 h 1007"/>
                <a:gd name="T42" fmla="*/ 245 w 1117"/>
                <a:gd name="T43" fmla="*/ 921 h 1007"/>
                <a:gd name="T44" fmla="*/ 340 w 1117"/>
                <a:gd name="T45" fmla="*/ 968 h 1007"/>
                <a:gd name="T46" fmla="*/ 445 w 1117"/>
                <a:gd name="T47" fmla="*/ 997 h 1007"/>
                <a:gd name="T48" fmla="*/ 558 w 1117"/>
                <a:gd name="T49" fmla="*/ 1007 h 1007"/>
                <a:gd name="T50" fmla="*/ 670 w 1117"/>
                <a:gd name="T51" fmla="*/ 997 h 1007"/>
                <a:gd name="T52" fmla="*/ 775 w 1117"/>
                <a:gd name="T53" fmla="*/ 968 h 1007"/>
                <a:gd name="T54" fmla="*/ 871 w 1117"/>
                <a:gd name="T55" fmla="*/ 921 h 1007"/>
                <a:gd name="T56" fmla="*/ 953 w 1117"/>
                <a:gd name="T57" fmla="*/ 859 h 1007"/>
                <a:gd name="T58" fmla="*/ 1021 w 1117"/>
                <a:gd name="T59" fmla="*/ 785 h 1007"/>
                <a:gd name="T60" fmla="*/ 1073 w 1117"/>
                <a:gd name="T61" fmla="*/ 700 h 1007"/>
                <a:gd name="T62" fmla="*/ 1105 w 1117"/>
                <a:gd name="T63" fmla="*/ 605 h 1007"/>
                <a:gd name="T64" fmla="*/ 1117 w 1117"/>
                <a:gd name="T65" fmla="*/ 504 h 10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17"/>
                <a:gd name="T100" fmla="*/ 0 h 1007"/>
                <a:gd name="T101" fmla="*/ 1117 w 1117"/>
                <a:gd name="T102" fmla="*/ 1007 h 100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17" h="1007">
                  <a:moveTo>
                    <a:pt x="1117" y="504"/>
                  </a:moveTo>
                  <a:lnTo>
                    <a:pt x="1105" y="401"/>
                  </a:lnTo>
                  <a:lnTo>
                    <a:pt x="1073" y="307"/>
                  </a:lnTo>
                  <a:lnTo>
                    <a:pt x="1021" y="222"/>
                  </a:lnTo>
                  <a:lnTo>
                    <a:pt x="953" y="147"/>
                  </a:lnTo>
                  <a:lnTo>
                    <a:pt x="871" y="85"/>
                  </a:lnTo>
                  <a:lnTo>
                    <a:pt x="775" y="38"/>
                  </a:lnTo>
                  <a:lnTo>
                    <a:pt x="670" y="9"/>
                  </a:lnTo>
                  <a:lnTo>
                    <a:pt x="558" y="0"/>
                  </a:lnTo>
                  <a:lnTo>
                    <a:pt x="445" y="9"/>
                  </a:lnTo>
                  <a:lnTo>
                    <a:pt x="340" y="38"/>
                  </a:lnTo>
                  <a:lnTo>
                    <a:pt x="245" y="85"/>
                  </a:lnTo>
                  <a:lnTo>
                    <a:pt x="163" y="147"/>
                  </a:lnTo>
                  <a:lnTo>
                    <a:pt x="94" y="222"/>
                  </a:lnTo>
                  <a:lnTo>
                    <a:pt x="43" y="307"/>
                  </a:lnTo>
                  <a:lnTo>
                    <a:pt x="10" y="401"/>
                  </a:lnTo>
                  <a:lnTo>
                    <a:pt x="0" y="504"/>
                  </a:lnTo>
                  <a:lnTo>
                    <a:pt x="10" y="605"/>
                  </a:lnTo>
                  <a:lnTo>
                    <a:pt x="43" y="700"/>
                  </a:lnTo>
                  <a:lnTo>
                    <a:pt x="94" y="785"/>
                  </a:lnTo>
                  <a:lnTo>
                    <a:pt x="163" y="859"/>
                  </a:lnTo>
                  <a:lnTo>
                    <a:pt x="245" y="921"/>
                  </a:lnTo>
                  <a:lnTo>
                    <a:pt x="340" y="968"/>
                  </a:lnTo>
                  <a:lnTo>
                    <a:pt x="445" y="997"/>
                  </a:lnTo>
                  <a:lnTo>
                    <a:pt x="558" y="1007"/>
                  </a:lnTo>
                  <a:lnTo>
                    <a:pt x="670" y="997"/>
                  </a:lnTo>
                  <a:lnTo>
                    <a:pt x="775" y="968"/>
                  </a:lnTo>
                  <a:lnTo>
                    <a:pt x="871" y="921"/>
                  </a:lnTo>
                  <a:lnTo>
                    <a:pt x="953" y="859"/>
                  </a:lnTo>
                  <a:lnTo>
                    <a:pt x="1021" y="785"/>
                  </a:lnTo>
                  <a:lnTo>
                    <a:pt x="1073" y="700"/>
                  </a:lnTo>
                  <a:lnTo>
                    <a:pt x="1105" y="605"/>
                  </a:lnTo>
                  <a:lnTo>
                    <a:pt x="1117" y="504"/>
                  </a:lnTo>
                  <a:close/>
                </a:path>
              </a:pathLst>
            </a:custGeom>
            <a:solidFill>
              <a:srgbClr val="800000"/>
            </a:solidFill>
            <a:ln w="9525">
              <a:noFill/>
              <a:round/>
              <a:headEnd/>
              <a:tailEnd/>
            </a:ln>
          </p:spPr>
          <p:txBody>
            <a:bodyPr/>
            <a:lstStyle/>
            <a:p>
              <a:endParaRPr lang="cs-CZ"/>
            </a:p>
          </p:txBody>
        </p:sp>
        <p:sp>
          <p:nvSpPr>
            <p:cNvPr id="23570" name="Freeform 161"/>
            <p:cNvSpPr>
              <a:spLocks/>
            </p:cNvSpPr>
            <p:nvPr/>
          </p:nvSpPr>
          <p:spPr bwMode="auto">
            <a:xfrm>
              <a:off x="898" y="2147"/>
              <a:ext cx="343" cy="297"/>
            </a:xfrm>
            <a:custGeom>
              <a:avLst/>
              <a:gdLst>
                <a:gd name="T0" fmla="*/ 1117 w 1117"/>
                <a:gd name="T1" fmla="*/ 504 h 1007"/>
                <a:gd name="T2" fmla="*/ 1105 w 1117"/>
                <a:gd name="T3" fmla="*/ 401 h 1007"/>
                <a:gd name="T4" fmla="*/ 1073 w 1117"/>
                <a:gd name="T5" fmla="*/ 307 h 1007"/>
                <a:gd name="T6" fmla="*/ 1021 w 1117"/>
                <a:gd name="T7" fmla="*/ 222 h 1007"/>
                <a:gd name="T8" fmla="*/ 953 w 1117"/>
                <a:gd name="T9" fmla="*/ 147 h 1007"/>
                <a:gd name="T10" fmla="*/ 871 w 1117"/>
                <a:gd name="T11" fmla="*/ 85 h 1007"/>
                <a:gd name="T12" fmla="*/ 775 w 1117"/>
                <a:gd name="T13" fmla="*/ 38 h 1007"/>
                <a:gd name="T14" fmla="*/ 670 w 1117"/>
                <a:gd name="T15" fmla="*/ 9 h 1007"/>
                <a:gd name="T16" fmla="*/ 558 w 1117"/>
                <a:gd name="T17" fmla="*/ 0 h 1007"/>
                <a:gd name="T18" fmla="*/ 445 w 1117"/>
                <a:gd name="T19" fmla="*/ 9 h 1007"/>
                <a:gd name="T20" fmla="*/ 340 w 1117"/>
                <a:gd name="T21" fmla="*/ 38 h 1007"/>
                <a:gd name="T22" fmla="*/ 245 w 1117"/>
                <a:gd name="T23" fmla="*/ 85 h 1007"/>
                <a:gd name="T24" fmla="*/ 163 w 1117"/>
                <a:gd name="T25" fmla="*/ 147 h 1007"/>
                <a:gd name="T26" fmla="*/ 94 w 1117"/>
                <a:gd name="T27" fmla="*/ 222 h 1007"/>
                <a:gd name="T28" fmla="*/ 43 w 1117"/>
                <a:gd name="T29" fmla="*/ 307 h 1007"/>
                <a:gd name="T30" fmla="*/ 10 w 1117"/>
                <a:gd name="T31" fmla="*/ 401 h 1007"/>
                <a:gd name="T32" fmla="*/ 0 w 1117"/>
                <a:gd name="T33" fmla="*/ 504 h 1007"/>
                <a:gd name="T34" fmla="*/ 10 w 1117"/>
                <a:gd name="T35" fmla="*/ 605 h 1007"/>
                <a:gd name="T36" fmla="*/ 43 w 1117"/>
                <a:gd name="T37" fmla="*/ 700 h 1007"/>
                <a:gd name="T38" fmla="*/ 94 w 1117"/>
                <a:gd name="T39" fmla="*/ 785 h 1007"/>
                <a:gd name="T40" fmla="*/ 163 w 1117"/>
                <a:gd name="T41" fmla="*/ 859 h 1007"/>
                <a:gd name="T42" fmla="*/ 245 w 1117"/>
                <a:gd name="T43" fmla="*/ 921 h 1007"/>
                <a:gd name="T44" fmla="*/ 340 w 1117"/>
                <a:gd name="T45" fmla="*/ 968 h 1007"/>
                <a:gd name="T46" fmla="*/ 445 w 1117"/>
                <a:gd name="T47" fmla="*/ 997 h 1007"/>
                <a:gd name="T48" fmla="*/ 558 w 1117"/>
                <a:gd name="T49" fmla="*/ 1007 h 1007"/>
                <a:gd name="T50" fmla="*/ 670 w 1117"/>
                <a:gd name="T51" fmla="*/ 997 h 1007"/>
                <a:gd name="T52" fmla="*/ 775 w 1117"/>
                <a:gd name="T53" fmla="*/ 968 h 1007"/>
                <a:gd name="T54" fmla="*/ 871 w 1117"/>
                <a:gd name="T55" fmla="*/ 921 h 1007"/>
                <a:gd name="T56" fmla="*/ 953 w 1117"/>
                <a:gd name="T57" fmla="*/ 859 h 1007"/>
                <a:gd name="T58" fmla="*/ 1021 w 1117"/>
                <a:gd name="T59" fmla="*/ 785 h 1007"/>
                <a:gd name="T60" fmla="*/ 1073 w 1117"/>
                <a:gd name="T61" fmla="*/ 700 h 1007"/>
                <a:gd name="T62" fmla="*/ 1105 w 1117"/>
                <a:gd name="T63" fmla="*/ 605 h 1007"/>
                <a:gd name="T64" fmla="*/ 1117 w 1117"/>
                <a:gd name="T65" fmla="*/ 504 h 1007"/>
                <a:gd name="T66" fmla="*/ 1117 w 1117"/>
                <a:gd name="T67" fmla="*/ 504 h 100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17"/>
                <a:gd name="T103" fmla="*/ 0 h 1007"/>
                <a:gd name="T104" fmla="*/ 1117 w 1117"/>
                <a:gd name="T105" fmla="*/ 1007 h 100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17" h="1007">
                  <a:moveTo>
                    <a:pt x="1117" y="504"/>
                  </a:moveTo>
                  <a:lnTo>
                    <a:pt x="1105" y="401"/>
                  </a:lnTo>
                  <a:lnTo>
                    <a:pt x="1073" y="307"/>
                  </a:lnTo>
                  <a:lnTo>
                    <a:pt x="1021" y="222"/>
                  </a:lnTo>
                  <a:lnTo>
                    <a:pt x="953" y="147"/>
                  </a:lnTo>
                  <a:lnTo>
                    <a:pt x="871" y="85"/>
                  </a:lnTo>
                  <a:lnTo>
                    <a:pt x="775" y="38"/>
                  </a:lnTo>
                  <a:lnTo>
                    <a:pt x="670" y="9"/>
                  </a:lnTo>
                  <a:lnTo>
                    <a:pt x="558" y="0"/>
                  </a:lnTo>
                  <a:lnTo>
                    <a:pt x="445" y="9"/>
                  </a:lnTo>
                  <a:lnTo>
                    <a:pt x="340" y="38"/>
                  </a:lnTo>
                  <a:lnTo>
                    <a:pt x="245" y="85"/>
                  </a:lnTo>
                  <a:lnTo>
                    <a:pt x="163" y="147"/>
                  </a:lnTo>
                  <a:lnTo>
                    <a:pt x="94" y="222"/>
                  </a:lnTo>
                  <a:lnTo>
                    <a:pt x="43" y="307"/>
                  </a:lnTo>
                  <a:lnTo>
                    <a:pt x="10" y="401"/>
                  </a:lnTo>
                  <a:lnTo>
                    <a:pt x="0" y="504"/>
                  </a:lnTo>
                  <a:lnTo>
                    <a:pt x="10" y="605"/>
                  </a:lnTo>
                  <a:lnTo>
                    <a:pt x="43" y="700"/>
                  </a:lnTo>
                  <a:lnTo>
                    <a:pt x="94" y="785"/>
                  </a:lnTo>
                  <a:lnTo>
                    <a:pt x="163" y="859"/>
                  </a:lnTo>
                  <a:lnTo>
                    <a:pt x="245" y="921"/>
                  </a:lnTo>
                  <a:lnTo>
                    <a:pt x="340" y="968"/>
                  </a:lnTo>
                  <a:lnTo>
                    <a:pt x="445" y="997"/>
                  </a:lnTo>
                  <a:lnTo>
                    <a:pt x="558" y="1007"/>
                  </a:lnTo>
                  <a:lnTo>
                    <a:pt x="670" y="997"/>
                  </a:lnTo>
                  <a:lnTo>
                    <a:pt x="775" y="968"/>
                  </a:lnTo>
                  <a:lnTo>
                    <a:pt x="871" y="921"/>
                  </a:lnTo>
                  <a:lnTo>
                    <a:pt x="953" y="859"/>
                  </a:lnTo>
                  <a:lnTo>
                    <a:pt x="1021" y="785"/>
                  </a:lnTo>
                  <a:lnTo>
                    <a:pt x="1073" y="700"/>
                  </a:lnTo>
                  <a:lnTo>
                    <a:pt x="1105" y="605"/>
                  </a:lnTo>
                  <a:lnTo>
                    <a:pt x="1117" y="504"/>
                  </a:lnTo>
                </a:path>
              </a:pathLst>
            </a:custGeom>
            <a:noFill/>
            <a:ln w="12700">
              <a:solidFill>
                <a:srgbClr val="800000"/>
              </a:solidFill>
              <a:prstDash val="solid"/>
              <a:round/>
              <a:headEnd/>
              <a:tailEnd/>
            </a:ln>
          </p:spPr>
          <p:txBody>
            <a:bodyPr/>
            <a:lstStyle/>
            <a:p>
              <a:endParaRPr lang="cs-CZ"/>
            </a:p>
          </p:txBody>
        </p:sp>
        <p:sp>
          <p:nvSpPr>
            <p:cNvPr id="23571" name="Rectangle 162"/>
            <p:cNvSpPr>
              <a:spLocks noChangeArrowheads="1"/>
            </p:cNvSpPr>
            <p:nvPr/>
          </p:nvSpPr>
          <p:spPr bwMode="auto">
            <a:xfrm>
              <a:off x="940" y="2255"/>
              <a:ext cx="285" cy="134"/>
            </a:xfrm>
            <a:prstGeom prst="rect">
              <a:avLst/>
            </a:prstGeom>
            <a:noFill/>
            <a:ln w="9525">
              <a:noFill/>
              <a:miter lim="800000"/>
              <a:headEnd/>
              <a:tailEnd/>
            </a:ln>
          </p:spPr>
          <p:txBody>
            <a:bodyPr wrap="none" lIns="0" tIns="0" rIns="0" bIns="0">
              <a:spAutoFit/>
            </a:bodyPr>
            <a:lstStyle/>
            <a:p>
              <a:r>
                <a:rPr lang="en-GB" altLang="it-IT" sz="1400" b="1">
                  <a:solidFill>
                    <a:srgbClr val="FFFF00"/>
                  </a:solidFill>
                  <a:latin typeface="Arial" pitchFamily="34" charset="0"/>
                </a:rPr>
                <a:t>T cell</a:t>
              </a:r>
              <a:endParaRPr lang="en-GB" altLang="it-IT" sz="1400">
                <a:latin typeface="Times New Roman" pitchFamily="18" charset="0"/>
              </a:endParaRPr>
            </a:p>
          </p:txBody>
        </p:sp>
        <p:sp>
          <p:nvSpPr>
            <p:cNvPr id="23572" name="Freeform 163"/>
            <p:cNvSpPr>
              <a:spLocks/>
            </p:cNvSpPr>
            <p:nvPr/>
          </p:nvSpPr>
          <p:spPr bwMode="auto">
            <a:xfrm>
              <a:off x="487" y="1286"/>
              <a:ext cx="1042" cy="694"/>
            </a:xfrm>
            <a:custGeom>
              <a:avLst/>
              <a:gdLst>
                <a:gd name="T0" fmla="*/ 2668 w 3397"/>
                <a:gd name="T1" fmla="*/ 847 h 2346"/>
                <a:gd name="T2" fmla="*/ 2643 w 3397"/>
                <a:gd name="T3" fmla="*/ 979 h 2346"/>
                <a:gd name="T4" fmla="*/ 2551 w 3397"/>
                <a:gd name="T5" fmla="*/ 1178 h 2346"/>
                <a:gd name="T6" fmla="*/ 2508 w 3397"/>
                <a:gd name="T7" fmla="*/ 1417 h 2346"/>
                <a:gd name="T8" fmla="*/ 2589 w 3397"/>
                <a:gd name="T9" fmla="*/ 1626 h 2346"/>
                <a:gd name="T10" fmla="*/ 2745 w 3397"/>
                <a:gd name="T11" fmla="*/ 1752 h 2346"/>
                <a:gd name="T12" fmla="*/ 2959 w 3397"/>
                <a:gd name="T13" fmla="*/ 1859 h 2346"/>
                <a:gd name="T14" fmla="*/ 3126 w 3397"/>
                <a:gd name="T15" fmla="*/ 1989 h 2346"/>
                <a:gd name="T16" fmla="*/ 3314 w 3397"/>
                <a:gd name="T17" fmla="*/ 2096 h 2346"/>
                <a:gd name="T18" fmla="*/ 3397 w 3397"/>
                <a:gd name="T19" fmla="*/ 2208 h 2346"/>
                <a:gd name="T20" fmla="*/ 3345 w 3397"/>
                <a:gd name="T21" fmla="*/ 2321 h 2346"/>
                <a:gd name="T22" fmla="*/ 3086 w 3397"/>
                <a:gd name="T23" fmla="*/ 2334 h 2346"/>
                <a:gd name="T24" fmla="*/ 2888 w 3397"/>
                <a:gd name="T25" fmla="*/ 2174 h 2346"/>
                <a:gd name="T26" fmla="*/ 2751 w 3397"/>
                <a:gd name="T27" fmla="*/ 2040 h 2346"/>
                <a:gd name="T28" fmla="*/ 2659 w 3397"/>
                <a:gd name="T29" fmla="*/ 1892 h 2346"/>
                <a:gd name="T30" fmla="*/ 2538 w 3397"/>
                <a:gd name="T31" fmla="*/ 1792 h 2346"/>
                <a:gd name="T32" fmla="*/ 2311 w 3397"/>
                <a:gd name="T33" fmla="*/ 1776 h 2346"/>
                <a:gd name="T34" fmla="*/ 2030 w 3397"/>
                <a:gd name="T35" fmla="*/ 1838 h 2346"/>
                <a:gd name="T36" fmla="*/ 1753 w 3397"/>
                <a:gd name="T37" fmla="*/ 1915 h 2346"/>
                <a:gd name="T38" fmla="*/ 1535 w 3397"/>
                <a:gd name="T39" fmla="*/ 1923 h 2346"/>
                <a:gd name="T40" fmla="*/ 1413 w 3397"/>
                <a:gd name="T41" fmla="*/ 1846 h 2346"/>
                <a:gd name="T42" fmla="*/ 1370 w 3397"/>
                <a:gd name="T43" fmla="*/ 1628 h 2346"/>
                <a:gd name="T44" fmla="*/ 1263 w 3397"/>
                <a:gd name="T45" fmla="*/ 1506 h 2346"/>
                <a:gd name="T46" fmla="*/ 950 w 3397"/>
                <a:gd name="T47" fmla="*/ 1412 h 2346"/>
                <a:gd name="T48" fmla="*/ 692 w 3397"/>
                <a:gd name="T49" fmla="*/ 1433 h 2346"/>
                <a:gd name="T50" fmla="*/ 506 w 3397"/>
                <a:gd name="T51" fmla="*/ 1498 h 2346"/>
                <a:gd name="T52" fmla="*/ 337 w 3397"/>
                <a:gd name="T53" fmla="*/ 1549 h 2346"/>
                <a:gd name="T54" fmla="*/ 128 w 3397"/>
                <a:gd name="T55" fmla="*/ 1530 h 2346"/>
                <a:gd name="T56" fmla="*/ 0 w 3397"/>
                <a:gd name="T57" fmla="*/ 1424 h 2346"/>
                <a:gd name="T58" fmla="*/ 69 w 3397"/>
                <a:gd name="T59" fmla="*/ 1324 h 2346"/>
                <a:gd name="T60" fmla="*/ 261 w 3397"/>
                <a:gd name="T61" fmla="*/ 1277 h 2346"/>
                <a:gd name="T62" fmla="*/ 583 w 3397"/>
                <a:gd name="T63" fmla="*/ 1251 h 2346"/>
                <a:gd name="T64" fmla="*/ 795 w 3397"/>
                <a:gd name="T65" fmla="*/ 1282 h 2346"/>
                <a:gd name="T66" fmla="*/ 1119 w 3397"/>
                <a:gd name="T67" fmla="*/ 1315 h 2346"/>
                <a:gd name="T68" fmla="*/ 1298 w 3397"/>
                <a:gd name="T69" fmla="*/ 1332 h 2346"/>
                <a:gd name="T70" fmla="*/ 1558 w 3397"/>
                <a:gd name="T71" fmla="*/ 1325 h 2346"/>
                <a:gd name="T72" fmla="*/ 1711 w 3397"/>
                <a:gd name="T73" fmla="*/ 1312 h 2346"/>
                <a:gd name="T74" fmla="*/ 1814 w 3397"/>
                <a:gd name="T75" fmla="*/ 1188 h 2346"/>
                <a:gd name="T76" fmla="*/ 1726 w 3397"/>
                <a:gd name="T77" fmla="*/ 1020 h 2346"/>
                <a:gd name="T78" fmla="*/ 1607 w 3397"/>
                <a:gd name="T79" fmla="*/ 764 h 2346"/>
                <a:gd name="T80" fmla="*/ 1472 w 3397"/>
                <a:gd name="T81" fmla="*/ 548 h 2346"/>
                <a:gd name="T82" fmla="*/ 1371 w 3397"/>
                <a:gd name="T83" fmla="*/ 325 h 2346"/>
                <a:gd name="T84" fmla="*/ 1332 w 3397"/>
                <a:gd name="T85" fmla="*/ 67 h 2346"/>
                <a:gd name="T86" fmla="*/ 1472 w 3397"/>
                <a:gd name="T87" fmla="*/ 0 h 2346"/>
                <a:gd name="T88" fmla="*/ 1681 w 3397"/>
                <a:gd name="T89" fmla="*/ 157 h 2346"/>
                <a:gd name="T90" fmla="*/ 1830 w 3397"/>
                <a:gd name="T91" fmla="*/ 378 h 2346"/>
                <a:gd name="T92" fmla="*/ 1839 w 3397"/>
                <a:gd name="T93" fmla="*/ 563 h 2346"/>
                <a:gd name="T94" fmla="*/ 1831 w 3397"/>
                <a:gd name="T95" fmla="*/ 757 h 2346"/>
                <a:gd name="T96" fmla="*/ 1922 w 3397"/>
                <a:gd name="T97" fmla="*/ 974 h 2346"/>
                <a:gd name="T98" fmla="*/ 2081 w 3397"/>
                <a:gd name="T99" fmla="*/ 1112 h 2346"/>
                <a:gd name="T100" fmla="*/ 2232 w 3397"/>
                <a:gd name="T101" fmla="*/ 1098 h 2346"/>
                <a:gd name="T102" fmla="*/ 2374 w 3397"/>
                <a:gd name="T103" fmla="*/ 1003 h 2346"/>
                <a:gd name="T104" fmla="*/ 2529 w 3397"/>
                <a:gd name="T105" fmla="*/ 845 h 2346"/>
                <a:gd name="T106" fmla="*/ 2618 w 3397"/>
                <a:gd name="T107" fmla="*/ 813 h 234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397"/>
                <a:gd name="T163" fmla="*/ 0 h 2346"/>
                <a:gd name="T164" fmla="*/ 3397 w 3397"/>
                <a:gd name="T165" fmla="*/ 2346 h 234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397" h="2346">
                  <a:moveTo>
                    <a:pt x="2618" y="813"/>
                  </a:moveTo>
                  <a:lnTo>
                    <a:pt x="2668" y="847"/>
                  </a:lnTo>
                  <a:lnTo>
                    <a:pt x="2671" y="904"/>
                  </a:lnTo>
                  <a:lnTo>
                    <a:pt x="2643" y="979"/>
                  </a:lnTo>
                  <a:lnTo>
                    <a:pt x="2599" y="1072"/>
                  </a:lnTo>
                  <a:lnTo>
                    <a:pt x="2551" y="1178"/>
                  </a:lnTo>
                  <a:lnTo>
                    <a:pt x="2516" y="1294"/>
                  </a:lnTo>
                  <a:lnTo>
                    <a:pt x="2508" y="1417"/>
                  </a:lnTo>
                  <a:lnTo>
                    <a:pt x="2541" y="1542"/>
                  </a:lnTo>
                  <a:lnTo>
                    <a:pt x="2589" y="1626"/>
                  </a:lnTo>
                  <a:lnTo>
                    <a:pt x="2636" y="1683"/>
                  </a:lnTo>
                  <a:lnTo>
                    <a:pt x="2745" y="1752"/>
                  </a:lnTo>
                  <a:lnTo>
                    <a:pt x="2879" y="1811"/>
                  </a:lnTo>
                  <a:lnTo>
                    <a:pt x="2959" y="1859"/>
                  </a:lnTo>
                  <a:lnTo>
                    <a:pt x="3051" y="1930"/>
                  </a:lnTo>
                  <a:lnTo>
                    <a:pt x="3126" y="1989"/>
                  </a:lnTo>
                  <a:lnTo>
                    <a:pt x="3197" y="2031"/>
                  </a:lnTo>
                  <a:lnTo>
                    <a:pt x="3314" y="2096"/>
                  </a:lnTo>
                  <a:lnTo>
                    <a:pt x="3385" y="2161"/>
                  </a:lnTo>
                  <a:lnTo>
                    <a:pt x="3397" y="2208"/>
                  </a:lnTo>
                  <a:lnTo>
                    <a:pt x="3387" y="2266"/>
                  </a:lnTo>
                  <a:lnTo>
                    <a:pt x="3345" y="2321"/>
                  </a:lnTo>
                  <a:lnTo>
                    <a:pt x="3262" y="2346"/>
                  </a:lnTo>
                  <a:lnTo>
                    <a:pt x="3086" y="2334"/>
                  </a:lnTo>
                  <a:lnTo>
                    <a:pt x="2981" y="2274"/>
                  </a:lnTo>
                  <a:lnTo>
                    <a:pt x="2888" y="2174"/>
                  </a:lnTo>
                  <a:lnTo>
                    <a:pt x="2829" y="2110"/>
                  </a:lnTo>
                  <a:lnTo>
                    <a:pt x="2751" y="2040"/>
                  </a:lnTo>
                  <a:lnTo>
                    <a:pt x="2684" y="1958"/>
                  </a:lnTo>
                  <a:lnTo>
                    <a:pt x="2659" y="1892"/>
                  </a:lnTo>
                  <a:lnTo>
                    <a:pt x="2628" y="1837"/>
                  </a:lnTo>
                  <a:lnTo>
                    <a:pt x="2538" y="1792"/>
                  </a:lnTo>
                  <a:lnTo>
                    <a:pt x="2410" y="1767"/>
                  </a:lnTo>
                  <a:lnTo>
                    <a:pt x="2311" y="1776"/>
                  </a:lnTo>
                  <a:lnTo>
                    <a:pt x="2199" y="1806"/>
                  </a:lnTo>
                  <a:lnTo>
                    <a:pt x="2030" y="1838"/>
                  </a:lnTo>
                  <a:lnTo>
                    <a:pt x="1865" y="1874"/>
                  </a:lnTo>
                  <a:lnTo>
                    <a:pt x="1753" y="1915"/>
                  </a:lnTo>
                  <a:lnTo>
                    <a:pt x="1655" y="1940"/>
                  </a:lnTo>
                  <a:lnTo>
                    <a:pt x="1535" y="1923"/>
                  </a:lnTo>
                  <a:lnTo>
                    <a:pt x="1458" y="1888"/>
                  </a:lnTo>
                  <a:lnTo>
                    <a:pt x="1413" y="1846"/>
                  </a:lnTo>
                  <a:lnTo>
                    <a:pt x="1389" y="1746"/>
                  </a:lnTo>
                  <a:lnTo>
                    <a:pt x="1370" y="1628"/>
                  </a:lnTo>
                  <a:lnTo>
                    <a:pt x="1333" y="1568"/>
                  </a:lnTo>
                  <a:lnTo>
                    <a:pt x="1263" y="1506"/>
                  </a:lnTo>
                  <a:lnTo>
                    <a:pt x="1131" y="1431"/>
                  </a:lnTo>
                  <a:lnTo>
                    <a:pt x="950" y="1412"/>
                  </a:lnTo>
                  <a:lnTo>
                    <a:pt x="808" y="1413"/>
                  </a:lnTo>
                  <a:lnTo>
                    <a:pt x="692" y="1433"/>
                  </a:lnTo>
                  <a:lnTo>
                    <a:pt x="594" y="1464"/>
                  </a:lnTo>
                  <a:lnTo>
                    <a:pt x="506" y="1498"/>
                  </a:lnTo>
                  <a:lnTo>
                    <a:pt x="423" y="1529"/>
                  </a:lnTo>
                  <a:lnTo>
                    <a:pt x="337" y="1549"/>
                  </a:lnTo>
                  <a:lnTo>
                    <a:pt x="242" y="1553"/>
                  </a:lnTo>
                  <a:lnTo>
                    <a:pt x="128" y="1530"/>
                  </a:lnTo>
                  <a:lnTo>
                    <a:pt x="19" y="1466"/>
                  </a:lnTo>
                  <a:lnTo>
                    <a:pt x="0" y="1424"/>
                  </a:lnTo>
                  <a:lnTo>
                    <a:pt x="13" y="1378"/>
                  </a:lnTo>
                  <a:lnTo>
                    <a:pt x="69" y="1324"/>
                  </a:lnTo>
                  <a:lnTo>
                    <a:pt x="151" y="1295"/>
                  </a:lnTo>
                  <a:lnTo>
                    <a:pt x="261" y="1277"/>
                  </a:lnTo>
                  <a:lnTo>
                    <a:pt x="404" y="1262"/>
                  </a:lnTo>
                  <a:lnTo>
                    <a:pt x="583" y="1251"/>
                  </a:lnTo>
                  <a:lnTo>
                    <a:pt x="690" y="1261"/>
                  </a:lnTo>
                  <a:lnTo>
                    <a:pt x="795" y="1282"/>
                  </a:lnTo>
                  <a:lnTo>
                    <a:pt x="973" y="1301"/>
                  </a:lnTo>
                  <a:lnTo>
                    <a:pt x="1119" y="1315"/>
                  </a:lnTo>
                  <a:lnTo>
                    <a:pt x="1208" y="1326"/>
                  </a:lnTo>
                  <a:lnTo>
                    <a:pt x="1298" y="1332"/>
                  </a:lnTo>
                  <a:lnTo>
                    <a:pt x="1445" y="1328"/>
                  </a:lnTo>
                  <a:lnTo>
                    <a:pt x="1558" y="1325"/>
                  </a:lnTo>
                  <a:lnTo>
                    <a:pt x="1644" y="1326"/>
                  </a:lnTo>
                  <a:lnTo>
                    <a:pt x="1711" y="1312"/>
                  </a:lnTo>
                  <a:lnTo>
                    <a:pt x="1765" y="1274"/>
                  </a:lnTo>
                  <a:lnTo>
                    <a:pt x="1814" y="1188"/>
                  </a:lnTo>
                  <a:lnTo>
                    <a:pt x="1790" y="1110"/>
                  </a:lnTo>
                  <a:lnTo>
                    <a:pt x="1726" y="1020"/>
                  </a:lnTo>
                  <a:lnTo>
                    <a:pt x="1658" y="890"/>
                  </a:lnTo>
                  <a:lnTo>
                    <a:pt x="1607" y="764"/>
                  </a:lnTo>
                  <a:lnTo>
                    <a:pt x="1558" y="673"/>
                  </a:lnTo>
                  <a:lnTo>
                    <a:pt x="1472" y="548"/>
                  </a:lnTo>
                  <a:lnTo>
                    <a:pt x="1400" y="420"/>
                  </a:lnTo>
                  <a:lnTo>
                    <a:pt x="1371" y="325"/>
                  </a:lnTo>
                  <a:lnTo>
                    <a:pt x="1346" y="194"/>
                  </a:lnTo>
                  <a:lnTo>
                    <a:pt x="1332" y="67"/>
                  </a:lnTo>
                  <a:lnTo>
                    <a:pt x="1370" y="1"/>
                  </a:lnTo>
                  <a:lnTo>
                    <a:pt x="1472" y="0"/>
                  </a:lnTo>
                  <a:lnTo>
                    <a:pt x="1577" y="54"/>
                  </a:lnTo>
                  <a:lnTo>
                    <a:pt x="1681" y="157"/>
                  </a:lnTo>
                  <a:lnTo>
                    <a:pt x="1783" y="292"/>
                  </a:lnTo>
                  <a:lnTo>
                    <a:pt x="1830" y="378"/>
                  </a:lnTo>
                  <a:lnTo>
                    <a:pt x="1848" y="450"/>
                  </a:lnTo>
                  <a:lnTo>
                    <a:pt x="1839" y="563"/>
                  </a:lnTo>
                  <a:lnTo>
                    <a:pt x="1823" y="682"/>
                  </a:lnTo>
                  <a:lnTo>
                    <a:pt x="1831" y="757"/>
                  </a:lnTo>
                  <a:lnTo>
                    <a:pt x="1861" y="851"/>
                  </a:lnTo>
                  <a:lnTo>
                    <a:pt x="1922" y="974"/>
                  </a:lnTo>
                  <a:lnTo>
                    <a:pt x="2032" y="1070"/>
                  </a:lnTo>
                  <a:lnTo>
                    <a:pt x="2081" y="1112"/>
                  </a:lnTo>
                  <a:lnTo>
                    <a:pt x="2142" y="1120"/>
                  </a:lnTo>
                  <a:lnTo>
                    <a:pt x="2232" y="1098"/>
                  </a:lnTo>
                  <a:lnTo>
                    <a:pt x="2308" y="1057"/>
                  </a:lnTo>
                  <a:lnTo>
                    <a:pt x="2374" y="1003"/>
                  </a:lnTo>
                  <a:lnTo>
                    <a:pt x="2432" y="945"/>
                  </a:lnTo>
                  <a:lnTo>
                    <a:pt x="2529" y="845"/>
                  </a:lnTo>
                  <a:lnTo>
                    <a:pt x="2575" y="817"/>
                  </a:lnTo>
                  <a:lnTo>
                    <a:pt x="2618" y="813"/>
                  </a:lnTo>
                  <a:close/>
                </a:path>
              </a:pathLst>
            </a:custGeom>
            <a:solidFill>
              <a:srgbClr val="C8CEEC"/>
            </a:solidFill>
            <a:ln w="9525">
              <a:noFill/>
              <a:round/>
              <a:headEnd/>
              <a:tailEnd/>
            </a:ln>
          </p:spPr>
          <p:txBody>
            <a:bodyPr/>
            <a:lstStyle/>
            <a:p>
              <a:endParaRPr lang="cs-CZ"/>
            </a:p>
          </p:txBody>
        </p:sp>
        <p:sp>
          <p:nvSpPr>
            <p:cNvPr id="23573" name="Freeform 164"/>
            <p:cNvSpPr>
              <a:spLocks/>
            </p:cNvSpPr>
            <p:nvPr/>
          </p:nvSpPr>
          <p:spPr bwMode="auto">
            <a:xfrm>
              <a:off x="487" y="1286"/>
              <a:ext cx="1042" cy="694"/>
            </a:xfrm>
            <a:custGeom>
              <a:avLst/>
              <a:gdLst>
                <a:gd name="T0" fmla="*/ 2668 w 3397"/>
                <a:gd name="T1" fmla="*/ 847 h 2346"/>
                <a:gd name="T2" fmla="*/ 2643 w 3397"/>
                <a:gd name="T3" fmla="*/ 979 h 2346"/>
                <a:gd name="T4" fmla="*/ 2551 w 3397"/>
                <a:gd name="T5" fmla="*/ 1178 h 2346"/>
                <a:gd name="T6" fmla="*/ 2508 w 3397"/>
                <a:gd name="T7" fmla="*/ 1417 h 2346"/>
                <a:gd name="T8" fmla="*/ 2589 w 3397"/>
                <a:gd name="T9" fmla="*/ 1626 h 2346"/>
                <a:gd name="T10" fmla="*/ 2745 w 3397"/>
                <a:gd name="T11" fmla="*/ 1752 h 2346"/>
                <a:gd name="T12" fmla="*/ 2959 w 3397"/>
                <a:gd name="T13" fmla="*/ 1859 h 2346"/>
                <a:gd name="T14" fmla="*/ 3126 w 3397"/>
                <a:gd name="T15" fmla="*/ 1989 h 2346"/>
                <a:gd name="T16" fmla="*/ 3314 w 3397"/>
                <a:gd name="T17" fmla="*/ 2096 h 2346"/>
                <a:gd name="T18" fmla="*/ 3397 w 3397"/>
                <a:gd name="T19" fmla="*/ 2208 h 2346"/>
                <a:gd name="T20" fmla="*/ 3345 w 3397"/>
                <a:gd name="T21" fmla="*/ 2321 h 2346"/>
                <a:gd name="T22" fmla="*/ 3086 w 3397"/>
                <a:gd name="T23" fmla="*/ 2334 h 2346"/>
                <a:gd name="T24" fmla="*/ 2888 w 3397"/>
                <a:gd name="T25" fmla="*/ 2174 h 2346"/>
                <a:gd name="T26" fmla="*/ 2751 w 3397"/>
                <a:gd name="T27" fmla="*/ 2040 h 2346"/>
                <a:gd name="T28" fmla="*/ 2659 w 3397"/>
                <a:gd name="T29" fmla="*/ 1892 h 2346"/>
                <a:gd name="T30" fmla="*/ 2538 w 3397"/>
                <a:gd name="T31" fmla="*/ 1792 h 2346"/>
                <a:gd name="T32" fmla="*/ 2311 w 3397"/>
                <a:gd name="T33" fmla="*/ 1776 h 2346"/>
                <a:gd name="T34" fmla="*/ 2030 w 3397"/>
                <a:gd name="T35" fmla="*/ 1838 h 2346"/>
                <a:gd name="T36" fmla="*/ 1753 w 3397"/>
                <a:gd name="T37" fmla="*/ 1915 h 2346"/>
                <a:gd name="T38" fmla="*/ 1535 w 3397"/>
                <a:gd name="T39" fmla="*/ 1923 h 2346"/>
                <a:gd name="T40" fmla="*/ 1413 w 3397"/>
                <a:gd name="T41" fmla="*/ 1846 h 2346"/>
                <a:gd name="T42" fmla="*/ 1370 w 3397"/>
                <a:gd name="T43" fmla="*/ 1628 h 2346"/>
                <a:gd name="T44" fmla="*/ 1263 w 3397"/>
                <a:gd name="T45" fmla="*/ 1506 h 2346"/>
                <a:gd name="T46" fmla="*/ 950 w 3397"/>
                <a:gd name="T47" fmla="*/ 1412 h 2346"/>
                <a:gd name="T48" fmla="*/ 692 w 3397"/>
                <a:gd name="T49" fmla="*/ 1433 h 2346"/>
                <a:gd name="T50" fmla="*/ 506 w 3397"/>
                <a:gd name="T51" fmla="*/ 1498 h 2346"/>
                <a:gd name="T52" fmla="*/ 337 w 3397"/>
                <a:gd name="T53" fmla="*/ 1549 h 2346"/>
                <a:gd name="T54" fmla="*/ 128 w 3397"/>
                <a:gd name="T55" fmla="*/ 1530 h 2346"/>
                <a:gd name="T56" fmla="*/ 0 w 3397"/>
                <a:gd name="T57" fmla="*/ 1424 h 2346"/>
                <a:gd name="T58" fmla="*/ 69 w 3397"/>
                <a:gd name="T59" fmla="*/ 1324 h 2346"/>
                <a:gd name="T60" fmla="*/ 261 w 3397"/>
                <a:gd name="T61" fmla="*/ 1277 h 2346"/>
                <a:gd name="T62" fmla="*/ 583 w 3397"/>
                <a:gd name="T63" fmla="*/ 1251 h 2346"/>
                <a:gd name="T64" fmla="*/ 795 w 3397"/>
                <a:gd name="T65" fmla="*/ 1282 h 2346"/>
                <a:gd name="T66" fmla="*/ 1119 w 3397"/>
                <a:gd name="T67" fmla="*/ 1315 h 2346"/>
                <a:gd name="T68" fmla="*/ 1298 w 3397"/>
                <a:gd name="T69" fmla="*/ 1332 h 2346"/>
                <a:gd name="T70" fmla="*/ 1558 w 3397"/>
                <a:gd name="T71" fmla="*/ 1325 h 2346"/>
                <a:gd name="T72" fmla="*/ 1711 w 3397"/>
                <a:gd name="T73" fmla="*/ 1312 h 2346"/>
                <a:gd name="T74" fmla="*/ 1814 w 3397"/>
                <a:gd name="T75" fmla="*/ 1188 h 2346"/>
                <a:gd name="T76" fmla="*/ 1726 w 3397"/>
                <a:gd name="T77" fmla="*/ 1020 h 2346"/>
                <a:gd name="T78" fmla="*/ 1607 w 3397"/>
                <a:gd name="T79" fmla="*/ 764 h 2346"/>
                <a:gd name="T80" fmla="*/ 1472 w 3397"/>
                <a:gd name="T81" fmla="*/ 548 h 2346"/>
                <a:gd name="T82" fmla="*/ 1371 w 3397"/>
                <a:gd name="T83" fmla="*/ 325 h 2346"/>
                <a:gd name="T84" fmla="*/ 1332 w 3397"/>
                <a:gd name="T85" fmla="*/ 67 h 2346"/>
                <a:gd name="T86" fmla="*/ 1472 w 3397"/>
                <a:gd name="T87" fmla="*/ 0 h 2346"/>
                <a:gd name="T88" fmla="*/ 1681 w 3397"/>
                <a:gd name="T89" fmla="*/ 157 h 2346"/>
                <a:gd name="T90" fmla="*/ 1830 w 3397"/>
                <a:gd name="T91" fmla="*/ 378 h 2346"/>
                <a:gd name="T92" fmla="*/ 1839 w 3397"/>
                <a:gd name="T93" fmla="*/ 563 h 2346"/>
                <a:gd name="T94" fmla="*/ 1831 w 3397"/>
                <a:gd name="T95" fmla="*/ 757 h 2346"/>
                <a:gd name="T96" fmla="*/ 1922 w 3397"/>
                <a:gd name="T97" fmla="*/ 974 h 2346"/>
                <a:gd name="T98" fmla="*/ 2081 w 3397"/>
                <a:gd name="T99" fmla="*/ 1112 h 2346"/>
                <a:gd name="T100" fmla="*/ 2232 w 3397"/>
                <a:gd name="T101" fmla="*/ 1098 h 2346"/>
                <a:gd name="T102" fmla="*/ 2374 w 3397"/>
                <a:gd name="T103" fmla="*/ 1003 h 2346"/>
                <a:gd name="T104" fmla="*/ 2529 w 3397"/>
                <a:gd name="T105" fmla="*/ 845 h 2346"/>
                <a:gd name="T106" fmla="*/ 2618 w 3397"/>
                <a:gd name="T107" fmla="*/ 813 h 234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397"/>
                <a:gd name="T163" fmla="*/ 0 h 2346"/>
                <a:gd name="T164" fmla="*/ 3397 w 3397"/>
                <a:gd name="T165" fmla="*/ 2346 h 234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397" h="2346">
                  <a:moveTo>
                    <a:pt x="2618" y="813"/>
                  </a:moveTo>
                  <a:lnTo>
                    <a:pt x="2668" y="847"/>
                  </a:lnTo>
                  <a:lnTo>
                    <a:pt x="2671" y="904"/>
                  </a:lnTo>
                  <a:lnTo>
                    <a:pt x="2643" y="979"/>
                  </a:lnTo>
                  <a:lnTo>
                    <a:pt x="2599" y="1072"/>
                  </a:lnTo>
                  <a:lnTo>
                    <a:pt x="2551" y="1178"/>
                  </a:lnTo>
                  <a:lnTo>
                    <a:pt x="2516" y="1294"/>
                  </a:lnTo>
                  <a:lnTo>
                    <a:pt x="2508" y="1417"/>
                  </a:lnTo>
                  <a:lnTo>
                    <a:pt x="2541" y="1542"/>
                  </a:lnTo>
                  <a:lnTo>
                    <a:pt x="2589" y="1626"/>
                  </a:lnTo>
                  <a:lnTo>
                    <a:pt x="2636" y="1683"/>
                  </a:lnTo>
                  <a:lnTo>
                    <a:pt x="2745" y="1752"/>
                  </a:lnTo>
                  <a:lnTo>
                    <a:pt x="2879" y="1811"/>
                  </a:lnTo>
                  <a:lnTo>
                    <a:pt x="2959" y="1859"/>
                  </a:lnTo>
                  <a:lnTo>
                    <a:pt x="3051" y="1930"/>
                  </a:lnTo>
                  <a:lnTo>
                    <a:pt x="3126" y="1989"/>
                  </a:lnTo>
                  <a:lnTo>
                    <a:pt x="3197" y="2031"/>
                  </a:lnTo>
                  <a:lnTo>
                    <a:pt x="3314" y="2096"/>
                  </a:lnTo>
                  <a:lnTo>
                    <a:pt x="3385" y="2161"/>
                  </a:lnTo>
                  <a:lnTo>
                    <a:pt x="3397" y="2208"/>
                  </a:lnTo>
                  <a:lnTo>
                    <a:pt x="3387" y="2266"/>
                  </a:lnTo>
                  <a:lnTo>
                    <a:pt x="3345" y="2321"/>
                  </a:lnTo>
                  <a:lnTo>
                    <a:pt x="3262" y="2346"/>
                  </a:lnTo>
                  <a:lnTo>
                    <a:pt x="3086" y="2334"/>
                  </a:lnTo>
                  <a:lnTo>
                    <a:pt x="2981" y="2274"/>
                  </a:lnTo>
                  <a:lnTo>
                    <a:pt x="2888" y="2174"/>
                  </a:lnTo>
                  <a:lnTo>
                    <a:pt x="2829" y="2110"/>
                  </a:lnTo>
                  <a:lnTo>
                    <a:pt x="2751" y="2040"/>
                  </a:lnTo>
                  <a:lnTo>
                    <a:pt x="2684" y="1958"/>
                  </a:lnTo>
                  <a:lnTo>
                    <a:pt x="2659" y="1892"/>
                  </a:lnTo>
                  <a:lnTo>
                    <a:pt x="2628" y="1837"/>
                  </a:lnTo>
                  <a:lnTo>
                    <a:pt x="2538" y="1792"/>
                  </a:lnTo>
                  <a:lnTo>
                    <a:pt x="2410" y="1767"/>
                  </a:lnTo>
                  <a:lnTo>
                    <a:pt x="2311" y="1776"/>
                  </a:lnTo>
                  <a:lnTo>
                    <a:pt x="2199" y="1806"/>
                  </a:lnTo>
                  <a:lnTo>
                    <a:pt x="2030" y="1838"/>
                  </a:lnTo>
                  <a:lnTo>
                    <a:pt x="1865" y="1874"/>
                  </a:lnTo>
                  <a:lnTo>
                    <a:pt x="1753" y="1915"/>
                  </a:lnTo>
                  <a:lnTo>
                    <a:pt x="1655" y="1940"/>
                  </a:lnTo>
                  <a:lnTo>
                    <a:pt x="1535" y="1923"/>
                  </a:lnTo>
                  <a:lnTo>
                    <a:pt x="1458" y="1888"/>
                  </a:lnTo>
                  <a:lnTo>
                    <a:pt x="1413" y="1846"/>
                  </a:lnTo>
                  <a:lnTo>
                    <a:pt x="1389" y="1746"/>
                  </a:lnTo>
                  <a:lnTo>
                    <a:pt x="1370" y="1628"/>
                  </a:lnTo>
                  <a:lnTo>
                    <a:pt x="1333" y="1568"/>
                  </a:lnTo>
                  <a:lnTo>
                    <a:pt x="1263" y="1506"/>
                  </a:lnTo>
                  <a:lnTo>
                    <a:pt x="1131" y="1431"/>
                  </a:lnTo>
                  <a:lnTo>
                    <a:pt x="950" y="1412"/>
                  </a:lnTo>
                  <a:lnTo>
                    <a:pt x="808" y="1413"/>
                  </a:lnTo>
                  <a:lnTo>
                    <a:pt x="692" y="1433"/>
                  </a:lnTo>
                  <a:lnTo>
                    <a:pt x="594" y="1464"/>
                  </a:lnTo>
                  <a:lnTo>
                    <a:pt x="506" y="1498"/>
                  </a:lnTo>
                  <a:lnTo>
                    <a:pt x="423" y="1529"/>
                  </a:lnTo>
                  <a:lnTo>
                    <a:pt x="337" y="1549"/>
                  </a:lnTo>
                  <a:lnTo>
                    <a:pt x="242" y="1553"/>
                  </a:lnTo>
                  <a:lnTo>
                    <a:pt x="128" y="1530"/>
                  </a:lnTo>
                  <a:lnTo>
                    <a:pt x="19" y="1466"/>
                  </a:lnTo>
                  <a:lnTo>
                    <a:pt x="0" y="1424"/>
                  </a:lnTo>
                  <a:lnTo>
                    <a:pt x="13" y="1378"/>
                  </a:lnTo>
                  <a:lnTo>
                    <a:pt x="69" y="1324"/>
                  </a:lnTo>
                  <a:lnTo>
                    <a:pt x="151" y="1295"/>
                  </a:lnTo>
                  <a:lnTo>
                    <a:pt x="261" y="1277"/>
                  </a:lnTo>
                  <a:lnTo>
                    <a:pt x="404" y="1262"/>
                  </a:lnTo>
                  <a:lnTo>
                    <a:pt x="583" y="1251"/>
                  </a:lnTo>
                  <a:lnTo>
                    <a:pt x="690" y="1261"/>
                  </a:lnTo>
                  <a:lnTo>
                    <a:pt x="795" y="1282"/>
                  </a:lnTo>
                  <a:lnTo>
                    <a:pt x="973" y="1301"/>
                  </a:lnTo>
                  <a:lnTo>
                    <a:pt x="1119" y="1315"/>
                  </a:lnTo>
                  <a:lnTo>
                    <a:pt x="1208" y="1326"/>
                  </a:lnTo>
                  <a:lnTo>
                    <a:pt x="1298" y="1332"/>
                  </a:lnTo>
                  <a:lnTo>
                    <a:pt x="1445" y="1328"/>
                  </a:lnTo>
                  <a:lnTo>
                    <a:pt x="1558" y="1325"/>
                  </a:lnTo>
                  <a:lnTo>
                    <a:pt x="1644" y="1326"/>
                  </a:lnTo>
                  <a:lnTo>
                    <a:pt x="1711" y="1312"/>
                  </a:lnTo>
                  <a:lnTo>
                    <a:pt x="1765" y="1274"/>
                  </a:lnTo>
                  <a:lnTo>
                    <a:pt x="1814" y="1188"/>
                  </a:lnTo>
                  <a:lnTo>
                    <a:pt x="1790" y="1110"/>
                  </a:lnTo>
                  <a:lnTo>
                    <a:pt x="1726" y="1020"/>
                  </a:lnTo>
                  <a:lnTo>
                    <a:pt x="1658" y="890"/>
                  </a:lnTo>
                  <a:lnTo>
                    <a:pt x="1607" y="764"/>
                  </a:lnTo>
                  <a:lnTo>
                    <a:pt x="1558" y="673"/>
                  </a:lnTo>
                  <a:lnTo>
                    <a:pt x="1472" y="548"/>
                  </a:lnTo>
                  <a:lnTo>
                    <a:pt x="1400" y="420"/>
                  </a:lnTo>
                  <a:lnTo>
                    <a:pt x="1371" y="325"/>
                  </a:lnTo>
                  <a:lnTo>
                    <a:pt x="1346" y="194"/>
                  </a:lnTo>
                  <a:lnTo>
                    <a:pt x="1332" y="67"/>
                  </a:lnTo>
                  <a:lnTo>
                    <a:pt x="1370" y="1"/>
                  </a:lnTo>
                  <a:lnTo>
                    <a:pt x="1472" y="0"/>
                  </a:lnTo>
                  <a:lnTo>
                    <a:pt x="1577" y="54"/>
                  </a:lnTo>
                  <a:lnTo>
                    <a:pt x="1681" y="157"/>
                  </a:lnTo>
                  <a:lnTo>
                    <a:pt x="1783" y="292"/>
                  </a:lnTo>
                  <a:lnTo>
                    <a:pt x="1830" y="378"/>
                  </a:lnTo>
                  <a:lnTo>
                    <a:pt x="1848" y="450"/>
                  </a:lnTo>
                  <a:lnTo>
                    <a:pt x="1839" y="563"/>
                  </a:lnTo>
                  <a:lnTo>
                    <a:pt x="1823" y="682"/>
                  </a:lnTo>
                  <a:lnTo>
                    <a:pt x="1831" y="757"/>
                  </a:lnTo>
                  <a:lnTo>
                    <a:pt x="1861" y="851"/>
                  </a:lnTo>
                  <a:lnTo>
                    <a:pt x="1922" y="974"/>
                  </a:lnTo>
                  <a:lnTo>
                    <a:pt x="2032" y="1070"/>
                  </a:lnTo>
                  <a:lnTo>
                    <a:pt x="2081" y="1112"/>
                  </a:lnTo>
                  <a:lnTo>
                    <a:pt x="2142" y="1120"/>
                  </a:lnTo>
                  <a:lnTo>
                    <a:pt x="2232" y="1098"/>
                  </a:lnTo>
                  <a:lnTo>
                    <a:pt x="2308" y="1057"/>
                  </a:lnTo>
                  <a:lnTo>
                    <a:pt x="2374" y="1003"/>
                  </a:lnTo>
                  <a:lnTo>
                    <a:pt x="2432" y="945"/>
                  </a:lnTo>
                  <a:lnTo>
                    <a:pt x="2529" y="845"/>
                  </a:lnTo>
                  <a:lnTo>
                    <a:pt x="2575" y="817"/>
                  </a:lnTo>
                  <a:lnTo>
                    <a:pt x="2618" y="813"/>
                  </a:lnTo>
                </a:path>
              </a:pathLst>
            </a:custGeom>
            <a:noFill/>
            <a:ln w="12700">
              <a:solidFill>
                <a:srgbClr val="000000"/>
              </a:solidFill>
              <a:prstDash val="solid"/>
              <a:round/>
              <a:headEnd/>
              <a:tailEnd/>
            </a:ln>
          </p:spPr>
          <p:txBody>
            <a:bodyPr/>
            <a:lstStyle/>
            <a:p>
              <a:endParaRPr lang="cs-CZ"/>
            </a:p>
          </p:txBody>
        </p:sp>
        <p:sp>
          <p:nvSpPr>
            <p:cNvPr id="23574" name="Freeform 165"/>
            <p:cNvSpPr>
              <a:spLocks/>
            </p:cNvSpPr>
            <p:nvPr/>
          </p:nvSpPr>
          <p:spPr bwMode="auto">
            <a:xfrm>
              <a:off x="1002" y="1689"/>
              <a:ext cx="140" cy="116"/>
            </a:xfrm>
            <a:custGeom>
              <a:avLst/>
              <a:gdLst>
                <a:gd name="T0" fmla="*/ 7 w 456"/>
                <a:gd name="T1" fmla="*/ 261 h 393"/>
                <a:gd name="T2" fmla="*/ 50 w 456"/>
                <a:gd name="T3" fmla="*/ 328 h 393"/>
                <a:gd name="T4" fmla="*/ 118 w 456"/>
                <a:gd name="T5" fmla="*/ 375 h 393"/>
                <a:gd name="T6" fmla="*/ 202 w 456"/>
                <a:gd name="T7" fmla="*/ 393 h 393"/>
                <a:gd name="T8" fmla="*/ 292 w 456"/>
                <a:gd name="T9" fmla="*/ 383 h 393"/>
                <a:gd name="T10" fmla="*/ 373 w 456"/>
                <a:gd name="T11" fmla="*/ 343 h 393"/>
                <a:gd name="T12" fmla="*/ 431 w 456"/>
                <a:gd name="T13" fmla="*/ 282 h 393"/>
                <a:gd name="T14" fmla="*/ 456 w 456"/>
                <a:gd name="T15" fmla="*/ 209 h 393"/>
                <a:gd name="T16" fmla="*/ 448 w 456"/>
                <a:gd name="T17" fmla="*/ 131 h 393"/>
                <a:gd name="T18" fmla="*/ 406 w 456"/>
                <a:gd name="T19" fmla="*/ 64 h 393"/>
                <a:gd name="T20" fmla="*/ 338 w 456"/>
                <a:gd name="T21" fmla="*/ 19 h 393"/>
                <a:gd name="T22" fmla="*/ 254 w 456"/>
                <a:gd name="T23" fmla="*/ 0 h 393"/>
                <a:gd name="T24" fmla="*/ 164 w 456"/>
                <a:gd name="T25" fmla="*/ 10 h 393"/>
                <a:gd name="T26" fmla="*/ 83 w 456"/>
                <a:gd name="T27" fmla="*/ 50 h 393"/>
                <a:gd name="T28" fmla="*/ 27 w 456"/>
                <a:gd name="T29" fmla="*/ 111 h 393"/>
                <a:gd name="T30" fmla="*/ 0 w 456"/>
                <a:gd name="T31" fmla="*/ 184 h 393"/>
                <a:gd name="T32" fmla="*/ 7 w 456"/>
                <a:gd name="T33" fmla="*/ 261 h 39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56"/>
                <a:gd name="T52" fmla="*/ 0 h 393"/>
                <a:gd name="T53" fmla="*/ 456 w 456"/>
                <a:gd name="T54" fmla="*/ 393 h 39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56" h="393">
                  <a:moveTo>
                    <a:pt x="7" y="261"/>
                  </a:moveTo>
                  <a:lnTo>
                    <a:pt x="50" y="328"/>
                  </a:lnTo>
                  <a:lnTo>
                    <a:pt x="118" y="375"/>
                  </a:lnTo>
                  <a:lnTo>
                    <a:pt x="202" y="393"/>
                  </a:lnTo>
                  <a:lnTo>
                    <a:pt x="292" y="383"/>
                  </a:lnTo>
                  <a:lnTo>
                    <a:pt x="373" y="343"/>
                  </a:lnTo>
                  <a:lnTo>
                    <a:pt x="431" y="282"/>
                  </a:lnTo>
                  <a:lnTo>
                    <a:pt x="456" y="209"/>
                  </a:lnTo>
                  <a:lnTo>
                    <a:pt x="448" y="131"/>
                  </a:lnTo>
                  <a:lnTo>
                    <a:pt x="406" y="64"/>
                  </a:lnTo>
                  <a:lnTo>
                    <a:pt x="338" y="19"/>
                  </a:lnTo>
                  <a:lnTo>
                    <a:pt x="254" y="0"/>
                  </a:lnTo>
                  <a:lnTo>
                    <a:pt x="164" y="10"/>
                  </a:lnTo>
                  <a:lnTo>
                    <a:pt x="83" y="50"/>
                  </a:lnTo>
                  <a:lnTo>
                    <a:pt x="27" y="111"/>
                  </a:lnTo>
                  <a:lnTo>
                    <a:pt x="0" y="184"/>
                  </a:lnTo>
                  <a:lnTo>
                    <a:pt x="7" y="261"/>
                  </a:lnTo>
                  <a:close/>
                </a:path>
              </a:pathLst>
            </a:custGeom>
            <a:solidFill>
              <a:srgbClr val="008080"/>
            </a:solidFill>
            <a:ln w="9525">
              <a:noFill/>
              <a:round/>
              <a:headEnd/>
              <a:tailEnd/>
            </a:ln>
          </p:spPr>
          <p:txBody>
            <a:bodyPr/>
            <a:lstStyle/>
            <a:p>
              <a:endParaRPr lang="cs-CZ"/>
            </a:p>
          </p:txBody>
        </p:sp>
        <p:sp>
          <p:nvSpPr>
            <p:cNvPr id="23575" name="Freeform 166"/>
            <p:cNvSpPr>
              <a:spLocks/>
            </p:cNvSpPr>
            <p:nvPr/>
          </p:nvSpPr>
          <p:spPr bwMode="auto">
            <a:xfrm>
              <a:off x="1002" y="1689"/>
              <a:ext cx="140" cy="116"/>
            </a:xfrm>
            <a:custGeom>
              <a:avLst/>
              <a:gdLst>
                <a:gd name="T0" fmla="*/ 7 w 456"/>
                <a:gd name="T1" fmla="*/ 261 h 393"/>
                <a:gd name="T2" fmla="*/ 50 w 456"/>
                <a:gd name="T3" fmla="*/ 328 h 393"/>
                <a:gd name="T4" fmla="*/ 118 w 456"/>
                <a:gd name="T5" fmla="*/ 375 h 393"/>
                <a:gd name="T6" fmla="*/ 202 w 456"/>
                <a:gd name="T7" fmla="*/ 393 h 393"/>
                <a:gd name="T8" fmla="*/ 292 w 456"/>
                <a:gd name="T9" fmla="*/ 383 h 393"/>
                <a:gd name="T10" fmla="*/ 373 w 456"/>
                <a:gd name="T11" fmla="*/ 343 h 393"/>
                <a:gd name="T12" fmla="*/ 431 w 456"/>
                <a:gd name="T13" fmla="*/ 282 h 393"/>
                <a:gd name="T14" fmla="*/ 456 w 456"/>
                <a:gd name="T15" fmla="*/ 209 h 393"/>
                <a:gd name="T16" fmla="*/ 448 w 456"/>
                <a:gd name="T17" fmla="*/ 131 h 393"/>
                <a:gd name="T18" fmla="*/ 406 w 456"/>
                <a:gd name="T19" fmla="*/ 64 h 393"/>
                <a:gd name="T20" fmla="*/ 338 w 456"/>
                <a:gd name="T21" fmla="*/ 19 h 393"/>
                <a:gd name="T22" fmla="*/ 254 w 456"/>
                <a:gd name="T23" fmla="*/ 0 h 393"/>
                <a:gd name="T24" fmla="*/ 164 w 456"/>
                <a:gd name="T25" fmla="*/ 10 h 393"/>
                <a:gd name="T26" fmla="*/ 83 w 456"/>
                <a:gd name="T27" fmla="*/ 50 h 393"/>
                <a:gd name="T28" fmla="*/ 27 w 456"/>
                <a:gd name="T29" fmla="*/ 111 h 393"/>
                <a:gd name="T30" fmla="*/ 0 w 456"/>
                <a:gd name="T31" fmla="*/ 184 h 393"/>
                <a:gd name="T32" fmla="*/ 7 w 456"/>
                <a:gd name="T33" fmla="*/ 261 h 393"/>
                <a:gd name="T34" fmla="*/ 7 w 456"/>
                <a:gd name="T35" fmla="*/ 261 h 39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56"/>
                <a:gd name="T55" fmla="*/ 0 h 393"/>
                <a:gd name="T56" fmla="*/ 456 w 456"/>
                <a:gd name="T57" fmla="*/ 393 h 39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56" h="393">
                  <a:moveTo>
                    <a:pt x="7" y="261"/>
                  </a:moveTo>
                  <a:lnTo>
                    <a:pt x="50" y="328"/>
                  </a:lnTo>
                  <a:lnTo>
                    <a:pt x="118" y="375"/>
                  </a:lnTo>
                  <a:lnTo>
                    <a:pt x="202" y="393"/>
                  </a:lnTo>
                  <a:lnTo>
                    <a:pt x="292" y="383"/>
                  </a:lnTo>
                  <a:lnTo>
                    <a:pt x="373" y="343"/>
                  </a:lnTo>
                  <a:lnTo>
                    <a:pt x="431" y="282"/>
                  </a:lnTo>
                  <a:lnTo>
                    <a:pt x="456" y="209"/>
                  </a:lnTo>
                  <a:lnTo>
                    <a:pt x="448" y="131"/>
                  </a:lnTo>
                  <a:lnTo>
                    <a:pt x="406" y="64"/>
                  </a:lnTo>
                  <a:lnTo>
                    <a:pt x="338" y="19"/>
                  </a:lnTo>
                  <a:lnTo>
                    <a:pt x="254" y="0"/>
                  </a:lnTo>
                  <a:lnTo>
                    <a:pt x="164" y="10"/>
                  </a:lnTo>
                  <a:lnTo>
                    <a:pt x="83" y="50"/>
                  </a:lnTo>
                  <a:lnTo>
                    <a:pt x="27" y="111"/>
                  </a:lnTo>
                  <a:lnTo>
                    <a:pt x="0" y="184"/>
                  </a:lnTo>
                  <a:lnTo>
                    <a:pt x="7" y="261"/>
                  </a:lnTo>
                </a:path>
              </a:pathLst>
            </a:custGeom>
            <a:noFill/>
            <a:ln w="12700">
              <a:solidFill>
                <a:srgbClr val="000000"/>
              </a:solidFill>
              <a:prstDash val="solid"/>
              <a:round/>
              <a:headEnd/>
              <a:tailEnd/>
            </a:ln>
          </p:spPr>
          <p:txBody>
            <a:bodyPr/>
            <a:lstStyle/>
            <a:p>
              <a:endParaRPr lang="cs-CZ"/>
            </a:p>
          </p:txBody>
        </p:sp>
        <p:sp>
          <p:nvSpPr>
            <p:cNvPr id="23576" name="Freeform 167"/>
            <p:cNvSpPr>
              <a:spLocks/>
            </p:cNvSpPr>
            <p:nvPr/>
          </p:nvSpPr>
          <p:spPr bwMode="auto">
            <a:xfrm rot="3198922">
              <a:off x="649" y="1436"/>
              <a:ext cx="74" cy="97"/>
            </a:xfrm>
            <a:custGeom>
              <a:avLst/>
              <a:gdLst>
                <a:gd name="T0" fmla="*/ 70 w 251"/>
                <a:gd name="T1" fmla="*/ 51 h 316"/>
                <a:gd name="T2" fmla="*/ 97 w 251"/>
                <a:gd name="T3" fmla="*/ 54 h 316"/>
                <a:gd name="T4" fmla="*/ 127 w 251"/>
                <a:gd name="T5" fmla="*/ 50 h 316"/>
                <a:gd name="T6" fmla="*/ 153 w 251"/>
                <a:gd name="T7" fmla="*/ 61 h 316"/>
                <a:gd name="T8" fmla="*/ 177 w 251"/>
                <a:gd name="T9" fmla="*/ 83 h 316"/>
                <a:gd name="T10" fmla="*/ 211 w 251"/>
                <a:gd name="T11" fmla="*/ 149 h 316"/>
                <a:gd name="T12" fmla="*/ 216 w 251"/>
                <a:gd name="T13" fmla="*/ 172 h 316"/>
                <a:gd name="T14" fmla="*/ 223 w 251"/>
                <a:gd name="T15" fmla="*/ 198 h 316"/>
                <a:gd name="T16" fmla="*/ 243 w 251"/>
                <a:gd name="T17" fmla="*/ 244 h 316"/>
                <a:gd name="T18" fmla="*/ 251 w 251"/>
                <a:gd name="T19" fmla="*/ 281 h 316"/>
                <a:gd name="T20" fmla="*/ 210 w 251"/>
                <a:gd name="T21" fmla="*/ 316 h 316"/>
                <a:gd name="T22" fmla="*/ 160 w 251"/>
                <a:gd name="T23" fmla="*/ 294 h 316"/>
                <a:gd name="T24" fmla="*/ 145 w 251"/>
                <a:gd name="T25" fmla="*/ 260 h 316"/>
                <a:gd name="T26" fmla="*/ 133 w 251"/>
                <a:gd name="T27" fmla="*/ 237 h 316"/>
                <a:gd name="T28" fmla="*/ 108 w 251"/>
                <a:gd name="T29" fmla="*/ 255 h 316"/>
                <a:gd name="T30" fmla="*/ 79 w 251"/>
                <a:gd name="T31" fmla="*/ 287 h 316"/>
                <a:gd name="T32" fmla="*/ 22 w 251"/>
                <a:gd name="T33" fmla="*/ 251 h 316"/>
                <a:gd name="T34" fmla="*/ 18 w 251"/>
                <a:gd name="T35" fmla="*/ 182 h 316"/>
                <a:gd name="T36" fmla="*/ 48 w 251"/>
                <a:gd name="T37" fmla="*/ 182 h 316"/>
                <a:gd name="T38" fmla="*/ 42 w 251"/>
                <a:gd name="T39" fmla="*/ 115 h 316"/>
                <a:gd name="T40" fmla="*/ 16 w 251"/>
                <a:gd name="T41" fmla="*/ 78 h 316"/>
                <a:gd name="T42" fmla="*/ 0 w 251"/>
                <a:gd name="T43" fmla="*/ 47 h 316"/>
                <a:gd name="T44" fmla="*/ 30 w 251"/>
                <a:gd name="T45" fmla="*/ 0 h 316"/>
                <a:gd name="T46" fmla="*/ 49 w 251"/>
                <a:gd name="T47" fmla="*/ 21 h 316"/>
                <a:gd name="T48" fmla="*/ 70 w 251"/>
                <a:gd name="T49" fmla="*/ 51 h 3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51"/>
                <a:gd name="T76" fmla="*/ 0 h 316"/>
                <a:gd name="T77" fmla="*/ 251 w 251"/>
                <a:gd name="T78" fmla="*/ 316 h 3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51" h="316">
                  <a:moveTo>
                    <a:pt x="70" y="51"/>
                  </a:moveTo>
                  <a:lnTo>
                    <a:pt x="97" y="54"/>
                  </a:lnTo>
                  <a:lnTo>
                    <a:pt x="127" y="50"/>
                  </a:lnTo>
                  <a:lnTo>
                    <a:pt x="153" y="61"/>
                  </a:lnTo>
                  <a:lnTo>
                    <a:pt x="177" y="83"/>
                  </a:lnTo>
                  <a:lnTo>
                    <a:pt x="211" y="149"/>
                  </a:lnTo>
                  <a:lnTo>
                    <a:pt x="216" y="172"/>
                  </a:lnTo>
                  <a:lnTo>
                    <a:pt x="223" y="198"/>
                  </a:lnTo>
                  <a:lnTo>
                    <a:pt x="243" y="244"/>
                  </a:lnTo>
                  <a:lnTo>
                    <a:pt x="251" y="281"/>
                  </a:lnTo>
                  <a:lnTo>
                    <a:pt x="210" y="316"/>
                  </a:lnTo>
                  <a:lnTo>
                    <a:pt x="160" y="294"/>
                  </a:lnTo>
                  <a:lnTo>
                    <a:pt x="145" y="260"/>
                  </a:lnTo>
                  <a:lnTo>
                    <a:pt x="133" y="237"/>
                  </a:lnTo>
                  <a:lnTo>
                    <a:pt x="108" y="255"/>
                  </a:lnTo>
                  <a:lnTo>
                    <a:pt x="79" y="287"/>
                  </a:lnTo>
                  <a:lnTo>
                    <a:pt x="22" y="251"/>
                  </a:lnTo>
                  <a:lnTo>
                    <a:pt x="18" y="182"/>
                  </a:lnTo>
                  <a:lnTo>
                    <a:pt x="48" y="182"/>
                  </a:lnTo>
                  <a:lnTo>
                    <a:pt x="42" y="115"/>
                  </a:lnTo>
                  <a:lnTo>
                    <a:pt x="16" y="78"/>
                  </a:lnTo>
                  <a:lnTo>
                    <a:pt x="0" y="47"/>
                  </a:lnTo>
                  <a:lnTo>
                    <a:pt x="30" y="0"/>
                  </a:lnTo>
                  <a:lnTo>
                    <a:pt x="49" y="21"/>
                  </a:lnTo>
                  <a:lnTo>
                    <a:pt x="70" y="51"/>
                  </a:lnTo>
                  <a:close/>
                </a:path>
              </a:pathLst>
            </a:custGeom>
            <a:solidFill>
              <a:srgbClr val="008000"/>
            </a:solidFill>
            <a:ln w="9525">
              <a:noFill/>
              <a:round/>
              <a:headEnd/>
              <a:tailEnd/>
            </a:ln>
          </p:spPr>
          <p:txBody>
            <a:bodyPr/>
            <a:lstStyle/>
            <a:p>
              <a:endParaRPr lang="cs-CZ"/>
            </a:p>
          </p:txBody>
        </p:sp>
        <p:sp>
          <p:nvSpPr>
            <p:cNvPr id="23577" name="Freeform 168"/>
            <p:cNvSpPr>
              <a:spLocks/>
            </p:cNvSpPr>
            <p:nvPr/>
          </p:nvSpPr>
          <p:spPr bwMode="auto">
            <a:xfrm rot="3198922">
              <a:off x="649" y="1436"/>
              <a:ext cx="74" cy="97"/>
            </a:xfrm>
            <a:custGeom>
              <a:avLst/>
              <a:gdLst>
                <a:gd name="T0" fmla="*/ 70 w 251"/>
                <a:gd name="T1" fmla="*/ 51 h 316"/>
                <a:gd name="T2" fmla="*/ 97 w 251"/>
                <a:gd name="T3" fmla="*/ 54 h 316"/>
                <a:gd name="T4" fmla="*/ 127 w 251"/>
                <a:gd name="T5" fmla="*/ 50 h 316"/>
                <a:gd name="T6" fmla="*/ 153 w 251"/>
                <a:gd name="T7" fmla="*/ 61 h 316"/>
                <a:gd name="T8" fmla="*/ 177 w 251"/>
                <a:gd name="T9" fmla="*/ 83 h 316"/>
                <a:gd name="T10" fmla="*/ 211 w 251"/>
                <a:gd name="T11" fmla="*/ 149 h 316"/>
                <a:gd name="T12" fmla="*/ 216 w 251"/>
                <a:gd name="T13" fmla="*/ 172 h 316"/>
                <a:gd name="T14" fmla="*/ 223 w 251"/>
                <a:gd name="T15" fmla="*/ 198 h 316"/>
                <a:gd name="T16" fmla="*/ 243 w 251"/>
                <a:gd name="T17" fmla="*/ 244 h 316"/>
                <a:gd name="T18" fmla="*/ 251 w 251"/>
                <a:gd name="T19" fmla="*/ 281 h 316"/>
                <a:gd name="T20" fmla="*/ 210 w 251"/>
                <a:gd name="T21" fmla="*/ 316 h 316"/>
                <a:gd name="T22" fmla="*/ 160 w 251"/>
                <a:gd name="T23" fmla="*/ 294 h 316"/>
                <a:gd name="T24" fmla="*/ 145 w 251"/>
                <a:gd name="T25" fmla="*/ 260 h 316"/>
                <a:gd name="T26" fmla="*/ 133 w 251"/>
                <a:gd name="T27" fmla="*/ 237 h 316"/>
                <a:gd name="T28" fmla="*/ 108 w 251"/>
                <a:gd name="T29" fmla="*/ 255 h 316"/>
                <a:gd name="T30" fmla="*/ 79 w 251"/>
                <a:gd name="T31" fmla="*/ 287 h 316"/>
                <a:gd name="T32" fmla="*/ 22 w 251"/>
                <a:gd name="T33" fmla="*/ 251 h 316"/>
                <a:gd name="T34" fmla="*/ 18 w 251"/>
                <a:gd name="T35" fmla="*/ 182 h 316"/>
                <a:gd name="T36" fmla="*/ 48 w 251"/>
                <a:gd name="T37" fmla="*/ 182 h 316"/>
                <a:gd name="T38" fmla="*/ 42 w 251"/>
                <a:gd name="T39" fmla="*/ 115 h 316"/>
                <a:gd name="T40" fmla="*/ 16 w 251"/>
                <a:gd name="T41" fmla="*/ 78 h 316"/>
                <a:gd name="T42" fmla="*/ 0 w 251"/>
                <a:gd name="T43" fmla="*/ 47 h 316"/>
                <a:gd name="T44" fmla="*/ 30 w 251"/>
                <a:gd name="T45" fmla="*/ 0 h 316"/>
                <a:gd name="T46" fmla="*/ 49 w 251"/>
                <a:gd name="T47" fmla="*/ 21 h 316"/>
                <a:gd name="T48" fmla="*/ 70 w 251"/>
                <a:gd name="T49" fmla="*/ 51 h 316"/>
                <a:gd name="T50" fmla="*/ 70 w 251"/>
                <a:gd name="T51" fmla="*/ 51 h 31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1"/>
                <a:gd name="T79" fmla="*/ 0 h 316"/>
                <a:gd name="T80" fmla="*/ 251 w 251"/>
                <a:gd name="T81" fmla="*/ 316 h 31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1" h="316">
                  <a:moveTo>
                    <a:pt x="70" y="51"/>
                  </a:moveTo>
                  <a:lnTo>
                    <a:pt x="97" y="54"/>
                  </a:lnTo>
                  <a:lnTo>
                    <a:pt x="127" y="50"/>
                  </a:lnTo>
                  <a:lnTo>
                    <a:pt x="153" y="61"/>
                  </a:lnTo>
                  <a:lnTo>
                    <a:pt x="177" y="83"/>
                  </a:lnTo>
                  <a:lnTo>
                    <a:pt x="211" y="149"/>
                  </a:lnTo>
                  <a:lnTo>
                    <a:pt x="216" y="172"/>
                  </a:lnTo>
                  <a:lnTo>
                    <a:pt x="223" y="198"/>
                  </a:lnTo>
                  <a:lnTo>
                    <a:pt x="243" y="244"/>
                  </a:lnTo>
                  <a:lnTo>
                    <a:pt x="251" y="281"/>
                  </a:lnTo>
                  <a:lnTo>
                    <a:pt x="210" y="316"/>
                  </a:lnTo>
                  <a:lnTo>
                    <a:pt x="160" y="294"/>
                  </a:lnTo>
                  <a:lnTo>
                    <a:pt x="145" y="260"/>
                  </a:lnTo>
                  <a:lnTo>
                    <a:pt x="133" y="237"/>
                  </a:lnTo>
                  <a:lnTo>
                    <a:pt x="108" y="255"/>
                  </a:lnTo>
                  <a:lnTo>
                    <a:pt x="79" y="287"/>
                  </a:lnTo>
                  <a:lnTo>
                    <a:pt x="22" y="251"/>
                  </a:lnTo>
                  <a:lnTo>
                    <a:pt x="18" y="182"/>
                  </a:lnTo>
                  <a:lnTo>
                    <a:pt x="48" y="182"/>
                  </a:lnTo>
                  <a:lnTo>
                    <a:pt x="42" y="115"/>
                  </a:lnTo>
                  <a:lnTo>
                    <a:pt x="16" y="78"/>
                  </a:lnTo>
                  <a:lnTo>
                    <a:pt x="0" y="47"/>
                  </a:lnTo>
                  <a:lnTo>
                    <a:pt x="30" y="0"/>
                  </a:lnTo>
                  <a:lnTo>
                    <a:pt x="49" y="21"/>
                  </a:lnTo>
                  <a:lnTo>
                    <a:pt x="70" y="51"/>
                  </a:lnTo>
                </a:path>
              </a:pathLst>
            </a:custGeom>
            <a:noFill/>
            <a:ln w="15875">
              <a:solidFill>
                <a:srgbClr val="008000"/>
              </a:solidFill>
              <a:prstDash val="solid"/>
              <a:round/>
              <a:headEnd/>
              <a:tailEnd/>
            </a:ln>
          </p:spPr>
          <p:txBody>
            <a:bodyPr/>
            <a:lstStyle/>
            <a:p>
              <a:endParaRPr lang="cs-CZ"/>
            </a:p>
          </p:txBody>
        </p:sp>
        <p:sp>
          <p:nvSpPr>
            <p:cNvPr id="23578" name="Freeform 169"/>
            <p:cNvSpPr>
              <a:spLocks/>
            </p:cNvSpPr>
            <p:nvPr/>
          </p:nvSpPr>
          <p:spPr bwMode="auto">
            <a:xfrm rot="3198922">
              <a:off x="489" y="1316"/>
              <a:ext cx="74" cy="97"/>
            </a:xfrm>
            <a:custGeom>
              <a:avLst/>
              <a:gdLst>
                <a:gd name="T0" fmla="*/ 70 w 250"/>
                <a:gd name="T1" fmla="*/ 51 h 316"/>
                <a:gd name="T2" fmla="*/ 96 w 250"/>
                <a:gd name="T3" fmla="*/ 54 h 316"/>
                <a:gd name="T4" fmla="*/ 127 w 250"/>
                <a:gd name="T5" fmla="*/ 50 h 316"/>
                <a:gd name="T6" fmla="*/ 152 w 250"/>
                <a:gd name="T7" fmla="*/ 61 h 316"/>
                <a:gd name="T8" fmla="*/ 177 w 250"/>
                <a:gd name="T9" fmla="*/ 83 h 316"/>
                <a:gd name="T10" fmla="*/ 211 w 250"/>
                <a:gd name="T11" fmla="*/ 149 h 316"/>
                <a:gd name="T12" fmla="*/ 215 w 250"/>
                <a:gd name="T13" fmla="*/ 173 h 316"/>
                <a:gd name="T14" fmla="*/ 222 w 250"/>
                <a:gd name="T15" fmla="*/ 198 h 316"/>
                <a:gd name="T16" fmla="*/ 242 w 250"/>
                <a:gd name="T17" fmla="*/ 244 h 316"/>
                <a:gd name="T18" fmla="*/ 250 w 250"/>
                <a:gd name="T19" fmla="*/ 281 h 316"/>
                <a:gd name="T20" fmla="*/ 209 w 250"/>
                <a:gd name="T21" fmla="*/ 316 h 316"/>
                <a:gd name="T22" fmla="*/ 159 w 250"/>
                <a:gd name="T23" fmla="*/ 294 h 316"/>
                <a:gd name="T24" fmla="*/ 144 w 250"/>
                <a:gd name="T25" fmla="*/ 260 h 316"/>
                <a:gd name="T26" fmla="*/ 133 w 250"/>
                <a:gd name="T27" fmla="*/ 237 h 316"/>
                <a:gd name="T28" fmla="*/ 108 w 250"/>
                <a:gd name="T29" fmla="*/ 255 h 316"/>
                <a:gd name="T30" fmla="*/ 79 w 250"/>
                <a:gd name="T31" fmla="*/ 287 h 316"/>
                <a:gd name="T32" fmla="*/ 22 w 250"/>
                <a:gd name="T33" fmla="*/ 251 h 316"/>
                <a:gd name="T34" fmla="*/ 17 w 250"/>
                <a:gd name="T35" fmla="*/ 182 h 316"/>
                <a:gd name="T36" fmla="*/ 47 w 250"/>
                <a:gd name="T37" fmla="*/ 182 h 316"/>
                <a:gd name="T38" fmla="*/ 42 w 250"/>
                <a:gd name="T39" fmla="*/ 115 h 316"/>
                <a:gd name="T40" fmla="*/ 16 w 250"/>
                <a:gd name="T41" fmla="*/ 78 h 316"/>
                <a:gd name="T42" fmla="*/ 0 w 250"/>
                <a:gd name="T43" fmla="*/ 47 h 316"/>
                <a:gd name="T44" fmla="*/ 30 w 250"/>
                <a:gd name="T45" fmla="*/ 0 h 316"/>
                <a:gd name="T46" fmla="*/ 49 w 250"/>
                <a:gd name="T47" fmla="*/ 21 h 316"/>
                <a:gd name="T48" fmla="*/ 70 w 250"/>
                <a:gd name="T49" fmla="*/ 51 h 3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50"/>
                <a:gd name="T76" fmla="*/ 0 h 316"/>
                <a:gd name="T77" fmla="*/ 250 w 250"/>
                <a:gd name="T78" fmla="*/ 316 h 3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50" h="316">
                  <a:moveTo>
                    <a:pt x="70" y="51"/>
                  </a:moveTo>
                  <a:lnTo>
                    <a:pt x="96" y="54"/>
                  </a:lnTo>
                  <a:lnTo>
                    <a:pt x="127" y="50"/>
                  </a:lnTo>
                  <a:lnTo>
                    <a:pt x="152" y="61"/>
                  </a:lnTo>
                  <a:lnTo>
                    <a:pt x="177" y="83"/>
                  </a:lnTo>
                  <a:lnTo>
                    <a:pt x="211" y="149"/>
                  </a:lnTo>
                  <a:lnTo>
                    <a:pt x="215" y="173"/>
                  </a:lnTo>
                  <a:lnTo>
                    <a:pt x="222" y="198"/>
                  </a:lnTo>
                  <a:lnTo>
                    <a:pt x="242" y="244"/>
                  </a:lnTo>
                  <a:lnTo>
                    <a:pt x="250" y="281"/>
                  </a:lnTo>
                  <a:lnTo>
                    <a:pt x="209" y="316"/>
                  </a:lnTo>
                  <a:lnTo>
                    <a:pt x="159" y="294"/>
                  </a:lnTo>
                  <a:lnTo>
                    <a:pt x="144" y="260"/>
                  </a:lnTo>
                  <a:lnTo>
                    <a:pt x="133" y="237"/>
                  </a:lnTo>
                  <a:lnTo>
                    <a:pt x="108" y="255"/>
                  </a:lnTo>
                  <a:lnTo>
                    <a:pt x="79" y="287"/>
                  </a:lnTo>
                  <a:lnTo>
                    <a:pt x="22" y="251"/>
                  </a:lnTo>
                  <a:lnTo>
                    <a:pt x="17" y="182"/>
                  </a:lnTo>
                  <a:lnTo>
                    <a:pt x="47" y="182"/>
                  </a:lnTo>
                  <a:lnTo>
                    <a:pt x="42" y="115"/>
                  </a:lnTo>
                  <a:lnTo>
                    <a:pt x="16" y="78"/>
                  </a:lnTo>
                  <a:lnTo>
                    <a:pt x="0" y="47"/>
                  </a:lnTo>
                  <a:lnTo>
                    <a:pt x="30" y="0"/>
                  </a:lnTo>
                  <a:lnTo>
                    <a:pt x="49" y="21"/>
                  </a:lnTo>
                  <a:lnTo>
                    <a:pt x="70" y="51"/>
                  </a:lnTo>
                  <a:close/>
                </a:path>
              </a:pathLst>
            </a:custGeom>
            <a:solidFill>
              <a:srgbClr val="008000"/>
            </a:solidFill>
            <a:ln w="9525">
              <a:noFill/>
              <a:round/>
              <a:headEnd/>
              <a:tailEnd/>
            </a:ln>
          </p:spPr>
          <p:txBody>
            <a:bodyPr/>
            <a:lstStyle/>
            <a:p>
              <a:endParaRPr lang="cs-CZ"/>
            </a:p>
          </p:txBody>
        </p:sp>
        <p:sp>
          <p:nvSpPr>
            <p:cNvPr id="23579" name="Freeform 170"/>
            <p:cNvSpPr>
              <a:spLocks/>
            </p:cNvSpPr>
            <p:nvPr/>
          </p:nvSpPr>
          <p:spPr bwMode="auto">
            <a:xfrm rot="3198922">
              <a:off x="489" y="1316"/>
              <a:ext cx="74" cy="97"/>
            </a:xfrm>
            <a:custGeom>
              <a:avLst/>
              <a:gdLst>
                <a:gd name="T0" fmla="*/ 70 w 250"/>
                <a:gd name="T1" fmla="*/ 51 h 316"/>
                <a:gd name="T2" fmla="*/ 96 w 250"/>
                <a:gd name="T3" fmla="*/ 54 h 316"/>
                <a:gd name="T4" fmla="*/ 127 w 250"/>
                <a:gd name="T5" fmla="*/ 50 h 316"/>
                <a:gd name="T6" fmla="*/ 152 w 250"/>
                <a:gd name="T7" fmla="*/ 61 h 316"/>
                <a:gd name="T8" fmla="*/ 177 w 250"/>
                <a:gd name="T9" fmla="*/ 83 h 316"/>
                <a:gd name="T10" fmla="*/ 211 w 250"/>
                <a:gd name="T11" fmla="*/ 149 h 316"/>
                <a:gd name="T12" fmla="*/ 215 w 250"/>
                <a:gd name="T13" fmla="*/ 173 h 316"/>
                <a:gd name="T14" fmla="*/ 222 w 250"/>
                <a:gd name="T15" fmla="*/ 198 h 316"/>
                <a:gd name="T16" fmla="*/ 242 w 250"/>
                <a:gd name="T17" fmla="*/ 244 h 316"/>
                <a:gd name="T18" fmla="*/ 250 w 250"/>
                <a:gd name="T19" fmla="*/ 281 h 316"/>
                <a:gd name="T20" fmla="*/ 209 w 250"/>
                <a:gd name="T21" fmla="*/ 316 h 316"/>
                <a:gd name="T22" fmla="*/ 159 w 250"/>
                <a:gd name="T23" fmla="*/ 294 h 316"/>
                <a:gd name="T24" fmla="*/ 144 w 250"/>
                <a:gd name="T25" fmla="*/ 260 h 316"/>
                <a:gd name="T26" fmla="*/ 133 w 250"/>
                <a:gd name="T27" fmla="*/ 237 h 316"/>
                <a:gd name="T28" fmla="*/ 108 w 250"/>
                <a:gd name="T29" fmla="*/ 255 h 316"/>
                <a:gd name="T30" fmla="*/ 79 w 250"/>
                <a:gd name="T31" fmla="*/ 287 h 316"/>
                <a:gd name="T32" fmla="*/ 22 w 250"/>
                <a:gd name="T33" fmla="*/ 251 h 316"/>
                <a:gd name="T34" fmla="*/ 17 w 250"/>
                <a:gd name="T35" fmla="*/ 182 h 316"/>
                <a:gd name="T36" fmla="*/ 47 w 250"/>
                <a:gd name="T37" fmla="*/ 182 h 316"/>
                <a:gd name="T38" fmla="*/ 42 w 250"/>
                <a:gd name="T39" fmla="*/ 115 h 316"/>
                <a:gd name="T40" fmla="*/ 16 w 250"/>
                <a:gd name="T41" fmla="*/ 78 h 316"/>
                <a:gd name="T42" fmla="*/ 0 w 250"/>
                <a:gd name="T43" fmla="*/ 47 h 316"/>
                <a:gd name="T44" fmla="*/ 30 w 250"/>
                <a:gd name="T45" fmla="*/ 0 h 316"/>
                <a:gd name="T46" fmla="*/ 49 w 250"/>
                <a:gd name="T47" fmla="*/ 21 h 316"/>
                <a:gd name="T48" fmla="*/ 70 w 250"/>
                <a:gd name="T49" fmla="*/ 51 h 316"/>
                <a:gd name="T50" fmla="*/ 70 w 250"/>
                <a:gd name="T51" fmla="*/ 51 h 31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0"/>
                <a:gd name="T79" fmla="*/ 0 h 316"/>
                <a:gd name="T80" fmla="*/ 250 w 250"/>
                <a:gd name="T81" fmla="*/ 316 h 31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0" h="316">
                  <a:moveTo>
                    <a:pt x="70" y="51"/>
                  </a:moveTo>
                  <a:lnTo>
                    <a:pt x="96" y="54"/>
                  </a:lnTo>
                  <a:lnTo>
                    <a:pt x="127" y="50"/>
                  </a:lnTo>
                  <a:lnTo>
                    <a:pt x="152" y="61"/>
                  </a:lnTo>
                  <a:lnTo>
                    <a:pt x="177" y="83"/>
                  </a:lnTo>
                  <a:lnTo>
                    <a:pt x="211" y="149"/>
                  </a:lnTo>
                  <a:lnTo>
                    <a:pt x="215" y="173"/>
                  </a:lnTo>
                  <a:lnTo>
                    <a:pt x="222" y="198"/>
                  </a:lnTo>
                  <a:lnTo>
                    <a:pt x="242" y="244"/>
                  </a:lnTo>
                  <a:lnTo>
                    <a:pt x="250" y="281"/>
                  </a:lnTo>
                  <a:lnTo>
                    <a:pt x="209" y="316"/>
                  </a:lnTo>
                  <a:lnTo>
                    <a:pt x="159" y="294"/>
                  </a:lnTo>
                  <a:lnTo>
                    <a:pt x="144" y="260"/>
                  </a:lnTo>
                  <a:lnTo>
                    <a:pt x="133" y="237"/>
                  </a:lnTo>
                  <a:lnTo>
                    <a:pt x="108" y="255"/>
                  </a:lnTo>
                  <a:lnTo>
                    <a:pt x="79" y="287"/>
                  </a:lnTo>
                  <a:lnTo>
                    <a:pt x="22" y="251"/>
                  </a:lnTo>
                  <a:lnTo>
                    <a:pt x="17" y="182"/>
                  </a:lnTo>
                  <a:lnTo>
                    <a:pt x="47" y="182"/>
                  </a:lnTo>
                  <a:lnTo>
                    <a:pt x="42" y="115"/>
                  </a:lnTo>
                  <a:lnTo>
                    <a:pt x="16" y="78"/>
                  </a:lnTo>
                  <a:lnTo>
                    <a:pt x="0" y="47"/>
                  </a:lnTo>
                  <a:lnTo>
                    <a:pt x="30" y="0"/>
                  </a:lnTo>
                  <a:lnTo>
                    <a:pt x="49" y="21"/>
                  </a:lnTo>
                  <a:lnTo>
                    <a:pt x="70" y="51"/>
                  </a:lnTo>
                </a:path>
              </a:pathLst>
            </a:custGeom>
            <a:noFill/>
            <a:ln w="15875">
              <a:solidFill>
                <a:srgbClr val="008000"/>
              </a:solidFill>
              <a:prstDash val="solid"/>
              <a:round/>
              <a:headEnd/>
              <a:tailEnd/>
            </a:ln>
          </p:spPr>
          <p:txBody>
            <a:bodyPr/>
            <a:lstStyle/>
            <a:p>
              <a:endParaRPr lang="cs-CZ"/>
            </a:p>
          </p:txBody>
        </p:sp>
        <p:sp>
          <p:nvSpPr>
            <p:cNvPr id="23580" name="Freeform 171"/>
            <p:cNvSpPr>
              <a:spLocks/>
            </p:cNvSpPr>
            <p:nvPr/>
          </p:nvSpPr>
          <p:spPr bwMode="auto">
            <a:xfrm rot="3198922">
              <a:off x="741" y="1205"/>
              <a:ext cx="66" cy="103"/>
            </a:xfrm>
            <a:custGeom>
              <a:avLst/>
              <a:gdLst>
                <a:gd name="T0" fmla="*/ 197 w 224"/>
                <a:gd name="T1" fmla="*/ 69 h 337"/>
                <a:gd name="T2" fmla="*/ 207 w 224"/>
                <a:gd name="T3" fmla="*/ 95 h 337"/>
                <a:gd name="T4" fmla="*/ 222 w 224"/>
                <a:gd name="T5" fmla="*/ 123 h 337"/>
                <a:gd name="T6" fmla="*/ 224 w 224"/>
                <a:gd name="T7" fmla="*/ 152 h 337"/>
                <a:gd name="T8" fmla="*/ 215 w 224"/>
                <a:gd name="T9" fmla="*/ 185 h 337"/>
                <a:gd name="T10" fmla="*/ 173 w 224"/>
                <a:gd name="T11" fmla="*/ 244 h 337"/>
                <a:gd name="T12" fmla="*/ 154 w 224"/>
                <a:gd name="T13" fmla="*/ 259 h 337"/>
                <a:gd name="T14" fmla="*/ 134 w 224"/>
                <a:gd name="T15" fmla="*/ 276 h 337"/>
                <a:gd name="T16" fmla="*/ 105 w 224"/>
                <a:gd name="T17" fmla="*/ 314 h 337"/>
                <a:gd name="T18" fmla="*/ 76 w 224"/>
                <a:gd name="T19" fmla="*/ 337 h 337"/>
                <a:gd name="T20" fmla="*/ 29 w 224"/>
                <a:gd name="T21" fmla="*/ 314 h 337"/>
                <a:gd name="T22" fmla="*/ 27 w 224"/>
                <a:gd name="T23" fmla="*/ 256 h 337"/>
                <a:gd name="T24" fmla="*/ 50 w 224"/>
                <a:gd name="T25" fmla="*/ 227 h 337"/>
                <a:gd name="T26" fmla="*/ 64 w 224"/>
                <a:gd name="T27" fmla="*/ 206 h 337"/>
                <a:gd name="T28" fmla="*/ 39 w 224"/>
                <a:gd name="T29" fmla="*/ 191 h 337"/>
                <a:gd name="T30" fmla="*/ 0 w 224"/>
                <a:gd name="T31" fmla="*/ 177 h 337"/>
                <a:gd name="T32" fmla="*/ 6 w 224"/>
                <a:gd name="T33" fmla="*/ 107 h 337"/>
                <a:gd name="T34" fmla="*/ 63 w 224"/>
                <a:gd name="T35" fmla="*/ 73 h 337"/>
                <a:gd name="T36" fmla="*/ 76 w 224"/>
                <a:gd name="T37" fmla="*/ 103 h 337"/>
                <a:gd name="T38" fmla="*/ 131 w 224"/>
                <a:gd name="T39" fmla="*/ 68 h 337"/>
                <a:gd name="T40" fmla="*/ 152 w 224"/>
                <a:gd name="T41" fmla="*/ 30 h 337"/>
                <a:gd name="T42" fmla="*/ 172 w 224"/>
                <a:gd name="T43" fmla="*/ 0 h 337"/>
                <a:gd name="T44" fmla="*/ 224 w 224"/>
                <a:gd name="T45" fmla="*/ 10 h 337"/>
                <a:gd name="T46" fmla="*/ 214 w 224"/>
                <a:gd name="T47" fmla="*/ 35 h 337"/>
                <a:gd name="T48" fmla="*/ 197 w 224"/>
                <a:gd name="T49" fmla="*/ 69 h 33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4"/>
                <a:gd name="T76" fmla="*/ 0 h 337"/>
                <a:gd name="T77" fmla="*/ 224 w 224"/>
                <a:gd name="T78" fmla="*/ 337 h 33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4" h="337">
                  <a:moveTo>
                    <a:pt x="197" y="69"/>
                  </a:moveTo>
                  <a:lnTo>
                    <a:pt x="207" y="95"/>
                  </a:lnTo>
                  <a:lnTo>
                    <a:pt x="222" y="123"/>
                  </a:lnTo>
                  <a:lnTo>
                    <a:pt x="224" y="152"/>
                  </a:lnTo>
                  <a:lnTo>
                    <a:pt x="215" y="185"/>
                  </a:lnTo>
                  <a:lnTo>
                    <a:pt x="173" y="244"/>
                  </a:lnTo>
                  <a:lnTo>
                    <a:pt x="154" y="259"/>
                  </a:lnTo>
                  <a:lnTo>
                    <a:pt x="134" y="276"/>
                  </a:lnTo>
                  <a:lnTo>
                    <a:pt x="105" y="314"/>
                  </a:lnTo>
                  <a:lnTo>
                    <a:pt x="76" y="337"/>
                  </a:lnTo>
                  <a:lnTo>
                    <a:pt x="29" y="314"/>
                  </a:lnTo>
                  <a:lnTo>
                    <a:pt x="27" y="256"/>
                  </a:lnTo>
                  <a:lnTo>
                    <a:pt x="50" y="227"/>
                  </a:lnTo>
                  <a:lnTo>
                    <a:pt x="64" y="206"/>
                  </a:lnTo>
                  <a:lnTo>
                    <a:pt x="39" y="191"/>
                  </a:lnTo>
                  <a:lnTo>
                    <a:pt x="0" y="177"/>
                  </a:lnTo>
                  <a:lnTo>
                    <a:pt x="6" y="107"/>
                  </a:lnTo>
                  <a:lnTo>
                    <a:pt x="63" y="73"/>
                  </a:lnTo>
                  <a:lnTo>
                    <a:pt x="76" y="103"/>
                  </a:lnTo>
                  <a:lnTo>
                    <a:pt x="131" y="68"/>
                  </a:lnTo>
                  <a:lnTo>
                    <a:pt x="152" y="30"/>
                  </a:lnTo>
                  <a:lnTo>
                    <a:pt x="172" y="0"/>
                  </a:lnTo>
                  <a:lnTo>
                    <a:pt x="224" y="10"/>
                  </a:lnTo>
                  <a:lnTo>
                    <a:pt x="214" y="35"/>
                  </a:lnTo>
                  <a:lnTo>
                    <a:pt x="197" y="69"/>
                  </a:lnTo>
                  <a:close/>
                </a:path>
              </a:pathLst>
            </a:custGeom>
            <a:solidFill>
              <a:srgbClr val="008000"/>
            </a:solidFill>
            <a:ln w="9525">
              <a:noFill/>
              <a:round/>
              <a:headEnd/>
              <a:tailEnd/>
            </a:ln>
          </p:spPr>
          <p:txBody>
            <a:bodyPr/>
            <a:lstStyle/>
            <a:p>
              <a:endParaRPr lang="cs-CZ"/>
            </a:p>
          </p:txBody>
        </p:sp>
        <p:sp>
          <p:nvSpPr>
            <p:cNvPr id="23581" name="Freeform 172"/>
            <p:cNvSpPr>
              <a:spLocks/>
            </p:cNvSpPr>
            <p:nvPr/>
          </p:nvSpPr>
          <p:spPr bwMode="auto">
            <a:xfrm rot="3198922">
              <a:off x="741" y="1205"/>
              <a:ext cx="66" cy="103"/>
            </a:xfrm>
            <a:custGeom>
              <a:avLst/>
              <a:gdLst>
                <a:gd name="T0" fmla="*/ 197 w 224"/>
                <a:gd name="T1" fmla="*/ 69 h 337"/>
                <a:gd name="T2" fmla="*/ 207 w 224"/>
                <a:gd name="T3" fmla="*/ 95 h 337"/>
                <a:gd name="T4" fmla="*/ 222 w 224"/>
                <a:gd name="T5" fmla="*/ 123 h 337"/>
                <a:gd name="T6" fmla="*/ 224 w 224"/>
                <a:gd name="T7" fmla="*/ 152 h 337"/>
                <a:gd name="T8" fmla="*/ 215 w 224"/>
                <a:gd name="T9" fmla="*/ 185 h 337"/>
                <a:gd name="T10" fmla="*/ 173 w 224"/>
                <a:gd name="T11" fmla="*/ 244 h 337"/>
                <a:gd name="T12" fmla="*/ 154 w 224"/>
                <a:gd name="T13" fmla="*/ 259 h 337"/>
                <a:gd name="T14" fmla="*/ 134 w 224"/>
                <a:gd name="T15" fmla="*/ 276 h 337"/>
                <a:gd name="T16" fmla="*/ 105 w 224"/>
                <a:gd name="T17" fmla="*/ 314 h 337"/>
                <a:gd name="T18" fmla="*/ 76 w 224"/>
                <a:gd name="T19" fmla="*/ 337 h 337"/>
                <a:gd name="T20" fmla="*/ 29 w 224"/>
                <a:gd name="T21" fmla="*/ 314 h 337"/>
                <a:gd name="T22" fmla="*/ 27 w 224"/>
                <a:gd name="T23" fmla="*/ 256 h 337"/>
                <a:gd name="T24" fmla="*/ 50 w 224"/>
                <a:gd name="T25" fmla="*/ 227 h 337"/>
                <a:gd name="T26" fmla="*/ 64 w 224"/>
                <a:gd name="T27" fmla="*/ 206 h 337"/>
                <a:gd name="T28" fmla="*/ 39 w 224"/>
                <a:gd name="T29" fmla="*/ 191 h 337"/>
                <a:gd name="T30" fmla="*/ 0 w 224"/>
                <a:gd name="T31" fmla="*/ 177 h 337"/>
                <a:gd name="T32" fmla="*/ 6 w 224"/>
                <a:gd name="T33" fmla="*/ 107 h 337"/>
                <a:gd name="T34" fmla="*/ 63 w 224"/>
                <a:gd name="T35" fmla="*/ 73 h 337"/>
                <a:gd name="T36" fmla="*/ 76 w 224"/>
                <a:gd name="T37" fmla="*/ 103 h 337"/>
                <a:gd name="T38" fmla="*/ 131 w 224"/>
                <a:gd name="T39" fmla="*/ 68 h 337"/>
                <a:gd name="T40" fmla="*/ 152 w 224"/>
                <a:gd name="T41" fmla="*/ 30 h 337"/>
                <a:gd name="T42" fmla="*/ 172 w 224"/>
                <a:gd name="T43" fmla="*/ 0 h 337"/>
                <a:gd name="T44" fmla="*/ 224 w 224"/>
                <a:gd name="T45" fmla="*/ 10 h 337"/>
                <a:gd name="T46" fmla="*/ 214 w 224"/>
                <a:gd name="T47" fmla="*/ 35 h 337"/>
                <a:gd name="T48" fmla="*/ 197 w 224"/>
                <a:gd name="T49" fmla="*/ 69 h 337"/>
                <a:gd name="T50" fmla="*/ 197 w 224"/>
                <a:gd name="T51" fmla="*/ 69 h 3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24"/>
                <a:gd name="T79" fmla="*/ 0 h 337"/>
                <a:gd name="T80" fmla="*/ 224 w 224"/>
                <a:gd name="T81" fmla="*/ 337 h 33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24" h="337">
                  <a:moveTo>
                    <a:pt x="197" y="69"/>
                  </a:moveTo>
                  <a:lnTo>
                    <a:pt x="207" y="95"/>
                  </a:lnTo>
                  <a:lnTo>
                    <a:pt x="222" y="123"/>
                  </a:lnTo>
                  <a:lnTo>
                    <a:pt x="224" y="152"/>
                  </a:lnTo>
                  <a:lnTo>
                    <a:pt x="215" y="185"/>
                  </a:lnTo>
                  <a:lnTo>
                    <a:pt x="173" y="244"/>
                  </a:lnTo>
                  <a:lnTo>
                    <a:pt x="154" y="259"/>
                  </a:lnTo>
                  <a:lnTo>
                    <a:pt x="134" y="276"/>
                  </a:lnTo>
                  <a:lnTo>
                    <a:pt x="105" y="314"/>
                  </a:lnTo>
                  <a:lnTo>
                    <a:pt x="76" y="337"/>
                  </a:lnTo>
                  <a:lnTo>
                    <a:pt x="29" y="314"/>
                  </a:lnTo>
                  <a:lnTo>
                    <a:pt x="27" y="256"/>
                  </a:lnTo>
                  <a:lnTo>
                    <a:pt x="50" y="227"/>
                  </a:lnTo>
                  <a:lnTo>
                    <a:pt x="64" y="206"/>
                  </a:lnTo>
                  <a:lnTo>
                    <a:pt x="39" y="191"/>
                  </a:lnTo>
                  <a:lnTo>
                    <a:pt x="0" y="177"/>
                  </a:lnTo>
                  <a:lnTo>
                    <a:pt x="6" y="107"/>
                  </a:lnTo>
                  <a:lnTo>
                    <a:pt x="63" y="73"/>
                  </a:lnTo>
                  <a:lnTo>
                    <a:pt x="76" y="103"/>
                  </a:lnTo>
                  <a:lnTo>
                    <a:pt x="131" y="68"/>
                  </a:lnTo>
                  <a:lnTo>
                    <a:pt x="152" y="30"/>
                  </a:lnTo>
                  <a:lnTo>
                    <a:pt x="172" y="0"/>
                  </a:lnTo>
                  <a:lnTo>
                    <a:pt x="224" y="10"/>
                  </a:lnTo>
                  <a:lnTo>
                    <a:pt x="214" y="35"/>
                  </a:lnTo>
                  <a:lnTo>
                    <a:pt x="197" y="69"/>
                  </a:lnTo>
                </a:path>
              </a:pathLst>
            </a:custGeom>
            <a:noFill/>
            <a:ln w="15875">
              <a:solidFill>
                <a:srgbClr val="008000"/>
              </a:solidFill>
              <a:prstDash val="solid"/>
              <a:round/>
              <a:headEnd/>
              <a:tailEnd/>
            </a:ln>
          </p:spPr>
          <p:txBody>
            <a:bodyPr/>
            <a:lstStyle/>
            <a:p>
              <a:endParaRPr lang="cs-CZ"/>
            </a:p>
          </p:txBody>
        </p:sp>
        <p:sp>
          <p:nvSpPr>
            <p:cNvPr id="23582" name="Freeform 173"/>
            <p:cNvSpPr>
              <a:spLocks/>
            </p:cNvSpPr>
            <p:nvPr/>
          </p:nvSpPr>
          <p:spPr bwMode="auto">
            <a:xfrm>
              <a:off x="575" y="1687"/>
              <a:ext cx="77" cy="94"/>
            </a:xfrm>
            <a:custGeom>
              <a:avLst/>
              <a:gdLst>
                <a:gd name="T0" fmla="*/ 70 w 251"/>
                <a:gd name="T1" fmla="*/ 51 h 316"/>
                <a:gd name="T2" fmla="*/ 97 w 251"/>
                <a:gd name="T3" fmla="*/ 54 h 316"/>
                <a:gd name="T4" fmla="*/ 127 w 251"/>
                <a:gd name="T5" fmla="*/ 50 h 316"/>
                <a:gd name="T6" fmla="*/ 153 w 251"/>
                <a:gd name="T7" fmla="*/ 61 h 316"/>
                <a:gd name="T8" fmla="*/ 177 w 251"/>
                <a:gd name="T9" fmla="*/ 83 h 316"/>
                <a:gd name="T10" fmla="*/ 211 w 251"/>
                <a:gd name="T11" fmla="*/ 149 h 316"/>
                <a:gd name="T12" fmla="*/ 216 w 251"/>
                <a:gd name="T13" fmla="*/ 172 h 316"/>
                <a:gd name="T14" fmla="*/ 223 w 251"/>
                <a:gd name="T15" fmla="*/ 198 h 316"/>
                <a:gd name="T16" fmla="*/ 243 w 251"/>
                <a:gd name="T17" fmla="*/ 244 h 316"/>
                <a:gd name="T18" fmla="*/ 251 w 251"/>
                <a:gd name="T19" fmla="*/ 281 h 316"/>
                <a:gd name="T20" fmla="*/ 210 w 251"/>
                <a:gd name="T21" fmla="*/ 316 h 316"/>
                <a:gd name="T22" fmla="*/ 160 w 251"/>
                <a:gd name="T23" fmla="*/ 294 h 316"/>
                <a:gd name="T24" fmla="*/ 145 w 251"/>
                <a:gd name="T25" fmla="*/ 260 h 316"/>
                <a:gd name="T26" fmla="*/ 133 w 251"/>
                <a:gd name="T27" fmla="*/ 237 h 316"/>
                <a:gd name="T28" fmla="*/ 108 w 251"/>
                <a:gd name="T29" fmla="*/ 255 h 316"/>
                <a:gd name="T30" fmla="*/ 79 w 251"/>
                <a:gd name="T31" fmla="*/ 287 h 316"/>
                <a:gd name="T32" fmla="*/ 22 w 251"/>
                <a:gd name="T33" fmla="*/ 251 h 316"/>
                <a:gd name="T34" fmla="*/ 18 w 251"/>
                <a:gd name="T35" fmla="*/ 182 h 316"/>
                <a:gd name="T36" fmla="*/ 48 w 251"/>
                <a:gd name="T37" fmla="*/ 182 h 316"/>
                <a:gd name="T38" fmla="*/ 42 w 251"/>
                <a:gd name="T39" fmla="*/ 115 h 316"/>
                <a:gd name="T40" fmla="*/ 16 w 251"/>
                <a:gd name="T41" fmla="*/ 78 h 316"/>
                <a:gd name="T42" fmla="*/ 0 w 251"/>
                <a:gd name="T43" fmla="*/ 47 h 316"/>
                <a:gd name="T44" fmla="*/ 30 w 251"/>
                <a:gd name="T45" fmla="*/ 0 h 316"/>
                <a:gd name="T46" fmla="*/ 49 w 251"/>
                <a:gd name="T47" fmla="*/ 21 h 316"/>
                <a:gd name="T48" fmla="*/ 70 w 251"/>
                <a:gd name="T49" fmla="*/ 51 h 3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51"/>
                <a:gd name="T76" fmla="*/ 0 h 316"/>
                <a:gd name="T77" fmla="*/ 251 w 251"/>
                <a:gd name="T78" fmla="*/ 316 h 3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51" h="316">
                  <a:moveTo>
                    <a:pt x="70" y="51"/>
                  </a:moveTo>
                  <a:lnTo>
                    <a:pt x="97" y="54"/>
                  </a:lnTo>
                  <a:lnTo>
                    <a:pt x="127" y="50"/>
                  </a:lnTo>
                  <a:lnTo>
                    <a:pt x="153" y="61"/>
                  </a:lnTo>
                  <a:lnTo>
                    <a:pt x="177" y="83"/>
                  </a:lnTo>
                  <a:lnTo>
                    <a:pt x="211" y="149"/>
                  </a:lnTo>
                  <a:lnTo>
                    <a:pt x="216" y="172"/>
                  </a:lnTo>
                  <a:lnTo>
                    <a:pt x="223" y="198"/>
                  </a:lnTo>
                  <a:lnTo>
                    <a:pt x="243" y="244"/>
                  </a:lnTo>
                  <a:lnTo>
                    <a:pt x="251" y="281"/>
                  </a:lnTo>
                  <a:lnTo>
                    <a:pt x="210" y="316"/>
                  </a:lnTo>
                  <a:lnTo>
                    <a:pt x="160" y="294"/>
                  </a:lnTo>
                  <a:lnTo>
                    <a:pt x="145" y="260"/>
                  </a:lnTo>
                  <a:lnTo>
                    <a:pt x="133" y="237"/>
                  </a:lnTo>
                  <a:lnTo>
                    <a:pt x="108" y="255"/>
                  </a:lnTo>
                  <a:lnTo>
                    <a:pt x="79" y="287"/>
                  </a:lnTo>
                  <a:lnTo>
                    <a:pt x="22" y="251"/>
                  </a:lnTo>
                  <a:lnTo>
                    <a:pt x="18" y="182"/>
                  </a:lnTo>
                  <a:lnTo>
                    <a:pt x="48" y="182"/>
                  </a:lnTo>
                  <a:lnTo>
                    <a:pt x="42" y="115"/>
                  </a:lnTo>
                  <a:lnTo>
                    <a:pt x="16" y="78"/>
                  </a:lnTo>
                  <a:lnTo>
                    <a:pt x="0" y="47"/>
                  </a:lnTo>
                  <a:lnTo>
                    <a:pt x="30" y="0"/>
                  </a:lnTo>
                  <a:lnTo>
                    <a:pt x="49" y="21"/>
                  </a:lnTo>
                  <a:lnTo>
                    <a:pt x="70" y="51"/>
                  </a:lnTo>
                  <a:close/>
                </a:path>
              </a:pathLst>
            </a:custGeom>
            <a:solidFill>
              <a:srgbClr val="008000"/>
            </a:solidFill>
            <a:ln w="9525">
              <a:noFill/>
              <a:round/>
              <a:headEnd/>
              <a:tailEnd/>
            </a:ln>
          </p:spPr>
          <p:txBody>
            <a:bodyPr/>
            <a:lstStyle/>
            <a:p>
              <a:endParaRPr lang="cs-CZ"/>
            </a:p>
          </p:txBody>
        </p:sp>
        <p:sp>
          <p:nvSpPr>
            <p:cNvPr id="23583" name="Freeform 174"/>
            <p:cNvSpPr>
              <a:spLocks/>
            </p:cNvSpPr>
            <p:nvPr/>
          </p:nvSpPr>
          <p:spPr bwMode="auto">
            <a:xfrm>
              <a:off x="575" y="1687"/>
              <a:ext cx="77" cy="94"/>
            </a:xfrm>
            <a:custGeom>
              <a:avLst/>
              <a:gdLst>
                <a:gd name="T0" fmla="*/ 70 w 251"/>
                <a:gd name="T1" fmla="*/ 51 h 316"/>
                <a:gd name="T2" fmla="*/ 97 w 251"/>
                <a:gd name="T3" fmla="*/ 54 h 316"/>
                <a:gd name="T4" fmla="*/ 127 w 251"/>
                <a:gd name="T5" fmla="*/ 50 h 316"/>
                <a:gd name="T6" fmla="*/ 153 w 251"/>
                <a:gd name="T7" fmla="*/ 61 h 316"/>
                <a:gd name="T8" fmla="*/ 177 w 251"/>
                <a:gd name="T9" fmla="*/ 83 h 316"/>
                <a:gd name="T10" fmla="*/ 211 w 251"/>
                <a:gd name="T11" fmla="*/ 149 h 316"/>
                <a:gd name="T12" fmla="*/ 216 w 251"/>
                <a:gd name="T13" fmla="*/ 172 h 316"/>
                <a:gd name="T14" fmla="*/ 223 w 251"/>
                <a:gd name="T15" fmla="*/ 198 h 316"/>
                <a:gd name="T16" fmla="*/ 243 w 251"/>
                <a:gd name="T17" fmla="*/ 244 h 316"/>
                <a:gd name="T18" fmla="*/ 251 w 251"/>
                <a:gd name="T19" fmla="*/ 281 h 316"/>
                <a:gd name="T20" fmla="*/ 210 w 251"/>
                <a:gd name="T21" fmla="*/ 316 h 316"/>
                <a:gd name="T22" fmla="*/ 160 w 251"/>
                <a:gd name="T23" fmla="*/ 294 h 316"/>
                <a:gd name="T24" fmla="*/ 145 w 251"/>
                <a:gd name="T25" fmla="*/ 260 h 316"/>
                <a:gd name="T26" fmla="*/ 133 w 251"/>
                <a:gd name="T27" fmla="*/ 237 h 316"/>
                <a:gd name="T28" fmla="*/ 108 w 251"/>
                <a:gd name="T29" fmla="*/ 255 h 316"/>
                <a:gd name="T30" fmla="*/ 79 w 251"/>
                <a:gd name="T31" fmla="*/ 287 h 316"/>
                <a:gd name="T32" fmla="*/ 22 w 251"/>
                <a:gd name="T33" fmla="*/ 251 h 316"/>
                <a:gd name="T34" fmla="*/ 18 w 251"/>
                <a:gd name="T35" fmla="*/ 182 h 316"/>
                <a:gd name="T36" fmla="*/ 48 w 251"/>
                <a:gd name="T37" fmla="*/ 182 h 316"/>
                <a:gd name="T38" fmla="*/ 42 w 251"/>
                <a:gd name="T39" fmla="*/ 115 h 316"/>
                <a:gd name="T40" fmla="*/ 16 w 251"/>
                <a:gd name="T41" fmla="*/ 78 h 316"/>
                <a:gd name="T42" fmla="*/ 0 w 251"/>
                <a:gd name="T43" fmla="*/ 47 h 316"/>
                <a:gd name="T44" fmla="*/ 30 w 251"/>
                <a:gd name="T45" fmla="*/ 0 h 316"/>
                <a:gd name="T46" fmla="*/ 49 w 251"/>
                <a:gd name="T47" fmla="*/ 21 h 316"/>
                <a:gd name="T48" fmla="*/ 70 w 251"/>
                <a:gd name="T49" fmla="*/ 51 h 316"/>
                <a:gd name="T50" fmla="*/ 70 w 251"/>
                <a:gd name="T51" fmla="*/ 51 h 31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1"/>
                <a:gd name="T79" fmla="*/ 0 h 316"/>
                <a:gd name="T80" fmla="*/ 251 w 251"/>
                <a:gd name="T81" fmla="*/ 316 h 31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1" h="316">
                  <a:moveTo>
                    <a:pt x="70" y="51"/>
                  </a:moveTo>
                  <a:lnTo>
                    <a:pt x="97" y="54"/>
                  </a:lnTo>
                  <a:lnTo>
                    <a:pt x="127" y="50"/>
                  </a:lnTo>
                  <a:lnTo>
                    <a:pt x="153" y="61"/>
                  </a:lnTo>
                  <a:lnTo>
                    <a:pt x="177" y="83"/>
                  </a:lnTo>
                  <a:lnTo>
                    <a:pt x="211" y="149"/>
                  </a:lnTo>
                  <a:lnTo>
                    <a:pt x="216" y="172"/>
                  </a:lnTo>
                  <a:lnTo>
                    <a:pt x="223" y="198"/>
                  </a:lnTo>
                  <a:lnTo>
                    <a:pt x="243" y="244"/>
                  </a:lnTo>
                  <a:lnTo>
                    <a:pt x="251" y="281"/>
                  </a:lnTo>
                  <a:lnTo>
                    <a:pt x="210" y="316"/>
                  </a:lnTo>
                  <a:lnTo>
                    <a:pt x="160" y="294"/>
                  </a:lnTo>
                  <a:lnTo>
                    <a:pt x="145" y="260"/>
                  </a:lnTo>
                  <a:lnTo>
                    <a:pt x="133" y="237"/>
                  </a:lnTo>
                  <a:lnTo>
                    <a:pt x="108" y="255"/>
                  </a:lnTo>
                  <a:lnTo>
                    <a:pt x="79" y="287"/>
                  </a:lnTo>
                  <a:lnTo>
                    <a:pt x="22" y="251"/>
                  </a:lnTo>
                  <a:lnTo>
                    <a:pt x="18" y="182"/>
                  </a:lnTo>
                  <a:lnTo>
                    <a:pt x="48" y="182"/>
                  </a:lnTo>
                  <a:lnTo>
                    <a:pt x="42" y="115"/>
                  </a:lnTo>
                  <a:lnTo>
                    <a:pt x="16" y="78"/>
                  </a:lnTo>
                  <a:lnTo>
                    <a:pt x="0" y="47"/>
                  </a:lnTo>
                  <a:lnTo>
                    <a:pt x="30" y="0"/>
                  </a:lnTo>
                  <a:lnTo>
                    <a:pt x="49" y="21"/>
                  </a:lnTo>
                  <a:lnTo>
                    <a:pt x="70" y="51"/>
                  </a:lnTo>
                </a:path>
              </a:pathLst>
            </a:custGeom>
            <a:noFill/>
            <a:ln w="15875">
              <a:solidFill>
                <a:srgbClr val="008000"/>
              </a:solidFill>
              <a:prstDash val="solid"/>
              <a:round/>
              <a:headEnd/>
              <a:tailEnd/>
            </a:ln>
          </p:spPr>
          <p:txBody>
            <a:bodyPr/>
            <a:lstStyle/>
            <a:p>
              <a:endParaRPr lang="cs-CZ"/>
            </a:p>
          </p:txBody>
        </p:sp>
        <p:sp>
          <p:nvSpPr>
            <p:cNvPr id="23584" name="Freeform 175"/>
            <p:cNvSpPr>
              <a:spLocks/>
            </p:cNvSpPr>
            <p:nvPr/>
          </p:nvSpPr>
          <p:spPr bwMode="auto">
            <a:xfrm>
              <a:off x="377" y="1741"/>
              <a:ext cx="76" cy="94"/>
            </a:xfrm>
            <a:custGeom>
              <a:avLst/>
              <a:gdLst>
                <a:gd name="T0" fmla="*/ 70 w 250"/>
                <a:gd name="T1" fmla="*/ 51 h 316"/>
                <a:gd name="T2" fmla="*/ 96 w 250"/>
                <a:gd name="T3" fmla="*/ 54 h 316"/>
                <a:gd name="T4" fmla="*/ 127 w 250"/>
                <a:gd name="T5" fmla="*/ 50 h 316"/>
                <a:gd name="T6" fmla="*/ 152 w 250"/>
                <a:gd name="T7" fmla="*/ 61 h 316"/>
                <a:gd name="T8" fmla="*/ 177 w 250"/>
                <a:gd name="T9" fmla="*/ 83 h 316"/>
                <a:gd name="T10" fmla="*/ 211 w 250"/>
                <a:gd name="T11" fmla="*/ 149 h 316"/>
                <a:gd name="T12" fmla="*/ 215 w 250"/>
                <a:gd name="T13" fmla="*/ 173 h 316"/>
                <a:gd name="T14" fmla="*/ 222 w 250"/>
                <a:gd name="T15" fmla="*/ 198 h 316"/>
                <a:gd name="T16" fmla="*/ 242 w 250"/>
                <a:gd name="T17" fmla="*/ 244 h 316"/>
                <a:gd name="T18" fmla="*/ 250 w 250"/>
                <a:gd name="T19" fmla="*/ 281 h 316"/>
                <a:gd name="T20" fmla="*/ 209 w 250"/>
                <a:gd name="T21" fmla="*/ 316 h 316"/>
                <a:gd name="T22" fmla="*/ 159 w 250"/>
                <a:gd name="T23" fmla="*/ 294 h 316"/>
                <a:gd name="T24" fmla="*/ 144 w 250"/>
                <a:gd name="T25" fmla="*/ 260 h 316"/>
                <a:gd name="T26" fmla="*/ 133 w 250"/>
                <a:gd name="T27" fmla="*/ 237 h 316"/>
                <a:gd name="T28" fmla="*/ 108 w 250"/>
                <a:gd name="T29" fmla="*/ 255 h 316"/>
                <a:gd name="T30" fmla="*/ 79 w 250"/>
                <a:gd name="T31" fmla="*/ 287 h 316"/>
                <a:gd name="T32" fmla="*/ 22 w 250"/>
                <a:gd name="T33" fmla="*/ 251 h 316"/>
                <a:gd name="T34" fmla="*/ 17 w 250"/>
                <a:gd name="T35" fmla="*/ 182 h 316"/>
                <a:gd name="T36" fmla="*/ 47 w 250"/>
                <a:gd name="T37" fmla="*/ 182 h 316"/>
                <a:gd name="T38" fmla="*/ 42 w 250"/>
                <a:gd name="T39" fmla="*/ 115 h 316"/>
                <a:gd name="T40" fmla="*/ 16 w 250"/>
                <a:gd name="T41" fmla="*/ 78 h 316"/>
                <a:gd name="T42" fmla="*/ 0 w 250"/>
                <a:gd name="T43" fmla="*/ 47 h 316"/>
                <a:gd name="T44" fmla="*/ 30 w 250"/>
                <a:gd name="T45" fmla="*/ 0 h 316"/>
                <a:gd name="T46" fmla="*/ 49 w 250"/>
                <a:gd name="T47" fmla="*/ 21 h 316"/>
                <a:gd name="T48" fmla="*/ 70 w 250"/>
                <a:gd name="T49" fmla="*/ 51 h 3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50"/>
                <a:gd name="T76" fmla="*/ 0 h 316"/>
                <a:gd name="T77" fmla="*/ 250 w 250"/>
                <a:gd name="T78" fmla="*/ 316 h 3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50" h="316">
                  <a:moveTo>
                    <a:pt x="70" y="51"/>
                  </a:moveTo>
                  <a:lnTo>
                    <a:pt x="96" y="54"/>
                  </a:lnTo>
                  <a:lnTo>
                    <a:pt x="127" y="50"/>
                  </a:lnTo>
                  <a:lnTo>
                    <a:pt x="152" y="61"/>
                  </a:lnTo>
                  <a:lnTo>
                    <a:pt x="177" y="83"/>
                  </a:lnTo>
                  <a:lnTo>
                    <a:pt x="211" y="149"/>
                  </a:lnTo>
                  <a:lnTo>
                    <a:pt x="215" y="173"/>
                  </a:lnTo>
                  <a:lnTo>
                    <a:pt x="222" y="198"/>
                  </a:lnTo>
                  <a:lnTo>
                    <a:pt x="242" y="244"/>
                  </a:lnTo>
                  <a:lnTo>
                    <a:pt x="250" y="281"/>
                  </a:lnTo>
                  <a:lnTo>
                    <a:pt x="209" y="316"/>
                  </a:lnTo>
                  <a:lnTo>
                    <a:pt x="159" y="294"/>
                  </a:lnTo>
                  <a:lnTo>
                    <a:pt x="144" y="260"/>
                  </a:lnTo>
                  <a:lnTo>
                    <a:pt x="133" y="237"/>
                  </a:lnTo>
                  <a:lnTo>
                    <a:pt x="108" y="255"/>
                  </a:lnTo>
                  <a:lnTo>
                    <a:pt x="79" y="287"/>
                  </a:lnTo>
                  <a:lnTo>
                    <a:pt x="22" y="251"/>
                  </a:lnTo>
                  <a:lnTo>
                    <a:pt x="17" y="182"/>
                  </a:lnTo>
                  <a:lnTo>
                    <a:pt x="47" y="182"/>
                  </a:lnTo>
                  <a:lnTo>
                    <a:pt x="42" y="115"/>
                  </a:lnTo>
                  <a:lnTo>
                    <a:pt x="16" y="78"/>
                  </a:lnTo>
                  <a:lnTo>
                    <a:pt x="0" y="47"/>
                  </a:lnTo>
                  <a:lnTo>
                    <a:pt x="30" y="0"/>
                  </a:lnTo>
                  <a:lnTo>
                    <a:pt x="49" y="21"/>
                  </a:lnTo>
                  <a:lnTo>
                    <a:pt x="70" y="51"/>
                  </a:lnTo>
                  <a:close/>
                </a:path>
              </a:pathLst>
            </a:custGeom>
            <a:solidFill>
              <a:srgbClr val="008000"/>
            </a:solidFill>
            <a:ln w="9525">
              <a:noFill/>
              <a:round/>
              <a:headEnd/>
              <a:tailEnd/>
            </a:ln>
          </p:spPr>
          <p:txBody>
            <a:bodyPr/>
            <a:lstStyle/>
            <a:p>
              <a:endParaRPr lang="cs-CZ"/>
            </a:p>
          </p:txBody>
        </p:sp>
        <p:sp>
          <p:nvSpPr>
            <p:cNvPr id="23585" name="Freeform 176"/>
            <p:cNvSpPr>
              <a:spLocks/>
            </p:cNvSpPr>
            <p:nvPr/>
          </p:nvSpPr>
          <p:spPr bwMode="auto">
            <a:xfrm>
              <a:off x="377" y="1741"/>
              <a:ext cx="76" cy="94"/>
            </a:xfrm>
            <a:custGeom>
              <a:avLst/>
              <a:gdLst>
                <a:gd name="T0" fmla="*/ 70 w 250"/>
                <a:gd name="T1" fmla="*/ 51 h 316"/>
                <a:gd name="T2" fmla="*/ 96 w 250"/>
                <a:gd name="T3" fmla="*/ 54 h 316"/>
                <a:gd name="T4" fmla="*/ 127 w 250"/>
                <a:gd name="T5" fmla="*/ 50 h 316"/>
                <a:gd name="T6" fmla="*/ 152 w 250"/>
                <a:gd name="T7" fmla="*/ 61 h 316"/>
                <a:gd name="T8" fmla="*/ 177 w 250"/>
                <a:gd name="T9" fmla="*/ 83 h 316"/>
                <a:gd name="T10" fmla="*/ 211 w 250"/>
                <a:gd name="T11" fmla="*/ 149 h 316"/>
                <a:gd name="T12" fmla="*/ 215 w 250"/>
                <a:gd name="T13" fmla="*/ 173 h 316"/>
                <a:gd name="T14" fmla="*/ 222 w 250"/>
                <a:gd name="T15" fmla="*/ 198 h 316"/>
                <a:gd name="T16" fmla="*/ 242 w 250"/>
                <a:gd name="T17" fmla="*/ 244 h 316"/>
                <a:gd name="T18" fmla="*/ 250 w 250"/>
                <a:gd name="T19" fmla="*/ 281 h 316"/>
                <a:gd name="T20" fmla="*/ 209 w 250"/>
                <a:gd name="T21" fmla="*/ 316 h 316"/>
                <a:gd name="T22" fmla="*/ 159 w 250"/>
                <a:gd name="T23" fmla="*/ 294 h 316"/>
                <a:gd name="T24" fmla="*/ 144 w 250"/>
                <a:gd name="T25" fmla="*/ 260 h 316"/>
                <a:gd name="T26" fmla="*/ 133 w 250"/>
                <a:gd name="T27" fmla="*/ 237 h 316"/>
                <a:gd name="T28" fmla="*/ 108 w 250"/>
                <a:gd name="T29" fmla="*/ 255 h 316"/>
                <a:gd name="T30" fmla="*/ 79 w 250"/>
                <a:gd name="T31" fmla="*/ 287 h 316"/>
                <a:gd name="T32" fmla="*/ 22 w 250"/>
                <a:gd name="T33" fmla="*/ 251 h 316"/>
                <a:gd name="T34" fmla="*/ 17 w 250"/>
                <a:gd name="T35" fmla="*/ 182 h 316"/>
                <a:gd name="T36" fmla="*/ 47 w 250"/>
                <a:gd name="T37" fmla="*/ 182 h 316"/>
                <a:gd name="T38" fmla="*/ 42 w 250"/>
                <a:gd name="T39" fmla="*/ 115 h 316"/>
                <a:gd name="T40" fmla="*/ 16 w 250"/>
                <a:gd name="T41" fmla="*/ 78 h 316"/>
                <a:gd name="T42" fmla="*/ 0 w 250"/>
                <a:gd name="T43" fmla="*/ 47 h 316"/>
                <a:gd name="T44" fmla="*/ 30 w 250"/>
                <a:gd name="T45" fmla="*/ 0 h 316"/>
                <a:gd name="T46" fmla="*/ 49 w 250"/>
                <a:gd name="T47" fmla="*/ 21 h 316"/>
                <a:gd name="T48" fmla="*/ 70 w 250"/>
                <a:gd name="T49" fmla="*/ 51 h 316"/>
                <a:gd name="T50" fmla="*/ 70 w 250"/>
                <a:gd name="T51" fmla="*/ 51 h 31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0"/>
                <a:gd name="T79" fmla="*/ 0 h 316"/>
                <a:gd name="T80" fmla="*/ 250 w 250"/>
                <a:gd name="T81" fmla="*/ 316 h 31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0" h="316">
                  <a:moveTo>
                    <a:pt x="70" y="51"/>
                  </a:moveTo>
                  <a:lnTo>
                    <a:pt x="96" y="54"/>
                  </a:lnTo>
                  <a:lnTo>
                    <a:pt x="127" y="50"/>
                  </a:lnTo>
                  <a:lnTo>
                    <a:pt x="152" y="61"/>
                  </a:lnTo>
                  <a:lnTo>
                    <a:pt x="177" y="83"/>
                  </a:lnTo>
                  <a:lnTo>
                    <a:pt x="211" y="149"/>
                  </a:lnTo>
                  <a:lnTo>
                    <a:pt x="215" y="173"/>
                  </a:lnTo>
                  <a:lnTo>
                    <a:pt x="222" y="198"/>
                  </a:lnTo>
                  <a:lnTo>
                    <a:pt x="242" y="244"/>
                  </a:lnTo>
                  <a:lnTo>
                    <a:pt x="250" y="281"/>
                  </a:lnTo>
                  <a:lnTo>
                    <a:pt x="209" y="316"/>
                  </a:lnTo>
                  <a:lnTo>
                    <a:pt x="159" y="294"/>
                  </a:lnTo>
                  <a:lnTo>
                    <a:pt x="144" y="260"/>
                  </a:lnTo>
                  <a:lnTo>
                    <a:pt x="133" y="237"/>
                  </a:lnTo>
                  <a:lnTo>
                    <a:pt x="108" y="255"/>
                  </a:lnTo>
                  <a:lnTo>
                    <a:pt x="79" y="287"/>
                  </a:lnTo>
                  <a:lnTo>
                    <a:pt x="22" y="251"/>
                  </a:lnTo>
                  <a:lnTo>
                    <a:pt x="17" y="182"/>
                  </a:lnTo>
                  <a:lnTo>
                    <a:pt x="47" y="182"/>
                  </a:lnTo>
                  <a:lnTo>
                    <a:pt x="42" y="115"/>
                  </a:lnTo>
                  <a:lnTo>
                    <a:pt x="16" y="78"/>
                  </a:lnTo>
                  <a:lnTo>
                    <a:pt x="0" y="47"/>
                  </a:lnTo>
                  <a:lnTo>
                    <a:pt x="30" y="0"/>
                  </a:lnTo>
                  <a:lnTo>
                    <a:pt x="49" y="21"/>
                  </a:lnTo>
                  <a:lnTo>
                    <a:pt x="70" y="51"/>
                  </a:lnTo>
                </a:path>
              </a:pathLst>
            </a:custGeom>
            <a:noFill/>
            <a:ln w="15875">
              <a:solidFill>
                <a:srgbClr val="008000"/>
              </a:solidFill>
              <a:prstDash val="solid"/>
              <a:round/>
              <a:headEnd/>
              <a:tailEnd/>
            </a:ln>
          </p:spPr>
          <p:txBody>
            <a:bodyPr/>
            <a:lstStyle/>
            <a:p>
              <a:endParaRPr lang="cs-CZ"/>
            </a:p>
          </p:txBody>
        </p:sp>
        <p:sp>
          <p:nvSpPr>
            <p:cNvPr id="23586" name="Freeform 177"/>
            <p:cNvSpPr>
              <a:spLocks/>
            </p:cNvSpPr>
            <p:nvPr/>
          </p:nvSpPr>
          <p:spPr bwMode="auto">
            <a:xfrm>
              <a:off x="444" y="1485"/>
              <a:ext cx="69" cy="99"/>
            </a:xfrm>
            <a:custGeom>
              <a:avLst/>
              <a:gdLst>
                <a:gd name="T0" fmla="*/ 197 w 224"/>
                <a:gd name="T1" fmla="*/ 69 h 337"/>
                <a:gd name="T2" fmla="*/ 207 w 224"/>
                <a:gd name="T3" fmla="*/ 95 h 337"/>
                <a:gd name="T4" fmla="*/ 222 w 224"/>
                <a:gd name="T5" fmla="*/ 123 h 337"/>
                <a:gd name="T6" fmla="*/ 224 w 224"/>
                <a:gd name="T7" fmla="*/ 152 h 337"/>
                <a:gd name="T8" fmla="*/ 215 w 224"/>
                <a:gd name="T9" fmla="*/ 185 h 337"/>
                <a:gd name="T10" fmla="*/ 173 w 224"/>
                <a:gd name="T11" fmla="*/ 244 h 337"/>
                <a:gd name="T12" fmla="*/ 154 w 224"/>
                <a:gd name="T13" fmla="*/ 259 h 337"/>
                <a:gd name="T14" fmla="*/ 134 w 224"/>
                <a:gd name="T15" fmla="*/ 276 h 337"/>
                <a:gd name="T16" fmla="*/ 105 w 224"/>
                <a:gd name="T17" fmla="*/ 314 h 337"/>
                <a:gd name="T18" fmla="*/ 76 w 224"/>
                <a:gd name="T19" fmla="*/ 337 h 337"/>
                <a:gd name="T20" fmla="*/ 29 w 224"/>
                <a:gd name="T21" fmla="*/ 314 h 337"/>
                <a:gd name="T22" fmla="*/ 27 w 224"/>
                <a:gd name="T23" fmla="*/ 256 h 337"/>
                <a:gd name="T24" fmla="*/ 50 w 224"/>
                <a:gd name="T25" fmla="*/ 227 h 337"/>
                <a:gd name="T26" fmla="*/ 64 w 224"/>
                <a:gd name="T27" fmla="*/ 206 h 337"/>
                <a:gd name="T28" fmla="*/ 39 w 224"/>
                <a:gd name="T29" fmla="*/ 191 h 337"/>
                <a:gd name="T30" fmla="*/ 0 w 224"/>
                <a:gd name="T31" fmla="*/ 177 h 337"/>
                <a:gd name="T32" fmla="*/ 6 w 224"/>
                <a:gd name="T33" fmla="*/ 107 h 337"/>
                <a:gd name="T34" fmla="*/ 63 w 224"/>
                <a:gd name="T35" fmla="*/ 73 h 337"/>
                <a:gd name="T36" fmla="*/ 76 w 224"/>
                <a:gd name="T37" fmla="*/ 103 h 337"/>
                <a:gd name="T38" fmla="*/ 131 w 224"/>
                <a:gd name="T39" fmla="*/ 68 h 337"/>
                <a:gd name="T40" fmla="*/ 152 w 224"/>
                <a:gd name="T41" fmla="*/ 30 h 337"/>
                <a:gd name="T42" fmla="*/ 172 w 224"/>
                <a:gd name="T43" fmla="*/ 0 h 337"/>
                <a:gd name="T44" fmla="*/ 224 w 224"/>
                <a:gd name="T45" fmla="*/ 10 h 337"/>
                <a:gd name="T46" fmla="*/ 214 w 224"/>
                <a:gd name="T47" fmla="*/ 35 h 337"/>
                <a:gd name="T48" fmla="*/ 197 w 224"/>
                <a:gd name="T49" fmla="*/ 69 h 33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4"/>
                <a:gd name="T76" fmla="*/ 0 h 337"/>
                <a:gd name="T77" fmla="*/ 224 w 224"/>
                <a:gd name="T78" fmla="*/ 337 h 33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4" h="337">
                  <a:moveTo>
                    <a:pt x="197" y="69"/>
                  </a:moveTo>
                  <a:lnTo>
                    <a:pt x="207" y="95"/>
                  </a:lnTo>
                  <a:lnTo>
                    <a:pt x="222" y="123"/>
                  </a:lnTo>
                  <a:lnTo>
                    <a:pt x="224" y="152"/>
                  </a:lnTo>
                  <a:lnTo>
                    <a:pt x="215" y="185"/>
                  </a:lnTo>
                  <a:lnTo>
                    <a:pt x="173" y="244"/>
                  </a:lnTo>
                  <a:lnTo>
                    <a:pt x="154" y="259"/>
                  </a:lnTo>
                  <a:lnTo>
                    <a:pt x="134" y="276"/>
                  </a:lnTo>
                  <a:lnTo>
                    <a:pt x="105" y="314"/>
                  </a:lnTo>
                  <a:lnTo>
                    <a:pt x="76" y="337"/>
                  </a:lnTo>
                  <a:lnTo>
                    <a:pt x="29" y="314"/>
                  </a:lnTo>
                  <a:lnTo>
                    <a:pt x="27" y="256"/>
                  </a:lnTo>
                  <a:lnTo>
                    <a:pt x="50" y="227"/>
                  </a:lnTo>
                  <a:lnTo>
                    <a:pt x="64" y="206"/>
                  </a:lnTo>
                  <a:lnTo>
                    <a:pt x="39" y="191"/>
                  </a:lnTo>
                  <a:lnTo>
                    <a:pt x="0" y="177"/>
                  </a:lnTo>
                  <a:lnTo>
                    <a:pt x="6" y="107"/>
                  </a:lnTo>
                  <a:lnTo>
                    <a:pt x="63" y="73"/>
                  </a:lnTo>
                  <a:lnTo>
                    <a:pt x="76" y="103"/>
                  </a:lnTo>
                  <a:lnTo>
                    <a:pt x="131" y="68"/>
                  </a:lnTo>
                  <a:lnTo>
                    <a:pt x="152" y="30"/>
                  </a:lnTo>
                  <a:lnTo>
                    <a:pt x="172" y="0"/>
                  </a:lnTo>
                  <a:lnTo>
                    <a:pt x="224" y="10"/>
                  </a:lnTo>
                  <a:lnTo>
                    <a:pt x="214" y="35"/>
                  </a:lnTo>
                  <a:lnTo>
                    <a:pt x="197" y="69"/>
                  </a:lnTo>
                  <a:close/>
                </a:path>
              </a:pathLst>
            </a:custGeom>
            <a:solidFill>
              <a:srgbClr val="008000"/>
            </a:solidFill>
            <a:ln w="9525">
              <a:noFill/>
              <a:round/>
              <a:headEnd/>
              <a:tailEnd/>
            </a:ln>
          </p:spPr>
          <p:txBody>
            <a:bodyPr/>
            <a:lstStyle/>
            <a:p>
              <a:endParaRPr lang="cs-CZ"/>
            </a:p>
          </p:txBody>
        </p:sp>
        <p:sp>
          <p:nvSpPr>
            <p:cNvPr id="23587" name="Freeform 178"/>
            <p:cNvSpPr>
              <a:spLocks/>
            </p:cNvSpPr>
            <p:nvPr/>
          </p:nvSpPr>
          <p:spPr bwMode="auto">
            <a:xfrm>
              <a:off x="444" y="1485"/>
              <a:ext cx="69" cy="99"/>
            </a:xfrm>
            <a:custGeom>
              <a:avLst/>
              <a:gdLst>
                <a:gd name="T0" fmla="*/ 197 w 224"/>
                <a:gd name="T1" fmla="*/ 69 h 337"/>
                <a:gd name="T2" fmla="*/ 207 w 224"/>
                <a:gd name="T3" fmla="*/ 95 h 337"/>
                <a:gd name="T4" fmla="*/ 222 w 224"/>
                <a:gd name="T5" fmla="*/ 123 h 337"/>
                <a:gd name="T6" fmla="*/ 224 w 224"/>
                <a:gd name="T7" fmla="*/ 152 h 337"/>
                <a:gd name="T8" fmla="*/ 215 w 224"/>
                <a:gd name="T9" fmla="*/ 185 h 337"/>
                <a:gd name="T10" fmla="*/ 173 w 224"/>
                <a:gd name="T11" fmla="*/ 244 h 337"/>
                <a:gd name="T12" fmla="*/ 154 w 224"/>
                <a:gd name="T13" fmla="*/ 259 h 337"/>
                <a:gd name="T14" fmla="*/ 134 w 224"/>
                <a:gd name="T15" fmla="*/ 276 h 337"/>
                <a:gd name="T16" fmla="*/ 105 w 224"/>
                <a:gd name="T17" fmla="*/ 314 h 337"/>
                <a:gd name="T18" fmla="*/ 76 w 224"/>
                <a:gd name="T19" fmla="*/ 337 h 337"/>
                <a:gd name="T20" fmla="*/ 29 w 224"/>
                <a:gd name="T21" fmla="*/ 314 h 337"/>
                <a:gd name="T22" fmla="*/ 27 w 224"/>
                <a:gd name="T23" fmla="*/ 256 h 337"/>
                <a:gd name="T24" fmla="*/ 50 w 224"/>
                <a:gd name="T25" fmla="*/ 227 h 337"/>
                <a:gd name="T26" fmla="*/ 64 w 224"/>
                <a:gd name="T27" fmla="*/ 206 h 337"/>
                <a:gd name="T28" fmla="*/ 39 w 224"/>
                <a:gd name="T29" fmla="*/ 191 h 337"/>
                <a:gd name="T30" fmla="*/ 0 w 224"/>
                <a:gd name="T31" fmla="*/ 177 h 337"/>
                <a:gd name="T32" fmla="*/ 6 w 224"/>
                <a:gd name="T33" fmla="*/ 107 h 337"/>
                <a:gd name="T34" fmla="*/ 63 w 224"/>
                <a:gd name="T35" fmla="*/ 73 h 337"/>
                <a:gd name="T36" fmla="*/ 76 w 224"/>
                <a:gd name="T37" fmla="*/ 103 h 337"/>
                <a:gd name="T38" fmla="*/ 131 w 224"/>
                <a:gd name="T39" fmla="*/ 68 h 337"/>
                <a:gd name="T40" fmla="*/ 152 w 224"/>
                <a:gd name="T41" fmla="*/ 30 h 337"/>
                <a:gd name="T42" fmla="*/ 172 w 224"/>
                <a:gd name="T43" fmla="*/ 0 h 337"/>
                <a:gd name="T44" fmla="*/ 224 w 224"/>
                <a:gd name="T45" fmla="*/ 10 h 337"/>
                <a:gd name="T46" fmla="*/ 214 w 224"/>
                <a:gd name="T47" fmla="*/ 35 h 337"/>
                <a:gd name="T48" fmla="*/ 197 w 224"/>
                <a:gd name="T49" fmla="*/ 69 h 337"/>
                <a:gd name="T50" fmla="*/ 197 w 224"/>
                <a:gd name="T51" fmla="*/ 69 h 3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24"/>
                <a:gd name="T79" fmla="*/ 0 h 337"/>
                <a:gd name="T80" fmla="*/ 224 w 224"/>
                <a:gd name="T81" fmla="*/ 337 h 33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24" h="337">
                  <a:moveTo>
                    <a:pt x="197" y="69"/>
                  </a:moveTo>
                  <a:lnTo>
                    <a:pt x="207" y="95"/>
                  </a:lnTo>
                  <a:lnTo>
                    <a:pt x="222" y="123"/>
                  </a:lnTo>
                  <a:lnTo>
                    <a:pt x="224" y="152"/>
                  </a:lnTo>
                  <a:lnTo>
                    <a:pt x="215" y="185"/>
                  </a:lnTo>
                  <a:lnTo>
                    <a:pt x="173" y="244"/>
                  </a:lnTo>
                  <a:lnTo>
                    <a:pt x="154" y="259"/>
                  </a:lnTo>
                  <a:lnTo>
                    <a:pt x="134" y="276"/>
                  </a:lnTo>
                  <a:lnTo>
                    <a:pt x="105" y="314"/>
                  </a:lnTo>
                  <a:lnTo>
                    <a:pt x="76" y="337"/>
                  </a:lnTo>
                  <a:lnTo>
                    <a:pt x="29" y="314"/>
                  </a:lnTo>
                  <a:lnTo>
                    <a:pt x="27" y="256"/>
                  </a:lnTo>
                  <a:lnTo>
                    <a:pt x="50" y="227"/>
                  </a:lnTo>
                  <a:lnTo>
                    <a:pt x="64" y="206"/>
                  </a:lnTo>
                  <a:lnTo>
                    <a:pt x="39" y="191"/>
                  </a:lnTo>
                  <a:lnTo>
                    <a:pt x="0" y="177"/>
                  </a:lnTo>
                  <a:lnTo>
                    <a:pt x="6" y="107"/>
                  </a:lnTo>
                  <a:lnTo>
                    <a:pt x="63" y="73"/>
                  </a:lnTo>
                  <a:lnTo>
                    <a:pt x="76" y="103"/>
                  </a:lnTo>
                  <a:lnTo>
                    <a:pt x="131" y="68"/>
                  </a:lnTo>
                  <a:lnTo>
                    <a:pt x="152" y="30"/>
                  </a:lnTo>
                  <a:lnTo>
                    <a:pt x="172" y="0"/>
                  </a:lnTo>
                  <a:lnTo>
                    <a:pt x="224" y="10"/>
                  </a:lnTo>
                  <a:lnTo>
                    <a:pt x="214" y="35"/>
                  </a:lnTo>
                  <a:lnTo>
                    <a:pt x="197" y="69"/>
                  </a:lnTo>
                </a:path>
              </a:pathLst>
            </a:custGeom>
            <a:noFill/>
            <a:ln w="15875">
              <a:solidFill>
                <a:srgbClr val="008000"/>
              </a:solidFill>
              <a:prstDash val="solid"/>
              <a:round/>
              <a:headEnd/>
              <a:tailEnd/>
            </a:ln>
          </p:spPr>
          <p:txBody>
            <a:bodyPr/>
            <a:lstStyle/>
            <a:p>
              <a:endParaRPr lang="cs-CZ"/>
            </a:p>
          </p:txBody>
        </p:sp>
        <p:sp>
          <p:nvSpPr>
            <p:cNvPr id="23588" name="Rectangle 179"/>
            <p:cNvSpPr>
              <a:spLocks noChangeArrowheads="1"/>
            </p:cNvSpPr>
            <p:nvPr/>
          </p:nvSpPr>
          <p:spPr bwMode="auto">
            <a:xfrm>
              <a:off x="465" y="1017"/>
              <a:ext cx="536" cy="173"/>
            </a:xfrm>
            <a:prstGeom prst="rect">
              <a:avLst/>
            </a:prstGeom>
            <a:noFill/>
            <a:ln w="9525">
              <a:noFill/>
              <a:miter lim="800000"/>
              <a:headEnd/>
              <a:tailEnd/>
            </a:ln>
          </p:spPr>
          <p:txBody>
            <a:bodyPr wrap="none" lIns="0" tIns="0" rIns="0" bIns="0">
              <a:spAutoFit/>
            </a:bodyPr>
            <a:lstStyle/>
            <a:p>
              <a:r>
                <a:rPr lang="en-GB" altLang="it-IT" sz="1800" b="1">
                  <a:solidFill>
                    <a:srgbClr val="009900"/>
                  </a:solidFill>
                  <a:latin typeface="Arial" pitchFamily="34" charset="0"/>
                </a:rPr>
                <a:t>Alergen</a:t>
              </a:r>
              <a:endParaRPr lang="en-GB" altLang="it-IT" sz="1800">
                <a:solidFill>
                  <a:srgbClr val="009900"/>
                </a:solidFill>
                <a:latin typeface="Times New Roman" pitchFamily="18" charset="0"/>
              </a:endParaRPr>
            </a:p>
          </p:txBody>
        </p:sp>
        <p:sp>
          <p:nvSpPr>
            <p:cNvPr id="23589" name="Rectangle 180"/>
            <p:cNvSpPr>
              <a:spLocks noChangeArrowheads="1"/>
            </p:cNvSpPr>
            <p:nvPr/>
          </p:nvSpPr>
          <p:spPr bwMode="auto">
            <a:xfrm>
              <a:off x="1058" y="1894"/>
              <a:ext cx="281" cy="154"/>
            </a:xfrm>
            <a:prstGeom prst="rect">
              <a:avLst/>
            </a:prstGeom>
            <a:noFill/>
            <a:ln w="9525">
              <a:noFill/>
              <a:miter lim="800000"/>
              <a:headEnd/>
              <a:tailEnd/>
            </a:ln>
          </p:spPr>
          <p:txBody>
            <a:bodyPr wrap="none">
              <a:spAutoFit/>
            </a:bodyPr>
            <a:lstStyle/>
            <a:p>
              <a:pPr eaLnBrk="1" hangingPunct="1"/>
              <a:r>
                <a:rPr lang="en-US" altLang="it-IT" sz="1000" b="1">
                  <a:latin typeface="Arial" pitchFamily="34" charset="0"/>
                </a:rPr>
                <a:t>TCR</a:t>
              </a:r>
              <a:endParaRPr lang="en-GB" altLang="it-IT" sz="1000" b="1">
                <a:latin typeface="Arial" pitchFamily="34" charset="0"/>
              </a:endParaRPr>
            </a:p>
          </p:txBody>
        </p:sp>
        <p:sp>
          <p:nvSpPr>
            <p:cNvPr id="23590" name="Rectangle 181"/>
            <p:cNvSpPr>
              <a:spLocks noChangeArrowheads="1"/>
            </p:cNvSpPr>
            <p:nvPr/>
          </p:nvSpPr>
          <p:spPr bwMode="auto">
            <a:xfrm>
              <a:off x="1058" y="1814"/>
              <a:ext cx="281" cy="154"/>
            </a:xfrm>
            <a:prstGeom prst="rect">
              <a:avLst/>
            </a:prstGeom>
            <a:noFill/>
            <a:ln w="9525">
              <a:noFill/>
              <a:miter lim="800000"/>
              <a:headEnd/>
              <a:tailEnd/>
            </a:ln>
          </p:spPr>
          <p:txBody>
            <a:bodyPr wrap="none">
              <a:spAutoFit/>
            </a:bodyPr>
            <a:lstStyle/>
            <a:p>
              <a:pPr eaLnBrk="1" hangingPunct="1"/>
              <a:r>
                <a:rPr lang="en-US" altLang="it-IT" sz="1000" b="1">
                  <a:latin typeface="Arial" pitchFamily="34" charset="0"/>
                </a:rPr>
                <a:t>HLA</a:t>
              </a:r>
              <a:endParaRPr lang="en-GB" altLang="it-IT" sz="1000" b="1">
                <a:latin typeface="Arial" pitchFamily="34" charset="0"/>
              </a:endParaRPr>
            </a:p>
          </p:txBody>
        </p:sp>
        <p:sp>
          <p:nvSpPr>
            <p:cNvPr id="23591" name="Rectangle 182"/>
            <p:cNvSpPr>
              <a:spLocks noChangeArrowheads="1"/>
            </p:cNvSpPr>
            <p:nvPr/>
          </p:nvSpPr>
          <p:spPr bwMode="auto">
            <a:xfrm>
              <a:off x="654" y="1891"/>
              <a:ext cx="320" cy="154"/>
            </a:xfrm>
            <a:prstGeom prst="rect">
              <a:avLst/>
            </a:prstGeom>
            <a:noFill/>
            <a:ln w="9525">
              <a:noFill/>
              <a:miter lim="800000"/>
              <a:headEnd/>
              <a:tailEnd/>
            </a:ln>
          </p:spPr>
          <p:txBody>
            <a:bodyPr wrap="none">
              <a:spAutoFit/>
            </a:bodyPr>
            <a:lstStyle/>
            <a:p>
              <a:pPr eaLnBrk="1" hangingPunct="1"/>
              <a:r>
                <a:rPr lang="en-US" altLang="it-IT" sz="1000" b="1">
                  <a:latin typeface="Arial" pitchFamily="34" charset="0"/>
                </a:rPr>
                <a:t>CD28</a:t>
              </a:r>
              <a:endParaRPr lang="en-GB" altLang="it-IT" sz="1000" b="1">
                <a:latin typeface="Arial" pitchFamily="34" charset="0"/>
              </a:endParaRPr>
            </a:p>
          </p:txBody>
        </p:sp>
        <p:sp>
          <p:nvSpPr>
            <p:cNvPr id="23592" name="Freeform 183"/>
            <p:cNvSpPr>
              <a:spLocks/>
            </p:cNvSpPr>
            <p:nvPr/>
          </p:nvSpPr>
          <p:spPr bwMode="auto">
            <a:xfrm>
              <a:off x="950" y="1857"/>
              <a:ext cx="54" cy="76"/>
            </a:xfrm>
            <a:custGeom>
              <a:avLst/>
              <a:gdLst>
                <a:gd name="T0" fmla="*/ 2 w 108"/>
                <a:gd name="T1" fmla="*/ 0 h 168"/>
                <a:gd name="T2" fmla="*/ 36 w 108"/>
                <a:gd name="T3" fmla="*/ 12 h 168"/>
                <a:gd name="T4" fmla="*/ 72 w 108"/>
                <a:gd name="T5" fmla="*/ 18 h 168"/>
                <a:gd name="T6" fmla="*/ 108 w 108"/>
                <a:gd name="T7" fmla="*/ 18 h 168"/>
                <a:gd name="T8" fmla="*/ 108 w 108"/>
                <a:gd name="T9" fmla="*/ 162 h 168"/>
                <a:gd name="T10" fmla="*/ 66 w 108"/>
                <a:gd name="T11" fmla="*/ 148 h 168"/>
                <a:gd name="T12" fmla="*/ 20 w 108"/>
                <a:gd name="T13" fmla="*/ 158 h 168"/>
                <a:gd name="T14" fmla="*/ 0 w 108"/>
                <a:gd name="T15" fmla="*/ 168 h 168"/>
                <a:gd name="T16" fmla="*/ 2 w 108"/>
                <a:gd name="T17" fmla="*/ 0 h 1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
                <a:gd name="T28" fmla="*/ 0 h 168"/>
                <a:gd name="T29" fmla="*/ 108 w 108"/>
                <a:gd name="T30" fmla="*/ 168 h 1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 h="168">
                  <a:moveTo>
                    <a:pt x="2" y="0"/>
                  </a:moveTo>
                  <a:lnTo>
                    <a:pt x="36" y="12"/>
                  </a:lnTo>
                  <a:lnTo>
                    <a:pt x="72" y="18"/>
                  </a:lnTo>
                  <a:lnTo>
                    <a:pt x="108" y="18"/>
                  </a:lnTo>
                  <a:lnTo>
                    <a:pt x="108" y="162"/>
                  </a:lnTo>
                  <a:cubicBezTo>
                    <a:pt x="100" y="150"/>
                    <a:pt x="79" y="149"/>
                    <a:pt x="66" y="148"/>
                  </a:cubicBezTo>
                  <a:cubicBezTo>
                    <a:pt x="49" y="149"/>
                    <a:pt x="35" y="152"/>
                    <a:pt x="20" y="158"/>
                  </a:cubicBezTo>
                  <a:cubicBezTo>
                    <a:pt x="13" y="160"/>
                    <a:pt x="6" y="168"/>
                    <a:pt x="0" y="168"/>
                  </a:cubicBezTo>
                  <a:lnTo>
                    <a:pt x="2" y="0"/>
                  </a:lnTo>
                  <a:close/>
                </a:path>
              </a:pathLst>
            </a:custGeom>
            <a:solidFill>
              <a:srgbClr val="000000"/>
            </a:solidFill>
            <a:ln w="12700" cap="flat" cmpd="sng">
              <a:solidFill>
                <a:schemeClr val="tx1"/>
              </a:solidFill>
              <a:prstDash val="solid"/>
              <a:round/>
              <a:headEnd/>
              <a:tailEnd/>
            </a:ln>
          </p:spPr>
          <p:txBody>
            <a:bodyPr wrap="none" anchor="ctr"/>
            <a:lstStyle/>
            <a:p>
              <a:endParaRPr lang="cs-CZ"/>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65622"/>
                                        </p:tgtEl>
                                        <p:attrNameLst>
                                          <p:attrName>style.visibility</p:attrName>
                                        </p:attrNameLst>
                                      </p:cBhvr>
                                      <p:to>
                                        <p:strVal val="visible"/>
                                      </p:to>
                                    </p:set>
                                    <p:animEffect transition="in" filter="checkerboard(across)">
                                      <p:cBhvr>
                                        <p:cTn id="11" dur="500"/>
                                        <p:tgtEl>
                                          <p:spTgt spid="65622"/>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checkerboard(across)">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62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849313"/>
            <a:ext cx="9144000" cy="701675"/>
          </a:xfrm>
          <a:prstGeom prst="rect">
            <a:avLst/>
          </a:prstGeom>
          <a:noFill/>
          <a:ln w="9525">
            <a:noFill/>
            <a:miter lim="800000"/>
            <a:headEnd/>
            <a:tailEnd/>
          </a:ln>
        </p:spPr>
        <p:txBody>
          <a:bodyPr>
            <a:spAutoFit/>
          </a:bodyPr>
          <a:lstStyle/>
          <a:p>
            <a:pPr algn="ctr" eaLnBrk="1" hangingPunct="1"/>
            <a:r>
              <a:rPr lang="cs-CZ" sz="4000" b="1">
                <a:latin typeface="Arial" pitchFamily="34" charset="0"/>
              </a:rPr>
              <a:t>Anafylaktická reakce</a:t>
            </a:r>
            <a:r>
              <a:rPr lang="en-US" sz="4000">
                <a:latin typeface="Arial" pitchFamily="34" charset="0"/>
              </a:rPr>
              <a:t> </a:t>
            </a:r>
          </a:p>
        </p:txBody>
      </p:sp>
      <p:graphicFrame>
        <p:nvGraphicFramePr>
          <p:cNvPr id="100444" name="Group 92"/>
          <p:cNvGraphicFramePr>
            <a:graphicFrameLocks noGrp="1"/>
          </p:cNvGraphicFramePr>
          <p:nvPr/>
        </p:nvGraphicFramePr>
        <p:xfrm>
          <a:off x="250825" y="1628775"/>
          <a:ext cx="8674100" cy="4049460"/>
        </p:xfrm>
        <a:graphic>
          <a:graphicData uri="http://schemas.openxmlformats.org/drawingml/2006/table">
            <a:tbl>
              <a:tblPr/>
              <a:tblGrid>
                <a:gridCol w="904875">
                  <a:extLst>
                    <a:ext uri="{9D8B030D-6E8A-4147-A177-3AD203B41FA5}">
                      <a16:colId xmlns:a16="http://schemas.microsoft.com/office/drawing/2014/main" val="20000"/>
                    </a:ext>
                  </a:extLst>
                </a:gridCol>
                <a:gridCol w="2273300">
                  <a:extLst>
                    <a:ext uri="{9D8B030D-6E8A-4147-A177-3AD203B41FA5}">
                      <a16:colId xmlns:a16="http://schemas.microsoft.com/office/drawing/2014/main" val="20001"/>
                    </a:ext>
                  </a:extLst>
                </a:gridCol>
                <a:gridCol w="1260475">
                  <a:extLst>
                    <a:ext uri="{9D8B030D-6E8A-4147-A177-3AD203B41FA5}">
                      <a16:colId xmlns:a16="http://schemas.microsoft.com/office/drawing/2014/main" val="20002"/>
                    </a:ext>
                  </a:extLst>
                </a:gridCol>
                <a:gridCol w="1773238">
                  <a:extLst>
                    <a:ext uri="{9D8B030D-6E8A-4147-A177-3AD203B41FA5}">
                      <a16:colId xmlns:a16="http://schemas.microsoft.com/office/drawing/2014/main" val="20003"/>
                    </a:ext>
                  </a:extLst>
                </a:gridCol>
                <a:gridCol w="2462212">
                  <a:extLst>
                    <a:ext uri="{9D8B030D-6E8A-4147-A177-3AD203B41FA5}">
                      <a16:colId xmlns:a16="http://schemas.microsoft.com/office/drawing/2014/main" val="20004"/>
                    </a:ext>
                  </a:extLst>
                </a:gridCol>
              </a:tblGrid>
              <a:tr h="59213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1" i="0" u="none" strike="noStrike" cap="none" normalizeH="0" baseline="0" smtClean="0">
                          <a:ln>
                            <a:noFill/>
                          </a:ln>
                          <a:solidFill>
                            <a:schemeClr val="tx1"/>
                          </a:solidFill>
                          <a:effectLst/>
                          <a:latin typeface="Arial" pitchFamily="34" charset="0"/>
                        </a:rPr>
                        <a:t>Stupeň</a:t>
                      </a:r>
                      <a:endParaRPr kumimoji="0" lang="en-US" sz="1600" b="1"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1" i="0" u="none" strike="noStrike" cap="none" normalizeH="0" baseline="0" smtClean="0">
                          <a:ln>
                            <a:noFill/>
                          </a:ln>
                          <a:solidFill>
                            <a:schemeClr val="tx1"/>
                          </a:solidFill>
                          <a:effectLst/>
                          <a:latin typeface="Arial" pitchFamily="34" charset="0"/>
                        </a:rPr>
                        <a:t>Kůže</a:t>
                      </a:r>
                      <a:endParaRPr kumimoji="0" lang="en-US" sz="1600" b="1"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pitchFamily="34" charset="0"/>
                        </a:rPr>
                        <a:t>GI-</a:t>
                      </a:r>
                      <a:r>
                        <a:rPr kumimoji="0" lang="cs-CZ" sz="1600" b="1" i="0" u="none" strike="noStrike" cap="none" normalizeH="0" baseline="0" smtClean="0">
                          <a:ln>
                            <a:noFill/>
                          </a:ln>
                          <a:solidFill>
                            <a:schemeClr val="tx1"/>
                          </a:solidFill>
                          <a:effectLst/>
                          <a:latin typeface="Arial" pitchFamily="34" charset="0"/>
                        </a:rPr>
                        <a:t>t</a:t>
                      </a:r>
                      <a:r>
                        <a:rPr kumimoji="0" lang="en-US" sz="1600" b="1" i="0" u="none" strike="noStrike" cap="none" normalizeH="0" baseline="0" smtClean="0">
                          <a:ln>
                            <a:noFill/>
                          </a:ln>
                          <a:solidFill>
                            <a:schemeClr val="tx1"/>
                          </a:solidFill>
                          <a:effectLst/>
                          <a:latin typeface="Arial" pitchFamily="34" charset="0"/>
                        </a:rPr>
                        <a:t>rakt</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pitchFamily="34" charset="0"/>
                        </a:rPr>
                        <a:t>Respira</a:t>
                      </a:r>
                      <a:r>
                        <a:rPr kumimoji="0" lang="cs-CZ" sz="1600" b="1" i="0" u="none" strike="noStrike" cap="none" normalizeH="0" baseline="0" smtClean="0">
                          <a:ln>
                            <a:noFill/>
                          </a:ln>
                          <a:solidFill>
                            <a:schemeClr val="tx1"/>
                          </a:solidFill>
                          <a:effectLst/>
                          <a:latin typeface="Arial" pitchFamily="34" charset="0"/>
                        </a:rPr>
                        <a:t>ční t</a:t>
                      </a:r>
                      <a:r>
                        <a:rPr kumimoji="0" lang="en-US" sz="1600" b="1" i="0" u="none" strike="noStrike" cap="none" normalizeH="0" baseline="0" smtClean="0">
                          <a:ln>
                            <a:noFill/>
                          </a:ln>
                          <a:solidFill>
                            <a:schemeClr val="tx1"/>
                          </a:solidFill>
                          <a:effectLst/>
                          <a:latin typeface="Arial" pitchFamily="34" charset="0"/>
                        </a:rPr>
                        <a:t>rakt</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1" i="0" u="none" strike="noStrike" cap="none" normalizeH="0" baseline="0" smtClean="0">
                          <a:ln>
                            <a:noFill/>
                          </a:ln>
                          <a:solidFill>
                            <a:schemeClr val="tx1"/>
                          </a:solidFill>
                          <a:effectLst/>
                          <a:latin typeface="Arial" pitchFamily="34" charset="0"/>
                        </a:rPr>
                        <a:t>Oběhový systém</a:t>
                      </a:r>
                      <a:endParaRPr kumimoji="0" lang="en-US" sz="1600" b="1"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3658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pitchFamily="34" charset="0"/>
                        </a:rPr>
                        <a:t>I</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Svědění, urtikárie, zarudnutí, angioedém</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de-AT" sz="1600" b="0" i="0" u="none" strike="noStrike" cap="none" normalizeH="0" baseline="0" smtClean="0">
                          <a:ln>
                            <a:noFill/>
                          </a:ln>
                          <a:solidFill>
                            <a:srgbClr val="CCFFFF"/>
                          </a:solidFill>
                          <a:effectLst/>
                          <a:latin typeface="Arial" pitchFamily="34" charset="0"/>
                        </a:rPr>
                        <a:t>-</a:t>
                      </a:r>
                      <a:endParaRPr kumimoji="0" lang="de-DE" sz="1600" b="0" i="0" u="none" strike="noStrike" cap="none" normalizeH="0" baseline="0" smtClean="0">
                        <a:ln>
                          <a:noFill/>
                        </a:ln>
                        <a:solidFill>
                          <a:srgbClr val="CCFFFF"/>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de-AT" sz="1600" b="0" i="0" u="none" strike="noStrike" cap="none" normalizeH="0" baseline="0" smtClean="0">
                          <a:ln>
                            <a:noFill/>
                          </a:ln>
                          <a:solidFill>
                            <a:schemeClr val="tx1"/>
                          </a:solidFill>
                          <a:effectLst/>
                          <a:latin typeface="Arial" pitchFamily="34" charset="0"/>
                        </a:rPr>
                        <a:t>-</a:t>
                      </a:r>
                      <a:endParaRPr kumimoji="0" lang="de-DE"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de-AT" sz="1600" b="0" i="0" u="none" strike="noStrike" cap="none" normalizeH="0" baseline="0" smtClean="0">
                          <a:ln>
                            <a:noFill/>
                          </a:ln>
                          <a:solidFill>
                            <a:schemeClr val="tx1"/>
                          </a:solidFill>
                          <a:effectLst/>
                          <a:latin typeface="Arial" pitchFamily="34" charset="0"/>
                        </a:rPr>
                        <a:t>-</a:t>
                      </a:r>
                      <a:endParaRPr kumimoji="0" lang="de-DE"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8743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pitchFamily="34" charset="0"/>
                        </a:rPr>
                        <a:t>II</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Svědění, urtikárie, zarudnutí, angioedém</a:t>
                      </a:r>
                      <a:r>
                        <a:rPr kumimoji="0" lang="en-US" sz="1600" b="0" i="0" u="none" strike="noStrike" cap="none" normalizeH="0" baseline="0" smtClean="0">
                          <a:ln>
                            <a:noFill/>
                          </a:ln>
                          <a:solidFill>
                            <a:schemeClr val="tx1"/>
                          </a:solidFill>
                          <a:effectLst/>
                          <a:latin typeface="Arial"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Arial" pitchFamily="34" charset="0"/>
                        </a:rPr>
                        <a:t>Nausea</a:t>
                      </a:r>
                      <a:r>
                        <a:rPr kumimoji="0" lang="cs-CZ" sz="1600" b="0" i="0" u="none" strike="noStrike" cap="none" normalizeH="0" baseline="0" smtClean="0">
                          <a:ln>
                            <a:noFill/>
                          </a:ln>
                          <a:solidFill>
                            <a:schemeClr val="tx1"/>
                          </a:solidFill>
                          <a:effectLst/>
                          <a:latin typeface="Arial" pitchFamily="34" charset="0"/>
                        </a:rPr>
                        <a:t>, křeče</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Arial" pitchFamily="34" charset="0"/>
                        </a:rPr>
                        <a:t>Rhinorrh</a:t>
                      </a:r>
                      <a:r>
                        <a:rPr kumimoji="0" lang="cs-CZ" sz="1600" b="0" i="0" u="none" strike="noStrike" cap="none" normalizeH="0" baseline="0" smtClean="0">
                          <a:ln>
                            <a:noFill/>
                          </a:ln>
                          <a:solidFill>
                            <a:schemeClr val="tx1"/>
                          </a:solidFill>
                          <a:effectLst/>
                          <a:latin typeface="Arial" pitchFamily="34" charset="0"/>
                        </a:rPr>
                        <a:t>oea, dyspnea</a:t>
                      </a:r>
                      <a:endParaRPr kumimoji="0" lang="en-US" sz="16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Arial" pitchFamily="34" charset="0"/>
                        </a:rPr>
                        <a:t>Tachykardie</a:t>
                      </a:r>
                      <a:r>
                        <a:rPr kumimoji="0" lang="cs-CZ" sz="1600" b="0" i="0" u="none" strike="noStrike" cap="none" normalizeH="0" baseline="0" smtClean="0">
                          <a:ln>
                            <a:noFill/>
                          </a:ln>
                          <a:solidFill>
                            <a:schemeClr val="tx1"/>
                          </a:solidFill>
                          <a:effectLst/>
                          <a:latin typeface="Arial" pitchFamily="34" charset="0"/>
                        </a:rPr>
                        <a:t>, arytmie, pokles TK</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128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pitchFamily="34" charset="0"/>
                        </a:rPr>
                        <a:t>III</a:t>
                      </a:r>
                    </a:p>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endParaRPr kumimoji="0" lang="en-US" sz="1600" b="1"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Svědění, urtikárie, zarudnutí, angioedém</a:t>
                      </a:r>
                      <a:r>
                        <a:rPr kumimoji="0" lang="en-US" sz="1600" b="0" i="0" u="none" strike="noStrike" cap="none" normalizeH="0" baseline="0" smtClean="0">
                          <a:ln>
                            <a:noFill/>
                          </a:ln>
                          <a:solidFill>
                            <a:schemeClr val="tx1"/>
                          </a:solidFill>
                          <a:effectLst/>
                          <a:latin typeface="Arial"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Průjmy</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Edém laryngu, </a:t>
                      </a:r>
                      <a:endParaRPr kumimoji="0" lang="en-US" sz="16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b</a:t>
                      </a:r>
                      <a:r>
                        <a:rPr kumimoji="0" lang="en-US" sz="1600" b="0" i="0" u="none" strike="noStrike" cap="none" normalizeH="0" baseline="0" smtClean="0">
                          <a:ln>
                            <a:noFill/>
                          </a:ln>
                          <a:solidFill>
                            <a:schemeClr val="tx1"/>
                          </a:solidFill>
                          <a:effectLst/>
                          <a:latin typeface="Arial" pitchFamily="34" charset="0"/>
                        </a:rPr>
                        <a:t>ronchospasmus</a:t>
                      </a:r>
                    </a:p>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Oběhový šok, mdloby</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128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pitchFamily="34" charset="0"/>
                        </a:rPr>
                        <a:t>IV</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Svědění, urtikárie, zarudnutí, angioedém</a:t>
                      </a:r>
                      <a:r>
                        <a:rPr kumimoji="0" lang="en-US" sz="1600" b="0" i="0" u="none" strike="noStrike" cap="none" normalizeH="0" baseline="0" smtClean="0">
                          <a:ln>
                            <a:noFill/>
                          </a:ln>
                          <a:solidFill>
                            <a:schemeClr val="tx1"/>
                          </a:solidFill>
                          <a:effectLst/>
                          <a:latin typeface="Arial"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Průjmy</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Zástava dechu </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Zástava srdeční činnosti</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3353" name="Text Box 41"/>
          <p:cNvSpPr txBox="1">
            <a:spLocks noChangeArrowheads="1"/>
          </p:cNvSpPr>
          <p:nvPr/>
        </p:nvSpPr>
        <p:spPr bwMode="auto">
          <a:xfrm>
            <a:off x="2576513" y="6356350"/>
            <a:ext cx="4003675" cy="549275"/>
          </a:xfrm>
          <a:prstGeom prst="rect">
            <a:avLst/>
          </a:prstGeom>
          <a:noFill/>
          <a:ln w="9525">
            <a:noFill/>
            <a:miter lim="800000"/>
            <a:headEnd/>
            <a:tailEnd/>
          </a:ln>
        </p:spPr>
        <p:txBody>
          <a:bodyPr>
            <a:spAutoFit/>
          </a:bodyPr>
          <a:lstStyle/>
          <a:p>
            <a:pPr algn="ctr" eaLnBrk="1" hangingPunct="1">
              <a:spcBef>
                <a:spcPct val="50000"/>
              </a:spcBef>
            </a:pPr>
            <a:endParaRPr lang="de-DE" sz="1200">
              <a:solidFill>
                <a:schemeClr val="bg1"/>
              </a:solidFill>
              <a:latin typeface="Arial" pitchFamily="34" charset="0"/>
            </a:endParaRPr>
          </a:p>
          <a:p>
            <a:pPr algn="ctr" eaLnBrk="1" hangingPunct="1">
              <a:spcBef>
                <a:spcPct val="50000"/>
              </a:spcBef>
            </a:pPr>
            <a:endParaRPr lang="de-DE" sz="1200">
              <a:solidFill>
                <a:schemeClr val="bg1"/>
              </a:solidFill>
              <a:latin typeface="Arial" pitchFamily="34" charset="0"/>
            </a:endParaRPr>
          </a:p>
        </p:txBody>
      </p:sp>
    </p:spTree>
    <p:extLst>
      <p:ext uri="{BB962C8B-B14F-4D97-AF65-F5344CB8AC3E}">
        <p14:creationId xmlns:p14="http://schemas.microsoft.com/office/powerpoint/2010/main" val="300112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cs-CZ" sz="4000" b="1" smtClean="0">
                <a:solidFill>
                  <a:schemeClr val="tx1"/>
                </a:solidFill>
                <a:latin typeface="Arial" pitchFamily="34" charset="0"/>
              </a:rPr>
              <a:t>Léčba a</a:t>
            </a:r>
            <a:r>
              <a:rPr lang="de-AT" sz="4000" b="1" smtClean="0">
                <a:solidFill>
                  <a:schemeClr val="tx1"/>
                </a:solidFill>
                <a:latin typeface="Arial" pitchFamily="34" charset="0"/>
              </a:rPr>
              <a:t>na</a:t>
            </a:r>
            <a:r>
              <a:rPr lang="cs-CZ" sz="4000" b="1" smtClean="0">
                <a:solidFill>
                  <a:schemeClr val="tx1"/>
                </a:solidFill>
                <a:latin typeface="Arial" pitchFamily="34" charset="0"/>
              </a:rPr>
              <a:t>f</a:t>
            </a:r>
            <a:r>
              <a:rPr lang="de-AT" sz="4000" b="1" smtClean="0">
                <a:solidFill>
                  <a:schemeClr val="tx1"/>
                </a:solidFill>
                <a:latin typeface="Arial" pitchFamily="34" charset="0"/>
              </a:rPr>
              <a:t>ylaxe</a:t>
            </a:r>
          </a:p>
        </p:txBody>
      </p:sp>
      <p:sp>
        <p:nvSpPr>
          <p:cNvPr id="14339" name="Rectangle 3"/>
          <p:cNvSpPr>
            <a:spLocks noGrp="1" noChangeArrowheads="1"/>
          </p:cNvSpPr>
          <p:nvPr>
            <p:ph type="body" idx="1"/>
          </p:nvPr>
        </p:nvSpPr>
        <p:spPr>
          <a:xfrm>
            <a:off x="611188" y="1628775"/>
            <a:ext cx="7848600" cy="4114800"/>
          </a:xfrm>
        </p:spPr>
        <p:txBody>
          <a:bodyPr/>
          <a:lstStyle/>
          <a:p>
            <a:pPr marL="357188" indent="-357188">
              <a:lnSpc>
                <a:spcPct val="90000"/>
              </a:lnSpc>
              <a:buFont typeface="Monotype Sorts" pitchFamily="2" charset="2"/>
              <a:buNone/>
            </a:pPr>
            <a:r>
              <a:rPr lang="de-AT" sz="2400" smtClean="0"/>
              <a:t> </a:t>
            </a:r>
          </a:p>
          <a:p>
            <a:pPr marL="357188" indent="-357188">
              <a:lnSpc>
                <a:spcPct val="90000"/>
              </a:lnSpc>
              <a:buFont typeface="Monotype Sorts" pitchFamily="2" charset="2"/>
              <a:buNone/>
            </a:pPr>
            <a:endParaRPr lang="de-AT" sz="1200" smtClean="0"/>
          </a:p>
          <a:p>
            <a:pPr marL="357188" indent="-357188">
              <a:lnSpc>
                <a:spcPct val="90000"/>
              </a:lnSpc>
              <a:buClr>
                <a:schemeClr val="tx1"/>
              </a:buClr>
              <a:buFont typeface="Monotype Sorts" pitchFamily="2" charset="2"/>
              <a:buNone/>
            </a:pPr>
            <a:r>
              <a:rPr lang="de-AT" sz="2000" b="1" u="sng" smtClean="0"/>
              <a:t>Adrenalin:</a:t>
            </a:r>
          </a:p>
          <a:p>
            <a:pPr marL="357188" indent="-357188">
              <a:lnSpc>
                <a:spcPct val="90000"/>
              </a:lnSpc>
              <a:buClr>
                <a:schemeClr val="tx1"/>
              </a:buClr>
            </a:pPr>
            <a:endParaRPr lang="cs-CZ" sz="2000" b="1" smtClean="0"/>
          </a:p>
          <a:p>
            <a:pPr marL="357188" indent="-357188">
              <a:lnSpc>
                <a:spcPct val="90000"/>
              </a:lnSpc>
              <a:buClr>
                <a:schemeClr val="tx1"/>
              </a:buClr>
            </a:pPr>
            <a:r>
              <a:rPr lang="cs-CZ" sz="2000" b="1" smtClean="0"/>
              <a:t>I</a:t>
            </a:r>
            <a:r>
              <a:rPr lang="de-AT" sz="2000" b="1" smtClean="0"/>
              <a:t>ntramuskul</a:t>
            </a:r>
            <a:r>
              <a:rPr lang="cs-CZ" sz="2000" b="1" smtClean="0"/>
              <a:t>árně u pacientů s klinickými symptomy šoku, otokem dýchacích cest a výraznější dušností</a:t>
            </a:r>
            <a:r>
              <a:rPr lang="de-AT" sz="2000" b="1" smtClean="0"/>
              <a:t> </a:t>
            </a:r>
          </a:p>
          <a:p>
            <a:pPr marL="357188" indent="-357188">
              <a:lnSpc>
                <a:spcPct val="90000"/>
              </a:lnSpc>
              <a:buClr>
                <a:schemeClr val="tx1"/>
              </a:buClr>
            </a:pPr>
            <a:endParaRPr lang="cs-CZ" sz="2000" b="1" smtClean="0"/>
          </a:p>
          <a:p>
            <a:pPr marL="357188" indent="-357188">
              <a:lnSpc>
                <a:spcPct val="90000"/>
              </a:lnSpc>
              <a:buClr>
                <a:schemeClr val="tx1"/>
              </a:buClr>
            </a:pPr>
            <a:endParaRPr lang="de-AT" sz="2000" b="1" smtClean="0"/>
          </a:p>
          <a:p>
            <a:pPr marL="357188" indent="-357188">
              <a:lnSpc>
                <a:spcPct val="90000"/>
              </a:lnSpc>
              <a:buClr>
                <a:schemeClr val="tx1"/>
              </a:buClr>
            </a:pPr>
            <a:r>
              <a:rPr lang="cs-CZ" sz="2000" b="1" smtClean="0"/>
              <a:t>Dávkování u dospělých</a:t>
            </a:r>
            <a:r>
              <a:rPr lang="de-AT" sz="2000" b="1" smtClean="0"/>
              <a:t>: </a:t>
            </a:r>
            <a:endParaRPr lang="cs-CZ" sz="2000" b="1" smtClean="0"/>
          </a:p>
          <a:p>
            <a:pPr marL="357188" indent="-357188">
              <a:lnSpc>
                <a:spcPct val="90000"/>
              </a:lnSpc>
              <a:buClr>
                <a:schemeClr val="tx1"/>
              </a:buClr>
            </a:pPr>
            <a:endParaRPr lang="cs-CZ" sz="2000" b="1" smtClean="0"/>
          </a:p>
          <a:p>
            <a:pPr marL="357188" indent="-357188">
              <a:lnSpc>
                <a:spcPct val="90000"/>
              </a:lnSpc>
              <a:buClr>
                <a:schemeClr val="tx1"/>
              </a:buClr>
              <a:buFont typeface="Monotype Sorts" pitchFamily="2" charset="2"/>
              <a:buNone/>
            </a:pPr>
            <a:r>
              <a:rPr lang="de-AT" sz="2000" b="1" smtClean="0"/>
              <a:t>0.5 ml </a:t>
            </a:r>
            <a:r>
              <a:rPr lang="cs-CZ" sz="2000" b="1" smtClean="0"/>
              <a:t>ředěmí</a:t>
            </a:r>
            <a:r>
              <a:rPr lang="de-AT" sz="2000" b="1" smtClean="0"/>
              <a:t> 1:1000 </a:t>
            </a:r>
          </a:p>
          <a:p>
            <a:pPr marL="357188" indent="-357188">
              <a:lnSpc>
                <a:spcPct val="90000"/>
              </a:lnSpc>
              <a:buClr>
                <a:schemeClr val="tx1"/>
              </a:buClr>
              <a:buFont typeface="Monotype Sorts" pitchFamily="2" charset="2"/>
              <a:buNone/>
            </a:pPr>
            <a:r>
              <a:rPr lang="cs-CZ" sz="2000" b="1" smtClean="0"/>
              <a:t>V případě potřeby opakovat dávku po 5-10 minutách</a:t>
            </a:r>
            <a:endParaRPr lang="de-AT" sz="2000" b="1" smtClean="0"/>
          </a:p>
          <a:p>
            <a:pPr marL="357188" indent="-357188">
              <a:lnSpc>
                <a:spcPct val="90000"/>
              </a:lnSpc>
              <a:buClr>
                <a:schemeClr val="tx1"/>
              </a:buClr>
            </a:pPr>
            <a:endParaRPr lang="de-AT" sz="2000" b="1" smtClean="0"/>
          </a:p>
        </p:txBody>
      </p:sp>
    </p:spTree>
    <p:extLst>
      <p:ext uri="{BB962C8B-B14F-4D97-AF65-F5344CB8AC3E}">
        <p14:creationId xmlns:p14="http://schemas.microsoft.com/office/powerpoint/2010/main" val="2666465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333375"/>
            <a:ext cx="9144000" cy="1143000"/>
          </a:xfrm>
        </p:spPr>
        <p:txBody>
          <a:bodyPr/>
          <a:lstStyle/>
          <a:p>
            <a:r>
              <a:rPr lang="en-GB" sz="4000" b="1" smtClean="0">
                <a:solidFill>
                  <a:schemeClr val="tx1"/>
                </a:solidFill>
                <a:latin typeface="Arial" pitchFamily="34" charset="0"/>
              </a:rPr>
              <a:t>Atopi</a:t>
            </a:r>
            <a:r>
              <a:rPr lang="cs-CZ" sz="4000" b="1" smtClean="0">
                <a:solidFill>
                  <a:schemeClr val="tx1"/>
                </a:solidFill>
                <a:latin typeface="Arial" pitchFamily="34" charset="0"/>
              </a:rPr>
              <a:t>cká onemocnění</a:t>
            </a:r>
            <a:endParaRPr lang="en-GB" sz="4000" b="1" smtClean="0">
              <a:solidFill>
                <a:schemeClr val="tx1"/>
              </a:solidFill>
              <a:latin typeface="Arial" pitchFamily="34" charset="0"/>
            </a:endParaRPr>
          </a:p>
        </p:txBody>
      </p:sp>
      <p:sp>
        <p:nvSpPr>
          <p:cNvPr id="106499" name="Rectangle 3"/>
          <p:cNvSpPr>
            <a:spLocks noGrp="1" noChangeArrowheads="1"/>
          </p:cNvSpPr>
          <p:nvPr>
            <p:ph sz="half" idx="2"/>
          </p:nvPr>
        </p:nvSpPr>
        <p:spPr>
          <a:xfrm>
            <a:off x="4572000" y="3284538"/>
            <a:ext cx="4356100" cy="1423987"/>
          </a:xfrm>
        </p:spPr>
        <p:txBody>
          <a:bodyPr/>
          <a:lstStyle/>
          <a:p>
            <a:pPr>
              <a:buClr>
                <a:schemeClr val="tx1"/>
              </a:buClr>
              <a:buSzPct val="50000"/>
            </a:pPr>
            <a:r>
              <a:rPr lang="cs-CZ" sz="2000" u="sng" smtClean="0">
                <a:solidFill>
                  <a:schemeClr val="accent2"/>
                </a:solidFill>
              </a:rPr>
              <a:t>A</a:t>
            </a:r>
            <a:r>
              <a:rPr lang="en-GB" sz="2000" u="sng" smtClean="0">
                <a:solidFill>
                  <a:schemeClr val="accent2"/>
                </a:solidFill>
              </a:rPr>
              <a:t>lergi</a:t>
            </a:r>
            <a:r>
              <a:rPr lang="cs-CZ" sz="2000" u="sng" smtClean="0">
                <a:solidFill>
                  <a:schemeClr val="accent2"/>
                </a:solidFill>
              </a:rPr>
              <a:t>cké a</a:t>
            </a:r>
            <a:r>
              <a:rPr lang="en-GB" sz="2000" u="sng" smtClean="0">
                <a:solidFill>
                  <a:schemeClr val="accent2"/>
                </a:solidFill>
              </a:rPr>
              <a:t>stma</a:t>
            </a:r>
            <a:r>
              <a:rPr lang="en-GB" sz="2000" smtClean="0">
                <a:solidFill>
                  <a:schemeClr val="accent2"/>
                </a:solidFill>
              </a:rPr>
              <a:t> </a:t>
            </a:r>
            <a:r>
              <a:rPr lang="cs-CZ" sz="2000" smtClean="0">
                <a:solidFill>
                  <a:schemeClr val="accent2"/>
                </a:solidFill>
              </a:rPr>
              <a:t>je chronické zánětlivé onemocnění dýchacích cest</a:t>
            </a:r>
            <a:r>
              <a:rPr lang="en-GB" sz="2000" smtClean="0">
                <a:solidFill>
                  <a:schemeClr val="accent2"/>
                </a:solidFill>
              </a:rPr>
              <a:t>,</a:t>
            </a:r>
            <a:r>
              <a:rPr lang="cs-CZ" sz="2000" smtClean="0">
                <a:solidFill>
                  <a:schemeClr val="accent2"/>
                </a:solidFill>
              </a:rPr>
              <a:t> kterého se účastní řada buněk a faktorů imunitního systému</a:t>
            </a:r>
            <a:r>
              <a:rPr lang="en-GB" sz="2000" smtClean="0">
                <a:solidFill>
                  <a:schemeClr val="accent2"/>
                </a:solidFill>
              </a:rPr>
              <a:t>.</a:t>
            </a:r>
          </a:p>
        </p:txBody>
      </p:sp>
      <p:sp>
        <p:nvSpPr>
          <p:cNvPr id="25604" name="Oval 4"/>
          <p:cNvSpPr>
            <a:spLocks noChangeArrowheads="1"/>
          </p:cNvSpPr>
          <p:nvPr/>
        </p:nvSpPr>
        <p:spPr bwMode="auto">
          <a:xfrm>
            <a:off x="1692275" y="4005263"/>
            <a:ext cx="2152650" cy="1903412"/>
          </a:xfrm>
          <a:prstGeom prst="ellipse">
            <a:avLst/>
          </a:prstGeom>
          <a:solidFill>
            <a:srgbClr val="800080">
              <a:alpha val="50195"/>
            </a:srgbClr>
          </a:solidFill>
          <a:ln w="12700">
            <a:solidFill>
              <a:srgbClr val="FFFFFF"/>
            </a:solidFill>
            <a:round/>
            <a:headEnd/>
            <a:tailEnd/>
          </a:ln>
        </p:spPr>
        <p:txBody>
          <a:bodyPr wrap="none" anchor="ctr"/>
          <a:lstStyle/>
          <a:p>
            <a:endParaRPr lang="cs-CZ"/>
          </a:p>
        </p:txBody>
      </p:sp>
      <p:sp>
        <p:nvSpPr>
          <p:cNvPr id="25605" name="Oval 5"/>
          <p:cNvSpPr>
            <a:spLocks noChangeArrowheads="1"/>
          </p:cNvSpPr>
          <p:nvPr/>
        </p:nvSpPr>
        <p:spPr bwMode="auto">
          <a:xfrm>
            <a:off x="1771650" y="1931988"/>
            <a:ext cx="2044700" cy="1887537"/>
          </a:xfrm>
          <a:prstGeom prst="ellipse">
            <a:avLst/>
          </a:prstGeom>
          <a:solidFill>
            <a:srgbClr val="800080">
              <a:alpha val="50195"/>
            </a:srgbClr>
          </a:solidFill>
          <a:ln w="12700">
            <a:solidFill>
              <a:srgbClr val="FFFFFF"/>
            </a:solidFill>
            <a:round/>
            <a:headEnd/>
            <a:tailEnd/>
          </a:ln>
        </p:spPr>
        <p:txBody>
          <a:bodyPr wrap="none" anchor="ctr"/>
          <a:lstStyle/>
          <a:p>
            <a:endParaRPr lang="cs-CZ"/>
          </a:p>
        </p:txBody>
      </p:sp>
      <p:sp>
        <p:nvSpPr>
          <p:cNvPr id="25606" name="Oval 6"/>
          <p:cNvSpPr>
            <a:spLocks noChangeArrowheads="1"/>
          </p:cNvSpPr>
          <p:nvPr/>
        </p:nvSpPr>
        <p:spPr bwMode="auto">
          <a:xfrm>
            <a:off x="950913" y="3132138"/>
            <a:ext cx="1581150" cy="1408112"/>
          </a:xfrm>
          <a:prstGeom prst="ellipse">
            <a:avLst/>
          </a:prstGeom>
          <a:solidFill>
            <a:srgbClr val="800080">
              <a:alpha val="50195"/>
            </a:srgbClr>
          </a:solidFill>
          <a:ln w="12700">
            <a:solidFill>
              <a:srgbClr val="FFFFFF"/>
            </a:solidFill>
            <a:round/>
            <a:headEnd/>
            <a:tailEnd/>
          </a:ln>
        </p:spPr>
        <p:txBody>
          <a:bodyPr wrap="none" anchor="ctr"/>
          <a:lstStyle/>
          <a:p>
            <a:endParaRPr lang="cs-CZ"/>
          </a:p>
        </p:txBody>
      </p:sp>
      <p:sp>
        <p:nvSpPr>
          <p:cNvPr id="25607" name="Text Box 7"/>
          <p:cNvSpPr txBox="1">
            <a:spLocks noChangeArrowheads="1"/>
          </p:cNvSpPr>
          <p:nvPr/>
        </p:nvSpPr>
        <p:spPr bwMode="auto">
          <a:xfrm>
            <a:off x="609600" y="3305175"/>
            <a:ext cx="1079500" cy="290513"/>
          </a:xfrm>
          <a:prstGeom prst="rect">
            <a:avLst/>
          </a:prstGeom>
          <a:noFill/>
          <a:ln w="9525">
            <a:noFill/>
            <a:miter lim="800000"/>
            <a:headEnd/>
            <a:tailEnd/>
          </a:ln>
        </p:spPr>
        <p:txBody>
          <a:bodyPr>
            <a:spAutoFit/>
          </a:bodyPr>
          <a:lstStyle/>
          <a:p>
            <a:pPr algn="ctr" eaLnBrk="1" hangingPunct="1">
              <a:spcBef>
                <a:spcPct val="50000"/>
              </a:spcBef>
            </a:pPr>
            <a:endParaRPr lang="en-US" sz="1300">
              <a:solidFill>
                <a:schemeClr val="bg1"/>
              </a:solidFill>
              <a:latin typeface="Arial" pitchFamily="34" charset="0"/>
            </a:endParaRPr>
          </a:p>
        </p:txBody>
      </p:sp>
      <p:sp>
        <p:nvSpPr>
          <p:cNvPr id="25608" name="Oval 8"/>
          <p:cNvSpPr>
            <a:spLocks noChangeArrowheads="1"/>
          </p:cNvSpPr>
          <p:nvPr/>
        </p:nvSpPr>
        <p:spPr bwMode="auto">
          <a:xfrm>
            <a:off x="3095625" y="3151188"/>
            <a:ext cx="1636713" cy="1395412"/>
          </a:xfrm>
          <a:prstGeom prst="ellipse">
            <a:avLst/>
          </a:prstGeom>
          <a:solidFill>
            <a:srgbClr val="800080">
              <a:alpha val="50195"/>
            </a:srgbClr>
          </a:solidFill>
          <a:ln w="12700">
            <a:solidFill>
              <a:srgbClr val="FFFFFF"/>
            </a:solidFill>
            <a:round/>
            <a:headEnd/>
            <a:tailEnd/>
          </a:ln>
        </p:spPr>
        <p:txBody>
          <a:bodyPr wrap="none" anchor="ctr"/>
          <a:lstStyle/>
          <a:p>
            <a:endParaRPr lang="cs-CZ"/>
          </a:p>
        </p:txBody>
      </p:sp>
      <p:sp>
        <p:nvSpPr>
          <p:cNvPr id="25609" name="Text Box 9"/>
          <p:cNvSpPr txBox="1">
            <a:spLocks noChangeArrowheads="1"/>
          </p:cNvSpPr>
          <p:nvPr/>
        </p:nvSpPr>
        <p:spPr bwMode="auto">
          <a:xfrm>
            <a:off x="3348038" y="3500438"/>
            <a:ext cx="1309687" cy="581025"/>
          </a:xfrm>
          <a:prstGeom prst="rect">
            <a:avLst/>
          </a:prstGeom>
          <a:noFill/>
          <a:ln w="9525">
            <a:noFill/>
            <a:miter lim="800000"/>
            <a:headEnd/>
            <a:tailEnd/>
          </a:ln>
        </p:spPr>
        <p:txBody>
          <a:bodyPr>
            <a:spAutoFit/>
          </a:bodyPr>
          <a:lstStyle/>
          <a:p>
            <a:pPr algn="ctr" eaLnBrk="1" hangingPunct="1">
              <a:spcBef>
                <a:spcPct val="50000"/>
              </a:spcBef>
            </a:pPr>
            <a:r>
              <a:rPr lang="en-GB" sz="1600">
                <a:latin typeface="Arial" pitchFamily="34" charset="0"/>
              </a:rPr>
              <a:t>Atopi</a:t>
            </a:r>
            <a:r>
              <a:rPr lang="cs-CZ" sz="1600">
                <a:latin typeface="Arial" pitchFamily="34" charset="0"/>
              </a:rPr>
              <a:t>cký</a:t>
            </a:r>
            <a:r>
              <a:rPr lang="en-GB" sz="1600">
                <a:latin typeface="Arial" pitchFamily="34" charset="0"/>
              </a:rPr>
              <a:t> </a:t>
            </a:r>
            <a:r>
              <a:rPr lang="cs-CZ" sz="1600">
                <a:latin typeface="Arial" pitchFamily="34" charset="0"/>
              </a:rPr>
              <a:t>e</a:t>
            </a:r>
            <a:r>
              <a:rPr lang="en-GB" sz="1600">
                <a:latin typeface="Arial" pitchFamily="34" charset="0"/>
              </a:rPr>
              <a:t>kz</a:t>
            </a:r>
            <a:r>
              <a:rPr lang="cs-CZ" sz="1600">
                <a:latin typeface="Arial" pitchFamily="34" charset="0"/>
              </a:rPr>
              <a:t>é</a:t>
            </a:r>
            <a:r>
              <a:rPr lang="en-GB" sz="1600">
                <a:latin typeface="Arial" pitchFamily="34" charset="0"/>
              </a:rPr>
              <a:t>m</a:t>
            </a:r>
            <a:endParaRPr lang="en-US" sz="1600">
              <a:latin typeface="Arial" pitchFamily="34" charset="0"/>
            </a:endParaRPr>
          </a:p>
        </p:txBody>
      </p:sp>
      <p:sp>
        <p:nvSpPr>
          <p:cNvPr id="25610" name="Text Box 10"/>
          <p:cNvSpPr txBox="1">
            <a:spLocks noChangeArrowheads="1"/>
          </p:cNvSpPr>
          <p:nvPr/>
        </p:nvSpPr>
        <p:spPr bwMode="auto">
          <a:xfrm>
            <a:off x="2124075" y="2349500"/>
            <a:ext cx="1271588" cy="581025"/>
          </a:xfrm>
          <a:prstGeom prst="rect">
            <a:avLst/>
          </a:prstGeom>
          <a:noFill/>
          <a:ln w="9525">
            <a:noFill/>
            <a:miter lim="800000"/>
            <a:headEnd/>
            <a:tailEnd/>
          </a:ln>
        </p:spPr>
        <p:txBody>
          <a:bodyPr>
            <a:spAutoFit/>
          </a:bodyPr>
          <a:lstStyle/>
          <a:p>
            <a:pPr algn="ctr" eaLnBrk="1" hangingPunct="1">
              <a:spcBef>
                <a:spcPct val="50000"/>
              </a:spcBef>
            </a:pPr>
            <a:r>
              <a:rPr lang="en-GB" sz="1600">
                <a:latin typeface="Arial" pitchFamily="34" charset="0"/>
              </a:rPr>
              <a:t>Alergi</a:t>
            </a:r>
            <a:r>
              <a:rPr lang="cs-CZ" sz="1600">
                <a:latin typeface="Arial" pitchFamily="34" charset="0"/>
              </a:rPr>
              <a:t>cká</a:t>
            </a:r>
            <a:r>
              <a:rPr lang="en-GB" sz="1600">
                <a:latin typeface="Arial" pitchFamily="34" charset="0"/>
              </a:rPr>
              <a:t> </a:t>
            </a:r>
            <a:r>
              <a:rPr lang="cs-CZ" sz="1600">
                <a:latin typeface="Arial" pitchFamily="34" charset="0"/>
              </a:rPr>
              <a:t>r</a:t>
            </a:r>
            <a:r>
              <a:rPr lang="en-GB" sz="1600">
                <a:latin typeface="Arial" pitchFamily="34" charset="0"/>
              </a:rPr>
              <a:t>hinitis</a:t>
            </a:r>
            <a:endParaRPr lang="en-US" sz="1600">
              <a:latin typeface="Arial" pitchFamily="34" charset="0"/>
            </a:endParaRPr>
          </a:p>
        </p:txBody>
      </p:sp>
      <p:sp>
        <p:nvSpPr>
          <p:cNvPr id="25611" name="Text Box 11"/>
          <p:cNvSpPr txBox="1">
            <a:spLocks noChangeArrowheads="1"/>
          </p:cNvSpPr>
          <p:nvPr/>
        </p:nvSpPr>
        <p:spPr bwMode="auto">
          <a:xfrm>
            <a:off x="2124075" y="4648200"/>
            <a:ext cx="1447800" cy="581025"/>
          </a:xfrm>
          <a:prstGeom prst="rect">
            <a:avLst/>
          </a:prstGeom>
          <a:noFill/>
          <a:ln w="9525">
            <a:noFill/>
            <a:miter lim="800000"/>
            <a:headEnd/>
            <a:tailEnd/>
          </a:ln>
        </p:spPr>
        <p:txBody>
          <a:bodyPr>
            <a:spAutoFit/>
          </a:bodyPr>
          <a:lstStyle/>
          <a:p>
            <a:pPr algn="ctr" eaLnBrk="1" hangingPunct="1">
              <a:spcBef>
                <a:spcPct val="50000"/>
              </a:spcBef>
            </a:pPr>
            <a:r>
              <a:rPr lang="en-GB" sz="1600">
                <a:latin typeface="Arial" pitchFamily="34" charset="0"/>
              </a:rPr>
              <a:t>Alergi</a:t>
            </a:r>
            <a:r>
              <a:rPr lang="cs-CZ" sz="1600">
                <a:latin typeface="Arial" pitchFamily="34" charset="0"/>
              </a:rPr>
              <a:t>cké</a:t>
            </a:r>
            <a:r>
              <a:rPr lang="en-GB" sz="1600">
                <a:latin typeface="Arial" pitchFamily="34" charset="0"/>
              </a:rPr>
              <a:t> </a:t>
            </a:r>
            <a:r>
              <a:rPr lang="cs-CZ" sz="1600">
                <a:latin typeface="Arial" pitchFamily="34" charset="0"/>
              </a:rPr>
              <a:t>a</a:t>
            </a:r>
            <a:r>
              <a:rPr lang="en-GB" sz="1600">
                <a:latin typeface="Arial" pitchFamily="34" charset="0"/>
              </a:rPr>
              <a:t>stma</a:t>
            </a:r>
            <a:endParaRPr lang="en-US" sz="1600">
              <a:latin typeface="Arial" pitchFamily="34" charset="0"/>
            </a:endParaRPr>
          </a:p>
        </p:txBody>
      </p:sp>
      <p:sp>
        <p:nvSpPr>
          <p:cNvPr id="25612" name="Text Box 12"/>
          <p:cNvSpPr txBox="1">
            <a:spLocks noChangeArrowheads="1"/>
          </p:cNvSpPr>
          <p:nvPr/>
        </p:nvSpPr>
        <p:spPr bwMode="auto">
          <a:xfrm>
            <a:off x="4572000" y="1412875"/>
            <a:ext cx="4362450" cy="1616075"/>
          </a:xfrm>
          <a:prstGeom prst="rect">
            <a:avLst/>
          </a:prstGeom>
          <a:noFill/>
          <a:ln w="9525">
            <a:noFill/>
            <a:miter lim="800000"/>
            <a:headEnd/>
            <a:tailEnd/>
          </a:ln>
        </p:spPr>
        <p:txBody>
          <a:bodyPr>
            <a:spAutoFit/>
          </a:bodyPr>
          <a:lstStyle/>
          <a:p>
            <a:pPr marL="342900" indent="-342900" eaLnBrk="1" hangingPunct="1">
              <a:spcBef>
                <a:spcPct val="20000"/>
              </a:spcBef>
              <a:buFontTx/>
              <a:buChar char="•"/>
            </a:pPr>
            <a:r>
              <a:rPr lang="cs-CZ" sz="2000" u="sng">
                <a:latin typeface="Arial" pitchFamily="34" charset="0"/>
              </a:rPr>
              <a:t>Aler</a:t>
            </a:r>
            <a:r>
              <a:rPr lang="de-AT" sz="2000" u="sng">
                <a:latin typeface="Arial" pitchFamily="34" charset="0"/>
              </a:rPr>
              <a:t>gi</a:t>
            </a:r>
            <a:r>
              <a:rPr lang="cs-CZ" sz="2000" u="sng">
                <a:latin typeface="Arial" pitchFamily="34" charset="0"/>
              </a:rPr>
              <a:t>cká r</a:t>
            </a:r>
            <a:r>
              <a:rPr lang="de-AT" sz="2000" u="sng">
                <a:latin typeface="Arial" pitchFamily="34" charset="0"/>
              </a:rPr>
              <a:t>hinitis</a:t>
            </a:r>
            <a:r>
              <a:rPr lang="de-AT" sz="2000">
                <a:latin typeface="Arial" pitchFamily="34" charset="0"/>
              </a:rPr>
              <a:t> </a:t>
            </a:r>
            <a:r>
              <a:rPr lang="cs-CZ" sz="2000">
                <a:latin typeface="Arial" pitchFamily="34" charset="0"/>
              </a:rPr>
              <a:t>je onemocnění nosu (a oční spojivky) způsobené </a:t>
            </a:r>
            <a:r>
              <a:rPr lang="de-AT" sz="2000">
                <a:latin typeface="Arial" pitchFamily="34" charset="0"/>
              </a:rPr>
              <a:t>IgE-</a:t>
            </a:r>
            <a:r>
              <a:rPr lang="cs-CZ" sz="2000">
                <a:latin typeface="Arial" pitchFamily="34" charset="0"/>
              </a:rPr>
              <a:t>zprostředkovaným zánětem nosní sliznice vznikajícím po expozici alergenu</a:t>
            </a:r>
            <a:r>
              <a:rPr lang="de-AT" sz="2000">
                <a:latin typeface="Arial" pitchFamily="34" charset="0"/>
              </a:rPr>
              <a:t>.</a:t>
            </a:r>
          </a:p>
        </p:txBody>
      </p:sp>
      <p:sp>
        <p:nvSpPr>
          <p:cNvPr id="106509" name="Text Box 13"/>
          <p:cNvSpPr txBox="1">
            <a:spLocks noChangeArrowheads="1"/>
          </p:cNvSpPr>
          <p:nvPr/>
        </p:nvSpPr>
        <p:spPr bwMode="auto">
          <a:xfrm>
            <a:off x="4643438" y="5065713"/>
            <a:ext cx="4300537" cy="1616075"/>
          </a:xfrm>
          <a:prstGeom prst="rect">
            <a:avLst/>
          </a:prstGeom>
          <a:noFill/>
          <a:ln w="9525">
            <a:noFill/>
            <a:miter lim="800000"/>
            <a:headEnd/>
            <a:tailEnd/>
          </a:ln>
        </p:spPr>
        <p:txBody>
          <a:bodyPr>
            <a:spAutoFit/>
          </a:bodyPr>
          <a:lstStyle/>
          <a:p>
            <a:pPr marL="342900" indent="-342900" eaLnBrk="1" hangingPunct="1">
              <a:spcBef>
                <a:spcPct val="20000"/>
              </a:spcBef>
              <a:buFontTx/>
              <a:buChar char="•"/>
            </a:pPr>
            <a:r>
              <a:rPr lang="cs-CZ" sz="2000" u="sng">
                <a:solidFill>
                  <a:schemeClr val="bg2"/>
                </a:solidFill>
                <a:latin typeface="Arial" pitchFamily="34" charset="0"/>
              </a:rPr>
              <a:t>A</a:t>
            </a:r>
            <a:r>
              <a:rPr lang="en-GB" sz="2000" u="sng">
                <a:solidFill>
                  <a:schemeClr val="bg2"/>
                </a:solidFill>
                <a:latin typeface="Arial" pitchFamily="34" charset="0"/>
              </a:rPr>
              <a:t>topi</a:t>
            </a:r>
            <a:r>
              <a:rPr lang="cs-CZ" sz="2000" u="sng">
                <a:solidFill>
                  <a:schemeClr val="bg2"/>
                </a:solidFill>
                <a:latin typeface="Arial" pitchFamily="34" charset="0"/>
              </a:rPr>
              <a:t>cký ekzém</a:t>
            </a:r>
            <a:r>
              <a:rPr lang="en-GB" sz="2000">
                <a:solidFill>
                  <a:schemeClr val="bg2"/>
                </a:solidFill>
                <a:latin typeface="Arial" pitchFamily="34" charset="0"/>
              </a:rPr>
              <a:t> </a:t>
            </a:r>
            <a:r>
              <a:rPr lang="cs-CZ" sz="2000">
                <a:solidFill>
                  <a:schemeClr val="bg2"/>
                </a:solidFill>
                <a:latin typeface="Arial" pitchFamily="34" charset="0"/>
              </a:rPr>
              <a:t>je zánětlivé onemocnění kůže</a:t>
            </a:r>
            <a:r>
              <a:rPr lang="en-GB" sz="2000">
                <a:solidFill>
                  <a:schemeClr val="bg2"/>
                </a:solidFill>
                <a:latin typeface="Arial" pitchFamily="34" charset="0"/>
              </a:rPr>
              <a:t>, </a:t>
            </a:r>
            <a:r>
              <a:rPr lang="cs-CZ" sz="2000">
                <a:solidFill>
                  <a:schemeClr val="bg2"/>
                </a:solidFill>
                <a:latin typeface="Arial" pitchFamily="34" charset="0"/>
              </a:rPr>
              <a:t>které je mediováno</a:t>
            </a:r>
            <a:r>
              <a:rPr lang="en-GB" sz="2000">
                <a:solidFill>
                  <a:schemeClr val="bg2"/>
                </a:solidFill>
                <a:latin typeface="Arial" pitchFamily="34" charset="0"/>
              </a:rPr>
              <a:t> T-</a:t>
            </a:r>
            <a:r>
              <a:rPr lang="cs-CZ" sz="2000">
                <a:solidFill>
                  <a:schemeClr val="bg2"/>
                </a:solidFill>
                <a:latin typeface="Arial" pitchFamily="34" charset="0"/>
              </a:rPr>
              <a:t>buňkami a stimulováno </a:t>
            </a:r>
            <a:r>
              <a:rPr lang="en-GB" sz="2000">
                <a:solidFill>
                  <a:schemeClr val="bg2"/>
                </a:solidFill>
                <a:latin typeface="Arial" pitchFamily="34" charset="0"/>
              </a:rPr>
              <a:t>IgE-</a:t>
            </a:r>
            <a:r>
              <a:rPr lang="cs-CZ" sz="2000">
                <a:solidFill>
                  <a:schemeClr val="bg2"/>
                </a:solidFill>
                <a:latin typeface="Arial" pitchFamily="34" charset="0"/>
              </a:rPr>
              <a:t>závislými reakcemi</a:t>
            </a:r>
            <a:r>
              <a:rPr lang="en-GB" sz="2000">
                <a:solidFill>
                  <a:schemeClr val="bg2"/>
                </a:solidFill>
                <a:latin typeface="Arial" pitchFamily="34" charset="0"/>
              </a:rPr>
              <a:t>.</a:t>
            </a:r>
            <a:endParaRPr lang="de-AT" sz="2000">
              <a:solidFill>
                <a:schemeClr val="bg2"/>
              </a:solidFill>
              <a:latin typeface="Arial" pitchFamily="34" charset="0"/>
            </a:endParaRPr>
          </a:p>
        </p:txBody>
      </p:sp>
      <p:sp>
        <p:nvSpPr>
          <p:cNvPr id="25614" name="Text Box 14"/>
          <p:cNvSpPr txBox="1">
            <a:spLocks noChangeArrowheads="1"/>
          </p:cNvSpPr>
          <p:nvPr/>
        </p:nvSpPr>
        <p:spPr bwMode="auto">
          <a:xfrm>
            <a:off x="971550" y="3357563"/>
            <a:ext cx="1368425" cy="1069975"/>
          </a:xfrm>
          <a:prstGeom prst="rect">
            <a:avLst/>
          </a:prstGeom>
          <a:noFill/>
          <a:ln w="9525">
            <a:noFill/>
            <a:miter lim="800000"/>
            <a:headEnd/>
            <a:tailEnd/>
          </a:ln>
        </p:spPr>
        <p:txBody>
          <a:bodyPr>
            <a:spAutoFit/>
          </a:bodyPr>
          <a:lstStyle/>
          <a:p>
            <a:pPr algn="ctr" eaLnBrk="1" hangingPunct="1">
              <a:spcBef>
                <a:spcPct val="50000"/>
              </a:spcBef>
            </a:pPr>
            <a:r>
              <a:rPr lang="en-GB" sz="1600">
                <a:latin typeface="Arial" pitchFamily="34" charset="0"/>
              </a:rPr>
              <a:t>IgE medi</a:t>
            </a:r>
            <a:r>
              <a:rPr lang="cs-CZ" sz="1600">
                <a:latin typeface="Arial" pitchFamily="34" charset="0"/>
              </a:rPr>
              <a:t>ovaná</a:t>
            </a:r>
            <a:r>
              <a:rPr lang="en-GB" sz="1600">
                <a:latin typeface="Arial" pitchFamily="34" charset="0"/>
              </a:rPr>
              <a:t> </a:t>
            </a:r>
            <a:r>
              <a:rPr lang="cs-CZ" sz="1600">
                <a:latin typeface="Arial" pitchFamily="34" charset="0"/>
              </a:rPr>
              <a:t>    potravinová a</a:t>
            </a:r>
            <a:r>
              <a:rPr lang="en-GB" sz="1600">
                <a:latin typeface="Arial" pitchFamily="34" charset="0"/>
              </a:rPr>
              <a:t>lergie</a:t>
            </a:r>
            <a:endParaRPr lang="de-AT" sz="1600">
              <a:latin typeface="Arial" pitchFamily="34" charset="0"/>
            </a:endParaRPr>
          </a:p>
        </p:txBody>
      </p:sp>
      <p:sp>
        <p:nvSpPr>
          <p:cNvPr id="25615" name="Text Box 15"/>
          <p:cNvSpPr txBox="1">
            <a:spLocks noChangeArrowheads="1"/>
          </p:cNvSpPr>
          <p:nvPr/>
        </p:nvSpPr>
        <p:spPr bwMode="auto">
          <a:xfrm>
            <a:off x="2178050" y="3651250"/>
            <a:ext cx="1284288" cy="396875"/>
          </a:xfrm>
          <a:prstGeom prst="rect">
            <a:avLst/>
          </a:prstGeom>
          <a:solidFill>
            <a:schemeClr val="bg1"/>
          </a:solidFill>
          <a:ln w="9525">
            <a:noFill/>
            <a:miter lim="800000"/>
            <a:headEnd/>
            <a:tailEnd/>
          </a:ln>
        </p:spPr>
        <p:txBody>
          <a:bodyPr>
            <a:spAutoFit/>
          </a:bodyPr>
          <a:lstStyle/>
          <a:p>
            <a:pPr algn="ctr" eaLnBrk="1" hangingPunct="1">
              <a:spcBef>
                <a:spcPct val="50000"/>
              </a:spcBef>
            </a:pPr>
            <a:r>
              <a:rPr lang="en-GB" sz="2000" b="1">
                <a:solidFill>
                  <a:srgbClr val="003399"/>
                </a:solidFill>
                <a:latin typeface="Arial" pitchFamily="34" charset="0"/>
              </a:rPr>
              <a:t>Alergie</a:t>
            </a:r>
            <a:endParaRPr lang="en-US" sz="2000" b="1">
              <a:solidFill>
                <a:srgbClr val="003399"/>
              </a:solidFill>
              <a:latin typeface="Arial" pitchFamily="34" charset="0"/>
            </a:endParaRPr>
          </a:p>
        </p:txBody>
      </p:sp>
    </p:spTree>
    <p:extLst>
      <p:ext uri="{BB962C8B-B14F-4D97-AF65-F5344CB8AC3E}">
        <p14:creationId xmlns:p14="http://schemas.microsoft.com/office/powerpoint/2010/main" val="5651453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6499"/>
                                        </p:tgtEl>
                                        <p:attrNameLst>
                                          <p:attrName>style.visibility</p:attrName>
                                        </p:attrNameLst>
                                      </p:cBhvr>
                                      <p:to>
                                        <p:strVal val="visible"/>
                                      </p:to>
                                    </p:set>
                                    <p:animEffect transition="in" filter="blinds(horizontal)">
                                      <p:cBhvr>
                                        <p:cTn id="7" dur="500"/>
                                        <p:tgtEl>
                                          <p:spTgt spid="10649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6509"/>
                                        </p:tgtEl>
                                        <p:attrNameLst>
                                          <p:attrName>style.visibility</p:attrName>
                                        </p:attrNameLst>
                                      </p:cBhvr>
                                      <p:to>
                                        <p:strVal val="visible"/>
                                      </p:to>
                                    </p:set>
                                    <p:animEffect transition="in" filter="blinds(horizontal)">
                                      <p:cBhvr>
                                        <p:cTn id="12" dur="500"/>
                                        <p:tgtEl>
                                          <p:spTgt spid="106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p:bldP spid="10650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776520" y="776634"/>
            <a:ext cx="7480913" cy="647615"/>
          </a:xfrm>
          <a:prstGeom prst="rect">
            <a:avLst/>
          </a:prstGeom>
          <a:noFill/>
          <a:ln>
            <a:noFill/>
          </a:ln>
        </p:spPr>
        <p:txBody>
          <a:bodyPr vert="horz" wrap="square" lIns="67491" tIns="33746" rIns="67491" bIns="33746" numCol="1" anchor="t" anchorCtr="0" compatLnSpc="1">
            <a:prstTxWarp prst="textNoShape">
              <a:avLst/>
            </a:prstTxWarp>
            <a:noAutofit/>
          </a:bodyPr>
          <a:lstStyle/>
          <a:p>
            <a:pPr>
              <a:lnSpc>
                <a:spcPct val="90000"/>
              </a:lnSpc>
              <a:buClr>
                <a:srgbClr val="000000"/>
              </a:buClr>
              <a:buSzPct val="25000"/>
            </a:pPr>
            <a:r>
              <a:rPr lang="en-US" sz="2800" b="1" dirty="0" err="1">
                <a:solidFill>
                  <a:schemeClr val="tx1"/>
                </a:solidFill>
              </a:rPr>
              <a:t>Alergická</a:t>
            </a:r>
            <a:r>
              <a:rPr lang="en-US" sz="2800" b="1" dirty="0">
                <a:solidFill>
                  <a:schemeClr val="tx1"/>
                </a:solidFill>
              </a:rPr>
              <a:t> </a:t>
            </a:r>
            <a:r>
              <a:rPr lang="en-US" sz="2800" b="1" dirty="0" err="1">
                <a:solidFill>
                  <a:schemeClr val="tx1"/>
                </a:solidFill>
              </a:rPr>
              <a:t>rýma</a:t>
            </a:r>
            <a:r>
              <a:rPr lang="en-US" sz="2800" b="1" dirty="0">
                <a:solidFill>
                  <a:schemeClr val="tx1"/>
                </a:solidFill>
              </a:rPr>
              <a:t> a </a:t>
            </a:r>
            <a:r>
              <a:rPr lang="en-US" sz="2800" b="1" dirty="0" err="1">
                <a:solidFill>
                  <a:schemeClr val="tx1"/>
                </a:solidFill>
              </a:rPr>
              <a:t>alergické</a:t>
            </a:r>
            <a:r>
              <a:rPr lang="en-US" sz="2800" b="1" dirty="0">
                <a:solidFill>
                  <a:schemeClr val="tx1"/>
                </a:solidFill>
              </a:rPr>
              <a:t> </a:t>
            </a:r>
            <a:r>
              <a:rPr lang="en-US" sz="2800" b="1" dirty="0" err="1">
                <a:solidFill>
                  <a:schemeClr val="tx1"/>
                </a:solidFill>
              </a:rPr>
              <a:t>astma</a:t>
            </a:r>
            <a:r>
              <a:rPr lang="en-US" sz="2800" b="1" dirty="0">
                <a:solidFill>
                  <a:schemeClr val="tx1"/>
                </a:solidFill>
              </a:rPr>
              <a:t> </a:t>
            </a:r>
            <a:r>
              <a:rPr lang="en-US" sz="2800" b="1" dirty="0" err="1">
                <a:solidFill>
                  <a:schemeClr val="tx1"/>
                </a:solidFill>
              </a:rPr>
              <a:t>jsou</a:t>
            </a:r>
            <a:r>
              <a:rPr lang="en-US" sz="2800" b="1" dirty="0">
                <a:solidFill>
                  <a:schemeClr val="tx1"/>
                </a:solidFill>
              </a:rPr>
              <a:t> </a:t>
            </a:r>
            <a:r>
              <a:rPr lang="en-US" sz="2800" b="1" dirty="0" err="1">
                <a:solidFill>
                  <a:schemeClr val="tx1"/>
                </a:solidFill>
              </a:rPr>
              <a:t>úzce</a:t>
            </a:r>
            <a:r>
              <a:rPr lang="en-US" sz="2800" b="1" dirty="0">
                <a:solidFill>
                  <a:schemeClr val="tx1"/>
                </a:solidFill>
              </a:rPr>
              <a:t> </a:t>
            </a:r>
            <a:r>
              <a:rPr lang="en-US" sz="2800" b="1" dirty="0" err="1">
                <a:solidFill>
                  <a:schemeClr val="tx1"/>
                </a:solidFill>
              </a:rPr>
              <a:t>spjaty</a:t>
            </a:r>
            <a:r>
              <a:rPr lang="en-US" sz="2800" b="1" dirty="0">
                <a:solidFill>
                  <a:schemeClr val="tx1"/>
                </a:solidFill>
              </a:rPr>
              <a:t> </a:t>
            </a:r>
            <a:br>
              <a:rPr lang="en-US" sz="2800" b="1" dirty="0">
                <a:solidFill>
                  <a:schemeClr val="tx1"/>
                </a:solidFill>
              </a:rPr>
            </a:br>
            <a:endParaRPr lang="en-US" sz="2800" b="1" dirty="0">
              <a:solidFill>
                <a:schemeClr val="tx1"/>
              </a:solidFill>
            </a:endParaRPr>
          </a:p>
        </p:txBody>
      </p:sp>
      <p:sp>
        <p:nvSpPr>
          <p:cNvPr id="98" name="Shape 98"/>
          <p:cNvSpPr txBox="1"/>
          <p:nvPr/>
        </p:nvSpPr>
        <p:spPr>
          <a:xfrm>
            <a:off x="641664" y="3068960"/>
            <a:ext cx="5327353" cy="3545220"/>
          </a:xfrm>
          <a:prstGeom prst="rect">
            <a:avLst/>
          </a:prstGeom>
          <a:noFill/>
          <a:ln>
            <a:noFill/>
          </a:ln>
        </p:spPr>
        <p:txBody>
          <a:bodyPr lIns="67491" tIns="33746" rIns="67491" bIns="33746" anchor="ctr" anchorCtr="0">
            <a:noAutofit/>
          </a:bodyPr>
          <a:lstStyle/>
          <a:p>
            <a:pPr marL="157142" indent="-157142">
              <a:lnSpc>
                <a:spcPct val="90000"/>
              </a:lnSpc>
              <a:spcBef>
                <a:spcPts val="0"/>
              </a:spcBef>
              <a:spcAft>
                <a:spcPts val="0"/>
              </a:spcAft>
              <a:buClr>
                <a:srgbClr val="000000"/>
              </a:buClr>
              <a:buSzPct val="45000"/>
              <a:buFont typeface="Noto Sans Symbols"/>
              <a:buChar char="●"/>
            </a:pPr>
            <a:r>
              <a:rPr lang="en-US" dirty="0" err="1">
                <a:latin typeface="Calibri"/>
                <a:ea typeface="Calibri"/>
                <a:cs typeface="Calibri"/>
                <a:sym typeface="Calibri"/>
              </a:rPr>
              <a:t>Alergická</a:t>
            </a:r>
            <a:r>
              <a:rPr lang="en-US" dirty="0">
                <a:latin typeface="Calibri"/>
                <a:ea typeface="Calibri"/>
                <a:cs typeface="Calibri"/>
                <a:sym typeface="Calibri"/>
              </a:rPr>
              <a:t> </a:t>
            </a:r>
            <a:r>
              <a:rPr lang="en-US" dirty="0" err="1">
                <a:latin typeface="Calibri"/>
                <a:ea typeface="Calibri"/>
                <a:cs typeface="Calibri"/>
                <a:sym typeface="Calibri"/>
              </a:rPr>
              <a:t>rýma</a:t>
            </a:r>
            <a:r>
              <a:rPr lang="en-US" dirty="0">
                <a:latin typeface="Calibri"/>
                <a:ea typeface="Calibri"/>
                <a:cs typeface="Calibri"/>
                <a:sym typeface="Calibri"/>
              </a:rPr>
              <a:t> </a:t>
            </a:r>
            <a:r>
              <a:rPr lang="en-US" dirty="0" err="1">
                <a:latin typeface="Calibri"/>
                <a:ea typeface="Calibri"/>
                <a:cs typeface="Calibri"/>
                <a:sym typeface="Calibri"/>
              </a:rPr>
              <a:t>postihuje</a:t>
            </a:r>
            <a:r>
              <a:rPr lang="en-US" dirty="0">
                <a:latin typeface="Calibri"/>
                <a:ea typeface="Calibri"/>
                <a:cs typeface="Calibri"/>
                <a:sym typeface="Calibri"/>
              </a:rPr>
              <a:t> 5% -50% populace </a:t>
            </a:r>
            <a:r>
              <a:rPr lang="en-US" dirty="0" err="1">
                <a:latin typeface="Calibri"/>
                <a:ea typeface="Calibri"/>
                <a:cs typeface="Calibri"/>
                <a:sym typeface="Calibri"/>
              </a:rPr>
              <a:t>po</a:t>
            </a:r>
            <a:r>
              <a:rPr lang="en-US" dirty="0">
                <a:latin typeface="Calibri"/>
                <a:ea typeface="Calibri"/>
                <a:cs typeface="Calibri"/>
                <a:sym typeface="Calibri"/>
              </a:rPr>
              <a:t> </a:t>
            </a:r>
            <a:r>
              <a:rPr lang="en-US" dirty="0" err="1">
                <a:latin typeface="Calibri"/>
                <a:ea typeface="Calibri"/>
                <a:cs typeface="Calibri"/>
                <a:sym typeface="Calibri"/>
              </a:rPr>
              <a:t>celém</a:t>
            </a:r>
            <a:r>
              <a:rPr lang="en-US" dirty="0">
                <a:latin typeface="Calibri"/>
                <a:ea typeface="Calibri"/>
                <a:cs typeface="Calibri"/>
                <a:sym typeface="Calibri"/>
              </a:rPr>
              <a:t> </a:t>
            </a:r>
            <a:r>
              <a:rPr lang="en-US" dirty="0" err="1">
                <a:latin typeface="Calibri"/>
                <a:ea typeface="Calibri"/>
                <a:cs typeface="Calibri"/>
                <a:sym typeface="Calibri"/>
              </a:rPr>
              <a:t>světě</a:t>
            </a:r>
            <a:r>
              <a:rPr lang="en-US" dirty="0">
                <a:latin typeface="Calibri"/>
                <a:ea typeface="Calibri"/>
                <a:cs typeface="Calibri"/>
                <a:sym typeface="Calibri"/>
              </a:rPr>
              <a:t> </a:t>
            </a:r>
          </a:p>
          <a:p>
            <a:pPr marL="157142" indent="-157142">
              <a:lnSpc>
                <a:spcPct val="90000"/>
              </a:lnSpc>
              <a:spcBef>
                <a:spcPts val="1800"/>
              </a:spcBef>
              <a:spcAft>
                <a:spcPts val="0"/>
              </a:spcAft>
              <a:buClr>
                <a:srgbClr val="000000"/>
              </a:buClr>
              <a:buSzPct val="45000"/>
              <a:buFont typeface="Noto Sans Symbols"/>
              <a:buChar char="●"/>
            </a:pPr>
            <a:r>
              <a:rPr lang="en-US" dirty="0" err="1">
                <a:latin typeface="Calibri"/>
                <a:ea typeface="Calibri"/>
                <a:cs typeface="Calibri"/>
                <a:sym typeface="Calibri"/>
              </a:rPr>
              <a:t>Přes</a:t>
            </a:r>
            <a:r>
              <a:rPr lang="en-US" dirty="0">
                <a:latin typeface="Calibri"/>
                <a:ea typeface="Calibri"/>
                <a:cs typeface="Calibri"/>
                <a:sym typeface="Calibri"/>
              </a:rPr>
              <a:t> 80% </a:t>
            </a:r>
            <a:r>
              <a:rPr lang="en-US" dirty="0" err="1">
                <a:latin typeface="Calibri"/>
                <a:ea typeface="Calibri"/>
                <a:cs typeface="Calibri"/>
                <a:sym typeface="Calibri"/>
              </a:rPr>
              <a:t>pacientů</a:t>
            </a:r>
            <a:r>
              <a:rPr lang="en-US" dirty="0">
                <a:latin typeface="Calibri"/>
                <a:ea typeface="Calibri"/>
                <a:cs typeface="Calibri"/>
                <a:sym typeface="Calibri"/>
              </a:rPr>
              <a:t> s </a:t>
            </a:r>
            <a:r>
              <a:rPr lang="en-US" dirty="0" err="1">
                <a:latin typeface="Calibri"/>
                <a:ea typeface="Calibri"/>
                <a:cs typeface="Calibri"/>
                <a:sym typeface="Calibri"/>
              </a:rPr>
              <a:t>alergickým</a:t>
            </a:r>
            <a:r>
              <a:rPr lang="en-US" dirty="0">
                <a:latin typeface="Calibri"/>
                <a:ea typeface="Calibri"/>
                <a:cs typeface="Calibri"/>
                <a:sym typeface="Calibri"/>
              </a:rPr>
              <a:t> </a:t>
            </a:r>
            <a:r>
              <a:rPr lang="en-US" dirty="0" err="1">
                <a:latin typeface="Calibri"/>
                <a:ea typeface="Calibri"/>
                <a:cs typeface="Calibri"/>
                <a:sym typeface="Calibri"/>
              </a:rPr>
              <a:t>astmatem</a:t>
            </a:r>
            <a:r>
              <a:rPr lang="en-US" dirty="0">
                <a:latin typeface="Calibri"/>
                <a:ea typeface="Calibri"/>
                <a:cs typeface="Calibri"/>
                <a:sym typeface="Calibri"/>
              </a:rPr>
              <a:t> </a:t>
            </a:r>
            <a:r>
              <a:rPr lang="en-US" dirty="0" err="1">
                <a:latin typeface="Calibri"/>
                <a:ea typeface="Calibri"/>
                <a:cs typeface="Calibri"/>
                <a:sym typeface="Calibri"/>
              </a:rPr>
              <a:t>má</a:t>
            </a:r>
            <a:r>
              <a:rPr lang="en-US" dirty="0">
                <a:latin typeface="Calibri"/>
                <a:ea typeface="Calibri"/>
                <a:cs typeface="Calibri"/>
                <a:sym typeface="Calibri"/>
              </a:rPr>
              <a:t> </a:t>
            </a:r>
            <a:r>
              <a:rPr lang="en-US" dirty="0" err="1">
                <a:latin typeface="Calibri"/>
                <a:ea typeface="Calibri"/>
                <a:cs typeface="Calibri"/>
                <a:sym typeface="Calibri"/>
              </a:rPr>
              <a:t>také</a:t>
            </a:r>
            <a:r>
              <a:rPr lang="en-US" dirty="0">
                <a:latin typeface="Calibri"/>
                <a:ea typeface="Calibri"/>
                <a:cs typeface="Calibri"/>
                <a:sym typeface="Calibri"/>
              </a:rPr>
              <a:t> </a:t>
            </a:r>
            <a:r>
              <a:rPr lang="en-US" dirty="0" err="1">
                <a:latin typeface="Calibri"/>
                <a:ea typeface="Calibri"/>
                <a:cs typeface="Calibri"/>
                <a:sym typeface="Calibri"/>
              </a:rPr>
              <a:t>alergickou</a:t>
            </a:r>
            <a:r>
              <a:rPr lang="en-US" dirty="0">
                <a:latin typeface="Calibri"/>
                <a:ea typeface="Calibri"/>
                <a:cs typeface="Calibri"/>
                <a:sym typeface="Calibri"/>
              </a:rPr>
              <a:t> </a:t>
            </a:r>
            <a:r>
              <a:rPr lang="en-US" dirty="0" err="1">
                <a:latin typeface="Calibri"/>
                <a:ea typeface="Calibri"/>
                <a:cs typeface="Calibri"/>
                <a:sym typeface="Calibri"/>
              </a:rPr>
              <a:t>rýmu</a:t>
            </a:r>
            <a:r>
              <a:rPr lang="en-US" dirty="0">
                <a:latin typeface="Calibri"/>
                <a:ea typeface="Calibri"/>
                <a:cs typeface="Calibri"/>
                <a:sym typeface="Calibri"/>
              </a:rPr>
              <a:t> </a:t>
            </a:r>
          </a:p>
          <a:p>
            <a:pPr marL="157142" indent="-157142">
              <a:lnSpc>
                <a:spcPct val="90000"/>
              </a:lnSpc>
              <a:spcBef>
                <a:spcPts val="1800"/>
              </a:spcBef>
              <a:spcAft>
                <a:spcPts val="0"/>
              </a:spcAft>
              <a:buClr>
                <a:srgbClr val="000000"/>
              </a:buClr>
              <a:buSzPct val="45000"/>
              <a:buFont typeface="Noto Sans Symbols"/>
              <a:buChar char="●"/>
            </a:pPr>
            <a:r>
              <a:rPr lang="en-US" dirty="0">
                <a:latin typeface="Calibri"/>
                <a:ea typeface="Calibri"/>
                <a:cs typeface="Calibri"/>
                <a:sym typeface="Calibri"/>
              </a:rPr>
              <a:t>10-40% </a:t>
            </a:r>
            <a:r>
              <a:rPr lang="en-US" dirty="0" err="1">
                <a:latin typeface="Calibri"/>
                <a:ea typeface="Calibri"/>
                <a:cs typeface="Calibri"/>
                <a:sym typeface="Calibri"/>
              </a:rPr>
              <a:t>pacientů</a:t>
            </a:r>
            <a:r>
              <a:rPr lang="en-US" dirty="0">
                <a:latin typeface="Calibri"/>
                <a:ea typeface="Calibri"/>
                <a:cs typeface="Calibri"/>
                <a:sym typeface="Calibri"/>
              </a:rPr>
              <a:t> s </a:t>
            </a:r>
            <a:r>
              <a:rPr lang="en-US" dirty="0" err="1">
                <a:latin typeface="Calibri"/>
                <a:ea typeface="Calibri"/>
                <a:cs typeface="Calibri"/>
                <a:sym typeface="Calibri"/>
              </a:rPr>
              <a:t>alergickou</a:t>
            </a:r>
            <a:r>
              <a:rPr lang="en-US" dirty="0">
                <a:latin typeface="Calibri"/>
                <a:ea typeface="Calibri"/>
                <a:cs typeface="Calibri"/>
                <a:sym typeface="Calibri"/>
              </a:rPr>
              <a:t> </a:t>
            </a:r>
            <a:r>
              <a:rPr lang="en-US" dirty="0" err="1">
                <a:latin typeface="Calibri"/>
                <a:ea typeface="Calibri"/>
                <a:cs typeface="Calibri"/>
                <a:sym typeface="Calibri"/>
              </a:rPr>
              <a:t>rýmou</a:t>
            </a:r>
            <a:r>
              <a:rPr lang="en-US" dirty="0">
                <a:latin typeface="Calibri"/>
                <a:ea typeface="Calibri"/>
                <a:cs typeface="Calibri"/>
                <a:sym typeface="Calibri"/>
              </a:rPr>
              <a:t> </a:t>
            </a:r>
            <a:r>
              <a:rPr lang="en-US" dirty="0" err="1">
                <a:latin typeface="Calibri"/>
                <a:ea typeface="Calibri"/>
                <a:cs typeface="Calibri"/>
                <a:sym typeface="Calibri"/>
              </a:rPr>
              <a:t>má</a:t>
            </a:r>
            <a:r>
              <a:rPr lang="en-US" dirty="0">
                <a:latin typeface="Calibri"/>
                <a:ea typeface="Calibri"/>
                <a:cs typeface="Calibri"/>
                <a:sym typeface="Calibri"/>
              </a:rPr>
              <a:t> </a:t>
            </a:r>
            <a:r>
              <a:rPr lang="en-US" dirty="0" err="1">
                <a:latin typeface="Calibri"/>
                <a:ea typeface="Calibri"/>
                <a:cs typeface="Calibri"/>
                <a:sym typeface="Calibri"/>
              </a:rPr>
              <a:t>také</a:t>
            </a:r>
            <a:r>
              <a:rPr lang="en-US" dirty="0">
                <a:latin typeface="Calibri"/>
                <a:ea typeface="Calibri"/>
                <a:cs typeface="Calibri"/>
                <a:sym typeface="Calibri"/>
              </a:rPr>
              <a:t> </a:t>
            </a:r>
            <a:r>
              <a:rPr lang="en-US" dirty="0" err="1">
                <a:latin typeface="Calibri"/>
                <a:ea typeface="Calibri"/>
                <a:cs typeface="Calibri"/>
                <a:sym typeface="Calibri"/>
              </a:rPr>
              <a:t>alergické</a:t>
            </a:r>
            <a:r>
              <a:rPr lang="en-US" dirty="0">
                <a:latin typeface="Calibri"/>
                <a:ea typeface="Calibri"/>
                <a:cs typeface="Calibri"/>
                <a:sym typeface="Calibri"/>
              </a:rPr>
              <a:t> </a:t>
            </a:r>
            <a:r>
              <a:rPr lang="en-US" dirty="0" err="1">
                <a:latin typeface="Calibri"/>
                <a:ea typeface="Calibri"/>
                <a:cs typeface="Calibri"/>
                <a:sym typeface="Calibri"/>
              </a:rPr>
              <a:t>astma</a:t>
            </a:r>
            <a:r>
              <a:rPr lang="en-US" dirty="0">
                <a:latin typeface="Calibri"/>
                <a:ea typeface="Calibri"/>
                <a:cs typeface="Calibri"/>
                <a:sym typeface="Calibri"/>
              </a:rPr>
              <a:t> </a:t>
            </a:r>
          </a:p>
          <a:p>
            <a:pPr marL="157142" indent="-157142">
              <a:lnSpc>
                <a:spcPct val="90000"/>
              </a:lnSpc>
              <a:spcBef>
                <a:spcPts val="1800"/>
              </a:spcBef>
              <a:spcAft>
                <a:spcPts val="0"/>
              </a:spcAft>
              <a:buClr>
                <a:srgbClr val="000000"/>
              </a:buClr>
            </a:pPr>
            <a:endParaRPr sz="2100" dirty="0">
              <a:latin typeface="Calibri"/>
              <a:ea typeface="Calibri"/>
              <a:cs typeface="Calibri"/>
              <a:sym typeface="Calibri"/>
            </a:endParaRPr>
          </a:p>
          <a:p>
            <a:pPr>
              <a:lnSpc>
                <a:spcPct val="93000"/>
              </a:lnSpc>
              <a:spcBef>
                <a:spcPts val="1050"/>
              </a:spcBef>
              <a:spcAft>
                <a:spcPts val="0"/>
              </a:spcAft>
            </a:pPr>
            <a:endParaRPr sz="2100" dirty="0">
              <a:latin typeface="Calibri"/>
              <a:ea typeface="Calibri"/>
              <a:cs typeface="Calibri"/>
              <a:sym typeface="Calibri"/>
            </a:endParaRPr>
          </a:p>
        </p:txBody>
      </p:sp>
      <p:pic>
        <p:nvPicPr>
          <p:cNvPr id="99" name="Shape 99"/>
          <p:cNvPicPr preferRelativeResize="0"/>
          <p:nvPr/>
        </p:nvPicPr>
        <p:blipFill rotWithShape="1">
          <a:blip r:embed="rId3">
            <a:alphaModFix/>
          </a:blip>
          <a:srcRect/>
          <a:stretch/>
        </p:blipFill>
        <p:spPr>
          <a:xfrm>
            <a:off x="6014254" y="2673053"/>
            <a:ext cx="2451177" cy="3442838"/>
          </a:xfrm>
          <a:prstGeom prst="rect">
            <a:avLst/>
          </a:prstGeom>
          <a:noFill/>
          <a:ln>
            <a:noFill/>
          </a:ln>
        </p:spPr>
      </p:pic>
      <p:pic>
        <p:nvPicPr>
          <p:cNvPr id="100" name="Shape 100"/>
          <p:cNvPicPr preferRelativeResize="0"/>
          <p:nvPr/>
        </p:nvPicPr>
        <p:blipFill rotWithShape="1">
          <a:blip r:embed="rId4">
            <a:alphaModFix/>
          </a:blip>
          <a:srcRect/>
          <a:stretch/>
        </p:blipFill>
        <p:spPr>
          <a:xfrm>
            <a:off x="6605916" y="2980194"/>
            <a:ext cx="1329754" cy="2264273"/>
          </a:xfrm>
          <a:prstGeom prst="rect">
            <a:avLst/>
          </a:prstGeom>
          <a:noFill/>
          <a:ln>
            <a:noFill/>
          </a:ln>
        </p:spPr>
      </p:pic>
      <p:sp>
        <p:nvSpPr>
          <p:cNvPr id="101" name="Shape 101"/>
          <p:cNvSpPr txBox="1"/>
          <p:nvPr/>
        </p:nvSpPr>
        <p:spPr>
          <a:xfrm>
            <a:off x="809520" y="5500418"/>
            <a:ext cx="7488055" cy="615473"/>
          </a:xfrm>
          <a:prstGeom prst="rect">
            <a:avLst/>
          </a:prstGeom>
          <a:noFill/>
          <a:ln>
            <a:noFill/>
          </a:ln>
        </p:spPr>
        <p:txBody>
          <a:bodyPr lIns="67491" tIns="33746" rIns="67491" bIns="33746" anchor="t" anchorCtr="0">
            <a:noAutofit/>
          </a:bodyPr>
          <a:lstStyle/>
          <a:p>
            <a:pPr>
              <a:lnSpc>
                <a:spcPct val="93000"/>
              </a:lnSpc>
              <a:spcBef>
                <a:spcPts val="0"/>
              </a:spcBef>
              <a:spcAft>
                <a:spcPts val="0"/>
              </a:spcAft>
            </a:pPr>
            <a:endParaRPr sz="900"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277185901"/>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Dvojlinka">
  <a:themeElements>
    <a:clrScheme name="Dvojlinka.pot 1">
      <a:dk1>
        <a:srgbClr val="000000"/>
      </a:dk1>
      <a:lt1>
        <a:srgbClr val="FFFFFF"/>
      </a:lt1>
      <a:dk2>
        <a:srgbClr val="990066"/>
      </a:dk2>
      <a:lt2>
        <a:srgbClr val="00CCCC"/>
      </a:lt2>
      <a:accent1>
        <a:srgbClr val="D60093"/>
      </a:accent1>
      <a:accent2>
        <a:srgbClr val="FFFF66"/>
      </a:accent2>
      <a:accent3>
        <a:srgbClr val="CAAAB8"/>
      </a:accent3>
      <a:accent4>
        <a:srgbClr val="DADADA"/>
      </a:accent4>
      <a:accent5>
        <a:srgbClr val="E8AAC8"/>
      </a:accent5>
      <a:accent6>
        <a:srgbClr val="E7E75C"/>
      </a:accent6>
      <a:hlink>
        <a:srgbClr val="FF9933"/>
      </a:hlink>
      <a:folHlink>
        <a:srgbClr val="FFCCFF"/>
      </a:folHlink>
    </a:clrScheme>
    <a:fontScheme name="Dvojlinka.pot">
      <a:majorFont>
        <a:latin typeface="Times New Roman"/>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cs-CZ" sz="2400" b="0" i="0" u="none" strike="noStrike" cap="none" normalizeH="0" baseline="0" smtClean="0">
            <a:ln>
              <a:noFill/>
            </a:ln>
            <a:solidFill>
              <a:schemeClr val="tx1"/>
            </a:solidFill>
            <a:effectLst/>
            <a:latin typeface="Arial CE" charset="-1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cs-CZ" sz="2400" b="0" i="0" u="none" strike="noStrike" cap="none" normalizeH="0" baseline="0" smtClean="0">
            <a:ln>
              <a:noFill/>
            </a:ln>
            <a:solidFill>
              <a:schemeClr val="tx1"/>
            </a:solidFill>
            <a:effectLst/>
            <a:latin typeface="Arial CE" charset="-18"/>
          </a:defRPr>
        </a:defPPr>
      </a:lstStyle>
    </a:lnDef>
  </a:objectDefaults>
  <a:extraClrSchemeLst>
    <a:extraClrScheme>
      <a:clrScheme name="Dvojlinka.pot 1">
        <a:dk1>
          <a:srgbClr val="000000"/>
        </a:dk1>
        <a:lt1>
          <a:srgbClr val="FFFFFF"/>
        </a:lt1>
        <a:dk2>
          <a:srgbClr val="990066"/>
        </a:dk2>
        <a:lt2>
          <a:srgbClr val="00CCCC"/>
        </a:lt2>
        <a:accent1>
          <a:srgbClr val="D60093"/>
        </a:accent1>
        <a:accent2>
          <a:srgbClr val="FFFF66"/>
        </a:accent2>
        <a:accent3>
          <a:srgbClr val="CAAAB8"/>
        </a:accent3>
        <a:accent4>
          <a:srgbClr val="DADADA"/>
        </a:accent4>
        <a:accent5>
          <a:srgbClr val="E8AAC8"/>
        </a:accent5>
        <a:accent6>
          <a:srgbClr val="E7E75C"/>
        </a:accent6>
        <a:hlink>
          <a:srgbClr val="FF9933"/>
        </a:hlink>
        <a:folHlink>
          <a:srgbClr val="FFCCFF"/>
        </a:folHlink>
      </a:clrScheme>
      <a:clrMap bg1="dk2" tx1="lt1" bg2="dk1" tx2="lt2" accent1="accent1" accent2="accent2" accent3="accent3" accent4="accent4" accent5="accent5" accent6="accent6" hlink="hlink" folHlink="folHlink"/>
    </a:extraClrScheme>
    <a:extraClrScheme>
      <a:clrScheme name="Dvojlinka.pot 2">
        <a:dk1>
          <a:srgbClr val="000000"/>
        </a:dk1>
        <a:lt1>
          <a:srgbClr val="FFFFCC"/>
        </a:lt1>
        <a:dk2>
          <a:srgbClr val="996600"/>
        </a:dk2>
        <a:lt2>
          <a:srgbClr val="FFFFCC"/>
        </a:lt2>
        <a:accent1>
          <a:srgbClr val="FFCC00"/>
        </a:accent1>
        <a:accent2>
          <a:srgbClr val="6666FF"/>
        </a:accent2>
        <a:accent3>
          <a:srgbClr val="FFFFE2"/>
        </a:accent3>
        <a:accent4>
          <a:srgbClr val="000000"/>
        </a:accent4>
        <a:accent5>
          <a:srgbClr val="FFE2AA"/>
        </a:accent5>
        <a:accent6>
          <a:srgbClr val="5C5CE7"/>
        </a:accent6>
        <a:hlink>
          <a:srgbClr val="999933"/>
        </a:hlink>
        <a:folHlink>
          <a:srgbClr val="990066"/>
        </a:folHlink>
      </a:clrScheme>
      <a:clrMap bg1="lt1" tx1="dk1" bg2="lt2" tx2="dk2" accent1="accent1" accent2="accent2" accent3="accent3" accent4="accent4" accent5="accent5" accent6="accent6" hlink="hlink" folHlink="folHlink"/>
    </a:extraClrScheme>
    <a:extraClrScheme>
      <a:clrScheme name="Dvojlinka.pot 3">
        <a:dk1>
          <a:srgbClr val="000000"/>
        </a:dk1>
        <a:lt1>
          <a:srgbClr val="FFFFFF"/>
        </a:lt1>
        <a:dk2>
          <a:srgbClr val="000000"/>
        </a:dk2>
        <a:lt2>
          <a:srgbClr val="FFFFFF"/>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C:\MSOffice\Šablony\Vzory prezentací\Dvojlinka.pot</Template>
  <TotalTime>956</TotalTime>
  <Words>891</Words>
  <Application>Microsoft Office PowerPoint</Application>
  <PresentationFormat>Předvádění na obrazovce (4:3)</PresentationFormat>
  <Paragraphs>140</Paragraphs>
  <Slides>10</Slides>
  <Notes>9</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10</vt:i4>
      </vt:variant>
    </vt:vector>
  </HeadingPairs>
  <TitlesOfParts>
    <vt:vector size="18" baseType="lpstr">
      <vt:lpstr>Arial</vt:lpstr>
      <vt:lpstr>Arial CE</vt:lpstr>
      <vt:lpstr>Calibri</vt:lpstr>
      <vt:lpstr>Monotype Sorts</vt:lpstr>
      <vt:lpstr>Noto Sans Symbols</vt:lpstr>
      <vt:lpstr>Symbol</vt:lpstr>
      <vt:lpstr>Times New Roman</vt:lpstr>
      <vt:lpstr>Dvojlinka</vt:lpstr>
      <vt:lpstr> Léčba alergických onemocnění</vt:lpstr>
      <vt:lpstr>Prezentace aplikace PowerPoint</vt:lpstr>
      <vt:lpstr>Prezentace aplikace PowerPoint</vt:lpstr>
      <vt:lpstr>Prezentace aplikace PowerPoint</vt:lpstr>
      <vt:lpstr>Prezentace aplikace PowerPoint</vt:lpstr>
      <vt:lpstr>Prezentace aplikace PowerPoint</vt:lpstr>
      <vt:lpstr>Léčba anafylaxe</vt:lpstr>
      <vt:lpstr>Atopická onemocnění</vt:lpstr>
      <vt:lpstr>Alergická rýma a alergické astma jsou úzce spjaty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 titulu</dc:title>
  <dc:creator>Panzner Petr</dc:creator>
  <cp:lastModifiedBy>Panzner Petr</cp:lastModifiedBy>
  <cp:revision>64</cp:revision>
  <cp:lastPrinted>1996-11-03T22:55:32Z</cp:lastPrinted>
  <dcterms:created xsi:type="dcterms:W3CDTF">1995-11-07T22:49:56Z</dcterms:created>
  <dcterms:modified xsi:type="dcterms:W3CDTF">2018-12-17T08:48:14Z</dcterms:modified>
</cp:coreProperties>
</file>