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32" r:id="rId3"/>
    <p:sldId id="361" r:id="rId4"/>
    <p:sldId id="368" r:id="rId5"/>
    <p:sldId id="334" r:id="rId6"/>
    <p:sldId id="336" r:id="rId7"/>
    <p:sldId id="362" r:id="rId8"/>
    <p:sldId id="364" r:id="rId9"/>
    <p:sldId id="365" r:id="rId10"/>
    <p:sldId id="366" r:id="rId11"/>
    <p:sldId id="363" r:id="rId12"/>
    <p:sldId id="343" r:id="rId13"/>
    <p:sldId id="345" r:id="rId14"/>
    <p:sldId id="346" r:id="rId15"/>
    <p:sldId id="369" r:id="rId16"/>
    <p:sldId id="349" r:id="rId17"/>
    <p:sldId id="371" r:id="rId18"/>
    <p:sldId id="370" r:id="rId19"/>
    <p:sldId id="372" r:id="rId20"/>
    <p:sldId id="354" r:id="rId21"/>
    <p:sldId id="373" r:id="rId22"/>
    <p:sldId id="374" r:id="rId23"/>
    <p:sldId id="375" r:id="rId24"/>
    <p:sldId id="389" r:id="rId25"/>
    <p:sldId id="376" r:id="rId26"/>
    <p:sldId id="377" r:id="rId27"/>
    <p:sldId id="378" r:id="rId28"/>
    <p:sldId id="379" r:id="rId29"/>
    <p:sldId id="380" r:id="rId30"/>
    <p:sldId id="381" r:id="rId31"/>
    <p:sldId id="390" r:id="rId32"/>
    <p:sldId id="382" r:id="rId33"/>
    <p:sldId id="392" r:id="rId34"/>
    <p:sldId id="383" r:id="rId35"/>
    <p:sldId id="384" r:id="rId36"/>
    <p:sldId id="386" r:id="rId37"/>
    <p:sldId id="387" r:id="rId38"/>
    <p:sldId id="42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23" r:id="rId57"/>
    <p:sldId id="42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22" r:id="rId66"/>
    <p:sldId id="393" r:id="rId67"/>
    <p:sldId id="304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7157-E32F-4716-89A2-2172BE6D3022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C7EE5-D17A-487A-8DE7-22CFE58CE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72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0953A-40A1-421D-9BBA-C8115487CCAC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7140-EB0B-4AC6-9E5B-177982C806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B79EA-4E1B-4616-8E32-2D455C4F3BF3}" type="slidenum">
              <a:rPr lang="cs-CZ" smtClean="0"/>
              <a:pPr eaLnBrk="1" hangingPunct="1"/>
              <a:t>24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0C46-B410-4F42-9742-7306629D1485}" type="datetimeFigureOut">
              <a:rPr lang="cs-CZ" smtClean="0"/>
              <a:pPr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MI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8093551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-prevence.cz/priznaky-a-stadia-hiv-infekce.html" TargetMode="External"/><Relationship Id="rId2" Type="http://schemas.openxmlformats.org/officeDocument/2006/relationships/hyperlink" Target="http://www.sukl.cz/prevence-a-lecba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nerologie.cz/onemocneni/hiv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1857364"/>
            <a:ext cx="4214842" cy="92869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Imunologie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6000" b="1" dirty="0" smtClean="0">
                <a:solidFill>
                  <a:schemeClr val="tx1"/>
                </a:solidFill>
              </a:rPr>
              <a:t>seminář 1</a:t>
            </a:r>
            <a:endParaRPr lang="cs-CZ" sz="6000" b="1" dirty="0">
              <a:solidFill>
                <a:schemeClr val="tx1"/>
              </a:solidFill>
            </a:endParaRPr>
          </a:p>
        </p:txBody>
      </p:sp>
      <p:pic>
        <p:nvPicPr>
          <p:cNvPr id="8" name="Obrázek 7" descr="https://encrypted-tbn0.gstatic.com/images?q=tbn:ANd9GcTeWng1NO6li93xgbOw06rgLn2-VXaQ3KUPH2RaXcDKR7s-PrH3O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643570" y="5572140"/>
            <a:ext cx="2914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Book Antiqua" pitchFamily="18" charset="0"/>
              </a:rPr>
              <a:t>J. Ochotná</a:t>
            </a:r>
          </a:p>
          <a:p>
            <a:pPr algn="ctr"/>
            <a:r>
              <a:rPr lang="cs-CZ" sz="2400" dirty="0" err="1" smtClean="0"/>
              <a:t>j.ochotna</a:t>
            </a:r>
            <a:r>
              <a:rPr lang="cs-CZ" sz="2400" dirty="0" smtClean="0"/>
              <a:t>@seznam.</a:t>
            </a:r>
            <a:r>
              <a:rPr lang="cs-CZ" sz="2400" dirty="0" err="1" smtClean="0"/>
              <a:t>cz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14414" y="2500306"/>
            <a:ext cx="6968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Imunologie seminář 3</a:t>
            </a:r>
          </a:p>
          <a:p>
            <a:pPr algn="ctr"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Vyšetření specifické imunity</a:t>
            </a:r>
            <a:endParaRPr lang="cs-CZ" sz="4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Imunofixace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641737" cy="475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428728" y="6072206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 Antiqua" pitchFamily="18" charset="0"/>
              </a:rPr>
              <a:t>Obr.: Průkaz </a:t>
            </a:r>
            <a:r>
              <a:rPr lang="cs-CZ" dirty="0" err="1" smtClean="0">
                <a:latin typeface="Book Antiqua" pitchFamily="18" charset="0"/>
              </a:rPr>
              <a:t>paraproteinu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cs-CZ" dirty="0" err="1" smtClean="0">
                <a:latin typeface="Book Antiqua" pitchFamily="18" charset="0"/>
              </a:rPr>
              <a:t>IgM</a:t>
            </a:r>
            <a:r>
              <a:rPr lang="cs-CZ" dirty="0" smtClean="0">
                <a:latin typeface="Book Antiqua" pitchFamily="18" charset="0"/>
              </a:rPr>
              <a:t> </a:t>
            </a:r>
            <a:r>
              <a:rPr lang="cs-CZ" dirty="0" smtClean="0">
                <a:latin typeface="Symbol" pitchFamily="18" charset="2"/>
              </a:rPr>
              <a:t>k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Aglutinace (shlukování)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6147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Stanovení:</a:t>
            </a:r>
          </a:p>
          <a:p>
            <a:pPr marL="457200" indent="-457200"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RF (revmatoidního faktoru)</a:t>
            </a:r>
          </a:p>
          <a:p>
            <a:pPr marL="457200" indent="-457200"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krevních skupin</a:t>
            </a:r>
          </a:p>
          <a:p>
            <a:pPr marL="457200" indent="-457200"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protilátek proti různým bakteriálním patogenům (</a:t>
            </a:r>
            <a:r>
              <a:rPr lang="cs-CZ" sz="2400" dirty="0" err="1" smtClean="0">
                <a:latin typeface="Book Antiqua" pitchFamily="18" charset="0"/>
              </a:rPr>
              <a:t>Salmonella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Listeria</a:t>
            </a:r>
            <a:r>
              <a:rPr lang="cs-CZ" sz="2400" dirty="0" smtClean="0">
                <a:latin typeface="Book Antiqua" pitchFamily="18" charset="0"/>
              </a:rPr>
              <a:t>…)</a:t>
            </a:r>
            <a:endParaRPr lang="cs-CZ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Aglutinace (shlukování)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Book Antiqua" pitchFamily="18" charset="0"/>
              </a:rPr>
              <a:t>Antigen v této reakci má korpuskulární charakter (např. erytrocyt, bakterie, </a:t>
            </a:r>
            <a:r>
              <a:rPr lang="cs-CZ" sz="2200" dirty="0" err="1" smtClean="0">
                <a:latin typeface="Book Antiqua" pitchFamily="18" charset="0"/>
              </a:rPr>
              <a:t>Ag</a:t>
            </a:r>
            <a:r>
              <a:rPr lang="cs-CZ" sz="2200" dirty="0" smtClean="0">
                <a:latin typeface="Book Antiqua" pitchFamily="18" charset="0"/>
              </a:rPr>
              <a:t> navázaný na latexové </a:t>
            </a:r>
            <a:r>
              <a:rPr lang="cs-CZ" sz="2200" dirty="0" err="1" smtClean="0">
                <a:latin typeface="Book Antiqua" pitchFamily="18" charset="0"/>
              </a:rPr>
              <a:t>častici</a:t>
            </a:r>
            <a:r>
              <a:rPr lang="cs-CZ" sz="2200" dirty="0" smtClean="0">
                <a:latin typeface="Book Antiqua" pitchFamily="18" charset="0"/>
              </a:rPr>
              <a:t>…)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Book Antiqua" pitchFamily="18" charset="0"/>
              </a:rPr>
              <a:t>Protože protilátka (</a:t>
            </a:r>
            <a:r>
              <a:rPr lang="cs-CZ" sz="2200" dirty="0" err="1" smtClean="0">
                <a:latin typeface="Book Antiqua" pitchFamily="18" charset="0"/>
              </a:rPr>
              <a:t>IgG</a:t>
            </a:r>
            <a:r>
              <a:rPr lang="cs-CZ" sz="2200" dirty="0" smtClean="0">
                <a:latin typeface="Book Antiqua" pitchFamily="18" charset="0"/>
              </a:rPr>
              <a:t>, </a:t>
            </a:r>
            <a:r>
              <a:rPr lang="cs-CZ" sz="2200" dirty="0" err="1" smtClean="0">
                <a:latin typeface="Book Antiqua" pitchFamily="18" charset="0"/>
              </a:rPr>
              <a:t>IgM</a:t>
            </a:r>
            <a:r>
              <a:rPr lang="cs-CZ" sz="2200" dirty="0" smtClean="0">
                <a:latin typeface="Book Antiqua" pitchFamily="18" charset="0"/>
              </a:rPr>
              <a:t>) má více vazebných míst, dochází ke shlukování částic či buněk na jejichž povrchu je lokalizovaný </a:t>
            </a:r>
            <a:r>
              <a:rPr lang="cs-CZ" sz="2200" dirty="0" err="1" smtClean="0">
                <a:latin typeface="Book Antiqua" pitchFamily="18" charset="0"/>
              </a:rPr>
              <a:t>Ag</a:t>
            </a:r>
            <a:endParaRPr lang="cs-CZ" sz="2200" dirty="0" smtClean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357694"/>
            <a:ext cx="2959080" cy="19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591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EIA – enzyme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immunoassay</a:t>
            </a:r>
            <a:r>
              <a:rPr lang="cs-CZ" dirty="0" smtClean="0">
                <a:solidFill>
                  <a:srgbClr val="FF00FF"/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rgbClr val="FF00FF"/>
                </a:solidFill>
                <a:latin typeface="Book Antiqua" pitchFamily="18" charset="0"/>
              </a:rPr>
            </a:br>
            <a:endParaRPr lang="cs-CZ" dirty="0" smtClean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Stanovení specifických protilátek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sz="1200" dirty="0" smtClean="0">
              <a:solidFill>
                <a:srgbClr val="3333CC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>
                <a:latin typeface="Book Antiqua" pitchFamily="18" charset="0"/>
              </a:rPr>
              <a:t>Dělení EIA metod dle výsledného produktu:</a:t>
            </a: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ELISA</a:t>
            </a:r>
            <a:r>
              <a:rPr lang="cs-CZ" dirty="0" smtClean="0">
                <a:latin typeface="Book Antiqua" pitchFamily="18" charset="0"/>
              </a:rPr>
              <a:t> (fotometrická detekce barevného produktu)</a:t>
            </a:r>
          </a:p>
          <a:p>
            <a:pPr lvl="2">
              <a:lnSpc>
                <a:spcPct val="150000"/>
              </a:lnSpc>
            </a:pPr>
            <a:endParaRPr lang="cs-CZ" sz="800" dirty="0" smtClean="0"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FEIA</a:t>
            </a:r>
            <a:r>
              <a:rPr lang="cs-CZ" dirty="0" smtClean="0">
                <a:latin typeface="Book Antiqua" pitchFamily="18" charset="0"/>
              </a:rPr>
              <a:t> (</a:t>
            </a:r>
            <a:r>
              <a:rPr lang="cs-CZ" dirty="0" err="1" smtClean="0">
                <a:latin typeface="Book Antiqua" pitchFamily="18" charset="0"/>
              </a:rPr>
              <a:t>fluorometrická</a:t>
            </a:r>
            <a:r>
              <a:rPr lang="cs-CZ" dirty="0" smtClean="0">
                <a:latin typeface="Book Antiqua" pitchFamily="18" charset="0"/>
              </a:rPr>
              <a:t> detekce fluorescence výsledného produktu)</a:t>
            </a:r>
          </a:p>
          <a:p>
            <a:pPr lvl="2">
              <a:lnSpc>
                <a:spcPct val="150000"/>
              </a:lnSpc>
            </a:pPr>
            <a:endParaRPr lang="cs-CZ" sz="800" dirty="0" smtClean="0">
              <a:latin typeface="Book Antiqua" pitchFamily="18" charset="0"/>
            </a:endParaRPr>
          </a:p>
          <a:p>
            <a:pPr lvl="2">
              <a:lnSpc>
                <a:spcPct val="150000"/>
              </a:lnSpc>
            </a:pP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LEIA</a:t>
            </a:r>
            <a:r>
              <a:rPr lang="cs-CZ" dirty="0" smtClean="0">
                <a:latin typeface="Book Antiqua" pitchFamily="18" charset="0"/>
              </a:rPr>
              <a:t> (</a:t>
            </a:r>
            <a:r>
              <a:rPr lang="cs-CZ" dirty="0" err="1" smtClean="0">
                <a:latin typeface="Book Antiqua" pitchFamily="18" charset="0"/>
              </a:rPr>
              <a:t>luminometrická</a:t>
            </a:r>
            <a:r>
              <a:rPr lang="cs-CZ" dirty="0" smtClean="0">
                <a:latin typeface="Book Antiqua" pitchFamily="18" charset="0"/>
              </a:rPr>
              <a:t> detekce světla uvolněného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při změně chemické struktury substrátu) 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cs-CZ" sz="2400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9277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EIA – enzyme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immunoassay</a:t>
            </a:r>
            <a:r>
              <a:rPr lang="cs-CZ" dirty="0" smtClean="0">
                <a:solidFill>
                  <a:srgbClr val="FF00FF"/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rgbClr val="FF00FF"/>
                </a:solidFill>
                <a:latin typeface="Book Antiqua" pitchFamily="18" charset="0"/>
              </a:rPr>
            </a:br>
            <a:endParaRPr lang="cs-CZ" dirty="0" smtClean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8280400" cy="4524315"/>
          </a:xfrm>
        </p:spPr>
        <p:txBody>
          <a:bodyPr anchor="ctr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800" b="1" dirty="0" smtClean="0">
                <a:solidFill>
                  <a:srgbClr val="FF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ELISA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- enzyme-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linked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immunosorbent</a:t>
            </a:r>
            <a:r>
              <a:rPr lang="cs-CZ" sz="28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assay</a:t>
            </a:r>
            <a:endParaRPr lang="cs-CZ" sz="2800" b="1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800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= heterogenní nekompetitivní </a:t>
            </a:r>
            <a:r>
              <a:rPr lang="cs-CZ" sz="24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sandwichová</a:t>
            </a:r>
            <a:r>
              <a:rPr lang="cs-CZ" sz="24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ELISA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vícevrstevná (</a:t>
            </a:r>
            <a:r>
              <a:rPr lang="cs-CZ" sz="24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sandwichová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) metoda – </a:t>
            </a:r>
            <a:r>
              <a:rPr lang="cs-CZ" sz="2400" b="1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analyt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(</a:t>
            </a:r>
            <a:r>
              <a:rPr lang="cs-CZ" sz="24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nebo Ab), je v konečné fázi vázán mezi dvěma vrstvami: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Ab-</a:t>
            </a:r>
            <a:r>
              <a:rPr lang="cs-CZ" sz="24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-Ab* nebo </a:t>
            </a:r>
            <a:r>
              <a:rPr lang="cs-CZ" sz="24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4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-Ab-Ab*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 smtClean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ELISA</a:t>
            </a:r>
            <a:endParaRPr lang="cs-CZ" sz="3600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600" b="1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Princip:</a:t>
            </a:r>
            <a:r>
              <a:rPr lang="cs-CZ" sz="26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pevná fáze je pokryta př. </a:t>
            </a:r>
            <a:r>
              <a:rPr lang="cs-CZ" sz="2600" dirty="0" err="1" smtClean="0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600" dirty="0" smtClean="0">
                <a:latin typeface="Book Antiqua" pitchFamily="18" charset="0"/>
                <a:ea typeface="Times New Roman" pitchFamily="18" charset="0"/>
                <a:cs typeface="Arial" charset="0"/>
              </a:rPr>
              <a:t> →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přidáme vzorek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Arial" charset="0"/>
              </a:rPr>
              <a:t>s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hledan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Arial" charset="0"/>
              </a:rPr>
              <a:t>ou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 A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Arial" charset="0"/>
              </a:rPr>
              <a:t>b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→  tvorba IK (</a:t>
            </a:r>
            <a:r>
              <a:rPr lang="cs-CZ" sz="2600" dirty="0" err="1" smtClean="0">
                <a:latin typeface="Book Antiqua" pitchFamily="18" charset="0"/>
                <a:cs typeface="Times New Roman" pitchFamily="18" charset="0"/>
              </a:rPr>
              <a:t>A</a:t>
            </a:r>
            <a:r>
              <a:rPr lang="cs-CZ" sz="2600" dirty="0" err="1" smtClean="0">
                <a:latin typeface="Book Antiqua" pitchFamily="18" charset="0"/>
                <a:cs typeface="Arial" charset="0"/>
              </a:rPr>
              <a:t>g</a:t>
            </a:r>
            <a:r>
              <a:rPr lang="cs-CZ" sz="2600" dirty="0" smtClean="0">
                <a:latin typeface="Book Antiqua" pitchFamily="18" charset="0"/>
                <a:cs typeface="Arial" charset="0"/>
              </a:rPr>
              <a:t> 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-</a:t>
            </a:r>
            <a:r>
              <a:rPr lang="cs-CZ" sz="2600" dirty="0" smtClean="0">
                <a:latin typeface="Book Antiqua" pitchFamily="18" charset="0"/>
                <a:cs typeface="Arial" charset="0"/>
              </a:rPr>
              <a:t> 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A</a:t>
            </a:r>
            <a:r>
              <a:rPr lang="cs-CZ" sz="2600" dirty="0" smtClean="0">
                <a:latin typeface="Book Antiqua" pitchFamily="18" charset="0"/>
                <a:cs typeface="Arial" charset="0"/>
              </a:rPr>
              <a:t>b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) → promytí →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přidáme </a:t>
            </a:r>
            <a:r>
              <a:rPr lang="cs-CZ" sz="2600" b="1" dirty="0" err="1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konjugát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, tzv. „sekundární Ab“ → vzniká komplex </a:t>
            </a:r>
            <a:r>
              <a:rPr lang="cs-CZ" sz="2600" dirty="0" err="1" smtClean="0">
                <a:latin typeface="Book Antiqua" pitchFamily="18" charset="0"/>
                <a:cs typeface="Times New Roman" pitchFamily="18" charset="0"/>
              </a:rPr>
              <a:t>Ag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-Ab-Ab* → promytí →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přidáme substrát 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→ enzymatická reakce → vznik barevného produktu →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zastavení reakce </a:t>
            </a:r>
            <a:r>
              <a:rPr lang="cs-CZ" sz="2600" dirty="0" smtClean="0">
                <a:latin typeface="Book Antiqua" pitchFamily="18" charset="0"/>
                <a:cs typeface="Times New Roman" pitchFamily="18" charset="0"/>
              </a:rPr>
              <a:t>→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  <a:cs typeface="Times New Roman" pitchFamily="18" charset="0"/>
              </a:rPr>
              <a:t>stanovení OD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FF"/>
                </a:solidFill>
                <a:latin typeface="Book Antiqua" pitchFamily="18" charset="0"/>
              </a:rPr>
              <a:t>ELISA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16386" b="3741"/>
          <a:stretch>
            <a:fillRect/>
          </a:stretch>
        </p:blipFill>
        <p:spPr>
          <a:xfrm>
            <a:off x="1741488" y="1600200"/>
            <a:ext cx="56594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Nepřímá imunofluorescence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Využívána především pro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stanovení autoprotilátek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Jako substrát (</a:t>
            </a:r>
            <a:r>
              <a:rPr lang="cs-CZ" sz="2400" dirty="0" err="1" smtClean="0">
                <a:latin typeface="Book Antiqua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</a:rPr>
              <a:t>) se používají buněčné linie nebo řezy tkání (krysí, opičí…)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571876"/>
            <a:ext cx="2424501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214950"/>
            <a:ext cx="288131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133850"/>
            <a:ext cx="2808287" cy="27241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Nepřímá imunofluorescence - postup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1174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1. inkubace pacientova séra (Ab) se substrátem (</a:t>
            </a:r>
            <a:r>
              <a:rPr lang="cs-CZ" sz="2400" dirty="0" err="1" smtClean="0">
                <a:latin typeface="Book Antiqua" pitchFamily="18" charset="0"/>
              </a:rPr>
              <a:t>Ag</a:t>
            </a:r>
            <a:r>
              <a:rPr lang="cs-CZ" sz="2400" dirty="0" smtClean="0">
                <a:latin typeface="Book Antiqua" pitchFamily="18" charset="0"/>
              </a:rPr>
              <a:t>) fixovaným na podložním sklíčku</a:t>
            </a:r>
          </a:p>
          <a:p>
            <a:pPr>
              <a:lnSpc>
                <a:spcPct val="16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2. inkubace s </a:t>
            </a:r>
            <a:r>
              <a:rPr lang="cs-CZ" sz="2400" dirty="0" err="1" smtClean="0">
                <a:latin typeface="Book Antiqua" pitchFamily="18" charset="0"/>
              </a:rPr>
              <a:t>anti</a:t>
            </a:r>
            <a:r>
              <a:rPr lang="cs-CZ" sz="2400" dirty="0" smtClean="0">
                <a:latin typeface="Book Antiqua" pitchFamily="18" charset="0"/>
              </a:rPr>
              <a:t>-lidskou protilátkou značenou např. FITC (</a:t>
            </a: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anti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-</a:t>
            </a: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human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IgG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/FITC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anti</a:t>
            </a:r>
            <a:r>
              <a:rPr lang="cs-CZ" sz="2400" dirty="0" smtClean="0">
                <a:latin typeface="Book Antiqua" pitchFamily="18" charset="0"/>
              </a:rPr>
              <a:t>-</a:t>
            </a:r>
            <a:r>
              <a:rPr lang="cs-CZ" sz="2400" dirty="0" err="1" smtClean="0">
                <a:latin typeface="Book Antiqua" pitchFamily="18" charset="0"/>
              </a:rPr>
              <a:t>human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IgM</a:t>
            </a:r>
            <a:r>
              <a:rPr lang="cs-CZ" sz="2400" dirty="0" smtClean="0">
                <a:latin typeface="Book Antiqua" pitchFamily="18" charset="0"/>
              </a:rPr>
              <a:t>/FITC,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anti</a:t>
            </a:r>
            <a:r>
              <a:rPr lang="cs-CZ" sz="2400" dirty="0" smtClean="0">
                <a:latin typeface="Book Antiqua" pitchFamily="18" charset="0"/>
              </a:rPr>
              <a:t>-</a:t>
            </a:r>
            <a:r>
              <a:rPr lang="cs-CZ" sz="2400" dirty="0" err="1" smtClean="0">
                <a:latin typeface="Book Antiqua" pitchFamily="18" charset="0"/>
              </a:rPr>
              <a:t>human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IgA</a:t>
            </a:r>
            <a:r>
              <a:rPr lang="cs-CZ" sz="2400" dirty="0" smtClean="0">
                <a:latin typeface="Book Antiqua" pitchFamily="18" charset="0"/>
              </a:rPr>
              <a:t>/FITC)</a:t>
            </a:r>
          </a:p>
          <a:p>
            <a:pPr>
              <a:lnSpc>
                <a:spcPct val="160000"/>
              </a:lnSpc>
              <a:buNone/>
            </a:pPr>
            <a:r>
              <a:rPr lang="cs-CZ" sz="2400" dirty="0" smtClean="0">
                <a:latin typeface="Book Antiqua" pitchFamily="18" charset="0"/>
              </a:rPr>
              <a:t>3. hodnocení fluorescenčním mikroskopem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slideplayer.cz/7/1918583/slides/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14292"/>
            <a:ext cx="8358750" cy="626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14282" y="2786058"/>
            <a:ext cx="8572500" cy="1114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Vyšetření protilátek</a:t>
            </a:r>
          </a:p>
        </p:txBody>
      </p:sp>
    </p:spTree>
    <p:extLst>
      <p:ext uri="{BB962C8B-B14F-4D97-AF65-F5344CB8AC3E}">
        <p14:creationId xmlns:p14="http://schemas.microsoft.com/office/powerpoint/2010/main" val="37668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Nepřímá imunofluorescence </a:t>
            </a:r>
            <a:b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stanovení autoprotilátek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34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7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Vyšetření buněčné imunity</a:t>
            </a:r>
            <a:endParaRPr lang="cs-CZ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Vyšetření buněčné imunity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857364"/>
            <a:ext cx="7901014" cy="4143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</a:t>
            </a:r>
            <a:r>
              <a:rPr lang="cs-CZ" sz="2400" dirty="0" err="1" smtClean="0">
                <a:latin typeface="Book Antiqua" pitchFamily="18" charset="0"/>
              </a:rPr>
              <a:t>leukocytárních</a:t>
            </a:r>
            <a:r>
              <a:rPr lang="cs-CZ" sz="2400" dirty="0" smtClean="0">
                <a:latin typeface="Book Antiqua" pitchFamily="18" charset="0"/>
              </a:rPr>
              <a:t> populací (krevní obraz+</a:t>
            </a:r>
            <a:r>
              <a:rPr lang="cs-CZ" sz="2400" dirty="0" err="1" smtClean="0">
                <a:latin typeface="Book Antiqua" pitchFamily="18" charset="0"/>
              </a:rPr>
              <a:t>dif</a:t>
            </a:r>
            <a:r>
              <a:rPr lang="cs-CZ" sz="2400" dirty="0" smtClean="0">
                <a:latin typeface="Book Antiqua" pitchFamily="18" charset="0"/>
              </a:rPr>
              <a:t>., FC)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buNone/>
            </a:pPr>
            <a:endParaRPr lang="cs-CZ" sz="2400" dirty="0" smtClean="0">
              <a:latin typeface="Book Antiqua" pitchFamily="18" charset="0"/>
            </a:endParaRPr>
          </a:p>
        </p:txBody>
      </p:sp>
      <p:pic>
        <p:nvPicPr>
          <p:cNvPr id="65538" name="Picture 2" descr="http://www.gyne.cz/clanky/2014/114cl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143248"/>
            <a:ext cx="3181347" cy="3198135"/>
          </a:xfrm>
          <a:prstGeom prst="rect">
            <a:avLst/>
          </a:prstGeom>
          <a:noFill/>
        </p:spPr>
      </p:pic>
      <p:pic>
        <p:nvPicPr>
          <p:cNvPr id="65540" name="Picture 4" descr="http://www.szs-tabor.cz/Projekt/projekt/som/Obrazovy_pruvodce/tema/t06/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414737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49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00FF"/>
                </a:solidFill>
                <a:latin typeface="Book Antiqua" pitchFamily="18" charset="0"/>
              </a:rPr>
              <a:t>Průtoková </a:t>
            </a:r>
            <a:r>
              <a:rPr lang="cs-CZ" b="1" dirty="0" err="1" smtClean="0">
                <a:solidFill>
                  <a:srgbClr val="FF00FF"/>
                </a:solidFill>
                <a:latin typeface="Book Antiqua" pitchFamily="18" charset="0"/>
              </a:rPr>
              <a:t>cytometrie</a:t>
            </a:r>
            <a:endParaRPr lang="cs-CZ" b="1" dirty="0" smtClean="0">
              <a:solidFill>
                <a:srgbClr val="FF00FF"/>
              </a:solidFill>
              <a:latin typeface="Book Antiqua" pitchFamily="18" charset="0"/>
            </a:endParaRPr>
          </a:p>
        </p:txBody>
      </p:sp>
      <p:pic>
        <p:nvPicPr>
          <p:cNvPr id="2051" name="Picture 5" descr="flow-cytometr-fc500-cytom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79914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341438"/>
            <a:ext cx="8424862" cy="4751387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lnSpc>
                <a:spcPct val="150000"/>
              </a:lnSpc>
              <a:buFont typeface="Arial" charset="0"/>
              <a:buAutoNum type="alphaLcParenR"/>
              <a:defRPr/>
            </a:pPr>
            <a: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  <a:t>kvantitativní testy</a:t>
            </a:r>
            <a:r>
              <a:rPr lang="cs-CZ" sz="2800" b="1" dirty="0" smtClean="0">
                <a:solidFill>
                  <a:schemeClr val="tx1"/>
                </a:solidFill>
                <a:latin typeface="Book Antiqua" pitchFamily="18" charset="0"/>
              </a:rPr>
              <a:t>:  </a:t>
            </a:r>
            <a:r>
              <a:rPr lang="cs-CZ" sz="2800" dirty="0" smtClean="0">
                <a:solidFill>
                  <a:schemeClr val="tx1"/>
                </a:solidFill>
                <a:latin typeface="Book Antiqua" pitchFamily="18" charset="0"/>
              </a:rPr>
              <a:t>vyšetření subpopulací lymfocytů, NK, aktivovaných T lymfocytů; poměru CD4/CD8 (dg. AIDS), onkoproteiny (dg. malignit), atd.</a:t>
            </a:r>
          </a:p>
          <a:p>
            <a:pPr marL="514350" indent="-514350" algn="l">
              <a:lnSpc>
                <a:spcPct val="150000"/>
              </a:lnSpc>
              <a:defRPr/>
            </a:pPr>
            <a:endParaRPr lang="cs-CZ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  <a:t>b) kvalitativní testy (funkční)</a:t>
            </a:r>
            <a:r>
              <a:rPr lang="cs-CZ" sz="2800" b="1" dirty="0" smtClean="0">
                <a:solidFill>
                  <a:schemeClr val="tx1"/>
                </a:solidFill>
                <a:latin typeface="Book Antiqua" pitchFamily="18" charset="0"/>
              </a:rPr>
              <a:t>: </a:t>
            </a:r>
            <a:endParaRPr lang="cs-CZ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 algn="l">
              <a:lnSpc>
                <a:spcPct val="150000"/>
              </a:lnSpc>
              <a:buFontTx/>
              <a:buChar char="-"/>
              <a:defRPr/>
            </a:pP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> vyšetření fagocytózy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(ingesce, oxidativní vzplanutí)</a:t>
            </a:r>
          </a:p>
          <a:p>
            <a:pPr lvl="1" algn="l">
              <a:lnSpc>
                <a:spcPct val="150000"/>
              </a:lnSpc>
              <a:buFontTx/>
              <a:buChar char="-"/>
              <a:defRPr/>
            </a:pP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> testy aktivace 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(př. T-lymfocytů, </a:t>
            </a:r>
            <a:r>
              <a:rPr lang="cs-CZ" dirty="0" err="1" smtClean="0">
                <a:solidFill>
                  <a:schemeClr val="tx1"/>
                </a:solidFill>
                <a:latin typeface="Book Antiqua" pitchFamily="18" charset="0"/>
              </a:rPr>
              <a:t>bazofilů</a:t>
            </a:r>
            <a:r>
              <a:rPr lang="cs-CZ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343900" cy="714375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FF"/>
                </a:solidFill>
                <a:latin typeface="Book Antiqua" pitchFamily="18" charset="0"/>
              </a:rPr>
              <a:t>Průtoková </a:t>
            </a:r>
            <a:r>
              <a:rPr lang="cs-CZ" sz="3200" b="1" dirty="0" err="1" smtClean="0">
                <a:solidFill>
                  <a:srgbClr val="FF00FF"/>
                </a:solidFill>
                <a:latin typeface="Book Antiqua" pitchFamily="18" charset="0"/>
              </a:rPr>
              <a:t>cytometrie</a:t>
            </a:r>
            <a:r>
              <a:rPr lang="cs-CZ" sz="3200" b="1" dirty="0" smtClean="0">
                <a:solidFill>
                  <a:srgbClr val="FF00FF"/>
                </a:solidFill>
                <a:latin typeface="Book Antiqua" pitchFamily="18" charset="0"/>
              </a:rPr>
              <a:t> – příklady využití</a:t>
            </a:r>
            <a:endParaRPr lang="cs-CZ" sz="3200" dirty="0" smtClean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8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Průtoková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cytometrie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(FC)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992888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Metoda používaná pro analýzu buněk v suspenzi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Používána pro analýzu krevních leukocytů, </a:t>
            </a:r>
            <a:r>
              <a:rPr lang="cs-CZ" sz="2400" dirty="0" err="1" smtClean="0">
                <a:latin typeface="Book Antiqua" pitchFamily="18" charset="0"/>
              </a:rPr>
              <a:t>bb</a:t>
            </a:r>
            <a:r>
              <a:rPr lang="cs-CZ" sz="2400" dirty="0" smtClean="0">
                <a:latin typeface="Book Antiqua" pitchFamily="18" charset="0"/>
              </a:rPr>
              <a:t>. kostní dřeně, popř. analýzu </a:t>
            </a:r>
            <a:r>
              <a:rPr lang="cs-CZ" sz="2400" dirty="0" err="1" smtClean="0">
                <a:latin typeface="Book Antiqua" pitchFamily="18" charset="0"/>
              </a:rPr>
              <a:t>bb</a:t>
            </a:r>
            <a:r>
              <a:rPr lang="cs-CZ" sz="2400" dirty="0" smtClean="0">
                <a:latin typeface="Book Antiqua" pitchFamily="18" charset="0"/>
              </a:rPr>
              <a:t>. v moči, </a:t>
            </a:r>
            <a:r>
              <a:rPr lang="cs-CZ" sz="2400" dirty="0" err="1" smtClean="0">
                <a:latin typeface="Book Antiqua" pitchFamily="18" charset="0"/>
              </a:rPr>
              <a:t>likvoru</a:t>
            </a:r>
            <a:r>
              <a:rPr lang="cs-CZ" sz="2400" dirty="0" smtClean="0">
                <a:latin typeface="Book Antiqua" pitchFamily="18" charset="0"/>
              </a:rPr>
              <a:t>, výpotcích, bronchoalveolární </a:t>
            </a:r>
            <a:r>
              <a:rPr lang="cs-CZ" sz="2400" dirty="0" err="1" smtClean="0">
                <a:latin typeface="Book Antiqua" pitchFamily="18" charset="0"/>
              </a:rPr>
              <a:t>laváži</a:t>
            </a:r>
            <a:r>
              <a:rPr lang="cs-CZ" sz="2400" dirty="0" smtClean="0">
                <a:latin typeface="Book Antiqua" pitchFamily="18" charset="0"/>
              </a:rPr>
              <a:t> atd.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Průtoková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cytometrie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detekuje u sledovaného vzorku </a:t>
            </a: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buněk:</a:t>
            </a:r>
          </a:p>
          <a:p>
            <a:pPr lvl="0">
              <a:lnSpc>
                <a:spcPct val="150000"/>
              </a:lnSpc>
            </a:pPr>
            <a:endParaRPr lang="cs-CZ" sz="1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	- </a:t>
            </a:r>
            <a:r>
              <a:rPr lang="cs-CZ" sz="2400" b="1" dirty="0">
                <a:solidFill>
                  <a:prstClr val="black"/>
                </a:solidFill>
                <a:latin typeface="Book Antiqua" pitchFamily="18" charset="0"/>
              </a:rPr>
              <a:t>FSC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(forward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scatter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)-přímý rozptyl, velikost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bb</a:t>
            </a: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000" dirty="0">
              <a:solidFill>
                <a:prstClr val="black"/>
              </a:solidFill>
              <a:latin typeface="Book Antiqua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		- </a:t>
            </a:r>
            <a:r>
              <a:rPr lang="cs-CZ" sz="2400" b="1" dirty="0">
                <a:solidFill>
                  <a:prstClr val="black"/>
                </a:solidFill>
                <a:latin typeface="Book Antiqua" pitchFamily="18" charset="0"/>
              </a:rPr>
              <a:t>SSC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(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side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scatter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)- boční rozptyl,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granularita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bb</a:t>
            </a: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  <a:p>
            <a:pPr lvl="0">
              <a:lnSpc>
                <a:spcPct val="150000"/>
              </a:lnSpc>
              <a:buNone/>
            </a:pPr>
            <a:endParaRPr lang="cs-CZ" sz="1000" dirty="0">
              <a:solidFill>
                <a:prstClr val="black"/>
              </a:solidFill>
              <a:latin typeface="Book Antiqua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		- </a:t>
            </a:r>
            <a:r>
              <a:rPr lang="cs-CZ" sz="2400" b="1" dirty="0">
                <a:solidFill>
                  <a:prstClr val="black"/>
                </a:solidFill>
                <a:latin typeface="Book Antiqua" pitchFamily="18" charset="0"/>
              </a:rPr>
              <a:t>fluorescenci 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– na buňky se váží monoklonální </a:t>
            </a: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   </a:t>
            </a:r>
            <a:b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                                    protilátky značené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fluorochromy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/>
            </a:r>
            <a:b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cs-CZ" sz="2400" dirty="0" smtClean="0">
                <a:solidFill>
                  <a:prstClr val="black"/>
                </a:solidFill>
                <a:latin typeface="Book Antiqua" pitchFamily="18" charset="0"/>
              </a:rPr>
              <a:t>                                    (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FITC, PE, Texas </a:t>
            </a:r>
            <a:r>
              <a:rPr lang="cs-CZ" sz="2400" dirty="0" err="1" smtClean="0">
                <a:solidFill>
                  <a:prstClr val="black"/>
                </a:solidFill>
                <a:latin typeface="Book Antiqua" pitchFamily="18" charset="0"/>
              </a:rPr>
              <a:t>red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…)</a:t>
            </a:r>
          </a:p>
          <a:p>
            <a:endParaRPr lang="cs-CZ" sz="2400" dirty="0"/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Průtoková </a:t>
            </a:r>
            <a:r>
              <a:rPr lang="cs-CZ" sz="3600" b="1" dirty="0" err="1" smtClean="0">
                <a:solidFill>
                  <a:srgbClr val="E406C4"/>
                </a:solidFill>
                <a:latin typeface="Book Antiqua" pitchFamily="18" charset="0"/>
              </a:rPr>
              <a:t>cytometrie</a:t>
            </a:r>
            <a:endParaRPr lang="cs-CZ" sz="3600" b="1" dirty="0" smtClean="0">
              <a:solidFill>
                <a:srgbClr val="E406C4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6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Průtokový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cytometr</a:t>
            </a:r>
            <a:endParaRPr lang="cs-CZ" sz="3600" b="1" dirty="0" smtClean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   Průtokový </a:t>
            </a:r>
            <a:r>
              <a:rPr lang="cs-CZ" sz="2800" dirty="0" err="1" smtClean="0">
                <a:latin typeface="Book Antiqua" pitchFamily="18" charset="0"/>
              </a:rPr>
              <a:t>cytometr</a:t>
            </a:r>
            <a:r>
              <a:rPr lang="cs-CZ" sz="2800" dirty="0" smtClean="0">
                <a:latin typeface="Book Antiqua" pitchFamily="18" charset="0"/>
              </a:rPr>
              <a:t> se skládá ze 3 částí: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/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A) systém fluidní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/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B) systém optický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/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C) systém elektronický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888"/>
            <a:ext cx="443706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0" y="714356"/>
            <a:ext cx="857256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       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Průtokový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cytometr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b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                           – systém fluidní</a:t>
            </a:r>
          </a:p>
        </p:txBody>
      </p:sp>
      <p:pic>
        <p:nvPicPr>
          <p:cNvPr id="5123" name="Picture 4" descr="image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2500306"/>
            <a:ext cx="4057650" cy="3595688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85720" y="2500306"/>
            <a:ext cx="46164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cs-CZ" sz="2400" dirty="0">
                <a:latin typeface="Book Antiqua" pitchFamily="18" charset="0"/>
              </a:rPr>
              <a:t>Pomocí fluidního systému jsou </a:t>
            </a:r>
            <a:r>
              <a:rPr lang="cs-CZ" sz="2400" dirty="0" err="1">
                <a:latin typeface="Book Antiqua" pitchFamily="18" charset="0"/>
              </a:rPr>
              <a:t>bb</a:t>
            </a:r>
            <a:r>
              <a:rPr lang="cs-CZ" sz="2400" dirty="0">
                <a:latin typeface="Book Antiqua" pitchFamily="18" charset="0"/>
              </a:rPr>
              <a:t>. obaleny nosnou tekutinou, jednotlivé </a:t>
            </a:r>
            <a:r>
              <a:rPr lang="cs-CZ" sz="2400" dirty="0" err="1">
                <a:latin typeface="Book Antiqua" pitchFamily="18" charset="0"/>
              </a:rPr>
              <a:t>bb</a:t>
            </a:r>
            <a:r>
              <a:rPr lang="cs-CZ" sz="2400" dirty="0">
                <a:latin typeface="Book Antiqua" pitchFamily="18" charset="0"/>
              </a:rPr>
              <a:t>. prochází tenkou kapilárou </a:t>
            </a:r>
            <a:r>
              <a:rPr lang="cs-CZ" sz="2400" b="1" dirty="0">
                <a:latin typeface="Book Antiqua" pitchFamily="18" charset="0"/>
              </a:rPr>
              <a:t>jedna za druhou </a:t>
            </a:r>
            <a:r>
              <a:rPr lang="cs-CZ" sz="2400" b="1" dirty="0" smtClean="0">
                <a:latin typeface="Book Antiqua" pitchFamily="18" charset="0"/>
              </a:rPr>
              <a:t/>
            </a:r>
            <a:br>
              <a:rPr lang="cs-CZ" sz="2400" b="1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do </a:t>
            </a:r>
            <a:r>
              <a:rPr lang="cs-CZ" sz="2400" dirty="0">
                <a:latin typeface="Book Antiqua" pitchFamily="18" charset="0"/>
              </a:rPr>
              <a:t>průtokové komůrky, kde se kříží s paprskem laseru. </a:t>
            </a:r>
          </a:p>
        </p:txBody>
      </p:sp>
    </p:spTree>
    <p:extLst>
      <p:ext uri="{BB962C8B-B14F-4D97-AF65-F5344CB8AC3E}">
        <p14:creationId xmlns:p14="http://schemas.microsoft.com/office/powerpoint/2010/main" val="36301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358114" cy="14700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Průtokový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cytometr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                                          </a:t>
            </a:r>
            <a:b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                   – systém optický</a:t>
            </a:r>
          </a:p>
        </p:txBody>
      </p:sp>
      <p:pic>
        <p:nvPicPr>
          <p:cNvPr id="6147" name="Picture 5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2116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Grp="1"/>
          </p:cNvSpPr>
          <p:nvPr>
            <p:ph type="subTitle" idx="1"/>
          </p:nvPr>
        </p:nvSpPr>
        <p:spPr>
          <a:xfrm>
            <a:off x="468313" y="1844675"/>
            <a:ext cx="4751387" cy="29527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Systém optický se skládá </a:t>
            </a:r>
            <a:b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z 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laseru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a 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soustavy čoček </a:t>
            </a:r>
            <a:b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a hranolů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(které usměrňují světelný paprsek) a 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optických detektorů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1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Protilátky (imunoglobuliny)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329642" cy="3829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Specifická humorální imunita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Jsou produkovány plazmatickými buňkami (B lymfocyty)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latin typeface="Book Antiqua" pitchFamily="18" charset="0"/>
              </a:rPr>
              <a:t>Izotypy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IgM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IgG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IgA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IgE</a:t>
            </a:r>
            <a:r>
              <a:rPr lang="cs-CZ" sz="2400" dirty="0" smtClean="0">
                <a:latin typeface="Book Antiqua" pitchFamily="18" charset="0"/>
              </a:rPr>
              <a:t>, </a:t>
            </a:r>
            <a:r>
              <a:rPr lang="cs-CZ" sz="2400" dirty="0" err="1" smtClean="0">
                <a:latin typeface="Book Antiqua" pitchFamily="18" charset="0"/>
              </a:rPr>
              <a:t>IgD</a:t>
            </a: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</a:t>
            </a:r>
            <a:r>
              <a:rPr lang="cs-CZ" sz="2400" b="1" dirty="0" smtClean="0">
                <a:latin typeface="Book Antiqua" pitchFamily="18" charset="0"/>
              </a:rPr>
              <a:t>celkové koncentrace </a:t>
            </a:r>
            <a:r>
              <a:rPr lang="cs-CZ" sz="2400" dirty="0" smtClean="0">
                <a:latin typeface="Book Antiqua" pitchFamily="18" charset="0"/>
              </a:rPr>
              <a:t>imunoglobulinů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</a:t>
            </a:r>
            <a:r>
              <a:rPr lang="cs-CZ" sz="2400" b="1" dirty="0" smtClean="0">
                <a:latin typeface="Book Antiqua" pitchFamily="18" charset="0"/>
              </a:rPr>
              <a:t>specifických</a:t>
            </a:r>
            <a:r>
              <a:rPr lang="cs-CZ" sz="2400" dirty="0" smtClean="0">
                <a:latin typeface="Book Antiqua" pitchFamily="18" charset="0"/>
              </a:rPr>
              <a:t> imunoglobulinů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20482" name="Picture 2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545362"/>
            <a:ext cx="2500298" cy="231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Průtokový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cytometr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b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                   – systém elektronický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68313" y="2307793"/>
            <a:ext cx="8229600" cy="3455987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cs-CZ" sz="2400" dirty="0" smtClean="0">
                <a:latin typeface="Book Antiqua" pitchFamily="18" charset="0"/>
              </a:rPr>
              <a:t>Elektronický systém převádí optický signál na elektrický a zároveň jej digitalizuje pro počítačovou analýzu.</a:t>
            </a:r>
          </a:p>
          <a:p>
            <a:pPr>
              <a:lnSpc>
                <a:spcPct val="135000"/>
              </a:lnSpc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35000"/>
              </a:lnSpc>
            </a:pPr>
            <a:r>
              <a:rPr lang="cs-CZ" sz="2400" dirty="0" smtClean="0">
                <a:latin typeface="Book Antiqua" pitchFamily="18" charset="0"/>
              </a:rPr>
              <a:t>Data všech parametrů měřených na jedné buňce jsou shromážděna a uchována jako datový soubor, který je připraven k následné analýze</a:t>
            </a:r>
          </a:p>
        </p:txBody>
      </p:sp>
    </p:spTree>
    <p:extLst>
      <p:ext uri="{BB962C8B-B14F-4D97-AF65-F5344CB8AC3E}">
        <p14:creationId xmlns:p14="http://schemas.microsoft.com/office/powerpoint/2010/main" val="32342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Stanovení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leukocytárních</a:t>
            </a:r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subpopulací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5"/>
            <a:ext cx="5000660" cy="392909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Stanovení jednotlivých buněčných populací pomocí vazby monoklonální protilátky na povrchový  antigen buněk (CD) </a:t>
            </a:r>
            <a:br>
              <a:rPr lang="cs-CZ" sz="2400" dirty="0" smtClean="0">
                <a:latin typeface="Book Antiqua" pitchFamily="18" charset="0"/>
              </a:rPr>
            </a:br>
            <a:endParaRPr lang="cs-CZ" sz="9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Různé protilátky jsou označeny různými </a:t>
            </a:r>
            <a:r>
              <a:rPr lang="cs-CZ" sz="2400" dirty="0" err="1" smtClean="0">
                <a:latin typeface="Book Antiqua" pitchFamily="18" charset="0"/>
              </a:rPr>
              <a:t>fluorochromy</a:t>
            </a:r>
            <a:r>
              <a:rPr lang="cs-CZ" sz="2400" dirty="0" smtClean="0">
                <a:latin typeface="Book Antiqua" pitchFamily="18" charset="0"/>
              </a:rPr>
              <a:t> (FITC,PE,PC5)</a:t>
            </a:r>
          </a:p>
          <a:p>
            <a:endParaRPr lang="cs-CZ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2000240"/>
            <a:ext cx="3348033" cy="2786082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2009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CD3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zralé T lymfocyty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CD4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subpopulace pomocných T lymfocytů (30 - 60%)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CD8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subpopulace cytotoxických T lymfocytů (15 - 30%) 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CD25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aktivované T lymfocyty   (1 - 5%)        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CD19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zralé B lymfocyty (5 - 15%)        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 smtClean="0">
                <a:latin typeface="Book Antiqua" pitchFamily="18" charset="0"/>
              </a:rPr>
              <a:t>CD16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 smtClean="0">
                <a:latin typeface="Book Antiqua" pitchFamily="18" charset="0"/>
              </a:rPr>
              <a:t> ,CD56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NK buňky (5 - 15%)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CD14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buňky: monocyty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CD15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buňky: granulocyty</a:t>
            </a:r>
          </a:p>
          <a:p>
            <a:pPr eaLnBrk="1" hangingPunct="1">
              <a:lnSpc>
                <a:spcPct val="150000"/>
              </a:lnSpc>
            </a:pPr>
            <a:r>
              <a:rPr lang="cs-CZ" sz="2000" dirty="0">
                <a:latin typeface="Book Antiqua" pitchFamily="18" charset="0"/>
              </a:rPr>
              <a:t>CD38</a:t>
            </a:r>
            <a:r>
              <a:rPr lang="cs-CZ" sz="2000" baseline="30000" dirty="0">
                <a:latin typeface="Book Antiqua" pitchFamily="18" charset="0"/>
              </a:rPr>
              <a:t>+</a:t>
            </a:r>
            <a:r>
              <a:rPr lang="cs-CZ" sz="2000" dirty="0">
                <a:latin typeface="Book Antiqua" pitchFamily="18" charset="0"/>
              </a:rPr>
              <a:t> buňky: plazmatické buňky</a:t>
            </a:r>
            <a:r>
              <a:rPr lang="cs-CZ" sz="2000" b="1" dirty="0">
                <a:solidFill>
                  <a:srgbClr val="003300"/>
                </a:solidFill>
                <a:latin typeface="Book Antiqua" pitchFamily="18" charset="0"/>
              </a:rPr>
              <a:t>           </a:t>
            </a:r>
            <a:r>
              <a:rPr lang="cs-CZ" sz="2000" b="1" dirty="0">
                <a:solidFill>
                  <a:srgbClr val="003300"/>
                </a:solidFill>
              </a:rPr>
              <a:t>                   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cs-CZ" sz="2000" b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467544" y="523009"/>
            <a:ext cx="84048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sz="2400" b="1" dirty="0">
              <a:latin typeface="Times New Roman" pitchFamily="18" charset="0"/>
            </a:endParaRPr>
          </a:p>
          <a:p>
            <a:pPr eaLnBrk="1" hangingPunct="1"/>
            <a:r>
              <a:rPr lang="cs-CZ" sz="3600" b="1" dirty="0">
                <a:solidFill>
                  <a:srgbClr val="FF00FF"/>
                </a:solidFill>
                <a:latin typeface="Book Antiqua" pitchFamily="18" charset="0"/>
              </a:rPr>
              <a:t>Významné povrchové znaky leukocytů</a:t>
            </a:r>
            <a:endParaRPr lang="cs-CZ" sz="3600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5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28596" y="1500174"/>
            <a:ext cx="8429684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Stanovení poměru CD4</a:t>
            </a:r>
            <a:r>
              <a:rPr kumimoji="0" lang="cs-CZ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+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/CD8</a:t>
            </a:r>
            <a:r>
              <a:rPr kumimoji="0" lang="cs-CZ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+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T lymfocytů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2910" y="2428868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 Nesrážlivá krev – inkubace s </a:t>
            </a:r>
            <a:r>
              <a:rPr lang="cs-CZ" sz="2400" dirty="0" err="1" smtClean="0">
                <a:latin typeface="Book Antiqua" pitchFamily="18" charset="0"/>
              </a:rPr>
              <a:t>anti</a:t>
            </a:r>
            <a:r>
              <a:rPr lang="cs-CZ" sz="2400" dirty="0" smtClean="0">
                <a:latin typeface="Book Antiqua" pitchFamily="18" charset="0"/>
              </a:rPr>
              <a:t>-CD3 </a:t>
            </a:r>
            <a:r>
              <a:rPr lang="cs-CZ" sz="2400" dirty="0" err="1" smtClean="0">
                <a:latin typeface="Book Antiqua" pitchFamily="18" charset="0"/>
              </a:rPr>
              <a:t>mAb</a:t>
            </a:r>
            <a:r>
              <a:rPr lang="cs-CZ" sz="2400" dirty="0" smtClean="0">
                <a:latin typeface="Book Antiqua" pitchFamily="18" charset="0"/>
              </a:rPr>
              <a:t>-FITC </a:t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dirty="0" smtClean="0">
                <a:latin typeface="Book Antiqua" pitchFamily="18" charset="0"/>
              </a:rPr>
              <a:t>  a </a:t>
            </a:r>
            <a:r>
              <a:rPr lang="cs-CZ" sz="2400" dirty="0" err="1" smtClean="0">
                <a:latin typeface="Book Antiqua" pitchFamily="18" charset="0"/>
              </a:rPr>
              <a:t>anti</a:t>
            </a:r>
            <a:r>
              <a:rPr lang="cs-CZ" sz="2400" dirty="0" smtClean="0">
                <a:latin typeface="Book Antiqua" pitchFamily="18" charset="0"/>
              </a:rPr>
              <a:t>-CD4 </a:t>
            </a:r>
            <a:r>
              <a:rPr lang="cs-CZ" sz="2400" dirty="0" err="1" smtClean="0">
                <a:latin typeface="Book Antiqua" pitchFamily="18" charset="0"/>
              </a:rPr>
              <a:t>mAb</a:t>
            </a:r>
            <a:r>
              <a:rPr lang="cs-CZ" sz="2400" dirty="0" smtClean="0">
                <a:latin typeface="Book Antiqua" pitchFamily="18" charset="0"/>
              </a:rPr>
              <a:t>-PE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Lýza erytrocytů, promytí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Změření na průtokovém </a:t>
            </a:r>
            <a:r>
              <a:rPr lang="cs-CZ" sz="2400" dirty="0" err="1" smtClean="0">
                <a:latin typeface="Book Antiqua" pitchFamily="18" charset="0"/>
              </a:rPr>
              <a:t>cytometru</a:t>
            </a:r>
            <a:endParaRPr lang="cs-CZ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8569325" cy="22145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1. rozdělení </a:t>
            </a:r>
            <a:r>
              <a:rPr lang="cs-CZ" sz="2400" dirty="0" err="1" smtClean="0">
                <a:solidFill>
                  <a:schemeClr val="tx1"/>
                </a:solidFill>
                <a:latin typeface="Book Antiqua" pitchFamily="18" charset="0"/>
              </a:rPr>
              <a:t>bb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. podle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 velikosti (FSC) 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a </a:t>
            </a:r>
            <a:r>
              <a:rPr lang="cs-CZ" sz="2400" b="1" dirty="0" err="1" smtClean="0">
                <a:solidFill>
                  <a:schemeClr val="tx1"/>
                </a:solidFill>
                <a:latin typeface="Book Antiqua" pitchFamily="18" charset="0"/>
              </a:rPr>
              <a:t>granularity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 (SSC)  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na základní populace (lymfocyty, monocyty, granulocyty),  graficky znázorněny v tzv. </a:t>
            </a:r>
            <a:r>
              <a:rPr lang="cs-CZ" sz="2400" b="1" dirty="0" smtClean="0">
                <a:solidFill>
                  <a:schemeClr val="tx1"/>
                </a:solidFill>
                <a:latin typeface="Book Antiqua" pitchFamily="18" charset="0"/>
              </a:rPr>
              <a:t>histogramu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, viz obr.</a:t>
            </a:r>
          </a:p>
        </p:txBody>
      </p:sp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250825" y="476250"/>
            <a:ext cx="8715375" cy="500063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Analýza výsledků </a:t>
            </a:r>
            <a:endParaRPr lang="cs-CZ" sz="3600" dirty="0" smtClean="0">
              <a:solidFill>
                <a:srgbClr val="E406C4"/>
              </a:solidFill>
              <a:latin typeface="Book Antiqua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8" y="2911404"/>
            <a:ext cx="421481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050" y="2852738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SSC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372225" y="6396038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FSC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356100" y="587692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00"/>
                </a:solidFill>
              </a:rPr>
              <a:t>lymfo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5651500" y="5157788"/>
            <a:ext cx="78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00"/>
                </a:solidFill>
              </a:rPr>
              <a:t>mono</a:t>
            </a:r>
            <a:endParaRPr lang="cs-CZ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867400" y="3500438"/>
            <a:ext cx="928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00"/>
                </a:solidFill>
              </a:rPr>
              <a:t>neutro</a:t>
            </a:r>
          </a:p>
        </p:txBody>
      </p:sp>
    </p:spTree>
    <p:extLst>
      <p:ext uri="{BB962C8B-B14F-4D97-AF65-F5344CB8AC3E}">
        <p14:creationId xmlns:p14="http://schemas.microsoft.com/office/powerpoint/2010/main" val="110897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Analýza výsledků - fluorescence</a:t>
            </a:r>
            <a: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  <a:t/>
            </a:r>
            <a:b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</a:br>
            <a: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  <a:t/>
            </a:r>
            <a:br>
              <a:rPr lang="cs-CZ" sz="2800" b="1" dirty="0" smtClean="0">
                <a:solidFill>
                  <a:srgbClr val="E406C4"/>
                </a:solidFill>
                <a:latin typeface="Book Antiqua" pitchFamily="18" charset="0"/>
              </a:rPr>
            </a:br>
            <a:r>
              <a:rPr lang="cs-CZ" sz="2800" b="1" dirty="0" smtClean="0">
                <a:latin typeface="Book Antiqua" pitchFamily="18" charset="0"/>
              </a:rPr>
              <a:t>Stanovení celkové populace T lymfocytů </a:t>
            </a:r>
            <a:br>
              <a:rPr lang="cs-CZ" sz="2800" b="1" dirty="0" smtClean="0">
                <a:latin typeface="Book Antiqua" pitchFamily="18" charset="0"/>
              </a:rPr>
            </a:br>
            <a:r>
              <a:rPr lang="cs-CZ" sz="2800" b="1" dirty="0" smtClean="0">
                <a:latin typeface="Book Antiqua" pitchFamily="18" charset="0"/>
              </a:rPr>
              <a:t>a pomocných lymfocytů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32038"/>
            <a:ext cx="7989887" cy="4525962"/>
          </a:xfrm>
        </p:spPr>
      </p:pic>
    </p:spTree>
    <p:extLst>
      <p:ext uri="{BB962C8B-B14F-4D97-AF65-F5344CB8AC3E}">
        <p14:creationId xmlns:p14="http://schemas.microsoft.com/office/powerpoint/2010/main" val="1799156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496300" cy="3168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standard pro vyšetření funkce T lymfocytů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sledujeme proliferaci lymfocytů po stimulaci </a:t>
            </a:r>
            <a:r>
              <a:rPr lang="cs-CZ" sz="2400" dirty="0" err="1" smtClean="0">
                <a:latin typeface="Book Antiqua" pitchFamily="18" charset="0"/>
              </a:rPr>
              <a:t>polyklonálními</a:t>
            </a:r>
            <a:r>
              <a:rPr lang="cs-CZ" sz="2400" dirty="0" smtClean="0">
                <a:latin typeface="Book Antiqua" pitchFamily="18" charset="0"/>
              </a:rPr>
              <a:t> mitogeny př.  PHA (</a:t>
            </a:r>
            <a:r>
              <a:rPr lang="cs-CZ" sz="2400" dirty="0" err="1" smtClean="0">
                <a:latin typeface="Book Antiqua" pitchFamily="18" charset="0"/>
              </a:rPr>
              <a:t>phytohemaglutinin</a:t>
            </a:r>
            <a:r>
              <a:rPr lang="cs-CZ" sz="2400" dirty="0" smtClean="0">
                <a:latin typeface="Book Antiqua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dg. závažných primárních imunodeficitů (SCID)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611188" y="764704"/>
            <a:ext cx="7772400" cy="1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600" b="1" dirty="0">
                <a:solidFill>
                  <a:srgbClr val="E406C4"/>
                </a:solidFill>
                <a:latin typeface="Book Antiqua" pitchFamily="18" charset="0"/>
              </a:rPr>
              <a:t>Test blastické transformace </a:t>
            </a:r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/>
            </a:r>
            <a:b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T </a:t>
            </a:r>
            <a:r>
              <a:rPr lang="cs-CZ" sz="3600" b="1" dirty="0">
                <a:solidFill>
                  <a:srgbClr val="E406C4"/>
                </a:solidFill>
                <a:latin typeface="Book Antiqua" pitchFamily="18" charset="0"/>
              </a:rPr>
              <a:t>lymfocytů</a:t>
            </a:r>
          </a:p>
        </p:txBody>
      </p:sp>
    </p:spTree>
    <p:extLst>
      <p:ext uri="{BB962C8B-B14F-4D97-AF65-F5344CB8AC3E}">
        <p14:creationId xmlns:p14="http://schemas.microsoft.com/office/powerpoint/2010/main" val="921162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cs-CZ" sz="2400" b="1" dirty="0">
                <a:solidFill>
                  <a:prstClr val="black"/>
                </a:solidFill>
                <a:latin typeface="Book Antiqua" pitchFamily="18" charset="0"/>
              </a:rPr>
              <a:t>Princip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separované lymfocyty + mitogen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dojde k proliferaci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bb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. (zmnožení jejich DNA)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přidáme fluorescenční barvivo (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propidium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 jodid), které se váže na DNA buněk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detekce fluorescence průtokovým </a:t>
            </a:r>
            <a:r>
              <a:rPr lang="cs-CZ" sz="2400" dirty="0" err="1">
                <a:solidFill>
                  <a:prstClr val="black"/>
                </a:solidFill>
                <a:latin typeface="Book Antiqua" pitchFamily="18" charset="0"/>
              </a:rPr>
              <a:t>cytometrem</a:t>
            </a:r>
            <a:endParaRPr lang="cs-CZ" sz="2400" dirty="0">
              <a:solidFill>
                <a:prstClr val="black"/>
              </a:solidFill>
              <a:latin typeface="Book Antiqua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intenzita fluorescence je úměrná obsahu DNA v buňce</a:t>
            </a:r>
          </a:p>
          <a:p>
            <a:pPr lvl="1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informace o podílu buněk v různých fázích buněčného cyklu S a G2/M</a:t>
            </a:r>
          </a:p>
          <a:p>
            <a:endParaRPr lang="cs-CZ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467544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600" b="1" dirty="0">
                <a:solidFill>
                  <a:srgbClr val="E406C4"/>
                </a:solidFill>
                <a:latin typeface="Book Antiqua" pitchFamily="18" charset="0"/>
              </a:rPr>
              <a:t>Test blastické transformace </a:t>
            </a:r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/>
            </a:r>
            <a:b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E406C4"/>
                </a:solidFill>
                <a:latin typeface="Book Antiqua" pitchFamily="18" charset="0"/>
              </a:rPr>
              <a:t>T </a:t>
            </a:r>
            <a:r>
              <a:rPr lang="cs-CZ" sz="3600" b="1" dirty="0">
                <a:solidFill>
                  <a:srgbClr val="E406C4"/>
                </a:solidFill>
                <a:latin typeface="Book Antiqua" pitchFamily="18" charset="0"/>
              </a:rPr>
              <a:t>lymfocytů</a:t>
            </a:r>
          </a:p>
        </p:txBody>
      </p:sp>
    </p:spTree>
    <p:extLst>
      <p:ext uri="{BB962C8B-B14F-4D97-AF65-F5344CB8AC3E}">
        <p14:creationId xmlns:p14="http://schemas.microsoft.com/office/powerpoint/2010/main" val="1284993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750296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Kazuistiky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563888" y="3645024"/>
            <a:ext cx="3591850" cy="17526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002060"/>
                </a:solidFill>
              </a:rPr>
              <a:t>HIV / AIDS</a:t>
            </a:r>
          </a:p>
          <a:p>
            <a:pPr algn="l"/>
            <a:r>
              <a:rPr lang="cs-CZ" dirty="0" smtClean="0">
                <a:solidFill>
                  <a:srgbClr val="002060"/>
                </a:solidFill>
              </a:rPr>
              <a:t>		SCID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Epidemiologické okolnosti pro </a:t>
            </a:r>
            <a:r>
              <a:rPr lang="cs-CZ" sz="3600" b="1" dirty="0" err="1" smtClean="0">
                <a:solidFill>
                  <a:srgbClr val="FF00FF"/>
                </a:solidFill>
              </a:rPr>
              <a:t>suspekci</a:t>
            </a:r>
            <a:r>
              <a:rPr lang="cs-CZ" sz="3600" b="1" dirty="0" smtClean="0">
                <a:solidFill>
                  <a:srgbClr val="FF00FF"/>
                </a:solidFill>
              </a:rPr>
              <a:t>  infekce HIV</a:t>
            </a:r>
            <a:endParaRPr lang="cs-CZ" sz="3600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06531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Promiskuita, zejména homosexuální</a:t>
            </a:r>
          </a:p>
          <a:p>
            <a:r>
              <a:rPr lang="cs-CZ" sz="2800" dirty="0" smtClean="0"/>
              <a:t>Sexuální kontakt s HIV+ osobou</a:t>
            </a:r>
          </a:p>
          <a:p>
            <a:r>
              <a:rPr lang="cs-CZ" sz="2800" dirty="0" smtClean="0"/>
              <a:t>Intravenózní toxikomanie</a:t>
            </a:r>
          </a:p>
          <a:p>
            <a:r>
              <a:rPr lang="cs-CZ" sz="2800" dirty="0" smtClean="0"/>
              <a:t>Pohlavně přenosná nemoc</a:t>
            </a:r>
          </a:p>
          <a:p>
            <a:r>
              <a:rPr lang="cs-CZ" sz="2800" dirty="0" smtClean="0"/>
              <a:t>Tuberkulóza</a:t>
            </a:r>
          </a:p>
          <a:p>
            <a:r>
              <a:rPr lang="cs-CZ" sz="2800" dirty="0" smtClean="0"/>
              <a:t>Virová hepatitida B, nebo 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22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642918"/>
            <a:ext cx="7686700" cy="5483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Vyšetření hladin imunoglobulinů 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IgG</a:t>
            </a: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, 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IgA</a:t>
            </a: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 a 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IgM</a:t>
            </a:r>
            <a:endParaRPr lang="cs-CZ" sz="2400" b="1" dirty="0" smtClean="0">
              <a:solidFill>
                <a:srgbClr val="FF00FF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Při podezření na primární si sekundární </a:t>
            </a:r>
            <a:r>
              <a:rPr lang="cs-CZ" sz="2400" dirty="0" err="1" smtClean="0">
                <a:latin typeface="Book Antiqua" pitchFamily="18" charset="0"/>
              </a:rPr>
              <a:t>imunodeficit</a:t>
            </a:r>
            <a:r>
              <a:rPr lang="cs-CZ" sz="2400" dirty="0" smtClean="0">
                <a:latin typeface="Book Antiqua" pitchFamily="18" charset="0"/>
              </a:rPr>
              <a:t> (zvýšená náchylnost k bakteriálním infekcím)</a:t>
            </a:r>
          </a:p>
          <a:p>
            <a:pPr>
              <a:lnSpc>
                <a:spcPct val="150000"/>
              </a:lnSpc>
              <a:buNone/>
            </a:pPr>
            <a:endParaRPr lang="cs-CZ" sz="9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Vyšetření autoprotilátek (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IgG</a:t>
            </a: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400" dirty="0" smtClean="0">
                <a:latin typeface="Book Antiqua" pitchFamily="18" charset="0"/>
              </a:rPr>
              <a:t>Při podezření na autoimunitní onemocnění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cs-CZ" sz="9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None/>
            </a:pP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Vyšetření 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IgE</a:t>
            </a:r>
            <a:endParaRPr lang="cs-CZ" sz="2400" b="1" dirty="0" smtClean="0">
              <a:solidFill>
                <a:srgbClr val="FF00FF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400" dirty="0" smtClean="0">
                <a:latin typeface="Book Antiqua" pitchFamily="18" charset="0"/>
              </a:rPr>
              <a:t>Při podezření na alergii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cs-CZ" sz="9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None/>
            </a:pPr>
            <a:r>
              <a:rPr lang="cs-CZ" sz="2400" b="1" dirty="0" smtClean="0">
                <a:solidFill>
                  <a:srgbClr val="FF00FF"/>
                </a:solidFill>
                <a:latin typeface="Book Antiqua" pitchFamily="18" charset="0"/>
              </a:rPr>
              <a:t>Vyšetření </a:t>
            </a:r>
            <a:r>
              <a:rPr lang="cs-CZ" sz="2400" b="1" dirty="0" err="1" smtClean="0">
                <a:solidFill>
                  <a:srgbClr val="FF00FF"/>
                </a:solidFill>
                <a:latin typeface="Book Antiqua" pitchFamily="18" charset="0"/>
              </a:rPr>
              <a:t>IgD</a:t>
            </a:r>
            <a:endParaRPr lang="cs-CZ" sz="2400" b="1" dirty="0" smtClean="0">
              <a:solidFill>
                <a:srgbClr val="FF00FF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400" dirty="0" smtClean="0">
                <a:latin typeface="Book Antiqua" pitchFamily="18" charset="0"/>
              </a:rPr>
              <a:t>Při podezření na </a:t>
            </a:r>
            <a:r>
              <a:rPr lang="cs-CZ" sz="2400" dirty="0" err="1" smtClean="0">
                <a:latin typeface="Book Antiqua" pitchFamily="18" charset="0"/>
              </a:rPr>
              <a:t>hyperIgD</a:t>
            </a:r>
            <a:r>
              <a:rPr lang="cs-CZ" sz="2400" dirty="0" smtClean="0">
                <a:latin typeface="Book Antiqua" pitchFamily="18" charset="0"/>
              </a:rPr>
              <a:t> syndrom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cs-CZ" sz="24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FF"/>
                </a:solidFill>
              </a:rPr>
              <a:t>Klinické důvody </a:t>
            </a:r>
            <a:r>
              <a:rPr lang="cs-CZ" sz="3200" b="1" dirty="0" err="1" smtClean="0">
                <a:solidFill>
                  <a:srgbClr val="FF00FF"/>
                </a:solidFill>
              </a:rPr>
              <a:t>suspekce</a:t>
            </a:r>
            <a:r>
              <a:rPr lang="cs-CZ" sz="3200" b="1" dirty="0" smtClean="0">
                <a:solidFill>
                  <a:srgbClr val="FF00FF"/>
                </a:solidFill>
              </a:rPr>
              <a:t> HIV</a:t>
            </a:r>
            <a:endParaRPr lang="cs-CZ" sz="3200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Rozsáhlý herpes </a:t>
            </a:r>
            <a:r>
              <a:rPr lang="cs-CZ" dirty="0" err="1" smtClean="0"/>
              <a:t>zoster</a:t>
            </a:r>
            <a:endParaRPr lang="cs-CZ" dirty="0" smtClean="0"/>
          </a:p>
          <a:p>
            <a:r>
              <a:rPr lang="cs-CZ" dirty="0" smtClean="0"/>
              <a:t>Generalizovaná lymfadenopatie</a:t>
            </a:r>
          </a:p>
          <a:p>
            <a:r>
              <a:rPr lang="cs-CZ" dirty="0" smtClean="0"/>
              <a:t>Horečka nejasné etiologie</a:t>
            </a:r>
          </a:p>
          <a:p>
            <a:r>
              <a:rPr lang="cs-CZ" dirty="0" smtClean="0"/>
              <a:t>Recidivující bakteriální infekce</a:t>
            </a:r>
          </a:p>
          <a:p>
            <a:r>
              <a:rPr lang="cs-CZ" dirty="0" smtClean="0"/>
              <a:t>Průjem</a:t>
            </a:r>
          </a:p>
          <a:p>
            <a:r>
              <a:rPr lang="cs-CZ" dirty="0" smtClean="0"/>
              <a:t>Hubnutí</a:t>
            </a:r>
          </a:p>
          <a:p>
            <a:r>
              <a:rPr lang="cs-CZ" dirty="0" err="1" smtClean="0"/>
              <a:t>Seboroická</a:t>
            </a:r>
            <a:r>
              <a:rPr lang="cs-CZ" dirty="0" smtClean="0"/>
              <a:t> dermatitida, psoriáza, </a:t>
            </a:r>
            <a:r>
              <a:rPr lang="cs-CZ" dirty="0" err="1" smtClean="0"/>
              <a:t>dermatofytóza</a:t>
            </a:r>
            <a:endParaRPr lang="cs-CZ" dirty="0" smtClean="0"/>
          </a:p>
          <a:p>
            <a:r>
              <a:rPr lang="cs-CZ" dirty="0" smtClean="0"/>
              <a:t>Bolestivá periferní </a:t>
            </a:r>
            <a:r>
              <a:rPr lang="cs-CZ" dirty="0" err="1" smtClean="0"/>
              <a:t>polyneuropatie</a:t>
            </a:r>
            <a:endParaRPr lang="cs-CZ" dirty="0"/>
          </a:p>
          <a:p>
            <a:r>
              <a:rPr lang="cs-CZ" dirty="0" smtClean="0"/>
              <a:t>Ústní kandidóza</a:t>
            </a:r>
          </a:p>
          <a:p>
            <a:r>
              <a:rPr lang="cs-CZ" dirty="0" smtClean="0"/>
              <a:t>Příznaky některé z velkých oportunních infekcí</a:t>
            </a:r>
          </a:p>
          <a:p>
            <a:r>
              <a:rPr lang="cs-CZ" dirty="0" smtClean="0"/>
              <a:t>KO: -</a:t>
            </a:r>
            <a:r>
              <a:rPr lang="cs-CZ" dirty="0" err="1" smtClean="0"/>
              <a:t>penie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Stadia HIV infekce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Primární HIV infekce (akutní retrovirový syndrom)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Inkubační doba 4 až 12 týdnů, trvá 1-3 týdny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Průkazný p24 antigen (od 14. dne po expozici)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Pozitivita </a:t>
            </a:r>
            <a:r>
              <a:rPr lang="cs-CZ" dirty="0" err="1" smtClean="0"/>
              <a:t>anti</a:t>
            </a:r>
            <a:r>
              <a:rPr lang="cs-CZ" dirty="0" smtClean="0"/>
              <a:t>-HIV protilátek (od 20. dne po expozici)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b="1" dirty="0" smtClean="0"/>
              <a:t>Asymptomatické stádium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18 měsíců až 15 let, CD4+ lymfocyty nad 500/mm</a:t>
            </a:r>
            <a:r>
              <a:rPr lang="cs-CZ" baseline="30000" dirty="0" smtClean="0"/>
              <a:t>3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b="1" dirty="0" smtClean="0"/>
              <a:t>Časně symptomatické stádium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Několik let , CD4+ lymfocyty 200-500/mm</a:t>
            </a:r>
            <a:r>
              <a:rPr lang="cs-CZ" baseline="30000" dirty="0" smtClean="0"/>
              <a:t>3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b="1" dirty="0" smtClean="0"/>
              <a:t>Pozdní symptomatické stádium, AIDS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1 až 4 roky, , CD4+ lymfocyty  pod 200/mm</a:t>
            </a:r>
            <a:r>
              <a:rPr lang="cs-CZ" baseline="30000" dirty="0" smtClean="0"/>
              <a:t>3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Změny CD4+ T lymfocytů a množství virové RNA v průběhu HIV infekce </a:t>
            </a:r>
            <a:endParaRPr lang="cs-CZ" sz="3200" b="1" dirty="0"/>
          </a:p>
        </p:txBody>
      </p:sp>
      <p:pic>
        <p:nvPicPr>
          <p:cNvPr id="1026" name="Picture 2" descr="https://upload.wikimedia.org/wikipedia/commons/a/a4/Hiv-timecour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67768"/>
            <a:ext cx="7029450" cy="394335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14297" y="566124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2: Vývoj výsledků testů během infekce HIV.</a:t>
            </a:r>
          </a:p>
          <a:p>
            <a:r>
              <a:rPr lang="cs-CZ" sz="1400" dirty="0" err="1" smtClean="0"/>
              <a:t>Jurema</a:t>
            </a:r>
            <a:r>
              <a:rPr lang="cs-CZ" sz="1400" dirty="0" smtClean="0"/>
              <a:t> </a:t>
            </a:r>
            <a:r>
              <a:rPr lang="cs-CZ" sz="1400" dirty="0" err="1" smtClean="0"/>
              <a:t>Oliveira</a:t>
            </a:r>
            <a:r>
              <a:rPr lang="cs-CZ" sz="1400" dirty="0" smtClean="0"/>
              <a:t> – </a:t>
            </a:r>
            <a:r>
              <a:rPr lang="cs-CZ" sz="1400" dirty="0" err="1" smtClean="0"/>
              <a:t>Based</a:t>
            </a:r>
            <a:r>
              <a:rPr lang="cs-CZ" sz="1400" dirty="0" smtClean="0"/>
              <a:t> on </a:t>
            </a:r>
            <a:r>
              <a:rPr lang="cs-CZ" sz="1400" dirty="0" err="1" smtClean="0"/>
              <a:t>Figure</a:t>
            </a:r>
            <a:r>
              <a:rPr lang="cs-CZ" sz="1400" dirty="0" smtClean="0"/>
              <a:t> 1 in </a:t>
            </a:r>
            <a:r>
              <a:rPr lang="cs-CZ" sz="1400" dirty="0" err="1" smtClean="0"/>
              <a:t>Pantaleo</a:t>
            </a:r>
            <a:r>
              <a:rPr lang="cs-CZ" sz="1400" dirty="0" smtClean="0"/>
              <a:t>, G </a:t>
            </a:r>
            <a:r>
              <a:rPr lang="cs-CZ" sz="1400" i="1" dirty="0" err="1" smtClean="0"/>
              <a:t>et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al</a:t>
            </a:r>
            <a:r>
              <a:rPr lang="cs-CZ" sz="1400" i="1" dirty="0" smtClean="0"/>
              <a:t>.</a:t>
            </a:r>
            <a:r>
              <a:rPr lang="cs-CZ" sz="1400" dirty="0" smtClean="0"/>
              <a:t> (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1993). "New </a:t>
            </a:r>
            <a:r>
              <a:rPr lang="cs-CZ" sz="1400" dirty="0" err="1" smtClean="0"/>
              <a:t>concepts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immunopathogenesis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human</a:t>
            </a:r>
            <a:r>
              <a:rPr lang="cs-CZ" sz="1400" dirty="0" smtClean="0"/>
              <a:t> </a:t>
            </a:r>
            <a:r>
              <a:rPr lang="cs-CZ" sz="1400" dirty="0" err="1" smtClean="0"/>
              <a:t>immunodeficiency</a:t>
            </a:r>
            <a:r>
              <a:rPr lang="cs-CZ" sz="1400" dirty="0" smtClean="0"/>
              <a:t> virus </a:t>
            </a:r>
            <a:r>
              <a:rPr lang="cs-CZ" sz="1400" dirty="0" err="1" smtClean="0"/>
              <a:t>infection</a:t>
            </a:r>
            <a:r>
              <a:rPr lang="cs-CZ" sz="1400" dirty="0" smtClean="0"/>
              <a:t>". </a:t>
            </a:r>
            <a:r>
              <a:rPr lang="cs-CZ" sz="1400" i="1" dirty="0" smtClean="0"/>
              <a:t>New </a:t>
            </a:r>
            <a:r>
              <a:rPr lang="cs-CZ" sz="1400" i="1" dirty="0" err="1" smtClean="0"/>
              <a:t>England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Journal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Medicine</a:t>
            </a:r>
            <a:r>
              <a:rPr lang="cs-CZ" sz="1400" dirty="0" smtClean="0"/>
              <a:t> </a:t>
            </a:r>
            <a:r>
              <a:rPr lang="cs-CZ" sz="1400" b="1" dirty="0" smtClean="0"/>
              <a:t>328</a:t>
            </a:r>
            <a:r>
              <a:rPr lang="cs-CZ" sz="1400" dirty="0" smtClean="0"/>
              <a:t> (5): 327-335. </a:t>
            </a:r>
            <a:r>
              <a:rPr lang="cs-CZ" sz="1400" dirty="0" smtClean="0">
                <a:hlinkClick r:id="rId3" tooltip="w:PMID"/>
              </a:rPr>
              <a:t>PMID</a:t>
            </a:r>
            <a:r>
              <a:rPr lang="cs-CZ" sz="1400" dirty="0" smtClean="0"/>
              <a:t> </a:t>
            </a:r>
            <a:r>
              <a:rPr lang="cs-CZ" sz="1400" dirty="0" smtClean="0">
                <a:hlinkClick r:id="rId4"/>
              </a:rPr>
              <a:t>8093551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Primární HIV infekce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/>
              <a:t>akutní retrovirový syndrom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 průběhu 2. až 6. týdne po infekci HIV se u 60 – 70 % infikovaných osob projeví příznaky připomínající chřipku nebo mononukleózu</a:t>
            </a:r>
          </a:p>
          <a:p>
            <a:endParaRPr lang="cs-CZ" sz="1100" dirty="0" smtClean="0"/>
          </a:p>
          <a:p>
            <a:r>
              <a:rPr lang="cs-CZ" sz="2400" b="1" dirty="0" smtClean="0"/>
              <a:t>Časté příznaky </a:t>
            </a:r>
            <a:r>
              <a:rPr lang="cs-CZ" sz="2400" b="1" dirty="0" err="1" smtClean="0"/>
              <a:t>primoinfekce</a:t>
            </a:r>
            <a:r>
              <a:rPr lang="cs-CZ" sz="2400" b="1" dirty="0" smtClean="0"/>
              <a:t> HIV:</a:t>
            </a:r>
          </a:p>
          <a:p>
            <a:pPr lvl="2"/>
            <a:r>
              <a:rPr lang="cs-CZ" sz="1600" dirty="0" smtClean="0"/>
              <a:t>Selektivně zvětšené mízní uzliny na více místech po těle (krk, třísla, podpaží)</a:t>
            </a:r>
          </a:p>
          <a:p>
            <a:pPr lvl="2"/>
            <a:r>
              <a:rPr lang="cs-CZ" sz="1600" dirty="0" smtClean="0"/>
              <a:t>Horečka okolo 38 °C nebo vyšší</a:t>
            </a:r>
          </a:p>
          <a:p>
            <a:pPr lvl="2"/>
            <a:r>
              <a:rPr lang="cs-CZ" sz="1600" dirty="0" smtClean="0"/>
              <a:t>Zánět hltanu</a:t>
            </a:r>
          </a:p>
          <a:p>
            <a:pPr lvl="2"/>
            <a:endParaRPr lang="cs-CZ" sz="1100" dirty="0" smtClean="0"/>
          </a:p>
          <a:p>
            <a:r>
              <a:rPr lang="cs-CZ" sz="2400" b="1" dirty="0" smtClean="0"/>
              <a:t>Další příznaky </a:t>
            </a:r>
            <a:r>
              <a:rPr lang="cs-CZ" sz="2400" b="1" dirty="0" err="1" smtClean="0"/>
              <a:t>primoinfekce</a:t>
            </a:r>
            <a:r>
              <a:rPr lang="cs-CZ" sz="2400" b="1" dirty="0" smtClean="0"/>
              <a:t> HIV:</a:t>
            </a:r>
          </a:p>
          <a:p>
            <a:pPr lvl="2"/>
            <a:r>
              <a:rPr lang="cs-CZ" sz="1600" dirty="0" smtClean="0"/>
              <a:t>Vyrážka</a:t>
            </a:r>
          </a:p>
          <a:p>
            <a:pPr lvl="2"/>
            <a:r>
              <a:rPr lang="cs-CZ" sz="1600" dirty="0" smtClean="0"/>
              <a:t>Bolesti hlavy, svalů</a:t>
            </a:r>
          </a:p>
          <a:p>
            <a:pPr lvl="2"/>
            <a:r>
              <a:rPr lang="cs-CZ" sz="1600" dirty="0" smtClean="0"/>
              <a:t>Nevolnost, zvracení, průjem</a:t>
            </a:r>
          </a:p>
          <a:p>
            <a:pPr lvl="2"/>
            <a:r>
              <a:rPr lang="cs-CZ" sz="1600" dirty="0" smtClean="0"/>
              <a:t>Afty v ústech, bělavý povlak v ústech</a:t>
            </a:r>
          </a:p>
          <a:p>
            <a:r>
              <a:rPr lang="cs-CZ" sz="2400" dirty="0" smtClean="0"/>
              <a:t>Stádium primární HIV infekce trvá 1 až 3 týdny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99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Asymptomatické stádium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HIV infekce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80 % infikovaných osob neuvádí žádné zdravotní komplikace</a:t>
            </a:r>
          </a:p>
          <a:p>
            <a:endParaRPr lang="cs-CZ" dirty="0" smtClean="0"/>
          </a:p>
          <a:p>
            <a:r>
              <a:rPr lang="cs-CZ" dirty="0" smtClean="0"/>
              <a:t>U 20 % infikovaných osob se může projevit:</a:t>
            </a:r>
          </a:p>
          <a:p>
            <a:pPr lvl="2"/>
            <a:r>
              <a:rPr lang="cs-CZ" dirty="0" smtClean="0"/>
              <a:t>Zvětšení objemu lymfatických uzlin</a:t>
            </a:r>
          </a:p>
          <a:p>
            <a:pPr lvl="2"/>
            <a:r>
              <a:rPr lang="cs-CZ" dirty="0" smtClean="0"/>
              <a:t>Úbytek tělesné hmotnosti (˃ 10 %)</a:t>
            </a:r>
          </a:p>
          <a:p>
            <a:pPr lvl="2"/>
            <a:r>
              <a:rPr lang="cs-CZ" dirty="0" smtClean="0"/>
              <a:t>Nevysvětlitelná přetrvávající horečka</a:t>
            </a:r>
          </a:p>
          <a:p>
            <a:pPr lvl="2"/>
            <a:r>
              <a:rPr lang="cs-CZ" dirty="0" smtClean="0"/>
              <a:t>Noční pocení</a:t>
            </a:r>
          </a:p>
          <a:p>
            <a:pPr lvl="2"/>
            <a:r>
              <a:rPr lang="cs-CZ" dirty="0" smtClean="0"/>
              <a:t>Těžká forma herpetické infekce</a:t>
            </a:r>
          </a:p>
          <a:p>
            <a:pPr lvl="2"/>
            <a:r>
              <a:rPr lang="cs-CZ" dirty="0" smtClean="0"/>
              <a:t>Přetrvávající těžké průjmy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Asymptomatické stádium trvá 10 až 15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3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Pozdní symptomatické stádium - AIDS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Oportunní infekce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Toxoplasmová</a:t>
            </a:r>
            <a:r>
              <a:rPr lang="cs-CZ" dirty="0" smtClean="0"/>
              <a:t> </a:t>
            </a:r>
            <a:r>
              <a:rPr lang="cs-CZ" dirty="0" err="1" smtClean="0"/>
              <a:t>encephalitis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Kandidóza dýchacích cest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Kryptokoková infekce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Generalizovaná infekce CMV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…</a:t>
            </a:r>
          </a:p>
          <a:p>
            <a:pPr>
              <a:lnSpc>
                <a:spcPct val="170000"/>
              </a:lnSpc>
            </a:pPr>
            <a:r>
              <a:rPr lang="cs-CZ" b="1" dirty="0" err="1" smtClean="0"/>
              <a:t>Kaposiho</a:t>
            </a:r>
            <a:r>
              <a:rPr lang="cs-CZ" b="1" dirty="0" smtClean="0"/>
              <a:t> sarkom</a:t>
            </a:r>
          </a:p>
          <a:p>
            <a:pPr>
              <a:lnSpc>
                <a:spcPct val="170000"/>
              </a:lnSpc>
            </a:pPr>
            <a:r>
              <a:rPr lang="cs-CZ" b="1" dirty="0" err="1" smtClean="0"/>
              <a:t>Burkitův</a:t>
            </a:r>
            <a:r>
              <a:rPr lang="cs-CZ" b="1" dirty="0" smtClean="0"/>
              <a:t> lymfom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HIV </a:t>
            </a:r>
            <a:r>
              <a:rPr lang="cs-CZ" b="1" dirty="0" err="1" smtClean="0"/>
              <a:t>encephalopatie</a:t>
            </a:r>
            <a:endParaRPr lang="cs-CZ" b="1" dirty="0" smtClean="0"/>
          </a:p>
          <a:p>
            <a:pPr>
              <a:lnSpc>
                <a:spcPct val="170000"/>
              </a:lnSpc>
            </a:pPr>
            <a:r>
              <a:rPr lang="cs-CZ" b="1" dirty="0" err="1" smtClean="0"/>
              <a:t>Wasting</a:t>
            </a:r>
            <a:r>
              <a:rPr lang="cs-CZ" b="1" dirty="0" smtClean="0"/>
              <a:t> syndrom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Diagnostika HIV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b="1" dirty="0" smtClean="0"/>
              <a:t>ELISA test</a:t>
            </a:r>
          </a:p>
          <a:p>
            <a:pPr>
              <a:lnSpc>
                <a:spcPct val="150000"/>
              </a:lnSpc>
            </a:pPr>
            <a:r>
              <a:rPr lang="cs-CZ" sz="2600" b="1" dirty="0" smtClean="0"/>
              <a:t>Western </a:t>
            </a:r>
            <a:r>
              <a:rPr lang="cs-CZ" sz="2600" b="1" dirty="0" err="1" smtClean="0"/>
              <a:t>blot</a:t>
            </a:r>
            <a:endParaRPr lang="cs-CZ" sz="2600" b="1" dirty="0" smtClean="0"/>
          </a:p>
          <a:p>
            <a:pPr>
              <a:lnSpc>
                <a:spcPct val="150000"/>
              </a:lnSpc>
            </a:pPr>
            <a:r>
              <a:rPr lang="cs-CZ" sz="2600" b="1" dirty="0" smtClean="0"/>
              <a:t>Množství virové RNA v plazmě</a:t>
            </a:r>
          </a:p>
          <a:p>
            <a:pPr>
              <a:lnSpc>
                <a:spcPct val="150000"/>
              </a:lnSpc>
            </a:pPr>
            <a:endParaRPr lang="cs-CZ" sz="2600" b="1" dirty="0"/>
          </a:p>
          <a:p>
            <a:pPr>
              <a:lnSpc>
                <a:spcPct val="150000"/>
              </a:lnSpc>
            </a:pPr>
            <a:r>
              <a:rPr lang="cs-CZ" sz="2600" b="1" dirty="0" smtClean="0"/>
              <a:t>FC -počet CD4+ T lymfocytů </a:t>
            </a:r>
            <a:r>
              <a:rPr lang="cs-CZ" sz="2600" dirty="0" smtClean="0"/>
              <a:t>– určení stupně nemoci, kontrola účinku </a:t>
            </a:r>
            <a:r>
              <a:rPr lang="cs-CZ" sz="2600" dirty="0" err="1" smtClean="0"/>
              <a:t>antiretrovirové</a:t>
            </a:r>
            <a:r>
              <a:rPr lang="cs-CZ" sz="2600" dirty="0" smtClean="0"/>
              <a:t> terapie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5882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Kazuistika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HIV</a:t>
            </a:r>
            <a:endParaRPr lang="cs-CZ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cs-CZ" dirty="0" smtClean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Od 7 let sledován na alergologii pro atopický ekzém </a:t>
            </a:r>
            <a:br>
              <a:rPr lang="cs-CZ" dirty="0" smtClean="0"/>
            </a:br>
            <a:r>
              <a:rPr lang="cs-CZ" dirty="0" smtClean="0"/>
              <a:t>a sezónní </a:t>
            </a:r>
            <a:r>
              <a:rPr lang="cs-CZ" dirty="0" err="1" smtClean="0"/>
              <a:t>rhinoconjunctivitidy</a:t>
            </a:r>
            <a:r>
              <a:rPr lang="cs-CZ" dirty="0" smtClean="0"/>
              <a:t> </a:t>
            </a:r>
            <a:r>
              <a:rPr lang="cs-CZ" i="1" dirty="0" smtClean="0"/>
              <a:t>(převážně v pylové sezóně trav) </a:t>
            </a:r>
          </a:p>
          <a:p>
            <a:endParaRPr lang="cs-CZ" i="1" dirty="0" smtClean="0"/>
          </a:p>
          <a:p>
            <a:r>
              <a:rPr lang="cs-CZ" dirty="0" smtClean="0"/>
              <a:t>2001 – 2002 znovu postupné dekompenzace sezónních </a:t>
            </a:r>
            <a:r>
              <a:rPr lang="cs-CZ" dirty="0" err="1" smtClean="0"/>
              <a:t>rhinoconjunctivitid</a:t>
            </a:r>
            <a:r>
              <a:rPr lang="cs-CZ" dirty="0" smtClean="0"/>
              <a:t> a projevy astma </a:t>
            </a:r>
            <a:r>
              <a:rPr lang="cs-CZ" dirty="0" err="1" smtClean="0"/>
              <a:t>bronchiale</a:t>
            </a:r>
            <a:endParaRPr lang="cs-CZ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r>
              <a:rPr lang="cs-CZ" dirty="0" smtClean="0"/>
              <a:t>2006 – 2013 pacient mimo sledování</a:t>
            </a:r>
          </a:p>
          <a:p>
            <a:endParaRPr lang="cs-CZ" dirty="0" smtClean="0"/>
          </a:p>
          <a:p>
            <a:r>
              <a:rPr lang="cs-CZ" dirty="0" smtClean="0"/>
              <a:t>8/2013 mimosezónní </a:t>
            </a:r>
            <a:r>
              <a:rPr lang="cs-CZ" dirty="0" err="1" smtClean="0"/>
              <a:t>rhinoconjunctivitidy</a:t>
            </a:r>
            <a:r>
              <a:rPr lang="cs-CZ" dirty="0" smtClean="0"/>
              <a:t> a projevy bronchiální hyperreaktivity vázané na fyzickou zátěž, bez nočních obtíží, nemocnost není zvýšená</a:t>
            </a:r>
          </a:p>
          <a:p>
            <a:endParaRPr lang="cs-CZ" i="1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800" dirty="0" smtClean="0"/>
          </a:p>
        </p:txBody>
      </p:sp>
    </p:spTree>
    <p:extLst>
      <p:ext uri="{BB962C8B-B14F-4D97-AF65-F5344CB8AC3E}">
        <p14:creationId xmlns:p14="http://schemas.microsoft.com/office/powerpoint/2010/main" val="37392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3/2016 alergické obtíže dlouhodobě stabilizovány, pacient přichází kvůli </a:t>
            </a:r>
            <a:r>
              <a:rPr lang="cs-CZ" sz="2400" b="1" dirty="0" err="1" smtClean="0"/>
              <a:t>exantému</a:t>
            </a:r>
            <a:r>
              <a:rPr lang="cs-CZ" sz="2400" b="1" dirty="0" smtClean="0"/>
              <a:t> s výsevem aft na patrových obloucích a herpetickému výsevu na tvářích doprovázeném vysokými </a:t>
            </a:r>
            <a:r>
              <a:rPr lang="cs-CZ" sz="2400" b="1" dirty="0" err="1" smtClean="0"/>
              <a:t>febriliemi</a:t>
            </a:r>
            <a:endParaRPr lang="cs-CZ" sz="2400" b="1" dirty="0" smtClean="0"/>
          </a:p>
          <a:p>
            <a:pPr>
              <a:lnSpc>
                <a:spcPct val="150000"/>
              </a:lnSpc>
            </a:pPr>
            <a:endParaRPr lang="cs-CZ" sz="900" b="1" dirty="0" smtClean="0"/>
          </a:p>
          <a:p>
            <a:pPr>
              <a:lnSpc>
                <a:spcPct val="150000"/>
              </a:lnSpc>
            </a:pPr>
            <a:r>
              <a:rPr lang="cs-CZ" sz="2400" dirty="0" err="1"/>
              <a:t>Obj</a:t>
            </a:r>
            <a:r>
              <a:rPr lang="cs-CZ" sz="2400" dirty="0"/>
              <a:t>: febrilní, eupnoe, nos a spojivky </a:t>
            </a:r>
            <a:r>
              <a:rPr lang="cs-CZ" sz="2400" dirty="0" err="1"/>
              <a:t>bpn</a:t>
            </a:r>
            <a:r>
              <a:rPr lang="cs-CZ" sz="2400" dirty="0"/>
              <a:t>, výsev herpes simplex na tvářích, DÚ - afty na patrových obloucích, chrup </a:t>
            </a:r>
            <a:r>
              <a:rPr lang="cs-CZ" sz="2400" dirty="0" err="1"/>
              <a:t>bpn</a:t>
            </a:r>
            <a:r>
              <a:rPr lang="cs-CZ" sz="2400" dirty="0"/>
              <a:t>, zvětšené LU krční, axilární a tříselné, dýchání sklípkové, čisté, břicho </a:t>
            </a:r>
            <a:r>
              <a:rPr lang="cs-CZ" sz="2400" dirty="0" err="1"/>
              <a:t>bpn</a:t>
            </a:r>
            <a:r>
              <a:rPr lang="cs-CZ" sz="2400" dirty="0"/>
              <a:t>, DKK </a:t>
            </a:r>
            <a:r>
              <a:rPr lang="cs-CZ" sz="2400" dirty="0" err="1"/>
              <a:t>bpn</a:t>
            </a:r>
            <a:r>
              <a:rPr lang="cs-CZ" sz="2400" dirty="0"/>
              <a:t>, kůže s celotělovým </a:t>
            </a:r>
            <a:r>
              <a:rPr lang="cs-CZ" sz="2400" dirty="0" err="1"/>
              <a:t>exantémem</a:t>
            </a:r>
            <a:r>
              <a:rPr lang="cs-CZ" sz="2400" dirty="0"/>
              <a:t>.</a:t>
            </a:r>
            <a:endParaRPr lang="cs-CZ" sz="2400" b="1" dirty="0" smtClean="0"/>
          </a:p>
          <a:p>
            <a:pPr>
              <a:lnSpc>
                <a:spcPct val="150000"/>
              </a:lnSpc>
            </a:pPr>
            <a:endParaRPr lang="cs-CZ" sz="900" b="1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Pacient po cíleném </a:t>
            </a:r>
            <a:r>
              <a:rPr lang="cs-CZ" sz="2400" dirty="0"/>
              <a:t>dotazu přiznává užívání </a:t>
            </a:r>
            <a:r>
              <a:rPr lang="cs-CZ" sz="2400" dirty="0" smtClean="0"/>
              <a:t>intravenózních návykových látek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0417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Metody vyšetření humorální imunity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268413"/>
            <a:ext cx="7686700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Imunoprecipitace</a:t>
            </a:r>
            <a:r>
              <a:rPr lang="cs-CZ" sz="2000" dirty="0" smtClean="0">
                <a:solidFill>
                  <a:srgbClr val="0000FF"/>
                </a:solidFill>
              </a:rPr>
              <a:t> v roztoku	- Nefelometrie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00FF"/>
                </a:solidFill>
              </a:rPr>
              <a:t>                                                	- Turbidimetrie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sz="10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Imunoprecipitace</a:t>
            </a:r>
            <a:r>
              <a:rPr lang="cs-CZ" sz="2000" dirty="0" smtClean="0">
                <a:solidFill>
                  <a:srgbClr val="0000FF"/>
                </a:solidFill>
              </a:rPr>
              <a:t> v gelu	- </a:t>
            </a:r>
            <a:r>
              <a:rPr lang="cs-CZ" sz="2000" dirty="0" err="1" smtClean="0">
                <a:solidFill>
                  <a:srgbClr val="0000FF"/>
                </a:solidFill>
              </a:rPr>
              <a:t>Imunodifuze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br>
              <a:rPr lang="cs-CZ" sz="2000" dirty="0" smtClean="0">
                <a:solidFill>
                  <a:srgbClr val="0000FF"/>
                </a:solidFill>
              </a:rPr>
            </a:br>
            <a:r>
              <a:rPr lang="cs-CZ" sz="2000" dirty="0" smtClean="0">
                <a:solidFill>
                  <a:srgbClr val="0000FF"/>
                </a:solidFill>
              </a:rPr>
              <a:t>				- Elektroforéza</a:t>
            </a:r>
          </a:p>
          <a:p>
            <a:pPr>
              <a:lnSpc>
                <a:spcPct val="120000"/>
              </a:lnSpc>
            </a:pPr>
            <a:endParaRPr lang="cs-CZ" sz="10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0000FF"/>
                </a:solidFill>
              </a:rPr>
              <a:t>Aglutinace</a:t>
            </a:r>
            <a:r>
              <a:rPr lang="cs-CZ" sz="2000" dirty="0" smtClean="0"/>
              <a:t> (</a:t>
            </a:r>
            <a:r>
              <a:rPr lang="cs-CZ" sz="2000" dirty="0" err="1" smtClean="0"/>
              <a:t>Ag</a:t>
            </a:r>
            <a:r>
              <a:rPr lang="cs-CZ" sz="2000" dirty="0" smtClean="0"/>
              <a:t> – korpuskulární charakter; </a:t>
            </a:r>
            <a:r>
              <a:rPr lang="cs-CZ" sz="2000" dirty="0" err="1" smtClean="0"/>
              <a:t>IgM</a:t>
            </a:r>
            <a:r>
              <a:rPr lang="cs-CZ" sz="2000" dirty="0" smtClean="0"/>
              <a:t>, </a:t>
            </a:r>
            <a:r>
              <a:rPr lang="cs-CZ" sz="2000" dirty="0" err="1" smtClean="0"/>
              <a:t>IgG</a:t>
            </a:r>
            <a:r>
              <a:rPr lang="cs-CZ" sz="2000" dirty="0" smtClean="0"/>
              <a:t>)</a:t>
            </a:r>
          </a:p>
          <a:p>
            <a:pPr>
              <a:lnSpc>
                <a:spcPct val="120000"/>
              </a:lnSpc>
            </a:pPr>
            <a:endParaRPr lang="cs-CZ" sz="900" dirty="0" smtClean="0"/>
          </a:p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Komplementfixační</a:t>
            </a:r>
            <a:r>
              <a:rPr lang="cs-CZ" sz="2000" dirty="0" smtClean="0">
                <a:solidFill>
                  <a:srgbClr val="0000FF"/>
                </a:solidFill>
              </a:rPr>
              <a:t> testy</a:t>
            </a:r>
            <a:r>
              <a:rPr lang="cs-CZ" sz="2000" dirty="0" smtClean="0"/>
              <a:t> (Ab+</a:t>
            </a:r>
            <a:r>
              <a:rPr lang="cs-CZ" sz="2000" dirty="0" err="1" smtClean="0"/>
              <a:t>Ag</a:t>
            </a:r>
            <a:r>
              <a:rPr lang="cs-CZ" sz="2000" dirty="0" smtClean="0"/>
              <a:t>+komplement)</a:t>
            </a:r>
          </a:p>
          <a:p>
            <a:pPr>
              <a:lnSpc>
                <a:spcPct val="120000"/>
              </a:lnSpc>
            </a:pPr>
            <a:endParaRPr lang="cs-CZ" sz="900" dirty="0" smtClean="0"/>
          </a:p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Imunoreakce</a:t>
            </a:r>
            <a:r>
              <a:rPr lang="cs-CZ" sz="2000" dirty="0" smtClean="0">
                <a:solidFill>
                  <a:srgbClr val="0000FF"/>
                </a:solidFill>
              </a:rPr>
              <a:t> se značenými protilátkami</a:t>
            </a:r>
            <a:r>
              <a:rPr lang="cs-CZ" sz="2000" dirty="0" smtClean="0"/>
              <a:t> (EIA, ELISA, RIA)</a:t>
            </a:r>
          </a:p>
          <a:p>
            <a:pPr>
              <a:lnSpc>
                <a:spcPct val="120000"/>
              </a:lnSpc>
            </a:pPr>
            <a:endParaRPr lang="cs-CZ" sz="900" dirty="0" smtClean="0"/>
          </a:p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Imunobloting</a:t>
            </a:r>
            <a:r>
              <a:rPr lang="cs-CZ" sz="2000" dirty="0" smtClean="0"/>
              <a:t> (</a:t>
            </a:r>
            <a:r>
              <a:rPr lang="cs-CZ" sz="2000" dirty="0" err="1" smtClean="0"/>
              <a:t>southerblot</a:t>
            </a:r>
            <a:r>
              <a:rPr lang="cs-CZ" sz="2000" dirty="0" smtClean="0"/>
              <a:t>, </a:t>
            </a:r>
            <a:r>
              <a:rPr lang="cs-CZ" sz="2000" dirty="0" err="1" smtClean="0"/>
              <a:t>notherbloting</a:t>
            </a:r>
            <a:r>
              <a:rPr lang="cs-CZ" sz="2000" dirty="0" smtClean="0"/>
              <a:t>,</a:t>
            </a:r>
            <a:r>
              <a:rPr lang="cs-CZ" sz="2000" dirty="0" err="1" smtClean="0"/>
              <a:t>westernbloting</a:t>
            </a:r>
            <a:r>
              <a:rPr lang="cs-CZ" sz="2000" dirty="0" smtClean="0"/>
              <a:t>)</a:t>
            </a:r>
          </a:p>
          <a:p>
            <a:pPr>
              <a:lnSpc>
                <a:spcPct val="120000"/>
              </a:lnSpc>
            </a:pPr>
            <a:endParaRPr lang="cs-CZ" sz="800" dirty="0" smtClean="0"/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0000FF"/>
                </a:solidFill>
              </a:rPr>
              <a:t>imunofluorescence</a:t>
            </a:r>
          </a:p>
          <a:p>
            <a:pPr>
              <a:lnSpc>
                <a:spcPct val="8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685111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Diferenciální diagnóza </a:t>
            </a:r>
            <a:r>
              <a:rPr lang="cs-CZ" b="1" dirty="0" err="1" smtClean="0"/>
              <a:t>exantému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Exantémové</a:t>
            </a:r>
            <a:r>
              <a:rPr lang="cs-CZ" dirty="0" smtClean="0"/>
              <a:t> </a:t>
            </a:r>
            <a:r>
              <a:rPr lang="cs-CZ" dirty="0"/>
              <a:t>onemocnění, resp. </a:t>
            </a:r>
            <a:r>
              <a:rPr lang="cs-CZ" dirty="0" err="1"/>
              <a:t>Herpangina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vyvolané enteroviry</a:t>
            </a:r>
          </a:p>
          <a:p>
            <a:pPr>
              <a:lnSpc>
                <a:spcPct val="150000"/>
              </a:lnSpc>
            </a:pPr>
            <a:r>
              <a:rPr lang="cs-CZ" dirty="0"/>
              <a:t>Primární HIV infekce</a:t>
            </a:r>
          </a:p>
          <a:p>
            <a:pPr>
              <a:lnSpc>
                <a:spcPct val="150000"/>
              </a:lnSpc>
            </a:pPr>
            <a:r>
              <a:rPr lang="cs-CZ" dirty="0"/>
              <a:t>Lues </a:t>
            </a:r>
            <a:r>
              <a:rPr lang="cs-CZ" dirty="0" err="1"/>
              <a:t>secundaria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Alergický </a:t>
            </a:r>
            <a:r>
              <a:rPr lang="cs-CZ" dirty="0" err="1" smtClean="0"/>
              <a:t>exantém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Erythema</a:t>
            </a:r>
            <a:r>
              <a:rPr lang="cs-CZ" dirty="0" smtClean="0"/>
              <a:t> </a:t>
            </a:r>
            <a:r>
              <a:rPr lang="cs-CZ" dirty="0" err="1" smtClean="0"/>
              <a:t>exudativum</a:t>
            </a:r>
            <a:r>
              <a:rPr lang="cs-CZ" dirty="0" smtClean="0"/>
              <a:t> </a:t>
            </a:r>
            <a:r>
              <a:rPr lang="cs-CZ" dirty="0" err="1" smtClean="0"/>
              <a:t>multiforme</a:t>
            </a:r>
            <a:r>
              <a:rPr lang="cs-CZ" dirty="0" smtClean="0"/>
              <a:t> (např. v souvislosti s </a:t>
            </a:r>
            <a:r>
              <a:rPr lang="cs-CZ" dirty="0" err="1" smtClean="0"/>
              <a:t>mykoplazmovou</a:t>
            </a:r>
            <a:r>
              <a:rPr lang="cs-CZ" dirty="0" smtClean="0"/>
              <a:t> infekcí)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Mononucleosis</a:t>
            </a:r>
            <a:r>
              <a:rPr lang="cs-CZ" dirty="0" smtClean="0"/>
              <a:t> </a:t>
            </a:r>
            <a:r>
              <a:rPr lang="cs-CZ" dirty="0" err="1" smtClean="0"/>
              <a:t>infectiosa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039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7" y="1340768"/>
            <a:ext cx="8146473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Laboratorní vyšetření:</a:t>
            </a:r>
          </a:p>
          <a:p>
            <a:r>
              <a:rPr lang="cs-CZ" sz="2000" b="1" dirty="0" smtClean="0"/>
              <a:t>Respirační blok</a:t>
            </a:r>
            <a:r>
              <a:rPr lang="cs-CZ" sz="2000" dirty="0" smtClean="0"/>
              <a:t>: influenza A, B, adenovirus, RS virus, </a:t>
            </a:r>
            <a:r>
              <a:rPr lang="cs-CZ" sz="2000" dirty="0" err="1" smtClean="0"/>
              <a:t>Mycoplasma</a:t>
            </a:r>
            <a:r>
              <a:rPr lang="cs-CZ" sz="2000" dirty="0" smtClean="0"/>
              <a:t> </a:t>
            </a:r>
            <a:r>
              <a:rPr lang="cs-CZ" sz="2000" dirty="0" err="1" smtClean="0"/>
              <a:t>pneumoniae</a:t>
            </a:r>
            <a:r>
              <a:rPr lang="cs-CZ" sz="2000" dirty="0" smtClean="0"/>
              <a:t>, </a:t>
            </a:r>
            <a:r>
              <a:rPr lang="cs-CZ" sz="2000" dirty="0" err="1"/>
              <a:t>C</a:t>
            </a:r>
            <a:r>
              <a:rPr lang="cs-CZ" sz="2000" dirty="0" err="1" smtClean="0"/>
              <a:t>hlamydia</a:t>
            </a:r>
            <a:r>
              <a:rPr lang="cs-CZ" sz="2000" dirty="0" smtClean="0"/>
              <a:t> </a:t>
            </a:r>
            <a:r>
              <a:rPr lang="cs-CZ" sz="2000" dirty="0" err="1" smtClean="0"/>
              <a:t>pneumoniae</a:t>
            </a:r>
            <a:r>
              <a:rPr lang="cs-CZ" sz="2000" dirty="0" smtClean="0"/>
              <a:t>: anamnestické </a:t>
            </a:r>
            <a:r>
              <a:rPr lang="cs-CZ" sz="2000" dirty="0" err="1" smtClean="0"/>
              <a:t>protiláky</a:t>
            </a:r>
            <a:r>
              <a:rPr lang="cs-CZ" sz="2000" dirty="0" smtClean="0"/>
              <a:t> bez známek aktivity</a:t>
            </a:r>
          </a:p>
          <a:p>
            <a:r>
              <a:rPr lang="cs-CZ" sz="2000" b="1" dirty="0" smtClean="0"/>
              <a:t>Enteroviry</a:t>
            </a:r>
            <a:r>
              <a:rPr lang="cs-CZ" sz="2000" dirty="0" smtClean="0"/>
              <a:t>: </a:t>
            </a:r>
            <a:r>
              <a:rPr lang="cs-CZ" sz="2000" dirty="0" err="1" smtClean="0"/>
              <a:t>Coxsackie</a:t>
            </a:r>
            <a:r>
              <a:rPr lang="cs-CZ" sz="2000" dirty="0" smtClean="0"/>
              <a:t> A9 1:8, B1 1:16, B3 1:16, B5 1:8/16+, ECHO KRF 1:16, enterovirus 68-71: </a:t>
            </a:r>
            <a:r>
              <a:rPr lang="cs-CZ" sz="2000" dirty="0" err="1" smtClean="0"/>
              <a:t>IgM</a:t>
            </a:r>
            <a:r>
              <a:rPr lang="cs-CZ" sz="2000" dirty="0" smtClean="0"/>
              <a:t> </a:t>
            </a:r>
            <a:r>
              <a:rPr lang="cs-CZ" sz="2000" dirty="0" err="1" smtClean="0"/>
              <a:t>neg</a:t>
            </a:r>
            <a:r>
              <a:rPr lang="cs-CZ" sz="2000" dirty="0" smtClean="0"/>
              <a:t>, </a:t>
            </a:r>
            <a:r>
              <a:rPr lang="cs-CZ" sz="2000" dirty="0" err="1" smtClean="0"/>
              <a:t>IgA</a:t>
            </a:r>
            <a:r>
              <a:rPr lang="cs-CZ" sz="2000" dirty="0" smtClean="0"/>
              <a:t> </a:t>
            </a:r>
            <a:r>
              <a:rPr lang="cs-CZ" sz="2000" dirty="0" err="1" smtClean="0"/>
              <a:t>neg</a:t>
            </a:r>
            <a:r>
              <a:rPr lang="cs-CZ" sz="2000" dirty="0" smtClean="0"/>
              <a:t>, </a:t>
            </a:r>
            <a:r>
              <a:rPr lang="cs-CZ" sz="2000" dirty="0" err="1" smtClean="0"/>
              <a:t>IgG</a:t>
            </a:r>
            <a:r>
              <a:rPr lang="cs-CZ" sz="2000" dirty="0" smtClean="0"/>
              <a:t> </a:t>
            </a:r>
            <a:r>
              <a:rPr lang="cs-CZ" sz="2000" dirty="0" err="1" smtClean="0"/>
              <a:t>pozit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/>
              <a:t>Rubeola a </a:t>
            </a:r>
            <a:r>
              <a:rPr lang="cs-CZ" sz="2000" b="1" dirty="0" err="1" smtClean="0"/>
              <a:t>morbilli</a:t>
            </a:r>
            <a:r>
              <a:rPr lang="cs-CZ" sz="2000" dirty="0" smtClean="0"/>
              <a:t>: ELISA </a:t>
            </a:r>
            <a:r>
              <a:rPr lang="cs-CZ" sz="2000" dirty="0" err="1" smtClean="0"/>
              <a:t>IgG</a:t>
            </a:r>
            <a:r>
              <a:rPr lang="cs-CZ" sz="2000" dirty="0" smtClean="0"/>
              <a:t> a </a:t>
            </a:r>
            <a:r>
              <a:rPr lang="cs-CZ" sz="2000" dirty="0" err="1" smtClean="0"/>
              <a:t>IgM</a:t>
            </a:r>
            <a:r>
              <a:rPr lang="cs-CZ" sz="2000" dirty="0" smtClean="0"/>
              <a:t> anamnestické titry</a:t>
            </a:r>
          </a:p>
          <a:p>
            <a:r>
              <a:rPr lang="cs-CZ" sz="2000" b="1" dirty="0" smtClean="0"/>
              <a:t>Herpetické viry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0070C0"/>
                </a:solidFill>
              </a:rPr>
              <a:t>HSV 1 pozitivní</a:t>
            </a:r>
            <a:r>
              <a:rPr lang="cs-CZ" sz="2000" dirty="0" smtClean="0"/>
              <a:t>, VZV anamnestické protilátky, CMV </a:t>
            </a:r>
            <a:r>
              <a:rPr lang="cs-CZ" sz="2000" dirty="0" err="1" smtClean="0"/>
              <a:t>IgM</a:t>
            </a:r>
            <a:r>
              <a:rPr lang="cs-CZ" sz="2000" dirty="0" smtClean="0"/>
              <a:t> </a:t>
            </a:r>
            <a:r>
              <a:rPr lang="cs-CZ" sz="2000" dirty="0" err="1" smtClean="0"/>
              <a:t>neg</a:t>
            </a:r>
            <a:r>
              <a:rPr lang="cs-CZ" sz="2000" dirty="0" smtClean="0"/>
              <a:t>., </a:t>
            </a:r>
            <a:r>
              <a:rPr lang="cs-CZ" sz="2000" dirty="0" err="1" smtClean="0"/>
              <a:t>IgG</a:t>
            </a:r>
            <a:r>
              <a:rPr lang="cs-CZ" sz="2000" dirty="0" smtClean="0"/>
              <a:t> </a:t>
            </a:r>
            <a:r>
              <a:rPr lang="cs-CZ" sz="2000" dirty="0" err="1" smtClean="0"/>
              <a:t>pozit</a:t>
            </a:r>
            <a:r>
              <a:rPr lang="cs-CZ" sz="2000" dirty="0" smtClean="0"/>
              <a:t>.</a:t>
            </a:r>
          </a:p>
          <a:p>
            <a:r>
              <a:rPr lang="cs-CZ" sz="2000" b="1" dirty="0" err="1" smtClean="0"/>
              <a:t>Markery</a:t>
            </a:r>
            <a:r>
              <a:rPr lang="cs-CZ" sz="2000" b="1" dirty="0" smtClean="0"/>
              <a:t> virových hepatitid</a:t>
            </a:r>
            <a:r>
              <a:rPr lang="cs-CZ" sz="2000" dirty="0" smtClean="0"/>
              <a:t>: anti-HAV </a:t>
            </a:r>
            <a:r>
              <a:rPr lang="cs-CZ" sz="2000" dirty="0" err="1" smtClean="0"/>
              <a:t>total</a:t>
            </a:r>
            <a:r>
              <a:rPr lang="cs-CZ" sz="2000" dirty="0" smtClean="0"/>
              <a:t>. </a:t>
            </a:r>
            <a:r>
              <a:rPr lang="cs-CZ" sz="2000" dirty="0" err="1"/>
              <a:t>p</a:t>
            </a:r>
            <a:r>
              <a:rPr lang="cs-CZ" sz="2000" dirty="0" err="1" smtClean="0"/>
              <a:t>ozit</a:t>
            </a:r>
            <a:r>
              <a:rPr lang="cs-CZ" sz="2000" dirty="0" smtClean="0"/>
              <a:t>., anti-HAV </a:t>
            </a:r>
            <a:r>
              <a:rPr lang="cs-CZ" sz="2000" dirty="0" err="1" smtClean="0"/>
              <a:t>IgM</a:t>
            </a:r>
            <a:r>
              <a:rPr lang="cs-CZ" sz="2000" dirty="0" smtClean="0"/>
              <a:t> </a:t>
            </a:r>
            <a:r>
              <a:rPr lang="cs-CZ" sz="2000" dirty="0" err="1" smtClean="0"/>
              <a:t>negat</a:t>
            </a:r>
            <a:r>
              <a:rPr lang="cs-CZ" sz="2000" dirty="0" smtClean="0"/>
              <a:t>., </a:t>
            </a:r>
            <a:r>
              <a:rPr lang="cs-CZ" sz="2000" dirty="0" err="1" smtClean="0"/>
              <a:t>HBsAg</a:t>
            </a:r>
            <a:r>
              <a:rPr lang="cs-CZ" sz="2000" dirty="0" smtClean="0"/>
              <a:t> </a:t>
            </a:r>
            <a:r>
              <a:rPr lang="cs-CZ" sz="2000" dirty="0" err="1" smtClean="0"/>
              <a:t>negat</a:t>
            </a:r>
            <a:r>
              <a:rPr lang="cs-CZ" sz="2000" dirty="0" smtClean="0"/>
              <a:t>., </a:t>
            </a:r>
            <a:r>
              <a:rPr lang="cs-CZ" sz="2000" dirty="0" err="1" smtClean="0"/>
              <a:t>HBeAg</a:t>
            </a:r>
            <a:r>
              <a:rPr lang="cs-CZ" sz="2000" dirty="0" smtClean="0"/>
              <a:t> </a:t>
            </a:r>
            <a:r>
              <a:rPr lang="cs-CZ" sz="2000" dirty="0" err="1" smtClean="0"/>
              <a:t>negat</a:t>
            </a:r>
            <a:r>
              <a:rPr lang="cs-CZ" sz="2000" dirty="0" smtClean="0"/>
              <a:t>., anti-</a:t>
            </a:r>
            <a:r>
              <a:rPr lang="cs-CZ" sz="2000" dirty="0" err="1" smtClean="0"/>
              <a:t>HBc</a:t>
            </a:r>
            <a:r>
              <a:rPr lang="cs-CZ" sz="2000" dirty="0" smtClean="0"/>
              <a:t> </a:t>
            </a:r>
            <a:r>
              <a:rPr lang="cs-CZ" sz="2000" dirty="0" err="1" smtClean="0"/>
              <a:t>IgM</a:t>
            </a:r>
            <a:r>
              <a:rPr lang="cs-CZ" sz="2000" dirty="0" smtClean="0"/>
              <a:t> </a:t>
            </a:r>
            <a:r>
              <a:rPr lang="cs-CZ" sz="2000" dirty="0" err="1" smtClean="0"/>
              <a:t>negat</a:t>
            </a:r>
            <a:r>
              <a:rPr lang="cs-CZ" sz="2000" dirty="0" smtClean="0"/>
              <a:t>., anti-</a:t>
            </a:r>
            <a:r>
              <a:rPr lang="cs-CZ" sz="2000" dirty="0" err="1" smtClean="0"/>
              <a:t>HBs</a:t>
            </a:r>
            <a:r>
              <a:rPr lang="cs-CZ" sz="2000" dirty="0" smtClean="0"/>
              <a:t> </a:t>
            </a:r>
            <a:r>
              <a:rPr lang="cs-CZ" sz="2000" dirty="0" err="1" smtClean="0"/>
              <a:t>pozit</a:t>
            </a:r>
            <a:r>
              <a:rPr lang="cs-CZ" sz="2000" dirty="0" smtClean="0"/>
              <a:t>., anti-</a:t>
            </a:r>
            <a:r>
              <a:rPr lang="cs-CZ" sz="2000" dirty="0" err="1" smtClean="0"/>
              <a:t>HBe</a:t>
            </a:r>
            <a:r>
              <a:rPr lang="cs-CZ" sz="2000" dirty="0" smtClean="0"/>
              <a:t> </a:t>
            </a:r>
            <a:r>
              <a:rPr lang="cs-CZ" sz="2000" dirty="0" err="1" smtClean="0"/>
              <a:t>pozit</a:t>
            </a:r>
            <a:r>
              <a:rPr lang="cs-CZ" sz="2000" dirty="0" smtClean="0"/>
              <a:t>., anti-HCV </a:t>
            </a:r>
            <a:r>
              <a:rPr lang="cs-CZ" sz="2000" dirty="0" err="1" smtClean="0"/>
              <a:t>negat</a:t>
            </a:r>
            <a:r>
              <a:rPr lang="cs-CZ" sz="2000" dirty="0" smtClean="0"/>
              <a:t>.</a:t>
            </a:r>
          </a:p>
          <a:p>
            <a:r>
              <a:rPr lang="cs-CZ" sz="2000" b="1" dirty="0" err="1" smtClean="0"/>
              <a:t>Markery</a:t>
            </a:r>
            <a:r>
              <a:rPr lang="cs-CZ" sz="2000" b="1" dirty="0" smtClean="0"/>
              <a:t> HIV infekce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0070C0"/>
                </a:solidFill>
              </a:rPr>
              <a:t>průkaz </a:t>
            </a:r>
            <a:r>
              <a:rPr lang="cs-CZ" sz="2000" b="1" dirty="0" err="1" smtClean="0">
                <a:solidFill>
                  <a:srgbClr val="0070C0"/>
                </a:solidFill>
              </a:rPr>
              <a:t>Ag</a:t>
            </a:r>
            <a:r>
              <a:rPr lang="cs-CZ" sz="2000" b="1" dirty="0" smtClean="0">
                <a:solidFill>
                  <a:srgbClr val="0070C0"/>
                </a:solidFill>
              </a:rPr>
              <a:t> p24 a protilátek </a:t>
            </a:r>
            <a:r>
              <a:rPr lang="cs-CZ" sz="2000" b="1" dirty="0" err="1" smtClean="0">
                <a:solidFill>
                  <a:srgbClr val="0070C0"/>
                </a:solidFill>
              </a:rPr>
              <a:t>anti</a:t>
            </a:r>
            <a:r>
              <a:rPr lang="cs-CZ" sz="2000" b="1" dirty="0" smtClean="0">
                <a:solidFill>
                  <a:srgbClr val="0070C0"/>
                </a:solidFill>
              </a:rPr>
              <a:t>-HIV-1 pozitivní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0381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Speciální laboratorní vyšetření imunologické: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		normály:</a:t>
            </a:r>
          </a:p>
          <a:p>
            <a:r>
              <a:rPr lang="cs-CZ" sz="2400" dirty="0" smtClean="0"/>
              <a:t>CD4+ </a:t>
            </a:r>
            <a:r>
              <a:rPr lang="cs-CZ" sz="2400" b="1" dirty="0" smtClean="0">
                <a:solidFill>
                  <a:srgbClr val="FF0000"/>
                </a:solidFill>
              </a:rPr>
              <a:t>179 (16 %)</a:t>
            </a:r>
            <a:r>
              <a:rPr lang="cs-CZ" sz="2400" dirty="0" smtClean="0"/>
              <a:t>		439 - 1112 b/</a:t>
            </a:r>
            <a:r>
              <a:rPr lang="cs-CZ" sz="2400" dirty="0" smtClean="0">
                <a:latin typeface="Symbol" panose="05050102010706020507" pitchFamily="18" charset="2"/>
              </a:rPr>
              <a:t>m</a:t>
            </a:r>
            <a:r>
              <a:rPr lang="cs-CZ" sz="2400" dirty="0" smtClean="0"/>
              <a:t>l; (27 – 53 %)</a:t>
            </a:r>
          </a:p>
          <a:p>
            <a:r>
              <a:rPr lang="cs-CZ" sz="2400" dirty="0" smtClean="0"/>
              <a:t>CD8+ 851 </a:t>
            </a:r>
            <a:r>
              <a:rPr lang="cs-CZ" sz="2400" b="1" dirty="0" smtClean="0"/>
              <a:t>(76 %)</a:t>
            </a:r>
            <a:r>
              <a:rPr lang="cs-CZ" sz="2400" dirty="0" smtClean="0"/>
              <a:t>		282 – 999 b/</a:t>
            </a:r>
            <a:r>
              <a:rPr lang="cs-CZ" sz="2400" dirty="0" smtClean="0">
                <a:latin typeface="Symbol" panose="05050102010706020507" pitchFamily="18" charset="2"/>
              </a:rPr>
              <a:t>m</a:t>
            </a:r>
            <a:r>
              <a:rPr lang="cs-CZ" sz="2400" dirty="0" smtClean="0"/>
              <a:t>l; (19 – 48 %)</a:t>
            </a:r>
          </a:p>
          <a:p>
            <a:r>
              <a:rPr lang="cs-CZ" sz="2400" dirty="0" smtClean="0"/>
              <a:t>NK 78 (7 %)			78 – 345 b/</a:t>
            </a:r>
            <a:r>
              <a:rPr lang="cs-CZ" sz="2400" dirty="0" smtClean="0">
                <a:latin typeface="Symbol" panose="05050102010706020507" pitchFamily="18" charset="2"/>
              </a:rPr>
              <a:t>m</a:t>
            </a:r>
            <a:r>
              <a:rPr lang="cs-CZ" sz="2400" dirty="0" smtClean="0"/>
              <a:t>l; (5 – 27 %)</a:t>
            </a:r>
            <a:endParaRPr lang="cs-CZ" sz="2400" dirty="0"/>
          </a:p>
          <a:p>
            <a:r>
              <a:rPr lang="cs-CZ" sz="2400" dirty="0" smtClean="0"/>
              <a:t>CD4/CD8    </a:t>
            </a:r>
            <a:r>
              <a:rPr lang="cs-CZ" sz="2400" b="1" dirty="0" smtClean="0">
                <a:solidFill>
                  <a:srgbClr val="FF0000"/>
                </a:solidFill>
              </a:rPr>
              <a:t>0,21</a:t>
            </a:r>
            <a:r>
              <a:rPr lang="cs-CZ" sz="2400" dirty="0" smtClean="0"/>
              <a:t>		0,6 – 2,2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b="1" dirty="0"/>
              <a:t>Speciální laboratorní </a:t>
            </a:r>
            <a:r>
              <a:rPr lang="cs-CZ" sz="2400" b="1" dirty="0" smtClean="0"/>
              <a:t>vyšetření virologické </a:t>
            </a:r>
          </a:p>
          <a:p>
            <a:r>
              <a:rPr lang="cs-CZ" sz="2400" dirty="0" smtClean="0"/>
              <a:t>Virová nálož (</a:t>
            </a:r>
            <a:r>
              <a:rPr lang="cs-CZ" sz="2400" dirty="0" err="1" smtClean="0"/>
              <a:t>viral</a:t>
            </a:r>
            <a:r>
              <a:rPr lang="cs-CZ" sz="2400" dirty="0" smtClean="0"/>
              <a:t> </a:t>
            </a:r>
            <a:r>
              <a:rPr lang="cs-CZ" sz="2400" dirty="0" err="1" smtClean="0"/>
              <a:t>load</a:t>
            </a:r>
            <a:r>
              <a:rPr lang="cs-CZ" sz="2400" dirty="0" smtClean="0"/>
              <a:t>) PCR HIV RNA 16 mil. </a:t>
            </a:r>
            <a:r>
              <a:rPr lang="cs-CZ" sz="2400" dirty="0"/>
              <a:t>k</a:t>
            </a:r>
            <a:r>
              <a:rPr lang="cs-CZ" sz="2400" dirty="0" smtClean="0"/>
              <a:t>opií/ml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1458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cs-CZ" dirty="0" smtClean="0"/>
              <a:t>U pacienta se ještě rozvinula malá oportunní infekce – </a:t>
            </a:r>
            <a:r>
              <a:rPr lang="cs-CZ" dirty="0" err="1" smtClean="0"/>
              <a:t>oropharyngeální</a:t>
            </a:r>
            <a:r>
              <a:rPr lang="cs-CZ" dirty="0" smtClean="0"/>
              <a:t> kandidóza</a:t>
            </a:r>
          </a:p>
          <a:p>
            <a:endParaRPr lang="cs-CZ" sz="900" dirty="0"/>
          </a:p>
          <a:p>
            <a:r>
              <a:rPr lang="cs-CZ" dirty="0" smtClean="0"/>
              <a:t>Kultivace krk: </a:t>
            </a:r>
            <a:r>
              <a:rPr lang="cs-CZ" b="1" dirty="0" err="1" smtClean="0"/>
              <a:t>Candida</a:t>
            </a:r>
            <a:r>
              <a:rPr lang="cs-CZ" b="1" dirty="0" smtClean="0"/>
              <a:t> </a:t>
            </a:r>
            <a:r>
              <a:rPr lang="cs-CZ" b="1" dirty="0" err="1" smtClean="0"/>
              <a:t>albicans</a:t>
            </a:r>
            <a:r>
              <a:rPr lang="cs-CZ" b="1" dirty="0" smtClean="0"/>
              <a:t> </a:t>
            </a:r>
            <a:r>
              <a:rPr lang="cs-CZ" dirty="0" smtClean="0"/>
              <a:t>citlivá k AMF, FLU, ITR, MIK, NYS, MIP, NIZ </a:t>
            </a:r>
          </a:p>
          <a:p>
            <a:endParaRPr lang="cs-CZ" sz="900" dirty="0" smtClean="0"/>
          </a:p>
        </p:txBody>
      </p:sp>
    </p:spTree>
    <p:extLst>
      <p:ext uri="{BB962C8B-B14F-4D97-AF65-F5344CB8AC3E}">
        <p14:creationId xmlns:p14="http://schemas.microsoft.com/office/powerpoint/2010/main" val="3177808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/>
              <a:t>Pacient odeslán </a:t>
            </a:r>
            <a:r>
              <a:rPr lang="cs-CZ" dirty="0" smtClean="0"/>
              <a:t>4/2016 do </a:t>
            </a:r>
            <a:r>
              <a:rPr lang="cs-CZ" b="1" dirty="0"/>
              <a:t>HIV centra</a:t>
            </a:r>
            <a:r>
              <a:rPr lang="cs-CZ" dirty="0"/>
              <a:t>, při alergologických kontrolách sděluje vývoj onemocnění. Kontroly v centru 1x za ¼ roku, ve složkách buněčné </a:t>
            </a:r>
            <a:r>
              <a:rPr lang="cs-CZ" dirty="0" smtClean="0"/>
              <a:t>imunity upravování </a:t>
            </a:r>
            <a:r>
              <a:rPr lang="cs-CZ" dirty="0"/>
              <a:t>nálezu, virémie kolísá. Nemocnost není </a:t>
            </a:r>
            <a:r>
              <a:rPr lang="cs-CZ" dirty="0" err="1"/>
              <a:t>elevována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AutoShape 2" descr="Výsledek obrázku pro h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h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0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N.N. *1987 </a:t>
            </a:r>
            <a:r>
              <a:rPr lang="cs-CZ" dirty="0">
                <a:solidFill>
                  <a:srgbClr val="3333CC"/>
                </a:solidFill>
              </a:rPr>
              <a:t>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dirty="0" smtClean="0"/>
              <a:t>Vývoj buněčné imunity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85279"/>
              </p:ext>
            </p:extLst>
          </p:nvPr>
        </p:nvGraphicFramePr>
        <p:xfrm>
          <a:off x="-4726" y="2357430"/>
          <a:ext cx="9148726" cy="3406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152128"/>
                <a:gridCol w="1368152"/>
                <a:gridCol w="1368152"/>
                <a:gridCol w="1296144"/>
                <a:gridCol w="2704518"/>
              </a:tblGrid>
              <a:tr h="7112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3/2016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7/2016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8/2016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9/2017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Normály</a:t>
                      </a:r>
                      <a:endParaRPr lang="cs-CZ" dirty="0"/>
                    </a:p>
                  </a:txBody>
                  <a:tcPr/>
                </a:tc>
              </a:tr>
              <a:tr h="71124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Granulocyty+ monocyty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---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8,52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6,60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6,00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2,4 – 6. 10</a:t>
                      </a:r>
                      <a:r>
                        <a:rPr lang="cs-CZ" sz="1400" baseline="30000" dirty="0" smtClean="0"/>
                        <a:t>9</a:t>
                      </a:r>
                      <a:r>
                        <a:rPr lang="cs-CZ" sz="1400" baseline="0" dirty="0" smtClean="0"/>
                        <a:t>/l</a:t>
                      </a:r>
                      <a:endParaRPr lang="cs-CZ" sz="1400" dirty="0"/>
                    </a:p>
                  </a:txBody>
                  <a:tcPr/>
                </a:tc>
              </a:tr>
              <a:tr h="52683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CD3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---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1,53 (85,92 %)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2,03</a:t>
                      </a:r>
                      <a:r>
                        <a:rPr lang="cs-CZ" sz="1400" dirty="0" smtClean="0"/>
                        <a:t> (88,25 %)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1,45 (85,21 %)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0,6 – 2. 10</a:t>
                      </a:r>
                      <a:r>
                        <a:rPr lang="cs-CZ" sz="1400" baseline="30000" dirty="0" smtClean="0"/>
                        <a:t>9</a:t>
                      </a:r>
                      <a:r>
                        <a:rPr lang="cs-CZ" sz="1400" baseline="0" dirty="0" smtClean="0"/>
                        <a:t>/l (58-84 %)</a:t>
                      </a:r>
                      <a:endParaRPr lang="cs-CZ" sz="1400" dirty="0" smtClean="0"/>
                    </a:p>
                    <a:p>
                      <a:endParaRPr lang="cs-CZ" sz="1400" dirty="0"/>
                    </a:p>
                  </a:txBody>
                  <a:tcPr/>
                </a:tc>
              </a:tr>
              <a:tr h="52683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CD4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0,179 (16 %)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0,54 (30,28 %)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0,56 </a:t>
                      </a:r>
                      <a:r>
                        <a:rPr lang="cs-CZ" sz="1400" b="1" dirty="0" smtClean="0"/>
                        <a:t>(24,48 %)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0,59 (34,48 %)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0,439-1,1121.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10</a:t>
                      </a:r>
                      <a:r>
                        <a:rPr lang="cs-CZ" sz="1400" baseline="30000" dirty="0" smtClean="0"/>
                        <a:t>9</a:t>
                      </a:r>
                      <a:r>
                        <a:rPr lang="cs-CZ" sz="1400" baseline="0" dirty="0" smtClean="0"/>
                        <a:t>/l (27 – 53 %)</a:t>
                      </a:r>
                      <a:endParaRPr lang="cs-CZ" sz="1400" dirty="0"/>
                    </a:p>
                  </a:txBody>
                  <a:tcPr/>
                </a:tc>
              </a:tr>
              <a:tr h="41207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CD8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0,851 </a:t>
                      </a:r>
                      <a:r>
                        <a:rPr lang="cs-CZ" sz="1400" b="1" dirty="0" smtClean="0"/>
                        <a:t>(76 %)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0,92 </a:t>
                      </a:r>
                      <a:r>
                        <a:rPr lang="cs-CZ" sz="1400" b="1" dirty="0" smtClean="0"/>
                        <a:t>(51,62 %)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1,27 (55,24 %)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0,76 (44,69 %)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0,282-0,999.10</a:t>
                      </a:r>
                      <a:r>
                        <a:rPr lang="cs-CZ" sz="1400" baseline="30000" dirty="0" smtClean="0"/>
                        <a:t>9</a:t>
                      </a:r>
                      <a:r>
                        <a:rPr lang="cs-CZ" sz="1400" baseline="0" dirty="0" smtClean="0"/>
                        <a:t>/l </a:t>
                      </a:r>
                      <a:r>
                        <a:rPr lang="cs-CZ" sz="1400" baseline="0" dirty="0" smtClean="0"/>
                        <a:t>(19 – 48 %)</a:t>
                      </a:r>
                      <a:endParaRPr lang="cs-CZ" sz="1400" dirty="0" smtClean="0"/>
                    </a:p>
                    <a:p>
                      <a:endParaRPr lang="cs-CZ" sz="1400" dirty="0"/>
                    </a:p>
                  </a:txBody>
                  <a:tcPr/>
                </a:tc>
              </a:tr>
              <a:tr h="41207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CD4/CD8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0,21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0,59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00,44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0,77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0,6 – 2,2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28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FF"/>
                </a:solidFill>
              </a:rPr>
              <a:t>SCID</a:t>
            </a:r>
            <a:br>
              <a:rPr lang="cs-CZ" b="1" dirty="0" smtClean="0">
                <a:solidFill>
                  <a:srgbClr val="FF00FF"/>
                </a:solidFill>
              </a:rPr>
            </a:br>
            <a:r>
              <a:rPr lang="cs-CZ" sz="3600" b="1" dirty="0" smtClean="0">
                <a:solidFill>
                  <a:srgbClr val="FF00FF"/>
                </a:solidFill>
              </a:rPr>
              <a:t>Těžký kombinovaný imunodeficit</a:t>
            </a:r>
            <a:endParaRPr lang="cs-CZ" sz="3600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Nejzávažnější forma primárních imunodeficiencí</a:t>
            </a:r>
          </a:p>
          <a:p>
            <a:endParaRPr lang="cs-CZ" sz="1000" dirty="0" smtClean="0"/>
          </a:p>
          <a:p>
            <a:r>
              <a:rPr lang="cs-CZ" dirty="0" smtClean="0"/>
              <a:t>Projevuje se záhy po narození těžkými infekcemi způsobenými viry, intracelulárními nebo oportunními mikroorganismy</a:t>
            </a:r>
          </a:p>
          <a:p>
            <a:endParaRPr lang="cs-CZ" sz="900" dirty="0" smtClean="0"/>
          </a:p>
          <a:p>
            <a:r>
              <a:rPr lang="cs-CZ" dirty="0" smtClean="0"/>
              <a:t>Bez léčby umírají tyto děti obvykle do 1 roku po narození</a:t>
            </a:r>
          </a:p>
          <a:p>
            <a:endParaRPr lang="cs-CZ" sz="900" dirty="0" smtClean="0"/>
          </a:p>
          <a:p>
            <a:r>
              <a:rPr lang="cs-CZ" dirty="0" smtClean="0"/>
              <a:t>Incidence SCID 1 na 50 000 až 100 000 porodů</a:t>
            </a:r>
          </a:p>
          <a:p>
            <a:endParaRPr lang="cs-CZ" sz="900" dirty="0" smtClean="0"/>
          </a:p>
          <a:p>
            <a:r>
              <a:rPr lang="cs-CZ" dirty="0" smtClean="0"/>
              <a:t>Molekulární podstat onemocnění je heterogenní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03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SCID</a:t>
            </a:r>
            <a:br>
              <a:rPr lang="cs-CZ" b="1" dirty="0">
                <a:solidFill>
                  <a:srgbClr val="FF00FF"/>
                </a:solidFill>
              </a:rPr>
            </a:br>
            <a:r>
              <a:rPr lang="cs-CZ" b="1" dirty="0">
                <a:solidFill>
                  <a:srgbClr val="FF00FF"/>
                </a:solidFill>
              </a:rPr>
              <a:t>Těžký kombinovaný imunodeficit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Diagnostická kritéria SCID</a:t>
            </a:r>
          </a:p>
          <a:p>
            <a:pPr lvl="2"/>
            <a:r>
              <a:rPr lang="cs-CZ" dirty="0" err="1"/>
              <a:t>Maternofetální</a:t>
            </a:r>
            <a:r>
              <a:rPr lang="cs-CZ" dirty="0"/>
              <a:t> </a:t>
            </a:r>
            <a:r>
              <a:rPr lang="cs-CZ" dirty="0" err="1"/>
              <a:t>engraftment</a:t>
            </a:r>
            <a:r>
              <a:rPr lang="cs-CZ" dirty="0"/>
              <a:t> T lymfocytů</a:t>
            </a:r>
          </a:p>
          <a:p>
            <a:pPr lvl="2"/>
            <a:r>
              <a:rPr lang="cs-CZ" dirty="0"/>
              <a:t>Méně než 20% T lymfocytů (CD3+)</a:t>
            </a:r>
          </a:p>
          <a:p>
            <a:pPr lvl="2"/>
            <a:r>
              <a:rPr lang="cs-CZ" dirty="0"/>
              <a:t>Méně než 3000 lymfocytů na mm</a:t>
            </a:r>
            <a:r>
              <a:rPr lang="cs-CZ" baseline="30000" dirty="0"/>
              <a:t>3</a:t>
            </a:r>
          </a:p>
          <a:p>
            <a:pPr lvl="2"/>
            <a:r>
              <a:rPr lang="cs-CZ" dirty="0"/>
              <a:t>Mutace v genech spojených s fenotypem SCID</a:t>
            </a:r>
          </a:p>
          <a:p>
            <a:endParaRPr lang="cs-CZ" dirty="0"/>
          </a:p>
          <a:p>
            <a:r>
              <a:rPr lang="cs-CZ" dirty="0" smtClean="0"/>
              <a:t>Dělení SCID</a:t>
            </a:r>
          </a:p>
          <a:p>
            <a:pPr lvl="2"/>
            <a:r>
              <a:rPr lang="cs-CZ" b="1" dirty="0" smtClean="0"/>
              <a:t>SCID T-B+ </a:t>
            </a:r>
            <a:r>
              <a:rPr lang="cs-CZ" dirty="0" smtClean="0"/>
              <a:t>(řetězec receptoru pro IL-2, JAK-3, řetězec 	          receptoru pro ILK-7)</a:t>
            </a:r>
          </a:p>
          <a:p>
            <a:pPr lvl="2"/>
            <a:r>
              <a:rPr lang="cs-CZ" b="1" dirty="0" smtClean="0"/>
              <a:t>SCID T-B- </a:t>
            </a:r>
            <a:r>
              <a:rPr lang="cs-CZ" dirty="0" smtClean="0"/>
              <a:t>(ADA, RAG1, RAG2, retikulární dysgeneze)</a:t>
            </a:r>
          </a:p>
          <a:p>
            <a:pPr lvl="2"/>
            <a:r>
              <a:rPr lang="cs-CZ" dirty="0" err="1" smtClean="0"/>
              <a:t>Omenův</a:t>
            </a:r>
            <a:r>
              <a:rPr lang="cs-CZ" dirty="0" smtClean="0"/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889328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A7F8F69-BE18-42FF-8AF3-A7D75DBE1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b="1" dirty="0"/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CAB0F250-F6FD-463E-AEC1-644E6D331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Kombinovaná porucha imunity</a:t>
            </a:r>
            <a:br>
              <a:rPr lang="cs-CZ" b="1" dirty="0" smtClean="0">
                <a:solidFill>
                  <a:srgbClr val="FF00FF"/>
                </a:solidFill>
              </a:rPr>
            </a:br>
            <a:r>
              <a:rPr lang="cs-CZ" b="1" dirty="0" smtClean="0">
                <a:solidFill>
                  <a:srgbClr val="FF00FF"/>
                </a:solidFill>
              </a:rPr>
              <a:t>(SCID)</a:t>
            </a:r>
            <a:endParaRPr lang="cs-CZ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09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="" xmlns:a16="http://schemas.microsoft.com/office/drawing/2014/main" id="{26E4EE47-AF4A-45D0-AF91-C0A47C27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Pacient Š.A.     *2013     </a:t>
            </a:r>
            <a:r>
              <a:rPr lang="cs-CZ" altLang="cs-CZ" dirty="0">
                <a:cs typeface="Arial" panose="020B0604020202020204" pitchFamily="34" charset="0"/>
              </a:rPr>
              <a:t>♀</a:t>
            </a:r>
            <a:endParaRPr lang="cs-CZ" altLang="cs-CZ" dirty="0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="" xmlns:a16="http://schemas.microsoft.com/office/drawing/2014/main" id="{4E2D8359-074C-4DBC-A392-DD950F732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dirty="0"/>
              <a:t>První vyšetření v r.2014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Anamnéza</a:t>
            </a:r>
          </a:p>
          <a:p>
            <a:pPr marL="0" indent="0" eaLnBrk="1" hangingPunct="1">
              <a:buNone/>
            </a:pPr>
            <a:endParaRPr lang="cs-CZ" altLang="cs-CZ" b="1" dirty="0"/>
          </a:p>
          <a:p>
            <a:pPr marL="0" indent="0" eaLnBrk="1" hangingPunct="1">
              <a:buNone/>
            </a:pPr>
            <a:r>
              <a:rPr lang="cs-CZ" altLang="cs-CZ" b="1" dirty="0"/>
              <a:t>RA:</a:t>
            </a:r>
            <a:r>
              <a:rPr lang="cs-CZ" altLang="cs-CZ" dirty="0"/>
              <a:t> </a:t>
            </a:r>
            <a:r>
              <a:rPr lang="cs-CZ" altLang="cs-CZ" dirty="0" err="1"/>
              <a:t>negat</a:t>
            </a:r>
            <a:r>
              <a:rPr lang="cs-CZ" altLang="cs-CZ" dirty="0"/>
              <a:t>.</a:t>
            </a:r>
          </a:p>
          <a:p>
            <a:pPr marL="0" indent="0" eaLnBrk="1" hangingPunct="1">
              <a:buNone/>
            </a:pPr>
            <a:endParaRPr lang="cs-CZ" altLang="cs-CZ" b="1" dirty="0"/>
          </a:p>
          <a:p>
            <a:pPr marL="0" indent="0" eaLnBrk="1" hangingPunct="1">
              <a:buNone/>
            </a:pPr>
            <a:r>
              <a:rPr lang="cs-CZ" altLang="cs-CZ" b="1" dirty="0"/>
              <a:t>OA:</a:t>
            </a:r>
            <a:r>
              <a:rPr lang="cs-CZ" altLang="cs-CZ" dirty="0"/>
              <a:t> perinatální anamnéza </a:t>
            </a:r>
            <a:r>
              <a:rPr lang="cs-CZ" altLang="cs-CZ" dirty="0" err="1"/>
              <a:t>negat</a:t>
            </a:r>
            <a:r>
              <a:rPr lang="cs-CZ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80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135937" cy="51117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FF"/>
                </a:solidFill>
                <a:latin typeface="Book Antiqua" pitchFamily="18" charset="0"/>
              </a:rPr>
              <a:t>Zákalové metody: nefelometrie a turbidimetrie</a:t>
            </a:r>
          </a:p>
          <a:p>
            <a:pPr>
              <a:buFontTx/>
              <a:buNone/>
            </a:pPr>
            <a:endParaRPr lang="cs-CZ" sz="2800" b="1" dirty="0" smtClean="0">
              <a:solidFill>
                <a:srgbClr val="CC0099"/>
              </a:solidFill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cs-CZ" sz="2400" b="1" dirty="0" smtClean="0">
                <a:latin typeface="Book Antiqua" pitchFamily="18" charset="0"/>
              </a:rPr>
              <a:t>Použití: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používá </a:t>
            </a:r>
            <a:r>
              <a:rPr lang="cs-CZ" sz="2400" smtClean="0">
                <a:latin typeface="Book Antiqua" pitchFamily="18" charset="0"/>
              </a:rPr>
              <a:t>se pro stanovení </a:t>
            </a:r>
            <a:r>
              <a:rPr lang="cs-CZ" sz="2400" dirty="0" smtClean="0">
                <a:latin typeface="Book Antiqua" pitchFamily="18" charset="0"/>
              </a:rPr>
              <a:t>vzorků s </a:t>
            </a:r>
            <a:r>
              <a:rPr lang="cs-CZ" sz="2400" b="1" u="sng" dirty="0" smtClean="0">
                <a:latin typeface="Book Antiqua" pitchFamily="18" charset="0"/>
              </a:rPr>
              <a:t>vyšší koncentrací</a:t>
            </a:r>
            <a:r>
              <a:rPr lang="cs-CZ" sz="2400" u="sng" dirty="0" smtClean="0">
                <a:latin typeface="Book Antiqua" pitchFamily="18" charset="0"/>
              </a:rPr>
              <a:t> </a:t>
            </a:r>
            <a:r>
              <a:rPr lang="cs-CZ" sz="2400" b="1" u="sng" dirty="0" smtClean="0">
                <a:latin typeface="Book Antiqua" pitchFamily="18" charset="0"/>
              </a:rPr>
              <a:t>proteinů</a:t>
            </a:r>
            <a:r>
              <a:rPr lang="cs-CZ" sz="2400" dirty="0" smtClean="0">
                <a:latin typeface="Book Antiqua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cs-CZ" sz="2400" dirty="0" smtClean="0">
              <a:latin typeface="Book Antiqu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stanovení množství (koncentrací) běžných proteinů lidského séra (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celková hladina jednotlivých tříd </a:t>
            </a:r>
            <a:r>
              <a:rPr lang="cs-CZ" sz="2400" dirty="0" err="1" smtClean="0">
                <a:solidFill>
                  <a:srgbClr val="3333CC"/>
                </a:solidFill>
                <a:latin typeface="Book Antiqua" pitchFamily="18" charset="0"/>
              </a:rPr>
              <a:t>Ig</a:t>
            </a:r>
            <a:r>
              <a:rPr lang="cs-CZ" sz="2400" dirty="0" smtClean="0">
                <a:latin typeface="Book Antiqua" pitchFamily="18" charset="0"/>
              </a:rPr>
              <a:t>, CRP,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RF</a:t>
            </a:r>
            <a:r>
              <a:rPr lang="cs-CZ" sz="2400" dirty="0" smtClean="0">
                <a:latin typeface="Book Antiqua" pitchFamily="18" charset="0"/>
              </a:rPr>
              <a:t>, složky komplementu C3 a C4, C1 INH)</a:t>
            </a:r>
          </a:p>
        </p:txBody>
      </p:sp>
    </p:spTree>
    <p:extLst>
      <p:ext uri="{BB962C8B-B14F-4D97-AF65-F5344CB8AC3E}">
        <p14:creationId xmlns:p14="http://schemas.microsoft.com/office/powerpoint/2010/main" val="31131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="" xmlns:a16="http://schemas.microsoft.com/office/drawing/2014/main" id="{3A1484A6-2A86-4A82-989A-031966C3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Nynější onemocnění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="" xmlns:a16="http://schemas.microsoft.com/office/drawing/2014/main" id="{414E332C-D0CF-4A51-8D4A-B1C76770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Od 3 </a:t>
            </a:r>
            <a:r>
              <a:rPr lang="cs-CZ" altLang="cs-CZ" dirty="0" err="1"/>
              <a:t>měs.věku</a:t>
            </a:r>
            <a:r>
              <a:rPr lang="cs-CZ" altLang="cs-CZ" dirty="0"/>
              <a:t> neprospívání</a:t>
            </a:r>
            <a:r>
              <a:rPr lang="cs-CZ" altLang="cs-CZ" dirty="0" smtClean="0"/>
              <a:t>.</a:t>
            </a:r>
          </a:p>
          <a:p>
            <a:endParaRPr lang="cs-CZ" altLang="cs-CZ" sz="900" dirty="0"/>
          </a:p>
          <a:p>
            <a:r>
              <a:rPr lang="cs-CZ" altLang="cs-CZ" dirty="0"/>
              <a:t>V lednu 2014 hospitalizace na Dětské klinice FN Plzeň pro akutní bronchitidu (ve výtěru </a:t>
            </a:r>
            <a:r>
              <a:rPr lang="cs-CZ" altLang="cs-CZ" dirty="0" err="1"/>
              <a:t>Str.pyogenes</a:t>
            </a:r>
            <a:r>
              <a:rPr lang="cs-CZ" altLang="cs-CZ" dirty="0"/>
              <a:t>, </a:t>
            </a:r>
            <a:r>
              <a:rPr lang="cs-CZ" altLang="cs-CZ" dirty="0" err="1"/>
              <a:t>H.influenzae</a:t>
            </a:r>
            <a:r>
              <a:rPr lang="cs-CZ" altLang="cs-CZ" dirty="0"/>
              <a:t>), soor </a:t>
            </a:r>
            <a:r>
              <a:rPr lang="cs-CZ" altLang="cs-CZ" dirty="0" err="1"/>
              <a:t>cavi</a:t>
            </a:r>
            <a:r>
              <a:rPr lang="cs-CZ" altLang="cs-CZ" dirty="0"/>
              <a:t> </a:t>
            </a:r>
            <a:r>
              <a:rPr lang="cs-CZ" altLang="cs-CZ" dirty="0" err="1"/>
              <a:t>oris</a:t>
            </a:r>
            <a:r>
              <a:rPr lang="cs-CZ" altLang="cs-CZ" dirty="0"/>
              <a:t>. </a:t>
            </a:r>
            <a:endParaRPr lang="cs-CZ" altLang="cs-CZ" dirty="0" smtClean="0"/>
          </a:p>
          <a:p>
            <a:endParaRPr lang="cs-CZ" altLang="cs-CZ" sz="900" dirty="0"/>
          </a:p>
          <a:p>
            <a:r>
              <a:rPr lang="cs-CZ" altLang="cs-CZ" dirty="0"/>
              <a:t>V únoru 2014 další hospitalizace na Dětské klinice FN Plzeň pro zahlenění a neprospívání, kultivačně </a:t>
            </a:r>
            <a:r>
              <a:rPr lang="cs-CZ" altLang="cs-CZ" dirty="0" err="1"/>
              <a:t>Klebsiella</a:t>
            </a:r>
            <a:r>
              <a:rPr lang="cs-CZ" altLang="cs-CZ" dirty="0"/>
              <a:t> </a:t>
            </a:r>
            <a:r>
              <a:rPr lang="cs-CZ" altLang="cs-CZ" dirty="0" err="1"/>
              <a:t>oxytoca</a:t>
            </a:r>
            <a:r>
              <a:rPr lang="cs-CZ" altLang="cs-CZ" dirty="0"/>
              <a:t>, test na cystickou fibrózu </a:t>
            </a:r>
            <a:r>
              <a:rPr lang="cs-CZ" altLang="cs-CZ" dirty="0" err="1"/>
              <a:t>negat</a:t>
            </a:r>
            <a:r>
              <a:rPr lang="cs-CZ" altLang="cs-CZ" dirty="0" smtClean="0"/>
              <a:t>.</a:t>
            </a:r>
          </a:p>
          <a:p>
            <a:r>
              <a:rPr lang="cs-CZ" altLang="cs-CZ" sz="900" dirty="0" smtClean="0"/>
              <a:t> </a:t>
            </a:r>
            <a:endParaRPr lang="cs-CZ" altLang="cs-CZ" sz="900" dirty="0"/>
          </a:p>
          <a:p>
            <a:r>
              <a:rPr lang="cs-CZ" altLang="cs-CZ" dirty="0"/>
              <a:t>V březnu 2014 hospitalizace na Dětské klinice FN Plzeň pro respirační infekt + soor </a:t>
            </a:r>
            <a:r>
              <a:rPr lang="cs-CZ" altLang="cs-CZ" dirty="0" err="1"/>
              <a:t>cavi</a:t>
            </a:r>
            <a:r>
              <a:rPr lang="cs-CZ" altLang="cs-CZ" dirty="0"/>
              <a:t> </a:t>
            </a:r>
            <a:r>
              <a:rPr lang="cs-CZ" altLang="cs-CZ" dirty="0" err="1"/>
              <a:t>oris</a:t>
            </a:r>
            <a:r>
              <a:rPr lang="cs-CZ" altLang="cs-CZ" dirty="0"/>
              <a:t>, </a:t>
            </a:r>
            <a:r>
              <a:rPr lang="cs-CZ" altLang="cs-CZ" dirty="0" err="1"/>
              <a:t>dop.imunologické</a:t>
            </a:r>
            <a:r>
              <a:rPr lang="cs-CZ" altLang="cs-CZ" dirty="0"/>
              <a:t> konsilium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5038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4EF8069E-AD3E-4E22-B741-4C995648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Laboratoř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55538FBD-3835-42C7-BD2A-895FCD8609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000" b="1" i="1" dirty="0"/>
              <a:t>Krevní obraz:  </a:t>
            </a:r>
          </a:p>
          <a:p>
            <a:pPr>
              <a:buFontTx/>
              <a:buNone/>
            </a:pPr>
            <a:endParaRPr lang="cs-CZ" altLang="cs-CZ" sz="1800" b="1" i="1" dirty="0"/>
          </a:p>
          <a:p>
            <a:pPr>
              <a:buFontTx/>
              <a:buNone/>
            </a:pPr>
            <a:r>
              <a:rPr lang="cs-CZ" altLang="cs-CZ" sz="1800" dirty="0" err="1"/>
              <a:t>Le</a:t>
            </a:r>
            <a:r>
              <a:rPr lang="cs-CZ" altLang="cs-CZ" sz="1800" dirty="0"/>
              <a:t>:  13,55 .10^9/l  (5 - 20) </a:t>
            </a:r>
          </a:p>
          <a:p>
            <a:pPr>
              <a:buFontTx/>
              <a:buNone/>
            </a:pPr>
            <a:r>
              <a:rPr lang="cs-CZ" altLang="cs-CZ" sz="1800" dirty="0"/>
              <a:t>Ery:  4,48 .10^12/l  (3,1 - 3,8)   </a:t>
            </a:r>
          </a:p>
          <a:p>
            <a:pPr>
              <a:buFontTx/>
              <a:buNone/>
            </a:pPr>
            <a:r>
              <a:rPr lang="cs-CZ" altLang="cs-CZ" sz="1800" dirty="0" err="1"/>
              <a:t>Hb</a:t>
            </a:r>
            <a:r>
              <a:rPr lang="cs-CZ" altLang="cs-CZ" sz="1800" dirty="0"/>
              <a:t>:  130  g/l  (95 - 115)   </a:t>
            </a:r>
          </a:p>
          <a:p>
            <a:pPr>
              <a:buFontTx/>
              <a:buNone/>
            </a:pPr>
            <a:r>
              <a:rPr lang="cs-CZ" altLang="cs-CZ" sz="1800" dirty="0"/>
              <a:t>HTK:  0,362   (0,29 - 0,35)   </a:t>
            </a:r>
          </a:p>
          <a:p>
            <a:pPr>
              <a:buFontTx/>
              <a:buNone/>
            </a:pPr>
            <a:r>
              <a:rPr lang="cs-CZ" altLang="cs-CZ" sz="1800" dirty="0" err="1"/>
              <a:t>Obj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ery</a:t>
            </a:r>
            <a:r>
              <a:rPr lang="cs-CZ" altLang="cs-CZ" sz="1800" dirty="0"/>
              <a:t>.:  81  </a:t>
            </a:r>
            <a:r>
              <a:rPr lang="cs-CZ" altLang="cs-CZ" sz="1800" dirty="0" err="1"/>
              <a:t>fl</a:t>
            </a:r>
            <a:r>
              <a:rPr lang="cs-CZ" altLang="cs-CZ" sz="1800" dirty="0"/>
              <a:t>  (74 - 91)   </a:t>
            </a:r>
          </a:p>
          <a:p>
            <a:pPr>
              <a:buFontTx/>
              <a:buNone/>
            </a:pPr>
            <a:r>
              <a:rPr lang="cs-CZ" altLang="cs-CZ" sz="1800" dirty="0" err="1"/>
              <a:t>Hb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ery</a:t>
            </a:r>
            <a:r>
              <a:rPr lang="cs-CZ" altLang="cs-CZ" sz="1800" dirty="0"/>
              <a:t>:  29,0  </a:t>
            </a:r>
            <a:r>
              <a:rPr lang="cs-CZ" altLang="cs-CZ" sz="1800" dirty="0" err="1"/>
              <a:t>pg</a:t>
            </a:r>
            <a:r>
              <a:rPr lang="cs-CZ" altLang="cs-CZ" sz="1800" dirty="0"/>
              <a:t>  (25 - 30)   </a:t>
            </a:r>
          </a:p>
          <a:p>
            <a:pPr>
              <a:buFontTx/>
              <a:buNone/>
            </a:pPr>
            <a:r>
              <a:rPr lang="cs-CZ" altLang="cs-CZ" sz="1800" dirty="0" err="1"/>
              <a:t>Hb</a:t>
            </a:r>
            <a:r>
              <a:rPr lang="cs-CZ" altLang="cs-CZ" sz="1800" dirty="0"/>
              <a:t> </a:t>
            </a:r>
            <a:r>
              <a:rPr lang="cs-CZ" altLang="cs-CZ" sz="1800" dirty="0" err="1"/>
              <a:t>konc</a:t>
            </a:r>
            <a:r>
              <a:rPr lang="cs-CZ" altLang="cs-CZ" sz="1800" dirty="0"/>
              <a:t>:  359  g/l  (300 - 330)   </a:t>
            </a:r>
          </a:p>
          <a:p>
            <a:pPr>
              <a:buFontTx/>
              <a:buNone/>
            </a:pPr>
            <a:r>
              <a:rPr lang="cs-CZ" altLang="cs-CZ" sz="1800" dirty="0" err="1"/>
              <a:t>Erytr.křivka</a:t>
            </a:r>
            <a:r>
              <a:rPr lang="cs-CZ" altLang="cs-CZ" sz="1800" dirty="0"/>
              <a:t>:  14,7  %  (11,5 - 14,5)   </a:t>
            </a:r>
          </a:p>
          <a:p>
            <a:pPr>
              <a:buFontTx/>
              <a:buNone/>
            </a:pPr>
            <a:r>
              <a:rPr lang="cs-CZ" altLang="cs-CZ" sz="1800" dirty="0"/>
              <a:t>Trombo:  590 .10^9/l  (150 - 450)</a:t>
            </a:r>
          </a:p>
          <a:p>
            <a:pPr>
              <a:buFontTx/>
              <a:buNone/>
            </a:pPr>
            <a:endParaRPr lang="cs-CZ" altLang="cs-CZ" sz="1800" b="1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739A02C1-AE95-4BD5-9232-E00A84428F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i="1" dirty="0" err="1"/>
              <a:t>Dif.mikr</a:t>
            </a:r>
            <a:r>
              <a:rPr lang="cs-CZ" altLang="cs-CZ" sz="2000" b="1" i="1" dirty="0"/>
              <a:t>.: </a:t>
            </a:r>
          </a:p>
          <a:p>
            <a:pPr marL="0" indent="0">
              <a:buNone/>
            </a:pPr>
            <a:r>
              <a:rPr lang="cs-CZ" altLang="cs-CZ" sz="1800" b="1" i="1" dirty="0"/>
              <a:t>  </a:t>
            </a:r>
          </a:p>
          <a:p>
            <a:pPr marL="0" indent="0">
              <a:buNone/>
            </a:pPr>
            <a:r>
              <a:rPr lang="cs-CZ" altLang="cs-CZ" sz="1800" dirty="0" err="1"/>
              <a:t>Seg</a:t>
            </a:r>
            <a:r>
              <a:rPr lang="cs-CZ" altLang="cs-CZ" sz="1800" dirty="0"/>
              <a:t>:  0,48  (0,22 - 0,45)</a:t>
            </a:r>
          </a:p>
          <a:p>
            <a:pPr marL="0" indent="0">
              <a:buNone/>
            </a:pPr>
            <a:r>
              <a:rPr lang="cs-CZ" altLang="cs-CZ" sz="1800" dirty="0" err="1"/>
              <a:t>Tyc</a:t>
            </a:r>
            <a:r>
              <a:rPr lang="cs-CZ" altLang="cs-CZ" sz="1800" dirty="0"/>
              <a:t>:  0,04 (0 - 0,04)</a:t>
            </a:r>
          </a:p>
          <a:p>
            <a:pPr marL="0" indent="0">
              <a:buNone/>
            </a:pPr>
            <a:r>
              <a:rPr lang="cs-CZ" altLang="cs-CZ" sz="1800" dirty="0" err="1"/>
              <a:t>Ly</a:t>
            </a:r>
            <a:r>
              <a:rPr lang="cs-CZ" altLang="cs-CZ" sz="1800" dirty="0"/>
              <a:t>:  0,30  (0,46 - 0,71)   </a:t>
            </a:r>
          </a:p>
          <a:p>
            <a:pPr marL="0" indent="0">
              <a:buNone/>
            </a:pPr>
            <a:r>
              <a:rPr lang="cs-CZ" altLang="cs-CZ" sz="1800" dirty="0" err="1"/>
              <a:t>Mo</a:t>
            </a:r>
            <a:r>
              <a:rPr lang="cs-CZ" altLang="cs-CZ" sz="1800" dirty="0"/>
              <a:t>:  0,16  (0,01 - 0,13)   </a:t>
            </a:r>
          </a:p>
          <a:p>
            <a:pPr marL="0" indent="0">
              <a:buNone/>
            </a:pPr>
            <a:r>
              <a:rPr lang="cs-CZ" altLang="cs-CZ" sz="1800" dirty="0" err="1"/>
              <a:t>Mc</a:t>
            </a:r>
            <a:r>
              <a:rPr lang="cs-CZ" altLang="cs-CZ" sz="1800" dirty="0"/>
              <a:t>:  0,01  (0 - 0)   </a:t>
            </a:r>
          </a:p>
          <a:p>
            <a:pPr marL="0" indent="0">
              <a:buNone/>
            </a:pPr>
            <a:r>
              <a:rPr lang="cs-CZ" altLang="cs-CZ" sz="1800" dirty="0" err="1"/>
              <a:t>Ly</a:t>
            </a:r>
            <a:r>
              <a:rPr lang="cs-CZ" altLang="cs-CZ" sz="1800" dirty="0"/>
              <a:t> akt.:  0,01  (0 – 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39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4EF8069E-AD3E-4E22-B741-4C995648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Laboratoř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55538FBD-3835-42C7-BD2A-895FCD8609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cs-CZ" altLang="cs-CZ" sz="3400" b="1" i="1" u="sng" dirty="0"/>
              <a:t>Humorální imunita: </a:t>
            </a:r>
          </a:p>
          <a:p>
            <a:pPr>
              <a:buFontTx/>
              <a:buNone/>
            </a:pPr>
            <a:endParaRPr lang="cs-CZ" altLang="cs-CZ" sz="1800" b="1" dirty="0"/>
          </a:p>
          <a:p>
            <a:pPr>
              <a:buFontTx/>
              <a:buNone/>
            </a:pPr>
            <a:r>
              <a:rPr lang="cs-CZ" altLang="cs-CZ" sz="2900" dirty="0" err="1"/>
              <a:t>IgG</a:t>
            </a:r>
            <a:r>
              <a:rPr lang="cs-CZ" altLang="cs-CZ" sz="2900" dirty="0"/>
              <a:t>:  2,82 g/l  (2,5 - 7,5)   </a:t>
            </a:r>
          </a:p>
          <a:p>
            <a:pPr>
              <a:buFontTx/>
              <a:buNone/>
            </a:pPr>
            <a:r>
              <a:rPr lang="cs-CZ" altLang="cs-CZ" sz="2900" dirty="0" err="1"/>
              <a:t>IgA</a:t>
            </a:r>
            <a:r>
              <a:rPr lang="cs-CZ" altLang="cs-CZ" sz="2900" dirty="0"/>
              <a:t>:  &lt;0,06 g/l  (0,06 - 0,5)   </a:t>
            </a:r>
          </a:p>
          <a:p>
            <a:pPr>
              <a:buFontTx/>
              <a:buNone/>
            </a:pPr>
            <a:r>
              <a:rPr lang="cs-CZ" altLang="cs-CZ" sz="2900" dirty="0" err="1"/>
              <a:t>IgM</a:t>
            </a:r>
            <a:r>
              <a:rPr lang="cs-CZ" altLang="cs-CZ" sz="2900" dirty="0"/>
              <a:t>:  0,25 g/l  (0,1 - 0,7)   </a:t>
            </a:r>
          </a:p>
          <a:p>
            <a:pPr>
              <a:buFontTx/>
              <a:buNone/>
            </a:pPr>
            <a:r>
              <a:rPr lang="cs-CZ" altLang="cs-CZ" sz="2900" dirty="0" err="1"/>
              <a:t>IgE</a:t>
            </a:r>
            <a:r>
              <a:rPr lang="cs-CZ" altLang="cs-CZ" sz="2900" dirty="0"/>
              <a:t>:  &lt;16,5 </a:t>
            </a:r>
            <a:r>
              <a:rPr lang="cs-CZ" altLang="cs-CZ" sz="2900" dirty="0" err="1"/>
              <a:t>kIU</a:t>
            </a:r>
            <a:r>
              <a:rPr lang="cs-CZ" altLang="cs-CZ" sz="2900" dirty="0"/>
              <a:t>/l  (0 - 18)</a:t>
            </a:r>
          </a:p>
          <a:p>
            <a:pPr>
              <a:buFontTx/>
              <a:buNone/>
            </a:pPr>
            <a:r>
              <a:rPr lang="cs-CZ" altLang="cs-CZ" sz="2900" dirty="0"/>
              <a:t>Komplement:   AK-KC:  85 %  (69 - 190)   </a:t>
            </a:r>
          </a:p>
          <a:p>
            <a:pPr>
              <a:buFontTx/>
              <a:buNone/>
            </a:pPr>
            <a:r>
              <a:rPr lang="cs-CZ" altLang="cs-CZ" sz="2900" dirty="0"/>
              <a:t>                            AK-AC:  61 %  (30 - 230)   </a:t>
            </a:r>
          </a:p>
          <a:p>
            <a:pPr>
              <a:buFontTx/>
              <a:buNone/>
            </a:pPr>
            <a:r>
              <a:rPr lang="cs-CZ" altLang="cs-CZ" sz="2900" dirty="0"/>
              <a:t>                            AK-MBLC:  19 %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739A02C1-AE95-4BD5-9232-E00A84428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3886200" cy="4881562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cs-CZ" altLang="cs-CZ" sz="3300" b="1" i="1" u="sng" dirty="0"/>
              <a:t>Buněčná imunita:   </a:t>
            </a:r>
          </a:p>
          <a:p>
            <a:pPr>
              <a:buFontTx/>
              <a:buNone/>
            </a:pPr>
            <a:endParaRPr lang="cs-CZ" altLang="cs-CZ" sz="2900" b="1" i="1" dirty="0"/>
          </a:p>
          <a:p>
            <a:pPr>
              <a:buFontTx/>
              <a:buNone/>
            </a:pPr>
            <a:r>
              <a:rPr lang="cs-CZ" altLang="cs-CZ" dirty="0"/>
              <a:t>Granul.+</a:t>
            </a:r>
            <a:r>
              <a:rPr lang="cs-CZ" altLang="cs-CZ" dirty="0" err="1"/>
              <a:t>Monoc</a:t>
            </a:r>
            <a:r>
              <a:rPr lang="cs-CZ" altLang="cs-CZ" dirty="0"/>
              <a:t>.:  7,13 10^9/l  (2,4 – 6)</a:t>
            </a:r>
          </a:p>
          <a:p>
            <a:pPr>
              <a:buFontTx/>
              <a:buNone/>
            </a:pPr>
            <a:r>
              <a:rPr lang="cs-CZ" altLang="cs-CZ" dirty="0"/>
              <a:t>CD3 (%):  0,31 %  (58 – 67)</a:t>
            </a:r>
          </a:p>
          <a:p>
            <a:pPr>
              <a:buFontTx/>
              <a:buNone/>
            </a:pPr>
            <a:r>
              <a:rPr lang="cs-CZ" altLang="cs-CZ" dirty="0"/>
              <a:t>CD3:  0,01 10^9/l  (1,7 - 3,6)</a:t>
            </a:r>
          </a:p>
          <a:p>
            <a:pPr>
              <a:buFontTx/>
              <a:buNone/>
            </a:pPr>
            <a:r>
              <a:rPr lang="cs-CZ" altLang="cs-CZ" dirty="0"/>
              <a:t>CD4 (%):  0,02 %  (38 – 50)</a:t>
            </a:r>
          </a:p>
          <a:p>
            <a:pPr>
              <a:buFontTx/>
              <a:buNone/>
            </a:pPr>
            <a:r>
              <a:rPr lang="cs-CZ" altLang="cs-CZ" dirty="0"/>
              <a:t>CD4:  0,00 10^9/l  (1,7 - 2,8)</a:t>
            </a:r>
          </a:p>
          <a:p>
            <a:pPr>
              <a:buFontTx/>
              <a:buNone/>
            </a:pPr>
            <a:r>
              <a:rPr lang="cs-CZ" altLang="cs-CZ" dirty="0"/>
              <a:t>CD8 (%):  0,04 %  (18 – 25)</a:t>
            </a:r>
          </a:p>
          <a:p>
            <a:pPr>
              <a:buFontTx/>
              <a:buNone/>
            </a:pPr>
            <a:r>
              <a:rPr lang="cs-CZ" altLang="cs-CZ" dirty="0"/>
              <a:t>CD8:  0,00 10^9/l  (0,8 - 1,2)</a:t>
            </a:r>
          </a:p>
          <a:p>
            <a:pPr>
              <a:buFontTx/>
              <a:buNone/>
            </a:pPr>
            <a:r>
              <a:rPr lang="cs-CZ" altLang="cs-CZ" dirty="0"/>
              <a:t>CD4/CD8:  0,50  (0,7 - 2,3)</a:t>
            </a:r>
          </a:p>
          <a:p>
            <a:pPr>
              <a:buFontTx/>
              <a:buNone/>
            </a:pPr>
            <a:r>
              <a:rPr lang="cs-CZ" altLang="cs-CZ" dirty="0"/>
              <a:t>CD19 (%):  73,58 %  (19 – 31)</a:t>
            </a:r>
          </a:p>
          <a:p>
            <a:pPr>
              <a:buFontTx/>
              <a:buNone/>
            </a:pPr>
            <a:r>
              <a:rPr lang="cs-CZ" altLang="cs-CZ" dirty="0"/>
              <a:t>CD19:  2,46 10^9/l  (0,5 - 1,5)</a:t>
            </a:r>
          </a:p>
          <a:p>
            <a:pPr>
              <a:buFontTx/>
              <a:buNone/>
            </a:pPr>
            <a:r>
              <a:rPr lang="cs-CZ" altLang="cs-CZ" dirty="0"/>
              <a:t>CD3/DR+ (%):  0,02 %  (4 – 9)</a:t>
            </a:r>
          </a:p>
          <a:p>
            <a:pPr>
              <a:buFontTx/>
              <a:buNone/>
            </a:pPr>
            <a:r>
              <a:rPr lang="cs-CZ" altLang="cs-CZ" dirty="0"/>
              <a:t>CD3/DR+:  0,00 E9/l  (0,034 - 0,321)</a:t>
            </a:r>
          </a:p>
          <a:p>
            <a:pPr>
              <a:buFontTx/>
              <a:buNone/>
            </a:pPr>
            <a:r>
              <a:rPr lang="cs-CZ" altLang="cs-CZ" dirty="0"/>
              <a:t>NK b.CD16+CD56(%):  22,80 %  (8 – 17)</a:t>
            </a:r>
          </a:p>
          <a:p>
            <a:pPr>
              <a:buFontTx/>
              <a:buNone/>
            </a:pPr>
            <a:r>
              <a:rPr lang="cs-CZ" altLang="cs-CZ" dirty="0"/>
              <a:t>NK b.CD16+CD56:  0,76 10^9/l  (0,3 - 0,7)</a:t>
            </a:r>
          </a:p>
          <a:p>
            <a:pPr>
              <a:buFontTx/>
              <a:buNone/>
            </a:pPr>
            <a:r>
              <a:rPr lang="cs-CZ" altLang="cs-CZ" dirty="0"/>
              <a:t>Fagocytóza:  97,4 %  (92 – 100)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179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4EF8069E-AD3E-4E22-B741-4C995648E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Laboratoř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55538FBD-3835-42C7-BD2A-895FCD8609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cs-CZ" altLang="cs-CZ" sz="3400" b="1" i="1" u="sng" dirty="0"/>
              <a:t>Humorální imunita: </a:t>
            </a:r>
          </a:p>
          <a:p>
            <a:pPr>
              <a:buFontTx/>
              <a:buNone/>
            </a:pPr>
            <a:endParaRPr lang="cs-CZ" altLang="cs-CZ" sz="1800" b="1" dirty="0"/>
          </a:p>
          <a:p>
            <a:pPr>
              <a:buFontTx/>
              <a:buNone/>
            </a:pPr>
            <a:r>
              <a:rPr lang="cs-CZ" altLang="cs-CZ" sz="2900" dirty="0" err="1"/>
              <a:t>IgG</a:t>
            </a:r>
            <a:r>
              <a:rPr lang="cs-CZ" altLang="cs-CZ" sz="2900" dirty="0"/>
              <a:t>:  2,82 g/l  (2,5 - 7,5)   </a:t>
            </a:r>
          </a:p>
          <a:p>
            <a:pPr>
              <a:buFontTx/>
              <a:buNone/>
            </a:pPr>
            <a:r>
              <a:rPr lang="cs-CZ" altLang="cs-CZ" sz="2900" dirty="0" err="1"/>
              <a:t>IgA</a:t>
            </a:r>
            <a:r>
              <a:rPr lang="cs-CZ" altLang="cs-CZ" sz="2900" dirty="0"/>
              <a:t>:  &lt;0,06 g/l  (0,06 - 0,5)   </a:t>
            </a:r>
          </a:p>
          <a:p>
            <a:pPr>
              <a:buFontTx/>
              <a:buNone/>
            </a:pPr>
            <a:r>
              <a:rPr lang="cs-CZ" altLang="cs-CZ" sz="2900" dirty="0" err="1"/>
              <a:t>IgM</a:t>
            </a:r>
            <a:r>
              <a:rPr lang="cs-CZ" altLang="cs-CZ" sz="2900" dirty="0"/>
              <a:t>:  0,25 g/l  (0,1 - 0,7)   </a:t>
            </a:r>
          </a:p>
          <a:p>
            <a:pPr>
              <a:buFontTx/>
              <a:buNone/>
            </a:pPr>
            <a:r>
              <a:rPr lang="cs-CZ" altLang="cs-CZ" sz="2900" dirty="0" err="1"/>
              <a:t>IgE</a:t>
            </a:r>
            <a:r>
              <a:rPr lang="cs-CZ" altLang="cs-CZ" sz="2900" dirty="0"/>
              <a:t>:  &lt;16,5 </a:t>
            </a:r>
            <a:r>
              <a:rPr lang="cs-CZ" altLang="cs-CZ" sz="2900" dirty="0" err="1"/>
              <a:t>kIU</a:t>
            </a:r>
            <a:r>
              <a:rPr lang="cs-CZ" altLang="cs-CZ" sz="2900" dirty="0"/>
              <a:t>/l  (0 - 18)</a:t>
            </a:r>
          </a:p>
          <a:p>
            <a:pPr>
              <a:buFontTx/>
              <a:buNone/>
            </a:pPr>
            <a:r>
              <a:rPr lang="cs-CZ" altLang="cs-CZ" sz="2900" dirty="0"/>
              <a:t>Komplement:   AK-KC:  85 %  (69 - 190)   </a:t>
            </a:r>
          </a:p>
          <a:p>
            <a:pPr>
              <a:buFontTx/>
              <a:buNone/>
            </a:pPr>
            <a:r>
              <a:rPr lang="cs-CZ" altLang="cs-CZ" sz="2900" dirty="0"/>
              <a:t>                            AK-AC:  61 %  (30 - 230)   </a:t>
            </a:r>
          </a:p>
          <a:p>
            <a:pPr>
              <a:buFontTx/>
              <a:buNone/>
            </a:pPr>
            <a:r>
              <a:rPr lang="cs-CZ" altLang="cs-CZ" sz="2900" dirty="0"/>
              <a:t>                            AK-MBLC:  19 %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="" xmlns:a16="http://schemas.microsoft.com/office/drawing/2014/main" id="{739A02C1-AE95-4BD5-9232-E00A84428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3886200" cy="4881562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cs-CZ" altLang="cs-CZ" sz="3300" b="1" i="1" u="sng" dirty="0"/>
              <a:t>Buněčná imunita:   </a:t>
            </a:r>
          </a:p>
          <a:p>
            <a:pPr>
              <a:buFontTx/>
              <a:buNone/>
            </a:pPr>
            <a:endParaRPr lang="cs-CZ" altLang="cs-CZ" sz="2900" b="1" i="1" dirty="0"/>
          </a:p>
          <a:p>
            <a:pPr>
              <a:buFontTx/>
              <a:buNone/>
            </a:pPr>
            <a:r>
              <a:rPr lang="cs-CZ" altLang="cs-CZ" dirty="0"/>
              <a:t>Granul.+</a:t>
            </a:r>
            <a:r>
              <a:rPr lang="cs-CZ" altLang="cs-CZ" dirty="0" err="1"/>
              <a:t>Monoc</a:t>
            </a:r>
            <a:r>
              <a:rPr lang="cs-CZ" altLang="cs-CZ" dirty="0"/>
              <a:t>.:  7,13 10^9/l  (2,4 – 6)</a:t>
            </a:r>
          </a:p>
          <a:p>
            <a:pPr>
              <a:buFontTx/>
              <a:buNone/>
            </a:pPr>
            <a:r>
              <a:rPr lang="cs-CZ" altLang="cs-CZ" b="1" u="sng" dirty="0"/>
              <a:t>CD3 (%):  0,31 %  (58 – 67)</a:t>
            </a:r>
          </a:p>
          <a:p>
            <a:pPr>
              <a:buFontTx/>
              <a:buNone/>
            </a:pPr>
            <a:r>
              <a:rPr lang="cs-CZ" altLang="cs-CZ" b="1" u="sng" dirty="0"/>
              <a:t>CD3:  0,01 10^9/l  (1,7 - 3,6)</a:t>
            </a:r>
          </a:p>
          <a:p>
            <a:pPr>
              <a:buFontTx/>
              <a:buNone/>
            </a:pPr>
            <a:r>
              <a:rPr lang="cs-CZ" altLang="cs-CZ" dirty="0"/>
              <a:t>CD4 (%):  0,02 %  (38 – 50)</a:t>
            </a:r>
          </a:p>
          <a:p>
            <a:pPr>
              <a:buFontTx/>
              <a:buNone/>
            </a:pPr>
            <a:r>
              <a:rPr lang="cs-CZ" altLang="cs-CZ" dirty="0"/>
              <a:t>CD4:  0,00 10^9/l  (1,7 - 2,8)</a:t>
            </a:r>
          </a:p>
          <a:p>
            <a:pPr>
              <a:buFontTx/>
              <a:buNone/>
            </a:pPr>
            <a:r>
              <a:rPr lang="cs-CZ" altLang="cs-CZ" dirty="0"/>
              <a:t>CD8 (%):  0,04 %  (18 – 25)</a:t>
            </a:r>
          </a:p>
          <a:p>
            <a:pPr>
              <a:buFontTx/>
              <a:buNone/>
            </a:pPr>
            <a:r>
              <a:rPr lang="cs-CZ" altLang="cs-CZ" dirty="0"/>
              <a:t>CD8:  0,00 10^9/l  (0,8 - 1,2)</a:t>
            </a:r>
          </a:p>
          <a:p>
            <a:pPr>
              <a:buFontTx/>
              <a:buNone/>
            </a:pPr>
            <a:r>
              <a:rPr lang="cs-CZ" altLang="cs-CZ" dirty="0"/>
              <a:t>CD4/CD8:  0,50  (0,7 - 2,3)</a:t>
            </a:r>
          </a:p>
          <a:p>
            <a:pPr>
              <a:buFontTx/>
              <a:buNone/>
            </a:pPr>
            <a:r>
              <a:rPr lang="cs-CZ" altLang="cs-CZ" dirty="0"/>
              <a:t>CD19 (%):  73,58 %  (19 – 31)</a:t>
            </a:r>
          </a:p>
          <a:p>
            <a:pPr>
              <a:buFontTx/>
              <a:buNone/>
            </a:pPr>
            <a:r>
              <a:rPr lang="cs-CZ" altLang="cs-CZ" dirty="0"/>
              <a:t>CD19:  2,46 10^9/l  (0,5 - 1,5)</a:t>
            </a:r>
          </a:p>
          <a:p>
            <a:pPr>
              <a:buFontTx/>
              <a:buNone/>
            </a:pPr>
            <a:r>
              <a:rPr lang="cs-CZ" altLang="cs-CZ" dirty="0"/>
              <a:t>CD3/DR+ (%):  0,02 %  (4 – 9)</a:t>
            </a:r>
          </a:p>
          <a:p>
            <a:pPr>
              <a:buFontTx/>
              <a:buNone/>
            </a:pPr>
            <a:r>
              <a:rPr lang="cs-CZ" altLang="cs-CZ" dirty="0"/>
              <a:t>CD3/DR+:  0,00 E9/l  (0,034 - 0,321)</a:t>
            </a:r>
          </a:p>
          <a:p>
            <a:pPr>
              <a:buFontTx/>
              <a:buNone/>
            </a:pPr>
            <a:r>
              <a:rPr lang="cs-CZ" altLang="cs-CZ" b="1" u="sng" dirty="0"/>
              <a:t>NK b.CD16+CD56(%):  22,80 %  (8 – 17)</a:t>
            </a:r>
          </a:p>
          <a:p>
            <a:pPr>
              <a:buFontTx/>
              <a:buNone/>
            </a:pPr>
            <a:r>
              <a:rPr lang="cs-CZ" altLang="cs-CZ" b="1" u="sng" dirty="0"/>
              <a:t>NK b.CD16+CD56:  0,76 10^9/l  (0,3 - 0,7)</a:t>
            </a:r>
          </a:p>
          <a:p>
            <a:pPr>
              <a:buFontTx/>
              <a:buNone/>
            </a:pPr>
            <a:r>
              <a:rPr lang="cs-CZ" altLang="cs-CZ" dirty="0"/>
              <a:t>Fagocytóza:  97,4 %  (92 – 100)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721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="" xmlns:a16="http://schemas.microsoft.com/office/drawing/2014/main" id="{ACC72787-8836-4E50-A380-A80C998F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Diagnostický závěr: 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="" xmlns:a16="http://schemas.microsoft.com/office/drawing/2014/main" id="{1EDC1647-6BCB-41C0-98BA-3778FD4C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u="sng" dirty="0"/>
              <a:t>Těžký kombinovaný </a:t>
            </a:r>
            <a:r>
              <a:rPr lang="cs-CZ" altLang="cs-CZ" b="1" u="sng" dirty="0" err="1"/>
              <a:t>imunodeficit</a:t>
            </a:r>
            <a:r>
              <a:rPr lang="cs-CZ" altLang="cs-CZ" b="1" u="sng" dirty="0"/>
              <a:t> </a:t>
            </a:r>
            <a:r>
              <a:rPr lang="cs-CZ" altLang="cs-CZ" b="1" u="sng" dirty="0" smtClean="0"/>
              <a:t/>
            </a:r>
            <a:br>
              <a:rPr lang="cs-CZ" altLang="cs-CZ" b="1" u="sng" dirty="0" smtClean="0"/>
            </a:br>
            <a:r>
              <a:rPr lang="cs-CZ" altLang="cs-CZ" b="1" u="sng" dirty="0" smtClean="0"/>
              <a:t>(</a:t>
            </a:r>
            <a:r>
              <a:rPr lang="cs-CZ" altLang="cs-CZ" b="1" u="sng" dirty="0"/>
              <a:t>SCID) T-B+NK+</a:t>
            </a:r>
          </a:p>
          <a:p>
            <a:r>
              <a:rPr lang="cs-CZ" altLang="cs-CZ" dirty="0"/>
              <a:t>Odeslána do FN Motol k provedení SCT</a:t>
            </a:r>
          </a:p>
          <a:p>
            <a:r>
              <a:rPr lang="cs-CZ" altLang="cs-CZ" dirty="0"/>
              <a:t>Po úspěšné transplantaci dítě v pořádku</a:t>
            </a:r>
          </a:p>
        </p:txBody>
      </p:sp>
    </p:spTree>
    <p:extLst>
      <p:ext uri="{BB962C8B-B14F-4D97-AF65-F5344CB8AC3E}">
        <p14:creationId xmlns:p14="http://schemas.microsoft.com/office/powerpoint/2010/main" val="3889629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Použité zdroje informací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92500" lnSpcReduction="20000"/>
          </a:bodyPr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http://www.aids-hiv.cz/html/popis.html</a:t>
            </a:r>
          </a:p>
          <a:p>
            <a:r>
              <a:rPr lang="cs-CZ" dirty="0" smtClean="0">
                <a:hlinkClick r:id="rId2"/>
              </a:rPr>
              <a:t>http://www.sukl.cz/prevence-a-lecba-1</a:t>
            </a:r>
            <a:endParaRPr lang="cs-CZ" dirty="0" smtClean="0"/>
          </a:p>
          <a:p>
            <a:r>
              <a:rPr lang="cs-CZ" dirty="0"/>
              <a:t>http://www1.lf1.cuni.cz/~hrozs/hivmed1.htm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hiv</a:t>
            </a:r>
            <a:r>
              <a:rPr lang="cs-CZ" dirty="0" smtClean="0">
                <a:hlinkClick r:id="rId3"/>
              </a:rPr>
              <a:t>-prevence.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priznaky</a:t>
            </a:r>
            <a:r>
              <a:rPr lang="cs-CZ" dirty="0" smtClean="0">
                <a:hlinkClick r:id="rId3"/>
              </a:rPr>
              <a:t>-a-stadia-</a:t>
            </a:r>
            <a:r>
              <a:rPr lang="cs-CZ" dirty="0" err="1" smtClean="0">
                <a:hlinkClick r:id="rId3"/>
              </a:rPr>
              <a:t>hiv</a:t>
            </a:r>
            <a:r>
              <a:rPr lang="cs-CZ" dirty="0" smtClean="0">
                <a:hlinkClick r:id="rId3"/>
              </a:rPr>
              <a:t>-infekce.</a:t>
            </a:r>
            <a:r>
              <a:rPr lang="cs-CZ" dirty="0" err="1" smtClean="0">
                <a:hlinkClick r:id="rId3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http://www.venerologie.cz/onemocneni/hiv/</a:t>
            </a:r>
            <a:endParaRPr lang="cs-CZ" dirty="0" smtClean="0"/>
          </a:p>
          <a:p>
            <a:r>
              <a:rPr lang="cs-CZ" i="1" dirty="0" smtClean="0"/>
              <a:t>www.transfuznispolecnost.cz/soubory/dokumenty/</a:t>
            </a:r>
            <a:r>
              <a:rPr lang="cs-CZ" b="1" dirty="0" smtClean="0"/>
              <a:t> </a:t>
            </a:r>
            <a:r>
              <a:rPr lang="cs-CZ" sz="1500" b="1" dirty="0"/>
              <a:t>Doporučení Společnosti pro transfuzní lékařství ČLS </a:t>
            </a:r>
            <a:r>
              <a:rPr lang="cs-CZ" sz="1500" b="1" dirty="0" smtClean="0"/>
              <a:t>JEP č</a:t>
            </a:r>
            <a:r>
              <a:rPr lang="cs-CZ" sz="1500" b="1" dirty="0"/>
              <a:t>. STL2009_05 ze dne 15. 5. 2009 verze 2 (2012_01</a:t>
            </a:r>
            <a:r>
              <a:rPr lang="cs-CZ" sz="1500" b="1" dirty="0" smtClean="0"/>
              <a:t>) </a:t>
            </a:r>
            <a:endParaRPr lang="cs-CZ" sz="1500" dirty="0"/>
          </a:p>
          <a:p>
            <a:pPr marL="0" indent="0">
              <a:buNone/>
            </a:pPr>
            <a:r>
              <a:rPr lang="cs-CZ" sz="1500" b="1" cap="all" dirty="0"/>
              <a:t>Vyšetřování  známek  infekce  u  dárců  krve      a krevních  složek</a:t>
            </a:r>
            <a:endParaRPr lang="cs-CZ" sz="1500" dirty="0"/>
          </a:p>
          <a:p>
            <a:r>
              <a:rPr lang="cs-CZ" dirty="0"/>
              <a:t>http://casopis.vesmir.cz/clanek/pomer-cd4-cd8-a-infekce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484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Prosím, ověřte si před příštím seminářem heslo pro přihlašování </a:t>
            </a:r>
            <a:b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testům.</a:t>
            </a:r>
            <a:endParaRPr lang="cs-CZ" dirty="0"/>
          </a:p>
        </p:txBody>
      </p:sp>
      <p:sp>
        <p:nvSpPr>
          <p:cNvPr id="1026" name="AutoShape 2" descr="data:image/jpeg;base64,/9j/4AAQSkZJRgABAQAAAQABAAD/2wCEAAkGBxMTEhUSEhIVFhUWFxUVFRcVFRUXFRgVFxUXFxUXFxcYHSggGBolHhYVITEhJSkrLi4uGB8zODMtNygtLisBCgoKDg0OGhAQGy0lHyUtLS0tLS0rLSstKy0tLS0uLS0tLy0vLS0tLS0rNTMtLS0tKy8tLS0tLS0tLS0tLS0tLf/AABEIALcBFAMBIgACEQEDEQH/xAAcAAABBQEBAQAAAAAAAAAAAAAGAgMEBQcAAQj/xABIEAACAQMBBAYHAwoEBAcBAAABAgMABBESBQYhMQcTUWFxoSIyQYGRscEUUnIjM0JTYoKSorLRFUNz4RYkg/BEVJOzwsPSY//EABoBAAMBAQEBAAAAAAAAAAAAAAABAgMEBQb/xAAyEQACAgEDAgIJBAIDAQAAAAAAAQIRAwQSIQUxQVEiMkJhcZGhscEGE9HhFIEj8PEV/9oADAMBAAIRAxEAPwAt2PupdRxhGuoi/wB4ROM+Pp1T76bL2pbwNNFNC6r6wVGDKvLVhiQcVo8R4ik7dt+stZ4/vRSqPEocUqK3GVbt7InlWOW8uZG6zB6uM9WgU8sleJPvrT4dj20Y4Qx8BzKgn3s3E0A7m3fW2FtIeegA+KnSflR/f2xntzGG09YoUsOYU8Gx2HGQD7M59lAM92bdQyxrJAytG3Iry/2qUaiW+zUjkZ0yuoAMgxoJGArYxwYAYyOY55wMSzTEeClbStuthlj+/G6jxKkDzpJqXEeVAGbbr3HWWVrL7TEhP4gMN5g1oUJyoPaBWd7rR6IJoP1F1dRAdiiVmX+VhR7sp8xL4YpDYJbmWt5DPKssbmOTU7u5HoSajpRfS/KLjOZMcfR4c8GjCmbm+ijIDyIhOAAzKpJPAYBNPmgQmnZYg6Mh5MpU+BGD86ap+I8KAMn6N2P2HqW9aCWWFv3XP960rZD5iXu4VnW7idVtHattyHXLOvhKuo4+Io93ff0WXsNCGyyxXGgTf7bFxb3MfVy6UEJnKl40VhFKnXA61PWMUbCqCuDkk8RRxDIGUMOTAEZ54IzTEemn4jTBp2E0gM93Xj0R3Fv+oubiMDsQv1kf8rrRrsd8xjuyKFnj6vad5HjAljt7kd7YeF//AG0+NEGwn9Ze/hQMp23v03gtnWNVaY26/lPy+oR61kaIj822CAQT7O3gVEVWXW70L3C3Da9SkMF1nRqUFVYr2gMe7keYq0NAhs07JEHRkbkylT4EEH50g4p6I8OFAGT9GLFbSS2b1raeWE57A2RWjbDfKY7DQDs6PqNtbQt/ZMIrlB+IYf8AmJo/sIdIzSGxqTYUZnE+pwQwk0AjqzIEMYkIxnVpOOeOXZVnikaj212T21RJ6Vrrm2EkbxtxV0ZD4MCD86800tZAoyxAHaTigDO9x3ZrKONuLwl7d+3VE5Q/KjqxyqgGs03V3mtU2jfQmRRFJcGSF8+gSQBIAfxA47a0ddpRfolm/AjsPiBUopkvrO6vahG+7IJj+4Pqa8qiRwc6nJUCp0R5UAZHuAgS1ltx/wCHubiL3B8j51p+y3zEh7qzjYa9Xf7Wg7LhZh/1k1f2o/3ffMWOwmkUyu2PvbFc3D28aP6HWAOTGVbq30P6KsXXjy1KM44Zq/NCmztyupulmWVeqSWadFEQEuuYMGV5tXpRjWSF0g8F48KLKZImpEJ4UwRT8A4UDAC3TRtDaUXa8FwPCWEKfOM0V7vvmMjsJob26mjbAPsnsiP34Jv/AMyn4VfbDBXPYaQyPvHsjrprQiFWUTh52KpkJHFK0WSeOOt6rl8s1f151leF6BHGnYeVNaqchbtoAzbbidTvAG/RubPHi8bf2UUXbEOlj2GhbpaAiu9l3ecBZZIm/DIq/LDfGjaxg9EEe3jSH4EqeKN8a1VsHI1KDg9ozyNLLCkEY58Kg3W2LaP85PEvi6j607FRPLU5C/sof/4tsycJL1h7I1ZvkKljaUjDMdrK3ZqKJ/Uc+VFjplRvbHo2hZS5wJI7i2Pe3oSp/RJ8avrO3wKEt6ti7SvnhI6m2SB+sT8ozya8aQThcYAJ4d9X1rZXwUCS6h5cTHbnPxZyPKkFcFxprsVVSbFkfg17cj8HUoPd+TJ86GN690GijM4vbp1UjWskpIwTjI04HM9lOwSQcPcIvrOo8SKZbbMKcdRP4Fdz8FBoU2bs2OILhQSQCWbiT8aNzIqR6yQqquok8AABkk9gAzQgaRl23VvJtrJfWllKUSNYj1i9V1i5YsfTIwPS4Z7KPoLu4Kj/AJXQeySVP/hqpC7yJgO0MyRNjTK6AJ6XqlhnUgPawFW5ooLKqUXrD0PsyHvMr/QULbbudrQuoeWEK5wrRJwz2HXxBo9BoX6VWZNnvOnrQPFL+6JAr/ysTSaBPkbtIpCVE1xI5OM4bSP5avpNg2vN4Y2xxzIA/vy+apFkDBHXkQGHgRmrHeyPrLGRtGvQEnCexjCyy6TwPA6McvbTQmWVoIeIhEfDgRHp4eOmnyaoNmbKf7QlyY4YVETIFiJYuHKsC50qMLpOOB9c8R7b80xCa9ryvaQEUipkI4CoIWpFs+KYGc7QHV7fuF/X2kUviUbR/ejTY6FF8az3pC2/BDtq1lDgrHE0dxp46VckqDj2jIOOyjez3mtGUGKXrP8ATR3PwUHFJFtF51przWapp94MD0LS8k/DbuP6sUN7T6R3ifR/h06tzAmIjyO3AByKG0JRbD3iaehbFBuzNr7QuCAY7e3DcQG1zOB3gFR50Q/4bKfXupP+mkSDzVj50BVAx0mXccF3s2d2CjrJ4m/05Y1yT3BlTjRZbugQHWuMc9Qx8aqbzcmzmcSXCPOwGAZZZGAHYFBAHwqfbbv2kQAjtoVxy/JqcfGgOKPLjb1qnrXEQ/fBPwFU910g7PQ461mPYkch89OKKoFA4AADsAGKH+kazjNlLMUUtCBIDgZABGrj2Yz8KTsFVjNlviJvzFtMw5an0IvxLZPwq9X7QRnESe9n+i0K7JkVoIJE9UojDHLBANGF3Mwhd0ALBGZQeRYKSAcd9CB8AvvFuQb5kN3dOypnRHGiIgzjJ46iTw51aWG7ccSCMTXDKOADTvy/dxXm0trsLWK6ixpZrdm9o6qR0D+GFYnPdV0adBbK5thWzcHgR/8AUHWf15ql3o3Pslt5Jo7eONolMmY1CgqvFgQOB4Zopp25gEkbxnk6Mh8GUg/OigToBdjoiwxtGAAyq2R7c8aOInyoPcKzPo/lLbPjVvWiLwt4xuV+grRdlPmJfhSQM6xvFmjWRM4YZGRgj2EEewg5FPGq/Yds0ayIwwBNKycuKO2sY8CzD3VYmmIRUTeiyM9lcwjm8Mqr3NoOk/HFTDT8dAGebrXnXWFtL7TEufxAYPmDRdcWgubN4ScCWJ4yeeNSlc4PPnyoG3Ij6tLq1/8ALXU6AfsM2tPJqOtgSZQr2Gkhsq76a6lha2NoQ7oY2l1xG3AYYZx6XWEceC6Ac9nOiGKPSoXngAd/AYp00iqJPKibwWH2i0uIP1sMkY8WQgH44qWadipAZruJeGbZ1ux9ZV6tvxIdJ+VHmymDw4PHmCDyI7Kz3c2PqZ9o2f6m6Z0HYkw1r7qON3pPWX30IplsEAAAGABgAcgOyvKWaSaZIiur3FeUgA3YFpcTE9feyNgDKxKkS8e8At51ff4FBj0lZ/8AUkkfyZqr93mxKw7R9at9o2ImXSXkUZz+TdkJ4ciy8cUFPuNW2x7aP83bwoe1YkB+IFTSaFtytlxhDKdbTJLcQl5JJHbCTOn6TEDgByooNMQ7btxoT6VZBHaxXBH5ueIE9iO2k+emimE8aHele063ZF2v3YxJ/wCmyv8A/GkC7nlp6M6Hvx8aI7yEujIHZCwIDpgMp9jDIIyO8Gg3Z111kUEw/TSN/wCJQfrRup4ChDYIQXFzPcpaXC6fs+J5ZEIEc4BKwaF4lRq1MynkY1HENmiw0y1knWibB1hDHnJxpLBsEcuY5957afNAhI50zvDZdfaXEP6yGVPeyEDzNPVKjPKgDKeji763ZkB9qhkP7rEDyxWlbPfVGp7qyzo6Tqjf2nLqLuQKOxCSF/prS9gvmPHYTSQ5FN/wzN1P2T7SgtR6IUQ/lupB4Ra9WkAD0dWnOO/jRNilGvKYhJFPxGmDTsJoAzPdxOqu9p2v3LnrlH7M66/nRxu+/oEdhoQ2snVbdb7tzZq3i8Mmk/ykUT7CfDsO2kNl2aTSyKSRVCENTsR4U2RS4SKQGeaOp21ex+y4hguQO9cxOR8BRRsJ8Oy9tUG/i9VtLZ1x7JBPaufEK8Y+IaiHZ0HHVSGXRpOKR1hrixqhCiKVHTWDXqDBpAZ9tdeo28TyW7tAfGSFyD/LiivZUZDaqDulW8UXuzWi9OaJpmdFOSIWCA6h7MkHGew0VHeS0iRWkmCahwDA6u8YxmlfJVOi/wCu7qSZe6hVt/rQnTGJpWPIRxNx/ixUu123czfmrLT3zzKnkgc07Jpl9rNdVcI708zbL3Ylbz4fKuoAqdlNi4HeCPKiY0IWM2Whk+8EP8QH96LzTBkWzski16M+m7SNk/pNjOOwcKfNKNeGgDxDxFJ27Z9da3EP6yGWP+JGX617U1DSAyncO56zZls33U0fwMV+laZZPmNT3Cst3Cj6uK6tsY+z3c8YHYurK1pGxZPySg8xQNk414a9LDtpOoUCPDUiI8KjaqfgbPCgDK7Vep2/tCL2TxRzr7goPmzUd7AfBYH28qDN+E6rbtlKOU8Lwt+6Wx5ulHVjb4GaRUuxZEUmmgtKC0yT0tTkLjlUOa7iT1pEXxYCok237dOJlHu40WhqLfCQOdJadXd7MueWJpLdu8TJkeaURbPgxxrM+ljev7XHDBaox6qUTmRtIGpFZVC5P7ZJ8BRFs/f5BEgk6syaRqILhc448NJqHON9zpjo88o8QfyYeZPbXYNZnf8ASDdBS6xwIvIE63z2Y4rVDLv3fSH89pH7CIPmCaTyxRpp+m6jO/Rj8+DatNIa4ROLOo8SBWR7Biv79nEdx6gUsZJGAw2cYABzyPsoih6OLlvzt9jtCKx8yw+VCyN8pG2Tp0cMtubLGL8uW/ohHSptOOaKBIGDyxTrNleS6FYYz3lhw7jUyz6QbcRjXFKJMekqqpGe5iQMU5F0ZWi8Zp5m7cuiL/TnzoB3w2fDBdNHbsGj0oR6WvBI9IavbxGffUTnKPLOjR9P0upn+3GbfF3tpfcMLvpMCjK2j47ZHVfD1c1Ty9KFy59CKJB36nPzFA19eHKRHlgsPdw+tNwH0qiWWVcHdpOj4FJrJzTa8gyk38vTzkHuUKPLj51P3Xu5tozmCa4dF0M/oescEDGTnHOgir/cK66vaFuc8GYxn99So8yKiORuStno6np2nx4JvHBKSTafft8bHt9N3I9n3CfZyw6xCxY41khsN6SgHHEUPPO7es7HxYn51o/TLBwtpOwyofeEI/pNZoKMvEh9I25NJCTSvm+Pews3DvVeeSMjDrGpHeCcH6Vo+wJcOy9orGd1rnqtpW7eyVZIT/UvmK1yxbTMp78V043cbPkuo4v2tTOC7WE5NdSq6tTzzM91ZTJZWbcz1UWT3qoB8xR/FMCBms96KF1WaoTloXkjPuclfIij4LSTKlw6HTIK8MlQ7i/hj4ySxp+J1HzNVU++2z0/8VGx7I8v/QDRYKLfZBAHqZA+RQHJ0j2f6Cyt36NI/mIPlUS66TFX81CCfZqY+YAHzqXOK8TphotRP1YP5EfZaaNtbSt+A6ww3CjtygDn4sPjWgwQ4GKwCTaFy1+b/r9MhPEKuBowBoAJI04A7eVE9/v1dOjKjtG2PRZerOD3gpULLE6v/katq9n1RrgSkSzInF3VR+0wHzr5+v8Abd0/B7udu3EjKPgpFRoVBGSMntb0j8TSlmSNNJ0bJqEpOSSZvM289kvO6iP4WDf05qHNv1ZpxEmrwH9+NZluhsMXlwIDJ1Y0M5IAJOkgYA9/Puo/Xo6sIeM88h/HIkY8gD50Kc5K0jXP0/SaaezLOTl5KP8AIFb87wrfTRSLlBAD1eM6tRKktxxj1V+FS16Q7wKFHVZAxqKcT7tWKtd57XY8drKtu0Rmx+TKu0jagRwzkgZ45rPFNZTnOL7npaHpujzwvZJU69LhhFtHfC90hjct6WcCNUTlzycZqkO155cl55W/FI5Hwziqy6kPWBTyKEjxBwfmKXaHiRSlNtG2k6fgxyacU6bXPPwJ0CuzBUBLMQAF5kk4A4VoOy+i4soa6nKsRkrHgle4u2QfcKHujkp/iEOv9vT+PQcfWjnpO2TdTpGbcMyKW6yNTgknGlsZ9LGDw76rHFbdz5M+oaiUNRDT4msaatype8G97dwUtbdriGZ3CldQcLyJC5BUDtHsoFU1ImaaINE5lQH1o2LqDjjxU86jLWU2m+FR6ujx5YQrJPf5P3DV5dHKRnlhmHiOfzpFseNNbV4GNux8e5hj6ClIcMKPAyx+hmmvffzX82Xux9tz2pZoH0FwFbgDkA5HAjx+Jo06Od5Lia9Mc8zOGjfAOAAwKngAAM4zWd1ebi3HV7Qtz2voP76lfmRTxzaaXgHUNJingyS2rdtfNc8F/wBMVt/zMLketER3ZRvZ/GKAlrVOmW2zFbyfdkZPc6Z/+sVldPMqkzLos92jh7rX1IG2BgxP2Pp9zD/anAeIr3bCZhfuww9xzTaNlQe0A0vZRpL0dRNedP8AD+yJ9O2lx1ciSfcdH/gYN9KZQ8BXprPsz0GlKNeZrvS1GGskkH6MqH3MrL9RWQ1pV3uvdzWAeW+Z8RiVYdI0YVdQUsDljj2kc6zUGts3Ls8jo2yOGWOMlLa32v8AJGv5ur6qYc4pY39wbBra2f1XHcR86xi+h1xuvap/288VqG6F512z7d85PVqrfiQaT5g1rgfFHjfqHFtzqfmvt/1GiwvlQe0CuqHsq4HVrk8Rwrq6D58EtkdH8MJJjublCeZjdUz4gLxqFvnuWEtpLhbu6fqxqdZZ2dSg9Y+zGBx91HEJ4ivNvWvXWtxCf8yGVP4o2H1qaQ9zs+bpFXXwUYzzxz99WUKZZV5aiFz7Bk4+tUdjJmJD3Dy4VcDlXFO75PvdBCCx+gq4Rp1t0UD/ADLo9+iMDzYmrNejnZ8S6pmcqObSS6F95XTistu9t3Ugw9zM3jI+PgDitl2p/wAxslyOJe11D8XV6h5it4bHdI8bXf5uBw/czcSdccV9gN3xh2Slqy2ph67KaerYu3rDVlsnhpzzoBFNCnFrnnLdyfRaPTvBFxcnLm7ZTwuetlQ+xsjwNWNmeFVso03TftID8OH0NT7M8SKc+xy6L0ZOPlKS+oWdHlzo2hB2MXQ/vI2PMLRt0p7BmuOoaCIyMpdW044AhSCc94rM9jXHV3EMn3ZYz7g4z5Zrbt9NryWtq08SozKyDDgkYZgueBHaK1xU4NM83qn7mLXYsmNLc1Svtfb8mR3m5d7FC88sQREGpgXQtjtwpNUC0SbW35vJ0aJ3QI4KsEQDKnmMnJobWsZ7fZPb0n+RT/yKu+K8iFtPg8Td7L/EufpSoDhq82yPyer7rI3wOD868zxBo9lGT9HPL/T+lfgsIpWVg6EqykMpHAgjiCK0bY3SiQAt1CSRw1xY495Q4x7jWcIMkDOMkZPYCedHt30Wzg/kZ43U8tYZD5as1WPf7Jn1JaKW2Op4vs+fuvyHdrd2e0oTgLKnJlZcMh8DxU9hFYxvNsr7LdSwAkqhGknmUYBlz7jjxBrV9zt2hs6OWSaZSW0l29VFVNWME8/WPH/s5ZvbtUXV3LOvqsQqfhRQoPvwT761zeqr7nmdHW3VZI4W3iru/Pj+we2uuYWPZhh7jn+9NhsgHwNTpU1KVPtBHxGKqrI5jXPMDB8QcfSsF2PYzrbnvzj9n/ZbDlT9hP1cscn3JEf+Fw30qLC3ClnFR2Z3NKUafibT0nwa9nufuNG4/iCnyY1itTLra08i6ZJ5HUfos7FeHLhnBqFmtMs9zs8/pujlpMLxylfNnsiZBB9oI+IxVVs4/kgDzGV+BxVspqtgjxJIv7WofvcfrSj2ZeqVZccvO4/lE63PCnM0hVrsVB2RbSoIU3yu1txbCUCMLoB0jXoxjTq7McO2h8GvVUnkCfCp9rsO4k9WJvE4A86v0mcylp8FtbY3y+yIKmjPomkJhmtz/lTMQP2H9IeeaqF3Su/1RP4QW+XCrzdfdTaEEpmjTQWwGDldJA5ZGc1tijKL5PA65qtPnhFQkm15GkxQYGK6oSxX2OLQDuw5rq6D5miWvOrBOdV1T4zypkny2tv1Rlh/VSyxfwOQPlVlCfRFO74W/V7Svo//AO/WDwlUP9aj2h9GuPL3Puekz3YY/D7D1bh0eTCXZkKn2K8R8FdlHlisPNa30P3WbWVCfUmJHgyKfmGp4H6Rl16F6ZSXg1/BkkkRQlDzUlT4qcH5V6lWW9cQW9uQpBHWuRjiPSOr61WpWUlTo9jDPfCMvNJ/QqdrDE8LdoZT9PnUq3PpUxvAMLG/3ZB8CD/YU9GPSzVPmKOGK26nIven80v4Jrd3P2eNb9Nape2QRiQs0SHIxkZCtkZ4ZzWAaqeN5JpCdZJpHJdbaR4LnFPHPbdoOo6F6rY4y2uLu6s1M7lbKhH5eb/1LgJ5KVrPN6YrdbqQWjBofR06SSAdA1AE8+OfjVR7q7NKUk1SVFaXSZMU988spe59vkIvo9Ubr2qflUKBtSKe0D5VaCqzZiejp+6WHmcUo9jTOv8Anj7018n/AGWCtwq7st7b2JQiXMmkcAG0vgdgLgnFUYFK6s9hpJtdjbKsUo1lSfxr8k3ae27i4/PzPIPYGPo+OkYXPfioOaehs3bkpq62fujPLy/pJqtsmcz1ukwqlJJeS/oolNVtrHhnXsdj7jxrRl6N7g8iM/tEAfAZNSbPopbOqSdATz0qzfPFXHFKmedqus6Zzg4W6bv4Mz4LXuK1616O7VfXLOfcB9as4Ny7H2wZ8Wb6GmsD8SJ/qHEvVg/sYgkZPIE+FWNpu/cSerGfeQKOd4Nkw217bxIuEuBIVHPDRgFlz2ekvnRFsdgsqrgAeyqWBeJy5P1BmfqRS+v8GdRbh3h/Q+nm2Kn2nRlOTqkKKe9sn+UGtcdsVCsr5ZQWQHQPVfkr9pT2le/kfZmtFiijzc/VNTnrdLt2rgDrXo3hH5x8+GcfOp8PR9Z+0P8AED6UUtXRnjVKEV4HNPVZp+tNv/bM73i2PDZzQovBZzpUnmGBGoZ8GGKvbNVR1GBjIqu6aoD9hjuV9a2uIZe/SToYfzL8Km9aGVXHIgMPA4Ip0ZW2gvmkCKWIJA9iqWPuVRk0zbX8cmQjgkc15MPxKeK+8U7C+pARzI4Z48cVFsrAIS7HXK3rORjh7FUfooPYPiSck0QSzXV1dQBWVPjHAVW5NSrWQ8jSGYj0sQaNrSH9bBDJ7wWQ/wBND1rwFGXTgVF9anIyYXVu0DX6BPic/ChFQK5cy9I+u6HNPD37WOaq4SHiBkZ58Tx8a4Iew/A13Vty0n4Vkos9aeqwx9aa+aEilKan2OxZpfVWi7Z/RtIwBkbT+8PoD86pYpM5Z9Y0sPav4Jmc7Yj1QsPA+YrrPioPtxxrVh0Xxn1psDsCk+Zb6VY2nR1aJzMj+JUD4AZ860WF1TPKydbxrUPJGNqkvLz58TIQOzyrsHsPwNbtb7uWqerAv72W+ZqediWzLpMEeD+wo8xxprB7yZ/qGfswRgNvZSOcKhJP/fsoj2ZuLdTccaR34HzP0q23bAW4voP0reURg+3QclD7wKPd2nzGR2GqWGPicuTrWqfZpfBf+gJH0XSnnOq+4t5AD51YWHRbCnF53bt0qFz8c0QWu8TG5mgmQIol6qGQElXbQr6Xz6rkNkDkRnswZu79601ujuQX9JJMcusjdo3wPZ6SnhWixxR5+XWZ8rucmyBabm2cf+WW/Ex+mKsYNgWv/l4/eoPzqa1Lhp0jBzlLuwD2jYRxbR6hVwjQGdB7MhwjgeGQf3u6iLd5/SYfCqvflNF3s6ftee2b/qxdYvnD5mpmyn0zjvyKKDuSNobxCG9itZEwk0ZZJc8OsDhdDDHog5GDnmQOZFRE23L/AIo1vw6gRADln7QMSMCef5t0OO4mpu3tiieWFioZQs0UvHB6uVVbKntDxRHu5+yoOyt2Hj0vLNrlW5acyBcF16nqFDD2N1YUEjhkVRARtXsPOvDXiHjSGB3SwuiOzuh/kXkWo9iSho28ytTEbEit3ipHSVY9dsu7QDiIjIv4oiJBj+GqbZN511tBMP040b3lRnzpMaDe8tEmjaOQakYYYcRke6o9rZNGeErsmMBH0tjsw+NR95NSbN9SKe0CkpcozMiupZMB1BBKkjI1D2ZHHjTJFGkilmkGgZWb67P+0bPuoRxLwvp/Eo1L5gUGbkXvXbOt3zkhAhz2p6B+VaYnEcayPo6TqvttmeH2e6lVR+wWOn3cCaBrsajsSXMQ7sippqm3bk9ZffU+SwzOs/WSDSjJ1Yb8kdRB1MntYYwD2ZoQmSK6va6mIz7Z20dpXB9CK3hHt1FnI+HCrUbFu2/OXxH+lGq/A86Rui3pSL4GrRtq4uvszJjVH1kb54OQxEigewr6B7w/caVFN0DjdG1o7mSeSeZzzaSTiewZAzj31Z2m5lhF6tsh731Of5yal7F2g0xnJA0JM8UeM8QgAYnv16x7qsTSpBuYmytIkOEiRR+yij5CqnpGtlOz55QoLwoZVOOICcWAPZpBq5iPEV7ti0EtvPCeIkikjx+NGX606EmZ/u7OGtbeQfpIjHxIBPnR/dXDLAzoAzKjMoPAEhSQKyno5ues2ZD2oXT4OceRFars19UK+GKSHIEb/eO4iihuXuLQrI0I6kKysyyso9BzITqAbV6uDg8uYNM0AWO6s6WxtEs7JBoaIzuxd2HFQ5jEfE4weL86ObK36uNI8ltCquTzOkAZPfwpkjhFSYTwqMaftzwoGZrOvVbfu09lxawz+JQiP+/wou3ak9J199DG/v5LbGzZfZNHcQMfABlHxYedX+x30z47QRSH4E6XY4eW5EiK0M6xHGTq6xQyse7gIiCDzHcK7djZD2sTRPL1v5WWRWIw2mRy4DY5txOT7Tk1cmkmmIQ1exHjXjV4p40ADnSdH/yQmHO3nt5/ALKqv/I7ikh9MiN3irvemw+0WVzB+shlUeJQ488UIbIvOttLeb78UbHxKjPnQNB+aQaTbPlFPaBSzQIQaTSyKQRQA7NEHRkPJ1KnwYYPzrLej1j9hELH04JJYG8Y5GA8sVqsfKsx2OnVbR2nbYwOuS4Ud08YZiPfmgcQ+2FJmId3CutdkpHcTXA9aYRh8AD82CFJxzODjJ9gA9lR9kAoPGrEz91AhwikEU2ZjXhJNAEmLlWXTR9Rt+5T9G6gjmXs1KAjeasffWlw8Kz7pIIXaFlOnF41cSBefVlhj5vikxx7hVshCrahVz9q7qoX3jsoYw8lxGg/aOD4Y55py13it5UDwsZEPJlGAf4sU7EXP2g9grqGJN7FBI6huHayjNdRaDaxjdx8XDDtU1Zb07NeaINDgTwsJYCeA1jmhPsVwWU9zVS7MbTcoe3I+IoyNAMp91rF4bWNJQBKdUkoByBLIxd+Pt9JjVoa9NeUAeDnU9DxqvNTozyoAxno/Tq/t1ty6m7kUDsUkgf0GtR3dkzCO4kVm9onVbc2nDy6wRzqO3IBY/GSj7daT0XXsOaQ2XZpNKNJNMkSactzSCKVBzoGAvTOpSGyuR/kXsRY9iMGDfEhR76son0yo3eKV0tWXW7Juh7URZR/03Vz5A1C2BL18MEo/SjjY+JUE+dJjXYOjSSKjRTEAClGU0xDppOKb1Gu00ATVrNd1YCsDW/tguLmDwVZn0e7QVx3YrQ45AvrEAdpOBWabE29Au0b4MwEMswkjk/QLCNEk4+wEpkHkaTY0g/sGKoF54qR1x7KpJt6rNf84N+BWbzAxTH/ABWG/M2txJ36MD48flRaCmEOs14QaoF2lfv6lmsY7ZJM+Xo1Jit71vzkka9yD/b60WFF3CcVnO376OLbfWg5RoEimK8QrhmK5x2Arnxoul2GzjDzyEd2R8yaRbbqWyHOksf2j9Bik7Y1S7j6bXtwOEqn8OW+VMT7wIPUilkP7Kf3NWMGzok9WJB7gfnUtBinyTwCV1vPKuM2xjzyMpIz7sfWndm7WmnYKpUZ7B7O3jmpHSPamTZ1zp9dIzKnbqj9Lh4gMPfVBuHeBhbyjlIi+a0uSuKC+TZMjDDTsO3TkeeajQbp26nUdbE8SWbifhRAabZgPbVUTZXtsa39sEbfjUP/AFZqUsCYK6F04xjSMY7MU6wpK86AsxyXaoinuYZucU7ouf1eFZPJhXVQ9NuxphtMvCjESxRuxXlqGqM578RrXUqZW5B7Yz56iT7wjb4gH60e54V1dTJYmk17XUAINTYeQrq6gDLN7U6reGJ/ZPaFfepY/JFox2KhQkj211dSKfYuftBrzrDXV1MkTkn216K6uoAi71Sr9gudfIwyKf3kIHmRQF0a7eihtlguCVaPIU4LApkkernGM4rq6pb5LirQVy752g4KXc9yEf1Yphd72kOILYsf25FXy411dS3MvYqskLNtKTlHDEO86j5E/KpEezLpvzlz7kGPkBXV1UlaszbpiZt1Y5Pzskj+8fXNO2+6donKEH8TMfLOK6uopCtllBYRJ6kSL4Io+lSM17XVVCs8zXV7XUgPK9rq6gDwV7XV1AHXEIdWRhkOpUjtDDB+dY/0cyslusbHLW8skRP4JDyrq6hjRsynIBoHOwbl4grEHi8sbGRgUZj1gjZvWK9asTcOABYcgAerqCQyUnAyMHAyM5wfbx9teGurqAId/s2KRtToCcAe7ifqa6urqL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274890" cy="349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rab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71736" y="5643578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 Antiqua" pitchFamily="18" charset="0"/>
              </a:rPr>
              <a:t>Děkuji za Vaši pozornost</a:t>
            </a:r>
            <a:endParaRPr lang="cs-CZ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Elektroforéza proteinů séra</a:t>
            </a:r>
            <a:endParaRPr lang="cs-CZ" sz="3600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200" dirty="0" smtClean="0">
                <a:latin typeface="Book Antiqua" pitchFamily="18" charset="0"/>
              </a:rPr>
              <a:t>Pomocí elektroforézy se sérové proteiny rozdělí v elektrickém poli podle výsledného elektrického náboje, izoelektrického bodu </a:t>
            </a:r>
            <a:br>
              <a:rPr lang="cs-CZ" sz="2200" dirty="0" smtClean="0">
                <a:latin typeface="Book Antiqua" pitchFamily="18" charset="0"/>
              </a:rPr>
            </a:br>
            <a:r>
              <a:rPr lang="cs-CZ" sz="2200" dirty="0" smtClean="0">
                <a:latin typeface="Book Antiqua" pitchFamily="18" charset="0"/>
              </a:rPr>
              <a:t>a molekulové hmotnosti do 5 až 6 frakcí.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Albumin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Alfa-1-globuliny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Alfa-2-globuliny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Beta-1-globuliny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Beta-2-globuliny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latin typeface="Book Antiqua" pitchFamily="18" charset="0"/>
              </a:rPr>
              <a:t>Gama-globuliny  (imunoglobuliny)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559" y="3429000"/>
            <a:ext cx="3440519" cy="28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  <a:latin typeface="Book Antiqua" pitchFamily="18" charset="0"/>
              </a:rPr>
              <a:t>Elektroforéza proteinů séra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V průběhu různých onemocnění se mění zastoupení jednotlivých proteinů séra.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Book Antiqua" pitchFamily="18" charset="0"/>
              </a:rPr>
              <a:t>Pomocí </a:t>
            </a:r>
            <a:r>
              <a:rPr lang="cs-CZ" sz="2400" dirty="0" err="1" smtClean="0">
                <a:latin typeface="Book Antiqua" pitchFamily="18" charset="0"/>
              </a:rPr>
              <a:t>ekektroforegramu</a:t>
            </a:r>
            <a:r>
              <a:rPr lang="cs-CZ" sz="2400" dirty="0" smtClean="0">
                <a:latin typeface="Book Antiqua" pitchFamily="18" charset="0"/>
              </a:rPr>
              <a:t> můžeme rozlišit akutní zánět od chronického, prokázat monoklonální imunoglobulin (tzv. M-protein či </a:t>
            </a:r>
            <a:r>
              <a:rPr lang="cs-CZ" sz="2400" dirty="0" err="1" smtClean="0">
                <a:latin typeface="Book Antiqua" pitchFamily="18" charset="0"/>
              </a:rPr>
              <a:t>paraprotein</a:t>
            </a:r>
            <a:r>
              <a:rPr lang="cs-CZ" sz="2400" dirty="0" smtClean="0">
                <a:latin typeface="Book Antiqua" pitchFamily="18" charset="0"/>
              </a:rPr>
              <a:t>), jaterní cirhózu či nefrotický syndrom.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00FF"/>
                </a:solidFill>
                <a:latin typeface="Book Antiqua" pitchFamily="18" charset="0"/>
              </a:rPr>
              <a:t>Imunofixace</a:t>
            </a:r>
            <a:endParaRPr lang="cs-CZ" sz="36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sz="3100" dirty="0" smtClean="0">
                <a:latin typeface="Book Antiqua" pitchFamily="18" charset="0"/>
              </a:rPr>
              <a:t>Provádí se při podezření na přítomnost </a:t>
            </a:r>
            <a:br>
              <a:rPr lang="cs-CZ" sz="3100" dirty="0" smtClean="0">
                <a:latin typeface="Book Antiqua" pitchFamily="18" charset="0"/>
              </a:rPr>
            </a:br>
            <a:r>
              <a:rPr lang="cs-CZ" sz="3100" dirty="0" smtClean="0">
                <a:solidFill>
                  <a:srgbClr val="3333CC"/>
                </a:solidFill>
                <a:latin typeface="Book Antiqua" pitchFamily="18" charset="0"/>
              </a:rPr>
              <a:t>monoklonálního imunoglobulinu </a:t>
            </a:r>
            <a:r>
              <a:rPr lang="cs-CZ" sz="3100" dirty="0" smtClean="0">
                <a:latin typeface="Book Antiqua" pitchFamily="18" charset="0"/>
              </a:rPr>
              <a:t>(tzv. M-proteinu či </a:t>
            </a:r>
            <a:r>
              <a:rPr lang="cs-CZ" sz="3100" dirty="0" err="1" smtClean="0">
                <a:latin typeface="Book Antiqua" pitchFamily="18" charset="0"/>
              </a:rPr>
              <a:t>paraproteinu</a:t>
            </a:r>
            <a:r>
              <a:rPr lang="cs-CZ" sz="3100" dirty="0" smtClean="0">
                <a:latin typeface="Book Antiqua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endParaRPr lang="cs-CZ" sz="1300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</a:pPr>
            <a:r>
              <a:rPr lang="cs-CZ" sz="3100" dirty="0" smtClean="0">
                <a:latin typeface="Book Antiqua" pitchFamily="18" charset="0"/>
              </a:rPr>
              <a:t> Po elektroforetickém rozdělení proteinů séra se přidají specifické protilátky proti těžkým řetězcům imunoglobulinů (</a:t>
            </a:r>
            <a:r>
              <a:rPr lang="cs-CZ" sz="3100" dirty="0" err="1" smtClean="0">
                <a:latin typeface="Book Antiqua" pitchFamily="18" charset="0"/>
              </a:rPr>
              <a:t>IgG</a:t>
            </a:r>
            <a:r>
              <a:rPr lang="cs-CZ" sz="3100" dirty="0" smtClean="0">
                <a:latin typeface="Book Antiqua" pitchFamily="18" charset="0"/>
              </a:rPr>
              <a:t>, </a:t>
            </a:r>
            <a:r>
              <a:rPr lang="cs-CZ" sz="3100" dirty="0" err="1" smtClean="0">
                <a:latin typeface="Book Antiqua" pitchFamily="18" charset="0"/>
              </a:rPr>
              <a:t>IgA</a:t>
            </a:r>
            <a:r>
              <a:rPr lang="cs-CZ" sz="3100" dirty="0" smtClean="0">
                <a:latin typeface="Book Antiqua" pitchFamily="18" charset="0"/>
              </a:rPr>
              <a:t> a </a:t>
            </a:r>
            <a:r>
              <a:rPr lang="cs-CZ" sz="3100" dirty="0" err="1" smtClean="0">
                <a:latin typeface="Book Antiqua" pitchFamily="18" charset="0"/>
              </a:rPr>
              <a:t>IgM</a:t>
            </a:r>
            <a:r>
              <a:rPr lang="cs-CZ" sz="3100" dirty="0" smtClean="0">
                <a:latin typeface="Book Antiqua" pitchFamily="18" charset="0"/>
              </a:rPr>
              <a:t>) </a:t>
            </a:r>
            <a:br>
              <a:rPr lang="cs-CZ" sz="3100" dirty="0" smtClean="0">
                <a:latin typeface="Book Antiqua" pitchFamily="18" charset="0"/>
              </a:rPr>
            </a:br>
            <a:r>
              <a:rPr lang="cs-CZ" sz="3100" dirty="0" smtClean="0">
                <a:latin typeface="Book Antiqua" pitchFamily="18" charset="0"/>
              </a:rPr>
              <a:t>a proti lehkým řetězcům kappa a lambda. </a:t>
            </a:r>
          </a:p>
          <a:p>
            <a:pPr>
              <a:lnSpc>
                <a:spcPct val="170000"/>
              </a:lnSpc>
            </a:pPr>
            <a:endParaRPr lang="cs-CZ" sz="1500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</a:pPr>
            <a:r>
              <a:rPr lang="cs-CZ" sz="3100" dirty="0" smtClean="0">
                <a:latin typeface="Book Antiqua" pitchFamily="18" charset="0"/>
              </a:rPr>
              <a:t>Podle získaného obrazu můžeme určit třídu a lehký řetězec monoklonálního imunoglobulinu. </a:t>
            </a:r>
          </a:p>
          <a:p>
            <a:pPr>
              <a:lnSpc>
                <a:spcPct val="170000"/>
              </a:lnSpc>
            </a:pPr>
            <a:endParaRPr lang="cs-CZ" sz="1300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</a:pPr>
            <a:r>
              <a:rPr lang="cs-CZ" sz="3100" dirty="0" smtClean="0">
                <a:latin typeface="Book Antiqua" pitchFamily="18" charset="0"/>
              </a:rPr>
              <a:t>Monoklonální imunoglobulin bývá přítomen u myelomu a některých dalších krevních chorob.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64" y="116632"/>
            <a:ext cx="2657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2560</Words>
  <Application>Microsoft Office PowerPoint</Application>
  <PresentationFormat>Předvádění na obrazovce (4:3)</PresentationFormat>
  <Paragraphs>480</Paragraphs>
  <Slides>67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Motiv sady Office</vt:lpstr>
      <vt:lpstr>Prezentace aplikace PowerPoint</vt:lpstr>
      <vt:lpstr>Vyšetření protilátek</vt:lpstr>
      <vt:lpstr>Protilátky (imunoglobuliny)</vt:lpstr>
      <vt:lpstr>Prezentace aplikace PowerPoint</vt:lpstr>
      <vt:lpstr>Metody vyšetření humorální imunity</vt:lpstr>
      <vt:lpstr>Prezentace aplikace PowerPoint</vt:lpstr>
      <vt:lpstr>Elektroforéza proteinů séra</vt:lpstr>
      <vt:lpstr>Elektroforéza proteinů séra</vt:lpstr>
      <vt:lpstr>Imunofixace</vt:lpstr>
      <vt:lpstr>Imunofixace</vt:lpstr>
      <vt:lpstr>Aglutinace (shlukování)</vt:lpstr>
      <vt:lpstr>Aglutinace (shlukování)</vt:lpstr>
      <vt:lpstr>EIA – enzyme immunoassay </vt:lpstr>
      <vt:lpstr>EIA – enzyme immunoassay </vt:lpstr>
      <vt:lpstr>ELISA</vt:lpstr>
      <vt:lpstr>ELISA</vt:lpstr>
      <vt:lpstr>Nepřímá imunofluorescence</vt:lpstr>
      <vt:lpstr>Nepřímá imunofluorescence - postup</vt:lpstr>
      <vt:lpstr>Prezentace aplikace PowerPoint</vt:lpstr>
      <vt:lpstr>Nepřímá imunofluorescence  stanovení autoprotilátek</vt:lpstr>
      <vt:lpstr>Vyšetření buněčné imunity</vt:lpstr>
      <vt:lpstr>Vyšetření buněčné imunity</vt:lpstr>
      <vt:lpstr>Průtoková cytometrie</vt:lpstr>
      <vt:lpstr>Průtoková cytometrie – příklady využití</vt:lpstr>
      <vt:lpstr>Průtoková cytometrie (FC)</vt:lpstr>
      <vt:lpstr>Průtoková cytometrie</vt:lpstr>
      <vt:lpstr>Průtokový cytometr</vt:lpstr>
      <vt:lpstr>       Průtokový cytometr                              – systém fluidní</vt:lpstr>
      <vt:lpstr>Průtokový cytometr                                                                – systém optický</vt:lpstr>
      <vt:lpstr>Průtokový cytometr                      – systém elektronický</vt:lpstr>
      <vt:lpstr>Stanovení leukocytárních subpopulací</vt:lpstr>
      <vt:lpstr>Prezentace aplikace PowerPoint</vt:lpstr>
      <vt:lpstr>Prezentace aplikace PowerPoint</vt:lpstr>
      <vt:lpstr>Analýza výsledků </vt:lpstr>
      <vt:lpstr>Analýza výsledků - fluorescence  Stanovení celkové populace T lymfocytů  a pomocných lymfocytů</vt:lpstr>
      <vt:lpstr>Prezentace aplikace PowerPoint</vt:lpstr>
      <vt:lpstr>Test blastické transformace  T lymfocytů</vt:lpstr>
      <vt:lpstr>Kazuistiky</vt:lpstr>
      <vt:lpstr>Epidemiologické okolnosti pro suspekci  infekce HIV</vt:lpstr>
      <vt:lpstr>Klinické důvody suspekce HIV</vt:lpstr>
      <vt:lpstr>Stadia HIV infekce</vt:lpstr>
      <vt:lpstr>Změny CD4+ T lymfocytů a množství virové RNA v průběhu HIV infekce </vt:lpstr>
      <vt:lpstr>Primární HIV infekce  (akutní retrovirový syndrom)</vt:lpstr>
      <vt:lpstr>Asymptomatické stádium HIV infekce</vt:lpstr>
      <vt:lpstr>Pozdní symptomatické stádium - AIDS</vt:lpstr>
      <vt:lpstr>Diagnostika HIV</vt:lpstr>
      <vt:lpstr>Kazuistika </vt:lpstr>
      <vt:lpstr>Pacient N.N. *1987 ♂</vt:lpstr>
      <vt:lpstr>Pacient N.N. *1987 ♂</vt:lpstr>
      <vt:lpstr>Diferenciální diagnóza exantému</vt:lpstr>
      <vt:lpstr>Pacient N.N. *1987 ♂</vt:lpstr>
      <vt:lpstr>Pacient N.N. *1987 ♂</vt:lpstr>
      <vt:lpstr>Pacient N.N. *1987 ♂</vt:lpstr>
      <vt:lpstr>Pacient N.N. *1987 ♂</vt:lpstr>
      <vt:lpstr>Pacient N.N. *1987 ♂</vt:lpstr>
      <vt:lpstr>SCID Těžký kombinovaný imunodeficit</vt:lpstr>
      <vt:lpstr>SCID Těžký kombinovaný imunodeficit</vt:lpstr>
      <vt:lpstr>Kazuistika</vt:lpstr>
      <vt:lpstr>Pacient Š.A.     *2013     ♀</vt:lpstr>
      <vt:lpstr>Nynější onemocnění</vt:lpstr>
      <vt:lpstr>Laboratoř</vt:lpstr>
      <vt:lpstr>Laboratoř</vt:lpstr>
      <vt:lpstr>Laboratoř</vt:lpstr>
      <vt:lpstr>Diagnostický závěr: </vt:lpstr>
      <vt:lpstr>Použité zdroje informací</vt:lpstr>
      <vt:lpstr>Prosím, ověřte si před příštím seminářem heslo pro přihlašování  k testům.</vt:lpstr>
      <vt:lpstr>Prezentace aplikace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seminarka</cp:lastModifiedBy>
  <cp:revision>64</cp:revision>
  <dcterms:created xsi:type="dcterms:W3CDTF">2014-09-22T08:46:03Z</dcterms:created>
  <dcterms:modified xsi:type="dcterms:W3CDTF">2017-11-01T09:13:14Z</dcterms:modified>
</cp:coreProperties>
</file>