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1" r:id="rId2"/>
    <p:sldId id="272" r:id="rId3"/>
    <p:sldId id="273" r:id="rId4"/>
    <p:sldId id="276" r:id="rId5"/>
    <p:sldId id="274" r:id="rId6"/>
    <p:sldId id="275" r:id="rId7"/>
    <p:sldId id="256" r:id="rId8"/>
    <p:sldId id="257" r:id="rId9"/>
    <p:sldId id="258" r:id="rId10"/>
    <p:sldId id="259" r:id="rId11"/>
    <p:sldId id="260" r:id="rId12"/>
    <p:sldId id="261" r:id="rId13"/>
    <p:sldId id="289" r:id="rId14"/>
    <p:sldId id="286" r:id="rId15"/>
    <p:sldId id="262" r:id="rId16"/>
    <p:sldId id="277" r:id="rId17"/>
    <p:sldId id="278" r:id="rId18"/>
    <p:sldId id="279" r:id="rId19"/>
    <p:sldId id="280" r:id="rId20"/>
    <p:sldId id="281" r:id="rId21"/>
    <p:sldId id="282" r:id="rId22"/>
    <p:sldId id="288" r:id="rId23"/>
    <p:sldId id="285" r:id="rId24"/>
    <p:sldId id="283" r:id="rId25"/>
    <p:sldId id="284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EA735-FB89-438E-8DCC-77D46E8DE6FF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52CE1-9E4F-4BCE-A261-3A5E2FA834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732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9691BD57-86FA-C045-B60B-02FB683A4027}" type="slidenum">
              <a:rPr lang="cs-CZ" altLang="en-US">
                <a:solidFill>
                  <a:srgbClr val="000000"/>
                </a:solidFill>
              </a:rPr>
              <a:pPr eaLnBrk="1" hangingPunct="1"/>
              <a:t>11</a:t>
            </a:fld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C99CD9C-8874-FF4D-90B7-961CB226A9B4}" type="slidenum">
              <a:rPr lang="cs-CZ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cs-CZ" altLang="en-US" sz="1200">
              <a:solidFill>
                <a:srgbClr val="000000"/>
              </a:solidFill>
            </a:endParaRPr>
          </a:p>
        </p:txBody>
      </p:sp>
      <p:sp>
        <p:nvSpPr>
          <p:cNvPr id="542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427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en-US">
              <a:latin typeface="Calibri" charset="0"/>
              <a:ea typeface="DejaVu Sans" charset="0"/>
              <a:cs typeface="DejaVu Sans" charset="0"/>
            </a:endParaRP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67B0C67-07B8-E84E-8447-454D4479E5A0}" type="slidenum">
              <a:rPr lang="cs-CZ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cs-CZ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66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eaLnBrk="1" hangingPunct="1"/>
            <a:fld id="{9691BD57-86FA-C045-B60B-02FB683A4027}" type="slidenum">
              <a:rPr lang="cs-CZ" altLang="en-US">
                <a:solidFill>
                  <a:srgbClr val="000000"/>
                </a:solidFill>
              </a:rPr>
              <a:pPr eaLnBrk="1" hangingPunct="1"/>
              <a:t>15</a:t>
            </a:fld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4275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C99CD9C-8874-FF4D-90B7-961CB226A9B4}" type="slidenum">
              <a:rPr lang="cs-CZ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cs-CZ" altLang="en-US" sz="1200">
              <a:solidFill>
                <a:srgbClr val="000000"/>
              </a:solidFill>
            </a:endParaRPr>
          </a:p>
        </p:txBody>
      </p:sp>
      <p:sp>
        <p:nvSpPr>
          <p:cNvPr id="5427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427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en-US">
              <a:latin typeface="Calibri" charset="0"/>
              <a:ea typeface="DejaVu Sans" charset="0"/>
              <a:cs typeface="DejaVu Sans" charset="0"/>
            </a:endParaRPr>
          </a:p>
        </p:txBody>
      </p:sp>
      <p:sp>
        <p:nvSpPr>
          <p:cNvPr id="54278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867B0C67-07B8-E84E-8447-454D4479E5A0}" type="slidenum">
              <a:rPr lang="cs-CZ" altLang="en-US" sz="1200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15</a:t>
            </a:fld>
            <a:endParaRPr lang="cs-CZ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655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72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49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87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20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98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5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0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032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24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99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10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EE49F-FE9F-48CA-9AA5-FE545F14A622}" type="datetimeFigureOut">
              <a:rPr lang="cs-CZ" smtClean="0"/>
              <a:t>29.11.2017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9FCD-B38F-4153-A584-D37FDEBF2B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88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cs-CZ" b="1" dirty="0" smtClean="0"/>
              <a:t>Primární imunodeficience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cs-CZ" sz="2800" b="1" dirty="0" smtClean="0"/>
              <a:t>Martin Liška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7027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Laboratorní výsledky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u="sng" dirty="0" err="1">
                <a:solidFill>
                  <a:srgbClr val="000000"/>
                </a:solidFill>
                <a:latin typeface="Arial" charset="0"/>
              </a:rPr>
              <a:t>IgG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 1,89 g/l  (5,9-11,7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 marL="0" indent="0">
              <a:buNone/>
            </a:pPr>
            <a:r>
              <a:rPr lang="cs-CZ" altLang="en-US" u="sng" dirty="0" err="1" smtClean="0">
                <a:solidFill>
                  <a:srgbClr val="000000"/>
                </a:solidFill>
                <a:latin typeface="Arial" charset="0"/>
              </a:rPr>
              <a:t>IgA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&lt;0,11 (0,6-2,2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 marL="0" indent="0">
              <a:buNone/>
            </a:pPr>
            <a:r>
              <a:rPr lang="cs-CZ" altLang="en-US" u="sng" dirty="0" err="1" smtClean="0">
                <a:solidFill>
                  <a:srgbClr val="000000"/>
                </a:solidFill>
                <a:latin typeface="Arial" charset="0"/>
              </a:rPr>
              <a:t>IgM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&lt;0,08 (0,4-1,6)</a:t>
            </a:r>
          </a:p>
          <a:p>
            <a:endParaRPr lang="cs-CZ" u="sng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CD3% 86,61   (66-76)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      2,19   (1,4-2,0) 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CD4%  54,27  (33-41)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       1,37  (0,7-1,1) 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CD8%  27,5 – v normě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       0,7 – v normě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u="sng" dirty="0">
                <a:latin typeface="Arial" charset="0"/>
              </a:rPr>
              <a:t>CD19%  0,08  (12-22)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u="sng" dirty="0">
                <a:latin typeface="Arial" charset="0"/>
              </a:rPr>
              <a:t>CD19     0,00  (0,3-0,5) 10</a:t>
            </a:r>
            <a:r>
              <a:rPr lang="cs-CZ" altLang="en-US" u="sng" baseline="30000" dirty="0">
                <a:latin typeface="Arial" charset="0"/>
              </a:rPr>
              <a:t>9</a:t>
            </a:r>
            <a:r>
              <a:rPr lang="cs-CZ" altLang="en-US" u="sng" dirty="0">
                <a:latin typeface="Arial" charset="0"/>
              </a:rPr>
              <a:t>/l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024128" y="1024128"/>
            <a:ext cx="10268712" cy="6279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1313" indent="-338138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eaLnBrk="1" hangingPunct="1">
              <a:spcBef>
                <a:spcPts val="450"/>
              </a:spcBef>
            </a:pPr>
            <a:endParaRPr lang="cs-CZ" altLang="en-US" sz="2000" dirty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panose="05000000000000000000" pitchFamily="2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Prokázána mutace v genu pro </a:t>
            </a:r>
            <a:r>
              <a:rPr lang="cs-CZ" altLang="en-US" sz="2000" dirty="0" err="1" smtClean="0">
                <a:solidFill>
                  <a:srgbClr val="000000"/>
                </a:solidFill>
                <a:latin typeface="Arial" charset="0"/>
              </a:rPr>
              <a:t>Brutonovu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sz="2000" dirty="0" err="1" smtClean="0">
                <a:solidFill>
                  <a:srgbClr val="000000"/>
                </a:solidFill>
                <a:latin typeface="Arial" charset="0"/>
              </a:rPr>
              <a:t>tyrozinkinázu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(BTK)</a:t>
            </a:r>
          </a:p>
          <a:p>
            <a:pPr eaLnBrk="1" hangingPunct="1">
              <a:spcBef>
                <a:spcPts val="450"/>
              </a:spcBef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 Typ mutace: </a:t>
            </a:r>
            <a:r>
              <a:rPr lang="cs-CZ" altLang="en-US" sz="2000" dirty="0" err="1" smtClean="0">
                <a:solidFill>
                  <a:srgbClr val="000000"/>
                </a:solidFill>
                <a:latin typeface="Arial" charset="0"/>
              </a:rPr>
              <a:t>missense</a:t>
            </a:r>
            <a:endParaRPr lang="cs-CZ" alt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ts val="450"/>
              </a:spcBef>
            </a:pPr>
            <a:endParaRPr lang="cs-CZ" alt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Stejný typ mutace prokázán u:  </a:t>
            </a:r>
          </a:p>
          <a:p>
            <a:pPr eaLnBrk="1" hangingPunct="1">
              <a:spcBef>
                <a:spcPts val="450"/>
              </a:spcBef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 - matky</a:t>
            </a:r>
          </a:p>
          <a:p>
            <a:pPr eaLnBrk="1" hangingPunct="1">
              <a:spcBef>
                <a:spcPts val="450"/>
              </a:spcBef>
            </a:pP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- babičky</a:t>
            </a:r>
          </a:p>
          <a:p>
            <a:pPr eaLnBrk="1" hangingPunct="1">
              <a:spcBef>
                <a:spcPts val="450"/>
              </a:spcBef>
            </a:pP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- prababičky </a:t>
            </a:r>
          </a:p>
          <a:p>
            <a:pPr eaLnBrk="1" hangingPunct="1">
              <a:spcBef>
                <a:spcPts val="450"/>
              </a:spcBef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 (zdravé přenašečky)</a:t>
            </a:r>
          </a:p>
          <a:p>
            <a:pPr eaLnBrk="1" hangingPunct="1">
              <a:spcBef>
                <a:spcPts val="450"/>
              </a:spcBef>
            </a:pPr>
            <a:endParaRPr lang="cs-CZ" altLang="en-US" sz="2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Bratr matky zdráv</a:t>
            </a:r>
          </a:p>
          <a:p>
            <a:pPr eaLnBrk="1" hangingPunct="1">
              <a:spcBef>
                <a:spcPts val="450"/>
              </a:spcBef>
            </a:pPr>
            <a:endParaRPr lang="cs-CZ" altLang="en-US" sz="2000" dirty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ourozenec pacienta prenatálně </a:t>
            </a: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geneticky vyšetřen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– zdráv, bez mutace, postnatálně - normálně se vyvíjející zdravý chlapec</a:t>
            </a:r>
            <a:endParaRPr lang="cs-CZ" altLang="en-US" sz="20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ts val="450"/>
              </a:spcBef>
            </a:pPr>
            <a:endParaRPr lang="cs-CZ" altLang="en-US" sz="20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endParaRPr lang="cs-CZ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</a:pPr>
            <a:endParaRPr lang="cs-CZ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</a:pPr>
            <a:endParaRPr lang="cs-CZ" altLang="en-US" dirty="0">
              <a:solidFill>
                <a:srgbClr val="000000"/>
              </a:solidFill>
            </a:endParaRPr>
          </a:p>
        </p:txBody>
      </p:sp>
      <p:sp>
        <p:nvSpPr>
          <p:cNvPr id="16387" name="Oval 2"/>
          <p:cNvSpPr>
            <a:spLocks noChangeArrowheads="1"/>
          </p:cNvSpPr>
          <p:nvPr/>
        </p:nvSpPr>
        <p:spPr bwMode="auto">
          <a:xfrm>
            <a:off x="8472488" y="2636838"/>
            <a:ext cx="215900" cy="215900"/>
          </a:xfrm>
          <a:prstGeom prst="ellipse">
            <a:avLst/>
          </a:prstGeom>
          <a:solidFill>
            <a:srgbClr val="FFCC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7535863" y="2636838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7751764" y="2778125"/>
            <a:ext cx="720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8112125" y="2781301"/>
            <a:ext cx="1588" cy="57626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>
            <a:off x="7608888" y="3357564"/>
            <a:ext cx="10080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>
            <a:off x="7608889" y="3357564"/>
            <a:ext cx="1587" cy="287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8616950" y="3357564"/>
            <a:ext cx="1588" cy="2873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Oval 9"/>
          <p:cNvSpPr>
            <a:spLocks noChangeArrowheads="1"/>
          </p:cNvSpPr>
          <p:nvPr/>
        </p:nvSpPr>
        <p:spPr bwMode="auto">
          <a:xfrm>
            <a:off x="8509000" y="3644900"/>
            <a:ext cx="215900" cy="215900"/>
          </a:xfrm>
          <a:prstGeom prst="ellipse">
            <a:avLst/>
          </a:prstGeom>
          <a:solidFill>
            <a:srgbClr val="FFCC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7500938" y="4149725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96" name="Rectangle 11"/>
          <p:cNvSpPr>
            <a:spLocks noChangeArrowheads="1"/>
          </p:cNvSpPr>
          <p:nvPr/>
        </p:nvSpPr>
        <p:spPr bwMode="auto">
          <a:xfrm>
            <a:off x="7032625" y="4149725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97" name="Rectangle 12"/>
          <p:cNvSpPr>
            <a:spLocks noChangeArrowheads="1"/>
          </p:cNvSpPr>
          <p:nvPr/>
        </p:nvSpPr>
        <p:spPr bwMode="auto">
          <a:xfrm>
            <a:off x="9048750" y="3644900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98" name="Rectangle 13"/>
          <p:cNvSpPr>
            <a:spLocks noChangeArrowheads="1"/>
          </p:cNvSpPr>
          <p:nvPr/>
        </p:nvSpPr>
        <p:spPr bwMode="auto">
          <a:xfrm>
            <a:off x="7500938" y="3644900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7608889" y="3860800"/>
            <a:ext cx="158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Oval 15"/>
          <p:cNvSpPr>
            <a:spLocks noChangeArrowheads="1"/>
          </p:cNvSpPr>
          <p:nvPr/>
        </p:nvSpPr>
        <p:spPr bwMode="auto">
          <a:xfrm>
            <a:off x="7032625" y="3644900"/>
            <a:ext cx="215900" cy="2159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01" name="Oval 16"/>
          <p:cNvSpPr>
            <a:spLocks noChangeArrowheads="1"/>
          </p:cNvSpPr>
          <p:nvPr/>
        </p:nvSpPr>
        <p:spPr bwMode="auto">
          <a:xfrm>
            <a:off x="7896225" y="3644900"/>
            <a:ext cx="215900" cy="215900"/>
          </a:xfrm>
          <a:prstGeom prst="ellipse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02" name="Oval 17"/>
          <p:cNvSpPr>
            <a:spLocks noChangeArrowheads="1"/>
          </p:cNvSpPr>
          <p:nvPr/>
        </p:nvSpPr>
        <p:spPr bwMode="auto">
          <a:xfrm>
            <a:off x="8796338" y="4149725"/>
            <a:ext cx="215900" cy="215900"/>
          </a:xfrm>
          <a:prstGeom prst="ellipse">
            <a:avLst/>
          </a:prstGeom>
          <a:solidFill>
            <a:srgbClr val="FFCCCC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03" name="Rectangle 18"/>
          <p:cNvSpPr>
            <a:spLocks noChangeArrowheads="1"/>
          </p:cNvSpPr>
          <p:nvPr/>
        </p:nvSpPr>
        <p:spPr bwMode="auto">
          <a:xfrm>
            <a:off x="7967663" y="4149725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>
            <a:off x="7248526" y="3789364"/>
            <a:ext cx="250825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0"/>
          <p:cNvSpPr>
            <a:spLocks noChangeShapeType="1"/>
          </p:cNvSpPr>
          <p:nvPr/>
        </p:nvSpPr>
        <p:spPr bwMode="auto">
          <a:xfrm>
            <a:off x="7716839" y="3789364"/>
            <a:ext cx="1793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1"/>
          <p:cNvSpPr>
            <a:spLocks noChangeShapeType="1"/>
          </p:cNvSpPr>
          <p:nvPr/>
        </p:nvSpPr>
        <p:spPr bwMode="auto">
          <a:xfrm>
            <a:off x="8688388" y="3789364"/>
            <a:ext cx="360362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2"/>
          <p:cNvSpPr>
            <a:spLocks noChangeShapeType="1"/>
          </p:cNvSpPr>
          <p:nvPr/>
        </p:nvSpPr>
        <p:spPr bwMode="auto">
          <a:xfrm>
            <a:off x="8904289" y="3789363"/>
            <a:ext cx="1587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Rectangle 23"/>
          <p:cNvSpPr>
            <a:spLocks noChangeArrowheads="1"/>
          </p:cNvSpPr>
          <p:nvPr/>
        </p:nvSpPr>
        <p:spPr bwMode="auto">
          <a:xfrm>
            <a:off x="9336088" y="4149725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09" name="Rectangle 24"/>
          <p:cNvSpPr>
            <a:spLocks noChangeArrowheads="1"/>
          </p:cNvSpPr>
          <p:nvPr/>
        </p:nvSpPr>
        <p:spPr bwMode="auto">
          <a:xfrm>
            <a:off x="8832850" y="4689475"/>
            <a:ext cx="215900" cy="215900"/>
          </a:xfrm>
          <a:prstGeom prst="rect">
            <a:avLst/>
          </a:prstGeom>
          <a:solidFill>
            <a:srgbClr val="F91E07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10" name="Rectangle 25"/>
          <p:cNvSpPr>
            <a:spLocks noChangeArrowheads="1"/>
          </p:cNvSpPr>
          <p:nvPr/>
        </p:nvSpPr>
        <p:spPr bwMode="auto">
          <a:xfrm>
            <a:off x="9336088" y="4689475"/>
            <a:ext cx="215900" cy="215900"/>
          </a:xfrm>
          <a:prstGeom prst="rect">
            <a:avLst/>
          </a:prstGeom>
          <a:solidFill>
            <a:srgbClr val="00B8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en-US"/>
          </a:p>
        </p:txBody>
      </p:sp>
      <p:sp>
        <p:nvSpPr>
          <p:cNvPr id="16411" name="Line 26"/>
          <p:cNvSpPr>
            <a:spLocks noChangeShapeType="1"/>
          </p:cNvSpPr>
          <p:nvPr/>
        </p:nvSpPr>
        <p:spPr bwMode="auto">
          <a:xfrm>
            <a:off x="9012238" y="4257675"/>
            <a:ext cx="3238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7"/>
          <p:cNvSpPr>
            <a:spLocks noChangeShapeType="1"/>
          </p:cNvSpPr>
          <p:nvPr/>
        </p:nvSpPr>
        <p:spPr bwMode="auto">
          <a:xfrm>
            <a:off x="7356475" y="3789363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28"/>
          <p:cNvSpPr>
            <a:spLocks noChangeShapeType="1"/>
          </p:cNvSpPr>
          <p:nvPr/>
        </p:nvSpPr>
        <p:spPr bwMode="auto">
          <a:xfrm>
            <a:off x="7140575" y="4005264"/>
            <a:ext cx="4318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29"/>
          <p:cNvSpPr>
            <a:spLocks noChangeShapeType="1"/>
          </p:cNvSpPr>
          <p:nvPr/>
        </p:nvSpPr>
        <p:spPr bwMode="auto">
          <a:xfrm>
            <a:off x="7140575" y="4005263"/>
            <a:ext cx="1588" cy="144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0"/>
          <p:cNvSpPr>
            <a:spLocks noChangeShapeType="1"/>
          </p:cNvSpPr>
          <p:nvPr/>
        </p:nvSpPr>
        <p:spPr bwMode="auto">
          <a:xfrm>
            <a:off x="7572375" y="4005263"/>
            <a:ext cx="1588" cy="1444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31"/>
          <p:cNvSpPr>
            <a:spLocks noChangeShapeType="1"/>
          </p:cNvSpPr>
          <p:nvPr/>
        </p:nvSpPr>
        <p:spPr bwMode="auto">
          <a:xfrm>
            <a:off x="7788275" y="3789363"/>
            <a:ext cx="287338" cy="3603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32"/>
          <p:cNvSpPr>
            <a:spLocks noChangeShapeType="1"/>
          </p:cNvSpPr>
          <p:nvPr/>
        </p:nvSpPr>
        <p:spPr bwMode="auto">
          <a:xfrm flipH="1">
            <a:off x="7029450" y="3500439"/>
            <a:ext cx="185738" cy="504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33"/>
          <p:cNvSpPr>
            <a:spLocks noChangeShapeType="1"/>
          </p:cNvSpPr>
          <p:nvPr/>
        </p:nvSpPr>
        <p:spPr bwMode="auto">
          <a:xfrm>
            <a:off x="9156700" y="4257676"/>
            <a:ext cx="1588" cy="250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4"/>
          <p:cNvSpPr>
            <a:spLocks noChangeShapeType="1"/>
          </p:cNvSpPr>
          <p:nvPr/>
        </p:nvSpPr>
        <p:spPr bwMode="auto">
          <a:xfrm>
            <a:off x="8904288" y="4508500"/>
            <a:ext cx="53975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35"/>
          <p:cNvSpPr>
            <a:spLocks noChangeShapeType="1"/>
          </p:cNvSpPr>
          <p:nvPr/>
        </p:nvSpPr>
        <p:spPr bwMode="auto">
          <a:xfrm>
            <a:off x="8904289" y="4508501"/>
            <a:ext cx="1587" cy="1809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36"/>
          <p:cNvSpPr>
            <a:spLocks noChangeShapeType="1"/>
          </p:cNvSpPr>
          <p:nvPr/>
        </p:nvSpPr>
        <p:spPr bwMode="auto">
          <a:xfrm flipV="1">
            <a:off x="9444039" y="4505326"/>
            <a:ext cx="1587" cy="1873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ovéPole 1"/>
          <p:cNvSpPr txBox="1"/>
          <p:nvPr/>
        </p:nvSpPr>
        <p:spPr>
          <a:xfrm>
            <a:off x="1499616" y="201611"/>
            <a:ext cx="10149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Genetické vyšetření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3494079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904" y="1974469"/>
            <a:ext cx="10515600" cy="2414651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 smtClean="0"/>
              <a:t>Diagnostický závěr:</a:t>
            </a:r>
            <a:br>
              <a:rPr lang="cs-CZ" b="1" u="sng" dirty="0" smtClean="0"/>
            </a:br>
            <a:r>
              <a:rPr lang="cs-CZ" b="1" u="sng" dirty="0" smtClean="0"/>
              <a:t> </a:t>
            </a:r>
            <a:br>
              <a:rPr lang="cs-CZ" b="1" u="sng" dirty="0" smtClean="0"/>
            </a:br>
            <a:r>
              <a:rPr lang="cs-CZ" b="1" dirty="0" smtClean="0"/>
              <a:t>X-vázaná </a:t>
            </a:r>
            <a:r>
              <a:rPr lang="cs-CZ" b="1" dirty="0" err="1"/>
              <a:t>a</a:t>
            </a:r>
            <a:r>
              <a:rPr lang="cs-CZ" b="1" dirty="0" err="1" smtClean="0"/>
              <a:t>gamaglobulinémie</a:t>
            </a:r>
            <a:r>
              <a:rPr lang="cs-CZ" b="1" dirty="0" smtClean="0"/>
              <a:t> </a:t>
            </a:r>
            <a:r>
              <a:rPr lang="cs-CZ" b="1" dirty="0" smtClean="0"/>
              <a:t>(XLA)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0716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cs-CZ" b="1" dirty="0"/>
              <a:t>X-vázaná (</a:t>
            </a:r>
            <a:r>
              <a:rPr lang="cs-CZ" b="1" dirty="0" err="1"/>
              <a:t>Brutonova</a:t>
            </a:r>
            <a:r>
              <a:rPr lang="cs-CZ" b="1" dirty="0"/>
              <a:t>) </a:t>
            </a:r>
            <a:r>
              <a:rPr lang="cs-CZ" b="1" dirty="0" err="1"/>
              <a:t>agamaglobulinémie</a:t>
            </a:r>
            <a:r>
              <a:rPr lang="cs-CZ" b="1" dirty="0"/>
              <a:t> (XLA)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Defekt </a:t>
            </a:r>
            <a:r>
              <a:rPr lang="cs-CZ" sz="1800" dirty="0"/>
              <a:t>genu pro </a:t>
            </a:r>
            <a:r>
              <a:rPr lang="cs-CZ" sz="1800" dirty="0" err="1"/>
              <a:t>Brutonovu</a:t>
            </a:r>
            <a:r>
              <a:rPr lang="cs-CZ" sz="1800" dirty="0"/>
              <a:t> </a:t>
            </a:r>
            <a:r>
              <a:rPr lang="cs-CZ" sz="1800" dirty="0" err="1"/>
              <a:t>tyrozinkinázu</a:t>
            </a:r>
            <a:r>
              <a:rPr lang="cs-CZ" sz="1800" dirty="0"/>
              <a:t> (</a:t>
            </a:r>
            <a:r>
              <a:rPr lang="cs-CZ" sz="1800" dirty="0" err="1"/>
              <a:t>Btk</a:t>
            </a:r>
            <a:r>
              <a:rPr lang="cs-CZ" sz="1800" dirty="0"/>
              <a:t>)(Xq21.3-22) → blok zrání </a:t>
            </a:r>
            <a:r>
              <a:rPr lang="cs-CZ" sz="1800" dirty="0" err="1"/>
              <a:t>pre</a:t>
            </a:r>
            <a:r>
              <a:rPr lang="cs-CZ" sz="1800" dirty="0"/>
              <a:t>-B lymfocytu v B lymfocyt → neměřitelné, nebo velmi nízké hladiny </a:t>
            </a:r>
            <a:r>
              <a:rPr lang="cs-CZ" sz="1800" dirty="0" err="1"/>
              <a:t>Ig</a:t>
            </a:r>
            <a:r>
              <a:rPr lang="cs-CZ" sz="1800" dirty="0"/>
              <a:t>, snížené počty B-lymfocytů</a:t>
            </a:r>
          </a:p>
          <a:p>
            <a:pPr>
              <a:lnSpc>
                <a:spcPct val="80000"/>
              </a:lnSpc>
              <a:buNone/>
            </a:pPr>
            <a:endParaRPr lang="cs-CZ" sz="900" dirty="0"/>
          </a:p>
          <a:p>
            <a:pPr>
              <a:lnSpc>
                <a:spcPct val="80000"/>
              </a:lnSpc>
            </a:pPr>
            <a:r>
              <a:rPr lang="cs-CZ" sz="1800" dirty="0"/>
              <a:t>Častější X-vázaná forma, ale vzácné formy postihují i dívky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i="1" dirty="0" err="1"/>
              <a:t>Kl.obr</a:t>
            </a:r>
            <a:r>
              <a:rPr lang="cs-CZ" sz="1800" i="1" dirty="0"/>
              <a:t>.:  </a:t>
            </a:r>
            <a:r>
              <a:rPr lang="cs-CZ" sz="1800" dirty="0"/>
              <a:t>projevy začínají mezi 6.měsícem a 2.rokem života: recidivující pneumonie,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pyogenní otitidy s komplikacemi </a:t>
            </a:r>
          </a:p>
          <a:p>
            <a:pPr>
              <a:lnSpc>
                <a:spcPct val="80000"/>
              </a:lnSpc>
              <a:buNone/>
            </a:pPr>
            <a:endParaRPr lang="cs-CZ" sz="900" dirty="0"/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vyšší výskyt plicních fibróz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/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cs-CZ" sz="1800" i="1" dirty="0"/>
              <a:t>Dg: </a:t>
            </a:r>
            <a:r>
              <a:rPr lang="cs-CZ" sz="1800" dirty="0"/>
              <a:t>hladiny </a:t>
            </a:r>
            <a:r>
              <a:rPr lang="cs-CZ" sz="1800" dirty="0" err="1"/>
              <a:t>IgG</a:t>
            </a:r>
            <a:r>
              <a:rPr lang="cs-CZ" sz="1800" dirty="0"/>
              <a:t>, </a:t>
            </a:r>
            <a:r>
              <a:rPr lang="cs-CZ" sz="1800" dirty="0" err="1"/>
              <a:t>IgA</a:t>
            </a:r>
            <a:r>
              <a:rPr lang="cs-CZ" sz="1800" dirty="0"/>
              <a:t>, </a:t>
            </a:r>
            <a:r>
              <a:rPr lang="cs-CZ" sz="1800" dirty="0" err="1"/>
              <a:t>IgM</a:t>
            </a:r>
            <a:r>
              <a:rPr lang="cs-CZ" sz="1800" dirty="0"/>
              <a:t> ˂ 2* SD od průměru daného věku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absence </a:t>
            </a:r>
            <a:r>
              <a:rPr lang="cs-CZ" sz="1800" dirty="0" err="1"/>
              <a:t>izohemagulutininů</a:t>
            </a:r>
            <a:r>
              <a:rPr lang="cs-CZ" sz="1800" dirty="0"/>
              <a:t> a/nebo chabá </a:t>
            </a:r>
            <a:r>
              <a:rPr lang="cs-CZ" sz="1800" dirty="0" err="1"/>
              <a:t>serokonverze</a:t>
            </a:r>
            <a:r>
              <a:rPr lang="cs-CZ" sz="1800" dirty="0"/>
              <a:t> po vakcinaci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výrazné snížení počtů B lymfocytů nebo jejich absence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genetické vyš.</a:t>
            </a:r>
          </a:p>
          <a:p>
            <a:pPr>
              <a:lnSpc>
                <a:spcPct val="80000"/>
              </a:lnSpc>
              <a:buNone/>
            </a:pPr>
            <a:endParaRPr lang="cs-CZ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i="1" dirty="0" err="1"/>
              <a:t>Ter</a:t>
            </a:r>
            <a:r>
              <a:rPr lang="cs-CZ" sz="1800" i="1" dirty="0"/>
              <a:t>:</a:t>
            </a:r>
            <a:r>
              <a:rPr lang="cs-CZ" sz="1800" dirty="0"/>
              <a:t> celoživotní substituce IVIG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22784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3497" y="365125"/>
            <a:ext cx="11642756" cy="1325563"/>
          </a:xfrm>
        </p:spPr>
        <p:txBody>
          <a:bodyPr/>
          <a:lstStyle/>
          <a:p>
            <a:pPr algn="ctr"/>
            <a:r>
              <a:rPr lang="cs-CZ" b="1" dirty="0" smtClean="0"/>
              <a:t>Diagnostická kritéria dle ESID  </a:t>
            </a:r>
            <a:br>
              <a:rPr lang="cs-CZ" b="1" dirty="0" smtClean="0"/>
            </a:br>
            <a:r>
              <a:rPr lang="cs-CZ" b="1" dirty="0" smtClean="0"/>
              <a:t>X-vázaná </a:t>
            </a:r>
            <a:r>
              <a:rPr lang="cs-CZ" b="1" dirty="0" err="1" smtClean="0"/>
              <a:t>agamaglobulinémie</a:t>
            </a:r>
            <a:r>
              <a:rPr lang="cs-CZ" b="1" dirty="0" smtClean="0"/>
              <a:t> (XLA) 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Jistá dg.: 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Pacient mužského pohlaví s &lt;</a:t>
            </a:r>
            <a:r>
              <a:rPr lang="en-US" dirty="0" smtClean="0"/>
              <a:t> </a:t>
            </a:r>
            <a:r>
              <a:rPr lang="en-US" dirty="0"/>
              <a:t>2% </a:t>
            </a:r>
            <a:r>
              <a:rPr lang="en-US" dirty="0" smtClean="0"/>
              <a:t>B</a:t>
            </a:r>
            <a:r>
              <a:rPr lang="cs-CZ" dirty="0" smtClean="0"/>
              <a:t>-lymfocytů</a:t>
            </a:r>
            <a:r>
              <a:rPr lang="en-US" dirty="0" smtClean="0"/>
              <a:t> a </a:t>
            </a:r>
            <a:r>
              <a:rPr lang="cs-CZ" dirty="0" smtClean="0"/>
              <a:t>alespoň jedním z následujících nálezů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1) </a:t>
            </a:r>
            <a:r>
              <a:rPr lang="en-US" dirty="0" err="1" smtClean="0"/>
              <a:t>Muta</a:t>
            </a:r>
            <a:r>
              <a:rPr lang="cs-CZ" dirty="0" err="1" smtClean="0"/>
              <a:t>ce</a:t>
            </a:r>
            <a:r>
              <a:rPr lang="en-US" dirty="0" smtClean="0"/>
              <a:t> </a:t>
            </a:r>
            <a:r>
              <a:rPr lang="en-US" dirty="0" err="1"/>
              <a:t>Btk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2) </a:t>
            </a:r>
            <a:r>
              <a:rPr lang="cs-CZ" dirty="0" smtClean="0"/>
              <a:t>Chybění</a:t>
            </a:r>
            <a:r>
              <a:rPr lang="en-US" dirty="0" smtClean="0"/>
              <a:t> </a:t>
            </a:r>
            <a:r>
              <a:rPr lang="en-US" dirty="0" err="1"/>
              <a:t>Btk</a:t>
            </a:r>
            <a:r>
              <a:rPr lang="en-US" dirty="0"/>
              <a:t> mRNA </a:t>
            </a:r>
            <a:r>
              <a:rPr lang="cs-CZ" dirty="0" smtClean="0"/>
              <a:t>v </a:t>
            </a:r>
            <a:r>
              <a:rPr lang="cs-CZ" dirty="0" err="1" smtClean="0"/>
              <a:t>neutrofilech</a:t>
            </a:r>
            <a:r>
              <a:rPr lang="cs-CZ" dirty="0" smtClean="0"/>
              <a:t> nebo monocytech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3) </a:t>
            </a:r>
            <a:r>
              <a:rPr lang="cs-CZ" dirty="0" smtClean="0"/>
              <a:t>Chybění </a:t>
            </a:r>
            <a:r>
              <a:rPr lang="en-US" dirty="0" err="1" smtClean="0"/>
              <a:t>Btk</a:t>
            </a:r>
            <a:r>
              <a:rPr lang="en-US" dirty="0" smtClean="0"/>
              <a:t> protein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  <a:r>
              <a:rPr lang="cs-CZ" dirty="0" smtClean="0"/>
              <a:t>v</a:t>
            </a:r>
            <a:r>
              <a:rPr lang="en-US" dirty="0" smtClean="0"/>
              <a:t> monocyte</a:t>
            </a:r>
            <a:r>
              <a:rPr lang="cs-CZ" dirty="0" smtClean="0"/>
              <a:t>ch</a:t>
            </a:r>
            <a:r>
              <a:rPr lang="en-US" dirty="0" smtClean="0"/>
              <a:t> </a:t>
            </a:r>
            <a:r>
              <a:rPr lang="cs-CZ" dirty="0" smtClean="0"/>
              <a:t>nebo trombocytech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4) </a:t>
            </a:r>
            <a:r>
              <a:rPr lang="cs-CZ" dirty="0" smtClean="0"/>
              <a:t>Bratranci, strýcové nebo bratranci z matčiny strany &lt;</a:t>
            </a:r>
            <a:r>
              <a:rPr lang="en-US" dirty="0" smtClean="0"/>
              <a:t> </a:t>
            </a:r>
            <a:r>
              <a:rPr lang="en-US" dirty="0"/>
              <a:t>2% </a:t>
            </a:r>
            <a:r>
              <a:rPr lang="en-US" dirty="0" smtClean="0"/>
              <a:t>B</a:t>
            </a:r>
            <a:r>
              <a:rPr lang="cs-CZ" dirty="0" smtClean="0"/>
              <a:t>-lymfocytů</a:t>
            </a:r>
            <a:endParaRPr lang="en-US" dirty="0"/>
          </a:p>
          <a:p>
            <a:r>
              <a:rPr lang="en-US" b="1" u="sng" dirty="0" err="1" smtClean="0"/>
              <a:t>Pr</a:t>
            </a:r>
            <a:r>
              <a:rPr lang="cs-CZ" b="1" u="sng" dirty="0" err="1" smtClean="0"/>
              <a:t>avděpodobná</a:t>
            </a:r>
            <a:r>
              <a:rPr lang="cs-CZ" b="1" u="sng" dirty="0" smtClean="0"/>
              <a:t> dg.: 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Pacient mužského pohlaví s &lt;</a:t>
            </a:r>
            <a:r>
              <a:rPr lang="en-US" dirty="0"/>
              <a:t> 2% B</a:t>
            </a:r>
            <a:r>
              <a:rPr lang="cs-CZ" dirty="0" smtClean="0"/>
              <a:t>-lymfocytů a všemi následujícími nálezy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1) </a:t>
            </a:r>
            <a:r>
              <a:rPr lang="cs-CZ" dirty="0" smtClean="0"/>
              <a:t>Recidivující bakteriální infekce v prvních </a:t>
            </a:r>
            <a:r>
              <a:rPr lang="en-US" dirty="0" smtClean="0"/>
              <a:t>5 </a:t>
            </a:r>
            <a:r>
              <a:rPr lang="cs-CZ" dirty="0" smtClean="0"/>
              <a:t>letech života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2) </a:t>
            </a:r>
            <a:r>
              <a:rPr lang="en-US" dirty="0" smtClean="0"/>
              <a:t>S</a:t>
            </a:r>
            <a:r>
              <a:rPr lang="cs-CZ" dirty="0" smtClean="0"/>
              <a:t>é</a:t>
            </a:r>
            <a:r>
              <a:rPr lang="en-US" dirty="0" smtClean="0"/>
              <a:t>r</a:t>
            </a:r>
            <a:r>
              <a:rPr lang="cs-CZ" dirty="0" err="1" smtClean="0"/>
              <a:t>ové</a:t>
            </a:r>
            <a:r>
              <a:rPr lang="cs-CZ" dirty="0" smtClean="0"/>
              <a:t> hladiny </a:t>
            </a:r>
            <a:r>
              <a:rPr lang="en-US" dirty="0" smtClean="0"/>
              <a:t>IgG</a:t>
            </a:r>
            <a:r>
              <a:rPr lang="en-US" dirty="0"/>
              <a:t>, IgM </a:t>
            </a:r>
            <a:r>
              <a:rPr lang="en-US" dirty="0" smtClean="0"/>
              <a:t>a </a:t>
            </a:r>
            <a:r>
              <a:rPr lang="en-US" dirty="0"/>
              <a:t>IgA </a:t>
            </a:r>
            <a:r>
              <a:rPr lang="cs-CZ" dirty="0" smtClean="0"/>
              <a:t>o více než </a:t>
            </a:r>
            <a:r>
              <a:rPr lang="en-US" dirty="0" smtClean="0"/>
              <a:t>2SD </a:t>
            </a:r>
            <a:r>
              <a:rPr lang="cs-CZ" dirty="0" smtClean="0"/>
              <a:t>pod normou vzhledem k věku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3) </a:t>
            </a:r>
            <a:r>
              <a:rPr lang="cs-CZ" dirty="0" smtClean="0"/>
              <a:t>Chybění </a:t>
            </a:r>
            <a:r>
              <a:rPr lang="cs-CZ" dirty="0" err="1" smtClean="0"/>
              <a:t>izohemaglutininů</a:t>
            </a:r>
            <a:r>
              <a:rPr lang="en-US" dirty="0" smtClean="0"/>
              <a:t> a/</a:t>
            </a:r>
            <a:r>
              <a:rPr lang="cs-CZ" dirty="0" smtClean="0"/>
              <a:t>nebo</a:t>
            </a:r>
            <a:r>
              <a:rPr lang="en-US" dirty="0" smtClean="0"/>
              <a:t> </a:t>
            </a:r>
            <a:r>
              <a:rPr lang="cs-CZ" dirty="0" smtClean="0"/>
              <a:t>nedostatečná odpověď na vakcinaci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4) </a:t>
            </a:r>
            <a:r>
              <a:rPr lang="cs-CZ" dirty="0" smtClean="0"/>
              <a:t>Vyloučení jiné příčiny </a:t>
            </a:r>
            <a:r>
              <a:rPr lang="cs-CZ" dirty="0" err="1" smtClean="0"/>
              <a:t>hypogamablobulinémie</a:t>
            </a:r>
            <a:r>
              <a:rPr lang="cs-CZ" dirty="0" smtClean="0"/>
              <a:t> </a:t>
            </a:r>
          </a:p>
          <a:p>
            <a:r>
              <a:rPr lang="cs-CZ" b="1" u="sng" dirty="0" smtClean="0"/>
              <a:t>Možná dg.: 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Pacient mužského pohlaví s &lt;</a:t>
            </a:r>
            <a:r>
              <a:rPr lang="en-US" dirty="0"/>
              <a:t> 2% B</a:t>
            </a:r>
            <a:r>
              <a:rPr lang="cs-CZ" dirty="0" smtClean="0"/>
              <a:t>-lymfocytů, jemuž byly vyloučeny jiné příčiny </a:t>
            </a:r>
            <a:r>
              <a:rPr lang="cs-CZ" dirty="0" err="1" smtClean="0"/>
              <a:t>hypogamaglobulinémie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cs-CZ" dirty="0" smtClean="0"/>
              <a:t>má alespoň jeden z následujících nálezů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1) </a:t>
            </a:r>
            <a:r>
              <a:rPr lang="cs-CZ" dirty="0" smtClean="0"/>
              <a:t>Recidivující bakteriální infekce v prvních 5 letech života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dirty="0"/>
              <a:t>) S</a:t>
            </a:r>
            <a:r>
              <a:rPr lang="cs-CZ" dirty="0"/>
              <a:t>é</a:t>
            </a:r>
            <a:r>
              <a:rPr lang="en-US" dirty="0"/>
              <a:t>r</a:t>
            </a:r>
            <a:r>
              <a:rPr lang="cs-CZ" dirty="0" err="1"/>
              <a:t>ové</a:t>
            </a:r>
            <a:r>
              <a:rPr lang="cs-CZ" dirty="0"/>
              <a:t> hladiny </a:t>
            </a:r>
            <a:r>
              <a:rPr lang="en-US" dirty="0"/>
              <a:t>IgG, IgM a IgA </a:t>
            </a:r>
            <a:r>
              <a:rPr lang="cs-CZ" dirty="0" smtClean="0"/>
              <a:t>o více </a:t>
            </a:r>
            <a:r>
              <a:rPr lang="cs-CZ" dirty="0"/>
              <a:t>než </a:t>
            </a:r>
            <a:r>
              <a:rPr lang="en-US" dirty="0"/>
              <a:t>2SD </a:t>
            </a:r>
            <a:r>
              <a:rPr lang="cs-CZ" dirty="0"/>
              <a:t>pod </a:t>
            </a:r>
            <a:r>
              <a:rPr lang="cs-CZ" dirty="0" smtClean="0"/>
              <a:t>normou </a:t>
            </a:r>
            <a:r>
              <a:rPr lang="cs-CZ" dirty="0"/>
              <a:t>vzhledem k věku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3) </a:t>
            </a:r>
            <a:r>
              <a:rPr lang="cs-CZ" dirty="0" smtClean="0"/>
              <a:t>Chybění </a:t>
            </a:r>
            <a:r>
              <a:rPr lang="cs-CZ" dirty="0" err="1" smtClean="0"/>
              <a:t>izohemaglutininů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24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703387" y="1263840"/>
            <a:ext cx="9746067" cy="5338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41313" indent="-338138"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1pPr>
            <a:lvl2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2pPr>
            <a:lvl3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3pPr>
            <a:lvl4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4pPr>
            <a:lvl5pPr eaLnBrk="0" hangingPunct="0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chemeClr val="bg1"/>
                </a:solidFill>
                <a:latin typeface="Calibri" charset="0"/>
                <a:ea typeface="DejaVu Sans" charset="0"/>
                <a:cs typeface="DejaVu Sans" charset="0"/>
              </a:defRPr>
            </a:lvl9pPr>
          </a:lstStyle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Zahájena ihned léčba </a:t>
            </a:r>
            <a:r>
              <a:rPr lang="cs-CZ" altLang="en-US" sz="2000" dirty="0" err="1">
                <a:solidFill>
                  <a:srgbClr val="000000"/>
                </a:solidFill>
                <a:latin typeface="Arial" charset="0"/>
              </a:rPr>
              <a:t>i.v</a:t>
            </a: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imunoglobuliny 400mg/kg 1x měsíčně, dosud</a:t>
            </a:r>
          </a:p>
          <a:p>
            <a:pPr marL="3175" indent="0" eaLnBrk="1" hangingPunct="1">
              <a:spcBef>
                <a:spcPts val="450"/>
              </a:spcBef>
            </a:pPr>
            <a:endParaRPr lang="cs-CZ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Pacient odmítá zatím subkutánní léčbu</a:t>
            </a: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endParaRPr lang="cs-CZ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Hladina </a:t>
            </a:r>
            <a:r>
              <a:rPr lang="cs-CZ" altLang="en-US" sz="2000" dirty="0" err="1" smtClean="0">
                <a:solidFill>
                  <a:srgbClr val="000000"/>
                </a:solidFill>
                <a:latin typeface="Arial" charset="0"/>
              </a:rPr>
              <a:t>IgG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při této léčbě 6,0 -7,5g/l</a:t>
            </a: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endParaRPr lang="cs-CZ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Klinicky na </a:t>
            </a: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substituční léčbě stav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velmi  dobrý</a:t>
            </a: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endParaRPr lang="cs-CZ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Nemocnost – bronchitis cca 1x za 2 roky</a:t>
            </a:r>
          </a:p>
          <a:p>
            <a:pPr marL="3175" indent="0" eaLnBrk="1" hangingPunct="1">
              <a:spcBef>
                <a:spcPts val="450"/>
              </a:spcBef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                       </a:t>
            </a:r>
            <a:r>
              <a:rPr lang="cs-CZ" altLang="en-US" sz="2000" dirty="0" err="1" smtClean="0">
                <a:solidFill>
                  <a:srgbClr val="000000"/>
                </a:solidFill>
                <a:latin typeface="Arial" charset="0"/>
              </a:rPr>
              <a:t>sinusitis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1x ročně</a:t>
            </a:r>
          </a:p>
          <a:p>
            <a:pPr marL="3175" indent="0" eaLnBrk="1" hangingPunct="1">
              <a:spcBef>
                <a:spcPts val="450"/>
              </a:spcBef>
            </a:pPr>
            <a:r>
              <a:rPr lang="cs-CZ" altLang="en-US" sz="2000" i="1" dirty="0" smtClean="0">
                <a:solidFill>
                  <a:srgbClr val="000000"/>
                </a:solidFill>
                <a:latin typeface="Arial" charset="0"/>
              </a:rPr>
              <a:t>                          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hnisavá </a:t>
            </a:r>
            <a:r>
              <a:rPr lang="cs-CZ" altLang="en-US" sz="2000" dirty="0" err="1" smtClean="0">
                <a:solidFill>
                  <a:srgbClr val="000000"/>
                </a:solidFill>
                <a:latin typeface="Arial" charset="0"/>
              </a:rPr>
              <a:t>konjunktivitis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cca 1x ročně</a:t>
            </a:r>
          </a:p>
          <a:p>
            <a:pPr marL="3175" indent="0" eaLnBrk="1" hangingPunct="1">
              <a:spcBef>
                <a:spcPts val="450"/>
              </a:spcBef>
            </a:pPr>
            <a:r>
              <a:rPr lang="cs-CZ" altLang="en-US" sz="20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                          žádná pneumonie, žádné GIT potíže</a:t>
            </a: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endParaRPr lang="cs-CZ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000" dirty="0" smtClean="0">
                <a:solidFill>
                  <a:srgbClr val="000000"/>
                </a:solidFill>
                <a:latin typeface="Arial" charset="0"/>
              </a:rPr>
              <a:t>Plicní funkce, základní biochemické parametry včetně JT jsou trvale v normě</a:t>
            </a:r>
            <a:endParaRPr lang="cs-CZ" altLang="en-US" sz="2000" dirty="0">
              <a:solidFill>
                <a:srgbClr val="000000"/>
              </a:solidFill>
              <a:latin typeface="Arial" charset="0"/>
            </a:endParaRPr>
          </a:p>
          <a:p>
            <a:pPr marL="346075" indent="-342900" eaLnBrk="1" hangingPunct="1">
              <a:spcBef>
                <a:spcPts val="450"/>
              </a:spcBef>
              <a:buFont typeface="Wingdings" charset="2"/>
              <a:buChar char="q"/>
            </a:pPr>
            <a:endParaRPr lang="cs-CZ" altLang="en-US" sz="2000" b="1" dirty="0">
              <a:solidFill>
                <a:srgbClr val="000000"/>
              </a:solidFill>
            </a:endParaRPr>
          </a:p>
          <a:p>
            <a:pPr eaLnBrk="1" hangingPunct="1">
              <a:spcBef>
                <a:spcPts val="450"/>
              </a:spcBef>
            </a:pPr>
            <a:endParaRPr lang="cs-CZ" altLang="en-US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</a:pPr>
            <a:endParaRPr lang="cs-CZ" altLang="en-US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450"/>
              </a:spcBef>
            </a:pPr>
            <a:endParaRPr lang="cs-CZ" altLang="en-US" dirty="0">
              <a:solidFill>
                <a:srgbClr val="000000"/>
              </a:solidFill>
            </a:endParaRP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>
            <a:off x="7608889" y="3860800"/>
            <a:ext cx="1587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ovéPole 3"/>
          <p:cNvSpPr txBox="1"/>
          <p:nvPr/>
        </p:nvSpPr>
        <p:spPr>
          <a:xfrm>
            <a:off x="1152144" y="256475"/>
            <a:ext cx="10297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/>
              <a:t>Léčba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9658518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2"/>
          <p:cNvSpPr txBox="1"/>
          <p:nvPr/>
        </p:nvSpPr>
        <p:spPr>
          <a:xfrm>
            <a:off x="1161466" y="896335"/>
            <a:ext cx="10515240" cy="517982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MK *1977 </a:t>
            </a:r>
            <a:r>
              <a:rPr lang="cs-CZ" altLang="cs-CZ" sz="3200" dirty="0" smtClean="0">
                <a:cs typeface="Arial" panose="020B0604020202020204" pitchFamily="34" charset="0"/>
              </a:rPr>
              <a:t>♀</a:t>
            </a: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První imunologické vyšetření v r.2013: 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OA</a:t>
            </a:r>
            <a:r>
              <a:rPr lang="cs-CZ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v dětství časté otitidy, provedena TE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cs-CZ" sz="2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otec recidivující respirační infekce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>
              <a:buClr>
                <a:srgbClr val="000000"/>
              </a:buClr>
            </a:pPr>
            <a:endParaRPr lang="cs-CZ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>
              <a:buClr>
                <a:srgbClr val="000000"/>
              </a:buClr>
            </a:pPr>
            <a:r>
              <a:rPr lang="cs-CZ" sz="28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NO: </a:t>
            </a:r>
            <a:r>
              <a:rPr lang="cs-CZ" sz="280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recidivující respirační infekce (laryngitidy, faryngitidy, sinusitidy)</a:t>
            </a:r>
            <a:endParaRPr lang="cs-CZ" sz="2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9784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Laboratorní výsledky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dirty="0" err="1">
                <a:solidFill>
                  <a:srgbClr val="000000"/>
                </a:solidFill>
                <a:latin typeface="Arial" charset="0"/>
              </a:rPr>
              <a:t>IgG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2,97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g/l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(7,0-16,0) </a:t>
            </a:r>
          </a:p>
          <a:p>
            <a:pPr marL="0" indent="0">
              <a:buNone/>
            </a:pPr>
            <a:r>
              <a:rPr lang="cs-CZ" altLang="en-US" dirty="0" err="1" smtClean="0">
                <a:solidFill>
                  <a:srgbClr val="000000"/>
                </a:solidFill>
                <a:latin typeface="Arial" charset="0"/>
              </a:rPr>
              <a:t>IgA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&lt;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0,07 g/l (0,7-4,0) </a:t>
            </a:r>
          </a:p>
          <a:p>
            <a:pPr marL="0" indent="0">
              <a:buNone/>
            </a:pPr>
            <a:r>
              <a:rPr lang="cs-CZ" altLang="en-US" dirty="0" err="1" smtClean="0">
                <a:solidFill>
                  <a:srgbClr val="000000"/>
                </a:solidFill>
                <a:latin typeface="Arial" charset="0"/>
              </a:rPr>
              <a:t>IgM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&lt;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0,05 g/l (0,4-2,3)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&lt; 17,1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/l (0-100)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PCP 2,62 g/l (≥ 15)</a:t>
            </a: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Hib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1,25 g/l (≥ 1)</a:t>
            </a: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TAT 0,023 IU/ml (≥ 1)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CD3%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77,23 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63-85)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    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0,86   (0,8-2,2)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CD4%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51,51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31-57)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     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0,58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0,31-1,57)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CD8%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23,97  (19-48) 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     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0,27  (0,28-1) 10</a:t>
            </a:r>
            <a:r>
              <a:rPr lang="cs-CZ" altLang="en-US" baseline="30000" dirty="0" smtClean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/l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latin typeface="Arial" charset="0"/>
              </a:rPr>
              <a:t>CD19%  </a:t>
            </a:r>
            <a:r>
              <a:rPr lang="cs-CZ" altLang="en-US" dirty="0" smtClean="0">
                <a:latin typeface="Arial" charset="0"/>
              </a:rPr>
              <a:t>16,86  (7-23)</a:t>
            </a:r>
            <a:endParaRPr lang="cs-CZ" altLang="en-US" dirty="0"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latin typeface="Arial" charset="0"/>
              </a:rPr>
              <a:t>CD19     </a:t>
            </a:r>
            <a:r>
              <a:rPr lang="cs-CZ" altLang="en-US" dirty="0" smtClean="0">
                <a:latin typeface="Arial" charset="0"/>
              </a:rPr>
              <a:t>0,19  </a:t>
            </a:r>
            <a:r>
              <a:rPr lang="cs-CZ" altLang="en-US" dirty="0">
                <a:latin typeface="Arial" charset="0"/>
              </a:rPr>
              <a:t>(</a:t>
            </a:r>
            <a:r>
              <a:rPr lang="cs-CZ" altLang="en-US" dirty="0" smtClean="0">
                <a:latin typeface="Arial" charset="0"/>
              </a:rPr>
              <a:t>0,1-0,5</a:t>
            </a:r>
            <a:r>
              <a:rPr lang="cs-CZ" altLang="en-US" dirty="0">
                <a:latin typeface="Arial" charset="0"/>
              </a:rPr>
              <a:t>) 10</a:t>
            </a:r>
            <a:r>
              <a:rPr lang="cs-CZ" altLang="en-US" baseline="30000" dirty="0">
                <a:latin typeface="Arial" charset="0"/>
              </a:rPr>
              <a:t>9</a:t>
            </a:r>
            <a:r>
              <a:rPr lang="cs-CZ" altLang="en-US" dirty="0">
                <a:latin typeface="Arial" charset="0"/>
              </a:rPr>
              <a:t>/l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61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Laboratorní výsledky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u="sng" dirty="0" err="1">
                <a:solidFill>
                  <a:srgbClr val="000000"/>
                </a:solidFill>
                <a:latin typeface="Arial" charset="0"/>
              </a:rPr>
              <a:t>IgG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2,97 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g/l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(7,0-16,0) </a:t>
            </a:r>
          </a:p>
          <a:p>
            <a:pPr marL="0" indent="0">
              <a:buNone/>
            </a:pPr>
            <a:r>
              <a:rPr lang="cs-CZ" altLang="en-US" u="sng" dirty="0" err="1" smtClean="0">
                <a:solidFill>
                  <a:srgbClr val="000000"/>
                </a:solidFill>
                <a:latin typeface="Arial" charset="0"/>
              </a:rPr>
              <a:t>IgA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&lt;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0,07 g/l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 (0,7-4,0) </a:t>
            </a:r>
          </a:p>
          <a:p>
            <a:pPr marL="0" indent="0">
              <a:buNone/>
            </a:pPr>
            <a:r>
              <a:rPr lang="cs-CZ" altLang="en-US" u="sng" dirty="0" err="1" smtClean="0">
                <a:solidFill>
                  <a:srgbClr val="000000"/>
                </a:solidFill>
                <a:latin typeface="Arial" charset="0"/>
              </a:rPr>
              <a:t>IgM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cs-CZ" altLang="en-US" u="sng" dirty="0">
                <a:solidFill>
                  <a:srgbClr val="000000"/>
                </a:solidFill>
                <a:latin typeface="Arial" charset="0"/>
              </a:rPr>
              <a:t>&lt;</a:t>
            </a:r>
            <a:r>
              <a:rPr lang="cs-CZ" altLang="en-US" u="sng" dirty="0" smtClean="0">
                <a:solidFill>
                  <a:srgbClr val="000000"/>
                </a:solidFill>
                <a:latin typeface="Arial" charset="0"/>
              </a:rPr>
              <a:t>0,05 g/l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(0,4-2,3)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IgE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&lt; 17,1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kIU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/l (0-100)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PCP 2,62 g/l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(≥ 15)</a:t>
            </a:r>
          </a:p>
          <a:p>
            <a:pPr marL="0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Hib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1,25 g/l (≥ 1)</a:t>
            </a:r>
          </a:p>
          <a:p>
            <a:pPr marL="0" indent="0">
              <a:buNone/>
            </a:pPr>
            <a:r>
              <a:rPr lang="cs-CZ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IgG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TAT 0,023 IU/ml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(≥ 1)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CD3%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77,23 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63-85)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    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0,86   (0,8-2,2)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CD4%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51,51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31-57)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     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0,58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0,31-1,57)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CD8%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23,97  (19-48) 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       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0,27  (0,28-1) 10</a:t>
            </a:r>
            <a:r>
              <a:rPr lang="cs-CZ" altLang="en-US" baseline="30000" dirty="0" smtClean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/l</a:t>
            </a:r>
            <a:endParaRPr lang="cs-CZ" altLang="en-US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u="sng" dirty="0">
                <a:latin typeface="Arial" charset="0"/>
              </a:rPr>
              <a:t>CD19%  </a:t>
            </a:r>
            <a:r>
              <a:rPr lang="cs-CZ" altLang="en-US" u="sng" dirty="0" smtClean="0">
                <a:latin typeface="Arial" charset="0"/>
              </a:rPr>
              <a:t>16,86</a:t>
            </a:r>
            <a:r>
              <a:rPr lang="cs-CZ" altLang="en-US" dirty="0" smtClean="0">
                <a:latin typeface="Arial" charset="0"/>
              </a:rPr>
              <a:t>  (7-23)</a:t>
            </a:r>
            <a:endParaRPr lang="cs-CZ" altLang="en-US" dirty="0">
              <a:latin typeface="Arial" charset="0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u="sng" dirty="0">
                <a:latin typeface="Arial" charset="0"/>
              </a:rPr>
              <a:t>CD19     </a:t>
            </a:r>
            <a:r>
              <a:rPr lang="cs-CZ" altLang="en-US" u="sng" dirty="0" smtClean="0">
                <a:latin typeface="Arial" charset="0"/>
              </a:rPr>
              <a:t>0,19</a:t>
            </a:r>
            <a:r>
              <a:rPr lang="cs-CZ" altLang="en-US" dirty="0" smtClean="0">
                <a:latin typeface="Arial" charset="0"/>
              </a:rPr>
              <a:t>  </a:t>
            </a:r>
            <a:r>
              <a:rPr lang="cs-CZ" altLang="en-US" dirty="0">
                <a:latin typeface="Arial" charset="0"/>
              </a:rPr>
              <a:t>(</a:t>
            </a:r>
            <a:r>
              <a:rPr lang="cs-CZ" altLang="en-US" dirty="0" smtClean="0">
                <a:latin typeface="Arial" charset="0"/>
              </a:rPr>
              <a:t>0,1-0,5</a:t>
            </a:r>
            <a:r>
              <a:rPr lang="cs-CZ" altLang="en-US" dirty="0">
                <a:latin typeface="Arial" charset="0"/>
              </a:rPr>
              <a:t>) 10</a:t>
            </a:r>
            <a:r>
              <a:rPr lang="cs-CZ" altLang="en-US" baseline="30000" dirty="0">
                <a:latin typeface="Arial" charset="0"/>
              </a:rPr>
              <a:t>9</a:t>
            </a:r>
            <a:r>
              <a:rPr lang="cs-CZ" altLang="en-US" dirty="0">
                <a:latin typeface="Arial" charset="0"/>
              </a:rPr>
              <a:t>/l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5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Laboratorní výsledky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Naivní B-lymf.%   71,12 (58,00-72,10)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B-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lymf.margin.zóny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%    21,48  (13,40-21,40)</a:t>
            </a:r>
          </a:p>
          <a:p>
            <a:pPr marL="0" indent="0">
              <a:buNone/>
            </a:pP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Izotyp.nepř.pam.B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-lymf. %  3,84 (2,10-5,30)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ranzientní B-lymf. %   6,54 (1,00-3,60)</a:t>
            </a:r>
          </a:p>
          <a:p>
            <a:pPr marL="0" indent="0">
              <a:buNone/>
            </a:pP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Plazmablasty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%   0,00 (0,60-1,60)</a:t>
            </a:r>
          </a:p>
          <a:p>
            <a:pPr marL="0" indent="0">
              <a:buNone/>
            </a:pPr>
            <a:r>
              <a:rPr lang="cs-CZ" sz="2400" dirty="0" err="1" smtClean="0"/>
              <a:t>Izotyp.přep.pam.B</a:t>
            </a:r>
            <a:r>
              <a:rPr lang="cs-CZ" sz="2400" dirty="0" smtClean="0"/>
              <a:t>-lymf. %   4,27 (9,20-18,90)</a:t>
            </a:r>
          </a:p>
          <a:p>
            <a:pPr marL="0" indent="0">
              <a:buNone/>
            </a:pPr>
            <a:r>
              <a:rPr lang="cs-CZ" sz="2400" dirty="0" smtClean="0"/>
              <a:t>CD21 </a:t>
            </a:r>
            <a:r>
              <a:rPr lang="cs-CZ" sz="2400" dirty="0" err="1" smtClean="0"/>
              <a:t>low</a:t>
            </a:r>
            <a:r>
              <a:rPr lang="cs-CZ" sz="2400" dirty="0" smtClean="0"/>
              <a:t> %   3,41 (1,80-4,70)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45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Autofit/>
          </a:bodyPr>
          <a:lstStyle/>
          <a:p>
            <a:pPr algn="l" eaLnBrk="1" hangingPunct="1"/>
            <a:r>
              <a:rPr lang="cs-CZ" sz="3200" b="1" dirty="0" err="1"/>
              <a:t>Imunodeficity</a:t>
            </a:r>
            <a:endParaRPr lang="cs-CZ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000" b="1" u="sng" dirty="0"/>
              <a:t>Humorální</a:t>
            </a:r>
            <a:r>
              <a:rPr lang="cs-CZ" sz="2000" b="1" dirty="0"/>
              <a:t> – nespecifické - komplement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  specifické – imunoglobuliny  (B lymfocyty)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sz="2000" b="1" u="sng" dirty="0"/>
              <a:t>Buněčné</a:t>
            </a:r>
            <a:r>
              <a:rPr lang="cs-CZ" sz="2000" b="1" dirty="0"/>
              <a:t>   – nespecifické – fagocytující buňky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specifické – T lymfocyty</a:t>
            </a:r>
          </a:p>
          <a:p>
            <a:pPr eaLnBrk="1" hangingPunct="1">
              <a:lnSpc>
                <a:spcPct val="90000"/>
              </a:lnSpc>
            </a:pPr>
            <a:endParaRPr 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sz="2000" b="1" u="sng" dirty="0"/>
              <a:t>Primární</a:t>
            </a:r>
            <a:r>
              <a:rPr lang="cs-CZ" sz="2000" b="1" dirty="0"/>
              <a:t> – vrozené, geneticky definované, projevy nejčastěji v časném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2000" b="1" dirty="0"/>
              <a:t>                          věku     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2000" b="1" dirty="0"/>
          </a:p>
          <a:p>
            <a:pPr eaLnBrk="1" hangingPunct="1">
              <a:lnSpc>
                <a:spcPct val="90000"/>
              </a:lnSpc>
            </a:pPr>
            <a:r>
              <a:rPr lang="cs-CZ" sz="2000" b="1" u="sng" dirty="0"/>
              <a:t>Sekundární</a:t>
            </a:r>
            <a:r>
              <a:rPr lang="cs-CZ" sz="2000" b="1" dirty="0"/>
              <a:t> – projevy kdykoliv během života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   chronická onemocnění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   ozáření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   imunosuprese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   operace, trauma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/>
              <a:t>                               stres</a:t>
            </a:r>
          </a:p>
        </p:txBody>
      </p:sp>
    </p:spTree>
    <p:extLst>
      <p:ext uri="{BB962C8B-B14F-4D97-AF65-F5344CB8AC3E}">
        <p14:creationId xmlns:p14="http://schemas.microsoft.com/office/powerpoint/2010/main" val="4140877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Laboratorní výsledky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Naivní B-lymf.%   71,12 (58,00-72,10)</a:t>
            </a:r>
          </a:p>
          <a:p>
            <a:pPr marL="0" indent="0"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B-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lymf.margin.zóny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%    21,48  (13,40-21,40)</a:t>
            </a:r>
          </a:p>
          <a:p>
            <a:pPr marL="0" indent="0">
              <a:buNone/>
            </a:pP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Izotyp.nepř.pam.B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-lymf. %  3,84 (2,10-5,30)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ranzientní B-lymf. %   6,54 (1,00-3,60)</a:t>
            </a:r>
          </a:p>
          <a:p>
            <a:pPr marL="0" indent="0">
              <a:buNone/>
            </a:pPr>
            <a:r>
              <a:rPr lang="cs-CZ" sz="24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Plazmablasty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%   0,00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(0,60-1,60)</a:t>
            </a:r>
          </a:p>
          <a:p>
            <a:pPr marL="0" indent="0">
              <a:buNone/>
            </a:pPr>
            <a:r>
              <a:rPr lang="cs-CZ" sz="2400" u="sng" dirty="0" err="1" smtClean="0"/>
              <a:t>Izotyp.přep.pam.B</a:t>
            </a:r>
            <a:r>
              <a:rPr lang="cs-CZ" sz="2400" u="sng" dirty="0" smtClean="0"/>
              <a:t>-lymf. %   4,27 </a:t>
            </a:r>
            <a:r>
              <a:rPr lang="cs-CZ" sz="2400" dirty="0" smtClean="0"/>
              <a:t>(9,20-18,90)</a:t>
            </a:r>
          </a:p>
          <a:p>
            <a:pPr marL="0" indent="0">
              <a:buNone/>
            </a:pPr>
            <a:r>
              <a:rPr lang="cs-CZ" sz="2400" dirty="0" smtClean="0"/>
              <a:t>CD21 </a:t>
            </a:r>
            <a:r>
              <a:rPr lang="cs-CZ" sz="2400" dirty="0" err="1" smtClean="0"/>
              <a:t>low</a:t>
            </a:r>
            <a:r>
              <a:rPr lang="cs-CZ" sz="2400" dirty="0" smtClean="0"/>
              <a:t> %   3,41 (1,80-4,70)</a:t>
            </a:r>
          </a:p>
          <a:p>
            <a:pPr marL="0" indent="0"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9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904" y="1974469"/>
            <a:ext cx="10515600" cy="2414651"/>
          </a:xfrm>
        </p:spPr>
        <p:txBody>
          <a:bodyPr>
            <a:normAutofit/>
          </a:bodyPr>
          <a:lstStyle/>
          <a:p>
            <a:pPr algn="ctr"/>
            <a:r>
              <a:rPr lang="cs-CZ" b="1" u="sng" dirty="0" smtClean="0"/>
              <a:t>Diagnostický závěr:</a:t>
            </a:r>
            <a:br>
              <a:rPr lang="cs-CZ" b="1" u="sng" dirty="0" smtClean="0"/>
            </a:br>
            <a:r>
              <a:rPr lang="cs-CZ" b="1" u="sng" dirty="0" smtClean="0"/>
              <a:t> </a:t>
            </a:r>
            <a:br>
              <a:rPr lang="cs-CZ" b="1" u="sng" dirty="0" smtClean="0"/>
            </a:br>
            <a:r>
              <a:rPr lang="cs-CZ" b="1" dirty="0" smtClean="0"/>
              <a:t>Běžný variabilní imunodeficit (CVID)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8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Běžný variabilní imunodeficit (CVID)</a:t>
            </a:r>
            <a:br>
              <a:rPr lang="cs-CZ" b="1" dirty="0"/>
            </a:br>
            <a:endParaRPr lang="cs-CZ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769" y="1690688"/>
            <a:ext cx="9777742" cy="49066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1800" dirty="0" smtClean="0"/>
              <a:t>Heterogenní </a:t>
            </a:r>
            <a:r>
              <a:rPr lang="cs-CZ" sz="1800" dirty="0"/>
              <a:t>skupina onemocnění vyznačující se výrazným snížením hladin protilátek </a:t>
            </a:r>
            <a:r>
              <a:rPr lang="cs-CZ" sz="1800" dirty="0" err="1"/>
              <a:t>IgG</a:t>
            </a:r>
            <a:r>
              <a:rPr lang="cs-CZ" sz="1800" dirty="0"/>
              <a:t> a </a:t>
            </a:r>
            <a:r>
              <a:rPr lang="cs-CZ" sz="1800" dirty="0" err="1"/>
              <a:t>IgA</a:t>
            </a:r>
            <a:r>
              <a:rPr lang="cs-CZ" sz="1800" dirty="0"/>
              <a:t> (˃2* SD od věkového průměru) v séru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dirty="0"/>
              <a:t>Připomíná XLA, ale projevy začínají obvykle až ve 2. - 3. dekádě života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i="1" dirty="0" err="1"/>
              <a:t>Kl.obraz</a:t>
            </a:r>
            <a:r>
              <a:rPr lang="cs-CZ" sz="1800" i="1" dirty="0"/>
              <a:t>:</a:t>
            </a:r>
            <a:r>
              <a:rPr lang="cs-CZ" sz="1800" dirty="0"/>
              <a:t> recidivující respirační </a:t>
            </a:r>
            <a:r>
              <a:rPr lang="cs-CZ" sz="1800" dirty="0" err="1"/>
              <a:t>infekty</a:t>
            </a:r>
            <a:r>
              <a:rPr lang="cs-CZ" sz="1800" dirty="0"/>
              <a:t>, hlavně pneumonie (</a:t>
            </a:r>
            <a:r>
              <a:rPr lang="cs-CZ" sz="1800" i="1" dirty="0"/>
              <a:t>Pneumokoky</a:t>
            </a:r>
            <a:r>
              <a:rPr lang="cs-CZ" sz="1800" dirty="0"/>
              <a:t>, </a:t>
            </a:r>
            <a:r>
              <a:rPr lang="cs-CZ" sz="1800" i="1" dirty="0"/>
              <a:t>Hemofily</a:t>
            </a:r>
            <a:r>
              <a:rPr lang="cs-CZ" sz="1800" dirty="0"/>
              <a:t>,       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  </a:t>
            </a:r>
            <a:r>
              <a:rPr lang="cs-CZ" sz="1800" i="1" dirty="0" err="1"/>
              <a:t>Branhamely</a:t>
            </a:r>
            <a:r>
              <a:rPr lang="cs-CZ" sz="1800" dirty="0"/>
              <a:t>, </a:t>
            </a:r>
            <a:r>
              <a:rPr lang="cs-CZ" sz="1800" i="1" dirty="0" err="1"/>
              <a:t>Mykoplazmata</a:t>
            </a:r>
            <a:r>
              <a:rPr lang="cs-CZ" sz="1800" dirty="0"/>
              <a:t>), sinusitidy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  </a:t>
            </a:r>
            <a:r>
              <a:rPr lang="cs-CZ" sz="1800" b="1" i="1" dirty="0"/>
              <a:t>komplikace:</a:t>
            </a:r>
            <a:r>
              <a:rPr lang="cs-CZ" sz="1800" dirty="0"/>
              <a:t>  nádorová nebo autoimunitní onemocnění, např. hemolytické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          anémie, fibrózy, endokrinopatie nebo </a:t>
            </a:r>
            <a:r>
              <a:rPr lang="cs-CZ" sz="1800" dirty="0" err="1"/>
              <a:t>lymfoproliferace</a:t>
            </a:r>
            <a:r>
              <a:rPr lang="cs-CZ" sz="1800" dirty="0"/>
              <a:t>, bronchiektázie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r>
              <a:rPr lang="cs-CZ" sz="1800" i="1" dirty="0"/>
              <a:t>Dg: </a:t>
            </a:r>
            <a:r>
              <a:rPr lang="cs-CZ" sz="1800" dirty="0"/>
              <a:t>výrazné snížení </a:t>
            </a:r>
            <a:r>
              <a:rPr lang="cs-CZ" sz="1800" dirty="0" err="1"/>
              <a:t>IgG</a:t>
            </a:r>
            <a:r>
              <a:rPr lang="cs-CZ" sz="1800" dirty="0"/>
              <a:t>+A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</a:t>
            </a:r>
            <a:r>
              <a:rPr lang="cs-CZ" sz="1800" dirty="0" err="1"/>
              <a:t>sérokonverze</a:t>
            </a:r>
            <a:r>
              <a:rPr lang="cs-CZ" sz="1800" dirty="0"/>
              <a:t> po vakcinaci chabá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B lymfocyty snížené až lehce zvýšené   </a:t>
            </a:r>
          </a:p>
          <a:p>
            <a:pPr>
              <a:lnSpc>
                <a:spcPct val="80000"/>
              </a:lnSpc>
              <a:buNone/>
            </a:pPr>
            <a:r>
              <a:rPr lang="cs-CZ" sz="1800" dirty="0"/>
              <a:t>       genetické vyš. (mutace genů ICOS, BAFF, CD19, CD20 a další)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i="1" dirty="0" err="1"/>
              <a:t>Ter</a:t>
            </a:r>
            <a:r>
              <a:rPr lang="cs-CZ" sz="1800" i="1" dirty="0"/>
              <a:t>:</a:t>
            </a:r>
            <a:r>
              <a:rPr lang="cs-CZ" sz="1800" dirty="0"/>
              <a:t> celoživotní substituce IVIG nebo SCIG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800" dirty="0"/>
              <a:t>        dispenzarizace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049202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Diagnostická kritéria dle ESID/PAGID – </a:t>
            </a:r>
            <a:br>
              <a:rPr lang="cs-CZ" b="1" dirty="0" smtClean="0"/>
            </a:br>
            <a:r>
              <a:rPr lang="cs-CZ" b="1" dirty="0" smtClean="0"/>
              <a:t>běžný variabilní imunodeficit (CVID)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err="1" smtClean="0"/>
              <a:t>Hypogamaglobulinémie</a:t>
            </a:r>
            <a:r>
              <a:rPr lang="cs-CZ" dirty="0" smtClean="0"/>
              <a:t> = sérová </a:t>
            </a:r>
            <a:r>
              <a:rPr lang="cs-CZ" dirty="0"/>
              <a:t>koncentrace </a:t>
            </a:r>
            <a:r>
              <a:rPr lang="cs-CZ" dirty="0" err="1"/>
              <a:t>IgG</a:t>
            </a:r>
            <a:r>
              <a:rPr lang="cs-CZ" dirty="0"/>
              <a:t> a </a:t>
            </a:r>
            <a:r>
              <a:rPr lang="cs-CZ" dirty="0" err="1"/>
              <a:t>IgA</a:t>
            </a:r>
            <a:r>
              <a:rPr lang="cs-CZ" dirty="0"/>
              <a:t> a/nebo </a:t>
            </a:r>
            <a:r>
              <a:rPr lang="cs-CZ" dirty="0" err="1"/>
              <a:t>IgM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snížená o ˃ </a:t>
            </a:r>
            <a:r>
              <a:rPr lang="cs-CZ" dirty="0"/>
              <a:t>2SD pod průměr příslušného věku</a:t>
            </a:r>
          </a:p>
          <a:p>
            <a:pPr lvl="0"/>
            <a:r>
              <a:rPr lang="cs-CZ" b="1" dirty="0" smtClean="0"/>
              <a:t>Věk </a:t>
            </a:r>
            <a:r>
              <a:rPr lang="cs-CZ" b="1" dirty="0"/>
              <a:t>≥ 2 roky</a:t>
            </a:r>
          </a:p>
          <a:p>
            <a:pPr lvl="0"/>
            <a:r>
              <a:rPr lang="cs-CZ" b="1" dirty="0" smtClean="0"/>
              <a:t>Nedostatečná </a:t>
            </a:r>
            <a:r>
              <a:rPr lang="cs-CZ" b="1" dirty="0" err="1"/>
              <a:t>postvakcinační</a:t>
            </a:r>
            <a:r>
              <a:rPr lang="cs-CZ" b="1" dirty="0"/>
              <a:t> </a:t>
            </a:r>
            <a:r>
              <a:rPr lang="cs-CZ" b="1" dirty="0" smtClean="0"/>
              <a:t>odpověď a/nebo </a:t>
            </a:r>
            <a:r>
              <a:rPr lang="cs-CZ" b="1" dirty="0"/>
              <a:t>absence </a:t>
            </a:r>
            <a:r>
              <a:rPr lang="cs-CZ" b="1" dirty="0" err="1"/>
              <a:t>izohemaglutininů</a:t>
            </a:r>
            <a:r>
              <a:rPr lang="cs-CZ" b="1" dirty="0"/>
              <a:t> </a:t>
            </a:r>
            <a:r>
              <a:rPr lang="cs-CZ" dirty="0"/>
              <a:t>(kromě pacientů s </a:t>
            </a:r>
            <a:r>
              <a:rPr lang="cs-CZ" dirty="0" smtClean="0"/>
              <a:t>krevní skupinou </a:t>
            </a:r>
            <a:r>
              <a:rPr lang="cs-CZ" dirty="0"/>
              <a:t>AB).</a:t>
            </a:r>
          </a:p>
          <a:p>
            <a:pPr lvl="0"/>
            <a:r>
              <a:rPr lang="cs-CZ" b="1" dirty="0" smtClean="0"/>
              <a:t>Vyloučení </a:t>
            </a:r>
            <a:r>
              <a:rPr lang="cs-CZ" b="1" dirty="0"/>
              <a:t>jiných příčin </a:t>
            </a:r>
            <a:r>
              <a:rPr lang="cs-CZ" b="1" dirty="0" err="1" smtClean="0"/>
              <a:t>hypogamaglobulinémie</a:t>
            </a:r>
            <a:r>
              <a:rPr lang="cs-CZ" b="1" dirty="0" smtClean="0"/>
              <a:t> </a:t>
            </a:r>
            <a:r>
              <a:rPr lang="cs-CZ" dirty="0" smtClean="0"/>
              <a:t>(léky </a:t>
            </a:r>
            <a:r>
              <a:rPr lang="cs-CZ" dirty="0"/>
              <a:t>indukované, jiné vrozené imunodeficience, chromozomální vady, infekční choroby, malignity, ztráty imunoglobulinů)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Léčba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Intravenózní imunoglobuliny (IVIG)</a:t>
            </a:r>
            <a:r>
              <a:rPr lang="cs-CZ" dirty="0" smtClean="0"/>
              <a:t> – preparát </a:t>
            </a:r>
            <a:r>
              <a:rPr lang="cs-CZ" dirty="0" err="1" smtClean="0"/>
              <a:t>Gammagard</a:t>
            </a:r>
            <a:r>
              <a:rPr lang="cs-CZ" dirty="0" smtClean="0"/>
              <a:t> s nižším obsahem </a:t>
            </a:r>
            <a:r>
              <a:rPr lang="cs-CZ" dirty="0" err="1" smtClean="0"/>
              <a:t>IgA</a:t>
            </a:r>
            <a:r>
              <a:rPr lang="cs-CZ" dirty="0" smtClean="0"/>
              <a:t> (2013: anti-</a:t>
            </a:r>
            <a:r>
              <a:rPr lang="cs-CZ" dirty="0" err="1" smtClean="0"/>
              <a:t>IgA</a:t>
            </a:r>
            <a:r>
              <a:rPr lang="cs-CZ" dirty="0" smtClean="0"/>
              <a:t> 12,35 IU/ml (0-8)), dávka 320 mg/kg/</a:t>
            </a:r>
            <a:r>
              <a:rPr lang="cs-CZ" dirty="0" err="1" smtClean="0"/>
              <a:t>měs</a:t>
            </a:r>
            <a:r>
              <a:rPr lang="cs-CZ" dirty="0" smtClean="0"/>
              <a:t>. (aplikace 1x za 4 týdny)</a:t>
            </a:r>
          </a:p>
          <a:p>
            <a:r>
              <a:rPr lang="cs-CZ" dirty="0" smtClean="0"/>
              <a:t>Premedikace </a:t>
            </a:r>
            <a:r>
              <a:rPr lang="cs-CZ" dirty="0" err="1" smtClean="0"/>
              <a:t>Hydrokortison</a:t>
            </a:r>
            <a:r>
              <a:rPr lang="cs-CZ" dirty="0" smtClean="0"/>
              <a:t> 200 mg </a:t>
            </a:r>
            <a:r>
              <a:rPr lang="cs-CZ" dirty="0" err="1" smtClean="0"/>
              <a:t>i.v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průběhu infúzí návaly horka, zrudnutí v obličeji, nutnost přerušení infúze → při pokračování již bez potíží</a:t>
            </a:r>
          </a:p>
          <a:p>
            <a:r>
              <a:rPr lang="cs-CZ" b="1" u="sng" dirty="0" smtClean="0"/>
              <a:t>Kontrolní </a:t>
            </a:r>
            <a:r>
              <a:rPr lang="cs-CZ" b="1" u="sng" dirty="0" err="1" smtClean="0"/>
              <a:t>Ig</a:t>
            </a:r>
            <a:r>
              <a:rPr lang="cs-CZ" b="1" u="sng" dirty="0" smtClean="0"/>
              <a:t>: </a:t>
            </a:r>
            <a:r>
              <a:rPr lang="cs-CZ" dirty="0" err="1" smtClean="0"/>
              <a:t>IgG</a:t>
            </a:r>
            <a:r>
              <a:rPr lang="cs-CZ" dirty="0" smtClean="0"/>
              <a:t>  </a:t>
            </a:r>
            <a:r>
              <a:rPr lang="cs-CZ" dirty="0"/>
              <a:t>7,95</a:t>
            </a:r>
            <a:r>
              <a:rPr lang="cs-CZ" i="1" dirty="0"/>
              <a:t> g/l  (7 - 16</a:t>
            </a:r>
            <a:r>
              <a:rPr lang="cs-CZ" i="1" dirty="0" smtClean="0"/>
              <a:t>)</a:t>
            </a:r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</a:t>
            </a:r>
            <a:r>
              <a:rPr lang="cs-CZ" dirty="0" err="1" smtClean="0"/>
              <a:t>IgA</a:t>
            </a:r>
            <a:r>
              <a:rPr lang="cs-CZ" dirty="0" smtClean="0"/>
              <a:t>  </a:t>
            </a:r>
            <a:r>
              <a:rPr lang="cs-CZ" b="1" dirty="0"/>
              <a:t>&lt;0,23</a:t>
            </a:r>
            <a:r>
              <a:rPr lang="cs-CZ" i="1" dirty="0"/>
              <a:t> g/l  (0,7 - 4) 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</a:t>
            </a:r>
            <a:r>
              <a:rPr lang="cs-CZ" dirty="0" err="1" smtClean="0"/>
              <a:t>IgM</a:t>
            </a:r>
            <a:r>
              <a:rPr lang="cs-CZ" dirty="0" smtClean="0"/>
              <a:t>  </a:t>
            </a:r>
            <a:r>
              <a:rPr lang="cs-CZ" b="1" dirty="0"/>
              <a:t>&lt;0,19</a:t>
            </a:r>
            <a:r>
              <a:rPr lang="cs-CZ" i="1" dirty="0"/>
              <a:t> g/l  (0,4 - 2,3) 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/>
              <a:t> </a:t>
            </a:r>
            <a:r>
              <a:rPr lang="cs-CZ" i="1" dirty="0" smtClean="0"/>
              <a:t>                         </a:t>
            </a:r>
            <a:r>
              <a:rPr lang="cs-CZ" dirty="0" err="1" smtClean="0"/>
              <a:t>IgE</a:t>
            </a:r>
            <a:r>
              <a:rPr lang="cs-CZ" dirty="0" smtClean="0"/>
              <a:t>  </a:t>
            </a:r>
            <a:r>
              <a:rPr lang="cs-CZ" dirty="0"/>
              <a:t>&lt;19,1</a:t>
            </a:r>
            <a:r>
              <a:rPr lang="cs-CZ" i="1" dirty="0"/>
              <a:t> </a:t>
            </a:r>
            <a:r>
              <a:rPr lang="cs-CZ" i="1" dirty="0" err="1"/>
              <a:t>kIU</a:t>
            </a:r>
            <a:r>
              <a:rPr lang="cs-CZ" i="1" dirty="0"/>
              <a:t>/l  (0 - 100)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4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průběh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Nemocnost běžná</a:t>
            </a:r>
          </a:p>
          <a:p>
            <a:r>
              <a:rPr lang="cs-CZ" dirty="0" smtClean="0"/>
              <a:t>Toleruje IVIG bez premedikace (2017: anti-</a:t>
            </a:r>
            <a:r>
              <a:rPr lang="cs-CZ" dirty="0" err="1" smtClean="0"/>
              <a:t>IgA</a:t>
            </a:r>
            <a:r>
              <a:rPr lang="cs-CZ" dirty="0" smtClean="0"/>
              <a:t> 0,27 IU/ml)</a:t>
            </a:r>
          </a:p>
          <a:p>
            <a:r>
              <a:rPr lang="cs-CZ" dirty="0" smtClean="0"/>
              <a:t>Nabídnuta možnost převodu na subkutánní imunoglobuliny (SCIG), odmítá z osobních důvodů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97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2"/>
          <p:cNvSpPr txBox="1"/>
          <p:nvPr/>
        </p:nvSpPr>
        <p:spPr>
          <a:xfrm>
            <a:off x="838080" y="996696"/>
            <a:ext cx="10515240" cy="517982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AB *1994 </a:t>
            </a:r>
            <a:r>
              <a:rPr lang="cs-CZ" sz="3200" b="1" dirty="0"/>
              <a:t>♂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První imunologické vyšetření v r.2002: 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cs-CZ" sz="28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OA</a:t>
            </a:r>
            <a:r>
              <a:rPr lang="cs-CZ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častá nemocnost od nástupu do MŠ</a:t>
            </a:r>
          </a:p>
          <a:p>
            <a:pPr marL="1143000" lvl="2" indent="-22824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časté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rýmy, </a:t>
            </a:r>
            <a:r>
              <a:rPr lang="cs-CZ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sinusitis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, otitis, opak. bronchitis</a:t>
            </a:r>
          </a:p>
          <a:p>
            <a:pPr marL="1143000" lvl="2" indent="-22824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rýma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celoročně, bronchitidy spíše v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zimě</a:t>
            </a:r>
          </a:p>
          <a:p>
            <a:pPr marL="0" lvl="2">
              <a:spcBef>
                <a:spcPts val="499"/>
              </a:spcBef>
              <a:buClr>
                <a:srgbClr val="000000"/>
              </a:buClr>
            </a:pPr>
            <a:r>
              <a:rPr lang="cs-CZ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RA</a:t>
            </a:r>
            <a:r>
              <a:rPr lang="cs-CZ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bratr a matka </a:t>
            </a:r>
            <a:r>
              <a:rPr lang="cs-CZ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polinotici</a:t>
            </a:r>
            <a:endParaRPr lang="cs-CZ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>
              <a:buClr>
                <a:srgbClr val="000000"/>
              </a:buClr>
            </a:pPr>
            <a:endParaRPr lang="cs-CZ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>
              <a:buClr>
                <a:srgbClr val="000000"/>
              </a:buClr>
            </a:pPr>
            <a:r>
              <a:rPr lang="cs-CZ" sz="2800" b="1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cs-CZ" sz="28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cs typeface="Calibri" panose="020F0502020204030204" pitchFamily="34" charset="0"/>
              </a:rPr>
              <a:t>cihlový dům, nespí v peří, zvířata nemají, plísně ne, nekuřácké prostředí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457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838080" y="495669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Kožní </a:t>
            </a:r>
            <a:r>
              <a:rPr lang="cs-CZ" sz="40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prick</a:t>
            </a:r>
            <a:r>
              <a:rPr lang="cs-CZ" sz="4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testy</a:t>
            </a:r>
            <a:endParaRPr lang="cs-CZ" sz="4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1654627" y="1820829"/>
            <a:ext cx="6618515" cy="402045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Směs peří                     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Jarní pyly - břízovité        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 trav                        		5/15</a:t>
            </a:r>
            <a:endParaRPr lang="cs-CZ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Der.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farinae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		6/21</a:t>
            </a:r>
            <a:endParaRPr lang="cs-CZ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Der. </a:t>
            </a:r>
            <a:r>
              <a:rPr lang="cs-CZ" sz="2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pteronyssinus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		5/16</a:t>
            </a:r>
            <a:endParaRPr lang="cs-CZ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Kočka		                      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Pes                           	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Pozitivní kontrola            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Negativní kontrola            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Šváb                          	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Alternaria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Cladosporium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	0/0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Směs HCD                      	5/9</a:t>
            </a:r>
            <a:endParaRPr lang="cs-CZ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65614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Imunologický náběr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1572768" y="2182088"/>
            <a:ext cx="9336024" cy="361520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IgG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	12.81	g/l            	(8.5-15.5)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IgA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            &lt; 0.12   g/l  &lt;&lt;                  (1.7 – 3.5)    </a:t>
            </a:r>
          </a:p>
          <a:p>
            <a:r>
              <a:rPr lang="cs-CZ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IgM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1.48     	g/l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&gt;   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(0.8-1.4)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	168.0   	</a:t>
            </a:r>
            <a:r>
              <a:rPr lang="cs-CZ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kIU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/l &gt;&gt;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(0-200)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C3-komplement		1.32     	g/l          		(1-1.800)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C4-komplement          0.26     	g/l     		(0.14-0.34)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71214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Imunologický náběr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1572768" y="2182088"/>
            <a:ext cx="9336024" cy="361520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IgG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	12.81	g/l            	(8.5-15.5)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u="sng" dirty="0" err="1">
                <a:latin typeface="Times New Roman" panose="02020603050405020304" pitchFamily="18" charset="0"/>
              </a:rPr>
              <a:t>IgA</a:t>
            </a:r>
            <a:r>
              <a:rPr lang="cs-CZ" sz="2000" u="sng" dirty="0">
                <a:latin typeface="Times New Roman" panose="02020603050405020304" pitchFamily="18" charset="0"/>
              </a:rPr>
              <a:t> </a:t>
            </a:r>
            <a:r>
              <a:rPr lang="cs-CZ" sz="2000" u="sng" dirty="0" smtClean="0">
                <a:latin typeface="Times New Roman" panose="02020603050405020304" pitchFamily="18" charset="0"/>
              </a:rPr>
              <a:t>                                     &lt; </a:t>
            </a:r>
            <a:r>
              <a:rPr lang="cs-CZ" sz="2000" u="sng" dirty="0">
                <a:latin typeface="Times New Roman" panose="02020603050405020304" pitchFamily="18" charset="0"/>
              </a:rPr>
              <a:t>0.12 </a:t>
            </a:r>
            <a:r>
              <a:rPr lang="cs-CZ" sz="2000" u="sng" dirty="0" smtClean="0">
                <a:latin typeface="Times New Roman" panose="02020603050405020304" pitchFamily="18" charset="0"/>
              </a:rPr>
              <a:t>  g/l  &lt;&lt;                  (</a:t>
            </a:r>
            <a:r>
              <a:rPr lang="cs-CZ" sz="2000" u="sng" dirty="0">
                <a:latin typeface="Times New Roman" panose="02020603050405020304" pitchFamily="18" charset="0"/>
              </a:rPr>
              <a:t>1.7-3.5) </a:t>
            </a:r>
          </a:p>
          <a:p>
            <a:r>
              <a:rPr lang="cs-CZ" sz="2000" b="0" u="sng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IgM</a:t>
            </a:r>
            <a:r>
              <a:rPr lang="cs-CZ" sz="20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</a:t>
            </a:r>
            <a:r>
              <a:rPr lang="cs-CZ" sz="20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1.48     	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g/l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&gt;   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(0.8-1.4)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	168.0   	</a:t>
            </a:r>
            <a:r>
              <a:rPr lang="cs-CZ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kIU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/l &gt;&gt;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(0-200)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C3-komplement		1.32     	g/l          		(1-1.800)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C4-komplement          0.26     	g/l     		(0.14-0.34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</a:p>
          <a:p>
            <a:endParaRPr lang="cs-CZ" sz="2000" b="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94567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Jiné rozdělení imunodeficiencí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844825"/>
            <a:ext cx="878497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Poruchy fagocytózy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Poruchy komplementu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Poruchy protilátek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Kombinované poruchy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Imunodeficience s deregulací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Dobře definované syndromy s imunodeficiencí</a:t>
            </a:r>
            <a:r>
              <a:rPr lang="cs-CZ" dirty="0" smtClean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6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Imunologický náběr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1572768" y="2163800"/>
            <a:ext cx="9336024" cy="361520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IgG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  	12.81	g/l            	(8.5-15.5)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u="sng" dirty="0" err="1">
                <a:latin typeface="Times New Roman" panose="02020603050405020304" pitchFamily="18" charset="0"/>
              </a:rPr>
              <a:t>IgA</a:t>
            </a:r>
            <a:r>
              <a:rPr lang="cs-CZ" sz="2000" u="sng" dirty="0">
                <a:latin typeface="Times New Roman" panose="02020603050405020304" pitchFamily="18" charset="0"/>
              </a:rPr>
              <a:t> </a:t>
            </a:r>
            <a:r>
              <a:rPr lang="cs-CZ" sz="2000" u="sng" dirty="0" smtClean="0">
                <a:latin typeface="Times New Roman" panose="02020603050405020304" pitchFamily="18" charset="0"/>
              </a:rPr>
              <a:t>                                     &lt; </a:t>
            </a:r>
            <a:r>
              <a:rPr lang="cs-CZ" sz="2000" u="sng" dirty="0">
                <a:latin typeface="Times New Roman" panose="02020603050405020304" pitchFamily="18" charset="0"/>
              </a:rPr>
              <a:t>0.12 </a:t>
            </a:r>
            <a:r>
              <a:rPr lang="cs-CZ" sz="2000" u="sng" dirty="0" smtClean="0">
                <a:latin typeface="Times New Roman" panose="02020603050405020304" pitchFamily="18" charset="0"/>
              </a:rPr>
              <a:t>  g/l  &lt;&lt;                  (</a:t>
            </a:r>
            <a:r>
              <a:rPr lang="cs-CZ" sz="2000" u="sng" dirty="0">
                <a:latin typeface="Times New Roman" panose="02020603050405020304" pitchFamily="18" charset="0"/>
              </a:rPr>
              <a:t>1.7-3.5) </a:t>
            </a:r>
          </a:p>
          <a:p>
            <a:r>
              <a:rPr lang="cs-CZ" sz="2000" b="0" u="sng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IgM</a:t>
            </a:r>
            <a:r>
              <a:rPr lang="cs-CZ" sz="20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</a:t>
            </a:r>
            <a:r>
              <a:rPr lang="cs-CZ" sz="20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1.48     	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g/l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&gt;   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(0.8-1.4)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IgE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 	168.0   	</a:t>
            </a:r>
            <a:r>
              <a:rPr lang="cs-CZ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kIU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/l &gt;&gt;      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(0-200)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C3-komplement		1.32     	g/l          		(1-1.800)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  <a:p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C4-komplement          0.26     	g/l     		(0.14-0.34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</a:p>
          <a:p>
            <a:endParaRPr lang="cs-CZ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r>
              <a:rPr lang="cs-CZ" altLang="cs-CZ" sz="2000" dirty="0" smtClean="0"/>
              <a:t>přesnější stanovení hladiny </a:t>
            </a:r>
            <a:r>
              <a:rPr lang="cs-CZ" altLang="cs-CZ" sz="2000" dirty="0" err="1" smtClean="0"/>
              <a:t>IgA</a:t>
            </a:r>
            <a:r>
              <a:rPr lang="cs-CZ" altLang="cs-CZ" sz="2000" dirty="0" smtClean="0"/>
              <a:t> pomocí RID: </a:t>
            </a:r>
            <a:r>
              <a:rPr lang="cs-CZ" altLang="cs-CZ" sz="2000" u="sng" dirty="0" smtClean="0"/>
              <a:t>23 mg/l</a:t>
            </a:r>
            <a:endParaRPr lang="cs-CZ" altLang="cs-CZ" sz="2000" u="sng" dirty="0"/>
          </a:p>
          <a:p>
            <a:endParaRPr lang="cs-CZ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cs-CZ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endParaRPr lang="cs-CZ" sz="2000" b="0" u="sng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198360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784265" y="2157547"/>
            <a:ext cx="9554295" cy="352798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Selektivní deficit </a:t>
            </a:r>
            <a:r>
              <a:rPr lang="cs-CZ" sz="3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IgA</a:t>
            </a:r>
            <a:endParaRPr lang="cs-CZ" sz="32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z="32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Alergie na pyl trav a roztoče  </a:t>
            </a: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cs-CZ" sz="32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endParaRPr lang="cs-CZ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15D7B512-5F90-4472-8605-522917CFE341}"/>
              </a:ext>
            </a:extLst>
          </p:cNvPr>
          <p:cNvSpPr txBox="1"/>
          <p:nvPr/>
        </p:nvSpPr>
        <p:spPr>
          <a:xfrm>
            <a:off x="3280229" y="580571"/>
            <a:ext cx="5326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Diagnostické závěry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24630883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cs-CZ" altLang="cs-CZ" b="1" dirty="0" smtClean="0"/>
              <a:t>Diagnostická kritéria – </a:t>
            </a:r>
            <a:br>
              <a:rPr lang="cs-CZ" altLang="cs-CZ" b="1" dirty="0" smtClean="0"/>
            </a:br>
            <a:r>
              <a:rPr lang="cs-CZ" altLang="cs-CZ" b="1" dirty="0" smtClean="0"/>
              <a:t>selektivní </a:t>
            </a:r>
            <a:r>
              <a:rPr lang="cs-CZ" altLang="cs-CZ" b="1" dirty="0"/>
              <a:t>deficit </a:t>
            </a:r>
            <a:r>
              <a:rPr lang="cs-CZ" altLang="cs-CZ" b="1" dirty="0" err="1" smtClean="0"/>
              <a:t>IgA</a:t>
            </a:r>
            <a:r>
              <a:rPr lang="cs-CZ" altLang="cs-CZ" b="1" dirty="0" smtClean="0"/>
              <a:t> (SIAD)</a:t>
            </a:r>
            <a:endParaRPr lang="cs-CZ" altLang="cs-CZ" b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Nejrozšířenější </a:t>
            </a:r>
            <a:r>
              <a:rPr lang="cs-CZ" altLang="cs-CZ" sz="2400" dirty="0"/>
              <a:t>PID (v Evropě incidence 1/500-700)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Nemusí </a:t>
            </a:r>
            <a:r>
              <a:rPr lang="cs-CZ" altLang="cs-CZ" sz="2400" b="1" dirty="0"/>
              <a:t>mít žádné klinické příznaky, ale</a:t>
            </a:r>
            <a:r>
              <a:rPr lang="cs-CZ" altLang="cs-CZ" sz="2400" dirty="0"/>
              <a:t> většina těchto pacientů trpí zvýšenou náchylností k respiračním </a:t>
            </a:r>
            <a:r>
              <a:rPr lang="cs-CZ" altLang="cs-CZ" sz="2400" dirty="0" err="1"/>
              <a:t>infektům</a:t>
            </a:r>
            <a:r>
              <a:rPr lang="cs-CZ" altLang="cs-CZ" sz="2400" dirty="0"/>
              <a:t> a k </a:t>
            </a:r>
            <a:r>
              <a:rPr lang="cs-CZ" altLang="cs-CZ" sz="2400" dirty="0" smtClean="0"/>
              <a:t>alergickým a autoimunitním  chorobám</a:t>
            </a: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Při </a:t>
            </a:r>
            <a:r>
              <a:rPr lang="cs-CZ" altLang="cs-CZ" sz="2400" dirty="0"/>
              <a:t>podání transfúze je vhodná </a:t>
            </a:r>
            <a:r>
              <a:rPr lang="cs-CZ" altLang="cs-CZ" sz="2400" b="1" dirty="0"/>
              <a:t>autotransfúze, </a:t>
            </a:r>
            <a:r>
              <a:rPr lang="cs-CZ" altLang="cs-CZ" sz="2400" b="1" dirty="0" err="1"/>
              <a:t>event.proprané</a:t>
            </a:r>
            <a:r>
              <a:rPr lang="cs-CZ" altLang="cs-CZ" sz="2400" b="1" dirty="0"/>
              <a:t> erytrocyty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Diagnostika</a:t>
            </a:r>
            <a:r>
              <a:rPr lang="cs-CZ" altLang="cs-CZ" sz="2400" b="1" dirty="0"/>
              <a:t>:</a:t>
            </a:r>
            <a:r>
              <a:rPr lang="cs-CZ" altLang="cs-CZ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 dirty="0"/>
              <a:t>      jistá dg.</a:t>
            </a:r>
            <a:r>
              <a:rPr lang="cs-CZ" altLang="cs-CZ" sz="2400" dirty="0"/>
              <a:t> = (pacient starší 4 let, sérová koncentrace </a:t>
            </a:r>
            <a:r>
              <a:rPr lang="cs-CZ" altLang="cs-CZ" sz="2400" dirty="0" err="1"/>
              <a:t>IgA</a:t>
            </a:r>
            <a:r>
              <a:rPr lang="cs-CZ" altLang="cs-CZ" sz="2400" dirty="0"/>
              <a:t> &lt; 0.07 (0.05)g/l,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                        normální koncentrace </a:t>
            </a:r>
            <a:r>
              <a:rPr lang="cs-CZ" altLang="cs-CZ" sz="2400" dirty="0" err="1"/>
              <a:t>IgG+M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      </a:t>
            </a:r>
            <a:r>
              <a:rPr lang="cs-CZ" altLang="cs-CZ" sz="2400" b="1" i="1" dirty="0"/>
              <a:t>pravděpodobná dg.</a:t>
            </a:r>
            <a:r>
              <a:rPr lang="cs-CZ" altLang="cs-CZ" sz="2400" dirty="0"/>
              <a:t> = (sérová koncentrace </a:t>
            </a:r>
            <a:r>
              <a:rPr lang="cs-CZ" altLang="cs-CZ" sz="2400" dirty="0" err="1"/>
              <a:t>IgA</a:t>
            </a:r>
            <a:r>
              <a:rPr lang="cs-CZ" altLang="cs-CZ" sz="2400" dirty="0"/>
              <a:t> </a:t>
            </a:r>
            <a:r>
              <a:rPr lang="en-US" altLang="cs-CZ" sz="2400" dirty="0"/>
              <a:t>&gt;</a:t>
            </a:r>
            <a:r>
              <a:rPr lang="cs-CZ" altLang="cs-CZ" sz="2400" dirty="0"/>
              <a:t> 2 SD od průměru, jinak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/>
              <a:t>                                            </a:t>
            </a:r>
            <a:r>
              <a:rPr lang="cs-CZ" altLang="cs-CZ" sz="2400" dirty="0" smtClean="0"/>
              <a:t>   jako </a:t>
            </a:r>
            <a:r>
              <a:rPr lang="cs-CZ" altLang="cs-CZ" sz="2400" dirty="0"/>
              <a:t>výše uvedené)</a:t>
            </a:r>
          </a:p>
        </p:txBody>
      </p:sp>
    </p:spTree>
    <p:extLst>
      <p:ext uri="{BB962C8B-B14F-4D97-AF65-F5344CB8AC3E}">
        <p14:creationId xmlns:p14="http://schemas.microsoft.com/office/powerpoint/2010/main" val="284937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Léčba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Nasazeno antihistaminikum (</a:t>
            </a:r>
            <a:r>
              <a:rPr lang="cs-CZ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loratadin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 topické </a:t>
            </a:r>
            <a:r>
              <a:rPr lang="cs-CZ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kromony</a:t>
            </a:r>
            <a:r>
              <a:rPr lang="cs-CZ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</a:t>
            </a:r>
            <a:r>
              <a:rPr lang="cs-CZ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nagtrium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cs-CZ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kromoglykát</a:t>
            </a: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indent="-22824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cs-CZ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Jinak bez léčby, poučení o transfúzi</a:t>
            </a:r>
            <a:endParaRPr lang="cs-CZ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1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10 varovných známek možného primárního imunodeficitu (PID)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≥ 4 nových infekcí středouší za rok</a:t>
            </a:r>
          </a:p>
          <a:p>
            <a:r>
              <a:rPr lang="cs-CZ" dirty="0" smtClean="0"/>
              <a:t>≥ 2 závažných sinusitid za rok</a:t>
            </a:r>
          </a:p>
          <a:p>
            <a:r>
              <a:rPr lang="cs-CZ" dirty="0" smtClean="0"/>
              <a:t>≥ 2 měsíce léčby ATB s malým účinkem</a:t>
            </a:r>
          </a:p>
          <a:p>
            <a:r>
              <a:rPr lang="cs-CZ" dirty="0" smtClean="0"/>
              <a:t>≥ 2 pneumonie za rok</a:t>
            </a:r>
          </a:p>
          <a:p>
            <a:r>
              <a:rPr lang="cs-CZ" dirty="0" smtClean="0"/>
              <a:t>Neprospívání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Recidivující abscesy kůže nebo vnitřních orgánů</a:t>
            </a:r>
          </a:p>
          <a:p>
            <a:r>
              <a:rPr lang="cs-CZ" dirty="0" smtClean="0"/>
              <a:t>Perzistující soor nebo plísňové infekce kůže</a:t>
            </a:r>
          </a:p>
          <a:p>
            <a:r>
              <a:rPr lang="cs-CZ" dirty="0" smtClean="0"/>
              <a:t>Potřeba léčby intravenózními ATB </a:t>
            </a:r>
          </a:p>
          <a:p>
            <a:r>
              <a:rPr lang="cs-CZ" dirty="0" smtClean="0"/>
              <a:t>≥ 2 hluboké infekce včetně sepse</a:t>
            </a:r>
          </a:p>
          <a:p>
            <a:r>
              <a:rPr lang="cs-CZ" dirty="0" smtClean="0"/>
              <a:t>Rodinná anamnéza PID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7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9"/>
            <a:ext cx="9144000" cy="706437"/>
          </a:xfrm>
        </p:spPr>
        <p:txBody>
          <a:bodyPr>
            <a:noAutofit/>
          </a:bodyPr>
          <a:lstStyle/>
          <a:p>
            <a:pPr algn="l" eaLnBrk="1" hangingPunct="1"/>
            <a:r>
              <a:rPr lang="cs-CZ" sz="3600" b="1" dirty="0" err="1"/>
              <a:t>Imunodeficity</a:t>
            </a:r>
            <a:r>
              <a:rPr lang="cs-CZ" sz="3600" b="1" dirty="0"/>
              <a:t> – kritická věková období projevů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557338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sz="2000" b="1" u="sng" dirty="0"/>
              <a:t>Novorozenecký věk </a:t>
            </a:r>
            <a:r>
              <a:rPr lang="cs-CZ" sz="2000" dirty="0"/>
              <a:t>-  těžké primární buněčné </a:t>
            </a:r>
            <a:r>
              <a:rPr lang="cs-CZ" sz="2000" dirty="0" err="1"/>
              <a:t>imunodeficity</a:t>
            </a:r>
            <a:endParaRPr lang="cs-CZ" sz="2000" dirty="0"/>
          </a:p>
          <a:p>
            <a:pPr eaLnBrk="1" hangingPunct="1"/>
            <a:r>
              <a:rPr lang="cs-CZ" sz="2000" b="1" u="sng" dirty="0"/>
              <a:t>6 </a:t>
            </a:r>
            <a:r>
              <a:rPr lang="cs-CZ" sz="2000" b="1" u="sng" dirty="0" err="1"/>
              <a:t>měs</a:t>
            </a:r>
            <a:r>
              <a:rPr lang="cs-CZ" sz="2000" b="1" u="sng" dirty="0"/>
              <a:t>. – 2 roky </a:t>
            </a:r>
            <a:r>
              <a:rPr lang="cs-CZ" sz="2000" dirty="0"/>
              <a:t>– těžké </a:t>
            </a:r>
            <a:r>
              <a:rPr lang="cs-CZ" sz="2000" dirty="0" err="1"/>
              <a:t>protilátkové</a:t>
            </a:r>
            <a:r>
              <a:rPr lang="cs-CZ" sz="2000" dirty="0"/>
              <a:t> </a:t>
            </a:r>
            <a:r>
              <a:rPr lang="cs-CZ" sz="2000" dirty="0" err="1"/>
              <a:t>imunodeficity</a:t>
            </a:r>
            <a:r>
              <a:rPr lang="cs-CZ" sz="2000" dirty="0"/>
              <a:t> vrozené 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      i přechodné</a:t>
            </a:r>
          </a:p>
          <a:p>
            <a:pPr eaLnBrk="1" hangingPunct="1"/>
            <a:r>
              <a:rPr lang="cs-CZ" sz="2000" b="1" u="sng" dirty="0"/>
              <a:t>3 - 5 let </a:t>
            </a:r>
            <a:r>
              <a:rPr lang="cs-CZ" sz="2000" dirty="0"/>
              <a:t>– přechodné a selektivní </a:t>
            </a:r>
            <a:r>
              <a:rPr lang="cs-CZ" sz="2000" dirty="0" err="1"/>
              <a:t>protilátkové</a:t>
            </a:r>
            <a:r>
              <a:rPr lang="cs-CZ" sz="2000" dirty="0"/>
              <a:t> </a:t>
            </a:r>
            <a:r>
              <a:rPr lang="cs-CZ" sz="2000" dirty="0" err="1"/>
              <a:t>imunodeficity</a:t>
            </a:r>
            <a:r>
              <a:rPr lang="cs-CZ" sz="2000" dirty="0"/>
              <a:t>,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sekundární </a:t>
            </a:r>
            <a:r>
              <a:rPr lang="cs-CZ" sz="2000" dirty="0" err="1"/>
              <a:t>imunodeficity</a:t>
            </a:r>
            <a:endParaRPr lang="cs-CZ" sz="2000" dirty="0"/>
          </a:p>
          <a:p>
            <a:pPr eaLnBrk="1" hangingPunct="1"/>
            <a:r>
              <a:rPr lang="cs-CZ" sz="2000" b="1" u="sng" dirty="0"/>
              <a:t>15 – 20 let </a:t>
            </a:r>
            <a:r>
              <a:rPr lang="cs-CZ" sz="2000" dirty="0"/>
              <a:t>– hormonální </a:t>
            </a:r>
            <a:r>
              <a:rPr lang="cs-CZ" sz="2000" dirty="0" err="1"/>
              <a:t>instabilita</a:t>
            </a:r>
            <a:r>
              <a:rPr lang="cs-CZ" sz="2000" dirty="0"/>
              <a:t>, involuce </a:t>
            </a:r>
            <a:r>
              <a:rPr lang="cs-CZ" sz="2000" dirty="0" err="1"/>
              <a:t>thymu</a:t>
            </a:r>
            <a:r>
              <a:rPr lang="cs-CZ" sz="2000" dirty="0"/>
              <a:t>, změny 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životního stylu, některé typické infekce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první projevy běžného variabilního </a:t>
            </a:r>
            <a:r>
              <a:rPr lang="cs-CZ" sz="2000" dirty="0" err="1"/>
              <a:t>imunodeficitu</a:t>
            </a:r>
            <a:endParaRPr lang="cs-CZ" sz="2000" dirty="0"/>
          </a:p>
          <a:p>
            <a:pPr eaLnBrk="1" hangingPunct="1"/>
            <a:r>
              <a:rPr lang="cs-CZ" sz="2000" b="1" u="sng" dirty="0"/>
              <a:t>Střední věk </a:t>
            </a:r>
            <a:r>
              <a:rPr lang="cs-CZ" sz="2000" dirty="0"/>
              <a:t>– období nadměrného pracovního zatížení, stresy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první projevy autoimunit (i obraz </a:t>
            </a:r>
            <a:r>
              <a:rPr lang="cs-CZ" sz="2000" dirty="0" err="1"/>
              <a:t>imunodeficitu</a:t>
            </a:r>
            <a:r>
              <a:rPr lang="cs-CZ" sz="2000" dirty="0"/>
              <a:t>)</a:t>
            </a:r>
          </a:p>
          <a:p>
            <a:pPr eaLnBrk="1" hangingPunct="1"/>
            <a:r>
              <a:rPr lang="cs-CZ" sz="2000" b="1" u="sng" dirty="0"/>
              <a:t>Pozdní věk a stáří </a:t>
            </a:r>
            <a:r>
              <a:rPr lang="cs-CZ" sz="2000" dirty="0"/>
              <a:t>– spíše projevy vážných sekundárních 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           </a:t>
            </a:r>
            <a:r>
              <a:rPr lang="cs-CZ" sz="2000" dirty="0" err="1"/>
              <a:t>imunodeficitů</a:t>
            </a:r>
            <a:r>
              <a:rPr lang="cs-CZ" sz="2000" dirty="0"/>
              <a:t>, následky poruchy funkce</a:t>
            </a:r>
            <a:r>
              <a:rPr lang="cs-CZ" sz="2000" b="1" dirty="0"/>
              <a:t>    </a:t>
            </a:r>
          </a:p>
          <a:p>
            <a:pPr eaLnBrk="1" hangingPunct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989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1975"/>
          </a:xfrm>
        </p:spPr>
        <p:txBody>
          <a:bodyPr>
            <a:noAutofit/>
          </a:bodyPr>
          <a:lstStyle/>
          <a:p>
            <a:pPr algn="l" eaLnBrk="1" hangingPunct="1"/>
            <a:r>
              <a:rPr lang="cs-CZ" sz="3600" b="1" dirty="0" err="1"/>
              <a:t>Imunodeficity</a:t>
            </a:r>
            <a:r>
              <a:rPr lang="cs-CZ" sz="3600" b="1" dirty="0"/>
              <a:t> – hlavní klinické rysy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000" b="1" dirty="0"/>
              <a:t>Protilátky      </a:t>
            </a:r>
            <a:r>
              <a:rPr lang="cs-CZ" sz="2000" dirty="0"/>
              <a:t>- mikrobiální infekce (opouzdřené bakterie)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respirační - pneumonie, sinusitidy, otitidy                                   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GIT – průjmy</a:t>
            </a:r>
          </a:p>
          <a:p>
            <a:pPr eaLnBrk="1" hangingPunct="1"/>
            <a:r>
              <a:rPr lang="cs-CZ" sz="2000" b="1" dirty="0"/>
              <a:t>Komplement </a:t>
            </a:r>
            <a:r>
              <a:rPr lang="cs-CZ" sz="2000" dirty="0"/>
              <a:t>– mikrobiální infekce (pyogenní), sepse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  postižení různých systémů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  otoky u HAE – deficience C1-INH</a:t>
            </a:r>
          </a:p>
          <a:p>
            <a:pPr eaLnBrk="1" hangingPunct="1"/>
            <a:r>
              <a:rPr lang="cs-CZ" sz="2000" b="1" dirty="0"/>
              <a:t>T lymfocyty  </a:t>
            </a:r>
            <a:r>
              <a:rPr lang="cs-CZ" sz="2000" dirty="0"/>
              <a:t>-  bakteriální, plísňové, virové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 GIT – průjmy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 respirační – pneumonie, sinusitidy</a:t>
            </a:r>
          </a:p>
          <a:p>
            <a:pPr eaLnBrk="1" hangingPunct="1"/>
            <a:r>
              <a:rPr lang="cs-CZ" sz="2000" b="1" dirty="0"/>
              <a:t>Fagocyty      </a:t>
            </a:r>
            <a:r>
              <a:rPr lang="cs-CZ" sz="2000" dirty="0"/>
              <a:t>-  abscesy, recidivující kožní hnisavé infekce</a:t>
            </a:r>
          </a:p>
          <a:p>
            <a:pPr eaLnBrk="1" hangingPunct="1">
              <a:buFontTx/>
              <a:buNone/>
            </a:pPr>
            <a:r>
              <a:rPr lang="cs-CZ" sz="2000" dirty="0"/>
              <a:t>                                </a:t>
            </a:r>
            <a:r>
              <a:rPr lang="cs-CZ" sz="2000" dirty="0" err="1"/>
              <a:t>granulomatozní</a:t>
            </a:r>
            <a:r>
              <a:rPr lang="cs-CZ" sz="2000" dirty="0"/>
              <a:t> záněty</a:t>
            </a:r>
          </a:p>
        </p:txBody>
      </p:sp>
    </p:spTree>
    <p:extLst>
      <p:ext uri="{BB962C8B-B14F-4D97-AF65-F5344CB8AC3E}">
        <p14:creationId xmlns:p14="http://schemas.microsoft.com/office/powerpoint/2010/main" val="586173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1A7F8F69-BE18-42FF-8AF3-A7D75DBE1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Kazuistiky</a:t>
            </a:r>
            <a:endParaRPr lang="cs-CZ" b="1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CAB0F250-F6FD-463E-AEC1-644E6D3311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7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8903" y="184826"/>
            <a:ext cx="9144000" cy="1225685"/>
          </a:xfrm>
        </p:spPr>
        <p:txBody>
          <a:bodyPr>
            <a:normAutofit fontScale="90000"/>
          </a:bodyPr>
          <a:lstStyle/>
          <a:p>
            <a:r>
              <a:rPr lang="cs-CZ" altLang="en-US" b="1" dirty="0" smtClean="0">
                <a:solidFill>
                  <a:srgbClr val="000000"/>
                </a:solidFill>
              </a:rPr>
              <a:t/>
            </a:r>
            <a:br>
              <a:rPr lang="cs-CZ" altLang="en-US" b="1" dirty="0" smtClean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9498" y="797668"/>
            <a:ext cx="10093614" cy="5534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</a:pPr>
            <a:r>
              <a:rPr lang="cs-CZ" altLang="en-US" sz="2800" b="1" dirty="0" smtClean="0">
                <a:solidFill>
                  <a:srgbClr val="000000"/>
                </a:solidFill>
              </a:rPr>
              <a:t>MK   *2002                     </a:t>
            </a:r>
            <a:r>
              <a:rPr lang="cs-CZ" sz="3200" dirty="0" smtClean="0"/>
              <a:t>♂</a:t>
            </a:r>
          </a:p>
          <a:p>
            <a:pPr>
              <a:spcBef>
                <a:spcPts val="450"/>
              </a:spcBef>
            </a:pPr>
            <a:endParaRPr lang="cs-CZ" altLang="en-US" sz="1000" b="1" dirty="0">
              <a:solidFill>
                <a:srgbClr val="000000"/>
              </a:solidFill>
            </a:endParaRPr>
          </a:p>
          <a:p>
            <a:pPr>
              <a:spcBef>
                <a:spcPts val="450"/>
              </a:spcBef>
            </a:pPr>
            <a:r>
              <a:rPr lang="cs-CZ" altLang="en-US" sz="2400" dirty="0" smtClean="0">
                <a:solidFill>
                  <a:srgbClr val="000000"/>
                </a:solidFill>
              </a:rPr>
              <a:t>Poprvé imunologicky vyšetřen v r.2004: </a:t>
            </a:r>
          </a:p>
          <a:p>
            <a:pPr>
              <a:spcBef>
                <a:spcPts val="450"/>
              </a:spcBef>
            </a:pPr>
            <a:endParaRPr lang="cs-CZ" altLang="en-US" sz="1000" b="1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400" dirty="0" smtClean="0">
                <a:solidFill>
                  <a:srgbClr val="000000"/>
                </a:solidFill>
              </a:rPr>
              <a:t>Normální těhotenství, normální porod, normální adaptace, do 2 let stonal běžně, očkován řádně dle kalendáře BCG, </a:t>
            </a:r>
            <a:r>
              <a:rPr lang="cs-CZ" altLang="en-US" sz="2400" dirty="0" err="1" smtClean="0">
                <a:solidFill>
                  <a:srgbClr val="000000"/>
                </a:solidFill>
              </a:rPr>
              <a:t>tetravakcínou</a:t>
            </a:r>
            <a:r>
              <a:rPr lang="cs-CZ" altLang="en-US" sz="2400" dirty="0" smtClean="0">
                <a:solidFill>
                  <a:srgbClr val="000000"/>
                </a:solidFill>
              </a:rPr>
              <a:t>, HB, </a:t>
            </a:r>
            <a:r>
              <a:rPr lang="cs-CZ" altLang="en-US" sz="2400" dirty="0" err="1" smtClean="0">
                <a:solidFill>
                  <a:srgbClr val="000000"/>
                </a:solidFill>
              </a:rPr>
              <a:t>polio</a:t>
            </a:r>
            <a:r>
              <a:rPr lang="cs-CZ" altLang="en-US" sz="2400" dirty="0" smtClean="0">
                <a:solidFill>
                  <a:srgbClr val="000000"/>
                </a:solidFill>
              </a:rPr>
              <a:t> živou vakcínou, 1x živou vakcínou </a:t>
            </a:r>
            <a:r>
              <a:rPr lang="cs-CZ" altLang="en-US" sz="2400" dirty="0" err="1" smtClean="0">
                <a:solidFill>
                  <a:srgbClr val="000000"/>
                </a:solidFill>
              </a:rPr>
              <a:t>Trivivac</a:t>
            </a:r>
            <a:r>
              <a:rPr lang="cs-CZ" altLang="en-US" sz="2400" dirty="0" smtClean="0">
                <a:solidFill>
                  <a:srgbClr val="000000"/>
                </a:solidFill>
              </a:rPr>
              <a:t>, bez reakcí</a:t>
            </a: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endParaRPr lang="cs-CZ" altLang="en-US" sz="10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400" dirty="0">
                <a:solidFill>
                  <a:srgbClr val="000000"/>
                </a:solidFill>
              </a:rPr>
              <a:t>V</a:t>
            </a:r>
            <a:r>
              <a:rPr lang="cs-CZ" altLang="en-US" sz="2400" dirty="0" smtClean="0">
                <a:solidFill>
                  <a:srgbClr val="000000"/>
                </a:solidFill>
              </a:rPr>
              <a:t>e 14. měsíci  - </a:t>
            </a:r>
            <a:r>
              <a:rPr lang="cs-CZ" altLang="en-US" sz="2400" dirty="0" err="1" smtClean="0">
                <a:solidFill>
                  <a:srgbClr val="000000"/>
                </a:solidFill>
              </a:rPr>
              <a:t>varicella</a:t>
            </a:r>
            <a:r>
              <a:rPr lang="cs-CZ" altLang="en-US" sz="2400" dirty="0" smtClean="0">
                <a:solidFill>
                  <a:srgbClr val="000000"/>
                </a:solidFill>
              </a:rPr>
              <a:t> s běžným průběhem</a:t>
            </a:r>
            <a:endParaRPr lang="cs-CZ" altLang="en-US" sz="20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endParaRPr lang="cs-CZ" altLang="en-US" sz="2400" dirty="0" smtClean="0">
              <a:solidFill>
                <a:srgbClr val="000000"/>
              </a:solidFill>
            </a:endParaRP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400" dirty="0" smtClean="0">
                <a:solidFill>
                  <a:srgbClr val="000000"/>
                </a:solidFill>
                <a:latin typeface="Arial" charset="0"/>
              </a:rPr>
              <a:t>Ve 2 letech věku: recidivující protrahovaná hnisavá otitis media, bakteriologicky H. </a:t>
            </a:r>
            <a:r>
              <a:rPr lang="cs-CZ" altLang="en-US" sz="2400" dirty="0" err="1" smtClean="0">
                <a:solidFill>
                  <a:srgbClr val="000000"/>
                </a:solidFill>
                <a:latin typeface="Arial" charset="0"/>
              </a:rPr>
              <a:t>influenzae</a:t>
            </a:r>
            <a:endParaRPr lang="cs-CZ" altLang="en-US" sz="24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endParaRPr lang="cs-CZ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spcBef>
                <a:spcPts val="450"/>
              </a:spcBef>
              <a:buFont typeface="Wingdings" charset="2"/>
              <a:buChar char="q"/>
            </a:pPr>
            <a:r>
              <a:rPr lang="cs-CZ" altLang="en-US" sz="2400" dirty="0">
                <a:solidFill>
                  <a:srgbClr val="000000"/>
                </a:solidFill>
                <a:latin typeface="Arial" charset="0"/>
              </a:rPr>
              <a:t>N</a:t>
            </a:r>
            <a:r>
              <a:rPr lang="cs-CZ" altLang="en-US" sz="2400" dirty="0" smtClean="0">
                <a:solidFill>
                  <a:srgbClr val="000000"/>
                </a:solidFill>
                <a:latin typeface="Arial" charset="0"/>
              </a:rPr>
              <a:t>utná hospitalizace, opakovaná ATB léčba</a:t>
            </a:r>
          </a:p>
          <a:p>
            <a:pPr marL="285750" indent="-285750">
              <a:buFont typeface="Wingdings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828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Laboratorní výsledky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dirty="0" err="1">
                <a:solidFill>
                  <a:srgbClr val="000000"/>
                </a:solidFill>
                <a:latin typeface="Arial" charset="0"/>
              </a:rPr>
              <a:t>IgG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 1,89 g/l  (5,9-11,7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 marL="0" indent="0">
              <a:buNone/>
            </a:pPr>
            <a:r>
              <a:rPr lang="cs-CZ" altLang="en-US" dirty="0" err="1" smtClean="0">
                <a:solidFill>
                  <a:srgbClr val="000000"/>
                </a:solidFill>
                <a:latin typeface="Arial" charset="0"/>
              </a:rPr>
              <a:t>IgA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&lt;0,11 (0,6-2,2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) </a:t>
            </a:r>
          </a:p>
          <a:p>
            <a:pPr marL="0" indent="0">
              <a:buNone/>
            </a:pPr>
            <a:r>
              <a:rPr lang="cs-CZ" altLang="en-US" dirty="0" err="1" smtClean="0">
                <a:solidFill>
                  <a:srgbClr val="000000"/>
                </a:solidFill>
                <a:latin typeface="Arial" charset="0"/>
              </a:rPr>
              <a:t>IgM</a:t>
            </a:r>
            <a:r>
              <a:rPr lang="cs-CZ" altLang="en-US" dirty="0" smtClean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&lt;0,08 (0,4-1,6)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CD3% 86,61   (66-76)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CD3      2,19   (1,4-2,0) 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CD4%  54,27  (33-41)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CD4       1,37  (0,7-1,1) 10</a:t>
            </a:r>
            <a:r>
              <a:rPr lang="cs-CZ" altLang="en-US" baseline="30000" dirty="0">
                <a:solidFill>
                  <a:srgbClr val="000000"/>
                </a:solidFill>
                <a:latin typeface="Arial" charset="0"/>
              </a:rPr>
              <a:t>9</a:t>
            </a: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/l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CD8%  27,5 – v normě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solidFill>
                  <a:srgbClr val="000000"/>
                </a:solidFill>
                <a:latin typeface="Arial" charset="0"/>
              </a:rPr>
              <a:t>CD8       0,7 – v normě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latin typeface="Arial" charset="0"/>
              </a:rPr>
              <a:t>CD19%  0,08  (12-22)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cs-CZ" altLang="en-US" dirty="0">
                <a:latin typeface="Arial" charset="0"/>
              </a:rPr>
              <a:t>CD19     0,00  (0,3-0,5) 10</a:t>
            </a:r>
            <a:r>
              <a:rPr lang="cs-CZ" altLang="en-US" baseline="30000" dirty="0">
                <a:latin typeface="Arial" charset="0"/>
              </a:rPr>
              <a:t>9</a:t>
            </a:r>
            <a:r>
              <a:rPr lang="cs-CZ" altLang="en-US" dirty="0">
                <a:latin typeface="Arial" charset="0"/>
              </a:rPr>
              <a:t>/l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3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1564</Words>
  <Application>Microsoft Office PowerPoint</Application>
  <PresentationFormat>Vlastní</PresentationFormat>
  <Paragraphs>315</Paragraphs>
  <Slides>33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Office</vt:lpstr>
      <vt:lpstr>Primární imunodeficience</vt:lpstr>
      <vt:lpstr>Imunodeficity</vt:lpstr>
      <vt:lpstr>Jiné rozdělení imunodeficiencí</vt:lpstr>
      <vt:lpstr>10 varovných známek možného primárního imunodeficitu (PID)</vt:lpstr>
      <vt:lpstr>Imunodeficity – kritická věková období projevů</vt:lpstr>
      <vt:lpstr>Imunodeficity – hlavní klinické rysy</vt:lpstr>
      <vt:lpstr>Kazuistiky</vt:lpstr>
      <vt:lpstr> </vt:lpstr>
      <vt:lpstr>Laboratorní výsledky </vt:lpstr>
      <vt:lpstr>Laboratorní výsledky </vt:lpstr>
      <vt:lpstr>Prezentace aplikace PowerPoint</vt:lpstr>
      <vt:lpstr>Diagnostický závěr:   X-vázaná agamaglobulinémie (XLA)</vt:lpstr>
      <vt:lpstr>X-vázaná (Brutonova) agamaglobulinémie (XLA)</vt:lpstr>
      <vt:lpstr>Diagnostická kritéria dle ESID   X-vázaná agamaglobulinémie (XLA) </vt:lpstr>
      <vt:lpstr>Prezentace aplikace PowerPoint</vt:lpstr>
      <vt:lpstr>Prezentace aplikace PowerPoint</vt:lpstr>
      <vt:lpstr>Laboratorní výsledky </vt:lpstr>
      <vt:lpstr>Laboratorní výsledky </vt:lpstr>
      <vt:lpstr>Laboratorní výsledky </vt:lpstr>
      <vt:lpstr>Laboratorní výsledky </vt:lpstr>
      <vt:lpstr>Diagnostický závěr:   Běžný variabilní imunodeficit (CVID)</vt:lpstr>
      <vt:lpstr>Běžný variabilní imunodeficit (CVID) </vt:lpstr>
      <vt:lpstr>Diagnostická kritéria dle ESID/PAGID –  běžný variabilní imunodeficit (CVID)</vt:lpstr>
      <vt:lpstr>Léčba</vt:lpstr>
      <vt:lpstr>Další průběh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Diagnostická kritéria –  selektivní deficit IgA (SIAD)</vt:lpstr>
      <vt:lpstr>Léčba</vt:lpstr>
    </vt:vector>
  </TitlesOfParts>
  <Company>Fakultní nemocnice Plzeň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Primární imunodeficience</dc:title>
  <dc:creator>Liska Martin (UIA)</dc:creator>
  <cp:lastModifiedBy>seminarka</cp:lastModifiedBy>
  <cp:revision>16</cp:revision>
  <dcterms:created xsi:type="dcterms:W3CDTF">2017-11-23T06:45:47Z</dcterms:created>
  <dcterms:modified xsi:type="dcterms:W3CDTF">2017-11-29T10:41:43Z</dcterms:modified>
</cp:coreProperties>
</file>