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57" r:id="rId3"/>
    <p:sldId id="360" r:id="rId4"/>
    <p:sldId id="372" r:id="rId5"/>
    <p:sldId id="359" r:id="rId6"/>
    <p:sldId id="369" r:id="rId7"/>
    <p:sldId id="370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410" r:id="rId16"/>
    <p:sldId id="393" r:id="rId17"/>
    <p:sldId id="405" r:id="rId18"/>
    <p:sldId id="394" r:id="rId19"/>
    <p:sldId id="395" r:id="rId20"/>
    <p:sldId id="397" r:id="rId21"/>
    <p:sldId id="399" r:id="rId22"/>
    <p:sldId id="400" r:id="rId23"/>
    <p:sldId id="382" r:id="rId24"/>
    <p:sldId id="374" r:id="rId25"/>
    <p:sldId id="401" r:id="rId26"/>
    <p:sldId id="379" r:id="rId27"/>
    <p:sldId id="378" r:id="rId28"/>
    <p:sldId id="380" r:id="rId29"/>
    <p:sldId id="428" r:id="rId30"/>
    <p:sldId id="426" r:id="rId31"/>
    <p:sldId id="427" r:id="rId32"/>
    <p:sldId id="429" r:id="rId33"/>
    <p:sldId id="411" r:id="rId34"/>
    <p:sldId id="430" r:id="rId35"/>
    <p:sldId id="431" r:id="rId36"/>
    <p:sldId id="432" r:id="rId37"/>
    <p:sldId id="435" r:id="rId38"/>
    <p:sldId id="433" r:id="rId39"/>
    <p:sldId id="434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36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F770-18CC-49AC-9AE3-79FD35A8FC93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EB07-169C-4AE2-8053-B465535001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02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A99F-CA43-48B5-83A9-D26006CF7E3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0C46-B410-4F42-9742-7306629D1485}" type="datetimeFigureOut">
              <a:rPr lang="cs-CZ" smtClean="0"/>
              <a:pPr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1857364"/>
            <a:ext cx="4214842" cy="92869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Imunologie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6000" b="1" dirty="0" smtClean="0">
                <a:solidFill>
                  <a:schemeClr val="tx1"/>
                </a:solidFill>
              </a:rPr>
              <a:t>seminář 1</a:t>
            </a:r>
            <a:endParaRPr lang="cs-CZ" sz="6000" b="1" dirty="0">
              <a:solidFill>
                <a:schemeClr val="tx1"/>
              </a:solidFill>
            </a:endParaRPr>
          </a:p>
        </p:txBody>
      </p:sp>
      <p:pic>
        <p:nvPicPr>
          <p:cNvPr id="8" name="Obrázek 7" descr="https://encrypted-tbn0.gstatic.com/images?q=tbn:ANd9GcTeWng1NO6li93xgbOw06rgLn2-VXaQ3KUPH2RaXcDKR7s-PrH3O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643570" y="5572140"/>
            <a:ext cx="22981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Book Antiqua" pitchFamily="18" charset="0"/>
              </a:rPr>
              <a:t>J. Ochotná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7224" y="2428868"/>
            <a:ext cx="7709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Imunologie seminář 2</a:t>
            </a:r>
          </a:p>
          <a:p>
            <a:pPr algn="ctr"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Vyšetření nespecifické imunity</a:t>
            </a:r>
            <a:endParaRPr lang="cs-CZ" sz="4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>
                <a:solidFill>
                  <a:srgbClr val="FF00FF"/>
                </a:solidFill>
                <a:latin typeface="Book Antiqua" pitchFamily="18" charset="0"/>
              </a:rPr>
              <a:t>Imunoprecipitační</a:t>
            </a:r>
            <a:r>
              <a:rPr lang="cs-CZ" sz="4000" b="1" dirty="0" smtClean="0">
                <a:solidFill>
                  <a:srgbClr val="FF00FF"/>
                </a:solidFill>
                <a:latin typeface="Book Antiqua" pitchFamily="18" charset="0"/>
              </a:rPr>
              <a:t> křivka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455612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3124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35937" cy="51117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CC0099"/>
                </a:solidFill>
                <a:latin typeface="Book Antiqua" pitchFamily="18" charset="0"/>
              </a:rPr>
              <a:t>Zákalové metody: nefelometrie a turbidimetrie</a:t>
            </a:r>
          </a:p>
          <a:p>
            <a:pPr>
              <a:buFontTx/>
              <a:buNone/>
            </a:pPr>
            <a:endParaRPr lang="cs-CZ" sz="2800" b="1" dirty="0" smtClean="0">
              <a:solidFill>
                <a:srgbClr val="CC0099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>
                <a:latin typeface="Book Antiqua" pitchFamily="18" charset="0"/>
              </a:rPr>
              <a:t>Použití: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používá se pro stanovení vzorků s </a:t>
            </a:r>
            <a:r>
              <a:rPr lang="cs-CZ" sz="2400" b="1" u="sng" dirty="0" smtClean="0">
                <a:latin typeface="Book Antiqua" pitchFamily="18" charset="0"/>
              </a:rPr>
              <a:t>vyšší koncentrací</a:t>
            </a:r>
            <a:r>
              <a:rPr lang="cs-CZ" sz="2400" u="sng" dirty="0" smtClean="0">
                <a:latin typeface="Book Antiqua" pitchFamily="18" charset="0"/>
              </a:rPr>
              <a:t> </a:t>
            </a:r>
            <a:r>
              <a:rPr lang="cs-CZ" sz="2400" b="1" u="sng" dirty="0" smtClean="0">
                <a:latin typeface="Book Antiqua" pitchFamily="18" charset="0"/>
              </a:rPr>
              <a:t>proteinů</a:t>
            </a:r>
            <a:r>
              <a:rPr lang="cs-CZ" sz="2400" dirty="0" smtClean="0">
                <a:latin typeface="Book Antiqua" pitchFamily="18" charset="0"/>
              </a:rPr>
              <a:t> </a:t>
            </a:r>
          </a:p>
          <a:p>
            <a:pPr lvl="1">
              <a:lnSpc>
                <a:spcPct val="150000"/>
              </a:lnSpc>
              <a:buNone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stanovení množství (koncentrací) běžných proteinů lidského séra (jednotlivé třídy </a:t>
            </a:r>
            <a:r>
              <a:rPr lang="cs-CZ" sz="2400" dirty="0" err="1" smtClean="0">
                <a:latin typeface="Book Antiqua" pitchFamily="18" charset="0"/>
              </a:rPr>
              <a:t>Ig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CRP</a:t>
            </a:r>
            <a:r>
              <a:rPr lang="cs-CZ" sz="2400" dirty="0" smtClean="0">
                <a:latin typeface="Book Antiqua" pitchFamily="18" charset="0"/>
              </a:rPr>
              <a:t>, RF,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složky komplementu C3 a C4, C1 INH</a:t>
            </a:r>
            <a:r>
              <a:rPr lang="cs-CZ" sz="2400" dirty="0" smtClean="0">
                <a:latin typeface="Book Antiqu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312497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Nefelometrie</a:t>
            </a:r>
            <a:endParaRPr lang="cs-CZ" sz="3600" dirty="0" smtClean="0">
              <a:solidFill>
                <a:srgbClr val="CC0099"/>
              </a:solidFill>
              <a:latin typeface="Book Antiqua" pitchFamily="18" charset="0"/>
            </a:endParaRPr>
          </a:p>
        </p:txBody>
      </p:sp>
      <p:sp>
        <p:nvSpPr>
          <p:cNvPr id="6147" name="Subtitle 20"/>
          <p:cNvSpPr>
            <a:spLocks noGrp="1"/>
          </p:cNvSpPr>
          <p:nvPr>
            <p:ph type="subTitle" idx="1"/>
          </p:nvPr>
        </p:nvSpPr>
        <p:spPr>
          <a:xfrm>
            <a:off x="755650" y="1500188"/>
            <a:ext cx="7777163" cy="466566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cs-CZ" sz="8800" b="1" dirty="0" smtClean="0">
                <a:solidFill>
                  <a:schemeClr val="tx1"/>
                </a:solidFill>
                <a:latin typeface="Book Antiqua" pitchFamily="18" charset="0"/>
              </a:rPr>
              <a:t>Princip: </a:t>
            </a: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Základem metody je měření </a:t>
            </a:r>
            <a:r>
              <a:rPr lang="cs-CZ" sz="8800" dirty="0" smtClean="0">
                <a:solidFill>
                  <a:srgbClr val="3333CC"/>
                </a:solidFill>
                <a:latin typeface="Book Antiqua" pitchFamily="18" charset="0"/>
              </a:rPr>
              <a:t>intenzity odraženého světla</a:t>
            </a: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 od zákalu vzniklého reakcí </a:t>
            </a:r>
            <a:r>
              <a:rPr lang="cs-CZ" sz="8800" dirty="0" err="1" smtClean="0">
                <a:solidFill>
                  <a:schemeClr val="tx1"/>
                </a:solidFill>
                <a:latin typeface="Book Antiqua" pitchFamily="18" charset="0"/>
              </a:rPr>
              <a:t>Ag</a:t>
            </a: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 – Ab.</a:t>
            </a:r>
          </a:p>
          <a:p>
            <a:pPr algn="l">
              <a:lnSpc>
                <a:spcPct val="170000"/>
              </a:lnSpc>
            </a:pP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				</a:t>
            </a:r>
            <a:r>
              <a:rPr lang="cs-CZ" sz="8800" b="1" dirty="0" smtClean="0">
                <a:solidFill>
                  <a:schemeClr val="tx1"/>
                </a:solidFill>
                <a:latin typeface="Book Antiqua" pitchFamily="18" charset="0"/>
              </a:rPr>
              <a:t>		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 D</a:t>
            </a:r>
            <a:endParaRPr lang="cs-CZ" sz="8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>
              <a:lnSpc>
                <a:spcPct val="170000"/>
              </a:lnSpc>
            </a:pP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Z – zdroj (laser, výbojka)			 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↑</a:t>
            </a:r>
            <a:endParaRPr lang="cs-CZ" sz="8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>
              <a:lnSpc>
                <a:spcPct val="170000"/>
              </a:lnSpc>
            </a:pP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K – kyveta se vzorkem	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Z →→→→ K (</a:t>
            </a:r>
            <a:r>
              <a:rPr lang="cs-CZ" sz="8800" dirty="0" err="1" smtClean="0">
                <a:solidFill>
                  <a:srgbClr val="0000FF"/>
                </a:solidFill>
                <a:latin typeface="Book Antiqua" pitchFamily="18" charset="0"/>
              </a:rPr>
              <a:t>Ag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-Ab)</a:t>
            </a:r>
          </a:p>
          <a:p>
            <a:pPr algn="l">
              <a:lnSpc>
                <a:spcPct val="170000"/>
              </a:lnSpc>
            </a:pPr>
            <a:r>
              <a:rPr lang="cs-CZ" sz="8800" dirty="0" smtClean="0">
                <a:solidFill>
                  <a:schemeClr val="tx1"/>
                </a:solidFill>
                <a:latin typeface="Book Antiqua" pitchFamily="18" charset="0"/>
              </a:rPr>
              <a:t>D – detektor   </a:t>
            </a:r>
            <a:r>
              <a:rPr lang="cs-CZ" sz="8800" dirty="0" smtClean="0">
                <a:latin typeface="Book Antiqua" pitchFamily="18" charset="0"/>
              </a:rPr>
              <a:t>                       	     		 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↓</a:t>
            </a:r>
          </a:p>
          <a:p>
            <a:pPr algn="l">
              <a:lnSpc>
                <a:spcPct val="170000"/>
              </a:lnSpc>
            </a:pPr>
            <a:r>
              <a:rPr lang="cs-CZ" sz="8800" dirty="0" smtClean="0">
                <a:latin typeface="Book Antiqua" pitchFamily="18" charset="0"/>
              </a:rPr>
              <a:t>						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 D</a:t>
            </a:r>
          </a:p>
          <a:p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			</a:t>
            </a:r>
          </a:p>
          <a:p>
            <a:r>
              <a:rPr lang="cs-CZ" sz="8800" dirty="0" smtClean="0">
                <a:latin typeface="Book Antiqua" pitchFamily="18" charset="0"/>
              </a:rPr>
              <a:t>   	  			</a:t>
            </a:r>
            <a:r>
              <a:rPr lang="cs-CZ" sz="8800" dirty="0" smtClean="0">
                <a:solidFill>
                  <a:srgbClr val="0000FF"/>
                </a:solidFill>
                <a:latin typeface="Book Antiqua" pitchFamily="18" charset="0"/>
              </a:rPr>
              <a:t>			</a:t>
            </a:r>
          </a:p>
          <a:p>
            <a:r>
              <a:rPr lang="cs-CZ" sz="8800" dirty="0" smtClean="0">
                <a:latin typeface="Book Antiqua" pitchFamily="18" charset="0"/>
              </a:rPr>
              <a:t> </a:t>
            </a:r>
          </a:p>
          <a:p>
            <a:r>
              <a:rPr lang="cs-CZ" sz="8800" dirty="0" smtClean="0">
                <a:latin typeface="Book Antiqua" pitchFamily="18" charset="0"/>
              </a:rPr>
              <a:t/>
            </a:r>
            <a:br>
              <a:rPr lang="cs-CZ" sz="8800" dirty="0" smtClean="0">
                <a:latin typeface="Book Antiqua" pitchFamily="18" charset="0"/>
              </a:rPr>
            </a:br>
            <a:r>
              <a:rPr lang="cs-CZ" sz="8800" dirty="0" smtClean="0"/>
              <a:t> 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26867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Nefelometrie</a:t>
            </a:r>
          </a:p>
        </p:txBody>
      </p:sp>
      <p:sp>
        <p:nvSpPr>
          <p:cNvPr id="7171" name="Subtitle 20"/>
          <p:cNvSpPr>
            <a:spLocks noGrp="1"/>
          </p:cNvSpPr>
          <p:nvPr>
            <p:ph type="subTitle" idx="1"/>
          </p:nvPr>
        </p:nvSpPr>
        <p:spPr>
          <a:xfrm>
            <a:off x="468313" y="1571625"/>
            <a:ext cx="7848600" cy="1285875"/>
          </a:xfrm>
        </p:spPr>
        <p:txBody>
          <a:bodyPr/>
          <a:lstStyle/>
          <a:p>
            <a:pPr algn="just"/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Vyhodnocení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dle </a:t>
            </a:r>
            <a:r>
              <a:rPr lang="cs-CZ" sz="2400" b="1" dirty="0" smtClean="0">
                <a:solidFill>
                  <a:srgbClr val="3333CC"/>
                </a:solidFill>
                <a:latin typeface="Book Antiqua" pitchFamily="18" charset="0"/>
              </a:rPr>
              <a:t>kalibrační křivky 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sestavené pomocí standardu (</a:t>
            </a:r>
            <a:r>
              <a:rPr lang="cs-CZ" sz="2400" dirty="0" err="1" smtClean="0">
                <a:solidFill>
                  <a:schemeClr val="tx1"/>
                </a:solidFill>
                <a:latin typeface="Book Antiqua" pitchFamily="18" charset="0"/>
              </a:rPr>
              <a:t>Ag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o známé koncentraci) a získaných odpovídajících hodnot intenzity odraženého světla.</a:t>
            </a:r>
          </a:p>
          <a:p>
            <a:pPr algn="just"/>
            <a:endParaRPr lang="cs-CZ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642938" y="2571750"/>
            <a:ext cx="8501062" cy="4071938"/>
            <a:chOff x="2256" y="896"/>
            <a:chExt cx="5169" cy="2593"/>
          </a:xfrm>
        </p:grpSpPr>
        <p:sp>
          <p:nvSpPr>
            <p:cNvPr id="717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038" y="896"/>
              <a:ext cx="4387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Line 14"/>
            <p:cNvSpPr>
              <a:spLocks noChangeShapeType="1"/>
            </p:cNvSpPr>
            <p:nvPr/>
          </p:nvSpPr>
          <p:spPr bwMode="auto">
            <a:xfrm>
              <a:off x="3284" y="1399"/>
              <a:ext cx="0" cy="1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Line 13"/>
            <p:cNvSpPr>
              <a:spLocks noChangeShapeType="1"/>
            </p:cNvSpPr>
            <p:nvPr/>
          </p:nvSpPr>
          <p:spPr bwMode="auto">
            <a:xfrm>
              <a:off x="3284" y="3251"/>
              <a:ext cx="3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2256" y="1487"/>
              <a:ext cx="956" cy="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cs-CZ" sz="2000" dirty="0">
                  <a:ea typeface="Times New Roman" pitchFamily="18" charset="0"/>
                  <a:cs typeface="Arial" charset="0"/>
                </a:rPr>
                <a:t>intenzita odraženého světla</a:t>
              </a:r>
            </a:p>
            <a:p>
              <a:endParaRPr lang="cs-CZ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5969" y="3251"/>
              <a:ext cx="1456" cy="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cs-CZ" sz="2000" dirty="0">
                  <a:ea typeface="Times New Roman" pitchFamily="18" charset="0"/>
                  <a:cs typeface="Arial" charset="0"/>
                </a:rPr>
                <a:t>koncentrace </a:t>
              </a:r>
              <a:r>
                <a:rPr lang="cs-CZ" sz="2000" dirty="0" err="1">
                  <a:ea typeface="Times New Roman" pitchFamily="18" charset="0"/>
                  <a:cs typeface="Arial" charset="0"/>
                </a:rPr>
                <a:t>Ag</a:t>
              </a:r>
              <a:endParaRPr lang="cs-CZ" sz="2000" dirty="0">
                <a:ea typeface="Times New Roman" pitchFamily="18" charset="0"/>
                <a:cs typeface="Arial" charset="0"/>
              </a:endParaRPr>
            </a:p>
            <a:p>
              <a:endParaRPr lang="cs-CZ" sz="2000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4016" y="1523"/>
              <a:ext cx="1831" cy="1358"/>
            </a:xfrm>
            <a:custGeom>
              <a:avLst/>
              <a:gdLst>
                <a:gd name="T0" fmla="*/ 0 w 2520"/>
                <a:gd name="T1" fmla="*/ 2160 h 2160"/>
                <a:gd name="T2" fmla="*/ 540 w 2520"/>
                <a:gd name="T3" fmla="*/ 1980 h 2160"/>
                <a:gd name="T4" fmla="*/ 900 w 2520"/>
                <a:gd name="T5" fmla="*/ 1620 h 2160"/>
                <a:gd name="T6" fmla="*/ 1800 w 2520"/>
                <a:gd name="T7" fmla="*/ 360 h 2160"/>
                <a:gd name="T8" fmla="*/ 2520 w 2520"/>
                <a:gd name="T9" fmla="*/ 0 h 2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0"/>
                <a:gd name="T16" fmla="*/ 0 h 2160"/>
                <a:gd name="T17" fmla="*/ 2520 w 2520"/>
                <a:gd name="T18" fmla="*/ 2160 h 2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0" h="2160">
                  <a:moveTo>
                    <a:pt x="0" y="2160"/>
                  </a:moveTo>
                  <a:cubicBezTo>
                    <a:pt x="195" y="2115"/>
                    <a:pt x="390" y="2070"/>
                    <a:pt x="540" y="1980"/>
                  </a:cubicBezTo>
                  <a:cubicBezTo>
                    <a:pt x="690" y="1890"/>
                    <a:pt x="690" y="1890"/>
                    <a:pt x="900" y="1620"/>
                  </a:cubicBezTo>
                  <a:cubicBezTo>
                    <a:pt x="1110" y="1350"/>
                    <a:pt x="1530" y="630"/>
                    <a:pt x="1800" y="360"/>
                  </a:cubicBezTo>
                  <a:cubicBezTo>
                    <a:pt x="2070" y="90"/>
                    <a:pt x="2400" y="60"/>
                    <a:pt x="25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 flipV="1">
              <a:off x="4993" y="2140"/>
              <a:ext cx="1" cy="111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 flipV="1">
              <a:off x="5481" y="1646"/>
              <a:ext cx="0" cy="160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Line 7"/>
            <p:cNvSpPr>
              <a:spLocks noChangeShapeType="1"/>
            </p:cNvSpPr>
            <p:nvPr/>
          </p:nvSpPr>
          <p:spPr bwMode="auto">
            <a:xfrm>
              <a:off x="4627" y="2634"/>
              <a:ext cx="1" cy="61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Line 6"/>
            <p:cNvSpPr>
              <a:spLocks noChangeShapeType="1"/>
            </p:cNvSpPr>
            <p:nvPr/>
          </p:nvSpPr>
          <p:spPr bwMode="auto">
            <a:xfrm flipH="1">
              <a:off x="3284" y="2757"/>
              <a:ext cx="109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5"/>
            <p:cNvSpPr>
              <a:spLocks noChangeShapeType="1"/>
            </p:cNvSpPr>
            <p:nvPr/>
          </p:nvSpPr>
          <p:spPr bwMode="auto">
            <a:xfrm flipH="1">
              <a:off x="3284" y="2634"/>
              <a:ext cx="1343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Line 4"/>
            <p:cNvSpPr>
              <a:spLocks noChangeShapeType="1"/>
            </p:cNvSpPr>
            <p:nvPr/>
          </p:nvSpPr>
          <p:spPr bwMode="auto">
            <a:xfrm>
              <a:off x="4383" y="2757"/>
              <a:ext cx="0" cy="49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Line 3"/>
            <p:cNvSpPr>
              <a:spLocks noChangeShapeType="1"/>
            </p:cNvSpPr>
            <p:nvPr/>
          </p:nvSpPr>
          <p:spPr bwMode="auto">
            <a:xfrm flipH="1">
              <a:off x="3284" y="2140"/>
              <a:ext cx="170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Line 2"/>
            <p:cNvSpPr>
              <a:spLocks noChangeShapeType="1"/>
            </p:cNvSpPr>
            <p:nvPr/>
          </p:nvSpPr>
          <p:spPr bwMode="auto">
            <a:xfrm flipH="1">
              <a:off x="3299" y="1599"/>
              <a:ext cx="2197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721602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135938" cy="50006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cs-CZ" sz="2600" b="1" dirty="0" smtClean="0">
                <a:latin typeface="Book Antiqua" pitchFamily="18" charset="0"/>
              </a:rPr>
              <a:t>Princip:</a:t>
            </a:r>
            <a:r>
              <a:rPr lang="cs-CZ" sz="2600" dirty="0" smtClean="0">
                <a:latin typeface="Book Antiqua" pitchFamily="18" charset="0"/>
              </a:rPr>
              <a:t> Při turbidimetrii se měří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</a:rPr>
              <a:t>úbytek intenzity světla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cs-CZ" sz="2600" dirty="0" smtClean="0">
                <a:latin typeface="Book Antiqua" pitchFamily="18" charset="0"/>
              </a:rPr>
              <a:t>po jeho průchodu kyvetou obsahující IK,</a:t>
            </a:r>
            <a:r>
              <a:rPr lang="cs-CZ" sz="2800" dirty="0" smtClean="0">
                <a:latin typeface="Book Antiqua" pitchFamily="18" charset="0"/>
              </a:rPr>
              <a:t> tzv. </a:t>
            </a:r>
            <a:r>
              <a:rPr lang="cs-CZ" sz="2800" dirty="0" err="1" smtClean="0">
                <a:latin typeface="Book Antiqua" pitchFamily="18" charset="0"/>
              </a:rPr>
              <a:t>turbidance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6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dirty="0" smtClean="0">
                <a:latin typeface="Book Antiqua" pitchFamily="18" charset="0"/>
              </a:rPr>
              <a:t> 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dirty="0" smtClean="0">
                <a:latin typeface="Book Antiqua" pitchFamily="18" charset="0"/>
              </a:rPr>
              <a:t>Zdroj – Kyveta – Detektor jsou umístěny v jedné přímce: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1300" dirty="0" smtClean="0">
                <a:latin typeface="Book Antiqua" pitchFamily="18" charset="0"/>
              </a:rPr>
              <a:t>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dirty="0" smtClean="0">
                <a:latin typeface="Book Antiqua" pitchFamily="18" charset="0"/>
              </a:rPr>
              <a:t>                </a:t>
            </a:r>
            <a:r>
              <a:rPr lang="cs-CZ" sz="2600" dirty="0" smtClean="0">
                <a:solidFill>
                  <a:srgbClr val="0000FF"/>
                </a:solidFill>
                <a:latin typeface="Book Antiqua" pitchFamily="18" charset="0"/>
              </a:rPr>
              <a:t>Z →→→→ IK (</a:t>
            </a:r>
            <a:r>
              <a:rPr lang="cs-CZ" sz="2600" dirty="0" err="1" smtClean="0">
                <a:solidFill>
                  <a:srgbClr val="0000FF"/>
                </a:solidFill>
                <a:latin typeface="Book Antiqua" pitchFamily="18" charset="0"/>
              </a:rPr>
              <a:t>Ag</a:t>
            </a:r>
            <a:r>
              <a:rPr lang="cs-CZ" sz="2600" dirty="0" smtClean="0">
                <a:solidFill>
                  <a:srgbClr val="0000FF"/>
                </a:solidFill>
                <a:latin typeface="Book Antiqua" pitchFamily="18" charset="0"/>
              </a:rPr>
              <a:t>-Ab)  →  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1300" dirty="0" smtClean="0">
                <a:latin typeface="Book Antiqua" pitchFamily="18" charset="0"/>
              </a:rPr>
              <a:t> 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b="1" dirty="0" smtClean="0">
                <a:latin typeface="Book Antiqua" pitchFamily="18" charset="0"/>
              </a:rPr>
              <a:t>Vyhodnocení:</a:t>
            </a:r>
            <a:r>
              <a:rPr lang="cs-CZ" sz="2600" dirty="0" smtClean="0">
                <a:latin typeface="Book Antiqua" pitchFamily="18" charset="0"/>
              </a:rPr>
              <a:t> dle kalibrační křivky</a:t>
            </a:r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Turbidimetrie</a:t>
            </a:r>
            <a:endParaRPr lang="cs-CZ" sz="3600" dirty="0" smtClean="0">
              <a:solidFill>
                <a:srgbClr val="CC00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528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316912" cy="550863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EIA – enzyme </a:t>
            </a:r>
            <a:r>
              <a:rPr lang="cs-CZ" sz="3600" b="1" dirty="0" err="1" smtClean="0">
                <a:solidFill>
                  <a:srgbClr val="CC0099"/>
                </a:solidFill>
                <a:latin typeface="Book Antiqua" pitchFamily="18" charset="0"/>
              </a:rPr>
              <a:t>immunoassay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endParaRPr lang="cs-CZ" dirty="0" smtClean="0">
              <a:latin typeface="Book Antiqua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072494" cy="4572032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latin typeface="Book Antiqua" pitchFamily="18" charset="0"/>
              </a:rPr>
              <a:t/>
            </a:r>
            <a:br>
              <a:rPr lang="cs-CZ" sz="2400" b="1" dirty="0" smtClean="0">
                <a:latin typeface="Book Antiqua" pitchFamily="18" charset="0"/>
              </a:rPr>
            </a:br>
            <a:r>
              <a:rPr lang="cs-CZ" sz="2400" b="1" dirty="0" smtClean="0">
                <a:latin typeface="Book Antiqua" pitchFamily="18" charset="0"/>
              </a:rPr>
              <a:t>Princip: </a:t>
            </a:r>
            <a:r>
              <a:rPr lang="cs-CZ" sz="2400" dirty="0" err="1" smtClean="0">
                <a:solidFill>
                  <a:srgbClr val="0000FF"/>
                </a:solidFill>
                <a:latin typeface="Book Antiqua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</a:rPr>
              <a:t> nebo </a:t>
            </a:r>
            <a:r>
              <a:rPr lang="cs-CZ" sz="2400" dirty="0" smtClean="0">
                <a:solidFill>
                  <a:srgbClr val="0000FF"/>
                </a:solidFill>
                <a:latin typeface="Book Antiqua" pitchFamily="18" charset="0"/>
              </a:rPr>
              <a:t>Ab značená enzymem</a:t>
            </a:r>
            <a:r>
              <a:rPr lang="cs-CZ" sz="2400" dirty="0" smtClean="0">
                <a:latin typeface="Book Antiqua" pitchFamily="18" charset="0"/>
              </a:rPr>
              <a:t> (</a:t>
            </a:r>
            <a:r>
              <a:rPr lang="cs-CZ" sz="2400" dirty="0" err="1" smtClean="0">
                <a:latin typeface="Book Antiqua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</a:rPr>
              <a:t>*, Ab*), který reaguje s přidaným substrátem za vzniku výsledného produktu, který detekujeme</a:t>
            </a:r>
          </a:p>
          <a:p>
            <a:pPr>
              <a:buNone/>
            </a:pPr>
            <a:endParaRPr lang="cs-CZ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Book Antiqua" pitchFamily="18" charset="0"/>
              </a:rPr>
              <a:t>    Vyhodnocení:</a:t>
            </a:r>
            <a:r>
              <a:rPr lang="cs-CZ" sz="2400" dirty="0" smtClean="0">
                <a:latin typeface="Book Antiqua" pitchFamily="18" charset="0"/>
              </a:rPr>
              <a:t> pomocí </a:t>
            </a:r>
            <a:r>
              <a:rPr lang="cs-CZ" sz="2400" b="1" dirty="0" smtClean="0">
                <a:solidFill>
                  <a:srgbClr val="0000FF"/>
                </a:solidFill>
                <a:latin typeface="Book Antiqua" pitchFamily="18" charset="0"/>
              </a:rPr>
              <a:t>kalibrační křivky</a:t>
            </a:r>
          </a:p>
          <a:p>
            <a:pPr>
              <a:buNone/>
            </a:pPr>
            <a:endParaRPr lang="cs-CZ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Book Antiqua" pitchFamily="18" charset="0"/>
              </a:rPr>
              <a:t>    Použití:</a:t>
            </a:r>
            <a:r>
              <a:rPr lang="cs-CZ" sz="2400" dirty="0" smtClean="0">
                <a:latin typeface="Book Antiqua" pitchFamily="18" charset="0"/>
              </a:rPr>
              <a:t> kvantitativní stanovení </a:t>
            </a:r>
            <a:r>
              <a:rPr lang="cs-CZ" sz="2400" dirty="0" smtClean="0">
                <a:solidFill>
                  <a:srgbClr val="0000FF"/>
                </a:solidFill>
                <a:latin typeface="Book Antiqua" pitchFamily="18" charset="0"/>
              </a:rPr>
              <a:t>malých množství</a:t>
            </a:r>
            <a:r>
              <a:rPr lang="cs-CZ" sz="2400" dirty="0" smtClean="0">
                <a:latin typeface="Book Antiqua" pitchFamily="18" charset="0"/>
              </a:rPr>
              <a:t> některých proteinů (př. specifických Ab, hormonů, </a:t>
            </a:r>
            <a:r>
              <a:rPr lang="cs-CZ" sz="2400" dirty="0" err="1" smtClean="0">
                <a:latin typeface="Book Antiqua" pitchFamily="18" charset="0"/>
              </a:rPr>
              <a:t>cytokinů</a:t>
            </a:r>
            <a:r>
              <a:rPr lang="cs-CZ" sz="2400" dirty="0" smtClean="0">
                <a:latin typeface="Book Antiqua" pitchFamily="18" charset="0"/>
              </a:rPr>
              <a:t>, TU </a:t>
            </a:r>
            <a:r>
              <a:rPr lang="cs-CZ" sz="2400" dirty="0" err="1" smtClean="0">
                <a:latin typeface="Book Antiqua" pitchFamily="18" charset="0"/>
              </a:rPr>
              <a:t>markerů</a:t>
            </a:r>
            <a:r>
              <a:rPr lang="cs-CZ" sz="2400" dirty="0" smtClean="0">
                <a:latin typeface="Book Antiqua" pitchFamily="18" charset="0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300368014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EIA – enzyme </a:t>
            </a:r>
            <a:r>
              <a:rPr lang="cs-CZ" sz="3600" b="1" dirty="0" err="1" smtClean="0">
                <a:solidFill>
                  <a:srgbClr val="CC0099"/>
                </a:solidFill>
                <a:latin typeface="Book Antiqua" pitchFamily="18" charset="0"/>
              </a:rPr>
              <a:t>immunoassay</a:t>
            </a:r>
            <a:r>
              <a:rPr lang="cs-CZ" dirty="0" smtClean="0">
                <a:solidFill>
                  <a:srgbClr val="CC0099"/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rgbClr val="CC0099"/>
                </a:solidFill>
                <a:latin typeface="Book Antiqua" pitchFamily="18" charset="0"/>
              </a:rPr>
            </a:br>
            <a:endParaRPr lang="cs-CZ" dirty="0" smtClean="0">
              <a:solidFill>
                <a:srgbClr val="CC0099"/>
              </a:solidFill>
              <a:latin typeface="Book Antiqu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>
                <a:latin typeface="Book Antiqua" pitchFamily="18" charset="0"/>
              </a:rPr>
              <a:t>Dělení EIA metod:</a:t>
            </a: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dirty="0" smtClean="0">
                <a:latin typeface="Book Antiqua" pitchFamily="18" charset="0"/>
              </a:rPr>
              <a:t>a) dle typu enzymu, substrátu a detekce výsledného produktu:</a:t>
            </a: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ELISA</a:t>
            </a:r>
            <a:r>
              <a:rPr lang="cs-CZ" dirty="0" smtClean="0">
                <a:latin typeface="Book Antiqua" pitchFamily="18" charset="0"/>
              </a:rPr>
              <a:t> (fotometrická detekce barevného produktu)</a:t>
            </a: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FEIA</a:t>
            </a:r>
            <a:r>
              <a:rPr lang="cs-CZ" dirty="0" smtClean="0">
                <a:latin typeface="Book Antiqua" pitchFamily="18" charset="0"/>
              </a:rPr>
              <a:t> (</a:t>
            </a:r>
            <a:r>
              <a:rPr lang="cs-CZ" dirty="0" err="1" smtClean="0">
                <a:latin typeface="Book Antiqua" pitchFamily="18" charset="0"/>
              </a:rPr>
              <a:t>fluorometrická</a:t>
            </a:r>
            <a:r>
              <a:rPr lang="cs-CZ" dirty="0" smtClean="0">
                <a:latin typeface="Book Antiqua" pitchFamily="18" charset="0"/>
              </a:rPr>
              <a:t> detekce fluorescence výsledného produktu)</a:t>
            </a: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LEIA</a:t>
            </a:r>
            <a:r>
              <a:rPr lang="cs-CZ" dirty="0" smtClean="0">
                <a:latin typeface="Book Antiqua" pitchFamily="18" charset="0"/>
              </a:rPr>
              <a:t> (</a:t>
            </a:r>
            <a:r>
              <a:rPr lang="cs-CZ" dirty="0" err="1" smtClean="0">
                <a:latin typeface="Book Antiqua" pitchFamily="18" charset="0"/>
              </a:rPr>
              <a:t>luminometrická</a:t>
            </a:r>
            <a:r>
              <a:rPr lang="cs-CZ" dirty="0" smtClean="0">
                <a:latin typeface="Book Antiqua" pitchFamily="18" charset="0"/>
              </a:rPr>
              <a:t> detekce světla uvolněného při změně chemické struktury substrátu) 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800" dirty="0" smtClean="0">
                <a:latin typeface="Book Antiqua" pitchFamily="18" charset="0"/>
              </a:rPr>
              <a:t>b</a:t>
            </a:r>
            <a:r>
              <a:rPr lang="cs-CZ" sz="2400" dirty="0" smtClean="0">
                <a:latin typeface="Book Antiqua" pitchFamily="18" charset="0"/>
              </a:rPr>
              <a:t>) dle postupu: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0000FF"/>
                </a:solidFill>
                <a:latin typeface="Book Antiqua" pitchFamily="18" charset="0"/>
              </a:rPr>
              <a:t>heterogenní x homogenní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0000FF"/>
                </a:solidFill>
                <a:latin typeface="Book Antiqua" pitchFamily="18" charset="0"/>
              </a:rPr>
              <a:t>kompetitivní x nekompetitivní</a:t>
            </a:r>
          </a:p>
          <a:p>
            <a:pPr>
              <a:lnSpc>
                <a:spcPct val="150000"/>
              </a:lnSpc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92775741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28600" algn="l"/>
              </a:tabLst>
            </a:pPr>
            <a:r>
              <a:rPr lang="cs-CZ" b="1" dirty="0" smtClean="0">
                <a:solidFill>
                  <a:srgbClr val="CC0099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ELISA</a:t>
            </a:r>
            <a:r>
              <a:rPr lang="cs-CZ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br>
              <a:rPr lang="cs-CZ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</a:br>
            <a:r>
              <a:rPr lang="cs-CZ" sz="27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enzyme-</a:t>
            </a:r>
            <a:r>
              <a:rPr lang="cs-CZ" sz="27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linked</a:t>
            </a:r>
            <a:r>
              <a:rPr lang="cs-CZ" sz="27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7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immunosorbent</a:t>
            </a:r>
            <a:r>
              <a:rPr lang="cs-CZ" sz="27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7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assay</a:t>
            </a:r>
            <a:endParaRPr lang="cs-CZ" sz="2700" b="1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928934"/>
            <a:ext cx="6191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42910" y="1428736"/>
            <a:ext cx="81439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tabLst>
                <a:tab pos="228600" algn="l"/>
              </a:tabLst>
            </a:pPr>
            <a:r>
              <a:rPr lang="cs-CZ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= heterogenní nekompetitivní </a:t>
            </a:r>
            <a:r>
              <a:rPr lang="cs-CZ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sandwichová</a:t>
            </a:r>
            <a:r>
              <a:rPr lang="cs-CZ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ELISA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228600" algn="l"/>
              </a:tabLst>
            </a:pP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vícevrstevná (</a:t>
            </a:r>
            <a:r>
              <a:rPr lang="cs-CZ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sandwichová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) metoda – </a:t>
            </a:r>
            <a:r>
              <a:rPr lang="cs-CZ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analyt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(</a:t>
            </a:r>
            <a:r>
              <a:rPr lang="cs-CZ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nebo Ab), je vázán mezi dvěma vrstvami: Ab-</a:t>
            </a:r>
            <a:r>
              <a:rPr lang="cs-CZ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-Ab* nebo </a:t>
            </a:r>
            <a:r>
              <a:rPr lang="cs-CZ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-Ab-Ab*</a:t>
            </a:r>
          </a:p>
        </p:txBody>
      </p:sp>
    </p:spTree>
    <p:extLst>
      <p:ext uri="{BB962C8B-B14F-4D97-AF65-F5344CB8AC3E}">
        <p14:creationId xmlns:p14="http://schemas.microsoft.com/office/powerpoint/2010/main" val="3417261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CC0099"/>
                </a:solidFill>
                <a:latin typeface="Book Antiqua" pitchFamily="18" charset="0"/>
              </a:rPr>
              <a:t>EIA – enzyme </a:t>
            </a:r>
            <a:r>
              <a:rPr lang="cs-CZ" sz="3600" b="1" dirty="0" err="1" smtClean="0">
                <a:solidFill>
                  <a:srgbClr val="CC0099"/>
                </a:solidFill>
                <a:latin typeface="Book Antiqua" pitchFamily="18" charset="0"/>
              </a:rPr>
              <a:t>immunoassay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endParaRPr lang="cs-CZ" dirty="0" smtClean="0">
              <a:latin typeface="Book Antiqua" pitchFamily="18" charset="0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idx="1"/>
          </p:nvPr>
        </p:nvSpPr>
        <p:spPr>
          <a:xfrm>
            <a:off x="539750" y="1460500"/>
            <a:ext cx="8280400" cy="5016758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800" b="1" dirty="0" smtClean="0">
                <a:solidFill>
                  <a:srgbClr val="CC0099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ELISA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- enzyme-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linked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immunosorbent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assay</a:t>
            </a:r>
            <a:endParaRPr lang="cs-CZ" sz="2800" b="1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800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Princip: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pevná fáze je pokryta př. </a:t>
            </a:r>
            <a:r>
              <a:rPr lang="cs-CZ" sz="24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b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</a:b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→ přidáme vzorek 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s 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hledan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ou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 A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b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 →  tvorba IK (</a:t>
            </a:r>
            <a:r>
              <a:rPr lang="cs-CZ" sz="2400" dirty="0" err="1" smtClean="0">
                <a:latin typeface="Book Antiqua" pitchFamily="18" charset="0"/>
                <a:cs typeface="Times New Roman" pitchFamily="18" charset="0"/>
              </a:rPr>
              <a:t>A</a:t>
            </a:r>
            <a:r>
              <a:rPr lang="cs-CZ" sz="2400" dirty="0" err="1" smtClean="0">
                <a:latin typeface="Book Antiqua" pitchFamily="18" charset="0"/>
                <a:cs typeface="Arial" charset="0"/>
              </a:rPr>
              <a:t>g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 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-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 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latin typeface="Book Antiqua" pitchFamily="18" charset="0"/>
                <a:cs typeface="Arial" charset="0"/>
              </a:rPr>
              <a:t>b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) → promytí → přidáme </a:t>
            </a:r>
            <a:r>
              <a:rPr lang="cs-CZ" sz="2400" b="1" dirty="0" err="1" smtClean="0">
                <a:latin typeface="Book Antiqua" pitchFamily="18" charset="0"/>
                <a:cs typeface="Times New Roman" pitchFamily="18" charset="0"/>
              </a:rPr>
              <a:t>konjugát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, tzv. „sekundární Ab“ </a:t>
            </a:r>
            <a:br>
              <a:rPr lang="cs-CZ" sz="2400" dirty="0" smtClean="0">
                <a:latin typeface="Book Antiqua" pitchFamily="18" charset="0"/>
                <a:cs typeface="Times New Roman" pitchFamily="18" charset="0"/>
              </a:rPr>
            </a:b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→ vzniká komplex </a:t>
            </a:r>
            <a:r>
              <a:rPr lang="cs-CZ" sz="2400" dirty="0" err="1" smtClean="0">
                <a:latin typeface="Book Antiqua" pitchFamily="18" charset="0"/>
                <a:cs typeface="Times New Roman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  <a:cs typeface="Times New Roman" pitchFamily="18" charset="0"/>
              </a:rPr>
              <a:t>-Ab-Ab* → promytí → přidán substrát → enzymatická reakce → vznik barevného produktu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018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64293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C0099"/>
                </a:solidFill>
                <a:latin typeface="Book Antiqua" pitchFamily="18" charset="0"/>
              </a:rPr>
              <a:t>ELISA</a:t>
            </a:r>
            <a:r>
              <a:rPr lang="cs-CZ" sz="3200" dirty="0" smtClean="0">
                <a:latin typeface="Book Antiqua" pitchFamily="18" charset="0"/>
              </a:rPr>
              <a:t/>
            </a:r>
            <a:br>
              <a:rPr lang="cs-CZ" sz="3200" dirty="0" smtClean="0">
                <a:latin typeface="Book Antiqua" pitchFamily="18" charset="0"/>
              </a:rPr>
            </a:br>
            <a:endParaRPr lang="cs-CZ" sz="3200" dirty="0" smtClean="0">
              <a:latin typeface="Book Antiqua" pitchFamily="18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idx="1"/>
          </p:nvPr>
        </p:nvSpPr>
        <p:spPr>
          <a:xfrm>
            <a:off x="611188" y="1941513"/>
            <a:ext cx="7921625" cy="3785652"/>
          </a:xfrm>
        </p:spPr>
        <p:txBody>
          <a:bodyPr anchor="ctr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u="sng" dirty="0" smtClean="0">
                <a:latin typeface="Book Antiqua" pitchFamily="18" charset="0"/>
              </a:rPr>
              <a:t>Hodnocení ELISA</a:t>
            </a:r>
            <a:r>
              <a:rPr lang="cs-CZ" sz="2400" b="1" dirty="0" smtClean="0">
                <a:latin typeface="Book Antiqua" pitchFamily="18" charset="0"/>
              </a:rPr>
              <a:t>:</a:t>
            </a:r>
            <a:r>
              <a:rPr lang="cs-CZ" sz="2400" dirty="0" smtClean="0">
                <a:latin typeface="Book Antiqua" pitchFamily="18" charset="0"/>
              </a:rPr>
              <a:t> fotometr měří absorbanci (intenzitu zbarvení) vzniklého barevného produktu.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 smtClean="0">
                <a:latin typeface="Book Antiqua" pitchFamily="18" charset="0"/>
              </a:rPr>
              <a:t>Intenzita zbarvení je </a:t>
            </a:r>
            <a:r>
              <a:rPr lang="cs-CZ" sz="2400" u="sng" dirty="0" smtClean="0">
                <a:latin typeface="Book Antiqua" pitchFamily="18" charset="0"/>
              </a:rPr>
              <a:t>přímo úměrná</a:t>
            </a:r>
            <a:r>
              <a:rPr lang="cs-CZ" sz="2400" dirty="0" smtClean="0">
                <a:latin typeface="Book Antiqua" pitchFamily="18" charset="0"/>
              </a:rPr>
              <a:t> koncentraci vyšetřovaného vzorku a příslušná hodnota se odečítá </a:t>
            </a:r>
            <a:r>
              <a:rPr lang="cs-CZ" sz="2400" u="sng" dirty="0" smtClean="0">
                <a:latin typeface="Book Antiqua" pitchFamily="18" charset="0"/>
              </a:rPr>
              <a:t>pomocí kalibrační křivky</a:t>
            </a:r>
            <a:endParaRPr lang="cs-CZ" sz="2400" dirty="0" smtClean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086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858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Vyšetření humorální složky</a:t>
            </a:r>
            <a:b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 nespecifické imunity</a:t>
            </a:r>
            <a:endParaRPr lang="cs-CZ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FEIA</a:t>
            </a:r>
            <a:r>
              <a:rPr lang="cs-CZ" sz="3600" dirty="0" smtClean="0">
                <a:solidFill>
                  <a:srgbClr val="FF00FF"/>
                </a:solidFill>
                <a:latin typeface="Book Antiqua" pitchFamily="18" charset="0"/>
              </a:rPr>
              <a:t>  - </a:t>
            </a:r>
            <a:r>
              <a:rPr lang="cs-CZ" sz="3600" dirty="0" err="1" smtClean="0">
                <a:solidFill>
                  <a:srgbClr val="FF00FF"/>
                </a:solidFill>
                <a:latin typeface="Book Antiqua" pitchFamily="18" charset="0"/>
              </a:rPr>
              <a:t>fluoroenzymoimunoanalýza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7889" name="Rectangle 1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429652" cy="1695849"/>
          </a:xfr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Book Antiqua" pitchFamily="18" charset="0"/>
              </a:rPr>
              <a:t>výsledkem reakce je fluoreskující produkt, který je měřen </a:t>
            </a:r>
            <a:r>
              <a:rPr lang="cs-CZ" sz="2000" dirty="0" err="1" smtClean="0">
                <a:latin typeface="Book Antiqua" pitchFamily="18" charset="0"/>
              </a:rPr>
              <a:t>fluorometrem</a:t>
            </a:r>
            <a:endParaRPr lang="cs-CZ" sz="20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cs-CZ" sz="6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Book Antiqua" pitchFamily="18" charset="0"/>
              </a:rPr>
              <a:t>použití</a:t>
            </a:r>
            <a:r>
              <a:rPr lang="cs-CZ" sz="2000" dirty="0" smtClean="0">
                <a:latin typeface="Book Antiqua" pitchFamily="18" charset="0"/>
              </a:rPr>
              <a:t>: např. stanovení specifických </a:t>
            </a:r>
            <a:r>
              <a:rPr lang="cs-CZ" sz="2000" dirty="0" err="1" smtClean="0">
                <a:latin typeface="Book Antiqua" pitchFamily="18" charset="0"/>
              </a:rPr>
              <a:t>IgE</a:t>
            </a:r>
            <a:r>
              <a:rPr lang="cs-CZ" sz="2000" dirty="0" smtClean="0">
                <a:latin typeface="Book Antiqua" pitchFamily="18" charset="0"/>
              </a:rPr>
              <a:t> 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00100" y="328612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FF"/>
                </a:solidFill>
                <a:latin typeface="Book Antiqua" pitchFamily="18" charset="0"/>
              </a:rPr>
              <a:t>LEIA</a:t>
            </a:r>
            <a:r>
              <a:rPr lang="cs-CZ" sz="3200" dirty="0" smtClean="0">
                <a:solidFill>
                  <a:srgbClr val="FF00FF"/>
                </a:solidFill>
                <a:latin typeface="Book Antiqua" pitchFamily="18" charset="0"/>
              </a:rPr>
              <a:t> - </a:t>
            </a:r>
            <a:r>
              <a:rPr lang="cs-CZ" sz="3200" dirty="0" err="1" smtClean="0">
                <a:solidFill>
                  <a:srgbClr val="FF00FF"/>
                </a:solidFill>
                <a:latin typeface="Book Antiqua" pitchFamily="18" charset="0"/>
              </a:rPr>
              <a:t>luminoenzymoimunoanalýza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85720" y="4000504"/>
            <a:ext cx="835824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výsledkem reakce je změna chemické struktury substrátu 	- způsobí uvolnění fotonů – světélkování, které je měřeno </a:t>
            </a:r>
            <a:r>
              <a:rPr lang="cs-CZ" sz="2000" dirty="0" err="1" smtClean="0">
                <a:latin typeface="Book Antiqua" pitchFamily="18" charset="0"/>
              </a:rPr>
              <a:t>luminometrem</a:t>
            </a:r>
            <a:endParaRPr lang="cs-CZ" sz="6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6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latin typeface="Book Antiqua" pitchFamily="18" charset="0"/>
              </a:rPr>
              <a:t>použití</a:t>
            </a:r>
            <a:r>
              <a:rPr lang="cs-CZ" sz="2000" dirty="0" smtClean="0">
                <a:latin typeface="Book Antiqua" pitchFamily="18" charset="0"/>
              </a:rPr>
              <a:t>: stanovení hladin specifických </a:t>
            </a:r>
            <a:r>
              <a:rPr lang="cs-CZ" sz="2000" dirty="0" err="1" smtClean="0">
                <a:latin typeface="Book Antiqua" pitchFamily="18" charset="0"/>
              </a:rPr>
              <a:t>IgE</a:t>
            </a:r>
            <a:r>
              <a:rPr lang="cs-CZ" sz="2000" dirty="0" smtClean="0">
                <a:latin typeface="Book Antiqua" pitchFamily="18" charset="0"/>
              </a:rPr>
              <a:t>, ECP, některých hormonů, </a:t>
            </a:r>
            <a:br>
              <a:rPr lang="cs-CZ" sz="2000" dirty="0" smtClean="0">
                <a:latin typeface="Book Antiqua" pitchFamily="18" charset="0"/>
              </a:rPr>
            </a:br>
            <a:r>
              <a:rPr lang="cs-CZ" sz="2000" dirty="0" smtClean="0">
                <a:latin typeface="Book Antiqua" pitchFamily="18" charset="0"/>
              </a:rPr>
              <a:t>  TU </a:t>
            </a:r>
            <a:r>
              <a:rPr lang="cs-CZ" sz="2000" dirty="0" err="1" smtClean="0">
                <a:latin typeface="Book Antiqua" pitchFamily="18" charset="0"/>
              </a:rPr>
              <a:t>markerů</a:t>
            </a:r>
            <a:r>
              <a:rPr lang="cs-CZ" sz="2000" dirty="0" smtClean="0">
                <a:latin typeface="Book Antiqua" pitchFamily="18" charset="0"/>
              </a:rPr>
              <a:t> atd.</a:t>
            </a:r>
          </a:p>
        </p:txBody>
      </p:sp>
    </p:spTree>
    <p:extLst>
      <p:ext uri="{BB962C8B-B14F-4D97-AF65-F5344CB8AC3E}">
        <p14:creationId xmlns:p14="http://schemas.microsoft.com/office/powerpoint/2010/main" val="25225262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170632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4000" b="1" dirty="0" smtClean="0">
                <a:latin typeface="Book Antiqua" pitchFamily="18" charset="0"/>
              </a:rPr>
              <a:t> </a:t>
            </a:r>
            <a:r>
              <a:rPr lang="cs-CZ" sz="4000" b="1" dirty="0" smtClean="0">
                <a:solidFill>
                  <a:srgbClr val="CC0099"/>
                </a:solidFill>
                <a:latin typeface="Book Antiqua" pitchFamily="18" charset="0"/>
              </a:rPr>
              <a:t>RIA – </a:t>
            </a:r>
            <a:r>
              <a:rPr lang="cs-CZ" sz="4000" b="1" dirty="0" err="1" smtClean="0">
                <a:solidFill>
                  <a:srgbClr val="CC0099"/>
                </a:solidFill>
                <a:latin typeface="Book Antiqua" pitchFamily="18" charset="0"/>
              </a:rPr>
              <a:t>radioimunoanalýza</a:t>
            </a:r>
            <a:r>
              <a:rPr lang="cs-CZ" sz="4000" dirty="0" smtClean="0">
                <a:latin typeface="Book Antiqua" pitchFamily="18" charset="0"/>
              </a:rPr>
              <a:t/>
            </a:r>
            <a:br>
              <a:rPr lang="cs-CZ" sz="4000" dirty="0" smtClean="0">
                <a:latin typeface="Book Antiqua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7889" name="Rectangle 1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391554" cy="5376857"/>
          </a:xfrm>
        </p:spPr>
        <p:txBody>
          <a:bodyPr wrap="square" anchor="ctr">
            <a:spAutoFit/>
          </a:bodyPr>
          <a:lstStyle/>
          <a:p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Book Antiqua" pitchFamily="18" charset="0"/>
              </a:rPr>
              <a:t>Princip: </a:t>
            </a:r>
            <a:r>
              <a:rPr lang="cs-CZ" sz="2400" dirty="0" err="1" smtClean="0">
                <a:latin typeface="Book Antiqua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</a:rPr>
              <a:t> nebo Ab se značí radioaktivním isotopem (rozdíl od metody EIA)→ následně označen IK</a:t>
            </a:r>
          </a:p>
          <a:p>
            <a:pPr>
              <a:lnSpc>
                <a:spcPct val="150000"/>
              </a:lnSpc>
            </a:pPr>
            <a:endParaRPr lang="cs-CZ" sz="8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vysoká citlivost a specifičnost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nevýhoda: vyšší nároky na technické vybavení, bezpečnost práce</a:t>
            </a:r>
          </a:p>
          <a:p>
            <a:pPr>
              <a:lnSpc>
                <a:spcPct val="150000"/>
              </a:lnSpc>
            </a:pPr>
            <a:endParaRPr lang="cs-CZ" sz="8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Book Antiqua" pitchFamily="18" charset="0"/>
              </a:rPr>
              <a:t>Použití:</a:t>
            </a:r>
            <a:r>
              <a:rPr lang="cs-CZ" sz="2400" dirty="0" smtClean="0">
                <a:latin typeface="Book Antiqua" pitchFamily="18" charset="0"/>
              </a:rPr>
              <a:t> př. stanovování hladin některých hormonů, TU </a:t>
            </a:r>
            <a:r>
              <a:rPr lang="cs-CZ" sz="2400" dirty="0" err="1" smtClean="0">
                <a:latin typeface="Book Antiqua" pitchFamily="18" charset="0"/>
              </a:rPr>
              <a:t>markerů</a:t>
            </a:r>
            <a:r>
              <a:rPr lang="cs-CZ" sz="2400" dirty="0" smtClean="0">
                <a:latin typeface="Book Antiqua" pitchFamily="18" charset="0"/>
              </a:rPr>
              <a:t>, ...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05572367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Vyšetření buněčné složky</a:t>
            </a:r>
            <a:b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 nespecifické imunity</a:t>
            </a:r>
            <a:endParaRPr lang="cs-CZ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Vyšetření buněčné nespecifické imunity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2357430"/>
            <a:ext cx="7901014" cy="4143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Book Antiqua" pitchFamily="18" charset="0"/>
              </a:rPr>
              <a:t>Stanovení </a:t>
            </a:r>
            <a:r>
              <a:rPr lang="cs-CZ" sz="2200" dirty="0" err="1" smtClean="0">
                <a:latin typeface="Book Antiqua" pitchFamily="18" charset="0"/>
              </a:rPr>
              <a:t>leukocytárních</a:t>
            </a:r>
            <a:r>
              <a:rPr lang="cs-CZ" sz="2200" dirty="0" smtClean="0">
                <a:latin typeface="Book Antiqua" pitchFamily="18" charset="0"/>
              </a:rPr>
              <a:t> populací (krevní </a:t>
            </a:r>
            <a:r>
              <a:rPr lang="cs-CZ" sz="2200" smtClean="0">
                <a:latin typeface="Book Antiqua" pitchFamily="18" charset="0"/>
              </a:rPr>
              <a:t>obraz+dif</a:t>
            </a:r>
            <a:r>
              <a:rPr lang="cs-CZ" sz="2200" dirty="0" smtClean="0">
                <a:latin typeface="Book Antiqua" pitchFamily="18" charset="0"/>
              </a:rPr>
              <a:t>., FC)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65538" name="Picture 2" descr="http://www.gyne.cz/clanky/2014/114cl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43248"/>
            <a:ext cx="3181347" cy="3198135"/>
          </a:xfrm>
          <a:prstGeom prst="rect">
            <a:avLst/>
          </a:prstGeom>
          <a:noFill/>
        </p:spPr>
      </p:pic>
      <p:pic>
        <p:nvPicPr>
          <p:cNvPr id="65540" name="Picture 4" descr="http://www.szs-tabor.cz/Projekt/projekt/som/Obrazovy_pruvodce/tema/t06/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3414737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Fagocytóza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Fagocytóza = schopnost rozpoznat cizorodou částici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a pohltit ji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fagocytózy při poruchách </a:t>
            </a:r>
            <a:r>
              <a:rPr lang="cs-CZ" sz="2400" dirty="0" err="1" smtClean="0">
                <a:latin typeface="Book Antiqua" pitchFamily="18" charset="0"/>
              </a:rPr>
              <a:t>neutrofilů</a:t>
            </a:r>
            <a:r>
              <a:rPr lang="cs-CZ" sz="2400" dirty="0" smtClean="0">
                <a:latin typeface="Book Antiqua" pitchFamily="18" charset="0"/>
              </a:rPr>
              <a:t> nebo při monitorování imunosupresivní léčby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6146" name="Picture 2" descr="http://upload.wikimedia.org/wikipedia/commons/thumb/e/e6/Phagocytosis2.png/200px-Phagocytosi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04"/>
            <a:ext cx="2476504" cy="1745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Vyšetření fagocytů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7430"/>
            <a:ext cx="8401080" cy="376873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Vyšetření chemotaxe </a:t>
            </a:r>
            <a:r>
              <a:rPr lang="cs-CZ" sz="2400" dirty="0" smtClean="0">
                <a:latin typeface="Book Antiqua" pitchFamily="18" charset="0"/>
              </a:rPr>
              <a:t>(</a:t>
            </a:r>
            <a:r>
              <a:rPr lang="cs-CZ" sz="2400" dirty="0" err="1" smtClean="0">
                <a:latin typeface="Book Antiqua" pitchFamily="18" charset="0"/>
              </a:rPr>
              <a:t>Rebuckovo</a:t>
            </a:r>
            <a:r>
              <a:rPr lang="cs-CZ" sz="2400" dirty="0" smtClean="0">
                <a:latin typeface="Book Antiqua" pitchFamily="18" charset="0"/>
              </a:rPr>
              <a:t> kožní okénko,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 test chemotaxe v </a:t>
            </a:r>
            <a:r>
              <a:rPr lang="cs-CZ" sz="2400" dirty="0" err="1" smtClean="0">
                <a:latin typeface="Book Antiqua" pitchFamily="18" charset="0"/>
              </a:rPr>
              <a:t>agaróze</a:t>
            </a:r>
            <a:r>
              <a:rPr lang="cs-CZ" sz="2400" dirty="0" smtClean="0">
                <a:latin typeface="Book Antiqua" pitchFamily="18" charset="0"/>
              </a:rPr>
              <a:t> s </a:t>
            </a:r>
            <a:r>
              <a:rPr lang="cs-CZ" sz="2400" dirty="0" err="1" smtClean="0">
                <a:latin typeface="Book Antiqua" pitchFamily="18" charset="0"/>
              </a:rPr>
              <a:t>chemoatraktantem</a:t>
            </a:r>
            <a:r>
              <a:rPr lang="cs-CZ" sz="2400" dirty="0" smtClean="0">
                <a:latin typeface="Book Antiqua" pitchFamily="18" charset="0"/>
              </a:rPr>
              <a:t>)</a:t>
            </a:r>
            <a:endParaRPr lang="cs-CZ" sz="24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Vyšetření ingesce </a:t>
            </a:r>
            <a:r>
              <a:rPr lang="cs-CZ" sz="2400" dirty="0" smtClean="0">
                <a:latin typeface="Book Antiqua" pitchFamily="18" charset="0"/>
              </a:rPr>
              <a:t>(světelný mikroskop, FC)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Baktericidní test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Test oxidačního vzplanutí  </a:t>
            </a:r>
            <a:r>
              <a:rPr lang="cs-CZ" sz="2400" dirty="0" smtClean="0">
                <a:latin typeface="Book Antiqua" pitchFamily="18" charset="0"/>
              </a:rPr>
              <a:t>(NBT, chemiluminiscence, FC)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Vyšetření ingesce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3333CC"/>
                </a:solidFill>
                <a:latin typeface="Book Antiqua" pitchFamily="18" charset="0"/>
              </a:rPr>
              <a:t>1. Test ingesce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Pohlcení bakterií nebo mikrosférických hydrofilních </a:t>
            </a:r>
            <a:r>
              <a:rPr lang="cs-CZ" sz="2000" dirty="0" err="1" smtClean="0">
                <a:latin typeface="Book Antiqua" pitchFamily="18" charset="0"/>
              </a:rPr>
              <a:t>partikulí</a:t>
            </a:r>
            <a:r>
              <a:rPr lang="cs-CZ" sz="2000" dirty="0" smtClean="0">
                <a:latin typeface="Book Antiqua" pitchFamily="18" charset="0"/>
              </a:rPr>
              <a:t> fagocyty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Zhodnocení pomocí světelného mikroskopu</a:t>
            </a:r>
          </a:p>
          <a:p>
            <a:pPr lvl="1">
              <a:lnSpc>
                <a:spcPct val="150000"/>
              </a:lnSpc>
              <a:buNone/>
            </a:pPr>
            <a:endParaRPr lang="cs-CZ" sz="2000" dirty="0" smtClean="0">
              <a:latin typeface="Book Antiqua" pitchFamily="18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3333CC"/>
                </a:solidFill>
                <a:latin typeface="Book Antiqua" pitchFamily="18" charset="0"/>
              </a:rPr>
              <a:t>2. Test ingesce pomocí FC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Vzorek vyš. krve + E. </a:t>
            </a:r>
            <a:r>
              <a:rPr lang="cs-CZ" sz="2000" dirty="0" err="1" smtClean="0">
                <a:latin typeface="Book Antiqua" pitchFamily="18" charset="0"/>
              </a:rPr>
              <a:t>coli</a:t>
            </a:r>
            <a:r>
              <a:rPr lang="cs-CZ" sz="2000" dirty="0" smtClean="0">
                <a:latin typeface="Book Antiqua" pitchFamily="18" charset="0"/>
              </a:rPr>
              <a:t> s navázaným </a:t>
            </a:r>
            <a:r>
              <a:rPr lang="cs-CZ" sz="2000" dirty="0" err="1" smtClean="0">
                <a:latin typeface="Book Antiqua" pitchFamily="18" charset="0"/>
              </a:rPr>
              <a:t>fluorochromem</a:t>
            </a:r>
            <a:r>
              <a:rPr lang="cs-CZ" sz="2000" dirty="0" smtClean="0">
                <a:latin typeface="Book Antiqua" pitchFamily="18" charset="0"/>
              </a:rPr>
              <a:t> FITC 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Analýza podílu fagocytujících buněk, které pohltily E. </a:t>
            </a:r>
            <a:r>
              <a:rPr lang="cs-CZ" sz="2000" dirty="0" err="1" smtClean="0">
                <a:latin typeface="Book Antiqua" pitchFamily="18" charset="0"/>
              </a:rPr>
              <a:t>Coli</a:t>
            </a:r>
            <a:r>
              <a:rPr lang="cs-CZ" sz="2000" dirty="0" smtClean="0">
                <a:latin typeface="Book Antiqua" pitchFamily="18" charset="0"/>
              </a:rPr>
              <a:t>  na základě detekce fluorescence v FC</a:t>
            </a:r>
            <a:endParaRPr lang="cs-CZ" sz="2000" b="1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cs-CZ" sz="24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Test oxidačního vzplanutí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Vyšetření oxidačního metabolismu při chronické </a:t>
            </a:r>
            <a:r>
              <a:rPr lang="cs-CZ" sz="2400" dirty="0" err="1" smtClean="0">
                <a:latin typeface="Book Antiqua" pitchFamily="18" charset="0"/>
              </a:rPr>
              <a:t>granulomatózní</a:t>
            </a:r>
            <a:r>
              <a:rPr lang="cs-CZ" sz="2400" dirty="0" smtClean="0">
                <a:latin typeface="Book Antiqua" pitchFamily="18" charset="0"/>
              </a:rPr>
              <a:t> chorobě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b="1" dirty="0" smtClean="0">
                <a:solidFill>
                  <a:srgbClr val="3333CC"/>
                </a:solidFill>
                <a:latin typeface="Book Antiqua" pitchFamily="18" charset="0"/>
              </a:rPr>
              <a:t>NBT </a:t>
            </a:r>
            <a:endParaRPr lang="cs-CZ" sz="2400" dirty="0" smtClean="0">
              <a:latin typeface="Book Antiqua" pitchFamily="18" charset="0"/>
            </a:endParaRP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>
                <a:latin typeface="Book Antiqua" pitchFamily="18" charset="0"/>
              </a:rPr>
              <a:t>Nitroblue</a:t>
            </a:r>
            <a:r>
              <a:rPr lang="cs-CZ" sz="2000" dirty="0" smtClean="0">
                <a:latin typeface="Book Antiqua" pitchFamily="18" charset="0"/>
              </a:rPr>
              <a:t>-</a:t>
            </a:r>
            <a:r>
              <a:rPr lang="cs-CZ" sz="2000" dirty="0" err="1" smtClean="0">
                <a:latin typeface="Book Antiqua" pitchFamily="18" charset="0"/>
              </a:rPr>
              <a:t>tetrazolium</a:t>
            </a:r>
            <a:r>
              <a:rPr lang="cs-CZ" sz="2000" dirty="0" smtClean="0">
                <a:latin typeface="Book Antiqua" pitchFamily="18" charset="0"/>
              </a:rPr>
              <a:t> chlorid – bezbarvá sůl, která je redukována na nerozpustnou tmavě modrou látku při aktivaci NADPH oxidázy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Pomocí světelného mikroskopu zhodnotíme procento pozitivních </a:t>
            </a:r>
            <a:r>
              <a:rPr lang="cs-CZ" sz="2000" dirty="0" err="1" smtClean="0">
                <a:latin typeface="Book Antiqua" pitchFamily="18" charset="0"/>
              </a:rPr>
              <a:t>bb</a:t>
            </a:r>
            <a:r>
              <a:rPr lang="cs-CZ" sz="2000" dirty="0" smtClean="0">
                <a:latin typeface="Book Antiqua" pitchFamily="18" charset="0"/>
              </a:rPr>
              <a:t>.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cs-CZ" sz="20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49732"/>
            <a:ext cx="2249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3333CC"/>
                </a:solidFill>
                <a:latin typeface="Book Antiqua" pitchFamily="18" charset="0"/>
              </a:rPr>
              <a:t>2. Vyšetření oxidačního vzplanutí pomocí FC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vzorek vyš. krve + E. </a:t>
            </a:r>
            <a:r>
              <a:rPr lang="cs-CZ" sz="2000" dirty="0" err="1" smtClean="0">
                <a:latin typeface="Book Antiqua" pitchFamily="18" charset="0"/>
              </a:rPr>
              <a:t>coli</a:t>
            </a:r>
            <a:r>
              <a:rPr lang="cs-CZ" sz="2000" dirty="0" smtClean="0">
                <a:latin typeface="Book Antiqua" pitchFamily="18" charset="0"/>
              </a:rPr>
              <a:t> + substrát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fagocytující </a:t>
            </a:r>
            <a:r>
              <a:rPr lang="cs-CZ" sz="2000" dirty="0" err="1" smtClean="0">
                <a:latin typeface="Book Antiqua" pitchFamily="18" charset="0"/>
              </a:rPr>
              <a:t>bb</a:t>
            </a:r>
            <a:r>
              <a:rPr lang="cs-CZ" sz="2000" dirty="0" smtClean="0">
                <a:latin typeface="Book Antiqua" pitchFamily="18" charset="0"/>
              </a:rPr>
              <a:t>. pohltí bakterie a dochází k metabolickému vzplanutí fagocytů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změna substrátu (vlivem kyslíkových metabolitů), který emituje fluorescenci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Book Antiqua" pitchFamily="18" charset="0"/>
              </a:rPr>
              <a:t>detekce fluorescence v FC - odpovídá funkční schopnosti metabolického vzplanutí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Test oxidačního vzplanutí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Deficience</a:t>
            </a:r>
            <a:br>
              <a:rPr lang="cs-CZ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složek komplementu</a:t>
            </a:r>
            <a:endParaRPr lang="cs-CZ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4798"/>
      </p:ext>
    </p:extLst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Komplement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714488"/>
            <a:ext cx="8001056" cy="47863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     Stanovují se: C3, C4 složka a C1 inhibitor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                        (nefelometrie, turbidimetrie, ELISA)</a:t>
            </a:r>
          </a:p>
          <a:p>
            <a:pPr>
              <a:lnSpc>
                <a:spcPct val="150000"/>
              </a:lnSpc>
              <a:buNone/>
            </a:pPr>
            <a:endParaRPr lang="cs-CZ" sz="12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C3 </a:t>
            </a:r>
            <a:r>
              <a:rPr lang="cs-CZ" sz="2400" dirty="0" smtClean="0">
                <a:latin typeface="Book Antiqua" pitchFamily="18" charset="0"/>
              </a:rPr>
              <a:t>a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 C4 </a:t>
            </a:r>
            <a:r>
              <a:rPr lang="cs-CZ" sz="2400" dirty="0" smtClean="0">
                <a:latin typeface="Book Antiqua" pitchFamily="18" charset="0"/>
              </a:rPr>
              <a:t>složka komplementu při podezření na primární deficit těchto složek, při </a:t>
            </a:r>
            <a:r>
              <a:rPr lang="cs-CZ" sz="2400" dirty="0" err="1" smtClean="0">
                <a:latin typeface="Book Antiqua" pitchFamily="18" charset="0"/>
              </a:rPr>
              <a:t>imunokomplexových</a:t>
            </a:r>
            <a:r>
              <a:rPr lang="cs-CZ" sz="2400" dirty="0" smtClean="0">
                <a:latin typeface="Book Antiqua" pitchFamily="18" charset="0"/>
              </a:rPr>
              <a:t> chorobách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C1 inhibitor</a:t>
            </a:r>
            <a:r>
              <a:rPr lang="cs-CZ" sz="2400" dirty="0" smtClean="0">
                <a:latin typeface="Book Antiqua" pitchFamily="18" charset="0"/>
              </a:rPr>
              <a:t> při podezření na hereditární </a:t>
            </a:r>
            <a:r>
              <a:rPr lang="cs-CZ" sz="2400" dirty="0" err="1" smtClean="0">
                <a:latin typeface="Book Antiqua" pitchFamily="18" charset="0"/>
              </a:rPr>
              <a:t>angioedém</a:t>
            </a:r>
            <a:r>
              <a:rPr lang="cs-CZ" sz="2400" dirty="0" smtClean="0">
                <a:latin typeface="Book Antiqua" pitchFamily="18" charset="0"/>
              </a:rPr>
              <a:t>           </a:t>
            </a:r>
            <a:br>
              <a:rPr lang="cs-CZ" sz="2400" dirty="0" smtClean="0">
                <a:latin typeface="Book Antiqua" pitchFamily="18" charset="0"/>
              </a:rPr>
            </a:br>
            <a:endParaRPr lang="cs-CZ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Deficience složek komplementu</a:t>
            </a:r>
            <a:endParaRPr lang="cs-CZ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64315"/>
              </p:ext>
            </p:extLst>
          </p:nvPr>
        </p:nvGraphicFramePr>
        <p:xfrm>
          <a:off x="457200" y="1600200"/>
          <a:ext cx="8229600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Deficence</a:t>
                      </a:r>
                      <a:r>
                        <a:rPr lang="cs-CZ" dirty="0" smtClean="0"/>
                        <a:t> složky komplementu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onemocnění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C1, C2, C3, C4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Závažné infekce způsobené nejčastěji opouzdřenými bakteriemi  (S. </a:t>
                      </a:r>
                      <a:r>
                        <a:rPr lang="cs-CZ" dirty="0" err="1" smtClean="0"/>
                        <a:t>pneumoniae</a:t>
                      </a:r>
                      <a:r>
                        <a:rPr lang="cs-CZ" dirty="0" smtClean="0"/>
                        <a:t>, N. meningitis,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H. </a:t>
                      </a:r>
                      <a:r>
                        <a:rPr lang="cs-CZ" dirty="0" err="1" smtClean="0"/>
                        <a:t>influenzae</a:t>
                      </a:r>
                      <a:r>
                        <a:rPr lang="cs-CZ" dirty="0" smtClean="0"/>
                        <a:t> typu b)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SLE a další </a:t>
                      </a:r>
                      <a:r>
                        <a:rPr lang="cs-CZ" dirty="0" err="1" smtClean="0"/>
                        <a:t>imunokomplexová</a:t>
                      </a:r>
                      <a:r>
                        <a:rPr lang="cs-CZ" dirty="0" smtClean="0"/>
                        <a:t> vyšetření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C5 – C9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Opakované invazivní infekce N. meningitis,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N. </a:t>
                      </a:r>
                      <a:r>
                        <a:rPr lang="cs-CZ" dirty="0" err="1" smtClean="0"/>
                        <a:t>gonorrhoeae</a:t>
                      </a:r>
                      <a:r>
                        <a:rPr lang="cs-CZ" dirty="0" smtClean="0"/>
                        <a:t>, nízká mortalita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C1INH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HAE, AAE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987916"/>
      </p:ext>
    </p:extLst>
  </p:cSld>
  <p:clrMapOvr>
    <a:masterClrMapping/>
  </p:clrMapOvr>
  <p:transition spd="slow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Indikace pro testování </a:t>
            </a:r>
            <a:r>
              <a:rPr lang="cs-CZ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komplemntu</a:t>
            </a:r>
            <a:endParaRPr lang="cs-CZ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říznaky deficience komplementu: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Meningokoková meningitida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Stavy po těžkých infekcích dalšími opouzdřenými bakteriemi (gonokoky, pneumokoky…)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Manifestace systémové autoimunity (SLE, vaskulitidy, glomerulonefritidy…)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bez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urtikarie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91824"/>
      </p:ext>
    </p:extLst>
  </p:cSld>
  <p:clrMapOvr>
    <a:masterClrMapping/>
  </p:clrMapOvr>
  <p:transition spd="slow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Hereditární </a:t>
            </a:r>
            <a:r>
              <a:rPr lang="cs-CZ" sz="3600" b="1" dirty="0" err="1" smtClean="0">
                <a:solidFill>
                  <a:srgbClr val="FF00FF"/>
                </a:solidFill>
              </a:rPr>
              <a:t>angioedém</a:t>
            </a:r>
            <a:r>
              <a:rPr lang="cs-CZ" sz="3600" b="1" dirty="0" smtClean="0">
                <a:solidFill>
                  <a:srgbClr val="FF00FF"/>
                </a:solidFill>
              </a:rPr>
              <a:t> (HAE)</a:t>
            </a:r>
            <a:endParaRPr lang="cs-CZ" sz="3600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náhle vzniklý nezánětlivý otok kůže nebo sliznic vyvolaný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vazoaktivními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mediátory (bradykinin)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Vyvolávající faktor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drobná traumata, stomatologické zákroky, operace,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menstruace, gravidita, antikoncepce s estrogeny, namáhavá práce, chlad, emoční podněty, stres, vzácné infekce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Porucha C1INH (25 % mutací de novo)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C1INH reguluje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C1,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(bradykinin), plazmin, faktor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XIIa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Léčba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angioedému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antihistaminiky a kortikoidy s malým efektem!</a:t>
            </a:r>
          </a:p>
          <a:p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HAE → otok dýchacích cest je život ohrožující!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23381"/>
      </p:ext>
    </p:extLst>
  </p:cSld>
  <p:clrMapOvr>
    <a:masterClrMapping/>
  </p:clrMapOvr>
  <p:transition spd="slow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419872" y="2636912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Kazuistiky</a:t>
            </a:r>
            <a:endParaRPr lang="cs-CZ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9892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Pacient H.K.  *1937     ♀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RA: </a:t>
            </a:r>
            <a:r>
              <a:rPr lang="cs-CZ" sz="2000" dirty="0" smtClean="0"/>
              <a:t>negativní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b="1" dirty="0" smtClean="0"/>
              <a:t>OA:</a:t>
            </a:r>
          </a:p>
          <a:p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Od 17 let </a:t>
            </a:r>
            <a:r>
              <a:rPr lang="cs-CZ" sz="2000" b="1" dirty="0" smtClean="0"/>
              <a:t>neurčité bolesti břicha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Při prvním těhotenství vystupňované bolesti břicha →kolapsové stavy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Porod císařským řezem, </a:t>
            </a:r>
            <a:r>
              <a:rPr lang="cs-CZ" sz="2000" b="1" dirty="0" smtClean="0"/>
              <a:t>špatné hojení pooperační rány</a:t>
            </a:r>
            <a:r>
              <a:rPr lang="cs-CZ" sz="2000" dirty="0" smtClean="0"/>
              <a:t>, bolesti břicha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Stejné potíže při druhém těhotenství a počínající </a:t>
            </a:r>
            <a:r>
              <a:rPr lang="cs-CZ" sz="2000" b="1" dirty="0" err="1" smtClean="0"/>
              <a:t>angioedémy</a:t>
            </a:r>
            <a:r>
              <a:rPr lang="cs-CZ" sz="2000" dirty="0" smtClean="0"/>
              <a:t> → opakované hospitalizace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/>
              <a:t> </a:t>
            </a:r>
            <a:r>
              <a:rPr lang="cs-CZ" sz="1600" dirty="0" err="1" smtClean="0"/>
              <a:t>lab</a:t>
            </a:r>
            <a:r>
              <a:rPr lang="cs-CZ" sz="1600" dirty="0" smtClean="0"/>
              <a:t>. nezachyceny </a:t>
            </a:r>
            <a:r>
              <a:rPr lang="cs-CZ" sz="1600" dirty="0" err="1" smtClean="0"/>
              <a:t>markery</a:t>
            </a:r>
            <a:r>
              <a:rPr lang="cs-CZ" sz="1600" dirty="0" smtClean="0"/>
              <a:t> zánětu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/>
              <a:t>bez GIT abnormalit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/>
              <a:t>další vyšetření (revmatologické, </a:t>
            </a:r>
            <a:r>
              <a:rPr lang="cs-CZ" sz="1600" dirty="0" err="1" smtClean="0"/>
              <a:t>nefrologické</a:t>
            </a:r>
            <a:r>
              <a:rPr lang="cs-CZ" sz="1600" dirty="0" smtClean="0"/>
              <a:t>, cévní, infekční) bez nálezu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062636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Pacient H.K.  *1937     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Pro přetrvávající potíže provedeno </a:t>
            </a:r>
            <a:r>
              <a:rPr lang="cs-CZ" sz="2000" b="1" dirty="0" smtClean="0"/>
              <a:t>neurologické vyšetření</a:t>
            </a:r>
            <a:r>
              <a:rPr lang="cs-CZ" sz="2000" dirty="0" smtClean="0"/>
              <a:t>, dg. Neuróza</a:t>
            </a:r>
          </a:p>
          <a:p>
            <a:pPr>
              <a:lnSpc>
                <a:spcPct val="150000"/>
              </a:lnSpc>
            </a:pPr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1971, 1977 </a:t>
            </a:r>
            <a:r>
              <a:rPr lang="cs-CZ" sz="2000" b="1" dirty="0" smtClean="0"/>
              <a:t>alergologické vyšetření </a:t>
            </a:r>
            <a:r>
              <a:rPr lang="cs-CZ" sz="2000" dirty="0" smtClean="0"/>
              <a:t>– senzibilizace na alergeny roztočů</a:t>
            </a:r>
            <a:br>
              <a:rPr lang="cs-CZ" sz="2000" dirty="0" smtClean="0"/>
            </a:br>
            <a:r>
              <a:rPr lang="cs-CZ" sz="2000" dirty="0" smtClean="0"/>
              <a:t>→ antihistaminika, při atace </a:t>
            </a:r>
            <a:r>
              <a:rPr lang="cs-CZ" sz="2000" dirty="0" err="1" smtClean="0"/>
              <a:t>angioedému</a:t>
            </a:r>
            <a:r>
              <a:rPr lang="cs-CZ" sz="2000" dirty="0" smtClean="0"/>
              <a:t> kortikoidy i.m. nebo i.v. </a:t>
            </a:r>
            <a:br>
              <a:rPr lang="cs-CZ" sz="2000" dirty="0" smtClean="0"/>
            </a:br>
            <a:r>
              <a:rPr lang="cs-CZ" sz="2000" dirty="0" smtClean="0"/>
              <a:t>→ </a:t>
            </a:r>
            <a:r>
              <a:rPr lang="cs-CZ" sz="2000" dirty="0" err="1" smtClean="0"/>
              <a:t>Histaglobin</a:t>
            </a:r>
            <a:r>
              <a:rPr lang="cs-CZ" sz="2000" dirty="0" smtClean="0"/>
              <a:t> s.</a:t>
            </a:r>
            <a:r>
              <a:rPr lang="cs-CZ" sz="2000" dirty="0" err="1" smtClean="0"/>
              <a:t>c</a:t>
            </a:r>
            <a:r>
              <a:rPr lang="cs-CZ" sz="2000" dirty="0" smtClean="0"/>
              <a:t>. (</a:t>
            </a:r>
            <a:r>
              <a:rPr lang="cs-CZ" sz="2000" i="1" dirty="0" smtClean="0"/>
              <a:t>léčba bez efektu, velké lokální reakce v místě vpichu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</a:pPr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Hypertenze</a:t>
            </a:r>
            <a:r>
              <a:rPr lang="cs-CZ" sz="2000" dirty="0" smtClean="0"/>
              <a:t> → </a:t>
            </a:r>
            <a:r>
              <a:rPr lang="cs-CZ" sz="2000" dirty="0" smtClean="0"/>
              <a:t>antihypertenziva</a:t>
            </a:r>
            <a:r>
              <a:rPr lang="cs-CZ" sz="2000" dirty="0" smtClean="0"/>
              <a:t>, ACE inhibitory (</a:t>
            </a:r>
            <a:r>
              <a:rPr lang="cs-CZ" sz="2000" i="1" dirty="0" smtClean="0"/>
              <a:t>brání odbourávání bradykininu</a:t>
            </a:r>
            <a:r>
              <a:rPr lang="cs-CZ" sz="2000" dirty="0" smtClean="0"/>
              <a:t>) 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575106"/>
      </p:ext>
    </p:extLst>
  </p:cSld>
  <p:clrMapOvr>
    <a:masterClrMapping/>
  </p:clrMapOvr>
  <p:transition spd="slow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Pacient H.K.  *1937     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0720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1987 </a:t>
            </a:r>
            <a:r>
              <a:rPr lang="cs-CZ" sz="2000" b="1" dirty="0" err="1" smtClean="0"/>
              <a:t>angioedém</a:t>
            </a:r>
            <a:r>
              <a:rPr lang="cs-CZ" sz="2000" b="1" dirty="0" smtClean="0"/>
              <a:t> v oblasti laryngu </a:t>
            </a:r>
            <a:r>
              <a:rPr lang="cs-CZ" sz="2000" dirty="0" smtClean="0"/>
              <a:t>po stomatologickém ošetření </a:t>
            </a:r>
            <a:br>
              <a:rPr lang="cs-CZ" sz="2000" dirty="0" smtClean="0"/>
            </a:br>
            <a:r>
              <a:rPr lang="cs-CZ" sz="2000" dirty="0" smtClean="0"/>
              <a:t>→ antihistaminika, kortikoidy i.v. (</a:t>
            </a:r>
            <a:r>
              <a:rPr lang="cs-CZ" sz="2000" i="1" dirty="0" smtClean="0"/>
              <a:t>léčba bez efektu)</a:t>
            </a:r>
            <a:br>
              <a:rPr lang="cs-CZ" sz="2000" i="1" dirty="0" smtClean="0"/>
            </a:br>
            <a:r>
              <a:rPr lang="cs-CZ" sz="2000" i="1" dirty="0" smtClean="0"/>
              <a:t>→ </a:t>
            </a:r>
            <a:r>
              <a:rPr lang="cs-CZ" sz="2000" dirty="0" smtClean="0"/>
              <a:t>opět zahájena léčba </a:t>
            </a:r>
            <a:r>
              <a:rPr lang="cs-CZ" sz="2000" dirty="0" err="1" smtClean="0"/>
              <a:t>Histaglobinem</a:t>
            </a:r>
            <a:r>
              <a:rPr lang="cs-CZ" sz="2000" dirty="0" smtClean="0"/>
              <a:t> s.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1995 </a:t>
            </a:r>
            <a:r>
              <a:rPr lang="cs-CZ" sz="2000" b="1" dirty="0" smtClean="0"/>
              <a:t>vyšetření komplementu </a:t>
            </a:r>
            <a:r>
              <a:rPr lang="cs-CZ" sz="2000" b="1" dirty="0" smtClean="0">
                <a:solidFill>
                  <a:srgbClr val="FF0000"/>
                </a:solidFill>
              </a:rPr>
              <a:t>↓ C1INH, ↓ C4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→ stanovena </a:t>
            </a:r>
            <a:r>
              <a:rPr lang="cs-CZ" sz="2000" b="1" dirty="0">
                <a:solidFill>
                  <a:srgbClr val="FF0000"/>
                </a:solidFill>
              </a:rPr>
              <a:t>pracovní dg </a:t>
            </a:r>
            <a:r>
              <a:rPr lang="cs-CZ" sz="2000" b="1" dirty="0" smtClean="0">
                <a:solidFill>
                  <a:srgbClr val="FF0000"/>
                </a:solidFill>
              </a:rPr>
              <a:t>HAE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→ doporučeno vysadit z léčby hypertenze ACE inhibitory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→ </a:t>
            </a:r>
            <a:r>
              <a:rPr lang="cs-CZ" sz="2000" dirty="0" smtClean="0"/>
              <a:t>funkční test C1INH (snížení na 24 %)</a:t>
            </a:r>
            <a:br>
              <a:rPr lang="cs-CZ" sz="2000" dirty="0" smtClean="0"/>
            </a:br>
            <a:r>
              <a:rPr lang="cs-CZ" sz="2000" dirty="0" smtClean="0"/>
              <a:t>→ genetické vyšetření – prokázána mutace genu pro C1INH (p.C406fsX449)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518559"/>
      </p:ext>
    </p:extLst>
  </p:cSld>
  <p:clrMapOvr>
    <a:masterClrMapping/>
  </p:clrMapOvr>
  <p:transition spd="slow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CC"/>
                </a:solidFill>
              </a:rPr>
              <a:t>Pacient H.K.  *1937     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Dg. HAE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/>
              <a:t>Léčba: </a:t>
            </a:r>
            <a:r>
              <a:rPr lang="cs-CZ" sz="2000" dirty="0" err="1" smtClean="0"/>
              <a:t>Danoval</a:t>
            </a:r>
            <a:r>
              <a:rPr lang="cs-CZ" sz="2000" dirty="0" smtClean="0"/>
              <a:t> (syntetický androgen)</a:t>
            </a:r>
            <a:br>
              <a:rPr lang="cs-CZ" sz="2000" dirty="0" smtClean="0"/>
            </a:br>
            <a:r>
              <a:rPr lang="cs-CZ" sz="2000" dirty="0" smtClean="0"/>
              <a:t>	   substituční pohotovostní léčba</a:t>
            </a:r>
            <a:r>
              <a:rPr lang="cs-CZ" sz="2000" dirty="0"/>
              <a:t>: koncentrát </a:t>
            </a:r>
            <a:r>
              <a:rPr lang="cs-CZ" sz="2000" dirty="0" smtClean="0"/>
              <a:t>C1INH </a:t>
            </a:r>
            <a:r>
              <a:rPr lang="cs-CZ" sz="2000" dirty="0" err="1" smtClean="0"/>
              <a:t>Berinert</a:t>
            </a:r>
            <a:r>
              <a:rPr lang="cs-CZ" sz="2000" dirty="0" smtClean="0"/>
              <a:t> 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	</a:t>
            </a:r>
            <a:r>
              <a:rPr lang="cs-CZ" sz="2000" dirty="0" smtClean="0"/>
              <a:t>   </a:t>
            </a:r>
            <a:r>
              <a:rPr lang="cs-CZ" sz="2000" dirty="0" err="1" smtClean="0"/>
              <a:t>Firazyru</a:t>
            </a:r>
            <a:r>
              <a:rPr lang="cs-CZ" sz="2000" dirty="0" smtClean="0"/>
              <a:t> – </a:t>
            </a:r>
            <a:r>
              <a:rPr lang="cs-CZ" sz="2000" dirty="0" err="1" smtClean="0"/>
              <a:t>Icatibant</a:t>
            </a:r>
            <a:r>
              <a:rPr lang="cs-CZ" sz="2000" dirty="0" smtClean="0"/>
              <a:t> </a:t>
            </a:r>
            <a:r>
              <a:rPr lang="cs-CZ" sz="2000" dirty="0" err="1" smtClean="0"/>
              <a:t>s.c</a:t>
            </a:r>
            <a:r>
              <a:rPr lang="cs-CZ" sz="2000" dirty="0" smtClean="0"/>
              <a:t>.(blokátor receptorů pro bradykinin)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 smtClean="0"/>
              <a:t>Angioedémy</a:t>
            </a:r>
            <a:r>
              <a:rPr lang="cs-CZ" sz="2000" dirty="0" smtClean="0"/>
              <a:t> či ataky břišních potíží nyní 1x za 1-3 roky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5285267"/>
      </p:ext>
    </p:extLst>
  </p:cSld>
  <p:clrMapOvr>
    <a:masterClrMapping/>
  </p:clrMapOvr>
  <p:transition spd="slow"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3333CC"/>
                </a:solidFill>
              </a:rPr>
              <a:t>Pacient H.K.  *1937     ♀</a:t>
            </a:r>
            <a:endParaRPr lang="cs-CZ" sz="3600" b="1" dirty="0">
              <a:solidFill>
                <a:srgbClr val="33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93831" cy="45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218417"/>
      </p:ext>
    </p:extLst>
  </p:cSld>
  <p:clrMapOvr>
    <a:masterClrMapping/>
  </p:clrMapOvr>
  <p:transition spd="slow"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Závěr:</a:t>
            </a:r>
            <a:r>
              <a:rPr lang="cs-CZ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HAE a zvláště vyjádřený břišními atakami je obtížně </a:t>
            </a:r>
            <a:r>
              <a:rPr lang="cs-CZ" sz="2800" dirty="0" err="1" smtClean="0"/>
              <a:t>diagnostikovatelné</a:t>
            </a:r>
            <a:r>
              <a:rPr lang="cs-CZ" sz="2800" dirty="0" smtClean="0"/>
              <a:t> onemocnění, na které bychom měli pomýšlet právě u pacientů s nevysvětlitelnými opakovanými bolestmi břicha.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78948"/>
      </p:ext>
    </p:extLst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Funkční testy: měření účinku MAC (CH50, CH100),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                     funkční test C1 inhibitoru (RID, ELISA)</a:t>
            </a:r>
          </a:p>
          <a:p>
            <a:pPr>
              <a:lnSpc>
                <a:spcPct val="150000"/>
              </a:lnSpc>
              <a:buNone/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Měření účinku MAC </a:t>
            </a:r>
            <a:r>
              <a:rPr lang="cs-CZ" sz="2400" dirty="0" smtClean="0">
                <a:latin typeface="Book Antiqua" pitchFamily="18" charset="0"/>
              </a:rPr>
              <a:t>při podezření na poruchu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v kaskádě komplementu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Funkční test C1INH </a:t>
            </a:r>
            <a:r>
              <a:rPr lang="cs-CZ" sz="2400" dirty="0" smtClean="0">
                <a:latin typeface="Book Antiqua" pitchFamily="18" charset="0"/>
              </a:rPr>
              <a:t>při podezření na hereditární </a:t>
            </a:r>
            <a:r>
              <a:rPr lang="cs-CZ" sz="2400" dirty="0" err="1" smtClean="0">
                <a:latin typeface="Book Antiqua" pitchFamily="18" charset="0"/>
              </a:rPr>
              <a:t>angioedém</a:t>
            </a:r>
            <a:endParaRPr lang="cs-CZ" sz="2400" dirty="0" smtClean="0">
              <a:latin typeface="Book Antiqu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Komplement</a:t>
            </a:r>
            <a:endParaRPr lang="cs-CZ" sz="36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9B1CC8-9191-4CB7-A02F-F93A4DB1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Pacient N.S</a:t>
            </a:r>
            <a:r>
              <a:rPr lang="cs-CZ" b="1" dirty="0">
                <a:solidFill>
                  <a:srgbClr val="3333CC"/>
                </a:solidFill>
              </a:rPr>
              <a:t>.  </a:t>
            </a:r>
            <a:r>
              <a:rPr lang="cs-CZ" b="1" dirty="0" smtClean="0">
                <a:solidFill>
                  <a:srgbClr val="3333CC"/>
                </a:solidFill>
              </a:rPr>
              <a:t>*</a:t>
            </a:r>
            <a:r>
              <a:rPr lang="cs-CZ" b="1" dirty="0">
                <a:solidFill>
                  <a:srgbClr val="3333CC"/>
                </a:solidFill>
              </a:rPr>
              <a:t>2014     </a:t>
            </a:r>
            <a:r>
              <a:rPr lang="cs-CZ" dirty="0">
                <a:solidFill>
                  <a:srgbClr val="3333CC"/>
                </a:solidFill>
              </a:rPr>
              <a:t>♂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49E05EC-EC8E-44FC-8558-B317A6D9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825625"/>
            <a:ext cx="8129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Poprvé </a:t>
            </a:r>
            <a:r>
              <a:rPr lang="cs-CZ" dirty="0"/>
              <a:t>imunologicky vyšetřen ve věku 2 </a:t>
            </a:r>
            <a:r>
              <a:rPr lang="cs-CZ" dirty="0" smtClean="0"/>
              <a:t>let: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3200" b="1" dirty="0" smtClean="0"/>
              <a:t>Anamnéza</a:t>
            </a:r>
            <a:endParaRPr lang="cs-CZ" sz="3200" b="1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RA:</a:t>
            </a:r>
            <a:r>
              <a:rPr lang="cs-CZ" dirty="0"/>
              <a:t> </a:t>
            </a:r>
            <a:r>
              <a:rPr lang="cs-CZ" dirty="0" smtClean="0"/>
              <a:t>negativní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006613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9B1CC8-9191-4CB7-A02F-F93A4DB1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Pacient N.S.  *2014     </a:t>
            </a:r>
            <a:r>
              <a:rPr lang="cs-CZ" dirty="0" smtClean="0">
                <a:solidFill>
                  <a:srgbClr val="3333CC"/>
                </a:solidFill>
              </a:rPr>
              <a:t>♂</a:t>
            </a:r>
            <a:endParaRPr lang="cs-CZ" dirty="0">
              <a:solidFill>
                <a:srgbClr val="3333C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49E05EC-EC8E-44FC-8558-B317A6D9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2864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cs-CZ" sz="2600" b="1" dirty="0" smtClean="0"/>
              <a:t>Anamnéza</a:t>
            </a:r>
            <a:endParaRPr lang="cs-CZ" sz="2600" b="1" dirty="0"/>
          </a:p>
          <a:p>
            <a:pPr>
              <a:lnSpc>
                <a:spcPct val="170000"/>
              </a:lnSpc>
            </a:pPr>
            <a:endParaRPr lang="cs-CZ" sz="1000" dirty="0"/>
          </a:p>
          <a:p>
            <a:pPr marL="0" indent="0">
              <a:lnSpc>
                <a:spcPct val="170000"/>
              </a:lnSpc>
              <a:buNone/>
            </a:pPr>
            <a:r>
              <a:rPr lang="cs-CZ" sz="2200" b="1" dirty="0"/>
              <a:t>OA:</a:t>
            </a:r>
            <a:r>
              <a:rPr lang="cs-CZ" sz="2200" dirty="0"/>
              <a:t> perinatálně vše v normě, kojen 1 měsíc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dirty="0"/>
              <a:t>        nemoci: 1x </a:t>
            </a:r>
            <a:r>
              <a:rPr lang="cs-CZ" sz="2200" dirty="0" err="1"/>
              <a:t>tonsillitis</a:t>
            </a:r>
            <a:r>
              <a:rPr lang="cs-CZ" sz="2200" dirty="0"/>
              <a:t> </a:t>
            </a:r>
            <a:r>
              <a:rPr lang="cs-CZ" sz="2200" dirty="0" err="1"/>
              <a:t>ac</a:t>
            </a:r>
            <a:r>
              <a:rPr lang="cs-CZ" sz="22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dirty="0"/>
              <a:t>                        1x otitis media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dirty="0"/>
              <a:t>                        </a:t>
            </a:r>
            <a:r>
              <a:rPr lang="cs-CZ" sz="2200" i="1" u="sng" dirty="0"/>
              <a:t>meningokoková meningitida a sepse</a:t>
            </a:r>
            <a:r>
              <a:rPr lang="cs-CZ" sz="2200" dirty="0"/>
              <a:t> - ve věku 20 </a:t>
            </a:r>
            <a:r>
              <a:rPr lang="cs-CZ" sz="2200" dirty="0" err="1"/>
              <a:t>měs</a:t>
            </a:r>
            <a:r>
              <a:rPr lang="cs-CZ" sz="22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dirty="0"/>
              <a:t>                                                                                          - sérotyp 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200" dirty="0"/>
              <a:t>                                                                                          - přežil, bez komplikací    </a:t>
            </a:r>
          </a:p>
        </p:txBody>
      </p:sp>
    </p:spTree>
    <p:extLst>
      <p:ext uri="{BB962C8B-B14F-4D97-AF65-F5344CB8AC3E}">
        <p14:creationId xmlns:p14="http://schemas.microsoft.com/office/powerpoint/2010/main" val="362518499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4FEE30-5D6F-42FA-9E8F-286FDA92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3333CC"/>
                </a:solidFill>
              </a:rPr>
              <a:t>Výsledky laboratorních vyšetření: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4CF678-3CD9-42B2-B38B-9062FB968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7575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i="1" dirty="0" smtClean="0"/>
              <a:t>Krevní </a:t>
            </a:r>
            <a:r>
              <a:rPr lang="cs-CZ" b="1" i="1" dirty="0"/>
              <a:t>obraz:   </a:t>
            </a:r>
            <a:endParaRPr lang="cs-CZ" b="1" i="1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Le</a:t>
            </a:r>
            <a:r>
              <a:rPr lang="cs-CZ" dirty="0"/>
              <a:t>:  12,50</a:t>
            </a:r>
            <a:r>
              <a:rPr lang="cs-CZ" i="1" dirty="0"/>
              <a:t> 10^9/l  (6 - </a:t>
            </a:r>
            <a:r>
              <a:rPr lang="cs-CZ" i="1" dirty="0" smtClean="0"/>
              <a:t>17,5)</a:t>
            </a:r>
          </a:p>
          <a:p>
            <a:pPr marL="0" indent="0">
              <a:buNone/>
            </a:pPr>
            <a:r>
              <a:rPr lang="cs-CZ" dirty="0" smtClean="0"/>
              <a:t>Ery</a:t>
            </a:r>
            <a:r>
              <a:rPr lang="cs-CZ" dirty="0"/>
              <a:t>:  5,00</a:t>
            </a:r>
            <a:r>
              <a:rPr lang="cs-CZ" i="1" dirty="0"/>
              <a:t> 10^12/l  (3,9 - </a:t>
            </a:r>
            <a:r>
              <a:rPr lang="cs-CZ" i="1" dirty="0" smtClean="0"/>
              <a:t>5,3)</a:t>
            </a:r>
          </a:p>
          <a:p>
            <a:pPr marL="0" indent="0">
              <a:buNone/>
            </a:pPr>
            <a:r>
              <a:rPr lang="cs-CZ" dirty="0" err="1" smtClean="0"/>
              <a:t>Hb</a:t>
            </a:r>
            <a:r>
              <a:rPr lang="cs-CZ" dirty="0"/>
              <a:t>:  129</a:t>
            </a:r>
            <a:r>
              <a:rPr lang="cs-CZ" i="1" dirty="0"/>
              <a:t> g/l  (115 - </a:t>
            </a:r>
            <a:r>
              <a:rPr lang="cs-CZ" i="1" dirty="0" smtClean="0"/>
              <a:t>135)</a:t>
            </a:r>
          </a:p>
          <a:p>
            <a:pPr marL="0" indent="0">
              <a:buNone/>
            </a:pPr>
            <a:r>
              <a:rPr lang="cs-CZ" dirty="0" smtClean="0"/>
              <a:t>HTK</a:t>
            </a:r>
            <a:r>
              <a:rPr lang="cs-CZ" dirty="0"/>
              <a:t>:  0,381</a:t>
            </a:r>
            <a:r>
              <a:rPr lang="cs-CZ" i="1" dirty="0"/>
              <a:t> 1  (0,34 - </a:t>
            </a:r>
            <a:r>
              <a:rPr lang="cs-CZ" i="1" dirty="0" smtClean="0"/>
              <a:t>0,4)</a:t>
            </a:r>
          </a:p>
          <a:p>
            <a:pPr marL="0" indent="0">
              <a:buNone/>
            </a:pPr>
            <a:r>
              <a:rPr lang="cs-CZ" dirty="0" err="1" smtClean="0"/>
              <a:t>Obj</a:t>
            </a:r>
            <a:r>
              <a:rPr lang="cs-CZ" dirty="0" smtClean="0"/>
              <a:t> </a:t>
            </a:r>
            <a:r>
              <a:rPr lang="cs-CZ" dirty="0" err="1"/>
              <a:t>ery</a:t>
            </a:r>
            <a:r>
              <a:rPr lang="cs-CZ" dirty="0"/>
              <a:t>.:  76</a:t>
            </a:r>
            <a:r>
              <a:rPr lang="cs-CZ" i="1" dirty="0"/>
              <a:t> </a:t>
            </a:r>
            <a:r>
              <a:rPr lang="cs-CZ" i="1" dirty="0" err="1"/>
              <a:t>fl</a:t>
            </a:r>
            <a:r>
              <a:rPr lang="cs-CZ" i="1" dirty="0"/>
              <a:t>  (75 - </a:t>
            </a:r>
            <a:r>
              <a:rPr lang="cs-CZ" i="1" dirty="0" smtClean="0"/>
              <a:t>87)</a:t>
            </a:r>
          </a:p>
          <a:p>
            <a:pPr marL="0" indent="0">
              <a:buNone/>
            </a:pPr>
            <a:r>
              <a:rPr lang="cs-CZ" dirty="0" err="1" smtClean="0"/>
              <a:t>Hb</a:t>
            </a:r>
            <a:r>
              <a:rPr lang="cs-CZ" dirty="0" smtClean="0"/>
              <a:t> </a:t>
            </a:r>
            <a:r>
              <a:rPr lang="cs-CZ" dirty="0" err="1"/>
              <a:t>ery</a:t>
            </a:r>
            <a:r>
              <a:rPr lang="cs-CZ" dirty="0"/>
              <a:t>:  25,7</a:t>
            </a:r>
            <a:r>
              <a:rPr lang="cs-CZ" i="1" dirty="0"/>
              <a:t> </a:t>
            </a:r>
            <a:r>
              <a:rPr lang="cs-CZ" i="1" dirty="0" err="1"/>
              <a:t>pg</a:t>
            </a:r>
            <a:r>
              <a:rPr lang="cs-CZ" i="1" dirty="0"/>
              <a:t>  (23 - </a:t>
            </a:r>
            <a:r>
              <a:rPr lang="cs-CZ" i="1" dirty="0" smtClean="0"/>
              <a:t>27)</a:t>
            </a:r>
          </a:p>
          <a:p>
            <a:pPr marL="0" indent="0">
              <a:buNone/>
            </a:pPr>
            <a:r>
              <a:rPr lang="cs-CZ" dirty="0" err="1" smtClean="0"/>
              <a:t>Hb</a:t>
            </a:r>
            <a:r>
              <a:rPr lang="cs-CZ" dirty="0" smtClean="0"/>
              <a:t> </a:t>
            </a:r>
            <a:r>
              <a:rPr lang="cs-CZ" dirty="0" err="1"/>
              <a:t>konc</a:t>
            </a:r>
            <a:r>
              <a:rPr lang="cs-CZ" dirty="0"/>
              <a:t>:  339</a:t>
            </a:r>
            <a:r>
              <a:rPr lang="cs-CZ" i="1" dirty="0"/>
              <a:t> g/l  (300 - </a:t>
            </a:r>
            <a:r>
              <a:rPr lang="cs-CZ" i="1" dirty="0" smtClean="0"/>
              <a:t>370)</a:t>
            </a:r>
          </a:p>
          <a:p>
            <a:pPr marL="0" indent="0">
              <a:buNone/>
            </a:pPr>
            <a:r>
              <a:rPr lang="cs-CZ" dirty="0" err="1" smtClean="0"/>
              <a:t>Erytr.křivka</a:t>
            </a:r>
            <a:r>
              <a:rPr lang="cs-CZ" dirty="0"/>
              <a:t>:  14,2</a:t>
            </a:r>
            <a:r>
              <a:rPr lang="cs-CZ" i="1" dirty="0"/>
              <a:t> %  (11,5 - </a:t>
            </a:r>
            <a:r>
              <a:rPr lang="cs-CZ" i="1" dirty="0" smtClean="0"/>
              <a:t>14,5)</a:t>
            </a:r>
          </a:p>
          <a:p>
            <a:pPr marL="0" indent="0">
              <a:buNone/>
            </a:pPr>
            <a:r>
              <a:rPr lang="cs-CZ" dirty="0" smtClean="0"/>
              <a:t>Trombo</a:t>
            </a:r>
            <a:r>
              <a:rPr lang="cs-CZ" dirty="0"/>
              <a:t>:  248</a:t>
            </a:r>
            <a:r>
              <a:rPr lang="cs-CZ" i="1" dirty="0"/>
              <a:t> 10^9/l  (150 - 450) </a:t>
            </a:r>
            <a:endParaRPr lang="cs-CZ" i="1" dirty="0" smtClean="0"/>
          </a:p>
          <a:p>
            <a:pPr marL="0" indent="0">
              <a:buNone/>
            </a:pPr>
            <a:r>
              <a:rPr lang="cs-CZ" dirty="0" err="1" smtClean="0"/>
              <a:t>Nbl</a:t>
            </a:r>
            <a:r>
              <a:rPr lang="cs-CZ" dirty="0" smtClean="0"/>
              <a:t> </a:t>
            </a:r>
            <a:r>
              <a:rPr lang="cs-CZ" dirty="0" err="1"/>
              <a:t>abs</a:t>
            </a:r>
            <a:r>
              <a:rPr lang="cs-CZ" dirty="0"/>
              <a:t>:  0,01</a:t>
            </a:r>
            <a:r>
              <a:rPr lang="cs-CZ" i="1" dirty="0"/>
              <a:t> 10^9/l   </a:t>
            </a:r>
            <a:endParaRPr lang="cs-CZ" i="1" dirty="0" smtClean="0"/>
          </a:p>
          <a:p>
            <a:pPr marL="0" indent="0">
              <a:buNone/>
            </a:pPr>
            <a:r>
              <a:rPr lang="cs-CZ" dirty="0" err="1" smtClean="0"/>
              <a:t>Nbl</a:t>
            </a:r>
            <a:r>
              <a:rPr lang="cs-CZ" dirty="0" smtClean="0"/>
              <a:t> </a:t>
            </a:r>
            <a:r>
              <a:rPr lang="cs-CZ" dirty="0" err="1"/>
              <a:t>rel</a:t>
            </a:r>
            <a:r>
              <a:rPr lang="cs-CZ" dirty="0"/>
              <a:t>:  0,000</a:t>
            </a:r>
            <a:r>
              <a:rPr lang="cs-CZ" i="1" dirty="0"/>
              <a:t> </a:t>
            </a:r>
            <a:r>
              <a:rPr lang="cs-CZ" i="1" dirty="0" smtClean="0"/>
              <a:t>1</a:t>
            </a:r>
            <a:endParaRPr lang="cs-CZ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i="1" u="sng" dirty="0" err="1" smtClean="0"/>
              <a:t>Dif.mikr</a:t>
            </a:r>
            <a:r>
              <a:rPr lang="cs-CZ" b="1" i="1" u="sng" dirty="0"/>
              <a:t>.: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Seg</a:t>
            </a:r>
            <a:r>
              <a:rPr lang="cs-CZ" dirty="0"/>
              <a:t>:  0,27</a:t>
            </a:r>
            <a:r>
              <a:rPr lang="cs-CZ" i="1" dirty="0"/>
              <a:t> 1  (0,21 - 0,52)</a:t>
            </a:r>
          </a:p>
          <a:p>
            <a:pPr marL="0" indent="0">
              <a:buNone/>
            </a:pPr>
            <a:r>
              <a:rPr lang="cs-CZ" dirty="0" err="1"/>
              <a:t>Ly</a:t>
            </a:r>
            <a:r>
              <a:rPr lang="cs-CZ" dirty="0"/>
              <a:t>:  0,67</a:t>
            </a:r>
            <a:r>
              <a:rPr lang="cs-CZ" i="1" dirty="0"/>
              <a:t> 1  (0,4 - 0,69)</a:t>
            </a:r>
          </a:p>
          <a:p>
            <a:pPr marL="0" indent="0">
              <a:buNone/>
            </a:pPr>
            <a:r>
              <a:rPr lang="cs-CZ" dirty="0" err="1"/>
              <a:t>Mo</a:t>
            </a:r>
            <a:r>
              <a:rPr lang="cs-CZ" dirty="0"/>
              <a:t>:  0,05</a:t>
            </a:r>
            <a:r>
              <a:rPr lang="cs-CZ" i="1" dirty="0"/>
              <a:t> 1  (0,01 - 0,09)</a:t>
            </a:r>
          </a:p>
          <a:p>
            <a:pPr marL="0" indent="0">
              <a:buNone/>
            </a:pPr>
            <a:r>
              <a:rPr lang="cs-CZ" dirty="0" err="1"/>
              <a:t>Ly</a:t>
            </a:r>
            <a:r>
              <a:rPr lang="cs-CZ" dirty="0"/>
              <a:t> akt.:  </a:t>
            </a:r>
            <a:r>
              <a:rPr lang="cs-CZ" b="1" dirty="0"/>
              <a:t>0,01</a:t>
            </a:r>
            <a:r>
              <a:rPr lang="cs-CZ" i="1" dirty="0"/>
              <a:t> 1  (0 - 0)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2930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4FEE30-5D6F-42FA-9E8F-286FDA92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3333CC"/>
                </a:solidFill>
              </a:rPr>
              <a:t>Výsledky laboratorních vyšetření: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4CF678-3CD9-42B2-B38B-9062FB968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0688"/>
            <a:ext cx="3520440" cy="4755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u="sng" dirty="0" smtClean="0"/>
              <a:t>Humorální </a:t>
            </a:r>
            <a:r>
              <a:rPr lang="cs-CZ" b="1" i="1" u="sng" dirty="0"/>
              <a:t>imunita:   </a:t>
            </a:r>
            <a:endParaRPr lang="cs-CZ" b="1" i="1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err="1" smtClean="0"/>
              <a:t>IgG</a:t>
            </a:r>
            <a:r>
              <a:rPr lang="cs-CZ" dirty="0"/>
              <a:t>:  5,61</a:t>
            </a:r>
            <a:r>
              <a:rPr lang="cs-CZ" i="1" dirty="0"/>
              <a:t> g/l  (5 - </a:t>
            </a:r>
            <a:r>
              <a:rPr lang="cs-CZ" i="1" dirty="0" smtClean="0"/>
              <a:t>13)</a:t>
            </a:r>
          </a:p>
          <a:p>
            <a:pPr marL="0" indent="0">
              <a:buNone/>
            </a:pPr>
            <a:r>
              <a:rPr lang="cs-CZ" dirty="0" err="1" smtClean="0"/>
              <a:t>IgA</a:t>
            </a:r>
            <a:r>
              <a:rPr lang="cs-CZ" dirty="0"/>
              <a:t>:  </a:t>
            </a:r>
            <a:r>
              <a:rPr lang="cs-CZ" b="1" dirty="0"/>
              <a:t>0,24</a:t>
            </a:r>
            <a:r>
              <a:rPr lang="cs-CZ" i="1" dirty="0"/>
              <a:t> g/l  (0,4 - </a:t>
            </a:r>
            <a:r>
              <a:rPr lang="cs-CZ" i="1" dirty="0" smtClean="0"/>
              <a:t>1,8)</a:t>
            </a:r>
          </a:p>
          <a:p>
            <a:pPr marL="0" indent="0">
              <a:buNone/>
            </a:pPr>
            <a:r>
              <a:rPr lang="cs-CZ" dirty="0" err="1" smtClean="0"/>
              <a:t>IgM</a:t>
            </a:r>
            <a:r>
              <a:rPr lang="cs-CZ" dirty="0"/>
              <a:t>:  1,09</a:t>
            </a:r>
            <a:r>
              <a:rPr lang="cs-CZ" i="1" dirty="0"/>
              <a:t> g/l  (0,4 - </a:t>
            </a:r>
            <a:r>
              <a:rPr lang="cs-CZ" i="1" dirty="0" smtClean="0"/>
              <a:t>1,8)</a:t>
            </a:r>
          </a:p>
          <a:p>
            <a:pPr marL="0" indent="0">
              <a:buNone/>
            </a:pPr>
            <a:r>
              <a:rPr lang="cs-CZ" dirty="0" err="1" smtClean="0"/>
              <a:t>IgE</a:t>
            </a:r>
            <a:r>
              <a:rPr lang="cs-CZ" dirty="0"/>
              <a:t>:  37,7</a:t>
            </a:r>
            <a:r>
              <a:rPr lang="cs-CZ" i="1" dirty="0"/>
              <a:t> </a:t>
            </a:r>
            <a:r>
              <a:rPr lang="cs-CZ" i="1" dirty="0" err="1"/>
              <a:t>kIU</a:t>
            </a:r>
            <a:r>
              <a:rPr lang="cs-CZ" i="1" dirty="0"/>
              <a:t>/l  (0 - </a:t>
            </a:r>
            <a:r>
              <a:rPr lang="cs-CZ" i="1" dirty="0" smtClean="0"/>
              <a:t>60)</a:t>
            </a:r>
          </a:p>
          <a:p>
            <a:pPr marL="0" indent="0">
              <a:buNone/>
            </a:pPr>
            <a:r>
              <a:rPr lang="cs-CZ" dirty="0" smtClean="0"/>
              <a:t>IgG1</a:t>
            </a:r>
            <a:r>
              <a:rPr lang="cs-CZ" dirty="0"/>
              <a:t>:  4,80</a:t>
            </a:r>
            <a:r>
              <a:rPr lang="cs-CZ" i="1" dirty="0"/>
              <a:t> g/l  (3,2 - </a:t>
            </a:r>
            <a:r>
              <a:rPr lang="cs-CZ" i="1" dirty="0" smtClean="0"/>
              <a:t>9)</a:t>
            </a:r>
          </a:p>
          <a:p>
            <a:pPr marL="0" indent="0">
              <a:buNone/>
            </a:pPr>
            <a:r>
              <a:rPr lang="cs-CZ" dirty="0" smtClean="0"/>
              <a:t>IgG2</a:t>
            </a:r>
            <a:r>
              <a:rPr lang="cs-CZ" dirty="0"/>
              <a:t>:  1,05</a:t>
            </a:r>
            <a:r>
              <a:rPr lang="cs-CZ" i="1" dirty="0"/>
              <a:t> g/l  (0,52 - </a:t>
            </a:r>
            <a:r>
              <a:rPr lang="cs-CZ" i="1" dirty="0" smtClean="0"/>
              <a:t>2,8)</a:t>
            </a:r>
          </a:p>
          <a:p>
            <a:pPr marL="0" indent="0">
              <a:buNone/>
            </a:pPr>
            <a:r>
              <a:rPr lang="cs-CZ" dirty="0" smtClean="0"/>
              <a:t>IgG3</a:t>
            </a:r>
            <a:r>
              <a:rPr lang="cs-CZ" dirty="0"/>
              <a:t>:  0,28</a:t>
            </a:r>
            <a:r>
              <a:rPr lang="cs-CZ" i="1" dirty="0"/>
              <a:t> g/l  (0,14 - </a:t>
            </a:r>
            <a:r>
              <a:rPr lang="cs-CZ" i="1" dirty="0" smtClean="0"/>
              <a:t>1,2)</a:t>
            </a:r>
          </a:p>
          <a:p>
            <a:pPr marL="0" indent="0">
              <a:buNone/>
            </a:pPr>
            <a:r>
              <a:rPr lang="cs-CZ" dirty="0" smtClean="0"/>
              <a:t>IgG4</a:t>
            </a:r>
            <a:r>
              <a:rPr lang="cs-CZ" dirty="0"/>
              <a:t>:  &lt;0,068</a:t>
            </a:r>
            <a:r>
              <a:rPr lang="cs-CZ" i="1" dirty="0"/>
              <a:t> g/l  (0,03 - </a:t>
            </a:r>
            <a:r>
              <a:rPr lang="cs-CZ" i="1" dirty="0" smtClean="0"/>
              <a:t>1,06)</a:t>
            </a:r>
          </a:p>
          <a:p>
            <a:pPr marL="0" indent="0">
              <a:buNone/>
            </a:pPr>
            <a:r>
              <a:rPr lang="cs-CZ" dirty="0" err="1" smtClean="0"/>
              <a:t>IgG</a:t>
            </a:r>
            <a:r>
              <a:rPr lang="cs-CZ" dirty="0" smtClean="0"/>
              <a:t> </a:t>
            </a:r>
            <a:r>
              <a:rPr lang="cs-CZ" dirty="0" err="1"/>
              <a:t>hemophilus</a:t>
            </a:r>
            <a:r>
              <a:rPr lang="cs-CZ" dirty="0"/>
              <a:t>:  </a:t>
            </a:r>
            <a:r>
              <a:rPr lang="cs-CZ" dirty="0" smtClean="0"/>
              <a:t>2,04</a:t>
            </a:r>
            <a:r>
              <a:rPr lang="cs-CZ" i="1" dirty="0" smtClean="0"/>
              <a:t> mg/l</a:t>
            </a:r>
            <a:endParaRPr lang="cs-CZ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4107942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Komplement:   </a:t>
            </a:r>
            <a:endParaRPr lang="cs-CZ" b="1" i="1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AK-KC</a:t>
            </a:r>
            <a:r>
              <a:rPr lang="cs-CZ" dirty="0"/>
              <a:t>:  </a:t>
            </a:r>
            <a:r>
              <a:rPr lang="cs-CZ" b="1" dirty="0"/>
              <a:t>13</a:t>
            </a:r>
            <a:r>
              <a:rPr lang="cs-CZ" i="1" dirty="0"/>
              <a:t> %  (69 - 190)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AK-AC</a:t>
            </a:r>
            <a:r>
              <a:rPr lang="cs-CZ" dirty="0"/>
              <a:t>:  </a:t>
            </a:r>
            <a:r>
              <a:rPr lang="cs-CZ" b="1" dirty="0"/>
              <a:t>0</a:t>
            </a:r>
            <a:r>
              <a:rPr lang="cs-CZ" i="1" dirty="0"/>
              <a:t> %  (30 - </a:t>
            </a:r>
            <a:r>
              <a:rPr lang="cs-CZ" i="1" dirty="0" smtClean="0"/>
              <a:t>230)</a:t>
            </a:r>
          </a:p>
          <a:p>
            <a:pPr marL="0" indent="0">
              <a:buNone/>
            </a:pPr>
            <a:r>
              <a:rPr lang="cs-CZ" dirty="0" smtClean="0"/>
              <a:t>AK-MBLC</a:t>
            </a:r>
            <a:r>
              <a:rPr lang="cs-CZ" dirty="0"/>
              <a:t>:  0</a:t>
            </a:r>
            <a:r>
              <a:rPr lang="cs-CZ" i="1" dirty="0"/>
              <a:t> %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2507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4FEE30-5D6F-42FA-9E8F-286FDA92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3333CC"/>
                </a:solidFill>
              </a:rPr>
              <a:t>Výsledky laboratorních vyšetření: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4CF678-3CD9-42B2-B38B-9062FB968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0688"/>
            <a:ext cx="3520440" cy="4755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u="sng" dirty="0" smtClean="0"/>
              <a:t>Humorální </a:t>
            </a:r>
            <a:r>
              <a:rPr lang="cs-CZ" b="1" i="1" u="sng" dirty="0"/>
              <a:t>imunita:   </a:t>
            </a:r>
            <a:endParaRPr lang="cs-CZ" b="1" i="1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err="1" smtClean="0"/>
              <a:t>IgG</a:t>
            </a:r>
            <a:r>
              <a:rPr lang="cs-CZ" dirty="0"/>
              <a:t>:  5,61</a:t>
            </a:r>
            <a:r>
              <a:rPr lang="cs-CZ" i="1" dirty="0"/>
              <a:t> g/l  (5 - </a:t>
            </a:r>
            <a:r>
              <a:rPr lang="cs-CZ" i="1" dirty="0" smtClean="0"/>
              <a:t>13)</a:t>
            </a:r>
          </a:p>
          <a:p>
            <a:pPr marL="0" indent="0">
              <a:buNone/>
            </a:pPr>
            <a:r>
              <a:rPr lang="cs-CZ" dirty="0" err="1" smtClean="0"/>
              <a:t>IgA</a:t>
            </a:r>
            <a:r>
              <a:rPr lang="cs-CZ" dirty="0"/>
              <a:t>:  </a:t>
            </a:r>
            <a:r>
              <a:rPr lang="cs-CZ" b="1" dirty="0"/>
              <a:t>0,24</a:t>
            </a:r>
            <a:r>
              <a:rPr lang="cs-CZ" i="1" dirty="0"/>
              <a:t> g/l  (0,4 - </a:t>
            </a:r>
            <a:r>
              <a:rPr lang="cs-CZ" i="1" dirty="0" smtClean="0"/>
              <a:t>1,8)</a:t>
            </a:r>
          </a:p>
          <a:p>
            <a:pPr marL="0" indent="0">
              <a:buNone/>
            </a:pPr>
            <a:r>
              <a:rPr lang="cs-CZ" dirty="0" err="1" smtClean="0"/>
              <a:t>IgM</a:t>
            </a:r>
            <a:r>
              <a:rPr lang="cs-CZ" dirty="0"/>
              <a:t>:  1,09</a:t>
            </a:r>
            <a:r>
              <a:rPr lang="cs-CZ" i="1" dirty="0"/>
              <a:t> g/l  (0,4 - </a:t>
            </a:r>
            <a:r>
              <a:rPr lang="cs-CZ" i="1" dirty="0" smtClean="0"/>
              <a:t>1,8)</a:t>
            </a:r>
          </a:p>
          <a:p>
            <a:pPr marL="0" indent="0">
              <a:buNone/>
            </a:pPr>
            <a:r>
              <a:rPr lang="cs-CZ" dirty="0" err="1" smtClean="0"/>
              <a:t>IgE</a:t>
            </a:r>
            <a:r>
              <a:rPr lang="cs-CZ" dirty="0"/>
              <a:t>:  37,7</a:t>
            </a:r>
            <a:r>
              <a:rPr lang="cs-CZ" i="1" dirty="0"/>
              <a:t> </a:t>
            </a:r>
            <a:r>
              <a:rPr lang="cs-CZ" i="1" dirty="0" err="1"/>
              <a:t>kIU</a:t>
            </a:r>
            <a:r>
              <a:rPr lang="cs-CZ" i="1" dirty="0"/>
              <a:t>/l  (0 - </a:t>
            </a:r>
            <a:r>
              <a:rPr lang="cs-CZ" i="1" dirty="0" smtClean="0"/>
              <a:t>60)</a:t>
            </a:r>
          </a:p>
          <a:p>
            <a:pPr marL="0" indent="0">
              <a:buNone/>
            </a:pPr>
            <a:r>
              <a:rPr lang="cs-CZ" dirty="0" smtClean="0"/>
              <a:t>IgG1</a:t>
            </a:r>
            <a:r>
              <a:rPr lang="cs-CZ" dirty="0"/>
              <a:t>:  4,80</a:t>
            </a:r>
            <a:r>
              <a:rPr lang="cs-CZ" i="1" dirty="0"/>
              <a:t> g/l  (3,2 - </a:t>
            </a:r>
            <a:r>
              <a:rPr lang="cs-CZ" i="1" dirty="0" smtClean="0"/>
              <a:t>9)</a:t>
            </a:r>
          </a:p>
          <a:p>
            <a:pPr marL="0" indent="0">
              <a:buNone/>
            </a:pPr>
            <a:r>
              <a:rPr lang="cs-CZ" dirty="0" smtClean="0"/>
              <a:t>IgG2</a:t>
            </a:r>
            <a:r>
              <a:rPr lang="cs-CZ" dirty="0"/>
              <a:t>:  1,05</a:t>
            </a:r>
            <a:r>
              <a:rPr lang="cs-CZ" i="1" dirty="0"/>
              <a:t> g/l  (0,52 - </a:t>
            </a:r>
            <a:r>
              <a:rPr lang="cs-CZ" i="1" dirty="0" smtClean="0"/>
              <a:t>2,8)</a:t>
            </a:r>
          </a:p>
          <a:p>
            <a:pPr marL="0" indent="0">
              <a:buNone/>
            </a:pPr>
            <a:r>
              <a:rPr lang="cs-CZ" dirty="0" smtClean="0"/>
              <a:t>IgG3</a:t>
            </a:r>
            <a:r>
              <a:rPr lang="cs-CZ" dirty="0"/>
              <a:t>:  0,28</a:t>
            </a:r>
            <a:r>
              <a:rPr lang="cs-CZ" i="1" dirty="0"/>
              <a:t> g/l  (0,14 - </a:t>
            </a:r>
            <a:r>
              <a:rPr lang="cs-CZ" i="1" dirty="0" smtClean="0"/>
              <a:t>1,2)</a:t>
            </a:r>
          </a:p>
          <a:p>
            <a:pPr marL="0" indent="0">
              <a:buNone/>
            </a:pPr>
            <a:r>
              <a:rPr lang="cs-CZ" dirty="0" smtClean="0"/>
              <a:t>IgG4</a:t>
            </a:r>
            <a:r>
              <a:rPr lang="cs-CZ" dirty="0"/>
              <a:t>:  &lt;0,068</a:t>
            </a:r>
            <a:r>
              <a:rPr lang="cs-CZ" i="1" dirty="0"/>
              <a:t> g/l  (0,03 - </a:t>
            </a:r>
            <a:r>
              <a:rPr lang="cs-CZ" i="1" dirty="0" smtClean="0"/>
              <a:t>1,06)</a:t>
            </a:r>
          </a:p>
          <a:p>
            <a:pPr marL="0" indent="0">
              <a:buNone/>
            </a:pPr>
            <a:r>
              <a:rPr lang="cs-CZ" dirty="0" err="1" smtClean="0"/>
              <a:t>IgG</a:t>
            </a:r>
            <a:r>
              <a:rPr lang="cs-CZ" dirty="0" smtClean="0"/>
              <a:t> </a:t>
            </a:r>
            <a:r>
              <a:rPr lang="cs-CZ" dirty="0" err="1"/>
              <a:t>hemophilus</a:t>
            </a:r>
            <a:r>
              <a:rPr lang="cs-CZ" dirty="0"/>
              <a:t>:  </a:t>
            </a:r>
            <a:r>
              <a:rPr lang="cs-CZ" dirty="0" smtClean="0"/>
              <a:t>2,04</a:t>
            </a:r>
            <a:r>
              <a:rPr lang="cs-CZ" i="1" dirty="0" smtClean="0"/>
              <a:t> mg/l</a:t>
            </a:r>
            <a:endParaRPr lang="cs-CZ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4107942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Komplement:   </a:t>
            </a:r>
            <a:endParaRPr lang="cs-CZ" b="1" i="1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u="sng" dirty="0" smtClean="0"/>
              <a:t>AK-KC</a:t>
            </a:r>
            <a:r>
              <a:rPr lang="cs-CZ" u="sng" dirty="0"/>
              <a:t>:  </a:t>
            </a:r>
            <a:r>
              <a:rPr lang="cs-CZ" b="1" u="sng" dirty="0"/>
              <a:t>13</a:t>
            </a:r>
            <a:r>
              <a:rPr lang="cs-CZ" i="1" u="sng" dirty="0"/>
              <a:t> %  (69 - 190) </a:t>
            </a:r>
            <a:endParaRPr lang="cs-CZ" i="1" u="sng" dirty="0" smtClean="0"/>
          </a:p>
          <a:p>
            <a:pPr marL="0" indent="0">
              <a:buNone/>
            </a:pPr>
            <a:r>
              <a:rPr lang="cs-CZ" u="sng" dirty="0" smtClean="0"/>
              <a:t>AK-AC</a:t>
            </a:r>
            <a:r>
              <a:rPr lang="cs-CZ" u="sng" dirty="0"/>
              <a:t>:  </a:t>
            </a:r>
            <a:r>
              <a:rPr lang="cs-CZ" b="1" u="sng" dirty="0"/>
              <a:t>0</a:t>
            </a:r>
            <a:r>
              <a:rPr lang="cs-CZ" i="1" u="sng" dirty="0"/>
              <a:t> %  (30 - </a:t>
            </a:r>
            <a:r>
              <a:rPr lang="cs-CZ" i="1" u="sng" dirty="0" smtClean="0"/>
              <a:t>230)</a:t>
            </a:r>
          </a:p>
          <a:p>
            <a:pPr marL="0" indent="0">
              <a:buNone/>
            </a:pPr>
            <a:r>
              <a:rPr lang="cs-CZ" u="sng" dirty="0" smtClean="0"/>
              <a:t>AK-MBLC</a:t>
            </a:r>
            <a:r>
              <a:rPr lang="cs-CZ" u="sng" dirty="0"/>
              <a:t>:  0</a:t>
            </a:r>
            <a:r>
              <a:rPr lang="cs-CZ" i="1" u="sng" dirty="0"/>
              <a:t> %</a:t>
            </a:r>
            <a:endParaRPr lang="cs-CZ" b="1" i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39228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CC"/>
                </a:solidFill>
              </a:rPr>
              <a:t>Použitá metoda vyšetření komplementu</a:t>
            </a:r>
            <a:endParaRPr lang="cs-CZ" b="1" dirty="0">
              <a:solidFill>
                <a:srgbClr val="3333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cs-CZ" sz="2800" dirty="0" smtClean="0"/>
              <a:t>Funkční </a:t>
            </a:r>
            <a:r>
              <a:rPr lang="cs-CZ" sz="2800" dirty="0"/>
              <a:t>vyšetření </a:t>
            </a:r>
            <a:r>
              <a:rPr lang="cs-CZ" sz="2800" dirty="0" smtClean="0"/>
              <a:t>komplementu </a:t>
            </a:r>
          </a:p>
          <a:p>
            <a:pPr>
              <a:lnSpc>
                <a:spcPct val="170000"/>
              </a:lnSpc>
            </a:pPr>
            <a:r>
              <a:rPr lang="cs-CZ" sz="2800" b="1" dirty="0" smtClean="0"/>
              <a:t>Princip:</a:t>
            </a:r>
            <a:r>
              <a:rPr lang="cs-CZ" sz="2800" dirty="0" smtClean="0"/>
              <a:t> sérum </a:t>
            </a:r>
            <a:r>
              <a:rPr lang="cs-CZ" sz="2800" dirty="0"/>
              <a:t>se v určitém ředění přidává do jamek, potažených specifickým aktivátorem klasické, alternativní nebo </a:t>
            </a:r>
            <a:r>
              <a:rPr lang="cs-CZ" sz="2800" dirty="0" err="1"/>
              <a:t>lektinové</a:t>
            </a:r>
            <a:r>
              <a:rPr lang="cs-CZ" sz="2800" dirty="0"/>
              <a:t> cesty </a:t>
            </a:r>
            <a:r>
              <a:rPr lang="cs-CZ" sz="2800" dirty="0" smtClean="0"/>
              <a:t>komplementu → po </a:t>
            </a:r>
            <a:r>
              <a:rPr lang="cs-CZ" sz="2800" dirty="0"/>
              <a:t>inkubaci se detekuje tvorba </a:t>
            </a:r>
            <a:r>
              <a:rPr lang="cs-CZ" sz="2800" dirty="0" err="1"/>
              <a:t>neoantigenu</a:t>
            </a:r>
            <a:r>
              <a:rPr lang="cs-CZ" sz="2800" dirty="0"/>
              <a:t> C5b-C9 (součást MAC) pomocí ALP značené specifické </a:t>
            </a:r>
            <a:r>
              <a:rPr lang="cs-CZ" sz="2800" dirty="0" smtClean="0"/>
              <a:t>protilátky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08396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4FEE30-5D6F-42FA-9E8F-286FDA92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3333CC"/>
                </a:solidFill>
              </a:rPr>
              <a:t>Výsledky laboratorních vyšetření: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4CF678-3CD9-42B2-B38B-9062FB968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0688"/>
            <a:ext cx="352044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Buněčná imunita:   </a:t>
            </a:r>
            <a:endParaRPr lang="cs-CZ" b="1" i="1" u="sng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Granul</a:t>
            </a:r>
            <a:r>
              <a:rPr lang="cs-CZ" dirty="0"/>
              <a:t>.+</a:t>
            </a:r>
            <a:r>
              <a:rPr lang="cs-CZ" dirty="0" err="1"/>
              <a:t>Monoc</a:t>
            </a:r>
            <a:r>
              <a:rPr lang="cs-CZ" dirty="0"/>
              <a:t>.:  4,12</a:t>
            </a:r>
            <a:r>
              <a:rPr lang="cs-CZ" i="1" dirty="0"/>
              <a:t> 10^9/l  (2,4 - </a:t>
            </a:r>
            <a:r>
              <a:rPr lang="cs-CZ" i="1" dirty="0" smtClean="0"/>
              <a:t>6)</a:t>
            </a:r>
          </a:p>
          <a:p>
            <a:pPr marL="0" indent="0">
              <a:buNone/>
            </a:pPr>
            <a:r>
              <a:rPr lang="cs-CZ" dirty="0" smtClean="0"/>
              <a:t>CD3 </a:t>
            </a:r>
            <a:r>
              <a:rPr lang="cs-CZ" dirty="0"/>
              <a:t>(%):  </a:t>
            </a:r>
            <a:r>
              <a:rPr lang="cs-CZ" b="1" dirty="0"/>
              <a:t>78,09</a:t>
            </a:r>
            <a:r>
              <a:rPr lang="cs-CZ" i="1" dirty="0"/>
              <a:t> %  (62 - </a:t>
            </a:r>
            <a:r>
              <a:rPr lang="cs-CZ" i="1" dirty="0" smtClean="0"/>
              <a:t>69)</a:t>
            </a:r>
          </a:p>
          <a:p>
            <a:pPr marL="0" indent="0">
              <a:buNone/>
            </a:pPr>
            <a:r>
              <a:rPr lang="cs-CZ" dirty="0" smtClean="0"/>
              <a:t>CD3</a:t>
            </a:r>
            <a:r>
              <a:rPr lang="cs-CZ" dirty="0"/>
              <a:t>:  </a:t>
            </a:r>
            <a:r>
              <a:rPr lang="cs-CZ" b="1" dirty="0"/>
              <a:t>6,54</a:t>
            </a:r>
            <a:r>
              <a:rPr lang="cs-CZ" i="1" dirty="0"/>
              <a:t> 10^9/l  (1,8 - </a:t>
            </a:r>
            <a:r>
              <a:rPr lang="cs-CZ" i="1" dirty="0" smtClean="0"/>
              <a:t>3)</a:t>
            </a:r>
          </a:p>
          <a:p>
            <a:pPr marL="0" indent="0">
              <a:buNone/>
            </a:pPr>
            <a:r>
              <a:rPr lang="cs-CZ" dirty="0" smtClean="0"/>
              <a:t>CD4 </a:t>
            </a:r>
            <a:r>
              <a:rPr lang="cs-CZ" dirty="0"/>
              <a:t>(%):  </a:t>
            </a:r>
            <a:r>
              <a:rPr lang="cs-CZ" b="1" dirty="0"/>
              <a:t>44,94</a:t>
            </a:r>
            <a:r>
              <a:rPr lang="cs-CZ" i="1" dirty="0"/>
              <a:t> %  (30 - </a:t>
            </a:r>
            <a:r>
              <a:rPr lang="cs-CZ" i="1" dirty="0" smtClean="0"/>
              <a:t>40)</a:t>
            </a:r>
          </a:p>
          <a:p>
            <a:pPr marL="0" indent="0">
              <a:buNone/>
            </a:pPr>
            <a:r>
              <a:rPr lang="cs-CZ" dirty="0" smtClean="0"/>
              <a:t>CD4</a:t>
            </a:r>
            <a:r>
              <a:rPr lang="cs-CZ" dirty="0"/>
              <a:t>:  </a:t>
            </a:r>
            <a:r>
              <a:rPr lang="cs-CZ" b="1" dirty="0"/>
              <a:t>3,77</a:t>
            </a:r>
            <a:r>
              <a:rPr lang="cs-CZ" i="1" dirty="0"/>
              <a:t> 10^9/l  (1 - </a:t>
            </a:r>
            <a:r>
              <a:rPr lang="cs-CZ" i="1" dirty="0" smtClean="0"/>
              <a:t>1,8)</a:t>
            </a:r>
          </a:p>
          <a:p>
            <a:pPr marL="0" indent="0">
              <a:buNone/>
            </a:pPr>
            <a:r>
              <a:rPr lang="cs-CZ" dirty="0" smtClean="0"/>
              <a:t>CD8 </a:t>
            </a:r>
            <a:r>
              <a:rPr lang="cs-CZ" dirty="0"/>
              <a:t>(%):  26,51</a:t>
            </a:r>
            <a:r>
              <a:rPr lang="cs-CZ" i="1" dirty="0"/>
              <a:t> %  (25 - </a:t>
            </a:r>
            <a:r>
              <a:rPr lang="cs-CZ" i="1" dirty="0" smtClean="0"/>
              <a:t>32)</a:t>
            </a:r>
          </a:p>
          <a:p>
            <a:pPr marL="0" indent="0">
              <a:buNone/>
            </a:pPr>
            <a:r>
              <a:rPr lang="cs-CZ" dirty="0" smtClean="0"/>
              <a:t>CD8</a:t>
            </a:r>
            <a:r>
              <a:rPr lang="cs-CZ" dirty="0"/>
              <a:t>:  </a:t>
            </a:r>
            <a:r>
              <a:rPr lang="cs-CZ" b="1" dirty="0"/>
              <a:t>2,22</a:t>
            </a:r>
            <a:r>
              <a:rPr lang="cs-CZ" i="1" dirty="0"/>
              <a:t> 10^9/l  (0,8 - 1,5)  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CD4/CD8</a:t>
            </a:r>
            <a:r>
              <a:rPr lang="cs-CZ" dirty="0"/>
              <a:t>:  1,70</a:t>
            </a:r>
            <a:r>
              <a:rPr lang="cs-CZ" i="1" dirty="0"/>
              <a:t>  (0,6 - 2,2</a:t>
            </a:r>
            <a:r>
              <a:rPr lang="cs-CZ" i="1" dirty="0" smtClean="0"/>
              <a:t>)</a:t>
            </a:r>
            <a:endParaRPr lang="cs-CZ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4107942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Buněčná imunita:   </a:t>
            </a:r>
            <a:endParaRPr lang="cs-CZ" b="1" i="1" u="sng" dirty="0" smtClean="0"/>
          </a:p>
          <a:p>
            <a:endParaRPr lang="cs-CZ" b="1" i="1" u="sng" dirty="0"/>
          </a:p>
          <a:p>
            <a:pPr marL="0" indent="0">
              <a:buNone/>
            </a:pPr>
            <a:r>
              <a:rPr lang="cs-CZ" dirty="0" smtClean="0"/>
              <a:t>CD19 </a:t>
            </a:r>
            <a:r>
              <a:rPr lang="cs-CZ" dirty="0"/>
              <a:t>(%):  </a:t>
            </a:r>
            <a:r>
              <a:rPr lang="cs-CZ" b="1" dirty="0"/>
              <a:t>15,46</a:t>
            </a:r>
            <a:r>
              <a:rPr lang="cs-CZ" i="1" dirty="0"/>
              <a:t> %  (21 - </a:t>
            </a:r>
            <a:r>
              <a:rPr lang="cs-CZ" i="1" dirty="0" smtClean="0"/>
              <a:t>28)</a:t>
            </a:r>
          </a:p>
          <a:p>
            <a:pPr marL="0" indent="0">
              <a:buNone/>
            </a:pPr>
            <a:r>
              <a:rPr lang="cs-CZ" dirty="0" smtClean="0"/>
              <a:t>CD19</a:t>
            </a:r>
            <a:r>
              <a:rPr lang="cs-CZ" dirty="0"/>
              <a:t>:  1,30</a:t>
            </a:r>
            <a:r>
              <a:rPr lang="cs-CZ" i="1" dirty="0"/>
              <a:t> 10^9/l  (0,7 - </a:t>
            </a:r>
            <a:r>
              <a:rPr lang="cs-CZ" i="1" dirty="0" smtClean="0"/>
              <a:t>1,3)</a:t>
            </a:r>
          </a:p>
          <a:p>
            <a:pPr marL="0" indent="0">
              <a:buNone/>
            </a:pPr>
            <a:r>
              <a:rPr lang="cs-CZ" dirty="0" smtClean="0"/>
              <a:t>NK </a:t>
            </a:r>
            <a:r>
              <a:rPr lang="cs-CZ" dirty="0"/>
              <a:t>b.CD16+CD56(%):  </a:t>
            </a:r>
            <a:r>
              <a:rPr lang="cs-CZ" b="1" dirty="0"/>
              <a:t>6,05</a:t>
            </a:r>
            <a:r>
              <a:rPr lang="cs-CZ" i="1" dirty="0"/>
              <a:t> %  (8 - 15) </a:t>
            </a:r>
          </a:p>
          <a:p>
            <a:pPr marL="0" indent="0">
              <a:buNone/>
            </a:pPr>
            <a:r>
              <a:rPr lang="cs-CZ" dirty="0" smtClean="0"/>
              <a:t>NK </a:t>
            </a:r>
            <a:r>
              <a:rPr lang="cs-CZ" dirty="0"/>
              <a:t>b.CD16+CD56:  0,51</a:t>
            </a:r>
            <a:r>
              <a:rPr lang="cs-CZ" i="1" dirty="0"/>
              <a:t> 10^9/l  (0,2 - 0,6)   </a:t>
            </a:r>
            <a:endParaRPr lang="cs-CZ" i="1" dirty="0" smtClean="0"/>
          </a:p>
          <a:p>
            <a:pPr marL="0" indent="0">
              <a:buNone/>
            </a:pPr>
            <a:r>
              <a:rPr lang="cs-CZ" dirty="0" err="1" smtClean="0"/>
              <a:t>Transform.lymfo</a:t>
            </a:r>
            <a:r>
              <a:rPr lang="cs-CZ" dirty="0"/>
              <a:t>:  46,7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Cytometrická</a:t>
            </a:r>
            <a:r>
              <a:rPr lang="cs-CZ" dirty="0" smtClean="0"/>
              <a:t> </a:t>
            </a:r>
            <a:r>
              <a:rPr lang="cs-CZ" dirty="0"/>
              <a:t>transformace bez antigenu = 0,94 %.</a:t>
            </a:r>
            <a:r>
              <a:rPr lang="cs-CZ" i="1" dirty="0"/>
              <a:t> %  (29 - 60)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83394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DE9454-2B96-4370-9F74-3B50DDEF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333CC"/>
                </a:solidFill>
              </a:rPr>
              <a:t>Diagnostické 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9EAC18D-3B5C-42F0-AF55-EEE54131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20888"/>
            <a:ext cx="7859216" cy="3705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/>
              <a:t>St.p.meningokokové</a:t>
            </a:r>
            <a:r>
              <a:rPr lang="cs-CZ" sz="2800" dirty="0"/>
              <a:t> sepsi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Funkční porucha komplementového systému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Porucha protilátkové imunity (</a:t>
            </a:r>
            <a:r>
              <a:rPr lang="cs-CZ" sz="2800" dirty="0" err="1"/>
              <a:t>hypoIgA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6064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DE5656-173D-4E6C-BF8F-263D0BE4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CC"/>
                </a:solidFill>
              </a:rPr>
              <a:t>Doporučení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2CEC22F-FDA4-4556-B2C4-C15F0E7F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Očkování proti meningokokovi </a:t>
            </a:r>
            <a:r>
              <a:rPr lang="cs-CZ" dirty="0" smtClean="0"/>
              <a:t>(1 dávka </a:t>
            </a:r>
            <a:r>
              <a:rPr lang="cs-CZ" dirty="0" err="1" smtClean="0"/>
              <a:t>Bexsero</a:t>
            </a:r>
            <a:r>
              <a:rPr lang="cs-CZ" dirty="0" smtClean="0"/>
              <a:t> → za 2 roky přeočkovat 1 dávkou konjugované meningokokové </a:t>
            </a:r>
            <a:r>
              <a:rPr lang="cs-CZ" dirty="0" err="1" smtClean="0"/>
              <a:t>tetravakciny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Vyšetření protilátek proti Pneumokokům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IgG</a:t>
            </a:r>
            <a:r>
              <a:rPr lang="cs-CZ" dirty="0" smtClean="0"/>
              <a:t> PCP), </a:t>
            </a:r>
            <a:r>
              <a:rPr lang="cs-CZ" dirty="0" err="1" smtClean="0"/>
              <a:t>event.očkování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Pacient se na kontrolu nedostavil, t.č. není dostupný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1640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podz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9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088503" y="6579232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Book Antiqua" pitchFamily="18" charset="0"/>
              </a:rPr>
              <a:t>Děkuji za Vaši pozornost</a:t>
            </a:r>
            <a:endParaRPr lang="cs-CZ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95055"/>
      </p:ext>
    </p:extLst>
  </p:cSld>
  <p:clrMapOvr>
    <a:masterClrMapping/>
  </p:clrMapOvr>
  <p:transition spd="slow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Proteiny akutní fáze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cs-CZ" sz="2400" dirty="0" smtClean="0">
                <a:latin typeface="Book Antiqua" pitchFamily="18" charset="0"/>
              </a:rPr>
              <a:t>Složka nespecifické humorální imunity</a:t>
            </a:r>
          </a:p>
          <a:p>
            <a:r>
              <a:rPr lang="cs-CZ" sz="2400" dirty="0" smtClean="0">
                <a:latin typeface="Book Antiqua" pitchFamily="18" charset="0"/>
              </a:rPr>
              <a:t>Syntetizovány játry</a:t>
            </a:r>
          </a:p>
          <a:p>
            <a:r>
              <a:rPr lang="cs-CZ" sz="2400" dirty="0" smtClean="0">
                <a:latin typeface="Book Antiqua" pitchFamily="18" charset="0"/>
              </a:rPr>
              <a:t>Při zánětu se jejich hodnota zvyšuje až stonásobně</a:t>
            </a:r>
          </a:p>
          <a:p>
            <a:endParaRPr lang="cs-CZ" sz="2400" dirty="0" smtClean="0">
              <a:latin typeface="Book Antiqua" pitchFamily="18" charset="0"/>
            </a:endParaRPr>
          </a:p>
          <a:p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CRP (C-reaktivní protein)</a:t>
            </a:r>
          </a:p>
          <a:p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orosomukoid</a:t>
            </a:r>
            <a:endParaRPr lang="cs-CZ" sz="24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prokalcitonin</a:t>
            </a:r>
            <a:endParaRPr lang="cs-CZ" sz="24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r>
              <a:rPr lang="cs-CZ" sz="2400" dirty="0" smtClean="0">
                <a:latin typeface="Book Antiqua" pitchFamily="18" charset="0"/>
              </a:rPr>
              <a:t>SAP</a:t>
            </a:r>
          </a:p>
          <a:p>
            <a:r>
              <a:rPr lang="cs-CZ" sz="2400" dirty="0" smtClean="0">
                <a:latin typeface="Book Antiqua" pitchFamily="18" charset="0"/>
              </a:rPr>
              <a:t>C3 a C4 složka komplementu</a:t>
            </a:r>
          </a:p>
          <a:p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Book Antiqua" pitchFamily="18" charset="0"/>
              </a:rPr>
              <a:t>-2-</a:t>
            </a:r>
            <a:r>
              <a:rPr lang="cs-CZ" sz="2400" dirty="0" err="1" smtClean="0">
                <a:latin typeface="Book Antiqua" pitchFamily="18" charset="0"/>
              </a:rPr>
              <a:t>makroglobulin</a:t>
            </a:r>
            <a:endParaRPr lang="cs-CZ" sz="2400" dirty="0" smtClean="0">
              <a:latin typeface="Symbol" pitchFamily="18" charset="2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Vyšetření CRP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CRP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nefelometricky</a:t>
            </a:r>
            <a:r>
              <a:rPr lang="cs-CZ" sz="2400" dirty="0" smtClean="0">
                <a:latin typeface="Book Antiqua" pitchFamily="18" charset="0"/>
              </a:rPr>
              <a:t> či </a:t>
            </a: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turmidimetricky</a:t>
            </a:r>
            <a:endParaRPr lang="cs-CZ" sz="24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Akutní záněty (diagnostika bakteriální a virové infekce)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Autoimunitní onemocnění (prognostický význam)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Pooperační stavy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3262314" cy="24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Stanovení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cytokinů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Stanovují se: IL-6, IL-8, TNF (ELISA)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Interleukin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-6 </a:t>
            </a:r>
            <a:r>
              <a:rPr lang="cs-CZ" sz="2400" dirty="0" smtClean="0">
                <a:latin typeface="Book Antiqua" pitchFamily="18" charset="0"/>
              </a:rPr>
              <a:t>při podezření na sepsi, trauma, srdeční selhání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Interleukin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-8</a:t>
            </a:r>
            <a:r>
              <a:rPr lang="cs-CZ" sz="2400" dirty="0" smtClean="0">
                <a:latin typeface="Book Antiqua" pitchFamily="18" charset="0"/>
              </a:rPr>
              <a:t> při podezření na sepsi, v </a:t>
            </a:r>
            <a:r>
              <a:rPr lang="cs-CZ" sz="2400" dirty="0" err="1" smtClean="0">
                <a:latin typeface="Book Antiqua" pitchFamily="18" charset="0"/>
              </a:rPr>
              <a:t>bronchoalveolární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laváži</a:t>
            </a:r>
            <a:r>
              <a:rPr lang="cs-CZ" sz="2400" dirty="0" smtClean="0">
                <a:latin typeface="Book Antiqua" pitchFamily="18" charset="0"/>
              </a:rPr>
              <a:t> pro diagnostiku ARDS (</a:t>
            </a:r>
            <a:r>
              <a:rPr lang="cs-CZ" sz="2400" dirty="0" err="1" smtClean="0">
                <a:latin typeface="Book Antiqua" pitchFamily="18" charset="0"/>
              </a:rPr>
              <a:t>acute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respiratory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distress</a:t>
            </a:r>
            <a:r>
              <a:rPr lang="cs-CZ" sz="2400" dirty="0" smtClean="0">
                <a:latin typeface="Book Antiqua" pitchFamily="18" charset="0"/>
              </a:rPr>
              <a:t> syndrome)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TNF </a:t>
            </a:r>
            <a:r>
              <a:rPr lang="cs-CZ" sz="2400" dirty="0" smtClean="0">
                <a:solidFill>
                  <a:srgbClr val="3333CC"/>
                </a:solidFill>
                <a:latin typeface="Symbol" pitchFamily="18" charset="2"/>
              </a:rPr>
              <a:t>a </a:t>
            </a:r>
            <a:r>
              <a:rPr lang="cs-CZ" sz="2400" dirty="0" err="1" smtClean="0">
                <a:latin typeface="Book Antiqua" pitchFamily="18" charset="0"/>
              </a:rPr>
              <a:t>marker</a:t>
            </a:r>
            <a:r>
              <a:rPr lang="cs-CZ" sz="2400" dirty="0" smtClean="0">
                <a:latin typeface="Book Antiqua" pitchFamily="18" charset="0"/>
              </a:rPr>
              <a:t> sepse, odhad </a:t>
            </a:r>
            <a:r>
              <a:rPr lang="cs-CZ" sz="2400" dirty="0" err="1" smtClean="0">
                <a:latin typeface="Book Antiqua" pitchFamily="18" charset="0"/>
              </a:rPr>
              <a:t>rejekce</a:t>
            </a:r>
            <a:r>
              <a:rPr lang="cs-CZ" sz="2400" dirty="0" smtClean="0">
                <a:latin typeface="Book Antiqua" pitchFamily="18" charset="0"/>
              </a:rPr>
              <a:t> transplantátu</a:t>
            </a:r>
            <a:endParaRPr lang="cs-CZ" sz="24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cs-CZ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Vyšetřovací metody</a:t>
            </a:r>
            <a:endParaRPr lang="cs-CZ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3850" y="1374775"/>
            <a:ext cx="84963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cs-CZ" sz="3600" b="1" dirty="0">
                <a:solidFill>
                  <a:srgbClr val="CC0099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Imunochemické metody</a:t>
            </a:r>
          </a:p>
          <a:p>
            <a:pPr eaLnBrk="0" hangingPunct="0">
              <a:tabLst>
                <a:tab pos="457200" algn="l"/>
              </a:tabLst>
            </a:pPr>
            <a:endParaRPr lang="cs-CZ" sz="2800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sz="2800" dirty="0">
                <a:latin typeface="Book Antiqua" pitchFamily="18" charset="0"/>
                <a:ea typeface="Times New Roman" pitchFamily="18" charset="0"/>
                <a:cs typeface="Arial" charset="0"/>
              </a:rPr>
              <a:t> řada metod založených na principu reakce: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cs-CZ" sz="2800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cs-CZ" sz="2400" b="1" dirty="0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   antigen (</a:t>
            </a:r>
            <a:r>
              <a:rPr lang="cs-CZ" sz="2400" b="1" dirty="0" err="1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400" b="1" dirty="0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) + protilátka (Ab) → </a:t>
            </a:r>
            <a:r>
              <a:rPr lang="cs-CZ" sz="2400" b="1" dirty="0" err="1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imunokomplex</a:t>
            </a:r>
            <a:r>
              <a:rPr lang="cs-CZ" sz="2400" b="1" dirty="0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 (IK)</a:t>
            </a:r>
            <a:r>
              <a:rPr lang="cs-CZ" sz="2800" b="1" dirty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>
              <a:tabLst>
                <a:tab pos="457200" algn="l"/>
              </a:tabLst>
            </a:pPr>
            <a:endParaRPr lang="cs-CZ" sz="2800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endParaRPr lang="cs-CZ" sz="2800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sz="2800" dirty="0">
                <a:latin typeface="Book Antiqua" pitchFamily="18" charset="0"/>
                <a:ea typeface="Times New Roman" pitchFamily="18" charset="0"/>
                <a:cs typeface="Arial" charset="0"/>
              </a:rPr>
              <a:t> stanovujeme buď </a:t>
            </a:r>
            <a:r>
              <a:rPr lang="cs-CZ" sz="2800" dirty="0" err="1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800" dirty="0">
                <a:latin typeface="Book Antiqua" pitchFamily="18" charset="0"/>
                <a:ea typeface="Times New Roman" pitchFamily="18" charset="0"/>
                <a:cs typeface="Arial" charset="0"/>
              </a:rPr>
              <a:t> nebo Ab (obecně analyt)</a:t>
            </a:r>
          </a:p>
        </p:txBody>
      </p:sp>
    </p:spTree>
    <p:extLst>
      <p:ext uri="{BB962C8B-B14F-4D97-AF65-F5344CB8AC3E}">
        <p14:creationId xmlns:p14="http://schemas.microsoft.com/office/powerpoint/2010/main" val="14874201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1604</Words>
  <Application>Microsoft Office PowerPoint</Application>
  <PresentationFormat>Předvádění na obrazovce (4:3)</PresentationFormat>
  <Paragraphs>325</Paragraphs>
  <Slides>49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sady Office</vt:lpstr>
      <vt:lpstr>Prezentace aplikace PowerPoint</vt:lpstr>
      <vt:lpstr>Vyšetření humorální složky  nespecifické imunity</vt:lpstr>
      <vt:lpstr>Komplement</vt:lpstr>
      <vt:lpstr>Komplement</vt:lpstr>
      <vt:lpstr>Proteiny akutní fáze</vt:lpstr>
      <vt:lpstr>Vyšetření CRP</vt:lpstr>
      <vt:lpstr>Stanovení cytokinů</vt:lpstr>
      <vt:lpstr>Vyšetřovací metody</vt:lpstr>
      <vt:lpstr>Prezentace aplikace PowerPoint</vt:lpstr>
      <vt:lpstr>Imunoprecipitační křivka </vt:lpstr>
      <vt:lpstr>Prezentace aplikace PowerPoint</vt:lpstr>
      <vt:lpstr>Nefelometrie</vt:lpstr>
      <vt:lpstr>Nefelometrie</vt:lpstr>
      <vt:lpstr>Turbidimetrie</vt:lpstr>
      <vt:lpstr>EIA – enzyme immunoassay </vt:lpstr>
      <vt:lpstr>EIA – enzyme immunoassay </vt:lpstr>
      <vt:lpstr>ELISA  enzyme-linked immunosorbent assay</vt:lpstr>
      <vt:lpstr>EIA – enzyme immunoassay </vt:lpstr>
      <vt:lpstr>ELISA </vt:lpstr>
      <vt:lpstr>FEIA  - fluoroenzymoimunoanalýza  </vt:lpstr>
      <vt:lpstr>   RIA – radioimunoanalýza  </vt:lpstr>
      <vt:lpstr>Vyšetření buněčné složky  nespecifické imunity</vt:lpstr>
      <vt:lpstr>Vyšetření buněčné nespecifické imunity</vt:lpstr>
      <vt:lpstr>Fagocytóza</vt:lpstr>
      <vt:lpstr>Vyšetření fagocytů</vt:lpstr>
      <vt:lpstr>Vyšetření ingesce</vt:lpstr>
      <vt:lpstr>Test oxidačního vzplanutí</vt:lpstr>
      <vt:lpstr>Test oxidačního vzplanutí</vt:lpstr>
      <vt:lpstr>Deficience  složek komplementu</vt:lpstr>
      <vt:lpstr>Deficience složek komplementu</vt:lpstr>
      <vt:lpstr>Indikace pro testování komplemntu</vt:lpstr>
      <vt:lpstr>Hereditární angioedém (HAE)</vt:lpstr>
      <vt:lpstr>Prezentace aplikace PowerPoint</vt:lpstr>
      <vt:lpstr>Pacient H.K.  *1937     ♀</vt:lpstr>
      <vt:lpstr>Pacient H.K.  *1937     ♀</vt:lpstr>
      <vt:lpstr>Pacient H.K.  *1937     ♀</vt:lpstr>
      <vt:lpstr>Pacient H.K.  *1937     ♀</vt:lpstr>
      <vt:lpstr>Pacient H.K.  *1937     ♀</vt:lpstr>
      <vt:lpstr>Prezentace aplikace PowerPoint</vt:lpstr>
      <vt:lpstr>Pacient N.S.  *2014     ♂</vt:lpstr>
      <vt:lpstr>Pacient N.S.  *2014     ♂</vt:lpstr>
      <vt:lpstr>Výsledky laboratorních vyšetření: </vt:lpstr>
      <vt:lpstr>Výsledky laboratorních vyšetření: </vt:lpstr>
      <vt:lpstr>Výsledky laboratorních vyšetření: </vt:lpstr>
      <vt:lpstr>Použitá metoda vyšetření komplementu</vt:lpstr>
      <vt:lpstr>Výsledky laboratorních vyšetření: </vt:lpstr>
      <vt:lpstr>Diagnostické závěry:</vt:lpstr>
      <vt:lpstr>Doporučení</vt:lpstr>
      <vt:lpstr>Prezentace aplikace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seminarka</cp:lastModifiedBy>
  <cp:revision>89</cp:revision>
  <dcterms:created xsi:type="dcterms:W3CDTF">2014-09-22T08:46:03Z</dcterms:created>
  <dcterms:modified xsi:type="dcterms:W3CDTF">2017-10-16T09:02:39Z</dcterms:modified>
</cp:coreProperties>
</file>