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324" r:id="rId4"/>
    <p:sldId id="319" r:id="rId5"/>
    <p:sldId id="317" r:id="rId6"/>
    <p:sldId id="321" r:id="rId7"/>
    <p:sldId id="325" r:id="rId8"/>
    <p:sldId id="326" r:id="rId9"/>
    <p:sldId id="327" r:id="rId10"/>
    <p:sldId id="318" r:id="rId11"/>
    <p:sldId id="330" r:id="rId12"/>
    <p:sldId id="331" r:id="rId13"/>
    <p:sldId id="332" r:id="rId14"/>
    <p:sldId id="336" r:id="rId15"/>
    <p:sldId id="334" r:id="rId16"/>
    <p:sldId id="283" r:id="rId17"/>
    <p:sldId id="285" r:id="rId18"/>
    <p:sldId id="286" r:id="rId19"/>
    <p:sldId id="311" r:id="rId20"/>
    <p:sldId id="315" r:id="rId21"/>
    <p:sldId id="313" r:id="rId22"/>
    <p:sldId id="314" r:id="rId23"/>
    <p:sldId id="316" r:id="rId24"/>
    <p:sldId id="335" r:id="rId25"/>
    <p:sldId id="30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1" autoAdjust="0"/>
    <p:restoredTop sz="94660"/>
  </p:normalViewPr>
  <p:slideViewPr>
    <p:cSldViewPr>
      <p:cViewPr varScale="1">
        <p:scale>
          <a:sx n="106" d="100"/>
          <a:sy n="106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0C46-B410-4F42-9742-7306629D1485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0C46-B410-4F42-9742-7306629D1485}" type="datetimeFigureOut">
              <a:rPr lang="cs-CZ" smtClean="0"/>
              <a:pPr/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1CFA-BFCA-46FE-84B3-DE64F25CC4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" TargetMode="External"/><Relationship Id="rId2" Type="http://schemas.openxmlformats.org/officeDocument/2006/relationships/hyperlink" Target="http://www.e-imunologie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kQ8rFWnhh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s.wikipedia.org/wiki/Soubor:Antibody.sv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efanet.lfp.cuni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5984" y="1857364"/>
            <a:ext cx="4214842" cy="92869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</a:rPr>
              <a:t>Imunologie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6000" b="1" dirty="0" smtClean="0">
                <a:solidFill>
                  <a:schemeClr val="tx1"/>
                </a:solidFill>
              </a:rPr>
              <a:t>seminář 1</a:t>
            </a:r>
            <a:endParaRPr lang="cs-CZ" sz="6000" b="1" dirty="0">
              <a:solidFill>
                <a:schemeClr val="tx1"/>
              </a:solidFill>
            </a:endParaRPr>
          </a:p>
        </p:txBody>
      </p:sp>
      <p:pic>
        <p:nvPicPr>
          <p:cNvPr id="8" name="Obrázek 7" descr="https://encrypted-tbn0.gstatic.com/images?q=tbn:ANd9GcTeWng1NO6li93xgbOw06rgLn2-VXaQ3KUPH2RaXcDKR7s-PrH3O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592935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072066" y="5643578"/>
            <a:ext cx="29147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Book Antiqua" pitchFamily="18" charset="0"/>
              </a:rPr>
              <a:t>J. Ochotná</a:t>
            </a:r>
          </a:p>
          <a:p>
            <a:pPr algn="ctr"/>
            <a:r>
              <a:rPr lang="cs-CZ" sz="2400" dirty="0" err="1" smtClean="0"/>
              <a:t>j.ochotna</a:t>
            </a:r>
            <a:r>
              <a:rPr lang="cs-CZ" sz="2400" dirty="0" smtClean="0"/>
              <a:t>@seznam.</a:t>
            </a:r>
            <a:r>
              <a:rPr lang="cs-CZ" sz="2400" dirty="0" err="1" smtClean="0"/>
              <a:t>cz</a:t>
            </a:r>
            <a:endParaRPr lang="cs-CZ" sz="2400" dirty="0" smtClean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86116" y="2500306"/>
            <a:ext cx="2922595" cy="1845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 smtClean="0">
                <a:latin typeface="Book Antiqua" pitchFamily="18" charset="0"/>
              </a:rPr>
              <a:t>Imunologie</a:t>
            </a:r>
          </a:p>
          <a:p>
            <a:pPr>
              <a:lnSpc>
                <a:spcPct val="150000"/>
              </a:lnSpc>
            </a:pPr>
            <a:r>
              <a:rPr lang="cs-CZ" sz="4000" b="1" dirty="0" smtClean="0">
                <a:latin typeface="Book Antiqua" pitchFamily="18" charset="0"/>
              </a:rPr>
              <a:t>seminář 1</a:t>
            </a:r>
            <a:endParaRPr lang="cs-CZ" sz="40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3333CC"/>
                </a:solidFill>
                <a:latin typeface="Book Antiqua" pitchFamily="18" charset="0"/>
              </a:rPr>
              <a:t>Ostatní zdroje</a:t>
            </a:r>
            <a:endParaRPr lang="cs-CZ" sz="4000" b="1" dirty="0">
              <a:solidFill>
                <a:srgbClr val="3333CC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900370"/>
          </a:xfrm>
        </p:spPr>
        <p:txBody>
          <a:bodyPr/>
          <a:lstStyle/>
          <a:p>
            <a:r>
              <a:rPr lang="cs-CZ" dirty="0">
                <a:latin typeface="Book Antiqua" pitchFamily="18" charset="0"/>
                <a:hlinkClick r:id="rId2"/>
              </a:rPr>
              <a:t>http://</a:t>
            </a:r>
            <a:r>
              <a:rPr lang="cs-CZ" dirty="0" smtClean="0">
                <a:latin typeface="Book Antiqua" pitchFamily="18" charset="0"/>
                <a:hlinkClick r:id="rId2"/>
              </a:rPr>
              <a:t>www.e-imunologie.cz</a:t>
            </a:r>
            <a:endParaRPr lang="cs-CZ" dirty="0" smtClean="0">
              <a:latin typeface="Book Antiqua" pitchFamily="18" charset="0"/>
            </a:endParaRPr>
          </a:p>
          <a:p>
            <a:endParaRPr lang="cs-CZ" dirty="0">
              <a:latin typeface="Book Antiqua" pitchFamily="18" charset="0"/>
            </a:endParaRPr>
          </a:p>
          <a:p>
            <a:r>
              <a:rPr lang="cs-CZ" dirty="0">
                <a:latin typeface="Book Antiqua" pitchFamily="18" charset="0"/>
                <a:hlinkClick r:id="rId3"/>
              </a:rPr>
              <a:t>https://</a:t>
            </a:r>
            <a:r>
              <a:rPr lang="cs-CZ" dirty="0" smtClean="0">
                <a:latin typeface="Book Antiqua" pitchFamily="18" charset="0"/>
                <a:hlinkClick r:id="rId3"/>
              </a:rPr>
              <a:t>cs.wikipedia.org</a:t>
            </a:r>
            <a:endParaRPr lang="cs-CZ" dirty="0" smtClean="0">
              <a:latin typeface="Book Antiqua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4555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3333CC"/>
                </a:solidFill>
                <a:latin typeface="Book Antiqua" pitchFamily="18" charset="0"/>
              </a:rPr>
              <a:t>Plán seminářů pondělí týden A </a:t>
            </a:r>
            <a:endParaRPr lang="cs-CZ" sz="4000" b="1" dirty="0">
              <a:solidFill>
                <a:srgbClr val="3333CC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Úvod do imunologie, příprava protilátek  (2. 10.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Vyšetření parametrů nespecifické imunity  (16. 10.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Vyšetření parametrů specifické imunity  (30. 10.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</a:t>
            </a:r>
            <a:r>
              <a:rPr lang="cs-CZ" sz="2900" b="1" dirty="0" smtClean="0">
                <a:solidFill>
                  <a:srgbClr val="3333CC"/>
                </a:solidFill>
                <a:latin typeface="Book Antiqua" pitchFamily="18" charset="0"/>
              </a:rPr>
              <a:t>Zápočtový test</a:t>
            </a:r>
            <a:r>
              <a:rPr lang="cs-CZ" sz="2900" dirty="0" smtClean="0">
                <a:latin typeface="Book Antiqua" pitchFamily="18" charset="0"/>
              </a:rPr>
              <a:t> (13. 11. 2017)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</a:t>
            </a:r>
            <a:r>
              <a:rPr lang="cs-CZ" sz="2900" dirty="0" err="1" smtClean="0">
                <a:latin typeface="Book Antiqua" pitchFamily="18" charset="0"/>
              </a:rPr>
              <a:t>Imunodeficity</a:t>
            </a:r>
            <a:r>
              <a:rPr lang="cs-CZ" sz="2900" dirty="0" smtClean="0">
                <a:latin typeface="Book Antiqua" pitchFamily="18" charset="0"/>
              </a:rPr>
              <a:t> (27. 11. 2017)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 Autoimunitní onemocnění, autoprotilátky (11. 12.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 Exkurse do laboratoře, zápočet  (3. a 8. 1. 2018)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endParaRPr lang="cs-CZ" sz="2900" dirty="0" smtClean="0">
              <a:latin typeface="Book Antiqua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756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3333CC"/>
                </a:solidFill>
                <a:latin typeface="Book Antiqua" pitchFamily="18" charset="0"/>
              </a:rPr>
              <a:t>Plán seminářů středa týden A </a:t>
            </a:r>
            <a:endParaRPr lang="cs-CZ" sz="4000" b="1" dirty="0">
              <a:solidFill>
                <a:srgbClr val="3333CC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Úvod do imunologie, příprava protilátek  (4. 10.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Vyšetření parametrů nespecifické imunity  (18. 10.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Vyšetření parametrů specifické imunity  (1. 11.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</a:t>
            </a:r>
            <a:r>
              <a:rPr lang="cs-CZ" sz="2900" b="1" dirty="0" smtClean="0">
                <a:solidFill>
                  <a:srgbClr val="3333CC"/>
                </a:solidFill>
                <a:latin typeface="Book Antiqua" pitchFamily="18" charset="0"/>
              </a:rPr>
              <a:t>Zápočtový test</a:t>
            </a:r>
            <a:r>
              <a:rPr lang="cs-CZ" sz="2900" dirty="0" smtClean="0">
                <a:latin typeface="Book Antiqua" pitchFamily="18" charset="0"/>
              </a:rPr>
              <a:t> (15. 11. 2017)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</a:t>
            </a:r>
            <a:r>
              <a:rPr lang="cs-CZ" sz="2900" dirty="0" err="1" smtClean="0">
                <a:latin typeface="Book Antiqua" pitchFamily="18" charset="0"/>
              </a:rPr>
              <a:t>Imunodeficity</a:t>
            </a:r>
            <a:r>
              <a:rPr lang="cs-CZ" sz="2900" dirty="0" smtClean="0">
                <a:latin typeface="Book Antiqua" pitchFamily="18" charset="0"/>
              </a:rPr>
              <a:t>, (29. 11.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Autoimunitní onemocnění, autoprotilátky  (13. 12. 2017) 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 Exkurse do laboratoře, zápočet  (3. 1. 2018)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endParaRPr lang="cs-CZ" sz="2900" dirty="0" smtClean="0">
              <a:latin typeface="Book Antiqua" pitchFamily="18" charset="0"/>
            </a:endParaRP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2360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3333CC"/>
                </a:solidFill>
                <a:latin typeface="Book Antiqua" pitchFamily="18" charset="0"/>
              </a:rPr>
              <a:t>Plán seminářů pondělí týden B </a:t>
            </a:r>
            <a:endParaRPr lang="cs-CZ" sz="4000" b="1" dirty="0">
              <a:solidFill>
                <a:srgbClr val="3333CC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Úvod do imunologie, příprava protilátek  (9. 10.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Vyšetření parametrů nespecifické imunity  (23. 10.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Vyšetření parametrů specifické imunity  (6. 11.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</a:t>
            </a:r>
            <a:r>
              <a:rPr lang="cs-CZ" sz="2900" b="1" dirty="0" smtClean="0">
                <a:solidFill>
                  <a:srgbClr val="3333CC"/>
                </a:solidFill>
                <a:latin typeface="Book Antiqua" pitchFamily="18" charset="0"/>
              </a:rPr>
              <a:t>Zápočtový test</a:t>
            </a:r>
            <a:r>
              <a:rPr lang="cs-CZ" sz="2900" dirty="0" smtClean="0">
                <a:latin typeface="Book Antiqua" pitchFamily="18" charset="0"/>
              </a:rPr>
              <a:t> (20. 11. 2017)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</a:t>
            </a:r>
            <a:r>
              <a:rPr lang="cs-CZ" sz="2900" dirty="0" err="1" smtClean="0">
                <a:latin typeface="Book Antiqua" pitchFamily="18" charset="0"/>
              </a:rPr>
              <a:t>Imunodeficity</a:t>
            </a:r>
            <a:r>
              <a:rPr lang="cs-CZ" sz="2900" dirty="0" smtClean="0">
                <a:latin typeface="Book Antiqua" pitchFamily="18" charset="0"/>
              </a:rPr>
              <a:t> (4. 12. 2017)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	Autoimunitní onemocnění, autoprotilátky (18. 12. 2017)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cs-CZ" sz="2900" dirty="0" smtClean="0">
                <a:latin typeface="Book Antiqua" pitchFamily="18" charset="0"/>
              </a:rPr>
              <a:t>Seminář: Exkurse do laboratoře, zápočet  (8. 1. 2018)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2521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CC"/>
                </a:solidFill>
              </a:rPr>
              <a:t>Jak funguje naše imunita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26107"/>
            <a:ext cx="8046156" cy="452596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195736" y="609329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https://www.youtube.com/watch?v=9kQ8rFWnhh8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66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3333CC"/>
                </a:solidFill>
              </a:rPr>
              <a:t>Příprava protilátek</a:t>
            </a:r>
            <a:endParaRPr lang="cs-CZ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679450"/>
            <a:ext cx="8501063" cy="61785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2800" b="1" dirty="0" smtClean="0">
                <a:solidFill>
                  <a:srgbClr val="0000FF"/>
                </a:solidFill>
                <a:effectLst/>
                <a:latin typeface="Trebuchet MS" pitchFamily="34" charset="0"/>
              </a:rPr>
              <a:t>Antigen (imunogen)</a:t>
            </a:r>
            <a:r>
              <a:rPr lang="cs-CZ" sz="2000" dirty="0">
                <a:solidFill>
                  <a:srgbClr val="0000FF"/>
                </a:solidFill>
                <a:effectLst/>
                <a:latin typeface="Trebuchet MS" pitchFamily="34" charset="0"/>
              </a:rPr>
              <a:t/>
            </a:r>
            <a:br>
              <a:rPr lang="cs-CZ" sz="2000" dirty="0">
                <a:solidFill>
                  <a:srgbClr val="0000FF"/>
                </a:solidFill>
                <a:effectLst/>
                <a:latin typeface="Trebuchet MS" pitchFamily="34" charset="0"/>
              </a:rPr>
            </a:br>
            <a:r>
              <a:rPr lang="cs-CZ" sz="2000" dirty="0">
                <a:solidFill>
                  <a:srgbClr val="0000FF"/>
                </a:solidFill>
                <a:effectLst/>
                <a:latin typeface="Trebuchet MS" pitchFamily="34" charset="0"/>
              </a:rPr>
              <a:t/>
            </a:r>
            <a:br>
              <a:rPr lang="cs-CZ" sz="2000" dirty="0">
                <a:solidFill>
                  <a:srgbClr val="0000FF"/>
                </a:solidFill>
                <a:effectLst/>
                <a:latin typeface="Trebuchet MS" pitchFamily="34" charset="0"/>
              </a:rPr>
            </a:br>
            <a:r>
              <a:rPr lang="cs-CZ" sz="20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  <a:t> </a:t>
            </a:r>
            <a:r>
              <a:rPr lang="cs-CZ" sz="2400" dirty="0">
                <a:solidFill>
                  <a:schemeClr val="tx1"/>
                </a:solidFill>
                <a:effectLst/>
                <a:latin typeface="Book Antiqua" pitchFamily="18" charset="0"/>
                <a:ea typeface="Batang" pitchFamily="18" charset="-127"/>
              </a:rPr>
              <a:t>= l</a:t>
            </a:r>
            <a:r>
              <a:rPr lang="cs-CZ" sz="2400" dirty="0">
                <a:effectLst/>
                <a:latin typeface="Book Antiqua" pitchFamily="18" charset="0"/>
                <a:ea typeface="Batang" pitchFamily="18" charset="-127"/>
              </a:rPr>
              <a:t>átka, kterou imunitní systém </a:t>
            </a: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</a:rPr>
              <a:t>specificky rozpoznává </a:t>
            </a:r>
            <a:br>
              <a:rPr lang="cs-CZ" sz="2400" dirty="0" smtClean="0"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</a:rPr>
              <a:t>    a reaguje </a:t>
            </a:r>
            <a:r>
              <a:rPr lang="cs-CZ" sz="2400" dirty="0">
                <a:effectLst/>
                <a:latin typeface="Book Antiqua" pitchFamily="18" charset="0"/>
                <a:ea typeface="Batang" pitchFamily="18" charset="-127"/>
              </a:rPr>
              <a:t>na </a:t>
            </a: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</a:rPr>
              <a:t>ni tvorbou protilátek či pomožením </a:t>
            </a:r>
            <a:br>
              <a:rPr lang="cs-CZ" sz="2400" dirty="0" smtClean="0"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</a:rPr>
              <a:t>    specifických  T lymfocytů</a:t>
            </a:r>
            <a:r>
              <a:rPr lang="cs-CZ" sz="2400" dirty="0">
                <a:effectLst/>
                <a:latin typeface="Book Antiqua" pitchFamily="18" charset="0"/>
                <a:ea typeface="Batang" pitchFamily="18" charset="-127"/>
              </a:rPr>
              <a:t/>
            </a:r>
            <a:br>
              <a:rPr lang="cs-CZ" sz="2400" dirty="0"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1800" dirty="0">
                <a:effectLst/>
                <a:latin typeface="Book Antiqua" pitchFamily="18" charset="0"/>
                <a:ea typeface="Batang" pitchFamily="18" charset="-127"/>
              </a:rPr>
              <a:t/>
            </a:r>
            <a:br>
              <a:rPr lang="cs-CZ" sz="1800" dirty="0"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1800" dirty="0" smtClean="0">
                <a:effectLst/>
                <a:latin typeface="Book Antiqua" pitchFamily="18" charset="0"/>
                <a:ea typeface="Batang" pitchFamily="18" charset="-127"/>
              </a:rPr>
              <a:t>P</a:t>
            </a: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</a:rPr>
              <a:t>roteiny </a:t>
            </a:r>
            <a:r>
              <a:rPr lang="cs-CZ" sz="2400" dirty="0">
                <a:effectLst/>
                <a:latin typeface="Book Antiqua" pitchFamily="18" charset="0"/>
                <a:ea typeface="Batang" pitchFamily="18" charset="-127"/>
              </a:rPr>
              <a:t>nebo polysacharidy </a:t>
            </a:r>
            <a:br>
              <a:rPr lang="cs-CZ" sz="2400" dirty="0"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1800" dirty="0">
                <a:effectLst/>
                <a:latin typeface="Book Antiqua" pitchFamily="18" charset="0"/>
                <a:ea typeface="Batang" pitchFamily="18" charset="-127"/>
              </a:rPr>
              <a:t/>
            </a:r>
            <a:br>
              <a:rPr lang="cs-CZ" sz="1800" dirty="0">
                <a:effectLst/>
                <a:latin typeface="Book Antiqua" pitchFamily="18" charset="0"/>
                <a:ea typeface="Batang" pitchFamily="18" charset="-127"/>
              </a:rPr>
            </a:b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</a:rPr>
              <a:t> &gt;</a:t>
            </a: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cs-CZ" sz="2400" dirty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5 </a:t>
            </a:r>
            <a:r>
              <a:rPr lang="cs-CZ" sz="2400" dirty="0" err="1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kDa</a:t>
            </a:r>
            <a:r>
              <a:rPr lang="cs-CZ" sz="2400" dirty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 (optimální </a:t>
            </a:r>
            <a:r>
              <a:rPr lang="cs-CZ" sz="2400" dirty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velikost </a:t>
            </a: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je </a:t>
            </a:r>
            <a:r>
              <a:rPr lang="cs-CZ" sz="2400" dirty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cca 40 </a:t>
            </a:r>
            <a:r>
              <a:rPr lang="cs-CZ" sz="2400" dirty="0" err="1" smtClean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kDa</a:t>
            </a: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>)</a:t>
            </a:r>
            <a:br>
              <a:rPr lang="cs-CZ" sz="2400" dirty="0" smtClean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</a:br>
            <a:r>
              <a:rPr lang="cs-CZ" sz="2400" dirty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cs-CZ" sz="2400" dirty="0">
                <a:effectLst/>
                <a:latin typeface="Book Antiqua" pitchFamily="18" charset="0"/>
                <a:ea typeface="Batang" pitchFamily="18" charset="-127"/>
                <a:cs typeface="Times New Roman" pitchFamily="18" charset="0"/>
              </a:rPr>
            </a:br>
            <a:r>
              <a:rPr lang="cs-CZ" sz="2400" dirty="0">
                <a:effectLst/>
                <a:latin typeface="Book Antiqua" pitchFamily="18" charset="0"/>
                <a:ea typeface="Batang" pitchFamily="18" charset="-127"/>
              </a:rPr>
              <a:t> </a:t>
            </a:r>
            <a:r>
              <a:rPr lang="cs-CZ" sz="2400" dirty="0" smtClean="0">
                <a:effectLst/>
                <a:latin typeface="Book Antiqua" pitchFamily="18" charset="0"/>
                <a:ea typeface="Batang" pitchFamily="18" charset="-127"/>
              </a:rPr>
              <a:t> </a:t>
            </a:r>
            <a:r>
              <a:rPr lang="cs-CZ" sz="2400" dirty="0" smtClean="0">
                <a:latin typeface="Book Antiqua" pitchFamily="18" charset="0"/>
                <a:ea typeface="Batang" pitchFamily="18" charset="-127"/>
              </a:rPr>
              <a:t/>
            </a:r>
            <a:br>
              <a:rPr lang="cs-CZ" sz="2400" dirty="0" smtClean="0">
                <a:latin typeface="Book Antiqua" pitchFamily="18" charset="0"/>
                <a:ea typeface="Batang" pitchFamily="18" charset="-127"/>
              </a:rPr>
            </a:br>
            <a:endParaRPr lang="cs-CZ" sz="2400" dirty="0">
              <a:latin typeface="Book Antiqua" pitchFamily="18" charset="0"/>
              <a:ea typeface="Batang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557338"/>
            <a:ext cx="8134350" cy="5113337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cs-CZ" sz="32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Epitop</a:t>
            </a:r>
            <a:r>
              <a:rPr lang="cs-CZ" sz="2400" dirty="0" smtClean="0">
                <a:effectLst/>
                <a:latin typeface="Book Antiqua" pitchFamily="18" charset="0"/>
              </a:rPr>
              <a:t/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/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>= část antigenu, která je rozpoznávána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> imunitním systémem (lymfocyty- BCR, TCR; </a:t>
            </a:r>
            <a:r>
              <a:rPr lang="cs-CZ" sz="2400" dirty="0" err="1" smtClean="0">
                <a:effectLst/>
                <a:latin typeface="Book Antiqua" pitchFamily="18" charset="0"/>
              </a:rPr>
              <a:t>Ig</a:t>
            </a:r>
            <a:r>
              <a:rPr lang="cs-CZ" sz="2400" dirty="0" smtClean="0">
                <a:effectLst/>
                <a:latin typeface="Book Antiqua" pitchFamily="18" charset="0"/>
              </a:rPr>
              <a:t>)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/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> 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endParaRPr lang="cs-CZ" sz="2400" dirty="0" smtClean="0">
              <a:effectLst/>
              <a:latin typeface="Book Antiqu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85750"/>
            <a:ext cx="3897312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143000"/>
            <a:ext cx="7772400" cy="1828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sz="3200" b="1" dirty="0" smtClean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cs-CZ" sz="3200" b="1" dirty="0" smtClean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cs-CZ" sz="3200" b="1" dirty="0" smtClean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cs-CZ" sz="3200" b="1" dirty="0" smtClean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cs-CZ" sz="3200" b="1" dirty="0" smtClean="0">
                <a:solidFill>
                  <a:srgbClr val="0000FF"/>
                </a:solidFill>
                <a:effectLst/>
                <a:latin typeface="Arial" charset="0"/>
              </a:rPr>
              <a:t/>
            </a:r>
            <a:br>
              <a:rPr lang="cs-CZ" sz="3200" b="1" dirty="0" smtClean="0">
                <a:solidFill>
                  <a:srgbClr val="0000FF"/>
                </a:solidFill>
                <a:effectLst/>
                <a:latin typeface="Arial" charset="0"/>
              </a:rPr>
            </a:br>
            <a:r>
              <a:rPr lang="cs-CZ" sz="3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Interakce antigen – protilátka</a:t>
            </a:r>
            <a:br>
              <a:rPr lang="cs-CZ" sz="3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3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/>
            </a:r>
            <a:br>
              <a:rPr lang="cs-CZ" sz="3200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/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>Vazebná místa protilátek (</a:t>
            </a: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paratop</a:t>
            </a:r>
            <a:r>
              <a:rPr lang="cs-CZ" sz="2400" dirty="0" smtClean="0">
                <a:effectLst/>
                <a:latin typeface="Book Antiqua" pitchFamily="18" charset="0"/>
              </a:rPr>
              <a:t>) 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>tvoří nekovalentní komplexy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> s odpovídajícími místy 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>na molekulách antigenů (</a:t>
            </a:r>
            <a:r>
              <a:rPr lang="cs-CZ" sz="2400" b="1" dirty="0" err="1" smtClean="0">
                <a:solidFill>
                  <a:srgbClr val="0000FF"/>
                </a:solidFill>
                <a:effectLst/>
                <a:latin typeface="Book Antiqua" pitchFamily="18" charset="0"/>
              </a:rPr>
              <a:t>epitop</a:t>
            </a:r>
            <a:r>
              <a:rPr lang="cs-CZ" sz="2400" dirty="0" smtClean="0">
                <a:effectLst/>
                <a:latin typeface="Book Antiqua" pitchFamily="18" charset="0"/>
              </a:rPr>
              <a:t>)</a:t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/>
            </a:r>
            <a:br>
              <a:rPr lang="cs-CZ" sz="2400" dirty="0" smtClean="0">
                <a:effectLst/>
                <a:latin typeface="Book Antiqua" pitchFamily="18" charset="0"/>
              </a:rPr>
            </a:br>
            <a:r>
              <a:rPr lang="cs-CZ" sz="2400" dirty="0" smtClean="0">
                <a:effectLst/>
                <a:latin typeface="Book Antiqua" pitchFamily="18" charset="0"/>
              </a:rPr>
              <a:t>Komplex antigen-protilátka je reverzibilní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1714500"/>
            <a:ext cx="2428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765175"/>
            <a:ext cx="7704138" cy="4873625"/>
          </a:xfrm>
        </p:spPr>
        <p:txBody>
          <a:bodyPr/>
          <a:lstStyle/>
          <a:p>
            <a:pPr algn="l" eaLnBrk="1" hangingPunct="1"/>
            <a:endParaRPr lang="cs-CZ" b="1" dirty="0" smtClean="0"/>
          </a:p>
          <a:p>
            <a:pPr algn="l" eaLnBrk="1" hangingPunct="1"/>
            <a:r>
              <a:rPr lang="cs-CZ" b="1" dirty="0" smtClean="0">
                <a:solidFill>
                  <a:srgbClr val="0000FF"/>
                </a:solidFill>
                <a:latin typeface="Book Antiqua" pitchFamily="18" charset="0"/>
              </a:rPr>
              <a:t>Protilátka </a:t>
            </a:r>
            <a:r>
              <a:rPr lang="cs-CZ" dirty="0" smtClean="0">
                <a:solidFill>
                  <a:srgbClr val="0000FF"/>
                </a:solidFill>
                <a:latin typeface="Book Antiqua" pitchFamily="18" charset="0"/>
              </a:rPr>
              <a:t>(</a:t>
            </a:r>
            <a:r>
              <a:rPr lang="cs-CZ" b="1" dirty="0" smtClean="0">
                <a:solidFill>
                  <a:srgbClr val="0000FF"/>
                </a:solidFill>
                <a:latin typeface="Book Antiqua" pitchFamily="18" charset="0"/>
              </a:rPr>
              <a:t>imunoglobulin</a:t>
            </a:r>
            <a:r>
              <a:rPr lang="cs-CZ" dirty="0" smtClean="0">
                <a:solidFill>
                  <a:srgbClr val="0000FF"/>
                </a:solidFill>
                <a:latin typeface="Book Antiqua" pitchFamily="18" charset="0"/>
              </a:rPr>
              <a:t>)</a:t>
            </a:r>
            <a:r>
              <a:rPr lang="cs-CZ" dirty="0" smtClean="0">
                <a:latin typeface="Book Antiqua" pitchFamily="18" charset="0"/>
              </a:rPr>
              <a:t> </a:t>
            </a:r>
          </a:p>
          <a:p>
            <a:pPr algn="l" eaLnBrk="1" hangingPunct="1"/>
            <a:endParaRPr lang="cs-CZ" sz="2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 je glykoprotein, který je </a:t>
            </a:r>
          </a:p>
          <a:p>
            <a:pPr algn="l" eaLnBrk="1" hangingPunct="1"/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  syntetizován plazmatickými</a:t>
            </a:r>
          </a:p>
          <a:p>
            <a:pPr algn="l" eaLnBrk="1" hangingPunct="1"/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  buňkami</a:t>
            </a:r>
          </a:p>
          <a:p>
            <a:pPr algn="l" eaLnBrk="1" hangingPunct="1"/>
            <a:endParaRPr lang="cs-CZ" sz="2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 tvorba protilátek  je vyvolána </a:t>
            </a:r>
            <a:b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Book Antiqua" pitchFamily="18" charset="0"/>
              </a:rPr>
              <a:t>  přítomností antigenu </a:t>
            </a:r>
          </a:p>
        </p:txBody>
      </p:sp>
      <p:pic>
        <p:nvPicPr>
          <p:cNvPr id="8195" name="Picture 4" descr="220px-Antibod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341438"/>
            <a:ext cx="27003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3333CC"/>
                </a:solidFill>
                <a:latin typeface="Book Antiqua" pitchFamily="18" charset="0"/>
              </a:rPr>
              <a:t>Podmínky pro udělení zápočtu</a:t>
            </a:r>
            <a:endParaRPr lang="cs-CZ" sz="4000" b="1" dirty="0">
              <a:solidFill>
                <a:srgbClr val="3333CC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Book Antiqua" pitchFamily="18" charset="0"/>
              </a:rPr>
              <a:t>Povinná docházka na semináře</a:t>
            </a:r>
          </a:p>
          <a:p>
            <a:endParaRPr lang="cs-CZ" sz="2800" dirty="0" smtClean="0">
              <a:latin typeface="Book Antiqua" pitchFamily="18" charset="0"/>
            </a:endParaRPr>
          </a:p>
          <a:p>
            <a:r>
              <a:rPr lang="cs-CZ" sz="2800" dirty="0" smtClean="0">
                <a:latin typeface="Book Antiqua" pitchFamily="18" charset="0"/>
              </a:rPr>
              <a:t>Složení zápočtového testu (minimálně 90 bodů)</a:t>
            </a:r>
            <a:endParaRPr lang="cs-CZ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b="1" dirty="0" smtClean="0">
                <a:solidFill>
                  <a:srgbClr val="3333CC"/>
                </a:solidFill>
                <a:latin typeface="Book Antiqua" pitchFamily="18" charset="0"/>
              </a:rPr>
              <a:t>Využití protilátek v diagnostice</a:t>
            </a:r>
          </a:p>
          <a:p>
            <a:pPr eaLnBrk="1" hangingPunct="1">
              <a:lnSpc>
                <a:spcPct val="150000"/>
              </a:lnSpc>
            </a:pPr>
            <a:endParaRPr lang="cs-CZ" sz="1300" dirty="0" smtClean="0"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cs-CZ" sz="2800" dirty="0" smtClean="0">
                <a:solidFill>
                  <a:srgbClr val="FF00FF"/>
                </a:solidFill>
                <a:latin typeface="Book Antiqua" pitchFamily="18" charset="0"/>
              </a:rPr>
              <a:t>Reakce protilátek s antigenem </a:t>
            </a:r>
            <a:r>
              <a:rPr lang="cs-CZ" sz="2800" dirty="0" smtClean="0">
                <a:latin typeface="Book Antiqua" pitchFamily="18" charset="0"/>
              </a:rPr>
              <a:t>je základem všech sérologických metod využívaných v  medicíně. </a:t>
            </a:r>
          </a:p>
          <a:p>
            <a:pPr eaLnBrk="1" hangingPunct="1">
              <a:lnSpc>
                <a:spcPct val="150000"/>
              </a:lnSpc>
            </a:pPr>
            <a:r>
              <a:rPr lang="cs-CZ" sz="2800" dirty="0" smtClean="0">
                <a:latin typeface="Book Antiqua" pitchFamily="18" charset="0"/>
              </a:rPr>
              <a:t>Jednotlivé metody se liší způsobem jejich vizualizace. </a:t>
            </a:r>
          </a:p>
          <a:p>
            <a:pPr eaLnBrk="1" hangingPunct="1">
              <a:lnSpc>
                <a:spcPct val="150000"/>
              </a:lnSpc>
            </a:pPr>
            <a:r>
              <a:rPr lang="cs-CZ" sz="2800" dirty="0" smtClean="0">
                <a:latin typeface="Book Antiqua" pitchFamily="18" charset="0"/>
              </a:rPr>
              <a:t>Takto lze diagnostikovat široké spektrum infekčních či autoimunitních chorob člověka a zvířat.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cs-CZ" sz="2800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640762" cy="63817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b="1" dirty="0" smtClean="0">
                <a:solidFill>
                  <a:srgbClr val="3333CC"/>
                </a:solidFill>
                <a:latin typeface="Book Antiqua" pitchFamily="18" charset="0"/>
              </a:rPr>
              <a:t>		Protilátky využívané v diagnostice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1" dirty="0" smtClean="0">
                <a:solidFill>
                  <a:srgbClr val="CC0099"/>
                </a:solidFill>
                <a:latin typeface="Book Antiqua" pitchFamily="18" charset="0"/>
              </a:rPr>
              <a:t>Monoklonální protilátka</a:t>
            </a:r>
            <a:r>
              <a:rPr lang="cs-CZ" sz="2400" dirty="0" smtClean="0">
                <a:latin typeface="Book Antiqua" pitchFamily="18" charset="0"/>
              </a:rPr>
              <a:t> – je produkována klonem buněk pocházejících z jedné plazmatické buňky; váže se velmi specificky k určitému epitopu antigenu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sz="2400" dirty="0" smtClean="0">
                <a:latin typeface="Book Antiqua" pitchFamily="18" charset="0"/>
              </a:rPr>
              <a:t/>
            </a:r>
            <a:br>
              <a:rPr lang="cs-CZ" sz="2400" dirty="0" smtClean="0">
                <a:latin typeface="Book Antiqua" pitchFamily="18" charset="0"/>
              </a:rPr>
            </a:br>
            <a:r>
              <a:rPr lang="cs-CZ" sz="2400" b="1" dirty="0" err="1" smtClean="0">
                <a:solidFill>
                  <a:srgbClr val="CC0099"/>
                </a:solidFill>
                <a:latin typeface="Book Antiqua" pitchFamily="18" charset="0"/>
              </a:rPr>
              <a:t>Polyklonální</a:t>
            </a:r>
            <a:r>
              <a:rPr lang="cs-CZ" sz="2400" b="1" dirty="0" smtClean="0">
                <a:solidFill>
                  <a:srgbClr val="CC0099"/>
                </a:solidFill>
                <a:latin typeface="Book Antiqua" pitchFamily="18" charset="0"/>
              </a:rPr>
              <a:t> protilátka</a:t>
            </a:r>
            <a:r>
              <a:rPr lang="cs-CZ" sz="2400" b="1" dirty="0" smtClean="0">
                <a:latin typeface="Book Antiqua" pitchFamily="18" charset="0"/>
              </a:rPr>
              <a:t> </a:t>
            </a:r>
            <a:r>
              <a:rPr lang="cs-CZ" sz="2400" dirty="0" smtClean="0">
                <a:latin typeface="Book Antiqua" pitchFamily="18" charset="0"/>
              </a:rPr>
              <a:t>– je produkt mnoha klonů plazmatických buněk; jde o směs protilátek namířených proti různým </a:t>
            </a:r>
            <a:r>
              <a:rPr lang="cs-CZ" sz="2400" dirty="0" err="1" smtClean="0">
                <a:latin typeface="Book Antiqua" pitchFamily="18" charset="0"/>
              </a:rPr>
              <a:t>epitopům</a:t>
            </a:r>
            <a:r>
              <a:rPr lang="cs-CZ" sz="2400" dirty="0" smtClean="0">
                <a:latin typeface="Book Antiqua" pitchFamily="18" charset="0"/>
              </a:rPr>
              <a:t> antigenu či směsi antigenů</a:t>
            </a:r>
          </a:p>
        </p:txBody>
      </p:sp>
      <p:pic>
        <p:nvPicPr>
          <p:cNvPr id="10243" name="Picture 4" descr="zoufzaji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157788"/>
            <a:ext cx="11525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mys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000240"/>
            <a:ext cx="12239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5084763"/>
            <a:ext cx="1223963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4868863"/>
            <a:ext cx="13684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pras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797425"/>
            <a:ext cx="1435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3333CC"/>
                </a:solidFill>
                <a:latin typeface="Book Antiqua" pitchFamily="18" charset="0"/>
              </a:rPr>
              <a:t>Příprava monoklonálních protilátek</a:t>
            </a:r>
          </a:p>
        </p:txBody>
      </p:sp>
      <p:pic>
        <p:nvPicPr>
          <p:cNvPr id="11267" name="Picture 4" descr="schama_vyrob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214422"/>
            <a:ext cx="5786478" cy="5130800"/>
          </a:xfrm>
          <a:noFill/>
        </p:spPr>
      </p:pic>
      <p:pic>
        <p:nvPicPr>
          <p:cNvPr id="4" name="irc_mi" descr="http://www.converter.cz/nobel/images/medaile-li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214422"/>
            <a:ext cx="1262057" cy="11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429388" y="2500306"/>
            <a:ext cx="2395207" cy="1297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Book Antiqua" pitchFamily="18" charset="0"/>
              </a:rPr>
              <a:t>César </a:t>
            </a:r>
            <a:r>
              <a:rPr lang="cs-CZ" dirty="0" err="1" smtClean="0">
                <a:latin typeface="Book Antiqua" pitchFamily="18" charset="0"/>
              </a:rPr>
              <a:t>Milstein</a:t>
            </a:r>
            <a:r>
              <a:rPr lang="cs-CZ" dirty="0" smtClean="0">
                <a:latin typeface="Book Antiqua" pitchFamily="18" charset="0"/>
              </a:rPr>
              <a:t> </a:t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err="1" smtClean="0">
                <a:latin typeface="Book Antiqua" pitchFamily="18" charset="0"/>
              </a:rPr>
              <a:t>Georges</a:t>
            </a:r>
            <a:r>
              <a:rPr lang="cs-CZ" dirty="0" smtClean="0">
                <a:latin typeface="Book Antiqua" pitchFamily="18" charset="0"/>
              </a:rPr>
              <a:t> J.F. K</a:t>
            </a:r>
            <a:r>
              <a:rPr lang="hu-HU" dirty="0" smtClean="0">
                <a:latin typeface="Book Antiqua" pitchFamily="18" charset="0"/>
              </a:rPr>
              <a:t>őhler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Book Antiqua" pitchFamily="18" charset="0"/>
              </a:rPr>
              <a:t>1984 – Nobelova cena</a:t>
            </a:r>
            <a:endParaRPr lang="cs-CZ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3333CC"/>
                </a:solidFill>
                <a:latin typeface="Book Antiqua" pitchFamily="18" charset="0"/>
              </a:rPr>
              <a:t>Využití monoklonálních protilátek </a:t>
            </a:r>
            <a:br>
              <a:rPr lang="cs-CZ" sz="3600" b="1" dirty="0" smtClean="0">
                <a:solidFill>
                  <a:srgbClr val="3333CC"/>
                </a:solidFill>
                <a:latin typeface="Book Antiqua" pitchFamily="18" charset="0"/>
              </a:rPr>
            </a:br>
            <a:r>
              <a:rPr lang="cs-CZ" sz="3600" b="1" dirty="0" smtClean="0">
                <a:solidFill>
                  <a:srgbClr val="3333CC"/>
                </a:solidFill>
                <a:latin typeface="Book Antiqua" pitchFamily="18" charset="0"/>
              </a:rPr>
              <a:t>v terapii</a:t>
            </a:r>
            <a:endParaRPr lang="cs-CZ" sz="3600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229600" cy="47149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cs-CZ" sz="2800" dirty="0" smtClean="0">
                <a:latin typeface="Book Antiqua" pitchFamily="18" charset="0"/>
              </a:rPr>
              <a:t>inhibice </a:t>
            </a:r>
            <a:r>
              <a:rPr lang="cs-CZ" sz="2800" dirty="0" err="1" smtClean="0">
                <a:latin typeface="Book Antiqua" pitchFamily="18" charset="0"/>
              </a:rPr>
              <a:t>rejekce</a:t>
            </a:r>
            <a:r>
              <a:rPr lang="cs-CZ" sz="2800" dirty="0" smtClean="0">
                <a:latin typeface="Book Antiqua" pitchFamily="18" charset="0"/>
              </a:rPr>
              <a:t> transplantátu</a:t>
            </a:r>
          </a:p>
          <a:p>
            <a:pPr eaLnBrk="1" hangingPunct="1">
              <a:lnSpc>
                <a:spcPct val="150000"/>
              </a:lnSpc>
            </a:pPr>
            <a:r>
              <a:rPr lang="cs-CZ" sz="2800" dirty="0" smtClean="0">
                <a:latin typeface="Book Antiqua" pitchFamily="18" charset="0"/>
              </a:rPr>
              <a:t>léčba některých nádorových onemocnění </a:t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dirty="0" smtClean="0">
                <a:latin typeface="Book Antiqua" pitchFamily="18" charset="0"/>
              </a:rPr>
              <a:t>léčba autoimunitních chorob</a:t>
            </a:r>
          </a:p>
          <a:p>
            <a:pPr eaLnBrk="1" hangingPunct="1">
              <a:lnSpc>
                <a:spcPct val="150000"/>
              </a:lnSpc>
            </a:pPr>
            <a:r>
              <a:rPr lang="cs-CZ" sz="2800" dirty="0" smtClean="0">
                <a:latin typeface="Book Antiqua" pitchFamily="18" charset="0"/>
              </a:rPr>
              <a:t>léčba některých virových onemocnění</a:t>
            </a:r>
          </a:p>
          <a:p>
            <a:pPr eaLnBrk="1" hangingPunct="1">
              <a:lnSpc>
                <a:spcPct val="150000"/>
              </a:lnSpc>
              <a:buClr>
                <a:srgbClr val="CC0099"/>
              </a:buClr>
              <a:buFont typeface="Wingdings" pitchFamily="2" charset="2"/>
              <a:buChar char="§"/>
            </a:pPr>
            <a:endParaRPr lang="cs-CZ" sz="800" dirty="0" smtClean="0"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CC0099"/>
              </a:buClr>
              <a:buFont typeface="Wingdings" pitchFamily="2" charset="2"/>
              <a:buNone/>
            </a:pPr>
            <a:r>
              <a:rPr lang="cs-CZ" sz="2800" b="1" dirty="0" smtClean="0">
                <a:solidFill>
                  <a:srgbClr val="FF00FF"/>
                </a:solidFill>
                <a:latin typeface="Book Antiqua" pitchFamily="18" charset="0"/>
              </a:rPr>
              <a:t>Humanizované protilátky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3333CC"/>
                </a:solidFill>
                <a:latin typeface="Book Antiqua" pitchFamily="18" charset="0"/>
              </a:rPr>
              <a:t>Využití </a:t>
            </a:r>
            <a:r>
              <a:rPr lang="cs-CZ" sz="3600" b="1" dirty="0" err="1" smtClean="0">
                <a:solidFill>
                  <a:srgbClr val="3333CC"/>
                </a:solidFill>
                <a:latin typeface="Book Antiqua" pitchFamily="18" charset="0"/>
              </a:rPr>
              <a:t>polyklonálních</a:t>
            </a:r>
            <a:r>
              <a:rPr lang="cs-CZ" sz="3600" b="1" dirty="0" smtClean="0">
                <a:solidFill>
                  <a:srgbClr val="3333CC"/>
                </a:solidFill>
                <a:latin typeface="Book Antiqua" pitchFamily="18" charset="0"/>
              </a:rPr>
              <a:t> protilátek</a:t>
            </a:r>
            <a:endParaRPr lang="cs-CZ" sz="3600" b="1" dirty="0">
              <a:solidFill>
                <a:srgbClr val="3333CC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Book Antiqua" pitchFamily="18" charset="0"/>
                <a:cs typeface="Times New Roman" pitchFamily="18" charset="0"/>
              </a:rPr>
              <a:t>K substituci </a:t>
            </a:r>
            <a:r>
              <a:rPr lang="cs-CZ" sz="2800" dirty="0" err="1" smtClean="0">
                <a:latin typeface="Book Antiqua" pitchFamily="18" charset="0"/>
                <a:cs typeface="Times New Roman" pitchFamily="18" charset="0"/>
              </a:rPr>
              <a:t>Ig</a:t>
            </a:r>
            <a:r>
              <a:rPr lang="cs-CZ" sz="2800" dirty="0" smtClean="0">
                <a:latin typeface="Book Antiqua" pitchFamily="18" charset="0"/>
                <a:cs typeface="Times New Roman" pitchFamily="18" charset="0"/>
              </a:rPr>
              <a:t>, profylaxi či terapeuticky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Book Antiqua" pitchFamily="18" charset="0"/>
                <a:cs typeface="Times New Roman" pitchFamily="18" charset="0"/>
              </a:rPr>
              <a:t>K pasivní imunizaci se používají lidské protilátky – např. proti infekční žloutence typu A či B nebo proti tetanu, nebo protilátky zvířecího původu, např. proti vzteklině či botulismu</a:t>
            </a:r>
            <a:endParaRPr lang="cs-CZ" sz="2800" dirty="0"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hdw.datawallpaper.com/nature/beautiful-place-for-relax-desktop-background-3405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857356" y="1500174"/>
            <a:ext cx="434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 Antiqua" pitchFamily="18" charset="0"/>
              </a:rPr>
              <a:t>Děkuji za Vaši pozornost</a:t>
            </a:r>
            <a:endParaRPr lang="cs-CZ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3333CC"/>
                </a:solidFill>
                <a:latin typeface="Book Antiqua" pitchFamily="18" charset="0"/>
              </a:rPr>
              <a:t>Zkouška z imunologie</a:t>
            </a:r>
            <a:endParaRPr lang="cs-CZ" sz="4000" b="1" dirty="0">
              <a:solidFill>
                <a:srgbClr val="3333CC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500307"/>
            <a:ext cx="8229600" cy="2357454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Book Antiqua" pitchFamily="18" charset="0"/>
              </a:rPr>
              <a:t>Počítačový test (minimálně 90 bodů ze 120)</a:t>
            </a:r>
          </a:p>
          <a:p>
            <a:endParaRPr lang="cs-CZ" sz="2800" dirty="0" smtClean="0">
              <a:latin typeface="Book Antiqua" pitchFamily="18" charset="0"/>
            </a:endParaRPr>
          </a:p>
          <a:p>
            <a:r>
              <a:rPr lang="cs-CZ" sz="2800" dirty="0" smtClean="0">
                <a:latin typeface="Book Antiqua" pitchFamily="18" charset="0"/>
              </a:rPr>
              <a:t>Ústní zkouška</a:t>
            </a:r>
            <a:endParaRPr lang="cs-CZ" sz="2800" dirty="0">
              <a:latin typeface="Book Antiqua" pitchFamily="18" charset="0"/>
            </a:endParaRPr>
          </a:p>
        </p:txBody>
      </p:sp>
      <p:pic>
        <p:nvPicPr>
          <p:cNvPr id="5" name="Obrázek 4" descr="https://encrypted-tbn0.gstatic.com/images?q=tbn:ANd9GcS1puhR-QPz5mTr04stvAwo2frWQnnvGRUvYcQzSuA_8QFoLQhic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7187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 sz="quarter"/>
          </p:nvPr>
        </p:nvSpPr>
        <p:spPr>
          <a:xfrm>
            <a:off x="928688" y="214313"/>
            <a:ext cx="6815137" cy="823912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0000FF"/>
                </a:solidFill>
                <a:effectLst/>
              </a:rPr>
              <a:t>http://uia.fnplzen.cz/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43000"/>
            <a:ext cx="40005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 bwMode="auto">
          <a:xfrm>
            <a:off x="214313" y="1857375"/>
            <a:ext cx="977900" cy="48418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071813"/>
            <a:ext cx="4881563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 bwMode="auto">
          <a:xfrm>
            <a:off x="2071670" y="4429132"/>
            <a:ext cx="977900" cy="48418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57694"/>
            <a:ext cx="4286248" cy="225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034" y="1428736"/>
            <a:ext cx="8072494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3333CC"/>
                </a:solidFill>
                <a:latin typeface="Book Antiqua" pitchFamily="18" charset="0"/>
              </a:rPr>
              <a:t>Sylabus přednášek imunologie</a:t>
            </a:r>
            <a:endParaRPr lang="cs-CZ" sz="4000" b="1" dirty="0">
              <a:solidFill>
                <a:srgbClr val="3333CC"/>
              </a:solidFill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64347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1800" b="1" dirty="0" smtClean="0"/>
              <a:t>Sylabus přednášek imunologie 3. ročník </a:t>
            </a:r>
            <a:r>
              <a:rPr lang="cs-CZ" sz="1800" b="1" dirty="0" err="1" smtClean="0"/>
              <a:t>všeob</a:t>
            </a:r>
            <a:r>
              <a:rPr lang="cs-CZ" sz="1800" b="1" dirty="0" smtClean="0"/>
              <a:t>. lék. 2015/2016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 </a:t>
            </a:r>
          </a:p>
          <a:p>
            <a:pPr>
              <a:buNone/>
            </a:pPr>
            <a:r>
              <a:rPr lang="cs-CZ" sz="1800" b="1" dirty="0" smtClean="0"/>
              <a:t>7. 10. 2015          Doc. MUDr. Petr </a:t>
            </a:r>
            <a:r>
              <a:rPr lang="cs-CZ" sz="1800" b="1" dirty="0" err="1" smtClean="0"/>
              <a:t>Panzner</a:t>
            </a:r>
            <a:r>
              <a:rPr lang="cs-CZ" sz="1800" b="1" dirty="0" smtClean="0"/>
              <a:t>, CSc.    </a:t>
            </a:r>
            <a:r>
              <a:rPr lang="cs-CZ" sz="1800" dirty="0" smtClean="0"/>
              <a:t>     </a:t>
            </a:r>
          </a:p>
          <a:p>
            <a:pPr>
              <a:buNone/>
            </a:pPr>
            <a:r>
              <a:rPr lang="cs-CZ" sz="1800" dirty="0" smtClean="0"/>
              <a:t>1. Imunitní systém a jeho význam pro </a:t>
            </a:r>
            <a:r>
              <a:rPr lang="cs-CZ" sz="1800" dirty="0" err="1" smtClean="0"/>
              <a:t>homeostázu</a:t>
            </a:r>
            <a:r>
              <a:rPr lang="cs-CZ" sz="1800" dirty="0" smtClean="0"/>
              <a:t> organismu, složky imunitního systému a jejich vzájemná spolupráce</a:t>
            </a:r>
          </a:p>
          <a:p>
            <a:pPr>
              <a:buNone/>
            </a:pPr>
            <a:r>
              <a:rPr lang="cs-CZ" sz="1800" dirty="0" smtClean="0"/>
              <a:t>2. Bariérové funkce těla a obranné mechanismy</a:t>
            </a:r>
          </a:p>
          <a:p>
            <a:pPr>
              <a:buNone/>
            </a:pPr>
            <a:r>
              <a:rPr lang="cs-CZ" sz="1800" dirty="0" smtClean="0"/>
              <a:t>3. Nespecifické buněčné a humorální imunitní mechanismy</a:t>
            </a:r>
          </a:p>
          <a:p>
            <a:pPr>
              <a:buNone/>
            </a:pPr>
            <a:r>
              <a:rPr lang="cs-CZ" sz="1800" dirty="0" smtClean="0"/>
              <a:t>4. Specifické buněčné a humorální imunitní mechanismy</a:t>
            </a:r>
          </a:p>
          <a:p>
            <a:pPr>
              <a:buNone/>
            </a:pPr>
            <a:r>
              <a:rPr lang="cs-CZ" sz="1800" dirty="0" smtClean="0"/>
              <a:t>5. Fagocytóza a její význam pro imunitu</a:t>
            </a:r>
          </a:p>
          <a:p>
            <a:pPr>
              <a:buNone/>
            </a:pPr>
            <a:r>
              <a:rPr lang="cs-CZ" sz="1800" dirty="0" smtClean="0"/>
              <a:t>6. Neutrofilní leukocyty, jejich vývoj a funkce</a:t>
            </a:r>
          </a:p>
          <a:p>
            <a:pPr>
              <a:buNone/>
            </a:pPr>
            <a:r>
              <a:rPr lang="cs-CZ" sz="1800" dirty="0" smtClean="0"/>
              <a:t>7. Přirození zabíječi. Interferony. Charakteristika a funkce 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b="1" dirty="0" smtClean="0"/>
              <a:t>14. 10. 2015          Mgr. Jitka Ochotná 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8. Komplement, způsoby aktivace, biologický význam</a:t>
            </a:r>
          </a:p>
          <a:p>
            <a:pPr>
              <a:buNone/>
            </a:pPr>
            <a:r>
              <a:rPr lang="cs-CZ" sz="1800" dirty="0" smtClean="0"/>
              <a:t>9. Alternativní cesta aktivace komplementu a její regulace</a:t>
            </a:r>
          </a:p>
          <a:p>
            <a:pPr>
              <a:buNone/>
            </a:pPr>
            <a:r>
              <a:rPr lang="cs-CZ" sz="1800" dirty="0" smtClean="0"/>
              <a:t>10. Klasická cesta aktivace komplementu a její regulace</a:t>
            </a:r>
          </a:p>
          <a:p>
            <a:pPr>
              <a:buNone/>
            </a:pPr>
            <a:r>
              <a:rPr lang="cs-CZ" sz="1800" dirty="0" smtClean="0"/>
              <a:t>11. Biologický význam komplementu a jeho regulační mechanismy</a:t>
            </a:r>
          </a:p>
          <a:p>
            <a:pPr>
              <a:buNone/>
            </a:pPr>
            <a:r>
              <a:rPr lang="cs-CZ" sz="1800" dirty="0" smtClean="0"/>
              <a:t>12. </a:t>
            </a:r>
            <a:r>
              <a:rPr lang="cs-CZ" sz="1800" dirty="0" err="1" smtClean="0"/>
              <a:t>Bazofily</a:t>
            </a:r>
            <a:r>
              <a:rPr lang="cs-CZ" sz="1800" dirty="0" smtClean="0"/>
              <a:t> a </a:t>
            </a:r>
            <a:r>
              <a:rPr lang="cs-CZ" sz="1800" dirty="0" err="1" smtClean="0"/>
              <a:t>mastocyty</a:t>
            </a:r>
            <a:r>
              <a:rPr lang="cs-CZ" sz="1800" dirty="0" smtClean="0"/>
              <a:t> a jejich význam v imunitních reakcích</a:t>
            </a:r>
          </a:p>
          <a:p>
            <a:pPr>
              <a:buNone/>
            </a:pPr>
            <a:r>
              <a:rPr lang="cs-CZ" sz="1800" dirty="0" smtClean="0"/>
              <a:t>13. Imunitní mechanismy zánětu (lokální a systémová reakce)</a:t>
            </a:r>
          </a:p>
          <a:p>
            <a:pPr>
              <a:buNone/>
            </a:pPr>
            <a:r>
              <a:rPr lang="cs-CZ" sz="1800" dirty="0" smtClean="0"/>
              <a:t>14. Antigeny, hapteny, </a:t>
            </a:r>
            <a:r>
              <a:rPr lang="cs-CZ" sz="1800" dirty="0" err="1" smtClean="0"/>
              <a:t>epitopy</a:t>
            </a:r>
            <a:r>
              <a:rPr lang="cs-CZ" sz="1800" dirty="0" smtClean="0"/>
              <a:t>, základní charakteristika. T nezávislé antigeny, </a:t>
            </a:r>
            <a:r>
              <a:rPr lang="cs-CZ" sz="1800" dirty="0" err="1" smtClean="0"/>
              <a:t>superantigeny</a:t>
            </a:r>
            <a:r>
              <a:rPr lang="cs-CZ" sz="1800" dirty="0" smtClean="0"/>
              <a:t>, sekvestrované antigeny - imunologicky privilegovaná místa</a:t>
            </a:r>
          </a:p>
          <a:p>
            <a:pPr>
              <a:buNone/>
            </a:pPr>
            <a:r>
              <a:rPr lang="cs-CZ" sz="1800" dirty="0" smtClean="0"/>
              <a:t>15. Chemická podstata, velikost molekuly antigenů, stupeň nepříbuznosti</a:t>
            </a:r>
          </a:p>
          <a:p>
            <a:pPr>
              <a:buNone/>
            </a:pPr>
            <a:endParaRPr lang="cs-CZ" sz="1800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cs-CZ" sz="1800" dirty="0" smtClean="0"/>
          </a:p>
          <a:p>
            <a:pPr>
              <a:buFont typeface="+mj-lt"/>
              <a:buAutoNum type="arabicPeriod"/>
            </a:pPr>
            <a:endParaRPr lang="cs-CZ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619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Doporučená literatura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672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>
                <a:effectLst/>
                <a:latin typeface="Book Antiqua" pitchFamily="18" charset="0"/>
              </a:rPr>
              <a:t>Hořejší V., Bartůňková J.: </a:t>
            </a:r>
            <a:r>
              <a:rPr lang="cs-CZ" sz="2400" dirty="0" smtClean="0">
                <a:solidFill>
                  <a:srgbClr val="0000FF"/>
                </a:solidFill>
                <a:effectLst/>
                <a:latin typeface="Book Antiqua" pitchFamily="18" charset="0"/>
              </a:rPr>
              <a:t>Základy imunologie</a:t>
            </a:r>
            <a:r>
              <a:rPr lang="cs-CZ" sz="2400" dirty="0" smtClean="0">
                <a:effectLst/>
                <a:latin typeface="Book Antiqua" pitchFamily="18" charset="0"/>
              </a:rPr>
              <a:t>. Praha, Triton, 4. vydání, 2009.</a:t>
            </a:r>
          </a:p>
          <a:p>
            <a:pPr eaLnBrk="1" hangingPunct="1">
              <a:defRPr/>
            </a:pPr>
            <a:endParaRPr lang="cs-CZ" sz="2400" dirty="0" smtClean="0">
              <a:effectLst/>
              <a:latin typeface="Book Antiqua" pitchFamily="18" charset="0"/>
            </a:endParaRPr>
          </a:p>
          <a:p>
            <a:pPr eaLnBrk="1" hangingPunct="1">
              <a:defRPr/>
            </a:pPr>
            <a:endParaRPr lang="cs-CZ" sz="2400" dirty="0">
              <a:latin typeface="Book Antiqua" pitchFamily="18" charset="0"/>
            </a:endParaRPr>
          </a:p>
          <a:p>
            <a:pPr eaLnBrk="1" hangingPunct="1">
              <a:defRPr/>
            </a:pPr>
            <a:endParaRPr lang="cs-CZ" sz="2400" dirty="0" smtClean="0">
              <a:effectLst/>
              <a:latin typeface="Book Antiqua" pitchFamily="18" charset="0"/>
            </a:endParaRPr>
          </a:p>
          <a:p>
            <a:pPr eaLnBrk="1" hangingPunct="1">
              <a:defRPr/>
            </a:pPr>
            <a:endParaRPr lang="cs-CZ" sz="2400" dirty="0" smtClean="0"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cs-CZ" sz="2400" dirty="0" smtClean="0">
                <a:latin typeface="Book Antiqua" pitchFamily="18" charset="0"/>
              </a:rPr>
              <a:t>Bartůňková J., </a:t>
            </a:r>
            <a:r>
              <a:rPr lang="cs-CZ" sz="2400" dirty="0" err="1" smtClean="0">
                <a:latin typeface="Book Antiqua" pitchFamily="18" charset="0"/>
              </a:rPr>
              <a:t>Paulík</a:t>
            </a:r>
            <a:r>
              <a:rPr lang="cs-CZ" sz="2400" dirty="0" smtClean="0">
                <a:latin typeface="Book Antiqua" pitchFamily="18" charset="0"/>
              </a:rPr>
              <a:t> M. a kol.: </a:t>
            </a: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Vyšetřovací metody </a:t>
            </a:r>
            <a:b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</a:br>
            <a:r>
              <a:rPr lang="cs-CZ" sz="2400" dirty="0" smtClean="0">
                <a:solidFill>
                  <a:srgbClr val="3333CC"/>
                </a:solidFill>
                <a:latin typeface="Book Antiqua" pitchFamily="18" charset="0"/>
              </a:rPr>
              <a:t>v imunologii</a:t>
            </a:r>
            <a:r>
              <a:rPr lang="cs-CZ" sz="2400" dirty="0" smtClean="0">
                <a:latin typeface="Book Antiqua" pitchFamily="18" charset="0"/>
              </a:rPr>
              <a:t>. Praha </a:t>
            </a:r>
            <a:r>
              <a:rPr lang="cs-CZ" sz="2400" dirty="0" err="1" smtClean="0">
                <a:latin typeface="Book Antiqua" pitchFamily="18" charset="0"/>
              </a:rPr>
              <a:t>Grada</a:t>
            </a:r>
            <a:r>
              <a:rPr lang="cs-CZ" sz="2400" dirty="0" smtClean="0">
                <a:latin typeface="Book Antiqua" pitchFamily="18" charset="0"/>
              </a:rPr>
              <a:t> </a:t>
            </a:r>
            <a:r>
              <a:rPr lang="cs-CZ" sz="2400" dirty="0" err="1" smtClean="0">
                <a:latin typeface="Book Antiqua" pitchFamily="18" charset="0"/>
              </a:rPr>
              <a:t>Publishing</a:t>
            </a:r>
            <a:r>
              <a:rPr lang="cs-CZ" sz="2400" dirty="0" smtClean="0">
                <a:latin typeface="Book Antiqua" pitchFamily="18" charset="0"/>
              </a:rPr>
              <a:t> 2005.</a:t>
            </a:r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4" name="Obrázek 3" descr="http://www.antikvariat-benes.cz/foto/43209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000636"/>
            <a:ext cx="104158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antikvariat.obchodsvitavy.cz/img/p/19417-21808-thickbo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85992"/>
            <a:ext cx="936197" cy="131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s://obalky.kosmas.cz/ArticleCovers/10335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85992"/>
            <a:ext cx="88106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Ji&amp;rcaron;ina Bart&amp;uring;&amp;ncaron;ková Základy imunologie cena od 267 K&amp;ccaron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5992"/>
            <a:ext cx="8572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image.srovname.cz/cz/500/1350615/vaclav-horejsi-jirina-bartunkova-zaklady-imunologi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357430"/>
            <a:ext cx="8810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fullResImage" descr="http://static.levneucebnice.cz/files/photos/w/e/edbeb66a996fcc134a007ddb49c333876cdf0db4.jpg?v=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5072074"/>
            <a:ext cx="97631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00FF"/>
                </a:solidFill>
                <a:latin typeface="Book Antiqua" pitchFamily="18" charset="0"/>
              </a:rPr>
              <a:t>Doporučená literatura</a:t>
            </a:r>
            <a:endParaRPr lang="cs-CZ" sz="4000" dirty="0"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32147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200" dirty="0" smtClean="0">
                <a:latin typeface="Book Antiqua" pitchFamily="18" charset="0"/>
              </a:rPr>
              <a:t>Liška, M.; Ochotná, J.; </a:t>
            </a:r>
            <a:r>
              <a:rPr lang="cs-CZ" sz="2200" dirty="0" err="1" smtClean="0">
                <a:latin typeface="Book Antiqua" pitchFamily="18" charset="0"/>
              </a:rPr>
              <a:t>Panzner</a:t>
            </a:r>
            <a:r>
              <a:rPr lang="cs-CZ" sz="2200" dirty="0" smtClean="0">
                <a:latin typeface="Book Antiqua" pitchFamily="18" charset="0"/>
              </a:rPr>
              <a:t>, P. </a:t>
            </a:r>
            <a:r>
              <a:rPr lang="cs-CZ" sz="2200" i="1" dirty="0" smtClean="0">
                <a:solidFill>
                  <a:srgbClr val="0000FF"/>
                </a:solidFill>
                <a:latin typeface="Book Antiqua" pitchFamily="18" charset="0"/>
              </a:rPr>
              <a:t>Základy alergologie a klinické imunologie pro studenty lékařských fakult –I. - VI. část</a:t>
            </a:r>
            <a:r>
              <a:rPr lang="cs-CZ" sz="2200" dirty="0" smtClean="0">
                <a:solidFill>
                  <a:srgbClr val="0000FF"/>
                </a:solidFill>
                <a:latin typeface="Book Antiqua" pitchFamily="18" charset="0"/>
              </a:rPr>
              <a:t> </a:t>
            </a:r>
            <a:r>
              <a:rPr lang="cs-CZ" sz="2200" dirty="0" smtClean="0">
                <a:latin typeface="Book Antiqua" pitchFamily="18" charset="0"/>
              </a:rPr>
              <a:t>[elektronická skripta]. [cit. 2013-10-01]. Po registraci a přihlášení je plný text dostupný z: </a:t>
            </a:r>
            <a:r>
              <a:rPr lang="cs-CZ" sz="2200" dirty="0" smtClean="0">
                <a:latin typeface="Book Antiqua" pitchFamily="18" charset="0"/>
                <a:hlinkClick r:id="rId2"/>
              </a:rPr>
              <a:t>http://mefanet.lfp.cuni.cz</a:t>
            </a:r>
            <a:endParaRPr lang="cs-CZ" sz="2200" dirty="0" smtClean="0">
              <a:latin typeface="Book Antiqua" pitchFamily="18" charset="0"/>
            </a:endParaRPr>
          </a:p>
          <a:p>
            <a:endParaRPr lang="cs-CZ" dirty="0" smtClean="0"/>
          </a:p>
          <a:p>
            <a:r>
              <a:rPr lang="cs-CZ" sz="2600" dirty="0" err="1" smtClean="0">
                <a:latin typeface="Book Antiqua" pitchFamily="18" charset="0"/>
              </a:rPr>
              <a:t>Jíllek</a:t>
            </a:r>
            <a:r>
              <a:rPr lang="cs-CZ" sz="2600" dirty="0" smtClean="0">
                <a:latin typeface="Book Antiqua" pitchFamily="18" charset="0"/>
              </a:rPr>
              <a:t> P.: </a:t>
            </a:r>
            <a:r>
              <a:rPr lang="cs-CZ" sz="2600" dirty="0" smtClean="0">
                <a:solidFill>
                  <a:srgbClr val="3333CC"/>
                </a:solidFill>
                <a:latin typeface="Book Antiqua" pitchFamily="18" charset="0"/>
              </a:rPr>
              <a:t>Imunologie stručně, jasně, přehledně</a:t>
            </a:r>
            <a:r>
              <a:rPr lang="cs-CZ" sz="2600" dirty="0" smtClean="0">
                <a:latin typeface="Book Antiqua" pitchFamily="18" charset="0"/>
              </a:rPr>
              <a:t>. </a:t>
            </a:r>
            <a:r>
              <a:rPr lang="cs-CZ" sz="2600" dirty="0" err="1" smtClean="0">
                <a:latin typeface="Book Antiqua" pitchFamily="18" charset="0"/>
              </a:rPr>
              <a:t>Grada</a:t>
            </a:r>
            <a:r>
              <a:rPr lang="cs-CZ" sz="2600" dirty="0" smtClean="0">
                <a:latin typeface="Book Antiqua" pitchFamily="18" charset="0"/>
              </a:rPr>
              <a:t> 2014.</a:t>
            </a:r>
            <a:endParaRPr lang="cs-CZ" sz="26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7000924" cy="259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571744"/>
            <a:ext cx="7508603" cy="384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642910" y="214290"/>
            <a:ext cx="5620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3333CC"/>
                </a:solidFill>
                <a:latin typeface="Book Antiqua" pitchFamily="18" charset="0"/>
              </a:rPr>
              <a:t>http://mefanet.lfp.cuni.cz/</a:t>
            </a:r>
            <a:endParaRPr lang="cs-CZ" sz="3600" b="1" dirty="0">
              <a:solidFill>
                <a:srgbClr val="3333C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3333CC"/>
                </a:solidFill>
                <a:latin typeface="Book Antiqua" pitchFamily="18" charset="0"/>
              </a:rPr>
              <a:t>Náhled do elektronických skript</a:t>
            </a:r>
            <a:endParaRPr lang="cs-CZ" sz="2800" b="1" dirty="0">
              <a:solidFill>
                <a:srgbClr val="3333CC"/>
              </a:solidFill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8771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287</Words>
  <Application>Microsoft Office PowerPoint</Application>
  <PresentationFormat>Předvádění na obrazovce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Batang</vt:lpstr>
      <vt:lpstr>Arial</vt:lpstr>
      <vt:lpstr>Book Antiqua</vt:lpstr>
      <vt:lpstr>Calibri</vt:lpstr>
      <vt:lpstr>Times New Roman</vt:lpstr>
      <vt:lpstr>Trebuchet MS</vt:lpstr>
      <vt:lpstr>Wingdings</vt:lpstr>
      <vt:lpstr>Motiv sady Office</vt:lpstr>
      <vt:lpstr>Prezentace aplikace PowerPoint</vt:lpstr>
      <vt:lpstr>Podmínky pro udělení zápočtu</vt:lpstr>
      <vt:lpstr>Zkouška z imunologie</vt:lpstr>
      <vt:lpstr>http://uia.fnplzen.cz/</vt:lpstr>
      <vt:lpstr>Sylabus přednášek imunologie</vt:lpstr>
      <vt:lpstr>Doporučená literatura </vt:lpstr>
      <vt:lpstr>Doporučená literatura</vt:lpstr>
      <vt:lpstr>Prezentace aplikace PowerPoint</vt:lpstr>
      <vt:lpstr>Náhled do elektronických skript</vt:lpstr>
      <vt:lpstr>Ostatní zdroje</vt:lpstr>
      <vt:lpstr>Plán seminářů pondělí týden A </vt:lpstr>
      <vt:lpstr>Plán seminářů středa týden A </vt:lpstr>
      <vt:lpstr>Plán seminářů pondělí týden B </vt:lpstr>
      <vt:lpstr>Jak funguje naše imunita</vt:lpstr>
      <vt:lpstr>Příprava protilátek</vt:lpstr>
      <vt:lpstr>Antigen (imunogen)   = látka, kterou imunitní systém specificky rozpoznává      a reaguje na ni tvorbou protilátek či pomožením      specifických  T lymfocytů  Proteiny nebo polysacharidy    &gt; 5 kDa  (optimální velikost je cca 40 kDa)     </vt:lpstr>
      <vt:lpstr>Epitop  = část antigenu, která je rozpoznávána  imunitním systémem (lymfocyty- BCR, TCR; Ig)    </vt:lpstr>
      <vt:lpstr>   Interakce antigen – protilátka   Vazebná místa protilátek (paratop)  tvoří nekovalentní komplexy  s odpovídajícími místy  na molekulách antigenů (epitop)  Komplex antigen-protilátka je reverzibilní</vt:lpstr>
      <vt:lpstr>Prezentace aplikace PowerPoint</vt:lpstr>
      <vt:lpstr>Prezentace aplikace PowerPoint</vt:lpstr>
      <vt:lpstr>Prezentace aplikace PowerPoint</vt:lpstr>
      <vt:lpstr>Příprava monoklonálních protilátek</vt:lpstr>
      <vt:lpstr>Využití monoklonálních protilátek  v terapii</vt:lpstr>
      <vt:lpstr>Využití polyklonálních protilátek</vt:lpstr>
      <vt:lpstr>Prezentace aplikace PowerPoint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 User</dc:creator>
  <cp:lastModifiedBy>ochotnaj</cp:lastModifiedBy>
  <cp:revision>65</cp:revision>
  <dcterms:created xsi:type="dcterms:W3CDTF">2014-09-22T08:46:03Z</dcterms:created>
  <dcterms:modified xsi:type="dcterms:W3CDTF">2017-10-02T07:27:14Z</dcterms:modified>
</cp:coreProperties>
</file>