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343" r:id="rId2"/>
    <p:sldId id="347" r:id="rId3"/>
    <p:sldId id="348" r:id="rId4"/>
    <p:sldId id="349" r:id="rId5"/>
    <p:sldId id="350" r:id="rId6"/>
    <p:sldId id="353" r:id="rId7"/>
    <p:sldId id="351" r:id="rId8"/>
    <p:sldId id="354" r:id="rId9"/>
    <p:sldId id="355" r:id="rId10"/>
    <p:sldId id="257" r:id="rId11"/>
    <p:sldId id="258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341" r:id="rId22"/>
    <p:sldId id="342" r:id="rId23"/>
    <p:sldId id="344" r:id="rId24"/>
    <p:sldId id="345" r:id="rId25"/>
    <p:sldId id="339" r:id="rId26"/>
    <p:sldId id="356" r:id="rId27"/>
    <p:sldId id="277" r:id="rId28"/>
    <p:sldId id="278" r:id="rId29"/>
    <p:sldId id="325" r:id="rId30"/>
    <p:sldId id="279" r:id="rId31"/>
    <p:sldId id="338" r:id="rId32"/>
    <p:sldId id="280" r:id="rId33"/>
    <p:sldId id="282" r:id="rId34"/>
    <p:sldId id="284" r:id="rId35"/>
    <p:sldId id="285" r:id="rId36"/>
    <p:sldId id="286" r:id="rId37"/>
    <p:sldId id="287" r:id="rId38"/>
    <p:sldId id="329" r:id="rId39"/>
    <p:sldId id="333" r:id="rId40"/>
    <p:sldId id="331" r:id="rId41"/>
    <p:sldId id="335" r:id="rId42"/>
    <p:sldId id="290" r:id="rId43"/>
    <p:sldId id="291" r:id="rId44"/>
    <p:sldId id="292" r:id="rId45"/>
    <p:sldId id="293" r:id="rId46"/>
    <p:sldId id="297" r:id="rId47"/>
    <p:sldId id="298" r:id="rId48"/>
    <p:sldId id="299" r:id="rId49"/>
    <p:sldId id="301" r:id="rId50"/>
    <p:sldId id="302" r:id="rId51"/>
    <p:sldId id="303" r:id="rId52"/>
    <p:sldId id="304" r:id="rId53"/>
    <p:sldId id="306" r:id="rId54"/>
    <p:sldId id="307" r:id="rId55"/>
    <p:sldId id="308" r:id="rId56"/>
    <p:sldId id="309" r:id="rId57"/>
    <p:sldId id="310" r:id="rId58"/>
    <p:sldId id="311" r:id="rId59"/>
    <p:sldId id="336" r:id="rId60"/>
    <p:sldId id="337" r:id="rId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8D21C-43FE-4C5F-A889-8C886745BF57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071E7-2607-4ADA-B694-D8BDD194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413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495D0-621C-4F2F-97EA-8595C1C65697}" type="slidenum">
              <a:rPr lang="cs-CZ"/>
              <a:pPr/>
              <a:t>40</a:t>
            </a:fld>
            <a:endParaRPr lang="cs-CZ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695325"/>
            <a:ext cx="0" cy="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033304-A9A0-4DA9-BB25-B36088EADC69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VMIZy-Y3f8" TargetMode="External"/><Relationship Id="rId2" Type="http://schemas.openxmlformats.org/officeDocument/2006/relationships/hyperlink" Target="http://www.youtube.com/watch?v=odLLr6mjaU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_8JMVq7HF2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2844" y="1571612"/>
            <a:ext cx="9258336" cy="45974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8. Přirození zabíječi, jejich charakteristika a funkce. Interferony.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9. HLA systém (třídy, funkce, polymorfismus, typizace).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10. Vazba peptidů s MHC a antigenní prezentace (mechanismus, význam).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11. T lymfocyty (vývoj, selekce, povrchové znaky a </a:t>
            </a:r>
            <a:r>
              <a:rPr lang="cs-CZ" dirty="0" err="1" smtClean="0">
                <a:solidFill>
                  <a:schemeClr val="bg1"/>
                </a:solidFill>
              </a:rPr>
              <a:t>subpopulace</a:t>
            </a:r>
            <a:r>
              <a:rPr lang="cs-CZ" dirty="0" smtClean="0">
                <a:solidFill>
                  <a:schemeClr val="bg1"/>
                </a:solidFill>
              </a:rPr>
              <a:t> T lymfocytů, funkce). TCR.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12. Th1 imunitní reakce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13. Th2 imunitní reakce.</a:t>
            </a:r>
          </a:p>
          <a:p>
            <a:pPr>
              <a:lnSpc>
                <a:spcPct val="22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14. Imunitní reakce založená na </a:t>
            </a:r>
            <a:r>
              <a:rPr lang="cs-CZ" dirty="0" err="1" smtClean="0">
                <a:solidFill>
                  <a:schemeClr val="bg1"/>
                </a:solidFill>
              </a:rPr>
              <a:t>Tc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285992"/>
            <a:ext cx="8305800" cy="198120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/>
              </a:rPr>
              <a:t>HLA systém </a:t>
            </a:r>
            <a:br>
              <a:rPr lang="cs-CZ" b="1" dirty="0">
                <a:solidFill>
                  <a:srgbClr val="002060"/>
                </a:solidFill>
                <a:effectLst/>
              </a:rPr>
            </a:br>
            <a:r>
              <a:rPr lang="cs-CZ" b="1" dirty="0">
                <a:solidFill>
                  <a:srgbClr val="002060"/>
                </a:solidFill>
                <a:effectLst/>
              </a:rPr>
              <a:t>(MHC glykoproteiny)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286512" y="5786454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J. Ochotná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91513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cs-CZ" sz="2400" dirty="0"/>
          </a:p>
          <a:p>
            <a:pPr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MHC </a:t>
            </a:r>
            <a:r>
              <a:rPr lang="cs-CZ" sz="2400" dirty="0" err="1" smtClean="0">
                <a:solidFill>
                  <a:schemeClr val="bg1"/>
                </a:solidFill>
              </a:rPr>
              <a:t>gpI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prezentují peptidové fragmenty z endogenních proteinů </a:t>
            </a:r>
            <a:r>
              <a:rPr lang="cs-CZ" sz="2400" dirty="0" smtClean="0">
                <a:solidFill>
                  <a:schemeClr val="bg1"/>
                </a:solidFill>
              </a:rPr>
              <a:t>cytotoxickým (CD8</a:t>
            </a:r>
            <a:r>
              <a:rPr lang="cs-CZ" sz="2400" baseline="30000" dirty="0" smtClean="0">
                <a:solidFill>
                  <a:schemeClr val="bg1"/>
                </a:solidFill>
              </a:rPr>
              <a:t>+</a:t>
            </a:r>
            <a:r>
              <a:rPr lang="cs-CZ" sz="2400" dirty="0" smtClean="0">
                <a:solidFill>
                  <a:schemeClr val="bg1"/>
                </a:solidFill>
              </a:rPr>
              <a:t>) T lymfocytům 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bg1"/>
                </a:solidFill>
              </a:rPr>
              <a:t>exprimovány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na všech jaderných </a:t>
            </a:r>
            <a:r>
              <a:rPr lang="cs-CZ" sz="2400" dirty="0" smtClean="0">
                <a:solidFill>
                  <a:schemeClr val="bg1"/>
                </a:solidFill>
              </a:rPr>
              <a:t>buňkách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70C0"/>
                </a:solidFill>
              </a:rPr>
              <a:t>klasické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. ( HLA - A, -B, -C )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70C0"/>
                </a:solidFill>
              </a:rPr>
              <a:t>neklasické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. ( HLA – E, -F, -G; molekuly CD1)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29600" cy="1219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sz="2800" b="1" dirty="0">
                <a:solidFill>
                  <a:srgbClr val="002060"/>
                </a:solidFill>
                <a:effectLst/>
              </a:rPr>
              <a:t>MHC glykoproteiny I. třídy </a:t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r>
              <a:rPr lang="cs-CZ" sz="2800" b="1" dirty="0">
                <a:solidFill>
                  <a:srgbClr val="002060"/>
                </a:solidFill>
                <a:effectLst/>
              </a:rPr>
              <a:t>(major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histocompatibility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complex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229600" cy="414340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bg1"/>
                </a:solidFill>
              </a:rPr>
              <a:t>Transmembránový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řetězec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srgbClr val="0070C0"/>
                </a:solidFill>
                <a:latin typeface="Symbol" pitchFamily="18" charset="2"/>
              </a:rPr>
              <a:t>2</a:t>
            </a:r>
            <a:r>
              <a:rPr lang="cs-CZ" sz="2400" dirty="0" smtClean="0">
                <a:solidFill>
                  <a:srgbClr val="0070C0"/>
                </a:solidFill>
              </a:rPr>
              <a:t>mikroglobulin</a:t>
            </a:r>
            <a:endParaRPr lang="cs-CZ" sz="24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a1</a:t>
            </a:r>
            <a:r>
              <a:rPr lang="cs-CZ" sz="2400" b="1" dirty="0">
                <a:solidFill>
                  <a:schemeClr val="bg1"/>
                </a:solidFill>
                <a:latin typeface="Symbol" pitchFamily="18" charset="2"/>
              </a:rPr>
              <a:t>, </a:t>
            </a: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a2 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domény</a:t>
            </a: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vazebné místo pro </a:t>
            </a:r>
            <a:r>
              <a:rPr lang="cs-CZ" sz="2400" dirty="0" smtClean="0">
                <a:solidFill>
                  <a:schemeClr val="bg1"/>
                </a:solidFill>
              </a:rPr>
              <a:t>peptidy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 Vazba peptidu je nezbytná pro stabilní 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err="1" smtClean="0">
                <a:solidFill>
                  <a:schemeClr val="bg1"/>
                </a:solidFill>
              </a:rPr>
              <a:t>konformaci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642918"/>
            <a:ext cx="5267325" cy="439737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Struktura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06" y="2714620"/>
            <a:ext cx="3000394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928802"/>
            <a:ext cx="8229600" cy="38782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I váží peptidy </a:t>
            </a:r>
            <a:r>
              <a:rPr lang="cs-CZ" sz="2400" dirty="0" smtClean="0">
                <a:solidFill>
                  <a:schemeClr val="bg1"/>
                </a:solidFill>
              </a:rPr>
              <a:t>8 </a:t>
            </a:r>
            <a:r>
              <a:rPr lang="cs-CZ" sz="2400" dirty="0">
                <a:solidFill>
                  <a:schemeClr val="bg1"/>
                </a:solidFill>
              </a:rPr>
              <a:t>až 10 AK  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bg1"/>
                </a:solidFill>
              </a:rPr>
              <a:t>Určitá molekula 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váže peptidy sdílející 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vazebný </a:t>
            </a:r>
            <a:r>
              <a:rPr lang="cs-CZ" sz="2400" dirty="0" smtClean="0">
                <a:solidFill>
                  <a:schemeClr val="bg1"/>
                </a:solidFill>
              </a:rPr>
              <a:t>motiv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Vazba peptidů na MHC </a:t>
            </a:r>
            <a:r>
              <a:rPr lang="cs-CZ" sz="2400" dirty="0" err="1" smtClean="0">
                <a:solidFill>
                  <a:schemeClr val="bg1"/>
                </a:solidFill>
              </a:rPr>
              <a:t>gp</a:t>
            </a:r>
            <a:r>
              <a:rPr lang="cs-CZ" sz="2400" dirty="0" smtClean="0">
                <a:solidFill>
                  <a:schemeClr val="bg1"/>
                </a:solidFill>
              </a:rPr>
              <a:t> I v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endoplazmatickém </a:t>
            </a:r>
            <a:r>
              <a:rPr lang="cs-CZ" sz="2400" dirty="0" smtClean="0">
                <a:solidFill>
                  <a:srgbClr val="0070C0"/>
                </a:solidFill>
              </a:rPr>
              <a:t>retikulu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Peptidy </a:t>
            </a:r>
            <a:r>
              <a:rPr lang="cs-CZ" sz="2400" dirty="0">
                <a:solidFill>
                  <a:schemeClr val="bg1"/>
                </a:solidFill>
              </a:rPr>
              <a:t>pocházejí z </a:t>
            </a:r>
            <a:r>
              <a:rPr lang="cs-CZ" sz="2400" dirty="0" smtClean="0">
                <a:solidFill>
                  <a:schemeClr val="bg1"/>
                </a:solidFill>
              </a:rPr>
              <a:t>intracelulárních proteinů </a:t>
            </a:r>
            <a:r>
              <a:rPr lang="cs-CZ" sz="2400" dirty="0">
                <a:solidFill>
                  <a:schemeClr val="bg1"/>
                </a:solidFill>
              </a:rPr>
              <a:t>degradovaných </a:t>
            </a:r>
            <a:r>
              <a:rPr lang="cs-CZ" sz="2400" dirty="0" err="1" smtClean="0">
                <a:solidFill>
                  <a:schemeClr val="bg1"/>
                </a:solidFill>
              </a:rPr>
              <a:t>proteazómem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8229600" cy="52705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32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32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  <p:pic>
        <p:nvPicPr>
          <p:cNvPr id="101380" name="Picture 4" descr="MHC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5734073" cy="573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bg1"/>
                </a:solidFill>
              </a:rPr>
              <a:t>HLA – E, -F, -G; molekuly CD1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bg1"/>
                </a:solidFill>
              </a:rPr>
              <a:t>Strukturně podobné klasickým MHC </a:t>
            </a:r>
            <a:r>
              <a:rPr lang="cs-CZ" sz="2800" dirty="0" err="1">
                <a:solidFill>
                  <a:schemeClr val="bg1"/>
                </a:solidFill>
              </a:rPr>
              <a:t>gp</a:t>
            </a: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bg1"/>
                </a:solidFill>
              </a:rPr>
              <a:t>Jsou méně polymorfní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bg1"/>
                </a:solidFill>
              </a:rPr>
              <a:t>Vyskytují se jen na některých buňkách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bg1"/>
                </a:solidFill>
              </a:rPr>
              <a:t>Specializují se na vazbu zvláštních ligandů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43973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Neklasické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.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71612"/>
            <a:ext cx="8229600" cy="3429024"/>
          </a:xfrm>
        </p:spPr>
        <p:txBody>
          <a:bodyPr/>
          <a:lstStyle/>
          <a:p>
            <a:pPr>
              <a:buFontTx/>
              <a:buNone/>
            </a:pPr>
            <a:endParaRPr lang="cs-CZ" dirty="0" smtClean="0"/>
          </a:p>
          <a:p>
            <a:r>
              <a:rPr lang="cs-CZ" sz="2400" b="1" dirty="0" smtClean="0">
                <a:solidFill>
                  <a:schemeClr val="bg1"/>
                </a:solidFill>
              </a:rPr>
              <a:t>HLA-E</a:t>
            </a:r>
            <a:r>
              <a:rPr lang="cs-CZ" sz="2400" dirty="0" smtClean="0">
                <a:solidFill>
                  <a:schemeClr val="bg1"/>
                </a:solidFill>
              </a:rPr>
              <a:t>  a </a:t>
            </a:r>
            <a:r>
              <a:rPr lang="cs-CZ" sz="2400" b="1" dirty="0" smtClean="0">
                <a:solidFill>
                  <a:schemeClr val="bg1"/>
                </a:solidFill>
              </a:rPr>
              <a:t>HLA-G</a:t>
            </a:r>
            <a:r>
              <a:rPr lang="cs-CZ" sz="2400" dirty="0" smtClean="0">
                <a:solidFill>
                  <a:schemeClr val="bg1"/>
                </a:solidFill>
              </a:rPr>
              <a:t> – </a:t>
            </a:r>
            <a:r>
              <a:rPr lang="cs-CZ" sz="2400" dirty="0" err="1" smtClean="0">
                <a:solidFill>
                  <a:schemeClr val="bg1"/>
                </a:solidFill>
              </a:rPr>
              <a:t>exprimovány</a:t>
            </a:r>
            <a:r>
              <a:rPr lang="cs-CZ" sz="2400" dirty="0" smtClean="0">
                <a:solidFill>
                  <a:schemeClr val="bg1"/>
                </a:solidFill>
              </a:rPr>
              <a:t> na buňkách trofoblastu</a:t>
            </a:r>
          </a:p>
          <a:p>
            <a:pPr>
              <a:buFontTx/>
              <a:buNone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Komplexy HLA-E a HLA-G s peptidy jsou rozpoznávány inhibičními receptory NK buněk a přispívají k toleranci plodu v děloze</a:t>
            </a:r>
          </a:p>
          <a:p>
            <a:endParaRPr lang="cs-CZ" sz="24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43973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Neklasické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.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7538"/>
            <a:ext cx="8229600" cy="3989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II </a:t>
            </a:r>
            <a:r>
              <a:rPr lang="cs-CZ" sz="2400" dirty="0" smtClean="0">
                <a:solidFill>
                  <a:srgbClr val="0070C0"/>
                </a:solidFill>
              </a:rPr>
              <a:t>prezentují peptidové fragmenty  z </a:t>
            </a:r>
            <a:r>
              <a:rPr lang="cs-CZ" sz="2400" dirty="0">
                <a:solidFill>
                  <a:srgbClr val="0070C0"/>
                </a:solidFill>
              </a:rPr>
              <a:t>proteinů </a:t>
            </a:r>
            <a:r>
              <a:rPr lang="cs-CZ" sz="2400" dirty="0" err="1" smtClean="0">
                <a:solidFill>
                  <a:srgbClr val="0070C0"/>
                </a:solidFill>
              </a:rPr>
              <a:t>endocytovaných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buňkou </a:t>
            </a:r>
            <a:r>
              <a:rPr lang="cs-CZ" sz="2400" dirty="0" smtClean="0">
                <a:solidFill>
                  <a:schemeClr val="bg1"/>
                </a:solidFill>
              </a:rPr>
              <a:t>pomocným (CD</a:t>
            </a:r>
            <a:r>
              <a:rPr lang="cs-CZ" sz="24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4</a:t>
            </a:r>
            <a:r>
              <a:rPr lang="cs-CZ" sz="2400" baseline="300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+</a:t>
            </a:r>
            <a:r>
              <a:rPr lang="cs-CZ" sz="2400" dirty="0" smtClean="0">
                <a:solidFill>
                  <a:schemeClr val="bg1"/>
                </a:solidFill>
              </a:rPr>
              <a:t>) T lymfocytům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solidFill>
                  <a:schemeClr val="bg1"/>
                </a:solidFill>
              </a:rPr>
              <a:t>Exprimovány</a:t>
            </a:r>
            <a:r>
              <a:rPr lang="cs-CZ" sz="2400" dirty="0" smtClean="0">
                <a:solidFill>
                  <a:schemeClr val="bg1"/>
                </a:solidFill>
              </a:rPr>
              <a:t> na povrchu </a:t>
            </a:r>
            <a:r>
              <a:rPr lang="cs-CZ" sz="2400" dirty="0" smtClean="0">
                <a:solidFill>
                  <a:srgbClr val="0070C0"/>
                </a:solidFill>
              </a:rPr>
              <a:t>APC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( dendritické buňky, monocyty, makrofágy, B lymfocyty) 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3 </a:t>
            </a:r>
            <a:r>
              <a:rPr lang="cs-CZ" sz="2400" dirty="0" err="1">
                <a:solidFill>
                  <a:schemeClr val="bg1"/>
                </a:solidFill>
              </a:rPr>
              <a:t>izotypy</a:t>
            </a:r>
            <a:r>
              <a:rPr lang="cs-CZ" sz="2400" dirty="0">
                <a:solidFill>
                  <a:schemeClr val="bg1"/>
                </a:solidFill>
              </a:rPr>
              <a:t> 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II ( DR, DQ, DP )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60007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MHC glykoproteiny II. třídy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3071810"/>
            <a:ext cx="8572560" cy="3084523"/>
          </a:xfrm>
        </p:spPr>
        <p:txBody>
          <a:bodyPr/>
          <a:lstStyle/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bg1"/>
                </a:solidFill>
              </a:rPr>
              <a:t>transmembránové</a:t>
            </a:r>
            <a:r>
              <a:rPr lang="cs-CZ" sz="2400" dirty="0" smtClean="0">
                <a:solidFill>
                  <a:schemeClr val="bg1"/>
                </a:solidFill>
              </a:rPr>
              <a:t> řetězce </a:t>
            </a: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a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cs-CZ" sz="2400" b="1" dirty="0" smtClean="0">
                <a:solidFill>
                  <a:schemeClr val="bg1"/>
                </a:solidFill>
              </a:rPr>
              <a:t>1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a </a:t>
            </a:r>
            <a:r>
              <a:rPr lang="cs-CZ" sz="2400" b="1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2400" b="1" dirty="0">
                <a:solidFill>
                  <a:schemeClr val="bg1"/>
                </a:solidFill>
              </a:rPr>
              <a:t>1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- vazebné místo pro peptid 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Vazba peptidu je nezbytná pro stabilní </a:t>
            </a:r>
            <a:r>
              <a:rPr lang="cs-CZ" sz="2400" dirty="0" err="1">
                <a:solidFill>
                  <a:schemeClr val="bg1"/>
                </a:solidFill>
              </a:rPr>
              <a:t>konformaci</a:t>
            </a:r>
            <a:r>
              <a:rPr lang="cs-CZ" sz="2400" dirty="0">
                <a:solidFill>
                  <a:schemeClr val="bg1"/>
                </a:solidFill>
              </a:rPr>
              <a:t> MHC </a:t>
            </a:r>
            <a:r>
              <a:rPr lang="cs-CZ" sz="2400" dirty="0" err="1" smtClean="0">
                <a:solidFill>
                  <a:schemeClr val="bg1"/>
                </a:solidFill>
              </a:rPr>
              <a:t>gp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785926"/>
            <a:ext cx="5051425" cy="61912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Struktura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II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44818" cy="4391256"/>
          </a:xfrm>
          <a:prstGeom prst="rect">
            <a:avLst/>
          </a:prstGeom>
          <a:noFill/>
        </p:spPr>
      </p:pic>
      <p:sp>
        <p:nvSpPr>
          <p:cNvPr id="60418" name="AutoShape 2" descr="data:image/jpeg;base64,/9j/4AAQSkZJRgABAQAAAQABAAD/2wCEAAkGBhAGDhAREQ8SFRAPDRMZFhARFxIQFxMVExYcFxUVEhMZHiYeFxsjGhgUHy8hIycvLCwsIR42NjAqNSYrLCkBCQoKDgwOGg8PGiojHh81LDAsLzMqLiw1NjU2NTQ0Kik1Ki81KSkqMCo1KSosKS4qKSksLDEpNSksLCwsNSwsKf/AABEIASgAoAMBIgACEQEDEQH/xAAcAAEAAgMBAQEAAAAAAAAAAAAABgcDBAUCAQj/xABJEAABAwIBBQsIBwUIAwAAAAABAAIDBBEFBgcSIVETFTEyNUFyc3SxshQzNGGRksHCInGBg6HR0kNSVJOzCBYXIyRCRFN1tOH/xAAbAQEAAgMBAQAAAAAAAAAAAAAAAQUCAwYEB//EAC8RAAIBAgMGBAYDAQAAAAAAAAABAgMRBAUyEiE0cYGxEzFR4RRBYZHR8BZSoRX/2gAMAwEAAhEDEQA/ALxREQBERAc7G8cjwKNjntc50szI44owC+SSQ/Ra25A5iSSQAASeBY8GygZi8k8RjfFPSuYJIZNAlokbpRuDmEtc1wB1g8x2LlZaa6nBv/MD/wBada2TLnYdi9dDUaL6ypp4Z93juyN8EZMLGCI3MZY4u4XOvpE35gBM0REAREQBERAERQwVFTj9RiZZVvgbQSiKFrNDR3RsLZXST6QOm0l7Ro6gADzm6AmaKNZvcQnxnD2Vc8mk+se6VrBYthjcbMiYbawABe+u5KkqAIiIAiIgCIiAIiICI5eRGafB2teWE4uLPbokt/00+sBwIP2hdfC8nW4fPJUvlkmqJY2sMsugNGNhLhGxrGta0aRJOq5Kz4rlBS4Jbd5447jUHHWRtDeEhcv/ABFwv+Nj9j/0rJRb8kZKLfkj7kZiUdc2raypE2510tjujZiGON23IJsONb6tXApGo9Bl/htQ9rG1jC572taLP1ucbAcG0hSFQ015kNNeYREUEBERAFwKjI+KeeeQTSsjrNDyinaWbnMWDRu67S5t2gNdokaQFiuzV1TKGN0kjg1jBcuPMFyf774f/FM9j/yW2FGpUV4Rb5K5up0KtRXhFvkmzk4xhMeRuCVzI6mSONsVU+Il7IjE6QOcyKJ7Q020z9EcOu11LaWpZWMa+N7XseLtewh7XDaHDUVyBlth7v8AlM9jx8F1qWrjrWB8b2vYf9zSHD2hJ0akN84tc0KlCrTV5xa5pozIiLUaQiIgCIiAIiqbPHWSU1VTBkj2g07tTXObf6Z4bFZwhtuxnCO27Edzmm+L1PqEfgCiy9yyumJc5xc487iXE/WSvCs4qySLKKskjJTzmme17eMx7XD62m4/EL9L4dXsxOGOZhuyWNrh9Thex9Y4F+ZFYmbPLxuEf6SpdaFzrxyngjceFrtjSdd+Y35jq0V4OSuvkaK8NpXXyLgRfGuDwCDcEaiOdfV4DwhEWvX18eGRukleGsbwk9w2n1KUnJ2RMYuTsldsj+cXEBR0D2X+lO4NA9V9Jx9g/FVEu1lXlG7KOo09YjZcRsPMOcn1nn+zYuKu5y3DPD0FGXm97PpOU4N4TDqMtT3v8BWLmmP0aoc2lFq+x/8A8VdLJDUvp76D3Nvw6JLb/XZbsZh/iKLpp2vbuejH4V4qhKina9t/W5+gUUZzeSumw9hc4k7rJrcSTw7SpMuErU/CqSh6Ox80xFHwasqd77LaCIi1GgIiIAotldkDFldLHI+aRhjjLQGBpvc3ubqUopjJxd0SpOLuj85ZV4K3J6tlp2vc5sejZzrAnSaDrtq51yFKM5nK9T934AourSDvFMs4O8UwiIsjIkOT+Xdbk4A2OXSiH7GX6bR0edv2FTfBs8Dq6RkT6Nuk4O+myQgfRYXcUtP7tuFVOunk36XF9Uv9J6wdKEnvRj4UJPeixqvOtLILRU7GHa9xk/ABqieK43PjTtKaQutwDga3otGoLRRdbRwdCg704pP9+bO+w+Aw2Hd6UEn6+b+73hEReo9oUnyMyTjymExfI5m5FltEA30tLhv9SjCsTNNxavpRdz14MxqzpYaU4OzVu6KzNq06OEnUpuzVu6JhgGCtwCAQtcXAOcdJ1gfpG/MuiiLhZzc5OUvNnzapUlUk5yd2/MIiLEwCIiAIiICiM6NK+DFJnOY4NkDC1xBAcAwA6J4DrCiStjOdl1Jh0nkcAaHBgMkjmtfbS4rWtcCODWTbnCrff+pP7Qfy4f0KypNuK3FjTbcVuOei6G/1R/2D+XD+hN/qj/sH8uH9C2bzZvOeu1kjQyV9ZGI43PIbIToi9gYngEnm1kDWsVNlPU0rg7Sjdb/a+KBzT6iNBXlkXjMePUUc0cbY7kh8bAAGvbqda3Nzj1LXUqOCvY1zqOnvsUzJGYiWuBDgbEEWIOwg8C8q0M4WULcKDI2RxumkbfTkY1+g29hYEcJIPsVenHJ3f7m+5F+ldXhcRUxFNVNi1/r7He4LF1cVSVXYST+vsaKLe36m/eHuR/pTfqb94e5H+leq8/Rff2PZep6L7+xoqyc1NM+OOoeWkNe6PRcRYO0Q69ttrhQeHKCogcHBzbjayI/KrVyNyi/vFTaTgBLG7ReBwHVcOA5gRzeoqozedRYdrZVna7v7Ios9qVlhXHZWy7Xd/Lf6WR30RFx5wQREQBERAEREBQmczlep+78AUWUozmcr1P3fgCi6tKelFnDSgiIszMK6cznJr+1v8LVSyunM5ya/tb/C1aMRoNFfQcXOj6czszfE5Q9TDOj6czszfE5Q9dbl/DQ5Hf5VwdPkERF7ixCsXNNxKrpRdzlXSsXNNxarpRdzlV5twk+ndFNnnAz6d0WAiIuIPnIREQBa1diMOFs05pY42XtpyubG254BpOIF1sqD4pWaGULdKN8rabApJGRMbpuD5KkRvMbf3ixoH1XQE2jkEzQ5pBa4AhwIIIPAQRwhelFc2rQzDgA5vpVSdxbf/T6czneTuBtouYCGkW1Hg1KVICg85nK9T934AoupRnM5Xqfu/AFF1aU9KLOGlBERZmYV05nOTX9rf4WqlldOZzk1/a3+Fq0YjQaK+g4udH05nZm+Jyh6mGdH05nZm+Jyh663L+GhyO/yrg6fIIiL3FiFYuabi1XSi7nKulYuabi1XSi7nKrzbhJ9O6KbPOBn07osBFpYzi0eBU01TKSI4InPdbWbNF7Ac5PAFHK/LepwsQNlw+01aWNp42zF4c9zm6Uc79y/ynNY4vJAeLNdr1a+IPnJMEREAUDr6mSlym0o4XSn+7/Ea6Nht5XwgvIH4qeLn7xw+W+WWdu/ku46Wkbbnum6W0eC+lzoDjYLg9XhsVXLpQRVFbXunc14dMyFha1midFzNN2gwEm4Fyddhr7eCVr8Qpo5JGhr3A3Db2IBID231gOADgDrAIXvFMNbi0Ric6RrSQbxuLD9E3tfnG0HUVlpKfyVjWab36I48h0nHpHnQFE5zOV6n7vwBRdSjOZyvU/d+AKLq0p6UWcNKCIizMwrpzOcmv7W/wALVSyunM5ya/tb/C1aMRoNFfQcXOj6czszfE5Q9TDOj6czszfE5Q9dbl/DQ5Hf5VwdPkERF7ixCsXNNxarpRdzlXSsXNNxarpRdzlV5twk+ndFNnnAz6d0SjK/AjlLh9VShwa6eBzWuN7B3C0m3NcC6j+L0GJ4w+hqdxbG+gqWPNNukbt2LwY53B/A0BjnaAJubm4FhecIuIPnJxQ6ohrg0T7pE/TL4ixjRAzR/wAsh4+kXF4tZx1jSIA0V2loQ4HBTzuna1wleSXHdJdEkgNuY9LQvYAcC30AREQBERAUHnM5Xqfu/AFF1KM5nK9T934AourSnpRZw0oIiLMzCunM5ya/tb/C1UsrpzOcmv7W/wALVoxGg0V9Bxc6PpzOzN8TlD1MM6PpzOzN8TlD11uX8NDkd/lXB0+QREXuLEKxc03FqulF3OVdKxc03FqulF3OVXm3CT6d0U2ecDPp3RYCIi4g+chERAEREAREQFB5zOV6n7vwBRdSnOZyvU/d+AKLK0p6UWcNKCIizMwrpzOcmv7W/wALVSyunM5ya/tb/C1aMRoNFfQcXOj6czszfE5Q9TDOj6czszfE5Q9dbl/DQ5Hf5VwdPkERF7ixCsXNNxarpRdzlXSsXNNxKrpRdzlV5twkundFNnnAz6d0WAiIuIPnIREQBERAEREBXucXN5Jj8gqabRMugGvjcdHTDeK5ruC9tVj6vtgRzcYoP+I73o/1K/0W+NeUVY3RryirH5qx7A58lxGatm5CUkM0iDpFtr20b7Qut/hzin8I73o/1Lrf2keJhvXT90augLL4mXojP4iRQ9JmwxOpeGmnDATrfI9gA9eokn7ArkyYwBmTNJHTtOlo3Ln8Gk92txtza/wsuqi1zqynuZrnVlPcyK5b5IHKJrJIiBNGCLO1B7eG1+Yg3t9ZUCdkJiDT6Mfscz81c6L34bNK2HhsKzS9S1wmdYjC0/DjZpeV/wBRReMZPVOAQOnqItzhYRpPcWkDSNhqBJ4SF7wzJiqxiFk8EJfFK27XgtAcL2uLkHmKmmfDkCq6cP8AVat/NPyFh/Z/ncvT/wByv/WP+/k9f8kxP9Y/7+SERZBYhIQPJ7etzmAD8VZWSeTgybp9AuDpHu0nuHBe1gG+oD4rtovJisyrYmOxKyX0PDjc3r4yHhzsl9P1hERVpUBERAERfC8N4SEB9Red0G0e0Jug2j2hAekXndBtHtCboNo9oQFMf2keJhvXT90augKlv7SDg5mG2P7afujVziQbR7QgPaLzug2j2hN0G0e0ID0i87oNo9oTdBtHtCAgmfDkCq6cP9Vq380/IWH9n+dy5+e94OAVWsceH+q1b+ah4bgWH6x6P87kBL0XndBtHtCboNo9oQHpF53QbR7Qm6DaPaEB6RfA8O4CF9QHOx+udQQFzdTnEAHZfn9ig7nF5uSSTznWT9ql2Vvo461vcVEFBkgiIhIREQFc54uJR9ZL3MVjfmq5zxcSj6yXuYrG/NCAiIhIREQEXzmclT9KPxhbeQvJdH1HzuWpnM5Kn6UfjC28heS6PqPnchB3UREJCIiA+tcWG4JBHONRH2qcYBXOr4A52tzSQTttz+xQZS/JL0c9ae4IQxlb6OOtb3FRBTDKwXp29a3uKiwo3HYgRgRZ/I3bQnkbtoQkwIs/kbtoTyN20ICss8XEo+sl7mKxvzVe554DEyivbXLL3MVleRu2jhQg10WfyN20J5G7aEJMCLP5G7aE8jdtCAiGczkqfpR+MLbyF5Lo+o+dyw5z6Yx4TOdXGi8YW5kHSl+FUR1a4PnchB10WfyN20J5G7aEJMCLP5G7aE8jdtCAwKX5JejnrT3BRc0bhsUpyTFqd3Wu7ghDMuUXmm9YO4qPKQ5Reab1nwKjyBBERCQiIgKwz38Sh62buYrP/NVhnv4lD1s3cxWf+aEBERCQiIgIjnV5HqOnF4wt3N9yRQ9n+dy0s6vI9R04vGFu5vuSKHs/zuQgkKIiEhERAFIcnfNO6w9wUeUhyd807rPgEIYyi803rPgVHlIcovNN6z4FR5AgiIhIREQFYZ7+JQ9bN3MVn/mqwz38Sh62buYrP/NCAiIhIREQERzq8j1HTi8YW7m+5Ioez/O5aWdXkeo6cXjC3c33JFD2f53IQSFERCQiIgCkOTvmndZ8Ao8pDk75p3WfAIQxlF5pvWfAqPKQ5Reab1nwKjyBBERCQiIgKwz38Sh62buYrP8AzWtWYdDiFt1hjk0Sbboxklr8NtIG3AFsoQEREJCIiAiOdXkeo6cXjC3c33JFD2f53LuVNLHWMLJGMew8LHta9ptwXadRX2CBlK0MY1rWNFgxgDWgbA0aghBkREQkIiIApDk75p3WfAKPKQ5O+ad1nwCEMZReab1nwKjykOUQvE31SDuKjyBBERCQiIgCIiAIiIAiIgCIiAIiIAiIgCkOTvmndZ8Ao8pDk6LRO9ch7ghDN+qpG1jdF17XvqNlqbww7He8URSYjeCHY73im8EOx3vFEQDeCHY73im8EOx3vFEQDeCHY73im8EOx3vFEQDeCHY73im8EOx3vFEQDeCHY73im8EOx3vFEQDeCHY73im8EOx3vFEQDeCHY73im8EOx3vFEQDeCHY73im8EOx3vFEQDeGHY73itulpG0bdFt7XvrN0RAf/2Q=="/>
          <p:cNvSpPr>
            <a:spLocks noChangeAspect="1" noChangeArrowheads="1"/>
          </p:cNvSpPr>
          <p:nvPr/>
        </p:nvSpPr>
        <p:spPr bwMode="auto">
          <a:xfrm>
            <a:off x="155575" y="-1690688"/>
            <a:ext cx="19050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857365"/>
            <a:ext cx="8229600" cy="41434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200" dirty="0">
                <a:solidFill>
                  <a:schemeClr val="bg1"/>
                </a:solidFill>
              </a:rPr>
              <a:t>MHC </a:t>
            </a:r>
            <a:r>
              <a:rPr lang="cs-CZ" sz="2200" dirty="0" err="1">
                <a:solidFill>
                  <a:schemeClr val="bg1"/>
                </a:solidFill>
              </a:rPr>
              <a:t>gp</a:t>
            </a:r>
            <a:r>
              <a:rPr lang="cs-CZ" sz="2200" dirty="0">
                <a:solidFill>
                  <a:schemeClr val="bg1"/>
                </a:solidFill>
              </a:rPr>
              <a:t> II váží peptidy </a:t>
            </a:r>
            <a:r>
              <a:rPr lang="cs-CZ" sz="2200" dirty="0" smtClean="0">
                <a:solidFill>
                  <a:schemeClr val="bg1"/>
                </a:solidFill>
              </a:rPr>
              <a:t>15 </a:t>
            </a:r>
            <a:r>
              <a:rPr lang="cs-CZ" sz="2200" dirty="0">
                <a:solidFill>
                  <a:schemeClr val="bg1"/>
                </a:solidFill>
              </a:rPr>
              <a:t>až 35 </a:t>
            </a:r>
            <a:r>
              <a:rPr lang="cs-CZ" sz="2200" dirty="0" smtClean="0">
                <a:solidFill>
                  <a:schemeClr val="bg1"/>
                </a:solidFill>
              </a:rPr>
              <a:t>AK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>
                <a:solidFill>
                  <a:schemeClr val="bg1"/>
                </a:solidFill>
              </a:rPr>
              <a:t>Určitá molekula MHC </a:t>
            </a:r>
            <a:r>
              <a:rPr lang="cs-CZ" sz="2200" dirty="0" err="1">
                <a:solidFill>
                  <a:schemeClr val="bg1"/>
                </a:solidFill>
              </a:rPr>
              <a:t>gp</a:t>
            </a:r>
            <a:r>
              <a:rPr lang="cs-CZ" sz="2200" dirty="0">
                <a:solidFill>
                  <a:schemeClr val="bg1"/>
                </a:solidFill>
              </a:rPr>
              <a:t> váže peptidy sdílející </a:t>
            </a:r>
            <a:r>
              <a:rPr lang="cs-CZ" sz="2200" dirty="0" smtClean="0">
                <a:solidFill>
                  <a:schemeClr val="bg1"/>
                </a:solidFill>
              </a:rPr>
              <a:t>vazebný </a:t>
            </a:r>
            <a:r>
              <a:rPr lang="cs-CZ" sz="2200" dirty="0">
                <a:solidFill>
                  <a:schemeClr val="bg1"/>
                </a:solidFill>
              </a:rPr>
              <a:t>motiv</a:t>
            </a: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bg1"/>
                </a:solidFill>
              </a:rPr>
              <a:t>Invariantní řetězec (</a:t>
            </a:r>
            <a:r>
              <a:rPr lang="cs-CZ" sz="2200" dirty="0" err="1" smtClean="0">
                <a:solidFill>
                  <a:schemeClr val="bg1"/>
                </a:solidFill>
              </a:rPr>
              <a:t>Ii</a:t>
            </a:r>
            <a:r>
              <a:rPr lang="cs-CZ" sz="2200" dirty="0" smtClean="0">
                <a:solidFill>
                  <a:schemeClr val="bg1"/>
                </a:solidFill>
              </a:rPr>
              <a:t>) blokuje </a:t>
            </a:r>
            <a:r>
              <a:rPr lang="cs-CZ" sz="2200" dirty="0">
                <a:solidFill>
                  <a:schemeClr val="bg1"/>
                </a:solidFill>
              </a:rPr>
              <a:t>vazebné místo pro </a:t>
            </a:r>
            <a:r>
              <a:rPr lang="cs-CZ" sz="2200" dirty="0" smtClean="0">
                <a:solidFill>
                  <a:schemeClr val="bg1"/>
                </a:solidFill>
              </a:rPr>
              <a:t>peptid</a:t>
            </a:r>
          </a:p>
          <a:p>
            <a:pPr>
              <a:lnSpc>
                <a:spcPct val="80000"/>
              </a:lnSpc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bg1"/>
                </a:solidFill>
              </a:rPr>
              <a:t>Vazba peptidu na MHC </a:t>
            </a:r>
            <a:r>
              <a:rPr lang="cs-CZ" sz="2200" dirty="0" err="1" smtClean="0">
                <a:solidFill>
                  <a:schemeClr val="bg1"/>
                </a:solidFill>
              </a:rPr>
              <a:t>gp</a:t>
            </a:r>
            <a:r>
              <a:rPr lang="cs-CZ" sz="2200" dirty="0" smtClean="0">
                <a:solidFill>
                  <a:schemeClr val="bg1"/>
                </a:solidFill>
              </a:rPr>
              <a:t> II v </a:t>
            </a:r>
            <a:r>
              <a:rPr lang="cs-CZ" sz="2200" dirty="0" err="1" smtClean="0">
                <a:solidFill>
                  <a:srgbClr val="0070C0"/>
                </a:solidFill>
              </a:rPr>
              <a:t>endosomu</a:t>
            </a:r>
            <a:endParaRPr lang="cs-CZ" sz="22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bg1"/>
                </a:solidFill>
              </a:rPr>
              <a:t>Peptidy pochází z extracelulárních </a:t>
            </a:r>
            <a:r>
              <a:rPr lang="cs-CZ" sz="2200" dirty="0" err="1" smtClean="0">
                <a:solidFill>
                  <a:schemeClr val="bg1"/>
                </a:solidFill>
              </a:rPr>
              <a:t>endocytovaných</a:t>
            </a:r>
            <a:r>
              <a:rPr lang="cs-CZ" sz="2200" dirty="0" smtClean="0">
                <a:solidFill>
                  <a:schemeClr val="bg1"/>
                </a:solidFill>
              </a:rPr>
              <a:t> antigenů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2643188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0000FF"/>
                </a:solidFill>
                <a:effectLst/>
                <a:latin typeface="Book Antiqua" pitchFamily="18" charset="0"/>
              </a:rPr>
              <a:t>NK </a:t>
            </a:r>
            <a:r>
              <a:rPr lang="cs-CZ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buňky</a:t>
            </a:r>
            <a:endParaRPr lang="cs-CZ" b="1" dirty="0">
              <a:solidFill>
                <a:srgbClr val="0000FF"/>
              </a:solidFill>
              <a:effectLst/>
              <a:latin typeface="Book Antiqua" pitchFamily="18" charset="0"/>
            </a:endParaRPr>
          </a:p>
        </p:txBody>
      </p:sp>
      <p:pic>
        <p:nvPicPr>
          <p:cNvPr id="3" name="Picture 2" descr="Výsledek obrázku pro nk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1979712" cy="2169160"/>
          </a:xfrm>
          <a:prstGeom prst="rect">
            <a:avLst/>
          </a:prstGeom>
          <a:noFill/>
        </p:spPr>
      </p:pic>
      <p:pic>
        <p:nvPicPr>
          <p:cNvPr id="8194" name="Picture 2" descr="Výsledek obrázku pro nk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0506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679450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36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3600" b="1" dirty="0">
                <a:solidFill>
                  <a:srgbClr val="002060"/>
                </a:solidFill>
                <a:effectLst/>
              </a:rPr>
              <a:t> II</a:t>
            </a:r>
          </a:p>
        </p:txBody>
      </p:sp>
      <p:pic>
        <p:nvPicPr>
          <p:cNvPr id="109572" name="Picture 4" descr="MHc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00108"/>
            <a:ext cx="5518172" cy="551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</a:rPr>
              <a:t>Antigeny jsou prezentovány T lymfocytům prostřednictvím HLA molekul</a:t>
            </a:r>
          </a:p>
          <a:p>
            <a:pPr>
              <a:lnSpc>
                <a:spcPct val="150000"/>
              </a:lnSpc>
            </a:pPr>
            <a:endParaRPr lang="cs-CZ" sz="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</a:rPr>
              <a:t>HLA I. třídy prezentují endogenní antigeny (peptidy z vlastních buněčných proteinů, nádorové </a:t>
            </a:r>
            <a:r>
              <a:rPr lang="cs-CZ" sz="2000" dirty="0" err="1" smtClean="0">
                <a:solidFill>
                  <a:schemeClr val="bg1"/>
                </a:solidFill>
              </a:rPr>
              <a:t>Ag</a:t>
            </a:r>
            <a:r>
              <a:rPr lang="cs-CZ" sz="2000" dirty="0" smtClean="0">
                <a:solidFill>
                  <a:schemeClr val="bg1"/>
                </a:solidFill>
              </a:rPr>
              <a:t>, virové </a:t>
            </a:r>
            <a:r>
              <a:rPr lang="cs-CZ" sz="2000" dirty="0" err="1" smtClean="0">
                <a:solidFill>
                  <a:schemeClr val="bg1"/>
                </a:solidFill>
              </a:rPr>
              <a:t>Ag</a:t>
            </a:r>
            <a:r>
              <a:rPr lang="cs-CZ" sz="2000" dirty="0" smtClean="0">
                <a:solidFill>
                  <a:schemeClr val="bg1"/>
                </a:solidFill>
              </a:rPr>
              <a:t> či </a:t>
            </a:r>
            <a:r>
              <a:rPr lang="cs-CZ" sz="2000" dirty="0" err="1" smtClean="0">
                <a:solidFill>
                  <a:schemeClr val="bg1"/>
                </a:solidFill>
              </a:rPr>
              <a:t>Ag</a:t>
            </a:r>
            <a:r>
              <a:rPr lang="cs-CZ" sz="2000" dirty="0" smtClean="0">
                <a:solidFill>
                  <a:schemeClr val="bg1"/>
                </a:solidFill>
              </a:rPr>
              <a:t> některých intracelulárních parazitů) T</a:t>
            </a:r>
            <a:r>
              <a:rPr lang="cs-CZ" sz="2000" baseline="-25000" dirty="0" smtClean="0">
                <a:solidFill>
                  <a:schemeClr val="bg1"/>
                </a:solidFill>
              </a:rPr>
              <a:t>C</a:t>
            </a:r>
            <a:r>
              <a:rPr lang="cs-CZ" sz="2000" dirty="0" smtClean="0">
                <a:solidFill>
                  <a:schemeClr val="bg1"/>
                </a:solidFill>
              </a:rPr>
              <a:t> lymfocytům</a:t>
            </a:r>
          </a:p>
          <a:p>
            <a:pPr>
              <a:lnSpc>
                <a:spcPct val="150000"/>
              </a:lnSpc>
            </a:pPr>
            <a:endParaRPr lang="cs-CZ" sz="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</a:rPr>
              <a:t>HLAII. třídy prezentují exogenní antigeny (bakteriální či parazitární </a:t>
            </a:r>
            <a:r>
              <a:rPr lang="cs-CZ" sz="2000" dirty="0" err="1" smtClean="0">
                <a:solidFill>
                  <a:schemeClr val="bg1"/>
                </a:solidFill>
              </a:rPr>
              <a:t>Ag</a:t>
            </a:r>
            <a:r>
              <a:rPr lang="cs-CZ" sz="2000" dirty="0" smtClean="0">
                <a:solidFill>
                  <a:schemeClr val="bg1"/>
                </a:solidFill>
              </a:rPr>
              <a:t>…) T</a:t>
            </a:r>
            <a:r>
              <a:rPr lang="cs-CZ" sz="2000" baseline="-25000" dirty="0" smtClean="0">
                <a:solidFill>
                  <a:schemeClr val="bg1"/>
                </a:solidFill>
              </a:rPr>
              <a:t>H</a:t>
            </a:r>
            <a:r>
              <a:rPr lang="cs-CZ" sz="2000" dirty="0" smtClean="0">
                <a:solidFill>
                  <a:schemeClr val="bg1"/>
                </a:solidFill>
              </a:rPr>
              <a:t> lymfocytům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Antigenní prezentace</a:t>
            </a:r>
            <a:endParaRPr lang="cs-CZ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79704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cs-CZ" sz="2400" dirty="0">
                <a:solidFill>
                  <a:srgbClr val="002060"/>
                </a:solidFill>
                <a:effectLst/>
              </a:rPr>
              <a:t>Prezentace peptidového fragmentu pomocí </a:t>
            </a:r>
            <a:r>
              <a:rPr lang="cs-CZ" sz="2400" dirty="0" smtClean="0">
                <a:solidFill>
                  <a:srgbClr val="002060"/>
                </a:solidFill>
                <a:effectLst/>
              </a:rPr>
              <a:t>MHC </a:t>
            </a:r>
            <a:r>
              <a:rPr lang="cs-CZ" sz="2400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400" dirty="0">
                <a:solidFill>
                  <a:srgbClr val="002060"/>
                </a:solidFill>
                <a:effectLst/>
              </a:rPr>
              <a:t> I. třídy cytotoxickému T lymfocytu </a:t>
            </a:r>
          </a:p>
        </p:txBody>
      </p:sp>
      <p:pic>
        <p:nvPicPr>
          <p:cNvPr id="98308" name="Picture 4" descr="Tc ly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88900"/>
            <a:ext cx="3848100" cy="676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229600" cy="54530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HLA komplex </a:t>
            </a:r>
            <a:r>
              <a:rPr lang="cs-CZ" sz="2400" dirty="0" smtClean="0">
                <a:solidFill>
                  <a:schemeClr val="bg1"/>
                </a:solidFill>
              </a:rPr>
              <a:t>na </a:t>
            </a:r>
            <a:r>
              <a:rPr lang="cs-CZ" sz="2400" dirty="0">
                <a:solidFill>
                  <a:schemeClr val="bg1"/>
                </a:solidFill>
              </a:rPr>
              <a:t>chromozómu </a:t>
            </a:r>
            <a:r>
              <a:rPr lang="cs-CZ" sz="2400" dirty="0" smtClean="0">
                <a:solidFill>
                  <a:schemeClr val="bg1"/>
                </a:solidFill>
              </a:rPr>
              <a:t>6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U </a:t>
            </a:r>
            <a:r>
              <a:rPr lang="cs-CZ" sz="2400" dirty="0">
                <a:solidFill>
                  <a:schemeClr val="bg1"/>
                </a:solidFill>
              </a:rPr>
              <a:t>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je vysoký </a:t>
            </a:r>
            <a:r>
              <a:rPr lang="cs-CZ" sz="2400" dirty="0" smtClean="0">
                <a:solidFill>
                  <a:schemeClr val="bg1"/>
                </a:solidFill>
              </a:rPr>
              <a:t>polymorfismus (stovky </a:t>
            </a:r>
            <a:r>
              <a:rPr lang="cs-CZ" sz="2400" dirty="0">
                <a:solidFill>
                  <a:schemeClr val="bg1"/>
                </a:solidFill>
              </a:rPr>
              <a:t>různých alelických forem jednotlivých </a:t>
            </a:r>
            <a:r>
              <a:rPr lang="cs-CZ" sz="2400" dirty="0" err="1" smtClean="0">
                <a:solidFill>
                  <a:schemeClr val="bg1"/>
                </a:solidFill>
              </a:rPr>
              <a:t>izotypů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 err="1" smtClean="0">
                <a:solidFill>
                  <a:schemeClr val="bg1"/>
                </a:solidFill>
              </a:rPr>
              <a:t>Kodominantní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dědičnost alelických forem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1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620712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solidFill>
                  <a:srgbClr val="002060"/>
                </a:solidFill>
                <a:effectLst/>
              </a:rPr>
              <a:t>Polymorfismus MHC glykoproteinů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/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3214710" cy="23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chromozom-uprave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514600"/>
            <a:ext cx="2143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Zvyšuje odolnost vůči chorobám</a:t>
            </a:r>
            <a:br>
              <a:rPr lang="cs-CZ" sz="2800" dirty="0" smtClean="0">
                <a:solidFill>
                  <a:schemeClr val="bg1"/>
                </a:solidFill>
              </a:rPr>
            </a:br>
            <a:endParaRPr lang="cs-CZ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cs-CZ" sz="105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Způsobuje komplikace při transplantacích</a:t>
            </a:r>
          </a:p>
          <a:p>
            <a:pPr>
              <a:lnSpc>
                <a:spcPct val="90000"/>
              </a:lnSpc>
            </a:pPr>
            <a:endParaRPr lang="cs-CZ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Asociace určitých alel s autoimunitními chorobami či zvýšenou náchylností k infekcím</a:t>
            </a:r>
          </a:p>
          <a:p>
            <a:endParaRPr lang="cs-CZ" dirty="0"/>
          </a:p>
        </p:txBody>
      </p:sp>
      <p:pic>
        <p:nvPicPr>
          <p:cNvPr id="4" name="Picture 5" descr="gepard8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286388"/>
            <a:ext cx="1266825" cy="60007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990584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solidFill>
                  <a:srgbClr val="002060"/>
                </a:solidFill>
                <a:effectLst/>
              </a:rPr>
              <a:t>Polymorfismus MHC glykoproteinů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/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3200" b="1" dirty="0" smtClean="0">
                <a:solidFill>
                  <a:schemeClr val="bg1"/>
                </a:solidFill>
              </a:rPr>
              <a:t>určení HLA antigenů na povrchu lymfocytů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Provádí se při </a:t>
            </a:r>
            <a:r>
              <a:rPr lang="cs-CZ" sz="2800" dirty="0" err="1" smtClean="0">
                <a:solidFill>
                  <a:schemeClr val="bg1"/>
                </a:solidFill>
              </a:rPr>
              <a:t>předtransplantačním</a:t>
            </a:r>
            <a:r>
              <a:rPr lang="cs-CZ" sz="2800" dirty="0" smtClean="0">
                <a:solidFill>
                  <a:schemeClr val="bg1"/>
                </a:solidFill>
              </a:rPr>
              <a:t> vyšetření, při určení paternity a u některých autoimunitních onemocnění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</a:rPr>
              <a:t>HLA typizace</a:t>
            </a:r>
            <a:endParaRPr lang="cs-CZ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627784" y="1844824"/>
            <a:ext cx="3888432" cy="428396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 smtClean="0">
                <a:solidFill>
                  <a:srgbClr val="0070C0"/>
                </a:solidFill>
              </a:rPr>
              <a:t>Sérologická typizace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0070C0"/>
                </a:solidFill>
              </a:rPr>
              <a:t>Genotypizace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2000" b="1" dirty="0" smtClean="0">
                <a:solidFill>
                  <a:srgbClr val="0070C0"/>
                </a:solidFill>
              </a:rPr>
              <a:t>PCR-SSP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2000" b="1" dirty="0" smtClean="0">
                <a:solidFill>
                  <a:srgbClr val="0070C0"/>
                </a:solidFill>
              </a:rPr>
              <a:t>PCR-SSO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2000" b="1" dirty="0" smtClean="0">
                <a:solidFill>
                  <a:srgbClr val="0070C0"/>
                </a:solidFill>
              </a:rPr>
              <a:t>PCR- SBT</a:t>
            </a:r>
            <a:endParaRPr lang="cs-CZ" sz="2200" b="1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19200"/>
          </a:xfrm>
        </p:spPr>
        <p:txBody>
          <a:bodyPr/>
          <a:lstStyle/>
          <a:p>
            <a:r>
              <a:rPr lang="cs-CZ" sz="4400" b="1" dirty="0" smtClean="0">
                <a:solidFill>
                  <a:srgbClr val="002060"/>
                </a:solidFill>
                <a:effectLst/>
              </a:rPr>
              <a:t>HLA typizace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929066"/>
            <a:ext cx="7772400" cy="2189162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/>
              </a:rPr>
              <a:t>T lymfocyty</a:t>
            </a:r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404812"/>
            <a:ext cx="2797961" cy="22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62045"/>
            <a:ext cx="8229600" cy="5310227"/>
          </a:xfrm>
        </p:spPr>
        <p:txBody>
          <a:bodyPr>
            <a:normAutofit lnSpcReduction="10000"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b="1" dirty="0">
                <a:solidFill>
                  <a:schemeClr val="bg1"/>
                </a:solidFill>
              </a:rPr>
              <a:t>T lymfocyty 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tvoří buněčnou </a:t>
            </a:r>
            <a:r>
              <a:rPr lang="cs-CZ" sz="2200" dirty="0">
                <a:solidFill>
                  <a:schemeClr val="bg1"/>
                </a:solidFill>
              </a:rPr>
              <a:t>složku antigenně specifických </a:t>
            </a:r>
            <a:r>
              <a:rPr lang="cs-CZ" sz="2200" dirty="0" smtClean="0">
                <a:solidFill>
                  <a:schemeClr val="bg1"/>
                </a:solidFill>
              </a:rPr>
              <a:t>mechanismů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Prostřednictvím </a:t>
            </a:r>
            <a:r>
              <a:rPr lang="cs-CZ" sz="2200" b="1" dirty="0" smtClean="0">
                <a:solidFill>
                  <a:schemeClr val="bg1"/>
                </a:solidFill>
              </a:rPr>
              <a:t>TCR</a:t>
            </a:r>
            <a:r>
              <a:rPr lang="cs-CZ" sz="2200" dirty="0" smtClean="0">
                <a:solidFill>
                  <a:schemeClr val="bg1"/>
                </a:solidFill>
              </a:rPr>
              <a:t> rozpoznávají antigenní peptidy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v komplexu s MHC </a:t>
            </a:r>
            <a:r>
              <a:rPr lang="cs-CZ" sz="2200" dirty="0" err="1" smtClean="0">
                <a:solidFill>
                  <a:schemeClr val="bg1"/>
                </a:solidFill>
              </a:rPr>
              <a:t>gp</a:t>
            </a:r>
            <a:endParaRPr lang="cs-CZ" sz="2200" dirty="0" smtClean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u="sng" dirty="0" smtClean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Jsou aktivovány profesionálními </a:t>
            </a:r>
            <a:r>
              <a:rPr lang="cs-CZ" sz="2200" b="1" dirty="0" smtClean="0">
                <a:solidFill>
                  <a:schemeClr val="bg1"/>
                </a:solidFill>
              </a:rPr>
              <a:t>APC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Existuje </a:t>
            </a:r>
            <a:r>
              <a:rPr lang="cs-CZ" sz="2200" dirty="0">
                <a:solidFill>
                  <a:schemeClr val="bg1"/>
                </a:solidFill>
              </a:rPr>
              <a:t>několik </a:t>
            </a:r>
            <a:r>
              <a:rPr lang="cs-CZ" sz="2200" dirty="0" err="1" smtClean="0">
                <a:solidFill>
                  <a:schemeClr val="bg1"/>
                </a:solidFill>
              </a:rPr>
              <a:t>subpopulací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T </a:t>
            </a:r>
            <a:r>
              <a:rPr lang="cs-CZ" sz="2200" dirty="0" smtClean="0">
                <a:solidFill>
                  <a:schemeClr val="bg1"/>
                </a:solidFill>
              </a:rPr>
              <a:t>lymfocytů (T</a:t>
            </a:r>
            <a:r>
              <a:rPr lang="cs-CZ" sz="2200" baseline="-25000" dirty="0" smtClean="0">
                <a:solidFill>
                  <a:schemeClr val="bg1"/>
                </a:solidFill>
                <a:cs typeface="Times New Roman" pitchFamily="18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cs-CZ" sz="2200" dirty="0" smtClean="0">
                <a:solidFill>
                  <a:schemeClr val="bg1"/>
                </a:solidFill>
              </a:rPr>
              <a:t> T</a:t>
            </a:r>
            <a:r>
              <a:rPr lang="cs-CZ" sz="2200" baseline="-25000" dirty="0" smtClean="0">
                <a:solidFill>
                  <a:schemeClr val="bg1"/>
                </a:solidFill>
                <a:cs typeface="Times New Roman" pitchFamily="18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cs-CZ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Treg</a:t>
            </a:r>
            <a:r>
              <a:rPr lang="cs-CZ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cs-CZ" sz="2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  <a:endParaRPr lang="cs-CZ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</a:rPr>
              <a:t>Podílejí se na regulaci imunitních dějů, při likvidaci virem infikovaných buněk či nádorových buněk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b="1" u="sng" dirty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633413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T lymfocyty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T lymfocyty vznikají v kostní dřeni a pak migrují do </a:t>
            </a:r>
            <a:r>
              <a:rPr lang="cs-CZ" sz="2200" dirty="0" err="1" smtClean="0">
                <a:solidFill>
                  <a:schemeClr val="bg1"/>
                </a:solidFill>
              </a:rPr>
              <a:t>thymu</a:t>
            </a:r>
            <a:r>
              <a:rPr lang="cs-CZ" sz="2200" dirty="0" smtClean="0">
                <a:solidFill>
                  <a:schemeClr val="bg1"/>
                </a:solidFill>
              </a:rPr>
              <a:t>,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kde dozrávají </a:t>
            </a:r>
            <a:r>
              <a:rPr lang="cs-CZ" sz="2200" dirty="0" smtClean="0">
                <a:solidFill>
                  <a:schemeClr val="bg1"/>
                </a:solidFill>
                <a:latin typeface="Tahoma" pitchFamily="34" charset="0"/>
              </a:rPr>
              <a:t>(</a:t>
            </a:r>
            <a:r>
              <a:rPr lang="cs-CZ" sz="2200" dirty="0" smtClean="0">
                <a:solidFill>
                  <a:srgbClr val="0070C0"/>
                </a:solidFill>
                <a:latin typeface="Symbol" pitchFamily="18" charset="2"/>
              </a:rPr>
              <a:t>ab </a:t>
            </a:r>
            <a:r>
              <a:rPr lang="cs-CZ" sz="2200" dirty="0" smtClean="0">
                <a:solidFill>
                  <a:srgbClr val="0070C0"/>
                </a:solidFill>
              </a:rPr>
              <a:t>T lymfocyty</a:t>
            </a:r>
            <a:r>
              <a:rPr lang="cs-CZ" sz="22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>
                <a:solidFill>
                  <a:schemeClr val="bg1"/>
                </a:solidFill>
                <a:latin typeface="Symbol" pitchFamily="18" charset="2"/>
              </a:rPr>
              <a:t>gd</a:t>
            </a:r>
            <a:r>
              <a:rPr lang="cs-CZ" sz="2200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T lymfocyty se mohou vyvíjet i mimo </a:t>
            </a:r>
            <a:r>
              <a:rPr lang="cs-CZ" sz="2200" dirty="0" err="1" smtClean="0">
                <a:solidFill>
                  <a:schemeClr val="bg1"/>
                </a:solidFill>
              </a:rPr>
              <a:t>thymus</a:t>
            </a: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Diferenciace v efektorové buňky probíhá až po aktivaci antigenem zpracovaným a prezentovaným APC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T lymfocyty jsou po aktivaci stimulovány k pomnožení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a diferenciaci v </a:t>
            </a:r>
            <a:r>
              <a:rPr lang="cs-CZ" sz="2200" dirty="0" smtClean="0">
                <a:solidFill>
                  <a:srgbClr val="0070C0"/>
                </a:solidFill>
              </a:rPr>
              <a:t>efektorové buňky</a:t>
            </a:r>
            <a:r>
              <a:rPr lang="cs-CZ" sz="2200" dirty="0" smtClean="0">
                <a:solidFill>
                  <a:schemeClr val="bg1"/>
                </a:solidFill>
              </a:rPr>
              <a:t>, část se diferencuje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v </a:t>
            </a:r>
            <a:r>
              <a:rPr lang="cs-CZ" sz="2200" dirty="0" smtClean="0">
                <a:solidFill>
                  <a:srgbClr val="0070C0"/>
                </a:solidFill>
              </a:rPr>
              <a:t>paměťové buňky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Vývoj T lymfocytů</a:t>
            </a:r>
            <a:endParaRPr lang="cs-CZ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632079" cy="1371600"/>
          </a:xfrm>
        </p:spPr>
        <p:txBody>
          <a:bodyPr/>
          <a:lstStyle/>
          <a:p>
            <a:pPr algn="ctr" eaLnBrk="1" hangingPunct="1"/>
            <a:r>
              <a:rPr lang="cs-CZ" sz="40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NK buňky </a:t>
            </a:r>
            <a:br>
              <a:rPr lang="cs-CZ" sz="40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40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(přirození zabíječi)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1331640" y="1772816"/>
            <a:ext cx="7293248" cy="47525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bg1"/>
                </a:solidFill>
                <a:latin typeface="Book Antiqua" pitchFamily="18" charset="0"/>
              </a:rPr>
              <a:t>Nespecifická imunita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Podobné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Tc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buňkám</a:t>
            </a:r>
            <a:endParaRPr lang="cs-CZ" sz="900" dirty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Zabíjí </a:t>
            </a:r>
            <a:r>
              <a:rPr lang="cs-CZ" sz="2400" dirty="0" err="1">
                <a:solidFill>
                  <a:schemeClr val="bg1"/>
                </a:solidFill>
                <a:effectLst/>
                <a:latin typeface="Book Antiqua" pitchFamily="18" charset="0"/>
              </a:rPr>
              <a:t>bb</a:t>
            </a:r>
            <a:r>
              <a:rPr lang="cs-CZ" sz="2400" dirty="0">
                <a:solidFill>
                  <a:schemeClr val="bg1"/>
                </a:solidFill>
                <a:effectLst/>
                <a:latin typeface="Book Antiqua" pitchFamily="18" charset="0"/>
              </a:rPr>
              <a:t>., které mají abnormálně málo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HLA I </a:t>
            </a:r>
            <a:b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(</a:t>
            </a:r>
            <a:r>
              <a:rPr lang="cs-CZ" sz="2400" b="1" dirty="0">
                <a:solidFill>
                  <a:schemeClr val="bg1"/>
                </a:solidFill>
                <a:effectLst/>
                <a:latin typeface="Book Antiqua" pitchFamily="18" charset="0"/>
              </a:rPr>
              <a:t>některé nádorové a virem infikované </a:t>
            </a:r>
            <a:r>
              <a:rPr lang="cs-CZ" sz="2400" b="1" dirty="0" err="1">
                <a:solidFill>
                  <a:schemeClr val="bg1"/>
                </a:solidFill>
                <a:effectLst/>
                <a:latin typeface="Book Antiqua" pitchFamily="18" charset="0"/>
              </a:rPr>
              <a:t>bb</a:t>
            </a:r>
            <a:r>
              <a:rPr lang="cs-CZ" sz="2400" b="1" dirty="0">
                <a:solidFill>
                  <a:schemeClr val="bg1"/>
                </a:solidFill>
                <a:effectLst/>
                <a:latin typeface="Book Antiqua" pitchFamily="18" charset="0"/>
              </a:rPr>
              <a:t>.</a:t>
            </a:r>
            <a:r>
              <a:rPr lang="cs-CZ" sz="2400" dirty="0">
                <a:solidFill>
                  <a:schemeClr val="bg1"/>
                </a:solidFill>
                <a:effectLst/>
                <a:latin typeface="Book Antiqua" pitchFamily="18" charset="0"/>
              </a:rPr>
              <a:t>)</a:t>
            </a:r>
          </a:p>
          <a:p>
            <a:pPr eaLnBrk="1" hangingPunct="1">
              <a:lnSpc>
                <a:spcPct val="170000"/>
              </a:lnSpc>
              <a:defRPr/>
            </a:pPr>
            <a:endParaRPr lang="cs-CZ" sz="900" dirty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Aktivátory </a:t>
            </a:r>
            <a:r>
              <a:rPr lang="cs-CZ" sz="2400" dirty="0">
                <a:solidFill>
                  <a:schemeClr val="bg1"/>
                </a:solidFill>
                <a:effectLst/>
                <a:latin typeface="Book Antiqua" pitchFamily="18" charset="0"/>
              </a:rPr>
              <a:t>NK </a:t>
            </a:r>
            <a:r>
              <a:rPr lang="cs-CZ" sz="2400" dirty="0" err="1">
                <a:solidFill>
                  <a:schemeClr val="bg1"/>
                </a:solidFill>
                <a:effectLst/>
                <a:latin typeface="Book Antiqua" pitchFamily="18" charset="0"/>
              </a:rPr>
              <a:t>bb</a:t>
            </a:r>
            <a:r>
              <a:rPr lang="cs-CZ" sz="2400" dirty="0">
                <a:solidFill>
                  <a:schemeClr val="bg1"/>
                </a:solidFill>
                <a:effectLst/>
                <a:latin typeface="Book Antiqua" pitchFamily="18" charset="0"/>
              </a:rPr>
              <a:t>. – </a:t>
            </a:r>
            <a:r>
              <a:rPr lang="cs-CZ" sz="2400" b="1" dirty="0" err="1">
                <a:solidFill>
                  <a:schemeClr val="bg1"/>
                </a:solidFill>
                <a:effectLst/>
                <a:latin typeface="Book Antiqua" pitchFamily="18" charset="0"/>
              </a:rPr>
              <a:t>IFN</a:t>
            </a:r>
            <a:r>
              <a:rPr lang="cs-CZ" sz="2400" b="1" dirty="0" err="1">
                <a:solidFill>
                  <a:schemeClr val="bg1"/>
                </a:solidFill>
                <a:effectLst/>
                <a:latin typeface="Symbol" pitchFamily="18" charset="2"/>
              </a:rPr>
              <a:t>a</a:t>
            </a:r>
            <a:r>
              <a:rPr lang="cs-CZ" sz="2400" b="1" dirty="0">
                <a:solidFill>
                  <a:schemeClr val="bg1"/>
                </a:solidFill>
                <a:effectLst/>
                <a:latin typeface="Book Antiqua" pitchFamily="18" charset="0"/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effectLst/>
                <a:latin typeface="Book Antiqua" pitchFamily="18" charset="0"/>
              </a:rPr>
              <a:t>IFN</a:t>
            </a:r>
            <a:r>
              <a:rPr lang="cs-CZ" sz="2400" b="1" dirty="0" err="1">
                <a:solidFill>
                  <a:schemeClr val="bg1"/>
                </a:solidFill>
                <a:effectLst/>
                <a:latin typeface="Symbol" pitchFamily="18" charset="2"/>
              </a:rPr>
              <a:t>b</a:t>
            </a:r>
            <a:endParaRPr lang="cs-CZ" sz="2400" b="1" dirty="0">
              <a:solidFill>
                <a:schemeClr val="bg1"/>
              </a:solidFill>
              <a:effectLst/>
              <a:latin typeface="Symbol" pitchFamily="18" charset="2"/>
            </a:endParaRPr>
          </a:p>
          <a:p>
            <a:pPr eaLnBrk="1" hangingPunct="1">
              <a:defRPr/>
            </a:pPr>
            <a:endParaRPr lang="cs-CZ" sz="2400" dirty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cs-CZ" sz="2400" dirty="0">
                <a:solidFill>
                  <a:schemeClr val="bg1"/>
                </a:solidFill>
                <a:effectLst/>
                <a:latin typeface="Book Antiqua" pitchFamily="18" charset="0"/>
              </a:rPr>
              <a:t>Povrchové znaky: </a:t>
            </a:r>
            <a:r>
              <a:rPr lang="cs-CZ" sz="2400" b="1" dirty="0">
                <a:solidFill>
                  <a:schemeClr val="bg1"/>
                </a:solidFill>
                <a:effectLst/>
                <a:latin typeface="Book Antiqua" pitchFamily="18" charset="0"/>
              </a:rPr>
              <a:t>CD16, CD56</a:t>
            </a:r>
          </a:p>
          <a:p>
            <a:pPr eaLnBrk="1" hangingPunct="1">
              <a:defRPr/>
            </a:pPr>
            <a:endParaRPr lang="cs-CZ" sz="2400" dirty="0">
              <a:solidFill>
                <a:schemeClr val="bg1"/>
              </a:solidFill>
              <a:effectLst/>
              <a:latin typeface="Arial" charset="0"/>
            </a:endParaRPr>
          </a:p>
          <a:p>
            <a:pPr eaLnBrk="1" hangingPunct="1">
              <a:defRPr/>
            </a:pPr>
            <a:endParaRPr lang="cs-CZ" sz="2400" dirty="0"/>
          </a:p>
        </p:txBody>
      </p:sp>
      <p:pic>
        <p:nvPicPr>
          <p:cNvPr id="4" name="Obrázek 3" descr="Výsledek obrázku pro nk bu&amp;ncaron;k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754" y="0"/>
            <a:ext cx="23182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596336" y="141277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NK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764704"/>
            <a:ext cx="8893175" cy="60932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8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b="1" dirty="0" err="1">
                <a:solidFill>
                  <a:schemeClr val="bg1"/>
                </a:solidFill>
              </a:rPr>
              <a:t>Pluripotentní</a:t>
            </a:r>
            <a:r>
              <a:rPr lang="cs-CZ" sz="1800" b="1" dirty="0">
                <a:solidFill>
                  <a:schemeClr val="bg1"/>
                </a:solidFill>
              </a:rPr>
              <a:t> hematopoetická</a:t>
            </a:r>
            <a:r>
              <a:rPr lang="cs-CZ" sz="1800" b="1" dirty="0"/>
              <a:t> </a:t>
            </a:r>
            <a:r>
              <a:rPr lang="cs-CZ" sz="1800" b="1" dirty="0">
                <a:solidFill>
                  <a:schemeClr val="bg1"/>
                </a:solidFill>
              </a:rPr>
              <a:t>kmenová buňka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b="1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spcAft>
                <a:spcPts val="600"/>
              </a:spcAft>
              <a:buFontTx/>
              <a:buNone/>
            </a:pPr>
            <a:r>
              <a:rPr lang="cs-CZ" sz="1800" b="1" dirty="0">
                <a:solidFill>
                  <a:schemeClr val="bg1"/>
                </a:solidFill>
              </a:rPr>
              <a:t>Pro-</a:t>
            </a:r>
            <a:r>
              <a:rPr lang="cs-CZ" sz="1800" b="1" dirty="0" err="1">
                <a:solidFill>
                  <a:schemeClr val="bg1"/>
                </a:solidFill>
              </a:rPr>
              <a:t>thymocyt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– dostává se z kostní dřeně do </a:t>
            </a:r>
            <a:r>
              <a:rPr lang="cs-CZ" sz="1800" dirty="0" err="1">
                <a:solidFill>
                  <a:schemeClr val="bg1"/>
                </a:solidFill>
              </a:rPr>
              <a:t>thymu</a:t>
            </a:r>
            <a:r>
              <a:rPr lang="cs-CZ" sz="1800" dirty="0">
                <a:solidFill>
                  <a:schemeClr val="bg1"/>
                </a:solidFill>
              </a:rPr>
              <a:t>, kde se začínají přeskupovat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                  </a:t>
            </a:r>
            <a:r>
              <a:rPr lang="cs-CZ" sz="1800" dirty="0" smtClean="0">
                <a:solidFill>
                  <a:schemeClr val="bg1"/>
                </a:solidFill>
              </a:rPr>
              <a:t>       </a:t>
            </a:r>
            <a:r>
              <a:rPr lang="cs-CZ" sz="1800" dirty="0">
                <a:solidFill>
                  <a:schemeClr val="bg1"/>
                </a:solidFill>
              </a:rPr>
              <a:t>geny pro </a:t>
            </a:r>
            <a:r>
              <a:rPr lang="cs-CZ" sz="1800" dirty="0" err="1">
                <a:solidFill>
                  <a:schemeClr val="bg1"/>
                </a:solidFill>
              </a:rPr>
              <a:t>TCR</a:t>
            </a:r>
            <a:r>
              <a:rPr lang="cs-CZ" sz="1800" dirty="0" err="1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1800" dirty="0">
                <a:solidFill>
                  <a:schemeClr val="bg1"/>
                </a:solidFill>
              </a:rPr>
              <a:t>, </a:t>
            </a:r>
            <a:r>
              <a:rPr lang="cs-CZ" sz="1800" dirty="0" err="1">
                <a:solidFill>
                  <a:schemeClr val="bg1"/>
                </a:solidFill>
              </a:rPr>
              <a:t>exprimuje</a:t>
            </a:r>
            <a:r>
              <a:rPr lang="cs-CZ" sz="1800" dirty="0">
                <a:solidFill>
                  <a:schemeClr val="bg1"/>
                </a:solidFill>
              </a:rPr>
              <a:t> na svém povrchu tzv. </a:t>
            </a:r>
            <a:r>
              <a:rPr lang="cs-CZ" sz="1800" dirty="0" err="1">
                <a:solidFill>
                  <a:srgbClr val="0070C0"/>
                </a:solidFill>
              </a:rPr>
              <a:t>pre</a:t>
            </a:r>
            <a:r>
              <a:rPr lang="cs-CZ" sz="1800" dirty="0">
                <a:solidFill>
                  <a:srgbClr val="0070C0"/>
                </a:solidFill>
              </a:rPr>
              <a:t>-TCR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                  </a:t>
            </a:r>
            <a:r>
              <a:rPr lang="cs-CZ" sz="1800" dirty="0" smtClean="0">
                <a:solidFill>
                  <a:schemeClr val="bg1"/>
                </a:solidFill>
              </a:rPr>
              <a:t>      </a:t>
            </a:r>
            <a:r>
              <a:rPr lang="cs-CZ" sz="1800" dirty="0">
                <a:solidFill>
                  <a:schemeClr val="bg1"/>
                </a:solidFill>
              </a:rPr>
              <a:t>(složený z </a:t>
            </a:r>
            <a:r>
              <a:rPr lang="cs-CZ" sz="1800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1800" dirty="0">
                <a:solidFill>
                  <a:schemeClr val="bg1"/>
                </a:solidFill>
              </a:rPr>
              <a:t> řetězce, </a:t>
            </a:r>
            <a:r>
              <a:rPr lang="cs-CZ" sz="1800" dirty="0" err="1">
                <a:solidFill>
                  <a:schemeClr val="bg1"/>
                </a:solidFill>
              </a:rPr>
              <a:t>pre</a:t>
            </a:r>
            <a:r>
              <a:rPr lang="cs-CZ" sz="1800" dirty="0">
                <a:solidFill>
                  <a:schemeClr val="bg1"/>
                </a:solidFill>
              </a:rPr>
              <a:t>-</a:t>
            </a:r>
            <a:r>
              <a:rPr lang="cs-CZ" sz="1800" dirty="0" err="1">
                <a:solidFill>
                  <a:schemeClr val="bg1"/>
                </a:solidFill>
              </a:rPr>
              <a:t>TCR</a:t>
            </a:r>
            <a:r>
              <a:rPr lang="cs-CZ" sz="1800" dirty="0" err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cs-CZ" sz="1800" dirty="0">
                <a:solidFill>
                  <a:schemeClr val="bg1"/>
                </a:solidFill>
              </a:rPr>
              <a:t> a CD3 komplexu), po té se začínají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                  </a:t>
            </a:r>
            <a:r>
              <a:rPr lang="cs-CZ" sz="1800" dirty="0" smtClean="0">
                <a:solidFill>
                  <a:schemeClr val="bg1"/>
                </a:solidFill>
              </a:rPr>
              <a:t>       </a:t>
            </a:r>
            <a:r>
              <a:rPr lang="cs-CZ" sz="1800" dirty="0">
                <a:solidFill>
                  <a:schemeClr val="bg1"/>
                </a:solidFill>
              </a:rPr>
              <a:t>přeskupovat geny pro </a:t>
            </a:r>
            <a:r>
              <a:rPr lang="cs-CZ" sz="1800" dirty="0" err="1">
                <a:solidFill>
                  <a:schemeClr val="bg1"/>
                </a:solidFill>
              </a:rPr>
              <a:t>TCR</a:t>
            </a:r>
            <a:r>
              <a:rPr lang="cs-CZ" sz="1800" dirty="0" err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cs-CZ" sz="1800" b="1" dirty="0">
                <a:solidFill>
                  <a:schemeClr val="bg1"/>
                </a:solidFill>
              </a:rPr>
              <a:t>Kortikální </a:t>
            </a:r>
            <a:r>
              <a:rPr lang="cs-CZ" sz="1800" b="1" dirty="0" err="1">
                <a:solidFill>
                  <a:schemeClr val="bg1"/>
                </a:solidFill>
              </a:rPr>
              <a:t>thymocyt</a:t>
            </a:r>
            <a:r>
              <a:rPr lang="cs-CZ" sz="1800" dirty="0">
                <a:solidFill>
                  <a:schemeClr val="bg1"/>
                </a:solidFill>
              </a:rPr>
              <a:t> – </a:t>
            </a:r>
            <a:r>
              <a:rPr lang="cs-CZ" sz="1800" dirty="0" err="1">
                <a:solidFill>
                  <a:schemeClr val="bg1"/>
                </a:solidFill>
              </a:rPr>
              <a:t>exprimuje</a:t>
            </a:r>
            <a:r>
              <a:rPr lang="cs-CZ" sz="1800" dirty="0">
                <a:solidFill>
                  <a:schemeClr val="bg1"/>
                </a:solidFill>
              </a:rPr>
              <a:t> na svém povrchu </a:t>
            </a:r>
            <a:r>
              <a:rPr lang="cs-CZ" sz="1800" dirty="0">
                <a:solidFill>
                  <a:srgbClr val="0070C0"/>
                </a:solidFill>
              </a:rPr>
              <a:t>TCR</a:t>
            </a:r>
            <a:r>
              <a:rPr lang="cs-CZ" sz="1800" dirty="0">
                <a:solidFill>
                  <a:schemeClr val="bg1"/>
                </a:solidFill>
              </a:rPr>
              <a:t> (složený z řetězců </a:t>
            </a:r>
            <a:r>
              <a:rPr lang="cs-CZ" sz="1800" dirty="0">
                <a:solidFill>
                  <a:schemeClr val="bg1"/>
                </a:solidFill>
                <a:latin typeface="Symbol" pitchFamily="18" charset="2"/>
              </a:rPr>
              <a:t>ab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smtClean="0">
                <a:solidFill>
                  <a:schemeClr val="bg1"/>
                </a:solidFill>
              </a:rPr>
              <a:t/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cs-CZ" sz="1800" dirty="0">
                <a:solidFill>
                  <a:schemeClr val="bg1"/>
                </a:solidFill>
              </a:rPr>
              <a:t>a CD3) a </a:t>
            </a:r>
            <a:r>
              <a:rPr lang="cs-CZ" sz="1800" dirty="0" err="1">
                <a:solidFill>
                  <a:schemeClr val="bg1"/>
                </a:solidFill>
              </a:rPr>
              <a:t>koreceptory</a:t>
            </a:r>
            <a:r>
              <a:rPr lang="cs-CZ" sz="1800" dirty="0">
                <a:solidFill>
                  <a:schemeClr val="bg1"/>
                </a:solidFill>
              </a:rPr>
              <a:t> CD4 a CD8; v této fázi dochází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                             </a:t>
            </a:r>
            <a:r>
              <a:rPr lang="cs-CZ" sz="1800" dirty="0" smtClean="0">
                <a:solidFill>
                  <a:schemeClr val="bg1"/>
                </a:solidFill>
              </a:rPr>
              <a:t>        </a:t>
            </a:r>
            <a:r>
              <a:rPr lang="cs-CZ" sz="1800" dirty="0">
                <a:solidFill>
                  <a:schemeClr val="bg1"/>
                </a:solidFill>
              </a:rPr>
              <a:t>k </a:t>
            </a:r>
            <a:r>
              <a:rPr lang="cs-CZ" sz="1800" dirty="0">
                <a:solidFill>
                  <a:srgbClr val="0070C0"/>
                </a:solidFill>
              </a:rPr>
              <a:t>selekci </a:t>
            </a:r>
            <a:r>
              <a:rPr lang="cs-CZ" sz="1800" dirty="0" err="1">
                <a:solidFill>
                  <a:srgbClr val="0070C0"/>
                </a:solidFill>
              </a:rPr>
              <a:t>autoreaktivních</a:t>
            </a:r>
            <a:r>
              <a:rPr lang="cs-CZ" sz="1800" dirty="0">
                <a:solidFill>
                  <a:srgbClr val="0070C0"/>
                </a:solidFill>
              </a:rPr>
              <a:t> buněk a buněk s nefunkčním TCR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rgbClr val="00FF00"/>
              </a:solidFill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cs-CZ" sz="1800" b="1" dirty="0">
                <a:solidFill>
                  <a:schemeClr val="bg1"/>
                </a:solidFill>
              </a:rPr>
              <a:t>Medulární </a:t>
            </a:r>
            <a:r>
              <a:rPr lang="cs-CZ" sz="1800" b="1" dirty="0" err="1">
                <a:solidFill>
                  <a:schemeClr val="bg1"/>
                </a:solidFill>
              </a:rPr>
              <a:t>thymocyt</a:t>
            </a:r>
            <a:r>
              <a:rPr lang="cs-CZ" sz="1800" b="1" dirty="0">
                <a:solidFill>
                  <a:schemeClr val="bg1"/>
                </a:solidFill>
              </a:rPr>
              <a:t> (zralá T buňka) – </a:t>
            </a:r>
            <a:r>
              <a:rPr lang="cs-CZ" sz="1800" dirty="0">
                <a:solidFill>
                  <a:schemeClr val="bg1"/>
                </a:solidFill>
              </a:rPr>
              <a:t>zachovávají si expresi CD4 či CD8, usidlují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                                                        </a:t>
            </a:r>
            <a:r>
              <a:rPr lang="cs-CZ" sz="1800" dirty="0" smtClean="0">
                <a:solidFill>
                  <a:schemeClr val="bg1"/>
                </a:solidFill>
              </a:rPr>
              <a:t>           se </a:t>
            </a:r>
            <a:r>
              <a:rPr lang="cs-CZ" sz="1800" dirty="0">
                <a:solidFill>
                  <a:schemeClr val="bg1"/>
                </a:solidFill>
              </a:rPr>
              <a:t>v sekundárních lymfoidních orgánech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160000"/>
              </a:lnSpc>
              <a:buFontTx/>
              <a:buNone/>
            </a:pPr>
            <a:r>
              <a:rPr lang="cs-CZ" sz="1800" i="1" dirty="0" smtClean="0">
                <a:solidFill>
                  <a:schemeClr val="bg1"/>
                </a:solidFill>
              </a:rPr>
              <a:t>Pro vývoj T lymfocytů je důležité mikroprostředí </a:t>
            </a:r>
            <a:r>
              <a:rPr lang="cs-CZ" sz="1800" i="1" dirty="0" err="1" smtClean="0">
                <a:solidFill>
                  <a:schemeClr val="bg1"/>
                </a:solidFill>
              </a:rPr>
              <a:t>thymu</a:t>
            </a:r>
            <a:r>
              <a:rPr lang="cs-CZ" sz="1800" i="1" dirty="0" smtClean="0">
                <a:solidFill>
                  <a:schemeClr val="bg1"/>
                </a:solidFill>
              </a:rPr>
              <a:t> zprostředkované </a:t>
            </a:r>
            <a:r>
              <a:rPr lang="cs-CZ" sz="1800" i="1" dirty="0" err="1" smtClean="0">
                <a:solidFill>
                  <a:schemeClr val="bg1"/>
                </a:solidFill>
              </a:rPr>
              <a:t>thymovými</a:t>
            </a:r>
            <a:r>
              <a:rPr lang="cs-CZ" sz="1800" i="1" dirty="0" smtClean="0">
                <a:solidFill>
                  <a:schemeClr val="bg1"/>
                </a:solidFill>
              </a:rPr>
              <a:t> hormony (</a:t>
            </a:r>
            <a:r>
              <a:rPr lang="cs-CZ" sz="1800" i="1" dirty="0" err="1" smtClean="0">
                <a:solidFill>
                  <a:schemeClr val="bg1"/>
                </a:solidFill>
              </a:rPr>
              <a:t>thymosin</a:t>
            </a:r>
            <a:r>
              <a:rPr lang="cs-CZ" sz="1800" i="1" dirty="0" smtClean="0">
                <a:solidFill>
                  <a:schemeClr val="bg1"/>
                </a:solidFill>
              </a:rPr>
              <a:t>, </a:t>
            </a:r>
            <a:r>
              <a:rPr lang="cs-CZ" sz="1800" i="1" dirty="0" err="1" smtClean="0">
                <a:solidFill>
                  <a:schemeClr val="bg1"/>
                </a:solidFill>
              </a:rPr>
              <a:t>thymopoetin</a:t>
            </a:r>
            <a:r>
              <a:rPr lang="cs-CZ" sz="1800" i="1" dirty="0" smtClean="0">
                <a:solidFill>
                  <a:schemeClr val="bg1"/>
                </a:solidFill>
              </a:rPr>
              <a:t>, </a:t>
            </a:r>
            <a:r>
              <a:rPr lang="cs-CZ" sz="1800" i="1" dirty="0" err="1" smtClean="0">
                <a:solidFill>
                  <a:schemeClr val="bg1"/>
                </a:solidFill>
              </a:rPr>
              <a:t>thymulin</a:t>
            </a:r>
            <a:r>
              <a:rPr lang="cs-CZ" sz="1800" i="1" dirty="0" smtClean="0">
                <a:solidFill>
                  <a:schemeClr val="bg1"/>
                </a:solidFill>
              </a:rPr>
              <a:t>) a dalšími růstovými faktory (SCF, IL -7)</a:t>
            </a:r>
            <a:endParaRPr lang="cs-CZ" sz="18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7787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  <a:latin typeface="+mn-lt"/>
              </a:rPr>
              <a:t>Vývoj T lymfocytů</a:t>
            </a:r>
            <a:endParaRPr lang="cs-CZ" sz="28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71600" y="1340768"/>
            <a:ext cx="0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971600" y="2060848"/>
            <a:ext cx="0" cy="936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971600" y="4005064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250033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effectLst/>
              </a:rPr>
              <a:t>Vývoj T lymfocytů</a:t>
            </a:r>
          </a:p>
        </p:txBody>
      </p:sp>
      <p:pic>
        <p:nvPicPr>
          <p:cNvPr id="4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14290"/>
            <a:ext cx="5753100" cy="63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214282" y="1785926"/>
            <a:ext cx="30636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DN – dvojitě negativní buňky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          (CD4</a:t>
            </a:r>
            <a:r>
              <a:rPr lang="cs-CZ" sz="1600" baseline="30000" dirty="0" smtClean="0">
                <a:solidFill>
                  <a:srgbClr val="002060"/>
                </a:solidFill>
              </a:rPr>
              <a:t>-</a:t>
            </a:r>
            <a:r>
              <a:rPr lang="cs-CZ" sz="1600" dirty="0" smtClean="0">
                <a:solidFill>
                  <a:srgbClr val="002060"/>
                </a:solidFill>
              </a:rPr>
              <a:t>, CD8</a:t>
            </a:r>
            <a:r>
              <a:rPr lang="cs-CZ" sz="1600" baseline="30000" dirty="0" smtClean="0">
                <a:solidFill>
                  <a:srgbClr val="002060"/>
                </a:solidFill>
              </a:rPr>
              <a:t>-</a:t>
            </a:r>
            <a:r>
              <a:rPr lang="cs-CZ" sz="16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DP – dvojitě pozitivní buňky </a:t>
            </a:r>
            <a:br>
              <a:rPr lang="cs-CZ" sz="1600" dirty="0" smtClean="0">
                <a:solidFill>
                  <a:srgbClr val="002060"/>
                </a:solidFill>
              </a:rPr>
            </a:br>
            <a:r>
              <a:rPr lang="cs-CZ" sz="1600" dirty="0" smtClean="0">
                <a:solidFill>
                  <a:srgbClr val="002060"/>
                </a:solidFill>
              </a:rPr>
              <a:t>          (CD4</a:t>
            </a:r>
            <a:r>
              <a:rPr lang="cs-CZ" sz="1600" baseline="30000" dirty="0" smtClean="0">
                <a:solidFill>
                  <a:srgbClr val="002060"/>
                </a:solidFill>
              </a:rPr>
              <a:t>+</a:t>
            </a:r>
            <a:r>
              <a:rPr lang="cs-CZ" sz="1600" dirty="0" smtClean="0">
                <a:solidFill>
                  <a:srgbClr val="002060"/>
                </a:solidFill>
              </a:rPr>
              <a:t>, CD8</a:t>
            </a:r>
            <a:r>
              <a:rPr lang="cs-CZ" sz="1600" baseline="30000" dirty="0" smtClean="0">
                <a:solidFill>
                  <a:srgbClr val="002060"/>
                </a:solidFill>
              </a:rPr>
              <a:t>+</a:t>
            </a:r>
            <a:r>
              <a:rPr lang="cs-CZ" sz="16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SP – single pozitivní buňky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TEC – </a:t>
            </a:r>
            <a:r>
              <a:rPr lang="cs-CZ" sz="1600" dirty="0" err="1" smtClean="0">
                <a:solidFill>
                  <a:srgbClr val="002060"/>
                </a:solidFill>
              </a:rPr>
              <a:t>thymové</a:t>
            </a:r>
            <a:r>
              <a:rPr lang="cs-CZ" sz="1600" dirty="0" smtClean="0">
                <a:solidFill>
                  <a:srgbClr val="002060"/>
                </a:solidFill>
              </a:rPr>
              <a:t> epiteliální buňky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71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57298"/>
            <a:ext cx="8507413" cy="5214974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</a:rPr>
              <a:t>Pozitivní </a:t>
            </a:r>
            <a:r>
              <a:rPr lang="cs-CZ" sz="2400" b="1" dirty="0">
                <a:solidFill>
                  <a:srgbClr val="0070C0"/>
                </a:solidFill>
              </a:rPr>
              <a:t>selekce </a:t>
            </a:r>
            <a:r>
              <a:rPr lang="cs-CZ" sz="2000" b="1" dirty="0">
                <a:solidFill>
                  <a:srgbClr val="0070C0"/>
                </a:solidFill>
              </a:rPr>
              <a:t>– eliminace buněk s nefunkčním TCR</a:t>
            </a:r>
          </a:p>
          <a:p>
            <a:pPr>
              <a:lnSpc>
                <a:spcPct val="16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cs-CZ" sz="2000" b="1" dirty="0">
                <a:solidFill>
                  <a:schemeClr val="folHlink"/>
                </a:solidFill>
              </a:rPr>
              <a:t>    </a:t>
            </a:r>
            <a:r>
              <a:rPr lang="cs-CZ" sz="2000" dirty="0">
                <a:solidFill>
                  <a:schemeClr val="bg1"/>
                </a:solidFill>
              </a:rPr>
              <a:t>Pozitivně selektovány jsou </a:t>
            </a:r>
            <a:r>
              <a:rPr lang="cs-CZ" sz="2000" dirty="0" err="1">
                <a:solidFill>
                  <a:schemeClr val="bg1"/>
                </a:solidFill>
              </a:rPr>
              <a:t>thymocyty</a:t>
            </a:r>
            <a:r>
              <a:rPr lang="cs-CZ" sz="2000" dirty="0">
                <a:solidFill>
                  <a:schemeClr val="bg1"/>
                </a:solidFill>
              </a:rPr>
              <a:t>, které s nízkou afinitou rozeznávají MHC </a:t>
            </a:r>
            <a:r>
              <a:rPr lang="cs-CZ" sz="2000" dirty="0" err="1">
                <a:solidFill>
                  <a:schemeClr val="bg1"/>
                </a:solidFill>
              </a:rPr>
              <a:t>gp</a:t>
            </a:r>
            <a:r>
              <a:rPr lang="cs-CZ" sz="2000" dirty="0">
                <a:solidFill>
                  <a:schemeClr val="bg1"/>
                </a:solidFill>
              </a:rPr>
              <a:t>, ty si pak zachovávají expresi CD4 či CD8 (váže-li příslušný TCR MHC </a:t>
            </a:r>
            <a:r>
              <a:rPr lang="cs-CZ" sz="2000" dirty="0" err="1">
                <a:solidFill>
                  <a:schemeClr val="bg1"/>
                </a:solidFill>
              </a:rPr>
              <a:t>gp</a:t>
            </a:r>
            <a:r>
              <a:rPr lang="cs-CZ" sz="2000" dirty="0">
                <a:solidFill>
                  <a:schemeClr val="bg1"/>
                </a:solidFill>
              </a:rPr>
              <a:t> I či II) – tyto zralé T </a:t>
            </a:r>
            <a:r>
              <a:rPr lang="cs-CZ" sz="2000" dirty="0" err="1">
                <a:solidFill>
                  <a:schemeClr val="bg1"/>
                </a:solidFill>
              </a:rPr>
              <a:t>bb</a:t>
            </a:r>
            <a:r>
              <a:rPr lang="cs-CZ" sz="2000" dirty="0">
                <a:solidFill>
                  <a:schemeClr val="bg1"/>
                </a:solidFill>
              </a:rPr>
              <a:t>. (medulární </a:t>
            </a:r>
            <a:r>
              <a:rPr lang="cs-CZ" sz="2000" dirty="0" err="1">
                <a:solidFill>
                  <a:schemeClr val="bg1"/>
                </a:solidFill>
              </a:rPr>
              <a:t>thymocyty</a:t>
            </a:r>
            <a:r>
              <a:rPr lang="cs-CZ" sz="2000" dirty="0">
                <a:solidFill>
                  <a:schemeClr val="bg1"/>
                </a:solidFill>
              </a:rPr>
              <a:t>) opouštějí </a:t>
            </a:r>
            <a:r>
              <a:rPr lang="cs-CZ" sz="2000" dirty="0" err="1">
                <a:solidFill>
                  <a:schemeClr val="bg1"/>
                </a:solidFill>
              </a:rPr>
              <a:t>thymus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a </a:t>
            </a:r>
            <a:r>
              <a:rPr lang="cs-CZ" sz="2000" dirty="0">
                <a:solidFill>
                  <a:schemeClr val="bg1"/>
                </a:solidFill>
              </a:rPr>
              <a:t>usidlují se v sekundárních lymfoidních </a:t>
            </a:r>
            <a:r>
              <a:rPr lang="cs-CZ" sz="2000" dirty="0" smtClean="0">
                <a:solidFill>
                  <a:schemeClr val="bg1"/>
                </a:solidFill>
              </a:rPr>
              <a:t>orgánech</a:t>
            </a: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Negativní selekce </a:t>
            </a:r>
            <a:r>
              <a:rPr lang="cs-CZ" sz="2000" b="1" dirty="0">
                <a:solidFill>
                  <a:srgbClr val="0070C0"/>
                </a:solidFill>
              </a:rPr>
              <a:t>– eliminace </a:t>
            </a:r>
            <a:r>
              <a:rPr lang="cs-CZ" sz="2000" b="1" dirty="0" err="1">
                <a:solidFill>
                  <a:srgbClr val="0070C0"/>
                </a:solidFill>
              </a:rPr>
              <a:t>autoreaktivních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buněk </a:t>
            </a:r>
            <a:br>
              <a:rPr lang="cs-CZ" sz="2000" b="1" dirty="0" smtClean="0">
                <a:solidFill>
                  <a:srgbClr val="0070C0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(centrální tolerance)</a:t>
            </a:r>
            <a:r>
              <a:rPr lang="cs-CZ" sz="2000" b="1" dirty="0">
                <a:solidFill>
                  <a:schemeClr val="bg1"/>
                </a:solidFill>
              </a:rPr>
              <a:t/>
            </a:r>
            <a:br>
              <a:rPr lang="cs-CZ" sz="2000" b="1" dirty="0">
                <a:solidFill>
                  <a:schemeClr val="bg1"/>
                </a:solidFill>
              </a:rPr>
            </a:br>
            <a:endParaRPr lang="cs-CZ" sz="1000" u="sng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cs-CZ" sz="2000" dirty="0">
                <a:solidFill>
                  <a:schemeClr val="folHlink"/>
                </a:solidFill>
              </a:rPr>
              <a:t>    </a:t>
            </a:r>
            <a:r>
              <a:rPr lang="cs-CZ" sz="2000" dirty="0" smtClean="0">
                <a:solidFill>
                  <a:schemeClr val="bg1"/>
                </a:solidFill>
              </a:rPr>
              <a:t>Selekce se účastní </a:t>
            </a:r>
            <a:r>
              <a:rPr lang="cs-CZ" sz="2000" dirty="0" err="1" smtClean="0">
                <a:solidFill>
                  <a:schemeClr val="bg1"/>
                </a:solidFill>
              </a:rPr>
              <a:t>thymové</a:t>
            </a:r>
            <a:r>
              <a:rPr lang="cs-CZ" sz="2000" dirty="0" smtClean="0">
                <a:solidFill>
                  <a:schemeClr val="bg1"/>
                </a:solidFill>
              </a:rPr>
              <a:t> epiteliální buňky a DC</a:t>
            </a:r>
            <a:endParaRPr lang="cs-CZ" sz="2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endParaRPr lang="cs-CZ" sz="2000" dirty="0">
              <a:solidFill>
                <a:schemeClr val="folHlink"/>
              </a:solidFill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>
                <a:solidFill>
                  <a:srgbClr val="0070C0"/>
                </a:solidFill>
              </a:rPr>
              <a:t>98% pro-</a:t>
            </a:r>
            <a:r>
              <a:rPr lang="cs-CZ" sz="2000" dirty="0" err="1">
                <a:solidFill>
                  <a:srgbClr val="0070C0"/>
                </a:solidFill>
              </a:rPr>
              <a:t>thymocytů</a:t>
            </a:r>
            <a:r>
              <a:rPr lang="cs-CZ" sz="2000" dirty="0">
                <a:solidFill>
                  <a:srgbClr val="0070C0"/>
                </a:solidFill>
              </a:rPr>
              <a:t> v </a:t>
            </a:r>
            <a:r>
              <a:rPr lang="cs-CZ" sz="2000" dirty="0" err="1">
                <a:solidFill>
                  <a:srgbClr val="0070C0"/>
                </a:solidFill>
              </a:rPr>
              <a:t>thymu</a:t>
            </a:r>
            <a:r>
              <a:rPr lang="cs-CZ" sz="2000" dirty="0">
                <a:solidFill>
                  <a:srgbClr val="0070C0"/>
                </a:solidFill>
              </a:rPr>
              <a:t> během svého vývoje </a:t>
            </a:r>
            <a:r>
              <a:rPr lang="cs-CZ" sz="2000" dirty="0" smtClean="0">
                <a:solidFill>
                  <a:srgbClr val="0070C0"/>
                </a:solidFill>
              </a:rPr>
              <a:t>hyne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Selekce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TCR 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– rozpoznává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Ag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peptid v komplexu s MHC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gp</a:t>
            </a: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CD3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– součást TCR, účast při přenosu signálu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CD4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nebo </a:t>
            </a:r>
            <a:r>
              <a:rPr lang="cs-CZ" sz="2400" b="1" dirty="0">
                <a:solidFill>
                  <a:schemeClr val="bg1"/>
                </a:solidFill>
                <a:latin typeface="+mj-lt"/>
              </a:rPr>
              <a:t>CD8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koreceptory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, napomáhají k vazbě na MHC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gp</a:t>
            </a: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CD28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kostimulační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receptor; váže CD80, CD86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CTLA-4 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(CD152) – inhibiční receptor; váže CD80, CD86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Povrchové znaky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341438"/>
            <a:ext cx="8461405" cy="532765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ab </a:t>
            </a:r>
            <a:r>
              <a:rPr lang="cs-CZ" sz="2400" b="1" dirty="0" smtClean="0">
                <a:solidFill>
                  <a:srgbClr val="0070C0"/>
                </a:solidFill>
              </a:rPr>
              <a:t>T </a:t>
            </a:r>
            <a:r>
              <a:rPr lang="cs-CZ" sz="2400" b="1" dirty="0">
                <a:solidFill>
                  <a:srgbClr val="0070C0"/>
                </a:solidFill>
              </a:rPr>
              <a:t>lymfocyty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mají </a:t>
            </a:r>
            <a:r>
              <a:rPr lang="cs-CZ" sz="2400" dirty="0" err="1">
                <a:solidFill>
                  <a:schemeClr val="bg1"/>
                </a:solidFill>
              </a:rPr>
              <a:t>TCR</a:t>
            </a:r>
            <a:r>
              <a:rPr lang="cs-CZ" sz="2400" dirty="0" err="1">
                <a:solidFill>
                  <a:schemeClr val="bg1"/>
                </a:solidFill>
                <a:latin typeface="Symbol" pitchFamily="18" charset="2"/>
              </a:rPr>
              <a:t>ab</a:t>
            </a:r>
            <a:r>
              <a:rPr lang="cs-CZ" sz="2400" dirty="0">
                <a:solidFill>
                  <a:schemeClr val="bg1"/>
                </a:solidFill>
              </a:rPr>
              <a:t>, většinový typ (</a:t>
            </a:r>
            <a:r>
              <a:rPr lang="cs-CZ" sz="2400" dirty="0" smtClean="0">
                <a:solidFill>
                  <a:schemeClr val="bg1"/>
                </a:solidFill>
              </a:rPr>
              <a:t>95 - 98%), </a:t>
            </a:r>
            <a:r>
              <a:rPr lang="cs-CZ" sz="2400" dirty="0">
                <a:solidFill>
                  <a:schemeClr val="bg1"/>
                </a:solidFill>
              </a:rPr>
              <a:t>k vývoji potřebují </a:t>
            </a:r>
            <a:r>
              <a:rPr lang="cs-CZ" sz="2400" dirty="0" err="1">
                <a:solidFill>
                  <a:schemeClr val="bg1"/>
                </a:solidFill>
              </a:rPr>
              <a:t>thymus</a:t>
            </a:r>
            <a:r>
              <a:rPr lang="cs-CZ" sz="2400" dirty="0">
                <a:solidFill>
                  <a:schemeClr val="bg1"/>
                </a:solidFill>
              </a:rPr>
              <a:t>, rozeznávají antigeny v komplexu 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-peptid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70C0"/>
                </a:solidFill>
                <a:latin typeface="Symbol" pitchFamily="18" charset="2"/>
              </a:rPr>
              <a:t>gd</a:t>
            </a: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T </a:t>
            </a:r>
            <a:r>
              <a:rPr lang="cs-CZ" sz="2400" b="1" dirty="0">
                <a:solidFill>
                  <a:srgbClr val="0070C0"/>
                </a:solidFill>
              </a:rPr>
              <a:t>lymfocyty </a:t>
            </a:r>
            <a:r>
              <a:rPr lang="cs-CZ" sz="2400" dirty="0">
                <a:solidFill>
                  <a:schemeClr val="bg1"/>
                </a:solidFill>
              </a:rPr>
              <a:t>– </a:t>
            </a:r>
            <a:r>
              <a:rPr lang="cs-CZ" sz="2400" dirty="0" smtClean="0">
                <a:solidFill>
                  <a:schemeClr val="bg1"/>
                </a:solidFill>
              </a:rPr>
              <a:t>(2 - 5</a:t>
            </a:r>
            <a:r>
              <a:rPr lang="cs-CZ" sz="2400" dirty="0">
                <a:solidFill>
                  <a:schemeClr val="bg1"/>
                </a:solidFill>
              </a:rPr>
              <a:t>%) mohou se vyvíjet i mimo </a:t>
            </a:r>
            <a:r>
              <a:rPr lang="cs-CZ" sz="2400" dirty="0" err="1">
                <a:solidFill>
                  <a:schemeClr val="bg1"/>
                </a:solidFill>
              </a:rPr>
              <a:t>thymus</a:t>
            </a:r>
            <a:r>
              <a:rPr lang="cs-CZ" sz="2400" dirty="0">
                <a:solidFill>
                  <a:schemeClr val="bg1"/>
                </a:solidFill>
              </a:rPr>
              <a:t>, některé jsou schopny rozpoznat nativní </a:t>
            </a:r>
            <a:r>
              <a:rPr lang="cs-CZ" sz="2400" dirty="0" err="1">
                <a:solidFill>
                  <a:schemeClr val="bg1"/>
                </a:solidFill>
              </a:rPr>
              <a:t>Ag</a:t>
            </a:r>
            <a:r>
              <a:rPr lang="cs-CZ" sz="2400" dirty="0">
                <a:solidFill>
                  <a:schemeClr val="bg1"/>
                </a:solidFill>
              </a:rPr>
              <a:t>, uplatňují se při obraně kůže a </a:t>
            </a:r>
            <a:r>
              <a:rPr lang="cs-CZ" sz="2400" dirty="0" smtClean="0">
                <a:solidFill>
                  <a:schemeClr val="bg1"/>
                </a:solidFill>
              </a:rPr>
              <a:t>sliznic</a:t>
            </a:r>
            <a:endParaRPr lang="cs-CZ" sz="24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900" b="1" dirty="0" err="1">
                <a:solidFill>
                  <a:srgbClr val="0070C0"/>
                </a:solidFill>
              </a:rPr>
              <a:t>Intraepiteliální</a:t>
            </a:r>
            <a:r>
              <a:rPr lang="cs-CZ" sz="1900" b="1" dirty="0">
                <a:solidFill>
                  <a:srgbClr val="0070C0"/>
                </a:solidFill>
              </a:rPr>
              <a:t> T lymfocyty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NK-T lymfocyty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rozeznávají komplexy CD1 molekul 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s lipidy</a:t>
            </a:r>
            <a:endParaRPr lang="cs-CZ" sz="2400" b="1" dirty="0">
              <a:solidFill>
                <a:schemeClr val="folHlink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  <a:effectLst/>
              </a:rPr>
              <a:t>Subpopulace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692150"/>
            <a:ext cx="9036050" cy="6165850"/>
          </a:xfrm>
        </p:spPr>
        <p:txBody>
          <a:bodyPr/>
          <a:lstStyle/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2200" b="1" dirty="0" err="1">
                <a:solidFill>
                  <a:srgbClr val="0070C0"/>
                </a:solidFill>
              </a:rPr>
              <a:t>Exprimující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err="1">
                <a:solidFill>
                  <a:srgbClr val="0070C0"/>
                </a:solidFill>
              </a:rPr>
              <a:t>koreceptor</a:t>
            </a:r>
            <a:r>
              <a:rPr lang="cs-CZ" sz="2200" b="1" dirty="0">
                <a:solidFill>
                  <a:srgbClr val="0070C0"/>
                </a:solidFill>
              </a:rPr>
              <a:t> CD4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(</a:t>
            </a:r>
            <a:r>
              <a:rPr lang="cs-CZ" sz="2200" dirty="0" err="1">
                <a:solidFill>
                  <a:schemeClr val="bg1"/>
                </a:solidFill>
              </a:rPr>
              <a:t>koreceptor</a:t>
            </a:r>
            <a:r>
              <a:rPr lang="cs-CZ" sz="2200" dirty="0">
                <a:solidFill>
                  <a:schemeClr val="bg1"/>
                </a:solidFill>
              </a:rPr>
              <a:t> pro MHC </a:t>
            </a:r>
            <a:r>
              <a:rPr lang="cs-CZ" sz="2200" dirty="0" err="1">
                <a:solidFill>
                  <a:schemeClr val="bg1"/>
                </a:solidFill>
              </a:rPr>
              <a:t>gp</a:t>
            </a:r>
            <a:r>
              <a:rPr lang="cs-CZ" sz="2200" dirty="0">
                <a:solidFill>
                  <a:schemeClr val="bg1"/>
                </a:solidFill>
              </a:rPr>
              <a:t> II)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>
                <a:solidFill>
                  <a:schemeClr val="bg1"/>
                </a:solidFill>
              </a:rPr>
              <a:t>Jde o </a:t>
            </a:r>
            <a:r>
              <a:rPr lang="cs-CZ" sz="2200" dirty="0" err="1">
                <a:solidFill>
                  <a:schemeClr val="bg1"/>
                </a:solidFill>
              </a:rPr>
              <a:t>prekurzory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b="1" dirty="0">
                <a:solidFill>
                  <a:schemeClr val="bg1"/>
                </a:solidFill>
              </a:rPr>
              <a:t>pomocných T buněk (T</a:t>
            </a:r>
            <a:r>
              <a:rPr lang="cs-CZ" sz="2200" b="1" baseline="-25000" dirty="0">
                <a:solidFill>
                  <a:schemeClr val="bg1"/>
                </a:solidFill>
              </a:rPr>
              <a:t>H</a:t>
            </a:r>
            <a:r>
              <a:rPr lang="cs-CZ" sz="2200" b="1" dirty="0">
                <a:solidFill>
                  <a:schemeClr val="bg1"/>
                </a:solidFill>
              </a:rPr>
              <a:t>)</a:t>
            </a:r>
            <a:r>
              <a:rPr lang="cs-CZ" sz="2200" dirty="0">
                <a:solidFill>
                  <a:schemeClr val="bg1"/>
                </a:solidFill>
              </a:rPr>
              <a:t>, ty lze rozdělit podle produkce </a:t>
            </a:r>
            <a:r>
              <a:rPr lang="cs-CZ" sz="2200" dirty="0" err="1">
                <a:solidFill>
                  <a:schemeClr val="bg1"/>
                </a:solidFill>
              </a:rPr>
              <a:t>cytokinů</a:t>
            </a:r>
            <a:r>
              <a:rPr lang="cs-CZ" sz="2200" dirty="0">
                <a:solidFill>
                  <a:schemeClr val="bg1"/>
                </a:solidFill>
              </a:rPr>
              <a:t> na :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T</a:t>
            </a:r>
            <a:r>
              <a:rPr lang="cs-CZ" sz="2200" b="1" baseline="-25000" dirty="0">
                <a:solidFill>
                  <a:srgbClr val="0070C0"/>
                </a:solidFill>
              </a:rPr>
              <a:t>H</a:t>
            </a:r>
            <a:r>
              <a:rPr lang="cs-CZ" sz="2200" b="1" dirty="0">
                <a:solidFill>
                  <a:srgbClr val="0070C0"/>
                </a:solidFill>
              </a:rPr>
              <a:t>0</a:t>
            </a:r>
            <a:r>
              <a:rPr lang="cs-CZ" sz="2200" b="1" dirty="0">
                <a:solidFill>
                  <a:schemeClr val="folHlink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– produkují směs </a:t>
            </a:r>
            <a:r>
              <a:rPr lang="cs-CZ" sz="2200" dirty="0" err="1">
                <a:solidFill>
                  <a:schemeClr val="bg1"/>
                </a:solidFill>
              </a:rPr>
              <a:t>cytokinů</a:t>
            </a:r>
            <a:r>
              <a:rPr lang="cs-CZ" sz="2200" dirty="0">
                <a:solidFill>
                  <a:schemeClr val="bg1"/>
                </a:solidFill>
              </a:rPr>
              <a:t> jako T</a:t>
            </a:r>
            <a:r>
              <a:rPr lang="cs-CZ" sz="2200" baseline="-25000" dirty="0">
                <a:solidFill>
                  <a:schemeClr val="bg1"/>
                </a:solidFill>
              </a:rPr>
              <a:t>H</a:t>
            </a:r>
            <a:r>
              <a:rPr lang="cs-CZ" sz="2200" dirty="0">
                <a:solidFill>
                  <a:schemeClr val="bg1"/>
                </a:solidFill>
              </a:rPr>
              <a:t>1 a T</a:t>
            </a:r>
            <a:r>
              <a:rPr lang="cs-CZ" sz="2200" baseline="-25000" dirty="0">
                <a:solidFill>
                  <a:schemeClr val="bg1"/>
                </a:solidFill>
              </a:rPr>
              <a:t>H</a:t>
            </a:r>
            <a:r>
              <a:rPr lang="cs-CZ" sz="2200" dirty="0">
                <a:solidFill>
                  <a:schemeClr val="bg1"/>
                </a:solidFill>
              </a:rPr>
              <a:t>2 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T</a:t>
            </a:r>
            <a:r>
              <a:rPr lang="cs-CZ" sz="2200" b="1" baseline="-25000" dirty="0">
                <a:solidFill>
                  <a:srgbClr val="0070C0"/>
                </a:solidFill>
              </a:rPr>
              <a:t>H</a:t>
            </a:r>
            <a:r>
              <a:rPr lang="cs-CZ" sz="2200" b="1" dirty="0">
                <a:solidFill>
                  <a:srgbClr val="0070C0"/>
                </a:solidFill>
              </a:rPr>
              <a:t>1</a:t>
            </a:r>
            <a:r>
              <a:rPr lang="cs-CZ" sz="2200" b="1" dirty="0">
                <a:solidFill>
                  <a:schemeClr val="folHlink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– IL-2, </a:t>
            </a:r>
            <a:r>
              <a:rPr lang="cs-CZ" sz="2200" dirty="0" err="1">
                <a:solidFill>
                  <a:schemeClr val="bg1"/>
                </a:solidFill>
              </a:rPr>
              <a:t>IFN</a:t>
            </a:r>
            <a:r>
              <a:rPr lang="cs-CZ" sz="2200" dirty="0" err="1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sz="2200" dirty="0">
                <a:solidFill>
                  <a:schemeClr val="bg1"/>
                </a:solidFill>
              </a:rPr>
              <a:t> (pomoc makrofágům)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T</a:t>
            </a:r>
            <a:r>
              <a:rPr lang="cs-CZ" sz="2200" b="1" baseline="-25000" dirty="0">
                <a:solidFill>
                  <a:srgbClr val="0070C0"/>
                </a:solidFill>
              </a:rPr>
              <a:t>H</a:t>
            </a:r>
            <a:r>
              <a:rPr lang="cs-CZ" sz="2200" b="1" dirty="0">
                <a:solidFill>
                  <a:srgbClr val="0070C0"/>
                </a:solidFill>
              </a:rPr>
              <a:t>2</a:t>
            </a:r>
            <a:r>
              <a:rPr lang="cs-CZ" sz="2200" b="1" dirty="0">
                <a:solidFill>
                  <a:schemeClr val="folHlink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– IL-4, IL-5, IL-6, IL-10 (pomoc B lymfocytům)</a:t>
            </a: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200" dirty="0">
                <a:solidFill>
                  <a:schemeClr val="bg1"/>
                </a:solidFill>
              </a:rPr>
              <a:t>    </a:t>
            </a:r>
            <a:r>
              <a:rPr lang="cs-CZ" sz="2200" b="1" dirty="0">
                <a:solidFill>
                  <a:srgbClr val="0070C0"/>
                </a:solidFill>
              </a:rPr>
              <a:t>T</a:t>
            </a:r>
            <a:r>
              <a:rPr lang="cs-CZ" sz="2200" b="1" baseline="-25000" dirty="0">
                <a:solidFill>
                  <a:srgbClr val="0070C0"/>
                </a:solidFill>
              </a:rPr>
              <a:t>H</a:t>
            </a:r>
            <a:r>
              <a:rPr lang="cs-CZ" sz="2200" b="1" dirty="0">
                <a:solidFill>
                  <a:srgbClr val="0070C0"/>
                </a:solidFill>
              </a:rPr>
              <a:t>3</a:t>
            </a:r>
            <a:r>
              <a:rPr lang="cs-CZ" sz="2200" b="1" dirty="0">
                <a:solidFill>
                  <a:schemeClr val="folHlink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– </a:t>
            </a:r>
            <a:r>
              <a:rPr lang="cs-CZ" sz="2200" dirty="0" err="1">
                <a:solidFill>
                  <a:schemeClr val="bg1"/>
                </a:solidFill>
              </a:rPr>
              <a:t>TGF</a:t>
            </a:r>
            <a:r>
              <a:rPr lang="cs-CZ" sz="2200" dirty="0" err="1">
                <a:solidFill>
                  <a:schemeClr val="bg1"/>
                </a:solidFill>
                <a:latin typeface="Symbol" pitchFamily="18" charset="2"/>
              </a:rPr>
              <a:t>b</a:t>
            </a:r>
            <a:endParaRPr lang="cs-CZ" sz="2200" dirty="0">
              <a:solidFill>
                <a:schemeClr val="bg1"/>
              </a:solidFill>
              <a:latin typeface="Symbol" pitchFamily="18" charset="2"/>
            </a:endParaRP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200" dirty="0">
                <a:solidFill>
                  <a:schemeClr val="bg1"/>
                </a:solidFill>
              </a:rPr>
              <a:t>     </a:t>
            </a:r>
            <a:r>
              <a:rPr lang="cs-CZ" sz="2200" b="1" dirty="0" err="1">
                <a:solidFill>
                  <a:srgbClr val="0070C0"/>
                </a:solidFill>
              </a:rPr>
              <a:t>Treg</a:t>
            </a:r>
            <a:r>
              <a:rPr lang="cs-CZ" sz="2200" dirty="0">
                <a:solidFill>
                  <a:schemeClr val="bg1"/>
                </a:solidFill>
              </a:rPr>
              <a:t> – regulační T lymfocyty, potlačují aktivitu </a:t>
            </a:r>
            <a:r>
              <a:rPr lang="cs-CZ" sz="2200" dirty="0" smtClean="0">
                <a:solidFill>
                  <a:schemeClr val="bg1"/>
                </a:solidFill>
              </a:rPr>
              <a:t>ostatních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             T lymfocytů, hlavně </a:t>
            </a:r>
            <a:r>
              <a:rPr lang="cs-CZ" sz="2200" dirty="0" err="1">
                <a:solidFill>
                  <a:schemeClr val="bg1"/>
                </a:solidFill>
              </a:rPr>
              <a:t>autoreaktivních</a:t>
            </a:r>
            <a:r>
              <a:rPr lang="cs-CZ" sz="2200" dirty="0">
                <a:solidFill>
                  <a:schemeClr val="bg1"/>
                </a:solidFill>
              </a:rPr>
              <a:t> klonů </a:t>
            </a:r>
            <a:r>
              <a:rPr lang="cs-CZ" sz="2200" dirty="0" smtClean="0">
                <a:solidFill>
                  <a:schemeClr val="bg1"/>
                </a:solidFill>
              </a:rPr>
              <a:t>T </a:t>
            </a:r>
            <a:r>
              <a:rPr lang="cs-CZ" sz="2200" dirty="0">
                <a:solidFill>
                  <a:schemeClr val="bg1"/>
                </a:solidFill>
              </a:rPr>
              <a:t>lymfocytů</a:t>
            </a:r>
            <a:r>
              <a:rPr lang="cs-CZ" sz="2200" dirty="0" smtClean="0">
                <a:solidFill>
                  <a:schemeClr val="bg1"/>
                </a:solidFill>
              </a:rPr>
              <a:t>;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             produkují </a:t>
            </a:r>
            <a:r>
              <a:rPr lang="cs-CZ" sz="2200" dirty="0">
                <a:solidFill>
                  <a:schemeClr val="bg1"/>
                </a:solidFill>
              </a:rPr>
              <a:t>IL-10 a </a:t>
            </a:r>
            <a:r>
              <a:rPr lang="cs-CZ" sz="2200" dirty="0" err="1">
                <a:solidFill>
                  <a:schemeClr val="bg1"/>
                </a:solidFill>
              </a:rPr>
              <a:t>TGF</a:t>
            </a:r>
            <a:r>
              <a:rPr lang="cs-CZ" sz="2200" dirty="0" err="1">
                <a:solidFill>
                  <a:schemeClr val="bg1"/>
                </a:solidFill>
                <a:latin typeface="Symbol" pitchFamily="18" charset="2"/>
              </a:rPr>
              <a:t>b</a:t>
            </a:r>
            <a:endParaRPr lang="cs-CZ" sz="22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  <a:latin typeface="Symbol" pitchFamily="18" charset="2"/>
              </a:rPr>
              <a:t>ab </a:t>
            </a:r>
            <a:r>
              <a:rPr lang="cs-CZ" sz="2800" b="1" dirty="0" smtClean="0">
                <a:solidFill>
                  <a:srgbClr val="002060"/>
                </a:solidFill>
                <a:effectLst/>
              </a:rPr>
              <a:t>T 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lymfocyty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42350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cs-CZ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2400" b="1" dirty="0" err="1">
                <a:solidFill>
                  <a:srgbClr val="0070C0"/>
                </a:solidFill>
              </a:rPr>
              <a:t>Exprimující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koreceptor</a:t>
            </a:r>
            <a:r>
              <a:rPr lang="cs-CZ" sz="2400" b="1" dirty="0">
                <a:solidFill>
                  <a:srgbClr val="0070C0"/>
                </a:solidFill>
              </a:rPr>
              <a:t> CD8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(</a:t>
            </a:r>
            <a:r>
              <a:rPr lang="cs-CZ" sz="2400" dirty="0" err="1">
                <a:solidFill>
                  <a:schemeClr val="bg1"/>
                </a:solidFill>
              </a:rPr>
              <a:t>koreceptor</a:t>
            </a:r>
            <a:r>
              <a:rPr lang="cs-CZ" sz="2400" dirty="0">
                <a:solidFill>
                  <a:schemeClr val="bg1"/>
                </a:solidFill>
              </a:rPr>
              <a:t> pro 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I)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Jde o </a:t>
            </a:r>
            <a:r>
              <a:rPr lang="cs-CZ" sz="2400" dirty="0" err="1">
                <a:solidFill>
                  <a:schemeClr val="bg1"/>
                </a:solidFill>
              </a:rPr>
              <a:t>prekurzory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cytotoxických T buněk (</a:t>
            </a:r>
            <a:r>
              <a:rPr lang="cs-CZ" sz="2400" b="1" dirty="0" smtClean="0">
                <a:solidFill>
                  <a:schemeClr val="bg1"/>
                </a:solidFill>
              </a:rPr>
              <a:t>T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C</a:t>
            </a:r>
            <a:r>
              <a:rPr lang="cs-CZ" sz="2400" b="1" dirty="0" smtClean="0">
                <a:solidFill>
                  <a:schemeClr val="bg1"/>
                </a:solidFill>
              </a:rPr>
              <a:t>)</a:t>
            </a:r>
            <a:r>
              <a:rPr lang="cs-CZ" sz="2400" u="sng" dirty="0">
                <a:solidFill>
                  <a:schemeClr val="bg1"/>
                </a:solidFill>
              </a:rPr>
              <a:t/>
            </a:r>
            <a:br>
              <a:rPr lang="cs-CZ" sz="2400" u="sng" dirty="0">
                <a:solidFill>
                  <a:schemeClr val="bg1"/>
                </a:solidFill>
              </a:rPr>
            </a:br>
            <a:r>
              <a:rPr lang="cs-CZ" sz="2400" b="1" u="sng" dirty="0">
                <a:solidFill>
                  <a:schemeClr val="bg1"/>
                </a:solidFill>
              </a:rPr>
              <a:t/>
            </a:r>
            <a:br>
              <a:rPr lang="cs-CZ" sz="2400" b="1" u="sng" dirty="0">
                <a:solidFill>
                  <a:schemeClr val="bg1"/>
                </a:solidFill>
              </a:rPr>
            </a:br>
            <a:r>
              <a:rPr lang="cs-CZ" sz="2400" b="1" dirty="0">
                <a:solidFill>
                  <a:srgbClr val="0070C0"/>
                </a:solidFill>
              </a:rPr>
              <a:t>T</a:t>
            </a:r>
            <a:r>
              <a:rPr lang="cs-CZ" sz="2400" b="1" baseline="-25000" dirty="0">
                <a:solidFill>
                  <a:srgbClr val="0070C0"/>
                </a:solidFill>
              </a:rPr>
              <a:t>C</a:t>
            </a:r>
            <a:r>
              <a:rPr lang="cs-CZ" sz="2400" b="1" dirty="0">
                <a:solidFill>
                  <a:schemeClr val="folHlink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</a:t>
            </a:r>
            <a:r>
              <a:rPr lang="cs-CZ" sz="2400" dirty="0" smtClean="0">
                <a:solidFill>
                  <a:schemeClr val="bg1"/>
                </a:solidFill>
              </a:rPr>
              <a:t>rozpoznávají </a:t>
            </a:r>
            <a:r>
              <a:rPr lang="cs-CZ" sz="2400" dirty="0">
                <a:solidFill>
                  <a:schemeClr val="bg1"/>
                </a:solidFill>
              </a:rPr>
              <a:t>buňky napadené viry či jinými 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       intracelulárními parazity a některé nádorové buňky</a:t>
            </a:r>
          </a:p>
          <a:p>
            <a:pPr>
              <a:buFontTx/>
              <a:buNone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  <a:latin typeface="Symbol" pitchFamily="18" charset="2"/>
              </a:rPr>
              <a:t>ab </a:t>
            </a:r>
            <a:r>
              <a:rPr lang="cs-CZ" sz="2800" b="1" dirty="0" smtClean="0">
                <a:solidFill>
                  <a:srgbClr val="002060"/>
                </a:solidFill>
                <a:effectLst/>
              </a:rPr>
              <a:t>T 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lymfocyty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03237" y="2071678"/>
            <a:ext cx="8069291" cy="43577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</a:rPr>
              <a:t>TCR </a:t>
            </a:r>
            <a:r>
              <a:rPr lang="cs-CZ" sz="2200" dirty="0" smtClean="0">
                <a:solidFill>
                  <a:schemeClr val="bg1"/>
                </a:solidFill>
              </a:rPr>
              <a:t>se </a:t>
            </a:r>
            <a:r>
              <a:rPr lang="cs-CZ" sz="2200" dirty="0">
                <a:solidFill>
                  <a:schemeClr val="bg1"/>
                </a:solidFill>
              </a:rPr>
              <a:t>skládá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>
                <a:solidFill>
                  <a:schemeClr val="bg1"/>
                </a:solidFill>
              </a:rPr>
              <a:t>z </a:t>
            </a:r>
            <a:r>
              <a:rPr lang="cs-CZ" sz="2200" dirty="0">
                <a:solidFill>
                  <a:srgbClr val="0070C0"/>
                </a:solidFill>
              </a:rPr>
              <a:t>modulu rozeznávajícího </a:t>
            </a:r>
            <a:r>
              <a:rPr lang="cs-CZ" sz="2200" dirty="0" err="1">
                <a:solidFill>
                  <a:srgbClr val="0070C0"/>
                </a:solidFill>
              </a:rPr>
              <a:t>Ag</a:t>
            </a:r>
            <a:r>
              <a:rPr lang="cs-CZ" sz="2200" dirty="0">
                <a:solidFill>
                  <a:schemeClr val="bg1"/>
                </a:solidFill>
              </a:rPr>
              <a:t/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>
                <a:solidFill>
                  <a:schemeClr val="bg1"/>
                </a:solidFill>
              </a:rPr>
              <a:t>a asociovaného </a:t>
            </a:r>
            <a:r>
              <a:rPr lang="cs-CZ" sz="2200" dirty="0">
                <a:solidFill>
                  <a:srgbClr val="0070C0"/>
                </a:solidFill>
              </a:rPr>
              <a:t>CD3 </a:t>
            </a:r>
            <a:r>
              <a:rPr lang="cs-CZ" sz="2200" dirty="0" smtClean="0">
                <a:solidFill>
                  <a:srgbClr val="0070C0"/>
                </a:solidFill>
              </a:rPr>
              <a:t>komplexu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Modul </a:t>
            </a:r>
            <a:r>
              <a:rPr lang="cs-CZ" sz="2200" dirty="0">
                <a:solidFill>
                  <a:schemeClr val="bg1"/>
                </a:solidFill>
              </a:rPr>
              <a:t>rozeznávající </a:t>
            </a:r>
            <a:r>
              <a:rPr lang="cs-CZ" sz="2200" dirty="0" err="1">
                <a:solidFill>
                  <a:schemeClr val="bg1"/>
                </a:solidFill>
              </a:rPr>
              <a:t>Ag</a:t>
            </a:r>
            <a:r>
              <a:rPr lang="cs-CZ" sz="2200" dirty="0">
                <a:solidFill>
                  <a:schemeClr val="bg1"/>
                </a:solidFill>
              </a:rPr>
              <a:t> je tvořen 2 řetězci </a:t>
            </a:r>
            <a:r>
              <a:rPr lang="cs-CZ" sz="2200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a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200" dirty="0">
                <a:solidFill>
                  <a:schemeClr val="bg1"/>
                </a:solidFill>
              </a:rPr>
              <a:t> (</a:t>
            </a:r>
            <a:r>
              <a:rPr lang="cs-CZ" sz="2200" dirty="0">
                <a:solidFill>
                  <a:schemeClr val="bg1"/>
                </a:solidFill>
                <a:latin typeface="Symbol" pitchFamily="18" charset="2"/>
              </a:rPr>
              <a:t>g,d</a:t>
            </a:r>
            <a:r>
              <a:rPr lang="cs-CZ" sz="2200" dirty="0">
                <a:solidFill>
                  <a:schemeClr val="bg1"/>
                </a:solidFill>
              </a:rPr>
              <a:t>), 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>
                <a:solidFill>
                  <a:schemeClr val="bg1"/>
                </a:solidFill>
              </a:rPr>
              <a:t>N-terminální části tvoří vazebné místo pro </a:t>
            </a:r>
            <a:r>
              <a:rPr lang="cs-CZ" sz="2200" dirty="0" err="1" smtClean="0">
                <a:solidFill>
                  <a:schemeClr val="bg1"/>
                </a:solidFill>
              </a:rPr>
              <a:t>Ag</a:t>
            </a: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CD3 komplex je nezbytný pro přenos signálu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928670"/>
            <a:ext cx="5051425" cy="63341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</a:rPr>
              <a:t>TCR</a:t>
            </a:r>
            <a:r>
              <a:rPr lang="cs-CZ" sz="2800" dirty="0" smtClean="0">
                <a:solidFill>
                  <a:schemeClr val="bg1"/>
                </a:solidFill>
              </a:rPr>
              <a:t> (T cell receptor) </a:t>
            </a: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4051810" cy="28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472518" cy="46434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Pro jejich aktivaci je nezbytný kontakt s vhodnou </a:t>
            </a:r>
            <a:r>
              <a:rPr lang="cs-CZ" sz="2200" b="1" dirty="0" smtClean="0">
                <a:solidFill>
                  <a:schemeClr val="bg1"/>
                </a:solidFill>
              </a:rPr>
              <a:t>APC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(DC, monocyty, makrofágy, B lymfocyty)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T lymfocyty (</a:t>
            </a:r>
            <a:r>
              <a:rPr lang="cs-CZ" sz="2200" dirty="0" smtClean="0">
                <a:solidFill>
                  <a:schemeClr val="bg1"/>
                </a:solidFill>
                <a:latin typeface="Symbol" pitchFamily="18" charset="2"/>
              </a:rPr>
              <a:t>ab</a:t>
            </a:r>
            <a:r>
              <a:rPr lang="cs-CZ" sz="2200" dirty="0" smtClean="0">
                <a:solidFill>
                  <a:schemeClr val="bg1"/>
                </a:solidFill>
              </a:rPr>
              <a:t>) rozpoznávají prostřednictvím TCR </a:t>
            </a:r>
            <a:r>
              <a:rPr lang="cs-CZ" sz="2200" b="1" dirty="0" smtClean="0">
                <a:solidFill>
                  <a:schemeClr val="bg1"/>
                </a:solidFill>
              </a:rPr>
              <a:t>peptidové fragmenty </a:t>
            </a:r>
            <a:r>
              <a:rPr lang="cs-CZ" sz="2200" dirty="0" smtClean="0">
                <a:solidFill>
                  <a:schemeClr val="bg1"/>
                </a:solidFill>
              </a:rPr>
              <a:t>navázané na molekulách HLA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</a:rPr>
              <a:t>Při rozpoznání spolupracuje TCR s </a:t>
            </a:r>
            <a:r>
              <a:rPr lang="cs-CZ" sz="2200" dirty="0" err="1" smtClean="0">
                <a:solidFill>
                  <a:schemeClr val="bg1"/>
                </a:solidFill>
              </a:rPr>
              <a:t>koreceptorem</a:t>
            </a:r>
            <a:r>
              <a:rPr lang="cs-CZ" sz="2200" dirty="0" smtClean="0">
                <a:solidFill>
                  <a:schemeClr val="bg1"/>
                </a:solidFill>
              </a:rPr>
              <a:t> CD4 nebo CD8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Aktivace T lymfocytů</a:t>
            </a:r>
            <a:endParaRPr lang="cs-CZ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4365104"/>
            <a:ext cx="3168848" cy="2300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„</a:t>
            </a:r>
            <a:r>
              <a:rPr lang="cs-CZ" sz="2200" b="1" dirty="0" smtClean="0">
                <a:solidFill>
                  <a:schemeClr val="bg1"/>
                </a:solidFill>
              </a:rPr>
              <a:t>Prvním aktivačním signálem“</a:t>
            </a:r>
            <a:r>
              <a:rPr lang="cs-CZ" sz="2200" dirty="0" smtClean="0">
                <a:solidFill>
                  <a:schemeClr val="bg1"/>
                </a:solidFill>
              </a:rPr>
              <a:t> pro T lymfocyt je rozpoznání antigenního peptidu v komplexu s HLA prostřednictvím </a:t>
            </a:r>
            <a:r>
              <a:rPr lang="cs-CZ" sz="2200" b="1" dirty="0" smtClean="0">
                <a:solidFill>
                  <a:schemeClr val="bg1"/>
                </a:solidFill>
              </a:rPr>
              <a:t>TCR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cs-CZ" sz="2200" b="1" dirty="0" smtClean="0">
                <a:solidFill>
                  <a:schemeClr val="bg1"/>
                </a:solidFill>
              </a:rPr>
              <a:t>„Druhý aktivační signál“</a:t>
            </a:r>
            <a:r>
              <a:rPr lang="cs-CZ" sz="2200" dirty="0" smtClean="0">
                <a:solidFill>
                  <a:schemeClr val="bg1"/>
                </a:solidFill>
              </a:rPr>
              <a:t> je zprostředkován vazbou </a:t>
            </a:r>
            <a:r>
              <a:rPr lang="cs-CZ" sz="2200" dirty="0" err="1" smtClean="0">
                <a:solidFill>
                  <a:schemeClr val="bg1"/>
                </a:solidFill>
              </a:rPr>
              <a:t>kostimulačních</a:t>
            </a:r>
            <a:r>
              <a:rPr lang="cs-CZ" sz="2200" dirty="0" smtClean="0">
                <a:solidFill>
                  <a:schemeClr val="bg1"/>
                </a:solidFill>
              </a:rPr>
              <a:t> ligandů CD80, CD86 </a:t>
            </a:r>
            <a:r>
              <a:rPr lang="cs-CZ" sz="2200" dirty="0" err="1" smtClean="0">
                <a:solidFill>
                  <a:schemeClr val="bg1"/>
                </a:solidFill>
              </a:rPr>
              <a:t>exprimovaných</a:t>
            </a:r>
            <a:r>
              <a:rPr lang="cs-CZ" sz="2200" dirty="0" smtClean="0">
                <a:solidFill>
                  <a:schemeClr val="bg1"/>
                </a:solidFill>
              </a:rPr>
              <a:t> na APC na </a:t>
            </a:r>
            <a:r>
              <a:rPr lang="cs-CZ" sz="2200" dirty="0" err="1" smtClean="0">
                <a:solidFill>
                  <a:schemeClr val="bg1"/>
                </a:solidFill>
              </a:rPr>
              <a:t>kostimulační</a:t>
            </a:r>
            <a:r>
              <a:rPr lang="cs-CZ" sz="2200" dirty="0" smtClean="0">
                <a:solidFill>
                  <a:schemeClr val="bg1"/>
                </a:solidFill>
              </a:rPr>
              <a:t> receptor T lymfocytů </a:t>
            </a:r>
            <a:r>
              <a:rPr lang="cs-CZ" sz="2200" b="1" dirty="0" smtClean="0">
                <a:solidFill>
                  <a:schemeClr val="bg1"/>
                </a:solidFill>
              </a:rPr>
              <a:t>CD28</a:t>
            </a:r>
            <a:r>
              <a:rPr lang="cs-CZ" sz="2200" dirty="0" smtClean="0">
                <a:solidFill>
                  <a:schemeClr val="bg1"/>
                </a:solidFill>
              </a:rPr>
              <a:t> (potvrzuje, že jde o cizorodý antigen, který byl rozpoznán a zpracován APC)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cs-CZ" sz="2000" dirty="0" smtClean="0">
              <a:solidFill>
                <a:schemeClr val="bg1"/>
              </a:solidFill>
            </a:endParaRPr>
          </a:p>
          <a:p>
            <a:pPr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Při nedostatečném druhém signálu dochází k anergii či </a:t>
            </a:r>
            <a:r>
              <a:rPr lang="cs-CZ" sz="2000" dirty="0" err="1" smtClean="0">
                <a:solidFill>
                  <a:schemeClr val="bg1"/>
                </a:solidFill>
              </a:rPr>
              <a:t>apoptóze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T lymfocytu.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Aktivace přes </a:t>
            </a:r>
            <a:r>
              <a:rPr lang="cs-CZ" sz="2000" dirty="0" smtClean="0">
                <a:solidFill>
                  <a:srgbClr val="0070C0"/>
                </a:solidFill>
              </a:rPr>
              <a:t>TCR</a:t>
            </a:r>
            <a:r>
              <a:rPr lang="cs-CZ" sz="2000" dirty="0" smtClean="0">
                <a:solidFill>
                  <a:schemeClr val="bg1"/>
                </a:solidFill>
              </a:rPr>
              <a:t> a </a:t>
            </a:r>
            <a:r>
              <a:rPr lang="cs-CZ" sz="2000" dirty="0" smtClean="0">
                <a:solidFill>
                  <a:srgbClr val="0070C0"/>
                </a:solidFill>
              </a:rPr>
              <a:t>CD28</a:t>
            </a:r>
            <a:r>
              <a:rPr lang="cs-CZ" sz="2000" dirty="0" smtClean="0">
                <a:solidFill>
                  <a:schemeClr val="bg1"/>
                </a:solidFill>
              </a:rPr>
              <a:t> vede k proliferaci a diferenciaci v efektorové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či paměťové buňky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Aktivace T lymfocytů</a:t>
            </a:r>
            <a:endParaRPr lang="cs-CZ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Stimulační receptory NK 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bb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.</a:t>
            </a:r>
            <a:r>
              <a:rPr lang="cs-CZ" sz="2400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endParaRPr lang="cs-CZ" sz="24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lvl="2"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některé povrchové </a:t>
            </a:r>
            <a:r>
              <a:rPr lang="cs-CZ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lektiny</a:t>
            </a:r>
            <a:endParaRPr lang="cs-CZ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lvl="2">
              <a:lnSpc>
                <a:spcPct val="150000"/>
              </a:lnSpc>
            </a:pPr>
            <a:r>
              <a:rPr lang="cs-CZ" b="1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CD16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(</a:t>
            </a:r>
            <a:r>
              <a:rPr lang="cs-CZ" dirty="0" err="1" smtClean="0">
                <a:solidFill>
                  <a:schemeClr val="bg1"/>
                </a:solidFill>
                <a:latin typeface="Book Antiqua" pitchFamily="18" charset="0"/>
              </a:rPr>
              <a:t>Fc</a:t>
            </a:r>
            <a:r>
              <a:rPr lang="cs-CZ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 receptor)</a:t>
            </a:r>
            <a:endParaRPr lang="cs-CZ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/>
            <a:endParaRPr lang="cs-CZ" sz="2400" dirty="0" smtClean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/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Inhibiční receptory NK 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bb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.</a:t>
            </a:r>
            <a:r>
              <a:rPr lang="cs-CZ" sz="2400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 smtClean="0">
                <a:effectLst/>
                <a:latin typeface="Book Antiqua" pitchFamily="18" charset="0"/>
              </a:rPr>
              <a:t>–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rozpoznávají HLA I</a:t>
            </a:r>
          </a:p>
          <a:p>
            <a:pPr eaLnBrk="1" hangingPunct="1"/>
            <a:endParaRPr lang="cs-CZ" sz="24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lvl="2" eaLnBrk="1" hangingPunct="1">
              <a:lnSpc>
                <a:spcPct val="150000"/>
              </a:lnSpc>
            </a:pPr>
            <a:r>
              <a:rPr lang="cs-CZ" b="1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Imunoglobulinová skupina 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– tzv. KIR (</a:t>
            </a:r>
            <a:r>
              <a:rPr lang="cs-CZ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killer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cell</a:t>
            </a:r>
            <a:b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cs-CZ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immunoglobulin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like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receptors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)</a:t>
            </a:r>
          </a:p>
          <a:p>
            <a:pPr lvl="2" eaLnBrk="1" hangingPunct="1">
              <a:lnSpc>
                <a:spcPct val="150000"/>
              </a:lnSpc>
            </a:pPr>
            <a:r>
              <a:rPr lang="cs-CZ" b="1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C-</a:t>
            </a:r>
            <a:r>
              <a:rPr lang="cs-CZ" b="1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lektinová</a:t>
            </a:r>
            <a:r>
              <a:rPr lang="cs-CZ" b="1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skupina </a:t>
            </a:r>
            <a:r>
              <a:rPr lang="cs-CZ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– např. CD94/NKG2</a:t>
            </a:r>
          </a:p>
          <a:p>
            <a:pPr lvl="2" eaLnBrk="1" hangingPunct="1">
              <a:lnSpc>
                <a:spcPct val="150000"/>
              </a:lnSpc>
            </a:pPr>
            <a:endParaRPr lang="cs-CZ" b="1" dirty="0" smtClean="0">
              <a:solidFill>
                <a:schemeClr val="bg1"/>
              </a:solidFill>
              <a:effectLst/>
            </a:endParaRPr>
          </a:p>
          <a:p>
            <a:pPr eaLnBrk="1" hangingPunct="1"/>
            <a:endParaRPr lang="cs-CZ" b="1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78904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  <a:latin typeface="Book Antiqua" pitchFamily="18" charset="0"/>
              </a:rPr>
              <a:t>Receptory NK buněk</a:t>
            </a:r>
            <a:endParaRPr lang="cs-CZ" sz="28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483768" y="332656"/>
            <a:ext cx="3929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Aktivace T lymfocytů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Výsledek obrázku pro T cell activatio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1196752"/>
            <a:ext cx="5807692" cy="3347665"/>
          </a:xfrm>
          <a:prstGeom prst="rect">
            <a:avLst/>
          </a:prstGeom>
          <a:noFill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4653136"/>
            <a:ext cx="8964488" cy="1442864"/>
          </a:xfrm>
        </p:spPr>
        <p:txBody>
          <a:bodyPr>
            <a:normAutofit fontScale="77500" lnSpcReduction="20000"/>
          </a:bodyPr>
          <a:lstStyle/>
          <a:p>
            <a:pPr marL="342900" indent="-342900" defTabSz="449263">
              <a:lnSpc>
                <a:spcPct val="150000"/>
              </a:lnSpc>
              <a:buClrTx/>
              <a:buSzPct val="100000"/>
              <a:buFont typeface="Times New Roman" pitchFamily="18" charset="0"/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Aktivační signál  </a:t>
            </a:r>
            <a:r>
              <a:rPr lang="cs-CZ" dirty="0" smtClean="0">
                <a:solidFill>
                  <a:srgbClr val="0070C0"/>
                </a:solidFill>
              </a:rPr>
              <a:t>TCR</a:t>
            </a:r>
            <a:r>
              <a:rPr lang="cs-CZ" dirty="0" smtClean="0">
                <a:solidFill>
                  <a:schemeClr val="bg1"/>
                </a:solidFill>
              </a:rPr>
              <a:t> – MHC </a:t>
            </a:r>
            <a:r>
              <a:rPr lang="cs-CZ" dirty="0" err="1" smtClean="0">
                <a:solidFill>
                  <a:schemeClr val="bg1"/>
                </a:solidFill>
              </a:rPr>
              <a:t>gp</a:t>
            </a:r>
            <a:r>
              <a:rPr lang="cs-CZ" dirty="0" smtClean="0">
                <a:solidFill>
                  <a:schemeClr val="bg1"/>
                </a:solidFill>
              </a:rPr>
              <a:t> I(II)+</a:t>
            </a:r>
            <a:r>
              <a:rPr lang="cs-CZ" dirty="0" err="1" smtClean="0">
                <a:solidFill>
                  <a:schemeClr val="bg1"/>
                </a:solidFill>
              </a:rPr>
              <a:t>Ag</a:t>
            </a:r>
            <a:r>
              <a:rPr lang="cs-CZ" dirty="0" smtClean="0">
                <a:solidFill>
                  <a:schemeClr val="bg1"/>
                </a:solidFill>
              </a:rPr>
              <a:t> peptid (APC)</a:t>
            </a:r>
          </a:p>
          <a:p>
            <a:pPr marL="342900" indent="-342900" defTabSz="449263">
              <a:lnSpc>
                <a:spcPct val="150000"/>
              </a:lnSpc>
              <a:buClrTx/>
              <a:buSzPct val="100000"/>
              <a:buFont typeface="Times New Roman" pitchFamily="18" charset="0"/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Aktivační signál (</a:t>
            </a:r>
            <a:r>
              <a:rPr lang="cs-CZ" dirty="0" err="1" smtClean="0">
                <a:solidFill>
                  <a:schemeClr val="bg1"/>
                </a:solidFill>
              </a:rPr>
              <a:t>kostimulační</a:t>
            </a:r>
            <a:r>
              <a:rPr lang="cs-CZ" dirty="0" smtClean="0">
                <a:solidFill>
                  <a:schemeClr val="bg1"/>
                </a:solidFill>
              </a:rPr>
              <a:t>) </a:t>
            </a:r>
            <a:r>
              <a:rPr lang="cs-CZ" dirty="0" smtClean="0">
                <a:solidFill>
                  <a:srgbClr val="0070C0"/>
                </a:solidFill>
              </a:rPr>
              <a:t>CD 28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Tlymfocyt</a:t>
            </a:r>
            <a:r>
              <a:rPr lang="cs-CZ" dirty="0" smtClean="0">
                <a:solidFill>
                  <a:schemeClr val="bg1"/>
                </a:solidFill>
              </a:rPr>
              <a:t>) – CD 80, CD 86 (APC)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chemeClr val="bg1"/>
                </a:solidFill>
                <a:effectLst/>
              </a:rPr>
              <a:t>Diferenciace T</a:t>
            </a:r>
            <a:r>
              <a:rPr lang="cs-CZ" sz="2800" b="1" baseline="-25000" dirty="0">
                <a:solidFill>
                  <a:schemeClr val="bg1"/>
                </a:solidFill>
                <a:effectLst/>
              </a:rPr>
              <a:t>H</a:t>
            </a:r>
            <a:r>
              <a:rPr lang="cs-CZ" sz="2800" b="1" dirty="0">
                <a:solidFill>
                  <a:schemeClr val="bg1"/>
                </a:solidFill>
                <a:effectLst/>
              </a:rPr>
              <a:t>0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6264696" cy="437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971600" y="537321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Po setkání Th0 buňky s vhodnou APC je výsledná imunitní reakce ovlivněna </a:t>
            </a:r>
            <a:r>
              <a:rPr lang="cs-CZ" i="1" dirty="0" err="1" smtClean="0">
                <a:solidFill>
                  <a:schemeClr val="bg1"/>
                </a:solidFill>
              </a:rPr>
              <a:t>cytokinovým</a:t>
            </a:r>
            <a:r>
              <a:rPr lang="cs-CZ" i="1" dirty="0" smtClean="0">
                <a:solidFill>
                  <a:schemeClr val="bg1"/>
                </a:solidFill>
              </a:rPr>
              <a:t> prostředím. IL-12 podporuje vyzrávání Th1 lymfocytů a IL-4 podporuje vyzrávání Th2 lymfocytů. Vzniklé efektorové buňky produkují rozdílné </a:t>
            </a:r>
            <a:r>
              <a:rPr lang="cs-CZ" i="1" dirty="0" err="1" smtClean="0">
                <a:solidFill>
                  <a:schemeClr val="bg1"/>
                </a:solidFill>
              </a:rPr>
              <a:t>cytokiny</a:t>
            </a:r>
            <a:r>
              <a:rPr lang="cs-CZ" i="1" dirty="0" smtClean="0">
                <a:solidFill>
                  <a:schemeClr val="bg1"/>
                </a:solidFill>
              </a:rPr>
              <a:t>. 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effectLst/>
                <a:latin typeface="Tahoma" pitchFamily="34" charset="0"/>
              </a:rPr>
              <a:t>T</a:t>
            </a:r>
            <a:r>
              <a:rPr lang="cs-CZ" b="1" baseline="-25000" dirty="0">
                <a:solidFill>
                  <a:srgbClr val="002060"/>
                </a:solidFill>
                <a:effectLst/>
                <a:latin typeface="Tahoma" pitchFamily="34" charset="0"/>
              </a:rPr>
              <a:t>H</a:t>
            </a:r>
            <a:r>
              <a:rPr lang="cs-CZ" b="1" dirty="0">
                <a:solidFill>
                  <a:srgbClr val="002060"/>
                </a:solidFill>
                <a:effectLst/>
                <a:latin typeface="Tahoma" pitchFamily="34" charset="0"/>
              </a:rPr>
              <a:t>1 imunitní odpověď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6792"/>
            <a:ext cx="8424862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</a:rPr>
              <a:t>Funkcí </a:t>
            </a: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baseline="-25000" dirty="0">
                <a:solidFill>
                  <a:schemeClr val="bg1"/>
                </a:solidFill>
              </a:rPr>
              <a:t>H</a:t>
            </a:r>
            <a:r>
              <a:rPr lang="cs-CZ" sz="2400" b="1" dirty="0">
                <a:solidFill>
                  <a:schemeClr val="bg1"/>
                </a:solidFill>
              </a:rPr>
              <a:t>1 buněk je spolupráce s makrofágy a jejich přeměna v </a:t>
            </a:r>
            <a:r>
              <a:rPr lang="cs-CZ" sz="2400" b="1" dirty="0" smtClean="0">
                <a:solidFill>
                  <a:schemeClr val="bg1"/>
                </a:solidFill>
              </a:rPr>
              <a:t>aktivované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bg1"/>
                </a:solidFill>
              </a:rPr>
              <a:t>Cytokiny</a:t>
            </a:r>
            <a:r>
              <a:rPr lang="cs-CZ" sz="2400" dirty="0" smtClean="0">
                <a:solidFill>
                  <a:schemeClr val="bg1"/>
                </a:solidFill>
              </a:rPr>
              <a:t>  </a:t>
            </a:r>
            <a:r>
              <a:rPr lang="cs-CZ" sz="2400" dirty="0">
                <a:solidFill>
                  <a:schemeClr val="bg1"/>
                </a:solidFill>
              </a:rPr>
              <a:t>produkované 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1 </a:t>
            </a:r>
            <a:r>
              <a:rPr lang="cs-CZ" sz="2400" dirty="0" smtClean="0">
                <a:solidFill>
                  <a:schemeClr val="bg1"/>
                </a:solidFill>
              </a:rPr>
              <a:t>buňkami </a:t>
            </a:r>
            <a:r>
              <a:rPr lang="cs-CZ" sz="2400" b="1" dirty="0" err="1" smtClean="0">
                <a:solidFill>
                  <a:schemeClr val="bg1"/>
                </a:solidFill>
              </a:rPr>
              <a:t>IFN</a:t>
            </a:r>
            <a:r>
              <a:rPr lang="cs-CZ" sz="2400" b="1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</a:rPr>
              <a:t>, </a:t>
            </a:r>
            <a:r>
              <a:rPr lang="cs-CZ" sz="2400" b="1" dirty="0" smtClean="0">
                <a:solidFill>
                  <a:schemeClr val="bg1"/>
                </a:solidFill>
                <a:latin typeface="Book Antiqua" pitchFamily="18" charset="0"/>
              </a:rPr>
              <a:t>IL-2</a:t>
            </a: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Aktivované </a:t>
            </a:r>
            <a:r>
              <a:rPr lang="cs-CZ" sz="1800" dirty="0">
                <a:solidFill>
                  <a:schemeClr val="bg1"/>
                </a:solidFill>
              </a:rPr>
              <a:t>makrofágy </a:t>
            </a:r>
            <a:r>
              <a:rPr lang="cs-CZ" sz="1800" dirty="0" err="1">
                <a:solidFill>
                  <a:schemeClr val="bg1"/>
                </a:solidFill>
              </a:rPr>
              <a:t>secernují</a:t>
            </a:r>
            <a:r>
              <a:rPr lang="cs-CZ" sz="1800" dirty="0">
                <a:solidFill>
                  <a:schemeClr val="bg1"/>
                </a:solidFill>
              </a:rPr>
              <a:t> některé </a:t>
            </a:r>
            <a:r>
              <a:rPr lang="cs-CZ" sz="1800" dirty="0" err="1">
                <a:solidFill>
                  <a:schemeClr val="bg1"/>
                </a:solidFill>
              </a:rPr>
              <a:t>cytokiny</a:t>
            </a:r>
            <a:r>
              <a:rPr lang="cs-CZ" sz="1800" dirty="0">
                <a:solidFill>
                  <a:schemeClr val="bg1"/>
                </a:solidFill>
              </a:rPr>
              <a:t> ( IL-</a:t>
            </a:r>
            <a:r>
              <a:rPr lang="cs-CZ" sz="1800" dirty="0">
                <a:solidFill>
                  <a:schemeClr val="bg1"/>
                </a:solidFill>
                <a:latin typeface="Book Antiqua" pitchFamily="18" charset="0"/>
              </a:rPr>
              <a:t>1</a:t>
            </a:r>
            <a:r>
              <a:rPr lang="cs-CZ" sz="1800" dirty="0">
                <a:solidFill>
                  <a:schemeClr val="bg1"/>
                </a:solidFill>
              </a:rPr>
              <a:t>, TNF…), které napomáhají ke stimulaci T buněk a </a:t>
            </a:r>
            <a:r>
              <a:rPr lang="cs-CZ" sz="1800" b="1" dirty="0">
                <a:solidFill>
                  <a:schemeClr val="bg1"/>
                </a:solidFill>
              </a:rPr>
              <a:t>stimulují lokální zánět</a:t>
            </a:r>
            <a:r>
              <a:rPr lang="cs-CZ" sz="1800" dirty="0">
                <a:solidFill>
                  <a:schemeClr val="bg1"/>
                </a:solidFill>
              </a:rPr>
              <a:t>, který napomáhá potlačení infekce</a:t>
            </a:r>
          </a:p>
          <a:p>
            <a:pPr>
              <a:lnSpc>
                <a:spcPct val="17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800" i="1" dirty="0" smtClean="0">
                <a:solidFill>
                  <a:schemeClr val="bg1"/>
                </a:solidFill>
              </a:rPr>
              <a:t>Vzájemné </a:t>
            </a:r>
            <a:r>
              <a:rPr lang="cs-CZ" sz="1800" i="1" dirty="0">
                <a:solidFill>
                  <a:schemeClr val="bg1"/>
                </a:solidFill>
              </a:rPr>
              <a:t>působení T</a:t>
            </a:r>
            <a:r>
              <a:rPr lang="cs-CZ" sz="1800" i="1" baseline="-25000" dirty="0">
                <a:solidFill>
                  <a:schemeClr val="bg1"/>
                </a:solidFill>
              </a:rPr>
              <a:t>H</a:t>
            </a:r>
            <a:r>
              <a:rPr lang="cs-CZ" sz="1800" i="1" dirty="0">
                <a:solidFill>
                  <a:schemeClr val="bg1"/>
                </a:solidFill>
              </a:rPr>
              <a:t>1 buněk a makrofágů je základním mechanismem imunopatologické reakce opožděného typu (DTH- </a:t>
            </a:r>
            <a:r>
              <a:rPr lang="cs-CZ" sz="1800" i="1" dirty="0" err="1">
                <a:solidFill>
                  <a:schemeClr val="bg1"/>
                </a:solidFill>
              </a:rPr>
              <a:t>delayed</a:t>
            </a:r>
            <a:r>
              <a:rPr lang="cs-CZ" sz="1800" i="1" dirty="0">
                <a:solidFill>
                  <a:schemeClr val="bg1"/>
                </a:solidFill>
              </a:rPr>
              <a:t> type </a:t>
            </a:r>
            <a:r>
              <a:rPr lang="cs-CZ" sz="1800" i="1" dirty="0" err="1">
                <a:solidFill>
                  <a:schemeClr val="bg1"/>
                </a:solidFill>
              </a:rPr>
              <a:t>hypersensitivity</a:t>
            </a:r>
            <a:r>
              <a:rPr lang="cs-CZ" sz="18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633412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T</a:t>
            </a:r>
            <a:r>
              <a:rPr lang="cs-CZ" sz="2800" b="1" baseline="-25000" dirty="0">
                <a:solidFill>
                  <a:srgbClr val="002060"/>
                </a:solidFill>
                <a:effectLst/>
              </a:rPr>
              <a:t>H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1 imunitní odpověď – zánětlivá reakce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229600" cy="511229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i="1" dirty="0" smtClean="0">
                <a:solidFill>
                  <a:schemeClr val="bg1"/>
                </a:solidFill>
              </a:rPr>
              <a:t>Makrofágy a dendritické buňky stimulované </a:t>
            </a:r>
            <a:br>
              <a:rPr lang="cs-CZ" sz="2000" i="1" dirty="0" smtClean="0">
                <a:solidFill>
                  <a:schemeClr val="bg1"/>
                </a:solidFill>
              </a:rPr>
            </a:br>
            <a:r>
              <a:rPr lang="cs-CZ" sz="2000" i="1" dirty="0" smtClean="0">
                <a:solidFill>
                  <a:schemeClr val="bg1"/>
                </a:solidFill>
              </a:rPr>
              <a:t>některými mikroorganismy produkují </a:t>
            </a:r>
            <a:r>
              <a:rPr lang="cs-CZ" sz="2000" b="1" i="1" dirty="0" smtClean="0">
                <a:solidFill>
                  <a:schemeClr val="bg1"/>
                </a:solidFill>
              </a:rPr>
              <a:t>IL-12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Prekurzor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 , který rozpozná infikovaný makrofág a obdrží signály přes </a:t>
            </a:r>
            <a:r>
              <a:rPr lang="cs-CZ" sz="2000" b="1" dirty="0">
                <a:solidFill>
                  <a:srgbClr val="0070C0"/>
                </a:solidFill>
              </a:rPr>
              <a:t>TCR</a:t>
            </a:r>
            <a:r>
              <a:rPr lang="cs-CZ" sz="2000" b="1" dirty="0">
                <a:solidFill>
                  <a:schemeClr val="bg1"/>
                </a:solidFill>
              </a:rPr>
              <a:t>, </a:t>
            </a:r>
            <a:r>
              <a:rPr lang="cs-CZ" sz="2000" b="1" dirty="0">
                <a:solidFill>
                  <a:srgbClr val="0070C0"/>
                </a:solidFill>
              </a:rPr>
              <a:t>CD 28 </a:t>
            </a:r>
            <a:r>
              <a:rPr lang="cs-CZ" sz="2000" dirty="0">
                <a:solidFill>
                  <a:schemeClr val="bg1"/>
                </a:solidFill>
              </a:rPr>
              <a:t>a 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rgbClr val="0070C0"/>
                </a:solidFill>
              </a:rPr>
              <a:t>receptor pro IL-12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a další adhezivní a signalizační molekuly </a:t>
            </a:r>
            <a:r>
              <a:rPr lang="cs-CZ" sz="2000" dirty="0" err="1">
                <a:solidFill>
                  <a:schemeClr val="bg1"/>
                </a:solidFill>
              </a:rPr>
              <a:t>proliferuje</a:t>
            </a:r>
            <a:r>
              <a:rPr lang="cs-CZ" sz="2000" dirty="0">
                <a:solidFill>
                  <a:schemeClr val="bg1"/>
                </a:solidFill>
              </a:rPr>
              <a:t> a diferencuje se na </a:t>
            </a:r>
            <a:r>
              <a:rPr lang="cs-CZ" sz="2000" b="1" dirty="0">
                <a:solidFill>
                  <a:srgbClr val="0070C0"/>
                </a:solidFill>
              </a:rPr>
              <a:t>efektorové T</a:t>
            </a:r>
            <a:r>
              <a:rPr lang="cs-CZ" sz="2000" b="1" baseline="-25000" dirty="0">
                <a:solidFill>
                  <a:srgbClr val="0070C0"/>
                </a:solidFill>
              </a:rPr>
              <a:t>H</a:t>
            </a:r>
            <a:r>
              <a:rPr lang="cs-CZ" sz="2000" b="1" dirty="0">
                <a:solidFill>
                  <a:srgbClr val="0070C0"/>
                </a:solidFill>
              </a:rPr>
              <a:t>1 buňky</a:t>
            </a:r>
            <a:r>
              <a:rPr lang="cs-CZ" sz="2000" dirty="0">
                <a:solidFill>
                  <a:schemeClr val="bg1"/>
                </a:solidFill>
              </a:rPr>
              <a:t>, které produkují </a:t>
            </a:r>
            <a:r>
              <a:rPr lang="cs-CZ" sz="2000" b="1" dirty="0" err="1">
                <a:solidFill>
                  <a:schemeClr val="bg1"/>
                </a:solidFill>
              </a:rPr>
              <a:t>IFN</a:t>
            </a:r>
            <a:r>
              <a:rPr lang="cs-CZ" sz="2000" b="1" dirty="0" err="1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a </a:t>
            </a:r>
            <a:r>
              <a:rPr lang="cs-CZ" sz="2000" b="1" dirty="0">
                <a:solidFill>
                  <a:schemeClr val="bg1"/>
                </a:solidFill>
              </a:rPr>
              <a:t>IL-2</a:t>
            </a:r>
            <a:r>
              <a:rPr lang="cs-CZ" sz="2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err="1">
                <a:solidFill>
                  <a:srgbClr val="0070C0"/>
                </a:solidFill>
              </a:rPr>
              <a:t>IFN</a:t>
            </a:r>
            <a:r>
              <a:rPr lang="cs-CZ" sz="2000" b="1" dirty="0" err="1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cs-CZ" sz="2000" dirty="0">
                <a:solidFill>
                  <a:schemeClr val="bg1"/>
                </a:solidFill>
              </a:rPr>
              <a:t> podporuje přeměnu makrofágů v </a:t>
            </a:r>
            <a:r>
              <a:rPr lang="cs-CZ" sz="2000" dirty="0" smtClean="0">
                <a:solidFill>
                  <a:schemeClr val="bg1"/>
                </a:solidFill>
              </a:rPr>
              <a:t>aktivované </a:t>
            </a:r>
            <a:r>
              <a:rPr lang="cs-CZ" sz="1800" dirty="0" smtClean="0">
                <a:solidFill>
                  <a:schemeClr val="bg1"/>
                </a:solidFill>
              </a:rPr>
              <a:t>(↑antigenní prezentaci a </a:t>
            </a:r>
            <a:r>
              <a:rPr lang="cs-CZ" sz="1800" dirty="0" err="1" smtClean="0">
                <a:solidFill>
                  <a:schemeClr val="bg1"/>
                </a:solidFill>
              </a:rPr>
              <a:t>lysozomovou</a:t>
            </a:r>
            <a:r>
              <a:rPr lang="cs-CZ" sz="1800" dirty="0" smtClean="0">
                <a:solidFill>
                  <a:schemeClr val="bg1"/>
                </a:solidFill>
              </a:rPr>
              <a:t> aktivitu, aktivuje </a:t>
            </a:r>
            <a:r>
              <a:rPr lang="cs-CZ" sz="1800" dirty="0" err="1" smtClean="0">
                <a:solidFill>
                  <a:schemeClr val="bg1"/>
                </a:solidFill>
              </a:rPr>
              <a:t>inducibilní</a:t>
            </a:r>
            <a:r>
              <a:rPr lang="cs-CZ" sz="1800" dirty="0" smtClean="0">
                <a:solidFill>
                  <a:schemeClr val="bg1"/>
                </a:solidFill>
              </a:rPr>
              <a:t> NO </a:t>
            </a:r>
            <a:r>
              <a:rPr lang="cs-CZ" sz="1800" dirty="0" err="1" smtClean="0">
                <a:solidFill>
                  <a:schemeClr val="bg1"/>
                </a:solidFill>
              </a:rPr>
              <a:t>synthasu</a:t>
            </a:r>
            <a:r>
              <a:rPr lang="cs-CZ" sz="18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    IL-2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je </a:t>
            </a:r>
            <a:r>
              <a:rPr lang="cs-CZ" sz="2000" dirty="0" smtClean="0">
                <a:solidFill>
                  <a:schemeClr val="bg1"/>
                </a:solidFill>
              </a:rPr>
              <a:t>nezbytný pro proliferaci T lymfocytů</a:t>
            </a:r>
            <a:r>
              <a:rPr lang="cs-CZ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796908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</a:rPr>
              <a:t>T</a:t>
            </a:r>
            <a:r>
              <a:rPr lang="cs-CZ" sz="2800" b="1" baseline="-25000" dirty="0" smtClean="0">
                <a:solidFill>
                  <a:srgbClr val="002060"/>
                </a:solidFill>
                <a:effectLst/>
              </a:rPr>
              <a:t>H</a:t>
            </a:r>
            <a:r>
              <a:rPr lang="cs-CZ" sz="2800" b="1" dirty="0" smtClean="0">
                <a:solidFill>
                  <a:srgbClr val="002060"/>
                </a:solidFill>
                <a:effectLst/>
              </a:rPr>
              <a:t>1 imunitní odpověď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5042" y="0"/>
            <a:ext cx="3578958" cy="275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effectLst/>
                <a:latin typeface="+mn-lt"/>
              </a:rPr>
              <a:t>Interakce mezi </a:t>
            </a:r>
            <a:r>
              <a:rPr lang="cs-CZ" sz="2800" b="1" dirty="0" smtClean="0">
                <a:solidFill>
                  <a:schemeClr val="bg1"/>
                </a:solidFill>
                <a:effectLst/>
                <a:latin typeface="+mn-lt"/>
              </a:rPr>
              <a:t>infikovaným makrofágem a T</a:t>
            </a:r>
            <a:r>
              <a:rPr lang="cs-CZ" sz="2800" b="1" baseline="-25000" dirty="0" smtClean="0">
                <a:solidFill>
                  <a:schemeClr val="bg1"/>
                </a:solidFill>
                <a:effectLst/>
                <a:latin typeface="+mn-lt"/>
              </a:rPr>
              <a:t>H</a:t>
            </a:r>
            <a:r>
              <a:rPr lang="cs-CZ" sz="2800" b="1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cs-CZ" sz="2800" b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6626" name="Picture 2" descr="Výsledek obrázku pro th1- macroph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10297" cy="4732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effectLst/>
              </a:rPr>
              <a:t>T</a:t>
            </a:r>
            <a:r>
              <a:rPr lang="cs-CZ" b="1" baseline="-25000" dirty="0">
                <a:solidFill>
                  <a:srgbClr val="002060"/>
                </a:solidFill>
                <a:effectLst/>
              </a:rPr>
              <a:t>H</a:t>
            </a:r>
            <a:r>
              <a:rPr lang="cs-CZ" b="1" dirty="0">
                <a:solidFill>
                  <a:srgbClr val="002060"/>
                </a:solidFill>
                <a:effectLst/>
              </a:rPr>
              <a:t>2 imunitní odpověď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642350" cy="4784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</a:rPr>
              <a:t>Základní </a:t>
            </a:r>
            <a:r>
              <a:rPr lang="cs-CZ" sz="2200" b="1" dirty="0">
                <a:solidFill>
                  <a:schemeClr val="bg1"/>
                </a:solidFill>
              </a:rPr>
              <a:t>funkcí T</a:t>
            </a:r>
            <a:r>
              <a:rPr lang="cs-CZ" sz="2200" b="1" baseline="-25000" dirty="0">
                <a:solidFill>
                  <a:schemeClr val="bg1"/>
                </a:solidFill>
              </a:rPr>
              <a:t>H</a:t>
            </a:r>
            <a:r>
              <a:rPr lang="cs-CZ" sz="2200" b="1" dirty="0">
                <a:solidFill>
                  <a:schemeClr val="bg1"/>
                </a:solidFill>
              </a:rPr>
              <a:t>2 buněk je spolupráce s B lymfocyty </a:t>
            </a:r>
            <a:r>
              <a:rPr lang="cs-CZ" sz="2200" b="1" dirty="0" smtClean="0">
                <a:solidFill>
                  <a:schemeClr val="bg1"/>
                </a:solidFill>
              </a:rPr>
              <a:t/>
            </a:r>
            <a:br>
              <a:rPr lang="cs-CZ" sz="2200" b="1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(</a:t>
            </a:r>
            <a:r>
              <a:rPr lang="cs-CZ" sz="2200" dirty="0">
                <a:solidFill>
                  <a:schemeClr val="bg1"/>
                </a:solidFill>
              </a:rPr>
              <a:t>které byly stimulovány </a:t>
            </a:r>
            <a:r>
              <a:rPr lang="cs-CZ" sz="2200" dirty="0" err="1">
                <a:solidFill>
                  <a:schemeClr val="bg1"/>
                </a:solidFill>
              </a:rPr>
              <a:t>Ag</a:t>
            </a:r>
            <a:r>
              <a:rPr lang="cs-CZ" sz="2200" dirty="0">
                <a:solidFill>
                  <a:schemeClr val="bg1"/>
                </a:solidFill>
              </a:rPr>
              <a:t>) prostřednictvím </a:t>
            </a:r>
            <a:r>
              <a:rPr lang="cs-CZ" sz="2200" dirty="0" err="1">
                <a:solidFill>
                  <a:schemeClr val="bg1"/>
                </a:solidFill>
              </a:rPr>
              <a:t>cytokinů</a:t>
            </a:r>
            <a:r>
              <a:rPr lang="cs-CZ" sz="2200" dirty="0">
                <a:solidFill>
                  <a:schemeClr val="bg1"/>
                </a:solidFill>
              </a:rPr>
              <a:t>  (IL-4, IL-5, </a:t>
            </a:r>
            <a:r>
              <a:rPr lang="cs-CZ" sz="2200" dirty="0" smtClean="0">
                <a:solidFill>
                  <a:schemeClr val="bg1"/>
                </a:solidFill>
              </a:rPr>
              <a:t>IL-6, IL-10) a </a:t>
            </a:r>
            <a:r>
              <a:rPr lang="cs-CZ" sz="2200" dirty="0">
                <a:solidFill>
                  <a:schemeClr val="bg1"/>
                </a:solidFill>
              </a:rPr>
              <a:t>přímého mezibuněčného kontaktu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</a:rPr>
              <a:t>Pro stimulaci B lymfocytů je většinou potřeba spolupráce mezi </a:t>
            </a: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rgbClr val="0070C0"/>
                </a:solidFill>
              </a:rPr>
              <a:t>APC </a:t>
            </a:r>
            <a:r>
              <a:rPr lang="cs-CZ" sz="2200" dirty="0">
                <a:solidFill>
                  <a:srgbClr val="0070C0"/>
                </a:solidFill>
                <a:cs typeface="Arial" charset="0"/>
              </a:rPr>
              <a:t>→ T</a:t>
            </a:r>
            <a:r>
              <a:rPr lang="cs-CZ" sz="2200" baseline="-25000" dirty="0">
                <a:solidFill>
                  <a:srgbClr val="0070C0"/>
                </a:solidFill>
              </a:rPr>
              <a:t>H</a:t>
            </a:r>
            <a:r>
              <a:rPr lang="cs-CZ" sz="2200" dirty="0">
                <a:solidFill>
                  <a:srgbClr val="0070C0"/>
                </a:solidFill>
              </a:rPr>
              <a:t>2 buňkou </a:t>
            </a:r>
            <a:r>
              <a:rPr lang="cs-CZ" sz="2200" dirty="0">
                <a:solidFill>
                  <a:srgbClr val="0070C0"/>
                </a:solidFill>
                <a:cs typeface="Arial" charset="0"/>
              </a:rPr>
              <a:t>→ B lymfocytem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900" dirty="0">
                <a:solidFill>
                  <a:schemeClr val="bg1"/>
                </a:solidFill>
                <a:cs typeface="Arial" charset="0"/>
              </a:rPr>
              <a:t>V případě tzv. minimálního modelu, pokud se z B lymfocytu stane dobrá APC (CD80, CD86), stačí spolupráce mezi </a:t>
            </a:r>
            <a:r>
              <a:rPr lang="cs-CZ" sz="1900" dirty="0" smtClean="0">
                <a:solidFill>
                  <a:srgbClr val="0070C0"/>
                </a:solidFill>
                <a:cs typeface="Arial" charset="0"/>
              </a:rPr>
              <a:t>T</a:t>
            </a:r>
            <a:r>
              <a:rPr lang="cs-CZ" sz="1900" baseline="-25000" dirty="0" smtClean="0">
                <a:solidFill>
                  <a:srgbClr val="0070C0"/>
                </a:solidFill>
              </a:rPr>
              <a:t>H</a:t>
            </a:r>
            <a:r>
              <a:rPr lang="cs-CZ" sz="1900" dirty="0" smtClean="0">
                <a:solidFill>
                  <a:srgbClr val="0070C0"/>
                </a:solidFill>
              </a:rPr>
              <a:t>2 </a:t>
            </a:r>
            <a:r>
              <a:rPr lang="cs-CZ" sz="1900" dirty="0">
                <a:solidFill>
                  <a:srgbClr val="0070C0"/>
                </a:solidFill>
              </a:rPr>
              <a:t>buňkou </a:t>
            </a:r>
            <a:r>
              <a:rPr lang="cs-CZ" sz="1900" dirty="0">
                <a:solidFill>
                  <a:srgbClr val="0070C0"/>
                </a:solidFill>
                <a:cs typeface="Arial" charset="0"/>
              </a:rPr>
              <a:t>→ B lymfocytem</a:t>
            </a:r>
            <a:r>
              <a:rPr lang="cs-CZ" sz="1900" dirty="0">
                <a:solidFill>
                  <a:srgbClr val="0070C0"/>
                </a:solidFill>
              </a:rPr>
              <a:t> </a:t>
            </a:r>
            <a:endParaRPr lang="cs-CZ" sz="1900" dirty="0">
              <a:solidFill>
                <a:srgbClr val="0070C0"/>
              </a:solidFill>
              <a:cs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u="sng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7885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T</a:t>
            </a:r>
            <a:r>
              <a:rPr lang="cs-CZ" sz="2800" b="1" baseline="-25000" dirty="0">
                <a:solidFill>
                  <a:srgbClr val="002060"/>
                </a:solidFill>
                <a:effectLst/>
              </a:rPr>
              <a:t>H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2 imunitní odpověď – pomoc B lymfocytům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00108"/>
            <a:ext cx="8229600" cy="57150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>
                <a:solidFill>
                  <a:schemeClr val="bg1"/>
                </a:solidFill>
              </a:rPr>
              <a:t>Prekurzor</a:t>
            </a:r>
            <a:r>
              <a:rPr lang="cs-CZ" sz="2200" dirty="0">
                <a:solidFill>
                  <a:schemeClr val="bg1"/>
                </a:solidFill>
              </a:rPr>
              <a:t> T</a:t>
            </a:r>
            <a:r>
              <a:rPr lang="cs-CZ" sz="2200" baseline="-25000" dirty="0">
                <a:solidFill>
                  <a:schemeClr val="bg1"/>
                </a:solidFill>
              </a:rPr>
              <a:t>H</a:t>
            </a:r>
            <a:r>
              <a:rPr lang="cs-CZ" sz="2200" dirty="0">
                <a:solidFill>
                  <a:schemeClr val="bg1"/>
                </a:solidFill>
              </a:rPr>
              <a:t> , který </a:t>
            </a:r>
            <a:r>
              <a:rPr lang="cs-CZ" sz="2200" dirty="0" smtClean="0">
                <a:solidFill>
                  <a:schemeClr val="bg1"/>
                </a:solidFill>
              </a:rPr>
              <a:t>se setká s APC a obdrží </a:t>
            </a:r>
            <a:r>
              <a:rPr lang="cs-CZ" sz="2200" dirty="0">
                <a:solidFill>
                  <a:schemeClr val="bg1"/>
                </a:solidFill>
              </a:rPr>
              <a:t>signály přes </a:t>
            </a:r>
            <a:r>
              <a:rPr lang="cs-CZ" sz="2200" b="1" dirty="0">
                <a:solidFill>
                  <a:srgbClr val="0070C0"/>
                </a:solidFill>
              </a:rPr>
              <a:t>TCR</a:t>
            </a:r>
            <a:r>
              <a:rPr lang="cs-CZ" sz="2200" b="1" dirty="0">
                <a:solidFill>
                  <a:schemeClr val="bg1"/>
                </a:solidFill>
              </a:rPr>
              <a:t>, </a:t>
            </a:r>
            <a:r>
              <a:rPr lang="cs-CZ" sz="2200" b="1" dirty="0" smtClean="0">
                <a:solidFill>
                  <a:srgbClr val="0070C0"/>
                </a:solidFill>
              </a:rPr>
              <a:t>CD </a:t>
            </a:r>
            <a:r>
              <a:rPr lang="cs-CZ" sz="2200" b="1" dirty="0">
                <a:solidFill>
                  <a:srgbClr val="0070C0"/>
                </a:solidFill>
              </a:rPr>
              <a:t>28</a:t>
            </a:r>
            <a:r>
              <a:rPr lang="cs-CZ" sz="2200" b="1" dirty="0">
                <a:solidFill>
                  <a:schemeClr val="bg1"/>
                </a:solidFill>
              </a:rPr>
              <a:t>, </a:t>
            </a:r>
            <a:r>
              <a:rPr lang="cs-CZ" sz="2200" b="1" dirty="0">
                <a:solidFill>
                  <a:srgbClr val="0070C0"/>
                </a:solidFill>
              </a:rPr>
              <a:t>receptor pro IL-4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a receptor pro IL-2 </a:t>
            </a:r>
            <a:r>
              <a:rPr lang="cs-CZ" sz="2200" dirty="0" err="1" smtClean="0">
                <a:solidFill>
                  <a:schemeClr val="bg1"/>
                </a:solidFill>
              </a:rPr>
              <a:t>proliferuje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a </a:t>
            </a:r>
            <a:r>
              <a:rPr lang="cs-CZ" sz="2200" dirty="0">
                <a:solidFill>
                  <a:schemeClr val="bg1"/>
                </a:solidFill>
              </a:rPr>
              <a:t>diferencuje se na efektorové T</a:t>
            </a:r>
            <a:r>
              <a:rPr lang="cs-CZ" sz="2200" baseline="-25000" dirty="0">
                <a:solidFill>
                  <a:schemeClr val="bg1"/>
                </a:solidFill>
              </a:rPr>
              <a:t>H</a:t>
            </a:r>
            <a:r>
              <a:rPr lang="cs-CZ" sz="2200" dirty="0">
                <a:solidFill>
                  <a:schemeClr val="bg1"/>
                </a:solidFill>
              </a:rPr>
              <a:t>2, které poskytují </a:t>
            </a:r>
            <a:r>
              <a:rPr lang="cs-CZ" sz="2200" dirty="0" smtClean="0">
                <a:solidFill>
                  <a:schemeClr val="bg1"/>
                </a:solidFill>
              </a:rPr>
              <a:t>B </a:t>
            </a:r>
            <a:r>
              <a:rPr lang="cs-CZ" sz="2200" dirty="0">
                <a:solidFill>
                  <a:schemeClr val="bg1"/>
                </a:solidFill>
              </a:rPr>
              <a:t>lymfocytům pomocné signály </a:t>
            </a:r>
            <a:r>
              <a:rPr lang="cs-CZ" sz="2200" dirty="0" smtClean="0">
                <a:solidFill>
                  <a:schemeClr val="bg1"/>
                </a:solidFill>
              </a:rPr>
              <a:t>prostřednictvím </a:t>
            </a:r>
            <a:r>
              <a:rPr lang="cs-CZ" sz="2200" dirty="0" err="1">
                <a:solidFill>
                  <a:schemeClr val="bg1"/>
                </a:solidFill>
              </a:rPr>
              <a:t>sekretovaných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cytokinů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b="1" dirty="0">
                <a:solidFill>
                  <a:schemeClr val="bg1"/>
                </a:solidFill>
              </a:rPr>
              <a:t>IL-4, IL-5, </a:t>
            </a:r>
            <a:r>
              <a:rPr lang="cs-CZ" sz="2200" b="1" dirty="0" smtClean="0">
                <a:solidFill>
                  <a:schemeClr val="bg1"/>
                </a:solidFill>
              </a:rPr>
              <a:t>IL-6, IL-10</a:t>
            </a:r>
            <a:r>
              <a:rPr lang="cs-CZ" sz="2200" dirty="0" smtClean="0">
                <a:solidFill>
                  <a:schemeClr val="bg1"/>
                </a:solidFill>
              </a:rPr>
              <a:t> a </a:t>
            </a:r>
            <a:r>
              <a:rPr lang="cs-CZ" sz="2200" dirty="0">
                <a:solidFill>
                  <a:schemeClr val="bg1"/>
                </a:solidFill>
              </a:rPr>
              <a:t>prostřednictvím adhezivních molekul </a:t>
            </a:r>
            <a:r>
              <a:rPr lang="cs-CZ" sz="2200" b="1" dirty="0">
                <a:solidFill>
                  <a:schemeClr val="bg1"/>
                </a:solidFill>
              </a:rPr>
              <a:t>CD 40L</a:t>
            </a:r>
            <a:r>
              <a:rPr lang="cs-CZ" sz="2200" dirty="0">
                <a:solidFill>
                  <a:schemeClr val="bg1"/>
                </a:solidFill>
              </a:rPr>
              <a:t>, které se</a:t>
            </a:r>
            <a:r>
              <a:rPr lang="cs-CZ" sz="2200" b="1" dirty="0">
                <a:solidFill>
                  <a:schemeClr val="bg1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váží se na </a:t>
            </a:r>
            <a:r>
              <a:rPr lang="cs-CZ" sz="2200" dirty="0" err="1">
                <a:solidFill>
                  <a:schemeClr val="bg1"/>
                </a:solidFill>
              </a:rPr>
              <a:t>kostimulační</a:t>
            </a:r>
            <a:r>
              <a:rPr lang="cs-CZ" sz="2200" dirty="0">
                <a:solidFill>
                  <a:schemeClr val="bg1"/>
                </a:solidFill>
              </a:rPr>
              <a:t> receptor </a:t>
            </a:r>
            <a:r>
              <a:rPr lang="cs-CZ" sz="2200" dirty="0" smtClean="0">
                <a:solidFill>
                  <a:schemeClr val="bg1"/>
                </a:solidFill>
              </a:rPr>
              <a:t>B </a:t>
            </a:r>
            <a:r>
              <a:rPr lang="cs-CZ" sz="2200" dirty="0">
                <a:solidFill>
                  <a:schemeClr val="bg1"/>
                </a:solidFill>
              </a:rPr>
              <a:t>lymfocytů CD 40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</a:rPr>
              <a:t>Interakce mezi </a:t>
            </a:r>
            <a:r>
              <a:rPr lang="cs-CZ" sz="2200" dirty="0">
                <a:solidFill>
                  <a:srgbClr val="0070C0"/>
                </a:solidFill>
              </a:rPr>
              <a:t>CD40</a:t>
            </a:r>
            <a:r>
              <a:rPr lang="cs-CZ" sz="2200" dirty="0">
                <a:solidFill>
                  <a:schemeClr val="bg1"/>
                </a:solidFill>
              </a:rPr>
              <a:t> (B lymfocyt) a </a:t>
            </a:r>
            <a:r>
              <a:rPr lang="cs-CZ" sz="2200" dirty="0">
                <a:solidFill>
                  <a:srgbClr val="0070C0"/>
                </a:solidFill>
              </a:rPr>
              <a:t>CD40L </a:t>
            </a:r>
            <a:r>
              <a:rPr lang="cs-CZ" sz="2200" dirty="0">
                <a:solidFill>
                  <a:schemeClr val="bg1"/>
                </a:solidFill>
              </a:rPr>
              <a:t>(</a:t>
            </a:r>
            <a:r>
              <a:rPr lang="cs-CZ" sz="2200" dirty="0">
                <a:solidFill>
                  <a:schemeClr val="bg1"/>
                </a:solidFill>
                <a:cs typeface="Arial" charset="0"/>
              </a:rPr>
              <a:t>T</a:t>
            </a:r>
            <a:r>
              <a:rPr lang="cs-CZ" sz="2200" baseline="-25000" dirty="0">
                <a:solidFill>
                  <a:schemeClr val="bg1"/>
                </a:solidFill>
              </a:rPr>
              <a:t>H</a:t>
            </a:r>
            <a:r>
              <a:rPr lang="cs-CZ" sz="2200" dirty="0">
                <a:solidFill>
                  <a:schemeClr val="bg1"/>
                </a:solidFill>
              </a:rPr>
              <a:t>2 buňka) je nezbytná pro zahájení somatických mutací, </a:t>
            </a:r>
            <a:r>
              <a:rPr lang="cs-CZ" sz="2200" dirty="0" err="1">
                <a:solidFill>
                  <a:schemeClr val="bg1"/>
                </a:solidFill>
              </a:rPr>
              <a:t>izotypového</a:t>
            </a:r>
            <a:r>
              <a:rPr lang="cs-CZ" sz="2200" dirty="0">
                <a:solidFill>
                  <a:schemeClr val="bg1"/>
                </a:solidFill>
              </a:rPr>
              <a:t> přesmyku a vznik paměťových buněk</a:t>
            </a:r>
            <a:r>
              <a:rPr lang="cs-CZ" sz="22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rgbClr val="0070C0"/>
                </a:solidFill>
              </a:rPr>
              <a:t>IL-4, IL-5, IL-6 </a:t>
            </a:r>
            <a:r>
              <a:rPr lang="cs-CZ" sz="2200" dirty="0">
                <a:solidFill>
                  <a:schemeClr val="bg1"/>
                </a:solidFill>
              </a:rPr>
              <a:t>: stimulace B lymfocytů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642910" y="285728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2060"/>
                </a:solidFill>
              </a:rPr>
              <a:t>H</a:t>
            </a:r>
            <a:r>
              <a:rPr lang="cs-CZ" sz="2400" b="1" dirty="0" smtClean="0">
                <a:solidFill>
                  <a:srgbClr val="002060"/>
                </a:solidFill>
              </a:rPr>
              <a:t>2 imunitní odpověď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2"/>
            <a:ext cx="8229600" cy="58054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sz="2400" b="1" dirty="0">
                <a:solidFill>
                  <a:srgbClr val="0070C0"/>
                </a:solidFill>
              </a:rPr>
              <a:t>Specifická přímá pomoc B lymfocytům: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2 lymfocyt poskytuje pomoc B lymfocytům, které byly stimulovány stejným </a:t>
            </a:r>
            <a:r>
              <a:rPr lang="cs-CZ" sz="2400" dirty="0" err="1">
                <a:solidFill>
                  <a:schemeClr val="bg1"/>
                </a:solidFill>
              </a:rPr>
              <a:t>Ag</a:t>
            </a:r>
            <a:r>
              <a:rPr lang="cs-CZ" sz="2400" dirty="0">
                <a:solidFill>
                  <a:schemeClr val="bg1"/>
                </a:solidFill>
              </a:rPr>
              <a:t>, který vyvolal vznik 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2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Ke stimulaci sekrece </a:t>
            </a:r>
            <a:r>
              <a:rPr lang="cs-CZ" sz="2400" dirty="0" err="1">
                <a:solidFill>
                  <a:schemeClr val="bg1"/>
                </a:solidFill>
              </a:rPr>
              <a:t>cytokinů</a:t>
            </a:r>
            <a:r>
              <a:rPr lang="cs-CZ" sz="2400" dirty="0">
                <a:solidFill>
                  <a:schemeClr val="bg1"/>
                </a:solidFill>
              </a:rPr>
              <a:t> 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2 buňce stačí signál přes </a:t>
            </a:r>
            <a:r>
              <a:rPr lang="cs-CZ" sz="2400" b="1" dirty="0">
                <a:solidFill>
                  <a:schemeClr val="bg1"/>
                </a:solidFill>
              </a:rPr>
              <a:t>TCR</a:t>
            </a:r>
            <a:r>
              <a:rPr lang="cs-CZ" sz="2400" dirty="0">
                <a:solidFill>
                  <a:schemeClr val="bg1"/>
                </a:solidFill>
              </a:rPr>
              <a:t> (signál přes </a:t>
            </a:r>
            <a:r>
              <a:rPr lang="cs-CZ" sz="2400" dirty="0" err="1">
                <a:solidFill>
                  <a:schemeClr val="bg1"/>
                </a:solidFill>
              </a:rPr>
              <a:t>kostimulační</a:t>
            </a:r>
            <a:r>
              <a:rPr lang="cs-CZ" sz="2400" dirty="0">
                <a:solidFill>
                  <a:schemeClr val="bg1"/>
                </a:solidFill>
              </a:rPr>
              <a:t> receptor CD28 již není nutný)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 lvl="1"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Jeden klon T</a:t>
            </a:r>
            <a:r>
              <a:rPr lang="cs-CZ" sz="1800" baseline="-25000" dirty="0">
                <a:solidFill>
                  <a:schemeClr val="bg1"/>
                </a:solidFill>
              </a:rPr>
              <a:t>H</a:t>
            </a:r>
            <a:r>
              <a:rPr lang="cs-CZ" sz="1800" dirty="0">
                <a:solidFill>
                  <a:schemeClr val="bg1"/>
                </a:solidFill>
              </a:rPr>
              <a:t>2 buněk může poskytovat specifickou pomoc B lymfocytům různých </a:t>
            </a:r>
            <a:r>
              <a:rPr lang="cs-CZ" sz="1800" dirty="0" err="1">
                <a:solidFill>
                  <a:schemeClr val="bg1"/>
                </a:solidFill>
              </a:rPr>
              <a:t>specifit</a:t>
            </a:r>
            <a:r>
              <a:rPr lang="cs-CZ" sz="1800" dirty="0">
                <a:solidFill>
                  <a:schemeClr val="bg1"/>
                </a:solidFill>
              </a:rPr>
              <a:t> (musí prezentovat příslušné </a:t>
            </a:r>
            <a:r>
              <a:rPr lang="cs-CZ" sz="1800" dirty="0" err="1">
                <a:solidFill>
                  <a:schemeClr val="bg1"/>
                </a:solidFill>
              </a:rPr>
              <a:t>Ag</a:t>
            </a:r>
            <a:r>
              <a:rPr lang="cs-CZ" sz="1800" dirty="0">
                <a:solidFill>
                  <a:schemeClr val="bg1"/>
                </a:solidFill>
              </a:rPr>
              <a:t> peptidy pomocí </a:t>
            </a:r>
            <a:r>
              <a:rPr lang="cs-CZ" sz="1800" dirty="0" smtClean="0">
                <a:solidFill>
                  <a:schemeClr val="bg1"/>
                </a:solidFill>
              </a:rPr>
              <a:t/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>MHC </a:t>
            </a:r>
            <a:r>
              <a:rPr lang="cs-CZ" sz="1800" dirty="0" err="1">
                <a:solidFill>
                  <a:schemeClr val="bg1"/>
                </a:solidFill>
              </a:rPr>
              <a:t>gp</a:t>
            </a:r>
            <a:r>
              <a:rPr lang="cs-CZ" sz="1800" dirty="0">
                <a:solidFill>
                  <a:schemeClr val="bg1"/>
                </a:solidFill>
              </a:rPr>
              <a:t> II, které </a:t>
            </a:r>
            <a:r>
              <a:rPr lang="cs-CZ" sz="1800" dirty="0" err="1">
                <a:solidFill>
                  <a:schemeClr val="bg1"/>
                </a:solidFill>
              </a:rPr>
              <a:t>rozpoznáváTCR</a:t>
            </a:r>
            <a:r>
              <a:rPr lang="cs-CZ" sz="1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Pomoc B lymfocytům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47688"/>
          </a:xfrm>
        </p:spPr>
        <p:txBody>
          <a:bodyPr/>
          <a:lstStyle/>
          <a:p>
            <a:pPr algn="ctr" eaLnBrk="1" hangingPunct="1"/>
            <a:r>
              <a:rPr lang="cs-CZ" sz="28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Aktivace NK buněk</a:t>
            </a:r>
          </a:p>
        </p:txBody>
      </p:sp>
      <p:pic>
        <p:nvPicPr>
          <p:cNvPr id="58371" name="Obrázek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2484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0" y="621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200">
                <a:latin typeface="Calibri" pitchFamily="34" charset="0"/>
                <a:cs typeface="Times New Roman" pitchFamily="18" charset="0"/>
              </a:rPr>
              <a:t>Aktivace NK buněk: </a:t>
            </a:r>
            <a:r>
              <a:rPr lang="cs-CZ" sz="1000">
                <a:latin typeface="Calibri" pitchFamily="34" charset="0"/>
                <a:cs typeface="Times New Roman" pitchFamily="18" charset="0"/>
              </a:rPr>
              <a:t>a) převaha inhibičních signálů nevede k aktivaci NK buňky; b) převaha stimulačních signálů vede k aktivaci cytotoxických mechanismů NK buňky</a:t>
            </a:r>
            <a:endParaRPr lang="cs-CZ" sz="1800" b="0">
              <a:latin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530120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Výsledná reakce NK </a:t>
            </a:r>
            <a:r>
              <a:rPr lang="cs-CZ" dirty="0" err="1" smtClean="0">
                <a:solidFill>
                  <a:schemeClr val="bg1"/>
                </a:solidFill>
                <a:latin typeface="Book Antiqua" pitchFamily="18" charset="0"/>
              </a:rPr>
              <a:t>b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. po setkání s jinou buňkou závisí na tom, zda převáží </a:t>
            </a:r>
            <a:r>
              <a:rPr lang="cs-CZ" b="1" dirty="0" smtClean="0">
                <a:solidFill>
                  <a:schemeClr val="bg1"/>
                </a:solidFill>
                <a:latin typeface="Book Antiqua" pitchFamily="18" charset="0"/>
              </a:rPr>
              <a:t>stimulační nebo inhibiční signály.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  <a:latin typeface="Tahoma" pitchFamily="34" charset="0"/>
              </a:rPr>
              <a:t>Přímá pomoc B lymfocytům</a:t>
            </a:r>
          </a:p>
        </p:txBody>
      </p:sp>
      <p:pic>
        <p:nvPicPr>
          <p:cNvPr id="83972" name="Picture 4" descr="interakce Th2 a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264275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032795"/>
          </a:xfrm>
        </p:spPr>
        <p:txBody>
          <a:bodyPr>
            <a:normAutofit fontScale="92500"/>
          </a:bodyPr>
          <a:lstStyle/>
          <a:p>
            <a:pPr>
              <a:buClr>
                <a:schemeClr val="folHlink"/>
              </a:buClr>
              <a:buNone/>
            </a:pPr>
            <a:r>
              <a:rPr lang="cs-CZ" sz="2400" b="1" dirty="0">
                <a:solidFill>
                  <a:srgbClr val="0070C0"/>
                </a:solidFill>
              </a:rPr>
              <a:t>Nepřímá pomoc B lymfocytům („</a:t>
            </a:r>
            <a:r>
              <a:rPr lang="cs-CZ" sz="2400" b="1" dirty="0" err="1">
                <a:solidFill>
                  <a:srgbClr val="0070C0"/>
                </a:solidFill>
              </a:rPr>
              <a:t>bystander</a:t>
            </a:r>
            <a:r>
              <a:rPr lang="cs-CZ" sz="2400" b="1" dirty="0">
                <a:solidFill>
                  <a:srgbClr val="0070C0"/>
                </a:solidFill>
              </a:rPr>
              <a:t> help“):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i="1" dirty="0">
                <a:solidFill>
                  <a:schemeClr val="bg1"/>
                </a:solidFill>
              </a:rPr>
              <a:t>T</a:t>
            </a:r>
            <a:r>
              <a:rPr lang="cs-CZ" sz="2400" i="1" baseline="-25000" dirty="0">
                <a:solidFill>
                  <a:schemeClr val="bg1"/>
                </a:solidFill>
              </a:rPr>
              <a:t>H</a:t>
            </a:r>
            <a:r>
              <a:rPr lang="cs-CZ" sz="2400" i="1" dirty="0">
                <a:solidFill>
                  <a:schemeClr val="bg1"/>
                </a:solidFill>
              </a:rPr>
              <a:t>2 lymfocyt poskytuje pomoc B lymfocytům, které byly stimulovány jiným </a:t>
            </a:r>
            <a:r>
              <a:rPr lang="cs-CZ" sz="2400" i="1" dirty="0" err="1">
                <a:solidFill>
                  <a:schemeClr val="bg1"/>
                </a:solidFill>
              </a:rPr>
              <a:t>Ag</a:t>
            </a:r>
            <a:r>
              <a:rPr lang="cs-CZ" sz="2400" i="1" dirty="0">
                <a:solidFill>
                  <a:schemeClr val="bg1"/>
                </a:solidFill>
              </a:rPr>
              <a:t>, než který vyvolal vznik T</a:t>
            </a:r>
            <a:r>
              <a:rPr lang="cs-CZ" sz="2400" i="1" baseline="-25000" dirty="0">
                <a:solidFill>
                  <a:schemeClr val="bg1"/>
                </a:solidFill>
              </a:rPr>
              <a:t>H</a:t>
            </a:r>
            <a:r>
              <a:rPr lang="cs-CZ" sz="2400" i="1" dirty="0">
                <a:solidFill>
                  <a:schemeClr val="bg1"/>
                </a:solidFill>
              </a:rPr>
              <a:t>2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i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i="1" dirty="0">
                <a:solidFill>
                  <a:schemeClr val="bg1"/>
                </a:solidFill>
              </a:rPr>
              <a:t>Kontakt mezi </a:t>
            </a:r>
            <a:r>
              <a:rPr lang="cs-CZ" sz="2400" i="1" dirty="0">
                <a:solidFill>
                  <a:schemeClr val="bg1"/>
                </a:solidFill>
                <a:cs typeface="Arial" charset="0"/>
              </a:rPr>
              <a:t>T</a:t>
            </a:r>
            <a:r>
              <a:rPr lang="cs-CZ" sz="2400" i="1" baseline="-25000" dirty="0">
                <a:solidFill>
                  <a:schemeClr val="bg1"/>
                </a:solidFill>
              </a:rPr>
              <a:t>H</a:t>
            </a:r>
            <a:r>
              <a:rPr lang="cs-CZ" sz="2400" i="1" dirty="0">
                <a:solidFill>
                  <a:schemeClr val="bg1"/>
                </a:solidFill>
              </a:rPr>
              <a:t>2 buňkou </a:t>
            </a:r>
            <a:r>
              <a:rPr lang="cs-CZ" sz="2400" i="1" dirty="0">
                <a:solidFill>
                  <a:schemeClr val="bg1"/>
                </a:solidFill>
                <a:cs typeface="Arial" charset="0"/>
              </a:rPr>
              <a:t>→ B lymfocytem</a:t>
            </a:r>
            <a:r>
              <a:rPr lang="cs-CZ" sz="2400" i="1" dirty="0">
                <a:solidFill>
                  <a:schemeClr val="bg1"/>
                </a:solidFill>
              </a:rPr>
              <a:t> prostřednictvím adhezivních molekul, sekrece </a:t>
            </a:r>
            <a:r>
              <a:rPr lang="cs-CZ" sz="2400" i="1" dirty="0" err="1">
                <a:solidFill>
                  <a:schemeClr val="bg1"/>
                </a:solidFill>
              </a:rPr>
              <a:t>cytokinů</a:t>
            </a:r>
            <a:r>
              <a:rPr lang="cs-CZ" sz="2400" i="1" dirty="0">
                <a:solidFill>
                  <a:schemeClr val="bg1"/>
                </a:solidFill>
              </a:rPr>
              <a:t>, vazba CD40-CD40L</a:t>
            </a:r>
          </a:p>
          <a:p>
            <a:pPr lvl="1">
              <a:buClr>
                <a:schemeClr val="folHlink"/>
              </a:buClr>
              <a:buFont typeface="Wingdings" pitchFamily="2" charset="2"/>
              <a:buChar char="§"/>
            </a:pPr>
            <a:endParaRPr lang="cs-CZ" sz="2400" i="1" dirty="0">
              <a:solidFill>
                <a:schemeClr val="bg1"/>
              </a:solidFill>
            </a:endParaRPr>
          </a:p>
          <a:p>
            <a:pPr lvl="1"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i="1" dirty="0">
                <a:solidFill>
                  <a:schemeClr val="bg1"/>
                </a:solidFill>
              </a:rPr>
              <a:t>Nebezpečí aktivace </a:t>
            </a:r>
            <a:r>
              <a:rPr lang="cs-CZ" sz="2400" i="1" dirty="0" err="1">
                <a:solidFill>
                  <a:schemeClr val="bg1"/>
                </a:solidFill>
              </a:rPr>
              <a:t>autoreaktivních</a:t>
            </a:r>
            <a:r>
              <a:rPr lang="cs-CZ" sz="2400" i="1" dirty="0">
                <a:solidFill>
                  <a:schemeClr val="bg1"/>
                </a:solidFill>
              </a:rPr>
              <a:t> B lymfocytů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  <a:latin typeface="+mn-lt"/>
              </a:rPr>
              <a:t>Pomoc B lymfocytům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40768"/>
            <a:ext cx="8229600" cy="551723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8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Zda se </a:t>
            </a:r>
            <a:r>
              <a:rPr lang="cs-CZ" sz="2000" dirty="0" err="1">
                <a:solidFill>
                  <a:schemeClr val="bg1"/>
                </a:solidFill>
              </a:rPr>
              <a:t>prekurzorové</a:t>
            </a:r>
            <a:r>
              <a:rPr lang="cs-CZ" sz="2000" dirty="0">
                <a:solidFill>
                  <a:schemeClr val="bg1"/>
                </a:solidFill>
              </a:rPr>
              <a:t>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 lymfocyty budou vyvíjet v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1 či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2 rozhodne poměr </a:t>
            </a:r>
            <a:r>
              <a:rPr lang="cs-CZ" sz="2000" dirty="0" err="1">
                <a:solidFill>
                  <a:schemeClr val="bg1"/>
                </a:solidFill>
              </a:rPr>
              <a:t>cytokinů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 IL-12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b="1" dirty="0">
                <a:solidFill>
                  <a:schemeClr val="bg1"/>
                </a:solidFill>
              </a:rPr>
              <a:t>IL-4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600" i="1" dirty="0" smtClean="0">
                <a:solidFill>
                  <a:schemeClr val="bg1"/>
                </a:solidFill>
              </a:rPr>
              <a:t>IL-12 </a:t>
            </a:r>
            <a:r>
              <a:rPr lang="cs-CZ" sz="1600" i="1" dirty="0">
                <a:solidFill>
                  <a:schemeClr val="bg1"/>
                </a:solidFill>
              </a:rPr>
              <a:t>je produkován makrofágy a dendritickými buňkami stimulovanými některými mikroorganismy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600" i="1" dirty="0" smtClean="0">
                <a:solidFill>
                  <a:schemeClr val="bg1"/>
                </a:solidFill>
              </a:rPr>
              <a:t>IL-4 </a:t>
            </a:r>
            <a:r>
              <a:rPr lang="cs-CZ" sz="1600" i="1" dirty="0">
                <a:solidFill>
                  <a:schemeClr val="bg1"/>
                </a:solidFill>
              </a:rPr>
              <a:t>je produkován </a:t>
            </a:r>
            <a:r>
              <a:rPr lang="cs-CZ" sz="1600" i="1" dirty="0" err="1" smtClean="0">
                <a:solidFill>
                  <a:schemeClr val="bg1"/>
                </a:solidFill>
              </a:rPr>
              <a:t>bazofily</a:t>
            </a:r>
            <a:r>
              <a:rPr lang="cs-CZ" sz="1600" i="1" dirty="0" smtClean="0">
                <a:solidFill>
                  <a:schemeClr val="bg1"/>
                </a:solidFill>
              </a:rPr>
              <a:t>, </a:t>
            </a:r>
            <a:r>
              <a:rPr lang="cs-CZ" sz="1600" i="1" dirty="0" err="1" smtClean="0">
                <a:solidFill>
                  <a:schemeClr val="bg1"/>
                </a:solidFill>
              </a:rPr>
              <a:t>mastocyty</a:t>
            </a:r>
            <a:r>
              <a:rPr lang="cs-CZ" sz="1600" i="1" dirty="0" smtClean="0">
                <a:solidFill>
                  <a:schemeClr val="bg1"/>
                </a:solidFill>
              </a:rPr>
              <a:t> a T</a:t>
            </a:r>
            <a:r>
              <a:rPr lang="cs-CZ" sz="1600" i="1" baseline="-25000" dirty="0" smtClean="0">
                <a:solidFill>
                  <a:schemeClr val="bg1"/>
                </a:solidFill>
              </a:rPr>
              <a:t>H</a:t>
            </a:r>
            <a:r>
              <a:rPr lang="cs-CZ" sz="1600" i="1" dirty="0" smtClean="0">
                <a:solidFill>
                  <a:schemeClr val="bg1"/>
                </a:solidFill>
              </a:rPr>
              <a:t>2 buňkami</a:t>
            </a:r>
            <a:endParaRPr lang="cs-CZ" sz="1600" i="1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</a:rPr>
              <a:t>Cytokiny</a:t>
            </a:r>
            <a:r>
              <a:rPr lang="cs-CZ" sz="2000" dirty="0">
                <a:solidFill>
                  <a:schemeClr val="bg1"/>
                </a:solidFill>
              </a:rPr>
              <a:t> produkované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1 (hlavně </a:t>
            </a:r>
            <a:r>
              <a:rPr lang="cs-CZ" sz="2000" b="1" dirty="0" err="1">
                <a:solidFill>
                  <a:schemeClr val="bg1"/>
                </a:solidFill>
              </a:rPr>
              <a:t>IFN</a:t>
            </a:r>
            <a:r>
              <a:rPr lang="cs-CZ" sz="2000" b="1" dirty="0" err="1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sz="2000" dirty="0">
                <a:solidFill>
                  <a:schemeClr val="bg1"/>
                </a:solidFill>
              </a:rPr>
              <a:t>) inhibují vývoj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2 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a stimulují vývoj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1 (IL-2 stimuluje i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2)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</a:rPr>
              <a:t>Cytokiny</a:t>
            </a:r>
            <a:r>
              <a:rPr lang="cs-CZ" sz="2000" dirty="0">
                <a:solidFill>
                  <a:schemeClr val="bg1"/>
                </a:solidFill>
              </a:rPr>
              <a:t> produkované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2 (</a:t>
            </a:r>
            <a:r>
              <a:rPr lang="cs-CZ" sz="2000" b="1" dirty="0">
                <a:solidFill>
                  <a:schemeClr val="bg1"/>
                </a:solidFill>
              </a:rPr>
              <a:t>IL-4, IL-10</a:t>
            </a:r>
            <a:r>
              <a:rPr lang="cs-CZ" sz="2000" dirty="0">
                <a:solidFill>
                  <a:schemeClr val="bg1"/>
                </a:solidFill>
              </a:rPr>
              <a:t>) inhibují vývoj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1 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a stimulují vývoj T</a:t>
            </a:r>
            <a:r>
              <a:rPr lang="cs-CZ" sz="2000" baseline="-25000" dirty="0">
                <a:solidFill>
                  <a:schemeClr val="bg1"/>
                </a:solidFill>
              </a:rPr>
              <a:t>H</a:t>
            </a:r>
            <a:r>
              <a:rPr lang="cs-CZ" sz="2000" dirty="0">
                <a:solidFill>
                  <a:schemeClr val="bg1"/>
                </a:solidFill>
              </a:rPr>
              <a:t>2 </a:t>
            </a:r>
          </a:p>
          <a:p>
            <a:pPr>
              <a:buFontTx/>
              <a:buNone/>
            </a:pPr>
            <a:endParaRPr lang="cs-CZ" sz="8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1600" i="1" dirty="0" smtClean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600" i="1" dirty="0" smtClean="0">
                <a:solidFill>
                  <a:schemeClr val="bg1"/>
                </a:solidFill>
              </a:rPr>
              <a:t>Vývoj </a:t>
            </a:r>
            <a:r>
              <a:rPr lang="cs-CZ" sz="1600" i="1" dirty="0">
                <a:solidFill>
                  <a:schemeClr val="bg1"/>
                </a:solidFill>
              </a:rPr>
              <a:t>T</a:t>
            </a:r>
            <a:r>
              <a:rPr lang="cs-CZ" sz="1600" i="1" baseline="-25000" dirty="0">
                <a:solidFill>
                  <a:schemeClr val="bg1"/>
                </a:solidFill>
              </a:rPr>
              <a:t>H</a:t>
            </a:r>
            <a:r>
              <a:rPr lang="cs-CZ" sz="1600" i="1" dirty="0">
                <a:solidFill>
                  <a:schemeClr val="bg1"/>
                </a:solidFill>
              </a:rPr>
              <a:t>3 je stimulován specifickým </a:t>
            </a:r>
            <a:r>
              <a:rPr lang="cs-CZ" sz="1600" i="1" dirty="0" err="1">
                <a:solidFill>
                  <a:schemeClr val="bg1"/>
                </a:solidFill>
              </a:rPr>
              <a:t>cytokinovým</a:t>
            </a:r>
            <a:r>
              <a:rPr lang="cs-CZ" sz="1600" i="1" dirty="0">
                <a:solidFill>
                  <a:schemeClr val="bg1"/>
                </a:solidFill>
              </a:rPr>
              <a:t> prostředím IL-4</a:t>
            </a:r>
            <a:r>
              <a:rPr lang="cs-CZ" sz="1600" i="1" dirty="0" smtClean="0">
                <a:solidFill>
                  <a:schemeClr val="bg1"/>
                </a:solidFill>
              </a:rPr>
              <a:t>,</a:t>
            </a:r>
            <a:br>
              <a:rPr lang="cs-CZ" sz="1600" i="1" dirty="0" smtClean="0">
                <a:solidFill>
                  <a:schemeClr val="bg1"/>
                </a:solidFill>
              </a:rPr>
            </a:br>
            <a:r>
              <a:rPr lang="cs-CZ" sz="1600" i="1" dirty="0" smtClean="0">
                <a:solidFill>
                  <a:schemeClr val="bg1"/>
                </a:solidFill>
              </a:rPr>
              <a:t> </a:t>
            </a:r>
            <a:r>
              <a:rPr lang="cs-CZ" sz="1600" i="1" dirty="0">
                <a:solidFill>
                  <a:schemeClr val="bg1"/>
                </a:solidFill>
              </a:rPr>
              <a:t>IL-10, </a:t>
            </a:r>
            <a:r>
              <a:rPr lang="cs-CZ" sz="1600" i="1" dirty="0" err="1">
                <a:solidFill>
                  <a:schemeClr val="bg1"/>
                </a:solidFill>
              </a:rPr>
              <a:t>TGF</a:t>
            </a:r>
            <a:r>
              <a:rPr lang="cs-CZ" sz="1600" b="1" i="1" dirty="0" err="1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1600" i="1" dirty="0">
                <a:solidFill>
                  <a:schemeClr val="bg1"/>
                </a:solidFill>
              </a:rPr>
              <a:t>; T</a:t>
            </a:r>
            <a:r>
              <a:rPr lang="cs-CZ" sz="1600" i="1" baseline="-25000" dirty="0">
                <a:solidFill>
                  <a:schemeClr val="bg1"/>
                </a:solidFill>
              </a:rPr>
              <a:t>H</a:t>
            </a:r>
            <a:r>
              <a:rPr lang="cs-CZ" sz="1600" i="1" dirty="0">
                <a:solidFill>
                  <a:schemeClr val="bg1"/>
                </a:solidFill>
              </a:rPr>
              <a:t>3 produkují</a:t>
            </a:r>
            <a:r>
              <a:rPr lang="cs-CZ" sz="1600" b="1" i="1" dirty="0">
                <a:solidFill>
                  <a:schemeClr val="bg1"/>
                </a:solidFill>
              </a:rPr>
              <a:t> </a:t>
            </a:r>
            <a:r>
              <a:rPr lang="cs-CZ" sz="1600" i="1" dirty="0" err="1">
                <a:solidFill>
                  <a:schemeClr val="bg1"/>
                </a:solidFill>
              </a:rPr>
              <a:t>TGF</a:t>
            </a:r>
            <a:r>
              <a:rPr lang="cs-CZ" sz="1600" b="1" i="1" dirty="0" err="1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1600" b="1" i="1" dirty="0">
                <a:solidFill>
                  <a:schemeClr val="bg1"/>
                </a:solidFill>
              </a:rPr>
              <a:t>, </a:t>
            </a:r>
            <a:r>
              <a:rPr lang="cs-CZ" sz="1600" i="1" dirty="0">
                <a:solidFill>
                  <a:schemeClr val="bg1"/>
                </a:solidFill>
              </a:rPr>
              <a:t>spolupracují s B lymfocyty v MALT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633412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Vzájemná regulace aktivit T</a:t>
            </a:r>
            <a:r>
              <a:rPr lang="cs-CZ" sz="2800" b="1" baseline="-25000" dirty="0">
                <a:solidFill>
                  <a:srgbClr val="002060"/>
                </a:solidFill>
                <a:effectLst/>
              </a:rPr>
              <a:t>H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1 versus T</a:t>
            </a:r>
            <a:r>
              <a:rPr lang="cs-CZ" sz="2800" b="1" baseline="-25000" dirty="0">
                <a:solidFill>
                  <a:srgbClr val="002060"/>
                </a:solidFill>
                <a:effectLst/>
              </a:rPr>
              <a:t>H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2</a:t>
            </a:r>
          </a:p>
        </p:txBody>
      </p:sp>
      <p:pic>
        <p:nvPicPr>
          <p:cNvPr id="17410" name="Picture 2" descr="Výsledek obrázku pro th1 re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73133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492375"/>
            <a:ext cx="8229600" cy="1143000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rgbClr val="002060"/>
                </a:solidFill>
                <a:effectLst/>
              </a:rPr>
              <a:t>Imunitní reakce založená na T</a:t>
            </a:r>
            <a:r>
              <a:rPr lang="cs-CZ" sz="4000" b="1" baseline="-25000" dirty="0">
                <a:solidFill>
                  <a:srgbClr val="002060"/>
                </a:solidFill>
                <a:effectLst/>
              </a:rPr>
              <a:t>C</a:t>
            </a:r>
            <a:endParaRPr lang="cs-CZ" sz="40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1991" name="Picture 7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789363"/>
            <a:ext cx="2809875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T</a:t>
            </a:r>
            <a:r>
              <a:rPr lang="cs-CZ" sz="2400" baseline="-25000" dirty="0">
                <a:solidFill>
                  <a:schemeClr val="bg1"/>
                </a:solidFill>
              </a:rPr>
              <a:t>C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rozpoznávají </a:t>
            </a:r>
            <a:r>
              <a:rPr lang="cs-CZ" sz="2400" dirty="0">
                <a:solidFill>
                  <a:schemeClr val="bg1"/>
                </a:solidFill>
              </a:rPr>
              <a:t>buňky infikované viry či jinými intracelulárními parazity a některé nádorové buňky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>
                <a:solidFill>
                  <a:schemeClr val="bg1"/>
                </a:solidFill>
              </a:rPr>
              <a:t>Prekurzor</a:t>
            </a:r>
            <a:r>
              <a:rPr lang="cs-CZ" sz="2400" dirty="0">
                <a:solidFill>
                  <a:schemeClr val="bg1"/>
                </a:solidFill>
              </a:rPr>
              <a:t> T</a:t>
            </a:r>
            <a:r>
              <a:rPr lang="cs-CZ" sz="2400" baseline="-25000" dirty="0">
                <a:solidFill>
                  <a:schemeClr val="bg1"/>
                </a:solidFill>
              </a:rPr>
              <a:t>C</a:t>
            </a:r>
            <a:r>
              <a:rPr lang="cs-CZ" sz="2400" dirty="0">
                <a:solidFill>
                  <a:schemeClr val="bg1"/>
                </a:solidFill>
              </a:rPr>
              <a:t> , který rozpozná komplex 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I- antigenní peptid na povrchu APC </a:t>
            </a:r>
            <a:r>
              <a:rPr lang="cs-CZ" sz="2400" dirty="0" smtClean="0">
                <a:solidFill>
                  <a:schemeClr val="bg1"/>
                </a:solidFill>
              </a:rPr>
              <a:t>prostřednictvím </a:t>
            </a:r>
            <a:r>
              <a:rPr lang="cs-CZ" sz="2400" b="1" dirty="0">
                <a:solidFill>
                  <a:srgbClr val="0070C0"/>
                </a:solidFill>
              </a:rPr>
              <a:t>TCR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a dostane signály přes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CD 28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proliferuje</a:t>
            </a:r>
            <a:r>
              <a:rPr lang="cs-CZ" sz="2400" dirty="0">
                <a:solidFill>
                  <a:schemeClr val="bg1"/>
                </a:solidFill>
              </a:rPr>
              <a:t> a diferencuje se na klon zralých efektorových cytotoxických buněk (</a:t>
            </a:r>
            <a:r>
              <a:rPr lang="cs-CZ" sz="2400" b="1" dirty="0">
                <a:solidFill>
                  <a:schemeClr val="bg1"/>
                </a:solidFill>
              </a:rPr>
              <a:t>CTL</a:t>
            </a:r>
            <a:r>
              <a:rPr lang="cs-CZ" sz="2400" dirty="0">
                <a:solidFill>
                  <a:schemeClr val="bg1"/>
                </a:solidFill>
              </a:rPr>
              <a:t>); toto probíhá za pomoci 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1 lymfocytů produkujících </a:t>
            </a:r>
            <a:r>
              <a:rPr lang="cs-CZ" sz="2400" b="1" dirty="0" smtClean="0">
                <a:solidFill>
                  <a:schemeClr val="bg1"/>
                </a:solidFill>
              </a:rPr>
              <a:t>IL-2 </a:t>
            </a:r>
            <a:r>
              <a:rPr lang="cs-CZ" sz="2400" dirty="0" smtClean="0">
                <a:solidFill>
                  <a:schemeClr val="bg1"/>
                </a:solidFill>
              </a:rPr>
              <a:t>a DC produkujících</a:t>
            </a:r>
            <a:r>
              <a:rPr lang="cs-CZ" sz="2400" b="1" dirty="0" smtClean="0">
                <a:solidFill>
                  <a:schemeClr val="bg1"/>
                </a:solidFill>
              </a:rPr>
              <a:t> IL-12</a:t>
            </a: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i="1" dirty="0">
                <a:solidFill>
                  <a:schemeClr val="bg1"/>
                </a:solidFill>
              </a:rPr>
              <a:t>Efektorové T</a:t>
            </a:r>
            <a:r>
              <a:rPr lang="cs-CZ" sz="2400" i="1" baseline="-25000" dirty="0">
                <a:solidFill>
                  <a:schemeClr val="bg1"/>
                </a:solidFill>
              </a:rPr>
              <a:t>C  </a:t>
            </a:r>
            <a:r>
              <a:rPr lang="cs-CZ" sz="2400" i="1" dirty="0">
                <a:solidFill>
                  <a:schemeClr val="bg1"/>
                </a:solidFill>
              </a:rPr>
              <a:t>jsou rozneseny krevním oběhem do tkání, </a:t>
            </a:r>
            <a:r>
              <a:rPr lang="cs-CZ" sz="2400" i="1" dirty="0" smtClean="0">
                <a:solidFill>
                  <a:schemeClr val="bg1"/>
                </a:solidFill>
              </a:rPr>
              <a:t/>
            </a:r>
            <a:br>
              <a:rPr lang="cs-CZ" sz="2400" i="1" dirty="0" smtClean="0">
                <a:solidFill>
                  <a:schemeClr val="bg1"/>
                </a:solidFill>
              </a:rPr>
            </a:br>
            <a:r>
              <a:rPr lang="cs-CZ" sz="2400" i="1" dirty="0" smtClean="0">
                <a:solidFill>
                  <a:schemeClr val="bg1"/>
                </a:solidFill>
              </a:rPr>
              <a:t>k </a:t>
            </a:r>
            <a:r>
              <a:rPr lang="cs-CZ" sz="2400" i="1" dirty="0">
                <a:solidFill>
                  <a:schemeClr val="bg1"/>
                </a:solidFill>
              </a:rPr>
              <a:t>aktivaci cytotoxických mechanismů stačí signál přes TCR (signál přes </a:t>
            </a:r>
            <a:r>
              <a:rPr lang="cs-CZ" sz="2400" i="1" dirty="0" err="1">
                <a:solidFill>
                  <a:schemeClr val="bg1"/>
                </a:solidFill>
              </a:rPr>
              <a:t>kostimulační</a:t>
            </a:r>
            <a:r>
              <a:rPr lang="cs-CZ" sz="2400" i="1" dirty="0">
                <a:solidFill>
                  <a:schemeClr val="bg1"/>
                </a:solidFill>
              </a:rPr>
              <a:t> receptor CD28 již není nutný)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</a:rPr>
              <a:t>Aktivace 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cytotoxických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Profesionální APC jsou dendritické buňky nebo makrofágy, které jsou infikovány virem, nebo pohltili antigeny z odumřelé virem infikované, nádorové nebo stresované buňky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Aby APC mohla aktivovat </a:t>
            </a:r>
            <a:r>
              <a:rPr lang="cs-CZ" sz="2400" dirty="0" err="1">
                <a:solidFill>
                  <a:schemeClr val="bg1"/>
                </a:solidFill>
              </a:rPr>
              <a:t>prekurzor</a:t>
            </a:r>
            <a:r>
              <a:rPr lang="cs-CZ" sz="2400" dirty="0">
                <a:solidFill>
                  <a:schemeClr val="bg1"/>
                </a:solidFill>
              </a:rPr>
              <a:t> T</a:t>
            </a:r>
            <a:r>
              <a:rPr lang="cs-CZ" sz="2400" baseline="-25000" dirty="0">
                <a:solidFill>
                  <a:schemeClr val="bg1"/>
                </a:solidFill>
              </a:rPr>
              <a:t>C</a:t>
            </a:r>
            <a:r>
              <a:rPr lang="cs-CZ" sz="2400" dirty="0">
                <a:solidFill>
                  <a:schemeClr val="bg1"/>
                </a:solidFill>
              </a:rPr>
              <a:t> ,musí být sama stimulována kontaktem s 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 buňkami přes </a:t>
            </a:r>
            <a:r>
              <a:rPr lang="cs-CZ" sz="2400" b="1" dirty="0">
                <a:solidFill>
                  <a:srgbClr val="0070C0"/>
                </a:solidFill>
              </a:rPr>
              <a:t>CD 40</a:t>
            </a:r>
            <a:r>
              <a:rPr lang="cs-CZ" sz="2400" dirty="0">
                <a:solidFill>
                  <a:schemeClr val="bg1"/>
                </a:solidFill>
              </a:rPr>
              <a:t>, poté začne dendritická </a:t>
            </a:r>
            <a:r>
              <a:rPr lang="cs-CZ" sz="2400" dirty="0" smtClean="0">
                <a:solidFill>
                  <a:schemeClr val="bg1"/>
                </a:solidFill>
              </a:rPr>
              <a:t>buňka ↑ </a:t>
            </a:r>
            <a:r>
              <a:rPr lang="cs-CZ" sz="2400" dirty="0" err="1">
                <a:solidFill>
                  <a:schemeClr val="bg1"/>
                </a:solidFill>
              </a:rPr>
              <a:t>exprimovat</a:t>
            </a:r>
            <a:r>
              <a:rPr lang="cs-CZ" sz="2400" dirty="0">
                <a:solidFill>
                  <a:schemeClr val="bg1"/>
                </a:solidFill>
              </a:rPr>
              <a:t> CD 80, CD86 a </a:t>
            </a:r>
            <a:r>
              <a:rPr lang="cs-CZ" sz="2400" dirty="0" err="1">
                <a:solidFill>
                  <a:schemeClr val="bg1"/>
                </a:solidFill>
              </a:rPr>
              <a:t>sekretovat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cytokiny</a:t>
            </a:r>
            <a:r>
              <a:rPr lang="cs-CZ" sz="2400" dirty="0">
                <a:solidFill>
                  <a:schemeClr val="bg1"/>
                </a:solidFill>
              </a:rPr>
              <a:t> (IL-1, </a:t>
            </a:r>
            <a:r>
              <a:rPr lang="cs-CZ" sz="2400" dirty="0">
                <a:solidFill>
                  <a:srgbClr val="0070C0"/>
                </a:solidFill>
              </a:rPr>
              <a:t>IL-12</a:t>
            </a:r>
            <a:r>
              <a:rPr lang="cs-CZ" sz="2400" dirty="0">
                <a:solidFill>
                  <a:schemeClr val="bg1"/>
                </a:solidFill>
              </a:rPr>
              <a:t>) = přeměna klidové APC v aktivovanou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28728" y="642918"/>
            <a:ext cx="6115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Aktivace cytotoxických T lymfocytů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28802"/>
            <a:ext cx="7975198" cy="418625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Cytotoxická granula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obsahující </a:t>
            </a:r>
            <a:r>
              <a:rPr lang="cs-CZ" sz="2400" dirty="0" err="1" smtClean="0">
                <a:solidFill>
                  <a:schemeClr val="bg1"/>
                </a:solidFill>
              </a:rPr>
              <a:t>perforin</a:t>
            </a:r>
            <a:r>
              <a:rPr lang="cs-CZ" sz="2400" dirty="0" smtClean="0">
                <a:solidFill>
                  <a:schemeClr val="bg1"/>
                </a:solidFill>
              </a:rPr>
              <a:t>,  </a:t>
            </a:r>
            <a:r>
              <a:rPr lang="cs-CZ" sz="2400" dirty="0" err="1" smtClean="0">
                <a:solidFill>
                  <a:schemeClr val="bg1"/>
                </a:solidFill>
              </a:rPr>
              <a:t>granzymy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a </a:t>
            </a:r>
            <a:r>
              <a:rPr lang="cs-CZ" sz="2400" dirty="0" err="1" smtClean="0">
                <a:solidFill>
                  <a:schemeClr val="bg1"/>
                </a:solidFill>
              </a:rPr>
              <a:t>granulysin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Fas</a:t>
            </a:r>
            <a:r>
              <a:rPr lang="cs-CZ" sz="2400" b="1" dirty="0">
                <a:solidFill>
                  <a:srgbClr val="0070C0"/>
                </a:solidFill>
              </a:rPr>
              <a:t>-ligand (</a:t>
            </a:r>
            <a:r>
              <a:rPr lang="cs-CZ" sz="2400" b="1" dirty="0" err="1">
                <a:solidFill>
                  <a:srgbClr val="0070C0"/>
                </a:solidFill>
              </a:rPr>
              <a:t>FasL</a:t>
            </a:r>
            <a:r>
              <a:rPr lang="cs-CZ" sz="2400" b="1" dirty="0" smtClean="0">
                <a:solidFill>
                  <a:srgbClr val="0070C0"/>
                </a:solidFill>
              </a:rPr>
              <a:t>)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70C0"/>
                </a:solidFill>
              </a:rPr>
              <a:t>TNF</a:t>
            </a:r>
            <a:r>
              <a:rPr lang="cs-CZ" sz="2400" b="1" dirty="0" err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endParaRPr lang="cs-CZ" sz="2400" b="1" dirty="0" smtClean="0">
              <a:solidFill>
                <a:srgbClr val="0070C0"/>
              </a:solidFill>
              <a:latin typeface="Symbol" pitchFamily="18" charset="2"/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 smtClean="0">
              <a:solidFill>
                <a:srgbClr val="0070C0"/>
              </a:solidFill>
              <a:latin typeface="Symbol" pitchFamily="18" charset="2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Aktivace efektorových mechanismů vede k </a:t>
            </a:r>
            <a:r>
              <a:rPr lang="cs-CZ" sz="2400" dirty="0" err="1" smtClean="0">
                <a:solidFill>
                  <a:schemeClr val="bg1"/>
                </a:solidFill>
              </a:rPr>
              <a:t>apoptotické</a:t>
            </a:r>
            <a:r>
              <a:rPr lang="cs-CZ" sz="2400" dirty="0" smtClean="0">
                <a:solidFill>
                  <a:schemeClr val="bg1"/>
                </a:solidFill>
              </a:rPr>
              <a:t> smrti napadené buňky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922337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Efektorové mechanismy </a:t>
            </a:r>
            <a:r>
              <a:rPr lang="cs-CZ" sz="2800" b="1" dirty="0" smtClean="0">
                <a:solidFill>
                  <a:srgbClr val="002060"/>
                </a:solidFill>
                <a:effectLst/>
              </a:rPr>
              <a:t> CTL </a:t>
            </a: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29600" cy="276204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Efektorové mechanismy  CTL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Výsledek obrázku pro CTL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321943" cy="4711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400" b="1" dirty="0">
                <a:solidFill>
                  <a:srgbClr val="002060"/>
                </a:solidFill>
                <a:effectLst/>
              </a:rPr>
              <a:t>Rozdílná aktivace </a:t>
            </a:r>
            <a:r>
              <a:rPr lang="cs-CZ" sz="2400" b="1" dirty="0" err="1">
                <a:solidFill>
                  <a:srgbClr val="002060"/>
                </a:solidFill>
                <a:effectLst/>
              </a:rPr>
              <a:t>Tc</a:t>
            </a:r>
            <a:r>
              <a:rPr lang="cs-CZ" sz="2400" b="1" dirty="0">
                <a:solidFill>
                  <a:srgbClr val="002060"/>
                </a:solidFill>
                <a:effectLst/>
              </a:rPr>
              <a:t> a NK</a:t>
            </a:r>
          </a:p>
        </p:txBody>
      </p:sp>
      <p:pic>
        <p:nvPicPr>
          <p:cNvPr id="92164" name="Picture 4" descr="aktivace NK a 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6738937" cy="566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229600" cy="12192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Děkuji za Vaši pozornost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80728"/>
            <a:ext cx="303516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67151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sz="3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Cytotoxická reakce závislá na protilátkách </a:t>
            </a:r>
            <a:br>
              <a:rPr lang="cs-CZ" sz="3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2800" b="1" i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ADCC </a:t>
            </a:r>
            <a:r>
              <a:rPr lang="cs-CZ" sz="2800" i="1" dirty="0">
                <a:solidFill>
                  <a:srgbClr val="0000FF"/>
                </a:solidFill>
                <a:effectLst/>
                <a:latin typeface="Book Antiqua" pitchFamily="18" charset="0"/>
              </a:rPr>
              <a:t>(</a:t>
            </a:r>
            <a:r>
              <a:rPr lang="cs-CZ" sz="2800" i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antibody</a:t>
            </a:r>
            <a:r>
              <a:rPr lang="cs-CZ" sz="2800" i="1" dirty="0">
                <a:solidFill>
                  <a:srgbClr val="0000FF"/>
                </a:solidFill>
                <a:effectLst/>
                <a:latin typeface="Book Antiqua" pitchFamily="18" charset="0"/>
              </a:rPr>
              <a:t>-</a:t>
            </a:r>
            <a:r>
              <a:rPr lang="cs-CZ" sz="2800" i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dependent</a:t>
            </a:r>
            <a:r>
              <a:rPr lang="cs-CZ" sz="2800" i="1" dirty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sz="2800" i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cellular</a:t>
            </a:r>
            <a:r>
              <a:rPr lang="cs-CZ" sz="2800" i="1" dirty="0">
                <a:solidFill>
                  <a:srgbClr val="0000FF"/>
                </a:solidFill>
                <a:effectLst/>
                <a:latin typeface="Book Antiqua" pitchFamily="18" charset="0"/>
              </a:rPr>
              <a:t> cytotoxicity) </a:t>
            </a:r>
          </a:p>
        </p:txBody>
      </p:sp>
      <p:pic>
        <p:nvPicPr>
          <p:cNvPr id="61443" name="Obrázek 9" descr="D:\Z internetu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53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4941168"/>
            <a:ext cx="8229600" cy="17335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z="2000" dirty="0">
                <a:solidFill>
                  <a:schemeClr val="bg1"/>
                </a:solidFill>
                <a:effectLst/>
                <a:latin typeface="Book Antiqua" pitchFamily="18" charset="0"/>
              </a:rPr>
              <a:t>Pokud jsou na cílové buňce navázány protilátky třídy </a:t>
            </a:r>
            <a:r>
              <a:rPr lang="cs-CZ" sz="2000" b="1" dirty="0" err="1">
                <a:solidFill>
                  <a:schemeClr val="bg1"/>
                </a:solidFill>
                <a:effectLst/>
                <a:latin typeface="Book Antiqua" pitchFamily="18" charset="0"/>
              </a:rPr>
              <a:t>IgG</a:t>
            </a:r>
            <a:r>
              <a:rPr lang="cs-CZ" sz="2000" dirty="0">
                <a:solidFill>
                  <a:schemeClr val="bg1"/>
                </a:solidFill>
                <a:effectLst/>
                <a:latin typeface="Book Antiqua" pitchFamily="18" charset="0"/>
              </a:rPr>
              <a:t>, váží se jejich </a:t>
            </a:r>
            <a:r>
              <a:rPr lang="cs-CZ" sz="2000" dirty="0" err="1">
                <a:solidFill>
                  <a:schemeClr val="bg1"/>
                </a:solidFill>
                <a:effectLst/>
                <a:latin typeface="Book Antiqua" pitchFamily="18" charset="0"/>
              </a:rPr>
              <a:t>Fc</a:t>
            </a:r>
            <a:r>
              <a:rPr lang="cs-CZ" sz="2000" dirty="0">
                <a:solidFill>
                  <a:schemeClr val="bg1"/>
                </a:solidFill>
                <a:effectLst/>
                <a:latin typeface="Book Antiqua" pitchFamily="18" charset="0"/>
              </a:rPr>
              <a:t> části na stimulační receptory NK buněk </a:t>
            </a:r>
            <a:r>
              <a:rPr lang="cs-CZ" sz="2000" b="1" dirty="0">
                <a:solidFill>
                  <a:schemeClr val="bg1"/>
                </a:solidFill>
                <a:effectLst/>
                <a:latin typeface="Book Antiqua" pitchFamily="18" charset="0"/>
              </a:rPr>
              <a:t>CD16</a:t>
            </a:r>
            <a:r>
              <a:rPr lang="cs-CZ" sz="2000" dirty="0">
                <a:solidFill>
                  <a:schemeClr val="bg1"/>
                </a:solidFill>
                <a:effectLst/>
                <a:latin typeface="Book Antiqua" pitchFamily="18" charset="0"/>
              </a:rPr>
              <a:t>. </a:t>
            </a:r>
            <a:r>
              <a:rPr lang="cs-CZ" sz="20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Agregace </a:t>
            </a:r>
            <a:r>
              <a:rPr lang="cs-CZ" sz="2000" dirty="0">
                <a:solidFill>
                  <a:schemeClr val="bg1"/>
                </a:solidFill>
                <a:effectLst/>
                <a:latin typeface="Book Antiqua" pitchFamily="18" charset="0"/>
              </a:rPr>
              <a:t>těchto receptorů aktivuje cytotoxické mechanismy NK buněk. </a:t>
            </a:r>
          </a:p>
          <a:p>
            <a:pPr eaLnBrk="1" hangingPunct="1"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572164"/>
          </a:xfrm>
        </p:spPr>
        <p:txBody>
          <a:bodyPr/>
          <a:lstStyle/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T cell </a:t>
            </a:r>
            <a:r>
              <a:rPr lang="cs-CZ" dirty="0" err="1" smtClean="0">
                <a:solidFill>
                  <a:schemeClr val="bg1"/>
                </a:solidFill>
              </a:rPr>
              <a:t>development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hlinkClick r:id="rId2"/>
              </a:rPr>
              <a:t>youtube.com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hlinkClick r:id="rId2"/>
              </a:rPr>
              <a:t>watch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?v=odLLr6mjaUQ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TLR </a:t>
            </a:r>
            <a:r>
              <a:rPr lang="cs-CZ" dirty="0" err="1" smtClean="0">
                <a:solidFill>
                  <a:schemeClr val="bg1"/>
                </a:solidFill>
              </a:rPr>
              <a:t>receptors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hlinkClick r:id="rId3"/>
              </a:rPr>
              <a:t>youtube.com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hlinkClick r:id="rId3"/>
              </a:rPr>
              <a:t>watch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?v=</a:t>
            </a:r>
            <a:r>
              <a:rPr lang="cs-CZ" dirty="0" err="1" smtClean="0">
                <a:solidFill>
                  <a:schemeClr val="bg1"/>
                </a:solidFill>
                <a:hlinkClick r:id="rId3"/>
              </a:rPr>
              <a:t>iVMIZy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-Y3f8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MHC II prezentace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  <a:hlinkClick r:id="rId4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hlinkClick r:id="rId4"/>
              </a:rPr>
              <a:t>youtube.com</a:t>
            </a:r>
            <a:r>
              <a:rPr lang="cs-CZ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hlinkClick r:id="rId4"/>
              </a:rPr>
              <a:t>watch</a:t>
            </a:r>
            <a:r>
              <a:rPr lang="cs-CZ" dirty="0" smtClean="0">
                <a:solidFill>
                  <a:schemeClr val="bg1"/>
                </a:solidFill>
                <a:hlinkClick r:id="rId4"/>
              </a:rPr>
              <a:t>?v=_8JMVq7HF2Y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MHC I prezentace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</a:rPr>
              <a:t>youtube.com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watch</a:t>
            </a:r>
            <a:r>
              <a:rPr lang="cs-CZ" dirty="0" smtClean="0">
                <a:solidFill>
                  <a:schemeClr val="bg1"/>
                </a:solidFill>
              </a:rPr>
              <a:t>?v=</a:t>
            </a:r>
            <a:r>
              <a:rPr lang="cs-CZ" dirty="0" err="1" smtClean="0">
                <a:solidFill>
                  <a:schemeClr val="bg1"/>
                </a:solidFill>
              </a:rPr>
              <a:t>vrFMWyJwGxw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844824"/>
            <a:ext cx="8229600" cy="381642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cs-CZ" sz="800" b="1" dirty="0" smtClean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Cytotoxická granula -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uvolnění </a:t>
            </a:r>
            <a:r>
              <a:rPr lang="cs-CZ" sz="2400" u="sng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perforinů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a </a:t>
            </a:r>
            <a:r>
              <a:rPr lang="cs-CZ" sz="2400" u="sng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granzymů</a:t>
            </a:r>
            <a:endParaRPr lang="cs-CZ" sz="24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cs-CZ" sz="800" dirty="0" smtClean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Fas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-ligand (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FasL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)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– který se váže na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apoptotický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receptor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Fas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(CD95) přítomný na povrchu mnoha různých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bb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TNF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Symbol" pitchFamily="18" charset="2"/>
              </a:rPr>
              <a:t>a</a:t>
            </a:r>
            <a:endParaRPr lang="cs-CZ" sz="2400" b="1" dirty="0" smtClean="0">
              <a:solidFill>
                <a:srgbClr val="0000FF"/>
              </a:solidFill>
              <a:effectLst/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cs-CZ" sz="24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31640" y="692696"/>
            <a:ext cx="612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00FF"/>
                </a:solidFill>
                <a:latin typeface="Book Antiqua" pitchFamily="18" charset="0"/>
                <a:cs typeface="+mn-cs"/>
              </a:rPr>
              <a:t>Cytotoxické mechanismy NK buněk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079847"/>
          </a:xfrm>
        </p:spPr>
        <p:txBody>
          <a:bodyPr/>
          <a:lstStyle/>
          <a:p>
            <a:pPr algn="ctr" eaLnBrk="1" hangingPunct="1"/>
            <a:r>
              <a:rPr lang="cs-CZ" sz="40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Interferony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3"/>
            <a:ext cx="8229600" cy="5040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Patří k humorální složce nespecifických mechanismů</a:t>
            </a:r>
          </a:p>
          <a:p>
            <a:pPr eaLnBrk="1" hangingPunct="1">
              <a:lnSpc>
                <a:spcPct val="90000"/>
              </a:lnSpc>
            </a:pPr>
            <a:endParaRPr lang="cs-CZ" sz="8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2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IFN</a:t>
            </a:r>
            <a:r>
              <a:rPr lang="cs-CZ" sz="2200" b="1" dirty="0" err="1" smtClean="0">
                <a:solidFill>
                  <a:srgbClr val="0000FF"/>
                </a:solidFill>
                <a:effectLst/>
                <a:latin typeface="Symbol" pitchFamily="18" charset="2"/>
              </a:rPr>
              <a:t>a</a:t>
            </a:r>
            <a:r>
              <a:rPr lang="cs-CZ" sz="2200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- produkován virem napadenými lymfocyty, </a:t>
            </a:r>
            <a:b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            monocyty a makrofágy</a:t>
            </a:r>
          </a:p>
          <a:p>
            <a:pPr>
              <a:lnSpc>
                <a:spcPct val="90000"/>
              </a:lnSpc>
              <a:buNone/>
            </a:pPr>
            <a:r>
              <a:rPr lang="cs-CZ" sz="800" dirty="0" smtClean="0">
                <a:solidFill>
                  <a:schemeClr val="bg1"/>
                </a:solidFill>
                <a:latin typeface="Book Antiqua" pitchFamily="18" charset="0"/>
              </a:rPr>
              <a:t>               </a:t>
            </a:r>
            <a:endParaRPr lang="cs-CZ" sz="8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2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IFN</a:t>
            </a:r>
            <a:r>
              <a:rPr lang="cs-CZ" sz="2200" b="1" dirty="0" err="1" smtClean="0">
                <a:solidFill>
                  <a:srgbClr val="0000FF"/>
                </a:solidFill>
                <a:effectLst/>
                <a:latin typeface="Symbol" pitchFamily="18" charset="2"/>
              </a:rPr>
              <a:t>b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- produkován virem infikovanými fibroblasty </a:t>
            </a:r>
            <a:b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            a </a:t>
            </a:r>
            <a:r>
              <a:rPr lang="cs-CZ" sz="2200" dirty="0" err="1" smtClean="0">
                <a:solidFill>
                  <a:schemeClr val="bg1"/>
                </a:solidFill>
                <a:effectLst/>
                <a:latin typeface="Book Antiqua" pitchFamily="18" charset="0"/>
              </a:rPr>
              <a:t>epiteliemi</a:t>
            </a:r>
            <a:endParaRPr lang="cs-CZ" sz="22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cs-CZ" sz="8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200" b="1" dirty="0" err="1" smtClean="0">
                <a:solidFill>
                  <a:schemeClr val="bg1"/>
                </a:solidFill>
                <a:latin typeface="Book Antiqua" pitchFamily="18" charset="0"/>
              </a:rPr>
              <a:t>IFN</a:t>
            </a:r>
            <a:r>
              <a:rPr lang="cs-CZ" sz="2200" b="1" dirty="0" err="1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cs-CZ" sz="2200" b="1" dirty="0" smtClean="0">
                <a:solidFill>
                  <a:schemeClr val="bg1"/>
                </a:solidFill>
                <a:latin typeface="Book Antiqua" pitchFamily="18" charset="0"/>
              </a:rPr>
              <a:t>,</a:t>
            </a:r>
            <a:r>
              <a:rPr lang="cs-CZ" sz="2200" b="1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cs-CZ" sz="2200" b="1" dirty="0" err="1" smtClean="0">
                <a:solidFill>
                  <a:schemeClr val="bg1"/>
                </a:solidFill>
                <a:latin typeface="Book Antiqua" pitchFamily="18" charset="0"/>
              </a:rPr>
              <a:t>IFN</a:t>
            </a:r>
            <a:r>
              <a:rPr lang="cs-CZ" sz="2200" b="1" dirty="0" err="1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cs-CZ" sz="2200" b="1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latin typeface="Book Antiqua" pitchFamily="18" charset="0"/>
              </a:rPr>
              <a:t>- protivirový účinek, aktivace NK, stimulují      </a:t>
            </a:r>
            <a:br>
              <a:rPr lang="cs-CZ" sz="220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sz="2200" dirty="0" smtClean="0">
                <a:solidFill>
                  <a:schemeClr val="bg1"/>
                </a:solidFill>
                <a:latin typeface="Book Antiqua" pitchFamily="18" charset="0"/>
              </a:rPr>
              <a:t>                        ↑expresi HLA I</a:t>
            </a:r>
          </a:p>
          <a:p>
            <a:pPr eaLnBrk="1" hangingPunct="1">
              <a:lnSpc>
                <a:spcPct val="90000"/>
              </a:lnSpc>
            </a:pPr>
            <a:endParaRPr lang="cs-CZ" sz="2200" dirty="0" smtClean="0">
              <a:solidFill>
                <a:schemeClr val="bg1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2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IFN</a:t>
            </a:r>
            <a:r>
              <a:rPr lang="cs-CZ" sz="2200" b="1" dirty="0" err="1" smtClean="0">
                <a:solidFill>
                  <a:srgbClr val="0000FF"/>
                </a:solidFill>
                <a:effectLst/>
                <a:latin typeface="Symbol" pitchFamily="18" charset="2"/>
              </a:rPr>
              <a:t>g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– produkován T</a:t>
            </a:r>
            <a:r>
              <a:rPr lang="cs-CZ" sz="2200" baseline="-250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1 buňkami, má regulační funkci,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                 aktivuje makrofágy a </a:t>
            </a:r>
            <a:r>
              <a:rPr lang="cs-CZ" sz="2200" dirty="0" smtClean="0">
                <a:solidFill>
                  <a:schemeClr val="bg1"/>
                </a:solidFill>
                <a:latin typeface="Book Antiqua" pitchFamily="18" charset="0"/>
              </a:rPr>
              <a:t>s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timuluje ↑expresi HLA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19125"/>
          </a:xfrm>
        </p:spPr>
        <p:txBody>
          <a:bodyPr/>
          <a:lstStyle/>
          <a:p>
            <a:pPr algn="ctr" eaLnBrk="1" hangingPunct="1"/>
            <a:r>
              <a:rPr lang="cs-CZ" sz="28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Vznik a působení interferonů</a:t>
            </a:r>
          </a:p>
        </p:txBody>
      </p:sp>
      <p:pic>
        <p:nvPicPr>
          <p:cNvPr id="63491" name="Obrázek 13" descr="D:\MODIM (D)\Obrázky pro MODIM od Ing. Jetlebové\upravené obr\interferony I 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285875"/>
            <a:ext cx="7242571" cy="3799309"/>
          </a:xfrm>
        </p:spPr>
      </p:pic>
      <p:sp>
        <p:nvSpPr>
          <p:cNvPr id="4" name="Obdélník 3"/>
          <p:cNvSpPr/>
          <p:nvPr/>
        </p:nvSpPr>
        <p:spPr>
          <a:xfrm>
            <a:off x="683568" y="5229200"/>
            <a:ext cx="78488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err="1" smtClean="0">
                <a:solidFill>
                  <a:srgbClr val="0000FF"/>
                </a:solidFill>
                <a:latin typeface="Book Antiqua" pitchFamily="18" charset="0"/>
              </a:rPr>
              <a:t>IFN</a:t>
            </a:r>
            <a:r>
              <a:rPr lang="cs-CZ" b="1" dirty="0" err="1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 a </a:t>
            </a:r>
            <a:r>
              <a:rPr lang="cs-CZ" b="1" dirty="0" err="1" smtClean="0">
                <a:solidFill>
                  <a:srgbClr val="0000FF"/>
                </a:solidFill>
                <a:latin typeface="Book Antiqua" pitchFamily="18" charset="0"/>
              </a:rPr>
              <a:t>IFN</a:t>
            </a:r>
            <a:r>
              <a:rPr lang="cs-CZ" b="1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– váží se na receptory na povrchu infikovaných a zdravých </a:t>
            </a:r>
            <a:r>
              <a:rPr lang="cs-CZ" dirty="0" err="1" smtClean="0">
                <a:solidFill>
                  <a:schemeClr val="bg1"/>
                </a:solidFill>
                <a:latin typeface="Book Antiqua" pitchFamily="18" charset="0"/>
              </a:rPr>
              <a:t>bb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. a navozují v nich antivirový stav (syntéza enzymů, které blokují replikaci viru v buňce)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1515</Words>
  <Application>Microsoft Office PowerPoint</Application>
  <PresentationFormat>Předvádění na obrazovce (4:3)</PresentationFormat>
  <Paragraphs>325</Paragraphs>
  <Slides>60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1" baseType="lpstr">
      <vt:lpstr>Papír</vt:lpstr>
      <vt:lpstr>Snímek 1</vt:lpstr>
      <vt:lpstr>NK buňky</vt:lpstr>
      <vt:lpstr>NK buňky  (přirození zabíječi)</vt:lpstr>
      <vt:lpstr>Receptory NK buněk</vt:lpstr>
      <vt:lpstr>Aktivace NK buněk</vt:lpstr>
      <vt:lpstr>Cytotoxická reakce závislá na protilátkách  ADCC (antibody-dependent cellular cytotoxicity) </vt:lpstr>
      <vt:lpstr>Snímek 7</vt:lpstr>
      <vt:lpstr>Interferony</vt:lpstr>
      <vt:lpstr>Vznik a působení interferonů</vt:lpstr>
      <vt:lpstr>HLA systém  (MHC glykoproteiny)</vt:lpstr>
      <vt:lpstr>MHC glykoproteiny I. třídy  (major histocompatibility complex)</vt:lpstr>
      <vt:lpstr>Struktura MHC gp I</vt:lpstr>
      <vt:lpstr>Vazba peptidů na MHC gp I</vt:lpstr>
      <vt:lpstr>Vazba peptidů na MHC gp I</vt:lpstr>
      <vt:lpstr>Neklasické MHC gp. I</vt:lpstr>
      <vt:lpstr>Neklasické MHC gp. I</vt:lpstr>
      <vt:lpstr>MHC glykoproteiny II. třídy</vt:lpstr>
      <vt:lpstr>Struktura MHC gp II</vt:lpstr>
      <vt:lpstr>Vazba peptidů na MHC gp II</vt:lpstr>
      <vt:lpstr>Vazba peptidů na MHC gp II</vt:lpstr>
      <vt:lpstr>Antigenní prezentace</vt:lpstr>
      <vt:lpstr>Prezentace peptidového fragmentu pomocí MHC gp I. třídy cytotoxickému T lymfocytu </vt:lpstr>
      <vt:lpstr>Polymorfismus MHC glykoproteinů </vt:lpstr>
      <vt:lpstr>Polymorfismus MHC glykoproteinů </vt:lpstr>
      <vt:lpstr>HLA typizace</vt:lpstr>
      <vt:lpstr>HLA typizace</vt:lpstr>
      <vt:lpstr>T lymfocyty    </vt:lpstr>
      <vt:lpstr>T lymfocyty</vt:lpstr>
      <vt:lpstr>Vývoj T lymfocytů</vt:lpstr>
      <vt:lpstr>Vývoj T lymfocytů</vt:lpstr>
      <vt:lpstr>Vývoj T lymfocytů</vt:lpstr>
      <vt:lpstr>Selekce T lymfocytů</vt:lpstr>
      <vt:lpstr>Povrchové znaky T lymfocytů</vt:lpstr>
      <vt:lpstr>Subpopulace T lymfocytů</vt:lpstr>
      <vt:lpstr>ab T lymfocyty</vt:lpstr>
      <vt:lpstr>ab T lymfocyty</vt:lpstr>
      <vt:lpstr>TCR (T cell receptor) </vt:lpstr>
      <vt:lpstr>Aktivace T lymfocytů</vt:lpstr>
      <vt:lpstr>Aktivace T lymfocytů</vt:lpstr>
      <vt:lpstr>Snímek 40</vt:lpstr>
      <vt:lpstr>Diferenciace TH0</vt:lpstr>
      <vt:lpstr>TH1 imunitní odpověď</vt:lpstr>
      <vt:lpstr>TH1 imunitní odpověď – zánětlivá reakce</vt:lpstr>
      <vt:lpstr>TH1 imunitní odpověď</vt:lpstr>
      <vt:lpstr>Interakce mezi infikovaným makrofágem a TH1</vt:lpstr>
      <vt:lpstr>TH2 imunitní odpověď</vt:lpstr>
      <vt:lpstr>TH2 imunitní odpověď – pomoc B lymfocytům</vt:lpstr>
      <vt:lpstr>Snímek 48</vt:lpstr>
      <vt:lpstr>Pomoc B lymfocytům</vt:lpstr>
      <vt:lpstr>Přímá pomoc B lymfocytům</vt:lpstr>
      <vt:lpstr>Pomoc B lymfocytům</vt:lpstr>
      <vt:lpstr>Vzájemná regulace aktivit TH1 versus TH2</vt:lpstr>
      <vt:lpstr>Imunitní reakce založená na TC</vt:lpstr>
      <vt:lpstr>Aktivace cytotoxických T lymfocytů</vt:lpstr>
      <vt:lpstr>Snímek 55</vt:lpstr>
      <vt:lpstr>Efektorové mechanismy  CTL </vt:lpstr>
      <vt:lpstr>Efektorové mechanismy  CTL</vt:lpstr>
      <vt:lpstr>Rozdílná aktivace Tc a NK</vt:lpstr>
      <vt:lpstr>Děkuji za Vaši pozornost</vt:lpstr>
      <vt:lpstr>Snímek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cenkoval</cp:lastModifiedBy>
  <cp:revision>85</cp:revision>
  <dcterms:created xsi:type="dcterms:W3CDTF">2014-03-04T08:29:17Z</dcterms:created>
  <dcterms:modified xsi:type="dcterms:W3CDTF">2017-03-13T06:50:39Z</dcterms:modified>
</cp:coreProperties>
</file>