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395" r:id="rId2"/>
    <p:sldId id="341" r:id="rId3"/>
    <p:sldId id="342" r:id="rId4"/>
    <p:sldId id="358" r:id="rId5"/>
    <p:sldId id="343" r:id="rId6"/>
    <p:sldId id="352" r:id="rId7"/>
    <p:sldId id="344" r:id="rId8"/>
    <p:sldId id="396" r:id="rId9"/>
    <p:sldId id="299" r:id="rId10"/>
    <p:sldId id="300" r:id="rId11"/>
    <p:sldId id="301" r:id="rId12"/>
    <p:sldId id="302" r:id="rId13"/>
    <p:sldId id="303" r:id="rId14"/>
    <p:sldId id="363" r:id="rId15"/>
    <p:sldId id="364" r:id="rId16"/>
    <p:sldId id="379" r:id="rId17"/>
    <p:sldId id="381" r:id="rId18"/>
    <p:sldId id="382" r:id="rId19"/>
    <p:sldId id="365" r:id="rId20"/>
    <p:sldId id="305" r:id="rId21"/>
    <p:sldId id="306" r:id="rId22"/>
    <p:sldId id="307" r:id="rId23"/>
    <p:sldId id="384" r:id="rId24"/>
    <p:sldId id="308" r:id="rId25"/>
    <p:sldId id="366" r:id="rId26"/>
    <p:sldId id="310" r:id="rId27"/>
    <p:sldId id="350" r:id="rId28"/>
    <p:sldId id="311" r:id="rId29"/>
    <p:sldId id="385" r:id="rId30"/>
    <p:sldId id="312" r:id="rId31"/>
    <p:sldId id="386" r:id="rId32"/>
    <p:sldId id="313" r:id="rId33"/>
    <p:sldId id="314" r:id="rId34"/>
    <p:sldId id="315" r:id="rId35"/>
    <p:sldId id="371" r:id="rId36"/>
    <p:sldId id="316" r:id="rId37"/>
    <p:sldId id="372" r:id="rId38"/>
    <p:sldId id="373" r:id="rId39"/>
    <p:sldId id="330" r:id="rId40"/>
    <p:sldId id="331" r:id="rId41"/>
    <p:sldId id="332" r:id="rId42"/>
    <p:sldId id="333" r:id="rId43"/>
    <p:sldId id="397" r:id="rId44"/>
    <p:sldId id="387" r:id="rId45"/>
    <p:sldId id="334" r:id="rId46"/>
    <p:sldId id="335" r:id="rId47"/>
    <p:sldId id="389" r:id="rId48"/>
    <p:sldId id="336" r:id="rId49"/>
    <p:sldId id="394" r:id="rId50"/>
    <p:sldId id="338" r:id="rId51"/>
    <p:sldId id="339" r:id="rId52"/>
    <p:sldId id="392" r:id="rId53"/>
    <p:sldId id="340" r:id="rId54"/>
    <p:sldId id="398" r:id="rId55"/>
    <p:sldId id="399" r:id="rId56"/>
    <p:sldId id="400" r:id="rId57"/>
    <p:sldId id="401" r:id="rId58"/>
    <p:sldId id="402" r:id="rId59"/>
    <p:sldId id="403" r:id="rId60"/>
    <p:sldId id="404" r:id="rId61"/>
    <p:sldId id="405" r:id="rId62"/>
    <p:sldId id="406" r:id="rId63"/>
    <p:sldId id="407" r:id="rId64"/>
    <p:sldId id="408" r:id="rId65"/>
    <p:sldId id="409" r:id="rId66"/>
    <p:sldId id="410" r:id="rId67"/>
    <p:sldId id="411" r:id="rId68"/>
    <p:sldId id="412" r:id="rId69"/>
    <p:sldId id="413" r:id="rId70"/>
    <p:sldId id="414" r:id="rId71"/>
    <p:sldId id="415" r:id="rId72"/>
    <p:sldId id="416" r:id="rId73"/>
    <p:sldId id="417" r:id="rId74"/>
    <p:sldId id="418" r:id="rId75"/>
  </p:sldIdLst>
  <p:sldSz cx="9144000" cy="6858000" type="screen4x3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7B87-AA32-4EEF-851B-66137EB3DB2C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91250-A9BA-4638-874F-7A84A1C5182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B1E45-8AA4-4D37-9FFC-378185AE4EC3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A771-2DC6-4CCF-A0CB-D18E0AB1168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0AAC-8F77-45E9-8F10-EE0CC1F63DD8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D790-894E-4EFE-B6BA-F1F3FAA071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0AAC-8F77-45E9-8F10-EE0CC1F63DD8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D790-894E-4EFE-B6BA-F1F3FAA071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0AAC-8F77-45E9-8F10-EE0CC1F63DD8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D790-894E-4EFE-B6BA-F1F3FAA071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0AAC-8F77-45E9-8F10-EE0CC1F63DD8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D790-894E-4EFE-B6BA-F1F3FAA071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0AAC-8F77-45E9-8F10-EE0CC1F63DD8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D790-894E-4EFE-B6BA-F1F3FAA071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0AAC-8F77-45E9-8F10-EE0CC1F63DD8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D790-894E-4EFE-B6BA-F1F3FAA071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0AAC-8F77-45E9-8F10-EE0CC1F63DD8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D790-894E-4EFE-B6BA-F1F3FAA071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0AAC-8F77-45E9-8F10-EE0CC1F63DD8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D790-894E-4EFE-B6BA-F1F3FAA071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0AAC-8F77-45E9-8F10-EE0CC1F63DD8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D790-894E-4EFE-B6BA-F1F3FAA071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0AAC-8F77-45E9-8F10-EE0CC1F63DD8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D790-894E-4EFE-B6BA-F1F3FAA071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0AAC-8F77-45E9-8F10-EE0CC1F63DD8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ED790-894E-4EFE-B6BA-F1F3FAA071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00AAC-8F77-45E9-8F10-EE0CC1F63DD8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ED790-894E-4EFE-B6BA-F1F3FAA071F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Seminář 22. března 2017  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dirty="0" smtClean="0"/>
              <a:t>    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15. B lymfocyty (vývoj, selekce, povrchové znaky, funkce).  </a:t>
            </a:r>
            <a:br>
              <a:rPr lang="cs-CZ" sz="2400" dirty="0" smtClean="0"/>
            </a:br>
            <a:r>
              <a:rPr lang="cs-CZ" sz="2400" dirty="0" smtClean="0"/>
              <a:t>       BCR. Ontogeneze tvorby protilátek.</a:t>
            </a:r>
            <a:br>
              <a:rPr lang="cs-CZ" sz="2400" dirty="0" smtClean="0"/>
            </a:br>
            <a:r>
              <a:rPr lang="cs-CZ" sz="2400" dirty="0" smtClean="0"/>
              <a:t>16. Imunoglobuliny (struktura, třídy). Genetický základ tvorby </a:t>
            </a:r>
            <a:br>
              <a:rPr lang="cs-CZ" sz="2400" dirty="0" smtClean="0"/>
            </a:br>
            <a:r>
              <a:rPr lang="cs-CZ" sz="2400" dirty="0" smtClean="0"/>
              <a:t>       imunoglobulinů a </a:t>
            </a:r>
            <a:r>
              <a:rPr lang="cs-CZ" sz="2400" dirty="0" err="1" smtClean="0"/>
              <a:t>izotypový</a:t>
            </a:r>
            <a:r>
              <a:rPr lang="cs-CZ" sz="2400" dirty="0" smtClean="0"/>
              <a:t> přesmyk. </a:t>
            </a:r>
            <a:r>
              <a:rPr lang="cs-CZ" sz="2400" dirty="0" err="1" smtClean="0"/>
              <a:t>Antiidiotypové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/>
              <a:t>       protilátky. </a:t>
            </a:r>
            <a:br>
              <a:rPr lang="cs-CZ" sz="2400" dirty="0" smtClean="0"/>
            </a:br>
            <a:r>
              <a:rPr lang="cs-CZ" sz="2400" dirty="0" smtClean="0"/>
              <a:t>17. Imunoglobuliny (funkce jednotlivých </a:t>
            </a:r>
            <a:r>
              <a:rPr lang="cs-CZ" sz="2400" dirty="0" err="1" smtClean="0"/>
              <a:t>izotypů</a:t>
            </a:r>
            <a:r>
              <a:rPr lang="cs-CZ" sz="2400" dirty="0" smtClean="0"/>
              <a:t>).</a:t>
            </a:r>
            <a:br>
              <a:rPr lang="cs-CZ" sz="2400" dirty="0" smtClean="0"/>
            </a:br>
            <a:r>
              <a:rPr lang="cs-CZ" sz="2400" dirty="0" smtClean="0"/>
              <a:t>18. Imunitní odpověď založená na protilátkách (primární, </a:t>
            </a:r>
            <a:br>
              <a:rPr lang="cs-CZ" sz="2400" dirty="0" smtClean="0"/>
            </a:br>
            <a:r>
              <a:rPr lang="cs-CZ" sz="2400" dirty="0" smtClean="0"/>
              <a:t>      sekundární).</a:t>
            </a:r>
            <a:br>
              <a:rPr lang="cs-CZ" sz="2400" dirty="0" smtClean="0"/>
            </a:br>
            <a:r>
              <a:rPr lang="cs-CZ" sz="2400" dirty="0" smtClean="0"/>
              <a:t>19. Slizniční a kožní imunitní systém (bariérové funkce těla a </a:t>
            </a:r>
            <a:br>
              <a:rPr lang="cs-CZ" sz="2400" dirty="0" smtClean="0"/>
            </a:br>
            <a:r>
              <a:rPr lang="cs-CZ" sz="2400" dirty="0" smtClean="0"/>
              <a:t>       imunitní mechanismy).</a:t>
            </a:r>
            <a:br>
              <a:rPr lang="cs-CZ" sz="2400" dirty="0" smtClean="0"/>
            </a:br>
            <a:r>
              <a:rPr lang="cs-CZ" sz="2400" dirty="0" smtClean="0"/>
              <a:t>20. Zevní regulace imunitní odpovědi (možnosti, význam).</a:t>
            </a:r>
            <a:br>
              <a:rPr lang="cs-CZ" sz="2400" dirty="0" smtClean="0"/>
            </a:br>
            <a:endParaRPr lang="cs-CZ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0387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Struktura imunoglobulinů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899025"/>
          </a:xfrm>
        </p:spPr>
        <p:txBody>
          <a:bodyPr/>
          <a:lstStyle/>
          <a:p>
            <a:r>
              <a:rPr lang="cs-CZ" sz="2400" u="sng" dirty="0"/>
              <a:t>2 těžké (H) řetězce</a:t>
            </a:r>
            <a:r>
              <a:rPr lang="cs-CZ" sz="2400" dirty="0"/>
              <a:t> kovalentně spojeny cystinovými můstky, ke každému H řetězci je cystinovým můstkem připojen </a:t>
            </a:r>
            <a:r>
              <a:rPr lang="cs-CZ" sz="2400" u="sng" dirty="0"/>
              <a:t>lehký (L) řetězec</a:t>
            </a:r>
          </a:p>
          <a:p>
            <a:endParaRPr lang="cs-CZ" sz="1200" dirty="0"/>
          </a:p>
          <a:p>
            <a:r>
              <a:rPr lang="cs-CZ" sz="2400" dirty="0"/>
              <a:t>H řetězec se skládá ze 4 až 5 domén (1 variabilní, 3-4 konstantní)</a:t>
            </a:r>
          </a:p>
          <a:p>
            <a:endParaRPr lang="cs-CZ" sz="1000" dirty="0"/>
          </a:p>
          <a:p>
            <a:r>
              <a:rPr lang="cs-CZ" sz="2400" dirty="0"/>
              <a:t>L řetězec se skládá ze 2 </a:t>
            </a:r>
            <a:r>
              <a:rPr lang="cs-CZ" sz="2400" dirty="0" smtClean="0"/>
              <a:t>imunoglobulinových </a:t>
            </a:r>
            <a:r>
              <a:rPr lang="cs-CZ" sz="2400" dirty="0"/>
              <a:t>domén </a:t>
            </a:r>
            <a:br>
              <a:rPr lang="cs-CZ" sz="2400" dirty="0"/>
            </a:br>
            <a:r>
              <a:rPr lang="cs-CZ" sz="2400" dirty="0"/>
              <a:t>(1 variabilní, 1 konstantní)</a:t>
            </a:r>
          </a:p>
          <a:p>
            <a:endParaRPr lang="cs-CZ" sz="1000" dirty="0"/>
          </a:p>
          <a:p>
            <a:r>
              <a:rPr lang="cs-CZ" sz="2400" dirty="0"/>
              <a:t>Typy L řetězců - </a:t>
            </a:r>
            <a:r>
              <a:rPr lang="cs-CZ" sz="2400" dirty="0">
                <a:latin typeface="Symbol" pitchFamily="18" charset="2"/>
              </a:rPr>
              <a:t>k,</a:t>
            </a:r>
            <a:r>
              <a:rPr lang="cs-CZ" sz="2400" dirty="0"/>
              <a:t> </a:t>
            </a:r>
            <a:r>
              <a:rPr lang="cs-CZ" sz="2400" dirty="0">
                <a:latin typeface="Symbol" pitchFamily="18" charset="2"/>
              </a:rPr>
              <a:t>l</a:t>
            </a:r>
          </a:p>
          <a:p>
            <a:endParaRPr lang="cs-CZ" sz="1000" dirty="0"/>
          </a:p>
          <a:p>
            <a:r>
              <a:rPr lang="cs-CZ" sz="2400" dirty="0"/>
              <a:t>Typy H řetězců – </a:t>
            </a:r>
            <a:r>
              <a:rPr lang="cs-CZ" sz="2400" dirty="0">
                <a:latin typeface="Symbol" pitchFamily="18" charset="2"/>
              </a:rPr>
              <a:t>m, d, g (g1-4), a (a1,a2), 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357166"/>
            <a:ext cx="6143668" cy="28575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Struktura imunoglobulinů</a:t>
            </a:r>
            <a:endParaRPr lang="cs-CZ" sz="2800" b="1" dirty="0">
              <a:solidFill>
                <a:srgbClr val="002060"/>
              </a:solidFill>
            </a:endParaRPr>
          </a:p>
        </p:txBody>
      </p:sp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712812"/>
            <a:ext cx="74295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820150" cy="4114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cs-CZ" sz="2400" dirty="0"/>
              <a:t>Variabilní domény L a H řetězce tvoří </a:t>
            </a:r>
            <a:r>
              <a:rPr lang="cs-CZ" sz="2400" u="sng" dirty="0"/>
              <a:t>vazebné místo pro </a:t>
            </a:r>
            <a:r>
              <a:rPr lang="cs-CZ" sz="2400" u="sng" dirty="0" err="1"/>
              <a:t>Ag</a:t>
            </a:r>
            <a:endParaRPr lang="cs-CZ" sz="2400" u="sng" dirty="0"/>
          </a:p>
          <a:p>
            <a:pPr>
              <a:lnSpc>
                <a:spcPct val="80000"/>
              </a:lnSpc>
            </a:pPr>
            <a:endParaRPr lang="cs-CZ" sz="2400" u="sng" dirty="0"/>
          </a:p>
          <a:p>
            <a:pPr>
              <a:lnSpc>
                <a:spcPct val="80000"/>
              </a:lnSpc>
            </a:pPr>
            <a:r>
              <a:rPr lang="cs-CZ" sz="2400" u="sng" dirty="0"/>
              <a:t>Pantová oblast</a:t>
            </a:r>
            <a:r>
              <a:rPr lang="cs-CZ" sz="2400" dirty="0"/>
              <a:t> = místo, kde jsou těžké řetězce spojeny cystinovými můstky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 smtClean="0"/>
              <a:t>Molekulu imunoglobulinu lze proteolyticky rozštěpit</a:t>
            </a:r>
          </a:p>
          <a:p>
            <a:pPr>
              <a:lnSpc>
                <a:spcPct val="80000"/>
              </a:lnSpc>
              <a:buNone/>
            </a:pPr>
            <a:r>
              <a:rPr lang="cs-CZ" sz="2400" dirty="0" smtClean="0"/>
              <a:t>      - použitím enzymu papainu získáme 2 fragmenty zvané </a:t>
            </a:r>
            <a:r>
              <a:rPr lang="cs-CZ" sz="2400" dirty="0" err="1" smtClean="0"/>
              <a:t>Fab</a:t>
            </a:r>
            <a:r>
              <a:rPr lang="cs-CZ" sz="2400" dirty="0" smtClean="0"/>
              <a:t> a fragment </a:t>
            </a:r>
            <a:r>
              <a:rPr lang="cs-CZ" sz="2400" dirty="0" err="1" smtClean="0"/>
              <a:t>Fc</a:t>
            </a:r>
            <a:endParaRPr lang="cs-CZ" sz="2400" dirty="0" smtClean="0"/>
          </a:p>
          <a:p>
            <a:pPr>
              <a:lnSpc>
                <a:spcPct val="80000"/>
              </a:lnSpc>
              <a:buNone/>
            </a:pPr>
            <a:r>
              <a:rPr lang="cs-CZ" sz="2400" dirty="0" smtClean="0"/>
              <a:t>        </a:t>
            </a:r>
            <a:r>
              <a:rPr lang="cs-CZ" sz="2400" dirty="0" err="1" smtClean="0"/>
              <a:t>Fc</a:t>
            </a:r>
            <a:r>
              <a:rPr lang="cs-CZ" sz="2400" dirty="0" smtClean="0"/>
              <a:t> </a:t>
            </a:r>
            <a:r>
              <a:rPr lang="cs-CZ" sz="2400" dirty="0"/>
              <a:t>části </a:t>
            </a:r>
            <a:r>
              <a:rPr lang="cs-CZ" sz="2400" dirty="0" smtClean="0"/>
              <a:t>imunoglobulinů </a:t>
            </a:r>
            <a:r>
              <a:rPr lang="cs-CZ" sz="2400" dirty="0"/>
              <a:t>jsou silně </a:t>
            </a:r>
            <a:r>
              <a:rPr lang="cs-CZ" sz="2400" dirty="0" err="1" smtClean="0"/>
              <a:t>glykosylovány</a:t>
            </a:r>
            <a:r>
              <a:rPr lang="cs-CZ" sz="2400" dirty="0"/>
              <a:t>, </a:t>
            </a:r>
            <a:endParaRPr lang="cs-CZ" sz="2400" dirty="0" smtClean="0"/>
          </a:p>
          <a:p>
            <a:pPr>
              <a:lnSpc>
                <a:spcPct val="80000"/>
              </a:lnSpc>
              <a:buNone/>
            </a:pPr>
            <a:r>
              <a:rPr lang="cs-CZ" sz="2400" dirty="0" smtClean="0"/>
              <a:t>        váží </a:t>
            </a:r>
            <a:r>
              <a:rPr lang="cs-CZ" sz="2400" dirty="0"/>
              <a:t>se </a:t>
            </a:r>
            <a:r>
              <a:rPr lang="cs-CZ" sz="2400" dirty="0" smtClean="0"/>
              <a:t>na </a:t>
            </a:r>
            <a:r>
              <a:rPr lang="cs-CZ" sz="2400" dirty="0" err="1"/>
              <a:t>Fc</a:t>
            </a:r>
            <a:r>
              <a:rPr lang="cs-CZ" sz="2400" dirty="0"/>
              <a:t> </a:t>
            </a:r>
            <a:r>
              <a:rPr lang="cs-CZ" sz="2400" dirty="0" smtClean="0"/>
              <a:t>receptory fagocytů</a:t>
            </a: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J </a:t>
            </a:r>
            <a:r>
              <a:rPr lang="cs-CZ" sz="2400" dirty="0" smtClean="0"/>
              <a:t>řetězec (molekuly některých tříd imunoglobulinů </a:t>
            </a:r>
          </a:p>
          <a:p>
            <a:pPr>
              <a:lnSpc>
                <a:spcPct val="80000"/>
              </a:lnSpc>
              <a:buNone/>
            </a:pPr>
            <a:r>
              <a:rPr lang="cs-CZ" sz="2400" dirty="0" smtClean="0"/>
              <a:t>      se skládají z několika jednotek spojených řetězcem J)</a:t>
            </a:r>
          </a:p>
          <a:p>
            <a:pPr>
              <a:lnSpc>
                <a:spcPct val="80000"/>
              </a:lnSpc>
              <a:buNone/>
            </a:pP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Sekreční </a:t>
            </a:r>
            <a:r>
              <a:rPr lang="cs-CZ" sz="2400" dirty="0" smtClean="0"/>
              <a:t>komponenta (</a:t>
            </a:r>
            <a:r>
              <a:rPr lang="cs-CZ" sz="2400" dirty="0" err="1" smtClean="0"/>
              <a:t>podjednotka</a:t>
            </a:r>
            <a:r>
              <a:rPr lang="cs-CZ" sz="2400" dirty="0" smtClean="0"/>
              <a:t> obsažená </a:t>
            </a:r>
          </a:p>
          <a:p>
            <a:pPr>
              <a:lnSpc>
                <a:spcPct val="80000"/>
              </a:lnSpc>
              <a:buNone/>
            </a:pPr>
            <a:r>
              <a:rPr lang="cs-CZ" sz="2400" dirty="0" smtClean="0"/>
              <a:t>      v sekrečním </a:t>
            </a:r>
            <a:r>
              <a:rPr lang="cs-CZ" sz="2400" dirty="0" err="1" smtClean="0"/>
              <a:t>IgA</a:t>
            </a:r>
            <a:r>
              <a:rPr lang="cs-CZ" sz="2400" dirty="0" smtClean="0"/>
              <a:t>)</a:t>
            </a:r>
            <a:endParaRPr lang="cs-CZ" sz="2400" u="sng" dirty="0"/>
          </a:p>
          <a:p>
            <a:pPr>
              <a:lnSpc>
                <a:spcPct val="80000"/>
              </a:lnSpc>
            </a:pP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vachovam\Desktop\imunoglobulin Fab, 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1739" y="3429000"/>
            <a:ext cx="2352261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9775"/>
          </a:xfrm>
        </p:spPr>
        <p:txBody>
          <a:bodyPr>
            <a:normAutofit fontScale="90000"/>
          </a:bodyPr>
          <a:lstStyle/>
          <a:p>
            <a:r>
              <a:rPr lang="cs-CZ" sz="3100" b="1" dirty="0"/>
              <a:t>Funkce imunoglobulinů</a:t>
            </a:r>
            <a:r>
              <a:rPr lang="cs-C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cs-C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cs-CZ" sz="24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683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u="sng" dirty="0"/>
              <a:t>Neutralizace </a:t>
            </a:r>
            <a:r>
              <a:rPr lang="cs-CZ" sz="2400" u="sng" dirty="0" err="1" smtClean="0"/>
              <a:t>Ag</a:t>
            </a:r>
            <a:r>
              <a:rPr lang="cs-CZ" sz="2400" u="sng" dirty="0" smtClean="0"/>
              <a:t> </a:t>
            </a:r>
            <a:r>
              <a:rPr lang="cs-CZ" sz="2400" dirty="0" smtClean="0"/>
              <a:t>(zablokování funkce </a:t>
            </a:r>
            <a:r>
              <a:rPr lang="cs-CZ" sz="2400" dirty="0" err="1" smtClean="0"/>
              <a:t>Ag</a:t>
            </a:r>
            <a:r>
              <a:rPr lang="cs-CZ" sz="2400" dirty="0" smtClean="0"/>
              <a:t>)</a:t>
            </a:r>
            <a:endParaRPr lang="cs-CZ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u="sng" dirty="0" smtClean="0"/>
              <a:t>Aktivace komplementu </a:t>
            </a:r>
            <a:r>
              <a:rPr lang="cs-CZ" sz="2400" dirty="0" smtClean="0"/>
              <a:t>(protilátky </a:t>
            </a:r>
            <a:r>
              <a:rPr lang="cs-CZ" sz="2400" dirty="0" err="1" smtClean="0"/>
              <a:t>navázené</a:t>
            </a:r>
            <a:r>
              <a:rPr lang="cs-CZ" sz="2400" dirty="0" smtClean="0"/>
              <a:t> na antigen mohou aktivovat klasickou cestu komplementu)</a:t>
            </a:r>
            <a:endParaRPr lang="cs-CZ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u="sng" dirty="0" err="1"/>
              <a:t>Opsonizace</a:t>
            </a:r>
            <a:r>
              <a:rPr lang="cs-CZ" sz="2400" dirty="0"/>
              <a:t> </a:t>
            </a:r>
            <a:r>
              <a:rPr lang="cs-CZ" sz="2400" dirty="0" smtClean="0"/>
              <a:t>(vazbou protilátky na antigenní částice a mikroorganismy se zlepšuje jejich pohlcení fagocyty)</a:t>
            </a:r>
            <a:endParaRPr lang="cs-CZ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u="sng" dirty="0"/>
              <a:t>Aktivace </a:t>
            </a:r>
            <a:r>
              <a:rPr lang="cs-CZ" sz="2400" u="sng" dirty="0" err="1"/>
              <a:t>mastocytů</a:t>
            </a:r>
            <a:r>
              <a:rPr lang="cs-CZ" sz="2400" u="sng" dirty="0"/>
              <a:t> </a:t>
            </a:r>
            <a:r>
              <a:rPr lang="cs-CZ" sz="2400" dirty="0"/>
              <a:t>prostřednictvím </a:t>
            </a:r>
            <a:r>
              <a:rPr lang="cs-CZ" sz="2400" dirty="0" err="1"/>
              <a:t>IgE</a:t>
            </a:r>
            <a:endParaRPr lang="cs-CZ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2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2400" u="sng" dirty="0" smtClean="0"/>
              <a:t>ADCC</a:t>
            </a:r>
            <a:r>
              <a:rPr lang="cs-CZ" sz="2400" dirty="0" smtClean="0"/>
              <a:t> (cytotoxická reakce závislá na protilátkách- </a:t>
            </a:r>
            <a:r>
              <a:rPr lang="cs-CZ" sz="2400" dirty="0" err="1" smtClean="0"/>
              <a:t>Fc</a:t>
            </a:r>
            <a:r>
              <a:rPr lang="cs-CZ" sz="2400" dirty="0" smtClean="0"/>
              <a:t> receptor CD 16 na povrchu NK </a:t>
            </a:r>
            <a:r>
              <a:rPr lang="cs-CZ" sz="2400" dirty="0" err="1" smtClean="0"/>
              <a:t>bb</a:t>
            </a:r>
            <a:r>
              <a:rPr lang="cs-CZ" sz="2400" dirty="0" smtClean="0"/>
              <a:t>+</a:t>
            </a:r>
            <a:r>
              <a:rPr lang="cs-CZ" sz="2400" dirty="0" err="1" smtClean="0"/>
              <a:t>opsonizovaná</a:t>
            </a:r>
            <a:r>
              <a:rPr lang="cs-CZ" sz="2400" dirty="0" smtClean="0"/>
              <a:t> buňka-aktivace NK buněk)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chovam\Desktop\IG func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4016"/>
            <a:ext cx="5580112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>
                <a:latin typeface="Tahoma" pitchFamily="34" charset="0"/>
              </a:rPr>
              <a:t>Aktivace </a:t>
            </a:r>
            <a:r>
              <a:rPr lang="cs-CZ" sz="2800" dirty="0" err="1" smtClean="0">
                <a:latin typeface="Tahoma" pitchFamily="34" charset="0"/>
              </a:rPr>
              <a:t>mastocytů</a:t>
            </a:r>
            <a:r>
              <a:rPr lang="cs-CZ" sz="2800" dirty="0" smtClean="0">
                <a:latin typeface="Tahoma" pitchFamily="34" charset="0"/>
              </a:rPr>
              <a:t> prostřednictvím </a:t>
            </a:r>
            <a:r>
              <a:rPr lang="cs-CZ" sz="2800" dirty="0" err="1" smtClean="0">
                <a:latin typeface="Tahoma" pitchFamily="34" charset="0"/>
              </a:rPr>
              <a:t>IgE</a:t>
            </a:r>
            <a:endParaRPr lang="cs-CZ" sz="2800" dirty="0">
              <a:latin typeface="Tahoma" pitchFamily="34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96752"/>
            <a:ext cx="9036496" cy="52565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FF00"/>
              </a:buClr>
              <a:buFont typeface="Wingdings" pitchFamily="2" charset="2"/>
              <a:buChar char="§"/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lnSpc>
                <a:spcPct val="90000"/>
              </a:lnSpc>
              <a:buClr>
                <a:srgbClr val="00FF00"/>
              </a:buClr>
              <a:buNone/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7205" r="4585"/>
          <a:stretch>
            <a:fillRect/>
          </a:stretch>
        </p:blipFill>
        <p:spPr bwMode="auto">
          <a:xfrm>
            <a:off x="4644008" y="1124744"/>
            <a:ext cx="4464496" cy="557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520" y="1341438"/>
            <a:ext cx="7921625" cy="518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vazbou alergenu nebo</a:t>
            </a:r>
            <a:r>
              <a:rPr kumimoji="0" lang="cs-CZ" alt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cs-CZ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mnohobuněčného parazita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</a:t>
            </a:r>
            <a:r>
              <a:rPr kumimoji="0" lang="cs-CZ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IgE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protilátky dochází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 přemostění sousedních </a:t>
            </a:r>
            <a:r>
              <a:rPr kumimoji="0" lang="cs-CZ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</a:t>
            </a:r>
            <a:r>
              <a:rPr kumimoji="0" lang="el-GR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ε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cs-CZ" altLang="cs-CZ" sz="2400" dirty="0" smtClean="0"/>
              <a:t>r</a:t>
            </a:r>
            <a:r>
              <a:rPr kumimoji="0" lang="cs-CZ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eceptorů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umístěných na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cs-CZ" altLang="cs-CZ" sz="2400" dirty="0" smtClean="0"/>
              <a:t>m</a:t>
            </a:r>
            <a:r>
              <a:rPr kumimoji="0" lang="cs-CZ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astocytech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cs-CZ" altLang="cs-CZ" sz="2400" dirty="0" smtClean="0"/>
              <a:t>dochází k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vyplavení 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preformované </a:t>
            </a:r>
            <a:r>
              <a:rPr kumimoji="0" lang="cs-CZ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mediátory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novotvořené </a:t>
            </a:r>
            <a:r>
              <a:rPr kumimoji="0" lang="cs-CZ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mediátory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cytokiny</a:t>
            </a:r>
            <a:endParaRPr kumimoji="0" lang="cs-CZ" alt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alt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cs-CZ" altLang="cs-CZ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323528" y="44624"/>
            <a:ext cx="7921625" cy="5183187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endParaRPr lang="cs-CZ" altLang="cs-CZ" sz="2400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400" b="1" u="sng" dirty="0" smtClean="0"/>
              <a:t>Preformované </a:t>
            </a:r>
            <a:r>
              <a:rPr lang="cs-CZ" altLang="cs-CZ" sz="2400" b="1" u="sng" dirty="0" err="1" smtClean="0"/>
              <a:t>mediátory</a:t>
            </a:r>
            <a:r>
              <a:rPr lang="cs-CZ" altLang="cs-CZ" sz="2400" b="1" u="sng" dirty="0" smtClean="0"/>
              <a:t>: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400" dirty="0" smtClean="0"/>
              <a:t>    </a:t>
            </a:r>
            <a:r>
              <a:rPr lang="cs-CZ" altLang="cs-CZ" sz="2400" b="1" u="sng" dirty="0" smtClean="0"/>
              <a:t>histamin </a:t>
            </a:r>
            <a:r>
              <a:rPr lang="cs-CZ" altLang="cs-CZ" sz="2400" dirty="0" smtClean="0"/>
              <a:t>- biogenní amin, způsobuje </a:t>
            </a:r>
            <a:r>
              <a:rPr lang="cs-CZ" altLang="cs-CZ" sz="2400" dirty="0" err="1" smtClean="0"/>
              <a:t>bronchokonstrikci</a:t>
            </a:r>
            <a:r>
              <a:rPr lang="cs-CZ" altLang="cs-CZ" sz="2400" dirty="0" smtClean="0"/>
              <a:t>, zvýšenou sekreci hlenu v DC, </a:t>
            </a:r>
            <a:r>
              <a:rPr lang="cs-CZ" altLang="cs-CZ" sz="2400" dirty="0" err="1" smtClean="0"/>
              <a:t>vazodilataci</a:t>
            </a:r>
            <a:r>
              <a:rPr lang="cs-CZ" altLang="cs-CZ" sz="2400" dirty="0" smtClean="0"/>
              <a:t> a zvýšenou permeabilitu stěn cév, zvýšená peristaltika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400" dirty="0" smtClean="0"/>
              <a:t>    </a:t>
            </a:r>
            <a:r>
              <a:rPr lang="cs-CZ" altLang="cs-CZ" sz="2400" b="1" u="sng" dirty="0" err="1" smtClean="0"/>
              <a:t>proteázy</a:t>
            </a:r>
            <a:r>
              <a:rPr lang="cs-CZ" altLang="cs-CZ" sz="2400" b="1" u="sng" dirty="0" smtClean="0"/>
              <a:t> </a:t>
            </a:r>
            <a:r>
              <a:rPr lang="cs-CZ" altLang="cs-CZ" sz="2400" dirty="0" smtClean="0"/>
              <a:t>– </a:t>
            </a:r>
            <a:r>
              <a:rPr lang="cs-CZ" altLang="cs-CZ" sz="2400" dirty="0" err="1" smtClean="0"/>
              <a:t>tryptáza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chymáza</a:t>
            </a:r>
            <a:r>
              <a:rPr lang="cs-CZ" altLang="cs-CZ" sz="2400" dirty="0" smtClean="0"/>
              <a:t>, katepsin, karboxypeptidáza A,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400" dirty="0" smtClean="0"/>
              <a:t>                      </a:t>
            </a:r>
            <a:r>
              <a:rPr lang="cs-CZ" altLang="cs-CZ" sz="2400" dirty="0" err="1" smtClean="0"/>
              <a:t>kininogenáza</a:t>
            </a:r>
            <a:endParaRPr lang="cs-CZ" altLang="cs-CZ" sz="2400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400" dirty="0" smtClean="0"/>
              <a:t>    </a:t>
            </a:r>
            <a:r>
              <a:rPr lang="cs-CZ" altLang="cs-CZ" sz="2400" b="1" u="sng" dirty="0" smtClean="0"/>
              <a:t>proteoglykany</a:t>
            </a:r>
            <a:r>
              <a:rPr lang="cs-CZ" altLang="cs-CZ" sz="2400" dirty="0" smtClean="0"/>
              <a:t> – heparin, chondroitin sulfát</a:t>
            </a:r>
          </a:p>
          <a:p>
            <a:pPr algn="just" eaLnBrk="1" hangingPunct="1">
              <a:buFont typeface="Wingdings 2" pitchFamily="18" charset="2"/>
              <a:buNone/>
            </a:pPr>
            <a:endParaRPr lang="cs-CZ" altLang="cs-CZ" sz="2400" b="1" u="sng" dirty="0" smtClean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7205" r="4585"/>
          <a:stretch>
            <a:fillRect/>
          </a:stretch>
        </p:blipFill>
        <p:spPr bwMode="auto">
          <a:xfrm>
            <a:off x="6228184" y="3106628"/>
            <a:ext cx="2908773" cy="36347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481"/>
            <a:ext cx="7921625" cy="5184775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b="1" u="sng" dirty="0" smtClean="0"/>
              <a:t>Novotvořené </a:t>
            </a:r>
            <a:r>
              <a:rPr lang="cs-CZ" altLang="cs-CZ" sz="2600" b="1" u="sng" dirty="0" err="1" smtClean="0"/>
              <a:t>mediátory</a:t>
            </a:r>
            <a:endParaRPr lang="cs-CZ" altLang="cs-CZ" sz="2600" b="1" u="sng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dirty="0" smtClean="0"/>
              <a:t>Přemostění molekul </a:t>
            </a:r>
            <a:r>
              <a:rPr lang="cs-CZ" altLang="cs-CZ" sz="2600" dirty="0" err="1" smtClean="0"/>
              <a:t>IgE</a:t>
            </a:r>
            <a:r>
              <a:rPr lang="cs-CZ" altLang="cs-CZ" sz="2600" dirty="0" smtClean="0"/>
              <a:t> na povrchu </a:t>
            </a:r>
            <a:r>
              <a:rPr lang="cs-CZ" altLang="cs-CZ" sz="2600" dirty="0" err="1" smtClean="0"/>
              <a:t>mastocytů</a:t>
            </a:r>
            <a:r>
              <a:rPr lang="cs-CZ" altLang="cs-CZ" sz="2600" dirty="0" smtClean="0"/>
              <a:t> vede k aktivaci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dirty="0" err="1" smtClean="0"/>
              <a:t>fosfolipázy</a:t>
            </a:r>
            <a:r>
              <a:rPr lang="cs-CZ" altLang="cs-CZ" sz="2600" dirty="0" smtClean="0"/>
              <a:t> A2 –  uvolňuje </a:t>
            </a:r>
            <a:r>
              <a:rPr lang="cs-CZ" altLang="cs-CZ" sz="2600" dirty="0" err="1" smtClean="0"/>
              <a:t>kys</a:t>
            </a:r>
            <a:r>
              <a:rPr lang="cs-CZ" altLang="cs-CZ" sz="2600" dirty="0" smtClean="0"/>
              <a:t>. arachidonovou a PAF z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dirty="0" smtClean="0"/>
              <a:t>membránových fosfolipidů       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dirty="0" smtClean="0"/>
              <a:t>       </a:t>
            </a:r>
            <a:r>
              <a:rPr lang="cs-CZ" altLang="cs-CZ" sz="2600" b="1" dirty="0" err="1" smtClean="0"/>
              <a:t>kys</a:t>
            </a:r>
            <a:r>
              <a:rPr lang="cs-CZ" altLang="cs-CZ" sz="2600" b="1" dirty="0" smtClean="0"/>
              <a:t>. arachidonová </a:t>
            </a:r>
            <a:r>
              <a:rPr lang="cs-CZ" altLang="cs-CZ" sz="2600" dirty="0" smtClean="0"/>
              <a:t>je metabolizována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dirty="0" smtClean="0"/>
              <a:t>      -  </a:t>
            </a:r>
            <a:r>
              <a:rPr lang="cs-CZ" altLang="cs-CZ" sz="2600" i="1" u="sng" dirty="0" err="1" smtClean="0"/>
              <a:t>cyklooxygenázou</a:t>
            </a:r>
            <a:r>
              <a:rPr lang="cs-CZ" altLang="cs-CZ" sz="2600" u="sng" dirty="0" smtClean="0"/>
              <a:t> za vzniku </a:t>
            </a:r>
            <a:r>
              <a:rPr lang="cs-CZ" altLang="cs-CZ" sz="2600" b="1" u="sng" dirty="0" smtClean="0"/>
              <a:t>prostaglandinu D2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b="1" dirty="0" smtClean="0"/>
              <a:t>      </a:t>
            </a:r>
            <a:r>
              <a:rPr lang="cs-CZ" altLang="cs-CZ" sz="2600" dirty="0" smtClean="0"/>
              <a:t>(</a:t>
            </a:r>
            <a:r>
              <a:rPr lang="cs-CZ" altLang="cs-CZ" sz="2600" dirty="0" err="1" smtClean="0"/>
              <a:t>bronchokonstrikce</a:t>
            </a:r>
            <a:r>
              <a:rPr lang="cs-CZ" altLang="cs-CZ" sz="2600" dirty="0" smtClean="0"/>
              <a:t>, </a:t>
            </a:r>
            <a:r>
              <a:rPr lang="cs-CZ" altLang="cs-CZ" sz="2600" dirty="0" err="1" smtClean="0"/>
              <a:t>vadodilatace</a:t>
            </a:r>
            <a:r>
              <a:rPr lang="cs-CZ" altLang="cs-CZ" sz="2600" dirty="0" smtClean="0"/>
              <a:t>, zvýšení cévní permeability,    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dirty="0" smtClean="0"/>
              <a:t>       přímo aktivuje </a:t>
            </a:r>
            <a:r>
              <a:rPr lang="cs-CZ" altLang="cs-CZ" sz="2600" dirty="0" err="1" smtClean="0"/>
              <a:t>eosinofily</a:t>
            </a:r>
            <a:r>
              <a:rPr lang="cs-CZ" altLang="cs-CZ" sz="2600" dirty="0" smtClean="0"/>
              <a:t>)</a:t>
            </a:r>
            <a:endParaRPr lang="cs-CZ" altLang="cs-CZ" sz="2600" b="1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i="1" dirty="0" smtClean="0"/>
              <a:t>      -   </a:t>
            </a:r>
            <a:r>
              <a:rPr lang="cs-CZ" altLang="cs-CZ" sz="2600" i="1" u="sng" dirty="0" smtClean="0"/>
              <a:t>5-</a:t>
            </a:r>
            <a:r>
              <a:rPr lang="cs-CZ" altLang="cs-CZ" sz="2600" i="1" u="sng" dirty="0" err="1" smtClean="0"/>
              <a:t>lipoxygenázou</a:t>
            </a:r>
            <a:r>
              <a:rPr lang="cs-CZ" altLang="cs-CZ" sz="2600" u="sng" dirty="0" smtClean="0"/>
              <a:t> za vzniku </a:t>
            </a:r>
            <a:r>
              <a:rPr lang="cs-CZ" altLang="cs-CZ" sz="2600" b="1" u="sng" dirty="0" err="1" smtClean="0"/>
              <a:t>leukotrienů</a:t>
            </a:r>
            <a:r>
              <a:rPr lang="cs-CZ" altLang="cs-CZ" sz="2600" b="1" u="sng" dirty="0" smtClean="0"/>
              <a:t>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b="1" dirty="0" smtClean="0"/>
              <a:t>      </a:t>
            </a:r>
            <a:r>
              <a:rPr lang="cs-CZ" altLang="cs-CZ" sz="2600" dirty="0" smtClean="0"/>
              <a:t>(LTB4 zvyšuje expresi adhezivních molekul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dirty="0" smtClean="0"/>
              <a:t>      na leukocytech, LTC4, LTD4 a LTE4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dirty="0" smtClean="0"/>
              <a:t>      navozí prolongovanou </a:t>
            </a:r>
            <a:r>
              <a:rPr lang="cs-CZ" altLang="cs-CZ" sz="2600" dirty="0" err="1" smtClean="0"/>
              <a:t>bronchokonstrikci</a:t>
            </a:r>
            <a:r>
              <a:rPr lang="cs-CZ" altLang="cs-CZ" sz="2600" dirty="0" smtClean="0"/>
              <a:t>,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dirty="0" smtClean="0"/>
              <a:t>       nárůst kapilární permeability, působí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dirty="0" smtClean="0"/>
              <a:t>      chemotakticky na </a:t>
            </a:r>
            <a:r>
              <a:rPr lang="cs-CZ" altLang="cs-CZ" sz="2600" dirty="0" err="1" smtClean="0"/>
              <a:t>eosinofily</a:t>
            </a:r>
            <a:r>
              <a:rPr lang="cs-CZ" altLang="cs-CZ" sz="2600" dirty="0" smtClean="0"/>
              <a:t> a </a:t>
            </a:r>
            <a:r>
              <a:rPr lang="cs-CZ" altLang="cs-CZ" sz="2600" dirty="0" err="1" smtClean="0"/>
              <a:t>neutrofily</a:t>
            </a:r>
            <a:r>
              <a:rPr lang="cs-CZ" altLang="cs-CZ" sz="2600" dirty="0" smtClean="0"/>
              <a:t>)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600" dirty="0" smtClean="0"/>
              <a:t>       </a:t>
            </a:r>
            <a:r>
              <a:rPr lang="cs-CZ" altLang="cs-CZ" sz="2600" b="1" dirty="0" smtClean="0"/>
              <a:t>PAF</a:t>
            </a:r>
            <a:r>
              <a:rPr lang="cs-CZ" altLang="cs-CZ" sz="2600" dirty="0" smtClean="0"/>
              <a:t> obdobné účinky jako výše uvedené</a:t>
            </a:r>
          </a:p>
          <a:p>
            <a:pPr algn="just" eaLnBrk="1" hangingPunct="1">
              <a:buFont typeface="Wingdings 2" pitchFamily="18" charset="2"/>
              <a:buNone/>
            </a:pPr>
            <a:endParaRPr lang="cs-CZ" altLang="cs-CZ" sz="2000" dirty="0" smtClean="0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251520" y="2060848"/>
            <a:ext cx="3603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>
            <a:off x="179512" y="5445224"/>
            <a:ext cx="3603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 l="7205" r="4585"/>
          <a:stretch>
            <a:fillRect/>
          </a:stretch>
        </p:blipFill>
        <p:spPr bwMode="auto">
          <a:xfrm>
            <a:off x="6228184" y="3106628"/>
            <a:ext cx="2908773" cy="36347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539552" y="188640"/>
            <a:ext cx="7921625" cy="518477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endParaRPr lang="cs-CZ" altLang="cs-CZ" sz="2000" b="1" u="sng" dirty="0" smtClean="0"/>
          </a:p>
          <a:p>
            <a:pPr algn="just" eaLnBrk="1" hangingPunct="1">
              <a:buFont typeface="Wingdings 2" pitchFamily="18" charset="2"/>
              <a:buNone/>
            </a:pPr>
            <a:endParaRPr lang="cs-CZ" altLang="cs-CZ" sz="2200" b="1" u="sng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200" b="1" u="sng" dirty="0" err="1" smtClean="0"/>
              <a:t>Cytokiny</a:t>
            </a:r>
            <a:r>
              <a:rPr lang="cs-CZ" altLang="cs-CZ" sz="2200" b="1" u="sng" dirty="0" smtClean="0"/>
              <a:t> produkované </a:t>
            </a:r>
            <a:r>
              <a:rPr lang="cs-CZ" altLang="cs-CZ" sz="2200" b="1" u="sng" dirty="0" err="1" smtClean="0"/>
              <a:t>mastocyty</a:t>
            </a:r>
            <a:r>
              <a:rPr lang="cs-CZ" altLang="cs-CZ" sz="2200" b="1" u="sng" dirty="0" smtClean="0"/>
              <a:t> a </a:t>
            </a:r>
            <a:r>
              <a:rPr lang="cs-CZ" altLang="cs-CZ" sz="2200" b="1" u="sng" dirty="0" err="1" smtClean="0"/>
              <a:t>bazofily</a:t>
            </a:r>
            <a:endParaRPr lang="cs-CZ" altLang="cs-CZ" sz="2200" b="1" u="sng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200" dirty="0" smtClean="0"/>
              <a:t>IL 4 a 13 podporují tvorbu </a:t>
            </a:r>
            <a:r>
              <a:rPr lang="cs-CZ" altLang="cs-CZ" sz="2200" dirty="0" err="1" smtClean="0"/>
              <a:t>IgE</a:t>
            </a:r>
            <a:r>
              <a:rPr lang="cs-CZ" altLang="cs-CZ" sz="2200" dirty="0" smtClean="0"/>
              <a:t> protilátek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200" dirty="0" smtClean="0"/>
              <a:t>IL 5         proliferační faktor a </a:t>
            </a:r>
            <a:r>
              <a:rPr lang="cs-CZ" altLang="cs-CZ" sz="2200" dirty="0" err="1" smtClean="0"/>
              <a:t>chemoatraktant</a:t>
            </a:r>
            <a:r>
              <a:rPr lang="cs-CZ" altLang="cs-CZ" sz="2200" dirty="0" smtClean="0"/>
              <a:t> pro </a:t>
            </a:r>
            <a:r>
              <a:rPr lang="cs-CZ" altLang="cs-CZ" sz="2200" dirty="0" err="1" smtClean="0"/>
              <a:t>eosinofily</a:t>
            </a:r>
            <a:endParaRPr lang="cs-CZ" altLang="cs-CZ" sz="2200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200" dirty="0" smtClean="0"/>
              <a:t>TNF-</a:t>
            </a:r>
            <a:r>
              <a:rPr lang="el-GR" altLang="cs-CZ" sz="2200" dirty="0" smtClean="0"/>
              <a:t>α</a:t>
            </a:r>
            <a:r>
              <a:rPr lang="cs-CZ" altLang="cs-CZ" sz="2200" dirty="0" smtClean="0"/>
              <a:t>    zvyšuje expresi adhezivních molekul na cévním endotelu,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200" dirty="0" smtClean="0"/>
              <a:t>              umožňuje vycestování </a:t>
            </a:r>
            <a:r>
              <a:rPr lang="cs-CZ" altLang="cs-CZ" sz="2200" dirty="0" err="1" smtClean="0"/>
              <a:t>eosinofilů</a:t>
            </a:r>
            <a:r>
              <a:rPr lang="cs-CZ" altLang="cs-CZ" sz="2200" dirty="0" smtClean="0"/>
              <a:t> a </a:t>
            </a:r>
            <a:r>
              <a:rPr lang="cs-CZ" altLang="cs-CZ" sz="2200" dirty="0" err="1" smtClean="0"/>
              <a:t>neutrofilů</a:t>
            </a:r>
            <a:r>
              <a:rPr lang="cs-CZ" altLang="cs-CZ" sz="2200" dirty="0" smtClean="0"/>
              <a:t> mimo cévní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altLang="cs-CZ" sz="2200" dirty="0" smtClean="0"/>
              <a:t>              řečiště</a:t>
            </a:r>
          </a:p>
          <a:p>
            <a:pPr algn="just" eaLnBrk="1" hangingPunct="1">
              <a:buFont typeface="Wingdings 2" pitchFamily="18" charset="2"/>
              <a:buNone/>
            </a:pPr>
            <a:endParaRPr lang="cs-CZ" altLang="cs-CZ" sz="2000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7205" r="4585"/>
          <a:stretch>
            <a:fillRect/>
          </a:stretch>
        </p:blipFill>
        <p:spPr bwMode="auto">
          <a:xfrm>
            <a:off x="6156176" y="3178636"/>
            <a:ext cx="2908773" cy="36347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476672"/>
            <a:ext cx="9036496" cy="52565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FF00"/>
              </a:buClr>
              <a:buFont typeface="Wingdings" pitchFamily="2" charset="2"/>
              <a:buChar char="§"/>
            </a:pPr>
            <a:r>
              <a:rPr lang="cs-CZ" sz="2400" b="1" u="sng" dirty="0" smtClean="0">
                <a:latin typeface="Tahoma" pitchFamily="34" charset="0"/>
              </a:rPr>
              <a:t>ADCC</a:t>
            </a:r>
            <a:r>
              <a:rPr lang="cs-CZ" sz="24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antibody</a:t>
            </a:r>
            <a:r>
              <a:rPr lang="cs-CZ" sz="2400" dirty="0" smtClean="0"/>
              <a:t>-</a:t>
            </a:r>
            <a:r>
              <a:rPr lang="cs-CZ" sz="2400" dirty="0" err="1" smtClean="0"/>
              <a:t>dependent</a:t>
            </a:r>
            <a:r>
              <a:rPr lang="cs-CZ" sz="2400" dirty="0" smtClean="0"/>
              <a:t> </a:t>
            </a:r>
            <a:r>
              <a:rPr lang="cs-CZ" sz="2400" dirty="0" err="1" smtClean="0"/>
              <a:t>cellular</a:t>
            </a:r>
            <a:r>
              <a:rPr lang="cs-CZ" sz="2400" dirty="0" smtClean="0"/>
              <a:t> cytotoxicity, cytotoxická reakce závislá na protilátkách) :  NK  buňky rozpoznají buňku </a:t>
            </a:r>
            <a:r>
              <a:rPr lang="cs-CZ" sz="2400" dirty="0" err="1" smtClean="0"/>
              <a:t>opsonizovanou</a:t>
            </a:r>
            <a:r>
              <a:rPr lang="cs-CZ" sz="2400" dirty="0" smtClean="0"/>
              <a:t> </a:t>
            </a:r>
            <a:r>
              <a:rPr lang="cs-CZ" sz="2400" dirty="0" err="1" smtClean="0"/>
              <a:t>IgG</a:t>
            </a:r>
            <a:r>
              <a:rPr lang="cs-CZ" sz="2400" dirty="0" smtClean="0"/>
              <a:t> protilátkami prostřednictvím svých </a:t>
            </a:r>
            <a:r>
              <a:rPr lang="cs-CZ" sz="2400" dirty="0" err="1" smtClean="0"/>
              <a:t>Fc</a:t>
            </a:r>
            <a:r>
              <a:rPr lang="cs-CZ" sz="2400" dirty="0" smtClean="0"/>
              <a:t> </a:t>
            </a:r>
            <a:r>
              <a:rPr lang="cs-CZ" sz="2400" dirty="0" err="1" smtClean="0"/>
              <a:t>rereptorů</a:t>
            </a:r>
            <a:r>
              <a:rPr lang="cs-CZ" sz="2400" dirty="0" smtClean="0"/>
              <a:t> CD 16, což vede k aktivaci cytotoxických mechanismů (</a:t>
            </a:r>
            <a:r>
              <a:rPr lang="cs-CZ" sz="2400" dirty="0" err="1" smtClean="0"/>
              <a:t>degranulaci</a:t>
            </a:r>
            <a:r>
              <a:rPr lang="cs-CZ" sz="2400" dirty="0" smtClean="0"/>
              <a:t> NK buněk)</a:t>
            </a:r>
            <a:endParaRPr lang="cs-CZ" sz="2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074" name="Picture 2" descr="C:\Users\vachovam\Desktop\2000px-Antibody-dependent_Cellular_Cytotoxicity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88" y="2362651"/>
            <a:ext cx="7884368" cy="445072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Zástupný symbol pro obsah 1"/>
          <p:cNvSpPr>
            <a:spLocks noGrp="1"/>
          </p:cNvSpPr>
          <p:nvPr>
            <p:ph idx="1"/>
          </p:nvPr>
        </p:nvSpPr>
        <p:spPr>
          <a:xfrm>
            <a:off x="428625" y="2928938"/>
            <a:ext cx="8229600" cy="11906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cs-CZ" sz="4000" b="1" dirty="0" smtClean="0">
                <a:solidFill>
                  <a:srgbClr val="002060"/>
                </a:solidFill>
              </a:rPr>
              <a:t>B lymfocyty</a:t>
            </a:r>
            <a:endParaRPr lang="cs-CZ" sz="4000" dirty="0" smtClean="0">
              <a:solidFill>
                <a:srgbClr val="002060"/>
              </a:solidFill>
            </a:endParaRPr>
          </a:p>
        </p:txBody>
      </p:sp>
      <p:pic>
        <p:nvPicPr>
          <p:cNvPr id="78850" name="Picture 2" descr="http://www.biooncology.com/images/therapeutic-targets/b-cell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85750"/>
            <a:ext cx="2643187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0387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Třídy </a:t>
            </a:r>
            <a:r>
              <a:rPr lang="cs-CZ" sz="2800" b="1" dirty="0" smtClean="0">
                <a:solidFill>
                  <a:srgbClr val="002060"/>
                </a:solidFill>
              </a:rPr>
              <a:t>imunoglobulinů </a:t>
            </a:r>
            <a:r>
              <a:rPr lang="cs-CZ" sz="2800" b="1" dirty="0">
                <a:solidFill>
                  <a:srgbClr val="002060"/>
                </a:solidFill>
              </a:rPr>
              <a:t>a jejich funkce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00108"/>
            <a:ext cx="8785225" cy="58578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200" dirty="0"/>
              <a:t>Rozlišujeme podle konstantní části H řetězce</a:t>
            </a:r>
          </a:p>
          <a:p>
            <a:pPr>
              <a:lnSpc>
                <a:spcPct val="90000"/>
              </a:lnSpc>
            </a:pPr>
            <a:r>
              <a:rPr lang="cs-CZ" sz="2200" dirty="0" err="1"/>
              <a:t>IgM</a:t>
            </a:r>
            <a:r>
              <a:rPr lang="cs-CZ" sz="2200" dirty="0"/>
              <a:t>, </a:t>
            </a:r>
            <a:r>
              <a:rPr lang="cs-CZ" sz="2200" dirty="0" err="1"/>
              <a:t>IgD</a:t>
            </a:r>
            <a:r>
              <a:rPr lang="cs-CZ" sz="2200" dirty="0"/>
              <a:t>, </a:t>
            </a:r>
            <a:r>
              <a:rPr lang="cs-CZ" sz="2200" dirty="0" err="1"/>
              <a:t>IgG</a:t>
            </a:r>
            <a:r>
              <a:rPr lang="cs-CZ" sz="2200" dirty="0"/>
              <a:t> ( IgG1 – IgG4), </a:t>
            </a:r>
            <a:r>
              <a:rPr lang="cs-CZ" sz="2200" dirty="0" err="1"/>
              <a:t>IgA</a:t>
            </a:r>
            <a:r>
              <a:rPr lang="cs-CZ" sz="2200" dirty="0"/>
              <a:t> (IgA1, IgA2), </a:t>
            </a:r>
            <a:r>
              <a:rPr lang="cs-CZ" sz="2200" dirty="0" err="1" smtClean="0"/>
              <a:t>IgE</a:t>
            </a:r>
            <a:endParaRPr lang="cs-CZ" sz="2200" dirty="0"/>
          </a:p>
          <a:p>
            <a:pPr>
              <a:lnSpc>
                <a:spcPct val="90000"/>
              </a:lnSpc>
            </a:pPr>
            <a:endParaRPr lang="cs-CZ" sz="2200" dirty="0"/>
          </a:p>
          <a:p>
            <a:pPr>
              <a:lnSpc>
                <a:spcPct val="90000"/>
              </a:lnSpc>
            </a:pPr>
            <a:r>
              <a:rPr lang="cs-CZ" sz="2200" b="1" dirty="0" err="1">
                <a:solidFill>
                  <a:srgbClr val="0070C0"/>
                </a:solidFill>
              </a:rPr>
              <a:t>IgM</a:t>
            </a:r>
            <a:r>
              <a:rPr lang="cs-CZ" sz="2200" dirty="0"/>
              <a:t> - jako monomer tvoří BCR	</a:t>
            </a:r>
            <a:br>
              <a:rPr lang="cs-CZ" sz="2200" dirty="0"/>
            </a:br>
            <a:r>
              <a:rPr lang="cs-CZ" sz="2200" dirty="0"/>
              <a:t>       - </a:t>
            </a:r>
            <a:r>
              <a:rPr lang="cs-CZ" sz="2200" dirty="0" err="1"/>
              <a:t>sekretovaný</a:t>
            </a:r>
            <a:r>
              <a:rPr lang="cs-CZ" sz="2200" dirty="0"/>
              <a:t> ve formě </a:t>
            </a:r>
            <a:r>
              <a:rPr lang="cs-CZ" sz="2200" dirty="0" err="1"/>
              <a:t>pentamerů</a:t>
            </a:r>
            <a:r>
              <a:rPr lang="cs-CZ" sz="2200" dirty="0"/>
              <a:t>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         (</a:t>
            </a:r>
            <a:r>
              <a:rPr lang="cs-CZ" sz="2200" dirty="0"/>
              <a:t>10 vazebných míst)</a:t>
            </a:r>
            <a:br>
              <a:rPr lang="cs-CZ" sz="2200" dirty="0"/>
            </a:br>
            <a:r>
              <a:rPr lang="cs-CZ" sz="2200" dirty="0"/>
              <a:t>       - první </a:t>
            </a:r>
            <a:r>
              <a:rPr lang="cs-CZ" sz="2200" dirty="0" err="1"/>
              <a:t>izotyp</a:t>
            </a:r>
            <a:r>
              <a:rPr lang="cs-CZ" sz="2200" dirty="0"/>
              <a:t>, který se tvoří po setkání s </a:t>
            </a:r>
            <a:r>
              <a:rPr lang="cs-CZ" sz="2200" dirty="0" err="1"/>
              <a:t>Ag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       - </a:t>
            </a:r>
            <a:r>
              <a:rPr lang="cs-CZ" sz="2200" dirty="0" smtClean="0"/>
              <a:t>funkce : neutralizace </a:t>
            </a:r>
            <a:r>
              <a:rPr lang="cs-CZ" sz="2200" dirty="0" err="1"/>
              <a:t>Ag</a:t>
            </a:r>
            <a:r>
              <a:rPr lang="cs-CZ" sz="2200" dirty="0"/>
              <a:t>, aktivuje komplement, </a:t>
            </a:r>
            <a:r>
              <a:rPr lang="cs-CZ" sz="2200" dirty="0" smtClean="0"/>
              <a:t>neváže</a:t>
            </a:r>
            <a:br>
              <a:rPr lang="cs-CZ" sz="2200" dirty="0" smtClean="0"/>
            </a:br>
            <a:r>
              <a:rPr lang="cs-CZ" sz="2200" dirty="0" smtClean="0"/>
              <a:t>         </a:t>
            </a:r>
            <a:r>
              <a:rPr lang="cs-CZ" sz="2200" dirty="0"/>
              <a:t>se na </a:t>
            </a:r>
            <a:r>
              <a:rPr lang="cs-CZ" sz="2200" dirty="0" err="1" smtClean="0"/>
              <a:t>Fc</a:t>
            </a:r>
            <a:r>
              <a:rPr lang="cs-CZ" sz="2200" dirty="0" smtClean="0"/>
              <a:t> </a:t>
            </a:r>
            <a:r>
              <a:rPr lang="cs-CZ" sz="2200" dirty="0"/>
              <a:t>receptory fagocytů</a:t>
            </a:r>
            <a:br>
              <a:rPr lang="cs-CZ" sz="2200" dirty="0"/>
            </a:br>
            <a:r>
              <a:rPr lang="cs-CZ" sz="2200" dirty="0"/>
              <a:t>       - (koncentrace 0,9 – 2,5 g/l; </a:t>
            </a:r>
            <a:r>
              <a:rPr lang="cs-CZ" sz="2200" dirty="0" err="1"/>
              <a:t>biol</a:t>
            </a:r>
            <a:r>
              <a:rPr lang="cs-CZ" sz="2200" dirty="0"/>
              <a:t>. poločas 6 dnů)</a:t>
            </a:r>
          </a:p>
          <a:p>
            <a:pPr>
              <a:lnSpc>
                <a:spcPct val="90000"/>
              </a:lnSpc>
            </a:pPr>
            <a:endParaRPr lang="cs-CZ" sz="2200" dirty="0" smtClean="0"/>
          </a:p>
          <a:p>
            <a:pPr>
              <a:lnSpc>
                <a:spcPct val="90000"/>
              </a:lnSpc>
            </a:pPr>
            <a:endParaRPr lang="cs-CZ" sz="2200" dirty="0"/>
          </a:p>
          <a:p>
            <a:pPr>
              <a:lnSpc>
                <a:spcPct val="90000"/>
              </a:lnSpc>
            </a:pPr>
            <a:r>
              <a:rPr lang="cs-CZ" sz="2200" b="1" dirty="0" err="1">
                <a:solidFill>
                  <a:srgbClr val="0070C0"/>
                </a:solidFill>
              </a:rPr>
              <a:t>IgD</a:t>
            </a:r>
            <a:r>
              <a:rPr lang="cs-CZ" sz="2200" dirty="0"/>
              <a:t> - jako monomer tvoří BCR</a:t>
            </a:r>
            <a:br>
              <a:rPr lang="cs-CZ" sz="2200" dirty="0"/>
            </a:br>
            <a:r>
              <a:rPr lang="cs-CZ" sz="2200" dirty="0"/>
              <a:t>       - v séru se nachází ve velmi malé koncentraci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200" dirty="0"/>
              <a:t>        </a:t>
            </a:r>
            <a:r>
              <a:rPr lang="cs-CZ" sz="2200" dirty="0" smtClean="0"/>
              <a:t>     </a:t>
            </a:r>
            <a:r>
              <a:rPr lang="cs-CZ" sz="2200" dirty="0"/>
              <a:t>- (koncentrace 0,1 g/l; </a:t>
            </a:r>
            <a:r>
              <a:rPr lang="cs-CZ" sz="2200" dirty="0" err="1"/>
              <a:t>biol</a:t>
            </a:r>
            <a:r>
              <a:rPr lang="cs-CZ" sz="2200" dirty="0"/>
              <a:t>. poločas 3 dny</a:t>
            </a:r>
            <a:r>
              <a:rPr lang="cs-CZ" sz="2200" dirty="0" smtClean="0"/>
              <a:t>)     </a:t>
            </a:r>
            <a:endParaRPr lang="cs-CZ" sz="2200" dirty="0"/>
          </a:p>
          <a:p>
            <a:pPr>
              <a:lnSpc>
                <a:spcPct val="90000"/>
              </a:lnSpc>
            </a:pPr>
            <a:endParaRPr lang="cs-CZ" sz="2400" dirty="0"/>
          </a:p>
        </p:txBody>
      </p:sp>
      <p:pic>
        <p:nvPicPr>
          <p:cNvPr id="4" name="irc_mi" descr="http://www.infoescola.com/wp-content/uploads/2010/04/IgM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000240"/>
            <a:ext cx="2571736" cy="229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https://encrypted-tbn0.gstatic.com/images?q=tbn:ANd9GcRJUAubi1THHCWly0Ou49mK4LvdnAzAaFXfrxzwdm4OOQrX91Y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857760"/>
            <a:ext cx="1362078" cy="154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497888" cy="50419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cs-CZ" sz="2400" b="1" dirty="0" err="1">
                <a:solidFill>
                  <a:srgbClr val="0070C0"/>
                </a:solidFill>
              </a:rPr>
              <a:t>IgG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dirty="0"/>
              <a:t>- </a:t>
            </a:r>
            <a:r>
              <a:rPr lang="cs-CZ" sz="2400" dirty="0" smtClean="0"/>
              <a:t>tvořen při sekundární imunitní odpovědi </a:t>
            </a:r>
          </a:p>
          <a:p>
            <a:pPr>
              <a:lnSpc>
                <a:spcPct val="130000"/>
              </a:lnSpc>
              <a:buNone/>
            </a:pPr>
            <a:r>
              <a:rPr lang="cs-CZ" sz="2400" dirty="0" smtClean="0"/>
              <a:t>            - </a:t>
            </a:r>
            <a:r>
              <a:rPr lang="cs-CZ" sz="2400" dirty="0" err="1" smtClean="0"/>
              <a:t>izotypy</a:t>
            </a:r>
            <a:r>
              <a:rPr lang="cs-CZ" sz="2400" dirty="0" smtClean="0"/>
              <a:t> IgG1-IgG4 </a:t>
            </a:r>
          </a:p>
          <a:p>
            <a:pPr>
              <a:lnSpc>
                <a:spcPct val="130000"/>
              </a:lnSpc>
              <a:buNone/>
            </a:pPr>
            <a:r>
              <a:rPr lang="cs-CZ" sz="2400" dirty="0" smtClean="0"/>
              <a:t>            - funkce: neutralizace, </a:t>
            </a:r>
            <a:r>
              <a:rPr lang="cs-CZ" sz="2400" dirty="0" err="1" smtClean="0"/>
              <a:t>opsonizace</a:t>
            </a:r>
            <a:r>
              <a:rPr lang="cs-CZ" sz="2400" dirty="0" smtClean="0"/>
              <a:t>, aktivace </a:t>
            </a:r>
            <a:br>
              <a:rPr lang="cs-CZ" sz="2400" dirty="0" smtClean="0"/>
            </a:br>
            <a:r>
              <a:rPr lang="cs-CZ" sz="2400" dirty="0" smtClean="0"/>
              <a:t>          komplementu, ADCC</a:t>
            </a:r>
          </a:p>
          <a:p>
            <a:pPr>
              <a:lnSpc>
                <a:spcPct val="130000"/>
              </a:lnSpc>
              <a:buNone/>
            </a:pPr>
            <a:r>
              <a:rPr lang="cs-CZ" sz="2400" dirty="0" smtClean="0"/>
              <a:t>            - jednotlivé </a:t>
            </a:r>
            <a:r>
              <a:rPr lang="cs-CZ" sz="2400" dirty="0" err="1"/>
              <a:t>izotypy</a:t>
            </a:r>
            <a:r>
              <a:rPr lang="cs-CZ" sz="2400" dirty="0"/>
              <a:t> IgG1-IgG4 se liší schopností </a:t>
            </a:r>
            <a:br>
              <a:rPr lang="cs-CZ" sz="2400" dirty="0"/>
            </a:br>
            <a:r>
              <a:rPr lang="cs-CZ" sz="2400" dirty="0"/>
              <a:t>         aktivovat komplement a vázat se na </a:t>
            </a:r>
            <a:r>
              <a:rPr lang="cs-CZ" sz="2400" dirty="0" err="1"/>
              <a:t>Fc</a:t>
            </a:r>
            <a:r>
              <a:rPr lang="cs-CZ" sz="2400" dirty="0"/>
              <a:t> receptory </a:t>
            </a:r>
            <a:br>
              <a:rPr lang="cs-CZ" sz="2400" dirty="0"/>
            </a:br>
            <a:r>
              <a:rPr lang="cs-CZ" sz="2400" dirty="0"/>
              <a:t>         fagocytů (</a:t>
            </a:r>
            <a:r>
              <a:rPr lang="cs-CZ" sz="2400" dirty="0" err="1"/>
              <a:t>opsonizace</a:t>
            </a:r>
            <a:r>
              <a:rPr lang="cs-CZ" sz="2400" dirty="0"/>
              <a:t>)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cs-CZ" sz="2400" dirty="0"/>
              <a:t>           </a:t>
            </a:r>
            <a:r>
              <a:rPr lang="cs-CZ" sz="2400" dirty="0" smtClean="0"/>
              <a:t> </a:t>
            </a:r>
            <a:r>
              <a:rPr lang="cs-CZ" sz="2400" dirty="0"/>
              <a:t>- přestupuje placentou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cs-CZ" sz="2400" dirty="0"/>
              <a:t>           </a:t>
            </a:r>
            <a:r>
              <a:rPr lang="cs-CZ" sz="2400" dirty="0" smtClean="0"/>
              <a:t> - </a:t>
            </a:r>
            <a:r>
              <a:rPr lang="cs-CZ" sz="2400" dirty="0"/>
              <a:t>(koncentrace 8 – 18 g/l; </a:t>
            </a:r>
            <a:r>
              <a:rPr lang="cs-CZ" sz="2400" dirty="0" err="1"/>
              <a:t>biol</a:t>
            </a:r>
            <a:r>
              <a:rPr lang="cs-CZ" sz="2400" dirty="0"/>
              <a:t>. poločas 21 dnů)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692696"/>
            <a:ext cx="8784976" cy="6336704"/>
          </a:xfrm>
        </p:spPr>
        <p:txBody>
          <a:bodyPr>
            <a:normAutofit fontScale="40000" lnSpcReduction="20000"/>
          </a:bodyPr>
          <a:lstStyle/>
          <a:p>
            <a:r>
              <a:rPr lang="cs-CZ" sz="5100" b="1" dirty="0" err="1" smtClean="0">
                <a:solidFill>
                  <a:srgbClr val="0070C0"/>
                </a:solidFill>
              </a:rPr>
              <a:t>IgA</a:t>
            </a:r>
            <a:r>
              <a:rPr lang="cs-CZ" sz="5100" dirty="0" smtClean="0"/>
              <a:t> </a:t>
            </a:r>
          </a:p>
          <a:p>
            <a:pPr>
              <a:buNone/>
            </a:pPr>
            <a:r>
              <a:rPr lang="cs-CZ" sz="5100" b="1" dirty="0" smtClean="0"/>
              <a:t>	slizniční </a:t>
            </a:r>
            <a:r>
              <a:rPr lang="cs-CZ" sz="5100" b="1" dirty="0" err="1"/>
              <a:t>IgA</a:t>
            </a:r>
            <a:r>
              <a:rPr lang="cs-CZ" sz="5100" b="1" dirty="0"/>
              <a:t> </a:t>
            </a:r>
            <a:r>
              <a:rPr lang="cs-CZ" sz="5100" dirty="0"/>
              <a:t>-</a:t>
            </a:r>
            <a:r>
              <a:rPr lang="cs-CZ" sz="5100" b="1" dirty="0"/>
              <a:t> </a:t>
            </a:r>
            <a:r>
              <a:rPr lang="cs-CZ" altLang="cs-CZ" sz="5100" dirty="0" err="1" smtClean="0"/>
              <a:t>nejvýznamější</a:t>
            </a:r>
            <a:r>
              <a:rPr lang="cs-CZ" altLang="cs-CZ" sz="5100" dirty="0" smtClean="0"/>
              <a:t> slizniční imunoglobulin </a:t>
            </a:r>
          </a:p>
          <a:p>
            <a:pPr>
              <a:buNone/>
            </a:pPr>
            <a:r>
              <a:rPr lang="cs-CZ" altLang="cs-CZ" sz="5100" dirty="0" smtClean="0"/>
              <a:t>                             - </a:t>
            </a:r>
            <a:r>
              <a:rPr lang="cs-CZ" sz="5100" dirty="0" err="1" smtClean="0"/>
              <a:t>dimér</a:t>
            </a:r>
            <a:r>
              <a:rPr lang="cs-CZ" sz="5100" dirty="0" smtClean="0"/>
              <a:t> se </a:t>
            </a:r>
            <a:r>
              <a:rPr lang="cs-CZ" sz="5100" b="1" dirty="0" smtClean="0"/>
              <a:t>sekreční komponentou</a:t>
            </a:r>
            <a:r>
              <a:rPr lang="cs-CZ" sz="5100" dirty="0" smtClean="0"/>
              <a:t/>
            </a:r>
            <a:br>
              <a:rPr lang="cs-CZ" sz="5100" dirty="0" smtClean="0"/>
            </a:br>
            <a:r>
              <a:rPr lang="cs-CZ" sz="5100" b="1" dirty="0" smtClean="0"/>
              <a:t>                       - </a:t>
            </a:r>
            <a:r>
              <a:rPr lang="cs-CZ" altLang="cs-CZ" sz="5100" u="sng" dirty="0" err="1" smtClean="0"/>
              <a:t>transcytoza</a:t>
            </a:r>
            <a:r>
              <a:rPr lang="cs-CZ" altLang="cs-CZ" sz="5100" dirty="0" smtClean="0"/>
              <a:t> – </a:t>
            </a:r>
            <a:r>
              <a:rPr lang="cs-CZ" altLang="cs-CZ" sz="5100" dirty="0" err="1" smtClean="0"/>
              <a:t>IgA</a:t>
            </a:r>
            <a:r>
              <a:rPr lang="cs-CZ" altLang="cs-CZ" sz="5100" dirty="0" smtClean="0"/>
              <a:t> je přes epitel transportován pomocí  </a:t>
            </a:r>
          </a:p>
          <a:p>
            <a:pPr>
              <a:buNone/>
            </a:pPr>
            <a:r>
              <a:rPr lang="cs-CZ" altLang="cs-CZ" sz="5100" dirty="0" smtClean="0"/>
              <a:t>                               transportního </a:t>
            </a:r>
            <a:r>
              <a:rPr lang="cs-CZ" altLang="cs-CZ" sz="5100" dirty="0" err="1" smtClean="0"/>
              <a:t>Fc</a:t>
            </a:r>
            <a:r>
              <a:rPr lang="cs-CZ" altLang="cs-CZ" sz="5100" dirty="0" smtClean="0"/>
              <a:t> receptoru (</a:t>
            </a:r>
            <a:r>
              <a:rPr lang="cs-CZ" altLang="cs-CZ" sz="5100" dirty="0" err="1" smtClean="0"/>
              <a:t>poly</a:t>
            </a:r>
            <a:r>
              <a:rPr lang="cs-CZ" altLang="cs-CZ" sz="5100" dirty="0" smtClean="0"/>
              <a:t>-</a:t>
            </a:r>
            <a:r>
              <a:rPr lang="cs-CZ" altLang="cs-CZ" sz="5100" dirty="0" err="1" smtClean="0"/>
              <a:t>Ig</a:t>
            </a:r>
            <a:r>
              <a:rPr lang="cs-CZ" altLang="cs-CZ" sz="5100" dirty="0" smtClean="0"/>
              <a:t>-receptor), na </a:t>
            </a:r>
            <a:r>
              <a:rPr lang="cs-CZ" altLang="cs-CZ" sz="5100" dirty="0" err="1" smtClean="0"/>
              <a:t>luminální</a:t>
            </a:r>
            <a:r>
              <a:rPr lang="cs-CZ" altLang="cs-CZ" sz="5100" dirty="0" smtClean="0"/>
              <a:t> straně                                                     </a:t>
            </a:r>
          </a:p>
          <a:p>
            <a:pPr>
              <a:buNone/>
            </a:pPr>
            <a:r>
              <a:rPr lang="cs-CZ" altLang="cs-CZ" sz="5100" dirty="0" smtClean="0"/>
              <a:t>                               je </a:t>
            </a:r>
            <a:r>
              <a:rPr lang="cs-CZ" altLang="cs-CZ" sz="5100" dirty="0" err="1" smtClean="0"/>
              <a:t>IgA</a:t>
            </a:r>
            <a:r>
              <a:rPr lang="cs-CZ" altLang="cs-CZ" sz="5100" dirty="0" smtClean="0"/>
              <a:t> odštěpen i s částí receptoru  tzv. </a:t>
            </a:r>
            <a:r>
              <a:rPr lang="cs-CZ" altLang="cs-CZ" sz="5100" u="sng" dirty="0" smtClean="0"/>
              <a:t>sekreční komponentou</a:t>
            </a:r>
            <a:r>
              <a:rPr lang="cs-CZ" altLang="cs-CZ" sz="5100" dirty="0" smtClean="0"/>
              <a:t>, </a:t>
            </a:r>
          </a:p>
          <a:p>
            <a:pPr>
              <a:buNone/>
            </a:pPr>
            <a:r>
              <a:rPr lang="cs-CZ" altLang="cs-CZ" sz="5100" dirty="0" smtClean="0"/>
              <a:t>                               která chrání </a:t>
            </a:r>
            <a:r>
              <a:rPr lang="cs-CZ" altLang="cs-CZ" sz="5100" dirty="0" err="1" smtClean="0"/>
              <a:t>Ig</a:t>
            </a:r>
            <a:r>
              <a:rPr lang="cs-CZ" altLang="cs-CZ" sz="5100" dirty="0" smtClean="0"/>
              <a:t> před střevními </a:t>
            </a:r>
            <a:r>
              <a:rPr lang="cs-CZ" altLang="cs-CZ" sz="5100" dirty="0" err="1" smtClean="0"/>
              <a:t>proteázami</a:t>
            </a:r>
            <a:r>
              <a:rPr lang="cs-CZ" sz="5100" dirty="0" smtClean="0"/>
              <a:t> </a:t>
            </a:r>
          </a:p>
          <a:p>
            <a:pPr>
              <a:buNone/>
            </a:pPr>
            <a:r>
              <a:rPr lang="cs-CZ" sz="5100" dirty="0" smtClean="0"/>
              <a:t>                             - ochrana sliznic – neutralizace antigenů na sliznicích, </a:t>
            </a:r>
            <a:r>
              <a:rPr lang="cs-CZ" sz="5100" dirty="0"/>
              <a:t/>
            </a:r>
            <a:br>
              <a:rPr lang="cs-CZ" sz="5100" dirty="0"/>
            </a:br>
            <a:r>
              <a:rPr lang="cs-CZ" sz="5100" dirty="0"/>
              <a:t>                     </a:t>
            </a:r>
            <a:r>
              <a:rPr lang="cs-CZ" sz="5100" dirty="0" smtClean="0"/>
              <a:t>    </a:t>
            </a:r>
            <a:r>
              <a:rPr lang="cs-CZ" sz="5100" dirty="0" err="1" smtClean="0"/>
              <a:t>opsonizace</a:t>
            </a:r>
            <a:r>
              <a:rPr lang="cs-CZ" sz="5100" dirty="0" smtClean="0"/>
              <a:t> (</a:t>
            </a:r>
            <a:r>
              <a:rPr lang="cs-CZ" altLang="cs-CZ" sz="5100" dirty="0" smtClean="0"/>
              <a:t>v </a:t>
            </a:r>
            <a:r>
              <a:rPr lang="cs-CZ" altLang="cs-CZ" sz="5100" dirty="0" err="1" smtClean="0"/>
              <a:t>Peyerových</a:t>
            </a:r>
            <a:r>
              <a:rPr lang="cs-CZ" altLang="cs-CZ" sz="5100" dirty="0" smtClean="0"/>
              <a:t> placích mohou být </a:t>
            </a:r>
            <a:r>
              <a:rPr lang="cs-CZ" altLang="cs-CZ" sz="5100" dirty="0" err="1" smtClean="0"/>
              <a:t>imunokomplexy</a:t>
            </a:r>
            <a:r>
              <a:rPr lang="cs-CZ" altLang="cs-CZ" sz="5100" dirty="0" smtClean="0"/>
              <a:t> </a:t>
            </a:r>
          </a:p>
          <a:p>
            <a:pPr>
              <a:buNone/>
            </a:pPr>
            <a:r>
              <a:rPr lang="cs-CZ" altLang="cs-CZ" sz="5100" dirty="0" smtClean="0"/>
              <a:t>                               s </a:t>
            </a:r>
            <a:r>
              <a:rPr lang="cs-CZ" altLang="cs-CZ" sz="5100" dirty="0" err="1" smtClean="0"/>
              <a:t>IgA</a:t>
            </a:r>
            <a:r>
              <a:rPr lang="cs-CZ" altLang="cs-CZ" sz="5100" dirty="0" smtClean="0"/>
              <a:t> zachyceny a mohou indukovat imunitní odpověď) </a:t>
            </a:r>
            <a:r>
              <a:rPr lang="cs-CZ" sz="5100" dirty="0" smtClean="0"/>
              <a:t>, </a:t>
            </a:r>
          </a:p>
          <a:p>
            <a:pPr>
              <a:buNone/>
            </a:pPr>
            <a:r>
              <a:rPr lang="cs-CZ" sz="5100" dirty="0" smtClean="0"/>
              <a:t>                               neaktivuje komplement</a:t>
            </a:r>
          </a:p>
          <a:p>
            <a:pPr>
              <a:buNone/>
            </a:pPr>
            <a:r>
              <a:rPr lang="cs-CZ" sz="5100" dirty="0" smtClean="0"/>
              <a:t>                            - sliny, slzy, mateřské mléko</a:t>
            </a:r>
          </a:p>
          <a:p>
            <a:pPr>
              <a:buNone/>
            </a:pPr>
            <a:r>
              <a:rPr lang="cs-CZ" sz="5100" dirty="0" smtClean="0"/>
              <a:t>   </a:t>
            </a:r>
          </a:p>
          <a:p>
            <a:pPr>
              <a:buNone/>
            </a:pPr>
            <a:endParaRPr lang="cs-CZ" sz="5100" b="1" dirty="0" smtClean="0"/>
          </a:p>
          <a:p>
            <a:pPr>
              <a:buNone/>
            </a:pPr>
            <a:endParaRPr lang="cs-CZ" sz="5100" b="1" dirty="0" smtClean="0"/>
          </a:p>
          <a:p>
            <a:pPr>
              <a:buNone/>
            </a:pPr>
            <a:endParaRPr lang="cs-CZ" sz="5100" b="1" dirty="0" smtClean="0"/>
          </a:p>
          <a:p>
            <a:pPr>
              <a:buNone/>
            </a:pPr>
            <a:r>
              <a:rPr lang="cs-CZ" sz="5100" b="1" dirty="0" smtClean="0"/>
              <a:t>     sérový </a:t>
            </a:r>
            <a:r>
              <a:rPr lang="cs-CZ" sz="5100" b="1" dirty="0" err="1"/>
              <a:t>IgA</a:t>
            </a:r>
            <a:r>
              <a:rPr lang="cs-CZ" sz="5100" b="1" dirty="0"/>
              <a:t> </a:t>
            </a:r>
            <a:r>
              <a:rPr lang="cs-CZ" sz="5100" dirty="0"/>
              <a:t>– monomer, dimer či trimer</a:t>
            </a:r>
            <a:br>
              <a:rPr lang="cs-CZ" sz="5100" dirty="0"/>
            </a:br>
            <a:r>
              <a:rPr lang="cs-CZ" sz="5100" dirty="0"/>
              <a:t> </a:t>
            </a:r>
            <a:r>
              <a:rPr lang="cs-CZ" sz="5100" dirty="0" smtClean="0"/>
              <a:t>                     (</a:t>
            </a:r>
            <a:r>
              <a:rPr lang="cs-CZ" sz="5100" dirty="0"/>
              <a:t>koncentrace 0,9 – 3,5 g/l; </a:t>
            </a:r>
            <a:r>
              <a:rPr lang="cs-CZ" sz="5100" dirty="0" err="1"/>
              <a:t>biol</a:t>
            </a:r>
            <a:r>
              <a:rPr lang="cs-CZ" sz="5100" dirty="0"/>
              <a:t>. poločas 6 dnů)</a:t>
            </a:r>
          </a:p>
          <a:p>
            <a:endParaRPr lang="cs-CZ" sz="2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cs-CZ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cs-CZ" sz="2200" dirty="0"/>
          </a:p>
        </p:txBody>
      </p:sp>
      <p:pic>
        <p:nvPicPr>
          <p:cNvPr id="3" name="irc_mi" descr="http://classconnection.s3.amazonaws.com/817/flashcards/995817/jpg/secretory_iga13235977245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762919"/>
            <a:ext cx="2928926" cy="153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85225" cy="5688012"/>
          </a:xfrm>
        </p:spPr>
        <p:txBody>
          <a:bodyPr>
            <a:normAutofit/>
          </a:bodyPr>
          <a:lstStyle/>
          <a:p>
            <a:r>
              <a:rPr lang="cs-CZ" sz="2200" b="1" dirty="0" err="1" smtClean="0">
                <a:solidFill>
                  <a:srgbClr val="0070C0"/>
                </a:solidFill>
              </a:rPr>
              <a:t>IgE</a:t>
            </a:r>
            <a:r>
              <a:rPr lang="cs-CZ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200" dirty="0"/>
              <a:t>- uplatňuje se při obraně proti mnohobuněčným </a:t>
            </a:r>
            <a:br>
              <a:rPr lang="cs-CZ" sz="2200" dirty="0"/>
            </a:br>
            <a:r>
              <a:rPr lang="cs-CZ" sz="2200" dirty="0"/>
              <a:t>         parazitům</a:t>
            </a:r>
            <a:br>
              <a:rPr lang="cs-CZ" sz="2200" dirty="0"/>
            </a:br>
            <a:r>
              <a:rPr lang="cs-CZ" sz="2200" dirty="0"/>
              <a:t>       - je hlavní příčinou alergických reakcí</a:t>
            </a:r>
          </a:p>
          <a:p>
            <a:pPr>
              <a:buFontTx/>
              <a:buNone/>
            </a:pPr>
            <a:r>
              <a:rPr lang="cs-CZ" sz="2200" dirty="0"/>
              <a:t>      </a:t>
            </a:r>
            <a:r>
              <a:rPr lang="cs-CZ" sz="2200" dirty="0" smtClean="0"/>
              <a:t>      </a:t>
            </a:r>
            <a:r>
              <a:rPr lang="cs-CZ" sz="2200" dirty="0"/>
              <a:t>- (koncentrace 3x10</a:t>
            </a:r>
            <a:r>
              <a:rPr lang="cs-CZ" sz="2200" baseline="30000" dirty="0"/>
              <a:t>-4</a:t>
            </a:r>
            <a:r>
              <a:rPr lang="cs-CZ" sz="2200" dirty="0"/>
              <a:t> g/l; </a:t>
            </a:r>
            <a:r>
              <a:rPr lang="cs-CZ" sz="2200" dirty="0" err="1"/>
              <a:t>biol</a:t>
            </a:r>
            <a:r>
              <a:rPr lang="cs-CZ" sz="2200" dirty="0"/>
              <a:t>. poločas 2 dny)</a:t>
            </a:r>
          </a:p>
        </p:txBody>
      </p:sp>
      <p:pic>
        <p:nvPicPr>
          <p:cNvPr id="4" name="irc_mi" descr="http://www.kusehat.com/Portals/0/1_i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836712"/>
            <a:ext cx="1285869" cy="167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7205" r="4585"/>
          <a:stretch>
            <a:fillRect/>
          </a:stretch>
        </p:blipFill>
        <p:spPr>
          <a:xfrm>
            <a:off x="611560" y="2674580"/>
            <a:ext cx="2908773" cy="3634740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53544" y="2852936"/>
            <a:ext cx="5590456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cs-CZ" sz="2400" dirty="0" smtClean="0">
                <a:latin typeface="Book Antiqua" pitchFamily="18" charset="0"/>
              </a:rPr>
              <a:t>n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avázání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mnohobuněčného parazita nebo alergenu </a:t>
            </a:r>
            <a:r>
              <a:rPr lang="cs-CZ" sz="2400" dirty="0" smtClean="0">
                <a:latin typeface="Book Antiqua" pitchFamily="18" charset="0"/>
              </a:rPr>
              <a:t>→ agregace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několika molekul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Fc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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RI→ aktivace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mastocytu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uhaweb.hartford.edu/bugl/images/Igs-pics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000108"/>
            <a:ext cx="6000792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71472" y="428604"/>
            <a:ext cx="20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Imunoglobuliny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https://www.youtube.com/watch?v=6A9JFaeU7Io</a:t>
            </a:r>
          </a:p>
          <a:p>
            <a:endParaRPr lang="cs-CZ" dirty="0" smtClean="0"/>
          </a:p>
          <a:p>
            <a:r>
              <a:rPr lang="cs-CZ" dirty="0" smtClean="0"/>
              <a:t>https://www.youtube.com/watch?v=EMThHM-YD5k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51693"/>
            <a:ext cx="9251950" cy="6481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cs-CZ" sz="2400" dirty="0" smtClean="0"/>
              <a:t>Geny kódující řetězce imunoglobulinů se skládají z většího počtu několika druhů úseků (</a:t>
            </a:r>
            <a:r>
              <a:rPr lang="cs-CZ" sz="2400" b="1" dirty="0" smtClean="0"/>
              <a:t>genové segmenty</a:t>
            </a:r>
            <a:r>
              <a:rPr lang="cs-CZ" sz="2400" dirty="0" smtClean="0"/>
              <a:t>), které při vývoji lymfocytů podléhají procesu zvanému přeskupování (</a:t>
            </a:r>
            <a:r>
              <a:rPr lang="cs-CZ" sz="2400" b="1" dirty="0" err="1" smtClean="0"/>
              <a:t>rearrangement</a:t>
            </a:r>
            <a:r>
              <a:rPr lang="cs-CZ" sz="2400" dirty="0" smtClean="0"/>
              <a:t>)</a:t>
            </a: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cs-CZ" sz="2400" b="1" dirty="0" smtClean="0"/>
              <a:t>Geny kódující H řetězce imunoglobulinů </a:t>
            </a:r>
            <a:r>
              <a:rPr lang="cs-CZ" sz="2400" dirty="0" smtClean="0"/>
              <a:t>se nacházejí v genovém komplexu na chromozomu 14. Genové segmenty V, D, J kódují variabilní domény H řetězců. Genové segmenty C kódují celou konstantní část imunoglobulinového řetězce.</a:t>
            </a: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cs-CZ" sz="2400" b="1" dirty="0" smtClean="0"/>
              <a:t>Geny kódující L řetězce imunoglobulinů </a:t>
            </a:r>
            <a:r>
              <a:rPr lang="cs-CZ" sz="2400" dirty="0" smtClean="0"/>
              <a:t>se nacházejí v genovém komplexu na chromozomu 2 a 22. Jejich struktura je jednodušší, neobsahují segmenty D a skládají se z menšího počtu úseků V a J.</a:t>
            </a:r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endParaRPr lang="cs-CZ" sz="2400" b="1" dirty="0" smtClean="0"/>
          </a:p>
          <a:p>
            <a:pPr>
              <a:lnSpc>
                <a:spcPct val="90000"/>
              </a:lnSpc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886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Genetický základ tvorby imunoglobulinů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251950" cy="6481763"/>
          </a:xfrm>
        </p:spPr>
        <p:txBody>
          <a:bodyPr/>
          <a:lstStyle/>
          <a:p>
            <a:pPr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cs-CZ" sz="2400" b="1" dirty="0"/>
              <a:t>Genové segmenty pro H řetězce - chromozóm 14</a:t>
            </a:r>
          </a:p>
          <a:p>
            <a:pPr lvl="2">
              <a:lnSpc>
                <a:spcPct val="90000"/>
              </a:lnSpc>
            </a:pPr>
            <a:r>
              <a:rPr lang="cs-CZ" sz="2000" b="1" dirty="0"/>
              <a:t>V </a:t>
            </a:r>
            <a:r>
              <a:rPr lang="cs-CZ" sz="2000" dirty="0"/>
              <a:t>(variabilita) - několik set</a:t>
            </a:r>
          </a:p>
          <a:p>
            <a:pPr lvl="2">
              <a:lnSpc>
                <a:spcPct val="90000"/>
              </a:lnSpc>
            </a:pPr>
            <a:r>
              <a:rPr lang="cs-CZ" sz="2000" b="1" dirty="0"/>
              <a:t>D </a:t>
            </a:r>
            <a:r>
              <a:rPr lang="cs-CZ" sz="2000" dirty="0"/>
              <a:t>(</a:t>
            </a:r>
            <a:r>
              <a:rPr lang="cs-CZ" sz="2000" dirty="0" err="1"/>
              <a:t>diversita</a:t>
            </a:r>
            <a:r>
              <a:rPr lang="cs-CZ" sz="2000" dirty="0"/>
              <a:t>) - asi 50</a:t>
            </a:r>
          </a:p>
          <a:p>
            <a:pPr lvl="2">
              <a:lnSpc>
                <a:spcPct val="90000"/>
              </a:lnSpc>
            </a:pPr>
            <a:r>
              <a:rPr lang="cs-CZ" sz="2000" b="1" dirty="0"/>
              <a:t>J</a:t>
            </a:r>
            <a:r>
              <a:rPr lang="cs-CZ" sz="2000" dirty="0"/>
              <a:t> (</a:t>
            </a:r>
            <a:r>
              <a:rPr lang="cs-CZ" sz="2000" dirty="0" err="1"/>
              <a:t>joining</a:t>
            </a:r>
            <a:r>
              <a:rPr lang="cs-CZ" sz="2000" dirty="0"/>
              <a:t>) – 9</a:t>
            </a:r>
          </a:p>
          <a:p>
            <a:pPr lvl="2">
              <a:lnSpc>
                <a:spcPct val="90000"/>
              </a:lnSpc>
            </a:pPr>
            <a:r>
              <a:rPr lang="cs-CZ" sz="2000" b="1" dirty="0"/>
              <a:t>C</a:t>
            </a:r>
            <a:r>
              <a:rPr lang="cs-CZ" sz="2000" dirty="0"/>
              <a:t> konstantní části H řetězce</a:t>
            </a:r>
          </a:p>
          <a:p>
            <a:pPr lvl="2">
              <a:lnSpc>
                <a:spcPct val="90000"/>
              </a:lnSpc>
            </a:pPr>
            <a:endParaRPr lang="cs-CZ" sz="1000" b="1" dirty="0"/>
          </a:p>
          <a:p>
            <a:pPr>
              <a:lnSpc>
                <a:spcPct val="90000"/>
              </a:lnSpc>
            </a:pPr>
            <a:r>
              <a:rPr lang="cs-CZ" sz="2400" b="1" dirty="0"/>
              <a:t>Genové segmenty pro L řetězce - </a:t>
            </a:r>
            <a:r>
              <a:rPr lang="cs-CZ" sz="2400" b="1" dirty="0">
                <a:latin typeface="Symbol" pitchFamily="18" charset="2"/>
              </a:rPr>
              <a:t>k </a:t>
            </a:r>
            <a:r>
              <a:rPr lang="cs-CZ" sz="2400" b="1" dirty="0"/>
              <a:t>chromozóm 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 dirty="0"/>
              <a:t>                                                       </a:t>
            </a:r>
            <a:r>
              <a:rPr lang="cs-CZ" sz="2400" b="1" dirty="0" smtClean="0"/>
              <a:t>         </a:t>
            </a:r>
            <a:r>
              <a:rPr lang="cs-CZ" sz="2400" b="1" dirty="0"/>
              <a:t>- </a:t>
            </a:r>
            <a:r>
              <a:rPr lang="cs-CZ" sz="2400" b="1" dirty="0">
                <a:latin typeface="Symbol" pitchFamily="18" charset="2"/>
              </a:rPr>
              <a:t>l</a:t>
            </a:r>
            <a:r>
              <a:rPr lang="cs-CZ" sz="2400" b="1" dirty="0"/>
              <a:t> chromozóm 22</a:t>
            </a:r>
          </a:p>
          <a:p>
            <a:pPr lvl="2">
              <a:lnSpc>
                <a:spcPct val="90000"/>
              </a:lnSpc>
            </a:pPr>
            <a:r>
              <a:rPr lang="cs-CZ" sz="2000" b="1" dirty="0"/>
              <a:t>V </a:t>
            </a:r>
            <a:r>
              <a:rPr lang="cs-CZ" sz="2000" dirty="0"/>
              <a:t>(variabilita)</a:t>
            </a:r>
          </a:p>
          <a:p>
            <a:pPr lvl="2">
              <a:lnSpc>
                <a:spcPct val="90000"/>
              </a:lnSpc>
            </a:pPr>
            <a:r>
              <a:rPr lang="cs-CZ" sz="2000" b="1" dirty="0"/>
              <a:t>J</a:t>
            </a:r>
            <a:r>
              <a:rPr lang="cs-CZ" sz="2000" dirty="0"/>
              <a:t> (</a:t>
            </a:r>
            <a:r>
              <a:rPr lang="cs-CZ" sz="2000" dirty="0" err="1"/>
              <a:t>joining</a:t>
            </a:r>
            <a:r>
              <a:rPr lang="cs-CZ" sz="2000" dirty="0"/>
              <a:t>) </a:t>
            </a:r>
          </a:p>
          <a:p>
            <a:pPr lvl="2">
              <a:lnSpc>
                <a:spcPct val="90000"/>
              </a:lnSpc>
            </a:pPr>
            <a:r>
              <a:rPr lang="cs-CZ" sz="2000" b="1" dirty="0"/>
              <a:t>C</a:t>
            </a:r>
            <a:r>
              <a:rPr lang="cs-CZ" sz="2000" dirty="0"/>
              <a:t> konstantní části L řetězce</a:t>
            </a:r>
            <a:endParaRPr lang="cs-CZ" sz="1800" b="1" dirty="0"/>
          </a:p>
          <a:p>
            <a:pPr>
              <a:lnSpc>
                <a:spcPct val="90000"/>
              </a:lnSpc>
            </a:pPr>
            <a:endParaRPr lang="cs-CZ" sz="1000" b="1" dirty="0"/>
          </a:p>
          <a:p>
            <a:pPr>
              <a:lnSpc>
                <a:spcPct val="90000"/>
              </a:lnSpc>
            </a:pPr>
            <a:r>
              <a:rPr lang="cs-CZ" sz="2400" b="1" dirty="0"/>
              <a:t>Na koncích V, D, J úseků</a:t>
            </a:r>
            <a:r>
              <a:rPr lang="cs-CZ" sz="2400" dirty="0"/>
              <a:t> </a:t>
            </a:r>
            <a:r>
              <a:rPr lang="cs-CZ" sz="2400" b="1" dirty="0"/>
              <a:t>jsou signální sekvence</a:t>
            </a:r>
            <a:r>
              <a:rPr lang="cs-CZ" sz="2400" dirty="0"/>
              <a:t>, které jsou rozpoznávány enzymy </a:t>
            </a:r>
            <a:r>
              <a:rPr lang="cs-CZ" sz="2400" u="sng" dirty="0" err="1"/>
              <a:t>rekombinázami</a:t>
            </a:r>
            <a:r>
              <a:rPr lang="cs-CZ" sz="2400" dirty="0"/>
              <a:t>, které provádějí přeskupování těchto genů</a:t>
            </a:r>
            <a:r>
              <a:rPr lang="cs-CZ" sz="2400" b="1" dirty="0"/>
              <a:t> </a:t>
            </a:r>
          </a:p>
          <a:p>
            <a:pPr>
              <a:lnSpc>
                <a:spcPct val="90000"/>
              </a:lnSpc>
            </a:pPr>
            <a:endParaRPr lang="cs-CZ" sz="1000" b="1" dirty="0"/>
          </a:p>
          <a:p>
            <a:pPr>
              <a:lnSpc>
                <a:spcPct val="90000"/>
              </a:lnSpc>
            </a:pPr>
            <a:r>
              <a:rPr lang="cs-CZ" sz="2400" b="1" dirty="0"/>
              <a:t>Po stranách C segmentů jsou tzv. </a:t>
            </a:r>
            <a:r>
              <a:rPr lang="cs-CZ" sz="2400" b="1" dirty="0" err="1"/>
              <a:t>switch</a:t>
            </a:r>
            <a:r>
              <a:rPr lang="cs-CZ" sz="2400" b="1" dirty="0"/>
              <a:t> sekvence </a:t>
            </a:r>
            <a:br>
              <a:rPr lang="cs-CZ" sz="2400" b="1" dirty="0"/>
            </a:br>
            <a:r>
              <a:rPr lang="cs-CZ" sz="2400" dirty="0"/>
              <a:t>(přesmykové), které jsou rozpoznávány enzymy </a:t>
            </a:r>
            <a:r>
              <a:rPr lang="cs-CZ" sz="2400" u="sng" dirty="0" err="1"/>
              <a:t>rekombinázami</a:t>
            </a:r>
            <a:r>
              <a:rPr lang="cs-CZ" sz="2400" dirty="0"/>
              <a:t>, které provádějí </a:t>
            </a:r>
            <a:r>
              <a:rPr lang="cs-CZ" sz="2400" dirty="0" err="1"/>
              <a:t>izotypový</a:t>
            </a:r>
            <a:r>
              <a:rPr lang="cs-CZ" sz="2400" dirty="0"/>
              <a:t> přesmyk</a:t>
            </a:r>
          </a:p>
          <a:p>
            <a:pPr>
              <a:lnSpc>
                <a:spcPct val="90000"/>
              </a:lnSpc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cs-CZ" sz="24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624"/>
            <a:ext cx="8229600" cy="600075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Přeskupování genů kódujících H řetězce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5025"/>
            <a:ext cx="8435975" cy="4538191"/>
          </a:xfrm>
        </p:spPr>
        <p:txBody>
          <a:bodyPr>
            <a:noAutofit/>
          </a:bodyPr>
          <a:lstStyle/>
          <a:p>
            <a:pPr marL="609600" indent="-609600" algn="just">
              <a:lnSpc>
                <a:spcPct val="80000"/>
              </a:lnSpc>
              <a:buFont typeface="+mj-lt"/>
              <a:buAutoNum type="arabicPeriod"/>
            </a:pPr>
            <a:r>
              <a:rPr lang="cs-CZ" sz="2000" b="1" dirty="0">
                <a:solidFill>
                  <a:srgbClr val="0070C0"/>
                </a:solidFill>
              </a:rPr>
              <a:t>D-J přeskupení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smtClean="0">
                <a:solidFill>
                  <a:srgbClr val="0070C0"/>
                </a:solidFill>
              </a:rPr>
              <a:t>-</a:t>
            </a:r>
            <a:r>
              <a:rPr lang="cs-CZ" sz="2000" dirty="0" smtClean="0"/>
              <a:t> </a:t>
            </a:r>
            <a:r>
              <a:rPr lang="cs-CZ" sz="2000" dirty="0" err="1"/>
              <a:t>vyštěpení</a:t>
            </a:r>
            <a:r>
              <a:rPr lang="cs-CZ" sz="2000" dirty="0"/>
              <a:t> úseku </a:t>
            </a:r>
            <a:r>
              <a:rPr lang="cs-CZ" sz="2000" dirty="0" err="1"/>
              <a:t>IgH</a:t>
            </a:r>
            <a:r>
              <a:rPr lang="cs-CZ" sz="2000" dirty="0"/>
              <a:t> </a:t>
            </a:r>
            <a:r>
              <a:rPr lang="cs-CZ" sz="2000" dirty="0" smtClean="0"/>
              <a:t>genového komplexu mezi </a:t>
            </a:r>
            <a:r>
              <a:rPr lang="cs-CZ" sz="2000" dirty="0"/>
              <a:t>některým D a J segmentem (probíhá na obou chromozómech</a:t>
            </a:r>
            <a:r>
              <a:rPr lang="cs-CZ" sz="2000" dirty="0" smtClean="0"/>
              <a:t>), v </a:t>
            </a:r>
            <a:r>
              <a:rPr lang="cs-CZ" sz="2000" u="sng" dirty="0" err="1" smtClean="0"/>
              <a:t>progenitorech</a:t>
            </a:r>
            <a:r>
              <a:rPr lang="cs-CZ" sz="2000" u="sng" dirty="0" smtClean="0"/>
              <a:t> B- lymfocytů (pro-B)</a:t>
            </a:r>
            <a:endParaRPr lang="cs-CZ" sz="2000" u="sng" dirty="0"/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cs-CZ" sz="2000" b="1" dirty="0" smtClean="0">
                <a:solidFill>
                  <a:srgbClr val="0070C0"/>
                </a:solidFill>
              </a:rPr>
              <a:t>V-D přeskupení </a:t>
            </a:r>
            <a:r>
              <a:rPr lang="cs-CZ" sz="2000" dirty="0" smtClean="0"/>
              <a:t>– </a:t>
            </a:r>
            <a:r>
              <a:rPr lang="cs-CZ" sz="2000" dirty="0" err="1"/>
              <a:t>vyštěpení</a:t>
            </a:r>
            <a:r>
              <a:rPr lang="cs-CZ" sz="2000" dirty="0"/>
              <a:t> úseku mezi některým </a:t>
            </a:r>
            <a:r>
              <a:rPr lang="cs-CZ" sz="2000" dirty="0" smtClean="0"/>
              <a:t>V </a:t>
            </a:r>
            <a:r>
              <a:rPr lang="cs-CZ" sz="2000" dirty="0"/>
              <a:t>segmentem a DJ; pokud je přeskupení na </a:t>
            </a:r>
            <a:r>
              <a:rPr lang="cs-CZ" sz="2000" dirty="0" smtClean="0"/>
              <a:t>některém z </a:t>
            </a:r>
            <a:r>
              <a:rPr lang="cs-CZ" sz="2000" dirty="0"/>
              <a:t>chromozómů úspěšné, zastaví se přeskupování na druhém chromozómu – tzv. </a:t>
            </a:r>
            <a:r>
              <a:rPr lang="cs-CZ" sz="2000" u="sng" dirty="0" smtClean="0"/>
              <a:t>alelická </a:t>
            </a:r>
            <a:r>
              <a:rPr lang="cs-CZ" sz="2000" u="sng" dirty="0" err="1"/>
              <a:t>exkluze</a:t>
            </a:r>
            <a:r>
              <a:rPr lang="cs-CZ" sz="2000" b="1" dirty="0"/>
              <a:t> </a:t>
            </a:r>
            <a:r>
              <a:rPr lang="cs-CZ" sz="2000" dirty="0"/>
              <a:t>( to platí </a:t>
            </a:r>
            <a:r>
              <a:rPr lang="cs-CZ" sz="2000" dirty="0" smtClean="0"/>
              <a:t>i </a:t>
            </a:r>
            <a:r>
              <a:rPr lang="cs-CZ" sz="2000" dirty="0"/>
              <a:t>pro L řetězce</a:t>
            </a:r>
            <a:r>
              <a:rPr lang="cs-CZ" sz="2000" dirty="0" smtClean="0"/>
              <a:t>). Přepis </a:t>
            </a:r>
            <a:r>
              <a:rPr lang="cs-CZ" sz="2000" dirty="0"/>
              <a:t>přeskupeného </a:t>
            </a:r>
            <a:r>
              <a:rPr lang="cs-CZ" sz="2000" dirty="0" err="1"/>
              <a:t>IgH</a:t>
            </a:r>
            <a:r>
              <a:rPr lang="cs-CZ" sz="2000" dirty="0"/>
              <a:t> genu do </a:t>
            </a:r>
            <a:r>
              <a:rPr lang="cs-CZ" sz="2000" dirty="0" err="1"/>
              <a:t>mRNA</a:t>
            </a:r>
            <a:r>
              <a:rPr lang="cs-CZ" sz="2000" dirty="0"/>
              <a:t>, sestřih primárního </a:t>
            </a:r>
            <a:r>
              <a:rPr lang="cs-CZ" sz="2000" dirty="0" err="1"/>
              <a:t>transkriptu</a:t>
            </a:r>
            <a:r>
              <a:rPr lang="cs-CZ" sz="2000" dirty="0"/>
              <a:t>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24944"/>
            <a:ext cx="5274667" cy="379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600075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Přeskupování genů kódujících H řetězce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99121"/>
            <a:ext cx="8435975" cy="4538191"/>
          </a:xfrm>
        </p:spPr>
        <p:txBody>
          <a:bodyPr>
            <a:noAutofit/>
          </a:bodyPr>
          <a:lstStyle/>
          <a:p>
            <a:pPr marL="609600" indent="-609600" algn="just">
              <a:lnSpc>
                <a:spcPct val="80000"/>
              </a:lnSpc>
              <a:buNone/>
            </a:pPr>
            <a:r>
              <a:rPr lang="cs-CZ" sz="2400" dirty="0" smtClean="0"/>
              <a:t>         - jako </a:t>
            </a:r>
            <a:r>
              <a:rPr lang="cs-CZ" sz="2400" dirty="0"/>
              <a:t>první se tvoří H řetězce </a:t>
            </a:r>
            <a:r>
              <a:rPr lang="cs-CZ" sz="2400" dirty="0" smtClean="0">
                <a:latin typeface="Symbol" pitchFamily="18" charset="2"/>
              </a:rPr>
              <a:t>m</a:t>
            </a:r>
          </a:p>
          <a:p>
            <a:pPr marL="609600" indent="-609600" algn="just">
              <a:lnSpc>
                <a:spcPct val="80000"/>
              </a:lnSpc>
              <a:buFont typeface="Symbol" pitchFamily="18" charset="2"/>
              <a:buChar char=" "/>
            </a:pPr>
            <a:r>
              <a:rPr lang="cs-CZ" sz="2400" dirty="0" smtClean="0"/>
              <a:t>- v okamžiku, kdy buňka prošla přeskupováním </a:t>
            </a:r>
            <a:r>
              <a:rPr lang="cs-CZ" sz="2400" dirty="0" err="1" smtClean="0"/>
              <a:t>IgH</a:t>
            </a:r>
            <a:r>
              <a:rPr lang="cs-CZ" sz="2400" dirty="0" smtClean="0"/>
              <a:t> genů a    </a:t>
            </a:r>
          </a:p>
          <a:p>
            <a:pPr marL="609600" indent="-609600" algn="just">
              <a:lnSpc>
                <a:spcPct val="80000"/>
              </a:lnSpc>
              <a:buFont typeface="Symbol" pitchFamily="18" charset="2"/>
              <a:buChar char=" "/>
            </a:pPr>
            <a:r>
              <a:rPr lang="cs-CZ" sz="2400" dirty="0" smtClean="0"/>
              <a:t>  prokázala to tvorbou </a:t>
            </a:r>
            <a:r>
              <a:rPr lang="cs-CZ" sz="2400" dirty="0" smtClean="0">
                <a:latin typeface="Symbol" pitchFamily="18" charset="2"/>
              </a:rPr>
              <a:t>m </a:t>
            </a:r>
            <a:r>
              <a:rPr lang="cs-CZ" sz="2400" dirty="0" smtClean="0"/>
              <a:t>řetězců, stává se z  ní </a:t>
            </a:r>
            <a:r>
              <a:rPr lang="cs-CZ" sz="2400" u="sng" dirty="0" err="1" smtClean="0"/>
              <a:t>pre</a:t>
            </a:r>
            <a:r>
              <a:rPr lang="cs-CZ" sz="2400" u="sng" dirty="0" smtClean="0"/>
              <a:t>- B lymfocyt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cs-CZ" sz="2400" dirty="0" smtClean="0"/>
              <a:t>         - </a:t>
            </a:r>
            <a:r>
              <a:rPr lang="cs-CZ" sz="2400" dirty="0" err="1" smtClean="0"/>
              <a:t>pre</a:t>
            </a:r>
            <a:r>
              <a:rPr lang="cs-CZ" sz="2400" dirty="0" smtClean="0"/>
              <a:t>-B lymfocyt nese </a:t>
            </a:r>
            <a:r>
              <a:rPr lang="cs-CZ" sz="2400" dirty="0" err="1" smtClean="0"/>
              <a:t>pre</a:t>
            </a:r>
            <a:r>
              <a:rPr lang="cs-CZ" sz="2400" dirty="0" smtClean="0"/>
              <a:t>-B receptor, složený z </a:t>
            </a:r>
            <a:r>
              <a:rPr lang="cs-CZ" sz="2400" dirty="0" err="1" smtClean="0"/>
              <a:t>IgH</a:t>
            </a:r>
            <a:r>
              <a:rPr lang="cs-CZ" sz="2400" dirty="0" smtClean="0"/>
              <a:t> řetězce </a:t>
            </a:r>
            <a:r>
              <a:rPr lang="cs-CZ" sz="2400" dirty="0" smtClean="0">
                <a:latin typeface="Symbol" pitchFamily="18" charset="2"/>
              </a:rPr>
              <a:t>m </a:t>
            </a:r>
            <a:r>
              <a:rPr lang="cs-CZ" sz="2400" dirty="0" smtClean="0"/>
              <a:t>a 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cs-CZ" sz="2400" dirty="0" smtClean="0"/>
              <a:t>           náhradního L řetězce, po vytvoření a objevení se </a:t>
            </a:r>
            <a:r>
              <a:rPr lang="cs-CZ" sz="2400" dirty="0" err="1" smtClean="0"/>
              <a:t>pre</a:t>
            </a:r>
            <a:r>
              <a:rPr lang="cs-CZ" sz="2400" dirty="0" smtClean="0"/>
              <a:t>-B 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cs-CZ" sz="2400" dirty="0" smtClean="0"/>
              <a:t>           receptoru na povrchu </a:t>
            </a:r>
            <a:r>
              <a:rPr lang="cs-CZ" sz="2400" dirty="0" err="1" smtClean="0"/>
              <a:t>pre</a:t>
            </a:r>
            <a:r>
              <a:rPr lang="cs-CZ" sz="2400" dirty="0" smtClean="0"/>
              <a:t>-B lymfocytu dojde k zahájení </a:t>
            </a:r>
          </a:p>
          <a:p>
            <a:pPr marL="609600" indent="-609600" algn="just">
              <a:lnSpc>
                <a:spcPct val="80000"/>
              </a:lnSpc>
              <a:buNone/>
            </a:pPr>
            <a:r>
              <a:rPr lang="cs-CZ" sz="2400" dirty="0" smtClean="0"/>
              <a:t>           přeskupování L-řetězců.</a:t>
            </a:r>
            <a:endParaRPr lang="cs-CZ" sz="2400" dirty="0"/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/>
              <a:t>  </a:t>
            </a:r>
            <a:r>
              <a:rPr lang="cs-CZ" sz="2400" dirty="0" smtClean="0"/>
              <a:t>       - není-li </a:t>
            </a:r>
            <a:r>
              <a:rPr lang="cs-CZ" sz="2400" dirty="0"/>
              <a:t>přeskupování úspěšné, B lymfocyt </a:t>
            </a:r>
            <a:r>
              <a:rPr lang="cs-CZ" sz="2400" dirty="0" smtClean="0"/>
              <a:t>hyne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671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2060"/>
                </a:solidFill>
                <a:effectLst/>
              </a:rPr>
              <a:t>B lymfocyty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497888" cy="511175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b="1" dirty="0"/>
              <a:t>B-lymfocyty</a:t>
            </a:r>
            <a:r>
              <a:rPr lang="cs-CZ" sz="2400" dirty="0"/>
              <a:t> (</a:t>
            </a:r>
            <a:r>
              <a:rPr lang="cs-CZ" sz="2400" b="1" dirty="0"/>
              <a:t>B buňky</a:t>
            </a:r>
            <a:r>
              <a:rPr lang="cs-CZ" sz="2400" dirty="0"/>
              <a:t>) jsou buňky zodpovědné především za specifickou, </a:t>
            </a:r>
            <a:r>
              <a:rPr lang="cs-CZ" sz="2400" u="sng" dirty="0"/>
              <a:t>protilátkami</a:t>
            </a:r>
            <a:r>
              <a:rPr lang="cs-CZ" sz="2400" dirty="0"/>
              <a:t> zprostředkovanou imunitní odpověď. Mají rovněž velký význam pro </a:t>
            </a:r>
            <a:r>
              <a:rPr lang="cs-CZ" sz="2400" u="sng" dirty="0"/>
              <a:t>imunitní paměť</a:t>
            </a:r>
            <a:r>
              <a:rPr lang="cs-CZ" sz="2400" dirty="0"/>
              <a:t> (využívá se při očkování).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B-lymfocyty rozpoznávají nativní antigen pomocí </a:t>
            </a:r>
            <a:r>
              <a:rPr lang="cs-CZ" sz="2400" b="1" dirty="0"/>
              <a:t>BCR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(B cell receptor)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Příslušný B-lymfocyt, na jehož receptorech došlo k vazbě antigenu, je stimulován k pomnožení a diferenciaci na efektorové neboli </a:t>
            </a:r>
            <a:r>
              <a:rPr lang="cs-CZ" sz="2400" u="sng" dirty="0"/>
              <a:t>plazmatické </a:t>
            </a:r>
            <a:r>
              <a:rPr lang="cs-CZ" sz="2400" u="sng" dirty="0" err="1"/>
              <a:t>bb</a:t>
            </a:r>
            <a:r>
              <a:rPr lang="cs-CZ" sz="2400" dirty="0"/>
              <a:t>., které produkují velké množství </a:t>
            </a:r>
            <a:r>
              <a:rPr lang="cs-CZ" sz="2400" u="sng" dirty="0"/>
              <a:t>protilátek</a:t>
            </a:r>
            <a:r>
              <a:rPr lang="cs-CZ" sz="2400" dirty="0"/>
              <a:t> stejné </a:t>
            </a:r>
            <a:r>
              <a:rPr lang="cs-CZ" sz="2400" dirty="0" err="1"/>
              <a:t>specifity</a:t>
            </a:r>
            <a:r>
              <a:rPr lang="cs-CZ" sz="2400" dirty="0"/>
              <a:t>, jako je BCR (jde vlastně o tentýž protein v rozpustné formě), vážou se tedy na stejný antigen. Z části stimulovaných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B-lymfocytů </a:t>
            </a:r>
            <a:r>
              <a:rPr lang="cs-CZ" sz="2400" dirty="0"/>
              <a:t>se diferencují </a:t>
            </a:r>
            <a:r>
              <a:rPr lang="cs-CZ" sz="2400" u="sng" dirty="0"/>
              <a:t>paměťové buňky</a:t>
            </a:r>
            <a:r>
              <a:rPr lang="cs-CZ" sz="2400" dirty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Přeskupování genů kódujících L řetězce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915"/>
            <a:ext cx="8229600" cy="5328493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2400" dirty="0"/>
              <a:t>Nejprve se přeskupují geny kódující </a:t>
            </a:r>
            <a:r>
              <a:rPr lang="cs-CZ" sz="2400" u="sng" dirty="0"/>
              <a:t>L řetězec </a:t>
            </a:r>
            <a:r>
              <a:rPr lang="cs-CZ" sz="2400" u="sng" dirty="0">
                <a:latin typeface="Symbol" pitchFamily="18" charset="2"/>
              </a:rPr>
              <a:t>k</a:t>
            </a:r>
            <a:r>
              <a:rPr lang="cs-CZ" sz="2400" dirty="0"/>
              <a:t>, dochází k </a:t>
            </a:r>
            <a:r>
              <a:rPr lang="cs-CZ" sz="2400" dirty="0" err="1"/>
              <a:t>vyštěpování</a:t>
            </a:r>
            <a:r>
              <a:rPr lang="cs-CZ" sz="2400" dirty="0"/>
              <a:t> úseků mezi některým V a J segmentem (souběžně na obou chromozómech), pokud je přeskupení na některém z chromozómů úspěšné, zastaví se přeskupování na druhém chromozómu – tzv. </a:t>
            </a:r>
            <a:r>
              <a:rPr lang="cs-CZ" sz="2400" u="sng" dirty="0"/>
              <a:t>alelická </a:t>
            </a:r>
            <a:r>
              <a:rPr lang="cs-CZ" sz="2400" u="sng" dirty="0" err="1"/>
              <a:t>exkluze</a:t>
            </a:r>
            <a:r>
              <a:rPr lang="cs-CZ" sz="2400" u="sng" dirty="0" smtClean="0"/>
              <a:t>.</a:t>
            </a:r>
            <a:endParaRPr lang="cs-CZ" sz="2400" u="sng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2400" dirty="0"/>
              <a:t>Jestliže není přeskupování </a:t>
            </a:r>
            <a:r>
              <a:rPr lang="cs-CZ" sz="2400" dirty="0">
                <a:latin typeface="Symbol" pitchFamily="18" charset="2"/>
              </a:rPr>
              <a:t>k</a:t>
            </a:r>
            <a:r>
              <a:rPr lang="cs-CZ" sz="2400" dirty="0"/>
              <a:t>  genů úspěšné, zahájí se přeskupování genů </a:t>
            </a:r>
            <a:r>
              <a:rPr lang="cs-CZ" sz="2400" dirty="0">
                <a:latin typeface="Symbol" pitchFamily="18" charset="2"/>
              </a:rPr>
              <a:t>l</a:t>
            </a:r>
            <a:r>
              <a:rPr lang="cs-CZ" sz="2400" dirty="0"/>
              <a:t>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cs-CZ" sz="24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 smtClean="0"/>
              <a:t>       </a:t>
            </a:r>
            <a:r>
              <a:rPr lang="cs-CZ" sz="2400" dirty="0"/>
              <a:t>Není-li přeskupování úspěšné, B lymfocyt hyne. </a:t>
            </a:r>
            <a:endParaRPr lang="cs-CZ" sz="2400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</a:rPr>
              <a:t>Přeskupování genů kódujících L řetězce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99"/>
            <a:ext cx="8229600" cy="5328493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cs-CZ" sz="2400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 smtClean="0"/>
              <a:t>- funkční L řetězec vytvoří s H (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/>
              <a:t>) řetězcem kompletní povrchový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cs-CZ" sz="2400" dirty="0" smtClean="0"/>
              <a:t>  </a:t>
            </a:r>
            <a:r>
              <a:rPr lang="cs-CZ" sz="2400" dirty="0" err="1" smtClean="0"/>
              <a:t>IgM</a:t>
            </a:r>
            <a:r>
              <a:rPr lang="cs-CZ" sz="2400" dirty="0" smtClean="0"/>
              <a:t>, který nahradí </a:t>
            </a:r>
            <a:r>
              <a:rPr lang="cs-CZ" sz="2400" dirty="0" err="1" smtClean="0"/>
              <a:t>pre</a:t>
            </a:r>
            <a:r>
              <a:rPr lang="cs-CZ" sz="2400" dirty="0" smtClean="0"/>
              <a:t>-B receptor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sz="2400" dirty="0" smtClean="0"/>
              <a:t>- expresí povrchového </a:t>
            </a:r>
            <a:r>
              <a:rPr lang="cs-CZ" sz="2400" dirty="0" err="1" smtClean="0"/>
              <a:t>IgM</a:t>
            </a:r>
            <a:r>
              <a:rPr lang="cs-CZ" sz="2400" dirty="0" smtClean="0"/>
              <a:t> se buňka stává </a:t>
            </a:r>
            <a:r>
              <a:rPr lang="cs-CZ" sz="2400" u="sng" dirty="0" smtClean="0"/>
              <a:t>nezralým B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sz="2400" dirty="0" smtClean="0"/>
              <a:t>   </a:t>
            </a:r>
            <a:r>
              <a:rPr lang="cs-CZ" sz="2400" u="sng" dirty="0" smtClean="0"/>
              <a:t>lymfocytem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sz="2400" dirty="0" smtClean="0"/>
              <a:t>- v dalším vývojovém stadiu dochází k současné expresi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sz="2400" dirty="0" smtClean="0"/>
              <a:t>  povrchového </a:t>
            </a:r>
            <a:r>
              <a:rPr lang="cs-CZ" sz="2400" dirty="0" err="1" smtClean="0"/>
              <a:t>IgM</a:t>
            </a:r>
            <a:r>
              <a:rPr lang="cs-CZ" sz="2400" dirty="0" smtClean="0"/>
              <a:t> a </a:t>
            </a:r>
            <a:r>
              <a:rPr lang="cs-CZ" sz="2400" dirty="0" err="1" smtClean="0"/>
              <a:t>IgD</a:t>
            </a:r>
            <a:r>
              <a:rPr lang="cs-CZ" sz="2400" dirty="0" smtClean="0"/>
              <a:t>, čímž se z buňky stává </a:t>
            </a:r>
            <a:r>
              <a:rPr lang="cs-CZ" sz="2400" u="sng" dirty="0" smtClean="0"/>
              <a:t>zralý B lymfocyt</a:t>
            </a:r>
            <a:endParaRPr lang="cs-CZ" sz="24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79450"/>
          </a:xfrm>
        </p:spPr>
        <p:txBody>
          <a:bodyPr/>
          <a:lstStyle/>
          <a:p>
            <a:r>
              <a:rPr lang="cs-CZ" sz="2800" b="1" dirty="0" err="1">
                <a:solidFill>
                  <a:srgbClr val="002060"/>
                </a:solidFill>
              </a:rPr>
              <a:t>Izotypový</a:t>
            </a:r>
            <a:r>
              <a:rPr lang="cs-CZ" sz="2800" b="1" dirty="0">
                <a:solidFill>
                  <a:srgbClr val="002060"/>
                </a:solidFill>
              </a:rPr>
              <a:t> přesmyk (</a:t>
            </a:r>
            <a:r>
              <a:rPr lang="cs-CZ" sz="2800" b="1" dirty="0" err="1">
                <a:solidFill>
                  <a:srgbClr val="002060"/>
                </a:solidFill>
              </a:rPr>
              <a:t>class</a:t>
            </a:r>
            <a:r>
              <a:rPr lang="cs-CZ" sz="2800" b="1" dirty="0">
                <a:solidFill>
                  <a:srgbClr val="002060"/>
                </a:solidFill>
              </a:rPr>
              <a:t> </a:t>
            </a:r>
            <a:r>
              <a:rPr lang="cs-CZ" sz="2800" b="1" dirty="0" err="1">
                <a:solidFill>
                  <a:srgbClr val="002060"/>
                </a:solidFill>
              </a:rPr>
              <a:t>switch</a:t>
            </a:r>
            <a:r>
              <a:rPr lang="cs-CZ" sz="28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Dochází k němu během terminální diferenciace B lymfocytu po aktivaci </a:t>
            </a:r>
            <a:r>
              <a:rPr lang="cs-CZ" sz="2400" dirty="0" err="1"/>
              <a:t>Ag</a:t>
            </a:r>
            <a:r>
              <a:rPr lang="cs-CZ" sz="2400" dirty="0"/>
              <a:t> na povrchu FDC (nezbytný </a:t>
            </a:r>
            <a:r>
              <a:rPr lang="cs-CZ" sz="2400" dirty="0" err="1"/>
              <a:t>kostimulační</a:t>
            </a:r>
            <a:r>
              <a:rPr lang="cs-CZ" sz="2400" dirty="0"/>
              <a:t> signál přes </a:t>
            </a:r>
            <a:r>
              <a:rPr lang="cs-CZ" sz="2400" dirty="0" smtClean="0"/>
              <a:t>CD40 na povrchu B buněk)</a:t>
            </a:r>
            <a:endParaRPr lang="cs-CZ" sz="2400" dirty="0"/>
          </a:p>
          <a:p>
            <a:pPr>
              <a:lnSpc>
                <a:spcPct val="90000"/>
              </a:lnSpc>
              <a:buNone/>
            </a:pPr>
            <a:endParaRPr lang="cs-CZ" sz="2400" dirty="0"/>
          </a:p>
          <a:p>
            <a:pPr>
              <a:lnSpc>
                <a:spcPct val="90000"/>
              </a:lnSpc>
            </a:pPr>
            <a:r>
              <a:rPr lang="cs-CZ" sz="2400" dirty="0"/>
              <a:t>Enzymy </a:t>
            </a:r>
            <a:r>
              <a:rPr lang="cs-CZ" sz="2400" u="sng" dirty="0" err="1"/>
              <a:t>rekombinázy</a:t>
            </a:r>
            <a:r>
              <a:rPr lang="cs-CZ" sz="2400" dirty="0"/>
              <a:t> rozpoznávají </a:t>
            </a:r>
            <a:r>
              <a:rPr lang="cs-CZ" sz="2400" u="sng" dirty="0" err="1"/>
              <a:t>switch</a:t>
            </a:r>
            <a:r>
              <a:rPr lang="cs-CZ" sz="2400" u="sng" dirty="0"/>
              <a:t> sekvence</a:t>
            </a:r>
            <a:r>
              <a:rPr lang="cs-CZ" sz="2400" dirty="0"/>
              <a:t> lokalizované po stranách C segmentů </a:t>
            </a:r>
            <a:r>
              <a:rPr lang="cs-CZ" sz="2400" dirty="0" smtClean="0"/>
              <a:t>a </a:t>
            </a:r>
            <a:r>
              <a:rPr lang="cs-CZ" sz="2400" dirty="0" err="1"/>
              <a:t>vyštěpují</a:t>
            </a:r>
            <a:r>
              <a:rPr lang="cs-CZ" sz="2400" dirty="0"/>
              <a:t> úseky </a:t>
            </a:r>
            <a:r>
              <a:rPr lang="cs-CZ" sz="2400" dirty="0" smtClean="0"/>
              <a:t>genů</a:t>
            </a:r>
          </a:p>
          <a:p>
            <a:pPr>
              <a:lnSpc>
                <a:spcPct val="90000"/>
              </a:lnSpc>
            </a:pPr>
            <a:endParaRPr lang="cs-CZ" sz="1000" dirty="0" smtClean="0"/>
          </a:p>
          <a:p>
            <a:pPr>
              <a:lnSpc>
                <a:spcPct val="90000"/>
              </a:lnSpc>
            </a:pPr>
            <a:r>
              <a:rPr lang="cs-CZ" sz="1800" dirty="0" err="1" smtClean="0"/>
              <a:t>switch</a:t>
            </a:r>
            <a:r>
              <a:rPr lang="cs-CZ" sz="1800" dirty="0" smtClean="0"/>
              <a:t> sekvence není mezi C</a:t>
            </a:r>
            <a:r>
              <a:rPr lang="cs-CZ" sz="1800" dirty="0" smtClean="0">
                <a:latin typeface="Symbol" pitchFamily="18" charset="2"/>
              </a:rPr>
              <a:t>m</a:t>
            </a:r>
            <a:r>
              <a:rPr lang="cs-CZ" sz="1800" dirty="0" smtClean="0"/>
              <a:t> a C</a:t>
            </a:r>
            <a:r>
              <a:rPr lang="cs-CZ" sz="1800" dirty="0" smtClean="0">
                <a:latin typeface="Symbol" pitchFamily="18" charset="2"/>
              </a:rPr>
              <a:t>d</a:t>
            </a:r>
            <a:r>
              <a:rPr lang="cs-CZ" sz="1800" dirty="0" smtClean="0"/>
              <a:t> segmenty – B buňka může před </a:t>
            </a:r>
            <a:r>
              <a:rPr lang="cs-CZ" sz="1800" dirty="0" err="1" smtClean="0"/>
              <a:t>izotypovým</a:t>
            </a:r>
            <a:r>
              <a:rPr lang="cs-CZ" sz="1800" dirty="0" smtClean="0"/>
              <a:t> přesmykem produkovat </a:t>
            </a:r>
            <a:r>
              <a:rPr lang="cs-CZ" sz="1800" dirty="0" err="1" smtClean="0"/>
              <a:t>IgM</a:t>
            </a:r>
            <a:r>
              <a:rPr lang="cs-CZ" sz="1800" dirty="0" smtClean="0"/>
              <a:t> i </a:t>
            </a:r>
            <a:r>
              <a:rPr lang="cs-CZ" sz="1800" dirty="0" err="1" smtClean="0"/>
              <a:t>IgD</a:t>
            </a:r>
            <a:r>
              <a:rPr lang="cs-CZ" sz="1800" dirty="0" smtClean="0"/>
              <a:t> zároveň</a:t>
            </a:r>
            <a:endParaRPr lang="cs-CZ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Po eliminaci části C oblasti je do </a:t>
            </a:r>
            <a:r>
              <a:rPr lang="cs-CZ" sz="2400" dirty="0" err="1"/>
              <a:t>mRNA</a:t>
            </a:r>
            <a:r>
              <a:rPr lang="cs-CZ" sz="2400" dirty="0"/>
              <a:t> přepsán ten segment, který je nejblíže VDJ segmentu a po </a:t>
            </a:r>
            <a:r>
              <a:rPr lang="cs-CZ" sz="2400" dirty="0" smtClean="0"/>
              <a:t>sestřihu a </a:t>
            </a:r>
            <a:r>
              <a:rPr lang="cs-CZ" sz="2400" dirty="0"/>
              <a:t>translaci vzniká příslušný </a:t>
            </a:r>
            <a:r>
              <a:rPr lang="cs-CZ" sz="2400" u="sng" dirty="0" err="1"/>
              <a:t>izotyp</a:t>
            </a:r>
            <a:r>
              <a:rPr lang="cs-CZ" sz="2400" u="sng" dirty="0"/>
              <a:t> H řetězce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71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04813"/>
            <a:ext cx="8229600" cy="5903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744538"/>
          </a:xfrm>
        </p:spPr>
        <p:txBody>
          <a:bodyPr/>
          <a:lstStyle/>
          <a:p>
            <a:r>
              <a:rPr lang="cs-CZ" sz="2800" b="1" dirty="0" err="1">
                <a:solidFill>
                  <a:srgbClr val="002060"/>
                </a:solidFill>
              </a:rPr>
              <a:t>Izotypový</a:t>
            </a:r>
            <a:r>
              <a:rPr lang="cs-CZ" sz="2800" b="1" dirty="0">
                <a:solidFill>
                  <a:srgbClr val="002060"/>
                </a:solidFill>
              </a:rPr>
              <a:t> přesmyk (</a:t>
            </a:r>
            <a:r>
              <a:rPr lang="cs-CZ" sz="2800" b="1" dirty="0" err="1">
                <a:solidFill>
                  <a:srgbClr val="002060"/>
                </a:solidFill>
              </a:rPr>
              <a:t>class</a:t>
            </a:r>
            <a:r>
              <a:rPr lang="cs-CZ" sz="2800" b="1" dirty="0">
                <a:solidFill>
                  <a:srgbClr val="002060"/>
                </a:solidFill>
              </a:rPr>
              <a:t> </a:t>
            </a:r>
            <a:r>
              <a:rPr lang="cs-CZ" sz="2800" b="1" dirty="0" err="1">
                <a:solidFill>
                  <a:srgbClr val="002060"/>
                </a:solidFill>
              </a:rPr>
              <a:t>switch</a:t>
            </a:r>
            <a:r>
              <a:rPr lang="cs-CZ" sz="2800" b="1" dirty="0" smtClean="0">
                <a:solidFill>
                  <a:srgbClr val="002060"/>
                </a:solidFill>
              </a:rPr>
              <a:t>)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492375"/>
            <a:ext cx="8569325" cy="4538663"/>
          </a:xfrm>
        </p:spPr>
        <p:txBody>
          <a:bodyPr/>
          <a:lstStyle/>
          <a:p>
            <a:r>
              <a:rPr lang="cs-CZ" sz="2400" b="1" dirty="0" err="1"/>
              <a:t>Cytokiny</a:t>
            </a:r>
            <a:r>
              <a:rPr lang="cs-CZ" sz="2400" dirty="0"/>
              <a:t> regulují k jakému </a:t>
            </a:r>
            <a:r>
              <a:rPr lang="cs-CZ" sz="2400" dirty="0" err="1"/>
              <a:t>izotypovému</a:t>
            </a:r>
            <a:r>
              <a:rPr lang="cs-CZ" sz="2400" dirty="0"/>
              <a:t> přesmyku dojde:</a:t>
            </a:r>
          </a:p>
          <a:p>
            <a:endParaRPr lang="cs-CZ" sz="2400" dirty="0"/>
          </a:p>
          <a:p>
            <a:pPr lvl="2"/>
            <a:r>
              <a:rPr lang="cs-CZ" b="1" dirty="0"/>
              <a:t>IL-4</a:t>
            </a:r>
            <a:r>
              <a:rPr lang="cs-CZ" dirty="0"/>
              <a:t> stimuluje přesmyk na </a:t>
            </a:r>
            <a:r>
              <a:rPr lang="cs-CZ" dirty="0" err="1"/>
              <a:t>IgE</a:t>
            </a:r>
            <a:r>
              <a:rPr lang="cs-CZ" dirty="0"/>
              <a:t> a </a:t>
            </a:r>
            <a:r>
              <a:rPr lang="cs-CZ" dirty="0" smtClean="0"/>
              <a:t>IgG4, (u myší IgG1)</a:t>
            </a:r>
            <a:endParaRPr lang="cs-CZ" dirty="0"/>
          </a:p>
          <a:p>
            <a:pPr lvl="2"/>
            <a:r>
              <a:rPr lang="cs-CZ" b="1" dirty="0" err="1"/>
              <a:t>TGF</a:t>
            </a:r>
            <a:r>
              <a:rPr lang="cs-CZ" b="1" dirty="0" err="1">
                <a:latin typeface="Symbol" pitchFamily="18" charset="2"/>
              </a:rPr>
              <a:t>b</a:t>
            </a:r>
            <a:r>
              <a:rPr lang="cs-CZ" dirty="0"/>
              <a:t> stimuluje přesmyk na IgG2 a </a:t>
            </a:r>
            <a:r>
              <a:rPr lang="cs-CZ" dirty="0" err="1"/>
              <a:t>IgA</a:t>
            </a:r>
            <a:endParaRPr lang="cs-CZ" dirty="0"/>
          </a:p>
          <a:p>
            <a:endParaRPr lang="cs-CZ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cs-CZ" sz="28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cs-CZ" sz="2800" dirty="0">
              <a:solidFill>
                <a:schemeClr val="bg1"/>
              </a:solidFill>
            </a:endParaRPr>
          </a:p>
          <a:p>
            <a:pPr lvl="2">
              <a:buFontTx/>
              <a:buNone/>
            </a:pPr>
            <a:endParaRPr lang="cs-CZ" sz="2800" dirty="0">
              <a:solidFill>
                <a:schemeClr val="bg1"/>
              </a:solidFill>
            </a:endParaRPr>
          </a:p>
          <a:p>
            <a:pPr lvl="2"/>
            <a:endParaRPr lang="cs-CZ" sz="2800" dirty="0"/>
          </a:p>
          <a:p>
            <a:pPr lvl="2"/>
            <a:endParaRPr lang="cs-CZ" sz="2800" dirty="0"/>
          </a:p>
          <a:p>
            <a:pPr lvl="2"/>
            <a:endParaRPr lang="cs-CZ" sz="2800" dirty="0"/>
          </a:p>
          <a:p>
            <a:pPr lvl="2"/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54013"/>
            <a:ext cx="4906962" cy="600075"/>
          </a:xfrm>
        </p:spPr>
        <p:txBody>
          <a:bodyPr/>
          <a:lstStyle/>
          <a:p>
            <a:pPr algn="l"/>
            <a:r>
              <a:rPr lang="cs-CZ" sz="2800" b="1" dirty="0" err="1">
                <a:solidFill>
                  <a:srgbClr val="002060"/>
                </a:solidFill>
              </a:rPr>
              <a:t>Antiidiotypové</a:t>
            </a:r>
            <a:r>
              <a:rPr lang="cs-CZ" sz="2800" b="1" dirty="0">
                <a:solidFill>
                  <a:srgbClr val="002060"/>
                </a:solidFill>
              </a:rPr>
              <a:t> protilátky</a:t>
            </a: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950913" y="1268413"/>
            <a:ext cx="441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>
              <a:latin typeface="Tahoma" pitchFamily="34" charset="0"/>
            </a:endParaRP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107950" y="908721"/>
            <a:ext cx="979264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99FF"/>
              </a:buClr>
              <a:buSzPct val="130000"/>
            </a:pPr>
            <a:r>
              <a:rPr lang="cs-CZ" dirty="0" smtClean="0">
                <a:latin typeface="Tahoma" pitchFamily="34" charset="0"/>
              </a:rPr>
              <a:t>Individuální protilátky se liší strukturou vazebných míst, kterými rozeznávají </a:t>
            </a:r>
          </a:p>
          <a:p>
            <a:pPr>
              <a:buClr>
                <a:srgbClr val="0099FF"/>
              </a:buClr>
              <a:buSzPct val="130000"/>
            </a:pPr>
            <a:r>
              <a:rPr lang="cs-CZ" dirty="0" smtClean="0">
                <a:latin typeface="Tahoma" pitchFamily="34" charset="0"/>
              </a:rPr>
              <a:t>příslušné antigeny. Tyto individuálně specifické části imunoglobulinových </a:t>
            </a:r>
          </a:p>
          <a:p>
            <a:pPr>
              <a:buClr>
                <a:srgbClr val="0099FF"/>
              </a:buClr>
              <a:buSzPct val="130000"/>
            </a:pPr>
            <a:r>
              <a:rPr lang="cs-CZ" dirty="0" smtClean="0">
                <a:latin typeface="Tahoma" pitchFamily="34" charset="0"/>
              </a:rPr>
              <a:t>molekul se nazývají </a:t>
            </a:r>
            <a:r>
              <a:rPr lang="cs-CZ" b="1" dirty="0" smtClean="0">
                <a:solidFill>
                  <a:srgbClr val="0070C0"/>
                </a:solidFill>
                <a:latin typeface="Tahoma" pitchFamily="34" charset="0"/>
              </a:rPr>
              <a:t>IDIOTOPY </a:t>
            </a:r>
            <a:endParaRPr lang="cs-CZ" dirty="0" smtClean="0">
              <a:latin typeface="Tahoma" pitchFamily="34" charset="0"/>
            </a:endParaRPr>
          </a:p>
          <a:p>
            <a:pPr>
              <a:buClr>
                <a:srgbClr val="0099FF"/>
              </a:buClr>
              <a:buSzPct val="130000"/>
            </a:pPr>
            <a:endParaRPr lang="cs-CZ" dirty="0">
              <a:latin typeface="Tahoma" pitchFamily="34" charset="0"/>
            </a:endParaRPr>
          </a:p>
          <a:p>
            <a:pPr>
              <a:buClr>
                <a:srgbClr val="0099FF"/>
              </a:buClr>
              <a:buSzPct val="130000"/>
            </a:pPr>
            <a:r>
              <a:rPr lang="cs-CZ" b="1" dirty="0" smtClean="0">
                <a:solidFill>
                  <a:srgbClr val="0070C0"/>
                </a:solidFill>
                <a:latin typeface="Tahoma" pitchFamily="34" charset="0"/>
              </a:rPr>
              <a:t>IDIOTYP</a:t>
            </a:r>
            <a:r>
              <a:rPr lang="cs-CZ" dirty="0" smtClean="0">
                <a:latin typeface="Tahoma" pitchFamily="34" charset="0"/>
              </a:rPr>
              <a:t> </a:t>
            </a:r>
            <a:r>
              <a:rPr lang="cs-CZ" dirty="0">
                <a:latin typeface="Tahoma" pitchFamily="34" charset="0"/>
              </a:rPr>
              <a:t>= </a:t>
            </a:r>
            <a:r>
              <a:rPr lang="cs-CZ" dirty="0" smtClean="0">
                <a:latin typeface="Tahoma" pitchFamily="34" charset="0"/>
              </a:rPr>
              <a:t>souhrn </a:t>
            </a:r>
            <a:r>
              <a:rPr lang="cs-CZ" dirty="0" err="1" smtClean="0">
                <a:latin typeface="Tahoma" pitchFamily="34" charset="0"/>
              </a:rPr>
              <a:t>idiotopů</a:t>
            </a:r>
            <a:r>
              <a:rPr lang="cs-CZ" dirty="0" smtClean="0">
                <a:latin typeface="Tahoma" pitchFamily="34" charset="0"/>
              </a:rPr>
              <a:t> (souhrn identických vazebných </a:t>
            </a:r>
            <a:r>
              <a:rPr lang="cs-CZ" dirty="0">
                <a:latin typeface="Tahoma" pitchFamily="34" charset="0"/>
              </a:rPr>
              <a:t>struktur pro </a:t>
            </a:r>
            <a:r>
              <a:rPr lang="cs-CZ" dirty="0" err="1">
                <a:latin typeface="Tahoma" pitchFamily="34" charset="0"/>
              </a:rPr>
              <a:t>Ag</a:t>
            </a:r>
            <a:r>
              <a:rPr lang="cs-CZ" dirty="0">
                <a:latin typeface="Tahoma" pitchFamily="34" charset="0"/>
              </a:rPr>
              <a:t> </a:t>
            </a:r>
            <a:br>
              <a:rPr lang="cs-CZ" dirty="0">
                <a:latin typeface="Tahoma" pitchFamily="34" charset="0"/>
              </a:rPr>
            </a:br>
            <a:r>
              <a:rPr lang="cs-CZ" dirty="0">
                <a:latin typeface="Tahoma" pitchFamily="34" charset="0"/>
              </a:rPr>
              <a:t>                   </a:t>
            </a:r>
            <a:r>
              <a:rPr lang="cs-CZ" dirty="0" smtClean="0">
                <a:latin typeface="Tahoma" pitchFamily="34" charset="0"/>
              </a:rPr>
              <a:t>  </a:t>
            </a:r>
            <a:r>
              <a:rPr lang="cs-CZ" dirty="0">
                <a:latin typeface="Tahoma" pitchFamily="34" charset="0"/>
              </a:rPr>
              <a:t>na protilátkách stejné </a:t>
            </a:r>
            <a:r>
              <a:rPr lang="cs-CZ" dirty="0" err="1" smtClean="0">
                <a:latin typeface="Tahoma" pitchFamily="34" charset="0"/>
              </a:rPr>
              <a:t>specifity</a:t>
            </a:r>
            <a:r>
              <a:rPr lang="cs-CZ" dirty="0" smtClean="0">
                <a:latin typeface="Tahoma" pitchFamily="34" charset="0"/>
              </a:rPr>
              <a:t>)</a:t>
            </a:r>
            <a:endParaRPr lang="cs-CZ" dirty="0">
              <a:latin typeface="Tahoma" pitchFamily="34" charset="0"/>
            </a:endParaRPr>
          </a:p>
          <a:p>
            <a:pPr>
              <a:buClr>
                <a:srgbClr val="0099FF"/>
              </a:buClr>
              <a:buSzPct val="130000"/>
              <a:buFont typeface="Wingdings" pitchFamily="2" charset="2"/>
              <a:buChar char="§"/>
            </a:pPr>
            <a:endParaRPr lang="cs-CZ" dirty="0">
              <a:latin typeface="Tahoma" pitchFamily="34" charset="0"/>
            </a:endParaRPr>
          </a:p>
          <a:p>
            <a:pPr>
              <a:buClr>
                <a:srgbClr val="0099FF"/>
              </a:buClr>
              <a:buSzPct val="130000"/>
            </a:pPr>
            <a:endParaRPr lang="cs-CZ" dirty="0">
              <a:latin typeface="Tahoma" pitchFamily="34" charset="0"/>
            </a:endParaRPr>
          </a:p>
          <a:p>
            <a:pPr>
              <a:buClr>
                <a:srgbClr val="0099FF"/>
              </a:buClr>
              <a:buSzPct val="130000"/>
              <a:buFont typeface="Wingdings" pitchFamily="2" charset="2"/>
              <a:buChar char="§"/>
            </a:pP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buClr>
                <a:srgbClr val="0099FF"/>
              </a:buClr>
              <a:buSzPct val="130000"/>
              <a:buFont typeface="Wingdings" pitchFamily="2" charset="2"/>
              <a:buChar char="§"/>
            </a:pPr>
            <a:endParaRPr lang="cs-CZ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7" name="Picture 3" descr="C:\Users\vachovam\Desktop\what-is-an-anti-idiotypic-antibod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08920"/>
            <a:ext cx="4392488" cy="3940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54013"/>
            <a:ext cx="4906962" cy="600075"/>
          </a:xfrm>
        </p:spPr>
        <p:txBody>
          <a:bodyPr/>
          <a:lstStyle/>
          <a:p>
            <a:pPr algn="l"/>
            <a:r>
              <a:rPr lang="cs-CZ" sz="2800" b="1" dirty="0" err="1">
                <a:solidFill>
                  <a:srgbClr val="002060"/>
                </a:solidFill>
              </a:rPr>
              <a:t>Antiidiotypové</a:t>
            </a:r>
            <a:r>
              <a:rPr lang="cs-CZ" sz="2800" b="1" dirty="0">
                <a:solidFill>
                  <a:srgbClr val="002060"/>
                </a:solidFill>
              </a:rPr>
              <a:t> protilátky</a:t>
            </a:r>
          </a:p>
        </p:txBody>
      </p:sp>
      <p:pic>
        <p:nvPicPr>
          <p:cNvPr id="1792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3861048"/>
            <a:ext cx="3571868" cy="2736850"/>
          </a:xfrm>
        </p:spPr>
      </p:pic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950913" y="1268413"/>
            <a:ext cx="441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>
              <a:latin typeface="Tahoma" pitchFamily="34" charset="0"/>
            </a:endParaRP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69021" y="548680"/>
            <a:ext cx="767133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99FF"/>
              </a:buClr>
              <a:buSzPct val="130000"/>
              <a:buFont typeface="Wingdings" pitchFamily="2" charset="2"/>
              <a:buChar char="§"/>
            </a:pPr>
            <a:endParaRPr lang="cs-CZ" dirty="0">
              <a:latin typeface="Tahoma" pitchFamily="34" charset="0"/>
            </a:endParaRPr>
          </a:p>
          <a:p>
            <a:pPr>
              <a:buClr>
                <a:srgbClr val="0099FF"/>
              </a:buClr>
              <a:buSzPct val="130000"/>
              <a:buFont typeface="Wingdings" pitchFamily="2" charset="2"/>
              <a:buChar char="§"/>
            </a:pP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Idiotypické</a:t>
            </a:r>
            <a:r>
              <a:rPr lang="cs-CZ" dirty="0">
                <a:latin typeface="Tahoma" pitchFamily="34" charset="0"/>
              </a:rPr>
              <a:t> struktury protilátek 1. generace </a:t>
            </a:r>
            <a:r>
              <a:rPr lang="cs-CZ" dirty="0" smtClean="0">
                <a:latin typeface="Tahoma" pitchFamily="34" charset="0"/>
              </a:rPr>
              <a:t>(proti určitému antigenu)    </a:t>
            </a:r>
          </a:p>
          <a:p>
            <a:pPr>
              <a:buClr>
                <a:srgbClr val="0099FF"/>
              </a:buClr>
              <a:buSzPct val="130000"/>
            </a:pPr>
            <a:r>
              <a:rPr lang="cs-CZ" dirty="0" smtClean="0">
                <a:latin typeface="Tahoma" pitchFamily="34" charset="0"/>
              </a:rPr>
              <a:t>   jsou rozpoznávány  </a:t>
            </a:r>
            <a:r>
              <a:rPr lang="cs-CZ" dirty="0">
                <a:latin typeface="Tahoma" pitchFamily="34" charset="0"/>
              </a:rPr>
              <a:t>některými B lymfocyty jako antigeny a mohou</a:t>
            </a:r>
            <a:br>
              <a:rPr lang="cs-CZ" dirty="0">
                <a:latin typeface="Tahoma" pitchFamily="34" charset="0"/>
              </a:rPr>
            </a:br>
            <a:r>
              <a:rPr lang="cs-CZ" dirty="0">
                <a:latin typeface="Tahoma" pitchFamily="34" charset="0"/>
              </a:rPr>
              <a:t>   se proti nim tvořit tzv. </a:t>
            </a:r>
            <a:r>
              <a:rPr lang="cs-CZ" u="sng" dirty="0" err="1">
                <a:latin typeface="Tahoma" pitchFamily="34" charset="0"/>
              </a:rPr>
              <a:t>antiidiotypové</a:t>
            </a:r>
            <a:r>
              <a:rPr lang="cs-CZ" u="sng" dirty="0">
                <a:latin typeface="Tahoma" pitchFamily="34" charset="0"/>
              </a:rPr>
              <a:t> protilátky</a:t>
            </a:r>
            <a:r>
              <a:rPr lang="cs-CZ" dirty="0">
                <a:latin typeface="Tahoma" pitchFamily="34" charset="0"/>
              </a:rPr>
              <a:t> (protilátky 2. generace; </a:t>
            </a:r>
            <a:br>
              <a:rPr lang="cs-CZ" dirty="0">
                <a:latin typeface="Tahoma" pitchFamily="34" charset="0"/>
              </a:rPr>
            </a:br>
            <a:r>
              <a:rPr lang="cs-CZ" dirty="0">
                <a:latin typeface="Tahoma" pitchFamily="34" charset="0"/>
              </a:rPr>
              <a:t>   některá vazebná místa mohou připomínat </a:t>
            </a:r>
            <a:r>
              <a:rPr lang="cs-CZ" dirty="0" err="1">
                <a:latin typeface="Tahoma" pitchFamily="34" charset="0"/>
              </a:rPr>
              <a:t>Ag</a:t>
            </a:r>
            <a:r>
              <a:rPr lang="cs-CZ" dirty="0">
                <a:latin typeface="Tahoma" pitchFamily="34" charset="0"/>
              </a:rPr>
              <a:t>, který vyvolal tvorbu </a:t>
            </a:r>
            <a:br>
              <a:rPr lang="cs-CZ" dirty="0">
                <a:latin typeface="Tahoma" pitchFamily="34" charset="0"/>
              </a:rPr>
            </a:br>
            <a:r>
              <a:rPr lang="cs-CZ" dirty="0">
                <a:latin typeface="Tahoma" pitchFamily="34" charset="0"/>
              </a:rPr>
              <a:t>   protilátek 1. generace)</a:t>
            </a:r>
          </a:p>
          <a:p>
            <a:pPr>
              <a:buClr>
                <a:srgbClr val="0099FF"/>
              </a:buClr>
              <a:buSzPct val="130000"/>
              <a:buFont typeface="Wingdings" pitchFamily="2" charset="2"/>
              <a:buChar char="§"/>
            </a:pPr>
            <a:endParaRPr lang="cs-CZ" dirty="0">
              <a:latin typeface="Tahoma" pitchFamily="34" charset="0"/>
            </a:endParaRPr>
          </a:p>
          <a:p>
            <a:pPr>
              <a:buClr>
                <a:srgbClr val="0099FF"/>
              </a:buClr>
              <a:buSzPct val="130000"/>
              <a:buFont typeface="Wingdings" pitchFamily="2" charset="2"/>
              <a:buChar char="§"/>
            </a:pPr>
            <a:r>
              <a:rPr lang="cs-CZ" dirty="0">
                <a:latin typeface="Tahoma" pitchFamily="34" charset="0"/>
              </a:rPr>
              <a:t> Proti protilátkám 2. generace se tvoří protilátky 3. generace </a:t>
            </a:r>
            <a:br>
              <a:rPr lang="cs-CZ" dirty="0">
                <a:latin typeface="Tahoma" pitchFamily="34" charset="0"/>
              </a:rPr>
            </a:br>
            <a:r>
              <a:rPr lang="cs-CZ" dirty="0">
                <a:latin typeface="Tahoma" pitchFamily="34" charset="0"/>
              </a:rPr>
              <a:t>   (</a:t>
            </a:r>
            <a:r>
              <a:rPr lang="cs-CZ" dirty="0" err="1">
                <a:latin typeface="Tahoma" pitchFamily="34" charset="0"/>
              </a:rPr>
              <a:t>anti</a:t>
            </a:r>
            <a:r>
              <a:rPr lang="cs-CZ" dirty="0">
                <a:latin typeface="Tahoma" pitchFamily="34" charset="0"/>
              </a:rPr>
              <a:t>-</a:t>
            </a:r>
            <a:r>
              <a:rPr lang="cs-CZ" dirty="0" err="1">
                <a:latin typeface="Tahoma" pitchFamily="34" charset="0"/>
              </a:rPr>
              <a:t>antiidiotypové</a:t>
            </a:r>
            <a:r>
              <a:rPr lang="cs-CZ" dirty="0">
                <a:latin typeface="Tahoma" pitchFamily="34" charset="0"/>
              </a:rPr>
              <a:t> protilátky)</a:t>
            </a:r>
          </a:p>
          <a:p>
            <a:pPr>
              <a:buClr>
                <a:srgbClr val="0099FF"/>
              </a:buClr>
              <a:buSzPct val="130000"/>
              <a:buFont typeface="Wingdings" pitchFamily="2" charset="2"/>
              <a:buChar char="§"/>
            </a:pPr>
            <a:endParaRPr lang="cs-CZ" dirty="0">
              <a:latin typeface="Tahoma" pitchFamily="34" charset="0"/>
            </a:endParaRPr>
          </a:p>
          <a:p>
            <a:pPr>
              <a:buClr>
                <a:srgbClr val="0099FF"/>
              </a:buClr>
              <a:buSzPct val="130000"/>
              <a:buFont typeface="Wingdings" pitchFamily="2" charset="2"/>
              <a:buChar char="§"/>
            </a:pPr>
            <a:r>
              <a:rPr lang="cs-CZ" dirty="0">
                <a:latin typeface="Tahoma" pitchFamily="34" charset="0"/>
              </a:rPr>
              <a:t>Tato </a:t>
            </a:r>
            <a:r>
              <a:rPr lang="cs-CZ" b="1" dirty="0" err="1">
                <a:solidFill>
                  <a:srgbClr val="0070C0"/>
                </a:solidFill>
                <a:latin typeface="Tahoma" pitchFamily="34" charset="0"/>
              </a:rPr>
              <a:t>idiotypová</a:t>
            </a:r>
            <a:r>
              <a:rPr lang="cs-CZ" b="1" dirty="0">
                <a:solidFill>
                  <a:srgbClr val="0070C0"/>
                </a:solidFill>
                <a:latin typeface="Tahoma" pitchFamily="34" charset="0"/>
              </a:rPr>
              <a:t> síť </a:t>
            </a:r>
            <a:r>
              <a:rPr lang="cs-CZ" dirty="0">
                <a:latin typeface="Tahoma" pitchFamily="34" charset="0"/>
              </a:rPr>
              <a:t>může hrát roli v regulaci </a:t>
            </a:r>
            <a:r>
              <a:rPr lang="cs-CZ" dirty="0" err="1">
                <a:latin typeface="Tahoma" pitchFamily="34" charset="0"/>
              </a:rPr>
              <a:t>protilátkové</a:t>
            </a:r>
            <a:r>
              <a:rPr lang="cs-CZ" dirty="0">
                <a:latin typeface="Tahoma" pitchFamily="34" charset="0"/>
              </a:rPr>
              <a:t> odpovědi </a:t>
            </a:r>
            <a:endParaRPr lang="cs-CZ" u="sng" dirty="0">
              <a:latin typeface="Tahoma" pitchFamily="34" charset="0"/>
            </a:endParaRPr>
          </a:p>
          <a:p>
            <a:pPr>
              <a:buClr>
                <a:srgbClr val="0099FF"/>
              </a:buClr>
              <a:buSzPct val="130000"/>
              <a:buFont typeface="Wingdings" pitchFamily="2" charset="2"/>
              <a:buChar char="§"/>
            </a:pPr>
            <a:endParaRPr lang="cs-CZ" dirty="0">
              <a:latin typeface="Tahoma" pitchFamily="34" charset="0"/>
            </a:endParaRPr>
          </a:p>
          <a:p>
            <a:pPr>
              <a:buClr>
                <a:srgbClr val="0099FF"/>
              </a:buClr>
              <a:buSzPct val="130000"/>
              <a:buFont typeface="Wingdings" pitchFamily="2" charset="2"/>
              <a:buChar char="§"/>
            </a:pP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buClr>
                <a:srgbClr val="0099FF"/>
              </a:buClr>
              <a:buSzPct val="130000"/>
              <a:buFont typeface="Wingdings" pitchFamily="2" charset="2"/>
              <a:buChar char="§"/>
            </a:pPr>
            <a:endParaRPr lang="cs-CZ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6" name="Picture 2" descr="C:\Users\vachovam\Desktop\2999829_waoj-3-195-g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04065"/>
            <a:ext cx="2765094" cy="3153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Ontogeneze tvorby protilátek</a:t>
            </a:r>
            <a:endParaRPr lang="cs-CZ" sz="280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688"/>
            <a:ext cx="8229600" cy="5030019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Prekurzory</a:t>
            </a:r>
            <a:r>
              <a:rPr lang="cs-CZ" sz="2000" dirty="0" smtClean="0"/>
              <a:t> B lymfocytů je možné detekovat od 8.dne gestace ve žloutkovém váčku, v době porodu tvoří  B lymfo 15% lymfocytů</a:t>
            </a:r>
          </a:p>
          <a:p>
            <a:r>
              <a:rPr lang="cs-CZ" sz="2000" dirty="0" smtClean="0"/>
              <a:t>Syntéza specifických protilátek začíná kolem 20.-24.týdne gestace, celková koncentrace </a:t>
            </a:r>
            <a:r>
              <a:rPr lang="cs-CZ" sz="2000" dirty="0" err="1" smtClean="0"/>
              <a:t>IgA</a:t>
            </a:r>
            <a:r>
              <a:rPr lang="cs-CZ" sz="2000" dirty="0" smtClean="0"/>
              <a:t> a </a:t>
            </a:r>
            <a:r>
              <a:rPr lang="cs-CZ" sz="2000" dirty="0" err="1" smtClean="0"/>
              <a:t>IgM</a:t>
            </a:r>
            <a:r>
              <a:rPr lang="cs-CZ" sz="2000" dirty="0" smtClean="0"/>
              <a:t> zůstává až do porodu neměřitelná, </a:t>
            </a:r>
            <a:r>
              <a:rPr lang="cs-CZ" sz="2000" dirty="0" err="1" smtClean="0"/>
              <a:t>IgG</a:t>
            </a:r>
            <a:r>
              <a:rPr lang="cs-CZ" sz="2000" dirty="0" smtClean="0"/>
              <a:t> se začínají tvořit až po porodu</a:t>
            </a:r>
          </a:p>
          <a:p>
            <a:r>
              <a:rPr lang="cs-CZ" sz="2000" dirty="0" smtClean="0"/>
              <a:t>Pozvolný nárůst tvorby vlastních </a:t>
            </a:r>
            <a:r>
              <a:rPr lang="cs-CZ" sz="2000" dirty="0" err="1" smtClean="0"/>
              <a:t>IgG</a:t>
            </a:r>
            <a:r>
              <a:rPr lang="cs-CZ" sz="2000" dirty="0" smtClean="0"/>
              <a:t> za poklesu mateřských </a:t>
            </a:r>
            <a:r>
              <a:rPr lang="cs-CZ" sz="2000" dirty="0" err="1" smtClean="0"/>
              <a:t>IgG</a:t>
            </a:r>
            <a:r>
              <a:rPr lang="cs-CZ" sz="2000" dirty="0" smtClean="0"/>
              <a:t> (kolem 3.-6.měs.)</a:t>
            </a:r>
          </a:p>
          <a:p>
            <a:r>
              <a:rPr lang="cs-CZ" sz="2000" dirty="0" smtClean="0"/>
              <a:t>Koncentrace </a:t>
            </a:r>
            <a:r>
              <a:rPr lang="cs-CZ" sz="2000" dirty="0" err="1" smtClean="0"/>
              <a:t>IgM</a:t>
            </a:r>
            <a:r>
              <a:rPr lang="cs-CZ" sz="2000" dirty="0" smtClean="0"/>
              <a:t> dosahuje hodnot srovnatelných </a:t>
            </a:r>
            <a:br>
              <a:rPr lang="cs-CZ" sz="2000" dirty="0" smtClean="0"/>
            </a:br>
            <a:r>
              <a:rPr lang="cs-CZ" sz="2000" dirty="0" smtClean="0"/>
              <a:t>s dospělými v 1.-3.roce života, </a:t>
            </a:r>
            <a:r>
              <a:rPr lang="cs-CZ" sz="2000" dirty="0" err="1" smtClean="0"/>
              <a:t>IgG</a:t>
            </a:r>
            <a:r>
              <a:rPr lang="cs-CZ" sz="2000" dirty="0" smtClean="0"/>
              <a:t>+A mezi 10.-15.r. </a:t>
            </a:r>
          </a:p>
          <a:p>
            <a:endParaRPr lang="cs-CZ" sz="26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Picture 2" descr="C:\Users\vachovam\Desktop\nR7Q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89040"/>
            <a:ext cx="587966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671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2060"/>
                </a:solidFill>
                <a:effectLst/>
              </a:rPr>
              <a:t>Ontogeneze tvorby protilátek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1148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Po porodu počet  B lymfocytů klesá</a:t>
            </a:r>
          </a:p>
          <a:p>
            <a:r>
              <a:rPr lang="cs-CZ" sz="2400" dirty="0" smtClean="0"/>
              <a:t>Po porodu B lymfocyty na imunizaci reagují převážně tvorbou </a:t>
            </a:r>
            <a:r>
              <a:rPr lang="cs-CZ" sz="2400" dirty="0" err="1" smtClean="0"/>
              <a:t>IgM</a:t>
            </a:r>
            <a:r>
              <a:rPr lang="cs-CZ" sz="2400" dirty="0" smtClean="0"/>
              <a:t>, přesmyk na jiné </a:t>
            </a:r>
            <a:r>
              <a:rPr lang="cs-CZ" sz="2400" dirty="0" err="1" smtClean="0"/>
              <a:t>izotypy</a:t>
            </a:r>
            <a:r>
              <a:rPr lang="cs-CZ" sz="2400" dirty="0" smtClean="0"/>
              <a:t> je pomalejší ( z důvodu nižší výkonnosti pomocných T lymfocytů)</a:t>
            </a:r>
          </a:p>
          <a:p>
            <a:pPr eaLnBrk="1" hangingPunct="1"/>
            <a:r>
              <a:rPr lang="cs-CZ" sz="2400" dirty="0" err="1" smtClean="0"/>
              <a:t>Protilátková</a:t>
            </a:r>
            <a:r>
              <a:rPr lang="cs-CZ" sz="2400" dirty="0" smtClean="0"/>
              <a:t> reakce na polysacharidové antigeny se objevuje až kolem 2.roku života (proto očkování proti těmto antigenům - pneumokokovým a </a:t>
            </a:r>
            <a:r>
              <a:rPr lang="cs-CZ" sz="2400" dirty="0" err="1" smtClean="0"/>
              <a:t>hemofilovým</a:t>
            </a:r>
            <a:r>
              <a:rPr lang="cs-CZ" sz="2400" dirty="0" smtClean="0"/>
              <a:t>- </a:t>
            </a:r>
            <a:r>
              <a:rPr lang="cs-CZ" sz="2400" dirty="0" err="1" smtClean="0"/>
              <a:t>vakcinami</a:t>
            </a:r>
            <a:r>
              <a:rPr lang="cs-CZ" sz="2400" dirty="0" smtClean="0"/>
              <a:t> v nichž jsou konjugovány s proteinovými  antigeny)</a:t>
            </a:r>
          </a:p>
          <a:p>
            <a:pPr eaLnBrk="1" hangingPunct="1"/>
            <a:r>
              <a:rPr lang="cs-CZ" sz="2400" dirty="0" smtClean="0"/>
              <a:t>Ve stáří je slabší </a:t>
            </a:r>
            <a:r>
              <a:rPr lang="cs-CZ" sz="2400" dirty="0" err="1" smtClean="0"/>
              <a:t>protilátková</a:t>
            </a:r>
            <a:r>
              <a:rPr lang="cs-CZ" sz="2400" dirty="0" smtClean="0"/>
              <a:t> odpověď na nové podněty </a:t>
            </a:r>
            <a:br>
              <a:rPr lang="cs-CZ" sz="2400" dirty="0" smtClean="0"/>
            </a:br>
            <a:r>
              <a:rPr lang="cs-CZ" sz="2400" dirty="0" smtClean="0"/>
              <a:t>a vyšší produkce autoprotilátek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2656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2060"/>
                </a:solidFill>
                <a:latin typeface="Tahoma" pitchFamily="34" charset="0"/>
              </a:rPr>
              <a:t>Imunitní odpověď založená </a:t>
            </a: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cs-CZ" sz="3600" b="1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cs-CZ" sz="3600" b="1" dirty="0" smtClean="0">
                <a:solidFill>
                  <a:srgbClr val="002060"/>
                </a:solidFill>
                <a:latin typeface="Tahoma" pitchFamily="34" charset="0"/>
              </a:rPr>
              <a:t>na </a:t>
            </a:r>
            <a:r>
              <a:rPr lang="cs-CZ" sz="3600" b="1" dirty="0">
                <a:solidFill>
                  <a:srgbClr val="002060"/>
                </a:solidFill>
                <a:latin typeface="Tahoma" pitchFamily="34" charset="0"/>
              </a:rPr>
              <a:t>protilátkách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3568" y="1772816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400" dirty="0" smtClean="0"/>
              <a:t> Tento druh imunitních reakcí je založen na rozeznání antigenu povrchovým antigenně specifickým receptorem B lymfocytů (BCR).  Za vhodných podmínek se takto stimulované B lymfocyty pomnoží a diferencují na plazmatické buňky, které </a:t>
            </a:r>
            <a:r>
              <a:rPr lang="cs-CZ" sz="2400" dirty="0" err="1" smtClean="0"/>
              <a:t>sekretují</a:t>
            </a:r>
            <a:r>
              <a:rPr lang="cs-CZ" sz="2400" dirty="0" smtClean="0"/>
              <a:t> velké množství protilátek.</a:t>
            </a:r>
          </a:p>
          <a:p>
            <a:endParaRPr lang="cs-CZ" sz="2400" dirty="0" smtClean="0"/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 Většina antigenů (hlavně proteiny) je schopna vyvolat pouze </a:t>
            </a:r>
            <a:r>
              <a:rPr lang="cs-CZ" sz="2400" dirty="0" err="1" smtClean="0"/>
              <a:t>protilátkovou</a:t>
            </a:r>
            <a:r>
              <a:rPr lang="cs-CZ" sz="2400" dirty="0" smtClean="0"/>
              <a:t> odpověď  závislou na spolupráci </a:t>
            </a:r>
            <a:r>
              <a:rPr lang="cs-CZ" sz="2400" dirty="0" err="1" smtClean="0"/>
              <a:t>Th</a:t>
            </a:r>
            <a:r>
              <a:rPr lang="cs-CZ" sz="2400" dirty="0" smtClean="0"/>
              <a:t> buněk s B lymfocyty- </a:t>
            </a:r>
            <a:r>
              <a:rPr lang="cs-CZ" sz="2400" b="1" u="sng" dirty="0" smtClean="0"/>
              <a:t>T-závislé (dependentní) antigeny</a:t>
            </a:r>
            <a:r>
              <a:rPr lang="cs-CZ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 smtClean="0"/>
              <a:t> Některé antigeny, zvláště polysacharidy jsou </a:t>
            </a:r>
            <a:r>
              <a:rPr lang="cs-CZ" sz="2400" b="1" u="sng" dirty="0" smtClean="0"/>
              <a:t>T-nezávislé (</a:t>
            </a:r>
            <a:r>
              <a:rPr lang="cs-CZ" sz="2400" b="1" u="sng" dirty="0" err="1" smtClean="0"/>
              <a:t>independentní</a:t>
            </a:r>
            <a:r>
              <a:rPr lang="cs-CZ" sz="2400" b="1" u="sng" dirty="0" smtClean="0"/>
              <a:t>)</a:t>
            </a:r>
            <a:r>
              <a:rPr lang="cs-CZ" sz="2400" u="sng" dirty="0" smtClean="0"/>
              <a:t> </a:t>
            </a:r>
            <a:r>
              <a:rPr lang="cs-CZ" sz="2400" dirty="0" smtClean="0"/>
              <a:t>- vyvolávají diferenciaci B lymfocytů na </a:t>
            </a:r>
            <a:r>
              <a:rPr lang="cs-CZ" sz="2400" dirty="0" err="1" smtClean="0"/>
              <a:t>plazmocyty</a:t>
            </a:r>
            <a:r>
              <a:rPr lang="cs-CZ" sz="2400" dirty="0" smtClean="0"/>
              <a:t> a sekreci protilátek i bez spolupráce s </a:t>
            </a:r>
            <a:r>
              <a:rPr lang="cs-CZ" sz="2400" dirty="0" err="1" smtClean="0"/>
              <a:t>Th</a:t>
            </a:r>
            <a:r>
              <a:rPr lang="cs-CZ" sz="2400" dirty="0" smtClean="0"/>
              <a:t> lymfocyty.</a:t>
            </a:r>
          </a:p>
          <a:p>
            <a:pPr>
              <a:buFont typeface="Wingdings" pitchFamily="2" charset="2"/>
              <a:buChar char="§"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Setkání B lymfocytu s </a:t>
            </a:r>
            <a:r>
              <a:rPr lang="cs-CZ" sz="2800" b="1" dirty="0" err="1" smtClean="0">
                <a:solidFill>
                  <a:srgbClr val="002060"/>
                </a:solidFill>
              </a:rPr>
              <a:t>Ag</a:t>
            </a:r>
            <a:r>
              <a:rPr lang="cs-CZ" sz="2800" b="1" dirty="0" smtClean="0">
                <a:solidFill>
                  <a:srgbClr val="002060"/>
                </a:solidFill>
              </a:rPr>
              <a:t> v sekundárních lymfatických orgánech</a:t>
            </a:r>
            <a:endParaRPr lang="cs-CZ" sz="2800" dirty="0"/>
          </a:p>
        </p:txBody>
      </p:sp>
      <p:pic>
        <p:nvPicPr>
          <p:cNvPr id="4" name="irc_mi" descr="http://classconnection.s3.amazonaws.com/38/flashcards/1293038/png/the_humoral_immune_response133607902902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47130"/>
            <a:ext cx="7452360" cy="471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77875"/>
          </a:xfrm>
        </p:spPr>
        <p:txBody>
          <a:bodyPr/>
          <a:lstStyle/>
          <a:p>
            <a:r>
              <a:rPr lang="cs-CZ" sz="28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Protilátková</a:t>
            </a:r>
            <a:r>
              <a:rPr lang="cs-CZ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reakce vyvolaná: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543550"/>
          </a:xfrm>
        </p:spPr>
        <p:txBody>
          <a:bodyPr/>
          <a:lstStyle/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  <a:latin typeface="Tahoma" pitchFamily="34" charset="0"/>
              </a:rPr>
              <a:t>Antigeny nezávislými na T lymfocytech</a:t>
            </a:r>
          </a:p>
          <a:p>
            <a:pPr lvl="2"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dirty="0"/>
              <a:t>Vyvolávají převážně tvorbu </a:t>
            </a:r>
            <a:r>
              <a:rPr lang="cs-CZ" dirty="0" err="1" smtClean="0"/>
              <a:t>nízkoafinních</a:t>
            </a:r>
            <a:r>
              <a:rPr lang="cs-CZ" dirty="0" smtClean="0"/>
              <a:t> </a:t>
            </a:r>
            <a:r>
              <a:rPr lang="cs-CZ" dirty="0" err="1" smtClean="0"/>
              <a:t>IgM</a:t>
            </a:r>
            <a:r>
              <a:rPr lang="cs-CZ" dirty="0" smtClean="0"/>
              <a:t> </a:t>
            </a:r>
            <a:r>
              <a:rPr lang="cs-CZ" dirty="0"/>
              <a:t>protilátek</a:t>
            </a:r>
          </a:p>
          <a:p>
            <a:pPr lvl="2"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dirty="0"/>
              <a:t>Jedná se zvláště o bakteriální polysacharidy, </a:t>
            </a:r>
            <a:r>
              <a:rPr lang="cs-CZ" dirty="0" err="1" smtClean="0"/>
              <a:t>lipopolysacharidy</a:t>
            </a:r>
            <a:r>
              <a:rPr lang="cs-CZ" dirty="0" smtClean="0"/>
              <a:t> (vazba na receptor B lymfocytů pro LPS) </a:t>
            </a:r>
            <a:r>
              <a:rPr lang="cs-CZ" dirty="0"/>
              <a:t>a polymerní formy </a:t>
            </a:r>
            <a:r>
              <a:rPr lang="cs-CZ" dirty="0" smtClean="0"/>
              <a:t>proteinů (reagují simultánně s velkým počtem BCR)</a:t>
            </a:r>
            <a:endParaRPr lang="cs-CZ" dirty="0"/>
          </a:p>
          <a:p>
            <a:pPr lvl="2">
              <a:buClr>
                <a:schemeClr val="folHlink"/>
              </a:buClr>
              <a:buFont typeface="Wingdings" pitchFamily="2" charset="2"/>
              <a:buNone/>
            </a:pPr>
            <a:endParaRPr lang="cs-CZ" b="1" dirty="0">
              <a:solidFill>
                <a:srgbClr val="0070C0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Antigeny závislými na T lymfocytech</a:t>
            </a:r>
          </a:p>
          <a:p>
            <a:pPr lvl="2"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dirty="0"/>
              <a:t>Reakce na tyto </a:t>
            </a:r>
            <a:r>
              <a:rPr lang="cs-CZ" dirty="0" err="1"/>
              <a:t>Ag</a:t>
            </a:r>
            <a:r>
              <a:rPr lang="cs-CZ" dirty="0"/>
              <a:t> probíhá ve dvou fázích – primární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sekundární </a:t>
            </a:r>
            <a:endParaRPr lang="cs-CZ" dirty="0" smtClean="0"/>
          </a:p>
          <a:p>
            <a:pPr lvl="2"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dirty="0" smtClean="0"/>
              <a:t>Tvorba </a:t>
            </a:r>
            <a:r>
              <a:rPr lang="cs-CZ" dirty="0"/>
              <a:t>paměťových buněk a vznik </a:t>
            </a:r>
            <a:r>
              <a:rPr lang="cs-CZ" dirty="0" err="1"/>
              <a:t>vysokoafinních</a:t>
            </a:r>
            <a:r>
              <a:rPr lang="cs-CZ" dirty="0"/>
              <a:t> </a:t>
            </a:r>
            <a:r>
              <a:rPr lang="cs-CZ" dirty="0" smtClean="0"/>
              <a:t>protilátek v procesu tzv. afinitní maturace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259263" cy="1143000"/>
          </a:xfrm>
        </p:spPr>
        <p:txBody>
          <a:bodyPr/>
          <a:lstStyle/>
          <a:p>
            <a:pPr algn="l"/>
            <a:r>
              <a:rPr lang="cs-CZ" sz="2400" b="1" dirty="0">
                <a:solidFill>
                  <a:srgbClr val="002060"/>
                </a:solidFill>
                <a:latin typeface="Tahoma" pitchFamily="34" charset="0"/>
              </a:rPr>
              <a:t>T-nezávislá a T-závislá imunitní odpověď</a:t>
            </a:r>
          </a:p>
        </p:txBody>
      </p:sp>
      <p:pic>
        <p:nvPicPr>
          <p:cNvPr id="89093" name="Picture 5" descr="T-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628775"/>
            <a:ext cx="2943225" cy="4286250"/>
          </a:xfrm>
          <a:prstGeom prst="rect">
            <a:avLst/>
          </a:prstGeom>
          <a:noFill/>
        </p:spPr>
      </p:pic>
      <p:pic>
        <p:nvPicPr>
          <p:cNvPr id="89095" name="Picture 7" descr="T-dep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60350"/>
            <a:ext cx="27241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1038225"/>
          </a:xfrm>
        </p:spPr>
        <p:txBody>
          <a:bodyPr/>
          <a:lstStyle/>
          <a:p>
            <a:r>
              <a:rPr lang="cs-CZ" sz="2800" b="1" dirty="0" err="1">
                <a:solidFill>
                  <a:srgbClr val="002060"/>
                </a:solidFill>
                <a:latin typeface="Tahoma" pitchFamily="34" charset="0"/>
              </a:rPr>
              <a:t>Protilátková</a:t>
            </a:r>
            <a:r>
              <a:rPr lang="cs-CZ" sz="2800" b="1" dirty="0">
                <a:solidFill>
                  <a:srgbClr val="002060"/>
                </a:solidFill>
                <a:latin typeface="Tahoma" pitchFamily="34" charset="0"/>
              </a:rPr>
              <a:t> reakce vyvolaná antigeny závislými na T lymfocytech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571612"/>
            <a:ext cx="8785225" cy="49292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folHlink"/>
              </a:buClr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Tahoma" pitchFamily="34" charset="0"/>
              </a:rPr>
              <a:t> Primární </a:t>
            </a:r>
            <a:r>
              <a:rPr lang="cs-CZ" sz="2400" b="1" dirty="0">
                <a:solidFill>
                  <a:srgbClr val="0070C0"/>
                </a:solidFill>
                <a:latin typeface="Tahoma" pitchFamily="34" charset="0"/>
              </a:rPr>
              <a:t>fáze </a:t>
            </a:r>
            <a:r>
              <a:rPr lang="cs-CZ" sz="2400" b="1" dirty="0" err="1">
                <a:solidFill>
                  <a:srgbClr val="0070C0"/>
                </a:solidFill>
                <a:latin typeface="Tahoma" pitchFamily="34" charset="0"/>
              </a:rPr>
              <a:t>protilátkové</a:t>
            </a:r>
            <a:r>
              <a:rPr lang="cs-CZ" sz="2400" b="1" dirty="0">
                <a:solidFill>
                  <a:srgbClr val="0070C0"/>
                </a:solidFill>
                <a:latin typeface="Tahoma" pitchFamily="34" charset="0"/>
              </a:rPr>
              <a:t> reakce </a:t>
            </a:r>
            <a:endParaRPr lang="cs-CZ" sz="2400" b="1" dirty="0" smtClean="0">
              <a:solidFill>
                <a:srgbClr val="0070C0"/>
              </a:solidFill>
              <a:latin typeface="Tahoma" pitchFamily="34" charset="0"/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>
                <a:latin typeface="Tahoma" pitchFamily="34" charset="0"/>
              </a:rPr>
              <a:t>Probíhá v sekundárních lymfatických orgánech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>
                <a:latin typeface="Tahoma" pitchFamily="34" charset="0"/>
              </a:rPr>
              <a:t>Při prvním setkání s antigenem téměř současně </a:t>
            </a:r>
            <a:r>
              <a:rPr lang="cs-CZ" sz="2000" u="sng" dirty="0" smtClean="0">
                <a:latin typeface="Tahoma" pitchFamily="34" charset="0"/>
              </a:rPr>
              <a:t>probíhají 2 děje</a:t>
            </a:r>
            <a:r>
              <a:rPr lang="cs-CZ" sz="2000" dirty="0" smtClean="0">
                <a:latin typeface="Tahoma" pitchFamily="34" charset="0"/>
              </a:rPr>
              <a:t>: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  <a:buNone/>
            </a:pPr>
            <a:r>
              <a:rPr lang="cs-CZ" sz="2000" dirty="0" smtClean="0">
                <a:latin typeface="Tahoma" pitchFamily="34" charset="0"/>
              </a:rPr>
              <a:t>    - </a:t>
            </a:r>
            <a:r>
              <a:rPr lang="cs-CZ" sz="2000" u="sng" dirty="0" smtClean="0">
                <a:latin typeface="Tahoma" pitchFamily="34" charset="0"/>
              </a:rPr>
              <a:t>Stimulace </a:t>
            </a:r>
            <a:r>
              <a:rPr lang="cs-CZ" sz="2000" u="sng" dirty="0">
                <a:latin typeface="Tahoma" pitchFamily="34" charset="0"/>
              </a:rPr>
              <a:t>B lymfocytu </a:t>
            </a:r>
            <a:r>
              <a:rPr lang="cs-CZ" sz="2000" dirty="0">
                <a:latin typeface="Tahoma" pitchFamily="34" charset="0"/>
              </a:rPr>
              <a:t>vazbou </a:t>
            </a:r>
            <a:r>
              <a:rPr lang="cs-CZ" sz="2000" dirty="0" err="1">
                <a:latin typeface="Tahoma" pitchFamily="34" charset="0"/>
              </a:rPr>
              <a:t>Ag</a:t>
            </a:r>
            <a:r>
              <a:rPr lang="cs-CZ" sz="2000" dirty="0">
                <a:latin typeface="Tahoma" pitchFamily="34" charset="0"/>
              </a:rPr>
              <a:t> na </a:t>
            </a:r>
            <a:r>
              <a:rPr lang="cs-CZ" sz="2000" dirty="0" smtClean="0">
                <a:latin typeface="Tahoma" pitchFamily="34" charset="0"/>
              </a:rPr>
              <a:t>BCR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  <a:buNone/>
            </a:pPr>
            <a:r>
              <a:rPr lang="cs-CZ" sz="2000" dirty="0" smtClean="0">
                <a:latin typeface="Tahoma" pitchFamily="34" charset="0"/>
              </a:rPr>
              <a:t>    - </a:t>
            </a:r>
            <a:r>
              <a:rPr lang="cs-CZ" sz="2000" u="sng" dirty="0" smtClean="0">
                <a:latin typeface="Tahoma" pitchFamily="34" charset="0"/>
              </a:rPr>
              <a:t>Pohlcení </a:t>
            </a:r>
            <a:r>
              <a:rPr lang="cs-CZ" sz="2000" u="sng" dirty="0" err="1">
                <a:latin typeface="Tahoma" pitchFamily="34" charset="0"/>
              </a:rPr>
              <a:t>Ag</a:t>
            </a:r>
            <a:r>
              <a:rPr lang="cs-CZ" sz="2000" u="sng" dirty="0">
                <a:latin typeface="Tahoma" pitchFamily="34" charset="0"/>
              </a:rPr>
              <a:t> APC </a:t>
            </a:r>
            <a:r>
              <a:rPr lang="cs-CZ" sz="2000" dirty="0">
                <a:latin typeface="Tahoma" pitchFamily="34" charset="0"/>
              </a:rPr>
              <a:t>a jeho prezentace prostřednictvím MHC </a:t>
            </a:r>
            <a:r>
              <a:rPr lang="cs-CZ" sz="2000" dirty="0" err="1">
                <a:latin typeface="Tahoma" pitchFamily="34" charset="0"/>
              </a:rPr>
              <a:t>gp</a:t>
            </a:r>
            <a:r>
              <a:rPr lang="cs-CZ" sz="2000" dirty="0">
                <a:latin typeface="Tahoma" pitchFamily="34" charset="0"/>
              </a:rPr>
              <a:t> II </a:t>
            </a:r>
            <a:r>
              <a:rPr lang="cs-CZ" sz="2000" dirty="0" err="1">
                <a:latin typeface="Tahoma" pitchFamily="34" charset="0"/>
              </a:rPr>
              <a:t>prekurzorům</a:t>
            </a:r>
            <a:r>
              <a:rPr lang="cs-CZ" sz="2000" dirty="0">
                <a:latin typeface="Tahoma" pitchFamily="34" charset="0"/>
              </a:rPr>
              <a:t> T</a:t>
            </a:r>
            <a:r>
              <a:rPr lang="cs-CZ" sz="2000" baseline="-25000" dirty="0">
                <a:latin typeface="Tahoma" pitchFamily="34" charset="0"/>
              </a:rPr>
              <a:t>H</a:t>
            </a:r>
            <a:r>
              <a:rPr lang="cs-CZ" sz="2000" dirty="0">
                <a:latin typeface="Tahoma" pitchFamily="34" charset="0"/>
              </a:rPr>
              <a:t> buněk </a:t>
            </a:r>
            <a:r>
              <a:rPr lang="cs-CZ" sz="2000" dirty="0">
                <a:cs typeface="Arial" charset="0"/>
              </a:rPr>
              <a:t>→ 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vznik klonu antigenně specifických T</a:t>
            </a:r>
            <a:r>
              <a:rPr lang="cs-CZ" sz="2000" baseline="-25000" dirty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2 buněk, které poskytují pomoc příslušným B lymfocytům, což vede 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  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jejich proliferaci, diferenciaci na plazmatické </a:t>
            </a:r>
            <a:r>
              <a:rPr lang="cs-CZ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bb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(produkují Ab) 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na paměťové </a:t>
            </a:r>
            <a:r>
              <a:rPr lang="cs-CZ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bb</a:t>
            </a: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Setkání B lymfocytu s </a:t>
            </a:r>
            <a:r>
              <a:rPr lang="cs-CZ" sz="2800" b="1" dirty="0" err="1" smtClean="0">
                <a:solidFill>
                  <a:srgbClr val="002060"/>
                </a:solidFill>
              </a:rPr>
              <a:t>Ag</a:t>
            </a:r>
            <a:r>
              <a:rPr lang="cs-CZ" sz="2800" b="1" dirty="0" smtClean="0">
                <a:solidFill>
                  <a:srgbClr val="002060"/>
                </a:solidFill>
              </a:rPr>
              <a:t> v sekundárních lymfatických orgánech</a:t>
            </a:r>
            <a:endParaRPr lang="cs-CZ" sz="2800" dirty="0"/>
          </a:p>
        </p:txBody>
      </p:sp>
      <p:pic>
        <p:nvPicPr>
          <p:cNvPr id="4" name="irc_mi" descr="http://classconnection.s3.amazonaws.com/38/flashcards/1293038/png/the_humoral_immune_response133607902902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47130"/>
            <a:ext cx="7452360" cy="471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57338"/>
            <a:ext cx="8642350" cy="4784725"/>
          </a:xfrm>
        </p:spPr>
        <p:txBody>
          <a:bodyPr/>
          <a:lstStyle/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>
                <a:latin typeface="Tahoma" pitchFamily="34" charset="0"/>
              </a:rPr>
              <a:t>Základní funkcí T</a:t>
            </a:r>
            <a:r>
              <a:rPr lang="cs-CZ" sz="2400" baseline="-25000" dirty="0">
                <a:latin typeface="Tahoma" pitchFamily="34" charset="0"/>
              </a:rPr>
              <a:t>H</a:t>
            </a:r>
            <a:r>
              <a:rPr lang="cs-CZ" sz="2400" dirty="0">
                <a:latin typeface="Tahoma" pitchFamily="34" charset="0"/>
              </a:rPr>
              <a:t>2 buněk je spolupráce s B lymfocyty (které byly stimulovány </a:t>
            </a:r>
            <a:r>
              <a:rPr lang="cs-CZ" sz="2400" dirty="0" err="1">
                <a:latin typeface="Tahoma" pitchFamily="34" charset="0"/>
              </a:rPr>
              <a:t>Ag</a:t>
            </a:r>
            <a:r>
              <a:rPr lang="cs-CZ" sz="2400" dirty="0">
                <a:latin typeface="Tahoma" pitchFamily="34" charset="0"/>
              </a:rPr>
              <a:t>) prostřednictvím </a:t>
            </a:r>
            <a:r>
              <a:rPr lang="cs-CZ" sz="2400" u="sng" dirty="0" err="1">
                <a:latin typeface="Tahoma" pitchFamily="34" charset="0"/>
              </a:rPr>
              <a:t>cytokinů</a:t>
            </a:r>
            <a:r>
              <a:rPr lang="cs-CZ" sz="2400" u="sng" dirty="0">
                <a:latin typeface="Tahoma" pitchFamily="34" charset="0"/>
              </a:rPr>
              <a:t>  </a:t>
            </a:r>
            <a:r>
              <a:rPr lang="cs-CZ" sz="2400" dirty="0">
                <a:latin typeface="Tahoma" pitchFamily="34" charset="0"/>
              </a:rPr>
              <a:t>(IL-4, IL-5, IL-6)</a:t>
            </a:r>
            <a:r>
              <a:rPr lang="cs-CZ" sz="2400" u="sng" dirty="0">
                <a:latin typeface="Tahoma" pitchFamily="34" charset="0"/>
              </a:rPr>
              <a:t> a přímého mezibuněčného kontaktu</a:t>
            </a:r>
            <a:r>
              <a:rPr lang="cs-CZ" sz="2400" dirty="0">
                <a:latin typeface="Tahoma" pitchFamily="34" charset="0"/>
              </a:rPr>
              <a:t> 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>
              <a:latin typeface="Tahoma" pitchFamily="34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400" u="sng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78850" cy="1143000"/>
          </a:xfrm>
        </p:spPr>
        <p:txBody>
          <a:bodyPr/>
          <a:lstStyle/>
          <a:p>
            <a:r>
              <a:rPr lang="cs-CZ" sz="2800" b="1" dirty="0">
                <a:solidFill>
                  <a:srgbClr val="002060"/>
                </a:solidFill>
                <a:effectLst/>
                <a:latin typeface="Tahoma" pitchFamily="34" charset="0"/>
              </a:rPr>
              <a:t>T</a:t>
            </a:r>
            <a:r>
              <a:rPr lang="cs-CZ" sz="2800" b="1" baseline="-25000" dirty="0">
                <a:solidFill>
                  <a:srgbClr val="002060"/>
                </a:solidFill>
                <a:effectLst/>
                <a:latin typeface="Tahoma" pitchFamily="34" charset="0"/>
              </a:rPr>
              <a:t>H</a:t>
            </a:r>
            <a:r>
              <a:rPr lang="cs-CZ" sz="2800" b="1" dirty="0">
                <a:solidFill>
                  <a:srgbClr val="002060"/>
                </a:solidFill>
                <a:effectLst/>
                <a:latin typeface="Tahoma" pitchFamily="34" charset="0"/>
              </a:rPr>
              <a:t>2 imunitní odpověď – pomoc B lymfocytům</a:t>
            </a:r>
          </a:p>
        </p:txBody>
      </p:sp>
      <p:pic>
        <p:nvPicPr>
          <p:cNvPr id="4" name="Picture 4" descr="interakce Th2 a 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84984"/>
            <a:ext cx="3714750" cy="2786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  <a:latin typeface="Tahoma" pitchFamily="34" charset="0"/>
              </a:rPr>
              <a:t/>
            </a:r>
            <a:br>
              <a:rPr lang="cs-CZ" b="1" dirty="0" smtClean="0">
                <a:solidFill>
                  <a:srgbClr val="0070C0"/>
                </a:solidFill>
                <a:latin typeface="Tahoma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Plazmatické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bb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jsou rozneseny oběhovým systémem </a:t>
            </a:r>
            <a:b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 organismu (zvláště kostní dřeně)</a:t>
            </a: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Protilátky produkované v primární fázi (za 3-4 dny) jsou </a:t>
            </a:r>
            <a:r>
              <a:rPr lang="cs-CZ" sz="20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IgM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mají nízkou afinitu k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Ag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s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Ag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tvoří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imunokomplexy</a:t>
            </a: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Imunokomplexy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jsou zachytávány v sekundárních lymfoidních orgánech na povrchu FDC (folikulárních dendritických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bb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–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bb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prezentující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Ag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 lymfocytům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81087"/>
          </a:xfrm>
        </p:spPr>
        <p:txBody>
          <a:bodyPr/>
          <a:lstStyle/>
          <a:p>
            <a:r>
              <a:rPr lang="cs-CZ" sz="28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Protilátková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 reakce vyvolaná antigeny závislými na T lymfocytech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  <a:latin typeface="Tahoma" pitchFamily="34" charset="0"/>
              </a:rPr>
              <a:t>Sekundární fáze </a:t>
            </a:r>
            <a:r>
              <a:rPr lang="cs-CZ" sz="2400" b="1" dirty="0" err="1">
                <a:solidFill>
                  <a:srgbClr val="0070C0"/>
                </a:solidFill>
                <a:latin typeface="Tahoma" pitchFamily="34" charset="0"/>
              </a:rPr>
              <a:t>protilátkové</a:t>
            </a:r>
            <a:r>
              <a:rPr lang="cs-CZ" sz="2400" b="1" dirty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  <a:latin typeface="Tahoma" pitchFamily="34" charset="0"/>
              </a:rPr>
              <a:t>reakce</a:t>
            </a:r>
            <a:endParaRPr lang="cs-CZ" sz="2000" dirty="0">
              <a:latin typeface="Tahoma" pitchFamily="34" charset="0"/>
            </a:endParaRPr>
          </a:p>
          <a:p>
            <a:pPr lvl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latin typeface="Tahoma" pitchFamily="34" charset="0"/>
              </a:rPr>
              <a:t>Vznikne-li </a:t>
            </a:r>
            <a:r>
              <a:rPr lang="cs-CZ" sz="2200" dirty="0">
                <a:latin typeface="Tahoma" pitchFamily="34" charset="0"/>
              </a:rPr>
              <a:t>dostatečné množství </a:t>
            </a:r>
            <a:r>
              <a:rPr lang="cs-CZ" sz="2200" dirty="0" err="1" smtClean="0">
                <a:latin typeface="Tahoma" pitchFamily="34" charset="0"/>
              </a:rPr>
              <a:t>imunokomplexů</a:t>
            </a:r>
            <a:r>
              <a:rPr lang="cs-CZ" sz="2200" dirty="0" smtClean="0">
                <a:latin typeface="Tahoma" pitchFamily="34" charset="0"/>
              </a:rPr>
              <a:t> </a:t>
            </a:r>
            <a:r>
              <a:rPr lang="cs-CZ" sz="2200" dirty="0">
                <a:latin typeface="Tahoma" pitchFamily="34" charset="0"/>
              </a:rPr>
              <a:t>na FDC a jsou-li </a:t>
            </a:r>
            <a:r>
              <a:rPr lang="cs-CZ" sz="2200" dirty="0" err="1" smtClean="0">
                <a:latin typeface="Tahoma" pitchFamily="34" charset="0"/>
              </a:rPr>
              <a:t>Ag</a:t>
            </a:r>
            <a:r>
              <a:rPr lang="cs-CZ" sz="2200" dirty="0" smtClean="0">
                <a:latin typeface="Tahoma" pitchFamily="34" charset="0"/>
              </a:rPr>
              <a:t> v </a:t>
            </a:r>
            <a:r>
              <a:rPr lang="cs-CZ" sz="2200" dirty="0" err="1" smtClean="0">
                <a:latin typeface="Tahoma" pitchFamily="34" charset="0"/>
              </a:rPr>
              <a:t>imunokomplexech</a:t>
            </a:r>
            <a:r>
              <a:rPr lang="cs-CZ" sz="2200" dirty="0" smtClean="0">
                <a:latin typeface="Tahoma" pitchFamily="34" charset="0"/>
              </a:rPr>
              <a:t> rozpoznány </a:t>
            </a:r>
            <a:r>
              <a:rPr lang="cs-CZ" sz="2200" dirty="0">
                <a:latin typeface="Tahoma" pitchFamily="34" charset="0"/>
              </a:rPr>
              <a:t>B </a:t>
            </a:r>
            <a:r>
              <a:rPr lang="cs-CZ" sz="2200" dirty="0" smtClean="0">
                <a:latin typeface="Tahoma" pitchFamily="34" charset="0"/>
              </a:rPr>
              <a:t>lymfocyty  </a:t>
            </a:r>
            <a:endParaRPr lang="cs-CZ" sz="2200" dirty="0">
              <a:latin typeface="Tahoma" pitchFamily="34" charset="0"/>
            </a:endParaRPr>
          </a:p>
          <a:p>
            <a:pPr lvl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latin typeface="Tahoma" pitchFamily="34" charset="0"/>
            </a:endParaRPr>
          </a:p>
          <a:p>
            <a:pPr lvl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u="sng" dirty="0" err="1">
                <a:latin typeface="Tahoma" pitchFamily="34" charset="0"/>
              </a:rPr>
              <a:t>Germinální</a:t>
            </a:r>
            <a:r>
              <a:rPr lang="cs-CZ" sz="2200" u="sng" dirty="0">
                <a:latin typeface="Tahoma" pitchFamily="34" charset="0"/>
              </a:rPr>
              <a:t> reakce </a:t>
            </a:r>
            <a:r>
              <a:rPr lang="cs-CZ" sz="2200" dirty="0">
                <a:latin typeface="Tahoma" pitchFamily="34" charset="0"/>
              </a:rPr>
              <a:t>- pod vlivem signálů od FDC (</a:t>
            </a:r>
            <a:r>
              <a:rPr lang="cs-CZ" sz="2200" dirty="0" err="1">
                <a:latin typeface="Tahoma" pitchFamily="34" charset="0"/>
              </a:rPr>
              <a:t>Ag</a:t>
            </a:r>
            <a:r>
              <a:rPr lang="cs-CZ" sz="2200" dirty="0">
                <a:latin typeface="Tahoma" pitchFamily="34" charset="0"/>
              </a:rPr>
              <a:t>) a T</a:t>
            </a:r>
            <a:r>
              <a:rPr lang="cs-CZ" sz="2200" baseline="-25000" dirty="0">
                <a:latin typeface="Tahoma" pitchFamily="34" charset="0"/>
              </a:rPr>
              <a:t>H</a:t>
            </a:r>
            <a:r>
              <a:rPr lang="cs-CZ" sz="2200" dirty="0">
                <a:latin typeface="Tahoma" pitchFamily="34" charset="0"/>
              </a:rPr>
              <a:t>2 </a:t>
            </a:r>
            <a:r>
              <a:rPr lang="cs-CZ" sz="2200" dirty="0" err="1">
                <a:latin typeface="Tahoma" pitchFamily="34" charset="0"/>
              </a:rPr>
              <a:t>bb</a:t>
            </a:r>
            <a:r>
              <a:rPr lang="cs-CZ" sz="2200" dirty="0">
                <a:latin typeface="Tahoma" pitchFamily="34" charset="0"/>
              </a:rPr>
              <a:t> (CD40L, </a:t>
            </a:r>
            <a:r>
              <a:rPr lang="cs-CZ" sz="2200" dirty="0" err="1">
                <a:latin typeface="Tahoma" pitchFamily="34" charset="0"/>
              </a:rPr>
              <a:t>cytokiny</a:t>
            </a:r>
            <a:r>
              <a:rPr lang="cs-CZ" sz="2200" dirty="0">
                <a:latin typeface="Tahoma" pitchFamily="34" charset="0"/>
              </a:rPr>
              <a:t>) dochází opět k proliferaci a diferenciaci B lymfocytů doprovázené </a:t>
            </a:r>
            <a:r>
              <a:rPr lang="cs-CZ" sz="2200" u="sng" dirty="0">
                <a:latin typeface="Tahoma" pitchFamily="34" charset="0"/>
              </a:rPr>
              <a:t>somatickými mutacemi</a:t>
            </a:r>
            <a:r>
              <a:rPr lang="en-US" sz="2200" dirty="0">
                <a:latin typeface="Tahoma" pitchFamily="34" charset="0"/>
                <a:cs typeface="Tahoma" pitchFamily="34" charset="0"/>
              </a:rPr>
              <a:t> </a:t>
            </a:r>
            <a:r>
              <a:rPr lang="cs-CZ" sz="2200" dirty="0" smtClean="0">
                <a:latin typeface="Tahoma" pitchFamily="34" charset="0"/>
                <a:cs typeface="Tahoma" pitchFamily="34" charset="0"/>
              </a:rPr>
              <a:t>V segmentů pro H a L řetězce </a:t>
            </a:r>
            <a:r>
              <a:rPr lang="en-US" sz="2200" dirty="0" smtClean="0">
                <a:cs typeface="Tahoma" pitchFamily="34" charset="0"/>
              </a:rPr>
              <a:t>→</a:t>
            </a:r>
            <a:r>
              <a:rPr lang="cs-CZ" sz="2200" dirty="0" smtClean="0">
                <a:cs typeface="Tahoma" pitchFamily="34" charset="0"/>
              </a:rPr>
              <a:t> </a:t>
            </a:r>
            <a:r>
              <a:rPr lang="cs-CZ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vznik klonů B lymfocytů s novými BCR</a:t>
            </a:r>
            <a:r>
              <a:rPr lang="cs-CZ" sz="2200" dirty="0">
                <a:cs typeface="Tahoma" pitchFamily="34" charset="0"/>
              </a:rPr>
              <a:t>→ </a:t>
            </a:r>
            <a:r>
              <a:rPr lang="cs-CZ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přežívají pouze B lymfocyty s BCR s nejvyšší afinitou k </a:t>
            </a:r>
            <a:r>
              <a:rPr lang="cs-CZ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Ag</a:t>
            </a:r>
            <a:r>
              <a:rPr lang="cs-CZ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= </a:t>
            </a:r>
            <a:r>
              <a:rPr lang="cs-CZ" sz="2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afinitní maturace </a:t>
            </a:r>
            <a:r>
              <a:rPr lang="cs-CZ" sz="2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protilátek </a:t>
            </a:r>
            <a:r>
              <a:rPr lang="cs-C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(4-6x vyšší afinita ve srovnání s </a:t>
            </a:r>
            <a:r>
              <a:rPr lang="cs-CZ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IgM</a:t>
            </a:r>
            <a:r>
              <a:rPr lang="cs-C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z 1.kola)</a:t>
            </a:r>
            <a:endParaRPr lang="cs-CZ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81087"/>
          </a:xfrm>
        </p:spPr>
        <p:txBody>
          <a:bodyPr/>
          <a:lstStyle/>
          <a:p>
            <a:r>
              <a:rPr lang="cs-CZ" sz="28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Protilátková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 reakce vyvolaná antigeny závislými na T lymfocytech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>
                <a:solidFill>
                  <a:srgbClr val="0070C0"/>
                </a:solidFill>
                <a:latin typeface="Tahoma" pitchFamily="34" charset="0"/>
              </a:rPr>
              <a:t>Sekundární fáze </a:t>
            </a:r>
            <a:r>
              <a:rPr lang="cs-CZ" sz="2400" b="1" dirty="0" err="1">
                <a:solidFill>
                  <a:srgbClr val="0070C0"/>
                </a:solidFill>
                <a:latin typeface="Tahoma" pitchFamily="34" charset="0"/>
              </a:rPr>
              <a:t>protilátkové</a:t>
            </a:r>
            <a:r>
              <a:rPr lang="cs-CZ" sz="2400" b="1" dirty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cs-CZ" sz="2400" b="1" dirty="0" smtClean="0">
                <a:solidFill>
                  <a:srgbClr val="0070C0"/>
                </a:solidFill>
                <a:latin typeface="Tahoma" pitchFamily="34" charset="0"/>
              </a:rPr>
              <a:t>reakce</a:t>
            </a:r>
            <a:endParaRPr lang="cs-CZ" sz="2000" dirty="0">
              <a:latin typeface="Tahoma" pitchFamily="34" charset="0"/>
            </a:endParaRPr>
          </a:p>
          <a:p>
            <a:pPr lvl="1">
              <a:lnSpc>
                <a:spcPct val="90000"/>
              </a:lnSpc>
              <a:buClr>
                <a:schemeClr val="folHlink"/>
              </a:buClr>
              <a:buNone/>
            </a:pPr>
            <a:endParaRPr lang="cs-CZ" sz="2200" dirty="0">
              <a:cs typeface="Tahoma" pitchFamily="34" charset="0"/>
            </a:endParaRPr>
          </a:p>
          <a:p>
            <a:pPr lvl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Kromě změn afinity dochází </a:t>
            </a:r>
            <a:r>
              <a:rPr lang="cs-CZ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také k </a:t>
            </a:r>
            <a:r>
              <a:rPr lang="cs-CZ" sz="22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izotypovému</a:t>
            </a:r>
            <a:r>
              <a:rPr lang="cs-CZ" sz="22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přesmyku</a:t>
            </a:r>
            <a:r>
              <a:rPr lang="cs-CZ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cs-C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tj. záměně konstantní části produkovaných protilátek, místo původních </a:t>
            </a:r>
            <a:r>
              <a:rPr lang="cs-CZ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IgM</a:t>
            </a:r>
            <a:r>
              <a:rPr lang="cs-C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 začnou tvořit jiné </a:t>
            </a:r>
            <a:r>
              <a:rPr lang="cs-CZ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izotypy</a:t>
            </a:r>
            <a:r>
              <a:rPr lang="cs-C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cs-CZ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IgG</a:t>
            </a:r>
            <a:r>
              <a:rPr lang="cs-C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cs-CZ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IgA</a:t>
            </a:r>
            <a:r>
              <a:rPr lang="cs-C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cs-CZ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IgE</a:t>
            </a:r>
            <a:r>
              <a:rPr lang="cs-C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), jaké </a:t>
            </a:r>
            <a:r>
              <a:rPr lang="cs-CZ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izotypy</a:t>
            </a:r>
            <a:r>
              <a:rPr lang="cs-CZ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vzniknou určuje </a:t>
            </a:r>
            <a:r>
              <a:rPr lang="cs-CZ" sz="2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cytokinové</a:t>
            </a:r>
            <a:r>
              <a:rPr lang="cs-CZ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prostředí</a:t>
            </a:r>
          </a:p>
          <a:p>
            <a:pPr lvl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Kontakt mezi </a:t>
            </a:r>
            <a:r>
              <a:rPr lang="cs-CZ" sz="24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CD40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(B lymfocyt) a </a:t>
            </a:r>
            <a:r>
              <a:rPr lang="cs-CZ" sz="2400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CD40L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(T</a:t>
            </a:r>
            <a:r>
              <a:rPr lang="cs-CZ" sz="240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</a:t>
            </a:r>
            <a:r>
              <a:rPr lang="cs-CZ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lymfocyt) je nezbytný pro zahájení </a:t>
            </a:r>
            <a:r>
              <a:rPr lang="cs-CZ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somatických mutací, </a:t>
            </a:r>
            <a:r>
              <a:rPr lang="cs-CZ" sz="24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izotypového</a:t>
            </a:r>
            <a:r>
              <a:rPr lang="cs-CZ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přesmyku a vznik paměťových </a:t>
            </a:r>
            <a:r>
              <a:rPr lang="cs-CZ" sz="2400" u="sng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bb</a:t>
            </a:r>
            <a:r>
              <a:rPr lang="cs-CZ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4704"/>
            <a:ext cx="8229600" cy="5905500"/>
          </a:xfrm>
        </p:spPr>
        <p:txBody>
          <a:bodyPr/>
          <a:lstStyle/>
          <a:p>
            <a:pPr lvl="1">
              <a:lnSpc>
                <a:spcPct val="12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V sekundární fázi imunitní reakce vznikají protilátky s vyšší afinitou</a:t>
            </a:r>
            <a:r>
              <a:rPr lang="cs-CZ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k </a:t>
            </a:r>
            <a:r>
              <a:rPr lang="cs-CZ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Ag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a s jinými efektorovými vlastnostmi závislými na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izotypu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(aktivace komplementu, vazba na </a:t>
            </a:r>
            <a:r>
              <a:rPr lang="cs-CZ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Fc</a:t>
            </a: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receptory), 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vznikají také </a:t>
            </a:r>
            <a:r>
              <a:rPr lang="cs-CZ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paměťové </a:t>
            </a:r>
            <a:r>
              <a:rPr lang="cs-CZ" sz="2000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bb</a:t>
            </a:r>
            <a:r>
              <a:rPr lang="cs-CZ" sz="20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pro další setkání s </a:t>
            </a:r>
            <a:r>
              <a:rPr lang="cs-CZ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Ag</a:t>
            </a: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25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2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Protilátky v organismu po primární infekci přetrvávají po dlouhou dobu</a:t>
            </a:r>
          </a:p>
          <a:p>
            <a:pPr lvl="1">
              <a:lnSpc>
                <a:spcPct val="125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25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Primární a sekundární fáze na sebe při typických infekcích bezprostředně navazují.</a:t>
            </a:r>
            <a:endParaRPr lang="cs-CZ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5000"/>
              </a:lnSpc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https://www.youtube.com/watch?v=jPqb1_pE41g&amp;list=PLNMRM8YNM-urW9d6KrbkeW2nakXFm0zI9&amp;index=1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>
                <a:solidFill>
                  <a:srgbClr val="002060"/>
                </a:solidFill>
                <a:effectLst/>
              </a:rPr>
              <a:t>Povrchové znaky B lymfocytů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b="1" dirty="0"/>
              <a:t>CD 10</a:t>
            </a:r>
            <a:r>
              <a:rPr lang="cs-CZ" sz="2000" dirty="0"/>
              <a:t> - nezralý B lymfocyt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b="1" dirty="0"/>
              <a:t>CD 19</a:t>
            </a:r>
            <a:r>
              <a:rPr lang="cs-CZ" sz="2000" dirty="0"/>
              <a:t> - charakteristický povrchový znak B lymfocytů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b="1" dirty="0"/>
              <a:t>CD 20 </a:t>
            </a:r>
            <a:r>
              <a:rPr lang="cs-CZ" sz="2000" dirty="0"/>
              <a:t>- na povrchu </a:t>
            </a:r>
            <a:r>
              <a:rPr lang="cs-CZ" sz="2000" dirty="0" err="1"/>
              <a:t>Ig</a:t>
            </a:r>
            <a:r>
              <a:rPr lang="cs-CZ" sz="2000" dirty="0"/>
              <a:t>-pozitivních B lymfocytů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b="1" dirty="0" err="1"/>
              <a:t>IgM</a:t>
            </a:r>
            <a:r>
              <a:rPr lang="cs-CZ" sz="2000" b="1" dirty="0"/>
              <a:t>, </a:t>
            </a:r>
            <a:r>
              <a:rPr lang="cs-CZ" sz="2000" b="1" dirty="0" err="1"/>
              <a:t>IgD</a:t>
            </a:r>
            <a:r>
              <a:rPr lang="cs-CZ" sz="2000" dirty="0"/>
              <a:t> - BCR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b="1" dirty="0"/>
              <a:t>MHC </a:t>
            </a:r>
            <a:r>
              <a:rPr lang="cs-CZ" sz="2000" b="1" dirty="0" err="1"/>
              <a:t>gp</a:t>
            </a:r>
            <a:r>
              <a:rPr lang="cs-CZ" sz="2000" b="1" dirty="0"/>
              <a:t> </a:t>
            </a:r>
            <a:r>
              <a:rPr lang="cs-CZ" sz="2000" b="1" dirty="0" err="1"/>
              <a:t>II.třídy</a:t>
            </a:r>
            <a:r>
              <a:rPr lang="cs-CZ" sz="2000" dirty="0"/>
              <a:t> - </a:t>
            </a:r>
            <a:r>
              <a:rPr lang="cs-CZ" sz="2000" dirty="0" err="1"/>
              <a:t>Ag</a:t>
            </a:r>
            <a:r>
              <a:rPr lang="cs-CZ" sz="2000" dirty="0"/>
              <a:t> prezentující molekuly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b="1" dirty="0"/>
              <a:t>CD 40 – </a:t>
            </a:r>
            <a:r>
              <a:rPr lang="cs-CZ" sz="2000" b="1" dirty="0" err="1"/>
              <a:t>kostimulační</a:t>
            </a:r>
            <a:r>
              <a:rPr lang="cs-CZ" sz="2000" b="1" dirty="0"/>
              <a:t> receptor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cs-CZ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Protilátková</a:t>
            </a:r>
            <a:r>
              <a:rPr lang="cs-CZ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odpověď při opakované infekci</a:t>
            </a:r>
            <a:endParaRPr lang="cs-CZ" sz="2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cs-CZ" sz="2600" dirty="0" smtClean="0"/>
              <a:t>reakce na první a opakované (pozdější) setkání</a:t>
            </a:r>
          </a:p>
          <a:p>
            <a:pPr>
              <a:lnSpc>
                <a:spcPct val="90000"/>
              </a:lnSpc>
              <a:buNone/>
            </a:pPr>
            <a:endParaRPr lang="cs-CZ" sz="2600" b="1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2600" b="1" dirty="0" smtClean="0">
                <a:solidFill>
                  <a:srgbClr val="0070C0"/>
                </a:solidFill>
              </a:rPr>
              <a:t>Primární </a:t>
            </a:r>
            <a:r>
              <a:rPr lang="cs-CZ" sz="2600" b="1" dirty="0">
                <a:solidFill>
                  <a:srgbClr val="0070C0"/>
                </a:solidFill>
              </a:rPr>
              <a:t>odpověď </a:t>
            </a:r>
            <a:endParaRPr lang="cs-CZ" sz="2600" b="1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cs-CZ" sz="26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600" dirty="0" smtClean="0"/>
              <a:t>následuje </a:t>
            </a:r>
            <a:r>
              <a:rPr lang="cs-CZ" sz="2600" dirty="0"/>
              <a:t>po prvním kontaktu s antigenem, kdy ještě </a:t>
            </a:r>
            <a:br>
              <a:rPr lang="cs-CZ" sz="2600" dirty="0"/>
            </a:br>
            <a:r>
              <a:rPr lang="cs-CZ" sz="2600" dirty="0" smtClean="0"/>
              <a:t>nejsou </a:t>
            </a:r>
            <a:r>
              <a:rPr lang="cs-CZ" sz="2600" dirty="0"/>
              <a:t>přítomny paměťové </a:t>
            </a:r>
            <a:r>
              <a:rPr lang="cs-CZ" sz="2600" dirty="0" smtClean="0"/>
              <a:t>buňky</a:t>
            </a:r>
          </a:p>
          <a:p>
            <a:pPr>
              <a:lnSpc>
                <a:spcPct val="150000"/>
              </a:lnSpc>
            </a:pPr>
            <a:r>
              <a:rPr lang="cs-CZ" sz="2600" dirty="0" smtClean="0"/>
              <a:t>následuje po určité době latence (cca 5-7 dnů) od prvního setkání s </a:t>
            </a:r>
            <a:r>
              <a:rPr lang="cs-CZ" sz="2600" dirty="0" err="1" smtClean="0"/>
              <a:t>Ag</a:t>
            </a:r>
            <a:endParaRPr lang="cs-CZ" sz="2600" dirty="0" smtClean="0"/>
          </a:p>
          <a:p>
            <a:pPr>
              <a:lnSpc>
                <a:spcPct val="150000"/>
              </a:lnSpc>
            </a:pPr>
            <a:r>
              <a:rPr lang="cs-CZ" sz="2600" dirty="0" smtClean="0"/>
              <a:t>tvoří </a:t>
            </a:r>
            <a:r>
              <a:rPr lang="cs-CZ" sz="2600" dirty="0"/>
              <a:t>se převážně </a:t>
            </a:r>
            <a:r>
              <a:rPr lang="cs-CZ" sz="2600" dirty="0" err="1"/>
              <a:t>nízkoafinní</a:t>
            </a:r>
            <a:r>
              <a:rPr lang="cs-CZ" sz="2600" dirty="0"/>
              <a:t> </a:t>
            </a:r>
            <a:r>
              <a:rPr lang="cs-CZ" sz="2600" dirty="0" err="1"/>
              <a:t>IgM</a:t>
            </a:r>
            <a:r>
              <a:rPr lang="cs-CZ" sz="2600" dirty="0"/>
              <a:t>, postupně se tvoří </a:t>
            </a:r>
            <a:r>
              <a:rPr lang="cs-CZ" sz="2600" dirty="0" smtClean="0"/>
              <a:t>ostatní </a:t>
            </a:r>
            <a:r>
              <a:rPr lang="cs-CZ" sz="2600" dirty="0" err="1"/>
              <a:t>izotypy</a:t>
            </a:r>
            <a:r>
              <a:rPr lang="cs-CZ" sz="2600" dirty="0"/>
              <a:t> s vyšší </a:t>
            </a:r>
            <a:r>
              <a:rPr lang="cs-CZ" sz="2600" dirty="0" smtClean="0"/>
              <a:t>afinitou</a:t>
            </a:r>
          </a:p>
          <a:p>
            <a:pPr>
              <a:lnSpc>
                <a:spcPct val="150000"/>
              </a:lnSpc>
            </a:pPr>
            <a:r>
              <a:rPr lang="cs-CZ" sz="2600" dirty="0" smtClean="0"/>
              <a:t>vznikají paměťové  B a T lymfocyty</a:t>
            </a:r>
            <a:endParaRPr lang="cs-CZ" sz="2600" dirty="0"/>
          </a:p>
          <a:p>
            <a:pPr>
              <a:lnSpc>
                <a:spcPct val="90000"/>
              </a:lnSpc>
              <a:buFontTx/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8945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Sekundární odpověď</a:t>
            </a:r>
          </a:p>
          <a:p>
            <a:pPr>
              <a:lnSpc>
                <a:spcPct val="150000"/>
              </a:lnSpc>
              <a:buNone/>
            </a:pP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400" dirty="0" smtClean="0"/>
              <a:t>následuje při dalším kontaktu s antigenem, přetrvává hladina protilátek z předchozího kontaktu a jsou přítomny paměťové buňky – reakce je rychlejší a silnější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hladina </a:t>
            </a:r>
            <a:r>
              <a:rPr lang="cs-CZ" sz="2400" dirty="0" err="1" smtClean="0"/>
              <a:t>IgM</a:t>
            </a:r>
            <a:r>
              <a:rPr lang="cs-CZ" sz="2400" dirty="0" smtClean="0"/>
              <a:t> protilátek je nižší, rychleji se tvoří ostatní </a:t>
            </a:r>
            <a:r>
              <a:rPr lang="cs-CZ" sz="2400" dirty="0" err="1" smtClean="0"/>
              <a:t>izotypy</a:t>
            </a:r>
            <a:r>
              <a:rPr lang="cs-CZ" sz="2400" dirty="0" smtClean="0"/>
              <a:t>, protilátky mají vyšší afinitu k antigenu, protože jsou aktivovány paměťové buňky</a:t>
            </a:r>
          </a:p>
          <a:p>
            <a:pPr>
              <a:lnSpc>
                <a:spcPct val="150000"/>
              </a:lnSpc>
            </a:pPr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8945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Sekundární odpověď</a:t>
            </a:r>
          </a:p>
          <a:p>
            <a:pPr>
              <a:lnSpc>
                <a:spcPct val="150000"/>
              </a:lnSpc>
            </a:pP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dirty="0" smtClean="0"/>
              <a:t> </a:t>
            </a:r>
            <a:r>
              <a:rPr lang="cs-CZ" sz="2400" dirty="0" smtClean="0"/>
              <a:t>výsledkem sekundární imunitní odpovědi je produkce protilátek s vyšší afinitou k antigenu, jež jsou schopny </a:t>
            </a:r>
            <a:r>
              <a:rPr lang="cs-CZ" sz="2400" dirty="0" err="1" smtClean="0"/>
              <a:t>opsonizovat</a:t>
            </a:r>
            <a:r>
              <a:rPr lang="cs-CZ" sz="2400" dirty="0" smtClean="0"/>
              <a:t> (</a:t>
            </a:r>
            <a:r>
              <a:rPr lang="cs-CZ" sz="2400" dirty="0" err="1" smtClean="0"/>
              <a:t>IgG</a:t>
            </a:r>
            <a:r>
              <a:rPr lang="cs-CZ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Při opakovaném kontaktu se </a:t>
            </a:r>
            <a:r>
              <a:rPr lang="cs-CZ" sz="2400" dirty="0" err="1" smtClean="0"/>
              <a:t>protilátková</a:t>
            </a:r>
            <a:r>
              <a:rPr lang="cs-CZ" sz="2400" dirty="0" smtClean="0"/>
              <a:t> odpověď zrychluje a zesiluje, má kratší dobu latence (asi několik hodin) , koncentrace vytvořených protilátek je asi 10x vyšší než u primární odpovědi, převažuje </a:t>
            </a:r>
            <a:r>
              <a:rPr lang="cs-CZ" sz="2400" dirty="0" err="1" smtClean="0"/>
              <a:t>izotyp</a:t>
            </a:r>
            <a:r>
              <a:rPr lang="cs-CZ" sz="2400" dirty="0" smtClean="0"/>
              <a:t> </a:t>
            </a:r>
            <a:r>
              <a:rPr lang="cs-CZ" sz="2400" dirty="0" err="1" smtClean="0"/>
              <a:t>IgG</a:t>
            </a:r>
            <a:endParaRPr lang="cs-CZ" sz="2400" dirty="0" smtClean="0"/>
          </a:p>
          <a:p>
            <a:pPr>
              <a:lnSpc>
                <a:spcPct val="150000"/>
              </a:lnSpc>
            </a:pPr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>
                <a:solidFill>
                  <a:srgbClr val="002060"/>
                </a:solidFill>
              </a:rPr>
              <a:t>Dynamika tvorby protilátek </a:t>
            </a:r>
            <a:br>
              <a:rPr lang="cs-CZ" sz="2400" b="1" dirty="0">
                <a:solidFill>
                  <a:srgbClr val="002060"/>
                </a:solidFill>
              </a:rPr>
            </a:br>
            <a:r>
              <a:rPr lang="cs-CZ" sz="2400" b="1" dirty="0">
                <a:solidFill>
                  <a:srgbClr val="002060"/>
                </a:solidFill>
              </a:rPr>
              <a:t>při primární a sekundární odpovědi</a:t>
            </a:r>
          </a:p>
        </p:txBody>
      </p:sp>
      <p:pic>
        <p:nvPicPr>
          <p:cNvPr id="4" name="Picture 5" descr="17-10_ImmuneRespons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1268760"/>
            <a:ext cx="6658339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82880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Slizniční a kožní imunitní systém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349500"/>
            <a:ext cx="80645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>
                <a:solidFill>
                  <a:srgbClr val="002060"/>
                </a:solidFill>
              </a:rPr>
              <a:t>Funkce a struktura slizničního a kožního imunitního systému</a:t>
            </a:r>
            <a:r>
              <a:rPr lang="cs-CZ" sz="3200" b="1" dirty="0">
                <a:solidFill>
                  <a:schemeClr val="bg1"/>
                </a:solidFill>
              </a:rPr>
              <a:t/>
            </a:r>
            <a:br>
              <a:rPr lang="cs-CZ" sz="3200" b="1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b="1" dirty="0"/>
              <a:t>sliznice  a kůže</a:t>
            </a:r>
            <a:r>
              <a:rPr lang="cs-CZ" sz="2400" dirty="0"/>
              <a:t> jsou ve stálém kontaktu s vnějším prostředím, proto je zde soustředěno asi 80% imunokompetentních buněk 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b="1" dirty="0">
                <a:solidFill>
                  <a:srgbClr val="0070C0"/>
                </a:solidFill>
              </a:rPr>
              <a:t>kůže</a:t>
            </a:r>
            <a:r>
              <a:rPr lang="cs-CZ" sz="2400" dirty="0"/>
              <a:t> – bariéra proti mechanickému, fyzikálnímu a chemickému poškození a proti průniku mikroorganismů, </a:t>
            </a:r>
            <a:br>
              <a:rPr lang="cs-CZ" sz="2400" dirty="0"/>
            </a:br>
            <a:r>
              <a:rPr lang="cs-CZ" sz="2400" dirty="0"/>
              <a:t>u člověka představuje povrch asi 1,5 m</a:t>
            </a:r>
            <a:r>
              <a:rPr lang="cs-CZ" sz="2400" baseline="30000" dirty="0"/>
              <a:t>2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b="1" dirty="0">
                <a:solidFill>
                  <a:srgbClr val="0070C0"/>
                </a:solidFill>
              </a:rPr>
              <a:t>slizniční imunitní systém</a:t>
            </a:r>
            <a:r>
              <a:rPr lang="cs-CZ" sz="2400" dirty="0"/>
              <a:t> – brání průniku patogenních mikroorganismů a rozvoji sebepoškozujících zánětlivých imunitních reakcí proti patogenům a neškodným antigenům z vnějšího prostředí, sliznice mají plochu asi 400 m</a:t>
            </a:r>
            <a:r>
              <a:rPr lang="cs-CZ" sz="2400" baseline="30000" dirty="0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1828800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</a:pPr>
            <a:r>
              <a:rPr lang="cs-CZ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800" b="1" dirty="0">
                <a:solidFill>
                  <a:srgbClr val="002060"/>
                </a:solidFill>
              </a:rPr>
              <a:t>Přirozené neimunitní obranné mechanismy</a:t>
            </a:r>
            <a:r>
              <a:rPr lang="cs-CZ" sz="2800" dirty="0">
                <a:solidFill>
                  <a:srgbClr val="002060"/>
                </a:solidFill>
              </a:rPr>
              <a:t>: </a:t>
            </a:r>
            <a:r>
              <a:rPr lang="cs-C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200" b="1" dirty="0">
                <a:solidFill>
                  <a:srgbClr val="0070C0"/>
                </a:solidFill>
              </a:rPr>
              <a:t>Mechanické obranné mechanismy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sz="2200" dirty="0"/>
              <a:t>– neporušený povrch sliznic a </a:t>
            </a:r>
            <a:r>
              <a:rPr lang="cs-CZ" sz="2200" dirty="0" err="1"/>
              <a:t>epitelií</a:t>
            </a:r>
            <a:r>
              <a:rPr lang="cs-CZ" sz="2200" dirty="0"/>
              <a:t>; řasinkový epitel pomáhá odstraňovat antigeny zachycené v hlenu, k jejich odstranění napomáhá i kašel, kýchání, zvracení a průjem; longitudinální tok vzduchu v dýchacích cestách a tekutiny v močových cestách</a:t>
            </a:r>
            <a:r>
              <a:rPr lang="cs-CZ" sz="2200" b="1" dirty="0"/>
              <a:t/>
            </a:r>
            <a:br>
              <a:rPr lang="cs-CZ" sz="2200" b="1" dirty="0"/>
            </a:br>
            <a:r>
              <a:rPr lang="cs-CZ" sz="2200" b="1" dirty="0"/>
              <a:t/>
            </a:r>
            <a:br>
              <a:rPr lang="cs-CZ" sz="2200" b="1" dirty="0"/>
            </a:br>
            <a:r>
              <a:rPr lang="cs-CZ" sz="2200" b="1" dirty="0">
                <a:solidFill>
                  <a:srgbClr val="0070C0"/>
                </a:solidFill>
              </a:rPr>
              <a:t>Chemické obranné mechanismy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sz="2200" dirty="0"/>
              <a:t>– mastné kyseliny na povrchu kůže; lysozym obsažený ve slinách, slzách a na sliznicích narušuje bakteriální stěnu; kyselina chlorovodíková v žaludeční šťávě ničí choroboplodné zárodky; antimikrobiální peptidy produkované epitelovými buňkami narušují membránu patogenních organismů (jsou součástí přirozené imunity), kyselé pH moče brání růstu patogenů</a:t>
            </a:r>
            <a:r>
              <a:rPr lang="cs-CZ" sz="2200" b="1" dirty="0"/>
              <a:t/>
            </a:r>
            <a:br>
              <a:rPr lang="cs-CZ" sz="2200" b="1" dirty="0"/>
            </a:br>
            <a:endParaRPr lang="cs-CZ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29600" cy="7450138"/>
          </a:xfrm>
        </p:spPr>
        <p:txBody>
          <a:bodyPr/>
          <a:lstStyle/>
          <a:p>
            <a:pPr>
              <a:lnSpc>
                <a:spcPct val="115000"/>
              </a:lnSpc>
              <a:buFontTx/>
              <a:buNone/>
            </a:pPr>
            <a:r>
              <a:rPr lang="cs-CZ" sz="2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cs-CZ" sz="2800" b="1" dirty="0">
                <a:solidFill>
                  <a:srgbClr val="002060"/>
                </a:solidFill>
              </a:rPr>
              <a:t>Přirozené neimunitní obranné mechanismy</a:t>
            </a:r>
            <a:r>
              <a:rPr lang="cs-CZ" sz="2800" dirty="0">
                <a:solidFill>
                  <a:srgbClr val="002060"/>
                </a:solidFill>
              </a:rPr>
              <a:t>:</a:t>
            </a:r>
            <a:endParaRPr lang="cs-CZ" sz="2800" b="1"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  <a:buFontTx/>
              <a:buNone/>
            </a:pPr>
            <a:r>
              <a:rPr lang="cs-CZ" sz="2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  <a:p>
            <a:pPr>
              <a:lnSpc>
                <a:spcPct val="115000"/>
              </a:lnSpc>
              <a:buFontTx/>
              <a:buNone/>
            </a:pPr>
            <a:r>
              <a:rPr lang="cs-CZ" sz="2200" b="1" dirty="0"/>
              <a:t>     </a:t>
            </a:r>
            <a:r>
              <a:rPr lang="cs-CZ" sz="2200" b="1" dirty="0">
                <a:solidFill>
                  <a:srgbClr val="0070C0"/>
                </a:solidFill>
              </a:rPr>
              <a:t>Mikrobiální obranné mechanismy</a:t>
            </a:r>
            <a:r>
              <a:rPr lang="cs-CZ" sz="2200" dirty="0">
                <a:solidFill>
                  <a:srgbClr val="0070C0"/>
                </a:solidFill>
              </a:rPr>
              <a:t> </a:t>
            </a:r>
            <a:r>
              <a:rPr lang="cs-CZ" sz="2200" dirty="0"/>
              <a:t>– přirozená mikroflóra soutěží s patogenními mikroorganismy o povrchové receptory, o nutriční zdroje a také napomáhá produkci bakteriostatických a baktericidních látek, které brání množení patogenních mikroorganismů</a:t>
            </a:r>
            <a:r>
              <a:rPr lang="cs-CZ" sz="2200" b="1" dirty="0"/>
              <a:t/>
            </a:r>
            <a:br>
              <a:rPr lang="cs-CZ" sz="2200" b="1" dirty="0"/>
            </a:br>
            <a:endParaRPr lang="cs-CZ" sz="2200" b="1" dirty="0"/>
          </a:p>
          <a:p>
            <a:pPr>
              <a:lnSpc>
                <a:spcPct val="115000"/>
              </a:lnSpc>
              <a:buFontTx/>
              <a:buNone/>
            </a:pPr>
            <a:r>
              <a:rPr lang="cs-CZ" sz="2200" b="1" dirty="0"/>
              <a:t>     </a:t>
            </a:r>
            <a:r>
              <a:rPr lang="cs-CZ" sz="2200" b="1" dirty="0">
                <a:solidFill>
                  <a:srgbClr val="0070C0"/>
                </a:solidFill>
              </a:rPr>
              <a:t>Další fyziologické faktory</a:t>
            </a:r>
            <a:r>
              <a:rPr lang="cs-CZ" sz="2200" dirty="0"/>
              <a:t>, které ovlivňují obranyschopnost organismu – tělesná teplota 37</a:t>
            </a:r>
            <a:r>
              <a:rPr lang="cs-CZ" sz="2200" baseline="30000" dirty="0"/>
              <a:t>o</a:t>
            </a:r>
            <a:r>
              <a:rPr lang="cs-CZ" sz="2200" dirty="0"/>
              <a:t>C není vhodná pro růst mnoha patogenů; tenze kyslíku ve tkáních brání růstu anaerobních patogenů; obranyschopnost organismu je také ovlivněna věkem, stresem a hormonálními změnami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828800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</a:pPr>
            <a:r>
              <a:rPr lang="cs-CZ" sz="3200" b="1" dirty="0">
                <a:solidFill>
                  <a:srgbClr val="002060"/>
                </a:solidFill>
              </a:rPr>
              <a:t>Struktura slizničního imunitního systému</a:t>
            </a: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400" b="1" dirty="0"/>
              <a:t>MALT </a:t>
            </a:r>
            <a:r>
              <a:rPr lang="cs-CZ" sz="2400" dirty="0"/>
              <a:t>(</a:t>
            </a:r>
            <a:r>
              <a:rPr lang="cs-CZ" sz="2400" dirty="0" err="1"/>
              <a:t>mucous</a:t>
            </a:r>
            <a:r>
              <a:rPr lang="cs-CZ" sz="2400" dirty="0"/>
              <a:t> </a:t>
            </a:r>
            <a:r>
              <a:rPr lang="cs-CZ" sz="2400" dirty="0" err="1"/>
              <a:t>associated</a:t>
            </a:r>
            <a:r>
              <a:rPr lang="cs-CZ" sz="2400" dirty="0"/>
              <a:t> </a:t>
            </a:r>
            <a:r>
              <a:rPr lang="cs-CZ" sz="2400" dirty="0" err="1"/>
              <a:t>lymphoid</a:t>
            </a:r>
            <a:r>
              <a:rPr lang="cs-CZ" sz="2400" dirty="0"/>
              <a:t> </a:t>
            </a:r>
            <a:r>
              <a:rPr lang="cs-CZ" sz="2400" dirty="0" err="1"/>
              <a:t>tissue</a:t>
            </a:r>
            <a:r>
              <a:rPr lang="cs-CZ" sz="2400" dirty="0"/>
              <a:t>)</a:t>
            </a:r>
            <a:br>
              <a:rPr lang="cs-CZ" sz="2400" dirty="0"/>
            </a:br>
            <a:r>
              <a:rPr lang="cs-CZ" sz="2400" b="1" dirty="0"/>
              <a:t>          BALT </a:t>
            </a:r>
            <a:r>
              <a:rPr lang="cs-CZ" sz="2400" dirty="0"/>
              <a:t>(bronchus </a:t>
            </a:r>
            <a:r>
              <a:rPr lang="cs-CZ" sz="2400" dirty="0" err="1"/>
              <a:t>associated</a:t>
            </a:r>
            <a:r>
              <a:rPr lang="cs-CZ" sz="2400" dirty="0"/>
              <a:t> </a:t>
            </a:r>
            <a:r>
              <a:rPr lang="cs-CZ" sz="2400" dirty="0" err="1"/>
              <a:t>lymphoid</a:t>
            </a:r>
            <a:r>
              <a:rPr lang="cs-CZ" sz="2400" dirty="0"/>
              <a:t> </a:t>
            </a:r>
            <a:r>
              <a:rPr lang="cs-CZ" sz="2400" dirty="0" err="1"/>
              <a:t>tissue</a:t>
            </a:r>
            <a:r>
              <a:rPr lang="cs-CZ" sz="2400" dirty="0"/>
              <a:t>)</a:t>
            </a:r>
            <a:br>
              <a:rPr lang="cs-CZ" sz="2400" dirty="0"/>
            </a:br>
            <a:r>
              <a:rPr lang="cs-CZ" sz="2400" dirty="0"/>
              <a:t>          </a:t>
            </a:r>
            <a:r>
              <a:rPr lang="cs-CZ" sz="2400" b="1" dirty="0"/>
              <a:t>GALT</a:t>
            </a:r>
            <a:r>
              <a:rPr lang="cs-CZ" sz="2400" dirty="0"/>
              <a:t> (gut </a:t>
            </a:r>
            <a:r>
              <a:rPr lang="cs-CZ" sz="2400" dirty="0" err="1"/>
              <a:t>associated</a:t>
            </a:r>
            <a:r>
              <a:rPr lang="cs-CZ" sz="2400" dirty="0"/>
              <a:t> </a:t>
            </a:r>
            <a:r>
              <a:rPr lang="cs-CZ" sz="2400" dirty="0" err="1"/>
              <a:t>lymphoid</a:t>
            </a:r>
            <a:r>
              <a:rPr lang="cs-CZ" sz="2400" dirty="0"/>
              <a:t> </a:t>
            </a:r>
            <a:r>
              <a:rPr lang="cs-CZ" sz="2400" dirty="0" err="1"/>
              <a:t>tissue</a:t>
            </a:r>
            <a:r>
              <a:rPr lang="cs-CZ" sz="2400" dirty="0"/>
              <a:t>)                  </a:t>
            </a:r>
            <a:br>
              <a:rPr lang="cs-CZ" sz="2400" dirty="0"/>
            </a:br>
            <a:r>
              <a:rPr lang="cs-CZ" sz="2400" dirty="0"/>
              <a:t>          </a:t>
            </a:r>
            <a:r>
              <a:rPr lang="cs-CZ" sz="2400" b="1" dirty="0"/>
              <a:t>NALT</a:t>
            </a:r>
            <a:r>
              <a:rPr lang="cs-CZ" sz="2400" dirty="0"/>
              <a:t> (</a:t>
            </a:r>
            <a:r>
              <a:rPr lang="cs-CZ" sz="2400" dirty="0" err="1"/>
              <a:t>nasal</a:t>
            </a:r>
            <a:r>
              <a:rPr lang="cs-CZ" sz="2400" dirty="0"/>
              <a:t>-</a:t>
            </a:r>
            <a:r>
              <a:rPr lang="cs-CZ" sz="2400" dirty="0" err="1"/>
              <a:t>associated</a:t>
            </a:r>
            <a:r>
              <a:rPr lang="cs-CZ" sz="2400" dirty="0"/>
              <a:t> </a:t>
            </a:r>
            <a:r>
              <a:rPr lang="cs-CZ" sz="2400" dirty="0" err="1"/>
              <a:t>lymphoid</a:t>
            </a:r>
            <a:r>
              <a:rPr lang="cs-CZ" sz="2400" dirty="0"/>
              <a:t> </a:t>
            </a:r>
            <a:r>
              <a:rPr lang="cs-CZ" sz="2400" dirty="0" err="1"/>
              <a:t>tissue</a:t>
            </a:r>
            <a:r>
              <a:rPr lang="cs-CZ" sz="2400" dirty="0"/>
              <a:t>) 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   </a:t>
            </a:r>
            <a:br>
              <a:rPr lang="cs-CZ" sz="1400" dirty="0"/>
            </a:br>
            <a:r>
              <a:rPr lang="cs-CZ" sz="2400" b="1" u="sng" dirty="0"/>
              <a:t>o-MALT</a:t>
            </a:r>
            <a:r>
              <a:rPr lang="cs-CZ" sz="2400" dirty="0"/>
              <a:t> (</a:t>
            </a:r>
            <a:r>
              <a:rPr lang="cs-CZ" sz="2400" dirty="0" smtClean="0"/>
              <a:t>organizovaný</a:t>
            </a:r>
            <a:r>
              <a:rPr lang="cs-CZ" sz="2400" dirty="0"/>
              <a:t>) – je tvořen lymfoidními folikuly </a:t>
            </a:r>
            <a:br>
              <a:rPr lang="cs-CZ" sz="2400" dirty="0"/>
            </a:br>
            <a:r>
              <a:rPr lang="cs-CZ" sz="2400" dirty="0"/>
              <a:t>pod sliznicí; patrové a nosní mandle, apendix, </a:t>
            </a:r>
            <a:r>
              <a:rPr lang="cs-CZ" sz="2400" dirty="0" err="1"/>
              <a:t>Peyerovy</a:t>
            </a:r>
            <a:r>
              <a:rPr lang="cs-CZ" sz="2400" dirty="0"/>
              <a:t> plaky</a:t>
            </a:r>
            <a:br>
              <a:rPr lang="cs-CZ" sz="2400" dirty="0"/>
            </a:br>
            <a:r>
              <a:rPr lang="cs-CZ" sz="1400" dirty="0"/>
              <a:t/>
            </a:r>
            <a:br>
              <a:rPr lang="cs-CZ" sz="1400" dirty="0"/>
            </a:br>
            <a:r>
              <a:rPr lang="cs-CZ" sz="2400" b="1" u="sng" dirty="0"/>
              <a:t>d-MALT</a:t>
            </a:r>
            <a:r>
              <a:rPr lang="cs-CZ" sz="2400" dirty="0"/>
              <a:t> (difúzní) – je tvořen leukocyty </a:t>
            </a:r>
            <a:r>
              <a:rPr lang="cs-CZ" sz="2400" dirty="0" err="1"/>
              <a:t>difuzně</a:t>
            </a:r>
            <a:r>
              <a:rPr lang="cs-CZ" sz="2400" dirty="0"/>
              <a:t> rozprostřenými v lamina propria (T a B lymfocyty, makrofágy, </a:t>
            </a:r>
            <a:r>
              <a:rPr lang="cs-CZ" sz="2400" dirty="0" err="1"/>
              <a:t>neutrofily</a:t>
            </a:r>
            <a:r>
              <a:rPr lang="cs-CZ" sz="2400" dirty="0"/>
              <a:t>, eozinofily a žírné </a:t>
            </a:r>
            <a:r>
              <a:rPr lang="cs-CZ" sz="2400" dirty="0" err="1"/>
              <a:t>bb</a:t>
            </a:r>
            <a:r>
              <a:rPr lang="cs-CZ" sz="2400" dirty="0"/>
              <a:t>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496" y="806884"/>
            <a:ext cx="9217024" cy="5286412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>
                <a:solidFill>
                  <a:srgbClr val="002060"/>
                </a:solidFill>
              </a:rPr>
              <a:t>Humorální mechanismy </a:t>
            </a:r>
            <a:r>
              <a:rPr lang="cs-CZ" sz="3200" b="1" dirty="0" smtClean="0">
                <a:solidFill>
                  <a:srgbClr val="002060"/>
                </a:solidFill>
              </a:rPr>
              <a:t>slizničního imunitního</a:t>
            </a:r>
            <a:br>
              <a:rPr lang="cs-CZ" sz="3200" b="1" dirty="0" smtClean="0">
                <a:solidFill>
                  <a:srgbClr val="002060"/>
                </a:solidFill>
              </a:rPr>
            </a:br>
            <a:r>
              <a:rPr lang="cs-CZ" sz="3200" b="1" dirty="0" smtClean="0">
                <a:solidFill>
                  <a:srgbClr val="002060"/>
                </a:solidFill>
              </a:rPr>
              <a:t> </a:t>
            </a:r>
            <a:r>
              <a:rPr lang="cs-CZ" sz="3200" b="1" dirty="0">
                <a:solidFill>
                  <a:srgbClr val="002060"/>
                </a:solidFill>
              </a:rPr>
              <a:t>systému</a:t>
            </a:r>
            <a:br>
              <a:rPr lang="cs-CZ" sz="3200" b="1" dirty="0">
                <a:solidFill>
                  <a:srgbClr val="002060"/>
                </a:solidFill>
              </a:rPr>
            </a:br>
            <a:r>
              <a:rPr lang="cs-CZ" sz="3200" b="1" dirty="0" smtClean="0">
                <a:solidFill>
                  <a:srgbClr val="0070C0"/>
                </a:solidFill>
              </a:rPr>
              <a:t>s </a:t>
            </a:r>
            <a:r>
              <a:rPr lang="cs-CZ" sz="3200" b="1" dirty="0" err="1">
                <a:solidFill>
                  <a:srgbClr val="0070C0"/>
                </a:solidFill>
              </a:rPr>
              <a:t>IgA</a:t>
            </a:r>
            <a:r>
              <a:rPr lang="cs-CZ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2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400" b="1" baseline="-15000" dirty="0"/>
              <a:t>*</a:t>
            </a:r>
            <a:r>
              <a:rPr lang="cs-CZ" sz="2400" dirty="0"/>
              <a:t> sekreční imunoglobulin A  </a:t>
            </a:r>
            <a:br>
              <a:rPr lang="cs-CZ" sz="2400" dirty="0"/>
            </a:br>
            <a:r>
              <a:rPr lang="cs-CZ" sz="1600" dirty="0"/>
              <a:t/>
            </a:r>
            <a:br>
              <a:rPr lang="cs-CZ" sz="1600" dirty="0"/>
            </a:br>
            <a:r>
              <a:rPr lang="cs-CZ" sz="2400" b="1" baseline="-15000" dirty="0"/>
              <a:t>*</a:t>
            </a:r>
            <a:r>
              <a:rPr lang="cs-CZ" sz="2400" dirty="0"/>
              <a:t> </a:t>
            </a:r>
            <a:r>
              <a:rPr lang="cs-CZ" sz="2400" dirty="0" err="1"/>
              <a:t>nejvýznamější</a:t>
            </a:r>
            <a:r>
              <a:rPr lang="cs-CZ" sz="2400" dirty="0"/>
              <a:t> slizniční imunoglobulin; přítomný i v </a:t>
            </a:r>
            <a:r>
              <a:rPr lang="cs-CZ" sz="2400" dirty="0" smtClean="0"/>
              <a:t>mateřském </a:t>
            </a:r>
            <a:r>
              <a:rPr lang="cs-CZ" sz="2400" dirty="0"/>
              <a:t>mléce</a:t>
            </a:r>
            <a:br>
              <a:rPr lang="cs-CZ" sz="2400" dirty="0"/>
            </a:br>
            <a:r>
              <a:rPr lang="cs-CZ" sz="1600" dirty="0"/>
              <a:t/>
            </a:r>
            <a:br>
              <a:rPr lang="cs-CZ" sz="1600" dirty="0"/>
            </a:br>
            <a:r>
              <a:rPr lang="cs-CZ" sz="2400" b="1" baseline="-15000" dirty="0"/>
              <a:t>*</a:t>
            </a:r>
            <a:r>
              <a:rPr lang="cs-CZ" sz="2400" dirty="0"/>
              <a:t> </a:t>
            </a:r>
            <a:r>
              <a:rPr lang="cs-CZ" sz="2400" u="sng" dirty="0" err="1"/>
              <a:t>transcytoza</a:t>
            </a:r>
            <a:r>
              <a:rPr lang="cs-CZ" sz="2400" dirty="0"/>
              <a:t> – </a:t>
            </a:r>
            <a:r>
              <a:rPr lang="cs-CZ" sz="2000" dirty="0" err="1"/>
              <a:t>IgA</a:t>
            </a:r>
            <a:r>
              <a:rPr lang="cs-CZ" sz="2000" dirty="0"/>
              <a:t> je přes epitel transportován pomocí </a:t>
            </a:r>
            <a:r>
              <a:rPr lang="cs-CZ" sz="2000" dirty="0" smtClean="0"/>
              <a:t>transportního </a:t>
            </a:r>
            <a:r>
              <a:rPr lang="cs-CZ" sz="2000" dirty="0" err="1"/>
              <a:t>Fc</a:t>
            </a:r>
            <a:r>
              <a:rPr lang="cs-CZ" sz="2000" dirty="0"/>
              <a:t> receptoru (</a:t>
            </a:r>
            <a:r>
              <a:rPr lang="cs-CZ" sz="2000" dirty="0" err="1"/>
              <a:t>poly</a:t>
            </a:r>
            <a:r>
              <a:rPr lang="cs-CZ" sz="2000" dirty="0"/>
              <a:t>-</a:t>
            </a:r>
            <a:r>
              <a:rPr lang="cs-CZ" sz="2000" dirty="0" err="1"/>
              <a:t>Ig</a:t>
            </a:r>
            <a:r>
              <a:rPr lang="cs-CZ" sz="2000" dirty="0"/>
              <a:t>-receptor), na </a:t>
            </a:r>
            <a:r>
              <a:rPr lang="cs-CZ" sz="2000" dirty="0" err="1"/>
              <a:t>luminální</a:t>
            </a:r>
            <a:r>
              <a:rPr lang="cs-CZ" sz="2400" dirty="0"/>
              <a:t> </a:t>
            </a:r>
            <a:r>
              <a:rPr lang="cs-CZ" sz="2000" dirty="0"/>
              <a:t>straně</a:t>
            </a:r>
            <a:r>
              <a:rPr lang="cs-CZ" sz="2400" dirty="0"/>
              <a:t> </a:t>
            </a:r>
            <a:r>
              <a:rPr lang="cs-CZ" sz="2000" dirty="0" smtClean="0"/>
              <a:t>je </a:t>
            </a:r>
            <a:r>
              <a:rPr lang="cs-CZ" sz="2000" dirty="0" err="1"/>
              <a:t>IgA</a:t>
            </a:r>
            <a:r>
              <a:rPr lang="cs-CZ" sz="2000" dirty="0"/>
              <a:t> odštěpen i s částí receptoru</a:t>
            </a:r>
            <a:r>
              <a:rPr lang="cs-CZ" sz="2400" dirty="0"/>
              <a:t> </a:t>
            </a:r>
            <a:r>
              <a:rPr lang="cs-CZ" sz="2000" dirty="0"/>
              <a:t> tzv. </a:t>
            </a:r>
            <a:r>
              <a:rPr lang="cs-CZ" sz="2400" u="sng" dirty="0"/>
              <a:t>sekreční komponentou</a:t>
            </a:r>
            <a:r>
              <a:rPr lang="cs-CZ" sz="2400" dirty="0"/>
              <a:t>, </a:t>
            </a:r>
            <a:r>
              <a:rPr lang="cs-CZ" sz="2000" dirty="0" smtClean="0"/>
              <a:t>která </a:t>
            </a:r>
            <a:r>
              <a:rPr lang="cs-CZ" sz="2000" dirty="0"/>
              <a:t>chrání </a:t>
            </a:r>
            <a:r>
              <a:rPr lang="cs-CZ" sz="2000" dirty="0" err="1"/>
              <a:t>Ig</a:t>
            </a:r>
            <a:r>
              <a:rPr lang="cs-CZ" sz="2000" dirty="0"/>
              <a:t> před střevními </a:t>
            </a:r>
            <a:r>
              <a:rPr lang="cs-CZ" sz="2000" dirty="0" err="1"/>
              <a:t>proteázami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1600" dirty="0"/>
              <a:t/>
            </a:r>
            <a:br>
              <a:rPr lang="cs-CZ" sz="1600" dirty="0"/>
            </a:br>
            <a:r>
              <a:rPr lang="cs-CZ" sz="2400" b="1" baseline="-15000" dirty="0"/>
              <a:t>*</a:t>
            </a:r>
            <a:r>
              <a:rPr lang="cs-CZ" sz="1600" dirty="0"/>
              <a:t> </a:t>
            </a:r>
            <a:r>
              <a:rPr lang="cs-CZ" sz="2400" dirty="0"/>
              <a:t>neutralizace antigenů na </a:t>
            </a:r>
            <a:r>
              <a:rPr lang="cs-CZ" sz="2400" dirty="0" smtClean="0"/>
              <a:t>sliznicích - </a:t>
            </a:r>
            <a:r>
              <a:rPr lang="cs-CZ" sz="2400" u="sng" dirty="0" smtClean="0"/>
              <a:t>imunitní </a:t>
            </a:r>
            <a:r>
              <a:rPr lang="cs-CZ" sz="2400" u="sng" dirty="0" err="1" smtClean="0"/>
              <a:t>exkluze</a:t>
            </a:r>
            <a:r>
              <a:rPr lang="cs-CZ" sz="2400" u="sng" dirty="0" smtClean="0"/>
              <a:t> (</a:t>
            </a:r>
            <a:r>
              <a:rPr lang="cs-CZ" sz="2400" dirty="0" smtClean="0"/>
              <a:t>komplexy </a:t>
            </a:r>
            <a:r>
              <a:rPr lang="cs-CZ" sz="2400" dirty="0" err="1" smtClean="0"/>
              <a:t>IgA</a:t>
            </a:r>
            <a:r>
              <a:rPr lang="cs-CZ" sz="2400" dirty="0" smtClean="0"/>
              <a:t> s </a:t>
            </a:r>
            <a:r>
              <a:rPr lang="cs-CZ" sz="2400" dirty="0" err="1" smtClean="0"/>
              <a:t>bakt</a:t>
            </a:r>
            <a:r>
              <a:rPr lang="cs-CZ" sz="2400" dirty="0" smtClean="0"/>
              <a:t>. toxiny, mikroorganismy jsou eliminovány z organismu), </a:t>
            </a:r>
            <a:r>
              <a:rPr lang="cs-CZ" sz="2400" dirty="0"/>
              <a:t>neaktivuje </a:t>
            </a:r>
            <a:r>
              <a:rPr lang="cs-CZ" sz="2400" dirty="0" smtClean="0"/>
              <a:t>komplement (nepoškozuje sliznice), komplexy s </a:t>
            </a:r>
            <a:r>
              <a:rPr lang="cs-CZ" sz="2400" dirty="0" err="1" smtClean="0"/>
              <a:t>IgA</a:t>
            </a:r>
            <a:r>
              <a:rPr lang="cs-CZ" sz="2400" dirty="0" smtClean="0"/>
              <a:t> se mohou vázat na  </a:t>
            </a:r>
            <a:r>
              <a:rPr lang="cs-CZ" sz="2400" dirty="0" err="1"/>
              <a:t>Fc</a:t>
            </a:r>
            <a:r>
              <a:rPr lang="cs-CZ" sz="2400" dirty="0"/>
              <a:t> receptory </a:t>
            </a:r>
            <a:r>
              <a:rPr lang="cs-CZ" sz="2400" dirty="0" smtClean="0"/>
              <a:t>fagocytů (odstranění </a:t>
            </a:r>
            <a:r>
              <a:rPr lang="cs-CZ" sz="2400" dirty="0" err="1" smtClean="0"/>
              <a:t>fagocytozou</a:t>
            </a:r>
            <a:r>
              <a:rPr lang="cs-CZ" sz="2400" dirty="0" smtClean="0"/>
              <a:t>) </a:t>
            </a:r>
            <a:br>
              <a:rPr lang="cs-CZ" sz="24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2400" dirty="0" smtClean="0"/>
              <a:t> </a:t>
            </a:r>
            <a:r>
              <a:rPr lang="cs-CZ" sz="2400" b="1" baseline="-15000" dirty="0" smtClean="0"/>
              <a:t>* </a:t>
            </a:r>
            <a:r>
              <a:rPr lang="cs-CZ" sz="2400" dirty="0" err="1" smtClean="0"/>
              <a:t>imunokomplexy</a:t>
            </a:r>
            <a:r>
              <a:rPr lang="cs-CZ" sz="2400" dirty="0" smtClean="0"/>
              <a:t> s </a:t>
            </a:r>
            <a:r>
              <a:rPr lang="cs-CZ" sz="2400" dirty="0" err="1" smtClean="0"/>
              <a:t>IgA</a:t>
            </a:r>
            <a:r>
              <a:rPr lang="cs-CZ" sz="2400" dirty="0" smtClean="0"/>
              <a:t> mohou být zachyceny v </a:t>
            </a:r>
            <a:r>
              <a:rPr lang="cs-CZ" sz="2400" dirty="0" err="1"/>
              <a:t>Peyerových</a:t>
            </a:r>
            <a:r>
              <a:rPr lang="cs-CZ" sz="2400" dirty="0"/>
              <a:t> placích </a:t>
            </a:r>
            <a:br>
              <a:rPr lang="cs-CZ" sz="2400" dirty="0"/>
            </a:br>
            <a:r>
              <a:rPr lang="cs-CZ" sz="2400" dirty="0"/>
              <a:t>  </a:t>
            </a:r>
            <a:r>
              <a:rPr lang="cs-CZ" sz="2400" dirty="0" smtClean="0"/>
              <a:t>a </a:t>
            </a:r>
            <a:r>
              <a:rPr lang="cs-CZ" sz="2400" dirty="0"/>
              <a:t>mohou </a:t>
            </a:r>
            <a:r>
              <a:rPr lang="cs-CZ" sz="2400" dirty="0" smtClean="0"/>
              <a:t>indukovat aktivní imunitní odpověď proti patogenům, které </a:t>
            </a:r>
            <a:br>
              <a:rPr lang="cs-CZ" sz="2400" dirty="0" smtClean="0"/>
            </a:br>
            <a:r>
              <a:rPr lang="cs-CZ" sz="2400" dirty="0" smtClean="0"/>
              <a:t>  pronikly do sliznice – </a:t>
            </a:r>
            <a:r>
              <a:rPr lang="cs-CZ" sz="2400" u="sng" dirty="0" smtClean="0"/>
              <a:t>imunitní eliminace </a:t>
            </a:r>
            <a:r>
              <a:rPr lang="cs-CZ" sz="2400" dirty="0" smtClean="0"/>
              <a:t>(může vést i k poškození tkání př. NSZ)</a:t>
            </a:r>
            <a:endParaRPr lang="cs-CZ" sz="2400" dirty="0"/>
          </a:p>
        </p:txBody>
      </p:sp>
      <p:pic>
        <p:nvPicPr>
          <p:cNvPr id="3" name="irc_mi" descr="http://www.oculist.net/downaton502/prof/ebook/duanes/graphics/figures/v8/0450/005c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4114" y="781815"/>
            <a:ext cx="2282342" cy="152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175" y="188913"/>
            <a:ext cx="1368425" cy="7445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>
                <a:solidFill>
                  <a:srgbClr val="002060"/>
                </a:solidFill>
                <a:effectLst/>
              </a:rPr>
              <a:t>BCR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784"/>
            <a:ext cx="4679950" cy="59769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BCR se skládá z </a:t>
            </a:r>
            <a:r>
              <a:rPr lang="cs-CZ" sz="2000" u="sng" dirty="0"/>
              <a:t>povrchového imunoglobulinu</a:t>
            </a:r>
            <a:r>
              <a:rPr lang="cs-CZ" sz="2000" dirty="0"/>
              <a:t> (</a:t>
            </a:r>
            <a:r>
              <a:rPr lang="cs-CZ" sz="2000" dirty="0" err="1"/>
              <a:t>IgM</a:t>
            </a:r>
            <a:r>
              <a:rPr lang="cs-CZ" sz="2000" dirty="0"/>
              <a:t>, </a:t>
            </a:r>
            <a:r>
              <a:rPr lang="cs-CZ" sz="2000" dirty="0" err="1"/>
              <a:t>IgD</a:t>
            </a:r>
            <a:r>
              <a:rPr lang="cs-CZ" sz="2000" dirty="0"/>
              <a:t> – </a:t>
            </a:r>
            <a:br>
              <a:rPr lang="cs-CZ" sz="2000" dirty="0"/>
            </a:br>
            <a:r>
              <a:rPr lang="cs-CZ" sz="2000" dirty="0"/>
              <a:t>H řetězce jsou </a:t>
            </a:r>
            <a:r>
              <a:rPr lang="cs-CZ" sz="2000" dirty="0" err="1"/>
              <a:t>transmembránové</a:t>
            </a:r>
            <a:r>
              <a:rPr lang="cs-CZ" sz="2000" dirty="0"/>
              <a:t> ; rozeznává </a:t>
            </a:r>
            <a:r>
              <a:rPr lang="cs-CZ" sz="2000" dirty="0" err="1"/>
              <a:t>Ag</a:t>
            </a:r>
            <a:r>
              <a:rPr lang="cs-CZ" sz="2000" dirty="0"/>
              <a:t>) a asociovaných </a:t>
            </a:r>
            <a:r>
              <a:rPr lang="cs-CZ" sz="2000" u="sng" dirty="0"/>
              <a:t>signalizačních molekul </a:t>
            </a:r>
            <a:r>
              <a:rPr lang="cs-CZ" sz="2000" dirty="0"/>
              <a:t>(</a:t>
            </a:r>
            <a:r>
              <a:rPr lang="cs-CZ" sz="2000" dirty="0" err="1"/>
              <a:t>Ig</a:t>
            </a:r>
            <a:r>
              <a:rPr lang="cs-CZ" sz="2000" dirty="0" err="1">
                <a:latin typeface="Symbol" pitchFamily="18" charset="2"/>
              </a:rPr>
              <a:t>a</a:t>
            </a:r>
            <a:r>
              <a:rPr lang="cs-CZ" sz="2000" dirty="0"/>
              <a:t> a </a:t>
            </a:r>
            <a:r>
              <a:rPr lang="cs-CZ" sz="2000" dirty="0" err="1"/>
              <a:t>Ig</a:t>
            </a:r>
            <a:r>
              <a:rPr lang="cs-CZ" sz="2000" dirty="0" err="1">
                <a:latin typeface="Symbol" pitchFamily="18" charset="2"/>
              </a:rPr>
              <a:t>b</a:t>
            </a:r>
            <a:r>
              <a:rPr lang="cs-CZ" sz="2000" dirty="0"/>
              <a:t>), které jsou asociovány  </a:t>
            </a:r>
            <a:br>
              <a:rPr lang="cs-CZ" sz="2000" dirty="0"/>
            </a:br>
            <a:r>
              <a:rPr lang="cs-CZ" sz="2000" dirty="0"/>
              <a:t>s cytoplazmatickými </a:t>
            </a:r>
            <a:r>
              <a:rPr lang="cs-CZ" sz="2000" u="sng" dirty="0"/>
              <a:t>protein </a:t>
            </a:r>
            <a:r>
              <a:rPr lang="cs-CZ" sz="2000" u="sng" dirty="0" err="1"/>
              <a:t>tyrosin</a:t>
            </a:r>
            <a:r>
              <a:rPr lang="cs-CZ" sz="2000" u="sng" dirty="0"/>
              <a:t>-kinázami</a:t>
            </a:r>
            <a:r>
              <a:rPr lang="cs-CZ" sz="2000" dirty="0"/>
              <a:t> (PTK) skupiny </a:t>
            </a:r>
            <a:r>
              <a:rPr lang="cs-CZ" sz="2000" dirty="0" err="1"/>
              <a:t>Src</a:t>
            </a:r>
            <a:endParaRPr lang="cs-CZ" sz="20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10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000" dirty="0"/>
              <a:t>Po současném navázání </a:t>
            </a:r>
            <a:r>
              <a:rPr lang="cs-CZ" sz="2000" dirty="0" err="1"/>
              <a:t>Ag</a:t>
            </a:r>
            <a:r>
              <a:rPr lang="cs-CZ" sz="2000" dirty="0"/>
              <a:t> na 2 či více BCR dojde k přiblížení PTK, vzájemné fosforylaci a fosforylaci dalších cytoplazmatických proteinů, což vede ke změnám transkripce genů, proliferaci, diferenciaci a sekreci protilátek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>
              <a:solidFill>
                <a:schemeClr val="bg1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29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628775"/>
            <a:ext cx="4097337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133600"/>
            <a:ext cx="80645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u="sng" dirty="0">
                <a:solidFill>
                  <a:srgbClr val="0000FF"/>
                </a:solidFill>
              </a:rPr>
              <a:t/>
            </a:r>
            <a:br>
              <a:rPr lang="cs-CZ" sz="3200" b="1" u="sng" dirty="0">
                <a:solidFill>
                  <a:srgbClr val="0000FF"/>
                </a:solidFill>
              </a:rPr>
            </a:br>
            <a:r>
              <a:rPr lang="cs-CZ" sz="3200" b="1" dirty="0">
                <a:solidFill>
                  <a:srgbClr val="0070C0"/>
                </a:solidFill>
              </a:rPr>
              <a:t>s </a:t>
            </a:r>
            <a:r>
              <a:rPr lang="cs-CZ" sz="3200" b="1" dirty="0" err="1">
                <a:solidFill>
                  <a:srgbClr val="0070C0"/>
                </a:solidFill>
              </a:rPr>
              <a:t>IgM</a:t>
            </a:r>
            <a:r>
              <a:rPr lang="cs-CZ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400" b="1" baseline="-15000" dirty="0"/>
              <a:t>*</a:t>
            </a:r>
            <a:r>
              <a:rPr lang="cs-CZ" sz="2400" b="1" dirty="0"/>
              <a:t> </a:t>
            </a:r>
            <a:r>
              <a:rPr lang="cs-CZ" sz="2400" dirty="0"/>
              <a:t>sekreční imunoglobulin M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 </a:t>
            </a:r>
            <a:br>
              <a:rPr lang="cs-CZ" sz="1600" dirty="0"/>
            </a:br>
            <a:r>
              <a:rPr lang="cs-CZ" sz="2400" b="1" baseline="-15000" dirty="0"/>
              <a:t>*</a:t>
            </a:r>
            <a:r>
              <a:rPr lang="cs-CZ" sz="2400" dirty="0"/>
              <a:t> uplatňuje se u novorozenců a selektivního deficitu </a:t>
            </a:r>
            <a:r>
              <a:rPr lang="cs-CZ" sz="2400" dirty="0" err="1"/>
              <a:t>IgA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1600" dirty="0"/>
              <a:t/>
            </a:r>
            <a:br>
              <a:rPr lang="cs-CZ" sz="1600" dirty="0"/>
            </a:br>
            <a:r>
              <a:rPr lang="cs-CZ" sz="2400" b="1" baseline="-15000" dirty="0"/>
              <a:t>*</a:t>
            </a:r>
            <a:r>
              <a:rPr lang="cs-CZ" sz="2400" dirty="0"/>
              <a:t> více náchylný k degradaci střevními </a:t>
            </a:r>
            <a:r>
              <a:rPr lang="cs-CZ" sz="2400" dirty="0" err="1"/>
              <a:t>proteázami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1600" dirty="0"/>
              <a:t/>
            </a:r>
            <a:br>
              <a:rPr lang="cs-CZ" sz="1600" dirty="0"/>
            </a:br>
            <a:r>
              <a:rPr lang="cs-CZ" sz="2400" b="1" baseline="-15000" dirty="0"/>
              <a:t>*</a:t>
            </a:r>
            <a:r>
              <a:rPr lang="cs-CZ" sz="1600" dirty="0"/>
              <a:t> </a:t>
            </a:r>
            <a:r>
              <a:rPr lang="cs-CZ" sz="2400" dirty="0"/>
              <a:t>neutralizace antigenů na slizničních </a:t>
            </a:r>
            <a:r>
              <a:rPr lang="cs-CZ" sz="2400" dirty="0" smtClean="0"/>
              <a:t>površích (imunitní </a:t>
            </a:r>
            <a:r>
              <a:rPr lang="cs-CZ" sz="2400" dirty="0" err="1" smtClean="0"/>
              <a:t>exkluze</a:t>
            </a:r>
            <a:r>
              <a:rPr lang="cs-CZ" sz="2400" dirty="0" smtClean="0"/>
              <a:t>)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200" b="1" dirty="0" err="1">
                <a:solidFill>
                  <a:srgbClr val="0070C0"/>
                </a:solidFill>
              </a:rPr>
              <a:t>IgG</a:t>
            </a:r>
            <a:r>
              <a:rPr lang="cs-CZ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400" b="1" baseline="-15000" dirty="0"/>
              <a:t>*</a:t>
            </a:r>
            <a:r>
              <a:rPr lang="cs-CZ" sz="2400" dirty="0"/>
              <a:t> dostává se na sliznice difúzí</a:t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b="1" baseline="-15000" dirty="0"/>
              <a:t>*</a:t>
            </a:r>
            <a:r>
              <a:rPr lang="cs-CZ" sz="2400" dirty="0"/>
              <a:t> uplatňuje se zvláště v dolních dýchacích cestách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2" y="2133600"/>
            <a:ext cx="921638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>
                <a:solidFill>
                  <a:srgbClr val="002060"/>
                </a:solidFill>
              </a:rPr>
              <a:t>Indukce slizniční imunitní reakce</a:t>
            </a: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b="1" u="sng" dirty="0">
                <a:solidFill>
                  <a:srgbClr val="0070C0"/>
                </a:solidFill>
              </a:rPr>
              <a:t>Orální tolerance</a:t>
            </a:r>
            <a:r>
              <a:rPr lang="cs-CZ" sz="2400" dirty="0">
                <a:solidFill>
                  <a:schemeClr val="bg1"/>
                </a:solidFill>
              </a:rPr>
              <a:t/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b="1" baseline="-15000" dirty="0"/>
              <a:t>*</a:t>
            </a:r>
            <a:r>
              <a:rPr lang="cs-CZ" sz="2400" dirty="0"/>
              <a:t> většina antigenů podaných perorálně vyvolá </a:t>
            </a:r>
            <a:r>
              <a:rPr lang="cs-CZ" sz="2400" dirty="0" err="1" smtClean="0"/>
              <a:t>supresi</a:t>
            </a:r>
            <a:r>
              <a:rPr lang="cs-CZ" sz="2400" dirty="0" smtClean="0"/>
              <a:t> specifické </a:t>
            </a:r>
            <a:r>
              <a:rPr lang="cs-CZ" sz="2400" dirty="0"/>
              <a:t>imunity (rozhodující je velikost antigenní </a:t>
            </a:r>
            <a:r>
              <a:rPr lang="cs-CZ" sz="2400" dirty="0" smtClean="0"/>
              <a:t>částice, malé částice jsou eliminovány </a:t>
            </a:r>
            <a:br>
              <a:rPr lang="cs-CZ" sz="2400" dirty="0" smtClean="0"/>
            </a:br>
            <a:r>
              <a:rPr lang="cs-CZ" sz="2400" dirty="0" smtClean="0"/>
              <a:t>imunitní </a:t>
            </a:r>
            <a:r>
              <a:rPr lang="cs-CZ" sz="2400" dirty="0" err="1" smtClean="0"/>
              <a:t>exkluzí</a:t>
            </a:r>
            <a:r>
              <a:rPr lang="cs-CZ" sz="2400" dirty="0" smtClean="0"/>
              <a:t>)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1600" dirty="0"/>
              <a:t/>
            </a:r>
            <a:br>
              <a:rPr lang="cs-CZ" sz="1600" dirty="0"/>
            </a:br>
            <a:r>
              <a:rPr lang="cs-CZ" sz="2400" b="1" u="sng" dirty="0" smtClean="0">
                <a:solidFill>
                  <a:srgbClr val="0070C0"/>
                </a:solidFill>
              </a:rPr>
              <a:t>Indukce </a:t>
            </a:r>
            <a:r>
              <a:rPr lang="cs-CZ" sz="2400" b="1" u="sng" dirty="0">
                <a:solidFill>
                  <a:srgbClr val="0070C0"/>
                </a:solidFill>
              </a:rPr>
              <a:t>slizniční imunitní reakce</a:t>
            </a:r>
            <a:r>
              <a:rPr lang="cs-CZ" sz="2400" b="1" u="sng" dirty="0">
                <a:solidFill>
                  <a:schemeClr val="bg1"/>
                </a:solidFill>
              </a:rPr>
              <a:t/>
            </a:r>
            <a:br>
              <a:rPr lang="cs-CZ" sz="2400" b="1" u="sng" dirty="0">
                <a:solidFill>
                  <a:schemeClr val="bg1"/>
                </a:solidFill>
              </a:rPr>
            </a:br>
            <a:r>
              <a:rPr lang="cs-CZ" sz="2400" b="1" dirty="0"/>
              <a:t>M-buňky -</a:t>
            </a:r>
            <a:r>
              <a:rPr lang="cs-CZ" sz="2400" dirty="0"/>
              <a:t> specializované </a:t>
            </a:r>
            <a:r>
              <a:rPr lang="cs-CZ" sz="2400" dirty="0" err="1"/>
              <a:t>enterocyty</a:t>
            </a:r>
            <a:r>
              <a:rPr lang="cs-CZ" sz="2400" dirty="0"/>
              <a:t>, které zajišťují </a:t>
            </a:r>
            <a:br>
              <a:rPr lang="cs-CZ" sz="2400" dirty="0"/>
            </a:br>
            <a:r>
              <a:rPr lang="cs-CZ" sz="2400" dirty="0"/>
              <a:t>                  transport </a:t>
            </a:r>
            <a:r>
              <a:rPr lang="cs-CZ" sz="2400" dirty="0" err="1"/>
              <a:t>Ag</a:t>
            </a:r>
            <a:r>
              <a:rPr lang="cs-CZ" sz="2400" dirty="0"/>
              <a:t> </a:t>
            </a:r>
            <a:r>
              <a:rPr lang="cs-CZ" sz="2400" dirty="0" smtClean="0"/>
              <a:t>přes slizniční povrch (</a:t>
            </a:r>
            <a:r>
              <a:rPr lang="cs-CZ" sz="2400" dirty="0" err="1" smtClean="0"/>
              <a:t>endocytují</a:t>
            </a:r>
            <a:r>
              <a:rPr lang="cs-CZ" sz="2400" dirty="0" smtClean="0"/>
              <a:t> </a:t>
            </a:r>
            <a:r>
              <a:rPr lang="cs-CZ" sz="2400" dirty="0" err="1"/>
              <a:t>Ag</a:t>
            </a:r>
            <a:r>
              <a:rPr lang="cs-CZ" sz="2400" dirty="0"/>
              <a:t> z okolí)</a:t>
            </a:r>
            <a:br>
              <a:rPr lang="cs-CZ" sz="2400" dirty="0"/>
            </a:br>
            <a:r>
              <a:rPr lang="cs-CZ" sz="2400" dirty="0"/>
              <a:t>                - jsou v těsném kontaktu s lymfocyty a </a:t>
            </a:r>
            <a:r>
              <a:rPr lang="cs-CZ" sz="2400" dirty="0" smtClean="0"/>
              <a:t>APC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baseline="-15000" dirty="0" smtClean="0"/>
              <a:t> *</a:t>
            </a:r>
            <a:r>
              <a:rPr lang="cs-CZ" sz="2400" dirty="0" smtClean="0"/>
              <a:t> </a:t>
            </a:r>
            <a:r>
              <a:rPr lang="cs-CZ" sz="2400" b="1" dirty="0" err="1" smtClean="0"/>
              <a:t>T</a:t>
            </a:r>
            <a:r>
              <a:rPr lang="cs-CZ" sz="2400" b="1" baseline="-25000" dirty="0" err="1" smtClean="0"/>
              <a:t>r</a:t>
            </a:r>
            <a:r>
              <a:rPr lang="cs-CZ" sz="2400" b="1" dirty="0" smtClean="0"/>
              <a:t> lymfocyty</a:t>
            </a:r>
            <a:r>
              <a:rPr lang="cs-CZ" sz="2400" dirty="0" smtClean="0"/>
              <a:t> (regulační) – přítomné ve sliznicích, zásadní pro navození tolerance, produkce IL-10 a TGF-beta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1600" dirty="0"/>
              <a:t/>
            </a:r>
            <a:br>
              <a:rPr lang="cs-CZ" sz="1600" dirty="0"/>
            </a:br>
            <a:r>
              <a:rPr lang="cs-CZ" sz="2400" dirty="0"/>
              <a:t>Slizniční imunizace vede ke stimulaci </a:t>
            </a:r>
            <a:r>
              <a:rPr lang="cs-CZ" sz="2400" b="1" dirty="0"/>
              <a:t>T</a:t>
            </a:r>
            <a:r>
              <a:rPr lang="cs-CZ" sz="2400" b="1" baseline="-25000" dirty="0"/>
              <a:t>H2</a:t>
            </a:r>
            <a:r>
              <a:rPr lang="cs-CZ" sz="2400" b="1" dirty="0"/>
              <a:t> </a:t>
            </a:r>
            <a:r>
              <a:rPr lang="cs-CZ" sz="2400" dirty="0"/>
              <a:t>a </a:t>
            </a:r>
            <a:r>
              <a:rPr lang="cs-CZ" sz="2400" b="1" dirty="0"/>
              <a:t>T</a:t>
            </a:r>
            <a:r>
              <a:rPr lang="cs-CZ" sz="2400" b="1" baseline="-25000" dirty="0"/>
              <a:t>H3</a:t>
            </a:r>
            <a:r>
              <a:rPr lang="cs-CZ" sz="2400" b="1" dirty="0"/>
              <a:t> lymfocytů</a:t>
            </a:r>
            <a:r>
              <a:rPr lang="cs-CZ" sz="2400" dirty="0"/>
              <a:t> a produkci </a:t>
            </a:r>
            <a:r>
              <a:rPr lang="cs-CZ" sz="2400" b="1" dirty="0" err="1"/>
              <a:t>IgA</a:t>
            </a:r>
            <a:endParaRPr lang="cs-CZ" sz="2400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714356"/>
            <a:ext cx="8567310" cy="571504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420938"/>
            <a:ext cx="864235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>
                <a:solidFill>
                  <a:srgbClr val="002060"/>
                </a:solidFill>
              </a:rPr>
              <a:t>Kožní imunitní systém</a:t>
            </a:r>
            <a:br>
              <a:rPr lang="cs-CZ" sz="3200" b="1" dirty="0">
                <a:solidFill>
                  <a:srgbClr val="002060"/>
                </a:solidFill>
              </a:rPr>
            </a:br>
            <a:r>
              <a:rPr lang="cs-CZ" sz="1800" b="1" dirty="0">
                <a:solidFill>
                  <a:srgbClr val="002060"/>
                </a:solidFill>
              </a:rPr>
              <a:t/>
            </a:r>
            <a:br>
              <a:rPr lang="cs-CZ" sz="1800" b="1" dirty="0">
                <a:solidFill>
                  <a:srgbClr val="002060"/>
                </a:solidFill>
              </a:rPr>
            </a:br>
            <a:r>
              <a:rPr lang="cs-CZ" sz="2400" b="1" dirty="0">
                <a:solidFill>
                  <a:srgbClr val="0070C0"/>
                </a:solidFill>
              </a:rPr>
              <a:t>epidermis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400" b="1" baseline="-1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b="1" dirty="0" err="1"/>
              <a:t>keratinocyty</a:t>
            </a:r>
            <a:r>
              <a:rPr lang="cs-CZ" sz="2400" dirty="0"/>
              <a:t> - sekrece </a:t>
            </a:r>
            <a:r>
              <a:rPr lang="cs-CZ" sz="2400" dirty="0" err="1"/>
              <a:t>cytokinů</a:t>
            </a:r>
            <a:r>
              <a:rPr lang="cs-CZ" sz="2400" dirty="0"/>
              <a:t> (IL-1, 6, TNF, IL-10, </a:t>
            </a:r>
            <a:r>
              <a:rPr lang="cs-CZ" sz="2400" dirty="0" err="1"/>
              <a:t>TGF</a:t>
            </a:r>
            <a:r>
              <a:rPr lang="cs-CZ" sz="2400" dirty="0" err="1">
                <a:latin typeface="Symbol" pitchFamily="18" charset="2"/>
              </a:rPr>
              <a:t>b</a:t>
            </a:r>
            <a:r>
              <a:rPr lang="cs-CZ" sz="2400" dirty="0">
                <a:latin typeface="Symbol" pitchFamily="18" charset="2"/>
              </a:rPr>
              <a:t>)</a:t>
            </a:r>
            <a:br>
              <a:rPr lang="cs-CZ" sz="2400" dirty="0">
                <a:latin typeface="Symbol" pitchFamily="18" charset="2"/>
              </a:rPr>
            </a:br>
            <a:r>
              <a:rPr lang="cs-CZ" sz="2400" dirty="0">
                <a:latin typeface="Symbol" pitchFamily="18" charset="2"/>
              </a:rPr>
              <a:t>                      </a:t>
            </a:r>
            <a:r>
              <a:rPr lang="cs-CZ" sz="2400" dirty="0" smtClean="0">
                <a:latin typeface="Symbol" pitchFamily="18" charset="2"/>
              </a:rPr>
              <a:t>  </a:t>
            </a:r>
            <a:r>
              <a:rPr lang="cs-CZ" sz="2400" dirty="0"/>
              <a:t>- exprese </a:t>
            </a:r>
            <a:r>
              <a:rPr lang="cs-CZ" sz="2400" dirty="0" err="1"/>
              <a:t>MHCgpII</a:t>
            </a:r>
            <a:r>
              <a:rPr lang="cs-CZ" sz="2400" dirty="0"/>
              <a:t> </a:t>
            </a:r>
            <a:r>
              <a:rPr lang="cs-CZ" sz="2400" dirty="0">
                <a:cs typeface="Arial" charset="0"/>
              </a:rPr>
              <a:t>→ </a:t>
            </a:r>
            <a:r>
              <a:rPr lang="cs-CZ" sz="2400" dirty="0"/>
              <a:t>mohou sloužit jako APC</a:t>
            </a:r>
            <a:br>
              <a:rPr lang="cs-CZ" sz="2400" dirty="0"/>
            </a:br>
            <a:r>
              <a:rPr lang="cs-CZ" sz="1000" dirty="0"/>
              <a:t/>
            </a:r>
            <a:br>
              <a:rPr lang="cs-CZ" sz="1000" dirty="0"/>
            </a:br>
            <a:r>
              <a:rPr lang="cs-CZ" sz="1000" dirty="0"/>
              <a:t> </a:t>
            </a:r>
            <a:r>
              <a:rPr lang="cs-CZ" sz="2400" b="1" baseline="-15000" dirty="0"/>
              <a:t>*</a:t>
            </a:r>
            <a:r>
              <a:rPr lang="cs-CZ" sz="1000" dirty="0"/>
              <a:t> </a:t>
            </a:r>
            <a:r>
              <a:rPr lang="cs-CZ" sz="2400" b="1" dirty="0"/>
              <a:t>Langerhansovy </a:t>
            </a:r>
            <a:r>
              <a:rPr lang="cs-CZ" sz="2400" b="1" dirty="0" err="1"/>
              <a:t>bb</a:t>
            </a:r>
            <a:r>
              <a:rPr lang="cs-CZ" sz="2400" b="1" dirty="0"/>
              <a:t>. </a:t>
            </a:r>
            <a:r>
              <a:rPr lang="cs-CZ" sz="2400" dirty="0"/>
              <a:t>– kožní dendritické </a:t>
            </a:r>
            <a:r>
              <a:rPr lang="cs-CZ" sz="2400" dirty="0" err="1"/>
              <a:t>bb</a:t>
            </a:r>
            <a:r>
              <a:rPr lang="cs-CZ" sz="2400" dirty="0"/>
              <a:t>. (APC) </a:t>
            </a:r>
            <a:r>
              <a:rPr lang="cs-CZ" sz="2400" dirty="0" smtClean="0"/>
              <a:t>– po pohlcení </a:t>
            </a:r>
            <a:r>
              <a:rPr lang="cs-CZ" sz="2400" dirty="0" err="1" smtClean="0"/>
              <a:t>Ag</a:t>
            </a:r>
            <a:r>
              <a:rPr lang="cs-CZ" sz="2400" dirty="0" smtClean="0"/>
              <a:t> migrují </a:t>
            </a:r>
            <a:br>
              <a:rPr lang="cs-CZ" sz="2400" dirty="0" smtClean="0"/>
            </a:br>
            <a:r>
              <a:rPr lang="cs-CZ" sz="2400" dirty="0" smtClean="0"/>
              <a:t>  do </a:t>
            </a:r>
            <a:r>
              <a:rPr lang="cs-CZ" sz="2400" dirty="0" err="1" smtClean="0"/>
              <a:t>lymfat</a:t>
            </a:r>
            <a:r>
              <a:rPr lang="cs-CZ" sz="2400" dirty="0" smtClean="0"/>
              <a:t>. uzlin a prezentují antigen T lymfocytům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1000" dirty="0"/>
              <a:t/>
            </a:r>
            <a:br>
              <a:rPr lang="cs-CZ" sz="1000" dirty="0"/>
            </a:br>
            <a:r>
              <a:rPr lang="cs-CZ" sz="1000" dirty="0"/>
              <a:t> </a:t>
            </a:r>
            <a:r>
              <a:rPr lang="cs-CZ" sz="2400" b="1" baseline="-15000" dirty="0"/>
              <a:t>*</a:t>
            </a:r>
            <a:r>
              <a:rPr lang="cs-CZ" sz="1000" dirty="0"/>
              <a:t> </a:t>
            </a:r>
            <a:r>
              <a:rPr lang="cs-CZ" sz="2400" b="1" dirty="0"/>
              <a:t>rozptýlené </a:t>
            </a:r>
            <a:r>
              <a:rPr lang="cs-CZ" sz="2400" b="1" dirty="0" err="1"/>
              <a:t>intraepiteliální</a:t>
            </a:r>
            <a:r>
              <a:rPr lang="cs-CZ" sz="2400" b="1" dirty="0"/>
              <a:t> lymfocyty</a:t>
            </a:r>
            <a:br>
              <a:rPr lang="cs-CZ" sz="2400" b="1" dirty="0"/>
            </a:br>
            <a:r>
              <a:rPr lang="cs-CZ" sz="1000" b="1" dirty="0"/>
              <a:t/>
            </a:r>
            <a:br>
              <a:rPr lang="cs-CZ" sz="1000" b="1" dirty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400" b="1" dirty="0">
                <a:solidFill>
                  <a:srgbClr val="0070C0"/>
                </a:solidFill>
              </a:rPr>
              <a:t>dermis</a:t>
            </a:r>
            <a:r>
              <a:rPr lang="cs-CZ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24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400" b="1" baseline="-1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b="1" dirty="0"/>
              <a:t>fibroblasty</a:t>
            </a:r>
            <a:r>
              <a:rPr lang="cs-CZ" sz="2400" dirty="0"/>
              <a:t> - produkce kolagenu</a:t>
            </a:r>
            <a:br>
              <a:rPr lang="cs-CZ" sz="2400" dirty="0"/>
            </a:br>
            <a:r>
              <a:rPr lang="cs-CZ" sz="2400" dirty="0"/>
              <a:t>                 </a:t>
            </a:r>
            <a:r>
              <a:rPr lang="cs-CZ" sz="2400" dirty="0" smtClean="0"/>
              <a:t>      </a:t>
            </a:r>
            <a:r>
              <a:rPr lang="cs-CZ" sz="2400" dirty="0"/>
              <a:t>- </a:t>
            </a:r>
            <a:r>
              <a:rPr lang="cs-CZ" sz="2400" dirty="0" smtClean="0"/>
              <a:t>podílejí se na odstraňování </a:t>
            </a:r>
            <a:r>
              <a:rPr lang="cs-CZ" sz="2400" dirty="0" err="1"/>
              <a:t>apoptotických</a:t>
            </a:r>
            <a:r>
              <a:rPr lang="cs-CZ" sz="2400" dirty="0"/>
              <a:t> </a:t>
            </a:r>
            <a:r>
              <a:rPr lang="cs-CZ" sz="2400" dirty="0" err="1"/>
              <a:t>bb</a:t>
            </a:r>
            <a:r>
              <a:rPr lang="cs-CZ" sz="2400" dirty="0"/>
              <a:t>.</a:t>
            </a:r>
            <a:br>
              <a:rPr lang="cs-CZ" sz="2400" dirty="0"/>
            </a:br>
            <a:r>
              <a:rPr lang="cs-CZ" sz="1000" dirty="0"/>
              <a:t/>
            </a:r>
            <a:br>
              <a:rPr lang="cs-CZ" sz="1000" dirty="0"/>
            </a:br>
            <a:r>
              <a:rPr lang="cs-CZ" sz="2400" b="1" baseline="-15000" dirty="0"/>
              <a:t>*</a:t>
            </a:r>
            <a:r>
              <a:rPr lang="cs-CZ" sz="2400" dirty="0"/>
              <a:t> </a:t>
            </a:r>
            <a:r>
              <a:rPr lang="cs-CZ" sz="2400" b="1" dirty="0" err="1" smtClean="0"/>
              <a:t>mastocyty</a:t>
            </a:r>
            <a:r>
              <a:rPr lang="cs-CZ" sz="2400" b="1" dirty="0" smtClean="0"/>
              <a:t>- </a:t>
            </a:r>
            <a:r>
              <a:rPr lang="cs-CZ" sz="2400" dirty="0" smtClean="0"/>
              <a:t>zánětlivé a alergické reakce (histamin, serotonin)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1000" b="1" dirty="0"/>
              <a:t/>
            </a:r>
            <a:br>
              <a:rPr lang="cs-CZ" sz="1000" b="1" dirty="0"/>
            </a:br>
            <a:r>
              <a:rPr lang="cs-CZ" sz="2400" b="1" baseline="-15000" dirty="0"/>
              <a:t>*</a:t>
            </a:r>
            <a:r>
              <a:rPr lang="cs-CZ" sz="2400" b="1" dirty="0"/>
              <a:t> T lymfocyty </a:t>
            </a:r>
            <a:r>
              <a:rPr lang="cs-CZ" sz="2400" dirty="0"/>
              <a:t>(malé množství)</a:t>
            </a: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1000" b="1" dirty="0"/>
              <a:t/>
            </a:r>
            <a:br>
              <a:rPr lang="cs-CZ" sz="1000" b="1" dirty="0"/>
            </a:br>
            <a:r>
              <a:rPr lang="cs-CZ" sz="2400" b="1" baseline="-15000" dirty="0"/>
              <a:t>*</a:t>
            </a:r>
            <a:r>
              <a:rPr lang="cs-CZ" sz="2400" b="1" dirty="0"/>
              <a:t> cévy, vlasové folikuly, potní a mazové žlázy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773238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Možnosti zevního ovlivnění  imunitního systému</a:t>
            </a:r>
            <a:r>
              <a:rPr lang="cs-CZ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cs-CZ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cs-CZ" sz="4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Substituční léčba</a:t>
            </a:r>
            <a:endParaRPr lang="cs-CZ" sz="4000">
              <a:solidFill>
                <a:schemeClr val="folHlink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None/>
            </a:pPr>
            <a:r>
              <a:rPr lang="cs-CZ" sz="2400" dirty="0" smtClean="0">
                <a:latin typeface="Tahoma" pitchFamily="34" charset="0"/>
              </a:rPr>
              <a:t>= náhrada chybějícího produktu imunitního systému, zejména u poruch tvorby imunoglobulinů, komplementových poruch, deficitu některých </a:t>
            </a:r>
            <a:r>
              <a:rPr lang="cs-CZ" sz="2400" dirty="0" err="1" smtClean="0">
                <a:latin typeface="Tahoma" pitchFamily="34" charset="0"/>
              </a:rPr>
              <a:t>cytokinů</a:t>
            </a:r>
            <a:endParaRPr lang="cs-CZ" sz="2400" dirty="0" smtClean="0"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None/>
            </a:pPr>
            <a:endParaRPr lang="cs-CZ" sz="2400" dirty="0" smtClean="0"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latin typeface="Tahoma" pitchFamily="34" charset="0"/>
              </a:rPr>
              <a:t>Intravenózní léčba </a:t>
            </a:r>
            <a:r>
              <a:rPr lang="cs-CZ" sz="2400" dirty="0" err="1" smtClean="0">
                <a:latin typeface="Tahoma" pitchFamily="34" charset="0"/>
              </a:rPr>
              <a:t>imunoglobulíny</a:t>
            </a:r>
            <a:r>
              <a:rPr lang="cs-CZ" sz="2400" dirty="0" smtClean="0">
                <a:latin typeface="Tahoma" pitchFamily="34" charset="0"/>
              </a:rPr>
              <a:t> (pochází z plazmy dárců krve)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latin typeface="Tahoma" pitchFamily="34" charset="0"/>
              </a:rPr>
              <a:t> Substituce C1 inhibitoru u hereditárního </a:t>
            </a:r>
            <a:r>
              <a:rPr lang="cs-CZ" sz="2400" dirty="0" err="1" smtClean="0">
                <a:latin typeface="Tahoma" pitchFamily="34" charset="0"/>
              </a:rPr>
              <a:t>angioedému</a:t>
            </a:r>
            <a:endParaRPr lang="cs-CZ" sz="2400" dirty="0" smtClean="0"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latin typeface="Tahoma" pitchFamily="34" charset="0"/>
              </a:rPr>
              <a:t>Substituce erytropoetinu u pacientů s chronickým renálním selháním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latin typeface="Tahoma" pitchFamily="34" charset="0"/>
              </a:rPr>
              <a:t>Substituce G-CSF u agranulocytózy (</a:t>
            </a:r>
            <a:r>
              <a:rPr lang="cs-CZ" sz="2400" dirty="0" err="1" smtClean="0">
                <a:latin typeface="Tahoma" pitchFamily="34" charset="0"/>
              </a:rPr>
              <a:t>Kostmannova</a:t>
            </a:r>
            <a:r>
              <a:rPr lang="cs-CZ" sz="2400" dirty="0" smtClean="0">
                <a:latin typeface="Tahoma" pitchFamily="34" charset="0"/>
              </a:rPr>
              <a:t> syndromu)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Imunomodulace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229600" cy="51847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cs-CZ" sz="2800" dirty="0">
                <a:latin typeface="Tahoma" pitchFamily="34" charset="0"/>
              </a:rPr>
              <a:t>= léčebný postup směřující k úpravě narušených imunitních funkcí</a:t>
            </a:r>
          </a:p>
          <a:p>
            <a:pPr>
              <a:buFontTx/>
              <a:buNone/>
              <a:defRPr/>
            </a:pPr>
            <a:endParaRPr lang="cs-CZ" sz="2800" dirty="0">
              <a:latin typeface="Tahoma" pitchFamily="34" charset="0"/>
            </a:endParaRPr>
          </a:p>
          <a:p>
            <a:pPr algn="ctr">
              <a:buFontTx/>
              <a:buNone/>
              <a:defRPr/>
            </a:pPr>
            <a:r>
              <a:rPr lang="cs-CZ" b="1" dirty="0">
                <a:latin typeface="Tahoma" pitchFamily="34" charset="0"/>
              </a:rPr>
              <a:t>   </a:t>
            </a:r>
            <a:r>
              <a:rPr lang="cs-CZ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Nespecifická imunosupresivní léčba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1600" b="1" dirty="0">
              <a:latin typeface="Tahoma" pitchFamily="34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400" b="1" dirty="0">
                <a:latin typeface="Tahoma" pitchFamily="34" charset="0"/>
              </a:rPr>
              <a:t>Nespecifická</a:t>
            </a:r>
            <a:r>
              <a:rPr lang="cs-CZ" sz="2400" dirty="0">
                <a:latin typeface="Tahoma" pitchFamily="34" charset="0"/>
              </a:rPr>
              <a:t> = postihuje nejen nežádoucí </a:t>
            </a:r>
            <a:r>
              <a:rPr lang="cs-CZ" sz="2400" dirty="0" err="1">
                <a:latin typeface="Tahoma" pitchFamily="34" charset="0"/>
              </a:rPr>
              <a:t>autoreaktivní</a:t>
            </a:r>
            <a:r>
              <a:rPr lang="cs-CZ" sz="2400" dirty="0">
                <a:latin typeface="Tahoma" pitchFamily="34" charset="0"/>
              </a:rPr>
              <a:t> a </a:t>
            </a:r>
            <a:r>
              <a:rPr lang="cs-CZ" sz="2400" dirty="0" err="1">
                <a:latin typeface="Tahoma" pitchFamily="34" charset="0"/>
              </a:rPr>
              <a:t>aloreaktivní</a:t>
            </a:r>
            <a:r>
              <a:rPr lang="cs-CZ" sz="2400" dirty="0">
                <a:latin typeface="Tahoma" pitchFamily="34" charset="0"/>
              </a:rPr>
              <a:t> lymfocyty, ale i ostatní složky imunity (riziko snížení </a:t>
            </a:r>
            <a:r>
              <a:rPr lang="cs-CZ" sz="2400" dirty="0" err="1">
                <a:latin typeface="Tahoma" pitchFamily="34" charset="0"/>
              </a:rPr>
              <a:t>antiinfekční</a:t>
            </a:r>
            <a:r>
              <a:rPr lang="cs-CZ" sz="2400" dirty="0">
                <a:latin typeface="Tahoma" pitchFamily="34" charset="0"/>
              </a:rPr>
              <a:t> a </a:t>
            </a:r>
            <a:r>
              <a:rPr lang="cs-CZ" sz="2400" dirty="0" err="1">
                <a:latin typeface="Tahoma" pitchFamily="34" charset="0"/>
              </a:rPr>
              <a:t>protinádorové</a:t>
            </a:r>
            <a:r>
              <a:rPr lang="cs-CZ" sz="2400" dirty="0">
                <a:latin typeface="Tahoma" pitchFamily="34" charset="0"/>
              </a:rPr>
              <a:t> imunity)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1600" dirty="0">
              <a:latin typeface="Tahoma" pitchFamily="34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400" dirty="0">
                <a:latin typeface="Tahoma" pitchFamily="34" charset="0"/>
              </a:rPr>
              <a:t>Používá se u léčby autoimunitních chorob, závažných stavů alergií a u orgánových transplantací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400" dirty="0">
              <a:solidFill>
                <a:schemeClr val="bg1"/>
              </a:solidFill>
              <a:latin typeface="Tahoma" pitchFamily="34" charset="0"/>
            </a:endParaRPr>
          </a:p>
          <a:p>
            <a:pPr>
              <a:buFontTx/>
              <a:buNone/>
              <a:defRPr/>
            </a:pPr>
            <a:endParaRPr lang="cs-CZ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Nespecifická imunosupresivní léčba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964612" cy="5145088"/>
          </a:xfrm>
        </p:spPr>
        <p:txBody>
          <a:bodyPr/>
          <a:lstStyle/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smtClean="0">
                <a:latin typeface="Tahoma" pitchFamily="34" charset="0"/>
              </a:rPr>
              <a:t>kortikoidy</a:t>
            </a:r>
            <a:r>
              <a:rPr lang="cs-CZ" sz="2400" dirty="0" smtClean="0">
                <a:latin typeface="Tahoma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Tahoma" pitchFamily="34" charset="0"/>
              </a:rPr>
              <a:t>- </a:t>
            </a:r>
            <a:r>
              <a:rPr lang="cs-CZ" sz="2400" dirty="0" smtClean="0">
                <a:latin typeface="Tahoma" pitchFamily="34" charset="0"/>
              </a:rPr>
              <a:t>protizánětlivý, imunosupresivní účinek</a:t>
            </a:r>
          </a:p>
          <a:p>
            <a:pPr>
              <a:buClr>
                <a:schemeClr val="folHlink"/>
              </a:buClr>
              <a:buFont typeface="Wingdings" pitchFamily="2" charset="2"/>
              <a:buNone/>
            </a:pPr>
            <a:r>
              <a:rPr lang="cs-CZ" sz="2400" dirty="0" smtClean="0">
                <a:latin typeface="Tahoma" pitchFamily="34" charset="0"/>
              </a:rPr>
              <a:t>                      - blokují aktivitu transkripčních faktorů</a:t>
            </a:r>
          </a:p>
          <a:p>
            <a:pPr>
              <a:buClr>
                <a:schemeClr val="folHlink"/>
              </a:buClr>
              <a:buFont typeface="Wingdings" pitchFamily="2" charset="2"/>
              <a:buNone/>
            </a:pPr>
            <a:r>
              <a:rPr lang="cs-CZ" sz="2400" dirty="0" smtClean="0">
                <a:latin typeface="Tahoma" pitchFamily="34" charset="0"/>
              </a:rPr>
              <a:t>                      - potlačují expresi genů (IL-2, IL-1, </a:t>
            </a:r>
            <a:r>
              <a:rPr lang="cs-CZ" sz="2400" dirty="0" err="1" smtClean="0">
                <a:latin typeface="Tahoma" pitchFamily="34" charset="0"/>
              </a:rPr>
              <a:t>fosfolipáza</a:t>
            </a:r>
            <a:r>
              <a:rPr lang="cs-CZ" sz="2400" dirty="0" smtClean="0">
                <a:latin typeface="Tahoma" pitchFamily="34" charset="0"/>
              </a:rPr>
              <a:t> A, </a:t>
            </a:r>
            <a:br>
              <a:rPr lang="cs-CZ" sz="2400" dirty="0" smtClean="0">
                <a:latin typeface="Tahoma" pitchFamily="34" charset="0"/>
              </a:rPr>
            </a:br>
            <a:r>
              <a:rPr lang="cs-CZ" sz="2400" dirty="0" smtClean="0">
                <a:latin typeface="Tahoma" pitchFamily="34" charset="0"/>
              </a:rPr>
              <a:t>                    </a:t>
            </a:r>
            <a:r>
              <a:rPr lang="cs-CZ" sz="2400" dirty="0" err="1" smtClean="0">
                <a:latin typeface="Tahoma" pitchFamily="34" charset="0"/>
              </a:rPr>
              <a:t>MHCgpII</a:t>
            </a:r>
            <a:r>
              <a:rPr lang="cs-CZ" sz="2400" dirty="0" smtClean="0">
                <a:latin typeface="Tahoma" pitchFamily="34" charset="0"/>
              </a:rPr>
              <a:t>, adhezivních molekuly…)</a:t>
            </a:r>
          </a:p>
          <a:p>
            <a:pPr>
              <a:buClr>
                <a:schemeClr val="folHlink"/>
              </a:buClr>
              <a:buFont typeface="Wingdings" pitchFamily="2" charset="2"/>
              <a:buNone/>
            </a:pPr>
            <a:r>
              <a:rPr lang="cs-CZ" sz="2400" dirty="0" smtClean="0">
                <a:latin typeface="Tahoma" pitchFamily="34" charset="0"/>
              </a:rPr>
              <a:t>                      - inhibice uvolnění histaminu z </a:t>
            </a:r>
            <a:r>
              <a:rPr lang="cs-CZ" sz="2400" dirty="0" err="1" smtClean="0">
                <a:latin typeface="Tahoma" pitchFamily="34" charset="0"/>
              </a:rPr>
              <a:t>bazofilů</a:t>
            </a:r>
            <a:endParaRPr lang="cs-CZ" sz="2400" dirty="0" smtClean="0">
              <a:latin typeface="Tahoma" pitchFamily="34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None/>
            </a:pPr>
            <a:r>
              <a:rPr lang="cs-CZ" sz="2400" dirty="0" smtClean="0">
                <a:latin typeface="Tahoma" pitchFamily="34" charset="0"/>
              </a:rPr>
              <a:t>                      - vyšší koncentrace indukují </a:t>
            </a:r>
            <a:r>
              <a:rPr lang="cs-CZ" sz="2400" dirty="0" err="1" smtClean="0">
                <a:latin typeface="Tahoma" pitchFamily="34" charset="0"/>
              </a:rPr>
              <a:t>apoptózu</a:t>
            </a:r>
            <a:r>
              <a:rPr lang="cs-CZ" sz="2400" dirty="0" smtClean="0">
                <a:latin typeface="Tahoma" pitchFamily="34" charset="0"/>
              </a:rPr>
              <a:t> lymfocytů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chemeClr val="bg1"/>
              </a:solidFill>
              <a:latin typeface="Tahoma" pitchFamily="34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 smtClean="0">
                <a:latin typeface="Tahoma" pitchFamily="34" charset="0"/>
              </a:rPr>
              <a:t>imunosupresiva</a:t>
            </a:r>
            <a:r>
              <a:rPr lang="cs-CZ" sz="2400" b="1" dirty="0" smtClean="0">
                <a:latin typeface="Tahoma" pitchFamily="34" charset="0"/>
              </a:rPr>
              <a:t> zasahující do metabolismu DNA</a:t>
            </a:r>
            <a:r>
              <a:rPr lang="cs-CZ" sz="2400" dirty="0" smtClean="0">
                <a:latin typeface="Tahoma" pitchFamily="34" charset="0"/>
              </a:rPr>
              <a:t> </a:t>
            </a:r>
          </a:p>
          <a:p>
            <a:pPr>
              <a:buClr>
                <a:schemeClr val="folHlink"/>
              </a:buClr>
              <a:buFont typeface="Wingdings" pitchFamily="2" charset="2"/>
              <a:buNone/>
            </a:pPr>
            <a:r>
              <a:rPr lang="cs-CZ" sz="2400" dirty="0" smtClean="0">
                <a:solidFill>
                  <a:schemeClr val="bg1"/>
                </a:solidFill>
                <a:latin typeface="Tahoma" pitchFamily="34" charset="0"/>
              </a:rPr>
              <a:t>                      </a:t>
            </a:r>
            <a:r>
              <a:rPr lang="cs-CZ" sz="2400" dirty="0" smtClean="0">
                <a:latin typeface="Tahoma" pitchFamily="34" charset="0"/>
              </a:rPr>
              <a:t>- </a:t>
            </a:r>
            <a:r>
              <a:rPr lang="cs-CZ" sz="2400" dirty="0" err="1" smtClean="0">
                <a:latin typeface="Tahoma" pitchFamily="34" charset="0"/>
              </a:rPr>
              <a:t>azathioprin</a:t>
            </a:r>
            <a:r>
              <a:rPr lang="cs-CZ" sz="2400" dirty="0" smtClean="0">
                <a:latin typeface="Tahoma" pitchFamily="34" charset="0"/>
              </a:rPr>
              <a:t> (purinový analog)</a:t>
            </a:r>
            <a:br>
              <a:rPr lang="cs-CZ" sz="2400" dirty="0" smtClean="0">
                <a:latin typeface="Tahoma" pitchFamily="34" charset="0"/>
              </a:rPr>
            </a:br>
            <a:r>
              <a:rPr lang="cs-CZ" sz="2400" dirty="0" smtClean="0">
                <a:latin typeface="Tahoma" pitchFamily="34" charset="0"/>
              </a:rPr>
              <a:t>		   - </a:t>
            </a:r>
            <a:r>
              <a:rPr lang="cs-CZ" sz="2400" dirty="0" err="1" smtClean="0">
                <a:latin typeface="Tahoma" pitchFamily="34" charset="0"/>
              </a:rPr>
              <a:t>cyklofosfamid</a:t>
            </a:r>
            <a:r>
              <a:rPr lang="cs-CZ" sz="2400" dirty="0" smtClean="0">
                <a:latin typeface="Tahoma" pitchFamily="34" charset="0"/>
              </a:rPr>
              <a:t> (alkylační látka)</a:t>
            </a:r>
            <a:br>
              <a:rPr lang="cs-CZ" sz="2400" dirty="0" smtClean="0">
                <a:latin typeface="Tahoma" pitchFamily="34" charset="0"/>
              </a:rPr>
            </a:br>
            <a:r>
              <a:rPr lang="cs-CZ" sz="2400" dirty="0" smtClean="0">
                <a:latin typeface="Tahoma" pitchFamily="34" charset="0"/>
              </a:rPr>
              <a:t>		   - </a:t>
            </a:r>
            <a:r>
              <a:rPr lang="cs-CZ" sz="2400" dirty="0" err="1" smtClean="0">
                <a:latin typeface="Tahoma" pitchFamily="34" charset="0"/>
              </a:rPr>
              <a:t>methotrexát</a:t>
            </a:r>
            <a:r>
              <a:rPr lang="cs-CZ" sz="2400" dirty="0" smtClean="0">
                <a:latin typeface="Tahoma" pitchFamily="34" charset="0"/>
              </a:rPr>
              <a:t> (antimetabolit </a:t>
            </a:r>
            <a:r>
              <a:rPr lang="cs-CZ" sz="2400" dirty="0" err="1" smtClean="0">
                <a:latin typeface="Tahoma" pitchFamily="34" charset="0"/>
              </a:rPr>
              <a:t>kys</a:t>
            </a:r>
            <a:r>
              <a:rPr lang="cs-CZ" sz="2400" dirty="0" smtClean="0">
                <a:latin typeface="Tahoma" pitchFamily="34" charset="0"/>
              </a:rPr>
              <a:t>. listové) 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chemeClr val="bg1"/>
              </a:solidFill>
              <a:latin typeface="Tahoma" pitchFamily="34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124" name="irc_mi" descr="http://allsideeffects.net/wp-content/uploads/2012/07/corticosteroids-pi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000250"/>
            <a:ext cx="2214562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9144000" cy="572135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err="1" smtClean="0">
                <a:latin typeface="Tahoma" pitchFamily="34" charset="0"/>
              </a:rPr>
              <a:t>imunosupresiva</a:t>
            </a:r>
            <a:r>
              <a:rPr lang="cs-CZ" sz="2400" b="1" dirty="0" smtClean="0">
                <a:latin typeface="Tahoma" pitchFamily="34" charset="0"/>
              </a:rPr>
              <a:t> selektivně inhibující T lymfocyty                               </a:t>
            </a:r>
            <a:r>
              <a:rPr lang="cs-CZ" sz="2400" dirty="0" smtClean="0">
                <a:latin typeface="Tahoma" pitchFamily="34" charset="0"/>
              </a:rPr>
              <a:t>          </a:t>
            </a:r>
            <a:r>
              <a:rPr lang="cs-CZ" sz="2400" dirty="0" smtClean="0">
                <a:solidFill>
                  <a:schemeClr val="bg1"/>
                </a:solidFill>
                <a:latin typeface="Tahoma" pitchFamily="34" charset="0"/>
              </a:rPr>
              <a:t/>
            </a:r>
            <a:br>
              <a:rPr lang="cs-CZ" sz="2400" dirty="0" smtClean="0">
                <a:solidFill>
                  <a:schemeClr val="bg1"/>
                </a:solidFill>
                <a:latin typeface="Tahoma" pitchFamily="34" charset="0"/>
              </a:rPr>
            </a:br>
            <a:r>
              <a:rPr lang="cs-CZ" sz="2400" dirty="0" smtClean="0">
                <a:solidFill>
                  <a:schemeClr val="bg1"/>
                </a:solidFill>
                <a:latin typeface="Tahoma" pitchFamily="34" charset="0"/>
              </a:rPr>
              <a:t>                  </a:t>
            </a:r>
            <a:r>
              <a:rPr lang="cs-CZ" sz="2400" dirty="0" smtClean="0">
                <a:latin typeface="Tahoma" pitchFamily="34" charset="0"/>
              </a:rPr>
              <a:t>- imunosupresivní ATB: cyklosporin A, </a:t>
            </a:r>
            <a:r>
              <a:rPr lang="cs-CZ" sz="2400" dirty="0" err="1" smtClean="0">
                <a:latin typeface="Tahoma" pitchFamily="34" charset="0"/>
              </a:rPr>
              <a:t>tacrolimus</a:t>
            </a:r>
            <a:r>
              <a:rPr lang="cs-CZ" sz="2400" dirty="0" smtClean="0">
                <a:latin typeface="Tahoma" pitchFamily="34" charset="0"/>
              </a:rPr>
              <a:t>, </a:t>
            </a:r>
            <a:br>
              <a:rPr lang="cs-CZ" sz="2400" dirty="0" smtClean="0">
                <a:latin typeface="Tahoma" pitchFamily="34" charset="0"/>
              </a:rPr>
            </a:br>
            <a:r>
              <a:rPr lang="cs-CZ" sz="2400" dirty="0" smtClean="0">
                <a:latin typeface="Tahoma" pitchFamily="34" charset="0"/>
              </a:rPr>
              <a:t>                    </a:t>
            </a:r>
            <a:r>
              <a:rPr lang="cs-CZ" sz="2400" dirty="0" err="1" smtClean="0">
                <a:latin typeface="Tahoma" pitchFamily="34" charset="0"/>
              </a:rPr>
              <a:t>rapamycin</a:t>
            </a:r>
            <a:r>
              <a:rPr lang="cs-CZ" sz="2400" dirty="0" smtClean="0">
                <a:latin typeface="Tahoma" pitchFamily="34" charset="0"/>
              </a:rPr>
              <a:t> (potlačuje expresi IL-2 a IL-2R                                        </a:t>
            </a:r>
            <a:br>
              <a:rPr lang="cs-CZ" sz="2400" dirty="0" smtClean="0">
                <a:latin typeface="Tahoma" pitchFamily="34" charset="0"/>
              </a:rPr>
            </a:br>
            <a:r>
              <a:rPr lang="cs-CZ" sz="2400" dirty="0" smtClean="0">
                <a:latin typeface="Tahoma" pitchFamily="34" charset="0"/>
              </a:rPr>
              <a:t>                    v aktivovaných T lymfocytech)</a:t>
            </a:r>
          </a:p>
          <a:p>
            <a:pPr>
              <a:buClr>
                <a:schemeClr val="folHlink"/>
              </a:buClr>
              <a:buFont typeface="Wingdings" pitchFamily="2" charset="2"/>
              <a:buNone/>
            </a:pPr>
            <a:r>
              <a:rPr lang="cs-CZ" sz="2400" dirty="0" smtClean="0">
                <a:latin typeface="Tahoma" pitchFamily="34" charset="0"/>
              </a:rPr>
              <a:t>                      - monoklonální protilátka </a:t>
            </a:r>
            <a:r>
              <a:rPr lang="cs-CZ" sz="2400" dirty="0" err="1" smtClean="0">
                <a:latin typeface="Tahoma" pitchFamily="34" charset="0"/>
              </a:rPr>
              <a:t>anti</a:t>
            </a:r>
            <a:r>
              <a:rPr lang="cs-CZ" sz="2400" dirty="0" smtClean="0">
                <a:latin typeface="Tahoma" pitchFamily="34" charset="0"/>
              </a:rPr>
              <a:t>-CD3 </a:t>
            </a:r>
            <a:br>
              <a:rPr lang="cs-CZ" sz="2400" dirty="0" smtClean="0">
                <a:latin typeface="Tahoma" pitchFamily="34" charset="0"/>
              </a:rPr>
            </a:br>
            <a:r>
              <a:rPr lang="cs-CZ" sz="2400" dirty="0" smtClean="0">
                <a:latin typeface="Tahoma" pitchFamily="34" charset="0"/>
              </a:rPr>
              <a:t>                     (imunosuprese po transplantacích,                            </a:t>
            </a:r>
            <a:br>
              <a:rPr lang="cs-CZ" sz="2400" dirty="0" smtClean="0">
                <a:latin typeface="Tahoma" pitchFamily="34" charset="0"/>
              </a:rPr>
            </a:br>
            <a:r>
              <a:rPr lang="cs-CZ" sz="2400" dirty="0" smtClean="0">
                <a:latin typeface="Tahoma" pitchFamily="34" charset="0"/>
              </a:rPr>
              <a:t>                     léčba </a:t>
            </a:r>
            <a:r>
              <a:rPr lang="cs-CZ" sz="2400" dirty="0" err="1" smtClean="0">
                <a:latin typeface="Tahoma" pitchFamily="34" charset="0"/>
              </a:rPr>
              <a:t>rejekčních</a:t>
            </a:r>
            <a:r>
              <a:rPr lang="cs-CZ" sz="2400" dirty="0" smtClean="0">
                <a:latin typeface="Tahoma" pitchFamily="34" charset="0"/>
              </a:rPr>
              <a:t> krizí)</a:t>
            </a:r>
          </a:p>
          <a:p>
            <a:pPr>
              <a:buClr>
                <a:schemeClr val="folHlink"/>
              </a:buClr>
              <a:buFont typeface="Wingdings" pitchFamily="2" charset="2"/>
              <a:buNone/>
            </a:pPr>
            <a:endParaRPr lang="cs-CZ" sz="2400" dirty="0" smtClean="0">
              <a:latin typeface="Tahoma" pitchFamily="34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None/>
            </a:pPr>
            <a:r>
              <a:rPr lang="cs-CZ" sz="2400" dirty="0" smtClean="0">
                <a:latin typeface="Tahoma" pitchFamily="34" charset="0"/>
              </a:rPr>
              <a:t>   </a:t>
            </a:r>
            <a:r>
              <a:rPr lang="cs-CZ" sz="2400" b="1" dirty="0" err="1" smtClean="0">
                <a:latin typeface="Tahoma" pitchFamily="34" charset="0"/>
              </a:rPr>
              <a:t>imunosupresiva</a:t>
            </a:r>
            <a:r>
              <a:rPr lang="cs-CZ" sz="2400" b="1" dirty="0" smtClean="0">
                <a:latin typeface="Tahoma" pitchFamily="34" charset="0"/>
              </a:rPr>
              <a:t> inhibující B lymfocyty</a:t>
            </a:r>
          </a:p>
          <a:p>
            <a:pPr>
              <a:buClr>
                <a:schemeClr val="folHlink"/>
              </a:buClr>
              <a:buFont typeface="Wingdings" pitchFamily="2" charset="2"/>
              <a:buNone/>
            </a:pPr>
            <a:r>
              <a:rPr lang="cs-CZ" sz="2400" dirty="0" smtClean="0">
                <a:latin typeface="Tahoma" pitchFamily="34" charset="0"/>
              </a:rPr>
              <a:t>                       - monoklonální protilátka proti CD-20 (systémové </a:t>
            </a:r>
          </a:p>
          <a:p>
            <a:pPr>
              <a:buClr>
                <a:schemeClr val="folHlink"/>
              </a:buClr>
              <a:buFont typeface="Wingdings" pitchFamily="2" charset="2"/>
              <a:buNone/>
            </a:pPr>
            <a:r>
              <a:rPr lang="cs-CZ" sz="2400" dirty="0" smtClean="0">
                <a:latin typeface="Tahoma" pitchFamily="34" charset="0"/>
              </a:rPr>
              <a:t>                         autoimunity s tvorbou protilátek, lymfomy z B řady)</a:t>
            </a:r>
          </a:p>
          <a:p>
            <a:pPr>
              <a:buClr>
                <a:schemeClr val="folHlink"/>
              </a:buClr>
              <a:buFont typeface="Wingdings" pitchFamily="2" charset="2"/>
              <a:buNone/>
            </a:pPr>
            <a:endParaRPr lang="cs-CZ" sz="2400" dirty="0" smtClean="0">
              <a:solidFill>
                <a:schemeClr val="bg1"/>
              </a:solidFill>
              <a:latin typeface="Tahoma" pitchFamily="34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b="1" dirty="0" smtClean="0">
                <a:latin typeface="Tahoma" pitchFamily="34" charset="0"/>
              </a:rPr>
              <a:t>imunoglobuliny v imunosupresivní indikaci</a:t>
            </a:r>
          </a:p>
          <a:p>
            <a:pPr>
              <a:buClr>
                <a:schemeClr val="folHlink"/>
              </a:buClr>
              <a:buFont typeface="Wingdings" pitchFamily="2" charset="2"/>
              <a:buNone/>
            </a:pPr>
            <a:r>
              <a:rPr lang="cs-CZ" sz="2400" b="1" dirty="0" smtClean="0">
                <a:latin typeface="Tahoma" pitchFamily="34" charset="0"/>
              </a:rPr>
              <a:t>                      </a:t>
            </a:r>
            <a:r>
              <a:rPr lang="cs-CZ" sz="2400" dirty="0" smtClean="0">
                <a:latin typeface="Tahoma" pitchFamily="34" charset="0"/>
              </a:rPr>
              <a:t>- </a:t>
            </a:r>
            <a:r>
              <a:rPr lang="cs-CZ" sz="2400" dirty="0" err="1" smtClean="0">
                <a:latin typeface="Tahoma" pitchFamily="34" charset="0"/>
              </a:rPr>
              <a:t>polyspecifické</a:t>
            </a:r>
            <a:r>
              <a:rPr lang="cs-CZ" sz="2400" dirty="0" smtClean="0">
                <a:latin typeface="Tahoma" pitchFamily="34" charset="0"/>
              </a:rPr>
              <a:t> intravenózní imunoglobuliny</a:t>
            </a:r>
          </a:p>
          <a:p>
            <a:pPr>
              <a:buClr>
                <a:schemeClr val="folHlink"/>
              </a:buClr>
              <a:buFont typeface="Wingdings" pitchFamily="2" charset="2"/>
              <a:buNone/>
            </a:pPr>
            <a:r>
              <a:rPr lang="cs-CZ" sz="2400" dirty="0" smtClean="0">
                <a:latin typeface="Tahoma" pitchFamily="34" charset="0"/>
              </a:rPr>
              <a:t>                       (inhibice B lymfocytů, </a:t>
            </a:r>
            <a:r>
              <a:rPr lang="cs-CZ" sz="2400" dirty="0" err="1" smtClean="0">
                <a:latin typeface="Tahoma" pitchFamily="34" charset="0"/>
              </a:rPr>
              <a:t>antiidiotypová</a:t>
            </a:r>
            <a:r>
              <a:rPr lang="cs-CZ" sz="2400" dirty="0" smtClean="0">
                <a:latin typeface="Tahoma" pitchFamily="34" charset="0"/>
              </a:rPr>
              <a:t> aktivita, </a:t>
            </a:r>
            <a:br>
              <a:rPr lang="cs-CZ" sz="2400" dirty="0" smtClean="0">
                <a:latin typeface="Tahoma" pitchFamily="34" charset="0"/>
              </a:rPr>
            </a:br>
            <a:r>
              <a:rPr lang="cs-CZ" sz="2400" dirty="0" smtClean="0">
                <a:latin typeface="Tahoma" pitchFamily="34" charset="0"/>
              </a:rPr>
              <a:t>                    inhibice syntézy </a:t>
            </a:r>
            <a:r>
              <a:rPr lang="cs-CZ" sz="2400" dirty="0" err="1" smtClean="0">
                <a:latin typeface="Tahoma" pitchFamily="34" charset="0"/>
              </a:rPr>
              <a:t>cytokinů</a:t>
            </a:r>
            <a:r>
              <a:rPr lang="cs-CZ" sz="2400" dirty="0" smtClean="0">
                <a:latin typeface="Tahoma" pitchFamily="34" charset="0"/>
              </a:rPr>
              <a:t>, neutralizace toxinů, </a:t>
            </a:r>
            <a:br>
              <a:rPr lang="cs-CZ" sz="2400" dirty="0" smtClean="0">
                <a:latin typeface="Tahoma" pitchFamily="34" charset="0"/>
              </a:rPr>
            </a:br>
            <a:r>
              <a:rPr lang="cs-CZ" sz="2400" dirty="0" smtClean="0">
                <a:latin typeface="Tahoma" pitchFamily="34" charset="0"/>
              </a:rPr>
              <a:t>                    inhibice aktivace a účinku komplementu…)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cs-CZ" sz="2400" b="1" dirty="0" smtClean="0">
              <a:latin typeface="Tahoma" pitchFamily="34" charset="0"/>
            </a:endParaRPr>
          </a:p>
          <a:p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cs-CZ" sz="2800" b="1" dirty="0">
                <a:latin typeface="Tahoma" pitchFamily="34" charset="0"/>
              </a:rPr>
              <a:t>Protizánětlivá a </a:t>
            </a:r>
            <a:r>
              <a:rPr lang="cs-CZ" sz="2800" b="1" dirty="0" err="1">
                <a:latin typeface="Tahoma" pitchFamily="34" charset="0"/>
              </a:rPr>
              <a:t>antialergická</a:t>
            </a:r>
            <a:r>
              <a:rPr lang="cs-CZ" sz="2800" b="1" dirty="0">
                <a:latin typeface="Tahoma" pitchFamily="34" charset="0"/>
              </a:rPr>
              <a:t> léčba</a:t>
            </a:r>
            <a:endParaRPr lang="cs-CZ" sz="28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964612" cy="5218112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b="1" dirty="0" smtClean="0">
                <a:latin typeface="Tahoma" pitchFamily="34" charset="0"/>
              </a:rPr>
              <a:t>nesteroidní protizánětlivé léky </a:t>
            </a:r>
            <a:r>
              <a:rPr lang="cs-CZ" sz="2000" dirty="0" smtClean="0">
                <a:latin typeface="Tahoma" pitchFamily="34" charset="0"/>
              </a:rPr>
              <a:t>inhibitory </a:t>
            </a:r>
            <a:r>
              <a:rPr lang="cs-CZ" sz="2000" dirty="0" err="1" smtClean="0">
                <a:latin typeface="Tahoma" pitchFamily="34" charset="0"/>
              </a:rPr>
              <a:t>cyklooxygenázy</a:t>
            </a:r>
            <a:r>
              <a:rPr lang="cs-CZ" sz="2000" dirty="0" smtClean="0">
                <a:latin typeface="Tahoma" pitchFamily="34" charset="0"/>
              </a:rPr>
              <a:t> (potlačení tvorby prostaglandinů) a inhibitory </a:t>
            </a:r>
            <a:r>
              <a:rPr lang="cs-CZ" sz="2000" dirty="0" err="1" smtClean="0">
                <a:latin typeface="Tahoma" pitchFamily="34" charset="0"/>
              </a:rPr>
              <a:t>leukotrienů</a:t>
            </a:r>
            <a:endParaRPr lang="cs-CZ" sz="2000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000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b="1" dirty="0" smtClean="0">
                <a:latin typeface="Tahoma" pitchFamily="34" charset="0"/>
              </a:rPr>
              <a:t>antihistaminika </a:t>
            </a:r>
            <a:r>
              <a:rPr lang="cs-CZ" sz="2000" dirty="0" smtClean="0">
                <a:latin typeface="Tahoma" pitchFamily="34" charset="0"/>
              </a:rPr>
              <a:t>- blokují H1 receptor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cs-CZ" sz="2000" dirty="0" smtClean="0">
                <a:latin typeface="Tahoma" pitchFamily="34" charset="0"/>
              </a:rPr>
              <a:t>                              - snižují expresi adhezivních molekul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cs-CZ" sz="2000" dirty="0" smtClean="0">
                <a:latin typeface="Tahoma" pitchFamily="34" charset="0"/>
              </a:rPr>
              <a:t>                              - snižují sekreci histaminu...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000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b="1" dirty="0" smtClean="0">
                <a:latin typeface="Tahoma" pitchFamily="34" charset="0"/>
              </a:rPr>
              <a:t>inhibitory zánětlivých </a:t>
            </a:r>
            <a:r>
              <a:rPr lang="cs-CZ" sz="2000" b="1" dirty="0" err="1" smtClean="0">
                <a:latin typeface="Tahoma" pitchFamily="34" charset="0"/>
              </a:rPr>
              <a:t>cytokinů</a:t>
            </a:r>
            <a:r>
              <a:rPr lang="cs-CZ" sz="2000" dirty="0" smtClean="0">
                <a:latin typeface="Tahoma" pitchFamily="34" charset="0"/>
              </a:rPr>
              <a:t> </a:t>
            </a:r>
            <a:br>
              <a:rPr lang="cs-CZ" sz="2000" dirty="0" smtClean="0">
                <a:latin typeface="Tahoma" pitchFamily="34" charset="0"/>
              </a:rPr>
            </a:br>
            <a:r>
              <a:rPr lang="cs-CZ" sz="2000" dirty="0" smtClean="0">
                <a:latin typeface="Tahoma" pitchFamily="34" charset="0"/>
              </a:rPr>
              <a:t>                          - antagonista receptoru pro IL-1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cs-CZ" sz="2000" dirty="0" smtClean="0">
                <a:latin typeface="Tahoma" pitchFamily="34" charset="0"/>
              </a:rPr>
              <a:t>                              - monoklonální protilátky proti TNF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cs-CZ" sz="2000" dirty="0" smtClean="0">
                <a:latin typeface="Tahoma" pitchFamily="34" charset="0"/>
              </a:rPr>
              <a:t>                              - </a:t>
            </a:r>
            <a:r>
              <a:rPr lang="cs-CZ" sz="2000" dirty="0" err="1" smtClean="0">
                <a:latin typeface="Tahoma" pitchFamily="34" charset="0"/>
              </a:rPr>
              <a:t>thalidomid</a:t>
            </a:r>
            <a:r>
              <a:rPr lang="cs-CZ" sz="2000" dirty="0" smtClean="0">
                <a:latin typeface="Tahoma" pitchFamily="34" charset="0"/>
              </a:rPr>
              <a:t> (inhibitor TNF)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endParaRPr lang="cs-CZ" sz="2000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000" b="1" dirty="0" smtClean="0">
                <a:latin typeface="Tahoma" pitchFamily="34" charset="0"/>
              </a:rPr>
              <a:t>inhibitory </a:t>
            </a:r>
            <a:r>
              <a:rPr lang="cs-CZ" sz="2000" b="1" dirty="0" err="1" smtClean="0">
                <a:latin typeface="Tahoma" pitchFamily="34" charset="0"/>
              </a:rPr>
              <a:t>IgE</a:t>
            </a:r>
            <a:r>
              <a:rPr lang="cs-CZ" sz="2000" b="1" dirty="0" smtClean="0">
                <a:latin typeface="Tahoma" pitchFamily="34" charset="0"/>
              </a:rPr>
              <a:t> </a:t>
            </a:r>
            <a:r>
              <a:rPr lang="cs-CZ" sz="2000" dirty="0" smtClean="0">
                <a:latin typeface="Tahoma" pitchFamily="34" charset="0"/>
              </a:rPr>
              <a:t>– monoklonální protilátka proti </a:t>
            </a:r>
            <a:r>
              <a:rPr lang="cs-CZ" sz="2000" dirty="0" err="1" smtClean="0">
                <a:latin typeface="Tahoma" pitchFamily="34" charset="0"/>
              </a:rPr>
              <a:t>IgE</a:t>
            </a:r>
            <a:endParaRPr lang="cs-CZ" sz="2000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None/>
            </a:pPr>
            <a:r>
              <a:rPr lang="cs-CZ" sz="2000" dirty="0" smtClean="0">
                <a:latin typeface="Tahoma" pitchFamily="34" charset="0"/>
              </a:rPr>
              <a:t>                              u pacientů s těžkými formami alergického astmatu</a:t>
            </a:r>
            <a:endParaRPr lang="cs-CZ" sz="2000" b="1" dirty="0" smtClean="0">
              <a:solidFill>
                <a:srgbClr val="FFFF00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0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>
                <a:solidFill>
                  <a:srgbClr val="002060"/>
                </a:solidFill>
                <a:effectLst/>
              </a:rPr>
              <a:t>Vývoj B lymfocytů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24744"/>
            <a:ext cx="8675688" cy="4970462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SzPct val="130000"/>
              <a:buFont typeface="Wingdings" pitchFamily="2" charset="2"/>
              <a:buChar char="§"/>
              <a:defRPr/>
            </a:pPr>
            <a:r>
              <a:rPr lang="cs-CZ" sz="2000" dirty="0"/>
              <a:t>Vývoj B lymfocytů probíhá v kostní dřeni a dokončuje se </a:t>
            </a:r>
            <a:r>
              <a:rPr lang="cs-CZ" sz="2000" dirty="0" smtClean="0"/>
              <a:t>po setkání </a:t>
            </a:r>
            <a:r>
              <a:rPr lang="cs-CZ" sz="2000" dirty="0"/>
              <a:t>s </a:t>
            </a:r>
            <a:r>
              <a:rPr lang="cs-CZ" sz="2000" dirty="0" err="1"/>
              <a:t>Ag</a:t>
            </a:r>
            <a:r>
              <a:rPr lang="cs-CZ" sz="2000" dirty="0"/>
              <a:t>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sekundárních lymfatických orgánech.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1000" dirty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b="1" dirty="0" err="1"/>
              <a:t>Pluripotentní</a:t>
            </a:r>
            <a:r>
              <a:rPr lang="cs-CZ" sz="2000" b="1" dirty="0"/>
              <a:t> hematopoetická kmenová buňka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000" dirty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b="1" dirty="0" err="1"/>
              <a:t>Progenitor</a:t>
            </a:r>
            <a:r>
              <a:rPr lang="cs-CZ" sz="2000" b="1" dirty="0"/>
              <a:t> B lymfocytu</a:t>
            </a:r>
            <a:r>
              <a:rPr lang="cs-CZ" sz="2000" dirty="0"/>
              <a:t> </a:t>
            </a:r>
            <a:r>
              <a:rPr lang="cs-CZ" sz="2000" dirty="0">
                <a:cs typeface="Arial" charset="0"/>
              </a:rPr>
              <a:t>→ zahájení rekombinačních procesů, které </a:t>
            </a:r>
            <a:br>
              <a:rPr lang="cs-CZ" sz="2000" dirty="0">
                <a:cs typeface="Arial" charset="0"/>
              </a:rPr>
            </a:br>
            <a:r>
              <a:rPr lang="cs-CZ" sz="2000" dirty="0">
                <a:cs typeface="Arial" charset="0"/>
              </a:rPr>
              <a:t>                                           vedou ke vzniku velkého množství klonů </a:t>
            </a:r>
            <a:br>
              <a:rPr lang="cs-CZ" sz="2000" dirty="0">
                <a:cs typeface="Arial" charset="0"/>
              </a:rPr>
            </a:br>
            <a:r>
              <a:rPr lang="cs-CZ" sz="2000" dirty="0">
                <a:cs typeface="Arial" charset="0"/>
              </a:rPr>
              <a:t>                                           B lymfocytů s individuálně specifickými BCR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000" dirty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000" b="1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b="1" dirty="0" err="1" smtClean="0"/>
              <a:t>Pre</a:t>
            </a:r>
            <a:r>
              <a:rPr lang="cs-CZ" sz="2000" b="1" dirty="0" smtClean="0"/>
              <a:t> </a:t>
            </a:r>
            <a:r>
              <a:rPr lang="cs-CZ" sz="2000" b="1" dirty="0"/>
              <a:t>B lymfocyt</a:t>
            </a:r>
            <a:r>
              <a:rPr lang="cs-CZ" sz="2000" dirty="0"/>
              <a:t> </a:t>
            </a:r>
            <a:r>
              <a:rPr lang="cs-CZ" sz="2000" dirty="0">
                <a:cs typeface="Arial" charset="0"/>
              </a:rPr>
              <a:t>→ exprese </a:t>
            </a:r>
            <a:r>
              <a:rPr lang="cs-CZ" sz="2000" u="sng" dirty="0" err="1">
                <a:cs typeface="Arial" charset="0"/>
              </a:rPr>
              <a:t>pre</a:t>
            </a:r>
            <a:r>
              <a:rPr lang="cs-CZ" sz="2000" u="sng" dirty="0">
                <a:cs typeface="Arial" charset="0"/>
              </a:rPr>
              <a:t>-B receptoru</a:t>
            </a:r>
            <a:r>
              <a:rPr lang="cs-CZ" sz="2000" dirty="0">
                <a:cs typeface="Arial" charset="0"/>
              </a:rPr>
              <a:t> (tvořen H(</a:t>
            </a:r>
            <a:r>
              <a:rPr lang="cs-CZ" sz="2000" dirty="0">
                <a:latin typeface="Symbol" pitchFamily="18" charset="2"/>
                <a:cs typeface="Arial" charset="0"/>
              </a:rPr>
              <a:t>m</a:t>
            </a:r>
            <a:r>
              <a:rPr lang="cs-CZ" sz="2000" dirty="0">
                <a:cs typeface="Arial" charset="0"/>
              </a:rPr>
              <a:t>) řetězcem </a:t>
            </a:r>
            <a:br>
              <a:rPr lang="cs-CZ" sz="2000" dirty="0">
                <a:cs typeface="Arial" charset="0"/>
              </a:rPr>
            </a:br>
            <a:r>
              <a:rPr lang="cs-CZ" sz="2000" dirty="0">
                <a:cs typeface="Arial" charset="0"/>
              </a:rPr>
              <a:t>                           </a:t>
            </a:r>
            <a:r>
              <a:rPr lang="cs-CZ" sz="2000" dirty="0" smtClean="0">
                <a:cs typeface="Arial" charset="0"/>
              </a:rPr>
              <a:t> a </a:t>
            </a:r>
            <a:r>
              <a:rPr lang="cs-CZ" sz="2000" dirty="0">
                <a:cs typeface="Arial" charset="0"/>
              </a:rPr>
              <a:t>náhradním L řetězcem)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000" dirty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b="1" dirty="0" smtClean="0"/>
              <a:t>Nezralý </a:t>
            </a:r>
            <a:r>
              <a:rPr lang="cs-CZ" sz="2000" b="1" dirty="0"/>
              <a:t>B lymfocyt</a:t>
            </a:r>
            <a:r>
              <a:rPr lang="cs-CZ" sz="2000" dirty="0"/>
              <a:t> </a:t>
            </a:r>
            <a:r>
              <a:rPr lang="cs-CZ" sz="2000" dirty="0">
                <a:cs typeface="Arial" charset="0"/>
              </a:rPr>
              <a:t>→ exprese povrchového </a:t>
            </a:r>
            <a:r>
              <a:rPr lang="cs-CZ" sz="2000" u="sng" dirty="0" err="1">
                <a:cs typeface="Arial" charset="0"/>
              </a:rPr>
              <a:t>IgM</a:t>
            </a:r>
            <a:r>
              <a:rPr lang="cs-CZ" sz="2000" dirty="0">
                <a:cs typeface="Arial" charset="0"/>
              </a:rPr>
              <a:t> (BCR); v této fázi </a:t>
            </a:r>
            <a:br>
              <a:rPr lang="cs-CZ" sz="2000" dirty="0">
                <a:cs typeface="Arial" charset="0"/>
              </a:rPr>
            </a:br>
            <a:r>
              <a:rPr lang="cs-CZ" sz="2000" dirty="0">
                <a:cs typeface="Arial" charset="0"/>
              </a:rPr>
              <a:t>                                   vývoje dochází k eliminaci </a:t>
            </a:r>
            <a:r>
              <a:rPr lang="cs-CZ" sz="2000" dirty="0" err="1">
                <a:cs typeface="Arial" charset="0"/>
              </a:rPr>
              <a:t>autoreaktivních</a:t>
            </a:r>
            <a:r>
              <a:rPr lang="cs-CZ" sz="2000" dirty="0">
                <a:cs typeface="Arial" charset="0"/>
              </a:rPr>
              <a:t> klonů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000" dirty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b="1" dirty="0"/>
              <a:t>Zralý B lymfocyt</a:t>
            </a:r>
            <a:r>
              <a:rPr lang="cs-CZ" sz="2000" dirty="0"/>
              <a:t> </a:t>
            </a:r>
            <a:r>
              <a:rPr lang="cs-CZ" sz="2000" dirty="0">
                <a:cs typeface="Arial" charset="0"/>
              </a:rPr>
              <a:t>→ exprese povrchového </a:t>
            </a:r>
            <a:r>
              <a:rPr lang="cs-CZ" sz="2000" u="sng" dirty="0" err="1">
                <a:cs typeface="Arial" charset="0"/>
              </a:rPr>
              <a:t>IgM</a:t>
            </a:r>
            <a:r>
              <a:rPr lang="cs-CZ" sz="2000" u="sng" dirty="0">
                <a:cs typeface="Arial" charset="0"/>
              </a:rPr>
              <a:t> a </a:t>
            </a:r>
            <a:r>
              <a:rPr lang="cs-CZ" sz="2000" u="sng" dirty="0" err="1">
                <a:cs typeface="Arial" charset="0"/>
              </a:rPr>
              <a:t>IgD</a:t>
            </a:r>
            <a:r>
              <a:rPr lang="cs-CZ" sz="2000" dirty="0">
                <a:cs typeface="Arial" charset="0"/>
              </a:rPr>
              <a:t> (BCR</a:t>
            </a:r>
            <a:r>
              <a:rPr lang="cs-CZ" sz="2000" dirty="0" smtClean="0">
                <a:cs typeface="Arial" charset="0"/>
              </a:rPr>
              <a:t>), migrace do sekundárních      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2000" dirty="0" smtClean="0">
                <a:cs typeface="Arial" charset="0"/>
              </a:rPr>
              <a:t>                                    lymfatických orgánů</a:t>
            </a:r>
            <a:endParaRPr lang="cs-CZ" sz="2000" dirty="0">
              <a:cs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23" name="Line 4"/>
          <p:cNvSpPr>
            <a:spLocks noChangeShapeType="1"/>
          </p:cNvSpPr>
          <p:nvPr/>
        </p:nvSpPr>
        <p:spPr bwMode="auto">
          <a:xfrm>
            <a:off x="1475656" y="2133550"/>
            <a:ext cx="0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1924" name="Line 5"/>
          <p:cNvSpPr>
            <a:spLocks noChangeShapeType="1"/>
          </p:cNvSpPr>
          <p:nvPr/>
        </p:nvSpPr>
        <p:spPr bwMode="auto">
          <a:xfrm>
            <a:off x="1475656" y="2780853"/>
            <a:ext cx="0" cy="79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1925" name="Line 6"/>
          <p:cNvSpPr>
            <a:spLocks noChangeShapeType="1"/>
          </p:cNvSpPr>
          <p:nvPr/>
        </p:nvSpPr>
        <p:spPr bwMode="auto">
          <a:xfrm>
            <a:off x="1475656" y="4005882"/>
            <a:ext cx="0" cy="503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1926" name="Line 7"/>
          <p:cNvSpPr>
            <a:spLocks noChangeShapeType="1"/>
          </p:cNvSpPr>
          <p:nvPr/>
        </p:nvSpPr>
        <p:spPr bwMode="auto">
          <a:xfrm>
            <a:off x="1475656" y="4797152"/>
            <a:ext cx="0" cy="574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sz="2800" b="1" dirty="0">
                <a:latin typeface="Tahoma" pitchFamily="34" charset="0"/>
              </a:rPr>
              <a:t>Nespecifická </a:t>
            </a:r>
            <a:r>
              <a:rPr lang="cs-CZ" sz="2800" b="1" dirty="0" err="1">
                <a:latin typeface="Tahoma" pitchFamily="34" charset="0"/>
              </a:rPr>
              <a:t>imunostimulační</a:t>
            </a:r>
            <a:r>
              <a:rPr lang="cs-CZ" sz="2800" b="1" dirty="0">
                <a:latin typeface="Tahoma" pitchFamily="34" charset="0"/>
              </a:rPr>
              <a:t> léčba</a:t>
            </a:r>
            <a:r>
              <a:rPr lang="cs-CZ" sz="2800" b="1" dirty="0">
                <a:solidFill>
                  <a:schemeClr val="folHlink"/>
                </a:solidFill>
                <a:latin typeface="Tahoma" pitchFamily="34" charset="0"/>
              </a:rPr>
              <a:t/>
            </a:r>
            <a:br>
              <a:rPr lang="cs-CZ" sz="2800" b="1" dirty="0">
                <a:solidFill>
                  <a:schemeClr val="folHlink"/>
                </a:solidFill>
                <a:latin typeface="Tahoma" pitchFamily="34" charset="0"/>
              </a:rPr>
            </a:br>
            <a:r>
              <a:rPr lang="cs-CZ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cs-CZ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cs-CZ" sz="28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521811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400" b="1" dirty="0">
                <a:latin typeface="Tahoma" pitchFamily="34" charset="0"/>
              </a:rPr>
              <a:t>syntetické </a:t>
            </a:r>
            <a:r>
              <a:rPr lang="cs-CZ" sz="2400" b="1" dirty="0" err="1">
                <a:latin typeface="Tahoma" pitchFamily="34" charset="0"/>
              </a:rPr>
              <a:t>imunomodulátory</a:t>
            </a:r>
            <a:r>
              <a:rPr lang="cs-CZ" sz="2400" b="1" dirty="0">
                <a:latin typeface="Tahoma" pitchFamily="34" charset="0"/>
              </a:rPr>
              <a:t> </a:t>
            </a:r>
          </a:p>
          <a:p>
            <a:pPr lvl="2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000" b="1" dirty="0" err="1">
                <a:latin typeface="Tahoma" pitchFamily="34" charset="0"/>
              </a:rPr>
              <a:t>Methisoprinol</a:t>
            </a:r>
            <a:r>
              <a:rPr lang="cs-CZ" sz="2000" dirty="0">
                <a:latin typeface="Tahoma" pitchFamily="34" charset="0"/>
              </a:rPr>
              <a:t> (</a:t>
            </a:r>
            <a:r>
              <a:rPr lang="cs-CZ" sz="2000" dirty="0" err="1">
                <a:latin typeface="Tahoma" pitchFamily="34" charset="0"/>
              </a:rPr>
              <a:t>Isoprinosine</a:t>
            </a:r>
            <a:r>
              <a:rPr lang="cs-CZ" sz="2000" dirty="0">
                <a:latin typeface="Tahoma" pitchFamily="34" charset="0"/>
              </a:rPr>
              <a:t>) – užíván u virových infekcí </a:t>
            </a:r>
            <a:br>
              <a:rPr lang="cs-CZ" sz="2000" dirty="0">
                <a:latin typeface="Tahoma" pitchFamily="34" charset="0"/>
              </a:rPr>
            </a:br>
            <a:r>
              <a:rPr lang="cs-CZ" sz="2000" dirty="0">
                <a:latin typeface="Tahoma" pitchFamily="34" charset="0"/>
              </a:rPr>
              <a:t>s těžším nebo recidivujícím </a:t>
            </a:r>
            <a:r>
              <a:rPr lang="cs-CZ" sz="2000" dirty="0" smtClean="0">
                <a:latin typeface="Tahoma" pitchFamily="34" charset="0"/>
              </a:rPr>
              <a:t>průběhem</a:t>
            </a:r>
            <a:endParaRPr lang="cs-CZ" sz="2000" dirty="0"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400" dirty="0"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400" b="1" dirty="0">
                <a:latin typeface="Tahoma" pitchFamily="34" charset="0"/>
              </a:rPr>
              <a:t>bakteriální extrakty a </a:t>
            </a:r>
            <a:r>
              <a:rPr lang="cs-CZ" sz="2400" b="1" dirty="0" err="1">
                <a:latin typeface="Tahoma" pitchFamily="34" charset="0"/>
              </a:rPr>
              <a:t>lyzáty</a:t>
            </a:r>
            <a:r>
              <a:rPr lang="cs-CZ" sz="2400" b="1" dirty="0">
                <a:latin typeface="Tahoma" pitchFamily="34" charset="0"/>
              </a:rPr>
              <a:t> </a:t>
            </a:r>
          </a:p>
          <a:p>
            <a:pPr lvl="2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000" b="1" dirty="0" err="1">
                <a:latin typeface="Tahoma" pitchFamily="34" charset="0"/>
              </a:rPr>
              <a:t>Broncho</a:t>
            </a:r>
            <a:r>
              <a:rPr lang="cs-CZ" sz="2000" b="1" dirty="0">
                <a:latin typeface="Tahoma" pitchFamily="34" charset="0"/>
              </a:rPr>
              <a:t>-</a:t>
            </a:r>
            <a:r>
              <a:rPr lang="cs-CZ" sz="2000" b="1" dirty="0" err="1">
                <a:latin typeface="Tahoma" pitchFamily="34" charset="0"/>
              </a:rPr>
              <a:t>Vaxom</a:t>
            </a:r>
            <a:r>
              <a:rPr lang="cs-CZ" sz="2000" dirty="0">
                <a:latin typeface="Tahoma" pitchFamily="34" charset="0"/>
              </a:rPr>
              <a:t> - prevence recidivujících infekcí dýchacích cest </a:t>
            </a:r>
          </a:p>
          <a:p>
            <a:pPr lvl="2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000" b="1" dirty="0" err="1">
                <a:latin typeface="Tahoma" pitchFamily="34" charset="0"/>
              </a:rPr>
              <a:t>Ribomunyl</a:t>
            </a:r>
            <a:endParaRPr lang="cs-CZ" sz="2000" b="1" dirty="0"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400" b="1" dirty="0"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400" b="1" dirty="0">
                <a:latin typeface="Tahoma" pitchFamily="34" charset="0"/>
              </a:rPr>
              <a:t>produkty imunitního systému </a:t>
            </a:r>
            <a:r>
              <a:rPr lang="cs-CZ" sz="2400" b="1" dirty="0" smtClean="0">
                <a:latin typeface="Tahoma" pitchFamily="34" charset="0"/>
              </a:rPr>
              <a:t>(</a:t>
            </a:r>
            <a:r>
              <a:rPr lang="cs-CZ" sz="2400" b="1" dirty="0" err="1" smtClean="0">
                <a:latin typeface="Tahoma" pitchFamily="34" charset="0"/>
              </a:rPr>
              <a:t>cytokiny</a:t>
            </a:r>
            <a:r>
              <a:rPr lang="cs-CZ" sz="2400" b="1" dirty="0" smtClean="0">
                <a:latin typeface="Tahoma" pitchFamily="34" charset="0"/>
              </a:rPr>
              <a:t>)</a:t>
            </a:r>
            <a:endParaRPr lang="cs-CZ" sz="2400" b="1" dirty="0">
              <a:latin typeface="Tahoma" pitchFamily="34" charset="0"/>
            </a:endParaRPr>
          </a:p>
          <a:p>
            <a:pPr lvl="2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000" b="1" dirty="0">
                <a:latin typeface="Tahoma" pitchFamily="34" charset="0"/>
              </a:rPr>
              <a:t>IL-2 </a:t>
            </a:r>
            <a:r>
              <a:rPr lang="cs-CZ" sz="2000" dirty="0">
                <a:latin typeface="Tahoma" pitchFamily="34" charset="0"/>
              </a:rPr>
              <a:t> - renální </a:t>
            </a:r>
            <a:r>
              <a:rPr lang="cs-CZ" sz="2000" dirty="0" smtClean="0">
                <a:latin typeface="Tahoma" pitchFamily="34" charset="0"/>
              </a:rPr>
              <a:t>adenokarcinom (adjuvantní imunoterapie)</a:t>
            </a:r>
            <a:endParaRPr lang="cs-CZ" sz="2000" dirty="0">
              <a:latin typeface="Tahoma" pitchFamily="34" charset="0"/>
            </a:endParaRPr>
          </a:p>
          <a:p>
            <a:pPr lvl="2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000" b="1" dirty="0" err="1">
                <a:latin typeface="Tahoma" pitchFamily="34" charset="0"/>
              </a:rPr>
              <a:t>IFN</a:t>
            </a:r>
            <a:r>
              <a:rPr lang="cs-CZ" sz="2000" b="1" dirty="0" err="1">
                <a:latin typeface="Symbol" pitchFamily="18" charset="2"/>
              </a:rPr>
              <a:t>a</a:t>
            </a:r>
            <a:r>
              <a:rPr lang="cs-CZ" sz="2000" b="1" dirty="0">
                <a:latin typeface="Tahoma" pitchFamily="34" charset="0"/>
              </a:rPr>
              <a:t>, </a:t>
            </a:r>
            <a:r>
              <a:rPr lang="cs-CZ" sz="2000" b="1" dirty="0" err="1">
                <a:latin typeface="Tahoma" pitchFamily="34" charset="0"/>
              </a:rPr>
              <a:t>IFN</a:t>
            </a:r>
            <a:r>
              <a:rPr lang="cs-CZ" sz="2000" b="1" dirty="0" err="1">
                <a:latin typeface="Symbol" pitchFamily="18" charset="2"/>
              </a:rPr>
              <a:t>b</a:t>
            </a:r>
            <a:r>
              <a:rPr lang="cs-CZ" sz="2000" dirty="0">
                <a:latin typeface="Tahoma" pitchFamily="34" charset="0"/>
              </a:rPr>
              <a:t> - virové hepatitidy, některé leukemie</a:t>
            </a:r>
          </a:p>
          <a:p>
            <a:pPr lvl="2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000" b="1" dirty="0">
                <a:latin typeface="Tahoma" pitchFamily="34" charset="0"/>
              </a:rPr>
              <a:t>Erytropoetin </a:t>
            </a:r>
            <a:r>
              <a:rPr lang="cs-CZ" sz="2000" dirty="0">
                <a:latin typeface="Tahoma" pitchFamily="34" charset="0"/>
              </a:rPr>
              <a:t>- léčba anémie u pacientů s renálním selháním</a:t>
            </a:r>
          </a:p>
          <a:p>
            <a:pPr lvl="2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000" b="1" dirty="0">
                <a:latin typeface="Tahoma" pitchFamily="34" charset="0"/>
              </a:rPr>
              <a:t>G-CSF, GM-CSF </a:t>
            </a:r>
            <a:r>
              <a:rPr lang="cs-CZ" sz="2000" dirty="0">
                <a:latin typeface="Tahoma" pitchFamily="34" charset="0"/>
              </a:rPr>
              <a:t>– </a:t>
            </a:r>
            <a:r>
              <a:rPr lang="cs-CZ" sz="2000" dirty="0" err="1">
                <a:latin typeface="Tahoma" pitchFamily="34" charset="0"/>
              </a:rPr>
              <a:t>neutropenie</a:t>
            </a:r>
            <a:endParaRPr lang="cs-CZ" sz="2000" dirty="0">
              <a:latin typeface="Tahoma" pitchFamily="34" charset="0"/>
            </a:endParaRPr>
          </a:p>
          <a:p>
            <a:pPr lvl="2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000" b="1" dirty="0">
                <a:latin typeface="Tahoma" pitchFamily="34" charset="0"/>
              </a:rPr>
              <a:t>Transfer faktor</a:t>
            </a:r>
            <a:r>
              <a:rPr lang="cs-CZ" sz="2000" dirty="0">
                <a:latin typeface="Tahoma" pitchFamily="34" charset="0"/>
              </a:rPr>
              <a:t> (dialyzát z leukocytů dárců krve)</a:t>
            </a:r>
          </a:p>
          <a:p>
            <a:pPr lvl="2"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000" b="1" dirty="0" err="1">
                <a:latin typeface="Tahoma" pitchFamily="34" charset="0"/>
              </a:rPr>
              <a:t>Thymové</a:t>
            </a:r>
            <a:r>
              <a:rPr lang="cs-CZ" sz="2000" b="1" dirty="0">
                <a:latin typeface="Tahoma" pitchFamily="34" charset="0"/>
              </a:rPr>
              <a:t> hormony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Antigenně specifická </a:t>
            </a:r>
            <a:r>
              <a:rPr lang="cs-CZ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imunomodulační</a:t>
            </a: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léčba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4"/>
            <a:ext cx="8229600" cy="60928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cs-CZ" sz="2300" b="1" dirty="0" smtClean="0">
                <a:latin typeface="Tahoma" pitchFamily="34" charset="0"/>
              </a:rPr>
              <a:t>specifická </a:t>
            </a:r>
            <a:r>
              <a:rPr lang="cs-CZ" sz="2300" b="1" dirty="0" err="1" smtClean="0">
                <a:latin typeface="Tahoma" pitchFamily="34" charset="0"/>
              </a:rPr>
              <a:t>imunomodulace</a:t>
            </a:r>
            <a:r>
              <a:rPr lang="cs-CZ" sz="2300" dirty="0" smtClean="0">
                <a:latin typeface="Tahoma" pitchFamily="34" charset="0"/>
              </a:rPr>
              <a:t> = navození imunitní reakce či tolerance vůči určitému antigenu</a:t>
            </a:r>
          </a:p>
          <a:p>
            <a:pPr>
              <a:buFont typeface="Wingdings" pitchFamily="2" charset="2"/>
              <a:buChar char="§"/>
            </a:pPr>
            <a:endParaRPr lang="cs-CZ" sz="2300" dirty="0" smtClean="0">
              <a:latin typeface="Tahom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sz="2400" b="1" dirty="0" smtClean="0">
                <a:latin typeface="Tahoma" pitchFamily="34" charset="0"/>
              </a:rPr>
              <a:t>a) aktivní imunizace (očkování)</a:t>
            </a:r>
            <a:endParaRPr lang="cs-CZ" sz="2400" dirty="0" smtClean="0">
              <a:latin typeface="Tahom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sz="2300" dirty="0" smtClean="0">
                <a:latin typeface="Tahoma" pitchFamily="34" charset="0"/>
              </a:rPr>
              <a:t>    = použití antigenu k vyvolání imunitní reakce, která může později chránit před patogenem nesoucím daný antigen (nebo antigen jemu podobný)</a:t>
            </a:r>
          </a:p>
          <a:p>
            <a:pPr>
              <a:buFont typeface="Wingdings" pitchFamily="2" charset="2"/>
              <a:buNone/>
            </a:pPr>
            <a:endParaRPr lang="cs-CZ" sz="2300" dirty="0" smtClean="0">
              <a:latin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300" dirty="0" smtClean="0">
                <a:latin typeface="Tahoma" pitchFamily="34" charset="0"/>
              </a:rPr>
              <a:t>imunizace </a:t>
            </a:r>
            <a:r>
              <a:rPr lang="cs-CZ" sz="2300" dirty="0" err="1" smtClean="0">
                <a:latin typeface="Tahoma" pitchFamily="34" charset="0"/>
              </a:rPr>
              <a:t>vakcinami</a:t>
            </a:r>
            <a:r>
              <a:rPr lang="cs-CZ" sz="2300" dirty="0" smtClean="0">
                <a:latin typeface="Tahoma" pitchFamily="34" charset="0"/>
              </a:rPr>
              <a:t> vyrobenými z inaktivovaných nebo oslabených mikroorganismů nebo jejich antigenů (polysacharidová pouzdra, toxiny) </a:t>
            </a:r>
          </a:p>
          <a:p>
            <a:pPr>
              <a:buFont typeface="Wingdings" pitchFamily="2" charset="2"/>
              <a:buChar char="§"/>
            </a:pPr>
            <a:r>
              <a:rPr lang="cs-CZ" sz="2300" dirty="0" smtClean="0">
                <a:latin typeface="Tahoma" pitchFamily="34" charset="0"/>
              </a:rPr>
              <a:t>vzniká dlouhotrvající imunita</a:t>
            </a:r>
          </a:p>
          <a:p>
            <a:pPr>
              <a:buFont typeface="Wingdings" pitchFamily="2" charset="2"/>
              <a:buChar char="§"/>
            </a:pPr>
            <a:r>
              <a:rPr lang="cs-CZ" sz="2300" dirty="0" smtClean="0">
                <a:latin typeface="Tahoma" pitchFamily="34" charset="0"/>
              </a:rPr>
              <a:t>aktivována buněčná i </a:t>
            </a:r>
            <a:r>
              <a:rPr lang="cs-CZ" sz="2300" dirty="0" err="1" smtClean="0">
                <a:latin typeface="Tahoma" pitchFamily="34" charset="0"/>
              </a:rPr>
              <a:t>protilátková</a:t>
            </a:r>
            <a:r>
              <a:rPr lang="cs-CZ" sz="2300" dirty="0" smtClean="0">
                <a:latin typeface="Tahoma" pitchFamily="34" charset="0"/>
              </a:rPr>
              <a:t> imunita</a:t>
            </a:r>
          </a:p>
          <a:p>
            <a:pPr>
              <a:buFont typeface="Wingdings" pitchFamily="2" charset="2"/>
              <a:buChar char="§"/>
            </a:pPr>
            <a:r>
              <a:rPr lang="cs-CZ" sz="2300" dirty="0" smtClean="0">
                <a:latin typeface="Tahoma" pitchFamily="34" charset="0"/>
              </a:rPr>
              <a:t>podání injekční, optimálně s.</a:t>
            </a:r>
            <a:r>
              <a:rPr lang="cs-CZ" sz="2300" dirty="0" err="1" smtClean="0">
                <a:latin typeface="Tahoma" pitchFamily="34" charset="0"/>
              </a:rPr>
              <a:t>c</a:t>
            </a:r>
            <a:r>
              <a:rPr lang="cs-CZ" sz="2300" dirty="0" smtClean="0">
                <a:latin typeface="Tahoma" pitchFamily="34" charset="0"/>
              </a:rPr>
              <a:t>. </a:t>
            </a:r>
            <a:r>
              <a:rPr lang="cs-CZ" sz="2300" dirty="0" err="1" smtClean="0">
                <a:latin typeface="Tahoma" pitchFamily="34" charset="0"/>
              </a:rPr>
              <a:t>Ag</a:t>
            </a:r>
            <a:r>
              <a:rPr lang="cs-CZ" sz="2300" dirty="0" smtClean="0">
                <a:latin typeface="Tahoma" pitchFamily="34" charset="0"/>
              </a:rPr>
              <a:t> adsorbovaný na vhodný nosič, </a:t>
            </a:r>
            <a:r>
              <a:rPr lang="cs-CZ" sz="2300" dirty="0" err="1" smtClean="0">
                <a:latin typeface="Tahoma" pitchFamily="34" charset="0"/>
              </a:rPr>
              <a:t>adjuvantium</a:t>
            </a:r>
            <a:r>
              <a:rPr lang="cs-CZ" sz="2300" dirty="0" smtClean="0">
                <a:latin typeface="Tahoma" pitchFamily="34" charset="0"/>
              </a:rPr>
              <a:t> (hydroxid hlinitý- </a:t>
            </a:r>
            <a:r>
              <a:rPr lang="cs-CZ" sz="2300" dirty="0" err="1" smtClean="0">
                <a:latin typeface="Tahoma" pitchFamily="34" charset="0"/>
              </a:rPr>
              <a:t>Ag</a:t>
            </a:r>
            <a:r>
              <a:rPr lang="cs-CZ" sz="2300" dirty="0" smtClean="0">
                <a:latin typeface="Tahoma" pitchFamily="34" charset="0"/>
              </a:rPr>
              <a:t> jsou lépe pohlceny APC)</a:t>
            </a:r>
          </a:p>
          <a:p>
            <a:pPr>
              <a:buFont typeface="Wingdings" pitchFamily="2" charset="2"/>
              <a:buChar char="§"/>
            </a:pPr>
            <a:r>
              <a:rPr lang="cs-CZ" sz="2300" dirty="0" err="1" smtClean="0">
                <a:latin typeface="Tahoma" pitchFamily="34" charset="0"/>
              </a:rPr>
              <a:t>Profalyktická</a:t>
            </a:r>
            <a:r>
              <a:rPr lang="cs-CZ" sz="2300" dirty="0" smtClean="0">
                <a:latin typeface="Tahoma" pitchFamily="34" charset="0"/>
              </a:rPr>
              <a:t> nebo terapeutická</a:t>
            </a:r>
          </a:p>
          <a:p>
            <a:pPr>
              <a:buFont typeface="Wingdings" pitchFamily="2" charset="2"/>
              <a:buChar char="§"/>
            </a:pPr>
            <a:r>
              <a:rPr lang="cs-CZ" sz="2300" dirty="0" smtClean="0">
                <a:latin typeface="Tahoma" pitchFamily="34" charset="0"/>
              </a:rPr>
              <a:t>riziko vyvolání infekce (živé oslabené </a:t>
            </a:r>
            <a:r>
              <a:rPr lang="cs-CZ" sz="2300" dirty="0" err="1" smtClean="0">
                <a:latin typeface="Tahoma" pitchFamily="34" charset="0"/>
              </a:rPr>
              <a:t>mikroorg</a:t>
            </a:r>
            <a:r>
              <a:rPr lang="cs-CZ" sz="2300" dirty="0" smtClean="0">
                <a:latin typeface="Tahoma" pitchFamily="34" charset="0"/>
              </a:rPr>
              <a:t>. u </a:t>
            </a:r>
            <a:r>
              <a:rPr lang="cs-CZ" sz="2300" dirty="0" err="1" smtClean="0">
                <a:latin typeface="Tahoma" pitchFamily="34" charset="0"/>
              </a:rPr>
              <a:t>imunodeficitních</a:t>
            </a:r>
            <a:r>
              <a:rPr lang="cs-CZ" sz="2300" dirty="0" smtClean="0">
                <a:latin typeface="Tahoma" pitchFamily="34" charset="0"/>
              </a:rPr>
              <a:t>) nebo anafylaktických reakcí</a:t>
            </a:r>
          </a:p>
          <a:p>
            <a:pPr>
              <a:buFont typeface="Wingdings" pitchFamily="2" charset="2"/>
              <a:buChar char="§"/>
            </a:pPr>
            <a:endParaRPr lang="cs-CZ" sz="23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578850" cy="5976938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</a:t>
            </a:r>
            <a:r>
              <a:rPr lang="cs-CZ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b) pasivní </a:t>
            </a: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imunizace (přenos protilátek)</a:t>
            </a:r>
            <a:endParaRPr lang="cs-CZ" sz="2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400" b="1" dirty="0">
                <a:latin typeface="Tahoma" pitchFamily="34" charset="0"/>
              </a:rPr>
              <a:t>přirozená</a:t>
            </a:r>
            <a:r>
              <a:rPr lang="cs-CZ" sz="2400" dirty="0">
                <a:latin typeface="Tahoma" pitchFamily="34" charset="0"/>
              </a:rPr>
              <a:t> - přestup </a:t>
            </a:r>
            <a:r>
              <a:rPr lang="cs-CZ" sz="2400" u="sng" dirty="0">
                <a:latin typeface="Tahoma" pitchFamily="34" charset="0"/>
              </a:rPr>
              <a:t>mateřských protilátek</a:t>
            </a:r>
            <a:r>
              <a:rPr lang="cs-CZ" sz="2400" dirty="0">
                <a:latin typeface="Tahoma" pitchFamily="34" charset="0"/>
              </a:rPr>
              <a:t> do krve plodu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400" dirty="0"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400" b="1" dirty="0">
                <a:latin typeface="Tahoma" pitchFamily="34" charset="0"/>
              </a:rPr>
              <a:t>terapeuticky</a:t>
            </a:r>
            <a:r>
              <a:rPr lang="cs-CZ" sz="2400" dirty="0">
                <a:latin typeface="Tahoma" pitchFamily="34" charset="0"/>
              </a:rPr>
              <a:t> - použití </a:t>
            </a:r>
            <a:r>
              <a:rPr lang="cs-CZ" sz="2400" u="sng" dirty="0">
                <a:latin typeface="Tahoma" pitchFamily="34" charset="0"/>
              </a:rPr>
              <a:t>zvířecích protilátek</a:t>
            </a:r>
            <a:r>
              <a:rPr lang="cs-CZ" sz="2400" dirty="0">
                <a:latin typeface="Tahoma" pitchFamily="34" charset="0"/>
              </a:rPr>
              <a:t> proti různým toxinům (hadí jedy, tetanický toxin, botulotoxin)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400" dirty="0"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400" b="1" dirty="0">
                <a:latin typeface="Tahoma" pitchFamily="34" charset="0"/>
              </a:rPr>
              <a:t>profylakticky</a:t>
            </a:r>
            <a:r>
              <a:rPr lang="cs-CZ" sz="2400" dirty="0">
                <a:latin typeface="Tahoma" pitchFamily="34" charset="0"/>
              </a:rPr>
              <a:t> - </a:t>
            </a:r>
            <a:r>
              <a:rPr lang="cs-CZ" sz="2400" u="sng" dirty="0">
                <a:latin typeface="Tahoma" pitchFamily="34" charset="0"/>
              </a:rPr>
              <a:t>lidský </a:t>
            </a:r>
            <a:r>
              <a:rPr lang="cs-CZ" sz="2400" u="sng" dirty="0" err="1">
                <a:latin typeface="Tahoma" pitchFamily="34" charset="0"/>
              </a:rPr>
              <a:t>imunoglobulín</a:t>
            </a:r>
            <a:r>
              <a:rPr lang="cs-CZ" sz="2400" dirty="0">
                <a:latin typeface="Tahoma" pitchFamily="34" charset="0"/>
              </a:rPr>
              <a:t> z imunizovaných </a:t>
            </a:r>
            <a:br>
              <a:rPr lang="cs-CZ" sz="2400" dirty="0">
                <a:latin typeface="Tahoma" pitchFamily="34" charset="0"/>
              </a:rPr>
            </a:br>
            <a:r>
              <a:rPr lang="cs-CZ" sz="2400" dirty="0">
                <a:latin typeface="Tahoma" pitchFamily="34" charset="0"/>
              </a:rPr>
              <a:t>                        jedinců (hepatitida A, vzteklina, tetanus)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cs-CZ" sz="2400" dirty="0">
                <a:latin typeface="Tahoma" pitchFamily="34" charset="0"/>
              </a:rPr>
              <a:t>                          - </a:t>
            </a:r>
            <a:r>
              <a:rPr lang="cs-CZ" sz="2400" u="sng" dirty="0" err="1">
                <a:latin typeface="Tahoma" pitchFamily="34" charset="0"/>
              </a:rPr>
              <a:t>anti</a:t>
            </a:r>
            <a:r>
              <a:rPr lang="cs-CZ" sz="2400" u="sng" dirty="0">
                <a:latin typeface="Tahoma" pitchFamily="34" charset="0"/>
              </a:rPr>
              <a:t>-</a:t>
            </a:r>
            <a:r>
              <a:rPr lang="cs-CZ" sz="2400" u="sng" dirty="0" err="1">
                <a:latin typeface="Tahoma" pitchFamily="34" charset="0"/>
              </a:rPr>
              <a:t>RhD</a:t>
            </a:r>
            <a:r>
              <a:rPr lang="cs-CZ" sz="2400" u="sng" dirty="0">
                <a:latin typeface="Tahoma" pitchFamily="34" charset="0"/>
              </a:rPr>
              <a:t> protilátky</a:t>
            </a:r>
            <a:r>
              <a:rPr lang="cs-CZ" sz="2400" dirty="0">
                <a:latin typeface="Tahoma" pitchFamily="34" charset="0"/>
              </a:rPr>
              <a:t> - zabránění imunizace </a:t>
            </a:r>
            <a:br>
              <a:rPr lang="cs-CZ" sz="2400" dirty="0">
                <a:latin typeface="Tahoma" pitchFamily="34" charset="0"/>
              </a:rPr>
            </a:br>
            <a:r>
              <a:rPr lang="cs-CZ" sz="2400" dirty="0">
                <a:latin typeface="Tahoma" pitchFamily="34" charset="0"/>
              </a:rPr>
              <a:t>                        matky </a:t>
            </a:r>
            <a:r>
              <a:rPr lang="cs-CZ" sz="2400" dirty="0" err="1">
                <a:latin typeface="Tahoma" pitchFamily="34" charset="0"/>
              </a:rPr>
              <a:t>RhD</a:t>
            </a:r>
            <a:r>
              <a:rPr lang="cs-CZ" sz="2400" baseline="30000" dirty="0">
                <a:latin typeface="Tahoma" pitchFamily="34" charset="0"/>
              </a:rPr>
              <a:t>+ </a:t>
            </a:r>
            <a:r>
              <a:rPr lang="cs-CZ" sz="2400" dirty="0">
                <a:latin typeface="Tahoma" pitchFamily="34" charset="0"/>
              </a:rPr>
              <a:t>plodem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400" dirty="0"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400" dirty="0">
                <a:latin typeface="Tahoma" pitchFamily="34" charset="0"/>
              </a:rPr>
              <a:t>poskytuje dočasnou (3 týdny) specifickou humorální imunitu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400" dirty="0">
              <a:latin typeface="Tahoma" pitchFamily="34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cs-CZ" sz="2400" dirty="0">
                <a:latin typeface="Tahoma" pitchFamily="34" charset="0"/>
              </a:rPr>
              <a:t>riziko vyvolání anafylaktických reakcí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cs-CZ" sz="24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0872" y="1451495"/>
            <a:ext cx="8229600" cy="5649913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FFFF00"/>
                </a:solidFill>
                <a:latin typeface="Tahoma" pitchFamily="34" charset="0"/>
              </a:rPr>
              <a:t>   </a:t>
            </a:r>
            <a:r>
              <a:rPr lang="cs-CZ" sz="2400" b="1" dirty="0" smtClean="0">
                <a:latin typeface="Tahoma" pitchFamily="34" charset="0"/>
              </a:rPr>
              <a:t>c) specifická imunosuprese</a:t>
            </a:r>
            <a:endParaRPr lang="cs-CZ" sz="2400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cs-CZ" sz="1000" dirty="0" smtClean="0">
                <a:solidFill>
                  <a:schemeClr val="bg1"/>
                </a:solidFill>
                <a:latin typeface="Tahoma" pitchFamily="34" charset="0"/>
              </a:rPr>
              <a:t>  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cs-CZ" sz="2400" dirty="0" smtClean="0">
                <a:latin typeface="Tahoma" pitchFamily="34" charset="0"/>
              </a:rPr>
              <a:t>= navození tolerance vůči určitému antigenu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latin typeface="Tahoma" pitchFamily="34" charset="0"/>
              </a:rPr>
              <a:t>navození tolerance perorálním podáním antigenu – léčba některých autoimunitních onemocnění, klinické studie, kolagen u RA, myelin u RS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1000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r>
              <a:rPr lang="cs-CZ" sz="2400" dirty="0" smtClean="0">
                <a:latin typeface="Tahoma" pitchFamily="34" charset="0"/>
              </a:rPr>
              <a:t>alergenová imunoterapie (pyly,  hmyzí jedy) </a:t>
            </a:r>
            <a:endParaRPr lang="cs-CZ" sz="2400" b="1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§"/>
            </a:pPr>
            <a:endParaRPr lang="cs-CZ" sz="2400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cs-CZ" sz="2400" dirty="0" smtClean="0">
                <a:latin typeface="Tahoma" pitchFamily="34" charset="0"/>
              </a:rPr>
              <a:t>   </a:t>
            </a:r>
            <a:endParaRPr lang="cs-CZ" sz="2400" dirty="0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457200" y="4869160"/>
            <a:ext cx="8219256" cy="1224136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2060"/>
                </a:solidFill>
              </a:rPr>
              <a:t>Děkuji za pozornost !</a:t>
            </a:r>
          </a:p>
        </p:txBody>
      </p:sp>
      <p:pic>
        <p:nvPicPr>
          <p:cNvPr id="5" name="Picture 16" descr="C:\Users\vachovam\Desktop\magnol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80120"/>
            <a:ext cx="6303593" cy="37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94235" y="692797"/>
            <a:ext cx="6172200" cy="600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2800" b="1" dirty="0">
                <a:solidFill>
                  <a:schemeClr val="tx2"/>
                </a:solidFill>
              </a:rPr>
              <a:t>Eliminace </a:t>
            </a:r>
            <a:r>
              <a:rPr lang="cs-CZ" altLang="cs-CZ" sz="2800" b="1" dirty="0" err="1">
                <a:solidFill>
                  <a:schemeClr val="tx2"/>
                </a:solidFill>
              </a:rPr>
              <a:t>autoreaktivních</a:t>
            </a:r>
            <a:r>
              <a:rPr lang="cs-CZ" altLang="cs-CZ" sz="2800" b="1" dirty="0">
                <a:solidFill>
                  <a:schemeClr val="tx2"/>
                </a:solidFill>
              </a:rPr>
              <a:t> klonů B lymfocytů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9420"/>
            <a:ext cx="8712967" cy="56880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cs-CZ" altLang="cs-CZ" sz="2000" dirty="0"/>
              <a:t>Při náhodném přeskupováním genů, spojovacích nepřesnostech, párování H-L a somatických mutací mohou vzniknout i klony B lymfocytů nesoucí </a:t>
            </a:r>
            <a:r>
              <a:rPr lang="cs-CZ" altLang="cs-CZ" sz="2000" u="sng" dirty="0" err="1"/>
              <a:t>autoreaktivní</a:t>
            </a:r>
            <a:r>
              <a:rPr lang="cs-CZ" altLang="cs-CZ" sz="2000" u="sng" dirty="0"/>
              <a:t> receptory</a:t>
            </a:r>
            <a:r>
              <a:rPr lang="cs-CZ" altLang="cs-CZ" sz="2000" dirty="0"/>
              <a:t>  a produkující </a:t>
            </a:r>
            <a:r>
              <a:rPr lang="cs-CZ" altLang="cs-CZ" sz="2000" u="sng" dirty="0" err="1"/>
              <a:t>autoreaktivní</a:t>
            </a:r>
            <a:r>
              <a:rPr lang="cs-CZ" altLang="cs-CZ" sz="2000" u="sng" dirty="0"/>
              <a:t> protilátky.</a:t>
            </a:r>
          </a:p>
          <a:p>
            <a:pPr eaLnBrk="1" hangingPunct="1">
              <a:lnSpc>
                <a:spcPct val="110000"/>
              </a:lnSpc>
            </a:pPr>
            <a:endParaRPr lang="cs-CZ" altLang="cs-CZ" sz="2000" u="sng" dirty="0"/>
          </a:p>
          <a:p>
            <a:pPr eaLnBrk="1" hangingPunct="1">
              <a:lnSpc>
                <a:spcPct val="110000"/>
              </a:lnSpc>
            </a:pPr>
            <a:r>
              <a:rPr lang="cs-CZ" altLang="cs-CZ" sz="2000" dirty="0"/>
              <a:t>Většina </a:t>
            </a:r>
            <a:r>
              <a:rPr lang="cs-CZ" altLang="cs-CZ" sz="2000" dirty="0" err="1"/>
              <a:t>autoreaktivních</a:t>
            </a:r>
            <a:r>
              <a:rPr lang="cs-CZ" altLang="cs-CZ" sz="2000" dirty="0"/>
              <a:t> B lymfocytů je eliminována </a:t>
            </a:r>
            <a:r>
              <a:rPr lang="cs-CZ" altLang="cs-CZ" sz="2000" b="1" dirty="0"/>
              <a:t>na úrovni nezralých B lymfocytů</a:t>
            </a:r>
            <a:r>
              <a:rPr lang="cs-CZ" altLang="cs-CZ" sz="2000" dirty="0"/>
              <a:t> (v kostní dřeni), jestliže svým BCR váží </a:t>
            </a:r>
            <a:r>
              <a:rPr lang="cs-CZ" altLang="cs-CZ" sz="2000" dirty="0" err="1"/>
              <a:t>autoantigen</a:t>
            </a:r>
            <a:r>
              <a:rPr lang="cs-CZ" altLang="cs-CZ" sz="2000" dirty="0"/>
              <a:t> s dostatečnou afinitou, obdrží signál vedoucí k </a:t>
            </a:r>
            <a:r>
              <a:rPr lang="cs-CZ" altLang="cs-CZ" sz="2000" b="1" dirty="0" err="1"/>
              <a:t>apoptotické</a:t>
            </a:r>
            <a:r>
              <a:rPr lang="cs-CZ" altLang="cs-CZ" sz="2000" b="1" dirty="0"/>
              <a:t> smrti.</a:t>
            </a:r>
          </a:p>
          <a:p>
            <a:pPr eaLnBrk="1" hangingPunct="1">
              <a:lnSpc>
                <a:spcPct val="110000"/>
              </a:lnSpc>
            </a:pPr>
            <a:endParaRPr lang="cs-CZ" altLang="cs-CZ" sz="2000" b="1" dirty="0"/>
          </a:p>
          <a:p>
            <a:pPr eaLnBrk="1" hangingPunct="1">
              <a:lnSpc>
                <a:spcPct val="110000"/>
              </a:lnSpc>
            </a:pPr>
            <a:r>
              <a:rPr lang="cs-CZ" altLang="cs-CZ" sz="2000" dirty="0"/>
              <a:t>Pokud touto eliminací projdou některé </a:t>
            </a:r>
            <a:r>
              <a:rPr lang="cs-CZ" altLang="cs-CZ" sz="2000" dirty="0" err="1"/>
              <a:t>autoreaktivní</a:t>
            </a:r>
            <a:r>
              <a:rPr lang="cs-CZ" altLang="cs-CZ" sz="2000" dirty="0"/>
              <a:t> klony, jejich </a:t>
            </a:r>
            <a:r>
              <a:rPr lang="cs-CZ" altLang="cs-CZ" sz="2000" dirty="0" err="1"/>
              <a:t>autoreaktivita</a:t>
            </a:r>
            <a:r>
              <a:rPr lang="cs-CZ" altLang="cs-CZ" sz="2000" dirty="0"/>
              <a:t> se většinou neprojeví, protože k jejich aktivaci chybí příslušné T</a:t>
            </a:r>
            <a:r>
              <a:rPr lang="cs-CZ" altLang="cs-CZ" sz="2000" baseline="-25000" dirty="0"/>
              <a:t>H</a:t>
            </a:r>
            <a:r>
              <a:rPr lang="cs-CZ" altLang="cs-CZ" sz="2000" dirty="0"/>
              <a:t> lymfocyty, mnohé </a:t>
            </a:r>
            <a:r>
              <a:rPr lang="cs-CZ" altLang="cs-CZ" sz="2000" dirty="0" err="1"/>
              <a:t>autoantigeny</a:t>
            </a:r>
            <a:r>
              <a:rPr lang="cs-CZ" altLang="cs-CZ" sz="2000" dirty="0"/>
              <a:t> jsou kryptické, či se vyskytují v malé koncentraci a jsou imunitním systémem ignorovány.</a:t>
            </a:r>
          </a:p>
        </p:txBody>
      </p:sp>
    </p:spTree>
    <p:extLst>
      <p:ext uri="{BB962C8B-B14F-4D97-AF65-F5344CB8AC3E}">
        <p14:creationId xmlns:p14="http://schemas.microsoft.com/office/powerpoint/2010/main" xmlns="" val="41376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85794"/>
            <a:ext cx="8229600" cy="137160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Imunoglobuliny</a:t>
            </a:r>
          </a:p>
        </p:txBody>
      </p:sp>
      <p:pic>
        <p:nvPicPr>
          <p:cNvPr id="3" name="irc_mi" descr="http://uhaweb.hartford.edu/bugl/images/Igs-pics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428868"/>
            <a:ext cx="38862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2749</TotalTime>
  <Words>2684</Words>
  <Application>Microsoft Office PowerPoint</Application>
  <PresentationFormat>Předvádění na obrazovce (4:3)</PresentationFormat>
  <Paragraphs>438</Paragraphs>
  <Slides>74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74</vt:i4>
      </vt:variant>
    </vt:vector>
  </HeadingPairs>
  <TitlesOfParts>
    <vt:vector size="75" baseType="lpstr">
      <vt:lpstr>Motiv sady Office</vt:lpstr>
      <vt:lpstr>    Seminář 22. března 2017        15. B lymfocyty (vývoj, selekce, povrchové znaky, funkce).          BCR. Ontogeneze tvorby protilátek. 16. Imunoglobuliny (struktura, třídy). Genetický základ tvorby         imunoglobulinů a izotypový přesmyk. Antiidiotypové         protilátky.  17. Imunoglobuliny (funkce jednotlivých izotypů). 18. Imunitní odpověď založená na protilátkách (primární,        sekundární). 19. Slizniční a kožní imunitní systém (bariérové funkce těla a         imunitní mechanismy). 20. Zevní regulace imunitní odpovědi (možnosti, význam). </vt:lpstr>
      <vt:lpstr>Snímek 2</vt:lpstr>
      <vt:lpstr>B lymfocyty</vt:lpstr>
      <vt:lpstr>Setkání B lymfocytu s Ag v sekundárních lymfatických orgánech</vt:lpstr>
      <vt:lpstr>Povrchové znaky B lymfocytů</vt:lpstr>
      <vt:lpstr>BCR</vt:lpstr>
      <vt:lpstr>Vývoj B lymfocytů</vt:lpstr>
      <vt:lpstr>Eliminace autoreaktivních klonů B lymfocytů</vt:lpstr>
      <vt:lpstr>Imunoglobuliny</vt:lpstr>
      <vt:lpstr>Struktura imunoglobulinů</vt:lpstr>
      <vt:lpstr>Struktura imunoglobulinů</vt:lpstr>
      <vt:lpstr>Snímek 12</vt:lpstr>
      <vt:lpstr>Funkce imunoglobulinů </vt:lpstr>
      <vt:lpstr>Snímek 14</vt:lpstr>
      <vt:lpstr>Aktivace mastocytů prostřednictvím IgE</vt:lpstr>
      <vt:lpstr>Snímek 16</vt:lpstr>
      <vt:lpstr>Snímek 17</vt:lpstr>
      <vt:lpstr>Snímek 18</vt:lpstr>
      <vt:lpstr>Snímek 19</vt:lpstr>
      <vt:lpstr>Třídy imunoglobulinů a jejich funkce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Přeskupování genů kódujících H řetězce</vt:lpstr>
      <vt:lpstr>Přeskupování genů kódujících H řetězce</vt:lpstr>
      <vt:lpstr>Přeskupování genů kódujících L řetězce</vt:lpstr>
      <vt:lpstr>Přeskupování genů kódujících L řetězce</vt:lpstr>
      <vt:lpstr>Izotypový přesmyk (class switch)</vt:lpstr>
      <vt:lpstr>Snímek 33</vt:lpstr>
      <vt:lpstr>Izotypový přesmyk (class switch)</vt:lpstr>
      <vt:lpstr>Antiidiotypové protilátky</vt:lpstr>
      <vt:lpstr>Antiidiotypové protilátky</vt:lpstr>
      <vt:lpstr>Ontogeneze tvorby protilátek</vt:lpstr>
      <vt:lpstr>Ontogeneze tvorby protilátek</vt:lpstr>
      <vt:lpstr>Imunitní odpověď založená  na protilátkách</vt:lpstr>
      <vt:lpstr>Protilátková reakce vyvolaná:</vt:lpstr>
      <vt:lpstr>T-nezávislá a T-závislá imunitní odpověď</vt:lpstr>
      <vt:lpstr>Protilátková reakce vyvolaná antigeny závislými na T lymfocytech</vt:lpstr>
      <vt:lpstr>Setkání B lymfocytu s Ag v sekundárních lymfatických orgánech</vt:lpstr>
      <vt:lpstr>TH2 imunitní odpověď – pomoc B lymfocytům</vt:lpstr>
      <vt:lpstr> </vt:lpstr>
      <vt:lpstr>Protilátková reakce vyvolaná antigeny závislými na T lymfocytech</vt:lpstr>
      <vt:lpstr>Protilátková reakce vyvolaná antigeny závislými na T lymfocytech</vt:lpstr>
      <vt:lpstr>Snímek 48</vt:lpstr>
      <vt:lpstr>Snímek 49</vt:lpstr>
      <vt:lpstr>Protilátková odpověď při opakované infekci</vt:lpstr>
      <vt:lpstr>Snímek 51</vt:lpstr>
      <vt:lpstr>Snímek 52</vt:lpstr>
      <vt:lpstr>Dynamika tvorby protilátek  při primární a sekundární odpovědi</vt:lpstr>
      <vt:lpstr>Slizniční a kožní imunitní systém</vt:lpstr>
      <vt:lpstr>Funkce a struktura slizničního a kožního imunitního systému  sliznice  a kůže jsou ve stálém kontaktu s vnějším prostředím, proto je zde soustředěno asi 80% imunokompetentních buněk   kůže – bariéra proti mechanickému, fyzikálnímu a chemickému poškození a proti průniku mikroorganismů,  u člověka představuje povrch asi 1,5 m2  slizniční imunitní systém – brání průniku patogenních mikroorganismů a rozvoji sebepoškozujících zánětlivých imunitních reakcí proti patogenům a neškodným antigenům z vnějšího prostředí, sliznice mají plochu asi 400 m2</vt:lpstr>
      <vt:lpstr> Přirozené neimunitní obranné mechanismy:   Mechanické obranné mechanismy – neporušený povrch sliznic a epitelií; řasinkový epitel pomáhá odstraňovat antigeny zachycené v hlenu, k jejich odstranění napomáhá i kašel, kýchání, zvracení a průjem; longitudinální tok vzduchu v dýchacích cestách a tekutiny v močových cestách  Chemické obranné mechanismy – mastné kyseliny na povrchu kůže; lysozym obsažený ve slinách, slzách a na sliznicích narušuje bakteriální stěnu; kyselina chlorovodíková v žaludeční šťávě ničí choroboplodné zárodky; antimikrobiální peptidy produkované epitelovými buňkami narušují membránu patogenních organismů (jsou součástí přirozené imunity), kyselé pH moče brání růstu patogenů </vt:lpstr>
      <vt:lpstr>Snímek 57</vt:lpstr>
      <vt:lpstr>Struktura slizničního imunitního systému  MALT (mucous associated lymphoid tissue)           BALT (bronchus associated lymphoid tissue)           GALT (gut associated lymphoid tissue)                             NALT (nasal-associated lymphoid tissue)      o-MALT (organizovaný) – je tvořen lymfoidními folikuly  pod sliznicí; patrové a nosní mandle, apendix, Peyerovy plaky  d-MALT (difúzní) – je tvořen leukocyty difuzně rozprostřenými v lamina propria (T a B lymfocyty, makrofágy, neutrofily, eozinofily a žírné bb.)</vt:lpstr>
      <vt:lpstr>Humorální mechanismy slizničního imunitního  systému s IgA  * sekreční imunoglobulin A    * nejvýznamější slizniční imunoglobulin; přítomný i v mateřském mléce  * transcytoza – IgA je přes epitel transportován pomocí transportního Fc receptoru (poly-Ig-receptor), na luminální straně je IgA odštěpen i s částí receptoru  tzv. sekreční komponentou, která chrání Ig před střevními proteázami  * neutralizace antigenů na sliznicích - imunitní exkluze (komplexy IgA s bakt. toxiny, mikroorganismy jsou eliminovány z organismu), neaktivuje komplement (nepoškozuje sliznice), komplexy s IgA se mohou vázat na  Fc receptory fagocytů (odstranění fagocytozou)    * imunokomplexy s IgA mohou být zachyceny v Peyerových placích    a mohou indukovat aktivní imunitní odpověď proti patogenům, které    pronikly do sliznice – imunitní eliminace (může vést i k poškození tkání př. NSZ)</vt:lpstr>
      <vt:lpstr> s IgM  * sekreční imunoglobulin M   * uplatňuje se u novorozenců a selektivního deficitu IgA  * více náchylný k degradaci střevními proteázami  * neutralizace antigenů na slizničních površích (imunitní exkluze)  IgG  * dostává se na sliznice difúzí  * uplatňuje se zvláště v dolních dýchacích cestách</vt:lpstr>
      <vt:lpstr>Indukce slizniční imunitní reakce  Orální tolerance * většina antigenů podaných perorálně vyvolá supresi specifické imunity (rozhodující je velikost antigenní částice, malé částice jsou eliminovány  imunitní exkluzí)  Indukce slizniční imunitní reakce M-buňky - specializované enterocyty, které zajišťují                    transport Ag přes slizniční povrch (endocytují Ag z okolí)                 - jsou v těsném kontaktu s lymfocyty a APC   * Tr lymfocyty (regulační) – přítomné ve sliznicích, zásadní pro navození tolerance, produkce IL-10 a TGF-beta   Slizniční imunizace vede ke stimulaci TH2 a TH3 lymfocytů a produkci IgA</vt:lpstr>
      <vt:lpstr>Snímek 62</vt:lpstr>
      <vt:lpstr>Kožní imunitní systém  epidermis * keratinocyty - sekrece cytokinů (IL-1, 6, TNF, IL-10, TGFb)                         - exprese MHCgpII → mohou sloužit jako APC   * Langerhansovy bb. – kožní dendritické bb. (APC) – po pohlcení Ag migrují    do lymfat. uzlin a prezentují antigen T lymfocytům   * rozptýlené intraepiteliální lymfocyty    dermis * fibroblasty - produkce kolagenu                        - podílejí se na odstraňování apoptotických bb.  * mastocyty- zánětlivé a alergické reakce (histamin, serotonin)  * T lymfocyty (malé množství)  * cévy, vlasové folikuly, potní a mazové žlázy</vt:lpstr>
      <vt:lpstr>Možnosti zevního ovlivnění  imunitního systému </vt:lpstr>
      <vt:lpstr>Substituční léčba</vt:lpstr>
      <vt:lpstr>Imunomodulace</vt:lpstr>
      <vt:lpstr>Nespecifická imunosupresivní léčba</vt:lpstr>
      <vt:lpstr>Snímek 68</vt:lpstr>
      <vt:lpstr>Protizánětlivá a antialergická léčba</vt:lpstr>
      <vt:lpstr>Nespecifická imunostimulační léčba  </vt:lpstr>
      <vt:lpstr>Antigenně specifická imunomodulační léčba</vt:lpstr>
      <vt:lpstr>Snímek 72</vt:lpstr>
      <vt:lpstr>Snímek 73</vt:lpstr>
      <vt:lpstr>Děkuji za pozornost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Mamka</dc:creator>
  <cp:lastModifiedBy>vachovam</cp:lastModifiedBy>
  <cp:revision>248</cp:revision>
  <dcterms:created xsi:type="dcterms:W3CDTF">2014-03-17T17:03:52Z</dcterms:created>
  <dcterms:modified xsi:type="dcterms:W3CDTF">2017-03-22T12:51:17Z</dcterms:modified>
</cp:coreProperties>
</file>