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60"/>
  </p:notesMasterIdLst>
  <p:sldIdLst>
    <p:sldId id="369" r:id="rId2"/>
    <p:sldId id="371" r:id="rId3"/>
    <p:sldId id="357" r:id="rId4"/>
    <p:sldId id="366" r:id="rId5"/>
    <p:sldId id="368" r:id="rId6"/>
    <p:sldId id="367" r:id="rId7"/>
    <p:sldId id="380" r:id="rId8"/>
    <p:sldId id="379" r:id="rId9"/>
    <p:sldId id="256" r:id="rId10"/>
    <p:sldId id="265" r:id="rId11"/>
    <p:sldId id="257" r:id="rId12"/>
    <p:sldId id="264" r:id="rId13"/>
    <p:sldId id="263" r:id="rId14"/>
    <p:sldId id="262" r:id="rId15"/>
    <p:sldId id="261" r:id="rId16"/>
    <p:sldId id="260" r:id="rId17"/>
    <p:sldId id="271" r:id="rId18"/>
    <p:sldId id="268" r:id="rId19"/>
    <p:sldId id="259" r:id="rId20"/>
    <p:sldId id="267" r:id="rId21"/>
    <p:sldId id="266" r:id="rId22"/>
    <p:sldId id="283" r:id="rId23"/>
    <p:sldId id="273" r:id="rId24"/>
    <p:sldId id="274" r:id="rId25"/>
    <p:sldId id="302" r:id="rId26"/>
    <p:sldId id="311" r:id="rId27"/>
    <p:sldId id="309" r:id="rId28"/>
    <p:sldId id="308" r:id="rId29"/>
    <p:sldId id="365" r:id="rId30"/>
    <p:sldId id="306" r:id="rId31"/>
    <p:sldId id="305" r:id="rId32"/>
    <p:sldId id="363" r:id="rId33"/>
    <p:sldId id="304" r:id="rId34"/>
    <p:sldId id="320" r:id="rId35"/>
    <p:sldId id="289" r:id="rId36"/>
    <p:sldId id="288" r:id="rId37"/>
    <p:sldId id="291" r:id="rId38"/>
    <p:sldId id="287" r:id="rId39"/>
    <p:sldId id="286" r:id="rId40"/>
    <p:sldId id="316" r:id="rId41"/>
    <p:sldId id="381" r:id="rId42"/>
    <p:sldId id="317" r:id="rId43"/>
    <p:sldId id="312" r:id="rId44"/>
    <p:sldId id="313" r:id="rId45"/>
    <p:sldId id="372" r:id="rId46"/>
    <p:sldId id="373" r:id="rId47"/>
    <p:sldId id="374" r:id="rId48"/>
    <p:sldId id="323" r:id="rId49"/>
    <p:sldId id="347" r:id="rId50"/>
    <p:sldId id="348" r:id="rId51"/>
    <p:sldId id="349" r:id="rId52"/>
    <p:sldId id="350" r:id="rId53"/>
    <p:sldId id="352" r:id="rId54"/>
    <p:sldId id="351" r:id="rId55"/>
    <p:sldId id="353" r:id="rId56"/>
    <p:sldId id="355" r:id="rId57"/>
    <p:sldId id="375" r:id="rId58"/>
    <p:sldId id="378" r:id="rId5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3F5F7"/>
    <a:srgbClr val="0066FF"/>
    <a:srgbClr val="66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324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FDD4F62D-23B7-439A-8635-B99F8D0657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86FA-5AD2-4408-87F0-FF743558F7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75B9-A885-4E83-A46C-7E7C350604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A7EA-E867-42A7-BED1-B82406EBE0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B753-C801-4AEA-98DC-C09F387AEC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F15E-7F9D-4EC5-A27E-EEB14347D0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29EE-CE4A-4662-A0BE-D54DAF1394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7778C-CECB-45F5-9D42-031B5DC471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43A4-1E04-4D08-BACA-2AFF2CE8B1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66278-582F-4E06-8D80-E3B1BE53D5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3EF7-BCDD-48DE-A28A-53B0FBEDE1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835CC-F69E-47B2-9105-C66D507BF2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BE1D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32E3DC7-B4D2-406F-BE68-C73031F632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efanet.lfp.cuni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h5A0gtuLE" TargetMode="External"/><Relationship Id="rId2" Type="http://schemas.openxmlformats.org/officeDocument/2006/relationships/hyperlink" Target="https://www.youtube.com/watch?v=vbWYz9XDtL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1857375"/>
            <a:ext cx="4214813" cy="928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b="1" dirty="0" smtClean="0"/>
              <a:t>Imunologie</a:t>
            </a:r>
          </a:p>
          <a:p>
            <a:pPr>
              <a:defRPr/>
            </a:pPr>
            <a:endParaRPr lang="cs-CZ" sz="2000" b="1" dirty="0" smtClean="0"/>
          </a:p>
          <a:p>
            <a:pPr>
              <a:defRPr/>
            </a:pPr>
            <a:r>
              <a:rPr lang="cs-CZ" sz="6000" b="1" dirty="0" smtClean="0"/>
              <a:t>seminář 1</a:t>
            </a:r>
            <a:endParaRPr lang="cs-CZ" sz="6000" b="1" dirty="0"/>
          </a:p>
        </p:txBody>
      </p:sp>
      <p:pic>
        <p:nvPicPr>
          <p:cNvPr id="2051" name="Obrázek 7" descr="https://encrypted-tbn0.gstatic.com/images?q=tbn:ANd9GcTeWng1NO6li93xgbOw06rgLn2-VXaQ3KUPH2RaXcDKR7s-PrH3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714375"/>
            <a:ext cx="59293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ovéPole 6"/>
          <p:cNvSpPr txBox="1">
            <a:spLocks noChangeArrowheads="1"/>
          </p:cNvSpPr>
          <p:nvPr/>
        </p:nvSpPr>
        <p:spPr bwMode="auto">
          <a:xfrm>
            <a:off x="5072063" y="5643563"/>
            <a:ext cx="29146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400">
                <a:solidFill>
                  <a:schemeClr val="bg1"/>
                </a:solidFill>
                <a:latin typeface="Book Antiqua" pitchFamily="18" charset="0"/>
              </a:rPr>
              <a:t>J. Ochotná</a:t>
            </a:r>
          </a:p>
          <a:p>
            <a:pPr eaLnBrk="1" hangingPunct="1"/>
            <a:r>
              <a:rPr lang="cs-CZ" altLang="cs-CZ" sz="2400"/>
              <a:t>j.ochotna@seznam.cz</a:t>
            </a:r>
          </a:p>
          <a:p>
            <a:pPr eaLnBrk="1" hangingPunct="1"/>
            <a:endParaRPr lang="cs-CZ" altLang="cs-CZ"/>
          </a:p>
        </p:txBody>
      </p:sp>
      <p:sp>
        <p:nvSpPr>
          <p:cNvPr id="2053" name="TextovéPole 8"/>
          <p:cNvSpPr txBox="1">
            <a:spLocks noChangeArrowheads="1"/>
          </p:cNvSpPr>
          <p:nvPr/>
        </p:nvSpPr>
        <p:spPr bwMode="auto">
          <a:xfrm>
            <a:off x="3286125" y="2500313"/>
            <a:ext cx="292258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cs-CZ" altLang="cs-CZ">
                <a:latin typeface="Book Antiqua" pitchFamily="18" charset="0"/>
              </a:rPr>
              <a:t>Imunologie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>
                <a:latin typeface="Book Antiqua" pitchFamily="18" charset="0"/>
              </a:rPr>
              <a:t>seminář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5905500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Hlavní funkce imunitního systému</a:t>
            </a:r>
            <a:r>
              <a:rPr lang="cs-CZ" altLang="cs-CZ" sz="2800" b="1" smtClean="0">
                <a:effectLst/>
                <a:latin typeface="Book Antiqua" pitchFamily="18" charset="0"/>
              </a:rPr>
              <a:t/>
            </a:r>
            <a:br>
              <a:rPr lang="cs-CZ" altLang="cs-CZ" sz="2800" b="1" smtClean="0">
                <a:effectLst/>
                <a:latin typeface="Book Antiqua" pitchFamily="18" charset="0"/>
              </a:rPr>
            </a:br>
            <a:r>
              <a:rPr lang="cs-CZ" altLang="cs-CZ" sz="2800" b="1" smtClean="0">
                <a:effectLst/>
                <a:latin typeface="Book Antiqua" pitchFamily="18" charset="0"/>
              </a:rPr>
              <a:t/>
            </a:r>
            <a:br>
              <a:rPr lang="cs-CZ" altLang="cs-CZ" sz="2800" b="1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effectLst/>
                <a:latin typeface="Book Antiqua" pitchFamily="18" charset="0"/>
              </a:rPr>
              <a:t>	</a:t>
            </a: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obranyschopnost </a:t>
            </a:r>
            <a:b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	</a:t>
            </a: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autotolerance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	</a:t>
            </a: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imunitní dohled</a:t>
            </a:r>
            <a:endParaRPr lang="cs-CZ" altLang="cs-CZ" sz="280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679450"/>
            <a:ext cx="8501063" cy="617855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dirty="0" smtClean="0">
                <a:solidFill>
                  <a:srgbClr val="0000FF"/>
                </a:solidFill>
                <a:effectLst/>
                <a:latin typeface="Trebuchet MS" pitchFamily="34" charset="0"/>
              </a:rPr>
              <a:t>Antigen (imunogen)</a:t>
            </a:r>
            <a:r>
              <a:rPr lang="cs-CZ" sz="2000" dirty="0">
                <a:solidFill>
                  <a:srgbClr val="0000FF"/>
                </a:solidFill>
                <a:effectLst/>
                <a:latin typeface="Trebuchet MS" pitchFamily="34" charset="0"/>
              </a:rPr>
              <a:t/>
            </a:r>
            <a:br>
              <a:rPr lang="cs-CZ" sz="2000" dirty="0">
                <a:solidFill>
                  <a:srgbClr val="0000FF"/>
                </a:solidFill>
                <a:effectLst/>
                <a:latin typeface="Trebuchet MS" pitchFamily="34" charset="0"/>
              </a:rPr>
            </a:br>
            <a:r>
              <a:rPr lang="cs-CZ" sz="2000" dirty="0">
                <a:solidFill>
                  <a:srgbClr val="0000FF"/>
                </a:solidFill>
                <a:effectLst/>
                <a:latin typeface="Trebuchet MS" pitchFamily="34" charset="0"/>
              </a:rPr>
              <a:t/>
            </a:r>
            <a:br>
              <a:rPr lang="cs-CZ" sz="2000" dirty="0">
                <a:solidFill>
                  <a:srgbClr val="0000FF"/>
                </a:solidFill>
                <a:effectLst/>
                <a:latin typeface="Trebuchet MS" pitchFamily="34" charset="0"/>
              </a:rPr>
            </a:br>
            <a:r>
              <a:rPr lang="cs-CZ" sz="20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= látka, kterou imunitní systém rozpoznává a reaguje na ni</a:t>
            </a:r>
            <a:b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18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18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1800" dirty="0" smtClean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P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roteiny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nebo polysacharidy </a:t>
            </a:r>
            <a:b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18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18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 &gt;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5 </a:t>
            </a:r>
            <a:r>
              <a:rPr lang="cs-CZ" sz="2400" dirty="0" err="1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kDa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 (optimální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velikost 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je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cca 40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kDa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)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cs-CZ" sz="2400" dirty="0" smtClean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</a:br>
            <a:r>
              <a:rPr lang="cs-CZ" sz="2400" dirty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cs-CZ" sz="2400" dirty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</a:br>
            <a:r>
              <a:rPr lang="cs-CZ" sz="2400" dirty="0">
                <a:effectLst/>
                <a:latin typeface="Book Antiqua" pitchFamily="18" charset="0"/>
                <a:ea typeface="Batang" pitchFamily="18" charset="-127"/>
              </a:rPr>
              <a:t> </a:t>
            </a:r>
            <a:r>
              <a:rPr lang="cs-CZ" sz="1800" dirty="0"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1800" dirty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2400" b="1" dirty="0" err="1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autoantigen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</a:rPr>
              <a:t> 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1800" dirty="0" smtClean="0"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1800" dirty="0" smtClean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2400" b="1" dirty="0" err="1" smtClean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exoantigen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  <a:t> 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2400" dirty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1800" dirty="0"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1800" dirty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alergen </a:t>
            </a:r>
            <a:r>
              <a:rPr lang="cs-CZ" sz="2400" dirty="0">
                <a:latin typeface="Book Antiqua" pitchFamily="18" charset="0"/>
                <a:ea typeface="Batang" pitchFamily="18" charset="-127"/>
              </a:rPr>
              <a:t/>
            </a:r>
            <a:br>
              <a:rPr lang="cs-CZ" sz="2400" dirty="0">
                <a:latin typeface="Book Antiqua" pitchFamily="18" charset="0"/>
                <a:ea typeface="Batang" pitchFamily="18" charset="-127"/>
              </a:rPr>
            </a:br>
            <a:endParaRPr lang="cs-CZ" sz="2400" dirty="0">
              <a:latin typeface="Book Antiqua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dirty="0">
                <a:cs typeface="Times New Roman" pitchFamily="18" charset="0"/>
              </a:rPr>
              <a:t/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8313" y="1557338"/>
            <a:ext cx="79930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rgbClr val="0000FF"/>
                </a:solidFill>
                <a:latin typeface="Book Antiqua" pitchFamily="18" charset="0"/>
                <a:cs typeface="+mn-cs"/>
              </a:rPr>
              <a:t>Hapten</a:t>
            </a:r>
          </a:p>
          <a:p>
            <a:pPr eaLnBrk="1" hangingPunct="1">
              <a:defRPr/>
            </a:pPr>
            <a:endParaRPr lang="cs-CZ" sz="3200" dirty="0">
              <a:solidFill>
                <a:srgbClr val="0000FF"/>
              </a:solidFill>
              <a:latin typeface="Book Antiqua" pitchFamily="18" charset="0"/>
              <a:cs typeface="+mn-cs"/>
            </a:endParaRPr>
          </a:p>
          <a:p>
            <a:pPr eaLnBrk="1" hangingPunct="1">
              <a:defRPr/>
            </a:pPr>
            <a:r>
              <a:rPr lang="cs-CZ" sz="2400" b="0" dirty="0">
                <a:latin typeface="Book Antiqua" pitchFamily="18" charset="0"/>
                <a:cs typeface="+mn-cs"/>
              </a:rPr>
              <a:t>= malá molekula, která je schopna vyvolat specifickou imunitní odpověď </a:t>
            </a:r>
            <a:r>
              <a:rPr lang="cs-CZ" sz="2400" dirty="0">
                <a:latin typeface="Book Antiqua" pitchFamily="18" charset="0"/>
                <a:cs typeface="+mn-cs"/>
              </a:rPr>
              <a:t>pouze po navázání na </a:t>
            </a:r>
            <a:r>
              <a:rPr lang="cs-CZ" sz="2400" dirty="0" err="1">
                <a:latin typeface="Book Antiqua" pitchFamily="18" charset="0"/>
                <a:cs typeface="+mn-cs"/>
              </a:rPr>
              <a:t>makromolekulový</a:t>
            </a:r>
            <a:r>
              <a:rPr lang="cs-CZ" sz="2400" dirty="0">
                <a:latin typeface="Book Antiqua" pitchFamily="18" charset="0"/>
                <a:cs typeface="+mn-cs"/>
              </a:rPr>
              <a:t> nosič</a:t>
            </a:r>
            <a:r>
              <a:rPr lang="cs-CZ" sz="2400" b="0" dirty="0">
                <a:latin typeface="Book Antiqua" pitchFamily="18" charset="0"/>
                <a:cs typeface="+mn-cs"/>
              </a:rPr>
              <a:t> </a:t>
            </a:r>
          </a:p>
          <a:p>
            <a:pPr eaLnBrk="1" hangingPunct="1">
              <a:defRPr/>
            </a:pPr>
            <a:endParaRPr lang="cs-CZ" sz="2400" b="0" dirty="0">
              <a:latin typeface="Book Antiqua" pitchFamily="18" charset="0"/>
              <a:cs typeface="+mn-cs"/>
            </a:endParaRPr>
          </a:p>
          <a:p>
            <a:pPr eaLnBrk="1" hangingPunct="1">
              <a:defRPr/>
            </a:pPr>
            <a:endParaRPr lang="cs-CZ" sz="2400" b="0" dirty="0">
              <a:latin typeface="Book Antiqua" pitchFamily="18" charset="0"/>
              <a:cs typeface="+mn-cs"/>
            </a:endParaRPr>
          </a:p>
          <a:p>
            <a:pPr eaLnBrk="1" hangingPunct="1">
              <a:defRPr/>
            </a:pPr>
            <a:r>
              <a:rPr lang="cs-CZ" sz="2400" b="0" dirty="0">
                <a:latin typeface="Book Antiqua" pitchFamily="18" charset="0"/>
                <a:cs typeface="+mn-cs"/>
              </a:rPr>
              <a:t>Typicky léky (např. penicilinová ATB, </a:t>
            </a:r>
            <a:r>
              <a:rPr lang="cs-CZ" sz="2400" b="0" dirty="0" err="1">
                <a:latin typeface="Book Antiqua" pitchFamily="18" charset="0"/>
                <a:cs typeface="+mn-cs"/>
              </a:rPr>
              <a:t>hydralazin</a:t>
            </a:r>
            <a:r>
              <a:rPr lang="cs-CZ" sz="2400" b="0" dirty="0">
                <a:latin typeface="Book Antiqua" pitchFamily="18" charset="0"/>
                <a:cs typeface="+mn-cs"/>
              </a:rPr>
              <a:t>)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000125"/>
            <a:ext cx="27305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1557338"/>
            <a:ext cx="8072438" cy="5113337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Epitop</a:t>
            </a: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= část antigenu, která je rozpoznávána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imunitním systémem (lymfocyty- BCR, TCR; Ig)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Zkříženě reagující antigeny – sdílí jeden a více stejných nebo podobných epitopů</a:t>
            </a: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endParaRPr lang="cs-CZ" altLang="cs-CZ" sz="2400" smtClean="0">
              <a:effectLst/>
              <a:latin typeface="Book Antiqua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85750"/>
            <a:ext cx="389731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143000"/>
            <a:ext cx="77724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cs-CZ" altLang="cs-CZ" sz="3200" b="1" smtClean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cs-CZ" altLang="cs-CZ" sz="3200" b="1" smtClean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cs-CZ" altLang="cs-CZ" sz="3200" b="1" smtClean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cs-CZ" altLang="cs-CZ" sz="3200" b="1" smtClean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cs-CZ" altLang="cs-CZ" sz="3200" b="1" smtClean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Interakce antigen – protilátka</a:t>
            </a:r>
            <a:b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Vazebná místa protilátek </a:t>
            </a:r>
            <a:r>
              <a:rPr lang="cs-CZ" altLang="cs-CZ" sz="2400" smtClean="0">
                <a:effectLst/>
                <a:latin typeface="Book Antiqua" pitchFamily="18" charset="0"/>
              </a:rPr>
              <a:t>(</a:t>
            </a: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paratop</a:t>
            </a:r>
            <a:r>
              <a:rPr lang="cs-CZ" altLang="cs-CZ" sz="2400" smtClean="0">
                <a:effectLst/>
                <a:latin typeface="Book Antiqua" pitchFamily="18" charset="0"/>
              </a:rPr>
              <a:t>) </a:t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tvoří nekovalentní komplexy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s odpovídajícími místy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na molekulách antigenů </a:t>
            </a:r>
            <a:r>
              <a:rPr lang="cs-CZ" altLang="cs-CZ" sz="2400" smtClean="0">
                <a:effectLst/>
                <a:latin typeface="Book Antiqua" pitchFamily="18" charset="0"/>
              </a:rPr>
              <a:t>(</a:t>
            </a: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epitop</a:t>
            </a:r>
            <a:r>
              <a:rPr lang="cs-CZ" altLang="cs-CZ" sz="2400" smtClean="0">
                <a:effectLst/>
                <a:latin typeface="Book Antiqua" pitchFamily="18" charset="0"/>
              </a:rPr>
              <a:t>)</a:t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Komplex antigen-protilátka je reverzibilní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714500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420938"/>
            <a:ext cx="8061325" cy="18288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Typy antigenů z hlediska prezentace antigenů </a:t>
            </a:r>
            <a: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 1) </a:t>
            </a:r>
            <a:r>
              <a:rPr lang="cs-CZ" altLang="cs-CZ" sz="2400" b="1" u="sng" smtClean="0">
                <a:solidFill>
                  <a:srgbClr val="0000FF"/>
                </a:solidFill>
                <a:effectLst/>
                <a:latin typeface="Book Antiqua" pitchFamily="18" charset="0"/>
              </a:rPr>
              <a:t>thymus dependentní antigeny</a:t>
            </a:r>
            <a:r>
              <a:rPr lang="cs-CZ" altLang="cs-CZ" sz="240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Častější, jde o většinu proteinových Ag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Specifická humorální imunitní odpověď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na antigen vyžaduje spolupráci s  T</a:t>
            </a:r>
            <a:r>
              <a:rPr lang="cs-CZ" altLang="cs-CZ" sz="2400" baseline="-25000" smtClean="0">
                <a:solidFill>
                  <a:schemeClr val="tx1"/>
                </a:solidFill>
                <a:effectLst/>
                <a:latin typeface="Book Antiqua" pitchFamily="18" charset="0"/>
              </a:rPr>
              <a:t>H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lymfocyty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Pomoc realizována ve formě cytokinů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secernovaných T</a:t>
            </a:r>
            <a:r>
              <a:rPr lang="cs-CZ" altLang="cs-CZ" sz="2400" baseline="-25000" smtClean="0">
                <a:solidFill>
                  <a:schemeClr val="tx1"/>
                </a:solidFill>
                <a:effectLst/>
                <a:latin typeface="Book Antiqua" pitchFamily="18" charset="0"/>
              </a:rPr>
              <a:t>H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lymfocyty</a:t>
            </a:r>
            <a:r>
              <a:rPr lang="cs-CZ" altLang="cs-CZ" sz="2400" smtClean="0">
                <a:effectLst/>
                <a:latin typeface="Arial" charset="0"/>
              </a:rPr>
              <a:t/>
            </a:r>
            <a:br>
              <a:rPr lang="cs-CZ" altLang="cs-CZ" sz="2400" smtClean="0">
                <a:effectLst/>
                <a:latin typeface="Arial" charset="0"/>
              </a:rPr>
            </a:br>
            <a:endParaRPr lang="cs-CZ" altLang="cs-CZ" sz="2400" smtClean="0">
              <a:effectLst/>
              <a:latin typeface="Arial" charset="0"/>
            </a:endParaRPr>
          </a:p>
        </p:txBody>
      </p:sp>
      <p:pic>
        <p:nvPicPr>
          <p:cNvPr id="16387" name="Picture 2" descr="F:\Výuka\Obrázky výuka\T závislá imun odpově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213" y="1628775"/>
            <a:ext cx="23637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484313"/>
            <a:ext cx="7772400" cy="2765425"/>
          </a:xfrm>
        </p:spPr>
        <p:txBody>
          <a:bodyPr/>
          <a:lstStyle/>
          <a:p>
            <a:pPr algn="l" eaLnBrk="1" hangingPunct="1"/>
            <a:r>
              <a:rPr lang="cs-CZ" altLang="cs-CZ" sz="28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Typy antigenů z hlediska prezentace antigenů </a:t>
            </a:r>
            <a: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 2) </a:t>
            </a:r>
            <a:r>
              <a:rPr lang="cs-CZ" altLang="cs-CZ" sz="2400" b="1" u="sng" smtClean="0">
                <a:solidFill>
                  <a:srgbClr val="0000FF"/>
                </a:solidFill>
                <a:effectLst/>
                <a:latin typeface="Book Antiqua" pitchFamily="18" charset="0"/>
              </a:rPr>
              <a:t>thymus independentní antigeny</a:t>
            </a:r>
            <a:r>
              <a:rPr lang="cs-CZ" altLang="cs-CZ" sz="2400" b="1" u="sng" smtClean="0">
                <a:effectLst/>
                <a:latin typeface="Book Antiqua" pitchFamily="18" charset="0"/>
              </a:rPr>
              <a:t/>
            </a:r>
            <a:br>
              <a:rPr lang="cs-CZ" altLang="cs-CZ" sz="2400" b="1" u="sng" smtClean="0">
                <a:effectLst/>
                <a:latin typeface="Book Antiqua" pitchFamily="18" charset="0"/>
              </a:rPr>
            </a:br>
            <a:r>
              <a:rPr lang="cs-CZ" altLang="cs-CZ" sz="2400" b="1" u="sng" smtClean="0">
                <a:effectLst/>
                <a:latin typeface="Book Antiqua" pitchFamily="18" charset="0"/>
              </a:rPr>
              <a:t/>
            </a:r>
            <a:br>
              <a:rPr lang="cs-CZ" altLang="cs-CZ" sz="2400" b="1" u="sng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U malého počtu antigenů může být tvorba protilátek indukována přímo bez spoluúčasti T-lymfocytů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Jedná se zvláště o bakteriální polysacharidy, lipopolysacharidy a polymerní formy proteinů (např.</a:t>
            </a:r>
            <a:r>
              <a:rPr lang="cs-CZ" altLang="cs-CZ" sz="2400" i="1" smtClean="0">
                <a:solidFill>
                  <a:schemeClr val="tx1"/>
                </a:solidFill>
                <a:effectLst/>
                <a:latin typeface="Book Antiqua" pitchFamily="18" charset="0"/>
              </a:rPr>
              <a:t>Haemophilus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, </a:t>
            </a:r>
            <a:r>
              <a:rPr lang="cs-CZ" altLang="cs-CZ" sz="2400" i="1" smtClean="0">
                <a:solidFill>
                  <a:schemeClr val="tx1"/>
                </a:solidFill>
                <a:effectLst/>
                <a:latin typeface="Book Antiqua" pitchFamily="18" charset="0"/>
              </a:rPr>
              <a:t>Str.pneumoniae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) </a:t>
            </a: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endParaRPr lang="cs-CZ" altLang="cs-CZ" sz="2400" smtClean="0">
              <a:effectLst/>
              <a:latin typeface="Book Antiqua" pitchFamily="18" charset="0"/>
            </a:endParaRPr>
          </a:p>
        </p:txBody>
      </p:sp>
      <p:grpSp>
        <p:nvGrpSpPr>
          <p:cNvPr id="17411" name="Skupina 6"/>
          <p:cNvGrpSpPr>
            <a:grpSpLocks/>
          </p:cNvGrpSpPr>
          <p:nvPr/>
        </p:nvGrpSpPr>
        <p:grpSpPr bwMode="auto">
          <a:xfrm>
            <a:off x="5940425" y="4076700"/>
            <a:ext cx="2947988" cy="2449513"/>
            <a:chOff x="3828796" y="285728"/>
            <a:chExt cx="4915153" cy="4519809"/>
          </a:xfrm>
        </p:grpSpPr>
        <p:pic>
          <p:nvPicPr>
            <p:cNvPr id="17412" name="Obrázek 4" descr="http://spot.pcc.edu/%7Ejvolpe/b/bi234/lec/8_9defenses/defensesII/fig16.12_T-independentBin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9124" y="285728"/>
              <a:ext cx="4314825" cy="446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TextovéPole 5"/>
            <p:cNvSpPr txBox="1">
              <a:spLocks noChangeArrowheads="1"/>
            </p:cNvSpPr>
            <p:nvPr/>
          </p:nvSpPr>
          <p:spPr bwMode="auto">
            <a:xfrm>
              <a:off x="3828796" y="4405428"/>
              <a:ext cx="3257623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2000"/>
                <a:t>T-independent pathway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924175"/>
            <a:ext cx="8137525" cy="1828800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Superantigeny</a:t>
            </a: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4000" b="1" baseline="-15000" smtClean="0">
                <a:solidFill>
                  <a:schemeClr val="tx1"/>
                </a:solidFill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proteiny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(mikrobiální produkty)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4000" b="1" baseline="-15000" smtClean="0">
                <a:solidFill>
                  <a:schemeClr val="tx1"/>
                </a:solidFill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stimulují polyklonálně a masivně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4000" b="1" baseline="-15000" smtClean="0">
                <a:solidFill>
                  <a:schemeClr val="tx1"/>
                </a:solidFill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masivní aktivací T lymfocytů mohou způsobit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šokové stavy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4000" b="1" baseline="-15000" smtClean="0">
                <a:solidFill>
                  <a:schemeClr val="tx1"/>
                </a:solidFill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např.bakteriální toxiny (</a:t>
            </a:r>
            <a:r>
              <a:rPr lang="cs-CZ" altLang="cs-CZ" sz="2400" i="1" smtClean="0">
                <a:solidFill>
                  <a:schemeClr val="tx1"/>
                </a:solidFill>
                <a:effectLst/>
                <a:latin typeface="Book Antiqua" pitchFamily="18" charset="0"/>
              </a:rPr>
              <a:t>Staph.aureus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, </a:t>
            </a:r>
            <a:r>
              <a:rPr lang="cs-CZ" altLang="cs-CZ" sz="2400" i="1" smtClean="0">
                <a:solidFill>
                  <a:schemeClr val="tx1"/>
                </a:solidFill>
                <a:effectLst/>
                <a:latin typeface="Book Antiqua" pitchFamily="18" charset="0"/>
              </a:rPr>
              <a:t>Str.pyogenes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,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</a:t>
            </a:r>
            <a:r>
              <a:rPr lang="cs-CZ" altLang="cs-CZ" sz="2400" i="1" smtClean="0">
                <a:solidFill>
                  <a:schemeClr val="tx1"/>
                </a:solidFill>
                <a:effectLst/>
                <a:latin typeface="Book Antiqua" pitchFamily="18" charset="0"/>
              </a:rPr>
              <a:t>Pseud.aeruginosa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)</a:t>
            </a: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effectLst/>
                <a:latin typeface="Arial" charset="0"/>
              </a:rPr>
              <a:t/>
            </a:r>
            <a:br>
              <a:rPr lang="cs-CZ" altLang="cs-CZ" sz="2400" smtClean="0">
                <a:effectLst/>
                <a:latin typeface="Arial" charset="0"/>
              </a:rPr>
            </a:br>
            <a:r>
              <a:rPr lang="cs-CZ" altLang="cs-CZ" sz="2400" smtClean="0">
                <a:effectLst/>
              </a:rPr>
              <a:t/>
            </a:r>
            <a:br>
              <a:rPr lang="cs-CZ" altLang="cs-CZ" sz="2400" smtClean="0">
                <a:effectLst/>
              </a:rPr>
            </a:br>
            <a:endParaRPr lang="cs-CZ" altLang="cs-CZ" sz="2400" smtClean="0">
              <a:effectLst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60350"/>
            <a:ext cx="44735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143125"/>
            <a:ext cx="8029575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b="1" dirty="0">
                <a:solidFill>
                  <a:srgbClr val="0000FF"/>
                </a:solidFill>
                <a:effectLst/>
                <a:latin typeface="Book Antiqua" pitchFamily="18" charset="0"/>
              </a:rPr>
              <a:t>Sekvestrované antigeny</a:t>
            </a:r>
            <a:br>
              <a:rPr lang="cs-CZ" sz="3200" b="1" dirty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3200" b="1" dirty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sz="3200" b="1" dirty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= </a:t>
            </a:r>
            <a:r>
              <a:rPr lang="cs-CZ" sz="2400" dirty="0" err="1">
                <a:solidFill>
                  <a:schemeClr val="tx1"/>
                </a:solidFill>
                <a:effectLst/>
                <a:latin typeface="Book Antiqua" pitchFamily="18" charset="0"/>
              </a:rPr>
              <a:t>autoantigeny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, které jsou za normálních okolností před imunitním systémem ukryty a tudíž je nezná (</a:t>
            </a:r>
            <a:r>
              <a:rPr lang="cs-CZ" sz="2400" dirty="0" err="1">
                <a:solidFill>
                  <a:schemeClr val="tx1"/>
                </a:solidFill>
                <a:effectLst/>
                <a:latin typeface="Book Antiqua" pitchFamily="18" charset="0"/>
              </a:rPr>
              <a:t>např.oční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 čočka, </a:t>
            </a:r>
            <a:r>
              <a:rPr lang="cs-CZ" sz="2400" dirty="0" err="1">
                <a:solidFill>
                  <a:schemeClr val="tx1"/>
                </a:solidFill>
                <a:effectLst/>
                <a:latin typeface="Book Antiqua" pitchFamily="18" charset="0"/>
              </a:rPr>
              <a:t>testes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)</a:t>
            </a:r>
            <a:b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Jsou-li při poškození „odkryty“, může na ně imunitní systém zareagovat (jedna z teorií vzniku 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autoimunitních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procesů)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8288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Komponenty imunitního systému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571500" y="2857500"/>
            <a:ext cx="8229600" cy="1143000"/>
          </a:xfrm>
        </p:spPr>
        <p:txBody>
          <a:bodyPr/>
          <a:lstStyle/>
          <a:p>
            <a:r>
              <a:rPr lang="cs-CZ" altLang="cs-CZ" sz="4000" b="1" smtClean="0">
                <a:solidFill>
                  <a:srgbClr val="3333CC"/>
                </a:solidFill>
                <a:effectLst/>
                <a:latin typeface="Book Antiqua" pitchFamily="18" charset="0"/>
              </a:rPr>
              <a:t>Zkouška z imunologie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500063" y="3929063"/>
            <a:ext cx="8229600" cy="1571625"/>
          </a:xfrm>
        </p:spPr>
        <p:txBody>
          <a:bodyPr/>
          <a:lstStyle/>
          <a:p>
            <a:r>
              <a:rPr lang="cs-CZ" altLang="cs-CZ" sz="2800" smtClean="0">
                <a:effectLst/>
                <a:latin typeface="Book Antiqua" pitchFamily="18" charset="0"/>
              </a:rPr>
              <a:t>Počítačový test </a:t>
            </a:r>
          </a:p>
          <a:p>
            <a:r>
              <a:rPr lang="cs-CZ" altLang="cs-CZ" sz="2800" smtClean="0">
                <a:effectLst/>
                <a:latin typeface="Book Antiqua" pitchFamily="18" charset="0"/>
              </a:rPr>
              <a:t>Ústní zkouška</a:t>
            </a:r>
          </a:p>
        </p:txBody>
      </p:sp>
      <p:pic>
        <p:nvPicPr>
          <p:cNvPr id="3076" name="Obrázek 4" descr="https://encrypted-tbn0.gstatic.com/images?q=tbn:ANd9GcS1puhR-QPz5mTr04stvAwo2frWQnnvGRUvYcQzSuA_8QFoLQhi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357688"/>
            <a:ext cx="2214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Obdélník 5"/>
          <p:cNvSpPr>
            <a:spLocks noChangeArrowheads="1"/>
          </p:cNvSpPr>
          <p:nvPr/>
        </p:nvSpPr>
        <p:spPr bwMode="auto">
          <a:xfrm>
            <a:off x="642938" y="857250"/>
            <a:ext cx="81438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altLang="cs-CZ">
                <a:solidFill>
                  <a:srgbClr val="3333CC"/>
                </a:solidFill>
                <a:latin typeface="Book Antiqua" pitchFamily="18" charset="0"/>
              </a:rPr>
              <a:t>Podmínky pro udělení zápočtu</a:t>
            </a:r>
            <a:br>
              <a:rPr lang="cs-CZ" altLang="cs-CZ">
                <a:solidFill>
                  <a:srgbClr val="3333CC"/>
                </a:solidFill>
                <a:latin typeface="Book Antiqua" pitchFamily="18" charset="0"/>
              </a:rPr>
            </a:br>
            <a:endParaRPr lang="cs-CZ" altLang="cs-CZ" sz="2800" b="0">
              <a:latin typeface="Book Antiqua" pitchFamily="18" charset="0"/>
            </a:endParaRPr>
          </a:p>
          <a:p>
            <a:pPr eaLnBrk="1" hangingPunct="1"/>
            <a:endParaRPr lang="cs-CZ" altLang="cs-CZ">
              <a:solidFill>
                <a:srgbClr val="3333CC"/>
              </a:solidFill>
              <a:latin typeface="Book Antiqua" pitchFamily="18" charset="0"/>
            </a:endParaRPr>
          </a:p>
          <a:p>
            <a:pPr eaLnBrk="1" hangingPunct="1"/>
            <a:endParaRPr lang="cs-CZ" altLang="cs-CZ"/>
          </a:p>
        </p:txBody>
      </p:sp>
      <p:sp>
        <p:nvSpPr>
          <p:cNvPr id="8" name="Obdélník 7"/>
          <p:cNvSpPr/>
          <p:nvPr/>
        </p:nvSpPr>
        <p:spPr>
          <a:xfrm>
            <a:off x="571500" y="1643063"/>
            <a:ext cx="7715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cs-CZ" sz="2800" b="0" dirty="0">
                <a:latin typeface="Book Antiqua" pitchFamily="18" charset="0"/>
              </a:rPr>
              <a:t>  Povinná docházka na semináře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060575"/>
            <a:ext cx="7772400" cy="18288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rgbClr val="0000FF"/>
                </a:solidFill>
                <a:effectLst/>
                <a:latin typeface="Book Antiqua" pitchFamily="18" charset="0"/>
              </a:rPr>
              <a:t>Komponenty imunitního systému</a:t>
            </a:r>
            <a:r>
              <a:rPr lang="cs-CZ" sz="3200" b="1" dirty="0">
                <a:solidFill>
                  <a:srgbClr val="FFC000"/>
                </a:solidFill>
                <a:effectLst/>
                <a:latin typeface="Book Antiqua" pitchFamily="18" charset="0"/>
              </a:rPr>
              <a:t/>
            </a:r>
            <a:br>
              <a:rPr lang="cs-CZ" sz="3200" b="1" dirty="0">
                <a:solidFill>
                  <a:srgbClr val="FFC000"/>
                </a:solidFill>
                <a:effectLst/>
                <a:latin typeface="Book Antiqua" pitchFamily="18" charset="0"/>
              </a:rPr>
            </a:br>
            <a:r>
              <a:rPr lang="cs-CZ" sz="2000" dirty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sz="2000" dirty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000" dirty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sz="2000" dirty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000" dirty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sz="2000" dirty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  <a:t>lymfatické tkáně a orgány</a:t>
            </a:r>
            <a:b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  <a:t>buňky imunitního systému</a:t>
            </a:r>
            <a:b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  <a:t>molekuly imunitního systému</a:t>
            </a:r>
            <a:b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/>
                </a:solidFill>
              </a:rPr>
              <a:t/>
            </a:r>
            <a:br>
              <a:rPr lang="cs-CZ" sz="2400" b="1" dirty="0">
                <a:solidFill>
                  <a:schemeClr val="tx1"/>
                </a:solidFill>
              </a:rPr>
            </a:br>
            <a:endParaRPr lang="cs-CZ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997200"/>
            <a:ext cx="8059737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b="1" dirty="0">
                <a:solidFill>
                  <a:srgbClr val="0000FF"/>
                </a:solidFill>
                <a:effectLst/>
                <a:latin typeface="Book Antiqua" pitchFamily="18" charset="0"/>
              </a:rPr>
              <a:t>Lymfatické tkáně a orgány</a:t>
            </a:r>
            <a:r>
              <a:rPr lang="cs-CZ" sz="2800" b="1" dirty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sz="2800" b="1" dirty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</a:br>
            <a:r>
              <a:rPr lang="cs-CZ" sz="2400" b="1" u="sng" dirty="0">
                <a:solidFill>
                  <a:schemeClr val="tx1"/>
                </a:solidFill>
                <a:effectLst/>
                <a:latin typeface="Book Antiqua" pitchFamily="18" charset="0"/>
              </a:rPr>
              <a:t>Primární lymfatické tkáně a orgány</a:t>
            </a:r>
            <a:r>
              <a:rPr lang="cs-CZ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cs-CZ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sz="4000" b="1" baseline="-15000" dirty="0">
                <a:solidFill>
                  <a:schemeClr val="tx1"/>
                </a:solidFill>
                <a:effectLst/>
                <a:latin typeface="Book Antiqua" pitchFamily="18" charset="0"/>
              </a:rPr>
              <a:t>*</a:t>
            </a:r>
            <a:r>
              <a:rPr lang="cs-CZ" sz="2400" b="1" dirty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sz="2400" b="1" dirty="0">
                <a:solidFill>
                  <a:srgbClr val="0000FF"/>
                </a:solidFill>
                <a:effectLst/>
                <a:latin typeface="Book Antiqua" pitchFamily="18" charset="0"/>
              </a:rPr>
              <a:t>kostní </a:t>
            </a:r>
            <a:r>
              <a:rPr lang="cs-CZ" sz="2400" b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dřěň</a:t>
            </a:r>
            <a:r>
              <a:rPr lang="cs-CZ" sz="2400" b="1" dirty="0">
                <a:solidFill>
                  <a:srgbClr val="0000FF"/>
                </a:solidFill>
                <a:effectLst/>
                <a:latin typeface="Book Antiqua" pitchFamily="18" charset="0"/>
              </a:rPr>
              <a:t>, 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thymus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</a:b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</a:b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lang="cs-CZ" sz="4000" b="1" baseline="-150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*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místo vzniku, zrání a diferenciace 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</a:t>
            </a:r>
            <a:b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   imunokompetentních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buněk</a:t>
            </a:r>
            <a:b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sz="4000" b="1" baseline="-15000" dirty="0">
                <a:solidFill>
                  <a:schemeClr val="tx1"/>
                </a:solidFill>
                <a:effectLst/>
                <a:latin typeface="Book Antiqua" pitchFamily="18" charset="0"/>
              </a:rPr>
              <a:t>*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 nezralé lymfocyty zde získávají 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   svou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</a:rPr>
              <a:t>antigenní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specifitu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>
                <a:latin typeface="Arial" charset="0"/>
              </a:rPr>
              <a:t/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2400" dirty="0">
                <a:solidFill>
                  <a:schemeClr val="tx1"/>
                </a:solidFill>
                <a:latin typeface="Arial" charset="0"/>
              </a:rPr>
            </a:br>
            <a:endParaRPr lang="cs-CZ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31" name="irc_mi" descr="http://upload.wikimedia.org/wikipedia/commons/c/cf/Illu_thy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429000"/>
            <a:ext cx="273526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rc_mi" descr="http://ajurvedske-lazne.cz/sites/default/files/obrazky/dr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0713"/>
            <a:ext cx="286385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571750"/>
            <a:ext cx="7772400" cy="18288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altLang="cs-CZ" sz="2400" b="1" u="sng" smtClean="0">
                <a:solidFill>
                  <a:schemeClr val="tx1"/>
                </a:solidFill>
                <a:effectLst/>
                <a:latin typeface="Book Antiqua" pitchFamily="18" charset="0"/>
              </a:rPr>
              <a:t>Sekundární lymfatické tkáně a orgány</a:t>
            </a:r>
            <a:br>
              <a:rPr lang="cs-CZ" altLang="cs-CZ" sz="2400" b="1" u="sng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4000" b="1" baseline="-15000" smtClean="0">
                <a:effectLst/>
                <a:latin typeface="Book Antiqua" pitchFamily="18" charset="0"/>
              </a:rPr>
              <a:t>* 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místo setkání imunokompetentních bb. s Ag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40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slezina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- filtruje krev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a zachycuje přítomné antigeny</a:t>
            </a: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800" smtClean="0">
                <a:effectLst/>
                <a:latin typeface="Book Antiqua" pitchFamily="18" charset="0"/>
              </a:rPr>
              <a:t/>
            </a:r>
            <a:br>
              <a:rPr lang="cs-CZ" altLang="cs-CZ" sz="800" smtClean="0">
                <a:effectLst/>
                <a:latin typeface="Book Antiqua" pitchFamily="18" charset="0"/>
              </a:rPr>
            </a:br>
            <a:r>
              <a:rPr lang="cs-CZ" altLang="cs-CZ" sz="40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effectLst/>
                <a:latin typeface="Book Antiqua" pitchFamily="18" charset="0"/>
              </a:rPr>
              <a:t> </a:t>
            </a: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lymfatické uzliny</a:t>
            </a:r>
            <a:r>
              <a:rPr lang="cs-CZ" altLang="cs-CZ" sz="240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a jejich shluky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(tonsily, apendix, Peyerovy plaky ve střevě)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filtrují lymfu a zachycují přítomné antigeny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40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MALT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zachytává antigeny, které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proniknou přes sliznice</a:t>
            </a:r>
          </a:p>
        </p:txBody>
      </p:sp>
      <p:pic>
        <p:nvPicPr>
          <p:cNvPr id="23555" name="irc_mi" descr="http://www.elu.sgul.ac.uk/rehash/guest/scorm/245/package/content/images/lymph_no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1963" y="2947988"/>
            <a:ext cx="2332037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470025"/>
            <a:ext cx="20161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Obrázek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989513"/>
            <a:ext cx="2303462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8280400" cy="18288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3200" b="1" dirty="0">
                <a:solidFill>
                  <a:srgbClr val="0000FF"/>
                </a:solidFill>
                <a:effectLst/>
                <a:latin typeface="Book Antiqua" pitchFamily="18" charset="0"/>
              </a:rPr>
              <a:t>Buňky imunitního systému (</a:t>
            </a:r>
            <a:r>
              <a:rPr lang="cs-CZ" sz="3200" b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imunocyty</a:t>
            </a:r>
            <a:r>
              <a:rPr lang="cs-CZ" sz="3200" b="1" dirty="0">
                <a:solidFill>
                  <a:srgbClr val="0000FF"/>
                </a:solidFill>
                <a:effectLst/>
                <a:latin typeface="Book Antiqua" pitchFamily="18" charset="0"/>
              </a:rPr>
              <a:t>)</a:t>
            </a:r>
            <a:r>
              <a:rPr lang="cs-CZ" sz="3200" b="1" dirty="0">
                <a:solidFill>
                  <a:srgbClr val="FFC000"/>
                </a:solidFill>
                <a:effectLst/>
                <a:latin typeface="Book Antiqua" pitchFamily="18" charset="0"/>
              </a:rPr>
              <a:t/>
            </a:r>
            <a:br>
              <a:rPr lang="cs-CZ" sz="3200" b="1" dirty="0">
                <a:solidFill>
                  <a:srgbClr val="FFC000"/>
                </a:solidFill>
                <a:effectLst/>
                <a:latin typeface="Book Antiqua" pitchFamily="18" charset="0"/>
              </a:rPr>
            </a:br>
            <a:r>
              <a:rPr lang="cs-CZ" sz="800" b="1" dirty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sz="800" b="1" dirty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400" b="1" baseline="-15000" dirty="0" smtClean="0">
                <a:effectLst/>
                <a:latin typeface="Book Antiqua" pitchFamily="18" charset="0"/>
              </a:rPr>
              <a:t> </a:t>
            </a:r>
            <a:r>
              <a:rPr lang="cs-CZ" sz="22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Vývoj červených a bílých krvinek začíná ve </a:t>
            </a:r>
            <a:r>
              <a:rPr lang="cs-CZ" sz="22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žloutkovém vaku</a:t>
            </a:r>
            <a:r>
              <a:rPr lang="cs-CZ" sz="22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, pak se hematopoéza přemisťuje do </a:t>
            </a:r>
            <a:r>
              <a:rPr lang="cs-CZ" sz="22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fetálních jater a sleziny </a:t>
            </a:r>
            <a:br>
              <a:rPr lang="cs-CZ" sz="22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2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(3.-7. měsíc gestace).</a:t>
            </a:r>
            <a:r>
              <a:rPr lang="cs-CZ" sz="22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sz="22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Hlavní krvetvornou funkci má </a:t>
            </a:r>
            <a:r>
              <a:rPr lang="cs-CZ" sz="22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kostní dřeň.</a:t>
            </a:r>
            <a:r>
              <a:rPr lang="cs-CZ" sz="22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br>
              <a:rPr lang="cs-CZ" sz="22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sz="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sz="22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Všechny krevní buňky vznikají z jedné</a:t>
            </a:r>
            <a:r>
              <a:rPr lang="cs-CZ" sz="2200" dirty="0" smtClean="0">
                <a:effectLst/>
                <a:latin typeface="Book Antiqua" pitchFamily="18" charset="0"/>
              </a:rPr>
              <a:t> </a:t>
            </a:r>
            <a:r>
              <a:rPr lang="cs-CZ" sz="22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pluripotentní</a:t>
            </a:r>
            <a:r>
              <a:rPr lang="cs-CZ" sz="2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kmenové buňky (CD 34). </a:t>
            </a:r>
            <a:br>
              <a:rPr lang="cs-CZ" sz="2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endParaRPr lang="cs-CZ" sz="2200" dirty="0">
              <a:effectLst/>
              <a:latin typeface="Book Antiqua" pitchFamily="18" charset="0"/>
            </a:endParaRPr>
          </a:p>
        </p:txBody>
      </p:sp>
      <p:pic>
        <p:nvPicPr>
          <p:cNvPr id="24579" name="Obrázek 2" descr="https://upload.wikimedia.org/wikipedia/commons/thumb/6/63/Hematopoesis_EN.svg/798px-Hematopoesis_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100513"/>
            <a:ext cx="57610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netusil.net/files_public/tretak/Leukocy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357313"/>
            <a:ext cx="650240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Nadpis 3"/>
          <p:cNvSpPr>
            <a:spLocks noGrp="1"/>
          </p:cNvSpPr>
          <p:nvPr>
            <p:ph type="ctrTitle" sz="quarter"/>
          </p:nvPr>
        </p:nvSpPr>
        <p:spPr>
          <a:xfrm>
            <a:off x="785813" y="571500"/>
            <a:ext cx="7772400" cy="752475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0000FF"/>
                </a:solidFill>
                <a:effectLst/>
              </a:rPr>
              <a:t>Leukocyty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8288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Imunitní mechanismy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828800"/>
          </a:xfrm>
        </p:spPr>
        <p:txBody>
          <a:bodyPr/>
          <a:lstStyle/>
          <a:p>
            <a:pPr algn="l" eaLnBrk="1" hangingPunct="1">
              <a:lnSpc>
                <a:spcPct val="115000"/>
              </a:lnSpc>
            </a:pPr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Imunitní mechanismy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Nespecifické a specifické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imunitní mechanismy spolu vzájemně spolupracují.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tolerance</a:t>
            </a:r>
            <a:b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redundance</a:t>
            </a:r>
            <a:endParaRPr lang="cs-CZ" altLang="cs-CZ" sz="3200" b="1" smtClean="0">
              <a:solidFill>
                <a:srgbClr val="0000FF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420938"/>
            <a:ext cx="9036050" cy="1828800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Nespecifické imunitní mechanismy</a:t>
            </a:r>
            <a:b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neadaptivní, vrozené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16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16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evolučně starší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16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16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nemají imunologickou paměť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16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16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na přítomnost škodlivin reagují rychle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16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16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složka    </a:t>
            </a: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buněčná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– monocyty/makrofágy, granulocyty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         (neutrofilní, eosinofilní, bazofilní, mastocyty), NK bb.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          </a:t>
            </a: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humorální 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– komplement, interferony, lektiny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                                 a další sérové proteiny</a:t>
            </a:r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>
            <a:off x="1285875" y="450056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1285875" y="4500563"/>
            <a:ext cx="21431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Specifické imunitní mechanismy</a:t>
            </a:r>
            <a:r>
              <a:rPr lang="cs-CZ" altLang="cs-CZ" sz="3200" b="1" smtClean="0">
                <a:solidFill>
                  <a:srgbClr val="FFC000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3200" b="1" smtClean="0">
                <a:solidFill>
                  <a:srgbClr val="FFC000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adaptivní, antigenně specifické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evolučně mladší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mají imunologickou paměť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rozvoj úplné specifické imunitní reakce trvá několik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dní až týdnů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složka     </a:t>
            </a: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buněčná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- T lymfocyty (TCR)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          </a:t>
            </a: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humorální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- protilátky</a:t>
            </a:r>
          </a:p>
        </p:txBody>
      </p:sp>
      <p:sp>
        <p:nvSpPr>
          <p:cNvPr id="167939" name="Line 3"/>
          <p:cNvSpPr>
            <a:spLocks noChangeShapeType="1"/>
          </p:cNvSpPr>
          <p:nvPr/>
        </p:nvSpPr>
        <p:spPr bwMode="auto">
          <a:xfrm>
            <a:off x="1835150" y="49418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1835150" y="4941888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9701" name="Picture 5" descr="TaB lymfocy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221163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0723" name="irc_mi" descr="http://www.creativeweb.cz/faveainfo/images/laktof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 sz="quarter"/>
          </p:nvPr>
        </p:nvSpPr>
        <p:spPr>
          <a:xfrm>
            <a:off x="928688" y="214313"/>
            <a:ext cx="6815137" cy="823912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FF"/>
                </a:solidFill>
                <a:effectLst/>
              </a:rPr>
              <a:t>http://uia.fnplzen.cz/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143000"/>
            <a:ext cx="40005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214313" y="1857375"/>
            <a:ext cx="977900" cy="48418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071813"/>
            <a:ext cx="4881563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 bwMode="auto">
          <a:xfrm>
            <a:off x="2000250" y="4500563"/>
            <a:ext cx="977900" cy="48418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9613" y="4619625"/>
            <a:ext cx="46243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8288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Fagocytóza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420938"/>
            <a:ext cx="7343775" cy="18288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Fagocytóza</a:t>
            </a:r>
            <a:r>
              <a:rPr lang="cs-CZ" altLang="cs-CZ" sz="240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smtClean="0">
                <a:solidFill>
                  <a:srgbClr val="FFC000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rgbClr val="FFC000"/>
                </a:solidFill>
                <a:effectLst/>
                <a:latin typeface="Book Antiqua" pitchFamily="18" charset="0"/>
              </a:rPr>
            </a:br>
            <a:r>
              <a:rPr lang="cs-CZ" altLang="cs-CZ" sz="10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10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= schopnost pohlcovat částice z okolí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Profesionální fagocyty</a:t>
            </a:r>
            <a:r>
              <a:rPr lang="cs-CZ" altLang="cs-CZ" sz="240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smtClean="0">
                <a:solidFill>
                  <a:srgbClr val="FFC000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rgbClr val="FFC000"/>
                </a:solidFill>
                <a:effectLst/>
                <a:latin typeface="Book Antiqua" pitchFamily="18" charset="0"/>
              </a:rPr>
            </a:br>
            <a:r>
              <a:rPr lang="cs-CZ" altLang="cs-CZ" sz="10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10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40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buňky, které zajišťují obranyschopnost organismu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mechanismem fagocytózy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4000" b="1" baseline="-15000" smtClean="0">
                <a:effectLst/>
                <a:latin typeface="Book Antiqua" pitchFamily="18" charset="0"/>
              </a:rPr>
              <a:t> *</a:t>
            </a:r>
            <a:r>
              <a:rPr lang="cs-CZ" altLang="cs-CZ" sz="2400" b="1" baseline="-15000" smtClean="0">
                <a:effectLst/>
                <a:latin typeface="Book Antiqua" pitchFamily="18" charset="0"/>
              </a:rPr>
              <a:t> 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neutrofilní granulocyty, monocyty, makrofágy,  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dendritické buňky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10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10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cs-CZ" altLang="cs-CZ" sz="240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Profesionální fagocyty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sz="2400" b="1" dirty="0" smtClean="0">
                <a:effectLst/>
                <a:latin typeface="Book Antiqua" pitchFamily="18" charset="0"/>
              </a:rPr>
              <a:t>   granulocyty</a:t>
            </a:r>
            <a:r>
              <a:rPr lang="cs-CZ" sz="2400" dirty="0" smtClean="0">
                <a:effectLst/>
                <a:latin typeface="Book Antiqua" pitchFamily="18" charset="0"/>
              </a:rPr>
              <a:t> - obrana proti extracelulárním patogenům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                     - schopny vykonávat efektorové funkce ihned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                     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b="1" dirty="0" smtClean="0">
                <a:effectLst/>
                <a:latin typeface="Book Antiqua" pitchFamily="18" charset="0"/>
              </a:rPr>
              <a:t>makrofágy</a:t>
            </a:r>
            <a:r>
              <a:rPr lang="cs-CZ" sz="2400" dirty="0" smtClean="0">
                <a:effectLst/>
                <a:latin typeface="Book Antiqua" pitchFamily="18" charset="0"/>
              </a:rPr>
              <a:t> - odstraňování vlastních </a:t>
            </a:r>
            <a:r>
              <a:rPr lang="cs-CZ" sz="2400" dirty="0" err="1" smtClean="0">
                <a:effectLst/>
                <a:latin typeface="Book Antiqua" pitchFamily="18" charset="0"/>
              </a:rPr>
              <a:t>apoptotických</a:t>
            </a:r>
            <a:r>
              <a:rPr lang="cs-CZ" sz="2400" dirty="0" smtClean="0">
                <a:effectLst/>
                <a:latin typeface="Book Antiqua" pitchFamily="18" charset="0"/>
              </a:rPr>
              <a:t> </a:t>
            </a:r>
            <a:r>
              <a:rPr lang="cs-CZ" sz="2400" dirty="0" err="1" smtClean="0">
                <a:effectLst/>
                <a:latin typeface="Book Antiqua" pitchFamily="18" charset="0"/>
              </a:rPr>
              <a:t>bb</a:t>
            </a:r>
            <a:r>
              <a:rPr lang="cs-CZ" sz="2400" dirty="0" smtClean="0">
                <a:effectLst/>
                <a:latin typeface="Book Antiqua" pitchFamily="18" charset="0"/>
              </a:rPr>
              <a:t>., 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                       obrana proti některým intracelulárním 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                       parazitům, APC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                     - plně funkční až po aktivaci </a:t>
            </a:r>
            <a:r>
              <a:rPr lang="cs-CZ" sz="2400" dirty="0" err="1" smtClean="0">
                <a:effectLst/>
                <a:latin typeface="Book Antiqua" pitchFamily="18" charset="0"/>
              </a:rPr>
              <a:t>cytokiny</a:t>
            </a:r>
            <a:r>
              <a:rPr lang="cs-CZ" sz="2400" dirty="0" smtClean="0">
                <a:effectLst/>
                <a:latin typeface="Book Antiqua" pitchFamily="18" charset="0"/>
              </a:rPr>
              <a:t> (</a:t>
            </a:r>
            <a:r>
              <a:rPr lang="cs-CZ" sz="2400" dirty="0" err="1" smtClean="0">
                <a:effectLst/>
                <a:latin typeface="Book Antiqua" pitchFamily="18" charset="0"/>
              </a:rPr>
              <a:t>IFN</a:t>
            </a:r>
            <a:r>
              <a:rPr lang="cs-CZ" sz="2400" dirty="0" err="1" smtClean="0">
                <a:effectLst/>
                <a:latin typeface="Symbol" pitchFamily="18" charset="2"/>
              </a:rPr>
              <a:t>g</a:t>
            </a:r>
            <a:r>
              <a:rPr lang="cs-CZ" sz="2400" dirty="0" smtClean="0">
                <a:effectLst/>
                <a:latin typeface="Book Antiqua" pitchFamily="18" charset="0"/>
              </a:rPr>
              <a:t>, TNF)</a:t>
            </a:r>
            <a:endParaRPr lang="cs-CZ" sz="2400" dirty="0"/>
          </a:p>
        </p:txBody>
      </p:sp>
      <p:pic>
        <p:nvPicPr>
          <p:cNvPr id="33796" name="Obrázek 4" descr="File:Blausen 0676 Neutroph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500563"/>
            <a:ext cx="2143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Obrázek 5" descr="File:Macroph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4643438"/>
            <a:ext cx="17859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ovéPole 6"/>
          <p:cNvSpPr txBox="1">
            <a:spLocks noChangeArrowheads="1"/>
          </p:cNvSpPr>
          <p:nvPr/>
        </p:nvSpPr>
        <p:spPr bwMode="auto">
          <a:xfrm>
            <a:off x="6786563" y="6215063"/>
            <a:ext cx="793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000"/>
              <a:t>Makrofág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Průnik fagocytů do poškozených</a:t>
            </a:r>
            <a:b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a infikovaných tkání</a:t>
            </a:r>
            <a:endParaRPr lang="cs-CZ" altLang="cs-CZ" sz="180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sz="2200" dirty="0" smtClean="0">
                <a:effectLst/>
                <a:latin typeface="Book Antiqua" pitchFamily="18" charset="0"/>
              </a:rPr>
              <a:t> 7% periferních </a:t>
            </a:r>
            <a:r>
              <a:rPr lang="cs-CZ" sz="2200" dirty="0" err="1" smtClean="0">
                <a:effectLst/>
                <a:latin typeface="Book Antiqua" pitchFamily="18" charset="0"/>
              </a:rPr>
              <a:t>neutrofilů</a:t>
            </a:r>
            <a:r>
              <a:rPr lang="cs-CZ" sz="2200" dirty="0" smtClean="0">
                <a:effectLst/>
                <a:latin typeface="Book Antiqua" pitchFamily="18" charset="0"/>
              </a:rPr>
              <a:t> a fagocytů, 93% </a:t>
            </a:r>
            <a:r>
              <a:rPr lang="cs-CZ" sz="2200" dirty="0" err="1" smtClean="0">
                <a:effectLst/>
                <a:latin typeface="Book Antiqua" pitchFamily="18" charset="0"/>
              </a:rPr>
              <a:t>neutrofilů</a:t>
            </a:r>
            <a:r>
              <a:rPr lang="cs-CZ" sz="2200" dirty="0" smtClean="0">
                <a:effectLst/>
                <a:latin typeface="Book Antiqua" pitchFamily="18" charset="0"/>
              </a:rPr>
              <a:t> a  fagocytů v kostní dřeni</a:t>
            </a:r>
          </a:p>
          <a:p>
            <a:pPr>
              <a:buFont typeface="Wingdings" pitchFamily="2" charset="2"/>
              <a:buNone/>
              <a:defRPr/>
            </a:pPr>
            <a:endParaRPr lang="cs-CZ" sz="500" dirty="0" smtClean="0">
              <a:effectLst/>
              <a:latin typeface="Book Antiqua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cs-CZ" sz="2200" dirty="0" smtClean="0">
                <a:effectLst/>
                <a:latin typeface="Book Antiqua" pitchFamily="18" charset="0"/>
              </a:rPr>
              <a:t>fagocyty se zachytí na cévním endotelu v místě poškození    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r>
              <a:rPr lang="cs-CZ" sz="2200" dirty="0" smtClean="0">
                <a:effectLst/>
                <a:latin typeface="Book Antiqua" pitchFamily="18" charset="0"/>
              </a:rPr>
              <a:t>prostřednictvím </a:t>
            </a:r>
            <a:r>
              <a:rPr lang="cs-CZ" sz="2200" b="1" dirty="0" smtClean="0">
                <a:effectLst/>
                <a:latin typeface="Book Antiqua" pitchFamily="18" charset="0"/>
              </a:rPr>
              <a:t>adhezivních molekul </a:t>
            </a:r>
          </a:p>
          <a:p>
            <a:pPr>
              <a:buFont typeface="Arial" charset="0"/>
              <a:buChar char="•"/>
              <a:defRPr/>
            </a:pPr>
            <a:endParaRPr lang="cs-CZ" sz="500" b="1" dirty="0" smtClean="0">
              <a:effectLst/>
              <a:latin typeface="Book Antiqua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cs-CZ" sz="22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rolling</a:t>
            </a:r>
            <a:endParaRPr lang="cs-CZ" sz="2200" b="1" dirty="0" smtClean="0">
              <a:solidFill>
                <a:srgbClr val="0000FF"/>
              </a:solidFill>
              <a:effectLst/>
              <a:latin typeface="Book Antiqua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cs-CZ" sz="500" b="1" dirty="0" smtClean="0">
              <a:solidFill>
                <a:srgbClr val="0000FF"/>
              </a:solidFill>
              <a:effectLst/>
              <a:latin typeface="Book Antiqua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cs-CZ" sz="2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diapedéza</a:t>
            </a:r>
            <a:r>
              <a:rPr lang="cs-CZ" sz="2200" dirty="0" smtClean="0">
                <a:effectLst/>
                <a:latin typeface="Book Antiqua" pitchFamily="18" charset="0"/>
              </a:rPr>
              <a:t> (extravazace)</a:t>
            </a:r>
          </a:p>
          <a:p>
            <a:pPr>
              <a:buFont typeface="Arial" charset="0"/>
              <a:buChar char="•"/>
              <a:defRPr/>
            </a:pPr>
            <a:endParaRPr lang="cs-CZ" sz="500" dirty="0" smtClean="0">
              <a:effectLst/>
              <a:latin typeface="Book Antiqua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cs-CZ" sz="2200" b="1" dirty="0" smtClean="0">
                <a:effectLst/>
                <a:latin typeface="Book Antiqua" pitchFamily="18" charset="0"/>
              </a:rPr>
              <a:t>chemotakticky aktivní látky </a:t>
            </a:r>
            <a:r>
              <a:rPr lang="cs-CZ" sz="2200" dirty="0" smtClean="0">
                <a:effectLst/>
                <a:latin typeface="Book Antiqua" pitchFamily="18" charset="0"/>
              </a:rPr>
              <a:t> 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r>
              <a:rPr lang="cs-CZ" sz="2200" dirty="0" smtClean="0">
                <a:effectLst/>
                <a:latin typeface="Book Antiqua" pitchFamily="18" charset="0"/>
              </a:rPr>
              <a:t>(IL-8, MIP-1</a:t>
            </a:r>
            <a:r>
              <a:rPr lang="cs-CZ" sz="2200" dirty="0" smtClean="0">
                <a:effectLst/>
                <a:latin typeface="Symbol" pitchFamily="18" charset="2"/>
              </a:rPr>
              <a:t>a</a:t>
            </a:r>
            <a:r>
              <a:rPr lang="cs-CZ" sz="2200" dirty="0" smtClean="0">
                <a:effectLst/>
                <a:latin typeface="Book Antiqua" pitchFamily="18" charset="0"/>
              </a:rPr>
              <a:t> a </a:t>
            </a:r>
            <a:r>
              <a:rPr lang="cs-CZ" sz="2200" dirty="0" smtClean="0">
                <a:effectLst/>
                <a:latin typeface="Symbol" pitchFamily="18" charset="2"/>
              </a:rPr>
              <a:t>b</a:t>
            </a:r>
            <a:r>
              <a:rPr lang="cs-CZ" sz="2200" dirty="0" smtClean="0">
                <a:effectLst/>
                <a:latin typeface="Book Antiqua" pitchFamily="18" charset="0"/>
              </a:rPr>
              <a:t>, MCP-1, RANTES, C3a, C5a, bakteriální produkty...)</a:t>
            </a:r>
            <a:endParaRPr lang="cs-CZ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14313"/>
            <a:ext cx="7772400" cy="785812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Průnik fagocytů do poškozených</a:t>
            </a:r>
            <a:b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a infikovaných tkání</a:t>
            </a:r>
            <a:endParaRPr lang="cs-CZ" altLang="cs-CZ" sz="2400" smtClean="0">
              <a:solidFill>
                <a:srgbClr val="0000FF"/>
              </a:solidFill>
              <a:effectLst/>
              <a:latin typeface="Book Antiqua" pitchFamily="18" charset="0"/>
            </a:endParaRPr>
          </a:p>
        </p:txBody>
      </p:sp>
      <p:pic>
        <p:nvPicPr>
          <p:cNvPr id="35843" name="Obrázek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7358063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92375"/>
            <a:ext cx="8281987" cy="18288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Rozpoznání patogenu</a:t>
            </a:r>
            <a:r>
              <a:rPr lang="cs-CZ" altLang="cs-CZ" sz="2200" b="1" smtClean="0">
                <a:effectLst/>
                <a:latin typeface="Book Antiqua" pitchFamily="18" charset="0"/>
              </a:rPr>
              <a:t/>
            </a:r>
            <a:br>
              <a:rPr lang="cs-CZ" altLang="cs-CZ" sz="2200" b="1" smtClean="0">
                <a:effectLst/>
                <a:latin typeface="Book Antiqua" pitchFamily="18" charset="0"/>
              </a:rPr>
            </a:br>
            <a: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PAMP </a:t>
            </a: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(Pathogen Associated Molecular Patterns)</a:t>
            </a:r>
            <a:r>
              <a:rPr lang="cs-CZ" altLang="cs-CZ" sz="22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-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000" smtClean="0">
                <a:solidFill>
                  <a:schemeClr val="tx1"/>
                </a:solidFill>
                <a:effectLst/>
                <a:latin typeface="Book Antiqua" pitchFamily="18" charset="0"/>
              </a:rPr>
              <a:t>struktury, které se nacházejí na povrchu mikroorganismů,</a:t>
            </a:r>
            <a:br>
              <a:rPr lang="cs-CZ" altLang="cs-CZ" sz="20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000" smtClean="0">
                <a:solidFill>
                  <a:schemeClr val="tx1"/>
                </a:solidFill>
                <a:effectLst/>
                <a:latin typeface="Book Antiqua" pitchFamily="18" charset="0"/>
              </a:rPr>
              <a:t>   ale ne na vlastních nepoškozených bb.</a:t>
            </a:r>
            <a:br>
              <a:rPr lang="cs-CZ" altLang="cs-CZ" sz="20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800" b="1" smtClean="0">
                <a:effectLst/>
                <a:latin typeface="Book Antiqua" pitchFamily="18" charset="0"/>
              </a:rPr>
              <a:t> </a:t>
            </a:r>
            <a:r>
              <a:rPr lang="cs-CZ" altLang="cs-CZ" sz="2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Receptory rozpoznávající patogenní vzory </a:t>
            </a:r>
            <a:r>
              <a:rPr lang="cs-CZ" altLang="cs-CZ" sz="2200" b="1" smtClean="0">
                <a:effectLst/>
                <a:latin typeface="Book Antiqua" pitchFamily="18" charset="0"/>
              </a:rPr>
              <a:t>(PRR)</a:t>
            </a:r>
            <a: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8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2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2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receptory skupiny TLR</a:t>
            </a: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b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2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2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manosový receptor</a:t>
            </a:r>
            <a:br>
              <a:rPr lang="cs-CZ" altLang="cs-CZ" sz="2200" b="1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2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2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galaktosový receptor</a:t>
            </a: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200" b="1" baseline="-15000" smtClean="0">
                <a:effectLst/>
                <a:latin typeface="Book Antiqua" pitchFamily="18" charset="0"/>
              </a:rPr>
              <a:t>* </a:t>
            </a:r>
            <a:r>
              <a:rPr lang="cs-CZ" altLang="cs-CZ" sz="22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CD14</a:t>
            </a: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 (váže bakteriální LPS)  </a:t>
            </a:r>
            <a:b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2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2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2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scavengerové receptory</a:t>
            </a:r>
            <a:endParaRPr lang="cs-CZ" altLang="cs-CZ" sz="220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Opsonizace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683125"/>
          </a:xfrm>
        </p:spPr>
        <p:txBody>
          <a:bodyPr/>
          <a:lstStyle/>
          <a:p>
            <a:pPr>
              <a:defRPr/>
            </a:pPr>
            <a:r>
              <a:rPr lang="cs-CZ" sz="2200" dirty="0" smtClean="0">
                <a:effectLst/>
                <a:latin typeface="Book Antiqua" pitchFamily="18" charset="0"/>
              </a:rPr>
              <a:t>navázání opsoninu na cizorodou částici zvyšuje 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r>
              <a:rPr lang="cs-CZ" sz="2200" dirty="0" smtClean="0">
                <a:effectLst/>
                <a:latin typeface="Book Antiqua" pitchFamily="18" charset="0"/>
              </a:rPr>
              <a:t>účinnost fagocytózy 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r>
              <a:rPr lang="cs-CZ" sz="1000" dirty="0" smtClean="0">
                <a:effectLst/>
                <a:latin typeface="Book Antiqua" pitchFamily="18" charset="0"/>
              </a:rPr>
              <a:t/>
            </a:r>
            <a:br>
              <a:rPr lang="cs-CZ" sz="1000" dirty="0" smtClean="0">
                <a:effectLst/>
                <a:latin typeface="Book Antiqua" pitchFamily="18" charset="0"/>
              </a:rPr>
            </a:br>
            <a:r>
              <a:rPr lang="cs-CZ" sz="2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Opsoniny</a:t>
            </a:r>
            <a:r>
              <a:rPr lang="cs-CZ" sz="2200" dirty="0" smtClean="0">
                <a:effectLst/>
                <a:latin typeface="Book Antiqua" pitchFamily="18" charset="0"/>
              </a:rPr>
              <a:t>: </a:t>
            </a:r>
            <a:r>
              <a:rPr lang="cs-CZ" sz="2200" b="1" dirty="0" err="1" smtClean="0">
                <a:effectLst/>
                <a:latin typeface="Book Antiqua" pitchFamily="18" charset="0"/>
              </a:rPr>
              <a:t>IgG</a:t>
            </a:r>
            <a:r>
              <a:rPr lang="cs-CZ" sz="2200" b="1" dirty="0" smtClean="0">
                <a:effectLst/>
                <a:latin typeface="Book Antiqua" pitchFamily="18" charset="0"/>
              </a:rPr>
              <a:t>, </a:t>
            </a:r>
            <a:r>
              <a:rPr lang="cs-CZ" sz="2200" b="1" dirty="0" err="1" smtClean="0">
                <a:effectLst/>
                <a:latin typeface="Book Antiqua" pitchFamily="18" charset="0"/>
              </a:rPr>
              <a:t>IgA</a:t>
            </a:r>
            <a:r>
              <a:rPr lang="cs-CZ" sz="2200" b="1" dirty="0" smtClean="0">
                <a:effectLst/>
                <a:latin typeface="Book Antiqua" pitchFamily="18" charset="0"/>
              </a:rPr>
              <a:t>, C3b</a:t>
            </a:r>
            <a:r>
              <a:rPr lang="cs-CZ" sz="2200" dirty="0" smtClean="0">
                <a:effectLst/>
                <a:latin typeface="Book Antiqua" pitchFamily="18" charset="0"/>
              </a:rPr>
              <a:t>, CRP, SAP, 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r>
              <a:rPr lang="cs-CZ" sz="2200" dirty="0" smtClean="0">
                <a:effectLst/>
                <a:latin typeface="Book Antiqua" pitchFamily="18" charset="0"/>
              </a:rPr>
              <a:t>                    MBL, </a:t>
            </a:r>
            <a:r>
              <a:rPr lang="cs-CZ" sz="2200" dirty="0" err="1" smtClean="0">
                <a:effectLst/>
                <a:latin typeface="Book Antiqua" pitchFamily="18" charset="0"/>
              </a:rPr>
              <a:t>fibronectin</a:t>
            </a:r>
            <a:r>
              <a:rPr lang="cs-CZ" sz="2200" dirty="0" smtClean="0">
                <a:effectLst/>
                <a:latin typeface="Book Antiqua" pitchFamily="18" charset="0"/>
              </a:rPr>
              <a:t>, fibrinogen 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r>
              <a:rPr lang="cs-CZ" sz="1000" dirty="0" smtClean="0">
                <a:effectLst/>
                <a:latin typeface="Book Antiqua" pitchFamily="18" charset="0"/>
              </a:rPr>
              <a:t/>
            </a:r>
            <a:br>
              <a:rPr lang="cs-CZ" sz="1000" dirty="0" smtClean="0">
                <a:effectLst/>
                <a:latin typeface="Book Antiqua" pitchFamily="18" charset="0"/>
              </a:rPr>
            </a:br>
            <a:r>
              <a:rPr lang="cs-CZ" sz="2200" b="1" baseline="-15000" dirty="0" smtClean="0">
                <a:effectLst/>
                <a:latin typeface="Book Antiqua" pitchFamily="18" charset="0"/>
              </a:rPr>
              <a:t>*</a:t>
            </a:r>
            <a:r>
              <a:rPr lang="cs-CZ" sz="2200" dirty="0" smtClean="0">
                <a:effectLst/>
                <a:latin typeface="Book Antiqua" pitchFamily="18" charset="0"/>
              </a:rPr>
              <a:t> </a:t>
            </a:r>
            <a:r>
              <a:rPr lang="cs-CZ" sz="2200" b="1" dirty="0" err="1" smtClean="0">
                <a:effectLst/>
                <a:latin typeface="Book Antiqua" pitchFamily="18" charset="0"/>
              </a:rPr>
              <a:t>Fc</a:t>
            </a:r>
            <a:r>
              <a:rPr lang="cs-CZ" sz="2200" b="1" dirty="0" smtClean="0">
                <a:effectLst/>
                <a:latin typeface="Book Antiqua" pitchFamily="18" charset="0"/>
              </a:rPr>
              <a:t> receptory</a:t>
            </a:r>
            <a:r>
              <a:rPr lang="cs-CZ" sz="2200" dirty="0" smtClean="0">
                <a:effectLst/>
                <a:latin typeface="Book Antiqua" pitchFamily="18" charset="0"/>
              </a:rPr>
              <a:t> fagocytů (rozpoznávají protilátky navázané na 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r>
              <a:rPr lang="cs-CZ" sz="2200" dirty="0" smtClean="0">
                <a:effectLst/>
                <a:latin typeface="Book Antiqua" pitchFamily="18" charset="0"/>
              </a:rPr>
              <a:t>   povrchu mikroorganismu)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r>
              <a:rPr lang="cs-CZ" sz="1000" dirty="0" smtClean="0">
                <a:effectLst/>
                <a:latin typeface="Book Antiqua" pitchFamily="18" charset="0"/>
              </a:rPr>
              <a:t/>
            </a:r>
            <a:br>
              <a:rPr lang="cs-CZ" sz="1000" dirty="0" smtClean="0">
                <a:effectLst/>
                <a:latin typeface="Book Antiqua" pitchFamily="18" charset="0"/>
              </a:rPr>
            </a:br>
            <a:r>
              <a:rPr lang="cs-CZ" sz="2200" b="1" baseline="-15000" dirty="0" smtClean="0">
                <a:effectLst/>
                <a:latin typeface="Book Antiqua" pitchFamily="18" charset="0"/>
              </a:rPr>
              <a:t>*</a:t>
            </a:r>
            <a:r>
              <a:rPr lang="cs-CZ" sz="2200" dirty="0" smtClean="0">
                <a:effectLst/>
                <a:latin typeface="Book Antiqua" pitchFamily="18" charset="0"/>
              </a:rPr>
              <a:t> </a:t>
            </a:r>
            <a:r>
              <a:rPr lang="cs-CZ" sz="2200" b="1" dirty="0" smtClean="0">
                <a:effectLst/>
                <a:latin typeface="Book Antiqua" pitchFamily="18" charset="0"/>
              </a:rPr>
              <a:t>komplementové receptory</a:t>
            </a:r>
            <a:r>
              <a:rPr lang="cs-CZ" sz="2200" dirty="0" smtClean="0">
                <a:effectLst/>
                <a:latin typeface="Book Antiqua" pitchFamily="18" charset="0"/>
              </a:rPr>
              <a:t> (pro vazbu C3b)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endParaRPr lang="cs-CZ" sz="2200" dirty="0"/>
          </a:p>
        </p:txBody>
      </p:sp>
      <p:pic>
        <p:nvPicPr>
          <p:cNvPr id="37892" name="Picture 3" descr="opsoniz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88913"/>
            <a:ext cx="17319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Výsledek obrázku pro opsonization and phagocyt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500570"/>
            <a:ext cx="7092499" cy="22050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4857750"/>
            <a:ext cx="7772400" cy="1828800"/>
          </a:xfrm>
        </p:spPr>
        <p:txBody>
          <a:bodyPr/>
          <a:lstStyle/>
          <a:p>
            <a:pPr algn="l" eaLnBrk="1" hangingPunct="1"/>
            <a:r>
              <a:rPr lang="cs-CZ" altLang="cs-CZ" sz="1800" smtClean="0">
                <a:solidFill>
                  <a:srgbClr val="0000FF"/>
                </a:solidFill>
                <a:effectLst/>
                <a:latin typeface="Book Antiqua" pitchFamily="18" charset="0"/>
              </a:rPr>
              <a:t>Fagocytóza</a:t>
            </a:r>
            <a:r>
              <a:rPr lang="cs-CZ" altLang="cs-CZ" sz="1800" smtClean="0">
                <a:effectLst/>
                <a:latin typeface="Book Antiqua" pitchFamily="18" charset="0"/>
              </a:rPr>
              <a:t>:</a:t>
            </a:r>
            <a:r>
              <a:rPr lang="cs-CZ" altLang="cs-CZ" sz="1800" smtClean="0">
                <a:solidFill>
                  <a:srgbClr val="0000FF"/>
                </a:solidFill>
                <a:effectLst/>
                <a:latin typeface="Book Antiqua" pitchFamily="18" charset="0"/>
              </a:rPr>
              <a:t>1. </a:t>
            </a:r>
            <a:r>
              <a:rPr lang="cs-CZ" altLang="cs-CZ" sz="1800" smtClean="0">
                <a:effectLst/>
                <a:latin typeface="Book Antiqua" pitchFamily="18" charset="0"/>
              </a:rPr>
              <a:t>Chemotaktické přilákání fagocytu do místa zánětu, </a:t>
            </a:r>
            <a:br>
              <a:rPr lang="cs-CZ" altLang="cs-CZ" sz="1800" smtClean="0">
                <a:effectLst/>
                <a:latin typeface="Book Antiqua" pitchFamily="18" charset="0"/>
              </a:rPr>
            </a:br>
            <a:r>
              <a:rPr lang="cs-CZ" altLang="cs-CZ" sz="1800" smtClean="0">
                <a:solidFill>
                  <a:srgbClr val="0000FF"/>
                </a:solidFill>
                <a:effectLst/>
                <a:latin typeface="Book Antiqua" pitchFamily="18" charset="0"/>
              </a:rPr>
              <a:t>2. </a:t>
            </a:r>
            <a:r>
              <a:rPr lang="cs-CZ" altLang="cs-CZ" sz="1800" smtClean="0">
                <a:effectLst/>
                <a:latin typeface="Book Antiqua" pitchFamily="18" charset="0"/>
              </a:rPr>
              <a:t>Rozpoznání patogenu pomocí receptorů a jeho pohlcení, </a:t>
            </a:r>
            <a:br>
              <a:rPr lang="cs-CZ" altLang="cs-CZ" sz="1800" smtClean="0">
                <a:effectLst/>
                <a:latin typeface="Book Antiqua" pitchFamily="18" charset="0"/>
              </a:rPr>
            </a:br>
            <a:r>
              <a:rPr lang="cs-CZ" altLang="cs-CZ" sz="1800" smtClean="0">
                <a:solidFill>
                  <a:srgbClr val="0000FF"/>
                </a:solidFill>
                <a:effectLst/>
                <a:latin typeface="Book Antiqua" pitchFamily="18" charset="0"/>
              </a:rPr>
              <a:t>3. </a:t>
            </a:r>
            <a:r>
              <a:rPr lang="cs-CZ" altLang="cs-CZ" sz="1800" smtClean="0">
                <a:effectLst/>
                <a:latin typeface="Book Antiqua" pitchFamily="18" charset="0"/>
              </a:rPr>
              <a:t>Vytvoření fagozómu, </a:t>
            </a:r>
            <a:r>
              <a:rPr lang="cs-CZ" altLang="cs-CZ" sz="1800" smtClean="0">
                <a:solidFill>
                  <a:srgbClr val="0000FF"/>
                </a:solidFill>
                <a:effectLst/>
                <a:latin typeface="Book Antiqua" pitchFamily="18" charset="0"/>
              </a:rPr>
              <a:t>4. </a:t>
            </a:r>
            <a:r>
              <a:rPr lang="cs-CZ" altLang="cs-CZ" sz="1800" smtClean="0">
                <a:effectLst/>
                <a:latin typeface="Book Antiqua" pitchFamily="18" charset="0"/>
              </a:rPr>
              <a:t>Fůze fagozómu s lysozómem, </a:t>
            </a:r>
            <a:br>
              <a:rPr lang="cs-CZ" altLang="cs-CZ" sz="1800" smtClean="0">
                <a:effectLst/>
                <a:latin typeface="Book Antiqua" pitchFamily="18" charset="0"/>
              </a:rPr>
            </a:br>
            <a:r>
              <a:rPr lang="cs-CZ" altLang="cs-CZ" sz="1800" smtClean="0">
                <a:solidFill>
                  <a:srgbClr val="0000FF"/>
                </a:solidFill>
                <a:effectLst/>
                <a:latin typeface="Book Antiqua" pitchFamily="18" charset="0"/>
              </a:rPr>
              <a:t>5. </a:t>
            </a:r>
            <a:r>
              <a:rPr lang="cs-CZ" altLang="cs-CZ" sz="1800" smtClean="0">
                <a:effectLst/>
                <a:latin typeface="Book Antiqua" pitchFamily="18" charset="0"/>
              </a:rPr>
              <a:t>Usmrcení a rozložení patogenu, </a:t>
            </a:r>
            <a:r>
              <a:rPr lang="cs-CZ" altLang="cs-CZ" sz="1800" smtClean="0">
                <a:solidFill>
                  <a:srgbClr val="0000FF"/>
                </a:solidFill>
                <a:effectLst/>
                <a:latin typeface="Book Antiqua" pitchFamily="18" charset="0"/>
              </a:rPr>
              <a:t>6. </a:t>
            </a:r>
            <a:r>
              <a:rPr lang="cs-CZ" altLang="cs-CZ" sz="1800" smtClean="0">
                <a:effectLst/>
                <a:latin typeface="Book Antiqua" pitchFamily="18" charset="0"/>
              </a:rPr>
              <a:t>Vytvoření reziduálního tělíska obsahujícího nestravitelný materiál, </a:t>
            </a:r>
            <a:r>
              <a:rPr lang="cs-CZ" altLang="cs-CZ" sz="1800" smtClean="0">
                <a:solidFill>
                  <a:srgbClr val="0000FF"/>
                </a:solidFill>
                <a:effectLst/>
                <a:latin typeface="Book Antiqua" pitchFamily="18" charset="0"/>
              </a:rPr>
              <a:t>7. </a:t>
            </a:r>
            <a:r>
              <a:rPr lang="cs-CZ" altLang="cs-CZ" sz="1800" smtClean="0">
                <a:effectLst/>
                <a:latin typeface="Book Antiqua" pitchFamily="18" charset="0"/>
              </a:rPr>
              <a:t>Uvolnění nestravitelného materiálu</a:t>
            </a:r>
            <a:endParaRPr lang="cs-CZ" altLang="cs-CZ" sz="1800" b="1" smtClean="0">
              <a:solidFill>
                <a:srgbClr val="0000FF"/>
              </a:solidFill>
              <a:effectLst/>
              <a:latin typeface="Book Antiqua" pitchFamily="18" charset="0"/>
            </a:endParaRPr>
          </a:p>
        </p:txBody>
      </p:sp>
      <p:pic>
        <p:nvPicPr>
          <p:cNvPr id="38915" name="Obrázek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50"/>
            <a:ext cx="7500937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3068638"/>
            <a:ext cx="8607425" cy="1828800"/>
          </a:xfrm>
        </p:spPr>
        <p:txBody>
          <a:bodyPr/>
          <a:lstStyle/>
          <a:p>
            <a:pPr algn="l" eaLnBrk="1" hangingPunct="1"/>
            <a:r>
              <a:rPr lang="cs-CZ" alt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Likvidace pohlceného mikroorganismu</a:t>
            </a:r>
            <a:br>
              <a:rPr lang="cs-CZ" alt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dirty="0" smtClean="0">
                <a:effectLst/>
                <a:latin typeface="Book Antiqua" pitchFamily="18" charset="0"/>
              </a:rPr>
              <a:t>*</a:t>
            </a:r>
            <a:r>
              <a:rPr lang="cs-CZ" alt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3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fúze </a:t>
            </a:r>
            <a:r>
              <a:rPr lang="cs-CZ" altLang="cs-CZ" sz="23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fagozómu</a:t>
            </a:r>
            <a:r>
              <a:rPr lang="cs-CZ" altLang="cs-CZ" sz="23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s </a:t>
            </a:r>
            <a:r>
              <a:rPr lang="cs-CZ" altLang="cs-CZ" sz="23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lysozómem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 </a:t>
            </a:r>
            <a:r>
              <a:rPr lang="cs-CZ" altLang="cs-CZ" sz="2300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lysozóm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obsahuje - baktericidní látky (</a:t>
            </a:r>
            <a:r>
              <a:rPr lang="cs-CZ" altLang="cs-CZ" sz="2300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defensiny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)</a:t>
            </a:r>
            <a:b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                           - hydrolytické enzymy (katepsiny, lysozym)</a:t>
            </a:r>
            <a:b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                           - tekutinu s pH 4-5</a:t>
            </a:r>
            <a:b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16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16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b="1" baseline="-15000" dirty="0" smtClean="0">
                <a:effectLst/>
                <a:latin typeface="Book Antiqua" pitchFamily="18" charset="0"/>
              </a:rPr>
              <a:t>*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3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aktivace membránové NADPH-oxidázy 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vede k </a:t>
            </a:r>
            <a:r>
              <a:rPr lang="cs-CZ" altLang="cs-CZ" sz="23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respiračnímu </a:t>
            </a:r>
            <a:br>
              <a:rPr lang="cs-CZ" altLang="cs-CZ" sz="2300" dirty="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altLang="cs-CZ" sz="23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 (oxidačnímu) vzplanutí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, kdy vznikají reaktivní kyslíkové </a:t>
            </a:r>
            <a:b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 intermediáty (O</a:t>
            </a:r>
            <a:r>
              <a:rPr lang="cs-CZ" altLang="cs-CZ" sz="2300" baseline="-250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2</a:t>
            </a:r>
            <a:r>
              <a:rPr lang="cs-CZ" altLang="cs-CZ" sz="2300" baseline="500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-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, H</a:t>
            </a:r>
            <a:r>
              <a:rPr lang="cs-CZ" altLang="cs-CZ" sz="2300" baseline="-250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2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O</a:t>
            </a:r>
            <a:r>
              <a:rPr lang="cs-CZ" altLang="cs-CZ" sz="2300" baseline="-250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2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, </a:t>
            </a:r>
            <a:r>
              <a:rPr lang="cs-CZ" altLang="cs-CZ" sz="2300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HClO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)</a:t>
            </a:r>
            <a:b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16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16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b="1" baseline="-15000" dirty="0" smtClean="0">
                <a:effectLst/>
                <a:latin typeface="Book Antiqua" pitchFamily="18" charset="0"/>
              </a:rPr>
              <a:t>*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3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tvorba oxidu dusnatého (NO) 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, který produkuje NO </a:t>
            </a:r>
            <a:r>
              <a:rPr lang="cs-CZ" altLang="cs-CZ" sz="2300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syntáza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b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 makrofágů po aktivaci </a:t>
            </a:r>
            <a:r>
              <a:rPr lang="cs-CZ" altLang="cs-CZ" sz="2300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cytokiny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(</a:t>
            </a:r>
            <a:r>
              <a:rPr lang="cs-CZ" altLang="cs-CZ" sz="2300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IFN</a:t>
            </a:r>
            <a:r>
              <a:rPr lang="cs-CZ" altLang="cs-CZ" sz="2300" dirty="0" err="1" smtClean="0">
                <a:solidFill>
                  <a:schemeClr val="tx1"/>
                </a:solidFill>
                <a:effectLst/>
                <a:latin typeface="Symbol" pitchFamily="18" charset="2"/>
              </a:rPr>
              <a:t>g</a:t>
            </a: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,TNF); NO likviduje </a:t>
            </a:r>
            <a:b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 intracelulární parazity makrofágů</a:t>
            </a:r>
            <a:r>
              <a:rPr lang="cs-CZ" altLang="cs-CZ" sz="2400" i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br>
              <a:rPr lang="cs-CZ" altLang="cs-CZ" sz="2400" i="1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i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i="1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1800" i="1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Neutrofily</a:t>
            </a:r>
            <a:r>
              <a:rPr lang="cs-CZ" altLang="cs-CZ" sz="1800" i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mají 3 způsoby </a:t>
            </a:r>
            <a:r>
              <a:rPr lang="cs-CZ" altLang="cs-CZ" sz="1800" i="1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napadnutí</a:t>
            </a:r>
            <a:r>
              <a:rPr lang="cs-CZ" altLang="cs-CZ" sz="1800" i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patogenu: fagocytózu, </a:t>
            </a:r>
            <a:r>
              <a:rPr lang="cs-CZ" altLang="cs-CZ" sz="1800" i="1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degranulaci</a:t>
            </a:r>
            <a:r>
              <a:rPr lang="cs-CZ" altLang="cs-CZ" sz="1800" i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a tvorbu </a:t>
            </a:r>
            <a:r>
              <a:rPr lang="cs-CZ" altLang="cs-CZ" sz="1800" i="1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NETs</a:t>
            </a:r>
            <a:r>
              <a:rPr lang="cs-CZ" altLang="cs-CZ" sz="1800" i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cs-CZ" altLang="cs-CZ" sz="2400" dirty="0" smtClean="0"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353425" cy="1828800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Sekreční produkty fagocytů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IL-1, 6, TNF (systémová odpověď na zánět)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IL-8 (chemokin)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IL-3, GM-CSF (regulace hematopoézy)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TGF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Symbol" pitchFamily="18" charset="2"/>
              </a:rPr>
              <a:t>a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, TGF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Symbol" pitchFamily="18" charset="2"/>
              </a:rPr>
              <a:t>b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(napomáhají hojení tkání)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3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produkty metabolismu kys. arachidonové (prostaglandiny,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prostacykliny, leukotrieny a tromboxany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r>
              <a:rPr lang="cs-CZ" altLang="cs-CZ" sz="4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Doporučená literatura</a:t>
            </a:r>
            <a:endParaRPr lang="cs-CZ" altLang="cs-CZ" sz="4000" smtClean="0">
              <a:effectLst/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6860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effectLst/>
                <a:latin typeface="Book Antiqua" pitchFamily="18" charset="0"/>
              </a:rPr>
              <a:t>Liška, M.; Ochotná, J.; </a:t>
            </a:r>
            <a:r>
              <a:rPr lang="cs-CZ" sz="2400" dirty="0" err="1" smtClean="0">
                <a:effectLst/>
                <a:latin typeface="Book Antiqua" pitchFamily="18" charset="0"/>
              </a:rPr>
              <a:t>Panzner</a:t>
            </a:r>
            <a:r>
              <a:rPr lang="cs-CZ" sz="2400" dirty="0" smtClean="0">
                <a:effectLst/>
                <a:latin typeface="Book Antiqua" pitchFamily="18" charset="0"/>
              </a:rPr>
              <a:t>, P. </a:t>
            </a:r>
            <a:r>
              <a:rPr lang="cs-CZ" sz="2400" b="1" i="1" smtClean="0">
                <a:solidFill>
                  <a:srgbClr val="0000FF"/>
                </a:solidFill>
                <a:effectLst/>
                <a:latin typeface="Book Antiqua" pitchFamily="18" charset="0"/>
              </a:rPr>
              <a:t>Základy alergologie</a:t>
            </a:r>
            <a:br>
              <a:rPr lang="cs-CZ" sz="2400" b="1" i="1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400" b="1" i="1" smtClean="0">
                <a:solidFill>
                  <a:srgbClr val="0000FF"/>
                </a:solidFill>
                <a:effectLst/>
                <a:latin typeface="Book Antiqua" pitchFamily="18" charset="0"/>
              </a:rPr>
              <a:t>a </a:t>
            </a:r>
            <a:r>
              <a:rPr lang="cs-CZ" sz="2400" b="1" i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klinické imunologie pro studenty lékařských fakult –I. - VI. část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effectLst/>
                <a:latin typeface="Book Antiqua" pitchFamily="18" charset="0"/>
              </a:rPr>
              <a:t>[elektronická skripta]. [cit. 2013-10-01]. 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endParaRPr lang="cs-CZ" sz="1200" dirty="0" smtClean="0">
              <a:effectLst/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2400" dirty="0" smtClean="0">
                <a:effectLst/>
                <a:latin typeface="Book Antiqua" pitchFamily="18" charset="0"/>
              </a:rPr>
              <a:t>     Po registraci a přihlášení je plný text dostupný z: </a:t>
            </a:r>
            <a:r>
              <a:rPr lang="cs-CZ" sz="2400" dirty="0" smtClean="0">
                <a:effectLst/>
                <a:latin typeface="Book Antiqua" pitchFamily="18" charset="0"/>
                <a:hlinkClick r:id="rId2"/>
              </a:rPr>
              <a:t>http://mefanet.lfp.cuni.cz</a:t>
            </a:r>
            <a:endParaRPr lang="cs-CZ" sz="2400" dirty="0" smtClean="0">
              <a:effectLst/>
              <a:latin typeface="Book Antiqua" pitchFamily="18" charset="0"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8288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Komplement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994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58888" y="2060575"/>
            <a:ext cx="7199312" cy="1828800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Aktivace komplementu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alternativní cesta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klasická cesta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lektinová cesta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cs-CZ" altLang="cs-CZ" sz="240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ázek 2" descr="http://cdn.sinobiological.com/Complement-Activation-Pathwa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663" y="223838"/>
            <a:ext cx="46386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133600"/>
            <a:ext cx="77724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Funkce komplementu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opsonizace (C3b)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chemotaxe (C3a, C5a)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osmotická lýza (MAC C5b-C9)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anafylatoxiny (C3a, C4a, C5a)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Regulace komplementu a ochrana vlastních bb. před jeho působením</a:t>
            </a:r>
            <a:r>
              <a:rPr lang="cs-CZ" altLang="cs-CZ" sz="3200" smtClean="0">
                <a:solidFill>
                  <a:schemeClr val="tx1"/>
                </a:solidFill>
                <a:effectLst/>
              </a:rPr>
              <a:t/>
            </a:r>
            <a:br>
              <a:rPr lang="cs-CZ" altLang="cs-CZ" sz="3200" smtClean="0">
                <a:solidFill>
                  <a:schemeClr val="tx1"/>
                </a:solidFill>
                <a:effectLst/>
              </a:rPr>
            </a:br>
            <a:endParaRPr lang="cs-CZ" altLang="cs-CZ" sz="3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14500"/>
            <a:ext cx="8286750" cy="13668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   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Aktivace komplementové kaskády je kontrolována plazmatickými a membránovými inhibitory</a:t>
            </a:r>
            <a:b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endParaRPr lang="cs-CZ" sz="2400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eaLnBrk="1" hangingPunct="1"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928938"/>
            <a:ext cx="73755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6357938"/>
            <a:ext cx="140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ovéPole 5"/>
          <p:cNvSpPr txBox="1">
            <a:spLocks noChangeArrowheads="1"/>
          </p:cNvSpPr>
          <p:nvPr/>
        </p:nvSpPr>
        <p:spPr bwMode="auto">
          <a:xfrm>
            <a:off x="3857625" y="5143500"/>
            <a:ext cx="484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000">
                <a:latin typeface="Book Antiqua" pitchFamily="18" charset="0"/>
              </a:rPr>
              <a:t>MCP</a:t>
            </a:r>
          </a:p>
        </p:txBody>
      </p:sp>
      <p:sp>
        <p:nvSpPr>
          <p:cNvPr id="46087" name="TextovéPole 6"/>
          <p:cNvSpPr txBox="1">
            <a:spLocks noChangeArrowheads="1"/>
          </p:cNvSpPr>
          <p:nvPr/>
        </p:nvSpPr>
        <p:spPr bwMode="auto">
          <a:xfrm>
            <a:off x="4500563" y="5072063"/>
            <a:ext cx="4619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000">
                <a:latin typeface="Book Antiqua" pitchFamily="18" charset="0"/>
              </a:rPr>
              <a:t>DAF</a:t>
            </a:r>
          </a:p>
        </p:txBody>
      </p:sp>
      <p:sp>
        <p:nvSpPr>
          <p:cNvPr id="46088" name="TextovéPole 7"/>
          <p:cNvSpPr txBox="1">
            <a:spLocks noChangeArrowheads="1"/>
          </p:cNvSpPr>
          <p:nvPr/>
        </p:nvSpPr>
        <p:spPr bwMode="auto">
          <a:xfrm>
            <a:off x="5286375" y="5000625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000">
                <a:latin typeface="Book Antiqua" pitchFamily="18" charset="0"/>
              </a:rPr>
              <a:t>Protectin</a:t>
            </a:r>
          </a:p>
        </p:txBody>
      </p:sp>
      <p:sp>
        <p:nvSpPr>
          <p:cNvPr id="46089" name="TextovéPole 8"/>
          <p:cNvSpPr txBox="1">
            <a:spLocks noChangeArrowheads="1"/>
          </p:cNvSpPr>
          <p:nvPr/>
        </p:nvSpPr>
        <p:spPr bwMode="auto">
          <a:xfrm>
            <a:off x="3714750" y="4500563"/>
            <a:ext cx="1684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000">
                <a:latin typeface="Book Antiqua" pitchFamily="18" charset="0"/>
              </a:rPr>
              <a:t>Inaktivátor anafylatoxinů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Regulace komplementu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14500"/>
            <a:ext cx="8686800" cy="39290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C1 inhibitor 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(C1-INH – inhibuje C1, při jeho deficitu 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  <a:cs typeface="Times New Roman" pitchFamily="18" charset="0"/>
              </a:rPr>
              <a:t>→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 HAE)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faktor I 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za spolupůsobení 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Book Antiqua" pitchFamily="18" charset="0"/>
              </a:rPr>
              <a:t>kofaktorů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:</a:t>
            </a:r>
            <a:r>
              <a:rPr lang="cs-CZ" sz="24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MCP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,</a:t>
            </a:r>
            <a:r>
              <a:rPr lang="cs-CZ" sz="24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CR1</a:t>
            </a:r>
            <a:r>
              <a:rPr lang="cs-CZ" sz="24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,</a:t>
            </a:r>
            <a:r>
              <a:rPr lang="cs-CZ" sz="2400" b="1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 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faktoru H</a:t>
            </a:r>
            <a:r>
              <a:rPr lang="cs-CZ" sz="24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 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a 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C4bp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– inaktivuje C3b (C4b)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DAF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(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Book Antiqua" pitchFamily="18" charset="0"/>
              </a:rPr>
              <a:t>decay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-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Book Antiqua" pitchFamily="18" charset="0"/>
              </a:rPr>
              <a:t>accelerating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Book Antiqua" pitchFamily="18" charset="0"/>
              </a:rPr>
              <a:t>factor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) – degradace C3 a C5 </a:t>
            </a:r>
            <a:b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         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Book Antiqua" pitchFamily="18" charset="0"/>
              </a:rPr>
              <a:t>konvertázy</a:t>
            </a:r>
            <a:endParaRPr lang="cs-CZ" sz="2400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Regulace komplementu</a:t>
            </a:r>
            <a:endParaRPr lang="cs-CZ" altLang="cs-CZ" sz="3600" smtClean="0">
              <a:effectLst/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FF00FF"/>
                </a:solidFill>
                <a:effectLst/>
                <a:latin typeface="Book Antiqua" pitchFamily="18" charset="0"/>
              </a:rPr>
              <a:t>factor</a:t>
            </a:r>
            <a:r>
              <a:rPr lang="cs-CZ" sz="2400" b="1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 S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(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Book Antiqua" pitchFamily="18" charset="0"/>
              </a:rPr>
              <a:t>vitronectin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) – inhibuje komplex C5bC6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Tx/>
              <a:buNone/>
              <a:defRPr/>
            </a:pPr>
            <a:endParaRPr lang="cs-CZ" sz="2400" b="1" dirty="0" smtClean="0">
              <a:solidFill>
                <a:srgbClr val="FF00FF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CD 59</a:t>
            </a:r>
            <a:r>
              <a:rPr lang="cs-CZ" sz="2400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(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Book Antiqua" pitchFamily="18" charset="0"/>
              </a:rPr>
              <a:t>protectin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) – brání polymeraci C9 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  <a:cs typeface="Arial" charset="0"/>
              </a:rPr>
              <a:t>→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vytvoření lytického póru</a:t>
            </a:r>
            <a:b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endParaRPr lang="cs-CZ" sz="2400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FF00FF"/>
                </a:solidFill>
                <a:effectLst/>
                <a:latin typeface="Book Antiqua" pitchFamily="18" charset="0"/>
              </a:rPr>
              <a:t>inaktivátor</a:t>
            </a:r>
            <a:r>
              <a:rPr lang="cs-CZ" sz="2400" b="1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 </a:t>
            </a:r>
            <a:r>
              <a:rPr lang="cs-CZ" sz="2400" b="1" dirty="0" err="1" smtClean="0">
                <a:solidFill>
                  <a:srgbClr val="FF00FF"/>
                </a:solidFill>
                <a:effectLst/>
                <a:latin typeface="Book Antiqua" pitchFamily="18" charset="0"/>
              </a:rPr>
              <a:t>anafylatoxinu</a:t>
            </a:r>
            <a:r>
              <a:rPr lang="cs-CZ" sz="2400" b="1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 (CPN)</a:t>
            </a:r>
            <a:r>
              <a:rPr lang="cs-CZ" sz="2400" dirty="0" smtClean="0">
                <a:solidFill>
                  <a:srgbClr val="FF00FF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- inaktivuje 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Book Antiqua" pitchFamily="18" charset="0"/>
              </a:rPr>
              <a:t>anafylatoxiny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 (C3a, C4a, C5a)</a:t>
            </a:r>
          </a:p>
          <a:p>
            <a:pPr>
              <a:defRPr/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7772400" cy="1828800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Komplementové receptory</a:t>
            </a: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smtClean="0"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effectLst/>
                <a:latin typeface="Book Antiqua" pitchFamily="18" charset="0"/>
              </a:rPr>
            </a:br>
            <a:r>
              <a:rPr lang="cs-CZ" altLang="cs-CZ" sz="2400" b="1" baseline="-15000" smtClean="0">
                <a:effectLst/>
                <a:latin typeface="Book Antiqua" pitchFamily="18" charset="0"/>
              </a:rPr>
              <a:t>*</a:t>
            </a:r>
            <a:r>
              <a:rPr lang="cs-CZ" altLang="cs-CZ" sz="2400" smtClean="0">
                <a:effectLst/>
                <a:latin typeface="Book Antiqua" pitchFamily="18" charset="0"/>
              </a:rPr>
              <a:t> 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váží fragmenty složek komplementu 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CR1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- na různých bb.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- odstraňování IK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CR2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- na B lymfocytech a FDC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- aktivace B lymfocytů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b="1" smtClean="0">
                <a:solidFill>
                  <a:schemeClr val="tx1"/>
                </a:solidFill>
                <a:effectLst/>
                <a:latin typeface="Book Antiqua" pitchFamily="18" charset="0"/>
              </a:rPr>
              <a:t>CR3, CR4</a:t>
            </a: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- na fagocytech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  <a:t>                 - účast v opsonizaci, adheze</a:t>
            </a:r>
            <a:br>
              <a:rPr lang="cs-CZ" altLang="cs-CZ" sz="24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cs-CZ" altLang="cs-CZ" sz="240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5654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b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Bazofily</a:t>
            </a:r>
            <a:r>
              <a:rPr lang="cs-CZ" b="1" dirty="0">
                <a:solidFill>
                  <a:srgbClr val="0000FF"/>
                </a:solidFill>
                <a:effectLst/>
                <a:latin typeface="Book Antiqua" pitchFamily="18" charset="0"/>
              </a:rPr>
              <a:t> a </a:t>
            </a:r>
            <a:r>
              <a:rPr lang="cs-CZ" b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mastocyty</a:t>
            </a:r>
            <a:r>
              <a:rPr lang="cs-CZ" b="1" dirty="0">
                <a:solidFill>
                  <a:srgbClr val="0000FF"/>
                </a:solidFill>
                <a:effectLst/>
                <a:latin typeface="Book Antiqua" pitchFamily="18" charset="0"/>
              </a:rPr>
              <a:t> a jejich význam v imunitních reakcích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7000875" cy="2597150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857375"/>
            <a:ext cx="750887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5556250" cy="600075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Mastocyty ( žírné buňky)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351837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Slizniční mastocyty</a:t>
            </a:r>
            <a:r>
              <a:rPr lang="cs-CZ" altLang="cs-CZ" sz="2400" smtClean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altLang="cs-CZ" sz="2400" smtClean="0">
                <a:effectLst/>
                <a:latin typeface="Book Antiqua" pitchFamily="18" charset="0"/>
              </a:rPr>
              <a:t>– ve sliznicích dýchacího a gastrointestinálního traktu, produkují histamin, serotonin, heparin, tryptázu,leukotrien C4…, účastní se při parazitózách a při alergiích</a:t>
            </a:r>
          </a:p>
          <a:p>
            <a:pPr eaLnBrk="1" hangingPunct="1">
              <a:lnSpc>
                <a:spcPct val="130000"/>
              </a:lnSpc>
            </a:pPr>
            <a:endParaRPr lang="cs-CZ" altLang="cs-CZ" sz="2400" smtClean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sz="2000" b="1" i="1" smtClean="0">
                <a:effectLst/>
                <a:latin typeface="Book Antiqua" pitchFamily="18" charset="0"/>
              </a:rPr>
              <a:t>Pojivové mastocyty</a:t>
            </a:r>
            <a:r>
              <a:rPr lang="cs-CZ" altLang="cs-CZ" sz="2000" i="1" smtClean="0">
                <a:effectLst/>
                <a:latin typeface="Book Antiqua" pitchFamily="18" charset="0"/>
              </a:rPr>
              <a:t> – v pojivové tkáni, produkují tryptázu, chymázu, PGD2…, jsou zmnoženy při fibróze, </a:t>
            </a:r>
            <a:br>
              <a:rPr lang="cs-CZ" altLang="cs-CZ" sz="2000" i="1" smtClean="0">
                <a:effectLst/>
                <a:latin typeface="Book Antiqua" pitchFamily="18" charset="0"/>
              </a:rPr>
            </a:br>
            <a:r>
              <a:rPr lang="cs-CZ" altLang="cs-CZ" sz="2000" i="1" smtClean="0">
                <a:effectLst/>
                <a:latin typeface="Book Antiqua" pitchFamily="18" charset="0"/>
              </a:rPr>
              <a:t>při parazitózách a alergiích se neúčastní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15888"/>
            <a:ext cx="2679700" cy="174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836613"/>
            <a:ext cx="6086475" cy="527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Funkce mastocytů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2071688"/>
            <a:ext cx="8229600" cy="41624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400" dirty="0" smtClean="0">
                <a:effectLst/>
                <a:latin typeface="Book Antiqua" pitchFamily="18" charset="0"/>
              </a:rPr>
              <a:t>Obrana </a:t>
            </a:r>
            <a:r>
              <a:rPr lang="cs-CZ" sz="2400" dirty="0">
                <a:effectLst/>
                <a:latin typeface="Book Antiqua" pitchFamily="18" charset="0"/>
              </a:rPr>
              <a:t>proti parazitárním infekcím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sz="1100" dirty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400" dirty="0" smtClean="0">
                <a:effectLst/>
                <a:latin typeface="Book Antiqua" pitchFamily="18" charset="0"/>
              </a:rPr>
              <a:t>Zodpovědné </a:t>
            </a:r>
            <a:r>
              <a:rPr lang="cs-CZ" sz="2400" dirty="0">
                <a:effectLst/>
                <a:latin typeface="Book Antiqua" pitchFamily="18" charset="0"/>
              </a:rPr>
              <a:t>za časný typ přecitlivělosti </a:t>
            </a:r>
            <a:r>
              <a:rPr lang="cs-CZ" sz="2400" dirty="0" smtClean="0">
                <a:effectLst/>
                <a:latin typeface="Book Antiqua" pitchFamily="18" charset="0"/>
              </a:rPr>
              <a:t>(alergické reakce)</a:t>
            </a:r>
            <a:endParaRPr lang="cs-CZ" sz="2400" dirty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Font typeface="Wingdings" pitchFamily="2" charset="2"/>
              <a:buNone/>
              <a:defRPr/>
            </a:pPr>
            <a:endParaRPr lang="cs-CZ" sz="1100" dirty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400" dirty="0" smtClean="0">
                <a:effectLst/>
                <a:latin typeface="Book Antiqua" pitchFamily="18" charset="0"/>
              </a:rPr>
              <a:t>Uplatňují </a:t>
            </a:r>
            <a:r>
              <a:rPr lang="cs-CZ" sz="2400" dirty="0">
                <a:effectLst/>
                <a:latin typeface="Book Antiqua" pitchFamily="18" charset="0"/>
              </a:rPr>
              <a:t>se při zánětu, při </a:t>
            </a:r>
            <a:r>
              <a:rPr lang="cs-CZ" sz="2400" dirty="0" err="1">
                <a:effectLst/>
                <a:latin typeface="Book Antiqua" pitchFamily="18" charset="0"/>
              </a:rPr>
              <a:t>angiogenezi</a:t>
            </a:r>
            <a:r>
              <a:rPr lang="cs-CZ" sz="2400" dirty="0">
                <a:effectLst/>
                <a:latin typeface="Book Antiqua" pitchFamily="18" charset="0"/>
              </a:rPr>
              <a:t>, při </a:t>
            </a:r>
            <a:r>
              <a:rPr lang="cs-CZ" sz="2400" dirty="0" err="1">
                <a:effectLst/>
                <a:latin typeface="Book Antiqua" pitchFamily="18" charset="0"/>
              </a:rPr>
              <a:t>remodelaci</a:t>
            </a:r>
            <a:r>
              <a:rPr lang="cs-CZ" sz="2400" dirty="0"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effectLst/>
                <a:latin typeface="Book Antiqua" pitchFamily="18" charset="0"/>
              </a:rPr>
              <a:t>tkání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sz="1100" dirty="0" smtClean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400" dirty="0" smtClean="0">
                <a:effectLst/>
                <a:latin typeface="Book Antiqua" pitchFamily="18" charset="0"/>
              </a:rPr>
              <a:t>Regulace imunitní odpovědi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defRPr/>
            </a:pPr>
            <a:endParaRPr lang="cs-CZ" sz="2400" dirty="0">
              <a:effectLst/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defRPr/>
            </a:pPr>
            <a:endParaRPr lang="cs-CZ" sz="24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defRPr/>
            </a:pPr>
            <a:endParaRPr lang="cs-CZ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773113"/>
            <a:ext cx="8229600" cy="600075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Aktivace mastocytů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643063" y="1989138"/>
            <a:ext cx="6000750" cy="36718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Propojením 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Fc</a:t>
            </a: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 receptorů pro 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IgE</a:t>
            </a:r>
            <a:endParaRPr lang="cs-CZ" sz="2400" b="1" dirty="0" smtClean="0">
              <a:solidFill>
                <a:srgbClr val="0000FF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sz="1000" b="1" dirty="0" smtClean="0">
              <a:solidFill>
                <a:srgbClr val="0000FF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Anafylatoxiny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400" dirty="0" smtClean="0">
                <a:effectLst/>
                <a:latin typeface="Book Antiqua" pitchFamily="18" charset="0"/>
              </a:rPr>
              <a:t>(C3a, C4a, C5a)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sz="1000" dirty="0" smtClean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4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TLR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Aktivace mastocytů prostřednictvím IgE</a:t>
            </a:r>
          </a:p>
        </p:txBody>
      </p:sp>
      <p:pic>
        <p:nvPicPr>
          <p:cNvPr id="542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071563"/>
            <a:ext cx="5114925" cy="5637212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507412" cy="1176337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Aktivace mastocytů prostřednictvím IgE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435975" cy="5373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defRPr/>
            </a:pPr>
            <a:endParaRPr lang="cs-CZ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000" dirty="0">
                <a:solidFill>
                  <a:srgbClr val="0000FF"/>
                </a:solidFill>
                <a:effectLst/>
                <a:latin typeface="Book Antiqua" pitchFamily="18" charset="0"/>
              </a:rPr>
              <a:t>Po navázání multivalentního </a:t>
            </a:r>
            <a:r>
              <a:rPr lang="cs-CZ" sz="2000" dirty="0">
                <a:effectLst/>
                <a:latin typeface="Book Antiqua" pitchFamily="18" charset="0"/>
              </a:rPr>
              <a:t>antigenu ( mnohobuněčného parazita) </a:t>
            </a:r>
            <a:r>
              <a:rPr lang="cs-CZ" sz="2000" i="1" dirty="0" smtClean="0">
                <a:effectLst/>
                <a:latin typeface="Book Antiqua" pitchFamily="18" charset="0"/>
              </a:rPr>
              <a:t>prostřednictvím </a:t>
            </a:r>
            <a:r>
              <a:rPr lang="cs-CZ" sz="2000" i="1" dirty="0" err="1">
                <a:effectLst/>
                <a:latin typeface="Book Antiqua" pitchFamily="18" charset="0"/>
              </a:rPr>
              <a:t>IgE</a:t>
            </a:r>
            <a:r>
              <a:rPr lang="cs-CZ" sz="2000" i="1" dirty="0">
                <a:effectLst/>
                <a:latin typeface="Book Antiqua" pitchFamily="18" charset="0"/>
              </a:rPr>
              <a:t> </a:t>
            </a:r>
            <a:r>
              <a:rPr lang="cs-CZ" sz="2000" i="1" dirty="0" smtClean="0">
                <a:effectLst/>
                <a:latin typeface="Book Antiqua" pitchFamily="18" charset="0"/>
              </a:rPr>
              <a:t>navázaných na </a:t>
            </a:r>
            <a:r>
              <a:rPr lang="cs-CZ" sz="2000" i="1" dirty="0" err="1" smtClean="0">
                <a:effectLst/>
                <a:latin typeface="Book Antiqua" pitchFamily="18" charset="0"/>
              </a:rPr>
              <a:t>vysokoafinním</a:t>
            </a:r>
            <a:r>
              <a:rPr lang="cs-CZ" sz="2000" i="1" dirty="0" smtClean="0">
                <a:effectLst/>
                <a:latin typeface="Book Antiqua" pitchFamily="18" charset="0"/>
              </a:rPr>
              <a:t> </a:t>
            </a:r>
            <a:r>
              <a:rPr lang="cs-CZ" sz="2000" i="1" dirty="0" err="1">
                <a:effectLst/>
                <a:latin typeface="Book Antiqua" pitchFamily="18" charset="0"/>
              </a:rPr>
              <a:t>Fc</a:t>
            </a:r>
            <a:r>
              <a:rPr lang="cs-CZ" sz="2000" i="1" dirty="0">
                <a:effectLst/>
                <a:latin typeface="Book Antiqua" pitchFamily="18" charset="0"/>
              </a:rPr>
              <a:t> </a:t>
            </a:r>
            <a:r>
              <a:rPr lang="cs-CZ" sz="2000" i="1" dirty="0" smtClean="0">
                <a:effectLst/>
                <a:latin typeface="Book Antiqua" pitchFamily="18" charset="0"/>
              </a:rPr>
              <a:t>receptoru</a:t>
            </a:r>
            <a:br>
              <a:rPr lang="cs-CZ" sz="2000" i="1" dirty="0" smtClean="0">
                <a:effectLst/>
                <a:latin typeface="Book Antiqua" pitchFamily="18" charset="0"/>
              </a:rPr>
            </a:br>
            <a:r>
              <a:rPr lang="cs-CZ" sz="2000" i="1" dirty="0" smtClean="0">
                <a:effectLst/>
                <a:latin typeface="Book Antiqua" pitchFamily="18" charset="0"/>
              </a:rPr>
              <a:t>pro </a:t>
            </a:r>
            <a:r>
              <a:rPr lang="cs-CZ" sz="2000" i="1" dirty="0" err="1">
                <a:effectLst/>
                <a:latin typeface="Book Antiqua" pitchFamily="18" charset="0"/>
              </a:rPr>
              <a:t>IgE</a:t>
            </a:r>
            <a:r>
              <a:rPr lang="cs-CZ" sz="2000" i="1" dirty="0">
                <a:effectLst/>
                <a:latin typeface="Book Antiqua" pitchFamily="18" charset="0"/>
              </a:rPr>
              <a:t> (</a:t>
            </a:r>
            <a:r>
              <a:rPr lang="cs-CZ" sz="2000" i="1" dirty="0" err="1">
                <a:effectLst/>
                <a:latin typeface="Book Antiqua" pitchFamily="18" charset="0"/>
              </a:rPr>
              <a:t>Fc</a:t>
            </a:r>
            <a:r>
              <a:rPr lang="cs-CZ" sz="2000" b="1" i="1" dirty="0">
                <a:effectLst/>
                <a:latin typeface="Symbol" pitchFamily="18" charset="2"/>
              </a:rPr>
              <a:t></a:t>
            </a:r>
            <a:r>
              <a:rPr lang="cs-CZ" sz="2000" i="1" dirty="0">
                <a:effectLst/>
                <a:latin typeface="Book Antiqua" pitchFamily="18" charset="0"/>
              </a:rPr>
              <a:t>RI) dojde k agregaci několika molekul </a:t>
            </a:r>
            <a:r>
              <a:rPr lang="cs-CZ" sz="2000" i="1" dirty="0" err="1">
                <a:effectLst/>
                <a:latin typeface="Book Antiqua" pitchFamily="18" charset="0"/>
              </a:rPr>
              <a:t>Fc</a:t>
            </a:r>
            <a:r>
              <a:rPr lang="cs-CZ" sz="2000" b="1" i="1" dirty="0">
                <a:effectLst/>
                <a:latin typeface="Symbol" pitchFamily="18" charset="2"/>
              </a:rPr>
              <a:t></a:t>
            </a:r>
            <a:r>
              <a:rPr lang="cs-CZ" sz="2000" i="1" dirty="0">
                <a:effectLst/>
                <a:latin typeface="Book Antiqua" pitchFamily="18" charset="0"/>
              </a:rPr>
              <a:t>RI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sz="800" dirty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000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Degranulace</a:t>
            </a:r>
            <a:r>
              <a:rPr lang="cs-CZ" sz="20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000" dirty="0" err="1">
                <a:effectLst/>
                <a:latin typeface="Book Antiqua" pitchFamily="18" charset="0"/>
              </a:rPr>
              <a:t>mastocytu</a:t>
            </a:r>
            <a:r>
              <a:rPr lang="cs-CZ" sz="2000" dirty="0">
                <a:effectLst/>
                <a:latin typeface="Book Antiqua" pitchFamily="18" charset="0"/>
              </a:rPr>
              <a:t> ( </a:t>
            </a:r>
            <a:r>
              <a:rPr lang="cs-CZ" sz="2000" dirty="0" smtClean="0">
                <a:effectLst/>
                <a:latin typeface="Book Antiqua" pitchFamily="18" charset="0"/>
              </a:rPr>
              <a:t>histamin, heparin…)</a:t>
            </a:r>
            <a:endParaRPr lang="cs-CZ" sz="2000" dirty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sz="800" dirty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000" dirty="0">
                <a:solidFill>
                  <a:srgbClr val="0000FF"/>
                </a:solidFill>
                <a:effectLst/>
                <a:latin typeface="Book Antiqua" pitchFamily="18" charset="0"/>
              </a:rPr>
              <a:t>Aktivace metabolismu kyseliny </a:t>
            </a:r>
            <a:r>
              <a:rPr lang="cs-CZ" sz="2000" dirty="0">
                <a:effectLst/>
                <a:latin typeface="Book Antiqua" pitchFamily="18" charset="0"/>
              </a:rPr>
              <a:t>arachidonové (</a:t>
            </a:r>
            <a:r>
              <a:rPr lang="cs-CZ" sz="2000" dirty="0" err="1">
                <a:effectLst/>
                <a:latin typeface="Book Antiqua" pitchFamily="18" charset="0"/>
              </a:rPr>
              <a:t>leukotrien</a:t>
            </a:r>
            <a:r>
              <a:rPr lang="cs-CZ" sz="2000" dirty="0">
                <a:effectLst/>
                <a:latin typeface="Book Antiqua" pitchFamily="18" charset="0"/>
              </a:rPr>
              <a:t> C4, prostaglandin PGD2)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sz="800" dirty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000" dirty="0">
                <a:effectLst/>
                <a:latin typeface="Book Antiqua" pitchFamily="18" charset="0"/>
              </a:rPr>
              <a:t>Zahájení </a:t>
            </a:r>
            <a:r>
              <a:rPr lang="cs-CZ" sz="2000" dirty="0">
                <a:solidFill>
                  <a:srgbClr val="0000FF"/>
                </a:solidFill>
                <a:effectLst/>
                <a:latin typeface="Book Antiqua" pitchFamily="18" charset="0"/>
              </a:rPr>
              <a:t>produkce </a:t>
            </a:r>
            <a:r>
              <a:rPr lang="cs-CZ" sz="2000" dirty="0" err="1">
                <a:solidFill>
                  <a:srgbClr val="0000FF"/>
                </a:solidFill>
                <a:effectLst/>
                <a:latin typeface="Book Antiqua" pitchFamily="18" charset="0"/>
              </a:rPr>
              <a:t>cytokinů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000" dirty="0">
                <a:effectLst/>
                <a:latin typeface="Book Antiqua" pitchFamily="18" charset="0"/>
              </a:rPr>
              <a:t>(TNF, TGF</a:t>
            </a:r>
            <a:r>
              <a:rPr lang="cs-CZ" sz="2000" b="1" dirty="0">
                <a:effectLst/>
                <a:latin typeface="Symbol" pitchFamily="18" charset="2"/>
              </a:rPr>
              <a:t></a:t>
            </a:r>
            <a:r>
              <a:rPr lang="cs-CZ" sz="2000" dirty="0">
                <a:effectLst/>
                <a:latin typeface="Book Antiqua" pitchFamily="18" charset="0"/>
              </a:rPr>
              <a:t>, IL-4,5,6…)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71513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Sekreční produkty mastocytů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569325" cy="5327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cs-CZ" sz="2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Cytoplazmatická </a:t>
            </a:r>
            <a:r>
              <a:rPr lang="cs-CZ" sz="2000" b="1" dirty="0">
                <a:solidFill>
                  <a:srgbClr val="0000FF"/>
                </a:solidFill>
                <a:effectLst/>
                <a:latin typeface="Book Antiqua" pitchFamily="18" charset="0"/>
              </a:rPr>
              <a:t>granula</a:t>
            </a:r>
            <a:r>
              <a:rPr lang="cs-CZ" sz="2000" dirty="0">
                <a:effectLst/>
                <a:latin typeface="Book Antiqua" pitchFamily="18" charset="0"/>
              </a:rPr>
              <a:t>: </a:t>
            </a:r>
            <a:r>
              <a:rPr lang="cs-CZ" sz="2000" dirty="0" smtClean="0">
                <a:effectLst/>
                <a:latin typeface="Book Antiqua" pitchFamily="18" charset="0"/>
              </a:rPr>
              <a:t>histamin, serotonin, heparin</a:t>
            </a:r>
            <a:r>
              <a:rPr lang="cs-CZ" sz="2000" dirty="0">
                <a:effectLst/>
                <a:latin typeface="Book Antiqua" pitchFamily="18" charset="0"/>
              </a:rPr>
              <a:t>, </a:t>
            </a:r>
            <a:r>
              <a:rPr lang="cs-CZ" sz="2000" dirty="0" err="1" smtClean="0">
                <a:effectLst/>
                <a:latin typeface="Book Antiqua" pitchFamily="18" charset="0"/>
              </a:rPr>
              <a:t>chondroitinsulfát</a:t>
            </a:r>
            <a:r>
              <a:rPr lang="cs-CZ" sz="2000" dirty="0" smtClean="0">
                <a:effectLst/>
                <a:latin typeface="Book Antiqua" pitchFamily="18" charset="0"/>
              </a:rPr>
              <a:t>, hydrolytické enzymy </a:t>
            </a:r>
            <a:endParaRPr lang="cs-CZ" sz="2000" dirty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Font typeface="Wingdings" pitchFamily="2" charset="2"/>
              <a:buNone/>
              <a:defRPr/>
            </a:pPr>
            <a:endParaRPr lang="cs-CZ" sz="1000" dirty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dirty="0">
                <a:solidFill>
                  <a:srgbClr val="000000"/>
                </a:solidFill>
                <a:effectLst/>
                <a:latin typeface="Book Antiqua" pitchFamily="18" charset="0"/>
              </a:rPr>
              <a:t>   </a:t>
            </a:r>
            <a:r>
              <a:rPr lang="cs-CZ" sz="20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Histamin</a:t>
            </a:r>
            <a:r>
              <a:rPr lang="cs-CZ" sz="2000" b="1" dirty="0" smtClean="0">
                <a:effectLst/>
                <a:latin typeface="Book Antiqua" pitchFamily="18" charset="0"/>
              </a:rPr>
              <a:t> </a:t>
            </a:r>
            <a:r>
              <a:rPr lang="cs-CZ" sz="2000" dirty="0">
                <a:effectLst/>
                <a:latin typeface="Book Antiqua" pitchFamily="18" charset="0"/>
              </a:rPr>
              <a:t>způsobuje vasodilataci, zvýšení vaskulární permeability, erytém, edém, svědění, kontrakci hladké svaloviny bronchů, zvýšení peristaltiky střev, zvýšení sekrece hlenu slizničními žlázkami v respiračním traktu </a:t>
            </a:r>
            <a:br>
              <a:rPr lang="cs-CZ" sz="2000" dirty="0">
                <a:effectLst/>
                <a:latin typeface="Book Antiqua" pitchFamily="18" charset="0"/>
              </a:rPr>
            </a:br>
            <a:r>
              <a:rPr lang="cs-CZ" sz="2000" dirty="0">
                <a:effectLst/>
                <a:latin typeface="Book Antiqua" pitchFamily="18" charset="0"/>
              </a:rPr>
              <a:t>a </a:t>
            </a:r>
            <a:r>
              <a:rPr lang="cs-CZ" sz="2000" dirty="0" err="1">
                <a:effectLst/>
                <a:latin typeface="Book Antiqua" pitchFamily="18" charset="0"/>
              </a:rPr>
              <a:t>GITu</a:t>
            </a:r>
            <a:r>
              <a:rPr lang="cs-CZ" sz="2000" dirty="0">
                <a:effectLst/>
                <a:latin typeface="Book Antiqua" pitchFamily="18" charset="0"/>
              </a:rPr>
              <a:t> (napomáhá eliminaci parazita)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cs-CZ" sz="1000" dirty="0">
              <a:solidFill>
                <a:srgbClr val="000000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2000" b="1" dirty="0">
                <a:solidFill>
                  <a:srgbClr val="0000FF"/>
                </a:solidFill>
                <a:effectLst/>
                <a:latin typeface="Book Antiqua" pitchFamily="18" charset="0"/>
              </a:rPr>
              <a:t>Metabolity </a:t>
            </a:r>
            <a:r>
              <a:rPr lang="cs-CZ" sz="2000" b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kys</a:t>
            </a:r>
            <a:r>
              <a:rPr lang="cs-CZ" sz="2000" b="1" dirty="0">
                <a:solidFill>
                  <a:srgbClr val="0000FF"/>
                </a:solidFill>
                <a:effectLst/>
                <a:latin typeface="Book Antiqua" pitchFamily="18" charset="0"/>
              </a:rPr>
              <a:t>. arachidonové</a:t>
            </a:r>
            <a:r>
              <a:rPr lang="cs-CZ" sz="2000" b="1" dirty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000" dirty="0">
                <a:effectLst/>
                <a:latin typeface="Book Antiqua" pitchFamily="18" charset="0"/>
              </a:rPr>
              <a:t>(</a:t>
            </a:r>
            <a:r>
              <a:rPr lang="cs-CZ" sz="2000" dirty="0" err="1">
                <a:effectLst/>
                <a:latin typeface="Book Antiqua" pitchFamily="18" charset="0"/>
              </a:rPr>
              <a:t>leukotrien</a:t>
            </a:r>
            <a:r>
              <a:rPr lang="cs-CZ" sz="2000" dirty="0">
                <a:effectLst/>
                <a:latin typeface="Book Antiqua" pitchFamily="18" charset="0"/>
              </a:rPr>
              <a:t> C4, prostaglandin PGD2)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2000" b="1" dirty="0" err="1">
                <a:solidFill>
                  <a:srgbClr val="0000FF"/>
                </a:solidFill>
                <a:effectLst/>
                <a:latin typeface="Book Antiqua" pitchFamily="18" charset="0"/>
              </a:rPr>
              <a:t>Cytokiny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cs-CZ" sz="2000" dirty="0">
                <a:effectLst/>
                <a:latin typeface="Book Antiqua" pitchFamily="18" charset="0"/>
              </a:rPr>
              <a:t>(TNF, TGF</a:t>
            </a:r>
            <a:r>
              <a:rPr lang="cs-CZ" sz="2000" b="1" dirty="0">
                <a:effectLst/>
                <a:latin typeface="Symbol" pitchFamily="18" charset="2"/>
              </a:rPr>
              <a:t></a:t>
            </a:r>
            <a:r>
              <a:rPr lang="cs-CZ" sz="2000" dirty="0">
                <a:effectLst/>
                <a:latin typeface="Book Antiqua" pitchFamily="18" charset="0"/>
              </a:rPr>
              <a:t>, IL-4,5,6…) </a:t>
            </a:r>
          </a:p>
          <a:p>
            <a:pPr eaLnBrk="1" hangingPunct="1">
              <a:lnSpc>
                <a:spcPct val="115000"/>
              </a:lnSpc>
              <a:defRPr/>
            </a:pPr>
            <a:endParaRPr lang="cs-CZ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FF"/>
                </a:solidFill>
                <a:effectLst/>
                <a:latin typeface="Book Antiqua" pitchFamily="18" charset="0"/>
              </a:rPr>
              <a:t>Bazofily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8248650" cy="4262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  <a:buSzPct val="130000"/>
              <a:buFont typeface="Wingdings" pitchFamily="2" charset="2"/>
              <a:buChar char="§"/>
              <a:defRPr/>
            </a:pPr>
            <a:r>
              <a:rPr lang="cs-CZ" sz="2200" dirty="0" err="1" smtClean="0">
                <a:effectLst/>
                <a:latin typeface="Book Antiqua" pitchFamily="18" charset="0"/>
              </a:rPr>
              <a:t>Bazofily</a:t>
            </a:r>
            <a:r>
              <a:rPr lang="cs-CZ" sz="2200" dirty="0" smtClean="0">
                <a:effectLst/>
                <a:latin typeface="Book Antiqua" pitchFamily="18" charset="0"/>
              </a:rPr>
              <a:t> se nacházejí v krvi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30000"/>
              <a:buFont typeface="Wingdings" pitchFamily="2" charset="2"/>
              <a:buChar char="§"/>
              <a:defRPr/>
            </a:pPr>
            <a:endParaRPr lang="cs-CZ" sz="800" dirty="0" smtClean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30000"/>
              <a:buFont typeface="Wingdings" pitchFamily="2" charset="2"/>
              <a:buChar char="§"/>
              <a:defRPr/>
            </a:pPr>
            <a:r>
              <a:rPr lang="cs-CZ" sz="2200" dirty="0" smtClean="0">
                <a:effectLst/>
                <a:latin typeface="Book Antiqua" pitchFamily="18" charset="0"/>
              </a:rPr>
              <a:t>Receptorovou </a:t>
            </a:r>
            <a:r>
              <a:rPr lang="cs-CZ" sz="2200" dirty="0">
                <a:effectLst/>
                <a:latin typeface="Book Antiqua" pitchFamily="18" charset="0"/>
              </a:rPr>
              <a:t>výbavou, obsahem granul, mechanismy stimulace a funkcemi jsou velmi podobné </a:t>
            </a:r>
            <a:r>
              <a:rPr lang="cs-CZ" sz="2200" dirty="0" err="1" smtClean="0">
                <a:effectLst/>
                <a:latin typeface="Book Antiqua" pitchFamily="18" charset="0"/>
              </a:rPr>
              <a:t>mastocytům</a:t>
            </a:r>
            <a:endParaRPr lang="cs-CZ" sz="2200" dirty="0" smtClean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30000"/>
              <a:buFont typeface="Wingdings" pitchFamily="2" charset="2"/>
              <a:buChar char="§"/>
              <a:defRPr/>
            </a:pPr>
            <a:endParaRPr lang="cs-CZ" sz="800" dirty="0" smtClean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30000"/>
              <a:buFont typeface="Wingdings" pitchFamily="2" charset="2"/>
              <a:buChar char="§"/>
              <a:defRPr/>
            </a:pPr>
            <a:r>
              <a:rPr lang="cs-CZ" sz="2200" dirty="0" smtClean="0">
                <a:effectLst/>
                <a:latin typeface="Book Antiqua" pitchFamily="18" charset="0"/>
              </a:rPr>
              <a:t>Uplatňují se při zánětu, regulaci imunitních reakcí , </a:t>
            </a:r>
            <a:br>
              <a:rPr lang="cs-CZ" sz="2200" dirty="0" smtClean="0">
                <a:effectLst/>
                <a:latin typeface="Book Antiqua" pitchFamily="18" charset="0"/>
              </a:rPr>
            </a:br>
            <a:r>
              <a:rPr lang="cs-CZ" sz="2200" dirty="0" smtClean="0">
                <a:effectLst/>
                <a:latin typeface="Book Antiqua" pitchFamily="18" charset="0"/>
              </a:rPr>
              <a:t>u alergických reakcí, jsou </a:t>
            </a:r>
            <a:r>
              <a:rPr lang="cs-CZ" sz="2200" dirty="0">
                <a:effectLst/>
                <a:latin typeface="Book Antiqua" pitchFamily="18" charset="0"/>
              </a:rPr>
              <a:t>zodpovědné za vznik anafylaktického </a:t>
            </a:r>
            <a:r>
              <a:rPr lang="cs-CZ" sz="2200" dirty="0" smtClean="0">
                <a:effectLst/>
                <a:latin typeface="Book Antiqua" pitchFamily="18" charset="0"/>
              </a:rPr>
              <a:t>šoku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30000"/>
              <a:buFont typeface="Wingdings" pitchFamily="2" charset="2"/>
              <a:buChar char="§"/>
              <a:defRPr/>
            </a:pPr>
            <a:endParaRPr lang="cs-CZ" sz="800" dirty="0" smtClean="0">
              <a:effectLst/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30000"/>
              <a:buFont typeface="Wingdings" pitchFamily="2" charset="2"/>
              <a:buChar char="§"/>
              <a:defRPr/>
            </a:pPr>
            <a:r>
              <a:rPr lang="cs-CZ" sz="2200" dirty="0" smtClean="0">
                <a:effectLst/>
                <a:latin typeface="Book Antiqua" pitchFamily="18" charset="0"/>
              </a:rPr>
              <a:t>Ve vyšším počtu se nacházejí v místě </a:t>
            </a:r>
            <a:r>
              <a:rPr lang="cs-CZ" sz="2200" dirty="0" err="1" smtClean="0">
                <a:effectLst/>
                <a:latin typeface="Book Antiqua" pitchFamily="18" charset="0"/>
              </a:rPr>
              <a:t>ektoparazitární</a:t>
            </a:r>
            <a:r>
              <a:rPr lang="cs-CZ" sz="2200" dirty="0" smtClean="0">
                <a:effectLst/>
                <a:latin typeface="Book Antiqua" pitchFamily="18" charset="0"/>
              </a:rPr>
              <a:t> infekce</a:t>
            </a:r>
            <a:endParaRPr lang="cs-CZ" sz="2200" dirty="0">
              <a:effectLst/>
              <a:latin typeface="Book Antiqua" pitchFamily="18" charset="0"/>
            </a:endParaRPr>
          </a:p>
          <a:p>
            <a:pPr eaLnBrk="1" hangingPunct="1">
              <a:buSzPct val="130000"/>
              <a:defRPr/>
            </a:pPr>
            <a:endParaRPr lang="cs-CZ" sz="2400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76250"/>
            <a:ext cx="1635125" cy="163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571500" y="5143500"/>
            <a:ext cx="8229600" cy="1143000"/>
          </a:xfrm>
        </p:spPr>
        <p:txBody>
          <a:bodyPr/>
          <a:lstStyle/>
          <a:p>
            <a:r>
              <a:rPr lang="cs-CZ" altLang="cs-CZ" smtClean="0">
                <a:effectLst/>
                <a:latin typeface="Book Antiqua" pitchFamily="18" charset="0"/>
              </a:rPr>
              <a:t>Děkuji za Vaši pozornost</a:t>
            </a:r>
          </a:p>
        </p:txBody>
      </p:sp>
      <p:pic>
        <p:nvPicPr>
          <p:cNvPr id="58371" name="Picture 5" descr="Výsledek obrázku pro ja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642938"/>
            <a:ext cx="600075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095875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effectLst/>
              </a:rPr>
              <a:t>Komplement – klasická cesta</a:t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  <a:hlinkClick r:id="rId2"/>
              </a:rPr>
              <a:t>https://www.youtube.com/watch?v=vbWYz9XDtLw</a:t>
            </a:r>
            <a:endParaRPr lang="cs-CZ" dirty="0" smtClean="0">
              <a:effectLst/>
            </a:endParaRPr>
          </a:p>
          <a:p>
            <a:pPr>
              <a:defRPr/>
            </a:pPr>
            <a:r>
              <a:rPr lang="cs-CZ" dirty="0" smtClean="0">
                <a:effectLst/>
              </a:rPr>
              <a:t>Komplement – klasická a alternativní cesta</a:t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  <a:hlinkClick r:id="rId3"/>
              </a:rPr>
              <a:t>https://www.youtube.com/watch?v=aNh5A0gtuLE</a:t>
            </a:r>
            <a:endParaRPr lang="cs-CZ" dirty="0" smtClean="0">
              <a:effectLst/>
            </a:endParaRPr>
          </a:p>
          <a:p>
            <a:pPr>
              <a:defRPr/>
            </a:pPr>
            <a:r>
              <a:rPr lang="cs-CZ" dirty="0" err="1" smtClean="0">
                <a:effectLst/>
              </a:rPr>
              <a:t>Mastocyty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</a:rPr>
              <a:t>https://www.youtube.com/watch?v=-Fhkqu89N5s</a:t>
            </a:r>
          </a:p>
          <a:p>
            <a:pPr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8229600" cy="619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Doporučená literatura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6750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>
                <a:effectLst/>
                <a:latin typeface="Book Antiqua" pitchFamily="18" charset="0"/>
              </a:rPr>
              <a:t>Hořejší V., Bartůňková J.: </a:t>
            </a:r>
            <a:r>
              <a:rPr lang="cs-CZ" sz="24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Základy imunologie</a:t>
            </a:r>
            <a:r>
              <a:rPr lang="cs-CZ" sz="2400" dirty="0" smtClean="0">
                <a:effectLst/>
                <a:latin typeface="Book Antiqua" pitchFamily="18" charset="0"/>
              </a:rPr>
              <a:t>. Praha, Triton, 4. vydání, 2009.</a:t>
            </a:r>
          </a:p>
          <a:p>
            <a:pPr eaLnBrk="1" hangingPunct="1">
              <a:defRPr/>
            </a:pPr>
            <a:endParaRPr lang="cs-CZ" sz="2400" dirty="0" smtClean="0">
              <a:effectLst/>
              <a:latin typeface="Book Antiqua" pitchFamily="18" charset="0"/>
            </a:endParaRPr>
          </a:p>
          <a:p>
            <a:pPr eaLnBrk="1" hangingPunct="1">
              <a:defRPr/>
            </a:pPr>
            <a:endParaRPr lang="cs-CZ" sz="2400" dirty="0">
              <a:latin typeface="Book Antiqua" pitchFamily="18" charset="0"/>
            </a:endParaRPr>
          </a:p>
          <a:p>
            <a:pPr eaLnBrk="1" hangingPunct="1">
              <a:defRPr/>
            </a:pPr>
            <a:endParaRPr lang="cs-CZ" sz="2400" dirty="0" smtClean="0">
              <a:effectLst/>
              <a:latin typeface="Book Antiqua" pitchFamily="18" charset="0"/>
            </a:endParaRPr>
          </a:p>
          <a:p>
            <a:pPr eaLnBrk="1" hangingPunct="1">
              <a:defRPr/>
            </a:pPr>
            <a:endParaRPr lang="cs-CZ" sz="2400" dirty="0" smtClean="0">
              <a:effectLst/>
              <a:latin typeface="Book Antiqua" pitchFamily="18" charset="0"/>
            </a:endParaRPr>
          </a:p>
          <a:p>
            <a:pPr eaLnBrk="1" hangingPunct="1">
              <a:defRPr/>
            </a:pPr>
            <a:endParaRPr lang="cs-CZ" sz="2400" dirty="0" smtClean="0">
              <a:latin typeface="Book Antiqua" pitchFamily="18" charset="0"/>
            </a:endParaRPr>
          </a:p>
        </p:txBody>
      </p:sp>
      <p:pic>
        <p:nvPicPr>
          <p:cNvPr id="7172" name="irc_mi" descr="http://antikvariat.obchodsvitavy.cz/img/p/19417-21808-thick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933825"/>
            <a:ext cx="936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rc_mi" descr="https://obalky.kosmas.cz/ArticleCovers/10335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005263"/>
            <a:ext cx="881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Obrázek 6" descr="Ji&amp;rcaron;ina Bart&amp;uring;&amp;ncaron;ková Základy imunologie cena od 267 K&amp;ccaron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005263"/>
            <a:ext cx="857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rc_mi" descr="http://image.srovname.cz/cz/500/1350615/vaclav-horejsi-jirina-bartunkova-zaklady-imunolog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005263"/>
            <a:ext cx="8810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Doporučená literatura</a:t>
            </a:r>
            <a:endParaRPr lang="cs-CZ" dirty="0"/>
          </a:p>
        </p:txBody>
      </p:sp>
      <p:pic>
        <p:nvPicPr>
          <p:cNvPr id="819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276475"/>
            <a:ext cx="2484437" cy="3476625"/>
          </a:xfrm>
        </p:spPr>
      </p:pic>
      <p:pic>
        <p:nvPicPr>
          <p:cNvPr id="8196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271713"/>
            <a:ext cx="290195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bdélník 5"/>
          <p:cNvSpPr>
            <a:spLocks noChangeArrowheads="1"/>
          </p:cNvSpPr>
          <p:nvPr/>
        </p:nvSpPr>
        <p:spPr bwMode="auto">
          <a:xfrm>
            <a:off x="739775" y="5876925"/>
            <a:ext cx="3654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sz="1600" b="0">
                <a:latin typeface="Times New Roman" pitchFamily="18" charset="0"/>
                <a:cs typeface="Times New Roman" pitchFamily="18" charset="0"/>
              </a:rPr>
              <a:t>Krejsek J., Andrýs C., Krčmová I.: </a:t>
            </a:r>
            <a:r>
              <a:rPr lang="cs-CZ" sz="16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Imunologie člověka</a:t>
            </a:r>
            <a:r>
              <a:rPr lang="cs-CZ" sz="1600" b="0">
                <a:latin typeface="Times New Roman" pitchFamily="18" charset="0"/>
                <a:cs typeface="Times New Roman" pitchFamily="18" charset="0"/>
              </a:rPr>
              <a:t>, 1.vydání , Hradec Králové, Garamon s.r.o., 2016.</a:t>
            </a:r>
          </a:p>
        </p:txBody>
      </p:sp>
      <p:sp>
        <p:nvSpPr>
          <p:cNvPr id="8198" name="Obdélník 6"/>
          <p:cNvSpPr>
            <a:spLocks noChangeArrowheads="1"/>
          </p:cNvSpPr>
          <p:nvPr/>
        </p:nvSpPr>
        <p:spPr bwMode="auto">
          <a:xfrm>
            <a:off x="4835525" y="6000750"/>
            <a:ext cx="4138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sz="1600" b="0">
                <a:latin typeface="Times New Roman" pitchFamily="18" charset="0"/>
                <a:cs typeface="Times New Roman" pitchFamily="18" charset="0"/>
              </a:rPr>
              <a:t>Jíllek P.: </a:t>
            </a:r>
            <a:r>
              <a:rPr lang="cs-CZ" sz="16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Imunologie stručně, jasně, přehledně</a:t>
            </a:r>
            <a:r>
              <a:rPr lang="cs-CZ" sz="1600" b="0">
                <a:latin typeface="Times New Roman" pitchFamily="18" charset="0"/>
                <a:cs typeface="Times New Roman" pitchFamily="18" charset="0"/>
              </a:rPr>
              <a:t>, Grada 2014.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4006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effectLst/>
                <a:latin typeface="Book Antiqua" pitchFamily="18" charset="0"/>
              </a:rPr>
              <a:t>1.</a:t>
            </a:r>
            <a:r>
              <a:rPr lang="cs-CZ" sz="2000" b="1" dirty="0" smtClean="0">
                <a:effectLst/>
                <a:latin typeface="Book Antiqua" pitchFamily="18" charset="0"/>
              </a:rPr>
              <a:t> </a:t>
            </a:r>
            <a:r>
              <a:rPr lang="cs-CZ" sz="1800" b="1" dirty="0" smtClean="0">
                <a:effectLst/>
                <a:latin typeface="Book Antiqua" pitchFamily="18" charset="0"/>
                <a:cs typeface="Times New Roman" pitchFamily="18" charset="0"/>
              </a:rPr>
              <a:t>Imunitní systém a jeho význam pro </a:t>
            </a:r>
            <a:r>
              <a:rPr lang="cs-CZ" sz="1800" b="1" dirty="0" err="1" smtClean="0">
                <a:effectLst/>
                <a:latin typeface="Book Antiqua" pitchFamily="18" charset="0"/>
                <a:cs typeface="Times New Roman" pitchFamily="18" charset="0"/>
              </a:rPr>
              <a:t>homeostázu</a:t>
            </a:r>
            <a:r>
              <a:rPr lang="cs-CZ" sz="1800" b="1" dirty="0" smtClean="0">
                <a:effectLst/>
                <a:latin typeface="Book Antiqua" pitchFamily="18" charset="0"/>
                <a:cs typeface="Times New Roman" pitchFamily="18" charset="0"/>
              </a:rPr>
              <a:t> organismu. Antigen. Mechanismy imunitního systému a jejich spolupráce.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cs-CZ" sz="800" b="1" dirty="0" smtClean="0">
              <a:effectLst/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effectLst/>
                <a:latin typeface="Book Antiqua" pitchFamily="18" charset="0"/>
                <a:cs typeface="Times New Roman" pitchFamily="18" charset="0"/>
              </a:rPr>
              <a:t>2. Komponenty imunitního systému (orgány, buňky, látky) a jejich funkce.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cs-CZ" sz="800" b="1" dirty="0" smtClean="0">
              <a:effectLst/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effectLst/>
                <a:latin typeface="Book Antiqua" pitchFamily="18" charset="0"/>
                <a:cs typeface="Times New Roman" pitchFamily="18" charset="0"/>
              </a:rPr>
              <a:t>3. Nespecifické buněčné a humorální imunitní mechanismy (charakteristika, funkce).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cs-CZ" sz="800" b="1" dirty="0" smtClean="0">
              <a:effectLst/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effectLst/>
                <a:latin typeface="Book Antiqua" pitchFamily="18" charset="0"/>
                <a:cs typeface="Times New Roman" pitchFamily="18" charset="0"/>
              </a:rPr>
              <a:t>4. Specifické buněčné a humorální imunitní mechanismy (charakteristika, funkce).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cs-CZ" sz="800" b="1" dirty="0" smtClean="0">
              <a:effectLst/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effectLst/>
                <a:latin typeface="Book Antiqua" pitchFamily="18" charset="0"/>
                <a:cs typeface="Times New Roman" pitchFamily="18" charset="0"/>
              </a:rPr>
              <a:t>5. Fagocytóza (fagocyty, mechanismus, význam).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cs-CZ" sz="800" b="1" dirty="0" smtClean="0">
              <a:effectLst/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effectLst/>
                <a:latin typeface="Book Antiqua" pitchFamily="18" charset="0"/>
                <a:cs typeface="Times New Roman" pitchFamily="18" charset="0"/>
              </a:rPr>
              <a:t>6. Komplement, způsoby aktivace, význam a regulační mechanismy.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cs-CZ" sz="800" b="1" dirty="0" smtClean="0">
              <a:effectLst/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effectLst/>
                <a:latin typeface="Book Antiqua" pitchFamily="18" charset="0"/>
                <a:cs typeface="Times New Roman" pitchFamily="18" charset="0"/>
              </a:rPr>
              <a:t>7. </a:t>
            </a:r>
            <a:r>
              <a:rPr lang="cs-CZ" sz="1800" b="1" dirty="0" err="1" smtClean="0">
                <a:effectLst/>
                <a:latin typeface="Book Antiqua" pitchFamily="18" charset="0"/>
                <a:cs typeface="Times New Roman" pitchFamily="18" charset="0"/>
              </a:rPr>
              <a:t>Bazofily</a:t>
            </a:r>
            <a:r>
              <a:rPr lang="cs-CZ" sz="1800" b="1" dirty="0" smtClean="0">
                <a:effectLst/>
                <a:latin typeface="Book Antiqua" pitchFamily="18" charset="0"/>
                <a:cs typeface="Times New Roman" pitchFamily="18" charset="0"/>
              </a:rPr>
              <a:t> a žírné buňky a jejich význam v imunitních reakcích.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500438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>
                <a:solidFill>
                  <a:srgbClr val="0000FF"/>
                </a:solidFill>
                <a:effectLst/>
              </a:rPr>
              <a:t>Imunitní systém</a:t>
            </a:r>
            <a:r>
              <a:rPr lang="cs-CZ" sz="4000" b="1" dirty="0">
                <a:solidFill>
                  <a:srgbClr val="0000FF"/>
                </a:solidFill>
              </a:rPr>
              <a:t/>
            </a:r>
            <a:br>
              <a:rPr lang="cs-CZ" sz="4000" b="1" dirty="0">
                <a:solidFill>
                  <a:srgbClr val="0000FF"/>
                </a:solidFill>
              </a:rPr>
            </a:br>
            <a:r>
              <a:rPr lang="cs-CZ" sz="4000" b="1" dirty="0">
                <a:solidFill>
                  <a:srgbClr val="0000FF"/>
                </a:solidFill>
              </a:rPr>
              <a:t/>
            </a:r>
            <a:br>
              <a:rPr lang="cs-CZ" sz="4000" b="1" dirty="0">
                <a:solidFill>
                  <a:srgbClr val="0000FF"/>
                </a:solidFill>
              </a:rPr>
            </a:br>
            <a:r>
              <a:rPr lang="cs-CZ" sz="4000" b="1" dirty="0">
                <a:solidFill>
                  <a:srgbClr val="0000FF"/>
                </a:solidFill>
              </a:rPr>
              <a:t/>
            </a:r>
            <a:br>
              <a:rPr lang="cs-CZ" sz="4000" b="1" dirty="0">
                <a:solidFill>
                  <a:srgbClr val="0000FF"/>
                </a:solidFill>
              </a:rPr>
            </a:br>
            <a:r>
              <a:rPr lang="cs-CZ" sz="4000" b="1" dirty="0">
                <a:solidFill>
                  <a:srgbClr val="0000FF"/>
                </a:solidFill>
              </a:rPr>
              <a:t/>
            </a:r>
            <a:br>
              <a:rPr lang="cs-CZ" sz="4000" b="1" dirty="0">
                <a:solidFill>
                  <a:srgbClr val="0000FF"/>
                </a:solidFill>
              </a:rPr>
            </a:br>
            <a:r>
              <a:rPr lang="cs-CZ" sz="4000" b="1" dirty="0">
                <a:solidFill>
                  <a:srgbClr val="0000FF"/>
                </a:solidFill>
                <a:effectLst/>
              </a:rPr>
              <a:t>                                       </a:t>
            </a:r>
            <a:r>
              <a:rPr lang="cs-CZ" sz="2400" b="1" dirty="0">
                <a:solidFill>
                  <a:srgbClr val="0000FF"/>
                </a:solidFill>
                <a:effectLst/>
              </a:rPr>
              <a:t>J. Ochotná</a:t>
            </a:r>
            <a:endParaRPr lang="cs-CZ" sz="4000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4068</TotalTime>
  <Words>543</Words>
  <Application>Microsoft Office PowerPoint</Application>
  <PresentationFormat>Předvádění na obrazovce (4:3)</PresentationFormat>
  <Paragraphs>156</Paragraphs>
  <Slides>58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Textura</vt:lpstr>
      <vt:lpstr>Snímek 1</vt:lpstr>
      <vt:lpstr>Zkouška z imunologie</vt:lpstr>
      <vt:lpstr>http://uia.fnplzen.cz/</vt:lpstr>
      <vt:lpstr>Doporučená literatura</vt:lpstr>
      <vt:lpstr>Snímek 5</vt:lpstr>
      <vt:lpstr>Doporučená literatura </vt:lpstr>
      <vt:lpstr>Doporučená literatura</vt:lpstr>
      <vt:lpstr>Snímek 8</vt:lpstr>
      <vt:lpstr>Imunitní systém                                           J. Ochotná</vt:lpstr>
      <vt:lpstr>Hlavní funkce imunitního systému    obranyschopnost    autotolerance    imunitní dohled</vt:lpstr>
      <vt:lpstr>Antigen (imunogen)   = látka, kterou imunitní systém rozpoznává a reaguje na ni  Proteiny nebo polysacharidy    &gt; 5 kDa  (optimální velikost je cca 40 kDa)    autoantigen   exoantigen   alergen  </vt:lpstr>
      <vt:lpstr> </vt:lpstr>
      <vt:lpstr>Epitop  = část antigenu, která je rozpoznávána  imunitním systémem (lymfocyty- BCR, TCR; Ig)    Zkříženě reagující antigeny – sdílí jeden a více stejných nebo podobných epitopů </vt:lpstr>
      <vt:lpstr>   Interakce antigen – protilátka   Vazebná místa protilátek (paratop)  tvoří nekovalentní komplexy  s odpovídajícími místy  na molekulách antigenů (epitop)  Komplex antigen-protilátka je reverzibilní</vt:lpstr>
      <vt:lpstr>Typy antigenů z hlediska prezentace antigenů    1) thymus dependentní antigeny   Častější, jde o většinu proteinových Ag  Specifická humorální imunitní odpověď  na antigen vyžaduje spolupráci s  TH lymfocyty  Pomoc realizována ve formě cytokinů  secernovaných TH lymfocyty </vt:lpstr>
      <vt:lpstr>Typy antigenů z hlediska prezentace antigenů    2) thymus independentní antigeny  U malého počtu antigenů může být tvorba protilátek indukována přímo bez spoluúčasti T-lymfocytů  Jedná se zvláště o bakteriální polysacharidy, lipopolysacharidy a polymerní formy proteinů (např.Haemophilus, Str.pneumoniae)  </vt:lpstr>
      <vt:lpstr>Superantigeny   * proteiny  (mikrobiální produkty)    * stimulují polyklonálně a masivně   * masivní aktivací T lymfocytů mohou způsobit     šokové stavy    * např.bakteriální toxiny (Staph.aureus, Str.pyogenes,      Pseud.aeruginosa)   </vt:lpstr>
      <vt:lpstr>Sekvestrované antigeny  = autoantigeny, které jsou za normálních okolností před imunitním systémem ukryty a tudíž je nezná (např.oční čočka, testes)   Jsou-li při poškození „odkryty“, může na ně imunitní systém zareagovat (jedna z teorií vzniku autoimunitních procesů) </vt:lpstr>
      <vt:lpstr>Komponenty imunitního systému</vt:lpstr>
      <vt:lpstr>Komponenty imunitního systému    lymfatické tkáně a orgány  buňky imunitního systému  molekuly imunitního systému  </vt:lpstr>
      <vt:lpstr>Lymfatické tkáně a orgány   Primární lymfatické tkáně a orgány   * kostní dřěň, thymus   * místo vzniku, zrání a diferenciace              imunokompetentních buněk   * nezralé lymfocyty zde získávají      svou antigenní specifitu   </vt:lpstr>
      <vt:lpstr>Sekundární lymfatické tkáně a orgány * místo setkání imunokompetentních bb. s Ag  * slezina - filtruje krev     a zachycuje přítomné antigeny  * lymfatické uzliny a jejich shluky    (tonsily, apendix, Peyerovy plaky ve střevě)    filtrují lymfu a zachycují přítomné antigeny  * MALT     zachytává antigeny, které    proniknou přes sliznice</vt:lpstr>
      <vt:lpstr> Buňky imunitního systému (imunocyty)   Vývoj červených a bílých krvinek začíná ve žloutkovém vaku, pak se hematopoéza přemisťuje do fetálních jater a sleziny  (3.-7. měsíc gestace). Hlavní krvetvornou funkci má kostní dřeň.   Všechny krevní buňky vznikají z jedné pluripotentní kmenové buňky (CD 34).  </vt:lpstr>
      <vt:lpstr>Leukocyty</vt:lpstr>
      <vt:lpstr>Imunitní mechanismy</vt:lpstr>
      <vt:lpstr>Imunitní mechanismy  Nespecifické a specifické imunitní mechanismy spolu vzájemně spolupracují.  tolerance redundance</vt:lpstr>
      <vt:lpstr>Nespecifické imunitní mechanismy  * neadaptivní, vrozené  * evolučně starší  * nemají imunologickou paměť  * na přítomnost škodlivin reagují rychle   * složka    buněčná – monocyty/makrofágy, granulocyty                   (neutrofilní, eosinofilní, bazofilní, mastocyty), NK bb.                     humorální – komplement, interferony, lektiny                                           a další sérové proteiny</vt:lpstr>
      <vt:lpstr>Specifické imunitní mechanismy  * adaptivní, antigenně specifické  * evolučně mladší  * mají imunologickou paměť  * rozvoj úplné specifické imunitní reakce trvá několik    dní až týdnů  * složka     buněčná - T lymfocyty (TCR)                   humorální - protilátky</vt:lpstr>
      <vt:lpstr>Snímek 29</vt:lpstr>
      <vt:lpstr>Fagocytóza</vt:lpstr>
      <vt:lpstr>Fagocytóza   = schopnost pohlcovat částice z okolí  Profesionální fagocyty   * buňky, které zajišťují obranyschopnost organismu     mechanismem fagocytózy  * neutrofilní granulocyty, monocyty, makrofágy,        dendritické buňky   </vt:lpstr>
      <vt:lpstr>Profesionální fagocyty</vt:lpstr>
      <vt:lpstr>Průnik fagocytů do poškozených a infikovaných tkání</vt:lpstr>
      <vt:lpstr>Průnik fagocytů do poškozených a infikovaných tkání</vt:lpstr>
      <vt:lpstr>Rozpoznání patogenu  PAMP (Pathogen Associated Molecular Patterns)  - struktury, které se nacházejí na povrchu mikroorganismů,    ale ne na vlastních nepoškozených bb.   Receptory rozpoznávající patogenní vzory (PRR) * receptory skupiny TLR  * manosový receptor  * galaktosový receptor  * CD14 (váže bakteriální LPS)    * scavengerové receptory</vt:lpstr>
      <vt:lpstr>Opsonizace</vt:lpstr>
      <vt:lpstr>Fagocytóza:1. Chemotaktické přilákání fagocytu do místa zánětu,  2. Rozpoznání patogenu pomocí receptorů a jeho pohlcení,  3. Vytvoření fagozómu, 4. Fůze fagozómu s lysozómem,  5. Usmrcení a rozložení patogenu, 6. Vytvoření reziduálního tělíska obsahujícího nestravitelný materiál, 7. Uvolnění nestravitelného materiálu</vt:lpstr>
      <vt:lpstr>Likvidace pohlceného mikroorganismu  * fúze fagozómu s lysozómem   lysozóm obsahuje - baktericidní látky (defensiny)                                    - hydrolytické enzymy (katepsiny, lysozym)                                    - tekutinu s pH 4-5  * aktivace membránové NADPH-oxidázy vede k respiračnímu    (oxidačnímu) vzplanutí, kdy vznikají reaktivní kyslíkové    intermediáty (O2-, H2O2 , HClO)  * tvorba oxidu dusnatého (NO) , který produkuje NO syntáza    makrofágů po aktivaci cytokiny (IFNg,TNF); NO likviduje    intracelulární parazity makrofágů   Neutrofily mají 3 způsoby napadnutí patogenu: fagocytózu, degranulaci a tvorbu NETs     </vt:lpstr>
      <vt:lpstr>Sekreční produkty fagocytů  * IL-1, 6, TNF (systémová odpověď na zánět)  * IL-8 (chemokin)  * IL-3, GM-CSF (regulace hematopoézy)  * TGFa, TGFb (napomáhají hojení tkání)  * produkty metabolismu kys. arachidonové (prostaglandiny,    prostacykliny, leukotrieny a tromboxany</vt:lpstr>
      <vt:lpstr>Komplement</vt:lpstr>
      <vt:lpstr>Snímek 41</vt:lpstr>
      <vt:lpstr>Aktivace komplementu   * alternativní cesta  * klasická cesta  * lektinová cesta </vt:lpstr>
      <vt:lpstr>Snímek 43</vt:lpstr>
      <vt:lpstr>Funkce komplementu  * opsonizace (C3b)  * chemotaxe (C3a, C5a)  * osmotická lýza (MAC C5b-C9)  * anafylatoxiny (C3a, C4a, C5a)</vt:lpstr>
      <vt:lpstr>Regulace komplementu a ochrana vlastních bb. před jeho působením </vt:lpstr>
      <vt:lpstr>Regulace komplementu</vt:lpstr>
      <vt:lpstr>Regulace komplementu</vt:lpstr>
      <vt:lpstr>Komplementové receptory  * váží fragmenty složek komplementu   CR1 - na různých bb.         - odstraňování IK  CR2 - na B lymfocytech a FDC         - aktivace B lymfocytů  CR3, CR4 - na fagocytech                  - účast v opsonizaci, adheze </vt:lpstr>
      <vt:lpstr>Bazofily a mastocyty a jejich význam v imunitních reakcích</vt:lpstr>
      <vt:lpstr>Mastocyty ( žírné buňky)</vt:lpstr>
      <vt:lpstr>Funkce mastocytů</vt:lpstr>
      <vt:lpstr>Aktivace mastocytů</vt:lpstr>
      <vt:lpstr>Aktivace mastocytů prostřednictvím IgE</vt:lpstr>
      <vt:lpstr>Aktivace mastocytů prostřednictvím IgE</vt:lpstr>
      <vt:lpstr>Sekreční produkty mastocytů</vt:lpstr>
      <vt:lpstr>Bazofily</vt:lpstr>
      <vt:lpstr>Děkuji za Vaši pozornost</vt:lpstr>
      <vt:lpstr>Snímek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XtatX</dc:creator>
  <cp:lastModifiedBy>Mamka</cp:lastModifiedBy>
  <cp:revision>146</cp:revision>
  <dcterms:created xsi:type="dcterms:W3CDTF">2010-02-20T20:38:55Z</dcterms:created>
  <dcterms:modified xsi:type="dcterms:W3CDTF">2018-02-22T13:33:57Z</dcterms:modified>
</cp:coreProperties>
</file>