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4" r:id="rId2"/>
    <p:sldId id="257" r:id="rId3"/>
    <p:sldId id="258" r:id="rId4"/>
    <p:sldId id="303" r:id="rId5"/>
    <p:sldId id="259" r:id="rId6"/>
    <p:sldId id="260" r:id="rId7"/>
    <p:sldId id="261" r:id="rId8"/>
    <p:sldId id="308" r:id="rId9"/>
    <p:sldId id="311" r:id="rId10"/>
    <p:sldId id="310" r:id="rId11"/>
    <p:sldId id="263" r:id="rId12"/>
    <p:sldId id="264" r:id="rId13"/>
    <p:sldId id="309" r:id="rId14"/>
    <p:sldId id="265" r:id="rId15"/>
    <p:sldId id="266" r:id="rId16"/>
    <p:sldId id="267" r:id="rId17"/>
    <p:sldId id="268" r:id="rId18"/>
    <p:sldId id="269" r:id="rId19"/>
    <p:sldId id="316" r:id="rId20"/>
    <p:sldId id="317" r:id="rId21"/>
    <p:sldId id="318" r:id="rId22"/>
    <p:sldId id="319" r:id="rId23"/>
    <p:sldId id="320" r:id="rId24"/>
    <p:sldId id="32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04" r:id="rId43"/>
    <p:sldId id="292" r:id="rId44"/>
    <p:sldId id="294" r:id="rId45"/>
    <p:sldId id="293" r:id="rId46"/>
    <p:sldId id="296" r:id="rId47"/>
    <p:sldId id="297" r:id="rId48"/>
    <p:sldId id="305" r:id="rId49"/>
    <p:sldId id="315" r:id="rId50"/>
    <p:sldId id="298" r:id="rId51"/>
    <p:sldId id="299" r:id="rId52"/>
    <p:sldId id="300" r:id="rId53"/>
    <p:sldId id="301" r:id="rId54"/>
    <p:sldId id="306" r:id="rId55"/>
    <p:sldId id="302" r:id="rId56"/>
    <p:sldId id="313" r:id="rId57"/>
    <p:sldId id="295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7860-A412-4D9A-97E7-8EEEC9B6EBE0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075B-4C1C-4DBD-A32B-1729C968E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319A2E-C003-4577-85AA-DCE30D11703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585590-9DF9-4759-AE81-28DACAA3D0C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8A330-3DF4-4B50-821C-A3C2060AA74B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95CA8-BD5E-412C-BA60-23E3323C5F54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0008F8-9DA7-44E6-A33E-391579DA1D91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78A48E-B831-4ED1-BBAA-8357317C2010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6F5482-6DF3-4AA0-9B7F-3FD2D8272E15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6A9ED-AB69-4CDC-98E7-B7D42999128B}" type="slidenum">
              <a:rPr lang="cs-CZ"/>
              <a:pPr/>
              <a:t>46</a:t>
            </a:fld>
            <a:endParaRPr lang="cs-CZ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3E302-BBCE-46EA-A08C-6D8829D33D8A}" type="slidenum">
              <a:rPr lang="cs-CZ"/>
              <a:pPr/>
              <a:t>47</a:t>
            </a:fld>
            <a:endParaRPr lang="cs-CZ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8F1A-7754-44D8-8A46-9EAA699431CC}" type="slidenum">
              <a:rPr lang="cs-CZ"/>
              <a:pPr/>
              <a:t>50</a:t>
            </a:fld>
            <a:endParaRPr lang="cs-CZ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1D7C-6DA3-453B-A9AD-570E8B604E14}" type="slidenum">
              <a:rPr lang="cs-CZ"/>
              <a:pPr/>
              <a:t>52</a:t>
            </a:fld>
            <a:endParaRPr lang="cs-CZ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91BAB7-8798-4539-B080-0759CD84E171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72E82-87BF-44C4-B6AD-D00A916311C8}" type="slidenum">
              <a:rPr lang="cs-CZ"/>
              <a:pPr/>
              <a:t>53</a:t>
            </a:fld>
            <a:endParaRPr lang="cs-CZ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BFB4E-0315-4B91-90D6-796848CCB447}" type="slidenum">
              <a:rPr lang="cs-CZ"/>
              <a:pPr/>
              <a:t>55</a:t>
            </a:fld>
            <a:endParaRPr lang="cs-CZ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7CEDCD-D812-4DB6-A802-2CD633F4CB0A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91E7B5-B766-4687-BBD2-0D3B2A07040A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E2D90-16C8-45DB-B647-CDAF8F552722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AB1A4-98EA-41B1-A59E-B1557EB38E8A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9783A7-45CC-4F8E-86DD-5BC6A81E0D2A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9007D7-C10F-4BB5-A2DD-72FDF9A974A9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4FB6EA-0518-4F94-B357-D98C3481788E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1643-7B5E-4D11-9BA6-1777651E1E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2E84-D38D-429A-8AA6-FA4C328A1CFC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otevrenaveda.cz/sd/novinky/videogalerie/nezkreslena-veda/140522-nezkreslena-veda-7-dil-jak-funguje-nase-imuni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27. </a:t>
            </a:r>
            <a:r>
              <a:rPr lang="cs-CZ" dirty="0" err="1" smtClean="0">
                <a:solidFill>
                  <a:srgbClr val="002060"/>
                </a:solidFill>
              </a:rPr>
              <a:t>Protinádorová</a:t>
            </a:r>
            <a:r>
              <a:rPr lang="cs-CZ" dirty="0" smtClean="0">
                <a:solidFill>
                  <a:srgbClr val="002060"/>
                </a:solidFill>
              </a:rPr>
              <a:t> imunita (nádorové antigeny, mechanismy obrany a odolnosti).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28. </a:t>
            </a:r>
            <a:r>
              <a:rPr lang="cs-CZ" dirty="0" err="1" smtClean="0">
                <a:solidFill>
                  <a:srgbClr val="002060"/>
                </a:solidFill>
              </a:rPr>
              <a:t>Aloreaktivita</a:t>
            </a:r>
            <a:r>
              <a:rPr lang="cs-CZ" dirty="0" smtClean="0">
                <a:solidFill>
                  <a:srgbClr val="002060"/>
                </a:solidFill>
              </a:rPr>
              <a:t>. Typy transplantací a </a:t>
            </a:r>
            <a:r>
              <a:rPr lang="cs-CZ" dirty="0" err="1" smtClean="0">
                <a:solidFill>
                  <a:srgbClr val="002060"/>
                </a:solidFill>
              </a:rPr>
              <a:t>předtransplantační</a:t>
            </a:r>
            <a:r>
              <a:rPr lang="cs-CZ" dirty="0" smtClean="0">
                <a:solidFill>
                  <a:srgbClr val="002060"/>
                </a:solidFill>
              </a:rPr>
              <a:t> imunologická vyšetření. Imunologicky privilegovaná místa.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29. Typy </a:t>
            </a:r>
            <a:r>
              <a:rPr lang="cs-CZ" dirty="0" err="1" smtClean="0">
                <a:solidFill>
                  <a:srgbClr val="002060"/>
                </a:solidFill>
              </a:rPr>
              <a:t>rejekcí</a:t>
            </a:r>
            <a:r>
              <a:rPr lang="cs-CZ" dirty="0" smtClean="0">
                <a:solidFill>
                  <a:srgbClr val="002060"/>
                </a:solidFill>
              </a:rPr>
              <a:t> a jejich imunologický mechanismus. </a:t>
            </a:r>
            <a:r>
              <a:rPr lang="cs-CZ" dirty="0" err="1" smtClean="0">
                <a:solidFill>
                  <a:srgbClr val="002060"/>
                </a:solidFill>
              </a:rPr>
              <a:t>GvH</a:t>
            </a:r>
            <a:r>
              <a:rPr lang="cs-CZ" dirty="0" smtClean="0">
                <a:solidFill>
                  <a:srgbClr val="002060"/>
                </a:solidFill>
              </a:rPr>
              <a:t>. 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Imunologický vztah matky a plodu, </a:t>
            </a:r>
            <a:r>
              <a:rPr lang="cs-CZ" dirty="0" err="1" smtClean="0">
                <a:solidFill>
                  <a:srgbClr val="002060"/>
                </a:solidFill>
              </a:rPr>
              <a:t>Rh</a:t>
            </a:r>
            <a:r>
              <a:rPr lang="cs-CZ" dirty="0" smtClean="0">
                <a:solidFill>
                  <a:srgbClr val="002060"/>
                </a:solidFill>
              </a:rPr>
              <a:t> inkompatibilita.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30. Imunopatologická reakce založená na protilátkách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(reakce typu II).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31. Imunopatologická reakce založená na tvorbě </a:t>
            </a:r>
            <a:r>
              <a:rPr lang="cs-CZ" dirty="0" err="1" smtClean="0">
                <a:solidFill>
                  <a:srgbClr val="002060"/>
                </a:solidFill>
              </a:rPr>
              <a:t>imunokomplexů</a:t>
            </a:r>
            <a:r>
              <a:rPr lang="cs-CZ" dirty="0" smtClean="0">
                <a:solidFill>
                  <a:srgbClr val="002060"/>
                </a:solidFill>
              </a:rPr>
              <a:t> (reakce typu III).</a:t>
            </a:r>
          </a:p>
          <a:p>
            <a:pPr>
              <a:lnSpc>
                <a:spcPct val="270000"/>
              </a:lnSpc>
            </a:pP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66CC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slabě imunogenní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obranná imunitní reakce vzniká, jsou-li nádorové antigeny prezentovány T lymfocytům dendritickými buňkami aktivovanými v zánětlivém prostředí</a:t>
            </a:r>
          </a:p>
          <a:p>
            <a:pPr>
              <a:buClr>
                <a:srgbClr val="0066CC"/>
              </a:buClr>
            </a:pPr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DC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rozptýlené v nádorové tkáni jsou nezbytné pro indukci specifické imunity (IFN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</a:rPr>
              <a:t>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podporuje vyzrávání DC)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převaha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  (IFN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,TNF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buňky jsou odstraňovány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lymfocyty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2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podpora B lymfocytů → nádorově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specifické protilátky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odstraňovány také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NK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buňkami, které rozpoznávají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s nižší expresí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či ničí buňky označené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prostřednictvím ADCC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439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66CC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 imunitní mechanismy</a:t>
            </a:r>
          </a:p>
        </p:txBody>
      </p:sp>
      <p:pic>
        <p:nvPicPr>
          <p:cNvPr id="46083" name="Picture 3" descr="antitumour imunit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14554"/>
            <a:ext cx="4350212" cy="3341696"/>
          </a:xfrm>
          <a:noFill/>
        </p:spPr>
      </p:pic>
      <p:pic>
        <p:nvPicPr>
          <p:cNvPr id="4" name="Obrázek 3" descr="http://www.encognitive.com/images/immune-system-cancer-cell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671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692150"/>
            <a:ext cx="72977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Mechanismy odolnosti nádorů vůči imunitnímu systému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132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vysoká variabilita nádorových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nízká exprese nádorových antigenů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neposkytují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kostimulační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signály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anergie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některé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protinádorové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látky mají stimulační účinky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produkce faktorů inaktivujících T lymfocyty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exprese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apoptóza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inhibice funkce či životnosti dendritických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(NO, IL-10, TGF-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  <a:cs typeface="Arial" charset="0"/>
              </a:rPr>
              <a:t>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519363"/>
            <a:ext cx="8229600" cy="1438275"/>
          </a:xfrm>
          <a:extLst>
            <a:ext uri="{91240B29-F687-4F45-9708-019B960494DF}"/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4813"/>
            <a:ext cx="29511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přenos tkáně či orgánu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autologní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= příjemce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err="1" smtClean="0">
                <a:solidFill>
                  <a:srgbClr val="002060"/>
                </a:solidFill>
                <a:latin typeface="Tahoma" pitchFamily="34" charset="0"/>
              </a:rPr>
              <a:t>syngenní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identický dárce s příjemcem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(identická dvojčata)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alogenní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neidentický dárce stejného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xenogenní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jiného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implantace - umělé náhrady tkání</a:t>
            </a:r>
            <a:endParaRPr lang="cs-CZ" sz="26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37411"/>
            <a:ext cx="2657463" cy="205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Alogenní transplantace </a:t>
            </a:r>
            <a:endParaRPr lang="cs-CZ" sz="28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rozdíly dárce-příjemce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v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vedlejších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histokompatibilních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endParaRPr lang="cs-CZ" sz="4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aloreaktivita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T lymfocytů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reakce štěpu proti hostiteli (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GvH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) 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T lymfocyty příjemce rozpoznávají odlišné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non-MHC molekuly na APC buňkách dárce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nepřímé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– APC pohltí rozdílné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z buněk dárce a prezentují jejich fragmenty T lymfocytům 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Předtransplantační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vyšetření</a:t>
            </a:r>
            <a:endParaRPr lang="cs-CZ" sz="2000" dirty="0" smtClean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Kompatibilita v ABO systému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akcelerované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(= tvorba Ab proti  A nebo B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na cévním endotelu štěpu)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HLA typizace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(určování alelických forem 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fenotypizací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pomocí PCR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lymfocytotoxický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– vyšetření preformovaných Ab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(po krevních transfúzích, transplantacích, opakovaných porodech)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Směsný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lymfocytární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vyšetření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 lymfocytů, 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  sleduje se reaktivita lymfocytů na alogenní HLA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rgbClr val="002060"/>
                </a:solidFill>
              </a:rPr>
              <a:t>určení HLA antigenů na povrchu lymfocytů</a:t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Provádí se při </a:t>
            </a:r>
            <a:r>
              <a:rPr lang="cs-CZ" sz="2800" dirty="0" err="1" smtClean="0">
                <a:solidFill>
                  <a:srgbClr val="002060"/>
                </a:solidFill>
              </a:rPr>
              <a:t>předtransplantačním</a:t>
            </a:r>
            <a:r>
              <a:rPr lang="cs-CZ" sz="2800" dirty="0" smtClean="0">
                <a:solidFill>
                  <a:srgbClr val="002060"/>
                </a:solidFill>
              </a:rPr>
              <a:t> vyšetření, při určení paternity a u některých autoimunitních onemocnění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  <p:pic>
        <p:nvPicPr>
          <p:cNvPr id="4" name="Picture 2" descr="http://www.sciscogenetics.com/wp-content/uploads/2013/05/nomencla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401367" cy="94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0070C0"/>
                </a:solidFill>
                <a:latin typeface="Tahoma" pitchFamily="34" charset="0"/>
              </a:rPr>
              <a:t>Protinádorová</a:t>
            </a: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 imunita</a:t>
            </a:r>
            <a:r>
              <a:rPr lang="cs-CZ" sz="4800" b="1" dirty="0" smtClean="0">
                <a:solidFill>
                  <a:srgbClr val="0000FF"/>
                </a:solidFill>
              </a:rPr>
              <a:t/>
            </a:r>
            <a:br>
              <a:rPr lang="cs-CZ" sz="4800" b="1" dirty="0" smtClean="0">
                <a:solidFill>
                  <a:srgbClr val="0000FF"/>
                </a:solidFill>
              </a:rPr>
            </a:br>
            <a:endParaRPr lang="cs-CZ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Obrázek 2" descr="http://thejustinwayneshow.com/wp-content/uploads/2011/06/natural-killer-cell-attacks-cancer-cel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6385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s://tse1.mm.bing.net/th?id=HN.60802470758659215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000250" cy="22098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643834" y="6286520"/>
            <a:ext cx="11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J. </a:t>
            </a:r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chotná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69"/>
            <a:ext cx="9144000" cy="571504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Tx/>
              <a:buAutoNum type="arabicParenR"/>
            </a:pPr>
            <a:r>
              <a:rPr lang="cs-CZ" sz="2800" b="1" dirty="0" smtClean="0">
                <a:solidFill>
                  <a:srgbClr val="0070C0"/>
                </a:solidFill>
              </a:rPr>
              <a:t>Sérologická typizace</a:t>
            </a:r>
          </a:p>
          <a:p>
            <a:pPr marL="514350" indent="-514350">
              <a:lnSpc>
                <a:spcPct val="80000"/>
              </a:lnSpc>
              <a:buFontTx/>
              <a:buAutoNum type="arabicParenR"/>
            </a:pPr>
            <a:endParaRPr lang="cs-CZ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 err="1">
                <a:solidFill>
                  <a:srgbClr val="002060"/>
                </a:solidFill>
              </a:rPr>
              <a:t>mikrolymfocytotoxický</a:t>
            </a:r>
            <a:r>
              <a:rPr lang="cs-CZ" sz="2000" dirty="0">
                <a:solidFill>
                  <a:srgbClr val="002060"/>
                </a:solidFill>
              </a:rPr>
              <a:t> test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err="1">
                <a:solidFill>
                  <a:srgbClr val="002060"/>
                </a:solidFill>
              </a:rPr>
              <a:t>allospecifická</a:t>
            </a:r>
            <a:r>
              <a:rPr lang="cs-CZ" sz="2000" dirty="0">
                <a:solidFill>
                  <a:srgbClr val="002060"/>
                </a:solidFill>
              </a:rPr>
              <a:t> séra ( získaná od vícenásobných rodiček do 6 týdnů po porodu, získaná vakcinací dobrovolníků, nebo komerčně připravené sety typizačních sér </a:t>
            </a:r>
            <a:r>
              <a:rPr lang="cs-CZ" sz="2000" dirty="0" smtClean="0">
                <a:solidFill>
                  <a:srgbClr val="002060"/>
                </a:solidFill>
              </a:rPr>
              <a:t>- monoklonální protilátky)</a:t>
            </a:r>
            <a:endParaRPr lang="cs-CZ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</a:pPr>
            <a:r>
              <a:rPr lang="cs-CZ" sz="2000" b="1" dirty="0">
                <a:solidFill>
                  <a:srgbClr val="002060"/>
                </a:solidFill>
              </a:rPr>
              <a:t>princip </a:t>
            </a:r>
            <a:r>
              <a:rPr lang="cs-CZ" sz="2000" dirty="0">
                <a:solidFill>
                  <a:srgbClr val="002060"/>
                </a:solidFill>
              </a:rPr>
              <a:t>-  inkubace lymfocytů s typizačními séry za přítomnosti králičího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</a:t>
            </a:r>
            <a:r>
              <a:rPr lang="cs-CZ" sz="2000" dirty="0" smtClean="0">
                <a:solidFill>
                  <a:srgbClr val="002060"/>
                </a:solidFill>
              </a:rPr>
              <a:t>            </a:t>
            </a:r>
            <a:r>
              <a:rPr lang="cs-CZ" sz="2000" dirty="0">
                <a:solidFill>
                  <a:srgbClr val="002060"/>
                </a:solidFill>
              </a:rPr>
              <a:t>komplementu, poté je přidáno vitální barvivo, které obarví </a:t>
            </a:r>
            <a:r>
              <a:rPr lang="cs-CZ" sz="2000" dirty="0" smtClean="0">
                <a:solidFill>
                  <a:srgbClr val="002060"/>
                </a:solidFill>
              </a:rPr>
              <a:t>mrtvé </a:t>
            </a:r>
            <a:r>
              <a:rPr lang="cs-CZ" sz="2000" dirty="0">
                <a:solidFill>
                  <a:srgbClr val="002060"/>
                </a:solidFill>
              </a:rPr>
              <a:t>buňky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</a:t>
            </a:r>
            <a:r>
              <a:rPr lang="cs-CZ" sz="2000" dirty="0" smtClean="0">
                <a:solidFill>
                  <a:srgbClr val="002060"/>
                </a:solidFill>
              </a:rPr>
              <a:t>          </a:t>
            </a:r>
            <a:r>
              <a:rPr lang="cs-CZ" sz="2000" dirty="0">
                <a:solidFill>
                  <a:srgbClr val="002060"/>
                </a:solidFill>
              </a:rPr>
              <a:t>- buňky nesoucí určité HLA jsou usmrceny cytotoxickými Ab   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      </a:t>
            </a:r>
            <a:r>
              <a:rPr lang="cs-CZ" sz="2000" dirty="0" smtClean="0">
                <a:solidFill>
                  <a:srgbClr val="002060"/>
                </a:solidFill>
              </a:rPr>
              <a:t>       </a:t>
            </a:r>
            <a:r>
              <a:rPr lang="cs-CZ" sz="2000" dirty="0">
                <a:solidFill>
                  <a:srgbClr val="002060"/>
                </a:solidFill>
              </a:rPr>
              <a:t>proti tomuto </a:t>
            </a:r>
            <a:r>
              <a:rPr lang="cs-CZ" sz="2000" dirty="0" err="1">
                <a:solidFill>
                  <a:srgbClr val="002060"/>
                </a:solidFill>
              </a:rPr>
              <a:t>Ag</a:t>
            </a:r>
            <a:r>
              <a:rPr lang="cs-CZ" sz="2000" dirty="0">
                <a:solidFill>
                  <a:srgbClr val="002060"/>
                </a:solidFill>
              </a:rPr>
              <a:t>, procento mrtvých buněk je mírou toxicity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</a:t>
            </a:r>
            <a:r>
              <a:rPr lang="cs-CZ" sz="2000" dirty="0" smtClean="0">
                <a:solidFill>
                  <a:srgbClr val="002060"/>
                </a:solidFill>
              </a:rPr>
              <a:t>                </a:t>
            </a:r>
            <a:r>
              <a:rPr lang="cs-CZ" sz="2000" dirty="0">
                <a:solidFill>
                  <a:srgbClr val="002060"/>
                </a:solidFill>
              </a:rPr>
              <a:t>séra (síly a titru </a:t>
            </a:r>
            <a:r>
              <a:rPr lang="cs-CZ" sz="2000" dirty="0" err="1">
                <a:solidFill>
                  <a:srgbClr val="002060"/>
                </a:solidFill>
              </a:rPr>
              <a:t>antileukocytárních</a:t>
            </a:r>
            <a:r>
              <a:rPr lang="cs-CZ" sz="2000" dirty="0">
                <a:solidFill>
                  <a:srgbClr val="002060"/>
                </a:solidFill>
              </a:rPr>
              <a:t> protilátek)  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</a:rPr>
              <a:t>za pozitivní reakci se považuje více než 10% mrtvých </a:t>
            </a:r>
            <a:r>
              <a:rPr lang="cs-CZ" sz="2000" dirty="0" err="1">
                <a:solidFill>
                  <a:srgbClr val="002060"/>
                </a:solidFill>
              </a:rPr>
              <a:t>bb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</a:rPr>
              <a:t>(sérologickou typizaci lze provádět i pomocí průtokové </a:t>
            </a:r>
            <a:r>
              <a:rPr lang="cs-CZ" sz="2000" dirty="0" err="1">
                <a:solidFill>
                  <a:srgbClr val="002060"/>
                </a:solidFill>
              </a:rPr>
              <a:t>cytometrie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96881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2060"/>
                </a:solidFill>
                <a:effectLst/>
              </a:rPr>
              <a:t>HLA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typizace</a:t>
            </a:r>
            <a:endParaRPr lang="cs-CZ" sz="28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 descr="http://classes.midlandstech.edu/carterp/Courses/bio225/chap19/Slide13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382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16733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Sérologická typizace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2) Molekulárně genetické metody</a:t>
            </a:r>
          </a:p>
          <a:p>
            <a:pPr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     </a:t>
            </a:r>
            <a:r>
              <a:rPr lang="cs-CZ" sz="2000" dirty="0" err="1" smtClean="0">
                <a:solidFill>
                  <a:srgbClr val="002060"/>
                </a:solidFill>
              </a:rPr>
              <a:t>genotypizace</a:t>
            </a:r>
            <a:r>
              <a:rPr lang="cs-CZ" sz="2000" dirty="0" smtClean="0">
                <a:solidFill>
                  <a:srgbClr val="002060"/>
                </a:solidFill>
              </a:rPr>
              <a:t> se používá k průkazu genových sekvencí, určujících konkrétní HLA výbavu</a:t>
            </a:r>
            <a:endParaRPr lang="cs-CZ" sz="20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2a) PCR-SSP</a:t>
            </a:r>
          </a:p>
          <a:p>
            <a:r>
              <a:rPr lang="cs-CZ" sz="2000" dirty="0">
                <a:solidFill>
                  <a:srgbClr val="002060"/>
                </a:solidFill>
              </a:rPr>
              <a:t>= polymerázová řetězová reakce se sekvenčními specifickými </a:t>
            </a:r>
            <a:r>
              <a:rPr lang="cs-CZ" sz="2000" dirty="0" err="1">
                <a:solidFill>
                  <a:srgbClr val="002060"/>
                </a:solidFill>
              </a:rPr>
              <a:t>primery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extrahovaná DNA slouží jako substrát v sadě PCR reakcí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každá PCR reakce obsahuje </a:t>
            </a:r>
            <a:r>
              <a:rPr lang="cs-CZ" sz="2000" dirty="0" err="1">
                <a:solidFill>
                  <a:srgbClr val="002060"/>
                </a:solidFill>
              </a:rPr>
              <a:t>primerový</a:t>
            </a:r>
            <a:r>
              <a:rPr lang="cs-CZ" sz="2000" dirty="0">
                <a:solidFill>
                  <a:srgbClr val="002060"/>
                </a:solidFill>
              </a:rPr>
              <a:t> pár specifický pro určitou alelu (resp. skupinu alel)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pozitivní a negativní reakce se hodnotí elektroforézou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každá kombinace alel má svůj specifický elektroforetický obraz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4162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ek 3" descr="pcr-ss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64317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kk.convdocs.org/pars_docs/refs/215/214498/214498_html_mace079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429000"/>
            <a:ext cx="3857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714356"/>
            <a:ext cx="8001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2b) PCR-SSO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= PCR reakce se sekvenčně specifickými </a:t>
            </a:r>
            <a:r>
              <a:rPr lang="cs-CZ" sz="2000" dirty="0" err="1" smtClean="0">
                <a:solidFill>
                  <a:srgbClr val="002060"/>
                </a:solidFill>
              </a:rPr>
              <a:t>oligonukleotidy</a:t>
            </a:r>
            <a:endParaRPr lang="cs-CZ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namnoží se </a:t>
            </a:r>
            <a:r>
              <a:rPr lang="cs-CZ" sz="2000" dirty="0" err="1" smtClean="0">
                <a:solidFill>
                  <a:srgbClr val="002060"/>
                </a:solidFill>
              </a:rPr>
              <a:t>hypervariabilní</a:t>
            </a:r>
            <a:r>
              <a:rPr lang="cs-CZ" sz="2000" dirty="0" smtClean="0">
                <a:solidFill>
                  <a:srgbClr val="002060"/>
                </a:solidFill>
              </a:rPr>
              <a:t> úseky genů kódujících HLA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hybridizace s enzymaticky nebo radioaktivně značenými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  DNA sondami specifickými pro jednotlivé alely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endParaRPr lang="cs-CZ" sz="2400" dirty="0"/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2c) PCR- SBT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SBT- </a:t>
            </a:r>
            <a:r>
              <a:rPr lang="cs-CZ" sz="2000" dirty="0" err="1" smtClean="0">
                <a:solidFill>
                  <a:srgbClr val="002060"/>
                </a:solidFill>
              </a:rPr>
              <a:t>sequencing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based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typing</a:t>
            </a:r>
            <a:r>
              <a:rPr lang="cs-CZ" sz="2000" dirty="0">
                <a:solidFill>
                  <a:srgbClr val="002060"/>
                </a:solidFill>
              </a:rPr>
              <a:t>; </a:t>
            </a:r>
            <a:r>
              <a:rPr lang="cs-CZ" sz="2000" dirty="0" smtClean="0">
                <a:solidFill>
                  <a:srgbClr val="002060"/>
                </a:solidFill>
              </a:rPr>
              <a:t>automatické </a:t>
            </a:r>
            <a:r>
              <a:rPr lang="cs-CZ" sz="2000" dirty="0" err="1" smtClean="0">
                <a:solidFill>
                  <a:srgbClr val="002060"/>
                </a:solidFill>
              </a:rPr>
              <a:t>sekvenování</a:t>
            </a:r>
            <a:r>
              <a:rPr lang="cs-CZ" sz="2000" dirty="0" smtClean="0">
                <a:solidFill>
                  <a:srgbClr val="002060"/>
                </a:solidFill>
              </a:rPr>
              <a:t> s fluorescenčně značenými </a:t>
            </a:r>
            <a:r>
              <a:rPr lang="cs-CZ" sz="2000" dirty="0" err="1" smtClean="0">
                <a:solidFill>
                  <a:srgbClr val="002060"/>
                </a:solidFill>
              </a:rPr>
              <a:t>dideoxynukleotidy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nejpřesnější metodika HLA typizace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získáme přesnou sekvenci nukleotidů, kterou porovnáme s databází známých sekvencí HLA alel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30993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Cross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match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test</a:t>
            </a:r>
            <a:endParaRPr lang="cs-CZ" sz="2400" b="1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preformovaných protilátek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</a:rPr>
              <a:t>sérum příjemce + lymfocyty dárce + králičí komplement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→  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jsou-li v séru příjemce cytotoxické Ab proti dárcovským HLA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(tzv.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aloprotilátky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=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Ab aktivující komplement)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lýza dárcových lymfocytů. Vizualizace průnikem barviva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lyzovaných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ozitivita testu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= přítomnost preformovaných Ab 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riziko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! →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kontraindikace transplantace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20713"/>
            <a:ext cx="7194550" cy="53943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T lymfocytů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smísí se lymfocyty dárce  a příjemce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T lymfocyty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po rozpoznání alogenních MHC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aktivují 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proliferují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hodnotí se množství zabudovaných radioaktivních nukleotidů v DNA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Jednosměrná MLR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stanovení reaktivity T lymfocytů příjemce vůči buňkám dárce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buňky dárce se ozáří či ošetří cytostatikem, tím ztratí schopnost dělení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4"/>
            <a:ext cx="8229600" cy="879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31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b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jednosměrná</a:t>
            </a:r>
            <a: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59396" name="Picture 4" descr="M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280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Imunologicky privilegovaná místa a tkáně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29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Transpalntace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některých tkání nevede k indukci alogenní reaktivity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Evoluční adaptace - ochrana důležitých orgánů (mozek, oko, gonády)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Faktory chránící imunologicky privilegovaná místa: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izolace od imunitního systému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preferenční rozvoj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2 odpovědi, potlačení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1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exprese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produkce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TGF</a:t>
            </a:r>
            <a:r>
              <a:rPr lang="cs-CZ" sz="26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vyšší exprese membránových inhibitorů komplementu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Maligní transformace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578850" cy="37147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porucha regulace buněčného dělení a regulace "sociálního" chování buněk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nekontrolovatelná proliferace, diseminace do jiných tkání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mutace v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protoonkogenech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antionkogenech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(odhojení, odvržení štěpu)</a:t>
            </a: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Faktory: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Genetický rozdíl mezi dárcem a příjemcem, zejména v genech kódujících MHC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(HLA)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Druh tkáně/orgánu - nejsilnější reakce proti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vaskularizovaným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tkáním obsahujícím hodně  APC (kůže)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Aktivita imunitního systému příjemce –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imunodeficitní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příjemce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má menší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odhojovací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reakce; imunosupresivní léčba po transplantaci - potlačení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endParaRPr lang="cs-CZ" sz="3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Stav transplantovaného orgánu - délka ischémie, způsob uchování, traumatizace orgánu při odběru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Hyperakutní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minuty až hodiny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imunitní reakce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protilátkového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typu</a:t>
            </a:r>
            <a:b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 krvi příjemce jsou přítomny již před transplantací preformované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nebo přirozené Ab (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proti sacharidovým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Ab+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štěpu (MHC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endotélií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štěp poškozen aktivovaným komplementem (lýza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5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a endotelu štěpu: aktivace koagulačních faktorů a destiček, vznik trombů, akumulace neutrofilních granulocytů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prevence: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negat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před transplantací,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ABO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kompatibilita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357298"/>
            <a:ext cx="7800972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Akcelerovaná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290" y="2714620"/>
            <a:ext cx="7329510" cy="341154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3 - 5 dnů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reaktivace T lymfocytů (sekundární odpověď)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dny až týdny po transplantaci nebo při přerušení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imunosupresivní léčby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buňkami zprostředkovaná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imunitní reakce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reakce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buněk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příjemce proti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tkáně štěpu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nfiltrace okolí malých cév lymfocyty,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mononukleáry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granulocyty → destrukce tkáně transplantátu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Chronická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2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od 2. měsíce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nejčastější příčina selhání štěpu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b="1" i="1" dirty="0" smtClean="0">
                <a:solidFill>
                  <a:srgbClr val="002060"/>
                </a:solidFill>
                <a:latin typeface="Tahoma" pitchFamily="34" charset="0"/>
              </a:rPr>
              <a:t>mechanismus není zcela objasněn: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neimunologické faktory (ischémie tkání) a produkce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aloprotilátek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, patogenetická úloha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cytokinů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a růstových faktorů (T</a:t>
            </a:r>
            <a:r>
              <a:rPr lang="cs-CZ" sz="3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3 - TGF </a:t>
            </a:r>
            <a:r>
              <a:rPr lang="el-GR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β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nahrazování funkční tkáně vazivem,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endotelu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→ 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porucha prokrvení štěpu → postupná ztráta jeho funkce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dominantní nález: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poškození cév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endParaRPr lang="cs-CZ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16_07"/>
          <p:cNvPicPr>
            <a:picLocks noChangeAspect="1" noChangeArrowheads="1"/>
          </p:cNvPicPr>
          <p:nvPr/>
        </p:nvPicPr>
        <p:blipFill>
          <a:blip r:embed="rId3">
            <a:lum bright="-24000" contrast="30000"/>
          </a:blip>
          <a:srcRect l="12689" t="61659" r="28314" b="9860"/>
          <a:stretch>
            <a:fillRect/>
          </a:stretch>
        </p:blipFill>
        <p:spPr bwMode="auto">
          <a:xfrm>
            <a:off x="5286375" y="142875"/>
            <a:ext cx="36830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hostiteli (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 transplantaci kostní dřeně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také po transfúzi krve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imunodeficitnímu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příjemci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 lymfocyty ve štěpu kostní dřeně rozeznávají tkáňové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příjemce jako cizorodé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aloreaktivita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234010" cy="22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dny až týdny po transplantaci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jater, kůže, střevní sliznice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prevence: vhodný výběr dárce, odstranění T lymfocytů  ze štěpu a účinná imunosuprese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endParaRPr lang="cs-CZ" sz="2400" dirty="0" smtClean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8611" name="Picture 3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Chonická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měsíce až roky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infiltrace tkání a orgánů T</a:t>
            </a:r>
            <a:r>
              <a:rPr lang="cs-CZ" baseline="-25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2  lymfocyty, tvorba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aloprotilátek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 produkce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cytokinů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→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tkání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průběh: připomíná autoimunitní onemocnění: vaskulitidu,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sklerodermii,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sicca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-syndrom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chronický zánět cév, kůže, vnitřních orgánů nebo žláz, který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vede k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poruchám prokrvení a ztrátě funkce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5888"/>
            <a:ext cx="23050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leukemickým buňkám 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GvL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GvL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graft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versus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leukemia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 – dárcovské T lymfocyty reagují proti zbytkovým leukemickým buňkám příjemce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mechanismus je shodný s akutní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spojeno s určitým stupněm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rejekcí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vhodný výběr dárce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vhodná imunosuprese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– odstranění T lymfocytů ze štěpu, purifikace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z periferní krve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Nádorové buňky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816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neomezený růst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růst i bez stimulace růstovými faktory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nesmrtelnost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často změněný počet chromosomů i časté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chromosomální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přestavby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TSA ...</a:t>
            </a:r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>Imunologický vztah </a:t>
            </a:r>
            <a:b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>matky a plodu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6192838" cy="1952617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Imunologický vztah matky 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 alogenního plodu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4414" y="2428868"/>
            <a:ext cx="7227881" cy="3929090"/>
          </a:xfrm>
          <a:extLst>
            <a:ext uri="{91240B29-F687-4F45-9708-019B960494DF}"/>
          </a:extLst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cs typeface="Arial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buňky plodu mají na povrchu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aloantigeny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zděděné po otci</a:t>
            </a:r>
          </a:p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těhotenství = „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semialogenní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transplantace“</a:t>
            </a:r>
          </a:p>
          <a:p>
            <a:pPr marL="0" indent="0" defTabSz="449263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7066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Tolerance plodu</a:t>
            </a:r>
            <a:endParaRPr lang="cs-CZ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596" y="1142984"/>
            <a:ext cx="8286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relativní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izolace plodu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od imunitního systému matky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nedochází k mísení krevních oběhů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trofoblast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 tvoří imunologickou bariéru chránící před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aloreaktivními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 lymfocyty matky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-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neexprimuje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klasické MHC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gp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exprimuje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neklasické HLA-E a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HLA-G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přestup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malých dávek fetálních antigenů do mateřského oběhu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  vyvolá toleranci</a:t>
            </a:r>
            <a:r>
              <a:rPr lang="cs-CZ" sz="2000" dirty="0">
                <a:solidFill>
                  <a:srgbClr val="002060"/>
                </a:solidFill>
              </a:rPr>
              <a:t> …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utlumení T</a:t>
            </a:r>
            <a:r>
              <a:rPr lang="cs-CZ" sz="2000" b="1" baseline="-25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1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 posílení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</a:t>
            </a:r>
            <a:r>
              <a:rPr lang="cs-CZ" sz="2000" b="1" baseline="-25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imunitních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mechanismů v těhotenství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„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lokální imunosuprese“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</a:p>
        </p:txBody>
      </p:sp>
      <p:sp>
        <p:nvSpPr>
          <p:cNvPr id="7270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142983"/>
            <a:ext cx="8229600" cy="4983179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Komplikací těhotenství: tvorba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protilátek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u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 matky nesoucí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+plod (hemolytická nemoc novorozenců)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8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Při porodu nebo při potratu (po 8. týdnu těhotenství) proniknou erytrocyty plodu do krevního oběhu matky </a:t>
            </a:r>
            <a:r>
              <a:rPr lang="cs-CZ" sz="2000" dirty="0" smtClean="0">
                <a:solidFill>
                  <a:srgbClr val="002060"/>
                </a:solidFill>
                <a:cs typeface="Arial" charset="0"/>
              </a:rPr>
              <a:t>→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imunizace, vznik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protilátek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Po porodu se vyšetří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faktor narozeného dítěte, je-li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+, matka dostane do 72 hodin po porodu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protilátku (podává se i po potratu)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-D imunoglobulin, tyto protilátky se váží na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, ten se nemůže vázat na BCR a tím aktivovat B lymfocyty, tyto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imunokomplexy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také aktivně inhibují B lymfocyty 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Během dalších těhotenství, je-li plod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+, ničí matčiny protilátky krvinky plodu, což může vést k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úmrtí plodu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ještě v děloze, nebo k těžké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poporodní chudokrevnosti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anemia</a:t>
            </a:r>
            <a:r>
              <a:rPr lang="cs-CZ" sz="2000" i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neonatorum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) a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žloutence novorozence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icterus</a:t>
            </a:r>
            <a:r>
              <a:rPr lang="cs-CZ" sz="2000" i="1" dirty="0" smtClean="0">
                <a:solidFill>
                  <a:srgbClr val="002060"/>
                </a:solidFill>
                <a:latin typeface="Tahoma" pitchFamily="34" charset="0"/>
              </a:rPr>
              <a:t> gravis 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neonatorum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U každé těhotné ženy se během I. trimestru vyšetřuje krev na </a:t>
            </a:r>
            <a:r>
              <a:rPr lang="cs-CZ" sz="12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 faktor a přítomnost protilátek, u </a:t>
            </a:r>
            <a:r>
              <a:rPr lang="cs-CZ" sz="12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- žen se provádí vyšetření na protilátky i ve II. a III. trimestru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8229600" cy="47847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39750" y="836613"/>
            <a:ext cx="8228013" cy="4435475"/>
          </a:xfrm>
          <a:ln/>
        </p:spPr>
        <p:txBody>
          <a:bodyPr lIns="0" tIns="0" rIns="0" bIns="0"/>
          <a:lstStyle/>
          <a:p>
            <a:pPr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</a:rPr>
              <a:t>Imunopatologické reakce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71472" y="2492896"/>
            <a:ext cx="8286777" cy="3879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= imunitní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reakce, která způsobila poškození organismu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vedlejší důsledek obranné reakce proti patogenům; neadekvátní reakce na neškodné antigeny; autoimunita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00034" y="1844824"/>
            <a:ext cx="821537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založená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IgE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 typu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– reakce založené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  reakce založené na tvorbě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imunokomplexů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IV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buněčně zprostředkované</a:t>
            </a:r>
            <a:endParaRPr lang="cs-CZ" sz="22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86210"/>
          </a:xfrm>
        </p:spPr>
        <p:txBody>
          <a:bodyPr>
            <a:normAutofit/>
          </a:bodyPr>
          <a:lstStyle/>
          <a:p>
            <a:pPr defTabSz="449263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IV typy imunopatologických reakcí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(Klasifikace dle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Coombsa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Gella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 </a:t>
            </a:r>
            <a:endParaRPr lang="cs-CZ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021709-jfantone-typesi-iv-immunopathology-110712154622-phpapp02/95/021709a-types-i-iv-immunopathology-52-728.jpg?cb=1310827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Nádorové antigeny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2983"/>
            <a:ext cx="8229600" cy="535785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3400" b="1" dirty="0" smtClean="0">
                <a:solidFill>
                  <a:srgbClr val="0066CC"/>
                </a:solidFill>
                <a:latin typeface="Tahoma" pitchFamily="34" charset="0"/>
              </a:rPr>
              <a:t>a) Antigeny specifické pro nádory (TSA)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I s abnormálními fragmenty buněčných 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chemicky indukované nádory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leukémie s chromozomálními translokacemi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s fragmenty proteinů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onkogenních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virů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nádory vyvolané viry (EBV, SV40,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polyomavirus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Abnormální formy glykoproteinů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povrchových proteinů nádorových buněk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Idiotypy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myelomů a lymfomů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klonotypické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TCR a BCR</a:t>
            </a:r>
          </a:p>
          <a:p>
            <a:pPr eaLnBrk="1" hangingPunct="1"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založená na protilátkách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IgG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IgM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</a:br>
            <a:r>
              <a:rPr lang="cs-CZ" sz="2700" b="1" dirty="0" smtClean="0">
                <a:solidFill>
                  <a:schemeClr val="bg1"/>
                </a:solidFill>
                <a:latin typeface="Tahoma" pitchFamily="34" charset="0"/>
              </a:rPr>
              <a:t>(reakce typu II, cytotoxická reakce)</a:t>
            </a:r>
            <a:endParaRPr lang="cs-CZ" sz="27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28868"/>
            <a:ext cx="8229600" cy="3697295"/>
          </a:xfrm>
          <a:ln/>
        </p:spPr>
        <p:txBody>
          <a:bodyPr lIns="0" tIns="0" rIns="0" bIns="0"/>
          <a:lstStyle/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IgM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váží na povrch vlastních buněk:</a:t>
            </a:r>
            <a:endParaRPr lang="cs-CZ" sz="24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aktivace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komplementu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vazba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na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 a NK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buněk (ADCC)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61975"/>
          </a:xfrm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typu II - příklady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249737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Transfúzní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při podání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inkopatibilní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krve: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naváží na antigeny erytrocytů → aktivace klasické cesty komplementu → lýza krvinek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Hemolytická nemoc novorozenců: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způsobena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proti antigenu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1520" y="660400"/>
            <a:ext cx="8713788" cy="619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Autoimunitní choroby: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chemeClr val="folHlink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orgánově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specifické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protilátky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(protilátky proti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erytrocytům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neutrofilům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trombocytům, bazální membráně glomerulů...)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blokující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nebo stimulační protilátky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	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Graves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Basedowova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choroba – stimulační protilátky proti receptoru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                  pro TSH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Myasthenia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gravis – blokování acetylcholinového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receptoru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→blokování                                 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nervosvalového přenosu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Perniciózní anémie – blokování vstřebávání vitaminu B12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Antifosfolipidový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syndrom – protilátky proti fosfolipidům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Poruchy plodnosti – protilátky proti spermiím či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oocytům</a:t>
            </a:r>
            <a:endParaRPr lang="cs-CZ" sz="2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  <a:noFill/>
          <a:ln/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II.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typu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85786" y="2214554"/>
            <a:ext cx="7500990" cy="4071966"/>
          </a:xfrm>
          <a:ln/>
        </p:spPr>
        <p:txBody>
          <a:bodyPr lIns="0" tIns="0" rIns="0" bIns="0">
            <a:normAutofit fontScale="92500" lnSpcReduction="10000"/>
          </a:bodyPr>
          <a:lstStyle/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vyvolány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vazba na antigen →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vznik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imunokomplexů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- se váží na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aktivují komplement 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v závislosti na jejich množství a struktuře,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eliminovány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fagocyty nebo se ukládají do tkání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71471" y="549275"/>
            <a:ext cx="7908953" cy="13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založené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na tvorbě </a:t>
            </a:r>
            <a:r>
              <a:rPr lang="cs-CZ" sz="2800" b="1" dirty="0" err="1">
                <a:solidFill>
                  <a:srgbClr val="0070C0"/>
                </a:solidFill>
                <a:latin typeface="Tahoma" pitchFamily="34" charset="0"/>
              </a:rPr>
              <a:t>imunokomplexů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 (reakce typu III)</a:t>
            </a:r>
            <a:r>
              <a:rPr lang="cs-CZ" sz="2800" b="1" dirty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2800" b="1" dirty="0">
                <a:solidFill>
                  <a:srgbClr val="00FF00"/>
                </a:solidFill>
                <a:latin typeface="Tahoma" pitchFamily="34" charset="0"/>
              </a:rPr>
            </a:br>
            <a:endParaRPr lang="cs-CZ" sz="2800" b="1" dirty="0">
              <a:solidFill>
                <a:srgbClr val="00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1472" y="1357298"/>
            <a:ext cx="821537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patologická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imunokomplexová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vzniká tehdy, je-li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dávka antigenu veliká nebo antigen v organismu  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přetrvává, vzniká 7-14 den po aplikaci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,vyvolaný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zánět může přejít do chronického stavu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usazují v ledvinách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(glomerulonefritidy), na povrchu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endotelií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(vaskulitidy)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 v kloubních synoviích (artritidy)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typ III</a:t>
            </a:r>
            <a:endParaRPr lang="cs-CZ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980727"/>
            <a:ext cx="8228013" cy="5877273"/>
          </a:xfrm>
          <a:ln/>
        </p:spPr>
        <p:txBody>
          <a:bodyPr lIns="0" tIns="0" rIns="0" bIns="0">
            <a:normAutofit lnSpcReduction="10000"/>
          </a:bodyPr>
          <a:lstStyle/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Sérová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nemoc</a:t>
            </a:r>
          </a:p>
          <a:p>
            <a:pPr algn="l" defTabSz="449263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o terapeutické aplikaci xenogenního séra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 (např.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antiserum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hadímu jedu)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vznik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imunokomplexů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a jejich ukládaní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stěny cév různých orgánů 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linické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projevy: kopřivka, artralgie, myalgie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Systemový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lupus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erythematodes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jaderným antigenům, ANA,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dsDNA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Farmářská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plíce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protilátky proti inhalačním antigenům (plísně, seno)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Postreptokoková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glomerulonefritida,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kryoglobulinémie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sz="2000" b="1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revmatoidní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artritidy,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postinfekční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 artritidy…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908050"/>
            <a:ext cx="27305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38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00FF00"/>
                </a:solidFill>
                <a:latin typeface="Tahoma" pitchFamily="34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III 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Book Antiqua" pitchFamily="18" charset="0"/>
              </a:rPr>
              <a:t>Děkuji za vaši pozornost</a:t>
            </a:r>
            <a:endParaRPr lang="cs-CZ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30" name="AutoShape 6" descr="Výsledek obrázku pro j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j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CEAAkGBxQSEhUUExQUFRUWFhYXFxQYFRUUFhUUFhgXGBUUFxQYHCggGBonHBQXITEhJSkrLi4uFx8zODMsNygtLisBCgoKDg0OGxAQGiwkHCQsLCwtLCwsLCwsLCwvLCwsLCwsLCwsLCwsLCwsLCwvLCwsLCwsLCwsLSwsLC8sLCwsLP/AABEIALcBEwMBIgACEQEDEQH/xAAcAAACAgMBAQAAAAAAAAAAAAAEBQMGAAECBwj/xABAEAACAQIEBAQFAgUCAwgDAAABAhEAAwQSITEFIkFRBhNhgRQycZGhI0JSscHR8GLxgpLhBzNDU3KiwtIVFmP/xAAaAQADAQEBAQAAAAAAAAAAAAABAgMABAUG/8QALxEAAgICAgAFAwMCBwAAAAAAAAECEQMhEjEEEyJBUTJx8GGRoRThI0KBsdHi8f/aAAwDAQACEQMRAD8Av6cRE70n8T8VHlkA9KUYnHkE/WqbxXiDu5EzXzmPw1uy8slF/wDBmK5datBxFULwtcKqKsPxVTyw9TDF6HnniteeKSfFVgxVT4DWOvPrPPpKcVXPxdbywWPPiK6GIqv/ABlbXG0PLNZYRfrrzqQDG12MZQ4M1jo3BUbEUq+LrYxdFQNYcwrmKD+KrPiq3FgDQa7Bpf8AFV0uKocTDFTXQNLviq2MVW4mGQatzS9cTUgxFBxMFGuTUIvVhu0OJjtq4IrXmVovQoxusiuc1dA1mgGBK2Uo1MJIocrBig4tGIPLrXk0QBXQFYNCHG3st1V70yNiqxxbGgYxBVyRZANXyJxjEWOxecPW6YeVWVG2NR5ZisTzGkbtzk+tF335jQF8619Bjikjmkyy8O4hlgU7+KqmYVtRVgR9BXL4mCUtFIS0M/iaz4mluetZ651Eexk2KqNsXS5nqNnp1BAbGJxVYMXSsvW7eppvLQtjUYuuxi6V3TFRedQeM1jwYytjF0j86s8+j5YeQ8+LrXxdJRiDWfEUPLNyHXxddDF0j+IrPiKHlg5D34uuhi6QjE10MRW8s3IsC4ypUxlV5cRUiYig8QeRY1xlSDFUhw90sYH36D1ozHjyiokmVB1Ur9u49aR4g2Mxiq38TSL4qtjF0nlGsejE1ImJpCMXXa4uh5RrLvgccCKHxhgz3pTwHFS2tOeK3VyVpY3VjJgwu1s3dDSgYqt3MVyn6VPy9hsqOKfPjx6V6VYblH0ry/BNOMJr0JMRoK6vFR1FfoJj9xlnrKX/ABFZXFwKnkF75qEvnWiLzGaDuGvei9HJKr0NMKKai/SzCDlqUGp5o3IaHQw86tebQYNYbsb1FRGCzdrQM0Pmnat23g0yjuje+yZtKL4fbnWoyARTPhGFzaUXHdAYDxBaXVb+KcDIAMgyJ0Mx9Y0qrPZIJHajKLj2AhmsJqXyqwWaUNEQrqpRZqQWaVyNQNFaIovyK4azQ5AoHroV0bdZlprAazViOSQBqTsK4YUx8OWpu5+lsF/cbUXpWE6xVo2xlPSM3q/8PtUeG4kbqNbYzkBZO411E9qOxGFN/EW7Os73D6tzMftT/hHgSxmbnuGQwGoESNOmtNjwye6MUzzK6D1xfstbdkYQysVI9QYNaWkaMS567Fyh5rqaFBQ04ZjyDFOUDuupNV3g1uWP1q98LtDLS4o87GTK1fUqYqK9c5TTTjihSD60oxbSpI60HGp0EQcM/wC/J9atvxNVXhS/qE+tPSKOfbQsOg74qtUHFZXPxHs85xt4zUSGa1i961ar1HppHOWHALye1TKlR4D5aJqeV7KR6OVSgeILrTNKUcRxXNApMfYWGYISKkupBoLhN+dPWmWOERRv1me0Hrw24tsXDliASoYF1DfKWXoD+OsU34fcyWyQJY8qju7aL/f2NV3g+NMqxMg51YHYidQfSGq38Cwma6BrFtWcfU8q+4lvtSyyNOvf2/P0BQ0wSXPIC3VVWWVGUzKD5SfWN6quPwoDmrli7kFh2ge4AB/M1WMaZanzuscb70FbYHheHG4SFiQC2pjQCYHc+lcX8CUYqwggkEaGCPUaUy4YJuNvlW07GOpAByz0Gqg+j0A+LIuKqRmDDMSA3rEGoKLatBtEIw9SDD0TFdgVByGoF+HqF7NMahuCspAaFzWa4NmjWFcxTqQKFz2Ka8OQW7Dk7uwAjeBvUJSinQBAI1I/Jp+VqjUPPBHDoW5iH1Z5VSd46n/O1WzAwppfZXyrKoOij79a6s35r2IVFJE2If8AtG4OAy4hB8/K/wD6gOVvsI9hVNtYjytYmdD9K9S4/h/Pwjj9yc4/4dY+015hjrfKK4fEpKf3D7WcX1U6psf51DUuBWVI7GpGs1zchl0GeHE1J9avvDbXL7VROEnKCfWrrwbHjJ7UnhJpp/cKQm8WiEqv4pos0x8c43QAdSP50kx9z9AfSrdysX5I/DiZmJ9asQsUo8JW+WfrVjqWZ+opjWgTyK1RWYVlRsejx7F71lkVmJ3rdmvSk/WjlXRYMGeWps1RYVeWp1t1LI9jx6I8RdhaRXRoTTXiB6UBil5QKtjVRFl2T8OwN5MQtk228y4EZLe7MriVIHYgE+kGYg16/wAL8K2ragXlS7dYc0jMqD+FZ6/6t+0Un8H8ZUNaW9lNz4ZDZuFRmy3FV2t5t50YR1CVbcNf0LE71fBjjL1MzdKiZfD2FKZDYtRrqEAYT1VgJB9aV8D4U+GvXEbmUqptv/EFz6Hs3MJHvTjD40TRPnjOFOobUen+aiq5sEHT910BN9FDfGyN99fc0td5Pf8ArWrqlSVIIIJBHYjSKJ4JYz4i2p2zgn6Ayf5V4+abn2WqifFXhgxdXRnCrbYkAgtlF26YPdrqAeiVX8HxVb14q1tEuhMwZBkFzq2ZBy5okyOx30pxxnAPicbdRdF80s7bhEVUGY+pggDqRQ//AOnEYtLquBaBUAGS5XrJAAkiew1q6xtxdfr+wl7OS9SI1M+P+HzZHmW5eyev7rfo0dPX79ynS5XJPE4OmOnZI71E7VzcaoHuUqiZkhatTUStXRNPxMSA0wvpDIPVf6UrD9a6XiJugMREH+VHpox6ggADM3yhSSY20oV0C+nX270DiOPW/g7hkFnTIF65iCDP0maqWC4/dVApOdV0UHcDsG7V6c8qTJl+wGJUSHKhTpBMSOteeeJVt2y4ttmQNyn07VriePN0jSABp70p45ciyo71yzn5kkjS6COEiUJozJpSbgV0hT2pq1zQ1yz1JpBj0EWF5DUmAxTDSahwr/pGoLF2DXL4VPg/uxgPxNezOs/xVxxe5+kooPit3PdX0rfFGkKK9KCqkI/cecBfJbH0phcxlIUvZVArRxE1KcLlY6lSHPxtZSTzayk8sPJlOxA1rrDjWt4ka11hh/OuyT9RIseDHLRNCWDC1Pbaoz3IZdAeMtEsKXY/Qexq02bOYiguNcKSyA9x95hF3Pv0HrXZJenQiGfHMEEvpaGmawiow0y3LKjIw9k/NWbg+NZrKT8wEH6jeqnbW9dwiY1mB8m6ihNytkhUBY7knMNzswNWHht4EGNJ1/v+a2GVTf6haGy4kzU7XWa7bZdeUrtuZBGvYa/elaksQq6kmAO5OwptxfGjB2UBILAHbq7dvp/SrZJ62FIR+JnX4lypkNze+qt/7kat+HHjEKewYn6RrSniTqHAZmzENlESDDszSZ00cRpUnD8RlJKkFgh06gEgfma8q3N38lLotHhy/mS8zbtek+pNq0YP0k/c00yA71VuCYrQ+rsxHqTH8lFODjK9XwtLGiUux2uIyR/C2hHSfp9KqXirgYs/rWR+kTzL/wCWx/8AiTt2mO1NbmKlD6EEfXX/AKVLjLpfB3wdvLY+6rm++gpc8YzTT+6DHR5692hy9SOlRi3XmUM7Mz12tyoilZlNZM2yR30P0qDA/IPc/mt3dj9DU2Ftfpr/AOkUG1ZjlnrMGZketQ4y81oZ1AMQSCNCO1NcEtm/bF6w0H/xLJ3U9SPSnW0K1YODJIpX4lujlUdKc+SZJ+tVnjLTco4frsMuhnwW3y/WmuLUBCetB4OzCL3itcTvnLSRp7N0grCt+j7UMetF4S0fJH0FRG1oTXL4WS4v7sehCVm7UuMEuo+lZhlm6akurN0fWu6Mtkzu90FdC0RvTLDYSTmNbuWM221T85cmkNQty1uiWswYrKfkEqT29a3hrWvvXTtXSGIqkpK7AkOrgAt0bwzh12+wSyhZo6bAd2J0Aqu3MQSIr1DwBj0TBco/UZ2zt10Og/5Y/wCY0mLH5mWmZkvCvBy2obEOLjDXy0kWwezMdX+kAd5obxLwG1iCSwMgQAsKsDQDKNqa4nien+e1QYbESJPU16vlQS4onbKPxvAXcGjmyzCw5VLtuZBkGA0/tIkTuD7URw/iGXDs+WcmQk9crcre8qTVqxyK6MGGZCCrrMZkO8How3B6ECqtc4abXm4UEuWQqhA1uAqHtNlH7jOw715me8U/SUW0BXuLtdYMsqEOZdebMNmkbEdK5x+JvXiLlwsw+UNHKCAJGmgOo+9D4Xg+IGvk3ABuWUoBHctApfxPFXbIOV3T9rZHIBmYDZTB6007fZtDvxZfyvaI3Bf6SPLIqTgby95hMEoFOoOUyRtsdBPrNVxmNy28kkhpEmdgJp94auomHZidS7GPQACfuCanjpLYO2WLA3EIBRgZGsGeYHmHca0wV68qwXEjYvrd3AgOo3ZD8w169R6gV6xjr1nIt202a0yBlbvOwg7GdI6GuyMlFUBbNWsTbDKt4kI7ASDB3Gvoo6n1qw+LCtnCsFELkdQPVwEH1+avO8TiWvEErlyiAJkanUz9vtRb3rz21tO7G2pkKdY6ATvHpMVz/wBUvUh+ItYGubdMlQAQa0LAriU0yhFc4e6otxlhHMKe8f7Go/h5pzhL+e21omQhlR27/wCetSWsBSRyKT0BKyr4+xltsaYYHCSEHoJ+ld+JLOW19SBRYHl257KB+KSeRQTYrVMA4uRiM/KAqjLp6dapPBcYbWIUDacvtVxcZMIzndjpVR4PYz4hBvzCuvHB8HJ/mhb6R6CbHKT6VQsZzX4/1R+a9HxxCWj3iK85wK58Uo7t/elxS02hsi3ResNw8lF+lV7jb5bgQ9xpVmxvEBZ09AJqp8SPnXlYe/8AOuWE24t+xpVRcMHhptDToKWY23lDCnWBvkIAOgFKeNXQqk9ZmK58ORcEPLQq4Zwx1cs6wDtWWrAOIimXDOLG/wDNAy+m5oDBmcTIrrjl7+aF4r2H2KswIHUUJh7caU3vWpiTQWOSPlrmVpNDtUgZsKDrFZQ6YtorKslKuxNFEqdVoNCRTC2JE+ld8bsREQ19qsHhXEFLjLJh1mJ0zL6fSaRWrY1NSYbEFHVh+0z/AHH2oc+ORSD2i5Y3Fk8okkkADqSdABUljEuMqsjrl0OZSvN21G9VvE8ecMr2ZQoZzwCZ7QZEVYeC8YxGPLveIbykWAAFVQS2Zo7mB+K9BZLemJom4tdBw9wHqpHudB+aScMxgN5ea42UqJuMWMDlgEjRYIhekURxi6cwQbbn1nb2pI9o28QCPlcfZx09wZ9jXJ4ifKX2HjoacbvYhrCHz2uW/lJGSVZSVyXGTmJEfuM9+hKnC2FZGtuJDfcHoaA4o1zDYp2tt/3hzxurB+Yo67Ec35B0mmnArwvc6iCp50mcpOxB6qYMH0pMrfaegxeyt4jEm2VI6m4CO4ISaLQSvKJ5CR76/wBaHxeGz2i37ldo7QYn+QokkqjFTBGRQe0MD/JDRa+n7kxdiG1Ovb+VeicKX9G0va2n3In+tUq8bS4Zh5f6rXFK3JMhQDIy7QR/SvQMHZyKun7V/AFT8Xl4JNsbH2SW8ITtRVvBtGtE4TFqCJFMcTiwU5RsN687zYtci8UmJLuD070v5toNP8OSdCK7NpY2moLxCT37h430IsDy3wG2cEe9Wa0mUR1pLxPB/p5l3WD6+tWDg1wXrSv6R71OXieL17mhGpNFd8VYVitsfxXEH3IqTxVhvJCpMkrJ+tH+JTNzCr//AGB/5ZP9KUeJsYLmJM7Agew3qrnzSXyyeXuhN40xHl4azaG5Eml3gPCZr2Y/tE+9CeL8XndADIAj8mrD4Fw4ClgdSPtXp5cnk+HSfuJFXM747edSynY6j6VW/DSzigT0n+lXTjqIUJO/9aqPh2x+uw6R/n8qWMlLH6Sk16h94mwxzA5tNaWYK3Lj/NaLxD5wQSZBP4qPhGBZzm6A/mouSx4GpaEatltbD5LQYkE9BVXx13M5kTHSn7Emc7bDT+9IBgXuMzIw07+lQ8Hja1L3/geTsg4XfjPpB1qfhD88x10qHhmDNxyqsMxmat2B8OmwozQZ7U+ZcNoME2YysRoRUFscxDRTO4oUfgHv3/z0oHH2wil5rmUZ2rYwvZNdF0rKXf8A54DTtWV28X8C0Vd7CHcxJj36GsfDFBlO4B+w60JbUnczB/G39qP+LzqbRE3VUhSP3poSp/1CNPrXoQvokDWyBpvP+GuGIIMd6GtMCSvNI6DcnaIo57iLE6E7+n+dqSmBfB3btA2iJ2IB9/Tr1prwR2tAgEAkQexG/uNjQeEsowALEA7t2iTJHsfvU+FAMLMzKhtsyk9vSZ9/SoyySilTN7jC/eNwZuo0oLianyXbYqAQexBFMfh/00dTJZASg/ax3ntrO9L8fh7htXlAJ5HH0IGn11oc3Jr2VlH0U7GXWZgSSSQDJ1+UkH8Zac8K4oou2fLtKn/h3Cu9xH/c/cqwBnoCelIDrlYbDN9mXSpcDiSstvAgfUzr9gfvXbxTjT+KIXTsZcUwz2GFp4lmzaEMCuh39iPY10gGTUjVhH1AP/3oPE3WfKzGSC4+6rH9a5xN1gBl3CsR3luXT1rR+qJgzhnDb+NdmtrmW3zHVVhAdgCeZjBMCT+K9Dt3ySVPSq14Vw5RrNofNmXNHVyQW+0R9FFencK4EAGLyG7+nvXm+LazSp9KyuOOhJhsMJmmPCwM5Rx9D6URduW1QrtBGo+vWieGPbHPMkjbUkb/ANq4J8XD0V2WUWcYvDQpgaiiOH2gV1HaiMLi0uMAD8wPKd5B7e/4pXxa3cw5Lr8hYDf5Z0BPpJrnaepVa/2Yb2GK1pVysBL7+gNIOCXhavXcNMqTmQ9vej+H8N84l7h+UxHeB1pPxi3kdb1tT+m2sdVB70U45IcZISSd2CeM8bkvWBJzLr/1/Na4Lwg4pndtln3Yif7UB4/4gl65Ya30Ukn7aU24Liblrhz3JCtmZh3ORuYH6ww966oQjjjF/wCgv1TPNeOJlvMszlYj7GvVPCyW7XDCVKtcZS2umukCvJsZz3GM6lj+TXouMwhw+GUAZlCiDuASf9q9bI7itGxJW2V/HcX8yemWQfb/AA0T4Q585yknuOnv03pRbUvmOQlZgkAwJ71fMOcLg8MptMC7wGB3BMTqKR01URlK3sQNajMANZb+VHcOxDJZMqRPWDr3MxRuECOXJtll0dmDaZToYk60TxXiFtbLZPlQbNoQARoO9cMoKUpRns1bEV3HKbTSSHzDvoveKTXsQULAE7ae9C3+Iu5hABmbUx/kCpeK3dCoILSOb0gCBXa46SQitrQ48D2c1xmI0G57HpVzfFPnzEwiaQTH1pN4Wxj27RDBCHAUkKQwCzv96YX7Gdf1LkqJbIvLp0k1wZM0OdJ69zohSjsb3Hs39F0nYgakjeOlUbxPj2tg2zqQfxVjUGMMllZOb+ILICklZM6esVUvEOGdscfOQoCwAWDlJ/aA0CQTufrVvDuE05ewk3S0KcjVlEWMBfKgm1M9dvxNZXW5Sv8AuhPV8ASYSChClVYEGSBLQTpO21KcDYYXSzyDsNZEd5+1WfHYRFW2xzNbBOslXbMTylASAsbtJ20pXxDBFnOUquXLywQpyjZDrPUntPaqxyJpvoVxo1h7A84EiYK51I+ZNzcCxzGBUOOuhSLN8A3SDkuSSjqDyOW1IVgBDdAddtCnwhuyS+Uosg5gJWQGPcRqYP7VJqC/i1utbRinIRkuSQyENIYmdE25foT0psbtbX6i9BF0eUxkZSAIUwSBBJBOx0IMjTaJpjcuWVQKgDuNQ67DLoB6gxvp/OlT4drpYGFbKSu0hDqbQ6aTMjp7VLhzFsKojMbnmbHKubKpnprNRnGuglg4NeVcIY/jcATlBJuEKHYa9QJ6Uu4zxkDDsbUCZKjQwC8sG+g5fv3oFOIMttpAJNyAJHzqgBaOwYD70txNwFJGgblaNAxUCGVYmIKSTuTMaEnQjct/JnLVISwBbmNBAC67dNagsPv6ken8VSp8lwdtagd4IXcAD+p/rPvXao6IsOV+X3H8taYYSyfNkfKqgz305RPfMQf+A0qwzyupgdNJkjp6DXenGDvTbOvMCDH+k6L+ST71HK3HaMWjwYmfFWzsASZ9RtXpPG+MCwpztELzaegg15dwDGG1ctqqZ3c6DXlVfmMDcRnmf4asXiLP5oV1/SuBWVWZrxhJmHOpjMT/AMQ7V5cscZNXKv8AgvjdI0eLi/ZdrXPqOTZsw6Qdam8MYxTfNq4YOUwNcyNvt7GgrvBwvk3LH6gDEBJK3C8kqD/FBUzrqBvRHFcKLlxb1pGttbUIWcAMLoOeHI2L82uxJqiWGMf8NbVlnY1bxEvmW3KMmTzELMsZiSkN9OVqG4j4rs4pbtgXUUxGdjAB7bdwPvR6cUUsbl1A+VFRQAMssSWP9KAxaYQs02lt51zroIOUmSDEbaRtMVx4+GV24ve9flGrsY+A+JK1hVNxGcliVzDNo0THUbfemeHa2VuJt8wEiJQyVj0Gq/8ADVBw+Ht2LwYsrFygtOq+WJOpULOwhSftvpSbj4uWCUt37pY3SA5aVXMTygjdZ6fWqf06yZK6Sr2EukB3eH3Hxi201zNlH0nU/YVavESiwnklWzoXaehRhmn13/BpFwHB4lMQtxmRyrEFiSokddtB60f4hxl3GuLjSqSLVxUAZ7Sy0kjQEGGg7bjSu3Nxi1XQsfSio3cKxIMfNDAf6Tsaf8Y42wsW7IJ0HMP6mrRxPgWGsWwb3xDutpclqzkzC0mz3G1G53EfQ1SbVzOWKLqQdGVXYJ1MkcpEbiki3NRft+dgjrQf4TxrQ4BzZyoyDqZ194pviriYq8ti2VRCYgmDKjm176V1wjgvw+GLDO91xmDKkeUWganpod99dKsPDvhbKh7vkm6FJLvo7NOiooEFtNx6b1LG+eSTj0USpbDuC2rVu2oMsqqy3CQCI6An6RVM8Q2ReK2bE3XGdgqw3KNQAfQCn3GeJsLK5vNtzeZGsIq5mIGZgzBt4M9o+lVjw9jbbY1zatl93UE5sjBliSvXpIka1aMU05P296C66RG3BBbwgxDuUdjlS2VMn1nofQ13wdPKa1dK27h5hbuGPLtlZGW6DAYgEEGZEruNovFvGDi3ljqAQIgJuRudZjSfSi8Hh1W1av3FusbPMot65b+ZPLZ4BBXmImR8sdaontW+wcfYbWeI+QAjI93zQztcQC4sE8pUgZSNwY2giuLuJzuht54IIdolDsxAPtEU9w6XrqnzRkZyrZ1GRWkGIJ0kZep1BEzpSvxDhsrWlw7A3Xcs7NC89pPmCqCApzGRB2Fcvlwtrp7Wxm9UgpMO3xGYny8lsKBOUS8QVPeANqrni3jJa/BfOLHICQAWYEFiY66Ae1P+ELcZQ135mcy5BbLCwjR+7RZiRVU4HwQ4q4zJeW3bW4svmK3HJDMcpAMGFOp/MVvD0m7+lAkP04O1znfECWJ0IYECSFEDQaRWUeeG4lOW2tpkBIUvcUuR3bl+bvWVP+oyrWv4Hv8AUo645SAGZSVMzAFxyNUUNlOgLbT0+lQ4zi+Z1gNm0yq9xnXQKoAU7Dl20H0pd8VGZCBJ7Qd+mulbEQ0k+g0HtJU/zFejWqZzOTCbuN80tIU6EHTKAViTpr8oifQ0JhsDb8yDORkZlZpBIJKggnchj9DFT4W2OVp0nbvqPr/hqbiGFTIBm5RmOUAQrMAG131yjSelUxZKTpmXyCXcWsqrTFsRtOfcMDrIkcvoIFc4TFKivABYsogE8w7DWASYPsek1HjMKFaVn3/tFD3LonIqncEkevSdz/vQtPSYtskzZ5iMw3Bgz3E9R/171BiOLzdYqqpICsEzBQSBKiSSAQP594rv4YEmGhwDlB60HfwxEtuQQdBJ6DQDc6/zqkF+xtoks2tZ2Ec23TYa666UuKb5uWPTTU9gN/8APSnNhQCvXNzHTRTt37fyoPEYbO7CCQTvsNTmAB9qpyUXQrVEdrCubbXIhRlHaSwzKq9zBmN9ak4XfYXNdmOUk6DXTr661bhh1CIiuc4WDAWLcgABNJLRuZ7VPb/7N7tq2L7XGJYBlBXNE7B3J5D6wQJ9KWafBuSGcH2S+E8I7eZiEuAOiBMuUswKmXtheoYnQjXWCB1ccWxbXWswxCqBaDfuYKVZoHQyBEHpXOBRLSnLykspdT5YUwGY80cxIzKdNm31FA4a6yBCRKBpKSEJUMo5mI1+Y+uv28vIrf8ACKXSSHXD8STcZUGQkZVYgnLc5c5ECdQFjtD9zR3iDh11kzJfliwtkkW8rFtOQKJ0MjmM6UswWFuhrD21UWwiXBcje8UdznG8DNk7aiNaPxqlQIeQWN5m+Vd1FtYOwWfyTGmkvKeOP5+fcZO0J3FxTbS+yBWzqxKyWjQRkBynY7TS/iOE8y7bVbztkt5IYA5AcwCiCOy9jrrrpTF8KxWRcVLc3VD/ADEMVlZPzAAjpvApXaU2+UlWJKzPNJBJUgblPx+KfDpJsHQdxzA2xbt2wbjXPNi5nIUIlsBc+rcoE76DmNKuKFW8xiTiLds8zKYuGyoKi6qbEqzAnpqJgGmV5GN1wwtgsoyzcICvlyqpdoI1OoIgwfShsVwhkuguhtFSkZeVpKgXHgSCpHcEHKKdTUaQGkAkG3NvzS6sM+dOq3CIZZ11B1XcEEb0SeHuzXGMKub5gQC2Zmb5TukgT6+1OeLKmHt2hlGfV1H/AJS3IYp6SRmjpNKnxYYQzfMZ02A6zQ8x+67DSGj+IRcEeWAAMqmSWkiDrMnp9qr3hzAXXe9cazORX8tG5fMcFM0g65VVgTG+071Y8Lw1AArI1z9xEELHYNA/G5MDeocZxAG75dlCLmU21UEjLPzCO8kz61KOWP0r39w02S4u6cPdUk3wLhE5b4zZjAbKDodcrQI0WKIOJw+Lc4e/aXz20W6ALfmDMeZASRmCgHK2snQ9aO4bwZGC3LzOxSVXNCqW5dPU5pGhnQ603Xw4lts9sKrhWVSEOzb5mJk9NZkDahFxX3/P4HvVFY4hijat3cKjL5oTcHWF1K6mRKjrPylQWkZab4U4s9t7jWrOV/KbPe842AlvQEFSCrEECBoSSO1W7iPhwPfS9h3Hl3A63TcJKg2yyoFjUhnbfSAs70steFsPmbzyHbPPmDMlvMFiCp+bWTr9q7YZsajb9/zonTsAwOCXE3xbZgr5mzSflYAkgyQQT2q54ywMLhraW2zWiUV7i+SOdGJEbsRIEqdhtrNOrHB8NbFxrluyWc+YzMAzlW0zaqI3j23rviWIsxctKxLlGKqTKnNpAAETpp217mueXiFySX5/4URzg8XfcC4DymGS0gTW1GhhogEDYEmRvGw3EMUwRGCRcuPCzbMBidyw3TQbgyAO9TW7vk2UVnuB1VZCIF5jM5gRqBI2I30obFcQVLiqyObpRSrOC1wgMJC27amNSBM/uqE5cpv5/cFpBdrDulub9xHGRmuo4CoLexKiOg2BHWl3Alw+GtxatNkYobZnzGBaFm4zNmViGJggDcAk11dxTXHS0bV0B4RpTL+nMkEszHcakmTBp9g0cEtcC2kHKFDA5gCYJA0A1/2qfJpcXqPvfQbBS4GgxCmOvkK/1lhoTWU0fGNOiCOnMo0+mWsqyywXU/4/7C7+D59slQymJ6n61JiGzN2k7VlZXeyB1atrLAAgn1/p/Wu7bZJA67+nqPWsrKMW7aMdpcCa6zQGHw4Ls2w3Mb/QVlZTJ0nQrB7Lk3pO0GiLdszlA303G1ZWUz+kxMloKIA12Pb2qWzazkZh8p07fU1lZSX7h9wq1ey8vUNIPXT1pxifEdx7YtO7G2CSQCebXSfQdqysrqxNuKssmTvicwSAcp1GvXoT96cXsMi20d13GfKTmDqpjaNN8pE6xWVlc2aKT0ggnFMTbueWtvkzSxUKAFJ6qd/SOwFBjGhCTqQNCusEjeZ3+m1ZWV51XN2KjSjz7d1gwTKJ8uDzDrqPrSi1i5j66TuDsJNZWVaH0pGktlv4UyCyEe3buQ2Ylhq7GDqfQaa1riCW8MpZRyOVZFYK8ZSCy6wQo0gajXatVlRiuU2n0O9Iql7EPd1ZvmbbsO1EGwtkJcZGOs/MIK6dNwdD96ysqn1NJ/nYj6H+H4x+jnszlyycxkyCfvE0Bwl1V2vu36u4EGJO2v5rKyudxSi6+WgpseYfjr2rejJbPIQTbLh2k51YCN5AzbiKMwnE7l43WtgrluE3FZpJDIVWCNMg100NZWU2H1eGlftdDx2xd4h4mbeFSwiwYGYgka6Sdo3pdwLFWyFRhceYZ82T9NhOts6mDM9NRWVlXjBSw838DxXZJieJs2KYKVUDlHLPJB+ddiYMadq1bxGS9cceY3LC5ioOw1EaDWdO1ZWVySrk4VponHqx7iOMu1gOnKS4UjQ5Ig6TvMfmocVxDFki95YPlBspDKG5gBBkxB0nTpWVlNCPpv8AUZoa+DuPXMVbJZQMrMG11HaBEfnpTDiuGLorWjGSTl2zD+GaysqWSKWTyv8AL/cC+Sj4/i7m43Kd+/8AasrKykXhsa1QXOR//9k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data:image/jpeg;base64,/9j/4AAQSkZJRgABAQAAAQABAAD/2wCEAAkGBxQSEhUUExQUFRUWFhYXFxQYFRUUFhUUFhgXGBUUFxQYHCggGBonHBQXITEhJSkrLi4uFx8zODMsNygtLisBCgoKDg0OGxAQGiwkHCQsLCwtLCwsLCwsLCwvLCwsLCwsLCwsLCwsLCwsLCwvLCwsLCwsLCwsLSwsLC8sLCwsLP/AABEIALcBEwMBIgACEQEDEQH/xAAcAAACAgMBAQAAAAAAAAAAAAAEBQMGAAECBwj/xABAEAACAQIEBAQFAgUCAwgDAAABAhEAAwQSITEFIkFRBhNhgRQycZGhI0JSscHR8GLxgpLhBzNDU3KiwtIVFmP/xAAaAQADAQEBAQAAAAAAAAAAAAABAgMABAUG/8QALxEAAgICAgAFAwMCBwAAAAAAAAECEQMhEjEEEyJBUTJx8GGRoRThI0KBsdHi8f/aAAwDAQACEQMRAD8Av6cRE70n8T8VHlkA9KUYnHkE/WqbxXiDu5EzXzmPw1uy8slF/wDBmK5datBxFULwtcKqKsPxVTyw9TDF6HnniteeKSfFVgxVT4DWOvPrPPpKcVXPxdbywWPPiK6GIqv/ABlbXG0PLNZYRfrrzqQDG12MZQ4M1jo3BUbEUq+LrYxdFQNYcwrmKD+KrPiq3FgDQa7Bpf8AFV0uKocTDFTXQNLviq2MVW4mGQatzS9cTUgxFBxMFGuTUIvVhu0OJjtq4IrXmVovQoxusiuc1dA1mgGBK2Uo1MJIocrBig4tGIPLrXk0QBXQFYNCHG3st1V70yNiqxxbGgYxBVyRZANXyJxjEWOxecPW6YeVWVG2NR5ZisTzGkbtzk+tF335jQF8619Bjikjmkyy8O4hlgU7+KqmYVtRVgR9BXL4mCUtFIS0M/iaz4mluetZ651Eexk2KqNsXS5nqNnp1BAbGJxVYMXSsvW7eppvLQtjUYuuxi6V3TFRedQeM1jwYytjF0j86s8+j5YeQ8+LrXxdJRiDWfEUPLNyHXxddDF0j+IrPiKHlg5D34uuhi6QjE10MRW8s3IsC4ypUxlV5cRUiYig8QeRY1xlSDFUhw90sYH36D1ozHjyiokmVB1Ur9u49aR4g2Mxiq38TSL4qtjF0nlGsejE1ImJpCMXXa4uh5RrLvgccCKHxhgz3pTwHFS2tOeK3VyVpY3VjJgwu1s3dDSgYqt3MVyn6VPy9hsqOKfPjx6V6VYblH0ry/BNOMJr0JMRoK6vFR1FfoJj9xlnrKX/ABFZXFwKnkF75qEvnWiLzGaDuGvei9HJKr0NMKKai/SzCDlqUGp5o3IaHQw86tebQYNYbsb1FRGCzdrQM0Pmnat23g0yjuje+yZtKL4fbnWoyARTPhGFzaUXHdAYDxBaXVb+KcDIAMgyJ0Mx9Y0qrPZIJHajKLj2AhmsJqXyqwWaUNEQrqpRZqQWaVyNQNFaIovyK4azQ5AoHroV0bdZlprAazViOSQBqTsK4YUx8OWpu5+lsF/cbUXpWE6xVo2xlPSM3q/8PtUeG4kbqNbYzkBZO411E9qOxGFN/EW7Os73D6tzMftT/hHgSxmbnuGQwGoESNOmtNjwye6MUzzK6D1xfstbdkYQysVI9QYNaWkaMS567Fyh5rqaFBQ04ZjyDFOUDuupNV3g1uWP1q98LtDLS4o87GTK1fUqYqK9c5TTTjihSD60oxbSpI60HGp0EQcM/wC/J9atvxNVXhS/qE+tPSKOfbQsOg74qtUHFZXPxHs85xt4zUSGa1i961ar1HppHOWHALye1TKlR4D5aJqeV7KR6OVSgeILrTNKUcRxXNApMfYWGYISKkupBoLhN+dPWmWOERRv1me0Hrw24tsXDliASoYF1DfKWXoD+OsU34fcyWyQJY8qju7aL/f2NV3g+NMqxMg51YHYidQfSGq38Cwma6BrFtWcfU8q+4lvtSyyNOvf2/P0BQ0wSXPIC3VVWWVGUzKD5SfWN6quPwoDmrli7kFh2ge4AB/M1WMaZanzuscb70FbYHheHG4SFiQC2pjQCYHc+lcX8CUYqwggkEaGCPUaUy4YJuNvlW07GOpAByz0Gqg+j0A+LIuKqRmDDMSA3rEGoKLatBtEIw9SDD0TFdgVByGoF+HqF7NMahuCspAaFzWa4NmjWFcxTqQKFz2Ka8OQW7Dk7uwAjeBvUJSinQBAI1I/Jp+VqjUPPBHDoW5iH1Z5VSd46n/O1WzAwppfZXyrKoOij79a6s35r2IVFJE2If8AtG4OAy4hB8/K/wD6gOVvsI9hVNtYjytYmdD9K9S4/h/Pwjj9yc4/4dY+015hjrfKK4fEpKf3D7WcX1U6psf51DUuBWVI7GpGs1zchl0GeHE1J9avvDbXL7VROEnKCfWrrwbHjJ7UnhJpp/cKQm8WiEqv4pos0x8c43QAdSP50kx9z9AfSrdysX5I/DiZmJ9asQsUo8JW+WfrVjqWZ+opjWgTyK1RWYVlRsejx7F71lkVmJ3rdmvSk/WjlXRYMGeWps1RYVeWp1t1LI9jx6I8RdhaRXRoTTXiB6UBil5QKtjVRFl2T8OwN5MQtk228y4EZLe7MriVIHYgE+kGYg16/wAL8K2ragXlS7dYc0jMqD+FZ6/6t+0Un8H8ZUNaW9lNz4ZDZuFRmy3FV2t5t50YR1CVbcNf0LE71fBjjL1MzdKiZfD2FKZDYtRrqEAYT1VgJB9aV8D4U+GvXEbmUqptv/EFz6Hs3MJHvTjD40TRPnjOFOobUen+aiq5sEHT910BN9FDfGyN99fc0td5Pf8ArWrqlSVIIIJBHYjSKJ4JYz4i2p2zgn6Ayf5V4+abn2WqifFXhgxdXRnCrbYkAgtlF26YPdrqAeiVX8HxVb14q1tEuhMwZBkFzq2ZBy5okyOx30pxxnAPicbdRdF80s7bhEVUGY+pggDqRQ//AOnEYtLquBaBUAGS5XrJAAkiew1q6xtxdfr+wl7OS9SI1M+P+HzZHmW5eyev7rfo0dPX79ynS5XJPE4OmOnZI71E7VzcaoHuUqiZkhatTUStXRNPxMSA0wvpDIPVf6UrD9a6XiJugMREH+VHpox6ggADM3yhSSY20oV0C+nX270DiOPW/g7hkFnTIF65iCDP0maqWC4/dVApOdV0UHcDsG7V6c8qTJl+wGJUSHKhTpBMSOteeeJVt2y4ttmQNyn07VriePN0jSABp70p45ciyo71yzn5kkjS6COEiUJozJpSbgV0hT2pq1zQ1yz1JpBj0EWF5DUmAxTDSahwr/pGoLF2DXL4VPg/uxgPxNezOs/xVxxe5+kooPit3PdX0rfFGkKK9KCqkI/cecBfJbH0phcxlIUvZVArRxE1KcLlY6lSHPxtZSTzayk8sPJlOxA1rrDjWt4ka11hh/OuyT9RIseDHLRNCWDC1Pbaoz3IZdAeMtEsKXY/Qexq02bOYiguNcKSyA9x95hF3Pv0HrXZJenQiGfHMEEvpaGmawiow0y3LKjIw9k/NWbg+NZrKT8wEH6jeqnbW9dwiY1mB8m6ihNytkhUBY7knMNzswNWHht4EGNJ1/v+a2GVTf6haGy4kzU7XWa7bZdeUrtuZBGvYa/elaksQq6kmAO5OwptxfGjB2UBILAHbq7dvp/SrZJ62FIR+JnX4lypkNze+qt/7kat+HHjEKewYn6RrSniTqHAZmzENlESDDszSZ00cRpUnD8RlJKkFgh06gEgfma8q3N38lLotHhy/mS8zbtek+pNq0YP0k/c00yA71VuCYrQ+rsxHqTH8lFODjK9XwtLGiUux2uIyR/C2hHSfp9KqXirgYs/rWR+kTzL/wCWx/8AiTt2mO1NbmKlD6EEfXX/AKVLjLpfB3wdvLY+6rm++gpc8YzTT+6DHR5692hy9SOlRi3XmUM7Mz12tyoilZlNZM2yR30P0qDA/IPc/mt3dj9DU2Ftfpr/AOkUG1ZjlnrMGZketQ4y81oZ1AMQSCNCO1NcEtm/bF6w0H/xLJ3U9SPSnW0K1YODJIpX4lujlUdKc+SZJ+tVnjLTco4frsMuhnwW3y/WmuLUBCetB4OzCL3itcTvnLSRp7N0grCt+j7UMetF4S0fJH0FRG1oTXL4WS4v7sehCVm7UuMEuo+lZhlm6akurN0fWu6Mtkzu90FdC0RvTLDYSTmNbuWM221T85cmkNQty1uiWswYrKfkEqT29a3hrWvvXTtXSGIqkpK7AkOrgAt0bwzh12+wSyhZo6bAd2J0Aqu3MQSIr1DwBj0TBco/UZ2zt10Og/5Y/wCY0mLH5mWmZkvCvBy2obEOLjDXy0kWwezMdX+kAd5obxLwG1iCSwMgQAsKsDQDKNqa4nien+e1QYbESJPU16vlQS4onbKPxvAXcGjmyzCw5VLtuZBkGA0/tIkTuD7URw/iGXDs+WcmQk9crcre8qTVqxyK6MGGZCCrrMZkO8How3B6ECqtc4abXm4UEuWQqhA1uAqHtNlH7jOw715me8U/SUW0BXuLtdYMsqEOZdebMNmkbEdK5x+JvXiLlwsw+UNHKCAJGmgOo+9D4Xg+IGvk3ABuWUoBHctApfxPFXbIOV3T9rZHIBmYDZTB6007fZtDvxZfyvaI3Bf6SPLIqTgby95hMEoFOoOUyRtsdBPrNVxmNy28kkhpEmdgJp94auomHZidS7GPQACfuCanjpLYO2WLA3EIBRgZGsGeYHmHca0wV68qwXEjYvrd3AgOo3ZD8w169R6gV6xjr1nIt202a0yBlbvOwg7GdI6GuyMlFUBbNWsTbDKt4kI7ASDB3Gvoo6n1qw+LCtnCsFELkdQPVwEH1+avO8TiWvEErlyiAJkanUz9vtRb3rz21tO7G2pkKdY6ATvHpMVz/wBUvUh+ItYGubdMlQAQa0LAriU0yhFc4e6otxlhHMKe8f7Go/h5pzhL+e21omQhlR27/wCetSWsBSRyKT0BKyr4+xltsaYYHCSEHoJ+ld+JLOW19SBRYHl257KB+KSeRQTYrVMA4uRiM/KAqjLp6dapPBcYbWIUDacvtVxcZMIzndjpVR4PYz4hBvzCuvHB8HJ/mhb6R6CbHKT6VQsZzX4/1R+a9HxxCWj3iK85wK58Uo7t/elxS02hsi3ResNw8lF+lV7jb5bgQ9xpVmxvEBZ09AJqp8SPnXlYe/8AOuWE24t+xpVRcMHhptDToKWY23lDCnWBvkIAOgFKeNXQqk9ZmK58ORcEPLQq4Zwx1cs6wDtWWrAOIimXDOLG/wDNAy+m5oDBmcTIrrjl7+aF4r2H2KswIHUUJh7caU3vWpiTQWOSPlrmVpNDtUgZsKDrFZQ6YtorKslKuxNFEqdVoNCRTC2JE+ld8bsREQ19qsHhXEFLjLJh1mJ0zL6fSaRWrY1NSYbEFHVh+0z/AHH2oc+ORSD2i5Y3Fk8okkkADqSdABUljEuMqsjrl0OZSvN21G9VvE8ecMr2ZQoZzwCZ7QZEVYeC8YxGPLveIbykWAAFVQS2Zo7mB+K9BZLemJom4tdBw9wHqpHudB+aScMxgN5ea42UqJuMWMDlgEjRYIhekURxi6cwQbbn1nb2pI9o28QCPlcfZx09wZ9jXJ4ifKX2HjoacbvYhrCHz2uW/lJGSVZSVyXGTmJEfuM9+hKnC2FZGtuJDfcHoaA4o1zDYp2tt/3hzxurB+Yo67Ec35B0mmnArwvc6iCp50mcpOxB6qYMH0pMrfaegxeyt4jEm2VI6m4CO4ISaLQSvKJ5CR76/wBaHxeGz2i37ldo7QYn+QokkqjFTBGRQe0MD/JDRa+n7kxdiG1Ovb+VeicKX9G0va2n3In+tUq8bS4Zh5f6rXFK3JMhQDIy7QR/SvQMHZyKun7V/AFT8Xl4JNsbH2SW8ITtRVvBtGtE4TFqCJFMcTiwU5RsN687zYtci8UmJLuD070v5toNP8OSdCK7NpY2moLxCT37h430IsDy3wG2cEe9Wa0mUR1pLxPB/p5l3WD6+tWDg1wXrSv6R71OXieL17mhGpNFd8VYVitsfxXEH3IqTxVhvJCpMkrJ+tH+JTNzCr//AGB/5ZP9KUeJsYLmJM7Agew3qrnzSXyyeXuhN40xHl4azaG5Eml3gPCZr2Y/tE+9CeL8XndADIAj8mrD4Fw4ClgdSPtXp5cnk+HSfuJFXM747edSynY6j6VW/DSzigT0n+lXTjqIUJO/9aqPh2x+uw6R/n8qWMlLH6Sk16h94mwxzA5tNaWYK3Lj/NaLxD5wQSZBP4qPhGBZzm6A/mouSx4GpaEatltbD5LQYkE9BVXx13M5kTHSn7Emc7bDT+9IBgXuMzIw07+lQ8Hja1L3/geTsg4XfjPpB1qfhD88x10qHhmDNxyqsMxmat2B8OmwozQZ7U+ZcNoME2YysRoRUFscxDRTO4oUfgHv3/z0oHH2wil5rmUZ2rYwvZNdF0rKXf8A54DTtWV28X8C0Vd7CHcxJj36GsfDFBlO4B+w60JbUnczB/G39qP+LzqbRE3VUhSP3poSp/1CNPrXoQvokDWyBpvP+GuGIIMd6GtMCSvNI6DcnaIo57iLE6E7+n+dqSmBfB3btA2iJ2IB9/Tr1prwR2tAgEAkQexG/uNjQeEsowALEA7t2iTJHsfvU+FAMLMzKhtsyk9vSZ9/SoyySilTN7jC/eNwZuo0oLianyXbYqAQexBFMfh/00dTJZASg/ax3ntrO9L8fh7htXlAJ5HH0IGn11oc3Jr2VlH0U7GXWZgSSSQDJ1+UkH8Zac8K4oou2fLtKn/h3Cu9xH/c/cqwBnoCelIDrlYbDN9mXSpcDiSstvAgfUzr9gfvXbxTjT+KIXTsZcUwz2GFp4lmzaEMCuh39iPY10gGTUjVhH1AP/3oPE3WfKzGSC4+6rH9a5xN1gBl3CsR3luXT1rR+qJgzhnDb+NdmtrmW3zHVVhAdgCeZjBMCT+K9Dt3ySVPSq14Vw5RrNofNmXNHVyQW+0R9FFencK4EAGLyG7+nvXm+LazSp9KyuOOhJhsMJmmPCwM5Rx9D6URduW1QrtBGo+vWieGPbHPMkjbUkb/ANq4J8XD0V2WUWcYvDQpgaiiOH2gV1HaiMLi0uMAD8wPKd5B7e/4pXxa3cw5Lr8hYDf5Z0BPpJrnaepVa/2Yb2GK1pVysBL7+gNIOCXhavXcNMqTmQ9vej+H8N84l7h+UxHeB1pPxi3kdb1tT+m2sdVB70U45IcZISSd2CeM8bkvWBJzLr/1/Na4Lwg4pndtln3Yif7UB4/4gl65Ya30Ukn7aU24Liblrhz3JCtmZh3ORuYH6ww966oQjjjF/wCgv1TPNeOJlvMszlYj7GvVPCyW7XDCVKtcZS2umukCvJsZz3GM6lj+TXouMwhw+GUAZlCiDuASf9q9bI7itGxJW2V/HcX8yemWQfb/AA0T4Q585yknuOnv03pRbUvmOQlZgkAwJ71fMOcLg8MptMC7wGB3BMTqKR01URlK3sQNajMANZb+VHcOxDJZMqRPWDr3MxRuECOXJtll0dmDaZToYk60TxXiFtbLZPlQbNoQARoO9cMoKUpRns1bEV3HKbTSSHzDvoveKTXsQULAE7ae9C3+Iu5hABmbUx/kCpeK3dCoILSOb0gCBXa46SQitrQ48D2c1xmI0G57HpVzfFPnzEwiaQTH1pN4Wxj27RDBCHAUkKQwCzv96YX7Gdf1LkqJbIvLp0k1wZM0OdJ69zohSjsb3Hs39F0nYgakjeOlUbxPj2tg2zqQfxVjUGMMllZOb+ILICklZM6esVUvEOGdscfOQoCwAWDlJ/aA0CQTufrVvDuE05ewk3S0KcjVlEWMBfKgm1M9dvxNZXW5Sv8AuhPV8ASYSChClVYEGSBLQTpO21KcDYYXSzyDsNZEd5+1WfHYRFW2xzNbBOslXbMTylASAsbtJ20pXxDBFnOUquXLywQpyjZDrPUntPaqxyJpvoVxo1h7A84EiYK51I+ZNzcCxzGBUOOuhSLN8A3SDkuSSjqDyOW1IVgBDdAddtCnwhuyS+Uosg5gJWQGPcRqYP7VJqC/i1utbRinIRkuSQyENIYmdE25foT0psbtbX6i9BF0eUxkZSAIUwSBBJBOx0IMjTaJpjcuWVQKgDuNQ67DLoB6gxvp/OlT4drpYGFbKSu0hDqbQ6aTMjp7VLhzFsKojMbnmbHKubKpnprNRnGuglg4NeVcIY/jcATlBJuEKHYa9QJ6Uu4zxkDDsbUCZKjQwC8sG+g5fv3oFOIMttpAJNyAJHzqgBaOwYD70txNwFJGgblaNAxUCGVYmIKSTuTMaEnQjct/JnLVISwBbmNBAC67dNagsPv6ken8VSp8lwdtagd4IXcAD+p/rPvXao6IsOV+X3H8taYYSyfNkfKqgz305RPfMQf+A0qwzyupgdNJkjp6DXenGDvTbOvMCDH+k6L+ST71HK3HaMWjwYmfFWzsASZ9RtXpPG+MCwpztELzaegg15dwDGG1ctqqZ3c6DXlVfmMDcRnmf4asXiLP5oV1/SuBWVWZrxhJmHOpjMT/AMQ7V5cscZNXKv8AgvjdI0eLi/ZdrXPqOTZsw6Qdam8MYxTfNq4YOUwNcyNvt7GgrvBwvk3LH6gDEBJK3C8kqD/FBUzrqBvRHFcKLlxb1pGttbUIWcAMLoOeHI2L82uxJqiWGMf8NbVlnY1bxEvmW3KMmTzELMsZiSkN9OVqG4j4rs4pbtgXUUxGdjAB7bdwPvR6cUUsbl1A+VFRQAMssSWP9KAxaYQs02lt51zroIOUmSDEbaRtMVx4+GV24ve9flGrsY+A+JK1hVNxGcliVzDNo0THUbfemeHa2VuJt8wEiJQyVj0Gq/8ADVBw+Ht2LwYsrFygtOq+WJOpULOwhSftvpSbj4uWCUt37pY3SA5aVXMTygjdZ6fWqf06yZK6Sr2EukB3eH3Hxi201zNlH0nU/YVavESiwnklWzoXaehRhmn13/BpFwHB4lMQtxmRyrEFiSokddtB60f4hxl3GuLjSqSLVxUAZ7Sy0kjQEGGg7bjSu3Nxi1XQsfSio3cKxIMfNDAf6Tsaf8Y42wsW7IJ0HMP6mrRxPgWGsWwb3xDutpclqzkzC0mz3G1G53EfQ1SbVzOWKLqQdGVXYJ1MkcpEbiki3NRft+dgjrQf4TxrQ4BzZyoyDqZ194pviriYq8ti2VRCYgmDKjm176V1wjgvw+GLDO91xmDKkeUWganpod99dKsPDvhbKh7vkm6FJLvo7NOiooEFtNx6b1LG+eSTj0USpbDuC2rVu2oMsqqy3CQCI6An6RVM8Q2ReK2bE3XGdgqw3KNQAfQCn3GeJsLK5vNtzeZGsIq5mIGZgzBt4M9o+lVjw9jbbY1zatl93UE5sjBliSvXpIka1aMU05P296C66RG3BBbwgxDuUdjlS2VMn1nofQ13wdPKa1dK27h5hbuGPLtlZGW6DAYgEEGZEruNovFvGDi3ljqAQIgJuRudZjSfSi8Hh1W1av3FusbPMot65b+ZPLZ4BBXmImR8sdaontW+wcfYbWeI+QAjI93zQztcQC4sE8pUgZSNwY2giuLuJzuht54IIdolDsxAPtEU9w6XrqnzRkZyrZ1GRWkGIJ0kZep1BEzpSvxDhsrWlw7A3Xcs7NC89pPmCqCApzGRB2Fcvlwtrp7Wxm9UgpMO3xGYny8lsKBOUS8QVPeANqrni3jJa/BfOLHICQAWYEFiY66Ae1P+ELcZQ135mcy5BbLCwjR+7RZiRVU4HwQ4q4zJeW3bW4svmK3HJDMcpAMGFOp/MVvD0m7+lAkP04O1znfECWJ0IYECSFEDQaRWUeeG4lOW2tpkBIUvcUuR3bl+bvWVP+oyrWv4Hv8AUo645SAGZSVMzAFxyNUUNlOgLbT0+lQ4zi+Z1gNm0yq9xnXQKoAU7Dl20H0pd8VGZCBJ7Qd+mulbEQ0k+g0HtJU/zFejWqZzOTCbuN80tIU6EHTKAViTpr8oifQ0JhsDb8yDORkZlZpBIJKggnchj9DFT4W2OVp0nbvqPr/hqbiGFTIBm5RmOUAQrMAG131yjSelUxZKTpmXyCXcWsqrTFsRtOfcMDrIkcvoIFc4TFKivABYsogE8w7DWASYPsek1HjMKFaVn3/tFD3LonIqncEkevSdz/vQtPSYtskzZ5iMw3Bgz3E9R/171BiOLzdYqqpICsEzBQSBKiSSAQP594rv4YEmGhwDlB60HfwxEtuQQdBJ6DQDc6/zqkF+xtoks2tZ2Ec23TYa666UuKb5uWPTTU9gN/8APSnNhQCvXNzHTRTt37fyoPEYbO7CCQTvsNTmAB9qpyUXQrVEdrCubbXIhRlHaSwzKq9zBmN9ak4XfYXNdmOUk6DXTr661bhh1CIiuc4WDAWLcgABNJLRuZ7VPb/7N7tq2L7XGJYBlBXNE7B3J5D6wQJ9KWafBuSGcH2S+E8I7eZiEuAOiBMuUswKmXtheoYnQjXWCB1ccWxbXWswxCqBaDfuYKVZoHQyBEHpXOBRLSnLykspdT5YUwGY80cxIzKdNm31FA4a6yBCRKBpKSEJUMo5mI1+Y+uv28vIrf8ACKXSSHXD8STcZUGQkZVYgnLc5c5ECdQFjtD9zR3iDh11kzJfliwtkkW8rFtOQKJ0MjmM6UswWFuhrD21UWwiXBcje8UdznG8DNk7aiNaPxqlQIeQWN5m+Vd1FtYOwWfyTGmkvKeOP5+fcZO0J3FxTbS+yBWzqxKyWjQRkBynY7TS/iOE8y7bVbztkt5IYA5AcwCiCOy9jrrrpTF8KxWRcVLc3VD/ADEMVlZPzAAjpvApXaU2+UlWJKzPNJBJUgblPx+KfDpJsHQdxzA2xbt2wbjXPNi5nIUIlsBc+rcoE76DmNKuKFW8xiTiLds8zKYuGyoKi6qbEqzAnpqJgGmV5GN1wwtgsoyzcICvlyqpdoI1OoIgwfShsVwhkuguhtFSkZeVpKgXHgSCpHcEHKKdTUaQGkAkG3NvzS6sM+dOq3CIZZ11B1XcEEb0SeHuzXGMKub5gQC2Zmb5TukgT6+1OeLKmHt2hlGfV1H/AJS3IYp6SRmjpNKnxYYQzfMZ02A6zQ8x+67DSGj+IRcEeWAAMqmSWkiDrMnp9qr3hzAXXe9cazORX8tG5fMcFM0g65VVgTG+071Y8Lw1AArI1z9xEELHYNA/G5MDeocZxAG75dlCLmU21UEjLPzCO8kz61KOWP0r39w02S4u6cPdUk3wLhE5b4zZjAbKDodcrQI0WKIOJw+Lc4e/aXz20W6ALfmDMeZASRmCgHK2snQ9aO4bwZGC3LzOxSVXNCqW5dPU5pGhnQ603Xw4lts9sKrhWVSEOzb5mJk9NZkDahFxX3/P4HvVFY4hijat3cKjL5oTcHWF1K6mRKjrPylQWkZab4U4s9t7jWrOV/KbPe842AlvQEFSCrEECBoSSO1W7iPhwPfS9h3Hl3A63TcJKg2yyoFjUhnbfSAs70steFsPmbzyHbPPmDMlvMFiCp+bWTr9q7YZsajb9/zonTsAwOCXE3xbZgr5mzSflYAkgyQQT2q54ywMLhraW2zWiUV7i+SOdGJEbsRIEqdhtrNOrHB8NbFxrluyWc+YzMAzlW0zaqI3j23rviWIsxctKxLlGKqTKnNpAAETpp217mueXiFySX5/4URzg8XfcC4DymGS0gTW1GhhogEDYEmRvGw3EMUwRGCRcuPCzbMBidyw3TQbgyAO9TW7vk2UVnuB1VZCIF5jM5gRqBI2I30obFcQVLiqyObpRSrOC1wgMJC27amNSBM/uqE5cpv5/cFpBdrDulub9xHGRmuo4CoLexKiOg2BHWl3Alw+GtxatNkYobZnzGBaFm4zNmViGJggDcAk11dxTXHS0bV0B4RpTL+nMkEszHcakmTBp9g0cEtcC2kHKFDA5gCYJA0A1/2qfJpcXqPvfQbBS4GgxCmOvkK/1lhoTWU0fGNOiCOnMo0+mWsqyywXU/4/7C7+D59slQymJ6n61JiGzN2k7VlZXeyB1atrLAAgn1/p/Wu7bZJA67+nqPWsrKMW7aMdpcCa6zQGHw4Ls2w3Mb/QVlZTJ0nQrB7Lk3pO0GiLdszlA303G1ZWUz+kxMloKIA12Pb2qWzazkZh8p07fU1lZSX7h9wq1ey8vUNIPXT1pxifEdx7YtO7G2CSQCebXSfQdqysrqxNuKssmTvicwSAcp1GvXoT96cXsMi20d13GfKTmDqpjaNN8pE6xWVlc2aKT0ggnFMTbueWtvkzSxUKAFJ6qd/SOwFBjGhCTqQNCusEjeZ3+m1ZWV51XN2KjSjz7d1gwTKJ8uDzDrqPrSi1i5j66TuDsJNZWVaH0pGktlv4UyCyEe3buQ2Ylhq7GDqfQaa1riCW8MpZRyOVZFYK8ZSCy6wQo0gajXatVlRiuU2n0O9Iql7EPd1ZvmbbsO1EGwtkJcZGOs/MIK6dNwdD96ysqn1NJ/nYj6H+H4x+jnszlyycxkyCfvE0Bwl1V2vu36u4EGJO2v5rKyudxSi6+WgpseYfjr2rejJbPIQTbLh2k51YCN5AzbiKMwnE7l43WtgrluE3FZpJDIVWCNMg100NZWU2H1eGlftdDx2xd4h4mbeFSwiwYGYgka6Sdo3pdwLFWyFRhceYZ82T9NhOts6mDM9NRWVlXjBSw838DxXZJieJs2KYKVUDlHLPJB+ddiYMadq1bxGS9cceY3LC5ioOw1EaDWdO1ZWVySrk4VponHqx7iOMu1gOnKS4UjQ5Ig6TvMfmocVxDFki95YPlBspDKG5gBBkxB0nTpWVlNCPpv8AUZoa+DuPXMVbJZQMrMG11HaBEfnpTDiuGLorWjGSTl2zD+GaysqWSKWTyv8AL/cC+Sj4/i7m43Kd+/8AasrKykXhsa1QXOR//9k="/>
          <p:cNvSpPr>
            <a:spLocks noChangeAspect="1" noChangeArrowheads="1"/>
          </p:cNvSpPr>
          <p:nvPr/>
        </p:nvSpPr>
        <p:spPr bwMode="auto">
          <a:xfrm>
            <a:off x="0" y="-1683568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 descr="http://www.tyden.cz/obrazek/201203/4f6ee04d91e4d/veverka-4f6ee1340d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5572164" cy="454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otevrenaveda.cz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sd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/novinky/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videogalerie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/nezkreslena-veda/140522-nezkreslena-veda-7-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dil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-jak-funguje-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nase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-imunita.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html</a:t>
            </a: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endParaRPr lang="cs-CZ" sz="3200" dirty="0" smtClean="0">
              <a:solidFill>
                <a:schemeClr val="bg1"/>
              </a:solidFill>
            </a:endParaRPr>
          </a:p>
        </p:txBody>
      </p:sp>
      <p:pic>
        <p:nvPicPr>
          <p:cNvPr id="77827" name="Picture 3" descr="zab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68103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404812"/>
            <a:ext cx="8715404" cy="64531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b) Antigeny asociované s nádory (TAA)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1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nachází se i na normálních buňkách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odlišnosti v kvantitě, časové či místní expresi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pomocné diagnostické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markery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Onkofetální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 normálních embryonálních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a některých nádorových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-fetoprotein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(AFP) -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hepatom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karcinoembryonální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(CEA) - karcinom tlustého střeva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Melanomové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MAGE-1, MELAN-A</a:t>
            </a: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chemeClr val="bg1"/>
                </a:solidFill>
                <a:latin typeface="Tahoma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None/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Antigeny asociované s nádory (TAA)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Antigen HER2/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neu</a:t>
            </a:r>
            <a:endParaRPr lang="cs-CZ" sz="22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receptor růstového faktoru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karcinom mléčné žlázy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endParaRPr lang="cs-CZ" sz="2200" b="1" u="sng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EPCAM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adhezivní molekula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metastázy karcinomů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Diferenciační antigeny leukemických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přítomny na normálních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vývojové řady leukocytů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CALLA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-akutní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lymfoblastické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leukémie, (CD10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pre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-B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2706" name="Picture 2" descr="https://mygenomix.files.wordpress.com/2013/07/hercep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627785" cy="196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Protinádorové imunitní mechanismy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42918"/>
            <a:ext cx="8208962" cy="62150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Imunitní dozor</a:t>
            </a:r>
          </a:p>
          <a:p>
            <a:pPr marL="0" indent="0"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Tx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nádorové buňky běžně vznikají ve tkáních a jsou eliminovány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T lymfocyty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6921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Jsou-li nádorové buňky rozpoznány, mohou se na obraně podílet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nespecifické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(NK buňky, neutrofilní granulocyty, makrofágy, komplement)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antigenně 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,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protilátky aktivující komplement či zprostředkující ADCC)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1265</Words>
  <Application>Microsoft Office PowerPoint</Application>
  <PresentationFormat>Předvádění na obrazovce (4:3)</PresentationFormat>
  <Paragraphs>355</Paragraphs>
  <Slides>57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sady Office</vt:lpstr>
      <vt:lpstr>Snímek 1</vt:lpstr>
      <vt:lpstr>Protinádorová imunita </vt:lpstr>
      <vt:lpstr>Maligní transformace</vt:lpstr>
      <vt:lpstr>Nádorové buňky </vt:lpstr>
      <vt:lpstr>Nádorové antigeny</vt:lpstr>
      <vt:lpstr>Snímek 6</vt:lpstr>
      <vt:lpstr>Snímek 7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Snímek 13</vt:lpstr>
      <vt:lpstr>Mechanismy odolnosti nádorů vůči imunitnímu systému</vt:lpstr>
      <vt:lpstr>Transplantace</vt:lpstr>
      <vt:lpstr>Transplantace</vt:lpstr>
      <vt:lpstr>Alogenní transplantace </vt:lpstr>
      <vt:lpstr>Předtransplantační vyšetření</vt:lpstr>
      <vt:lpstr>HLA typizace</vt:lpstr>
      <vt:lpstr>HLA typizace</vt:lpstr>
      <vt:lpstr>Snímek 21</vt:lpstr>
      <vt:lpstr>Snímek 22</vt:lpstr>
      <vt:lpstr>Snímek 23</vt:lpstr>
      <vt:lpstr>Snímek 24</vt:lpstr>
      <vt:lpstr>Cross-match test</vt:lpstr>
      <vt:lpstr>Snímek 26</vt:lpstr>
      <vt:lpstr>Směsná lymfocytární reakce (MLR)</vt:lpstr>
      <vt:lpstr>Směsná lymfocytární reakce (MLR)  jednosměrná </vt:lpstr>
      <vt:lpstr>Imunologicky privilegovaná místa a tkáně</vt:lpstr>
      <vt:lpstr>Rejekce (odhojení, odvržení štěpu)</vt:lpstr>
      <vt:lpstr>Hyperakutní rejekce</vt:lpstr>
      <vt:lpstr>Akcelerovaná rejekce</vt:lpstr>
      <vt:lpstr>Akutní rejekce</vt:lpstr>
      <vt:lpstr>Chronická rejekce</vt:lpstr>
      <vt:lpstr>Reakce štěpu proti hostiteli (GvH)</vt:lpstr>
      <vt:lpstr> Akutní GvH</vt:lpstr>
      <vt:lpstr>Chonická GvH</vt:lpstr>
      <vt:lpstr>Reakce štěpu proti leukemickým buňkám  ( GvL)</vt:lpstr>
      <vt:lpstr>Omezení rejekcí a GvH</vt:lpstr>
      <vt:lpstr>Imunologický vztah   matky a plodu</vt:lpstr>
      <vt:lpstr>Imunologický vztah matky  a alogenního plodu</vt:lpstr>
      <vt:lpstr>Tolerance plodu</vt:lpstr>
      <vt:lpstr>Rh inkompatibilita</vt:lpstr>
      <vt:lpstr>Rh inkompatibilita</vt:lpstr>
      <vt:lpstr>Rh inkompatibilita</vt:lpstr>
      <vt:lpstr>Snímek 46</vt:lpstr>
      <vt:lpstr>Imunopatologická reakce </vt:lpstr>
      <vt:lpstr>IV typy imunopatologických reakcí (Klasifikace dle Coombsa a Gella) </vt:lpstr>
      <vt:lpstr>Snímek 49</vt:lpstr>
      <vt:lpstr>Imunopatologická reakce založená na protilátkách IgG a IgM  (reakce typu II, cytotoxická reakce)</vt:lpstr>
      <vt:lpstr>Imunopatologická reakce typu II - příklady</vt:lpstr>
      <vt:lpstr>Imunopatologická reakce II. typu - příklady</vt:lpstr>
      <vt:lpstr>Snímek 53</vt:lpstr>
      <vt:lpstr>Imunopatologická reakce typ III</vt:lpstr>
      <vt:lpstr>Snímek 55</vt:lpstr>
      <vt:lpstr>Děkuji za vaši pozornost</vt:lpstr>
      <vt:lpstr>http://www.otevrenaveda.cz/sd/novinky/videogalerie/nezkreslena-veda/140522-nezkreslena-veda-7-dil-jak-funguje-nase-imunita.html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77</cp:revision>
  <dcterms:created xsi:type="dcterms:W3CDTF">2014-04-15T09:56:51Z</dcterms:created>
  <dcterms:modified xsi:type="dcterms:W3CDTF">2018-04-17T19:19:42Z</dcterms:modified>
</cp:coreProperties>
</file>