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330" r:id="rId2"/>
    <p:sldId id="331" r:id="rId3"/>
    <p:sldId id="322" r:id="rId4"/>
    <p:sldId id="324" r:id="rId5"/>
    <p:sldId id="327" r:id="rId6"/>
    <p:sldId id="328" r:id="rId7"/>
    <p:sldId id="333" r:id="rId8"/>
    <p:sldId id="353" r:id="rId9"/>
    <p:sldId id="354" r:id="rId10"/>
    <p:sldId id="340" r:id="rId11"/>
    <p:sldId id="356" r:id="rId12"/>
    <p:sldId id="357" r:id="rId13"/>
    <p:sldId id="358" r:id="rId14"/>
    <p:sldId id="359" r:id="rId15"/>
    <p:sldId id="360" r:id="rId16"/>
    <p:sldId id="375" r:id="rId17"/>
    <p:sldId id="376" r:id="rId18"/>
    <p:sldId id="341" r:id="rId19"/>
    <p:sldId id="362" r:id="rId20"/>
    <p:sldId id="363" r:id="rId21"/>
    <p:sldId id="343" r:id="rId22"/>
    <p:sldId id="374" r:id="rId23"/>
    <p:sldId id="368" r:id="rId24"/>
    <p:sldId id="369" r:id="rId25"/>
    <p:sldId id="370" r:id="rId26"/>
    <p:sldId id="371" r:id="rId27"/>
    <p:sldId id="372" r:id="rId28"/>
    <p:sldId id="342" r:id="rId29"/>
    <p:sldId id="259" r:id="rId30"/>
    <p:sldId id="256" r:id="rId31"/>
    <p:sldId id="261" r:id="rId32"/>
    <p:sldId id="262" r:id="rId33"/>
    <p:sldId id="263" r:id="rId34"/>
    <p:sldId id="264" r:id="rId35"/>
    <p:sldId id="305" r:id="rId36"/>
    <p:sldId id="306" r:id="rId37"/>
    <p:sldId id="307" r:id="rId38"/>
    <p:sldId id="318" r:id="rId39"/>
    <p:sldId id="319" r:id="rId40"/>
    <p:sldId id="320" r:id="rId41"/>
    <p:sldId id="321" r:id="rId42"/>
    <p:sldId id="294" r:id="rId43"/>
    <p:sldId id="269" r:id="rId44"/>
    <p:sldId id="270" r:id="rId45"/>
  </p:sldIdLst>
  <p:sldSz cx="9144000" cy="6858000" type="screen4x3"/>
  <p:notesSz cx="6858000" cy="9326563"/>
  <p:defaultTextStyle>
    <a:defPPr>
      <a:defRPr lang="cs-CZ"/>
    </a:defPPr>
    <a:lvl1pPr algn="l" rtl="0" eaLnBrk="0" fontAlgn="base" hangingPunct="0">
      <a:spcBef>
        <a:spcPct val="0"/>
      </a:spcBef>
      <a:spcAft>
        <a:spcPct val="0"/>
      </a:spcAft>
      <a:defRPr sz="2400" kern="1200">
        <a:solidFill>
          <a:schemeClr val="tx1"/>
        </a:solidFill>
        <a:latin typeface="Arial CE" charset="-18"/>
        <a:ea typeface="+mn-ea"/>
        <a:cs typeface="+mn-cs"/>
      </a:defRPr>
    </a:lvl1pPr>
    <a:lvl2pPr marL="457200" algn="l" rtl="0" eaLnBrk="0" fontAlgn="base" hangingPunct="0">
      <a:spcBef>
        <a:spcPct val="0"/>
      </a:spcBef>
      <a:spcAft>
        <a:spcPct val="0"/>
      </a:spcAft>
      <a:defRPr sz="2400" kern="1200">
        <a:solidFill>
          <a:schemeClr val="tx1"/>
        </a:solidFill>
        <a:latin typeface="Arial CE" charset="-18"/>
        <a:ea typeface="+mn-ea"/>
        <a:cs typeface="+mn-cs"/>
      </a:defRPr>
    </a:lvl2pPr>
    <a:lvl3pPr marL="914400" algn="l" rtl="0" eaLnBrk="0" fontAlgn="base" hangingPunct="0">
      <a:spcBef>
        <a:spcPct val="0"/>
      </a:spcBef>
      <a:spcAft>
        <a:spcPct val="0"/>
      </a:spcAft>
      <a:defRPr sz="2400" kern="1200">
        <a:solidFill>
          <a:schemeClr val="tx1"/>
        </a:solidFill>
        <a:latin typeface="Arial CE" charset="-18"/>
        <a:ea typeface="+mn-ea"/>
        <a:cs typeface="+mn-cs"/>
      </a:defRPr>
    </a:lvl3pPr>
    <a:lvl4pPr marL="1371600" algn="l" rtl="0" eaLnBrk="0" fontAlgn="base" hangingPunct="0">
      <a:spcBef>
        <a:spcPct val="0"/>
      </a:spcBef>
      <a:spcAft>
        <a:spcPct val="0"/>
      </a:spcAft>
      <a:defRPr sz="2400" kern="1200">
        <a:solidFill>
          <a:schemeClr val="tx1"/>
        </a:solidFill>
        <a:latin typeface="Arial CE" charset="-18"/>
        <a:ea typeface="+mn-ea"/>
        <a:cs typeface="+mn-cs"/>
      </a:defRPr>
    </a:lvl4pPr>
    <a:lvl5pPr marL="1828800" algn="l" rtl="0" eaLnBrk="0" fontAlgn="base" hangingPunct="0">
      <a:spcBef>
        <a:spcPct val="0"/>
      </a:spcBef>
      <a:spcAft>
        <a:spcPct val="0"/>
      </a:spcAft>
      <a:defRPr sz="2400" kern="1200">
        <a:solidFill>
          <a:schemeClr val="tx1"/>
        </a:solidFill>
        <a:latin typeface="Arial CE" charset="-18"/>
        <a:ea typeface="+mn-ea"/>
        <a:cs typeface="+mn-cs"/>
      </a:defRPr>
    </a:lvl5pPr>
    <a:lvl6pPr marL="2286000" algn="l" defTabSz="914400" rtl="0" eaLnBrk="1" latinLnBrk="0" hangingPunct="1">
      <a:defRPr sz="2400" kern="1200">
        <a:solidFill>
          <a:schemeClr val="tx1"/>
        </a:solidFill>
        <a:latin typeface="Arial CE" charset="-18"/>
        <a:ea typeface="+mn-ea"/>
        <a:cs typeface="+mn-cs"/>
      </a:defRPr>
    </a:lvl6pPr>
    <a:lvl7pPr marL="2743200" algn="l" defTabSz="914400" rtl="0" eaLnBrk="1" latinLnBrk="0" hangingPunct="1">
      <a:defRPr sz="2400" kern="1200">
        <a:solidFill>
          <a:schemeClr val="tx1"/>
        </a:solidFill>
        <a:latin typeface="Arial CE" charset="-18"/>
        <a:ea typeface="+mn-ea"/>
        <a:cs typeface="+mn-cs"/>
      </a:defRPr>
    </a:lvl7pPr>
    <a:lvl8pPr marL="3200400" algn="l" defTabSz="914400" rtl="0" eaLnBrk="1" latinLnBrk="0" hangingPunct="1">
      <a:defRPr sz="2400" kern="1200">
        <a:solidFill>
          <a:schemeClr val="tx1"/>
        </a:solidFill>
        <a:latin typeface="Arial CE" charset="-18"/>
        <a:ea typeface="+mn-ea"/>
        <a:cs typeface="+mn-cs"/>
      </a:defRPr>
    </a:lvl8pPr>
    <a:lvl9pPr marL="3657600" algn="l" defTabSz="914400" rtl="0" eaLnBrk="1" latinLnBrk="0" hangingPunct="1">
      <a:defRPr sz="2400" kern="1200">
        <a:solidFill>
          <a:schemeClr val="tx1"/>
        </a:solidFill>
        <a:latin typeface="Arial CE" charset="-18"/>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accent2"/>
    </p:penClr>
  </p:showPr>
  <p:clrMru>
    <a:srgbClr val="FD7380"/>
    <a:srgbClr val="C90316"/>
    <a:srgbClr val="C50786"/>
    <a:srgbClr val="FFFF00"/>
    <a:srgbClr val="E7E200"/>
    <a:srgbClr val="0000FF"/>
    <a:srgbClr val="0066FF"/>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588"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378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2" d="100"/>
          <a:sy n="32" d="100"/>
        </p:scale>
        <p:origin x="-1073" y="-93"/>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4288"/>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762000">
              <a:defRPr sz="1000" i="1">
                <a:latin typeface="Times New Roman" pitchFamily="18" charset="0"/>
              </a:defRPr>
            </a:lvl1pPr>
          </a:lstStyle>
          <a:p>
            <a:pPr>
              <a:defRPr/>
            </a:pPr>
            <a:endParaRPr lang="cs-CZ"/>
          </a:p>
        </p:txBody>
      </p:sp>
      <p:sp>
        <p:nvSpPr>
          <p:cNvPr id="4099" name="Rectangle 3"/>
          <p:cNvSpPr>
            <a:spLocks noGrp="1" noChangeArrowheads="1"/>
          </p:cNvSpPr>
          <p:nvPr>
            <p:ph type="dt" sz="quarter" idx="1"/>
          </p:nvPr>
        </p:nvSpPr>
        <p:spPr bwMode="auto">
          <a:xfrm>
            <a:off x="3886200" y="14288"/>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762000">
              <a:defRPr sz="1000" i="1">
                <a:latin typeface="Times New Roman" pitchFamily="18" charset="0"/>
              </a:defRPr>
            </a:lvl1pPr>
          </a:lstStyle>
          <a:p>
            <a:pPr>
              <a:defRPr/>
            </a:pPr>
            <a:endParaRPr lang="cs-CZ"/>
          </a:p>
        </p:txBody>
      </p:sp>
      <p:sp>
        <p:nvSpPr>
          <p:cNvPr id="4100" name="Rectangle 4"/>
          <p:cNvSpPr>
            <a:spLocks noGrp="1" noChangeArrowheads="1"/>
          </p:cNvSpPr>
          <p:nvPr>
            <p:ph type="ftr" sz="quarter" idx="2"/>
          </p:nvPr>
        </p:nvSpPr>
        <p:spPr bwMode="auto">
          <a:xfrm>
            <a:off x="0" y="8853488"/>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762000">
              <a:defRPr sz="1000" i="1">
                <a:latin typeface="Times New Roman" pitchFamily="18" charset="0"/>
              </a:defRPr>
            </a:lvl1pPr>
          </a:lstStyle>
          <a:p>
            <a:pPr>
              <a:defRPr/>
            </a:pPr>
            <a:endParaRPr lang="cs-CZ"/>
          </a:p>
        </p:txBody>
      </p:sp>
      <p:sp>
        <p:nvSpPr>
          <p:cNvPr id="4101" name="Rectangle 5"/>
          <p:cNvSpPr>
            <a:spLocks noGrp="1" noChangeArrowheads="1"/>
          </p:cNvSpPr>
          <p:nvPr>
            <p:ph type="sldNum" sz="quarter" idx="3"/>
          </p:nvPr>
        </p:nvSpPr>
        <p:spPr bwMode="auto">
          <a:xfrm>
            <a:off x="3886200" y="8853488"/>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762000">
              <a:defRPr sz="1000" i="1">
                <a:latin typeface="Times New Roman" pitchFamily="18" charset="0"/>
              </a:defRPr>
            </a:lvl1pPr>
          </a:lstStyle>
          <a:p>
            <a:pPr>
              <a:defRPr/>
            </a:pPr>
            <a:fld id="{CC61591B-3F70-458C-ABAB-BB701C2A90CD}"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4288"/>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762000">
              <a:defRPr sz="1000" i="1">
                <a:latin typeface="Times New Roman" pitchFamily="18" charset="0"/>
              </a:defRPr>
            </a:lvl1pPr>
          </a:lstStyle>
          <a:p>
            <a:pPr>
              <a:defRPr/>
            </a:pPr>
            <a:endParaRPr lang="cs-CZ"/>
          </a:p>
        </p:txBody>
      </p:sp>
      <p:sp>
        <p:nvSpPr>
          <p:cNvPr id="2051" name="Rectangle 3"/>
          <p:cNvSpPr>
            <a:spLocks noGrp="1" noChangeArrowheads="1"/>
          </p:cNvSpPr>
          <p:nvPr>
            <p:ph type="dt" idx="1"/>
          </p:nvPr>
        </p:nvSpPr>
        <p:spPr bwMode="auto">
          <a:xfrm>
            <a:off x="3886200" y="14288"/>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762000">
              <a:defRPr sz="1000" i="1">
                <a:latin typeface="Times New Roman" pitchFamily="18" charset="0"/>
              </a:defRPr>
            </a:lvl1pPr>
          </a:lstStyle>
          <a:p>
            <a:pPr>
              <a:defRPr/>
            </a:pPr>
            <a:endParaRPr lang="cs-CZ"/>
          </a:p>
        </p:txBody>
      </p:sp>
      <p:sp>
        <p:nvSpPr>
          <p:cNvPr id="48132" name="Rectangle 4"/>
          <p:cNvSpPr>
            <a:spLocks noChangeArrowheads="1" noTextEdit="1"/>
          </p:cNvSpPr>
          <p:nvPr>
            <p:ph type="sldImg" idx="2"/>
          </p:nvPr>
        </p:nvSpPr>
        <p:spPr bwMode="auto">
          <a:xfrm>
            <a:off x="1098550" y="706438"/>
            <a:ext cx="4660900" cy="34925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433888"/>
            <a:ext cx="5029200" cy="4191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2054" name="Rectangle 6"/>
          <p:cNvSpPr>
            <a:spLocks noGrp="1" noChangeArrowheads="1"/>
          </p:cNvSpPr>
          <p:nvPr>
            <p:ph type="ftr" sz="quarter" idx="4"/>
          </p:nvPr>
        </p:nvSpPr>
        <p:spPr bwMode="auto">
          <a:xfrm>
            <a:off x="0" y="8853488"/>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762000">
              <a:defRPr sz="1000" i="1">
                <a:latin typeface="Times New Roman" pitchFamily="18" charset="0"/>
              </a:defRPr>
            </a:lvl1pPr>
          </a:lstStyle>
          <a:p>
            <a:pPr>
              <a:defRPr/>
            </a:pPr>
            <a:endParaRPr lang="cs-CZ"/>
          </a:p>
        </p:txBody>
      </p:sp>
      <p:sp>
        <p:nvSpPr>
          <p:cNvPr id="2055" name="Rectangle 7"/>
          <p:cNvSpPr>
            <a:spLocks noGrp="1" noChangeArrowheads="1"/>
          </p:cNvSpPr>
          <p:nvPr>
            <p:ph type="sldNum" sz="quarter" idx="5"/>
          </p:nvPr>
        </p:nvSpPr>
        <p:spPr bwMode="auto">
          <a:xfrm>
            <a:off x="3886200" y="8853488"/>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762000">
              <a:defRPr sz="1000" i="1">
                <a:latin typeface="Times New Roman" pitchFamily="18" charset="0"/>
              </a:defRPr>
            </a:lvl1pPr>
          </a:lstStyle>
          <a:p>
            <a:pPr>
              <a:defRPr/>
            </a:pPr>
            <a:fld id="{2FA8EEA0-F908-47BE-AB89-647201FCF260}"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B0C37F9B-A1C6-4A11-9F12-780804DE4E70}" type="slidenum">
              <a:rPr lang="cs-CZ" smtClean="0"/>
              <a:pPr/>
              <a:t>8</a:t>
            </a:fld>
            <a:endParaRPr lang="cs-CZ" smtClean="0"/>
          </a:p>
        </p:txBody>
      </p:sp>
      <p:sp>
        <p:nvSpPr>
          <p:cNvPr id="49155" name="Rectangle 2"/>
          <p:cNvSpPr>
            <a:spLocks noChangeArrowheads="1" noTextEdit="1"/>
          </p:cNvSpPr>
          <p:nvPr>
            <p:ph type="sldImg"/>
          </p:nvPr>
        </p:nvSpPr>
        <p:spPr>
          <a:xfrm>
            <a:off x="1098550" y="700088"/>
            <a:ext cx="4662488" cy="3497262"/>
          </a:xfrm>
          <a:ln/>
        </p:spPr>
      </p:sp>
      <p:sp>
        <p:nvSpPr>
          <p:cNvPr id="49156" name="Rectangle 3"/>
          <p:cNvSpPr>
            <a:spLocks noGrp="1" noChangeArrowheads="1"/>
          </p:cNvSpPr>
          <p:nvPr>
            <p:ph type="body" idx="1"/>
          </p:nvPr>
        </p:nvSpPr>
        <p:spPr>
          <a:xfrm>
            <a:off x="611188" y="4330700"/>
            <a:ext cx="5635625" cy="4881563"/>
          </a:xfrm>
          <a:noFill/>
          <a:ln/>
        </p:spPr>
        <p:txBody>
          <a:bodyPr/>
          <a:lstStyle/>
          <a:p>
            <a:pPr marL="209550" indent="-209550" defTabSz="914400">
              <a:lnSpc>
                <a:spcPct val="90000"/>
              </a:lnSpc>
            </a:pPr>
            <a:r>
              <a:rPr lang="de-AT" sz="1100" smtClean="0"/>
              <a:t>Immunologische  Reaktionen können nach verschiedenen Reaktionsmustern ablaufen, die oft als Typ 1 bis 4 beschrieben werden.</a:t>
            </a:r>
          </a:p>
          <a:p>
            <a:pPr marL="209550" indent="-209550" defTabSz="914400">
              <a:lnSpc>
                <a:spcPct val="90000"/>
              </a:lnSpc>
            </a:pPr>
            <a:r>
              <a:rPr lang="de-AT" sz="1100" smtClean="0"/>
              <a:t>Die häufigste Form der Allergie läuft nach dem Schema der Typ-1 Reaktion ab. Bei dieser (Typ 1) Reaktion werden durch B-Lymphozyten – nach einer Sensibilisierung – allergenspezifische IgE Antikörper produziert. Diese binden über entsprechende Rezeptoren an die Membranen von Mastzellen und basophilen Leukozyten.</a:t>
            </a:r>
          </a:p>
          <a:p>
            <a:pPr marL="209550" indent="-209550" defTabSz="914400">
              <a:lnSpc>
                <a:spcPct val="90000"/>
              </a:lnSpc>
            </a:pPr>
            <a:endParaRPr lang="de-AT" sz="1100" smtClean="0"/>
          </a:p>
          <a:p>
            <a:pPr marL="209550" indent="-209550" defTabSz="914400">
              <a:lnSpc>
                <a:spcPct val="90000"/>
              </a:lnSpc>
            </a:pPr>
            <a:r>
              <a:rPr lang="de-AT" sz="1100" smtClean="0"/>
              <a:t>Bei erneutem Allergenkontakt über die Schleimhaut werden die Allergene an die membranständigen IgE-Antikörper der Mastzelle  gebunden. Wird hierbei ein Allergen von zwei Antikörpern gebunden, löst dies ein Signal in der Zelle aus, und es werden Mediatoren freigesetzt, wie zum Beispiel Histamin oder Leukotriene. Diese wirken sowohl auf das Nervensystem als auch direkt auf das Gewebe und lösen die typischen Frühreaktionen aus wie Niesreiz, Fließschnupfen und Giemen. [Pause] [klick]</a:t>
            </a:r>
          </a:p>
          <a:p>
            <a:pPr marL="209550" indent="-209550" defTabSz="914400">
              <a:lnSpc>
                <a:spcPct val="90000"/>
              </a:lnSpc>
              <a:buFontTx/>
              <a:buChar char="•"/>
            </a:pPr>
            <a:endParaRPr lang="en-GB" baseline="30000" smtClean="0"/>
          </a:p>
          <a:p>
            <a:pPr marL="209550" indent="-209550" defTabSz="914400">
              <a:lnSpc>
                <a:spcPct val="90000"/>
              </a:lnSpc>
            </a:pPr>
            <a:endParaRPr lang="en-GB" sz="1400" baseline="30000" smtClean="0"/>
          </a:p>
          <a:p>
            <a:pPr marL="209550" indent="-209550" defTabSz="914400">
              <a:lnSpc>
                <a:spcPct val="90000"/>
              </a:lnSpc>
            </a:pPr>
            <a:endParaRPr lang="en-GB" b="1" smtClean="0"/>
          </a:p>
          <a:p>
            <a:pPr marL="209550" indent="-209550" defTabSz="914400">
              <a:lnSpc>
                <a:spcPct val="90000"/>
              </a:lnSpc>
            </a:pPr>
            <a:endParaRPr lang="en-GB" b="1"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pPr>
            <a:r>
              <a:rPr lang="en-GB" sz="1100" b="1" smtClean="0"/>
              <a:t>Reference:</a:t>
            </a:r>
          </a:p>
          <a:p>
            <a:pPr marL="209550" indent="-209550" defTabSz="914400">
              <a:lnSpc>
                <a:spcPct val="90000"/>
              </a:lnSpc>
              <a:buFontTx/>
              <a:buAutoNum type="arabicPeriod"/>
            </a:pPr>
            <a:r>
              <a:rPr lang="en-GB" sz="1100" smtClean="0"/>
              <a:t>Hollinger MA. </a:t>
            </a:r>
            <a:r>
              <a:rPr lang="en-GB" sz="1100" i="1" smtClean="0"/>
              <a:t>Introduction to Pharmacology.</a:t>
            </a:r>
            <a:r>
              <a:rPr lang="en-GB" sz="1100" smtClean="0"/>
              <a:t> 2nd Edition. </a:t>
            </a:r>
            <a:r>
              <a:rPr lang="en-GB" sz="1100" i="1" smtClean="0"/>
              <a:t>Taylor &amp; Francis</a:t>
            </a:r>
            <a:r>
              <a:rPr lang="en-GB" sz="1100" smtClean="0"/>
              <a:t> 2003: 117-9.</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EC8E9B49-2886-4DD7-BFC3-534F7AFAD1E6}" type="slidenum">
              <a:rPr lang="cs-CZ" smtClean="0"/>
              <a:pPr/>
              <a:t>26</a:t>
            </a:fld>
            <a:endParaRPr lang="cs-CZ" smtClean="0"/>
          </a:p>
        </p:txBody>
      </p:sp>
      <p:sp>
        <p:nvSpPr>
          <p:cNvPr id="58371" name="Rectangle 2"/>
          <p:cNvSpPr>
            <a:spLocks noChangeArrowheads="1" noTextEdit="1"/>
          </p:cNvSpPr>
          <p:nvPr>
            <p:ph type="sldImg"/>
          </p:nvPr>
        </p:nvSpPr>
        <p:spPr>
          <a:xfrm>
            <a:off x="1128713" y="703263"/>
            <a:ext cx="4613275" cy="3459162"/>
          </a:xfrm>
          <a:ln/>
        </p:spPr>
      </p:sp>
      <p:sp>
        <p:nvSpPr>
          <p:cNvPr id="58372" name="Rectangle 3"/>
          <p:cNvSpPr>
            <a:spLocks noGrp="1" noChangeArrowheads="1"/>
          </p:cNvSpPr>
          <p:nvPr>
            <p:ph type="body" idx="1"/>
          </p:nvPr>
        </p:nvSpPr>
        <p:spPr>
          <a:xfrm>
            <a:off x="549275" y="4449763"/>
            <a:ext cx="5761038" cy="4854575"/>
          </a:xfrm>
          <a:noFill/>
          <a:ln/>
        </p:spPr>
        <p:txBody>
          <a:bodyPr/>
          <a:lstStyle/>
          <a:p>
            <a:pPr marL="180975" indent="-180975" defTabSz="914400"/>
            <a:r>
              <a:rPr lang="de-AT" smtClean="0"/>
              <a:t>Die spezifische Immuntherapie wird in Form der subkutanen Therapie durchgeführt, und seit einigen Jahren auch als sublinguale Therapie. [Pause] [klick]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A262191-B907-4278-9AAC-0EB24998F275}" type="slidenum">
              <a:rPr lang="cs-CZ" smtClean="0"/>
              <a:pPr/>
              <a:t>9</a:t>
            </a:fld>
            <a:endParaRPr lang="cs-CZ" smtClean="0"/>
          </a:p>
        </p:txBody>
      </p:sp>
      <p:sp>
        <p:nvSpPr>
          <p:cNvPr id="50179" name="Rectangle 2"/>
          <p:cNvSpPr>
            <a:spLocks noChangeArrowheads="1" noTextEdit="1"/>
          </p:cNvSpPr>
          <p:nvPr>
            <p:ph type="sldImg"/>
          </p:nvPr>
        </p:nvSpPr>
        <p:spPr>
          <a:xfrm>
            <a:off x="1098550" y="700088"/>
            <a:ext cx="4662488" cy="3497262"/>
          </a:xfrm>
          <a:ln/>
        </p:spPr>
      </p:sp>
      <p:sp>
        <p:nvSpPr>
          <p:cNvPr id="50180" name="Rectangle 3"/>
          <p:cNvSpPr>
            <a:spLocks noGrp="1" noChangeArrowheads="1"/>
          </p:cNvSpPr>
          <p:nvPr>
            <p:ph type="body" idx="1"/>
          </p:nvPr>
        </p:nvSpPr>
        <p:spPr>
          <a:xfrm>
            <a:off x="611188" y="4330700"/>
            <a:ext cx="5635625" cy="4881563"/>
          </a:xfrm>
          <a:noFill/>
          <a:ln/>
        </p:spPr>
        <p:txBody>
          <a:bodyPr/>
          <a:lstStyle/>
          <a:p>
            <a:r>
              <a:rPr lang="de-AT" smtClean="0"/>
              <a:t>Die Allergie vom Typ I wird geprägt von einer dominierenden Th2 Antwort. </a:t>
            </a:r>
          </a:p>
          <a:p>
            <a:r>
              <a:rPr lang="de-AT" smtClean="0"/>
              <a:t>Th2 Zellen sind verantwortlich für die </a:t>
            </a:r>
          </a:p>
          <a:p>
            <a:pPr>
              <a:buFontTx/>
              <a:buChar char="•"/>
            </a:pPr>
            <a:r>
              <a:rPr lang="de-AT" smtClean="0"/>
              <a:t>Stimulation der IgE Produktion (über Produktion von IL-4)</a:t>
            </a:r>
          </a:p>
          <a:p>
            <a:pPr>
              <a:buFontTx/>
              <a:buChar char="•"/>
            </a:pPr>
            <a:r>
              <a:rPr lang="de-AT" smtClean="0"/>
              <a:t>die Produktion von IL-5 (Anlockung und Aktivierung von eosinophilen Granulozyten sowie Verlängerung der Lebenszeit im Gewebe)</a:t>
            </a:r>
          </a:p>
          <a:p>
            <a:pPr>
              <a:buFontTx/>
              <a:buChar char="•"/>
            </a:pPr>
            <a:r>
              <a:rPr lang="de-AT" smtClean="0"/>
              <a:t>Stimulation der Produktion von Chemokinen</a:t>
            </a:r>
          </a:p>
          <a:p>
            <a:pPr>
              <a:buFontTx/>
              <a:buChar char="•"/>
            </a:pPr>
            <a:endParaRPr lang="de-AT" smtClean="0"/>
          </a:p>
          <a:p>
            <a:r>
              <a:rPr lang="de-AT" smtClean="0"/>
              <a:t>In weiterer Folge kommt es zu einer vermehrten Ausschüttung von Histamin aus den Mastzellen und den damit verbundenen typischen Symptomen einer IgE-vermittelten Allergie.</a:t>
            </a:r>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3DDE24BA-D6C2-4C55-8AAE-4B4EDD3CBBD2}" type="slidenum">
              <a:rPr lang="cs-CZ" smtClean="0"/>
              <a:pPr/>
              <a:t>16</a:t>
            </a:fld>
            <a:endParaRPr lang="cs-CZ" smtClean="0"/>
          </a:p>
        </p:txBody>
      </p:sp>
      <p:sp>
        <p:nvSpPr>
          <p:cNvPr id="51203" name="Rectangle 2"/>
          <p:cNvSpPr>
            <a:spLocks noChangeArrowheads="1" noTextEdit="1"/>
          </p:cNvSpPr>
          <p:nvPr>
            <p:ph type="sldImg"/>
          </p:nvPr>
        </p:nvSpPr>
        <p:spPr>
          <a:xfrm>
            <a:off x="1096963" y="698500"/>
            <a:ext cx="4665662" cy="3498850"/>
          </a:xfrm>
          <a:ln/>
        </p:spPr>
      </p:sp>
      <p:sp>
        <p:nvSpPr>
          <p:cNvPr id="51204" name="Rectangle 3"/>
          <p:cNvSpPr>
            <a:spLocks noGrp="1" noChangeArrowheads="1"/>
          </p:cNvSpPr>
          <p:nvPr>
            <p:ph type="body" idx="1"/>
          </p:nvPr>
        </p:nvSpPr>
        <p:spPr>
          <a:xfrm>
            <a:off x="611188" y="4332288"/>
            <a:ext cx="5635625" cy="4879975"/>
          </a:xfrm>
          <a:noFill/>
          <a:ln/>
        </p:spPr>
        <p:txBody>
          <a:bodyPr/>
          <a:lstStyle/>
          <a:p>
            <a:r>
              <a:rPr lang="de-AT" smtClean="0"/>
              <a:t>Bevor an eine Therapie der allergischen Erkrankung gedacht werden kann, ist eine Diagnose unumgänglich. Sowohl aus medizinischer als auch aus ökonomischer Sicht empfiehlt sich hier ein schrittweises Vorgehen. [klick]</a:t>
            </a:r>
          </a:p>
          <a:p>
            <a:r>
              <a:rPr lang="de-AT" smtClean="0"/>
              <a:t>An erster Stelle stehen die Anamnese und die klinische Untersuchung. Die Erstellung der Anamnese kann durch die Verwendung von standardisierten Fragebögen und Beschwerdekalendern erleichtert werden. [klick]</a:t>
            </a:r>
          </a:p>
          <a:p>
            <a:r>
              <a:rPr lang="de-AT" smtClean="0"/>
              <a:t>Aus den Ergebnissen der Anamnese heraus können nun in den meisten Fällen die potentiellen Allergieauslöser stark eingeschränkt werden. Für den weiterführenden Hauttest, der als Pricktest durchgeführt wird, genügt oft die die Austestung mit  10 Allergenen, um 90% aller Sensibilisierungen zu diagnostizieren. [klick]</a:t>
            </a:r>
          </a:p>
          <a:p>
            <a:r>
              <a:rPr lang="de-AT" smtClean="0"/>
              <a:t>Ein Bluttest, bestehend aus der quantitativen Bestimmung der allergen-spezifischen Immunglobulin-E Antikörper und des Gesamt-IgE, kann als Ergänzung zum Hauttest durchgeführt werden. [klick]</a:t>
            </a:r>
          </a:p>
          <a:p>
            <a:r>
              <a:rPr lang="de-AT" smtClean="0"/>
              <a:t>Bei Bedarf -  wenn zum Beispiel der Allergieauslöser durch den Hauttest oder den Bluttest nicht eindeutig identifiziert werden kann – sollte auch noch ein Provokationstest durchgeführt werden. Hier werden das vermutete Allergen und als Blindprobe eine Kochsalzlösung unter kontrollierten Bedingungen auf die Bindehaut aufgetropft oder mittels Sprühvorrichtung in die Nasenschleimhaut gesprüht. Die Reaktion des Patienten auf das Allergen wird daraufhin mit der Kochsalzprobe verglichen und ausgewertet. [Pause] [klick]</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5B081A8-4CF7-435C-B328-E1CADDD6F12C}" type="slidenum">
              <a:rPr lang="cs-CZ" smtClean="0"/>
              <a:pPr/>
              <a:t>19</a:t>
            </a:fld>
            <a:endParaRPr lang="cs-CZ" smtClean="0"/>
          </a:p>
        </p:txBody>
      </p:sp>
      <p:sp>
        <p:nvSpPr>
          <p:cNvPr id="52227" name="Rectangle 2"/>
          <p:cNvSpPr>
            <a:spLocks noChangeArrowheads="1" noTextEdit="1"/>
          </p:cNvSpPr>
          <p:nvPr>
            <p:ph type="sldImg"/>
          </p:nvPr>
        </p:nvSpPr>
        <p:spPr>
          <a:xfrm>
            <a:off x="1098550" y="700088"/>
            <a:ext cx="4662488" cy="3497262"/>
          </a:xfrm>
          <a:ln/>
        </p:spPr>
      </p:sp>
      <p:sp>
        <p:nvSpPr>
          <p:cNvPr id="52228" name="Rectangle 3"/>
          <p:cNvSpPr>
            <a:spLocks noGrp="1" noChangeArrowheads="1"/>
          </p:cNvSpPr>
          <p:nvPr>
            <p:ph type="body" idx="1"/>
          </p:nvPr>
        </p:nvSpPr>
        <p:spPr>
          <a:xfrm>
            <a:off x="685800" y="4429125"/>
            <a:ext cx="5486400" cy="4197350"/>
          </a:xfrm>
          <a:noFill/>
          <a:ln/>
        </p:spPr>
        <p:txBody>
          <a:bodyPr/>
          <a:lstStyle/>
          <a:p>
            <a:r>
              <a:rPr lang="en-US" smtClean="0"/>
              <a:t>Hautreaktionen nicht obligat, bei schweren Reaktionen eher selten.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1A10E43B-4A90-4BE7-9605-4EE09D6D8F18}" type="slidenum">
              <a:rPr lang="cs-CZ" smtClean="0"/>
              <a:pPr/>
              <a:t>20</a:t>
            </a:fld>
            <a:endParaRPr lang="cs-CZ" smtClean="0"/>
          </a:p>
        </p:txBody>
      </p:sp>
      <p:sp>
        <p:nvSpPr>
          <p:cNvPr id="53251" name="Rectangle 2"/>
          <p:cNvSpPr>
            <a:spLocks noChangeArrowheads="1" noTextEdit="1"/>
          </p:cNvSpPr>
          <p:nvPr>
            <p:ph type="sldImg"/>
          </p:nvPr>
        </p:nvSpPr>
        <p:spPr>
          <a:xfrm>
            <a:off x="1098550" y="700088"/>
            <a:ext cx="4662488" cy="3497262"/>
          </a:xfrm>
          <a:ln/>
        </p:spPr>
      </p:sp>
      <p:sp>
        <p:nvSpPr>
          <p:cNvPr id="53252" name="Rectangle 3"/>
          <p:cNvSpPr>
            <a:spLocks noGrp="1" noChangeArrowheads="1"/>
          </p:cNvSpPr>
          <p:nvPr>
            <p:ph type="body" idx="1"/>
          </p:nvPr>
        </p:nvSpPr>
        <p:spPr>
          <a:xfrm>
            <a:off x="611188" y="4330700"/>
            <a:ext cx="5635625" cy="4881563"/>
          </a:xfrm>
          <a:noFill/>
          <a:ln/>
        </p:spPr>
        <p:txBody>
          <a:bodyPr/>
          <a:lstStyle/>
          <a:p>
            <a:r>
              <a:rPr lang="de-AT" smtClean="0"/>
              <a:t>Die Notfallbehandlung der Anaphylaxie gemäß der derzeit gültigen europäischen Richtlinien.</a:t>
            </a:r>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EBF84E4-701D-4B5D-93BD-1102F108E2C1}" type="slidenum">
              <a:rPr lang="cs-CZ" smtClean="0"/>
              <a:pPr/>
              <a:t>22</a:t>
            </a:fld>
            <a:endParaRPr lang="cs-CZ" smtClean="0"/>
          </a:p>
        </p:txBody>
      </p:sp>
      <p:sp>
        <p:nvSpPr>
          <p:cNvPr id="54275" name="Rectangle 2"/>
          <p:cNvSpPr>
            <a:spLocks noChangeArrowheads="1" noTextEdit="1"/>
          </p:cNvSpPr>
          <p:nvPr>
            <p:ph type="sldImg"/>
          </p:nvPr>
        </p:nvSpPr>
        <p:spPr>
          <a:xfrm>
            <a:off x="1096963" y="698500"/>
            <a:ext cx="4665662" cy="3498850"/>
          </a:xfrm>
          <a:ln/>
        </p:spPr>
      </p:sp>
      <p:sp>
        <p:nvSpPr>
          <p:cNvPr id="54276" name="Rectangle 3"/>
          <p:cNvSpPr>
            <a:spLocks noGrp="1" noChangeArrowheads="1"/>
          </p:cNvSpPr>
          <p:nvPr>
            <p:ph type="body" idx="1"/>
          </p:nvPr>
        </p:nvSpPr>
        <p:spPr>
          <a:xfrm>
            <a:off x="611188" y="4332288"/>
            <a:ext cx="5635625" cy="4879975"/>
          </a:xfrm>
          <a:noFill/>
          <a:ln/>
        </p:spPr>
        <p:txBody>
          <a:bodyPr/>
          <a:lstStyle/>
          <a:p>
            <a:pPr marL="209550" indent="-209550" defTabSz="914400"/>
            <a:r>
              <a:rPr lang="de-AT" sz="1100" smtClean="0"/>
              <a:t>Wie dieses Dia zeigt, spielen IgE-mediierte Allergien eine Rolle bei der allergischen Rhinitis, beim allergischen Asthma, beim atopischem Ekzem und bei der Nahrungsmittelallergie.</a:t>
            </a:r>
          </a:p>
          <a:p>
            <a:pPr marL="209550" indent="-209550" defTabSz="914400"/>
            <a:endParaRPr lang="de-AT" sz="1100" smtClean="0"/>
          </a:p>
          <a:p>
            <a:pPr marL="209550" indent="-209550" defTabSz="914400"/>
            <a:r>
              <a:rPr lang="de-AT" sz="1100" smtClean="0"/>
              <a:t>Die allergische Rhinitis wird gemäß den „Allergic Rhinitis and its impact on asthma guidelines“ – kurz ARIA Guidelines - [sprich: aria] definiert als eine symptomatische Erkrankung der Nase, die induziert wird durch eine IgE-vermittelte [sprich: ige e]  Entzündung der Nasenschleimhaut nach Allergenexposition. [klick]</a:t>
            </a:r>
          </a:p>
          <a:p>
            <a:pPr marL="209550" indent="-209550" defTabSz="914400"/>
            <a:endParaRPr lang="de-AT" sz="1100" smtClean="0"/>
          </a:p>
          <a:p>
            <a:pPr marL="209550" indent="-209550" defTabSz="914400"/>
            <a:r>
              <a:rPr lang="de-AT" sz="1100" smtClean="0"/>
              <a:t>Die „Global Strategy for Asthma Management and Prevention“ – GINA - [sprich: tschina] Guidelines definieren das allergische Asthma als eine chronische Erkrankung der Atemwege, bei der verschiedene Zellen und Zellelemente eine Rolle spielen. Die chronische Entzündung verursacht eine Erhöhung der Hyperreagibilität, die zu wiederkehrenden Episoden von Giemen, Kurzatmigkeit, Engegefühl in der Brust und Husten führt. Diese Episoden sind meist mit einer  Obstruktion der Atemwege unterschiedlichen Ausmaßes verbunden. [klick]</a:t>
            </a:r>
          </a:p>
          <a:p>
            <a:pPr marL="209550" indent="-209550" defTabSz="914400"/>
            <a:endParaRPr lang="de-AT" sz="1100" smtClean="0"/>
          </a:p>
          <a:p>
            <a:pPr marL="209550" indent="-209550" defTabSz="914400"/>
            <a:r>
              <a:rPr lang="de-AT" sz="1100" smtClean="0"/>
              <a:t>Das atopische Ekzem ist charakterisiert durch eine Entzündung der Haut, die durch T-Zellen mediiert wird und durch IgE-abhängige Reaktionen verstärkt wird. [Pause] [klick]</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D93E33E-5160-4010-8806-62CD2E59C1DA}" type="slidenum">
              <a:rPr lang="cs-CZ" smtClean="0"/>
              <a:pPr/>
              <a:t>23</a:t>
            </a:fld>
            <a:endParaRPr lang="cs-CZ" smtClean="0"/>
          </a:p>
        </p:txBody>
      </p:sp>
      <p:sp>
        <p:nvSpPr>
          <p:cNvPr id="55299" name="Rectangle 2"/>
          <p:cNvSpPr>
            <a:spLocks noChangeArrowheads="1" noTextEdit="1"/>
          </p:cNvSpPr>
          <p:nvPr>
            <p:ph type="sldImg"/>
          </p:nvPr>
        </p:nvSpPr>
        <p:spPr>
          <a:xfrm>
            <a:off x="1128713" y="703263"/>
            <a:ext cx="4613275" cy="3459162"/>
          </a:xfrm>
          <a:ln/>
        </p:spPr>
      </p:sp>
      <p:sp>
        <p:nvSpPr>
          <p:cNvPr id="55300" name="Rectangle 3"/>
          <p:cNvSpPr>
            <a:spLocks noGrp="1" noChangeArrowheads="1"/>
          </p:cNvSpPr>
          <p:nvPr>
            <p:ph type="body" idx="1"/>
          </p:nvPr>
        </p:nvSpPr>
        <p:spPr>
          <a:xfrm>
            <a:off x="815975" y="4449763"/>
            <a:ext cx="5311775" cy="4854575"/>
          </a:xfrm>
          <a:noFill/>
          <a:ln/>
        </p:spPr>
        <p:txBody>
          <a:bodyPr/>
          <a:lstStyle/>
          <a:p>
            <a:pPr marL="180975" indent="-180975" defTabSz="914400">
              <a:buFontTx/>
              <a:buChar char="•"/>
            </a:pPr>
            <a:r>
              <a:rPr lang="de-AT" smtClean="0"/>
              <a:t>Die optimale Therapie von allergischen Erkrankungen des Soforttyps basiert im Wesentlichen auf drei Säulen: [klick]</a:t>
            </a:r>
          </a:p>
          <a:p>
            <a:pPr marL="180975" indent="-180975" defTabSz="914400">
              <a:buFontTx/>
              <a:buChar char="•"/>
            </a:pPr>
            <a:r>
              <a:rPr lang="de-AT" smtClean="0"/>
              <a:t>Erstens, der Allergenkarenz, also der Vermeidung der Allergieauslöser [klick]</a:t>
            </a:r>
          </a:p>
          <a:p>
            <a:pPr marL="180975" indent="-180975" defTabSz="914400">
              <a:buFontTx/>
              <a:buChar char="•"/>
            </a:pPr>
            <a:r>
              <a:rPr lang="de-AT" smtClean="0"/>
              <a:t>Zweitens auf einer symptomatischen Therapie, etwa mit Antihistaminika und nasalen Steroiden. Ziel dieser Therapieform ist es, die allergischen Symptome zu verbessern. [klick]</a:t>
            </a:r>
          </a:p>
          <a:p>
            <a:pPr marL="180975" indent="-180975" defTabSz="914400">
              <a:buFontTx/>
              <a:buChar char="•"/>
            </a:pPr>
            <a:r>
              <a:rPr lang="de-AT" smtClean="0"/>
              <a:t>Und schließlich drittens der spezifischen Immuntherapie, die die Möglichkeit bietet, die zugrunde liegende allergische Grunderkrankung kausal zu behandeln. </a:t>
            </a:r>
          </a:p>
          <a:p>
            <a:pPr marL="180975" indent="-180975" defTabSz="914400">
              <a:buFontTx/>
              <a:buChar char="•"/>
            </a:pPr>
            <a:endParaRPr lang="de-AT" smtClean="0"/>
          </a:p>
          <a:p>
            <a:pPr marL="180975" indent="-180975" defTabSz="914400">
              <a:buFontTx/>
              <a:buChar char="•"/>
            </a:pPr>
            <a:r>
              <a:rPr lang="de-AT" smtClean="0"/>
              <a:t>[kurze Pause]</a:t>
            </a:r>
          </a:p>
          <a:p>
            <a:pPr marL="180975" indent="-180975" defTabSz="914400">
              <a:buFontTx/>
              <a:buChar char="•"/>
            </a:pPr>
            <a:r>
              <a:rPr lang="de-AT" smtClean="0"/>
              <a:t>Auf den nächsten 3 Dias werden wir nun einige Beispiele zu jeder dieser Therapiesäulen vorstellen.</a:t>
            </a:r>
          </a:p>
          <a:p>
            <a:pPr marL="180975" indent="-180975" defTabSz="914400">
              <a:buFontTx/>
              <a:buChar char="•"/>
            </a:pPr>
            <a:r>
              <a:rPr lang="de-AT" smtClean="0"/>
              <a:t>[kurze Pause] [klick]</a:t>
            </a:r>
          </a:p>
          <a:p>
            <a:pPr marL="180975" indent="-180975" defTabSz="914400">
              <a:buFontTx/>
              <a:buChar char="•"/>
            </a:pPr>
            <a:endParaRPr lang="de-AT" smtClean="0"/>
          </a:p>
          <a:p>
            <a:pPr marL="180975" indent="-180975" defTabSz="914400">
              <a:buFontTx/>
              <a:buChar char="•"/>
            </a:pPr>
            <a:endParaRPr lang="de-AT" smtClean="0"/>
          </a:p>
          <a:p>
            <a:pPr marL="180975" indent="-180975" defTabSz="914400">
              <a:buFontTx/>
              <a:buChar char="•"/>
            </a:pPr>
            <a:endParaRPr lang="de-A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6C8490A3-AC60-4B47-9F1F-D0EA019D7D4B}" type="slidenum">
              <a:rPr lang="cs-CZ" smtClean="0"/>
              <a:pPr/>
              <a:t>24</a:t>
            </a:fld>
            <a:endParaRPr lang="cs-CZ" smtClean="0"/>
          </a:p>
        </p:txBody>
      </p:sp>
      <p:sp>
        <p:nvSpPr>
          <p:cNvPr id="56323" name="Rectangle 2"/>
          <p:cNvSpPr>
            <a:spLocks noChangeArrowheads="1" noTextEdit="1"/>
          </p:cNvSpPr>
          <p:nvPr>
            <p:ph type="sldImg"/>
          </p:nvPr>
        </p:nvSpPr>
        <p:spPr>
          <a:xfrm>
            <a:off x="1128713" y="703263"/>
            <a:ext cx="4613275" cy="3459162"/>
          </a:xfrm>
          <a:ln/>
        </p:spPr>
      </p:sp>
      <p:sp>
        <p:nvSpPr>
          <p:cNvPr id="56324" name="Rectangle 3"/>
          <p:cNvSpPr>
            <a:spLocks noGrp="1" noChangeArrowheads="1"/>
          </p:cNvSpPr>
          <p:nvPr>
            <p:ph type="body" idx="1"/>
          </p:nvPr>
        </p:nvSpPr>
        <p:spPr>
          <a:xfrm>
            <a:off x="549275" y="4449763"/>
            <a:ext cx="5761038" cy="4854575"/>
          </a:xfrm>
          <a:noFill/>
          <a:ln/>
        </p:spPr>
        <p:txBody>
          <a:bodyPr/>
          <a:lstStyle/>
          <a:p>
            <a:pPr marL="180975" indent="-180975" defTabSz="914400"/>
            <a:r>
              <a:rPr lang="de-AT" smtClean="0"/>
              <a:t>Was können wir tun, um den Allergenen aus dem Weg zu gehen?</a:t>
            </a:r>
          </a:p>
          <a:p>
            <a:pPr marL="180975" indent="-180975" defTabSz="914400"/>
            <a:r>
              <a:rPr lang="de-AT" smtClean="0"/>
              <a:t>Beispiele hierfür wären etwa das Anbringen von milbendichten Überzügen auf Matratzen, um die Allergenbelastung im Schlafzimmer zu senken. Für Pollenallergiker bieten auch Pollenschutzgitter einen gewissen Schutz, zumindest in den Innenräumen. Bewährt hat sich auch ein Aufenthalt im nahezu pollenfreien Hochgebirge. Bei Tierhaarallergien kann die Vermeidung des Tierkontaktes helfen, allerdings ist zumindest bei Katzenallergenen eine vollständige Allergenvermeidung praktisch nicht durchführbar.</a:t>
            </a:r>
          </a:p>
          <a:p>
            <a:pPr marL="180975" indent="-180975" defTabSz="914400"/>
            <a:r>
              <a:rPr lang="de-AT" smtClean="0"/>
              <a:t>Generell ist eine vollständige Allergenkarenz zwar wünschenswert, lässt sich aber im täglichen Leben oft nur sehr schwer praktisch durchführen. [kurze Pause] [klick]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87F07AA9-3AB8-4189-A928-18C7712D0037}" type="slidenum">
              <a:rPr lang="cs-CZ" smtClean="0"/>
              <a:pPr/>
              <a:t>25</a:t>
            </a:fld>
            <a:endParaRPr lang="cs-CZ" smtClean="0"/>
          </a:p>
        </p:txBody>
      </p:sp>
      <p:sp>
        <p:nvSpPr>
          <p:cNvPr id="57347" name="Rectangle 2"/>
          <p:cNvSpPr>
            <a:spLocks noChangeArrowheads="1" noTextEdit="1"/>
          </p:cNvSpPr>
          <p:nvPr>
            <p:ph type="sldImg"/>
          </p:nvPr>
        </p:nvSpPr>
        <p:spPr>
          <a:xfrm>
            <a:off x="1128713" y="703263"/>
            <a:ext cx="4613275" cy="3459162"/>
          </a:xfrm>
          <a:ln/>
        </p:spPr>
      </p:sp>
      <p:sp>
        <p:nvSpPr>
          <p:cNvPr id="57348" name="Rectangle 3"/>
          <p:cNvSpPr>
            <a:spLocks noGrp="1" noChangeArrowheads="1"/>
          </p:cNvSpPr>
          <p:nvPr>
            <p:ph type="body" idx="1"/>
          </p:nvPr>
        </p:nvSpPr>
        <p:spPr>
          <a:xfrm>
            <a:off x="549275" y="4449763"/>
            <a:ext cx="5761038" cy="4854575"/>
          </a:xfrm>
          <a:noFill/>
          <a:ln/>
        </p:spPr>
        <p:txBody>
          <a:bodyPr/>
          <a:lstStyle/>
          <a:p>
            <a:pPr marL="180975" indent="-180975" defTabSz="914400"/>
            <a:r>
              <a:rPr lang="de-AT" smtClean="0"/>
              <a:t>Einige Beispiele für symptomatische Allergietherapieformen sind Antihistaminika, sowohl systemisch als auch topisch angewendet, etwa in Nasensprays oder Augentropfen. Wirksame Entzündungshemmer sind die topischen Steroide, die sowohl nasal als auch bronchial in der Allergietherapie eingesetzt werden. Beta 2 Sympathomimetika werden oft als rasch wirkende Bedarfsmedikation beim allergischen Asthma eingesetzt. [Pause] [klick]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1033"/>
          <p:cNvGrpSpPr>
            <a:grpSpLocks/>
          </p:cNvGrpSpPr>
          <p:nvPr/>
        </p:nvGrpSpPr>
        <p:grpSpPr bwMode="auto">
          <a:xfrm>
            <a:off x="4763" y="3276600"/>
            <a:ext cx="9137650" cy="152400"/>
            <a:chOff x="3" y="2064"/>
            <a:chExt cx="5756" cy="96"/>
          </a:xfrm>
        </p:grpSpPr>
        <p:sp>
          <p:nvSpPr>
            <p:cNvPr id="5" name="Rectangle 1031"/>
            <p:cNvSpPr>
              <a:spLocks noChangeArrowheads="1"/>
            </p:cNvSpPr>
            <p:nvPr/>
          </p:nvSpPr>
          <p:spPr bwMode="ltGray">
            <a:xfrm>
              <a:off x="3" y="2064"/>
              <a:ext cx="5756" cy="47"/>
            </a:xfrm>
            <a:prstGeom prst="rect">
              <a:avLst/>
            </a:prstGeom>
            <a:gradFill rotWithShape="0">
              <a:gsLst>
                <a:gs pos="0">
                  <a:schemeClr val="bg2"/>
                </a:gs>
                <a:gs pos="50000">
                  <a:schemeClr val="tx2"/>
                </a:gs>
                <a:gs pos="100000">
                  <a:schemeClr val="bg2"/>
                </a:gs>
              </a:gsLst>
              <a:lin ang="0" scaled="1"/>
            </a:gradFill>
            <a:ln w="9525">
              <a:noFill/>
              <a:miter lim="800000"/>
              <a:headEnd/>
              <a:tailEnd/>
            </a:ln>
            <a:effectLst/>
          </p:spPr>
          <p:txBody>
            <a:bodyPr wrap="none" anchor="ctr"/>
            <a:lstStyle/>
            <a:p>
              <a:pPr>
                <a:defRPr/>
              </a:pPr>
              <a:endParaRPr lang="cs-CZ"/>
            </a:p>
          </p:txBody>
        </p:sp>
        <p:sp>
          <p:nvSpPr>
            <p:cNvPr id="6" name="Rectangle 1032"/>
            <p:cNvSpPr>
              <a:spLocks noChangeArrowheads="1"/>
            </p:cNvSpPr>
            <p:nvPr/>
          </p:nvSpPr>
          <p:spPr bwMode="ltGray">
            <a:xfrm>
              <a:off x="3" y="2136"/>
              <a:ext cx="5756" cy="24"/>
            </a:xfrm>
            <a:prstGeom prst="rect">
              <a:avLst/>
            </a:prstGeom>
            <a:gradFill rotWithShape="0">
              <a:gsLst>
                <a:gs pos="0">
                  <a:schemeClr val="bg2"/>
                </a:gs>
                <a:gs pos="50000">
                  <a:schemeClr val="folHlink"/>
                </a:gs>
                <a:gs pos="100000">
                  <a:schemeClr val="bg2"/>
                </a:gs>
              </a:gsLst>
              <a:lin ang="0" scaled="1"/>
            </a:gradFill>
            <a:ln w="9525">
              <a:noFill/>
              <a:miter lim="800000"/>
              <a:headEnd/>
              <a:tailEnd/>
            </a:ln>
            <a:effectLst/>
          </p:spPr>
          <p:txBody>
            <a:bodyPr wrap="none" anchor="ctr"/>
            <a:lstStyle/>
            <a:p>
              <a:pPr>
                <a:defRPr/>
              </a:pPr>
              <a:endParaRPr lang="cs-CZ"/>
            </a:p>
          </p:txBody>
        </p:sp>
      </p:grpSp>
      <p:sp>
        <p:nvSpPr>
          <p:cNvPr id="3074" name="Rectangle 1026"/>
          <p:cNvSpPr>
            <a:spLocks noGrp="1" noChangeArrowheads="1"/>
          </p:cNvSpPr>
          <p:nvPr>
            <p:ph type="ctrTitle" sz="quarter"/>
          </p:nvPr>
        </p:nvSpPr>
        <p:spPr>
          <a:xfrm>
            <a:off x="685800" y="2057400"/>
            <a:ext cx="7772400" cy="1143000"/>
          </a:xfrm>
        </p:spPr>
        <p:txBody>
          <a:bodyPr/>
          <a:lstStyle>
            <a:lvl1pPr>
              <a:defRPr/>
            </a:lvl1pPr>
          </a:lstStyle>
          <a:p>
            <a:r>
              <a:rPr lang="cs-CZ"/>
              <a:t>Klepnutím lze upravit styl předlohy titulu.</a:t>
            </a:r>
          </a:p>
        </p:txBody>
      </p:sp>
      <p:sp>
        <p:nvSpPr>
          <p:cNvPr id="3075" name="Rectangle 1027"/>
          <p:cNvSpPr>
            <a:spLocks noGrp="1" noChangeArrowheads="1"/>
          </p:cNvSpPr>
          <p:nvPr>
            <p:ph type="subTitle" sz="quarter" idx="1"/>
          </p:nvPr>
        </p:nvSpPr>
        <p:spPr>
          <a:xfrm>
            <a:off x="1371600" y="4114800"/>
            <a:ext cx="6400800" cy="1752600"/>
          </a:xfrm>
        </p:spPr>
        <p:txBody>
          <a:bodyPr/>
          <a:lstStyle>
            <a:lvl1pPr marL="0" indent="0" algn="ctr">
              <a:buFont typeface="Monotype Sorts" pitchFamily="2" charset="2"/>
              <a:buNone/>
              <a:defRPr/>
            </a:lvl1pPr>
          </a:lstStyle>
          <a:p>
            <a:r>
              <a:rPr lang="cs-CZ"/>
              <a:t>Klepnutím lze upravit styl předlohy podtitulu.</a:t>
            </a:r>
          </a:p>
        </p:txBody>
      </p:sp>
      <p:sp>
        <p:nvSpPr>
          <p:cNvPr id="7" name="Rectangle 1028"/>
          <p:cNvSpPr>
            <a:spLocks noGrp="1" noChangeArrowheads="1"/>
          </p:cNvSpPr>
          <p:nvPr>
            <p:ph type="dt" sz="quarter" idx="10"/>
          </p:nvPr>
        </p:nvSpPr>
        <p:spPr/>
        <p:txBody>
          <a:bodyPr/>
          <a:lstStyle>
            <a:lvl1pPr>
              <a:defRPr/>
            </a:lvl1pPr>
          </a:lstStyle>
          <a:p>
            <a:pPr>
              <a:defRPr/>
            </a:pPr>
            <a:endParaRPr lang="cs-CZ"/>
          </a:p>
        </p:txBody>
      </p:sp>
      <p:sp>
        <p:nvSpPr>
          <p:cNvPr id="8" name="Rectangle 1029"/>
          <p:cNvSpPr>
            <a:spLocks noGrp="1" noChangeArrowheads="1"/>
          </p:cNvSpPr>
          <p:nvPr>
            <p:ph type="ftr" sz="quarter" idx="11"/>
          </p:nvPr>
        </p:nvSpPr>
        <p:spPr/>
        <p:txBody>
          <a:bodyPr/>
          <a:lstStyle>
            <a:lvl1pPr>
              <a:defRPr/>
            </a:lvl1pPr>
          </a:lstStyle>
          <a:p>
            <a:pPr>
              <a:defRPr/>
            </a:pPr>
            <a:endParaRPr lang="cs-CZ"/>
          </a:p>
        </p:txBody>
      </p:sp>
      <p:sp>
        <p:nvSpPr>
          <p:cNvPr id="9" name="Rectangle 1030"/>
          <p:cNvSpPr>
            <a:spLocks noGrp="1" noChangeArrowheads="1"/>
          </p:cNvSpPr>
          <p:nvPr>
            <p:ph type="sldNum" sz="quarter" idx="12"/>
          </p:nvPr>
        </p:nvSpPr>
        <p:spPr/>
        <p:txBody>
          <a:bodyPr/>
          <a:lstStyle>
            <a:lvl1pPr>
              <a:defRPr/>
            </a:lvl1pPr>
          </a:lstStyle>
          <a:p>
            <a:pPr>
              <a:defRPr/>
            </a:pPr>
            <a:fld id="{4CCDE489-D248-43F9-A416-A96151CF72B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dt" sz="half" idx="10"/>
          </p:nvPr>
        </p:nvSpPr>
        <p:spPr>
          <a:ln/>
        </p:spPr>
        <p:txBody>
          <a:bodyPr/>
          <a:lstStyle>
            <a:lvl1pPr>
              <a:defRPr/>
            </a:lvl1pPr>
          </a:lstStyle>
          <a:p>
            <a:pPr>
              <a:defRPr/>
            </a:pPr>
            <a:endParaRPr lang="cs-CZ"/>
          </a:p>
        </p:txBody>
      </p:sp>
      <p:sp>
        <p:nvSpPr>
          <p:cNvPr id="5" name="Rectangle 8"/>
          <p:cNvSpPr>
            <a:spLocks noGrp="1" noChangeArrowheads="1"/>
          </p:cNvSpPr>
          <p:nvPr>
            <p:ph type="ftr" sz="quarter" idx="11"/>
          </p:nvPr>
        </p:nvSpPr>
        <p:spPr>
          <a:ln/>
        </p:spPr>
        <p:txBody>
          <a:bodyPr/>
          <a:lstStyle>
            <a:lvl1pPr>
              <a:defRPr/>
            </a:lvl1pPr>
          </a:lstStyle>
          <a:p>
            <a:pPr>
              <a:defRPr/>
            </a:pP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C63F99DA-2C4A-4813-AD2E-C346A0E23F72}"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496050" y="228600"/>
            <a:ext cx="1962150" cy="58674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609600" y="228600"/>
            <a:ext cx="5734050" cy="58674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dt" sz="half" idx="10"/>
          </p:nvPr>
        </p:nvSpPr>
        <p:spPr>
          <a:ln/>
        </p:spPr>
        <p:txBody>
          <a:bodyPr/>
          <a:lstStyle>
            <a:lvl1pPr>
              <a:defRPr/>
            </a:lvl1pPr>
          </a:lstStyle>
          <a:p>
            <a:pPr>
              <a:defRPr/>
            </a:pPr>
            <a:endParaRPr lang="cs-CZ"/>
          </a:p>
        </p:txBody>
      </p:sp>
      <p:sp>
        <p:nvSpPr>
          <p:cNvPr id="5" name="Rectangle 8"/>
          <p:cNvSpPr>
            <a:spLocks noGrp="1" noChangeArrowheads="1"/>
          </p:cNvSpPr>
          <p:nvPr>
            <p:ph type="ftr" sz="quarter" idx="11"/>
          </p:nvPr>
        </p:nvSpPr>
        <p:spPr>
          <a:ln/>
        </p:spPr>
        <p:txBody>
          <a:bodyPr/>
          <a:lstStyle>
            <a:lvl1pPr>
              <a:defRPr/>
            </a:lvl1pPr>
          </a:lstStyle>
          <a:p>
            <a:pPr>
              <a:defRPr/>
            </a:pP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B3BB7ECB-21ED-4BCE-B8B6-8D02330E11DC}"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609600" y="228600"/>
            <a:ext cx="7848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609600" y="1981200"/>
            <a:ext cx="3848100" cy="4114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klipart 3"/>
          <p:cNvSpPr>
            <a:spLocks noGrp="1"/>
          </p:cNvSpPr>
          <p:nvPr>
            <p:ph type="clipArt" sz="half" idx="2"/>
          </p:nvPr>
        </p:nvSpPr>
        <p:spPr>
          <a:xfrm>
            <a:off x="4610100" y="1981200"/>
            <a:ext cx="3848100" cy="4114800"/>
          </a:xfrm>
        </p:spPr>
        <p:txBody>
          <a:bodyPr/>
          <a:lstStyle/>
          <a:p>
            <a:pPr lvl="0"/>
            <a:endParaRPr lang="cs-CZ" noProof="0" smtClean="0"/>
          </a:p>
        </p:txBody>
      </p:sp>
      <p:sp>
        <p:nvSpPr>
          <p:cNvPr id="5" name="Rectangle 7"/>
          <p:cNvSpPr>
            <a:spLocks noGrp="1" noChangeArrowheads="1"/>
          </p:cNvSpPr>
          <p:nvPr>
            <p:ph type="dt" sz="half" idx="10"/>
          </p:nvPr>
        </p:nvSpPr>
        <p:spPr>
          <a:ln/>
        </p:spPr>
        <p:txBody>
          <a:bodyPr/>
          <a:lstStyle>
            <a:lvl1pPr>
              <a:defRPr/>
            </a:lvl1pPr>
          </a:lstStyle>
          <a:p>
            <a:pPr>
              <a:defRPr/>
            </a:pPr>
            <a:endParaRPr lang="cs-CZ"/>
          </a:p>
        </p:txBody>
      </p:sp>
      <p:sp>
        <p:nvSpPr>
          <p:cNvPr id="6" name="Rectangle 8"/>
          <p:cNvSpPr>
            <a:spLocks noGrp="1" noChangeArrowheads="1"/>
          </p:cNvSpPr>
          <p:nvPr>
            <p:ph type="ftr" sz="quarter" idx="11"/>
          </p:nvPr>
        </p:nvSpPr>
        <p:spPr>
          <a:ln/>
        </p:spPr>
        <p:txBody>
          <a:bodyPr/>
          <a:lstStyle>
            <a:lvl1pPr>
              <a:defRPr/>
            </a:lvl1pPr>
          </a:lstStyle>
          <a:p>
            <a:pPr>
              <a:defRPr/>
            </a:pP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6F732EFE-31EE-4C04-AC6A-A3F7204889BA}"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dt" sz="half" idx="10"/>
          </p:nvPr>
        </p:nvSpPr>
        <p:spPr>
          <a:ln/>
        </p:spPr>
        <p:txBody>
          <a:bodyPr/>
          <a:lstStyle>
            <a:lvl1pPr>
              <a:defRPr/>
            </a:lvl1pPr>
          </a:lstStyle>
          <a:p>
            <a:pPr>
              <a:defRPr/>
            </a:pPr>
            <a:endParaRPr lang="cs-CZ"/>
          </a:p>
        </p:txBody>
      </p:sp>
      <p:sp>
        <p:nvSpPr>
          <p:cNvPr id="5" name="Rectangle 8"/>
          <p:cNvSpPr>
            <a:spLocks noGrp="1" noChangeArrowheads="1"/>
          </p:cNvSpPr>
          <p:nvPr>
            <p:ph type="ftr" sz="quarter" idx="11"/>
          </p:nvPr>
        </p:nvSpPr>
        <p:spPr>
          <a:ln/>
        </p:spPr>
        <p:txBody>
          <a:bodyPr/>
          <a:lstStyle>
            <a:lvl1pPr>
              <a:defRPr/>
            </a:lvl1pPr>
          </a:lstStyle>
          <a:p>
            <a:pPr>
              <a:defRPr/>
            </a:pP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D25AC166-72B9-4783-82DA-1CCFB1AC74E0}"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7"/>
          <p:cNvSpPr>
            <a:spLocks noGrp="1" noChangeArrowheads="1"/>
          </p:cNvSpPr>
          <p:nvPr>
            <p:ph type="dt" sz="half" idx="10"/>
          </p:nvPr>
        </p:nvSpPr>
        <p:spPr>
          <a:ln/>
        </p:spPr>
        <p:txBody>
          <a:bodyPr/>
          <a:lstStyle>
            <a:lvl1pPr>
              <a:defRPr/>
            </a:lvl1pPr>
          </a:lstStyle>
          <a:p>
            <a:pPr>
              <a:defRPr/>
            </a:pPr>
            <a:endParaRPr lang="cs-CZ"/>
          </a:p>
        </p:txBody>
      </p:sp>
      <p:sp>
        <p:nvSpPr>
          <p:cNvPr id="5" name="Rectangle 8"/>
          <p:cNvSpPr>
            <a:spLocks noGrp="1" noChangeArrowheads="1"/>
          </p:cNvSpPr>
          <p:nvPr>
            <p:ph type="ftr" sz="quarter" idx="11"/>
          </p:nvPr>
        </p:nvSpPr>
        <p:spPr>
          <a:ln/>
        </p:spPr>
        <p:txBody>
          <a:bodyPr/>
          <a:lstStyle>
            <a:lvl1pPr>
              <a:defRPr/>
            </a:lvl1pPr>
          </a:lstStyle>
          <a:p>
            <a:pPr>
              <a:defRPr/>
            </a:pP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C5AF12FB-3487-4DFB-8E8D-602B9EF631AC}"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6096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101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7"/>
          <p:cNvSpPr>
            <a:spLocks noGrp="1" noChangeArrowheads="1"/>
          </p:cNvSpPr>
          <p:nvPr>
            <p:ph type="dt" sz="half" idx="10"/>
          </p:nvPr>
        </p:nvSpPr>
        <p:spPr>
          <a:ln/>
        </p:spPr>
        <p:txBody>
          <a:bodyPr/>
          <a:lstStyle>
            <a:lvl1pPr>
              <a:defRPr/>
            </a:lvl1pPr>
          </a:lstStyle>
          <a:p>
            <a:pPr>
              <a:defRPr/>
            </a:pPr>
            <a:endParaRPr lang="cs-CZ"/>
          </a:p>
        </p:txBody>
      </p:sp>
      <p:sp>
        <p:nvSpPr>
          <p:cNvPr id="6" name="Rectangle 8"/>
          <p:cNvSpPr>
            <a:spLocks noGrp="1" noChangeArrowheads="1"/>
          </p:cNvSpPr>
          <p:nvPr>
            <p:ph type="ftr" sz="quarter" idx="11"/>
          </p:nvPr>
        </p:nvSpPr>
        <p:spPr>
          <a:ln/>
        </p:spPr>
        <p:txBody>
          <a:bodyPr/>
          <a:lstStyle>
            <a:lvl1pPr>
              <a:defRPr/>
            </a:lvl1pPr>
          </a:lstStyle>
          <a:p>
            <a:pPr>
              <a:defRPr/>
            </a:pP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AAC39D5B-A624-49E8-9617-69CCE717596B}"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7"/>
          <p:cNvSpPr>
            <a:spLocks noGrp="1" noChangeArrowheads="1"/>
          </p:cNvSpPr>
          <p:nvPr>
            <p:ph type="dt" sz="half" idx="10"/>
          </p:nvPr>
        </p:nvSpPr>
        <p:spPr>
          <a:ln/>
        </p:spPr>
        <p:txBody>
          <a:bodyPr/>
          <a:lstStyle>
            <a:lvl1pPr>
              <a:defRPr/>
            </a:lvl1pPr>
          </a:lstStyle>
          <a:p>
            <a:pPr>
              <a:defRPr/>
            </a:pPr>
            <a:endParaRPr lang="cs-CZ"/>
          </a:p>
        </p:txBody>
      </p:sp>
      <p:sp>
        <p:nvSpPr>
          <p:cNvPr id="8" name="Rectangle 8"/>
          <p:cNvSpPr>
            <a:spLocks noGrp="1" noChangeArrowheads="1"/>
          </p:cNvSpPr>
          <p:nvPr>
            <p:ph type="ftr" sz="quarter" idx="11"/>
          </p:nvPr>
        </p:nvSpPr>
        <p:spPr>
          <a:ln/>
        </p:spPr>
        <p:txBody>
          <a:bodyPr/>
          <a:lstStyle>
            <a:lvl1pPr>
              <a:defRPr/>
            </a:lvl1pPr>
          </a:lstStyle>
          <a:p>
            <a:pPr>
              <a:defRPr/>
            </a:pPr>
            <a:endParaRPr lang="cs-CZ"/>
          </a:p>
        </p:txBody>
      </p:sp>
      <p:sp>
        <p:nvSpPr>
          <p:cNvPr id="9" name="Rectangle 9"/>
          <p:cNvSpPr>
            <a:spLocks noGrp="1" noChangeArrowheads="1"/>
          </p:cNvSpPr>
          <p:nvPr>
            <p:ph type="sldNum" sz="quarter" idx="12"/>
          </p:nvPr>
        </p:nvSpPr>
        <p:spPr>
          <a:ln/>
        </p:spPr>
        <p:txBody>
          <a:bodyPr/>
          <a:lstStyle>
            <a:lvl1pPr>
              <a:defRPr/>
            </a:lvl1pPr>
          </a:lstStyle>
          <a:p>
            <a:pPr>
              <a:defRPr/>
            </a:pPr>
            <a:fld id="{E7D0D36D-74D4-49B6-8E94-94BA3655A01E}"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7"/>
          <p:cNvSpPr>
            <a:spLocks noGrp="1" noChangeArrowheads="1"/>
          </p:cNvSpPr>
          <p:nvPr>
            <p:ph type="dt" sz="half" idx="10"/>
          </p:nvPr>
        </p:nvSpPr>
        <p:spPr>
          <a:ln/>
        </p:spPr>
        <p:txBody>
          <a:bodyPr/>
          <a:lstStyle>
            <a:lvl1pPr>
              <a:defRPr/>
            </a:lvl1pPr>
          </a:lstStyle>
          <a:p>
            <a:pPr>
              <a:defRPr/>
            </a:pPr>
            <a:endParaRPr lang="cs-CZ"/>
          </a:p>
        </p:txBody>
      </p:sp>
      <p:sp>
        <p:nvSpPr>
          <p:cNvPr id="4" name="Rectangle 8"/>
          <p:cNvSpPr>
            <a:spLocks noGrp="1" noChangeArrowheads="1"/>
          </p:cNvSpPr>
          <p:nvPr>
            <p:ph type="ftr" sz="quarter" idx="11"/>
          </p:nvPr>
        </p:nvSpPr>
        <p:spPr>
          <a:ln/>
        </p:spPr>
        <p:txBody>
          <a:bodyPr/>
          <a:lstStyle>
            <a:lvl1pPr>
              <a:defRPr/>
            </a:lvl1pPr>
          </a:lstStyle>
          <a:p>
            <a:pPr>
              <a:defRPr/>
            </a:pPr>
            <a:endParaRPr lang="cs-CZ"/>
          </a:p>
        </p:txBody>
      </p:sp>
      <p:sp>
        <p:nvSpPr>
          <p:cNvPr id="5" name="Rectangle 9"/>
          <p:cNvSpPr>
            <a:spLocks noGrp="1" noChangeArrowheads="1"/>
          </p:cNvSpPr>
          <p:nvPr>
            <p:ph type="sldNum" sz="quarter" idx="12"/>
          </p:nvPr>
        </p:nvSpPr>
        <p:spPr>
          <a:ln/>
        </p:spPr>
        <p:txBody>
          <a:bodyPr/>
          <a:lstStyle>
            <a:lvl1pPr>
              <a:defRPr/>
            </a:lvl1pPr>
          </a:lstStyle>
          <a:p>
            <a:pPr>
              <a:defRPr/>
            </a:pPr>
            <a:fld id="{0EF2A390-4F86-4696-968C-82A1BF32BCC7}"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cs-CZ"/>
          </a:p>
        </p:txBody>
      </p:sp>
      <p:sp>
        <p:nvSpPr>
          <p:cNvPr id="3" name="Rectangle 8"/>
          <p:cNvSpPr>
            <a:spLocks noGrp="1" noChangeArrowheads="1"/>
          </p:cNvSpPr>
          <p:nvPr>
            <p:ph type="ftr" sz="quarter" idx="11"/>
          </p:nvPr>
        </p:nvSpPr>
        <p:spPr>
          <a:ln/>
        </p:spPr>
        <p:txBody>
          <a:bodyPr/>
          <a:lstStyle>
            <a:lvl1pPr>
              <a:defRPr/>
            </a:lvl1pPr>
          </a:lstStyle>
          <a:p>
            <a:pPr>
              <a:defRPr/>
            </a:pPr>
            <a:endParaRPr lang="cs-CZ"/>
          </a:p>
        </p:txBody>
      </p:sp>
      <p:sp>
        <p:nvSpPr>
          <p:cNvPr id="4" name="Rectangle 9"/>
          <p:cNvSpPr>
            <a:spLocks noGrp="1" noChangeArrowheads="1"/>
          </p:cNvSpPr>
          <p:nvPr>
            <p:ph type="sldNum" sz="quarter" idx="12"/>
          </p:nvPr>
        </p:nvSpPr>
        <p:spPr>
          <a:ln/>
        </p:spPr>
        <p:txBody>
          <a:bodyPr/>
          <a:lstStyle>
            <a:lvl1pPr>
              <a:defRPr/>
            </a:lvl1pPr>
          </a:lstStyle>
          <a:p>
            <a:pPr>
              <a:defRPr/>
            </a:pPr>
            <a:fld id="{235B442E-3105-4BB5-B54D-65E3DA89DF5C}"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dt" sz="half" idx="10"/>
          </p:nvPr>
        </p:nvSpPr>
        <p:spPr>
          <a:ln/>
        </p:spPr>
        <p:txBody>
          <a:bodyPr/>
          <a:lstStyle>
            <a:lvl1pPr>
              <a:defRPr/>
            </a:lvl1pPr>
          </a:lstStyle>
          <a:p>
            <a:pPr>
              <a:defRPr/>
            </a:pPr>
            <a:endParaRPr lang="cs-CZ"/>
          </a:p>
        </p:txBody>
      </p:sp>
      <p:sp>
        <p:nvSpPr>
          <p:cNvPr id="6" name="Rectangle 8"/>
          <p:cNvSpPr>
            <a:spLocks noGrp="1" noChangeArrowheads="1"/>
          </p:cNvSpPr>
          <p:nvPr>
            <p:ph type="ftr" sz="quarter" idx="11"/>
          </p:nvPr>
        </p:nvSpPr>
        <p:spPr>
          <a:ln/>
        </p:spPr>
        <p:txBody>
          <a:bodyPr/>
          <a:lstStyle>
            <a:lvl1pPr>
              <a:defRPr/>
            </a:lvl1pPr>
          </a:lstStyle>
          <a:p>
            <a:pPr>
              <a:defRPr/>
            </a:pP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F0AABBA4-1E87-440C-AD0F-1314C27F1F8A}"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dt" sz="half" idx="10"/>
          </p:nvPr>
        </p:nvSpPr>
        <p:spPr>
          <a:ln/>
        </p:spPr>
        <p:txBody>
          <a:bodyPr/>
          <a:lstStyle>
            <a:lvl1pPr>
              <a:defRPr/>
            </a:lvl1pPr>
          </a:lstStyle>
          <a:p>
            <a:pPr>
              <a:defRPr/>
            </a:pPr>
            <a:endParaRPr lang="cs-CZ"/>
          </a:p>
        </p:txBody>
      </p:sp>
      <p:sp>
        <p:nvSpPr>
          <p:cNvPr id="6" name="Rectangle 8"/>
          <p:cNvSpPr>
            <a:spLocks noGrp="1" noChangeArrowheads="1"/>
          </p:cNvSpPr>
          <p:nvPr>
            <p:ph type="ftr" sz="quarter" idx="11"/>
          </p:nvPr>
        </p:nvSpPr>
        <p:spPr>
          <a:ln/>
        </p:spPr>
        <p:txBody>
          <a:bodyPr/>
          <a:lstStyle>
            <a:lvl1pPr>
              <a:defRPr/>
            </a:lvl1pPr>
          </a:lstStyle>
          <a:p>
            <a:pPr>
              <a:defRPr/>
            </a:pP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D1F17D8D-4D5E-4B45-AD2E-083461C0B583}"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0" y="1428750"/>
            <a:ext cx="9142413" cy="152400"/>
            <a:chOff x="0" y="900"/>
            <a:chExt cx="5759" cy="96"/>
          </a:xfrm>
        </p:grpSpPr>
        <p:sp>
          <p:nvSpPr>
            <p:cNvPr id="2" name="Rectangle 2"/>
            <p:cNvSpPr>
              <a:spLocks noChangeArrowheads="1"/>
            </p:cNvSpPr>
            <p:nvPr/>
          </p:nvSpPr>
          <p:spPr bwMode="ltGray">
            <a:xfrm>
              <a:off x="0" y="900"/>
              <a:ext cx="5759" cy="47"/>
            </a:xfrm>
            <a:prstGeom prst="rect">
              <a:avLst/>
            </a:prstGeom>
            <a:gradFill rotWithShape="0">
              <a:gsLst>
                <a:gs pos="0">
                  <a:schemeClr val="bg2"/>
                </a:gs>
                <a:gs pos="50000">
                  <a:schemeClr val="tx2"/>
                </a:gs>
                <a:gs pos="100000">
                  <a:schemeClr val="bg2"/>
                </a:gs>
              </a:gsLst>
              <a:lin ang="0" scaled="1"/>
            </a:gradFill>
            <a:ln w="9525">
              <a:noFill/>
              <a:miter lim="800000"/>
              <a:headEnd/>
              <a:tailEnd/>
            </a:ln>
            <a:effectLst/>
          </p:spPr>
          <p:txBody>
            <a:bodyPr wrap="none" anchor="ctr"/>
            <a:lstStyle/>
            <a:p>
              <a:pPr>
                <a:defRPr/>
              </a:pPr>
              <a:endParaRPr lang="cs-CZ"/>
            </a:p>
          </p:txBody>
        </p:sp>
        <p:sp>
          <p:nvSpPr>
            <p:cNvPr id="3" name="Rectangle 3"/>
            <p:cNvSpPr>
              <a:spLocks noChangeArrowheads="1"/>
            </p:cNvSpPr>
            <p:nvPr/>
          </p:nvSpPr>
          <p:spPr bwMode="ltGray">
            <a:xfrm>
              <a:off x="0" y="972"/>
              <a:ext cx="5759" cy="24"/>
            </a:xfrm>
            <a:prstGeom prst="rect">
              <a:avLst/>
            </a:prstGeom>
            <a:gradFill rotWithShape="0">
              <a:gsLst>
                <a:gs pos="0">
                  <a:schemeClr val="bg2"/>
                </a:gs>
                <a:gs pos="50000">
                  <a:schemeClr val="folHlink"/>
                </a:gs>
                <a:gs pos="100000">
                  <a:schemeClr val="bg2"/>
                </a:gs>
              </a:gsLst>
              <a:lin ang="0" scaled="1"/>
            </a:gradFill>
            <a:ln w="9525">
              <a:noFill/>
              <a:miter lim="800000"/>
              <a:headEnd/>
              <a:tailEnd/>
            </a:ln>
            <a:effectLst/>
          </p:spPr>
          <p:txBody>
            <a:bodyPr wrap="none" anchor="ctr"/>
            <a:lstStyle/>
            <a:p>
              <a:pPr>
                <a:defRPr/>
              </a:pPr>
              <a:endParaRPr lang="cs-CZ"/>
            </a:p>
          </p:txBody>
        </p:sp>
      </p:grpSp>
      <p:sp>
        <p:nvSpPr>
          <p:cNvPr id="1027" name="Rectangle 5"/>
          <p:cNvSpPr>
            <a:spLocks noGrp="1" noChangeArrowheads="1"/>
          </p:cNvSpPr>
          <p:nvPr>
            <p:ph type="title"/>
          </p:nvPr>
        </p:nvSpPr>
        <p:spPr bwMode="auto">
          <a:xfrm>
            <a:off x="609600" y="228600"/>
            <a:ext cx="7848600" cy="11430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cs-CZ" smtClean="0"/>
              <a:t>Klepnutím lze upravit styl předlohy titulu.</a:t>
            </a:r>
          </a:p>
        </p:txBody>
      </p:sp>
      <p:sp>
        <p:nvSpPr>
          <p:cNvPr id="1028" name="Rectangle 6"/>
          <p:cNvSpPr>
            <a:spLocks noGrp="1" noChangeArrowheads="1"/>
          </p:cNvSpPr>
          <p:nvPr>
            <p:ph type="body" idx="1"/>
          </p:nvPr>
        </p:nvSpPr>
        <p:spPr bwMode="auto">
          <a:xfrm>
            <a:off x="609600" y="1981200"/>
            <a:ext cx="78486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31"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mn-lt"/>
              </a:defRPr>
            </a:lvl1pPr>
          </a:lstStyle>
          <a:p>
            <a:pPr>
              <a:defRPr/>
            </a:pPr>
            <a:endParaRPr lang="cs-CZ"/>
          </a:p>
        </p:txBody>
      </p:sp>
      <p:sp>
        <p:nvSpPr>
          <p:cNvPr id="1032"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atin typeface="+mn-lt"/>
              </a:defRPr>
            </a:lvl1pPr>
          </a:lstStyle>
          <a:p>
            <a:pPr>
              <a:defRPr/>
            </a:pPr>
            <a:endParaRPr lang="cs-CZ"/>
          </a:p>
        </p:txBody>
      </p:sp>
      <p:sp>
        <p:nvSpPr>
          <p:cNvPr id="1033"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mn-lt"/>
              </a:defRPr>
            </a:lvl1pPr>
          </a:lstStyle>
          <a:p>
            <a:pPr>
              <a:defRPr/>
            </a:pPr>
            <a:fld id="{6E4A1C92-F184-4CAC-BF1F-5C7025ADCD69}" type="slidenum">
              <a:rPr lang="cs-CZ"/>
              <a:pPr>
                <a:defRPr/>
              </a:pPr>
              <a:t>‹#›</a:t>
            </a:fld>
            <a:endParaRPr lang="cs-CZ"/>
          </a:p>
        </p:txBody>
      </p:sp>
    </p:spTree>
  </p:cSld>
  <p:clrMap bg1="dk2" tx1="lt1" bg2="dk1" tx2="lt2" accent1="accent1" accent2="accent2" accent3="accent3" accent4="accent4" accent5="accent5" accent6="accent6" hlink="hlink" folHlink="folHlink"/>
  <p:sldLayoutIdLst>
    <p:sldLayoutId id="2147483699"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Monotype Sort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65000"/>
        <a:buFont typeface="Monotype Sort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video" Target="file:///C:\Documents%20and%20Settings\panzner\Dokumenty\V&#253;uka\Alergie\spt_out_indeo_mpeg2video.mp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9750" y="5084763"/>
            <a:ext cx="7772400" cy="1143000"/>
          </a:xfrm>
        </p:spPr>
        <p:txBody>
          <a:bodyPr/>
          <a:lstStyle/>
          <a:p>
            <a:r>
              <a:rPr lang="cs-CZ" sz="2400" smtClean="0">
                <a:solidFill>
                  <a:srgbClr val="00CC00"/>
                </a:solidFill>
                <a:latin typeface="Arial" pitchFamily="34" charset="0"/>
              </a:rPr>
              <a:t>Imunopatologická reakce pozdního typu </a:t>
            </a:r>
            <a:br>
              <a:rPr lang="cs-CZ" sz="2400" smtClean="0">
                <a:solidFill>
                  <a:srgbClr val="00CC00"/>
                </a:solidFill>
                <a:latin typeface="Arial" pitchFamily="34" charset="0"/>
              </a:rPr>
            </a:br>
            <a:r>
              <a:rPr lang="cs-CZ" sz="2400" smtClean="0">
                <a:solidFill>
                  <a:srgbClr val="00CC00"/>
                </a:solidFill>
                <a:latin typeface="Arial" pitchFamily="34" charset="0"/>
              </a:rPr>
              <a:t>(reakce typu IV), kontaktní alergie kožní a slizniční.</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Imunopatologická reakce založená na protilátkách IgE - atopie (reakce typu I).</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Alergeny. Příčiny vzniku, klinické projevy a diagnostika alergických onemocnění. </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Anafylaxe (mechanismus vzniku, klinické projevy) a její léčba.</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Příklady onemocnění založených na imunopatologické reakci I. typu a jejich léčba.</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Alergie na léky.</a:t>
            </a:r>
          </a:p>
        </p:txBody>
      </p:sp>
      <p:sp>
        <p:nvSpPr>
          <p:cNvPr id="3075" name="Rectangle 3"/>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539750" y="5084763"/>
            <a:ext cx="7772400" cy="1143000"/>
          </a:xfrm>
        </p:spPr>
        <p:txBody>
          <a:bodyPr/>
          <a:lstStyle/>
          <a:p>
            <a:r>
              <a:rPr lang="cs-CZ" sz="2400" smtClean="0">
                <a:solidFill>
                  <a:srgbClr val="00CC00"/>
                </a:solidFill>
                <a:latin typeface="Arial" pitchFamily="34" charset="0"/>
              </a:rPr>
              <a:t>Imunopatologická reakce pozdního typu </a:t>
            </a:r>
            <a:br>
              <a:rPr lang="cs-CZ" sz="2400" smtClean="0">
                <a:solidFill>
                  <a:srgbClr val="00CC00"/>
                </a:solidFill>
                <a:latin typeface="Arial" pitchFamily="34" charset="0"/>
              </a:rPr>
            </a:br>
            <a:r>
              <a:rPr lang="cs-CZ" sz="2400" smtClean="0">
                <a:solidFill>
                  <a:srgbClr val="00CC00"/>
                </a:solidFill>
                <a:latin typeface="Arial" pitchFamily="34" charset="0"/>
              </a:rPr>
              <a:t>(reakce typu IV), kontaktní alergie kožní a slizniční.</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Imunopatologická reakce založená na protilátkách IgE - atopie (reakce typu I).</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chemeClr val="bg1"/>
                </a:solidFill>
                <a:latin typeface="Arial" pitchFamily="34" charset="0"/>
              </a:rPr>
              <a:t>Alergeny. Příčiny vzniku, klinické projevy a diagnostika alergických onemocnění. </a:t>
            </a:r>
            <a:br>
              <a:rPr lang="cs-CZ" sz="2400" smtClean="0">
                <a:solidFill>
                  <a:schemeClr val="bg1"/>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Anafylaxe (mechanismus vzniku, klinické projevy) a její léčba.</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Příklady onemocnění založených na imunopatologické reakci I. typu a jejich léčba.</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Alergie na léky.</a:t>
            </a:r>
          </a:p>
        </p:txBody>
      </p:sp>
      <p:sp>
        <p:nvSpPr>
          <p:cNvPr id="12291" name="Rectangle 3"/>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1095375" y="2673350"/>
            <a:ext cx="2357438" cy="701675"/>
          </a:xfrm>
          <a:prstGeom prst="rect">
            <a:avLst/>
          </a:prstGeom>
          <a:noFill/>
          <a:ln w="12700">
            <a:noFill/>
            <a:miter lim="800000"/>
            <a:headEnd type="none" w="sm" len="sm"/>
            <a:tailEnd type="none" w="sm" len="sm"/>
          </a:ln>
        </p:spPr>
        <p:txBody>
          <a:bodyPr wrap="none">
            <a:spAutoFit/>
          </a:bodyPr>
          <a:lstStyle/>
          <a:p>
            <a:r>
              <a:rPr lang="cs-CZ" sz="4000" b="1">
                <a:latin typeface="Arial" pitchFamily="34" charset="0"/>
              </a:rPr>
              <a:t>Alergeny</a:t>
            </a:r>
          </a:p>
        </p:txBody>
      </p:sp>
      <p:sp>
        <p:nvSpPr>
          <p:cNvPr id="13315" name="Text Box 5"/>
          <p:cNvSpPr txBox="1">
            <a:spLocks noChangeArrowheads="1"/>
          </p:cNvSpPr>
          <p:nvPr/>
        </p:nvSpPr>
        <p:spPr bwMode="auto">
          <a:xfrm>
            <a:off x="5292725" y="765175"/>
            <a:ext cx="1706563" cy="822325"/>
          </a:xfrm>
          <a:prstGeom prst="rect">
            <a:avLst/>
          </a:prstGeom>
          <a:noFill/>
          <a:ln w="12700">
            <a:noFill/>
            <a:miter lim="800000"/>
            <a:headEnd type="none" w="sm" len="sm"/>
            <a:tailEnd type="none" w="sm" len="sm"/>
          </a:ln>
        </p:spPr>
        <p:txBody>
          <a:bodyPr wrap="none">
            <a:spAutoFit/>
          </a:bodyPr>
          <a:lstStyle/>
          <a:p>
            <a:pPr algn="ctr"/>
            <a:r>
              <a:rPr lang="cs-CZ" b="1">
                <a:latin typeface="Arial" pitchFamily="34" charset="0"/>
              </a:rPr>
              <a:t>Vzdušné</a:t>
            </a:r>
          </a:p>
          <a:p>
            <a:pPr algn="ctr"/>
            <a:r>
              <a:rPr lang="cs-CZ" b="1">
                <a:latin typeface="Arial" pitchFamily="34" charset="0"/>
              </a:rPr>
              <a:t>(inhalační)</a:t>
            </a:r>
          </a:p>
        </p:txBody>
      </p:sp>
      <p:sp>
        <p:nvSpPr>
          <p:cNvPr id="13316" name="Text Box 6"/>
          <p:cNvSpPr txBox="1">
            <a:spLocks noChangeArrowheads="1"/>
          </p:cNvSpPr>
          <p:nvPr/>
        </p:nvSpPr>
        <p:spPr bwMode="auto">
          <a:xfrm>
            <a:off x="5292725" y="2420938"/>
            <a:ext cx="1928813" cy="457200"/>
          </a:xfrm>
          <a:prstGeom prst="rect">
            <a:avLst/>
          </a:prstGeom>
          <a:noFill/>
          <a:ln w="12700">
            <a:noFill/>
            <a:miter lim="800000"/>
            <a:headEnd type="none" w="sm" len="sm"/>
            <a:tailEnd type="none" w="sm" len="sm"/>
          </a:ln>
        </p:spPr>
        <p:txBody>
          <a:bodyPr wrap="none">
            <a:spAutoFit/>
          </a:bodyPr>
          <a:lstStyle/>
          <a:p>
            <a:r>
              <a:rPr lang="cs-CZ" b="1"/>
              <a:t>Potravinové</a:t>
            </a:r>
          </a:p>
        </p:txBody>
      </p:sp>
      <p:sp>
        <p:nvSpPr>
          <p:cNvPr id="13317" name="Text Box 7"/>
          <p:cNvSpPr txBox="1">
            <a:spLocks noChangeArrowheads="1"/>
          </p:cNvSpPr>
          <p:nvPr/>
        </p:nvSpPr>
        <p:spPr bwMode="auto">
          <a:xfrm>
            <a:off x="5292725" y="3500438"/>
            <a:ext cx="1776413" cy="457200"/>
          </a:xfrm>
          <a:prstGeom prst="rect">
            <a:avLst/>
          </a:prstGeom>
          <a:noFill/>
          <a:ln w="12700">
            <a:noFill/>
            <a:miter lim="800000"/>
            <a:headEnd type="none" w="sm" len="sm"/>
            <a:tailEnd type="none" w="sm" len="sm"/>
          </a:ln>
        </p:spPr>
        <p:txBody>
          <a:bodyPr wrap="none">
            <a:spAutoFit/>
          </a:bodyPr>
          <a:lstStyle/>
          <a:p>
            <a:r>
              <a:rPr lang="cs-CZ" b="1"/>
              <a:t>Hmyzí jedy</a:t>
            </a:r>
          </a:p>
        </p:txBody>
      </p:sp>
      <p:sp>
        <p:nvSpPr>
          <p:cNvPr id="13318" name="Text Box 8"/>
          <p:cNvSpPr txBox="1">
            <a:spLocks noChangeArrowheads="1"/>
          </p:cNvSpPr>
          <p:nvPr/>
        </p:nvSpPr>
        <p:spPr bwMode="auto">
          <a:xfrm>
            <a:off x="5292725" y="4797425"/>
            <a:ext cx="2573338" cy="457200"/>
          </a:xfrm>
          <a:prstGeom prst="rect">
            <a:avLst/>
          </a:prstGeom>
          <a:noFill/>
          <a:ln w="12700">
            <a:noFill/>
            <a:miter lim="800000"/>
            <a:headEnd type="none" w="sm" len="sm"/>
            <a:tailEnd type="none" w="sm" len="sm"/>
          </a:ln>
        </p:spPr>
        <p:txBody>
          <a:bodyPr wrap="none">
            <a:spAutoFit/>
          </a:bodyPr>
          <a:lstStyle/>
          <a:p>
            <a:r>
              <a:rPr lang="cs-CZ" b="1"/>
              <a:t>Lékové alergeny</a:t>
            </a:r>
          </a:p>
        </p:txBody>
      </p:sp>
      <p:sp>
        <p:nvSpPr>
          <p:cNvPr id="13319" name="Line 9"/>
          <p:cNvSpPr>
            <a:spLocks noChangeShapeType="1"/>
          </p:cNvSpPr>
          <p:nvPr/>
        </p:nvSpPr>
        <p:spPr bwMode="auto">
          <a:xfrm flipV="1">
            <a:off x="3563938" y="1557338"/>
            <a:ext cx="1727200" cy="1511300"/>
          </a:xfrm>
          <a:prstGeom prst="line">
            <a:avLst/>
          </a:prstGeom>
          <a:noFill/>
          <a:ln w="31750">
            <a:solidFill>
              <a:schemeClr val="tx1"/>
            </a:solidFill>
            <a:round/>
            <a:headEnd type="none" w="sm" len="sm"/>
            <a:tailEnd type="none" w="sm" len="sm"/>
          </a:ln>
        </p:spPr>
        <p:txBody>
          <a:bodyPr/>
          <a:lstStyle/>
          <a:p>
            <a:endParaRPr lang="cs-CZ"/>
          </a:p>
        </p:txBody>
      </p:sp>
      <p:sp>
        <p:nvSpPr>
          <p:cNvPr id="13320" name="Line 10"/>
          <p:cNvSpPr>
            <a:spLocks noChangeShapeType="1"/>
          </p:cNvSpPr>
          <p:nvPr/>
        </p:nvSpPr>
        <p:spPr bwMode="auto">
          <a:xfrm flipV="1">
            <a:off x="3563938" y="2708275"/>
            <a:ext cx="1728787" cy="360363"/>
          </a:xfrm>
          <a:prstGeom prst="line">
            <a:avLst/>
          </a:prstGeom>
          <a:noFill/>
          <a:ln w="31750">
            <a:solidFill>
              <a:schemeClr val="tx1"/>
            </a:solidFill>
            <a:round/>
            <a:headEnd type="none" w="sm" len="sm"/>
            <a:tailEnd type="none" w="sm" len="sm"/>
          </a:ln>
        </p:spPr>
        <p:txBody>
          <a:bodyPr/>
          <a:lstStyle/>
          <a:p>
            <a:endParaRPr lang="cs-CZ"/>
          </a:p>
        </p:txBody>
      </p:sp>
      <p:sp>
        <p:nvSpPr>
          <p:cNvPr id="13321" name="Line 11"/>
          <p:cNvSpPr>
            <a:spLocks noChangeShapeType="1"/>
          </p:cNvSpPr>
          <p:nvPr/>
        </p:nvSpPr>
        <p:spPr bwMode="auto">
          <a:xfrm>
            <a:off x="3563938" y="3068638"/>
            <a:ext cx="1655762" cy="647700"/>
          </a:xfrm>
          <a:prstGeom prst="line">
            <a:avLst/>
          </a:prstGeom>
          <a:noFill/>
          <a:ln w="31750">
            <a:solidFill>
              <a:schemeClr val="tx1"/>
            </a:solidFill>
            <a:round/>
            <a:headEnd type="none" w="sm" len="sm"/>
            <a:tailEnd type="none" w="sm" len="sm"/>
          </a:ln>
        </p:spPr>
        <p:txBody>
          <a:bodyPr/>
          <a:lstStyle/>
          <a:p>
            <a:endParaRPr lang="cs-CZ"/>
          </a:p>
        </p:txBody>
      </p:sp>
      <p:sp>
        <p:nvSpPr>
          <p:cNvPr id="13322" name="Line 12"/>
          <p:cNvSpPr>
            <a:spLocks noChangeShapeType="1"/>
          </p:cNvSpPr>
          <p:nvPr/>
        </p:nvSpPr>
        <p:spPr bwMode="auto">
          <a:xfrm>
            <a:off x="3563938" y="3068638"/>
            <a:ext cx="1657350" cy="1873250"/>
          </a:xfrm>
          <a:prstGeom prst="line">
            <a:avLst/>
          </a:prstGeom>
          <a:noFill/>
          <a:ln w="31750">
            <a:solidFill>
              <a:schemeClr val="tx1"/>
            </a:solidFill>
            <a:round/>
            <a:headEnd type="none" w="sm" len="sm"/>
            <a:tailEnd type="none" w="sm" len="sm"/>
          </a:ln>
        </p:spPr>
        <p:txBody>
          <a:bodyPr/>
          <a:lstStyle/>
          <a:p>
            <a:endParaRPr lang="cs-CZ"/>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5"/>
          <p:cNvSpPr txBox="1">
            <a:spLocks noChangeArrowheads="1"/>
          </p:cNvSpPr>
          <p:nvPr/>
        </p:nvSpPr>
        <p:spPr bwMode="auto">
          <a:xfrm>
            <a:off x="468313" y="2852738"/>
            <a:ext cx="1695450" cy="822325"/>
          </a:xfrm>
          <a:prstGeom prst="rect">
            <a:avLst/>
          </a:prstGeom>
          <a:noFill/>
          <a:ln w="12700">
            <a:noFill/>
            <a:miter lim="800000"/>
            <a:headEnd type="none" w="sm" len="sm"/>
            <a:tailEnd type="none" w="sm" len="sm"/>
          </a:ln>
        </p:spPr>
        <p:txBody>
          <a:bodyPr>
            <a:spAutoFit/>
          </a:bodyPr>
          <a:lstStyle/>
          <a:p>
            <a:r>
              <a:rPr lang="cs-CZ" b="1"/>
              <a:t>Vzdušné</a:t>
            </a:r>
          </a:p>
          <a:p>
            <a:r>
              <a:rPr lang="cs-CZ" b="1"/>
              <a:t>alergeny</a:t>
            </a:r>
          </a:p>
        </p:txBody>
      </p:sp>
      <p:sp>
        <p:nvSpPr>
          <p:cNvPr id="14339" name="Text Box 6"/>
          <p:cNvSpPr txBox="1">
            <a:spLocks noChangeArrowheads="1"/>
          </p:cNvSpPr>
          <p:nvPr/>
        </p:nvSpPr>
        <p:spPr bwMode="auto">
          <a:xfrm>
            <a:off x="2484438" y="1557338"/>
            <a:ext cx="1073150" cy="396875"/>
          </a:xfrm>
          <a:prstGeom prst="rect">
            <a:avLst/>
          </a:prstGeom>
          <a:noFill/>
          <a:ln w="12700">
            <a:noFill/>
            <a:miter lim="800000"/>
            <a:headEnd type="none" w="sm" len="sm"/>
            <a:tailEnd type="none" w="sm" len="sm"/>
          </a:ln>
        </p:spPr>
        <p:txBody>
          <a:bodyPr wrap="none">
            <a:spAutoFit/>
          </a:bodyPr>
          <a:lstStyle/>
          <a:p>
            <a:r>
              <a:rPr lang="cs-CZ" sz="2000"/>
              <a:t>sezónní</a:t>
            </a:r>
          </a:p>
        </p:txBody>
      </p:sp>
      <p:sp>
        <p:nvSpPr>
          <p:cNvPr id="14340" name="Text Box 7"/>
          <p:cNvSpPr txBox="1">
            <a:spLocks noChangeArrowheads="1"/>
          </p:cNvSpPr>
          <p:nvPr/>
        </p:nvSpPr>
        <p:spPr bwMode="auto">
          <a:xfrm>
            <a:off x="2484438" y="4149725"/>
            <a:ext cx="1214437" cy="396875"/>
          </a:xfrm>
          <a:prstGeom prst="rect">
            <a:avLst/>
          </a:prstGeom>
          <a:noFill/>
          <a:ln w="12700">
            <a:noFill/>
            <a:miter lim="800000"/>
            <a:headEnd type="none" w="sm" len="sm"/>
            <a:tailEnd type="none" w="sm" len="sm"/>
          </a:ln>
        </p:spPr>
        <p:txBody>
          <a:bodyPr wrap="none">
            <a:spAutoFit/>
          </a:bodyPr>
          <a:lstStyle/>
          <a:p>
            <a:r>
              <a:rPr lang="cs-CZ" sz="2000"/>
              <a:t>celoroční</a:t>
            </a:r>
          </a:p>
        </p:txBody>
      </p:sp>
      <p:sp>
        <p:nvSpPr>
          <p:cNvPr id="14341" name="Text Box 8"/>
          <p:cNvSpPr txBox="1">
            <a:spLocks noChangeArrowheads="1"/>
          </p:cNvSpPr>
          <p:nvPr/>
        </p:nvSpPr>
        <p:spPr bwMode="auto">
          <a:xfrm>
            <a:off x="4356100" y="1123950"/>
            <a:ext cx="636588" cy="396875"/>
          </a:xfrm>
          <a:prstGeom prst="rect">
            <a:avLst/>
          </a:prstGeom>
          <a:noFill/>
          <a:ln w="12700">
            <a:noFill/>
            <a:miter lim="800000"/>
            <a:headEnd type="none" w="sm" len="sm"/>
            <a:tailEnd type="none" w="sm" len="sm"/>
          </a:ln>
        </p:spPr>
        <p:txBody>
          <a:bodyPr wrap="none">
            <a:spAutoFit/>
          </a:bodyPr>
          <a:lstStyle/>
          <a:p>
            <a:r>
              <a:rPr lang="cs-CZ" sz="2000"/>
              <a:t>pyly</a:t>
            </a:r>
          </a:p>
        </p:txBody>
      </p:sp>
      <p:sp>
        <p:nvSpPr>
          <p:cNvPr id="14342" name="Text Box 9"/>
          <p:cNvSpPr txBox="1">
            <a:spLocks noChangeArrowheads="1"/>
          </p:cNvSpPr>
          <p:nvPr/>
        </p:nvSpPr>
        <p:spPr bwMode="auto">
          <a:xfrm>
            <a:off x="4211638" y="2900363"/>
            <a:ext cx="862012" cy="396875"/>
          </a:xfrm>
          <a:prstGeom prst="rect">
            <a:avLst/>
          </a:prstGeom>
          <a:noFill/>
          <a:ln w="12700">
            <a:noFill/>
            <a:miter lim="800000"/>
            <a:headEnd type="none" w="sm" len="sm"/>
            <a:tailEnd type="none" w="sm" len="sm"/>
          </a:ln>
        </p:spPr>
        <p:txBody>
          <a:bodyPr wrap="none">
            <a:spAutoFit/>
          </a:bodyPr>
          <a:lstStyle/>
          <a:p>
            <a:r>
              <a:rPr lang="cs-CZ" sz="2000"/>
              <a:t>plísně</a:t>
            </a:r>
          </a:p>
        </p:txBody>
      </p:sp>
      <p:sp>
        <p:nvSpPr>
          <p:cNvPr id="14343" name="Text Box 10"/>
          <p:cNvSpPr txBox="1">
            <a:spLocks noChangeArrowheads="1"/>
          </p:cNvSpPr>
          <p:nvPr/>
        </p:nvSpPr>
        <p:spPr bwMode="auto">
          <a:xfrm>
            <a:off x="4211638" y="4148138"/>
            <a:ext cx="931862" cy="396875"/>
          </a:xfrm>
          <a:prstGeom prst="rect">
            <a:avLst/>
          </a:prstGeom>
          <a:noFill/>
          <a:ln w="12700">
            <a:noFill/>
            <a:miter lim="800000"/>
            <a:headEnd type="none" w="sm" len="sm"/>
            <a:tailEnd type="none" w="sm" len="sm"/>
          </a:ln>
        </p:spPr>
        <p:txBody>
          <a:bodyPr wrap="none">
            <a:spAutoFit/>
          </a:bodyPr>
          <a:lstStyle/>
          <a:p>
            <a:r>
              <a:rPr lang="cs-CZ" sz="2000"/>
              <a:t>roztoči</a:t>
            </a:r>
          </a:p>
        </p:txBody>
      </p:sp>
      <p:sp>
        <p:nvSpPr>
          <p:cNvPr id="14344" name="Text Box 11"/>
          <p:cNvSpPr txBox="1">
            <a:spLocks noChangeArrowheads="1"/>
          </p:cNvSpPr>
          <p:nvPr/>
        </p:nvSpPr>
        <p:spPr bwMode="auto">
          <a:xfrm>
            <a:off x="4140200" y="5589588"/>
            <a:ext cx="1158875" cy="701675"/>
          </a:xfrm>
          <a:prstGeom prst="rect">
            <a:avLst/>
          </a:prstGeom>
          <a:noFill/>
          <a:ln w="12700">
            <a:noFill/>
            <a:miter lim="800000"/>
            <a:headEnd type="none" w="sm" len="sm"/>
            <a:tailEnd type="none" w="sm" len="sm"/>
          </a:ln>
        </p:spPr>
        <p:txBody>
          <a:bodyPr wrap="none">
            <a:spAutoFit/>
          </a:bodyPr>
          <a:lstStyle/>
          <a:p>
            <a:r>
              <a:rPr lang="cs-CZ" sz="2000"/>
              <a:t>zvířecí </a:t>
            </a:r>
          </a:p>
          <a:p>
            <a:r>
              <a:rPr lang="cs-CZ" sz="2000"/>
              <a:t>alergeny</a:t>
            </a:r>
          </a:p>
        </p:txBody>
      </p:sp>
      <p:sp>
        <p:nvSpPr>
          <p:cNvPr id="14345" name="Line 14"/>
          <p:cNvSpPr>
            <a:spLocks noChangeShapeType="1"/>
          </p:cNvSpPr>
          <p:nvPr/>
        </p:nvSpPr>
        <p:spPr bwMode="auto">
          <a:xfrm flipV="1">
            <a:off x="1979613" y="1916113"/>
            <a:ext cx="647700" cy="1223962"/>
          </a:xfrm>
          <a:prstGeom prst="line">
            <a:avLst/>
          </a:prstGeom>
          <a:noFill/>
          <a:ln w="25400">
            <a:solidFill>
              <a:schemeClr val="tx1"/>
            </a:solidFill>
            <a:round/>
            <a:headEnd type="none" w="sm" len="sm"/>
            <a:tailEnd type="none" w="sm" len="sm"/>
          </a:ln>
        </p:spPr>
        <p:txBody>
          <a:bodyPr/>
          <a:lstStyle/>
          <a:p>
            <a:endParaRPr lang="cs-CZ"/>
          </a:p>
        </p:txBody>
      </p:sp>
      <p:sp>
        <p:nvSpPr>
          <p:cNvPr id="14346" name="Line 16"/>
          <p:cNvSpPr>
            <a:spLocks noChangeShapeType="1"/>
          </p:cNvSpPr>
          <p:nvPr/>
        </p:nvSpPr>
        <p:spPr bwMode="auto">
          <a:xfrm>
            <a:off x="1979613" y="3140075"/>
            <a:ext cx="576262" cy="1152525"/>
          </a:xfrm>
          <a:prstGeom prst="line">
            <a:avLst/>
          </a:prstGeom>
          <a:noFill/>
          <a:ln w="25400">
            <a:solidFill>
              <a:schemeClr val="tx1"/>
            </a:solidFill>
            <a:round/>
            <a:headEnd type="none" w="sm" len="sm"/>
            <a:tailEnd type="none" w="sm" len="sm"/>
          </a:ln>
        </p:spPr>
        <p:txBody>
          <a:bodyPr/>
          <a:lstStyle/>
          <a:p>
            <a:endParaRPr lang="cs-CZ"/>
          </a:p>
        </p:txBody>
      </p:sp>
      <p:sp>
        <p:nvSpPr>
          <p:cNvPr id="14347" name="Line 17"/>
          <p:cNvSpPr>
            <a:spLocks noChangeShapeType="1"/>
          </p:cNvSpPr>
          <p:nvPr/>
        </p:nvSpPr>
        <p:spPr bwMode="auto">
          <a:xfrm flipH="1" flipV="1">
            <a:off x="3563938" y="1916113"/>
            <a:ext cx="647700" cy="1223962"/>
          </a:xfrm>
          <a:prstGeom prst="line">
            <a:avLst/>
          </a:prstGeom>
          <a:noFill/>
          <a:ln w="25400">
            <a:solidFill>
              <a:schemeClr val="tx1"/>
            </a:solidFill>
            <a:round/>
            <a:headEnd type="none" w="sm" len="sm"/>
            <a:tailEnd type="none" w="sm" len="sm"/>
          </a:ln>
        </p:spPr>
        <p:txBody>
          <a:bodyPr/>
          <a:lstStyle/>
          <a:p>
            <a:endParaRPr lang="cs-CZ"/>
          </a:p>
        </p:txBody>
      </p:sp>
      <p:sp>
        <p:nvSpPr>
          <p:cNvPr id="14348" name="Line 18"/>
          <p:cNvSpPr>
            <a:spLocks noChangeShapeType="1"/>
          </p:cNvSpPr>
          <p:nvPr/>
        </p:nvSpPr>
        <p:spPr bwMode="auto">
          <a:xfrm flipH="1">
            <a:off x="3708400" y="3141663"/>
            <a:ext cx="503238" cy="1223962"/>
          </a:xfrm>
          <a:prstGeom prst="line">
            <a:avLst/>
          </a:prstGeom>
          <a:noFill/>
          <a:ln w="25400">
            <a:solidFill>
              <a:schemeClr val="tx1"/>
            </a:solidFill>
            <a:round/>
            <a:headEnd type="none" w="sm" len="sm"/>
            <a:tailEnd type="none" w="sm" len="sm"/>
          </a:ln>
        </p:spPr>
        <p:txBody>
          <a:bodyPr/>
          <a:lstStyle/>
          <a:p>
            <a:endParaRPr lang="cs-CZ"/>
          </a:p>
        </p:txBody>
      </p:sp>
      <p:sp>
        <p:nvSpPr>
          <p:cNvPr id="14349" name="Line 19"/>
          <p:cNvSpPr>
            <a:spLocks noChangeShapeType="1"/>
          </p:cNvSpPr>
          <p:nvPr/>
        </p:nvSpPr>
        <p:spPr bwMode="auto">
          <a:xfrm flipV="1">
            <a:off x="3563938" y="1339850"/>
            <a:ext cx="792162" cy="576263"/>
          </a:xfrm>
          <a:prstGeom prst="line">
            <a:avLst/>
          </a:prstGeom>
          <a:noFill/>
          <a:ln w="25400">
            <a:solidFill>
              <a:schemeClr val="tx1"/>
            </a:solidFill>
            <a:round/>
            <a:headEnd type="none" w="sm" len="sm"/>
            <a:tailEnd type="none" w="sm" len="sm"/>
          </a:ln>
        </p:spPr>
        <p:txBody>
          <a:bodyPr/>
          <a:lstStyle/>
          <a:p>
            <a:endParaRPr lang="cs-CZ"/>
          </a:p>
        </p:txBody>
      </p:sp>
      <p:sp>
        <p:nvSpPr>
          <p:cNvPr id="14350" name="Line 20"/>
          <p:cNvSpPr>
            <a:spLocks noChangeShapeType="1"/>
          </p:cNvSpPr>
          <p:nvPr/>
        </p:nvSpPr>
        <p:spPr bwMode="auto">
          <a:xfrm>
            <a:off x="3708400" y="4364038"/>
            <a:ext cx="574675" cy="0"/>
          </a:xfrm>
          <a:prstGeom prst="line">
            <a:avLst/>
          </a:prstGeom>
          <a:noFill/>
          <a:ln w="25400">
            <a:solidFill>
              <a:schemeClr val="tx1"/>
            </a:solidFill>
            <a:round/>
            <a:headEnd type="none" w="sm" len="sm"/>
            <a:tailEnd type="none" w="sm" len="sm"/>
          </a:ln>
        </p:spPr>
        <p:txBody>
          <a:bodyPr/>
          <a:lstStyle/>
          <a:p>
            <a:endParaRPr lang="cs-CZ"/>
          </a:p>
        </p:txBody>
      </p:sp>
      <p:sp>
        <p:nvSpPr>
          <p:cNvPr id="14351" name="Line 21"/>
          <p:cNvSpPr>
            <a:spLocks noChangeShapeType="1"/>
          </p:cNvSpPr>
          <p:nvPr/>
        </p:nvSpPr>
        <p:spPr bwMode="auto">
          <a:xfrm>
            <a:off x="3708400" y="4364038"/>
            <a:ext cx="431800" cy="1657350"/>
          </a:xfrm>
          <a:prstGeom prst="line">
            <a:avLst/>
          </a:prstGeom>
          <a:noFill/>
          <a:ln w="25400">
            <a:solidFill>
              <a:schemeClr val="tx1"/>
            </a:solidFill>
            <a:round/>
            <a:headEnd type="none" w="sm" len="sm"/>
            <a:tailEnd type="none" w="sm" len="sm"/>
          </a:ln>
        </p:spPr>
        <p:txBody>
          <a:bodyPr/>
          <a:lstStyle/>
          <a:p>
            <a:endParaRPr lang="cs-CZ"/>
          </a:p>
        </p:txBody>
      </p:sp>
      <p:sp>
        <p:nvSpPr>
          <p:cNvPr id="14352" name="Text Box 22"/>
          <p:cNvSpPr txBox="1">
            <a:spLocks noChangeArrowheads="1"/>
          </p:cNvSpPr>
          <p:nvPr/>
        </p:nvSpPr>
        <p:spPr bwMode="auto">
          <a:xfrm>
            <a:off x="6084888" y="1123950"/>
            <a:ext cx="1973262" cy="396875"/>
          </a:xfrm>
          <a:prstGeom prst="rect">
            <a:avLst/>
          </a:prstGeom>
          <a:noFill/>
          <a:ln w="12700">
            <a:noFill/>
            <a:miter lim="800000"/>
            <a:headEnd type="none" w="sm" len="sm"/>
            <a:tailEnd type="none" w="sm" len="sm"/>
          </a:ln>
        </p:spPr>
        <p:txBody>
          <a:bodyPr wrap="none">
            <a:spAutoFit/>
          </a:bodyPr>
          <a:lstStyle/>
          <a:p>
            <a:r>
              <a:rPr lang="cs-CZ" sz="2000"/>
              <a:t>břízovité stromy</a:t>
            </a:r>
          </a:p>
        </p:txBody>
      </p:sp>
      <p:sp>
        <p:nvSpPr>
          <p:cNvPr id="14353" name="Text Box 24"/>
          <p:cNvSpPr txBox="1">
            <a:spLocks noChangeArrowheads="1"/>
          </p:cNvSpPr>
          <p:nvPr/>
        </p:nvSpPr>
        <p:spPr bwMode="auto">
          <a:xfrm>
            <a:off x="6084888" y="1460500"/>
            <a:ext cx="733425" cy="396875"/>
          </a:xfrm>
          <a:prstGeom prst="rect">
            <a:avLst/>
          </a:prstGeom>
          <a:noFill/>
          <a:ln w="12700">
            <a:noFill/>
            <a:miter lim="800000"/>
            <a:headEnd type="none" w="sm" len="sm"/>
            <a:tailEnd type="none" w="sm" len="sm"/>
          </a:ln>
        </p:spPr>
        <p:txBody>
          <a:bodyPr wrap="none">
            <a:spAutoFit/>
          </a:bodyPr>
          <a:lstStyle/>
          <a:p>
            <a:r>
              <a:rPr lang="cs-CZ" sz="2000"/>
              <a:t>trávy</a:t>
            </a:r>
          </a:p>
        </p:txBody>
      </p:sp>
      <p:sp>
        <p:nvSpPr>
          <p:cNvPr id="14354" name="Text Box 25"/>
          <p:cNvSpPr txBox="1">
            <a:spLocks noChangeArrowheads="1"/>
          </p:cNvSpPr>
          <p:nvPr/>
        </p:nvSpPr>
        <p:spPr bwMode="auto">
          <a:xfrm>
            <a:off x="6084888" y="1819275"/>
            <a:ext cx="1060450" cy="396875"/>
          </a:xfrm>
          <a:prstGeom prst="rect">
            <a:avLst/>
          </a:prstGeom>
          <a:noFill/>
          <a:ln w="12700">
            <a:noFill/>
            <a:miter lim="800000"/>
            <a:headEnd type="none" w="sm" len="sm"/>
            <a:tailEnd type="none" w="sm" len="sm"/>
          </a:ln>
        </p:spPr>
        <p:txBody>
          <a:bodyPr wrap="none">
            <a:spAutoFit/>
          </a:bodyPr>
          <a:lstStyle/>
          <a:p>
            <a:r>
              <a:rPr lang="cs-CZ" sz="2000"/>
              <a:t>pelyněk</a:t>
            </a:r>
          </a:p>
        </p:txBody>
      </p:sp>
      <p:sp>
        <p:nvSpPr>
          <p:cNvPr id="14355" name="Text Box 27"/>
          <p:cNvSpPr txBox="1">
            <a:spLocks noChangeArrowheads="1"/>
          </p:cNvSpPr>
          <p:nvPr/>
        </p:nvSpPr>
        <p:spPr bwMode="auto">
          <a:xfrm>
            <a:off x="6084888" y="2179638"/>
            <a:ext cx="1228725" cy="396875"/>
          </a:xfrm>
          <a:prstGeom prst="rect">
            <a:avLst/>
          </a:prstGeom>
          <a:noFill/>
          <a:ln w="12700">
            <a:noFill/>
            <a:miter lim="800000"/>
            <a:headEnd type="none" w="sm" len="sm"/>
            <a:tailEnd type="none" w="sm" len="sm"/>
          </a:ln>
        </p:spPr>
        <p:txBody>
          <a:bodyPr wrap="none">
            <a:spAutoFit/>
          </a:bodyPr>
          <a:lstStyle/>
          <a:p>
            <a:r>
              <a:rPr lang="cs-CZ" sz="2000"/>
              <a:t>ambrózie</a:t>
            </a:r>
          </a:p>
        </p:txBody>
      </p:sp>
      <p:sp>
        <p:nvSpPr>
          <p:cNvPr id="14356" name="Text Box 28"/>
          <p:cNvSpPr txBox="1">
            <a:spLocks noChangeArrowheads="1"/>
          </p:cNvSpPr>
          <p:nvPr/>
        </p:nvSpPr>
        <p:spPr bwMode="auto">
          <a:xfrm>
            <a:off x="6084888" y="476250"/>
            <a:ext cx="2001837" cy="519113"/>
          </a:xfrm>
          <a:prstGeom prst="rect">
            <a:avLst/>
          </a:prstGeom>
          <a:noFill/>
          <a:ln w="12700">
            <a:noFill/>
            <a:miter lim="800000"/>
            <a:headEnd type="none" w="sm" len="sm"/>
            <a:tailEnd type="none" w="sm" len="sm"/>
          </a:ln>
        </p:spPr>
        <p:txBody>
          <a:bodyPr wrap="none">
            <a:spAutoFit/>
          </a:bodyPr>
          <a:lstStyle/>
          <a:p>
            <a:r>
              <a:rPr lang="cs-CZ" sz="2800" b="1"/>
              <a:t>PŘÍKLADY</a:t>
            </a:r>
          </a:p>
        </p:txBody>
      </p:sp>
      <p:sp>
        <p:nvSpPr>
          <p:cNvPr id="14357" name="Line 29"/>
          <p:cNvSpPr>
            <a:spLocks noChangeShapeType="1"/>
          </p:cNvSpPr>
          <p:nvPr/>
        </p:nvSpPr>
        <p:spPr bwMode="auto">
          <a:xfrm flipV="1">
            <a:off x="5003800" y="1339850"/>
            <a:ext cx="1081088" cy="0"/>
          </a:xfrm>
          <a:prstGeom prst="line">
            <a:avLst/>
          </a:prstGeom>
          <a:noFill/>
          <a:ln w="25400">
            <a:solidFill>
              <a:schemeClr val="tx1"/>
            </a:solidFill>
            <a:round/>
            <a:headEnd type="none" w="sm" len="sm"/>
            <a:tailEnd type="none" w="sm" len="sm"/>
          </a:ln>
        </p:spPr>
        <p:txBody>
          <a:bodyPr/>
          <a:lstStyle/>
          <a:p>
            <a:endParaRPr lang="cs-CZ"/>
          </a:p>
        </p:txBody>
      </p:sp>
      <p:sp>
        <p:nvSpPr>
          <p:cNvPr id="14358" name="Line 30"/>
          <p:cNvSpPr>
            <a:spLocks noChangeShapeType="1"/>
          </p:cNvSpPr>
          <p:nvPr/>
        </p:nvSpPr>
        <p:spPr bwMode="auto">
          <a:xfrm>
            <a:off x="5003800" y="1339850"/>
            <a:ext cx="1081088" cy="360363"/>
          </a:xfrm>
          <a:prstGeom prst="line">
            <a:avLst/>
          </a:prstGeom>
          <a:noFill/>
          <a:ln w="25400">
            <a:solidFill>
              <a:schemeClr val="tx1"/>
            </a:solidFill>
            <a:round/>
            <a:headEnd type="none" w="sm" len="sm"/>
            <a:tailEnd type="none" w="sm" len="sm"/>
          </a:ln>
        </p:spPr>
        <p:txBody>
          <a:bodyPr/>
          <a:lstStyle/>
          <a:p>
            <a:endParaRPr lang="cs-CZ"/>
          </a:p>
        </p:txBody>
      </p:sp>
      <p:sp>
        <p:nvSpPr>
          <p:cNvPr id="14359" name="Line 31"/>
          <p:cNvSpPr>
            <a:spLocks noChangeShapeType="1"/>
          </p:cNvSpPr>
          <p:nvPr/>
        </p:nvSpPr>
        <p:spPr bwMode="auto">
          <a:xfrm>
            <a:off x="5003800" y="1339850"/>
            <a:ext cx="1081088" cy="720725"/>
          </a:xfrm>
          <a:prstGeom prst="line">
            <a:avLst/>
          </a:prstGeom>
          <a:noFill/>
          <a:ln w="25400">
            <a:solidFill>
              <a:schemeClr val="tx1"/>
            </a:solidFill>
            <a:round/>
            <a:headEnd type="none" w="sm" len="sm"/>
            <a:tailEnd type="none" w="sm" len="sm"/>
          </a:ln>
        </p:spPr>
        <p:txBody>
          <a:bodyPr/>
          <a:lstStyle/>
          <a:p>
            <a:endParaRPr lang="cs-CZ"/>
          </a:p>
        </p:txBody>
      </p:sp>
      <p:sp>
        <p:nvSpPr>
          <p:cNvPr id="14360" name="Line 32"/>
          <p:cNvSpPr>
            <a:spLocks noChangeShapeType="1"/>
          </p:cNvSpPr>
          <p:nvPr/>
        </p:nvSpPr>
        <p:spPr bwMode="auto">
          <a:xfrm>
            <a:off x="5003800" y="1339850"/>
            <a:ext cx="1081088" cy="1008063"/>
          </a:xfrm>
          <a:prstGeom prst="line">
            <a:avLst/>
          </a:prstGeom>
          <a:noFill/>
          <a:ln w="25400">
            <a:solidFill>
              <a:schemeClr val="tx1"/>
            </a:solidFill>
            <a:round/>
            <a:headEnd type="none" w="sm" len="sm"/>
            <a:tailEnd type="none" w="sm" len="sm"/>
          </a:ln>
        </p:spPr>
        <p:txBody>
          <a:bodyPr/>
          <a:lstStyle/>
          <a:p>
            <a:endParaRPr lang="cs-CZ"/>
          </a:p>
        </p:txBody>
      </p:sp>
      <p:sp>
        <p:nvSpPr>
          <p:cNvPr id="14361" name="Text Box 33"/>
          <p:cNvSpPr txBox="1">
            <a:spLocks noChangeArrowheads="1"/>
          </p:cNvSpPr>
          <p:nvPr/>
        </p:nvSpPr>
        <p:spPr bwMode="auto">
          <a:xfrm>
            <a:off x="6084888" y="2924175"/>
            <a:ext cx="1271587" cy="396875"/>
          </a:xfrm>
          <a:prstGeom prst="rect">
            <a:avLst/>
          </a:prstGeom>
          <a:noFill/>
          <a:ln w="12700">
            <a:noFill/>
            <a:miter lim="800000"/>
            <a:headEnd type="none" w="sm" len="sm"/>
            <a:tailEnd type="none" w="sm" len="sm"/>
          </a:ln>
        </p:spPr>
        <p:txBody>
          <a:bodyPr wrap="none">
            <a:spAutoFit/>
          </a:bodyPr>
          <a:lstStyle/>
          <a:p>
            <a:r>
              <a:rPr lang="cs-CZ" sz="2000"/>
              <a:t>Alternaria</a:t>
            </a:r>
          </a:p>
        </p:txBody>
      </p:sp>
      <p:sp>
        <p:nvSpPr>
          <p:cNvPr id="14362" name="Text Box 34"/>
          <p:cNvSpPr txBox="1">
            <a:spLocks noChangeArrowheads="1"/>
          </p:cNvSpPr>
          <p:nvPr/>
        </p:nvSpPr>
        <p:spPr bwMode="auto">
          <a:xfrm>
            <a:off x="6084888" y="3355975"/>
            <a:ext cx="1752600" cy="396875"/>
          </a:xfrm>
          <a:prstGeom prst="rect">
            <a:avLst/>
          </a:prstGeom>
          <a:noFill/>
          <a:ln w="12700">
            <a:noFill/>
            <a:miter lim="800000"/>
            <a:headEnd type="none" w="sm" len="sm"/>
            <a:tailEnd type="none" w="sm" len="sm"/>
          </a:ln>
        </p:spPr>
        <p:txBody>
          <a:bodyPr wrap="none">
            <a:spAutoFit/>
          </a:bodyPr>
          <a:lstStyle/>
          <a:p>
            <a:r>
              <a:rPr lang="cs-CZ" sz="2000"/>
              <a:t>Cladosporium</a:t>
            </a:r>
          </a:p>
        </p:txBody>
      </p:sp>
      <p:sp>
        <p:nvSpPr>
          <p:cNvPr id="14363" name="Text Box 35"/>
          <p:cNvSpPr txBox="1">
            <a:spLocks noChangeArrowheads="1"/>
          </p:cNvSpPr>
          <p:nvPr/>
        </p:nvSpPr>
        <p:spPr bwMode="auto">
          <a:xfrm>
            <a:off x="6084888" y="3787775"/>
            <a:ext cx="1428750" cy="396875"/>
          </a:xfrm>
          <a:prstGeom prst="rect">
            <a:avLst/>
          </a:prstGeom>
          <a:noFill/>
          <a:ln w="12700">
            <a:noFill/>
            <a:miter lim="800000"/>
            <a:headEnd type="none" w="sm" len="sm"/>
            <a:tailEnd type="none" w="sm" len="sm"/>
          </a:ln>
        </p:spPr>
        <p:txBody>
          <a:bodyPr wrap="none">
            <a:spAutoFit/>
          </a:bodyPr>
          <a:lstStyle/>
          <a:p>
            <a:r>
              <a:rPr lang="cs-CZ" sz="2000"/>
              <a:t>Aspergillus</a:t>
            </a:r>
          </a:p>
        </p:txBody>
      </p:sp>
      <p:sp>
        <p:nvSpPr>
          <p:cNvPr id="14364" name="Line 36"/>
          <p:cNvSpPr>
            <a:spLocks noChangeShapeType="1"/>
          </p:cNvSpPr>
          <p:nvPr/>
        </p:nvSpPr>
        <p:spPr bwMode="auto">
          <a:xfrm>
            <a:off x="5076825" y="3140075"/>
            <a:ext cx="1008063" cy="0"/>
          </a:xfrm>
          <a:prstGeom prst="line">
            <a:avLst/>
          </a:prstGeom>
          <a:noFill/>
          <a:ln w="25400">
            <a:solidFill>
              <a:schemeClr val="tx1"/>
            </a:solidFill>
            <a:round/>
            <a:headEnd type="none" w="sm" len="sm"/>
            <a:tailEnd type="none" w="sm" len="sm"/>
          </a:ln>
        </p:spPr>
        <p:txBody>
          <a:bodyPr/>
          <a:lstStyle/>
          <a:p>
            <a:endParaRPr lang="cs-CZ"/>
          </a:p>
        </p:txBody>
      </p:sp>
      <p:sp>
        <p:nvSpPr>
          <p:cNvPr id="14365" name="Line 37"/>
          <p:cNvSpPr>
            <a:spLocks noChangeShapeType="1"/>
          </p:cNvSpPr>
          <p:nvPr/>
        </p:nvSpPr>
        <p:spPr bwMode="auto">
          <a:xfrm>
            <a:off x="5076825" y="3140075"/>
            <a:ext cx="935038" cy="288925"/>
          </a:xfrm>
          <a:prstGeom prst="line">
            <a:avLst/>
          </a:prstGeom>
          <a:noFill/>
          <a:ln w="25400">
            <a:solidFill>
              <a:schemeClr val="tx1"/>
            </a:solidFill>
            <a:round/>
            <a:headEnd type="none" w="sm" len="sm"/>
            <a:tailEnd type="none" w="sm" len="sm"/>
          </a:ln>
        </p:spPr>
        <p:txBody>
          <a:bodyPr/>
          <a:lstStyle/>
          <a:p>
            <a:endParaRPr lang="cs-CZ"/>
          </a:p>
        </p:txBody>
      </p:sp>
      <p:sp>
        <p:nvSpPr>
          <p:cNvPr id="14366" name="Line 38"/>
          <p:cNvSpPr>
            <a:spLocks noChangeShapeType="1"/>
          </p:cNvSpPr>
          <p:nvPr/>
        </p:nvSpPr>
        <p:spPr bwMode="auto">
          <a:xfrm>
            <a:off x="5076825" y="3140075"/>
            <a:ext cx="1008063" cy="720725"/>
          </a:xfrm>
          <a:prstGeom prst="line">
            <a:avLst/>
          </a:prstGeom>
          <a:noFill/>
          <a:ln w="25400">
            <a:solidFill>
              <a:schemeClr val="tx1"/>
            </a:solidFill>
            <a:round/>
            <a:headEnd type="none" w="sm" len="sm"/>
            <a:tailEnd type="none" w="sm" len="sm"/>
          </a:ln>
        </p:spPr>
        <p:txBody>
          <a:bodyPr/>
          <a:lstStyle/>
          <a:p>
            <a:endParaRPr lang="cs-CZ"/>
          </a:p>
        </p:txBody>
      </p:sp>
      <p:sp>
        <p:nvSpPr>
          <p:cNvPr id="14367" name="Line 40"/>
          <p:cNvSpPr>
            <a:spLocks noChangeShapeType="1"/>
          </p:cNvSpPr>
          <p:nvPr/>
        </p:nvSpPr>
        <p:spPr bwMode="auto">
          <a:xfrm>
            <a:off x="5148263" y="4364038"/>
            <a:ext cx="863600" cy="0"/>
          </a:xfrm>
          <a:prstGeom prst="line">
            <a:avLst/>
          </a:prstGeom>
          <a:noFill/>
          <a:ln w="25400">
            <a:solidFill>
              <a:schemeClr val="tx1"/>
            </a:solidFill>
            <a:round/>
            <a:headEnd type="none" w="sm" len="sm"/>
            <a:tailEnd type="none" w="sm" len="sm"/>
          </a:ln>
        </p:spPr>
        <p:txBody>
          <a:bodyPr/>
          <a:lstStyle/>
          <a:p>
            <a:endParaRPr lang="cs-CZ"/>
          </a:p>
        </p:txBody>
      </p:sp>
      <p:sp>
        <p:nvSpPr>
          <p:cNvPr id="14368" name="Text Box 41"/>
          <p:cNvSpPr txBox="1">
            <a:spLocks noChangeArrowheads="1"/>
          </p:cNvSpPr>
          <p:nvPr/>
        </p:nvSpPr>
        <p:spPr bwMode="auto">
          <a:xfrm>
            <a:off x="6064250" y="4143375"/>
            <a:ext cx="2330450" cy="701675"/>
          </a:xfrm>
          <a:prstGeom prst="rect">
            <a:avLst/>
          </a:prstGeom>
          <a:noFill/>
          <a:ln w="12700">
            <a:noFill/>
            <a:miter lim="800000"/>
            <a:headEnd type="none" w="sm" len="sm"/>
            <a:tailEnd type="none" w="sm" len="sm"/>
          </a:ln>
        </p:spPr>
        <p:txBody>
          <a:bodyPr wrap="none">
            <a:spAutoFit/>
          </a:bodyPr>
          <a:lstStyle/>
          <a:p>
            <a:r>
              <a:rPr lang="cs-CZ" sz="2000"/>
              <a:t>Dermatophagoides</a:t>
            </a:r>
          </a:p>
          <a:p>
            <a:r>
              <a:rPr lang="cs-CZ" sz="2000"/>
              <a:t>pteronyssinus</a:t>
            </a:r>
          </a:p>
        </p:txBody>
      </p:sp>
      <p:sp>
        <p:nvSpPr>
          <p:cNvPr id="14369" name="Text Box 43"/>
          <p:cNvSpPr txBox="1">
            <a:spLocks noChangeArrowheads="1"/>
          </p:cNvSpPr>
          <p:nvPr/>
        </p:nvSpPr>
        <p:spPr bwMode="auto">
          <a:xfrm>
            <a:off x="6084888" y="4843463"/>
            <a:ext cx="2330450" cy="701675"/>
          </a:xfrm>
          <a:prstGeom prst="rect">
            <a:avLst/>
          </a:prstGeom>
          <a:noFill/>
          <a:ln w="12700">
            <a:noFill/>
            <a:miter lim="800000"/>
            <a:headEnd type="none" w="sm" len="sm"/>
            <a:tailEnd type="none" w="sm" len="sm"/>
          </a:ln>
        </p:spPr>
        <p:txBody>
          <a:bodyPr wrap="none">
            <a:spAutoFit/>
          </a:bodyPr>
          <a:lstStyle/>
          <a:p>
            <a:r>
              <a:rPr lang="cs-CZ" sz="2000"/>
              <a:t>Dermatophagoides</a:t>
            </a:r>
          </a:p>
          <a:p>
            <a:r>
              <a:rPr lang="cs-CZ" sz="2000"/>
              <a:t>farinae</a:t>
            </a:r>
          </a:p>
        </p:txBody>
      </p:sp>
      <p:sp>
        <p:nvSpPr>
          <p:cNvPr id="14370" name="Line 44"/>
          <p:cNvSpPr>
            <a:spLocks noChangeShapeType="1"/>
          </p:cNvSpPr>
          <p:nvPr/>
        </p:nvSpPr>
        <p:spPr bwMode="auto">
          <a:xfrm>
            <a:off x="5148263" y="4364038"/>
            <a:ext cx="936625" cy="720725"/>
          </a:xfrm>
          <a:prstGeom prst="line">
            <a:avLst/>
          </a:prstGeom>
          <a:noFill/>
          <a:ln w="25400">
            <a:solidFill>
              <a:schemeClr val="tx1"/>
            </a:solidFill>
            <a:round/>
            <a:headEnd type="none" w="sm" len="sm"/>
            <a:tailEnd type="none" w="sm" len="sm"/>
          </a:ln>
        </p:spPr>
        <p:txBody>
          <a:bodyPr/>
          <a:lstStyle/>
          <a:p>
            <a:endParaRPr lang="cs-CZ"/>
          </a:p>
        </p:txBody>
      </p:sp>
      <p:sp>
        <p:nvSpPr>
          <p:cNvPr id="14371" name="Text Box 45"/>
          <p:cNvSpPr txBox="1">
            <a:spLocks noChangeArrowheads="1"/>
          </p:cNvSpPr>
          <p:nvPr/>
        </p:nvSpPr>
        <p:spPr bwMode="auto">
          <a:xfrm>
            <a:off x="6084888" y="5661025"/>
            <a:ext cx="1570037" cy="396875"/>
          </a:xfrm>
          <a:prstGeom prst="rect">
            <a:avLst/>
          </a:prstGeom>
          <a:noFill/>
          <a:ln w="12700">
            <a:noFill/>
            <a:miter lim="800000"/>
            <a:headEnd type="none" w="sm" len="sm"/>
            <a:tailEnd type="none" w="sm" len="sm"/>
          </a:ln>
        </p:spPr>
        <p:txBody>
          <a:bodyPr>
            <a:spAutoFit/>
          </a:bodyPr>
          <a:lstStyle/>
          <a:p>
            <a:pPr>
              <a:spcBef>
                <a:spcPct val="50000"/>
              </a:spcBef>
            </a:pPr>
            <a:r>
              <a:rPr lang="cs-CZ" sz="2000"/>
              <a:t>kočka</a:t>
            </a:r>
          </a:p>
        </p:txBody>
      </p:sp>
      <p:sp>
        <p:nvSpPr>
          <p:cNvPr id="14372" name="Text Box 46"/>
          <p:cNvSpPr txBox="1">
            <a:spLocks noChangeArrowheads="1"/>
          </p:cNvSpPr>
          <p:nvPr/>
        </p:nvSpPr>
        <p:spPr bwMode="auto">
          <a:xfrm>
            <a:off x="6084888" y="6092825"/>
            <a:ext cx="593725" cy="396875"/>
          </a:xfrm>
          <a:prstGeom prst="rect">
            <a:avLst/>
          </a:prstGeom>
          <a:noFill/>
          <a:ln w="12700">
            <a:noFill/>
            <a:miter lim="800000"/>
            <a:headEnd type="none" w="sm" len="sm"/>
            <a:tailEnd type="none" w="sm" len="sm"/>
          </a:ln>
        </p:spPr>
        <p:txBody>
          <a:bodyPr wrap="none">
            <a:spAutoFit/>
          </a:bodyPr>
          <a:lstStyle/>
          <a:p>
            <a:r>
              <a:rPr lang="cs-CZ" sz="2000"/>
              <a:t>pes</a:t>
            </a:r>
          </a:p>
        </p:txBody>
      </p:sp>
      <p:sp>
        <p:nvSpPr>
          <p:cNvPr id="14373" name="Line 47"/>
          <p:cNvSpPr>
            <a:spLocks noChangeShapeType="1"/>
          </p:cNvSpPr>
          <p:nvPr/>
        </p:nvSpPr>
        <p:spPr bwMode="auto">
          <a:xfrm>
            <a:off x="5292725" y="5876925"/>
            <a:ext cx="792163" cy="0"/>
          </a:xfrm>
          <a:prstGeom prst="line">
            <a:avLst/>
          </a:prstGeom>
          <a:noFill/>
          <a:ln w="25400">
            <a:solidFill>
              <a:schemeClr val="tx1"/>
            </a:solidFill>
            <a:round/>
            <a:headEnd type="none" w="sm" len="sm"/>
            <a:tailEnd type="none" w="sm" len="sm"/>
          </a:ln>
        </p:spPr>
        <p:txBody>
          <a:bodyPr/>
          <a:lstStyle/>
          <a:p>
            <a:endParaRPr lang="cs-CZ"/>
          </a:p>
        </p:txBody>
      </p:sp>
      <p:sp>
        <p:nvSpPr>
          <p:cNvPr id="14374" name="Line 48"/>
          <p:cNvSpPr>
            <a:spLocks noChangeShapeType="1"/>
          </p:cNvSpPr>
          <p:nvPr/>
        </p:nvSpPr>
        <p:spPr bwMode="auto">
          <a:xfrm>
            <a:off x="5292725" y="5876925"/>
            <a:ext cx="792163" cy="431800"/>
          </a:xfrm>
          <a:prstGeom prst="line">
            <a:avLst/>
          </a:prstGeom>
          <a:noFill/>
          <a:ln w="25400">
            <a:solidFill>
              <a:schemeClr val="tx1"/>
            </a:solidFill>
            <a:round/>
            <a:headEnd type="none" w="sm" len="sm"/>
            <a:tailEnd type="none" w="sm" len="sm"/>
          </a:ln>
        </p:spPr>
        <p:txBody>
          <a:bodyPr/>
          <a:lstStyle/>
          <a:p>
            <a:endParaRPr lang="cs-CZ"/>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808038" y="3159125"/>
            <a:ext cx="2114550" cy="822325"/>
          </a:xfrm>
          <a:prstGeom prst="rect">
            <a:avLst/>
          </a:prstGeom>
          <a:noFill/>
          <a:ln w="12700">
            <a:noFill/>
            <a:miter lim="800000"/>
            <a:headEnd type="none" w="sm" len="sm"/>
            <a:tailEnd type="none" w="sm" len="sm"/>
          </a:ln>
        </p:spPr>
        <p:txBody>
          <a:bodyPr wrap="none">
            <a:spAutoFit/>
          </a:bodyPr>
          <a:lstStyle/>
          <a:p>
            <a:pPr algn="ctr"/>
            <a:r>
              <a:rPr lang="cs-CZ" b="1"/>
              <a:t>Potravinnové</a:t>
            </a:r>
          </a:p>
          <a:p>
            <a:pPr algn="ctr"/>
            <a:r>
              <a:rPr lang="cs-CZ" b="1"/>
              <a:t>alergeny</a:t>
            </a:r>
          </a:p>
        </p:txBody>
      </p:sp>
      <p:sp>
        <p:nvSpPr>
          <p:cNvPr id="15363" name="Text Box 5"/>
          <p:cNvSpPr txBox="1">
            <a:spLocks noChangeArrowheads="1"/>
          </p:cNvSpPr>
          <p:nvPr/>
        </p:nvSpPr>
        <p:spPr bwMode="auto">
          <a:xfrm>
            <a:off x="3851275" y="765175"/>
            <a:ext cx="2001838" cy="519113"/>
          </a:xfrm>
          <a:prstGeom prst="rect">
            <a:avLst/>
          </a:prstGeom>
          <a:noFill/>
          <a:ln w="12700">
            <a:noFill/>
            <a:miter lim="800000"/>
            <a:headEnd type="none" w="sm" len="sm"/>
            <a:tailEnd type="none" w="sm" len="sm"/>
          </a:ln>
        </p:spPr>
        <p:txBody>
          <a:bodyPr wrap="none">
            <a:spAutoFit/>
          </a:bodyPr>
          <a:lstStyle/>
          <a:p>
            <a:r>
              <a:rPr lang="cs-CZ" sz="2800" b="1"/>
              <a:t>PŘÍKLADY</a:t>
            </a:r>
            <a:endParaRPr lang="cs-CZ" sz="2800"/>
          </a:p>
        </p:txBody>
      </p:sp>
      <p:sp>
        <p:nvSpPr>
          <p:cNvPr id="15364" name="Text Box 6"/>
          <p:cNvSpPr txBox="1">
            <a:spLocks noChangeArrowheads="1"/>
          </p:cNvSpPr>
          <p:nvPr/>
        </p:nvSpPr>
        <p:spPr bwMode="auto">
          <a:xfrm>
            <a:off x="3851275" y="1676400"/>
            <a:ext cx="2851150" cy="2835275"/>
          </a:xfrm>
          <a:prstGeom prst="rect">
            <a:avLst/>
          </a:prstGeom>
          <a:noFill/>
          <a:ln w="12700">
            <a:noFill/>
            <a:miter lim="800000"/>
            <a:headEnd type="none" w="sm" len="sm"/>
            <a:tailEnd type="none" w="sm" len="sm"/>
          </a:ln>
        </p:spPr>
        <p:txBody>
          <a:bodyPr wrap="none">
            <a:spAutoFit/>
          </a:bodyPr>
          <a:lstStyle/>
          <a:p>
            <a:r>
              <a:rPr lang="cs-CZ" sz="2000"/>
              <a:t>kravské mléko</a:t>
            </a:r>
          </a:p>
          <a:p>
            <a:endParaRPr lang="cs-CZ" sz="2000"/>
          </a:p>
          <a:p>
            <a:r>
              <a:rPr lang="cs-CZ" sz="2000"/>
              <a:t>vajíčka</a:t>
            </a:r>
          </a:p>
          <a:p>
            <a:endParaRPr lang="cs-CZ" sz="2000"/>
          </a:p>
          <a:p>
            <a:r>
              <a:rPr lang="cs-CZ" sz="2000"/>
              <a:t>zelenina, ovoce, ořechy</a:t>
            </a:r>
          </a:p>
          <a:p>
            <a:endParaRPr lang="cs-CZ" sz="2000"/>
          </a:p>
          <a:p>
            <a:r>
              <a:rPr lang="cs-CZ" sz="2000"/>
              <a:t>ryby, mořské plody</a:t>
            </a:r>
          </a:p>
          <a:p>
            <a:endParaRPr lang="cs-CZ" sz="2000"/>
          </a:p>
          <a:p>
            <a:r>
              <a:rPr lang="cs-CZ" sz="2000"/>
              <a:t>potravinová aditiva</a:t>
            </a:r>
          </a:p>
        </p:txBody>
      </p:sp>
      <p:sp>
        <p:nvSpPr>
          <p:cNvPr id="15365" name="AutoShape 7"/>
          <p:cNvSpPr>
            <a:spLocks noChangeArrowheads="1"/>
          </p:cNvSpPr>
          <p:nvPr/>
        </p:nvSpPr>
        <p:spPr bwMode="auto">
          <a:xfrm>
            <a:off x="6516688" y="0"/>
            <a:ext cx="1008062" cy="6597650"/>
          </a:xfrm>
          <a:prstGeom prst="downArrow">
            <a:avLst>
              <a:gd name="adj1" fmla="val 50000"/>
              <a:gd name="adj2" fmla="val 163622"/>
            </a:avLst>
          </a:prstGeom>
          <a:solidFill>
            <a:schemeClr val="accent1"/>
          </a:solidFill>
          <a:ln w="12700">
            <a:solidFill>
              <a:schemeClr val="tx1"/>
            </a:solidFill>
            <a:miter lim="800000"/>
            <a:headEnd type="none" w="sm" len="sm"/>
            <a:tailEnd type="none" w="sm" len="sm"/>
          </a:ln>
        </p:spPr>
        <p:txBody>
          <a:bodyPr wrap="none" anchor="ctr"/>
          <a:lstStyle/>
          <a:p>
            <a:endParaRPr lang="cs-CZ"/>
          </a:p>
        </p:txBody>
      </p:sp>
      <p:sp>
        <p:nvSpPr>
          <p:cNvPr id="15366" name="Text Box 8"/>
          <p:cNvSpPr txBox="1">
            <a:spLocks noChangeArrowheads="1"/>
          </p:cNvSpPr>
          <p:nvPr/>
        </p:nvSpPr>
        <p:spPr bwMode="auto">
          <a:xfrm>
            <a:off x="7793038" y="4260850"/>
            <a:ext cx="914400" cy="519113"/>
          </a:xfrm>
          <a:prstGeom prst="rect">
            <a:avLst/>
          </a:prstGeom>
          <a:noFill/>
          <a:ln w="12700">
            <a:noFill/>
            <a:miter lim="800000"/>
            <a:headEnd type="none" w="sm" len="sm"/>
            <a:tailEnd type="none" w="sm" len="sm"/>
          </a:ln>
        </p:spPr>
        <p:txBody>
          <a:bodyPr wrap="none">
            <a:spAutoFit/>
          </a:bodyPr>
          <a:lstStyle/>
          <a:p>
            <a:r>
              <a:rPr lang="cs-CZ" sz="2800" b="1"/>
              <a:t>VĚK</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857250" y="2852738"/>
            <a:ext cx="3228975" cy="822325"/>
          </a:xfrm>
          <a:prstGeom prst="rect">
            <a:avLst/>
          </a:prstGeom>
          <a:noFill/>
          <a:ln w="12700">
            <a:noFill/>
            <a:miter lim="800000"/>
            <a:headEnd type="none" w="sm" len="sm"/>
            <a:tailEnd type="none" w="sm" len="sm"/>
          </a:ln>
        </p:spPr>
        <p:txBody>
          <a:bodyPr wrap="none">
            <a:spAutoFit/>
          </a:bodyPr>
          <a:lstStyle/>
          <a:p>
            <a:pPr algn="ctr"/>
            <a:r>
              <a:rPr lang="cs-CZ" b="1"/>
              <a:t>Alergeny jedu </a:t>
            </a:r>
          </a:p>
          <a:p>
            <a:pPr algn="ctr"/>
            <a:r>
              <a:rPr lang="cs-CZ" b="1"/>
              <a:t>blanokřídlého hmyzu</a:t>
            </a:r>
          </a:p>
        </p:txBody>
      </p:sp>
      <p:sp>
        <p:nvSpPr>
          <p:cNvPr id="16387" name="Text Box 5"/>
          <p:cNvSpPr txBox="1">
            <a:spLocks noChangeArrowheads="1"/>
          </p:cNvSpPr>
          <p:nvPr/>
        </p:nvSpPr>
        <p:spPr bwMode="auto">
          <a:xfrm>
            <a:off x="5343525" y="733425"/>
            <a:ext cx="2001838" cy="519113"/>
          </a:xfrm>
          <a:prstGeom prst="rect">
            <a:avLst/>
          </a:prstGeom>
          <a:noFill/>
          <a:ln w="12700">
            <a:noFill/>
            <a:miter lim="800000"/>
            <a:headEnd type="none" w="sm" len="sm"/>
            <a:tailEnd type="none" w="sm" len="sm"/>
          </a:ln>
        </p:spPr>
        <p:txBody>
          <a:bodyPr wrap="none">
            <a:spAutoFit/>
          </a:bodyPr>
          <a:lstStyle/>
          <a:p>
            <a:r>
              <a:rPr lang="cs-CZ" sz="2800" b="1"/>
              <a:t>PŘÍKLADY</a:t>
            </a:r>
            <a:endParaRPr lang="cs-CZ" sz="2800"/>
          </a:p>
        </p:txBody>
      </p:sp>
      <p:sp>
        <p:nvSpPr>
          <p:cNvPr id="16388" name="Text Box 6"/>
          <p:cNvSpPr txBox="1">
            <a:spLocks noChangeArrowheads="1"/>
          </p:cNvSpPr>
          <p:nvPr/>
        </p:nvSpPr>
        <p:spPr bwMode="auto">
          <a:xfrm>
            <a:off x="5292725" y="2397125"/>
            <a:ext cx="1157288" cy="701675"/>
          </a:xfrm>
          <a:prstGeom prst="rect">
            <a:avLst/>
          </a:prstGeom>
          <a:noFill/>
          <a:ln w="12700">
            <a:noFill/>
            <a:miter lim="800000"/>
            <a:headEnd type="none" w="sm" len="sm"/>
            <a:tailEnd type="none" w="sm" len="sm"/>
          </a:ln>
        </p:spPr>
        <p:txBody>
          <a:bodyPr wrap="none">
            <a:spAutoFit/>
          </a:bodyPr>
          <a:lstStyle/>
          <a:p>
            <a:r>
              <a:rPr lang="cs-CZ" sz="2000"/>
              <a:t>včela</a:t>
            </a:r>
          </a:p>
          <a:p>
            <a:r>
              <a:rPr lang="cs-CZ" sz="2000"/>
              <a:t>(čmelák)</a:t>
            </a:r>
          </a:p>
        </p:txBody>
      </p:sp>
      <p:sp>
        <p:nvSpPr>
          <p:cNvPr id="16389" name="Text Box 7"/>
          <p:cNvSpPr txBox="1">
            <a:spLocks noChangeArrowheads="1"/>
          </p:cNvSpPr>
          <p:nvPr/>
        </p:nvSpPr>
        <p:spPr bwMode="auto">
          <a:xfrm>
            <a:off x="5292725" y="3429000"/>
            <a:ext cx="973138" cy="701675"/>
          </a:xfrm>
          <a:prstGeom prst="rect">
            <a:avLst/>
          </a:prstGeom>
          <a:noFill/>
          <a:ln w="12700">
            <a:noFill/>
            <a:miter lim="800000"/>
            <a:headEnd type="none" w="sm" len="sm"/>
            <a:tailEnd type="none" w="sm" len="sm"/>
          </a:ln>
        </p:spPr>
        <p:txBody>
          <a:bodyPr wrap="none">
            <a:spAutoFit/>
          </a:bodyPr>
          <a:lstStyle/>
          <a:p>
            <a:r>
              <a:rPr lang="cs-CZ" sz="2000"/>
              <a:t>vosa</a:t>
            </a:r>
          </a:p>
          <a:p>
            <a:r>
              <a:rPr lang="cs-CZ" sz="2000"/>
              <a:t>(sršeň)</a:t>
            </a:r>
          </a:p>
        </p:txBody>
      </p:sp>
      <p:sp>
        <p:nvSpPr>
          <p:cNvPr id="16390" name="Line 8"/>
          <p:cNvSpPr>
            <a:spLocks noChangeShapeType="1"/>
          </p:cNvSpPr>
          <p:nvPr/>
        </p:nvSpPr>
        <p:spPr bwMode="auto">
          <a:xfrm flipV="1">
            <a:off x="4067175" y="2781300"/>
            <a:ext cx="1152525" cy="287338"/>
          </a:xfrm>
          <a:prstGeom prst="line">
            <a:avLst/>
          </a:prstGeom>
          <a:noFill/>
          <a:ln w="25400">
            <a:solidFill>
              <a:schemeClr val="tx1"/>
            </a:solidFill>
            <a:round/>
            <a:headEnd type="none" w="sm" len="sm"/>
            <a:tailEnd type="none" w="sm" len="sm"/>
          </a:ln>
        </p:spPr>
        <p:txBody>
          <a:bodyPr/>
          <a:lstStyle/>
          <a:p>
            <a:endParaRPr lang="cs-CZ"/>
          </a:p>
        </p:txBody>
      </p:sp>
      <p:sp>
        <p:nvSpPr>
          <p:cNvPr id="16391" name="Line 9"/>
          <p:cNvSpPr>
            <a:spLocks noChangeShapeType="1"/>
          </p:cNvSpPr>
          <p:nvPr/>
        </p:nvSpPr>
        <p:spPr bwMode="auto">
          <a:xfrm>
            <a:off x="4067175" y="3068638"/>
            <a:ext cx="1152525" cy="576262"/>
          </a:xfrm>
          <a:prstGeom prst="line">
            <a:avLst/>
          </a:prstGeom>
          <a:noFill/>
          <a:ln w="25400">
            <a:solidFill>
              <a:schemeClr val="tx1"/>
            </a:solidFill>
            <a:round/>
            <a:headEnd type="none" w="sm" len="sm"/>
            <a:tailEnd type="none" w="sm" len="sm"/>
          </a:ln>
        </p:spPr>
        <p:txBody>
          <a:bodyPr/>
          <a:lstStyle/>
          <a:p>
            <a:endParaRPr lang="cs-CZ"/>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1166813" y="3016250"/>
            <a:ext cx="2573337" cy="457200"/>
          </a:xfrm>
          <a:prstGeom prst="rect">
            <a:avLst/>
          </a:prstGeom>
          <a:noFill/>
          <a:ln w="12700">
            <a:noFill/>
            <a:miter lim="800000"/>
            <a:headEnd type="none" w="sm" len="sm"/>
            <a:tailEnd type="none" w="sm" len="sm"/>
          </a:ln>
        </p:spPr>
        <p:txBody>
          <a:bodyPr wrap="none">
            <a:spAutoFit/>
          </a:bodyPr>
          <a:lstStyle/>
          <a:p>
            <a:r>
              <a:rPr lang="cs-CZ" b="1"/>
              <a:t>Lékové alergeny</a:t>
            </a:r>
          </a:p>
        </p:txBody>
      </p:sp>
      <p:sp>
        <p:nvSpPr>
          <p:cNvPr id="17411" name="Text Box 5"/>
          <p:cNvSpPr txBox="1">
            <a:spLocks noChangeArrowheads="1"/>
          </p:cNvSpPr>
          <p:nvPr/>
        </p:nvSpPr>
        <p:spPr bwMode="auto">
          <a:xfrm>
            <a:off x="4643438" y="620713"/>
            <a:ext cx="2001837" cy="519112"/>
          </a:xfrm>
          <a:prstGeom prst="rect">
            <a:avLst/>
          </a:prstGeom>
          <a:noFill/>
          <a:ln w="12700">
            <a:noFill/>
            <a:miter lim="800000"/>
            <a:headEnd type="none" w="sm" len="sm"/>
            <a:tailEnd type="none" w="sm" len="sm"/>
          </a:ln>
        </p:spPr>
        <p:txBody>
          <a:bodyPr wrap="none">
            <a:spAutoFit/>
          </a:bodyPr>
          <a:lstStyle/>
          <a:p>
            <a:r>
              <a:rPr lang="cs-CZ" sz="2800" b="1"/>
              <a:t>PŘÍKLADY</a:t>
            </a:r>
          </a:p>
        </p:txBody>
      </p:sp>
      <p:sp>
        <p:nvSpPr>
          <p:cNvPr id="17412" name="Text Box 6"/>
          <p:cNvSpPr txBox="1">
            <a:spLocks noChangeArrowheads="1"/>
          </p:cNvSpPr>
          <p:nvPr/>
        </p:nvSpPr>
        <p:spPr bwMode="auto">
          <a:xfrm>
            <a:off x="4572000" y="1700213"/>
            <a:ext cx="2908300" cy="4054475"/>
          </a:xfrm>
          <a:prstGeom prst="rect">
            <a:avLst/>
          </a:prstGeom>
          <a:noFill/>
          <a:ln w="12700">
            <a:noFill/>
            <a:miter lim="800000"/>
            <a:headEnd type="none" w="sm" len="sm"/>
            <a:tailEnd type="none" w="sm" len="sm"/>
          </a:ln>
        </p:spPr>
        <p:txBody>
          <a:bodyPr wrap="none">
            <a:spAutoFit/>
          </a:bodyPr>
          <a:lstStyle/>
          <a:p>
            <a:r>
              <a:rPr lang="cs-CZ" sz="2000"/>
              <a:t>PNC, cefalosporiny</a:t>
            </a:r>
          </a:p>
          <a:p>
            <a:endParaRPr lang="cs-CZ" sz="2000"/>
          </a:p>
          <a:p>
            <a:r>
              <a:rPr lang="cs-CZ" sz="2000"/>
              <a:t>nesteroidní antiflogistika</a:t>
            </a:r>
          </a:p>
          <a:p>
            <a:endParaRPr lang="cs-CZ" sz="2000"/>
          </a:p>
          <a:p>
            <a:r>
              <a:rPr lang="cs-CZ" sz="2000"/>
              <a:t>jodové kontrastní látky</a:t>
            </a:r>
          </a:p>
          <a:p>
            <a:endParaRPr lang="cs-CZ" sz="2000"/>
          </a:p>
          <a:p>
            <a:r>
              <a:rPr lang="cs-CZ" sz="2000"/>
              <a:t>lokální anestetika</a:t>
            </a:r>
          </a:p>
          <a:p>
            <a:endParaRPr lang="cs-CZ" sz="2000"/>
          </a:p>
          <a:p>
            <a:r>
              <a:rPr lang="cs-CZ" sz="2000"/>
              <a:t>periferní myorelaxancia</a:t>
            </a:r>
          </a:p>
          <a:p>
            <a:endParaRPr lang="cs-CZ" sz="2000"/>
          </a:p>
          <a:p>
            <a:r>
              <a:rPr lang="cs-CZ" sz="2000"/>
              <a:t>latex</a:t>
            </a:r>
          </a:p>
          <a:p>
            <a:endParaRPr lang="cs-CZ" sz="2000"/>
          </a:p>
          <a:p>
            <a:r>
              <a:rPr lang="cs-CZ" sz="2000"/>
              <a:t>etylénoxid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11188" y="476250"/>
            <a:ext cx="7848600" cy="1143000"/>
          </a:xfrm>
        </p:spPr>
        <p:txBody>
          <a:bodyPr/>
          <a:lstStyle/>
          <a:p>
            <a:r>
              <a:rPr lang="cs-CZ" sz="4000" b="1" smtClean="0">
                <a:solidFill>
                  <a:schemeClr val="tx1"/>
                </a:solidFill>
                <a:latin typeface="Arial" pitchFamily="34" charset="0"/>
              </a:rPr>
              <a:t>Diagnostika alergie</a:t>
            </a:r>
            <a:br>
              <a:rPr lang="cs-CZ" sz="4000" b="1" smtClean="0">
                <a:solidFill>
                  <a:schemeClr val="tx1"/>
                </a:solidFill>
                <a:latin typeface="Arial" pitchFamily="34" charset="0"/>
              </a:rPr>
            </a:br>
            <a:endParaRPr lang="de-AT" sz="4000" b="1" smtClean="0">
              <a:solidFill>
                <a:schemeClr val="tx1"/>
              </a:solidFill>
              <a:latin typeface="Arial" pitchFamily="34" charset="0"/>
            </a:endParaRPr>
          </a:p>
        </p:txBody>
      </p:sp>
      <p:sp>
        <p:nvSpPr>
          <p:cNvPr id="74755" name="Text Box 3"/>
          <p:cNvSpPr txBox="1">
            <a:spLocks noChangeArrowheads="1"/>
          </p:cNvSpPr>
          <p:nvPr/>
        </p:nvSpPr>
        <p:spPr bwMode="auto">
          <a:xfrm>
            <a:off x="2555875" y="2206625"/>
            <a:ext cx="3570288" cy="863600"/>
          </a:xfrm>
          <a:prstGeom prst="rect">
            <a:avLst/>
          </a:prstGeom>
          <a:noFill/>
          <a:ln w="9525">
            <a:solidFill>
              <a:schemeClr val="tx1"/>
            </a:solidFill>
            <a:miter lim="800000"/>
            <a:headEnd/>
            <a:tailEnd/>
          </a:ln>
        </p:spPr>
        <p:txBody>
          <a:bodyPr>
            <a:spAutoFit/>
          </a:bodyPr>
          <a:lstStyle/>
          <a:p>
            <a:pPr algn="ctr" eaLnBrk="1" hangingPunct="1">
              <a:spcBef>
                <a:spcPct val="50000"/>
              </a:spcBef>
            </a:pPr>
            <a:r>
              <a:rPr lang="de-AT" sz="2000" b="1">
                <a:latin typeface="Arial" pitchFamily="34" charset="0"/>
              </a:rPr>
              <a:t>Anamn</a:t>
            </a:r>
            <a:r>
              <a:rPr lang="cs-CZ" sz="2000" b="1">
                <a:latin typeface="Arial" pitchFamily="34" charset="0"/>
              </a:rPr>
              <a:t>éza</a:t>
            </a:r>
          </a:p>
          <a:p>
            <a:pPr algn="ctr" eaLnBrk="1" hangingPunct="1">
              <a:spcBef>
                <a:spcPct val="50000"/>
              </a:spcBef>
            </a:pPr>
            <a:r>
              <a:rPr lang="cs-CZ" sz="2000" b="1">
                <a:latin typeface="Arial" pitchFamily="34" charset="0"/>
              </a:rPr>
              <a:t>Klinické vyšetření</a:t>
            </a:r>
            <a:endParaRPr lang="de-AT" sz="2000" b="1">
              <a:latin typeface="Arial" pitchFamily="34" charset="0"/>
            </a:endParaRPr>
          </a:p>
        </p:txBody>
      </p:sp>
      <p:sp>
        <p:nvSpPr>
          <p:cNvPr id="74756" name="Text Box 4"/>
          <p:cNvSpPr txBox="1">
            <a:spLocks noChangeArrowheads="1"/>
          </p:cNvSpPr>
          <p:nvPr/>
        </p:nvSpPr>
        <p:spPr bwMode="auto">
          <a:xfrm>
            <a:off x="2555875" y="3343275"/>
            <a:ext cx="3570288" cy="406400"/>
          </a:xfrm>
          <a:prstGeom prst="rect">
            <a:avLst/>
          </a:prstGeom>
          <a:noFill/>
          <a:ln w="9525">
            <a:solidFill>
              <a:schemeClr val="tx1"/>
            </a:solidFill>
            <a:miter lim="800000"/>
            <a:headEnd/>
            <a:tailEnd/>
          </a:ln>
        </p:spPr>
        <p:txBody>
          <a:bodyPr>
            <a:spAutoFit/>
          </a:bodyPr>
          <a:lstStyle/>
          <a:p>
            <a:pPr algn="ctr" eaLnBrk="1" hangingPunct="1">
              <a:spcBef>
                <a:spcPct val="50000"/>
              </a:spcBef>
            </a:pPr>
            <a:r>
              <a:rPr lang="cs-CZ" sz="2000" b="1">
                <a:latin typeface="Arial" pitchFamily="34" charset="0"/>
              </a:rPr>
              <a:t>Kožní testy</a:t>
            </a:r>
            <a:endParaRPr lang="de-AT" sz="2000" b="1">
              <a:latin typeface="Arial" pitchFamily="34" charset="0"/>
            </a:endParaRPr>
          </a:p>
        </p:txBody>
      </p:sp>
      <p:sp>
        <p:nvSpPr>
          <p:cNvPr id="74757" name="Text Box 5"/>
          <p:cNvSpPr txBox="1">
            <a:spLocks noChangeArrowheads="1"/>
          </p:cNvSpPr>
          <p:nvPr/>
        </p:nvSpPr>
        <p:spPr bwMode="auto">
          <a:xfrm>
            <a:off x="2555875" y="4221163"/>
            <a:ext cx="3570288" cy="406400"/>
          </a:xfrm>
          <a:prstGeom prst="rect">
            <a:avLst/>
          </a:prstGeom>
          <a:noFill/>
          <a:ln w="9525">
            <a:solidFill>
              <a:schemeClr val="tx1"/>
            </a:solidFill>
            <a:miter lim="800000"/>
            <a:headEnd/>
            <a:tailEnd/>
          </a:ln>
        </p:spPr>
        <p:txBody>
          <a:bodyPr>
            <a:spAutoFit/>
          </a:bodyPr>
          <a:lstStyle/>
          <a:p>
            <a:pPr algn="ctr" eaLnBrk="1" hangingPunct="1">
              <a:spcBef>
                <a:spcPct val="50000"/>
              </a:spcBef>
            </a:pPr>
            <a:r>
              <a:rPr lang="cs-CZ" sz="2000" b="1">
                <a:latin typeface="Arial" pitchFamily="34" charset="0"/>
              </a:rPr>
              <a:t>Vyšetření spec. IgE v séru</a:t>
            </a:r>
            <a:endParaRPr lang="de-AT" sz="2000" b="1">
              <a:latin typeface="Arial" pitchFamily="34" charset="0"/>
            </a:endParaRPr>
          </a:p>
        </p:txBody>
      </p:sp>
      <p:sp>
        <p:nvSpPr>
          <p:cNvPr id="74758" name="Text Box 6"/>
          <p:cNvSpPr txBox="1">
            <a:spLocks noChangeArrowheads="1"/>
          </p:cNvSpPr>
          <p:nvPr/>
        </p:nvSpPr>
        <p:spPr bwMode="auto">
          <a:xfrm>
            <a:off x="1855788" y="5486400"/>
            <a:ext cx="4975225" cy="406400"/>
          </a:xfrm>
          <a:prstGeom prst="rect">
            <a:avLst/>
          </a:prstGeom>
          <a:noFill/>
          <a:ln w="9525">
            <a:solidFill>
              <a:schemeClr val="tx1"/>
            </a:solidFill>
            <a:miter lim="800000"/>
            <a:headEnd/>
            <a:tailEnd/>
          </a:ln>
        </p:spPr>
        <p:txBody>
          <a:bodyPr>
            <a:spAutoFit/>
          </a:bodyPr>
          <a:lstStyle/>
          <a:p>
            <a:pPr algn="ctr" eaLnBrk="1" hangingPunct="1">
              <a:spcBef>
                <a:spcPct val="50000"/>
              </a:spcBef>
            </a:pPr>
            <a:r>
              <a:rPr lang="cs-CZ" sz="2000" b="1">
                <a:latin typeface="Arial" pitchFamily="34" charset="0"/>
              </a:rPr>
              <a:t>Provokační a eliminační testy</a:t>
            </a:r>
            <a:endParaRPr lang="de-AT" sz="2000" b="1">
              <a:latin typeface="Arial" pitchFamily="34" charset="0"/>
            </a:endParaRPr>
          </a:p>
        </p:txBody>
      </p:sp>
      <p:cxnSp>
        <p:nvCxnSpPr>
          <p:cNvPr id="74759" name="AutoShape 7"/>
          <p:cNvCxnSpPr>
            <a:cxnSpLocks noChangeShapeType="1"/>
            <a:stCxn id="74755" idx="2"/>
            <a:endCxn id="74756" idx="0"/>
          </p:cNvCxnSpPr>
          <p:nvPr/>
        </p:nvCxnSpPr>
        <p:spPr bwMode="auto">
          <a:xfrm>
            <a:off x="4341813" y="3070225"/>
            <a:ext cx="0" cy="273050"/>
          </a:xfrm>
          <a:prstGeom prst="straightConnector1">
            <a:avLst/>
          </a:prstGeom>
          <a:noFill/>
          <a:ln w="19050">
            <a:solidFill>
              <a:schemeClr val="tx1"/>
            </a:solidFill>
            <a:round/>
            <a:headEnd/>
            <a:tailEnd type="triangle" w="med" len="med"/>
          </a:ln>
        </p:spPr>
      </p:cxnSp>
      <p:cxnSp>
        <p:nvCxnSpPr>
          <p:cNvPr id="74760" name="AutoShape 8"/>
          <p:cNvCxnSpPr>
            <a:cxnSpLocks noChangeShapeType="1"/>
            <a:stCxn id="74756" idx="2"/>
            <a:endCxn id="74757" idx="0"/>
          </p:cNvCxnSpPr>
          <p:nvPr/>
        </p:nvCxnSpPr>
        <p:spPr bwMode="auto">
          <a:xfrm>
            <a:off x="4341813" y="3749675"/>
            <a:ext cx="0" cy="471488"/>
          </a:xfrm>
          <a:prstGeom prst="straightConnector1">
            <a:avLst/>
          </a:prstGeom>
          <a:noFill/>
          <a:ln w="19050">
            <a:solidFill>
              <a:schemeClr val="tx1"/>
            </a:solidFill>
            <a:round/>
            <a:headEnd/>
            <a:tailEnd type="triangle" w="med" len="med"/>
          </a:ln>
        </p:spPr>
      </p:cxnSp>
      <p:cxnSp>
        <p:nvCxnSpPr>
          <p:cNvPr id="74761" name="AutoShape 9"/>
          <p:cNvCxnSpPr>
            <a:cxnSpLocks noChangeShapeType="1"/>
            <a:stCxn id="74757" idx="2"/>
            <a:endCxn id="74758" idx="0"/>
          </p:cNvCxnSpPr>
          <p:nvPr/>
        </p:nvCxnSpPr>
        <p:spPr bwMode="auto">
          <a:xfrm>
            <a:off x="4341813" y="4627563"/>
            <a:ext cx="1587" cy="858837"/>
          </a:xfrm>
          <a:prstGeom prst="straightConnector1">
            <a:avLst/>
          </a:prstGeom>
          <a:noFill/>
          <a:ln w="19050">
            <a:solidFill>
              <a:schemeClr val="tx1"/>
            </a:solidFill>
            <a:round/>
            <a:headEnd/>
            <a:tailEnd type="triangle" w="med" len="me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55"/>
                                        </p:tgtEl>
                                        <p:attrNameLst>
                                          <p:attrName>style.visibility</p:attrName>
                                        </p:attrNameLst>
                                      </p:cBhvr>
                                      <p:to>
                                        <p:strVal val="visible"/>
                                      </p:to>
                                    </p:set>
                                    <p:animEffect transition="in" filter="blinds(horizontal)">
                                      <p:cBhvr>
                                        <p:cTn id="7" dur="500"/>
                                        <p:tgtEl>
                                          <p:spTgt spid="747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4759"/>
                                        </p:tgtEl>
                                        <p:attrNameLst>
                                          <p:attrName>style.visibility</p:attrName>
                                        </p:attrNameLst>
                                      </p:cBhvr>
                                      <p:to>
                                        <p:strVal val="visible"/>
                                      </p:to>
                                    </p:set>
                                    <p:animEffect transition="in" filter="blinds(horizontal)">
                                      <p:cBhvr>
                                        <p:cTn id="12" dur="500"/>
                                        <p:tgtEl>
                                          <p:spTgt spid="74759"/>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4756"/>
                                        </p:tgtEl>
                                        <p:attrNameLst>
                                          <p:attrName>style.visibility</p:attrName>
                                        </p:attrNameLst>
                                      </p:cBhvr>
                                      <p:to>
                                        <p:strVal val="visible"/>
                                      </p:to>
                                    </p:set>
                                    <p:animEffect transition="in" filter="blinds(horizontal)">
                                      <p:cBhvr>
                                        <p:cTn id="15" dur="500"/>
                                        <p:tgtEl>
                                          <p:spTgt spid="74756"/>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74760"/>
                                        </p:tgtEl>
                                        <p:attrNameLst>
                                          <p:attrName>style.visibility</p:attrName>
                                        </p:attrNameLst>
                                      </p:cBhvr>
                                      <p:to>
                                        <p:strVal val="visible"/>
                                      </p:to>
                                    </p:set>
                                    <p:animEffect transition="in" filter="blinds(horizontal)">
                                      <p:cBhvr>
                                        <p:cTn id="20" dur="500"/>
                                        <p:tgtEl>
                                          <p:spTgt spid="74760"/>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74757"/>
                                        </p:tgtEl>
                                        <p:attrNameLst>
                                          <p:attrName>style.visibility</p:attrName>
                                        </p:attrNameLst>
                                      </p:cBhvr>
                                      <p:to>
                                        <p:strVal val="visible"/>
                                      </p:to>
                                    </p:set>
                                    <p:animEffect transition="in" filter="blinds(horizontal)">
                                      <p:cBhvr>
                                        <p:cTn id="23" dur="500"/>
                                        <p:tgtEl>
                                          <p:spTgt spid="74757"/>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74761"/>
                                        </p:tgtEl>
                                        <p:attrNameLst>
                                          <p:attrName>style.visibility</p:attrName>
                                        </p:attrNameLst>
                                      </p:cBhvr>
                                      <p:to>
                                        <p:strVal val="visible"/>
                                      </p:to>
                                    </p:set>
                                    <p:animEffect transition="in" filter="blinds(horizontal)">
                                      <p:cBhvr>
                                        <p:cTn id="28" dur="500"/>
                                        <p:tgtEl>
                                          <p:spTgt spid="74761"/>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74758"/>
                                        </p:tgtEl>
                                        <p:attrNameLst>
                                          <p:attrName>style.visibility</p:attrName>
                                        </p:attrNameLst>
                                      </p:cBhvr>
                                      <p:to>
                                        <p:strVal val="visible"/>
                                      </p:to>
                                    </p:set>
                                    <p:animEffect transition="in" filter="blinds(horizontal)">
                                      <p:cBhvr>
                                        <p:cTn id="31" dur="500"/>
                                        <p:tgtEl>
                                          <p:spTgt spid="747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animBg="1"/>
      <p:bldP spid="74756" grpId="0" animBg="1"/>
      <p:bldP spid="74757" grpId="0" animBg="1"/>
      <p:bldP spid="7475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8" name="spt_out_indeo_mpeg2video.mpg">
            <a:hlinkClick r:id="" action="ppaction://media"/>
          </p:cNvPr>
          <p:cNvPicPr>
            <a:picLocks noRot="1" noChangeAspect="1" noChangeArrowheads="1"/>
          </p:cNvPicPr>
          <p:nvPr>
            <a:videoFile r:link="rId1"/>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318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93188"/>
                </p:tgtEl>
              </p:cMediaNode>
            </p:video>
            <p:seq concurrent="1" nextAc="seek">
              <p:cTn id="8" restart="whenNotActive" fill="hold" evtFilter="cancelBubble" nodeType="interactiveSeq">
                <p:stCondLst>
                  <p:cond evt="onClick" delay="0">
                    <p:tgtEl>
                      <p:spTgt spid="9318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3188"/>
                                        </p:tgtEl>
                                      </p:cBhvr>
                                    </p:cmd>
                                  </p:childTnLst>
                                </p:cTn>
                              </p:par>
                            </p:childTnLst>
                          </p:cTn>
                        </p:par>
                      </p:childTnLst>
                    </p:cTn>
                  </p:par>
                </p:childTnLst>
              </p:cTn>
              <p:nextCondLst>
                <p:cond evt="onClick" delay="0">
                  <p:tgtEl>
                    <p:spTgt spid="93188"/>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539750" y="5084763"/>
            <a:ext cx="7772400" cy="1143000"/>
          </a:xfrm>
        </p:spPr>
        <p:txBody>
          <a:bodyPr/>
          <a:lstStyle/>
          <a:p>
            <a:r>
              <a:rPr lang="cs-CZ" sz="2400" smtClean="0">
                <a:solidFill>
                  <a:srgbClr val="00CC00"/>
                </a:solidFill>
                <a:latin typeface="Arial" pitchFamily="34" charset="0"/>
              </a:rPr>
              <a:t>Imunopatologická reakce pozdního typu </a:t>
            </a:r>
            <a:br>
              <a:rPr lang="cs-CZ" sz="2400" smtClean="0">
                <a:solidFill>
                  <a:srgbClr val="00CC00"/>
                </a:solidFill>
                <a:latin typeface="Arial" pitchFamily="34" charset="0"/>
              </a:rPr>
            </a:br>
            <a:r>
              <a:rPr lang="cs-CZ" sz="2400" smtClean="0">
                <a:solidFill>
                  <a:srgbClr val="00CC00"/>
                </a:solidFill>
                <a:latin typeface="Arial" pitchFamily="34" charset="0"/>
              </a:rPr>
              <a:t>(reakce typu IV), kontaktní alergie kožní a slizniční.</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Imunopatologická reakce založená na protilátkách IgE - atopie (reakce typu I).</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Alergeny. Příčiny vzniku, klinické projevy a diagnostika alergických onemocnění. </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chemeClr val="bg1"/>
                </a:solidFill>
                <a:latin typeface="Arial" pitchFamily="34" charset="0"/>
              </a:rPr>
              <a:t>Anafylaxe (mechanismus vzniku, klinické projevy) a její léčba.</a:t>
            </a:r>
            <a:br>
              <a:rPr lang="cs-CZ" sz="2400" smtClean="0">
                <a:solidFill>
                  <a:schemeClr val="bg1"/>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Příklady onemocnění založených na imunopatologické reakci I. typu a jejich léčba.</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Alergie na léky.</a:t>
            </a:r>
          </a:p>
        </p:txBody>
      </p:sp>
      <p:sp>
        <p:nvSpPr>
          <p:cNvPr id="20483" name="Rectangle 3"/>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849313"/>
            <a:ext cx="9144000" cy="701675"/>
          </a:xfrm>
          <a:prstGeom prst="rect">
            <a:avLst/>
          </a:prstGeom>
          <a:noFill/>
          <a:ln w="9525">
            <a:noFill/>
            <a:miter lim="800000"/>
            <a:headEnd/>
            <a:tailEnd/>
          </a:ln>
        </p:spPr>
        <p:txBody>
          <a:bodyPr>
            <a:spAutoFit/>
          </a:bodyPr>
          <a:lstStyle/>
          <a:p>
            <a:pPr algn="ctr" eaLnBrk="1" hangingPunct="1"/>
            <a:r>
              <a:rPr lang="cs-CZ" sz="4000" b="1">
                <a:latin typeface="Arial" pitchFamily="34" charset="0"/>
              </a:rPr>
              <a:t>Anafylaktická reakce</a:t>
            </a:r>
            <a:r>
              <a:rPr lang="en-US" sz="4000">
                <a:latin typeface="Arial" pitchFamily="34" charset="0"/>
              </a:rPr>
              <a:t> </a:t>
            </a:r>
          </a:p>
        </p:txBody>
      </p:sp>
      <p:graphicFrame>
        <p:nvGraphicFramePr>
          <p:cNvPr id="100444" name="Group 92"/>
          <p:cNvGraphicFramePr>
            <a:graphicFrameLocks noGrp="1"/>
          </p:cNvGraphicFramePr>
          <p:nvPr/>
        </p:nvGraphicFramePr>
        <p:xfrm>
          <a:off x="250825" y="1628775"/>
          <a:ext cx="8674100" cy="4049460"/>
        </p:xfrm>
        <a:graphic>
          <a:graphicData uri="http://schemas.openxmlformats.org/drawingml/2006/table">
            <a:tbl>
              <a:tblPr/>
              <a:tblGrid>
                <a:gridCol w="904875"/>
                <a:gridCol w="2273300"/>
                <a:gridCol w="1260475"/>
                <a:gridCol w="1773238"/>
                <a:gridCol w="2462212"/>
              </a:tblGrid>
              <a:tr h="59213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1" i="0" u="none" strike="noStrike" cap="none" normalizeH="0" baseline="0" smtClean="0">
                          <a:ln>
                            <a:noFill/>
                          </a:ln>
                          <a:solidFill>
                            <a:schemeClr val="tx1"/>
                          </a:solidFill>
                          <a:effectLst/>
                          <a:latin typeface="Arial" pitchFamily="34" charset="0"/>
                        </a:rPr>
                        <a:t>Stupeň</a:t>
                      </a:r>
                      <a:endParaRPr kumimoji="0" lang="en-US" sz="1600" b="1"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1" i="0" u="none" strike="noStrike" cap="none" normalizeH="0" baseline="0" smtClean="0">
                          <a:ln>
                            <a:noFill/>
                          </a:ln>
                          <a:solidFill>
                            <a:schemeClr val="tx1"/>
                          </a:solidFill>
                          <a:effectLst/>
                          <a:latin typeface="Arial" pitchFamily="34" charset="0"/>
                        </a:rPr>
                        <a:t>Kůže</a:t>
                      </a:r>
                      <a:endParaRPr kumimoji="0" lang="en-US" sz="1600" b="1"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GI-</a:t>
                      </a:r>
                      <a:r>
                        <a:rPr kumimoji="0" lang="cs-CZ" sz="1600" b="1" i="0" u="none" strike="noStrike" cap="none" normalizeH="0" baseline="0" smtClean="0">
                          <a:ln>
                            <a:noFill/>
                          </a:ln>
                          <a:solidFill>
                            <a:schemeClr val="tx1"/>
                          </a:solidFill>
                          <a:effectLst/>
                          <a:latin typeface="Arial" pitchFamily="34" charset="0"/>
                        </a:rPr>
                        <a:t>t</a:t>
                      </a:r>
                      <a:r>
                        <a:rPr kumimoji="0" lang="en-US" sz="1600" b="1" i="0" u="none" strike="noStrike" cap="none" normalizeH="0" baseline="0" smtClean="0">
                          <a:ln>
                            <a:noFill/>
                          </a:ln>
                          <a:solidFill>
                            <a:schemeClr val="tx1"/>
                          </a:solidFill>
                          <a:effectLst/>
                          <a:latin typeface="Arial" pitchFamily="34" charset="0"/>
                        </a:rPr>
                        <a:t>rakt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Respira</a:t>
                      </a:r>
                      <a:r>
                        <a:rPr kumimoji="0" lang="cs-CZ" sz="1600" b="1" i="0" u="none" strike="noStrike" cap="none" normalizeH="0" baseline="0" smtClean="0">
                          <a:ln>
                            <a:noFill/>
                          </a:ln>
                          <a:solidFill>
                            <a:schemeClr val="tx1"/>
                          </a:solidFill>
                          <a:effectLst/>
                          <a:latin typeface="Arial" pitchFamily="34" charset="0"/>
                        </a:rPr>
                        <a:t>ční t</a:t>
                      </a:r>
                      <a:r>
                        <a:rPr kumimoji="0" lang="en-US" sz="1600" b="1" i="0" u="none" strike="noStrike" cap="none" normalizeH="0" baseline="0" smtClean="0">
                          <a:ln>
                            <a:noFill/>
                          </a:ln>
                          <a:solidFill>
                            <a:schemeClr val="tx1"/>
                          </a:solidFill>
                          <a:effectLst/>
                          <a:latin typeface="Arial" pitchFamily="34" charset="0"/>
                        </a:rPr>
                        <a:t>rakt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1" i="0" u="none" strike="noStrike" cap="none" normalizeH="0" baseline="0" smtClean="0">
                          <a:ln>
                            <a:noFill/>
                          </a:ln>
                          <a:solidFill>
                            <a:schemeClr val="tx1"/>
                          </a:solidFill>
                          <a:effectLst/>
                          <a:latin typeface="Arial" pitchFamily="34" charset="0"/>
                        </a:rPr>
                        <a:t>Oběhový systém</a:t>
                      </a:r>
                      <a:endParaRPr kumimoji="0" lang="en-US" sz="1600" b="1"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63658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I</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Svědění, urtikárie, zarudnutí, angioedém</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de-AT" sz="1600" b="0" i="0" u="none" strike="noStrike" cap="none" normalizeH="0" baseline="0" smtClean="0">
                          <a:ln>
                            <a:noFill/>
                          </a:ln>
                          <a:solidFill>
                            <a:srgbClr val="CCFFFF"/>
                          </a:solidFill>
                          <a:effectLst/>
                          <a:latin typeface="Arial" pitchFamily="34" charset="0"/>
                        </a:rPr>
                        <a:t>-</a:t>
                      </a:r>
                      <a:endParaRPr kumimoji="0" lang="de-DE" sz="1600" b="0" i="0" u="none" strike="noStrike" cap="none" normalizeH="0" baseline="0" smtClean="0">
                        <a:ln>
                          <a:noFill/>
                        </a:ln>
                        <a:solidFill>
                          <a:srgbClr val="CCFFFF"/>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de-AT" sz="1600" b="0" i="0" u="none" strike="noStrike" cap="none" normalizeH="0" baseline="0" smtClean="0">
                          <a:ln>
                            <a:noFill/>
                          </a:ln>
                          <a:solidFill>
                            <a:schemeClr val="tx1"/>
                          </a:solidFill>
                          <a:effectLst/>
                          <a:latin typeface="Arial" pitchFamily="34" charset="0"/>
                        </a:rPr>
                        <a:t>-</a:t>
                      </a:r>
                      <a:endParaRPr kumimoji="0" lang="de-DE"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de-AT" sz="1600" b="0" i="0" u="none" strike="noStrike" cap="none" normalizeH="0" baseline="0" smtClean="0">
                          <a:ln>
                            <a:noFill/>
                          </a:ln>
                          <a:solidFill>
                            <a:schemeClr val="tx1"/>
                          </a:solidFill>
                          <a:effectLst/>
                          <a:latin typeface="Arial" pitchFamily="34" charset="0"/>
                        </a:rPr>
                        <a:t>-</a:t>
                      </a:r>
                      <a:endParaRPr kumimoji="0" lang="de-DE"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108743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II</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Svědění, urtikárie, zarudnutí, angioedém</a:t>
                      </a:r>
                      <a:r>
                        <a:rPr kumimoji="0" lang="en-US" sz="1600" b="0" i="0" u="none" strike="noStrike" cap="none" normalizeH="0" baseline="0" smtClean="0">
                          <a:ln>
                            <a:noFill/>
                          </a:ln>
                          <a:solidFill>
                            <a:schemeClr val="tx1"/>
                          </a:solidFill>
                          <a:effectLst/>
                          <a:latin typeface="Arial"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Arial" pitchFamily="34" charset="0"/>
                        </a:rPr>
                        <a:t>Nausea</a:t>
                      </a:r>
                      <a:r>
                        <a:rPr kumimoji="0" lang="cs-CZ" sz="1600" b="0" i="0" u="none" strike="noStrike" cap="none" normalizeH="0" baseline="0" smtClean="0">
                          <a:ln>
                            <a:noFill/>
                          </a:ln>
                          <a:solidFill>
                            <a:schemeClr val="tx1"/>
                          </a:solidFill>
                          <a:effectLst/>
                          <a:latin typeface="Arial" pitchFamily="34" charset="0"/>
                        </a:rPr>
                        <a:t>, křeče</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Arial" pitchFamily="34" charset="0"/>
                        </a:rPr>
                        <a:t>Rhinorrh</a:t>
                      </a:r>
                      <a:r>
                        <a:rPr kumimoji="0" lang="cs-CZ" sz="1600" b="0" i="0" u="none" strike="noStrike" cap="none" normalizeH="0" baseline="0" smtClean="0">
                          <a:ln>
                            <a:noFill/>
                          </a:ln>
                          <a:solidFill>
                            <a:schemeClr val="tx1"/>
                          </a:solidFill>
                          <a:effectLst/>
                          <a:latin typeface="Arial" pitchFamily="34" charset="0"/>
                        </a:rPr>
                        <a:t>oea, dyspnea</a:t>
                      </a:r>
                      <a:endParaRPr kumimoji="0" lang="en-US" sz="16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Arial" pitchFamily="34" charset="0"/>
                        </a:rPr>
                        <a:t>Tachykardie</a:t>
                      </a:r>
                      <a:r>
                        <a:rPr kumimoji="0" lang="cs-CZ" sz="1600" b="0" i="0" u="none" strike="noStrike" cap="none" normalizeH="0" baseline="0" smtClean="0">
                          <a:ln>
                            <a:noFill/>
                          </a:ln>
                          <a:solidFill>
                            <a:schemeClr val="tx1"/>
                          </a:solidFill>
                          <a:effectLst/>
                          <a:latin typeface="Arial" pitchFamily="34" charset="0"/>
                        </a:rPr>
                        <a:t>, arytmie, pokles TK</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III</a:t>
                      </a:r>
                    </a:p>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1600" b="1"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Svědění, urtikárie, zarudnutí, angioedém</a:t>
                      </a:r>
                      <a:r>
                        <a:rPr kumimoji="0" lang="en-US" sz="1600" b="0" i="0" u="none" strike="noStrike" cap="none" normalizeH="0" baseline="0" smtClean="0">
                          <a:ln>
                            <a:noFill/>
                          </a:ln>
                          <a:solidFill>
                            <a:schemeClr val="tx1"/>
                          </a:solidFill>
                          <a:effectLst/>
                          <a:latin typeface="Arial"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Průjmy</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Edém laryngu, </a:t>
                      </a:r>
                      <a:endParaRPr kumimoji="0" lang="en-US" sz="16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b</a:t>
                      </a:r>
                      <a:r>
                        <a:rPr kumimoji="0" lang="en-US" sz="1600" b="0" i="0" u="none" strike="noStrike" cap="none" normalizeH="0" baseline="0" smtClean="0">
                          <a:ln>
                            <a:noFill/>
                          </a:ln>
                          <a:solidFill>
                            <a:schemeClr val="tx1"/>
                          </a:solidFill>
                          <a:effectLst/>
                          <a:latin typeface="Arial" pitchFamily="34" charset="0"/>
                        </a:rPr>
                        <a:t>ronchospasmus</a:t>
                      </a:r>
                    </a:p>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Oběhový šok, mdloby</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IV</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Svědění, urtikárie, zarudnutí, angioedém</a:t>
                      </a:r>
                      <a:r>
                        <a:rPr kumimoji="0" lang="en-US" sz="1600" b="0" i="0" u="none" strike="noStrike" cap="none" normalizeH="0" baseline="0" smtClean="0">
                          <a:ln>
                            <a:noFill/>
                          </a:ln>
                          <a:solidFill>
                            <a:schemeClr val="tx1"/>
                          </a:solidFill>
                          <a:effectLst/>
                          <a:latin typeface="Arial"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Průjmy</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Zástava dechu </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Zástava srdeční činnosti</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45" name="Text Box 41"/>
          <p:cNvSpPr txBox="1">
            <a:spLocks noChangeArrowheads="1"/>
          </p:cNvSpPr>
          <p:nvPr/>
        </p:nvSpPr>
        <p:spPr bwMode="auto">
          <a:xfrm>
            <a:off x="2576513" y="6356350"/>
            <a:ext cx="4003675" cy="549275"/>
          </a:xfrm>
          <a:prstGeom prst="rect">
            <a:avLst/>
          </a:prstGeom>
          <a:noFill/>
          <a:ln w="9525">
            <a:noFill/>
            <a:miter lim="800000"/>
            <a:headEnd/>
            <a:tailEnd/>
          </a:ln>
        </p:spPr>
        <p:txBody>
          <a:bodyPr>
            <a:spAutoFit/>
          </a:bodyPr>
          <a:lstStyle/>
          <a:p>
            <a:pPr algn="ctr" eaLnBrk="1" hangingPunct="1">
              <a:spcBef>
                <a:spcPct val="50000"/>
              </a:spcBef>
            </a:pPr>
            <a:endParaRPr lang="de-DE" sz="1200">
              <a:solidFill>
                <a:schemeClr val="bg1"/>
              </a:solidFill>
              <a:latin typeface="Arial" pitchFamily="34" charset="0"/>
            </a:endParaRPr>
          </a:p>
          <a:p>
            <a:pPr algn="ctr" eaLnBrk="1" hangingPunct="1">
              <a:spcBef>
                <a:spcPct val="50000"/>
              </a:spcBef>
            </a:pPr>
            <a:endParaRPr lang="de-DE" sz="1200">
              <a:solidFill>
                <a:schemeClr val="bg1"/>
              </a:solidFill>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39750" y="5084763"/>
            <a:ext cx="7772400" cy="1143000"/>
          </a:xfrm>
        </p:spPr>
        <p:txBody>
          <a:bodyPr/>
          <a:lstStyle/>
          <a:p>
            <a:r>
              <a:rPr lang="cs-CZ" sz="2400" smtClean="0">
                <a:solidFill>
                  <a:schemeClr val="accent1"/>
                </a:solidFill>
                <a:latin typeface="Arial" pitchFamily="34" charset="0"/>
              </a:rPr>
              <a:t>Imunopatologická reakce pozdního typu </a:t>
            </a:r>
            <a:br>
              <a:rPr lang="cs-CZ" sz="2400" smtClean="0">
                <a:solidFill>
                  <a:schemeClr val="accent1"/>
                </a:solidFill>
                <a:latin typeface="Arial" pitchFamily="34" charset="0"/>
              </a:rPr>
            </a:br>
            <a:r>
              <a:rPr lang="cs-CZ" sz="2400" smtClean="0">
                <a:solidFill>
                  <a:schemeClr val="accent1"/>
                </a:solidFill>
                <a:latin typeface="Arial" pitchFamily="34" charset="0"/>
              </a:rPr>
              <a:t>(reakce typu IV), kontaktní alergie kožní a slizniční.</a:t>
            </a:r>
            <a:br>
              <a:rPr lang="cs-CZ" sz="2400" smtClean="0">
                <a:solidFill>
                  <a:schemeClr val="accent1"/>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Imunopatologická reakce založená na protilátkách IgE - atopie (reakce typu I).</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Alergeny. Příčiny vzniku, klinické projevy a diagnostika alergických onemocnění. </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Anafylaxe (mechanismus vzniku, klinické projevy) a její léčba.</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Příklady onemocnění založených na imunopatologické reakci I. typu a jejich léčba.</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Alergie na léky.</a:t>
            </a:r>
          </a:p>
        </p:txBody>
      </p:sp>
      <p:sp>
        <p:nvSpPr>
          <p:cNvPr id="4099" name="Rectangle 3"/>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sz="4000" b="1" smtClean="0">
                <a:solidFill>
                  <a:schemeClr val="tx1"/>
                </a:solidFill>
                <a:latin typeface="Arial" pitchFamily="34" charset="0"/>
              </a:rPr>
              <a:t>Léčba a</a:t>
            </a:r>
            <a:r>
              <a:rPr lang="de-AT" sz="4000" b="1" smtClean="0">
                <a:solidFill>
                  <a:schemeClr val="tx1"/>
                </a:solidFill>
                <a:latin typeface="Arial" pitchFamily="34" charset="0"/>
              </a:rPr>
              <a:t>na</a:t>
            </a:r>
            <a:r>
              <a:rPr lang="cs-CZ" sz="4000" b="1" smtClean="0">
                <a:solidFill>
                  <a:schemeClr val="tx1"/>
                </a:solidFill>
                <a:latin typeface="Arial" pitchFamily="34" charset="0"/>
              </a:rPr>
              <a:t>f</a:t>
            </a:r>
            <a:r>
              <a:rPr lang="de-AT" sz="4000" b="1" smtClean="0">
                <a:solidFill>
                  <a:schemeClr val="tx1"/>
                </a:solidFill>
                <a:latin typeface="Arial" pitchFamily="34" charset="0"/>
              </a:rPr>
              <a:t>ylaxe</a:t>
            </a:r>
          </a:p>
        </p:txBody>
      </p:sp>
      <p:sp>
        <p:nvSpPr>
          <p:cNvPr id="22531" name="Rectangle 3"/>
          <p:cNvSpPr>
            <a:spLocks noGrp="1" noChangeArrowheads="1"/>
          </p:cNvSpPr>
          <p:nvPr>
            <p:ph type="body" idx="1"/>
          </p:nvPr>
        </p:nvSpPr>
        <p:spPr>
          <a:xfrm>
            <a:off x="611188" y="1628775"/>
            <a:ext cx="7848600" cy="4114800"/>
          </a:xfrm>
        </p:spPr>
        <p:txBody>
          <a:bodyPr/>
          <a:lstStyle/>
          <a:p>
            <a:pPr marL="357188" indent="-357188">
              <a:lnSpc>
                <a:spcPct val="90000"/>
              </a:lnSpc>
              <a:buFont typeface="Monotype Sorts" pitchFamily="2" charset="2"/>
              <a:buNone/>
            </a:pPr>
            <a:r>
              <a:rPr lang="de-AT" sz="2400" smtClean="0"/>
              <a:t> </a:t>
            </a:r>
          </a:p>
          <a:p>
            <a:pPr marL="357188" indent="-357188">
              <a:lnSpc>
                <a:spcPct val="90000"/>
              </a:lnSpc>
              <a:buFont typeface="Monotype Sorts" pitchFamily="2" charset="2"/>
              <a:buNone/>
            </a:pPr>
            <a:endParaRPr lang="de-AT" sz="1200" smtClean="0"/>
          </a:p>
          <a:p>
            <a:pPr marL="357188" indent="-357188">
              <a:lnSpc>
                <a:spcPct val="90000"/>
              </a:lnSpc>
              <a:buClr>
                <a:schemeClr val="tx1"/>
              </a:buClr>
              <a:buFont typeface="Monotype Sorts" pitchFamily="2" charset="2"/>
              <a:buNone/>
            </a:pPr>
            <a:r>
              <a:rPr lang="de-AT" sz="2000" b="1" u="sng" smtClean="0"/>
              <a:t>Adrenalin:</a:t>
            </a:r>
          </a:p>
          <a:p>
            <a:pPr marL="357188" indent="-357188">
              <a:lnSpc>
                <a:spcPct val="90000"/>
              </a:lnSpc>
              <a:buClr>
                <a:schemeClr val="tx1"/>
              </a:buClr>
            </a:pPr>
            <a:endParaRPr lang="cs-CZ" sz="2000" b="1" smtClean="0"/>
          </a:p>
          <a:p>
            <a:pPr marL="357188" indent="-357188">
              <a:lnSpc>
                <a:spcPct val="90000"/>
              </a:lnSpc>
              <a:buClr>
                <a:schemeClr val="tx1"/>
              </a:buClr>
            </a:pPr>
            <a:r>
              <a:rPr lang="cs-CZ" sz="2000" b="1" smtClean="0"/>
              <a:t>I</a:t>
            </a:r>
            <a:r>
              <a:rPr lang="de-AT" sz="2000" b="1" smtClean="0"/>
              <a:t>ntramuskul</a:t>
            </a:r>
            <a:r>
              <a:rPr lang="cs-CZ" sz="2000" b="1" smtClean="0"/>
              <a:t>árně u pacientů s klinickými symptomy šoku, otokem dýchacích cest a výraznější dušností</a:t>
            </a:r>
            <a:r>
              <a:rPr lang="de-AT" sz="2000" b="1" smtClean="0"/>
              <a:t> </a:t>
            </a:r>
          </a:p>
          <a:p>
            <a:pPr marL="357188" indent="-357188">
              <a:lnSpc>
                <a:spcPct val="90000"/>
              </a:lnSpc>
              <a:buClr>
                <a:schemeClr val="tx1"/>
              </a:buClr>
            </a:pPr>
            <a:endParaRPr lang="cs-CZ" sz="2000" b="1" smtClean="0"/>
          </a:p>
          <a:p>
            <a:pPr marL="357188" indent="-357188">
              <a:lnSpc>
                <a:spcPct val="90000"/>
              </a:lnSpc>
              <a:buClr>
                <a:schemeClr val="tx1"/>
              </a:buClr>
            </a:pPr>
            <a:endParaRPr lang="de-AT" sz="2000" b="1" smtClean="0"/>
          </a:p>
          <a:p>
            <a:pPr marL="357188" indent="-357188">
              <a:lnSpc>
                <a:spcPct val="90000"/>
              </a:lnSpc>
              <a:buClr>
                <a:schemeClr val="tx1"/>
              </a:buClr>
            </a:pPr>
            <a:r>
              <a:rPr lang="cs-CZ" sz="2000" b="1" smtClean="0"/>
              <a:t>Dávkování u dospělých</a:t>
            </a:r>
            <a:r>
              <a:rPr lang="de-AT" sz="2000" b="1" smtClean="0"/>
              <a:t>: </a:t>
            </a:r>
            <a:endParaRPr lang="cs-CZ" sz="2000" b="1" smtClean="0"/>
          </a:p>
          <a:p>
            <a:pPr marL="357188" indent="-357188">
              <a:lnSpc>
                <a:spcPct val="90000"/>
              </a:lnSpc>
              <a:buClr>
                <a:schemeClr val="tx1"/>
              </a:buClr>
            </a:pPr>
            <a:endParaRPr lang="cs-CZ" sz="2000" b="1" smtClean="0"/>
          </a:p>
          <a:p>
            <a:pPr marL="357188" indent="-357188">
              <a:lnSpc>
                <a:spcPct val="90000"/>
              </a:lnSpc>
              <a:buClr>
                <a:schemeClr val="tx1"/>
              </a:buClr>
              <a:buFont typeface="Monotype Sorts" pitchFamily="2" charset="2"/>
              <a:buNone/>
            </a:pPr>
            <a:r>
              <a:rPr lang="de-AT" sz="2000" b="1" smtClean="0"/>
              <a:t>0.5 ml </a:t>
            </a:r>
            <a:r>
              <a:rPr lang="cs-CZ" sz="2000" b="1" smtClean="0"/>
              <a:t>ředěmí</a:t>
            </a:r>
            <a:r>
              <a:rPr lang="de-AT" sz="2000" b="1" smtClean="0"/>
              <a:t> 1:1000 </a:t>
            </a:r>
          </a:p>
          <a:p>
            <a:pPr marL="357188" indent="-357188">
              <a:lnSpc>
                <a:spcPct val="90000"/>
              </a:lnSpc>
              <a:buClr>
                <a:schemeClr val="tx1"/>
              </a:buClr>
              <a:buFont typeface="Monotype Sorts" pitchFamily="2" charset="2"/>
              <a:buNone/>
            </a:pPr>
            <a:r>
              <a:rPr lang="cs-CZ" sz="2000" b="1" smtClean="0"/>
              <a:t>V případě potřeby opakovat dávku po 5-10 minutách</a:t>
            </a:r>
            <a:endParaRPr lang="de-AT" sz="2000" b="1" smtClean="0"/>
          </a:p>
          <a:p>
            <a:pPr marL="357188" indent="-357188">
              <a:lnSpc>
                <a:spcPct val="90000"/>
              </a:lnSpc>
              <a:buClr>
                <a:schemeClr val="tx1"/>
              </a:buClr>
            </a:pPr>
            <a:endParaRPr lang="de-AT" sz="2000" b="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539750" y="5084763"/>
            <a:ext cx="7772400" cy="1143000"/>
          </a:xfrm>
        </p:spPr>
        <p:txBody>
          <a:bodyPr/>
          <a:lstStyle/>
          <a:p>
            <a:r>
              <a:rPr lang="cs-CZ" sz="2400" smtClean="0">
                <a:solidFill>
                  <a:srgbClr val="00CC00"/>
                </a:solidFill>
                <a:latin typeface="Arial" pitchFamily="34" charset="0"/>
              </a:rPr>
              <a:t>Imunopatologická reakce pozdního typu </a:t>
            </a:r>
            <a:br>
              <a:rPr lang="cs-CZ" sz="2400" smtClean="0">
                <a:solidFill>
                  <a:srgbClr val="00CC00"/>
                </a:solidFill>
                <a:latin typeface="Arial" pitchFamily="34" charset="0"/>
              </a:rPr>
            </a:br>
            <a:r>
              <a:rPr lang="cs-CZ" sz="2400" smtClean="0">
                <a:solidFill>
                  <a:srgbClr val="00CC00"/>
                </a:solidFill>
                <a:latin typeface="Arial" pitchFamily="34" charset="0"/>
              </a:rPr>
              <a:t>(reakce typu IV), kontaktní alergie kožní a slizniční.</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Imunopatologická reakce založená na protilátkách IgE - atopie (reakce typu I).</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Alergeny. Příčiny vzniku, klinické projevy a diagnostika alergických onemocnění. </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Anafylaxe (mechanismus vzniku, klinické projevy) a její léčba.</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chemeClr val="bg1"/>
                </a:solidFill>
                <a:latin typeface="Arial" pitchFamily="34" charset="0"/>
              </a:rPr>
              <a:t>Příklady onemocnění založených na imunopatologické reakci I. typu a jejich léčba.</a:t>
            </a:r>
            <a:br>
              <a:rPr lang="cs-CZ" sz="2400" smtClean="0">
                <a:solidFill>
                  <a:schemeClr val="bg1"/>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Alergie na léky.</a:t>
            </a:r>
          </a:p>
        </p:txBody>
      </p:sp>
      <p:sp>
        <p:nvSpPr>
          <p:cNvPr id="23555" name="Rectangle 3"/>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333375"/>
            <a:ext cx="9144000" cy="1143000"/>
          </a:xfrm>
        </p:spPr>
        <p:txBody>
          <a:bodyPr/>
          <a:lstStyle/>
          <a:p>
            <a:r>
              <a:rPr lang="en-GB" sz="4000" b="1" smtClean="0">
                <a:solidFill>
                  <a:schemeClr val="tx1"/>
                </a:solidFill>
                <a:latin typeface="Arial" pitchFamily="34" charset="0"/>
              </a:rPr>
              <a:t>Atopi</a:t>
            </a:r>
            <a:r>
              <a:rPr lang="cs-CZ" sz="4000" b="1" smtClean="0">
                <a:solidFill>
                  <a:schemeClr val="tx1"/>
                </a:solidFill>
                <a:latin typeface="Arial" pitchFamily="34" charset="0"/>
              </a:rPr>
              <a:t>cká onemocnění</a:t>
            </a:r>
            <a:endParaRPr lang="en-GB" sz="4000" b="1" smtClean="0">
              <a:solidFill>
                <a:schemeClr val="tx1"/>
              </a:solidFill>
              <a:latin typeface="Arial" pitchFamily="34" charset="0"/>
            </a:endParaRPr>
          </a:p>
        </p:txBody>
      </p:sp>
      <p:sp>
        <p:nvSpPr>
          <p:cNvPr id="106499" name="Rectangle 3"/>
          <p:cNvSpPr>
            <a:spLocks noGrp="1" noChangeArrowheads="1"/>
          </p:cNvSpPr>
          <p:nvPr>
            <p:ph sz="half" idx="2"/>
          </p:nvPr>
        </p:nvSpPr>
        <p:spPr>
          <a:xfrm>
            <a:off x="4572000" y="3284538"/>
            <a:ext cx="4356100" cy="1423987"/>
          </a:xfrm>
        </p:spPr>
        <p:txBody>
          <a:bodyPr/>
          <a:lstStyle/>
          <a:p>
            <a:pPr>
              <a:buClr>
                <a:schemeClr val="tx1"/>
              </a:buClr>
              <a:buSzPct val="50000"/>
            </a:pPr>
            <a:r>
              <a:rPr lang="cs-CZ" sz="2000" u="sng" smtClean="0">
                <a:solidFill>
                  <a:schemeClr val="accent2"/>
                </a:solidFill>
              </a:rPr>
              <a:t>A</a:t>
            </a:r>
            <a:r>
              <a:rPr lang="en-GB" sz="2000" u="sng" smtClean="0">
                <a:solidFill>
                  <a:schemeClr val="accent2"/>
                </a:solidFill>
              </a:rPr>
              <a:t>lergi</a:t>
            </a:r>
            <a:r>
              <a:rPr lang="cs-CZ" sz="2000" u="sng" smtClean="0">
                <a:solidFill>
                  <a:schemeClr val="accent2"/>
                </a:solidFill>
              </a:rPr>
              <a:t>cké a</a:t>
            </a:r>
            <a:r>
              <a:rPr lang="en-GB" sz="2000" u="sng" smtClean="0">
                <a:solidFill>
                  <a:schemeClr val="accent2"/>
                </a:solidFill>
              </a:rPr>
              <a:t>stma</a:t>
            </a:r>
            <a:r>
              <a:rPr lang="en-GB" sz="2000" smtClean="0">
                <a:solidFill>
                  <a:schemeClr val="accent2"/>
                </a:solidFill>
              </a:rPr>
              <a:t> </a:t>
            </a:r>
            <a:r>
              <a:rPr lang="cs-CZ" sz="2000" smtClean="0">
                <a:solidFill>
                  <a:schemeClr val="accent2"/>
                </a:solidFill>
              </a:rPr>
              <a:t>je chronické zánětlivé onemocnění dýchacích cest</a:t>
            </a:r>
            <a:r>
              <a:rPr lang="en-GB" sz="2000" smtClean="0">
                <a:solidFill>
                  <a:schemeClr val="accent2"/>
                </a:solidFill>
              </a:rPr>
              <a:t>,</a:t>
            </a:r>
            <a:r>
              <a:rPr lang="cs-CZ" sz="2000" smtClean="0">
                <a:solidFill>
                  <a:schemeClr val="accent2"/>
                </a:solidFill>
              </a:rPr>
              <a:t> kterého se účastní řada buněk a faktorů imunitního systému</a:t>
            </a:r>
            <a:r>
              <a:rPr lang="en-GB" sz="2000" smtClean="0">
                <a:solidFill>
                  <a:schemeClr val="accent2"/>
                </a:solidFill>
              </a:rPr>
              <a:t>.</a:t>
            </a:r>
          </a:p>
        </p:txBody>
      </p:sp>
      <p:sp>
        <p:nvSpPr>
          <p:cNvPr id="24580" name="Oval 4"/>
          <p:cNvSpPr>
            <a:spLocks noChangeArrowheads="1"/>
          </p:cNvSpPr>
          <p:nvPr/>
        </p:nvSpPr>
        <p:spPr bwMode="auto">
          <a:xfrm>
            <a:off x="1692275" y="4005263"/>
            <a:ext cx="2152650" cy="1903412"/>
          </a:xfrm>
          <a:prstGeom prst="ellipse">
            <a:avLst/>
          </a:prstGeom>
          <a:solidFill>
            <a:srgbClr val="800080">
              <a:alpha val="50195"/>
            </a:srgbClr>
          </a:solidFill>
          <a:ln w="12700">
            <a:solidFill>
              <a:srgbClr val="FFFFFF"/>
            </a:solidFill>
            <a:round/>
            <a:headEnd/>
            <a:tailEnd/>
          </a:ln>
        </p:spPr>
        <p:txBody>
          <a:bodyPr wrap="none" anchor="ctr"/>
          <a:lstStyle/>
          <a:p>
            <a:endParaRPr lang="cs-CZ"/>
          </a:p>
        </p:txBody>
      </p:sp>
      <p:sp>
        <p:nvSpPr>
          <p:cNvPr id="24581" name="Oval 5"/>
          <p:cNvSpPr>
            <a:spLocks noChangeArrowheads="1"/>
          </p:cNvSpPr>
          <p:nvPr/>
        </p:nvSpPr>
        <p:spPr bwMode="auto">
          <a:xfrm>
            <a:off x="1771650" y="1931988"/>
            <a:ext cx="2044700" cy="1887537"/>
          </a:xfrm>
          <a:prstGeom prst="ellipse">
            <a:avLst/>
          </a:prstGeom>
          <a:solidFill>
            <a:srgbClr val="800080">
              <a:alpha val="50195"/>
            </a:srgbClr>
          </a:solidFill>
          <a:ln w="12700">
            <a:solidFill>
              <a:srgbClr val="FFFFFF"/>
            </a:solidFill>
            <a:round/>
            <a:headEnd/>
            <a:tailEnd/>
          </a:ln>
        </p:spPr>
        <p:txBody>
          <a:bodyPr wrap="none" anchor="ctr"/>
          <a:lstStyle/>
          <a:p>
            <a:endParaRPr lang="cs-CZ"/>
          </a:p>
        </p:txBody>
      </p:sp>
      <p:sp>
        <p:nvSpPr>
          <p:cNvPr id="24582" name="Oval 6"/>
          <p:cNvSpPr>
            <a:spLocks noChangeArrowheads="1"/>
          </p:cNvSpPr>
          <p:nvPr/>
        </p:nvSpPr>
        <p:spPr bwMode="auto">
          <a:xfrm>
            <a:off x="950913" y="3132138"/>
            <a:ext cx="1581150" cy="1408112"/>
          </a:xfrm>
          <a:prstGeom prst="ellipse">
            <a:avLst/>
          </a:prstGeom>
          <a:solidFill>
            <a:srgbClr val="800080">
              <a:alpha val="50195"/>
            </a:srgbClr>
          </a:solidFill>
          <a:ln w="12700">
            <a:solidFill>
              <a:srgbClr val="FFFFFF"/>
            </a:solidFill>
            <a:round/>
            <a:headEnd/>
            <a:tailEnd/>
          </a:ln>
        </p:spPr>
        <p:txBody>
          <a:bodyPr wrap="none" anchor="ctr"/>
          <a:lstStyle/>
          <a:p>
            <a:endParaRPr lang="cs-CZ"/>
          </a:p>
        </p:txBody>
      </p:sp>
      <p:sp>
        <p:nvSpPr>
          <p:cNvPr id="24583" name="Text Box 7"/>
          <p:cNvSpPr txBox="1">
            <a:spLocks noChangeArrowheads="1"/>
          </p:cNvSpPr>
          <p:nvPr/>
        </p:nvSpPr>
        <p:spPr bwMode="auto">
          <a:xfrm>
            <a:off x="609600" y="3305175"/>
            <a:ext cx="1079500" cy="290513"/>
          </a:xfrm>
          <a:prstGeom prst="rect">
            <a:avLst/>
          </a:prstGeom>
          <a:noFill/>
          <a:ln w="9525">
            <a:noFill/>
            <a:miter lim="800000"/>
            <a:headEnd/>
            <a:tailEnd/>
          </a:ln>
        </p:spPr>
        <p:txBody>
          <a:bodyPr>
            <a:spAutoFit/>
          </a:bodyPr>
          <a:lstStyle/>
          <a:p>
            <a:pPr algn="ctr" eaLnBrk="1" hangingPunct="1">
              <a:spcBef>
                <a:spcPct val="50000"/>
              </a:spcBef>
            </a:pPr>
            <a:endParaRPr lang="en-US" sz="1300">
              <a:solidFill>
                <a:schemeClr val="bg1"/>
              </a:solidFill>
              <a:latin typeface="Arial" pitchFamily="34" charset="0"/>
            </a:endParaRPr>
          </a:p>
        </p:txBody>
      </p:sp>
      <p:sp>
        <p:nvSpPr>
          <p:cNvPr id="24584" name="Oval 8"/>
          <p:cNvSpPr>
            <a:spLocks noChangeArrowheads="1"/>
          </p:cNvSpPr>
          <p:nvPr/>
        </p:nvSpPr>
        <p:spPr bwMode="auto">
          <a:xfrm>
            <a:off x="3095625" y="3151188"/>
            <a:ext cx="1636713" cy="1395412"/>
          </a:xfrm>
          <a:prstGeom prst="ellipse">
            <a:avLst/>
          </a:prstGeom>
          <a:solidFill>
            <a:srgbClr val="800080">
              <a:alpha val="50195"/>
            </a:srgbClr>
          </a:solidFill>
          <a:ln w="12700">
            <a:solidFill>
              <a:srgbClr val="FFFFFF"/>
            </a:solidFill>
            <a:round/>
            <a:headEnd/>
            <a:tailEnd/>
          </a:ln>
        </p:spPr>
        <p:txBody>
          <a:bodyPr wrap="none" anchor="ctr"/>
          <a:lstStyle/>
          <a:p>
            <a:endParaRPr lang="cs-CZ"/>
          </a:p>
        </p:txBody>
      </p:sp>
      <p:sp>
        <p:nvSpPr>
          <p:cNvPr id="24585" name="Text Box 9"/>
          <p:cNvSpPr txBox="1">
            <a:spLocks noChangeArrowheads="1"/>
          </p:cNvSpPr>
          <p:nvPr/>
        </p:nvSpPr>
        <p:spPr bwMode="auto">
          <a:xfrm>
            <a:off x="3348038" y="3500438"/>
            <a:ext cx="1309687" cy="581025"/>
          </a:xfrm>
          <a:prstGeom prst="rect">
            <a:avLst/>
          </a:prstGeom>
          <a:noFill/>
          <a:ln w="9525">
            <a:noFill/>
            <a:miter lim="800000"/>
            <a:headEnd/>
            <a:tailEnd/>
          </a:ln>
        </p:spPr>
        <p:txBody>
          <a:bodyPr>
            <a:spAutoFit/>
          </a:bodyPr>
          <a:lstStyle/>
          <a:p>
            <a:pPr algn="ctr" eaLnBrk="1" hangingPunct="1">
              <a:spcBef>
                <a:spcPct val="50000"/>
              </a:spcBef>
            </a:pPr>
            <a:r>
              <a:rPr lang="en-GB" sz="1600">
                <a:latin typeface="Arial" pitchFamily="34" charset="0"/>
              </a:rPr>
              <a:t>Atopi</a:t>
            </a:r>
            <a:r>
              <a:rPr lang="cs-CZ" sz="1600">
                <a:latin typeface="Arial" pitchFamily="34" charset="0"/>
              </a:rPr>
              <a:t>cký</a:t>
            </a:r>
            <a:r>
              <a:rPr lang="en-GB" sz="1600">
                <a:latin typeface="Arial" pitchFamily="34" charset="0"/>
              </a:rPr>
              <a:t> </a:t>
            </a:r>
            <a:r>
              <a:rPr lang="cs-CZ" sz="1600">
                <a:latin typeface="Arial" pitchFamily="34" charset="0"/>
              </a:rPr>
              <a:t>e</a:t>
            </a:r>
            <a:r>
              <a:rPr lang="en-GB" sz="1600">
                <a:latin typeface="Arial" pitchFamily="34" charset="0"/>
              </a:rPr>
              <a:t>kz</a:t>
            </a:r>
            <a:r>
              <a:rPr lang="cs-CZ" sz="1600">
                <a:latin typeface="Arial" pitchFamily="34" charset="0"/>
              </a:rPr>
              <a:t>é</a:t>
            </a:r>
            <a:r>
              <a:rPr lang="en-GB" sz="1600">
                <a:latin typeface="Arial" pitchFamily="34" charset="0"/>
              </a:rPr>
              <a:t>m</a:t>
            </a:r>
            <a:endParaRPr lang="en-US" sz="1600">
              <a:latin typeface="Arial" pitchFamily="34" charset="0"/>
            </a:endParaRPr>
          </a:p>
        </p:txBody>
      </p:sp>
      <p:sp>
        <p:nvSpPr>
          <p:cNvPr id="24586" name="Text Box 10"/>
          <p:cNvSpPr txBox="1">
            <a:spLocks noChangeArrowheads="1"/>
          </p:cNvSpPr>
          <p:nvPr/>
        </p:nvSpPr>
        <p:spPr bwMode="auto">
          <a:xfrm>
            <a:off x="2124075" y="2349500"/>
            <a:ext cx="1271588" cy="581025"/>
          </a:xfrm>
          <a:prstGeom prst="rect">
            <a:avLst/>
          </a:prstGeom>
          <a:noFill/>
          <a:ln w="9525">
            <a:noFill/>
            <a:miter lim="800000"/>
            <a:headEnd/>
            <a:tailEnd/>
          </a:ln>
        </p:spPr>
        <p:txBody>
          <a:bodyPr>
            <a:spAutoFit/>
          </a:bodyPr>
          <a:lstStyle/>
          <a:p>
            <a:pPr algn="ctr" eaLnBrk="1" hangingPunct="1">
              <a:spcBef>
                <a:spcPct val="50000"/>
              </a:spcBef>
            </a:pPr>
            <a:r>
              <a:rPr lang="en-GB" sz="1600">
                <a:latin typeface="Arial" pitchFamily="34" charset="0"/>
              </a:rPr>
              <a:t>Alergi</a:t>
            </a:r>
            <a:r>
              <a:rPr lang="cs-CZ" sz="1600">
                <a:latin typeface="Arial" pitchFamily="34" charset="0"/>
              </a:rPr>
              <a:t>cká</a:t>
            </a:r>
            <a:r>
              <a:rPr lang="en-GB" sz="1600">
                <a:latin typeface="Arial" pitchFamily="34" charset="0"/>
              </a:rPr>
              <a:t> </a:t>
            </a:r>
            <a:r>
              <a:rPr lang="cs-CZ" sz="1600">
                <a:latin typeface="Arial" pitchFamily="34" charset="0"/>
              </a:rPr>
              <a:t>r</a:t>
            </a:r>
            <a:r>
              <a:rPr lang="en-GB" sz="1600">
                <a:latin typeface="Arial" pitchFamily="34" charset="0"/>
              </a:rPr>
              <a:t>hinitis</a:t>
            </a:r>
            <a:endParaRPr lang="en-US" sz="1600">
              <a:latin typeface="Arial" pitchFamily="34" charset="0"/>
            </a:endParaRPr>
          </a:p>
        </p:txBody>
      </p:sp>
      <p:sp>
        <p:nvSpPr>
          <p:cNvPr id="24587" name="Text Box 11"/>
          <p:cNvSpPr txBox="1">
            <a:spLocks noChangeArrowheads="1"/>
          </p:cNvSpPr>
          <p:nvPr/>
        </p:nvSpPr>
        <p:spPr bwMode="auto">
          <a:xfrm>
            <a:off x="2124075" y="4648200"/>
            <a:ext cx="1447800" cy="581025"/>
          </a:xfrm>
          <a:prstGeom prst="rect">
            <a:avLst/>
          </a:prstGeom>
          <a:noFill/>
          <a:ln w="9525">
            <a:noFill/>
            <a:miter lim="800000"/>
            <a:headEnd/>
            <a:tailEnd/>
          </a:ln>
        </p:spPr>
        <p:txBody>
          <a:bodyPr>
            <a:spAutoFit/>
          </a:bodyPr>
          <a:lstStyle/>
          <a:p>
            <a:pPr algn="ctr" eaLnBrk="1" hangingPunct="1">
              <a:spcBef>
                <a:spcPct val="50000"/>
              </a:spcBef>
            </a:pPr>
            <a:r>
              <a:rPr lang="en-GB" sz="1600">
                <a:latin typeface="Arial" pitchFamily="34" charset="0"/>
              </a:rPr>
              <a:t>Alergi</a:t>
            </a:r>
            <a:r>
              <a:rPr lang="cs-CZ" sz="1600">
                <a:latin typeface="Arial" pitchFamily="34" charset="0"/>
              </a:rPr>
              <a:t>cké</a:t>
            </a:r>
            <a:r>
              <a:rPr lang="en-GB" sz="1600">
                <a:latin typeface="Arial" pitchFamily="34" charset="0"/>
              </a:rPr>
              <a:t> </a:t>
            </a:r>
            <a:r>
              <a:rPr lang="cs-CZ" sz="1600">
                <a:latin typeface="Arial" pitchFamily="34" charset="0"/>
              </a:rPr>
              <a:t>a</a:t>
            </a:r>
            <a:r>
              <a:rPr lang="en-GB" sz="1600">
                <a:latin typeface="Arial" pitchFamily="34" charset="0"/>
              </a:rPr>
              <a:t>stma</a:t>
            </a:r>
            <a:endParaRPr lang="en-US" sz="1600">
              <a:latin typeface="Arial" pitchFamily="34" charset="0"/>
            </a:endParaRPr>
          </a:p>
        </p:txBody>
      </p:sp>
      <p:sp>
        <p:nvSpPr>
          <p:cNvPr id="24588" name="Text Box 12"/>
          <p:cNvSpPr txBox="1">
            <a:spLocks noChangeArrowheads="1"/>
          </p:cNvSpPr>
          <p:nvPr/>
        </p:nvSpPr>
        <p:spPr bwMode="auto">
          <a:xfrm>
            <a:off x="4572000" y="1412875"/>
            <a:ext cx="4362450" cy="1616075"/>
          </a:xfrm>
          <a:prstGeom prst="rect">
            <a:avLst/>
          </a:prstGeom>
          <a:noFill/>
          <a:ln w="9525">
            <a:noFill/>
            <a:miter lim="800000"/>
            <a:headEnd/>
            <a:tailEnd/>
          </a:ln>
        </p:spPr>
        <p:txBody>
          <a:bodyPr>
            <a:spAutoFit/>
          </a:bodyPr>
          <a:lstStyle/>
          <a:p>
            <a:pPr marL="342900" indent="-342900" eaLnBrk="1" hangingPunct="1">
              <a:spcBef>
                <a:spcPct val="20000"/>
              </a:spcBef>
              <a:buFontTx/>
              <a:buChar char="•"/>
            </a:pPr>
            <a:r>
              <a:rPr lang="cs-CZ" sz="2000" u="sng">
                <a:latin typeface="Arial" pitchFamily="34" charset="0"/>
              </a:rPr>
              <a:t>Aler</a:t>
            </a:r>
            <a:r>
              <a:rPr lang="de-AT" sz="2000" u="sng">
                <a:latin typeface="Arial" pitchFamily="34" charset="0"/>
              </a:rPr>
              <a:t>gi</a:t>
            </a:r>
            <a:r>
              <a:rPr lang="cs-CZ" sz="2000" u="sng">
                <a:latin typeface="Arial" pitchFamily="34" charset="0"/>
              </a:rPr>
              <a:t>cká r</a:t>
            </a:r>
            <a:r>
              <a:rPr lang="de-AT" sz="2000" u="sng">
                <a:latin typeface="Arial" pitchFamily="34" charset="0"/>
              </a:rPr>
              <a:t>hinitis</a:t>
            </a:r>
            <a:r>
              <a:rPr lang="de-AT" sz="2000">
                <a:latin typeface="Arial" pitchFamily="34" charset="0"/>
              </a:rPr>
              <a:t> </a:t>
            </a:r>
            <a:r>
              <a:rPr lang="cs-CZ" sz="2000">
                <a:latin typeface="Arial" pitchFamily="34" charset="0"/>
              </a:rPr>
              <a:t>je onemocnění nosu (a oční spojivky) způsobené </a:t>
            </a:r>
            <a:r>
              <a:rPr lang="de-AT" sz="2000">
                <a:latin typeface="Arial" pitchFamily="34" charset="0"/>
              </a:rPr>
              <a:t>IgE-</a:t>
            </a:r>
            <a:r>
              <a:rPr lang="cs-CZ" sz="2000">
                <a:latin typeface="Arial" pitchFamily="34" charset="0"/>
              </a:rPr>
              <a:t>zprostředkovaným zánětem nosní sliznice vznikajícím po expozici alergenu</a:t>
            </a:r>
            <a:r>
              <a:rPr lang="de-AT" sz="2000">
                <a:latin typeface="Arial" pitchFamily="34" charset="0"/>
              </a:rPr>
              <a:t>.</a:t>
            </a:r>
          </a:p>
        </p:txBody>
      </p:sp>
      <p:sp>
        <p:nvSpPr>
          <p:cNvPr id="106509" name="Text Box 13"/>
          <p:cNvSpPr txBox="1">
            <a:spLocks noChangeArrowheads="1"/>
          </p:cNvSpPr>
          <p:nvPr/>
        </p:nvSpPr>
        <p:spPr bwMode="auto">
          <a:xfrm>
            <a:off x="4643438" y="5065713"/>
            <a:ext cx="4300537" cy="1616075"/>
          </a:xfrm>
          <a:prstGeom prst="rect">
            <a:avLst/>
          </a:prstGeom>
          <a:noFill/>
          <a:ln w="9525">
            <a:noFill/>
            <a:miter lim="800000"/>
            <a:headEnd/>
            <a:tailEnd/>
          </a:ln>
        </p:spPr>
        <p:txBody>
          <a:bodyPr>
            <a:spAutoFit/>
          </a:bodyPr>
          <a:lstStyle/>
          <a:p>
            <a:pPr marL="342900" indent="-342900" eaLnBrk="1" hangingPunct="1">
              <a:spcBef>
                <a:spcPct val="20000"/>
              </a:spcBef>
              <a:buFontTx/>
              <a:buChar char="•"/>
            </a:pPr>
            <a:r>
              <a:rPr lang="cs-CZ" sz="2000" u="sng">
                <a:solidFill>
                  <a:schemeClr val="bg2"/>
                </a:solidFill>
                <a:latin typeface="Arial" pitchFamily="34" charset="0"/>
              </a:rPr>
              <a:t>A</a:t>
            </a:r>
            <a:r>
              <a:rPr lang="en-GB" sz="2000" u="sng">
                <a:solidFill>
                  <a:schemeClr val="bg2"/>
                </a:solidFill>
                <a:latin typeface="Arial" pitchFamily="34" charset="0"/>
              </a:rPr>
              <a:t>topi</a:t>
            </a:r>
            <a:r>
              <a:rPr lang="cs-CZ" sz="2000" u="sng">
                <a:solidFill>
                  <a:schemeClr val="bg2"/>
                </a:solidFill>
                <a:latin typeface="Arial" pitchFamily="34" charset="0"/>
              </a:rPr>
              <a:t>cký ekzém</a:t>
            </a:r>
            <a:r>
              <a:rPr lang="en-GB" sz="2000">
                <a:solidFill>
                  <a:schemeClr val="bg2"/>
                </a:solidFill>
                <a:latin typeface="Arial" pitchFamily="34" charset="0"/>
              </a:rPr>
              <a:t> </a:t>
            </a:r>
            <a:r>
              <a:rPr lang="cs-CZ" sz="2000">
                <a:solidFill>
                  <a:schemeClr val="bg2"/>
                </a:solidFill>
                <a:latin typeface="Arial" pitchFamily="34" charset="0"/>
              </a:rPr>
              <a:t>je zánětlivé onemocnění kůže</a:t>
            </a:r>
            <a:r>
              <a:rPr lang="en-GB" sz="2000">
                <a:solidFill>
                  <a:schemeClr val="bg2"/>
                </a:solidFill>
                <a:latin typeface="Arial" pitchFamily="34" charset="0"/>
              </a:rPr>
              <a:t>, </a:t>
            </a:r>
            <a:r>
              <a:rPr lang="cs-CZ" sz="2000">
                <a:solidFill>
                  <a:schemeClr val="bg2"/>
                </a:solidFill>
                <a:latin typeface="Arial" pitchFamily="34" charset="0"/>
              </a:rPr>
              <a:t>které je mediováno</a:t>
            </a:r>
            <a:r>
              <a:rPr lang="en-GB" sz="2000">
                <a:solidFill>
                  <a:schemeClr val="bg2"/>
                </a:solidFill>
                <a:latin typeface="Arial" pitchFamily="34" charset="0"/>
              </a:rPr>
              <a:t> T-</a:t>
            </a:r>
            <a:r>
              <a:rPr lang="cs-CZ" sz="2000">
                <a:solidFill>
                  <a:schemeClr val="bg2"/>
                </a:solidFill>
                <a:latin typeface="Arial" pitchFamily="34" charset="0"/>
              </a:rPr>
              <a:t>buňkami a stimulováno </a:t>
            </a:r>
            <a:r>
              <a:rPr lang="en-GB" sz="2000">
                <a:solidFill>
                  <a:schemeClr val="bg2"/>
                </a:solidFill>
                <a:latin typeface="Arial" pitchFamily="34" charset="0"/>
              </a:rPr>
              <a:t>IgE-</a:t>
            </a:r>
            <a:r>
              <a:rPr lang="cs-CZ" sz="2000">
                <a:solidFill>
                  <a:schemeClr val="bg2"/>
                </a:solidFill>
                <a:latin typeface="Arial" pitchFamily="34" charset="0"/>
              </a:rPr>
              <a:t>závislými reakcemi</a:t>
            </a:r>
            <a:r>
              <a:rPr lang="en-GB" sz="2000">
                <a:solidFill>
                  <a:schemeClr val="bg2"/>
                </a:solidFill>
                <a:latin typeface="Arial" pitchFamily="34" charset="0"/>
              </a:rPr>
              <a:t>.</a:t>
            </a:r>
            <a:endParaRPr lang="de-AT" sz="2000">
              <a:solidFill>
                <a:schemeClr val="bg2"/>
              </a:solidFill>
              <a:latin typeface="Arial" pitchFamily="34" charset="0"/>
            </a:endParaRPr>
          </a:p>
        </p:txBody>
      </p:sp>
      <p:sp>
        <p:nvSpPr>
          <p:cNvPr id="24590" name="Text Box 14"/>
          <p:cNvSpPr txBox="1">
            <a:spLocks noChangeArrowheads="1"/>
          </p:cNvSpPr>
          <p:nvPr/>
        </p:nvSpPr>
        <p:spPr bwMode="auto">
          <a:xfrm>
            <a:off x="971550" y="3357563"/>
            <a:ext cx="1368425" cy="1069975"/>
          </a:xfrm>
          <a:prstGeom prst="rect">
            <a:avLst/>
          </a:prstGeom>
          <a:noFill/>
          <a:ln w="9525">
            <a:noFill/>
            <a:miter lim="800000"/>
            <a:headEnd/>
            <a:tailEnd/>
          </a:ln>
        </p:spPr>
        <p:txBody>
          <a:bodyPr>
            <a:spAutoFit/>
          </a:bodyPr>
          <a:lstStyle/>
          <a:p>
            <a:pPr algn="ctr" eaLnBrk="1" hangingPunct="1">
              <a:spcBef>
                <a:spcPct val="50000"/>
              </a:spcBef>
            </a:pPr>
            <a:r>
              <a:rPr lang="en-GB" sz="1600">
                <a:latin typeface="Arial" pitchFamily="34" charset="0"/>
              </a:rPr>
              <a:t>IgE medi</a:t>
            </a:r>
            <a:r>
              <a:rPr lang="cs-CZ" sz="1600">
                <a:latin typeface="Arial" pitchFamily="34" charset="0"/>
              </a:rPr>
              <a:t>ovaná</a:t>
            </a:r>
            <a:r>
              <a:rPr lang="en-GB" sz="1600">
                <a:latin typeface="Arial" pitchFamily="34" charset="0"/>
              </a:rPr>
              <a:t> </a:t>
            </a:r>
            <a:r>
              <a:rPr lang="cs-CZ" sz="1600">
                <a:latin typeface="Arial" pitchFamily="34" charset="0"/>
              </a:rPr>
              <a:t>    potravinová a</a:t>
            </a:r>
            <a:r>
              <a:rPr lang="en-GB" sz="1600">
                <a:latin typeface="Arial" pitchFamily="34" charset="0"/>
              </a:rPr>
              <a:t>lergie</a:t>
            </a:r>
            <a:endParaRPr lang="de-AT" sz="1600">
              <a:latin typeface="Arial" pitchFamily="34" charset="0"/>
            </a:endParaRPr>
          </a:p>
        </p:txBody>
      </p:sp>
      <p:sp>
        <p:nvSpPr>
          <p:cNvPr id="24591" name="Text Box 15"/>
          <p:cNvSpPr txBox="1">
            <a:spLocks noChangeArrowheads="1"/>
          </p:cNvSpPr>
          <p:nvPr/>
        </p:nvSpPr>
        <p:spPr bwMode="auto">
          <a:xfrm>
            <a:off x="2178050" y="3651250"/>
            <a:ext cx="1284288" cy="396875"/>
          </a:xfrm>
          <a:prstGeom prst="rect">
            <a:avLst/>
          </a:prstGeom>
          <a:solidFill>
            <a:schemeClr val="bg1"/>
          </a:solidFill>
          <a:ln w="9525">
            <a:noFill/>
            <a:miter lim="800000"/>
            <a:headEnd/>
            <a:tailEnd/>
          </a:ln>
        </p:spPr>
        <p:txBody>
          <a:bodyPr>
            <a:spAutoFit/>
          </a:bodyPr>
          <a:lstStyle/>
          <a:p>
            <a:pPr algn="ctr" eaLnBrk="1" hangingPunct="1">
              <a:spcBef>
                <a:spcPct val="50000"/>
              </a:spcBef>
            </a:pPr>
            <a:r>
              <a:rPr lang="en-GB" sz="2000" b="1">
                <a:solidFill>
                  <a:srgbClr val="003399"/>
                </a:solidFill>
                <a:latin typeface="Arial" pitchFamily="34" charset="0"/>
              </a:rPr>
              <a:t>Alergie</a:t>
            </a:r>
            <a:endParaRPr lang="en-US" sz="2000" b="1">
              <a:solidFill>
                <a:srgbClr val="003399"/>
              </a:solidFill>
              <a:latin typeface="Arial"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6499"/>
                                        </p:tgtEl>
                                        <p:attrNameLst>
                                          <p:attrName>style.visibility</p:attrName>
                                        </p:attrNameLst>
                                      </p:cBhvr>
                                      <p:to>
                                        <p:strVal val="visible"/>
                                      </p:to>
                                    </p:set>
                                    <p:animEffect transition="in" filter="blinds(horizontal)">
                                      <p:cBhvr>
                                        <p:cTn id="7" dur="500"/>
                                        <p:tgtEl>
                                          <p:spTgt spid="10649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6509"/>
                                        </p:tgtEl>
                                        <p:attrNameLst>
                                          <p:attrName>style.visibility</p:attrName>
                                        </p:attrNameLst>
                                      </p:cBhvr>
                                      <p:to>
                                        <p:strVal val="visible"/>
                                      </p:to>
                                    </p:set>
                                    <p:animEffect transition="in" filter="blinds(horizontal)">
                                      <p:cBhvr>
                                        <p:cTn id="12" dur="500"/>
                                        <p:tgtEl>
                                          <p:spTgt spid="106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p:bldP spid="10650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443038" y="252413"/>
            <a:ext cx="6557962" cy="579437"/>
          </a:xfrm>
          <a:prstGeom prst="rect">
            <a:avLst/>
          </a:prstGeom>
          <a:noFill/>
          <a:ln w="9525">
            <a:noFill/>
            <a:miter lim="800000"/>
            <a:headEnd/>
            <a:tailEnd/>
          </a:ln>
        </p:spPr>
        <p:txBody>
          <a:bodyPr>
            <a:spAutoFit/>
          </a:bodyPr>
          <a:lstStyle/>
          <a:p>
            <a:pPr>
              <a:spcBef>
                <a:spcPct val="50000"/>
              </a:spcBef>
            </a:pPr>
            <a:endParaRPr lang="en-US" sz="3200">
              <a:latin typeface="Arial" pitchFamily="34" charset="0"/>
            </a:endParaRPr>
          </a:p>
        </p:txBody>
      </p:sp>
      <p:sp>
        <p:nvSpPr>
          <p:cNvPr id="25603" name="Rectangle 3"/>
          <p:cNvSpPr>
            <a:spLocks noGrp="1" noChangeArrowheads="1"/>
          </p:cNvSpPr>
          <p:nvPr>
            <p:ph type="title"/>
          </p:nvPr>
        </p:nvSpPr>
        <p:spPr>
          <a:xfrm>
            <a:off x="0" y="549275"/>
            <a:ext cx="9144000" cy="1143000"/>
          </a:xfrm>
        </p:spPr>
        <p:txBody>
          <a:bodyPr/>
          <a:lstStyle/>
          <a:p>
            <a:r>
              <a:rPr lang="en-GB" sz="4000" smtClean="0"/>
              <a:t> </a:t>
            </a:r>
            <a:r>
              <a:rPr lang="cs-CZ" sz="4000" b="1" smtClean="0">
                <a:solidFill>
                  <a:schemeClr val="tx1"/>
                </a:solidFill>
                <a:latin typeface="Arial" pitchFamily="34" charset="0"/>
              </a:rPr>
              <a:t>Léčba alergických onemocnění</a:t>
            </a:r>
            <a:endParaRPr lang="en-GB" sz="4000" b="1" smtClean="0">
              <a:solidFill>
                <a:schemeClr val="tx1"/>
              </a:solidFill>
              <a:latin typeface="Arial" pitchFamily="34" charset="0"/>
            </a:endParaRPr>
          </a:p>
        </p:txBody>
      </p:sp>
      <p:sp>
        <p:nvSpPr>
          <p:cNvPr id="25604" name="Text Box 4"/>
          <p:cNvSpPr txBox="1">
            <a:spLocks noChangeArrowheads="1"/>
          </p:cNvSpPr>
          <p:nvPr/>
        </p:nvSpPr>
        <p:spPr bwMode="auto">
          <a:xfrm>
            <a:off x="1176338" y="5137150"/>
            <a:ext cx="6632575" cy="366713"/>
          </a:xfrm>
          <a:prstGeom prst="rect">
            <a:avLst/>
          </a:prstGeom>
          <a:noFill/>
          <a:ln w="9525">
            <a:noFill/>
            <a:miter lim="800000"/>
            <a:headEnd/>
            <a:tailEnd/>
          </a:ln>
        </p:spPr>
        <p:txBody>
          <a:bodyPr>
            <a:spAutoFit/>
          </a:bodyPr>
          <a:lstStyle/>
          <a:p>
            <a:pPr algn="ctr" eaLnBrk="1" hangingPunct="1">
              <a:spcBef>
                <a:spcPct val="50000"/>
              </a:spcBef>
            </a:pPr>
            <a:endParaRPr lang="de-AT" sz="1800">
              <a:latin typeface="Arial" pitchFamily="34" charset="0"/>
            </a:endParaRPr>
          </a:p>
        </p:txBody>
      </p:sp>
      <p:sp>
        <p:nvSpPr>
          <p:cNvPr id="25605" name="Text Box 5"/>
          <p:cNvSpPr txBox="1">
            <a:spLocks noChangeArrowheads="1"/>
          </p:cNvSpPr>
          <p:nvPr/>
        </p:nvSpPr>
        <p:spPr bwMode="auto">
          <a:xfrm>
            <a:off x="1249363" y="5746750"/>
            <a:ext cx="7213600" cy="579438"/>
          </a:xfrm>
          <a:prstGeom prst="rect">
            <a:avLst/>
          </a:prstGeom>
          <a:solidFill>
            <a:srgbClr val="008000"/>
          </a:solidFill>
          <a:ln w="9525">
            <a:noFill/>
            <a:miter lim="800000"/>
            <a:headEnd/>
            <a:tailEnd/>
          </a:ln>
        </p:spPr>
        <p:txBody>
          <a:bodyPr>
            <a:spAutoFit/>
          </a:bodyPr>
          <a:lstStyle/>
          <a:p>
            <a:pPr algn="ctr" eaLnBrk="1" hangingPunct="1">
              <a:spcBef>
                <a:spcPct val="50000"/>
              </a:spcBef>
            </a:pPr>
            <a:endParaRPr lang="de-AT" sz="3200" b="1">
              <a:solidFill>
                <a:schemeClr val="bg1"/>
              </a:solidFill>
              <a:latin typeface="Arial" pitchFamily="34" charset="0"/>
            </a:endParaRPr>
          </a:p>
        </p:txBody>
      </p:sp>
      <p:sp>
        <p:nvSpPr>
          <p:cNvPr id="80902" name="Text Box 6"/>
          <p:cNvSpPr txBox="1">
            <a:spLocks noChangeArrowheads="1"/>
          </p:cNvSpPr>
          <p:nvPr/>
        </p:nvSpPr>
        <p:spPr bwMode="auto">
          <a:xfrm rot="-5400000">
            <a:off x="940594" y="3310731"/>
            <a:ext cx="3716338" cy="1127125"/>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Eliminace alergenu</a:t>
            </a:r>
            <a:endParaRPr lang="de-AT" sz="3400">
              <a:solidFill>
                <a:srgbClr val="FF0000"/>
              </a:solidFill>
              <a:latin typeface="Arial" pitchFamily="34" charset="0"/>
            </a:endParaRPr>
          </a:p>
        </p:txBody>
      </p:sp>
      <p:sp>
        <p:nvSpPr>
          <p:cNvPr id="80903" name="Text Box 7"/>
          <p:cNvSpPr txBox="1">
            <a:spLocks noChangeArrowheads="1"/>
          </p:cNvSpPr>
          <p:nvPr/>
        </p:nvSpPr>
        <p:spPr bwMode="auto">
          <a:xfrm rot="-5400000">
            <a:off x="3014663" y="3181350"/>
            <a:ext cx="3716338" cy="1385887"/>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Farmakoterapie</a:t>
            </a:r>
          </a:p>
          <a:p>
            <a:pPr algn="ctr" eaLnBrk="1" hangingPunct="1">
              <a:spcBef>
                <a:spcPct val="50000"/>
              </a:spcBef>
            </a:pPr>
            <a:r>
              <a:rPr lang="cs-CZ" sz="3400">
                <a:solidFill>
                  <a:srgbClr val="FF0000"/>
                </a:solidFill>
                <a:latin typeface="Arial" pitchFamily="34" charset="0"/>
              </a:rPr>
              <a:t>       </a:t>
            </a:r>
            <a:endParaRPr lang="de-AT" sz="3400">
              <a:solidFill>
                <a:srgbClr val="FF0000"/>
              </a:solidFill>
              <a:latin typeface="Arial" pitchFamily="34" charset="0"/>
            </a:endParaRPr>
          </a:p>
        </p:txBody>
      </p:sp>
      <p:sp>
        <p:nvSpPr>
          <p:cNvPr id="80904" name="Text Box 8"/>
          <p:cNvSpPr txBox="1">
            <a:spLocks noChangeArrowheads="1"/>
          </p:cNvSpPr>
          <p:nvPr/>
        </p:nvSpPr>
        <p:spPr bwMode="auto">
          <a:xfrm rot="-5400000">
            <a:off x="5014119" y="3318669"/>
            <a:ext cx="3716337" cy="1127125"/>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Specifická imunoterapie </a:t>
            </a:r>
            <a:endParaRPr lang="de-AT" sz="3400">
              <a:solidFill>
                <a:srgbClr val="FF0000"/>
              </a:solidFill>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902"/>
                                        </p:tgtEl>
                                        <p:attrNameLst>
                                          <p:attrName>style.visibility</p:attrName>
                                        </p:attrNameLst>
                                      </p:cBhvr>
                                      <p:to>
                                        <p:strVal val="visible"/>
                                      </p:to>
                                    </p:set>
                                    <p:animEffect transition="in" filter="fade">
                                      <p:cBhvr>
                                        <p:cTn id="7" dur="500"/>
                                        <p:tgtEl>
                                          <p:spTgt spid="809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0903"/>
                                        </p:tgtEl>
                                        <p:attrNameLst>
                                          <p:attrName>style.visibility</p:attrName>
                                        </p:attrNameLst>
                                      </p:cBhvr>
                                      <p:to>
                                        <p:strVal val="visible"/>
                                      </p:to>
                                    </p:set>
                                    <p:animEffect transition="in" filter="fade">
                                      <p:cBhvr>
                                        <p:cTn id="12" dur="500"/>
                                        <p:tgtEl>
                                          <p:spTgt spid="8090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0904"/>
                                        </p:tgtEl>
                                        <p:attrNameLst>
                                          <p:attrName>style.visibility</p:attrName>
                                        </p:attrNameLst>
                                      </p:cBhvr>
                                      <p:to>
                                        <p:strVal val="visible"/>
                                      </p:to>
                                    </p:set>
                                    <p:animEffect transition="in" filter="fade">
                                      <p:cBhvr>
                                        <p:cTn id="17" dur="500"/>
                                        <p:tgtEl>
                                          <p:spTgt spid="809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2" grpId="0" animBg="1"/>
      <p:bldP spid="80903" grpId="0" animBg="1"/>
      <p:bldP spid="80904"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443038" y="252413"/>
            <a:ext cx="6557962" cy="579437"/>
          </a:xfrm>
          <a:prstGeom prst="rect">
            <a:avLst/>
          </a:prstGeom>
          <a:noFill/>
          <a:ln w="9525">
            <a:noFill/>
            <a:miter lim="800000"/>
            <a:headEnd/>
            <a:tailEnd/>
          </a:ln>
        </p:spPr>
        <p:txBody>
          <a:bodyPr>
            <a:spAutoFit/>
          </a:bodyPr>
          <a:lstStyle/>
          <a:p>
            <a:pPr>
              <a:spcBef>
                <a:spcPct val="50000"/>
              </a:spcBef>
            </a:pPr>
            <a:endParaRPr lang="en-US" sz="3200">
              <a:latin typeface="Arial" pitchFamily="34" charset="0"/>
            </a:endParaRPr>
          </a:p>
        </p:txBody>
      </p:sp>
      <p:sp>
        <p:nvSpPr>
          <p:cNvPr id="26627" name="Rectangle 3"/>
          <p:cNvSpPr>
            <a:spLocks noGrp="1" noChangeArrowheads="1"/>
          </p:cNvSpPr>
          <p:nvPr>
            <p:ph type="title"/>
          </p:nvPr>
        </p:nvSpPr>
        <p:spPr>
          <a:xfrm>
            <a:off x="0" y="917575"/>
            <a:ext cx="9144000" cy="1143000"/>
          </a:xfrm>
        </p:spPr>
        <p:txBody>
          <a:bodyPr/>
          <a:lstStyle/>
          <a:p>
            <a:endParaRPr lang="en-GB" smtClean="0"/>
          </a:p>
        </p:txBody>
      </p:sp>
      <p:sp>
        <p:nvSpPr>
          <p:cNvPr id="26628" name="Text Box 4"/>
          <p:cNvSpPr txBox="1">
            <a:spLocks noChangeArrowheads="1"/>
          </p:cNvSpPr>
          <p:nvPr/>
        </p:nvSpPr>
        <p:spPr bwMode="auto">
          <a:xfrm>
            <a:off x="1249363" y="5746750"/>
            <a:ext cx="7213600" cy="579438"/>
          </a:xfrm>
          <a:prstGeom prst="rect">
            <a:avLst/>
          </a:prstGeom>
          <a:solidFill>
            <a:srgbClr val="008000"/>
          </a:solidFill>
          <a:ln w="9525">
            <a:noFill/>
            <a:miter lim="800000"/>
            <a:headEnd/>
            <a:tailEnd/>
          </a:ln>
        </p:spPr>
        <p:txBody>
          <a:bodyPr>
            <a:spAutoFit/>
          </a:bodyPr>
          <a:lstStyle/>
          <a:p>
            <a:pPr algn="ctr" eaLnBrk="1" hangingPunct="1">
              <a:spcBef>
                <a:spcPct val="50000"/>
              </a:spcBef>
            </a:pPr>
            <a:endParaRPr lang="de-AT" sz="3200" b="1">
              <a:solidFill>
                <a:schemeClr val="bg1"/>
              </a:solidFill>
              <a:latin typeface="Arial" pitchFamily="34" charset="0"/>
            </a:endParaRPr>
          </a:p>
        </p:txBody>
      </p:sp>
      <p:sp>
        <p:nvSpPr>
          <p:cNvPr id="26629" name="Text Box 5"/>
          <p:cNvSpPr txBox="1">
            <a:spLocks noChangeArrowheads="1"/>
          </p:cNvSpPr>
          <p:nvPr/>
        </p:nvSpPr>
        <p:spPr bwMode="auto">
          <a:xfrm rot="-5400000">
            <a:off x="1199356" y="3051969"/>
            <a:ext cx="3716338" cy="1644650"/>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Eliminace alergenu</a:t>
            </a:r>
            <a:r>
              <a:rPr lang="de-AT" sz="3400">
                <a:solidFill>
                  <a:srgbClr val="FF0000"/>
                </a:solidFill>
                <a:latin typeface="Arial" pitchFamily="34" charset="0"/>
              </a:rPr>
              <a:t/>
            </a:r>
            <a:br>
              <a:rPr lang="de-AT" sz="3400">
                <a:solidFill>
                  <a:srgbClr val="FF0000"/>
                </a:solidFill>
                <a:latin typeface="Arial" pitchFamily="34" charset="0"/>
              </a:rPr>
            </a:br>
            <a:endParaRPr lang="de-AT" sz="3400">
              <a:solidFill>
                <a:srgbClr val="FF0000"/>
              </a:solidFill>
              <a:latin typeface="Arial" pitchFamily="34" charset="0"/>
            </a:endParaRPr>
          </a:p>
        </p:txBody>
      </p:sp>
      <p:sp>
        <p:nvSpPr>
          <p:cNvPr id="26630" name="Text Box 6"/>
          <p:cNvSpPr txBox="1">
            <a:spLocks noChangeArrowheads="1"/>
          </p:cNvSpPr>
          <p:nvPr/>
        </p:nvSpPr>
        <p:spPr bwMode="auto">
          <a:xfrm>
            <a:off x="4211638" y="2349500"/>
            <a:ext cx="4673600" cy="2530475"/>
          </a:xfrm>
          <a:prstGeom prst="rect">
            <a:avLst/>
          </a:prstGeom>
          <a:noFill/>
          <a:ln w="9525">
            <a:noFill/>
            <a:miter lim="800000"/>
            <a:headEnd/>
            <a:tailEnd/>
          </a:ln>
        </p:spPr>
        <p:txBody>
          <a:bodyPr>
            <a:spAutoFit/>
          </a:bodyPr>
          <a:lstStyle/>
          <a:p>
            <a:pPr marL="342900" indent="-342900" eaLnBrk="1" hangingPunct="1">
              <a:spcBef>
                <a:spcPct val="50000"/>
              </a:spcBef>
              <a:buFontTx/>
              <a:buChar char="•"/>
            </a:pPr>
            <a:r>
              <a:rPr lang="cs-CZ" sz="2000" b="1">
                <a:latin typeface="Arial" pitchFamily="34" charset="0"/>
              </a:rPr>
              <a:t>Protiroztočové povlaky </a:t>
            </a:r>
            <a:endParaRPr lang="de-AT" sz="2000" b="1">
              <a:latin typeface="Arial" pitchFamily="34" charset="0"/>
            </a:endParaRPr>
          </a:p>
          <a:p>
            <a:pPr marL="342900" indent="-342900" eaLnBrk="1" hangingPunct="1">
              <a:spcBef>
                <a:spcPct val="50000"/>
              </a:spcBef>
              <a:buFontTx/>
              <a:buChar char="•"/>
            </a:pPr>
            <a:r>
              <a:rPr lang="de-AT" sz="2000" b="1">
                <a:latin typeface="Arial" pitchFamily="34" charset="0"/>
              </a:rPr>
              <a:t>P</a:t>
            </a:r>
            <a:r>
              <a:rPr lang="cs-CZ" sz="2000" b="1">
                <a:latin typeface="Arial" pitchFamily="34" charset="0"/>
              </a:rPr>
              <a:t>ylové filtry</a:t>
            </a:r>
            <a:endParaRPr lang="de-AT" sz="2000" b="1">
              <a:latin typeface="Arial" pitchFamily="34" charset="0"/>
            </a:endParaRPr>
          </a:p>
          <a:p>
            <a:pPr marL="342900" indent="-342900" eaLnBrk="1" hangingPunct="1">
              <a:spcBef>
                <a:spcPct val="50000"/>
              </a:spcBef>
              <a:buFontTx/>
              <a:buChar char="•"/>
            </a:pPr>
            <a:r>
              <a:rPr lang="cs-CZ" sz="2000" b="1">
                <a:latin typeface="Arial" pitchFamily="34" charset="0"/>
              </a:rPr>
              <a:t>Pobyt na horách během pylové sezóny</a:t>
            </a:r>
            <a:endParaRPr lang="de-AT" sz="2000" b="1">
              <a:latin typeface="Arial" pitchFamily="34" charset="0"/>
            </a:endParaRPr>
          </a:p>
          <a:p>
            <a:pPr marL="342900" indent="-342900" eaLnBrk="1" hangingPunct="1">
              <a:spcBef>
                <a:spcPct val="50000"/>
              </a:spcBef>
              <a:buFontTx/>
              <a:buChar char="•"/>
            </a:pPr>
            <a:r>
              <a:rPr lang="cs-CZ" sz="2000" b="1">
                <a:latin typeface="Arial" pitchFamily="34" charset="0"/>
              </a:rPr>
              <a:t>Odstranění zvířat</a:t>
            </a:r>
            <a:endParaRPr lang="de-AT" sz="2000" b="1">
              <a:latin typeface="Arial" pitchFamily="34" charset="0"/>
            </a:endParaRPr>
          </a:p>
          <a:p>
            <a:pPr marL="342900" indent="-342900" eaLnBrk="1" hangingPunct="1">
              <a:spcBef>
                <a:spcPct val="50000"/>
              </a:spcBef>
              <a:buFontTx/>
              <a:buChar char="•"/>
            </a:pPr>
            <a:endParaRPr lang="de-AT" sz="2000" b="1">
              <a:latin typeface="Arial"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443038" y="252413"/>
            <a:ext cx="6557962" cy="579437"/>
          </a:xfrm>
          <a:prstGeom prst="rect">
            <a:avLst/>
          </a:prstGeom>
          <a:noFill/>
          <a:ln w="9525">
            <a:noFill/>
            <a:miter lim="800000"/>
            <a:headEnd/>
            <a:tailEnd/>
          </a:ln>
        </p:spPr>
        <p:txBody>
          <a:bodyPr>
            <a:spAutoFit/>
          </a:bodyPr>
          <a:lstStyle/>
          <a:p>
            <a:pPr>
              <a:spcBef>
                <a:spcPct val="50000"/>
              </a:spcBef>
            </a:pPr>
            <a:endParaRPr lang="en-US" sz="3200">
              <a:latin typeface="Arial" pitchFamily="34" charset="0"/>
            </a:endParaRPr>
          </a:p>
        </p:txBody>
      </p:sp>
      <p:sp>
        <p:nvSpPr>
          <p:cNvPr id="27651" name="Rectangle 3"/>
          <p:cNvSpPr>
            <a:spLocks noGrp="1" noChangeArrowheads="1"/>
          </p:cNvSpPr>
          <p:nvPr>
            <p:ph type="title"/>
          </p:nvPr>
        </p:nvSpPr>
        <p:spPr>
          <a:xfrm>
            <a:off x="0" y="917575"/>
            <a:ext cx="9144000" cy="1143000"/>
          </a:xfrm>
        </p:spPr>
        <p:txBody>
          <a:bodyPr/>
          <a:lstStyle/>
          <a:p>
            <a:endParaRPr lang="en-GB" smtClean="0"/>
          </a:p>
        </p:txBody>
      </p:sp>
      <p:sp>
        <p:nvSpPr>
          <p:cNvPr id="27652" name="Text Box 4"/>
          <p:cNvSpPr txBox="1">
            <a:spLocks noChangeArrowheads="1"/>
          </p:cNvSpPr>
          <p:nvPr/>
        </p:nvSpPr>
        <p:spPr bwMode="auto">
          <a:xfrm>
            <a:off x="1249363" y="5746750"/>
            <a:ext cx="7213600" cy="579438"/>
          </a:xfrm>
          <a:prstGeom prst="rect">
            <a:avLst/>
          </a:prstGeom>
          <a:solidFill>
            <a:srgbClr val="008000"/>
          </a:solidFill>
          <a:ln w="9525">
            <a:noFill/>
            <a:miter lim="800000"/>
            <a:headEnd/>
            <a:tailEnd/>
          </a:ln>
        </p:spPr>
        <p:txBody>
          <a:bodyPr>
            <a:spAutoFit/>
          </a:bodyPr>
          <a:lstStyle/>
          <a:p>
            <a:pPr algn="ctr" eaLnBrk="1" hangingPunct="1">
              <a:spcBef>
                <a:spcPct val="50000"/>
              </a:spcBef>
            </a:pPr>
            <a:endParaRPr lang="de-AT" sz="3200" b="1">
              <a:solidFill>
                <a:schemeClr val="bg1"/>
              </a:solidFill>
              <a:latin typeface="Arial" pitchFamily="34" charset="0"/>
            </a:endParaRPr>
          </a:p>
        </p:txBody>
      </p:sp>
      <p:sp>
        <p:nvSpPr>
          <p:cNvPr id="27653" name="Text Box 5"/>
          <p:cNvSpPr txBox="1">
            <a:spLocks noChangeArrowheads="1"/>
          </p:cNvSpPr>
          <p:nvPr/>
        </p:nvSpPr>
        <p:spPr bwMode="auto">
          <a:xfrm rot="-5400000">
            <a:off x="1069975" y="3176588"/>
            <a:ext cx="3716337" cy="1385888"/>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Farmakoterapie</a:t>
            </a:r>
          </a:p>
          <a:p>
            <a:pPr algn="ctr" eaLnBrk="1" hangingPunct="1">
              <a:spcBef>
                <a:spcPct val="50000"/>
              </a:spcBef>
            </a:pPr>
            <a:endParaRPr lang="de-AT" sz="3400">
              <a:solidFill>
                <a:srgbClr val="FF0000"/>
              </a:solidFill>
              <a:latin typeface="Arial" pitchFamily="34" charset="0"/>
            </a:endParaRPr>
          </a:p>
        </p:txBody>
      </p:sp>
      <p:sp>
        <p:nvSpPr>
          <p:cNvPr id="27654" name="Text Box 6"/>
          <p:cNvSpPr txBox="1">
            <a:spLocks noChangeArrowheads="1"/>
          </p:cNvSpPr>
          <p:nvPr/>
        </p:nvSpPr>
        <p:spPr bwMode="auto">
          <a:xfrm>
            <a:off x="3614738" y="2205038"/>
            <a:ext cx="4673600" cy="2682875"/>
          </a:xfrm>
          <a:prstGeom prst="rect">
            <a:avLst/>
          </a:prstGeom>
          <a:noFill/>
          <a:ln w="9525">
            <a:noFill/>
            <a:miter lim="800000"/>
            <a:headEnd/>
            <a:tailEnd/>
          </a:ln>
        </p:spPr>
        <p:txBody>
          <a:bodyPr>
            <a:spAutoFit/>
          </a:bodyPr>
          <a:lstStyle/>
          <a:p>
            <a:pPr marL="342900" indent="-342900" eaLnBrk="1" hangingPunct="1">
              <a:spcBef>
                <a:spcPct val="50000"/>
              </a:spcBef>
              <a:buFontTx/>
              <a:buChar char="•"/>
            </a:pPr>
            <a:r>
              <a:rPr lang="de-AT" sz="2000" b="1">
                <a:latin typeface="Arial" pitchFamily="34" charset="0"/>
              </a:rPr>
              <a:t>Antihistaminika</a:t>
            </a:r>
          </a:p>
          <a:p>
            <a:pPr marL="342900" indent="-342900" eaLnBrk="1" hangingPunct="1">
              <a:spcBef>
                <a:spcPct val="50000"/>
              </a:spcBef>
              <a:buFontTx/>
              <a:buChar char="•"/>
            </a:pPr>
            <a:r>
              <a:rPr lang="cs-CZ" sz="2000" b="1">
                <a:latin typeface="Arial" pitchFamily="34" charset="0"/>
              </a:rPr>
              <a:t>Kortikoidy</a:t>
            </a:r>
            <a:endParaRPr lang="de-AT" sz="2000" b="1">
              <a:latin typeface="Arial" pitchFamily="34" charset="0"/>
            </a:endParaRPr>
          </a:p>
          <a:p>
            <a:pPr marL="342900" indent="-342900" eaLnBrk="1" hangingPunct="1">
              <a:spcBef>
                <a:spcPct val="50000"/>
              </a:spcBef>
              <a:buFontTx/>
              <a:buChar char="•"/>
            </a:pPr>
            <a:r>
              <a:rPr lang="cs-CZ" sz="2000" b="1">
                <a:latin typeface="Arial" pitchFamily="34" charset="0"/>
              </a:rPr>
              <a:t>Antileukotrieny</a:t>
            </a:r>
          </a:p>
          <a:p>
            <a:pPr marL="342900" indent="-342900" eaLnBrk="1" hangingPunct="1">
              <a:spcBef>
                <a:spcPct val="50000"/>
              </a:spcBef>
              <a:buFontTx/>
              <a:buChar char="•"/>
            </a:pPr>
            <a:r>
              <a:rPr lang="cs-CZ" sz="2000" b="1">
                <a:latin typeface="Arial" pitchFamily="34" charset="0"/>
              </a:rPr>
              <a:t>Stabilizátory žírných buněk</a:t>
            </a:r>
          </a:p>
          <a:p>
            <a:pPr marL="342900" indent="-342900" eaLnBrk="1" hangingPunct="1">
              <a:spcBef>
                <a:spcPct val="50000"/>
              </a:spcBef>
              <a:buFontTx/>
              <a:buChar char="•"/>
            </a:pPr>
            <a:r>
              <a:rPr lang="cs-CZ" sz="2000" b="1">
                <a:latin typeface="Arial" pitchFamily="34" charset="0"/>
              </a:rPr>
              <a:t>Symptomatické léky</a:t>
            </a:r>
            <a:endParaRPr lang="de-AT" sz="2000" b="1">
              <a:latin typeface="Arial" pitchFamily="34" charset="0"/>
            </a:endParaRPr>
          </a:p>
          <a:p>
            <a:pPr marL="342900" indent="-342900" eaLnBrk="1" hangingPunct="1">
              <a:spcBef>
                <a:spcPct val="50000"/>
              </a:spcBef>
              <a:buFontTx/>
              <a:buChar char="•"/>
            </a:pPr>
            <a:endParaRPr lang="de-AT" sz="2000" b="1">
              <a:latin typeface="Arial"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443038" y="252413"/>
            <a:ext cx="6557962" cy="579437"/>
          </a:xfrm>
          <a:prstGeom prst="rect">
            <a:avLst/>
          </a:prstGeom>
          <a:noFill/>
          <a:ln w="9525">
            <a:noFill/>
            <a:miter lim="800000"/>
            <a:headEnd/>
            <a:tailEnd/>
          </a:ln>
        </p:spPr>
        <p:txBody>
          <a:bodyPr>
            <a:spAutoFit/>
          </a:bodyPr>
          <a:lstStyle/>
          <a:p>
            <a:pPr>
              <a:spcBef>
                <a:spcPct val="50000"/>
              </a:spcBef>
            </a:pPr>
            <a:endParaRPr lang="en-US" sz="3200">
              <a:latin typeface="Arial" pitchFamily="34" charset="0"/>
            </a:endParaRPr>
          </a:p>
        </p:txBody>
      </p:sp>
      <p:sp>
        <p:nvSpPr>
          <p:cNvPr id="28675" name="Rectangle 3"/>
          <p:cNvSpPr>
            <a:spLocks noGrp="1" noChangeArrowheads="1"/>
          </p:cNvSpPr>
          <p:nvPr>
            <p:ph type="title"/>
          </p:nvPr>
        </p:nvSpPr>
        <p:spPr>
          <a:xfrm>
            <a:off x="0" y="917575"/>
            <a:ext cx="9144000" cy="1143000"/>
          </a:xfrm>
        </p:spPr>
        <p:txBody>
          <a:bodyPr/>
          <a:lstStyle/>
          <a:p>
            <a:endParaRPr lang="en-GB" smtClean="0"/>
          </a:p>
        </p:txBody>
      </p:sp>
      <p:sp>
        <p:nvSpPr>
          <p:cNvPr id="28676" name="Text Box 4"/>
          <p:cNvSpPr txBox="1">
            <a:spLocks noChangeArrowheads="1"/>
          </p:cNvSpPr>
          <p:nvPr/>
        </p:nvSpPr>
        <p:spPr bwMode="auto">
          <a:xfrm>
            <a:off x="1249363" y="5746750"/>
            <a:ext cx="7213600" cy="579438"/>
          </a:xfrm>
          <a:prstGeom prst="rect">
            <a:avLst/>
          </a:prstGeom>
          <a:solidFill>
            <a:srgbClr val="008000"/>
          </a:solidFill>
          <a:ln w="9525">
            <a:noFill/>
            <a:miter lim="800000"/>
            <a:headEnd/>
            <a:tailEnd/>
          </a:ln>
        </p:spPr>
        <p:txBody>
          <a:bodyPr>
            <a:spAutoFit/>
          </a:bodyPr>
          <a:lstStyle/>
          <a:p>
            <a:pPr algn="ctr" eaLnBrk="1" hangingPunct="1">
              <a:spcBef>
                <a:spcPct val="50000"/>
              </a:spcBef>
            </a:pPr>
            <a:endParaRPr lang="de-AT" sz="3200" b="1">
              <a:solidFill>
                <a:schemeClr val="bg1"/>
              </a:solidFill>
              <a:latin typeface="Arial" pitchFamily="34" charset="0"/>
            </a:endParaRPr>
          </a:p>
        </p:txBody>
      </p:sp>
      <p:sp>
        <p:nvSpPr>
          <p:cNvPr id="28677" name="Text Box 5"/>
          <p:cNvSpPr txBox="1">
            <a:spLocks noChangeArrowheads="1"/>
          </p:cNvSpPr>
          <p:nvPr/>
        </p:nvSpPr>
        <p:spPr bwMode="auto">
          <a:xfrm rot="-5400000">
            <a:off x="940594" y="3305969"/>
            <a:ext cx="3716337" cy="1127125"/>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de-AT" sz="3400">
                <a:solidFill>
                  <a:srgbClr val="FF0000"/>
                </a:solidFill>
                <a:latin typeface="Arial" pitchFamily="34" charset="0"/>
              </a:rPr>
              <a:t>S</a:t>
            </a:r>
            <a:r>
              <a:rPr lang="cs-CZ" sz="3400">
                <a:solidFill>
                  <a:srgbClr val="FF0000"/>
                </a:solidFill>
                <a:latin typeface="Arial" pitchFamily="34" charset="0"/>
              </a:rPr>
              <a:t>pecifická imunoterapie</a:t>
            </a:r>
            <a:endParaRPr lang="de-AT" sz="3400">
              <a:solidFill>
                <a:srgbClr val="FF0000"/>
              </a:solidFill>
              <a:latin typeface="Arial" pitchFamily="34" charset="0"/>
            </a:endParaRPr>
          </a:p>
        </p:txBody>
      </p:sp>
      <p:sp>
        <p:nvSpPr>
          <p:cNvPr id="28678" name="Text Box 6"/>
          <p:cNvSpPr txBox="1">
            <a:spLocks noChangeArrowheads="1"/>
          </p:cNvSpPr>
          <p:nvPr/>
        </p:nvSpPr>
        <p:spPr bwMode="auto">
          <a:xfrm>
            <a:off x="3614738" y="2205038"/>
            <a:ext cx="4673600" cy="854075"/>
          </a:xfrm>
          <a:prstGeom prst="rect">
            <a:avLst/>
          </a:prstGeom>
          <a:noFill/>
          <a:ln w="9525">
            <a:noFill/>
            <a:miter lim="800000"/>
            <a:headEnd/>
            <a:tailEnd/>
          </a:ln>
        </p:spPr>
        <p:txBody>
          <a:bodyPr>
            <a:spAutoFit/>
          </a:bodyPr>
          <a:lstStyle/>
          <a:p>
            <a:pPr marL="342900" indent="-342900" eaLnBrk="1" hangingPunct="1">
              <a:spcBef>
                <a:spcPct val="50000"/>
              </a:spcBef>
              <a:buFontTx/>
              <a:buChar char="•"/>
            </a:pPr>
            <a:r>
              <a:rPr lang="de-AT" sz="2000" b="1">
                <a:latin typeface="Arial" pitchFamily="34" charset="0"/>
              </a:rPr>
              <a:t>Subkut</a:t>
            </a:r>
            <a:r>
              <a:rPr lang="cs-CZ" sz="2000" b="1">
                <a:latin typeface="Arial" pitchFamily="34" charset="0"/>
              </a:rPr>
              <a:t>ánní</a:t>
            </a:r>
          </a:p>
          <a:p>
            <a:pPr marL="342900" indent="-342900" eaLnBrk="1" hangingPunct="1">
              <a:spcBef>
                <a:spcPct val="50000"/>
              </a:spcBef>
              <a:buFontTx/>
              <a:buChar char="•"/>
            </a:pPr>
            <a:r>
              <a:rPr lang="cs-CZ" sz="2000" b="1">
                <a:latin typeface="Arial" pitchFamily="34" charset="0"/>
              </a:rPr>
              <a:t>Sublingvální</a:t>
            </a:r>
            <a:endParaRPr lang="de-AT" sz="2000" b="1">
              <a:latin typeface="Arial"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719263" y="1952625"/>
            <a:ext cx="788987" cy="396875"/>
          </a:xfrm>
          <a:prstGeom prst="rect">
            <a:avLst/>
          </a:prstGeom>
          <a:noFill/>
          <a:ln w="12700">
            <a:noFill/>
            <a:miter lim="800000"/>
            <a:headEnd/>
            <a:tailEnd/>
          </a:ln>
        </p:spPr>
        <p:txBody>
          <a:bodyPr>
            <a:spAutoFit/>
          </a:bodyPr>
          <a:lstStyle/>
          <a:p>
            <a:pPr eaLnBrk="1" hangingPunct="1">
              <a:spcBef>
                <a:spcPct val="50000"/>
              </a:spcBef>
            </a:pPr>
            <a:r>
              <a:rPr lang="en-US" altLang="it-IT" sz="2000" b="1">
                <a:latin typeface="Arial" pitchFamily="34" charset="0"/>
              </a:rPr>
              <a:t>APC</a:t>
            </a:r>
            <a:endParaRPr lang="en-US" altLang="it-IT" b="1">
              <a:latin typeface="Arial" pitchFamily="34" charset="0"/>
            </a:endParaRPr>
          </a:p>
        </p:txBody>
      </p:sp>
      <p:grpSp>
        <p:nvGrpSpPr>
          <p:cNvPr id="2" name="Group 3"/>
          <p:cNvGrpSpPr>
            <a:grpSpLocks/>
          </p:cNvGrpSpPr>
          <p:nvPr/>
        </p:nvGrpSpPr>
        <p:grpSpPr bwMode="auto">
          <a:xfrm>
            <a:off x="2114550" y="569913"/>
            <a:ext cx="6862763" cy="3052762"/>
            <a:chOff x="1332" y="359"/>
            <a:chExt cx="4323" cy="1923"/>
          </a:xfrm>
        </p:grpSpPr>
        <p:grpSp>
          <p:nvGrpSpPr>
            <p:cNvPr id="29798" name="Group 4"/>
            <p:cNvGrpSpPr>
              <a:grpSpLocks/>
            </p:cNvGrpSpPr>
            <p:nvPr/>
          </p:nvGrpSpPr>
          <p:grpSpPr bwMode="auto">
            <a:xfrm>
              <a:off x="3910" y="488"/>
              <a:ext cx="124" cy="128"/>
              <a:chOff x="3910" y="488"/>
              <a:chExt cx="124" cy="128"/>
            </a:xfrm>
          </p:grpSpPr>
          <p:sp>
            <p:nvSpPr>
              <p:cNvPr id="29876" name="Freeform 5"/>
              <p:cNvSpPr>
                <a:spLocks/>
              </p:cNvSpPr>
              <p:nvPr/>
            </p:nvSpPr>
            <p:spPr bwMode="auto">
              <a:xfrm>
                <a:off x="3910" y="488"/>
                <a:ext cx="71" cy="119"/>
              </a:xfrm>
              <a:custGeom>
                <a:avLst/>
                <a:gdLst>
                  <a:gd name="T0" fmla="*/ 0 w 136"/>
                  <a:gd name="T1" fmla="*/ 64 h 222"/>
                  <a:gd name="T2" fmla="*/ 36 w 136"/>
                  <a:gd name="T3" fmla="*/ 25 h 222"/>
                  <a:gd name="T4" fmla="*/ 37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9877" name="Freeform 6"/>
              <p:cNvSpPr>
                <a:spLocks/>
              </p:cNvSpPr>
              <p:nvPr/>
            </p:nvSpPr>
            <p:spPr bwMode="auto">
              <a:xfrm>
                <a:off x="3919" y="530"/>
                <a:ext cx="114" cy="86"/>
              </a:xfrm>
              <a:custGeom>
                <a:avLst/>
                <a:gdLst>
                  <a:gd name="T0" fmla="*/ 0 w 218"/>
                  <a:gd name="T1" fmla="*/ 46 h 160"/>
                  <a:gd name="T2" fmla="*/ 35 w 218"/>
                  <a:gd name="T3" fmla="*/ 8 h 160"/>
                  <a:gd name="T4" fmla="*/ 60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9878" name="Line 7"/>
              <p:cNvSpPr>
                <a:spLocks noChangeShapeType="1"/>
              </p:cNvSpPr>
              <p:nvPr/>
            </p:nvSpPr>
            <p:spPr bwMode="auto">
              <a:xfrm flipV="1">
                <a:off x="3963" y="493"/>
                <a:ext cx="0" cy="35"/>
              </a:xfrm>
              <a:prstGeom prst="line">
                <a:avLst/>
              </a:prstGeom>
              <a:noFill/>
              <a:ln w="12700">
                <a:solidFill>
                  <a:schemeClr val="tx1"/>
                </a:solidFill>
                <a:round/>
                <a:headEnd/>
                <a:tailEnd/>
              </a:ln>
            </p:spPr>
            <p:txBody>
              <a:bodyPr wrap="none" anchor="ctr"/>
              <a:lstStyle/>
              <a:p>
                <a:endParaRPr lang="cs-CZ"/>
              </a:p>
            </p:txBody>
          </p:sp>
          <p:sp>
            <p:nvSpPr>
              <p:cNvPr id="29879" name="Line 8"/>
              <p:cNvSpPr>
                <a:spLocks noChangeShapeType="1"/>
              </p:cNvSpPr>
              <p:nvPr/>
            </p:nvSpPr>
            <p:spPr bwMode="auto">
              <a:xfrm flipV="1">
                <a:off x="3993" y="549"/>
                <a:ext cx="41" cy="5"/>
              </a:xfrm>
              <a:prstGeom prst="line">
                <a:avLst/>
              </a:prstGeom>
              <a:noFill/>
              <a:ln w="12700">
                <a:solidFill>
                  <a:schemeClr val="tx1"/>
                </a:solidFill>
                <a:round/>
                <a:headEnd/>
                <a:tailEnd/>
              </a:ln>
            </p:spPr>
            <p:txBody>
              <a:bodyPr wrap="none" anchor="ctr"/>
              <a:lstStyle/>
              <a:p>
                <a:endParaRPr lang="cs-CZ"/>
              </a:p>
            </p:txBody>
          </p:sp>
        </p:grpSp>
        <p:grpSp>
          <p:nvGrpSpPr>
            <p:cNvPr id="29799" name="Group 9"/>
            <p:cNvGrpSpPr>
              <a:grpSpLocks/>
            </p:cNvGrpSpPr>
            <p:nvPr/>
          </p:nvGrpSpPr>
          <p:grpSpPr bwMode="auto">
            <a:xfrm>
              <a:off x="4012" y="588"/>
              <a:ext cx="138" cy="122"/>
              <a:chOff x="4012" y="588"/>
              <a:chExt cx="138" cy="122"/>
            </a:xfrm>
          </p:grpSpPr>
          <p:sp>
            <p:nvSpPr>
              <p:cNvPr id="29872" name="Freeform 10"/>
              <p:cNvSpPr>
                <a:spLocks/>
              </p:cNvSpPr>
              <p:nvPr/>
            </p:nvSpPr>
            <p:spPr bwMode="auto">
              <a:xfrm rot="-3077768">
                <a:off x="4033" y="603"/>
                <a:ext cx="73" cy="115"/>
              </a:xfrm>
              <a:custGeom>
                <a:avLst/>
                <a:gdLst>
                  <a:gd name="T0" fmla="*/ 0 w 136"/>
                  <a:gd name="T1" fmla="*/ 60 h 222"/>
                  <a:gd name="T2" fmla="*/ 38 w 136"/>
                  <a:gd name="T3" fmla="*/ 24 h 222"/>
                  <a:gd name="T4" fmla="*/ 39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9873" name="Freeform 11"/>
              <p:cNvSpPr>
                <a:spLocks/>
              </p:cNvSpPr>
              <p:nvPr/>
            </p:nvSpPr>
            <p:spPr bwMode="auto">
              <a:xfrm rot="-3077768">
                <a:off x="4051" y="610"/>
                <a:ext cx="116" cy="83"/>
              </a:xfrm>
              <a:custGeom>
                <a:avLst/>
                <a:gdLst>
                  <a:gd name="T0" fmla="*/ 0 w 218"/>
                  <a:gd name="T1" fmla="*/ 43 h 160"/>
                  <a:gd name="T2" fmla="*/ 36 w 218"/>
                  <a:gd name="T3" fmla="*/ 7 h 160"/>
                  <a:gd name="T4" fmla="*/ 62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9874" name="Line 12"/>
              <p:cNvSpPr>
                <a:spLocks noChangeShapeType="1"/>
              </p:cNvSpPr>
              <p:nvPr/>
            </p:nvSpPr>
            <p:spPr bwMode="auto">
              <a:xfrm rot="18522232" flipV="1">
                <a:off x="4053" y="608"/>
                <a:ext cx="0" cy="33"/>
              </a:xfrm>
              <a:prstGeom prst="line">
                <a:avLst/>
              </a:prstGeom>
              <a:noFill/>
              <a:ln w="12700">
                <a:solidFill>
                  <a:schemeClr val="tx1"/>
                </a:solidFill>
                <a:round/>
                <a:headEnd/>
                <a:tailEnd/>
              </a:ln>
            </p:spPr>
            <p:txBody>
              <a:bodyPr wrap="none" anchor="ctr"/>
              <a:lstStyle/>
              <a:p>
                <a:endParaRPr lang="cs-CZ"/>
              </a:p>
            </p:txBody>
          </p:sp>
          <p:sp>
            <p:nvSpPr>
              <p:cNvPr id="29875" name="Line 13"/>
              <p:cNvSpPr>
                <a:spLocks noChangeShapeType="1"/>
              </p:cNvSpPr>
              <p:nvPr/>
            </p:nvSpPr>
            <p:spPr bwMode="auto">
              <a:xfrm rot="18522232" flipV="1">
                <a:off x="4095" y="607"/>
                <a:ext cx="42" cy="4"/>
              </a:xfrm>
              <a:prstGeom prst="line">
                <a:avLst/>
              </a:prstGeom>
              <a:noFill/>
              <a:ln w="12700">
                <a:solidFill>
                  <a:schemeClr val="tx1"/>
                </a:solidFill>
                <a:round/>
                <a:headEnd/>
                <a:tailEnd/>
              </a:ln>
            </p:spPr>
            <p:txBody>
              <a:bodyPr wrap="none" anchor="ctr"/>
              <a:lstStyle/>
              <a:p>
                <a:endParaRPr lang="cs-CZ"/>
              </a:p>
            </p:txBody>
          </p:sp>
        </p:grpSp>
        <p:grpSp>
          <p:nvGrpSpPr>
            <p:cNvPr id="29800" name="Group 14"/>
            <p:cNvGrpSpPr>
              <a:grpSpLocks/>
            </p:cNvGrpSpPr>
            <p:nvPr/>
          </p:nvGrpSpPr>
          <p:grpSpPr bwMode="auto">
            <a:xfrm>
              <a:off x="4062" y="426"/>
              <a:ext cx="125" cy="127"/>
              <a:chOff x="4062" y="426"/>
              <a:chExt cx="125" cy="127"/>
            </a:xfrm>
          </p:grpSpPr>
          <p:sp>
            <p:nvSpPr>
              <p:cNvPr id="29868" name="Freeform 15"/>
              <p:cNvSpPr>
                <a:spLocks/>
              </p:cNvSpPr>
              <p:nvPr/>
            </p:nvSpPr>
            <p:spPr bwMode="auto">
              <a:xfrm rot="5576529">
                <a:off x="4093" y="405"/>
                <a:ext cx="73" cy="115"/>
              </a:xfrm>
              <a:custGeom>
                <a:avLst/>
                <a:gdLst>
                  <a:gd name="T0" fmla="*/ 0 w 136"/>
                  <a:gd name="T1" fmla="*/ 60 h 222"/>
                  <a:gd name="T2" fmla="*/ 38 w 136"/>
                  <a:gd name="T3" fmla="*/ 24 h 222"/>
                  <a:gd name="T4" fmla="*/ 39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9869" name="Freeform 16"/>
              <p:cNvSpPr>
                <a:spLocks/>
              </p:cNvSpPr>
              <p:nvPr/>
            </p:nvSpPr>
            <p:spPr bwMode="auto">
              <a:xfrm rot="5576529">
                <a:off x="4045" y="451"/>
                <a:ext cx="117" cy="83"/>
              </a:xfrm>
              <a:custGeom>
                <a:avLst/>
                <a:gdLst>
                  <a:gd name="T0" fmla="*/ 0 w 218"/>
                  <a:gd name="T1" fmla="*/ 43 h 160"/>
                  <a:gd name="T2" fmla="*/ 36 w 218"/>
                  <a:gd name="T3" fmla="*/ 7 h 160"/>
                  <a:gd name="T4" fmla="*/ 63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9870" name="Line 17"/>
              <p:cNvSpPr>
                <a:spLocks noChangeShapeType="1"/>
              </p:cNvSpPr>
              <p:nvPr/>
            </p:nvSpPr>
            <p:spPr bwMode="auto">
              <a:xfrm rot="5576529" flipV="1">
                <a:off x="4165" y="466"/>
                <a:ext cx="0" cy="33"/>
              </a:xfrm>
              <a:prstGeom prst="line">
                <a:avLst/>
              </a:prstGeom>
              <a:noFill/>
              <a:ln w="12700">
                <a:solidFill>
                  <a:schemeClr val="tx1"/>
                </a:solidFill>
                <a:round/>
                <a:headEnd/>
                <a:tailEnd/>
              </a:ln>
            </p:spPr>
            <p:txBody>
              <a:bodyPr wrap="none" anchor="ctr"/>
              <a:lstStyle/>
              <a:p>
                <a:endParaRPr lang="cs-CZ"/>
              </a:p>
            </p:txBody>
          </p:sp>
          <p:sp>
            <p:nvSpPr>
              <p:cNvPr id="29871" name="Line 18"/>
              <p:cNvSpPr>
                <a:spLocks noChangeShapeType="1"/>
              </p:cNvSpPr>
              <p:nvPr/>
            </p:nvSpPr>
            <p:spPr bwMode="auto">
              <a:xfrm rot="5576529" flipV="1">
                <a:off x="4102" y="530"/>
                <a:ext cx="42" cy="4"/>
              </a:xfrm>
              <a:prstGeom prst="line">
                <a:avLst/>
              </a:prstGeom>
              <a:noFill/>
              <a:ln w="12700">
                <a:solidFill>
                  <a:schemeClr val="tx1"/>
                </a:solidFill>
                <a:round/>
                <a:headEnd/>
                <a:tailEnd/>
              </a:ln>
            </p:spPr>
            <p:txBody>
              <a:bodyPr wrap="none" anchor="ctr"/>
              <a:lstStyle/>
              <a:p>
                <a:endParaRPr lang="cs-CZ"/>
              </a:p>
            </p:txBody>
          </p:sp>
        </p:grpSp>
        <p:grpSp>
          <p:nvGrpSpPr>
            <p:cNvPr id="29801" name="Group 19"/>
            <p:cNvGrpSpPr>
              <a:grpSpLocks/>
            </p:cNvGrpSpPr>
            <p:nvPr/>
          </p:nvGrpSpPr>
          <p:grpSpPr bwMode="auto">
            <a:xfrm>
              <a:off x="4163" y="618"/>
              <a:ext cx="128" cy="119"/>
              <a:chOff x="4163" y="618"/>
              <a:chExt cx="128" cy="119"/>
            </a:xfrm>
          </p:grpSpPr>
          <p:sp>
            <p:nvSpPr>
              <p:cNvPr id="29864" name="Freeform 20"/>
              <p:cNvSpPr>
                <a:spLocks/>
              </p:cNvSpPr>
              <p:nvPr/>
            </p:nvSpPr>
            <p:spPr bwMode="auto">
              <a:xfrm rot="-908723">
                <a:off x="4163" y="618"/>
                <a:ext cx="70" cy="119"/>
              </a:xfrm>
              <a:custGeom>
                <a:avLst/>
                <a:gdLst>
                  <a:gd name="T0" fmla="*/ 0 w 136"/>
                  <a:gd name="T1" fmla="*/ 64 h 222"/>
                  <a:gd name="T2" fmla="*/ 35 w 136"/>
                  <a:gd name="T3" fmla="*/ 25 h 222"/>
                  <a:gd name="T4" fmla="*/ 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9865" name="Freeform 21"/>
              <p:cNvSpPr>
                <a:spLocks/>
              </p:cNvSpPr>
              <p:nvPr/>
            </p:nvSpPr>
            <p:spPr bwMode="auto">
              <a:xfrm rot="-908723">
                <a:off x="4178" y="651"/>
                <a:ext cx="113" cy="86"/>
              </a:xfrm>
              <a:custGeom>
                <a:avLst/>
                <a:gdLst>
                  <a:gd name="T0" fmla="*/ 0 w 218"/>
                  <a:gd name="T1" fmla="*/ 46 h 160"/>
                  <a:gd name="T2" fmla="*/ 34 w 218"/>
                  <a:gd name="T3" fmla="*/ 8 h 160"/>
                  <a:gd name="T4" fmla="*/ 59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9866" name="Line 22"/>
              <p:cNvSpPr>
                <a:spLocks noChangeShapeType="1"/>
              </p:cNvSpPr>
              <p:nvPr/>
            </p:nvSpPr>
            <p:spPr bwMode="auto">
              <a:xfrm rot="20691277" flipV="1">
                <a:off x="4206" y="619"/>
                <a:ext cx="0" cy="35"/>
              </a:xfrm>
              <a:prstGeom prst="line">
                <a:avLst/>
              </a:prstGeom>
              <a:noFill/>
              <a:ln w="12700">
                <a:solidFill>
                  <a:schemeClr val="tx1"/>
                </a:solidFill>
                <a:round/>
                <a:headEnd/>
                <a:tailEnd/>
              </a:ln>
            </p:spPr>
            <p:txBody>
              <a:bodyPr wrap="none" anchor="ctr"/>
              <a:lstStyle/>
              <a:p>
                <a:endParaRPr lang="cs-CZ"/>
              </a:p>
            </p:txBody>
          </p:sp>
          <p:sp>
            <p:nvSpPr>
              <p:cNvPr id="29867" name="Line 23"/>
              <p:cNvSpPr>
                <a:spLocks noChangeShapeType="1"/>
              </p:cNvSpPr>
              <p:nvPr/>
            </p:nvSpPr>
            <p:spPr bwMode="auto">
              <a:xfrm rot="20691277" flipV="1">
                <a:off x="4245" y="661"/>
                <a:ext cx="40" cy="5"/>
              </a:xfrm>
              <a:prstGeom prst="line">
                <a:avLst/>
              </a:prstGeom>
              <a:noFill/>
              <a:ln w="12700">
                <a:solidFill>
                  <a:schemeClr val="tx1"/>
                </a:solidFill>
                <a:round/>
                <a:headEnd/>
                <a:tailEnd/>
              </a:ln>
            </p:spPr>
            <p:txBody>
              <a:bodyPr wrap="none" anchor="ctr"/>
              <a:lstStyle/>
              <a:p>
                <a:endParaRPr lang="cs-CZ"/>
              </a:p>
            </p:txBody>
          </p:sp>
        </p:grpSp>
        <p:sp>
          <p:nvSpPr>
            <p:cNvPr id="29802" name="Line 24"/>
            <p:cNvSpPr>
              <a:spLocks noChangeShapeType="1"/>
            </p:cNvSpPr>
            <p:nvPr/>
          </p:nvSpPr>
          <p:spPr bwMode="auto">
            <a:xfrm flipV="1">
              <a:off x="2299" y="886"/>
              <a:ext cx="266" cy="194"/>
            </a:xfrm>
            <a:prstGeom prst="line">
              <a:avLst/>
            </a:prstGeom>
            <a:noFill/>
            <a:ln w="38100">
              <a:solidFill>
                <a:schemeClr val="tx1"/>
              </a:solidFill>
              <a:round/>
              <a:headEnd/>
              <a:tailEnd type="triangle" w="med" len="med"/>
            </a:ln>
          </p:spPr>
          <p:txBody>
            <a:bodyPr wrap="none" anchor="ctr"/>
            <a:lstStyle/>
            <a:p>
              <a:endParaRPr lang="cs-CZ"/>
            </a:p>
          </p:txBody>
        </p:sp>
        <p:sp>
          <p:nvSpPr>
            <p:cNvPr id="29803" name="Line 25"/>
            <p:cNvSpPr>
              <a:spLocks noChangeShapeType="1"/>
            </p:cNvSpPr>
            <p:nvPr/>
          </p:nvSpPr>
          <p:spPr bwMode="auto">
            <a:xfrm>
              <a:off x="2321" y="1617"/>
              <a:ext cx="254" cy="227"/>
            </a:xfrm>
            <a:prstGeom prst="line">
              <a:avLst/>
            </a:prstGeom>
            <a:noFill/>
            <a:ln w="38100">
              <a:solidFill>
                <a:schemeClr val="tx1"/>
              </a:solidFill>
              <a:round/>
              <a:headEnd/>
              <a:tailEnd type="triangle" w="med" len="med"/>
            </a:ln>
          </p:spPr>
          <p:txBody>
            <a:bodyPr wrap="none" anchor="ctr"/>
            <a:lstStyle/>
            <a:p>
              <a:endParaRPr lang="cs-CZ"/>
            </a:p>
          </p:txBody>
        </p:sp>
        <p:sp>
          <p:nvSpPr>
            <p:cNvPr id="29804" name="Line 26"/>
            <p:cNvSpPr>
              <a:spLocks noChangeShapeType="1"/>
            </p:cNvSpPr>
            <p:nvPr/>
          </p:nvSpPr>
          <p:spPr bwMode="auto">
            <a:xfrm flipV="1">
              <a:off x="4303" y="2030"/>
              <a:ext cx="263" cy="9"/>
            </a:xfrm>
            <a:prstGeom prst="line">
              <a:avLst/>
            </a:prstGeom>
            <a:noFill/>
            <a:ln w="28575">
              <a:solidFill>
                <a:schemeClr val="tx1"/>
              </a:solidFill>
              <a:round/>
              <a:headEnd/>
              <a:tailEnd type="triangle" w="med" len="med"/>
            </a:ln>
          </p:spPr>
          <p:txBody>
            <a:bodyPr wrap="none" anchor="ctr"/>
            <a:lstStyle/>
            <a:p>
              <a:endParaRPr lang="cs-CZ"/>
            </a:p>
          </p:txBody>
        </p:sp>
        <p:sp>
          <p:nvSpPr>
            <p:cNvPr id="29805" name="Line 27"/>
            <p:cNvSpPr>
              <a:spLocks noChangeShapeType="1"/>
            </p:cNvSpPr>
            <p:nvPr/>
          </p:nvSpPr>
          <p:spPr bwMode="auto">
            <a:xfrm>
              <a:off x="4219" y="894"/>
              <a:ext cx="567" cy="813"/>
            </a:xfrm>
            <a:prstGeom prst="line">
              <a:avLst/>
            </a:prstGeom>
            <a:noFill/>
            <a:ln w="38100">
              <a:solidFill>
                <a:schemeClr val="tx1"/>
              </a:solidFill>
              <a:round/>
              <a:headEnd/>
              <a:tailEnd type="triangle" w="med" len="med"/>
            </a:ln>
          </p:spPr>
          <p:txBody>
            <a:bodyPr wrap="none" anchor="ctr"/>
            <a:lstStyle/>
            <a:p>
              <a:endParaRPr lang="cs-CZ"/>
            </a:p>
          </p:txBody>
        </p:sp>
        <p:sp>
          <p:nvSpPr>
            <p:cNvPr id="29806" name="Line 28"/>
            <p:cNvSpPr>
              <a:spLocks noChangeShapeType="1"/>
            </p:cNvSpPr>
            <p:nvPr/>
          </p:nvSpPr>
          <p:spPr bwMode="auto">
            <a:xfrm flipV="1">
              <a:off x="1332" y="1745"/>
              <a:ext cx="371" cy="354"/>
            </a:xfrm>
            <a:prstGeom prst="line">
              <a:avLst/>
            </a:prstGeom>
            <a:noFill/>
            <a:ln w="38100">
              <a:solidFill>
                <a:schemeClr val="tx1"/>
              </a:solidFill>
              <a:round/>
              <a:headEnd/>
              <a:tailEnd type="triangle" w="med" len="med"/>
            </a:ln>
          </p:spPr>
          <p:txBody>
            <a:bodyPr wrap="none" anchor="ctr"/>
            <a:lstStyle/>
            <a:p>
              <a:endParaRPr lang="cs-CZ"/>
            </a:p>
          </p:txBody>
        </p:sp>
        <p:sp>
          <p:nvSpPr>
            <p:cNvPr id="29807" name="Line 29"/>
            <p:cNvSpPr>
              <a:spLocks noChangeShapeType="1"/>
            </p:cNvSpPr>
            <p:nvPr/>
          </p:nvSpPr>
          <p:spPr bwMode="auto">
            <a:xfrm>
              <a:off x="3120" y="814"/>
              <a:ext cx="285" cy="0"/>
            </a:xfrm>
            <a:prstGeom prst="line">
              <a:avLst/>
            </a:prstGeom>
            <a:noFill/>
            <a:ln w="38100">
              <a:solidFill>
                <a:schemeClr val="tx1"/>
              </a:solidFill>
              <a:round/>
              <a:headEnd/>
              <a:tailEnd type="triangle" w="med" len="med"/>
            </a:ln>
          </p:spPr>
          <p:txBody>
            <a:bodyPr wrap="none" anchor="ctr"/>
            <a:lstStyle/>
            <a:p>
              <a:endParaRPr lang="cs-CZ"/>
            </a:p>
          </p:txBody>
        </p:sp>
        <p:sp>
          <p:nvSpPr>
            <p:cNvPr id="29808" name="Line 30"/>
            <p:cNvSpPr>
              <a:spLocks noChangeShapeType="1"/>
            </p:cNvSpPr>
            <p:nvPr/>
          </p:nvSpPr>
          <p:spPr bwMode="auto">
            <a:xfrm>
              <a:off x="3095" y="1889"/>
              <a:ext cx="318" cy="0"/>
            </a:xfrm>
            <a:prstGeom prst="line">
              <a:avLst/>
            </a:prstGeom>
            <a:noFill/>
            <a:ln w="38100">
              <a:solidFill>
                <a:schemeClr val="tx1"/>
              </a:solidFill>
              <a:round/>
              <a:headEnd/>
              <a:tailEnd type="triangle" w="med" len="med"/>
            </a:ln>
          </p:spPr>
          <p:txBody>
            <a:bodyPr wrap="none" anchor="ctr"/>
            <a:lstStyle/>
            <a:p>
              <a:endParaRPr lang="cs-CZ"/>
            </a:p>
          </p:txBody>
        </p:sp>
        <p:sp>
          <p:nvSpPr>
            <p:cNvPr id="29809" name="Text Box 31"/>
            <p:cNvSpPr txBox="1">
              <a:spLocks noChangeArrowheads="1"/>
            </p:cNvSpPr>
            <p:nvPr/>
          </p:nvSpPr>
          <p:spPr bwMode="auto">
            <a:xfrm>
              <a:off x="3533" y="359"/>
              <a:ext cx="476" cy="288"/>
            </a:xfrm>
            <a:prstGeom prst="rect">
              <a:avLst/>
            </a:prstGeom>
            <a:noFill/>
            <a:ln w="12700">
              <a:noFill/>
              <a:miter lim="800000"/>
              <a:headEnd/>
              <a:tailEnd/>
            </a:ln>
          </p:spPr>
          <p:txBody>
            <a:bodyPr>
              <a:spAutoFit/>
            </a:bodyPr>
            <a:lstStyle/>
            <a:p>
              <a:pPr algn="ctr" eaLnBrk="1" hangingPunct="1">
                <a:spcBef>
                  <a:spcPct val="50000"/>
                </a:spcBef>
              </a:pPr>
              <a:r>
                <a:rPr lang="en-US" altLang="it-IT" b="1">
                  <a:latin typeface="Arial" pitchFamily="34" charset="0"/>
                </a:rPr>
                <a:t>IgE</a:t>
              </a:r>
            </a:p>
          </p:txBody>
        </p:sp>
        <p:sp>
          <p:nvSpPr>
            <p:cNvPr id="29810" name="Text Box 32"/>
            <p:cNvSpPr txBox="1">
              <a:spLocks noChangeArrowheads="1"/>
            </p:cNvSpPr>
            <p:nvPr/>
          </p:nvSpPr>
          <p:spPr bwMode="auto">
            <a:xfrm>
              <a:off x="2575" y="669"/>
              <a:ext cx="509" cy="312"/>
            </a:xfrm>
            <a:prstGeom prst="rect">
              <a:avLst/>
            </a:prstGeom>
            <a:noFill/>
            <a:ln w="38100">
              <a:solidFill>
                <a:schemeClr val="bg1"/>
              </a:solidFill>
              <a:miter lim="800000"/>
              <a:headEnd/>
              <a:tailEnd/>
            </a:ln>
          </p:spPr>
          <p:txBody>
            <a:bodyPr>
              <a:spAutoFit/>
            </a:bodyPr>
            <a:lstStyle/>
            <a:p>
              <a:pPr algn="ctr" eaLnBrk="1" hangingPunct="1">
                <a:spcBef>
                  <a:spcPct val="50000"/>
                </a:spcBef>
              </a:pPr>
              <a:r>
                <a:rPr lang="en-US" altLang="it-IT" b="1">
                  <a:latin typeface="Arial" pitchFamily="34" charset="0"/>
                </a:rPr>
                <a:t>IL-4</a:t>
              </a:r>
            </a:p>
          </p:txBody>
        </p:sp>
        <p:sp>
          <p:nvSpPr>
            <p:cNvPr id="29811" name="Text Box 33"/>
            <p:cNvSpPr txBox="1">
              <a:spLocks noChangeArrowheads="1"/>
            </p:cNvSpPr>
            <p:nvPr/>
          </p:nvSpPr>
          <p:spPr bwMode="auto">
            <a:xfrm>
              <a:off x="2502" y="1747"/>
              <a:ext cx="660" cy="288"/>
            </a:xfrm>
            <a:prstGeom prst="rect">
              <a:avLst/>
            </a:prstGeom>
            <a:noFill/>
            <a:ln w="12700">
              <a:noFill/>
              <a:miter lim="800000"/>
              <a:headEnd/>
              <a:tailEnd/>
            </a:ln>
          </p:spPr>
          <p:txBody>
            <a:bodyPr>
              <a:spAutoFit/>
            </a:bodyPr>
            <a:lstStyle/>
            <a:p>
              <a:pPr algn="ctr" eaLnBrk="1" hangingPunct="1">
                <a:spcBef>
                  <a:spcPct val="50000"/>
                </a:spcBef>
              </a:pPr>
              <a:r>
                <a:rPr lang="en-US" altLang="it-IT" b="1">
                  <a:latin typeface="Arial" pitchFamily="34" charset="0"/>
                </a:rPr>
                <a:t>IL-5</a:t>
              </a:r>
            </a:p>
          </p:txBody>
        </p:sp>
        <p:sp>
          <p:nvSpPr>
            <p:cNvPr id="29812" name="Text Box 34"/>
            <p:cNvSpPr txBox="1">
              <a:spLocks noChangeArrowheads="1"/>
            </p:cNvSpPr>
            <p:nvPr/>
          </p:nvSpPr>
          <p:spPr bwMode="auto">
            <a:xfrm>
              <a:off x="4574" y="1764"/>
              <a:ext cx="1081" cy="518"/>
            </a:xfrm>
            <a:prstGeom prst="rect">
              <a:avLst/>
            </a:prstGeom>
            <a:noFill/>
            <a:ln w="12700">
              <a:noFill/>
              <a:miter lim="800000"/>
              <a:headEnd/>
              <a:tailEnd/>
            </a:ln>
          </p:spPr>
          <p:txBody>
            <a:bodyPr>
              <a:spAutoFit/>
            </a:bodyPr>
            <a:lstStyle/>
            <a:p>
              <a:pPr eaLnBrk="1" hangingPunct="1">
                <a:spcBef>
                  <a:spcPct val="50000"/>
                </a:spcBef>
              </a:pPr>
              <a:r>
                <a:rPr lang="en-US" altLang="it-IT" b="1">
                  <a:latin typeface="Arial" pitchFamily="34" charset="0"/>
                </a:rPr>
                <a:t>Alergic</a:t>
              </a:r>
              <a:r>
                <a:rPr lang="cs-CZ" altLang="it-IT" b="1">
                  <a:latin typeface="Arial" pitchFamily="34" charset="0"/>
                </a:rPr>
                <a:t>ká</a:t>
              </a:r>
              <a:r>
                <a:rPr lang="en-US" altLang="it-IT" b="1">
                  <a:latin typeface="Arial" pitchFamily="34" charset="0"/>
                </a:rPr>
                <a:t/>
              </a:r>
              <a:br>
                <a:rPr lang="en-US" altLang="it-IT" b="1">
                  <a:latin typeface="Arial" pitchFamily="34" charset="0"/>
                </a:rPr>
              </a:br>
              <a:r>
                <a:rPr lang="it-IT" altLang="it-IT" b="1">
                  <a:latin typeface="Arial" pitchFamily="34" charset="0"/>
                </a:rPr>
                <a:t>o</a:t>
              </a:r>
              <a:r>
                <a:rPr lang="cs-CZ" altLang="it-IT" b="1">
                  <a:latin typeface="Arial" pitchFamily="34" charset="0"/>
                </a:rPr>
                <a:t>dpověď</a:t>
              </a:r>
              <a:endParaRPr lang="en-US" altLang="it-IT" b="1">
                <a:latin typeface="Arial" pitchFamily="34" charset="0"/>
              </a:endParaRPr>
            </a:p>
          </p:txBody>
        </p:sp>
        <p:sp>
          <p:nvSpPr>
            <p:cNvPr id="29813" name="Text Box 35"/>
            <p:cNvSpPr txBox="1">
              <a:spLocks noChangeArrowheads="1"/>
            </p:cNvSpPr>
            <p:nvPr/>
          </p:nvSpPr>
          <p:spPr bwMode="auto">
            <a:xfrm>
              <a:off x="3424" y="1447"/>
              <a:ext cx="981" cy="212"/>
            </a:xfrm>
            <a:prstGeom prst="rect">
              <a:avLst/>
            </a:prstGeom>
            <a:noFill/>
            <a:ln w="12700">
              <a:noFill/>
              <a:miter lim="800000"/>
              <a:headEnd/>
              <a:tailEnd/>
            </a:ln>
          </p:spPr>
          <p:txBody>
            <a:bodyPr>
              <a:spAutoFit/>
            </a:bodyPr>
            <a:lstStyle/>
            <a:p>
              <a:pPr eaLnBrk="1" hangingPunct="1">
                <a:spcBef>
                  <a:spcPct val="50000"/>
                </a:spcBef>
              </a:pPr>
              <a:r>
                <a:rPr lang="en-US" altLang="it-IT" sz="1600" b="1">
                  <a:latin typeface="Arial" pitchFamily="34" charset="0"/>
                </a:rPr>
                <a:t>Eo</a:t>
              </a:r>
              <a:r>
                <a:rPr lang="cs-CZ" altLang="it-IT" sz="1600" b="1">
                  <a:latin typeface="Arial" pitchFamily="34" charset="0"/>
                </a:rPr>
                <a:t>z</a:t>
              </a:r>
              <a:r>
                <a:rPr lang="en-US" altLang="it-IT" sz="1600" b="1">
                  <a:latin typeface="Arial" pitchFamily="34" charset="0"/>
                </a:rPr>
                <a:t>ino</a:t>
              </a:r>
              <a:r>
                <a:rPr lang="cs-CZ" altLang="it-IT" sz="1600" b="1">
                  <a:latin typeface="Arial" pitchFamily="34" charset="0"/>
                </a:rPr>
                <a:t>f</a:t>
              </a:r>
              <a:r>
                <a:rPr lang="en-US" altLang="it-IT" sz="1600" b="1">
                  <a:latin typeface="Arial" pitchFamily="34" charset="0"/>
                </a:rPr>
                <a:t>il</a:t>
              </a:r>
              <a:r>
                <a:rPr lang="cs-CZ" altLang="it-IT" sz="1600" b="1">
                  <a:latin typeface="Arial" pitchFamily="34" charset="0"/>
                </a:rPr>
                <a:t>y</a:t>
              </a:r>
              <a:endParaRPr lang="en-US" altLang="it-IT" sz="1800" b="1">
                <a:latin typeface="Arial" pitchFamily="34" charset="0"/>
              </a:endParaRPr>
            </a:p>
          </p:txBody>
        </p:sp>
        <p:sp>
          <p:nvSpPr>
            <p:cNvPr id="29814" name="Freeform 36"/>
            <p:cNvSpPr>
              <a:spLocks/>
            </p:cNvSpPr>
            <p:nvPr/>
          </p:nvSpPr>
          <p:spPr bwMode="auto">
            <a:xfrm>
              <a:off x="3565" y="1680"/>
              <a:ext cx="447" cy="482"/>
            </a:xfrm>
            <a:custGeom>
              <a:avLst/>
              <a:gdLst>
                <a:gd name="T0" fmla="*/ 641 w 288"/>
                <a:gd name="T1" fmla="*/ 172 h 292"/>
                <a:gd name="T2" fmla="*/ 598 w 288"/>
                <a:gd name="T3" fmla="*/ 109 h 292"/>
                <a:gd name="T4" fmla="*/ 546 w 288"/>
                <a:gd name="T5" fmla="*/ 63 h 292"/>
                <a:gd name="T6" fmla="*/ 487 w 288"/>
                <a:gd name="T7" fmla="*/ 28 h 292"/>
                <a:gd name="T8" fmla="*/ 424 w 288"/>
                <a:gd name="T9" fmla="*/ 5 h 292"/>
                <a:gd name="T10" fmla="*/ 357 w 288"/>
                <a:gd name="T11" fmla="*/ 0 h 292"/>
                <a:gd name="T12" fmla="*/ 289 w 288"/>
                <a:gd name="T13" fmla="*/ 8 h 292"/>
                <a:gd name="T14" fmla="*/ 224 w 288"/>
                <a:gd name="T15" fmla="*/ 33 h 292"/>
                <a:gd name="T16" fmla="*/ 165 w 288"/>
                <a:gd name="T17" fmla="*/ 71 h 292"/>
                <a:gd name="T18" fmla="*/ 106 w 288"/>
                <a:gd name="T19" fmla="*/ 120 h 292"/>
                <a:gd name="T20" fmla="*/ 62 w 288"/>
                <a:gd name="T21" fmla="*/ 183 h 292"/>
                <a:gd name="T22" fmla="*/ 26 w 288"/>
                <a:gd name="T23" fmla="*/ 251 h 292"/>
                <a:gd name="T24" fmla="*/ 9 w 288"/>
                <a:gd name="T25" fmla="*/ 324 h 292"/>
                <a:gd name="T26" fmla="*/ 0 w 288"/>
                <a:gd name="T27" fmla="*/ 403 h 292"/>
                <a:gd name="T28" fmla="*/ 3 w 288"/>
                <a:gd name="T29" fmla="*/ 477 h 292"/>
                <a:gd name="T30" fmla="*/ 19 w 288"/>
                <a:gd name="T31" fmla="*/ 550 h 292"/>
                <a:gd name="T32" fmla="*/ 51 w 288"/>
                <a:gd name="T33" fmla="*/ 624 h 292"/>
                <a:gd name="T34" fmla="*/ 96 w 288"/>
                <a:gd name="T35" fmla="*/ 683 h 292"/>
                <a:gd name="T36" fmla="*/ 147 w 288"/>
                <a:gd name="T37" fmla="*/ 730 h 292"/>
                <a:gd name="T38" fmla="*/ 205 w 288"/>
                <a:gd name="T39" fmla="*/ 766 h 292"/>
                <a:gd name="T40" fmla="*/ 267 w 288"/>
                <a:gd name="T41" fmla="*/ 791 h 292"/>
                <a:gd name="T42" fmla="*/ 335 w 288"/>
                <a:gd name="T43" fmla="*/ 796 h 292"/>
                <a:gd name="T44" fmla="*/ 402 w 288"/>
                <a:gd name="T45" fmla="*/ 787 h 292"/>
                <a:gd name="T46" fmla="*/ 470 w 288"/>
                <a:gd name="T47" fmla="*/ 763 h 292"/>
                <a:gd name="T48" fmla="*/ 532 w 288"/>
                <a:gd name="T49" fmla="*/ 725 h 292"/>
                <a:gd name="T50" fmla="*/ 588 w 288"/>
                <a:gd name="T51" fmla="*/ 673 h 292"/>
                <a:gd name="T52" fmla="*/ 632 w 288"/>
                <a:gd name="T53" fmla="*/ 612 h 292"/>
                <a:gd name="T54" fmla="*/ 663 w 288"/>
                <a:gd name="T55" fmla="*/ 541 h 292"/>
                <a:gd name="T56" fmla="*/ 686 w 288"/>
                <a:gd name="T57" fmla="*/ 469 h 292"/>
                <a:gd name="T58" fmla="*/ 694 w 288"/>
                <a:gd name="T59" fmla="*/ 393 h 292"/>
                <a:gd name="T60" fmla="*/ 689 w 288"/>
                <a:gd name="T61" fmla="*/ 319 h 292"/>
                <a:gd name="T62" fmla="*/ 672 w 288"/>
                <a:gd name="T63" fmla="*/ 246 h 292"/>
                <a:gd name="T64" fmla="*/ 641 w 288"/>
                <a:gd name="T65" fmla="*/ 172 h 2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8"/>
                <a:gd name="T100" fmla="*/ 0 h 292"/>
                <a:gd name="T101" fmla="*/ 288 w 288"/>
                <a:gd name="T102" fmla="*/ 292 h 29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8" h="292">
                  <a:moveTo>
                    <a:pt x="266" y="63"/>
                  </a:moveTo>
                  <a:lnTo>
                    <a:pt x="248" y="40"/>
                  </a:lnTo>
                  <a:lnTo>
                    <a:pt x="227" y="23"/>
                  </a:lnTo>
                  <a:lnTo>
                    <a:pt x="202" y="10"/>
                  </a:lnTo>
                  <a:lnTo>
                    <a:pt x="176" y="2"/>
                  </a:lnTo>
                  <a:lnTo>
                    <a:pt x="148" y="0"/>
                  </a:lnTo>
                  <a:lnTo>
                    <a:pt x="120" y="3"/>
                  </a:lnTo>
                  <a:lnTo>
                    <a:pt x="93" y="12"/>
                  </a:lnTo>
                  <a:lnTo>
                    <a:pt x="68" y="26"/>
                  </a:lnTo>
                  <a:lnTo>
                    <a:pt x="44" y="44"/>
                  </a:lnTo>
                  <a:lnTo>
                    <a:pt x="26" y="67"/>
                  </a:lnTo>
                  <a:lnTo>
                    <a:pt x="11" y="92"/>
                  </a:lnTo>
                  <a:lnTo>
                    <a:pt x="4" y="119"/>
                  </a:lnTo>
                  <a:lnTo>
                    <a:pt x="0" y="148"/>
                  </a:lnTo>
                  <a:lnTo>
                    <a:pt x="1" y="175"/>
                  </a:lnTo>
                  <a:lnTo>
                    <a:pt x="8" y="202"/>
                  </a:lnTo>
                  <a:lnTo>
                    <a:pt x="21" y="229"/>
                  </a:lnTo>
                  <a:lnTo>
                    <a:pt x="40" y="251"/>
                  </a:lnTo>
                  <a:lnTo>
                    <a:pt x="61" y="268"/>
                  </a:lnTo>
                  <a:lnTo>
                    <a:pt x="85" y="281"/>
                  </a:lnTo>
                  <a:lnTo>
                    <a:pt x="111" y="290"/>
                  </a:lnTo>
                  <a:lnTo>
                    <a:pt x="139" y="292"/>
                  </a:lnTo>
                  <a:lnTo>
                    <a:pt x="167" y="289"/>
                  </a:lnTo>
                  <a:lnTo>
                    <a:pt x="195" y="280"/>
                  </a:lnTo>
                  <a:lnTo>
                    <a:pt x="221" y="266"/>
                  </a:lnTo>
                  <a:lnTo>
                    <a:pt x="244" y="247"/>
                  </a:lnTo>
                  <a:lnTo>
                    <a:pt x="262" y="225"/>
                  </a:lnTo>
                  <a:lnTo>
                    <a:pt x="275" y="199"/>
                  </a:lnTo>
                  <a:lnTo>
                    <a:pt x="285" y="172"/>
                  </a:lnTo>
                  <a:lnTo>
                    <a:pt x="288" y="144"/>
                  </a:lnTo>
                  <a:lnTo>
                    <a:pt x="286" y="117"/>
                  </a:lnTo>
                  <a:lnTo>
                    <a:pt x="279" y="90"/>
                  </a:lnTo>
                  <a:lnTo>
                    <a:pt x="266" y="63"/>
                  </a:lnTo>
                  <a:close/>
                </a:path>
              </a:pathLst>
            </a:custGeom>
            <a:solidFill>
              <a:srgbClr val="FFFFFF"/>
            </a:solidFill>
            <a:ln w="9525">
              <a:noFill/>
              <a:round/>
              <a:headEnd/>
              <a:tailEnd/>
            </a:ln>
          </p:spPr>
          <p:txBody>
            <a:bodyPr/>
            <a:lstStyle/>
            <a:p>
              <a:endParaRPr lang="cs-CZ"/>
            </a:p>
          </p:txBody>
        </p:sp>
        <p:sp>
          <p:nvSpPr>
            <p:cNvPr id="29815" name="Freeform 37"/>
            <p:cNvSpPr>
              <a:spLocks/>
            </p:cNvSpPr>
            <p:nvPr/>
          </p:nvSpPr>
          <p:spPr bwMode="auto">
            <a:xfrm>
              <a:off x="3557" y="1673"/>
              <a:ext cx="464" cy="496"/>
            </a:xfrm>
            <a:custGeom>
              <a:avLst/>
              <a:gdLst>
                <a:gd name="T0" fmla="*/ 619 w 299"/>
                <a:gd name="T1" fmla="*/ 114 h 300"/>
                <a:gd name="T2" fmla="*/ 568 w 299"/>
                <a:gd name="T3" fmla="*/ 66 h 300"/>
                <a:gd name="T4" fmla="*/ 438 w 299"/>
                <a:gd name="T5" fmla="*/ 8 h 300"/>
                <a:gd name="T6" fmla="*/ 371 w 299"/>
                <a:gd name="T7" fmla="*/ 0 h 300"/>
                <a:gd name="T8" fmla="*/ 234 w 299"/>
                <a:gd name="T9" fmla="*/ 30 h 300"/>
                <a:gd name="T10" fmla="*/ 171 w 299"/>
                <a:gd name="T11" fmla="*/ 74 h 300"/>
                <a:gd name="T12" fmla="*/ 65 w 299"/>
                <a:gd name="T13" fmla="*/ 188 h 300"/>
                <a:gd name="T14" fmla="*/ 31 w 299"/>
                <a:gd name="T15" fmla="*/ 260 h 300"/>
                <a:gd name="T16" fmla="*/ 0 w 299"/>
                <a:gd name="T17" fmla="*/ 413 h 300"/>
                <a:gd name="T18" fmla="*/ 5 w 299"/>
                <a:gd name="T19" fmla="*/ 493 h 300"/>
                <a:gd name="T20" fmla="*/ 56 w 299"/>
                <a:gd name="T21" fmla="*/ 643 h 300"/>
                <a:gd name="T22" fmla="*/ 101 w 299"/>
                <a:gd name="T23" fmla="*/ 708 h 300"/>
                <a:gd name="T24" fmla="*/ 213 w 299"/>
                <a:gd name="T25" fmla="*/ 792 h 300"/>
                <a:gd name="T26" fmla="*/ 282 w 299"/>
                <a:gd name="T27" fmla="*/ 815 h 300"/>
                <a:gd name="T28" fmla="*/ 416 w 299"/>
                <a:gd name="T29" fmla="*/ 812 h 300"/>
                <a:gd name="T30" fmla="*/ 486 w 299"/>
                <a:gd name="T31" fmla="*/ 787 h 300"/>
                <a:gd name="T32" fmla="*/ 610 w 299"/>
                <a:gd name="T33" fmla="*/ 698 h 300"/>
                <a:gd name="T34" fmla="*/ 655 w 299"/>
                <a:gd name="T35" fmla="*/ 632 h 300"/>
                <a:gd name="T36" fmla="*/ 708 w 299"/>
                <a:gd name="T37" fmla="*/ 486 h 300"/>
                <a:gd name="T38" fmla="*/ 720 w 299"/>
                <a:gd name="T39" fmla="*/ 405 h 300"/>
                <a:gd name="T40" fmla="*/ 695 w 299"/>
                <a:gd name="T41" fmla="*/ 255 h 300"/>
                <a:gd name="T42" fmla="*/ 646 w 299"/>
                <a:gd name="T43" fmla="*/ 188 h 300"/>
                <a:gd name="T44" fmla="*/ 677 w 299"/>
                <a:gd name="T45" fmla="*/ 260 h 300"/>
                <a:gd name="T46" fmla="*/ 695 w 299"/>
                <a:gd name="T47" fmla="*/ 331 h 300"/>
                <a:gd name="T48" fmla="*/ 698 w 299"/>
                <a:gd name="T49" fmla="*/ 402 h 300"/>
                <a:gd name="T50" fmla="*/ 691 w 299"/>
                <a:gd name="T51" fmla="*/ 478 h 300"/>
                <a:gd name="T52" fmla="*/ 669 w 299"/>
                <a:gd name="T53" fmla="*/ 552 h 300"/>
                <a:gd name="T54" fmla="*/ 638 w 299"/>
                <a:gd name="T55" fmla="*/ 620 h 300"/>
                <a:gd name="T56" fmla="*/ 593 w 299"/>
                <a:gd name="T57" fmla="*/ 678 h 300"/>
                <a:gd name="T58" fmla="*/ 542 w 299"/>
                <a:gd name="T59" fmla="*/ 729 h 300"/>
                <a:gd name="T60" fmla="*/ 480 w 299"/>
                <a:gd name="T61" fmla="*/ 765 h 300"/>
                <a:gd name="T62" fmla="*/ 414 w 299"/>
                <a:gd name="T63" fmla="*/ 790 h 300"/>
                <a:gd name="T64" fmla="*/ 346 w 299"/>
                <a:gd name="T65" fmla="*/ 799 h 300"/>
                <a:gd name="T66" fmla="*/ 284 w 299"/>
                <a:gd name="T67" fmla="*/ 792 h 300"/>
                <a:gd name="T68" fmla="*/ 222 w 299"/>
                <a:gd name="T69" fmla="*/ 770 h 300"/>
                <a:gd name="T70" fmla="*/ 169 w 299"/>
                <a:gd name="T71" fmla="*/ 737 h 300"/>
                <a:gd name="T72" fmla="*/ 115 w 299"/>
                <a:gd name="T73" fmla="*/ 691 h 300"/>
                <a:gd name="T74" fmla="*/ 74 w 299"/>
                <a:gd name="T75" fmla="*/ 632 h 300"/>
                <a:gd name="T76" fmla="*/ 43 w 299"/>
                <a:gd name="T77" fmla="*/ 560 h 300"/>
                <a:gd name="T78" fmla="*/ 25 w 299"/>
                <a:gd name="T79" fmla="*/ 489 h 300"/>
                <a:gd name="T80" fmla="*/ 22 w 299"/>
                <a:gd name="T81" fmla="*/ 415 h 300"/>
                <a:gd name="T82" fmla="*/ 29 w 299"/>
                <a:gd name="T83" fmla="*/ 342 h 300"/>
                <a:gd name="T84" fmla="*/ 51 w 299"/>
                <a:gd name="T85" fmla="*/ 268 h 300"/>
                <a:gd name="T86" fmla="*/ 82 w 299"/>
                <a:gd name="T87" fmla="*/ 202 h 300"/>
                <a:gd name="T88" fmla="*/ 126 w 299"/>
                <a:gd name="T89" fmla="*/ 142 h 300"/>
                <a:gd name="T90" fmla="*/ 180 w 299"/>
                <a:gd name="T91" fmla="*/ 91 h 300"/>
                <a:gd name="T92" fmla="*/ 241 w 299"/>
                <a:gd name="T93" fmla="*/ 55 h 300"/>
                <a:gd name="T94" fmla="*/ 306 w 299"/>
                <a:gd name="T95" fmla="*/ 30 h 300"/>
                <a:gd name="T96" fmla="*/ 371 w 299"/>
                <a:gd name="T97" fmla="*/ 21 h 300"/>
                <a:gd name="T98" fmla="*/ 433 w 299"/>
                <a:gd name="T99" fmla="*/ 28 h 300"/>
                <a:gd name="T100" fmla="*/ 497 w 299"/>
                <a:gd name="T101" fmla="*/ 51 h 300"/>
                <a:gd name="T102" fmla="*/ 554 w 299"/>
                <a:gd name="T103" fmla="*/ 83 h 300"/>
                <a:gd name="T104" fmla="*/ 605 w 299"/>
                <a:gd name="T105" fmla="*/ 129 h 3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9"/>
                <a:gd name="T160" fmla="*/ 0 h 300"/>
                <a:gd name="T161" fmla="*/ 299 w 299"/>
                <a:gd name="T162" fmla="*/ 300 h 30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9" h="300">
                  <a:moveTo>
                    <a:pt x="268" y="70"/>
                  </a:moveTo>
                  <a:lnTo>
                    <a:pt x="276" y="65"/>
                  </a:lnTo>
                  <a:lnTo>
                    <a:pt x="257" y="42"/>
                  </a:lnTo>
                  <a:lnTo>
                    <a:pt x="257" y="41"/>
                  </a:lnTo>
                  <a:lnTo>
                    <a:pt x="236" y="24"/>
                  </a:lnTo>
                  <a:lnTo>
                    <a:pt x="211" y="11"/>
                  </a:lnTo>
                  <a:lnTo>
                    <a:pt x="210" y="10"/>
                  </a:lnTo>
                  <a:lnTo>
                    <a:pt x="182" y="3"/>
                  </a:lnTo>
                  <a:lnTo>
                    <a:pt x="154" y="0"/>
                  </a:lnTo>
                  <a:lnTo>
                    <a:pt x="125" y="3"/>
                  </a:lnTo>
                  <a:lnTo>
                    <a:pt x="97" y="11"/>
                  </a:lnTo>
                  <a:lnTo>
                    <a:pt x="97" y="12"/>
                  </a:lnTo>
                  <a:lnTo>
                    <a:pt x="71" y="27"/>
                  </a:lnTo>
                  <a:lnTo>
                    <a:pt x="47" y="45"/>
                  </a:lnTo>
                  <a:lnTo>
                    <a:pt x="46" y="46"/>
                  </a:lnTo>
                  <a:lnTo>
                    <a:pt x="27" y="69"/>
                  </a:lnTo>
                  <a:lnTo>
                    <a:pt x="27" y="70"/>
                  </a:lnTo>
                  <a:lnTo>
                    <a:pt x="13" y="95"/>
                  </a:lnTo>
                  <a:lnTo>
                    <a:pt x="5" y="122"/>
                  </a:lnTo>
                  <a:lnTo>
                    <a:pt x="5" y="123"/>
                  </a:lnTo>
                  <a:lnTo>
                    <a:pt x="0" y="151"/>
                  </a:lnTo>
                  <a:lnTo>
                    <a:pt x="0" y="152"/>
                  </a:lnTo>
                  <a:lnTo>
                    <a:pt x="2" y="179"/>
                  </a:lnTo>
                  <a:lnTo>
                    <a:pt x="2" y="180"/>
                  </a:lnTo>
                  <a:lnTo>
                    <a:pt x="10" y="208"/>
                  </a:lnTo>
                  <a:lnTo>
                    <a:pt x="10" y="209"/>
                  </a:lnTo>
                  <a:lnTo>
                    <a:pt x="23" y="235"/>
                  </a:lnTo>
                  <a:lnTo>
                    <a:pt x="41" y="258"/>
                  </a:lnTo>
                  <a:lnTo>
                    <a:pt x="42" y="259"/>
                  </a:lnTo>
                  <a:lnTo>
                    <a:pt x="64" y="276"/>
                  </a:lnTo>
                  <a:lnTo>
                    <a:pt x="88" y="290"/>
                  </a:lnTo>
                  <a:lnTo>
                    <a:pt x="89" y="290"/>
                  </a:lnTo>
                  <a:lnTo>
                    <a:pt x="115" y="297"/>
                  </a:lnTo>
                  <a:lnTo>
                    <a:pt x="117" y="298"/>
                  </a:lnTo>
                  <a:lnTo>
                    <a:pt x="144" y="300"/>
                  </a:lnTo>
                  <a:lnTo>
                    <a:pt x="173" y="297"/>
                  </a:lnTo>
                  <a:lnTo>
                    <a:pt x="174" y="296"/>
                  </a:lnTo>
                  <a:lnTo>
                    <a:pt x="202" y="288"/>
                  </a:lnTo>
                  <a:lnTo>
                    <a:pt x="229" y="274"/>
                  </a:lnTo>
                  <a:lnTo>
                    <a:pt x="253" y="255"/>
                  </a:lnTo>
                  <a:lnTo>
                    <a:pt x="253" y="254"/>
                  </a:lnTo>
                  <a:lnTo>
                    <a:pt x="271" y="231"/>
                  </a:lnTo>
                  <a:lnTo>
                    <a:pt x="272" y="231"/>
                  </a:lnTo>
                  <a:lnTo>
                    <a:pt x="286" y="205"/>
                  </a:lnTo>
                  <a:lnTo>
                    <a:pt x="294" y="178"/>
                  </a:lnTo>
                  <a:lnTo>
                    <a:pt x="295" y="177"/>
                  </a:lnTo>
                  <a:lnTo>
                    <a:pt x="299" y="148"/>
                  </a:lnTo>
                  <a:lnTo>
                    <a:pt x="297" y="121"/>
                  </a:lnTo>
                  <a:lnTo>
                    <a:pt x="296" y="120"/>
                  </a:lnTo>
                  <a:lnTo>
                    <a:pt x="289" y="93"/>
                  </a:lnTo>
                  <a:lnTo>
                    <a:pt x="289" y="92"/>
                  </a:lnTo>
                  <a:lnTo>
                    <a:pt x="277" y="65"/>
                  </a:lnTo>
                  <a:lnTo>
                    <a:pt x="268" y="69"/>
                  </a:lnTo>
                  <a:lnTo>
                    <a:pt x="281" y="96"/>
                  </a:lnTo>
                  <a:lnTo>
                    <a:pt x="286" y="94"/>
                  </a:lnTo>
                  <a:lnTo>
                    <a:pt x="281" y="95"/>
                  </a:lnTo>
                  <a:lnTo>
                    <a:pt x="289" y="122"/>
                  </a:lnTo>
                  <a:lnTo>
                    <a:pt x="292" y="121"/>
                  </a:lnTo>
                  <a:lnTo>
                    <a:pt x="289" y="121"/>
                  </a:lnTo>
                  <a:lnTo>
                    <a:pt x="290" y="148"/>
                  </a:lnTo>
                  <a:lnTo>
                    <a:pt x="294" y="148"/>
                  </a:lnTo>
                  <a:lnTo>
                    <a:pt x="290" y="147"/>
                  </a:lnTo>
                  <a:lnTo>
                    <a:pt x="287" y="176"/>
                  </a:lnTo>
                  <a:lnTo>
                    <a:pt x="291" y="176"/>
                  </a:lnTo>
                  <a:lnTo>
                    <a:pt x="287" y="175"/>
                  </a:lnTo>
                  <a:lnTo>
                    <a:pt x="278" y="202"/>
                  </a:lnTo>
                  <a:lnTo>
                    <a:pt x="281" y="203"/>
                  </a:lnTo>
                  <a:lnTo>
                    <a:pt x="278" y="202"/>
                  </a:lnTo>
                  <a:lnTo>
                    <a:pt x="265" y="227"/>
                  </a:lnTo>
                  <a:lnTo>
                    <a:pt x="268" y="229"/>
                  </a:lnTo>
                  <a:lnTo>
                    <a:pt x="265" y="227"/>
                  </a:lnTo>
                  <a:lnTo>
                    <a:pt x="246" y="249"/>
                  </a:lnTo>
                  <a:lnTo>
                    <a:pt x="250" y="251"/>
                  </a:lnTo>
                  <a:lnTo>
                    <a:pt x="246" y="248"/>
                  </a:lnTo>
                  <a:lnTo>
                    <a:pt x="224" y="268"/>
                  </a:lnTo>
                  <a:lnTo>
                    <a:pt x="227" y="270"/>
                  </a:lnTo>
                  <a:lnTo>
                    <a:pt x="225" y="267"/>
                  </a:lnTo>
                  <a:lnTo>
                    <a:pt x="199" y="280"/>
                  </a:lnTo>
                  <a:lnTo>
                    <a:pt x="200" y="284"/>
                  </a:lnTo>
                  <a:lnTo>
                    <a:pt x="199" y="280"/>
                  </a:lnTo>
                  <a:lnTo>
                    <a:pt x="172" y="289"/>
                  </a:lnTo>
                  <a:lnTo>
                    <a:pt x="173" y="293"/>
                  </a:lnTo>
                  <a:lnTo>
                    <a:pt x="172" y="289"/>
                  </a:lnTo>
                  <a:lnTo>
                    <a:pt x="144" y="292"/>
                  </a:lnTo>
                  <a:lnTo>
                    <a:pt x="144" y="296"/>
                  </a:lnTo>
                  <a:lnTo>
                    <a:pt x="144" y="292"/>
                  </a:lnTo>
                  <a:lnTo>
                    <a:pt x="117" y="290"/>
                  </a:lnTo>
                  <a:lnTo>
                    <a:pt x="117" y="294"/>
                  </a:lnTo>
                  <a:lnTo>
                    <a:pt x="118" y="290"/>
                  </a:lnTo>
                  <a:lnTo>
                    <a:pt x="91" y="282"/>
                  </a:lnTo>
                  <a:lnTo>
                    <a:pt x="90" y="285"/>
                  </a:lnTo>
                  <a:lnTo>
                    <a:pt x="92" y="282"/>
                  </a:lnTo>
                  <a:lnTo>
                    <a:pt x="69" y="269"/>
                  </a:lnTo>
                  <a:lnTo>
                    <a:pt x="66" y="272"/>
                  </a:lnTo>
                  <a:lnTo>
                    <a:pt x="70" y="270"/>
                  </a:lnTo>
                  <a:lnTo>
                    <a:pt x="48" y="253"/>
                  </a:lnTo>
                  <a:lnTo>
                    <a:pt x="45" y="255"/>
                  </a:lnTo>
                  <a:lnTo>
                    <a:pt x="48" y="253"/>
                  </a:lnTo>
                  <a:lnTo>
                    <a:pt x="31" y="230"/>
                  </a:lnTo>
                  <a:lnTo>
                    <a:pt x="26" y="233"/>
                  </a:lnTo>
                  <a:lnTo>
                    <a:pt x="31" y="231"/>
                  </a:lnTo>
                  <a:lnTo>
                    <a:pt x="18" y="205"/>
                  </a:lnTo>
                  <a:lnTo>
                    <a:pt x="13" y="206"/>
                  </a:lnTo>
                  <a:lnTo>
                    <a:pt x="18" y="205"/>
                  </a:lnTo>
                  <a:lnTo>
                    <a:pt x="10" y="178"/>
                  </a:lnTo>
                  <a:lnTo>
                    <a:pt x="6" y="179"/>
                  </a:lnTo>
                  <a:lnTo>
                    <a:pt x="10" y="179"/>
                  </a:lnTo>
                  <a:lnTo>
                    <a:pt x="9" y="152"/>
                  </a:lnTo>
                  <a:lnTo>
                    <a:pt x="5" y="152"/>
                  </a:lnTo>
                  <a:lnTo>
                    <a:pt x="9" y="152"/>
                  </a:lnTo>
                  <a:lnTo>
                    <a:pt x="13" y="124"/>
                  </a:lnTo>
                  <a:lnTo>
                    <a:pt x="9" y="123"/>
                  </a:lnTo>
                  <a:lnTo>
                    <a:pt x="12" y="125"/>
                  </a:lnTo>
                  <a:lnTo>
                    <a:pt x="21" y="98"/>
                  </a:lnTo>
                  <a:lnTo>
                    <a:pt x="16" y="96"/>
                  </a:lnTo>
                  <a:lnTo>
                    <a:pt x="21" y="98"/>
                  </a:lnTo>
                  <a:lnTo>
                    <a:pt x="35" y="73"/>
                  </a:lnTo>
                  <a:lnTo>
                    <a:pt x="31" y="71"/>
                  </a:lnTo>
                  <a:lnTo>
                    <a:pt x="34" y="74"/>
                  </a:lnTo>
                  <a:lnTo>
                    <a:pt x="52" y="52"/>
                  </a:lnTo>
                  <a:lnTo>
                    <a:pt x="49" y="48"/>
                  </a:lnTo>
                  <a:lnTo>
                    <a:pt x="52" y="52"/>
                  </a:lnTo>
                  <a:lnTo>
                    <a:pt x="75" y="33"/>
                  </a:lnTo>
                  <a:lnTo>
                    <a:pt x="73" y="30"/>
                  </a:lnTo>
                  <a:lnTo>
                    <a:pt x="75" y="33"/>
                  </a:lnTo>
                  <a:lnTo>
                    <a:pt x="101" y="20"/>
                  </a:lnTo>
                  <a:lnTo>
                    <a:pt x="98" y="16"/>
                  </a:lnTo>
                  <a:lnTo>
                    <a:pt x="100" y="20"/>
                  </a:lnTo>
                  <a:lnTo>
                    <a:pt x="127" y="11"/>
                  </a:lnTo>
                  <a:lnTo>
                    <a:pt x="126" y="7"/>
                  </a:lnTo>
                  <a:lnTo>
                    <a:pt x="127" y="11"/>
                  </a:lnTo>
                  <a:lnTo>
                    <a:pt x="154" y="8"/>
                  </a:lnTo>
                  <a:lnTo>
                    <a:pt x="154" y="4"/>
                  </a:lnTo>
                  <a:lnTo>
                    <a:pt x="154" y="8"/>
                  </a:lnTo>
                  <a:lnTo>
                    <a:pt x="181" y="11"/>
                  </a:lnTo>
                  <a:lnTo>
                    <a:pt x="181" y="6"/>
                  </a:lnTo>
                  <a:lnTo>
                    <a:pt x="180" y="10"/>
                  </a:lnTo>
                  <a:lnTo>
                    <a:pt x="206" y="19"/>
                  </a:lnTo>
                  <a:lnTo>
                    <a:pt x="208" y="14"/>
                  </a:lnTo>
                  <a:lnTo>
                    <a:pt x="206" y="19"/>
                  </a:lnTo>
                  <a:lnTo>
                    <a:pt x="231" y="31"/>
                  </a:lnTo>
                  <a:lnTo>
                    <a:pt x="232" y="27"/>
                  </a:lnTo>
                  <a:lnTo>
                    <a:pt x="230" y="30"/>
                  </a:lnTo>
                  <a:lnTo>
                    <a:pt x="252" y="47"/>
                  </a:lnTo>
                  <a:lnTo>
                    <a:pt x="254" y="44"/>
                  </a:lnTo>
                  <a:lnTo>
                    <a:pt x="251" y="47"/>
                  </a:lnTo>
                  <a:lnTo>
                    <a:pt x="268" y="70"/>
                  </a:lnTo>
                  <a:close/>
                </a:path>
              </a:pathLst>
            </a:custGeom>
            <a:solidFill>
              <a:srgbClr val="000000"/>
            </a:solidFill>
            <a:ln w="9525">
              <a:noFill/>
              <a:round/>
              <a:headEnd/>
              <a:tailEnd/>
            </a:ln>
          </p:spPr>
          <p:txBody>
            <a:bodyPr/>
            <a:lstStyle/>
            <a:p>
              <a:endParaRPr lang="cs-CZ"/>
            </a:p>
          </p:txBody>
        </p:sp>
        <p:sp>
          <p:nvSpPr>
            <p:cNvPr id="29816" name="Freeform 38"/>
            <p:cNvSpPr>
              <a:spLocks/>
            </p:cNvSpPr>
            <p:nvPr/>
          </p:nvSpPr>
          <p:spPr bwMode="auto">
            <a:xfrm>
              <a:off x="3650" y="1809"/>
              <a:ext cx="149" cy="221"/>
            </a:xfrm>
            <a:custGeom>
              <a:avLst/>
              <a:gdLst>
                <a:gd name="T0" fmla="*/ 106 w 96"/>
                <a:gd name="T1" fmla="*/ 0 h 134"/>
                <a:gd name="T2" fmla="*/ 87 w 96"/>
                <a:gd name="T3" fmla="*/ 0 h 134"/>
                <a:gd name="T4" fmla="*/ 62 w 96"/>
                <a:gd name="T5" fmla="*/ 13 h 134"/>
                <a:gd name="T6" fmla="*/ 43 w 96"/>
                <a:gd name="T7" fmla="*/ 33 h 134"/>
                <a:gd name="T8" fmla="*/ 29 w 96"/>
                <a:gd name="T9" fmla="*/ 63 h 134"/>
                <a:gd name="T10" fmla="*/ 5 w 96"/>
                <a:gd name="T11" fmla="*/ 129 h 134"/>
                <a:gd name="T12" fmla="*/ 0 w 96"/>
                <a:gd name="T13" fmla="*/ 180 h 134"/>
                <a:gd name="T14" fmla="*/ 12 w 96"/>
                <a:gd name="T15" fmla="*/ 234 h 134"/>
                <a:gd name="T16" fmla="*/ 45 w 96"/>
                <a:gd name="T17" fmla="*/ 290 h 134"/>
                <a:gd name="T18" fmla="*/ 84 w 96"/>
                <a:gd name="T19" fmla="*/ 331 h 134"/>
                <a:gd name="T20" fmla="*/ 123 w 96"/>
                <a:gd name="T21" fmla="*/ 356 h 134"/>
                <a:gd name="T22" fmla="*/ 165 w 96"/>
                <a:gd name="T23" fmla="*/ 364 h 134"/>
                <a:gd name="T24" fmla="*/ 213 w 96"/>
                <a:gd name="T25" fmla="*/ 351 h 134"/>
                <a:gd name="T26" fmla="*/ 227 w 96"/>
                <a:gd name="T27" fmla="*/ 331 h 134"/>
                <a:gd name="T28" fmla="*/ 231 w 96"/>
                <a:gd name="T29" fmla="*/ 294 h 134"/>
                <a:gd name="T30" fmla="*/ 227 w 96"/>
                <a:gd name="T31" fmla="*/ 183 h 134"/>
                <a:gd name="T32" fmla="*/ 219 w 96"/>
                <a:gd name="T33" fmla="*/ 135 h 134"/>
                <a:gd name="T34" fmla="*/ 210 w 96"/>
                <a:gd name="T35" fmla="*/ 97 h 134"/>
                <a:gd name="T36" fmla="*/ 192 w 96"/>
                <a:gd name="T37" fmla="*/ 63 h 134"/>
                <a:gd name="T38" fmla="*/ 171 w 96"/>
                <a:gd name="T39" fmla="*/ 38 h 134"/>
                <a:gd name="T40" fmla="*/ 144 w 96"/>
                <a:gd name="T41" fmla="*/ 16 h 134"/>
                <a:gd name="T42" fmla="*/ 106 w 96"/>
                <a:gd name="T43" fmla="*/ 0 h 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6"/>
                <a:gd name="T67" fmla="*/ 0 h 134"/>
                <a:gd name="T68" fmla="*/ 96 w 96"/>
                <a:gd name="T69" fmla="*/ 134 h 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6" h="134">
                  <a:moveTo>
                    <a:pt x="44" y="0"/>
                  </a:moveTo>
                  <a:lnTo>
                    <a:pt x="36" y="0"/>
                  </a:lnTo>
                  <a:lnTo>
                    <a:pt x="26" y="5"/>
                  </a:lnTo>
                  <a:lnTo>
                    <a:pt x="18" y="12"/>
                  </a:lnTo>
                  <a:lnTo>
                    <a:pt x="12" y="23"/>
                  </a:lnTo>
                  <a:lnTo>
                    <a:pt x="2" y="47"/>
                  </a:lnTo>
                  <a:lnTo>
                    <a:pt x="0" y="66"/>
                  </a:lnTo>
                  <a:lnTo>
                    <a:pt x="5" y="86"/>
                  </a:lnTo>
                  <a:lnTo>
                    <a:pt x="19" y="107"/>
                  </a:lnTo>
                  <a:lnTo>
                    <a:pt x="35" y="122"/>
                  </a:lnTo>
                  <a:lnTo>
                    <a:pt x="51" y="131"/>
                  </a:lnTo>
                  <a:lnTo>
                    <a:pt x="68" y="134"/>
                  </a:lnTo>
                  <a:lnTo>
                    <a:pt x="88" y="129"/>
                  </a:lnTo>
                  <a:lnTo>
                    <a:pt x="94" y="122"/>
                  </a:lnTo>
                  <a:lnTo>
                    <a:pt x="96" y="108"/>
                  </a:lnTo>
                  <a:lnTo>
                    <a:pt x="94" y="67"/>
                  </a:lnTo>
                  <a:lnTo>
                    <a:pt x="91" y="50"/>
                  </a:lnTo>
                  <a:lnTo>
                    <a:pt x="87" y="36"/>
                  </a:lnTo>
                  <a:lnTo>
                    <a:pt x="80" y="23"/>
                  </a:lnTo>
                  <a:lnTo>
                    <a:pt x="71" y="14"/>
                  </a:lnTo>
                  <a:lnTo>
                    <a:pt x="60" y="6"/>
                  </a:lnTo>
                  <a:lnTo>
                    <a:pt x="44" y="0"/>
                  </a:lnTo>
                  <a:close/>
                </a:path>
              </a:pathLst>
            </a:custGeom>
            <a:solidFill>
              <a:srgbClr val="202020"/>
            </a:solidFill>
            <a:ln w="9525">
              <a:noFill/>
              <a:round/>
              <a:headEnd/>
              <a:tailEnd/>
            </a:ln>
          </p:spPr>
          <p:txBody>
            <a:bodyPr/>
            <a:lstStyle/>
            <a:p>
              <a:endParaRPr lang="cs-CZ"/>
            </a:p>
          </p:txBody>
        </p:sp>
        <p:sp>
          <p:nvSpPr>
            <p:cNvPr id="29817" name="Freeform 39"/>
            <p:cNvSpPr>
              <a:spLocks/>
            </p:cNvSpPr>
            <p:nvPr/>
          </p:nvSpPr>
          <p:spPr bwMode="auto">
            <a:xfrm>
              <a:off x="3647" y="1805"/>
              <a:ext cx="158" cy="230"/>
            </a:xfrm>
            <a:custGeom>
              <a:avLst/>
              <a:gdLst>
                <a:gd name="T0" fmla="*/ 113 w 102"/>
                <a:gd name="T1" fmla="*/ 0 h 139"/>
                <a:gd name="T2" fmla="*/ 88 w 102"/>
                <a:gd name="T3" fmla="*/ 0 h 139"/>
                <a:gd name="T4" fmla="*/ 65 w 102"/>
                <a:gd name="T5" fmla="*/ 13 h 139"/>
                <a:gd name="T6" fmla="*/ 45 w 102"/>
                <a:gd name="T7" fmla="*/ 36 h 139"/>
                <a:gd name="T8" fmla="*/ 29 w 102"/>
                <a:gd name="T9" fmla="*/ 66 h 139"/>
                <a:gd name="T10" fmla="*/ 5 w 102"/>
                <a:gd name="T11" fmla="*/ 134 h 139"/>
                <a:gd name="T12" fmla="*/ 0 w 102"/>
                <a:gd name="T13" fmla="*/ 189 h 139"/>
                <a:gd name="T14" fmla="*/ 12 w 102"/>
                <a:gd name="T15" fmla="*/ 243 h 139"/>
                <a:gd name="T16" fmla="*/ 84 w 102"/>
                <a:gd name="T17" fmla="*/ 344 h 139"/>
                <a:gd name="T18" fmla="*/ 127 w 102"/>
                <a:gd name="T19" fmla="*/ 372 h 139"/>
                <a:gd name="T20" fmla="*/ 167 w 102"/>
                <a:gd name="T21" fmla="*/ 381 h 139"/>
                <a:gd name="T22" fmla="*/ 218 w 102"/>
                <a:gd name="T23" fmla="*/ 364 h 139"/>
                <a:gd name="T24" fmla="*/ 237 w 102"/>
                <a:gd name="T25" fmla="*/ 343 h 139"/>
                <a:gd name="T26" fmla="*/ 245 w 102"/>
                <a:gd name="T27" fmla="*/ 304 h 139"/>
                <a:gd name="T28" fmla="*/ 237 w 102"/>
                <a:gd name="T29" fmla="*/ 189 h 139"/>
                <a:gd name="T30" fmla="*/ 231 w 102"/>
                <a:gd name="T31" fmla="*/ 142 h 139"/>
                <a:gd name="T32" fmla="*/ 222 w 102"/>
                <a:gd name="T33" fmla="*/ 104 h 139"/>
                <a:gd name="T34" fmla="*/ 201 w 102"/>
                <a:gd name="T35" fmla="*/ 66 h 139"/>
                <a:gd name="T36" fmla="*/ 184 w 102"/>
                <a:gd name="T37" fmla="*/ 38 h 139"/>
                <a:gd name="T38" fmla="*/ 153 w 102"/>
                <a:gd name="T39" fmla="*/ 20 h 139"/>
                <a:gd name="T40" fmla="*/ 115 w 102"/>
                <a:gd name="T41" fmla="*/ 0 h 139"/>
                <a:gd name="T42" fmla="*/ 149 w 102"/>
                <a:gd name="T43" fmla="*/ 28 h 139"/>
                <a:gd name="T44" fmla="*/ 144 w 102"/>
                <a:gd name="T45" fmla="*/ 28 h 139"/>
                <a:gd name="T46" fmla="*/ 175 w 102"/>
                <a:gd name="T47" fmla="*/ 43 h 139"/>
                <a:gd name="T48" fmla="*/ 194 w 102"/>
                <a:gd name="T49" fmla="*/ 74 h 139"/>
                <a:gd name="T50" fmla="*/ 194 w 102"/>
                <a:gd name="T51" fmla="*/ 71 h 139"/>
                <a:gd name="T52" fmla="*/ 215 w 102"/>
                <a:gd name="T53" fmla="*/ 104 h 139"/>
                <a:gd name="T54" fmla="*/ 222 w 102"/>
                <a:gd name="T55" fmla="*/ 146 h 139"/>
                <a:gd name="T56" fmla="*/ 222 w 102"/>
                <a:gd name="T57" fmla="*/ 146 h 139"/>
                <a:gd name="T58" fmla="*/ 232 w 102"/>
                <a:gd name="T59" fmla="*/ 189 h 139"/>
                <a:gd name="T60" fmla="*/ 232 w 102"/>
                <a:gd name="T61" fmla="*/ 301 h 139"/>
                <a:gd name="T62" fmla="*/ 232 w 102"/>
                <a:gd name="T63" fmla="*/ 301 h 139"/>
                <a:gd name="T64" fmla="*/ 232 w 102"/>
                <a:gd name="T65" fmla="*/ 339 h 139"/>
                <a:gd name="T66" fmla="*/ 211 w 102"/>
                <a:gd name="T67" fmla="*/ 356 h 139"/>
                <a:gd name="T68" fmla="*/ 215 w 102"/>
                <a:gd name="T69" fmla="*/ 352 h 139"/>
                <a:gd name="T70" fmla="*/ 167 w 102"/>
                <a:gd name="T71" fmla="*/ 372 h 139"/>
                <a:gd name="T72" fmla="*/ 130 w 102"/>
                <a:gd name="T73" fmla="*/ 359 h 139"/>
                <a:gd name="T74" fmla="*/ 132 w 102"/>
                <a:gd name="T75" fmla="*/ 361 h 139"/>
                <a:gd name="T76" fmla="*/ 88 w 102"/>
                <a:gd name="T77" fmla="*/ 339 h 139"/>
                <a:gd name="T78" fmla="*/ 57 w 102"/>
                <a:gd name="T79" fmla="*/ 293 h 139"/>
                <a:gd name="T80" fmla="*/ 57 w 102"/>
                <a:gd name="T81" fmla="*/ 296 h 139"/>
                <a:gd name="T82" fmla="*/ 17 w 102"/>
                <a:gd name="T83" fmla="*/ 242 h 139"/>
                <a:gd name="T84" fmla="*/ 9 w 102"/>
                <a:gd name="T85" fmla="*/ 187 h 139"/>
                <a:gd name="T86" fmla="*/ 9 w 102"/>
                <a:gd name="T87" fmla="*/ 189 h 139"/>
                <a:gd name="T88" fmla="*/ 9 w 102"/>
                <a:gd name="T89" fmla="*/ 134 h 139"/>
                <a:gd name="T90" fmla="*/ 39 w 102"/>
                <a:gd name="T91" fmla="*/ 71 h 139"/>
                <a:gd name="T92" fmla="*/ 39 w 102"/>
                <a:gd name="T93" fmla="*/ 71 h 139"/>
                <a:gd name="T94" fmla="*/ 48 w 102"/>
                <a:gd name="T95" fmla="*/ 38 h 139"/>
                <a:gd name="T96" fmla="*/ 71 w 102"/>
                <a:gd name="T97" fmla="*/ 22 h 139"/>
                <a:gd name="T98" fmla="*/ 70 w 102"/>
                <a:gd name="T99" fmla="*/ 25 h 139"/>
                <a:gd name="T100" fmla="*/ 91 w 102"/>
                <a:gd name="T101" fmla="*/ 5 h 139"/>
                <a:gd name="T102" fmla="*/ 113 w 102"/>
                <a:gd name="T103" fmla="*/ 17 h 13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2"/>
                <a:gd name="T157" fmla="*/ 0 h 139"/>
                <a:gd name="T158" fmla="*/ 102 w 102"/>
                <a:gd name="T159" fmla="*/ 139 h 13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2" h="139">
                  <a:moveTo>
                    <a:pt x="47" y="6"/>
                  </a:moveTo>
                  <a:lnTo>
                    <a:pt x="47" y="0"/>
                  </a:lnTo>
                  <a:lnTo>
                    <a:pt x="38" y="0"/>
                  </a:lnTo>
                  <a:lnTo>
                    <a:pt x="37" y="0"/>
                  </a:lnTo>
                  <a:lnTo>
                    <a:pt x="28" y="5"/>
                  </a:lnTo>
                  <a:lnTo>
                    <a:pt x="27" y="5"/>
                  </a:lnTo>
                  <a:lnTo>
                    <a:pt x="19" y="13"/>
                  </a:lnTo>
                  <a:lnTo>
                    <a:pt x="12" y="24"/>
                  </a:lnTo>
                  <a:lnTo>
                    <a:pt x="2" y="49"/>
                  </a:lnTo>
                  <a:lnTo>
                    <a:pt x="0" y="68"/>
                  </a:lnTo>
                  <a:lnTo>
                    <a:pt x="0" y="69"/>
                  </a:lnTo>
                  <a:lnTo>
                    <a:pt x="5" y="88"/>
                  </a:lnTo>
                  <a:lnTo>
                    <a:pt x="5" y="89"/>
                  </a:lnTo>
                  <a:lnTo>
                    <a:pt x="20" y="110"/>
                  </a:lnTo>
                  <a:lnTo>
                    <a:pt x="35" y="126"/>
                  </a:lnTo>
                  <a:lnTo>
                    <a:pt x="53" y="136"/>
                  </a:lnTo>
                  <a:lnTo>
                    <a:pt x="70" y="139"/>
                  </a:lnTo>
                  <a:lnTo>
                    <a:pt x="71" y="139"/>
                  </a:lnTo>
                  <a:lnTo>
                    <a:pt x="91" y="133"/>
                  </a:lnTo>
                  <a:lnTo>
                    <a:pt x="92" y="133"/>
                  </a:lnTo>
                  <a:lnTo>
                    <a:pt x="99" y="125"/>
                  </a:lnTo>
                  <a:lnTo>
                    <a:pt x="101" y="124"/>
                  </a:lnTo>
                  <a:lnTo>
                    <a:pt x="102" y="111"/>
                  </a:lnTo>
                  <a:lnTo>
                    <a:pt x="102" y="110"/>
                  </a:lnTo>
                  <a:lnTo>
                    <a:pt x="99" y="69"/>
                  </a:lnTo>
                  <a:lnTo>
                    <a:pt x="96" y="52"/>
                  </a:lnTo>
                  <a:lnTo>
                    <a:pt x="92" y="38"/>
                  </a:lnTo>
                  <a:lnTo>
                    <a:pt x="92" y="36"/>
                  </a:lnTo>
                  <a:lnTo>
                    <a:pt x="84" y="24"/>
                  </a:lnTo>
                  <a:lnTo>
                    <a:pt x="77" y="14"/>
                  </a:lnTo>
                  <a:lnTo>
                    <a:pt x="76" y="14"/>
                  </a:lnTo>
                  <a:lnTo>
                    <a:pt x="64" y="7"/>
                  </a:lnTo>
                  <a:lnTo>
                    <a:pt x="63" y="6"/>
                  </a:lnTo>
                  <a:lnTo>
                    <a:pt x="48" y="0"/>
                  </a:lnTo>
                  <a:lnTo>
                    <a:pt x="46" y="5"/>
                  </a:lnTo>
                  <a:lnTo>
                    <a:pt x="62" y="10"/>
                  </a:lnTo>
                  <a:lnTo>
                    <a:pt x="63" y="8"/>
                  </a:lnTo>
                  <a:lnTo>
                    <a:pt x="60" y="10"/>
                  </a:lnTo>
                  <a:lnTo>
                    <a:pt x="72" y="18"/>
                  </a:lnTo>
                  <a:lnTo>
                    <a:pt x="73" y="16"/>
                  </a:lnTo>
                  <a:lnTo>
                    <a:pt x="72" y="17"/>
                  </a:lnTo>
                  <a:lnTo>
                    <a:pt x="81" y="27"/>
                  </a:lnTo>
                  <a:lnTo>
                    <a:pt x="82" y="25"/>
                  </a:lnTo>
                  <a:lnTo>
                    <a:pt x="81" y="26"/>
                  </a:lnTo>
                  <a:lnTo>
                    <a:pt x="88" y="39"/>
                  </a:lnTo>
                  <a:lnTo>
                    <a:pt x="90" y="38"/>
                  </a:lnTo>
                  <a:lnTo>
                    <a:pt x="88" y="39"/>
                  </a:lnTo>
                  <a:lnTo>
                    <a:pt x="92" y="53"/>
                  </a:lnTo>
                  <a:lnTo>
                    <a:pt x="94" y="52"/>
                  </a:lnTo>
                  <a:lnTo>
                    <a:pt x="92" y="53"/>
                  </a:lnTo>
                  <a:lnTo>
                    <a:pt x="94" y="71"/>
                  </a:lnTo>
                  <a:lnTo>
                    <a:pt x="97" y="69"/>
                  </a:lnTo>
                  <a:lnTo>
                    <a:pt x="94" y="69"/>
                  </a:lnTo>
                  <a:lnTo>
                    <a:pt x="97" y="110"/>
                  </a:lnTo>
                  <a:lnTo>
                    <a:pt x="99" y="110"/>
                  </a:lnTo>
                  <a:lnTo>
                    <a:pt x="97" y="110"/>
                  </a:lnTo>
                  <a:lnTo>
                    <a:pt x="95" y="124"/>
                  </a:lnTo>
                  <a:lnTo>
                    <a:pt x="97" y="124"/>
                  </a:lnTo>
                  <a:lnTo>
                    <a:pt x="96" y="122"/>
                  </a:lnTo>
                  <a:lnTo>
                    <a:pt x="88" y="130"/>
                  </a:lnTo>
                  <a:lnTo>
                    <a:pt x="90" y="131"/>
                  </a:lnTo>
                  <a:lnTo>
                    <a:pt x="90" y="129"/>
                  </a:lnTo>
                  <a:lnTo>
                    <a:pt x="70" y="134"/>
                  </a:lnTo>
                  <a:lnTo>
                    <a:pt x="70" y="136"/>
                  </a:lnTo>
                  <a:lnTo>
                    <a:pt x="71" y="134"/>
                  </a:lnTo>
                  <a:lnTo>
                    <a:pt x="54" y="131"/>
                  </a:lnTo>
                  <a:lnTo>
                    <a:pt x="53" y="133"/>
                  </a:lnTo>
                  <a:lnTo>
                    <a:pt x="55" y="132"/>
                  </a:lnTo>
                  <a:lnTo>
                    <a:pt x="39" y="123"/>
                  </a:lnTo>
                  <a:lnTo>
                    <a:pt x="37" y="124"/>
                  </a:lnTo>
                  <a:lnTo>
                    <a:pt x="39" y="123"/>
                  </a:lnTo>
                  <a:lnTo>
                    <a:pt x="24" y="107"/>
                  </a:lnTo>
                  <a:lnTo>
                    <a:pt x="21" y="109"/>
                  </a:lnTo>
                  <a:lnTo>
                    <a:pt x="24" y="108"/>
                  </a:lnTo>
                  <a:lnTo>
                    <a:pt x="9" y="87"/>
                  </a:lnTo>
                  <a:lnTo>
                    <a:pt x="7" y="88"/>
                  </a:lnTo>
                  <a:lnTo>
                    <a:pt x="9" y="87"/>
                  </a:lnTo>
                  <a:lnTo>
                    <a:pt x="4" y="68"/>
                  </a:lnTo>
                  <a:lnTo>
                    <a:pt x="2" y="68"/>
                  </a:lnTo>
                  <a:lnTo>
                    <a:pt x="4" y="69"/>
                  </a:lnTo>
                  <a:lnTo>
                    <a:pt x="7" y="50"/>
                  </a:lnTo>
                  <a:lnTo>
                    <a:pt x="4" y="49"/>
                  </a:lnTo>
                  <a:lnTo>
                    <a:pt x="6" y="50"/>
                  </a:lnTo>
                  <a:lnTo>
                    <a:pt x="16" y="26"/>
                  </a:lnTo>
                  <a:lnTo>
                    <a:pt x="14" y="25"/>
                  </a:lnTo>
                  <a:lnTo>
                    <a:pt x="16" y="26"/>
                  </a:lnTo>
                  <a:lnTo>
                    <a:pt x="22" y="15"/>
                  </a:lnTo>
                  <a:lnTo>
                    <a:pt x="20" y="14"/>
                  </a:lnTo>
                  <a:lnTo>
                    <a:pt x="22" y="16"/>
                  </a:lnTo>
                  <a:lnTo>
                    <a:pt x="30" y="8"/>
                  </a:lnTo>
                  <a:lnTo>
                    <a:pt x="29" y="7"/>
                  </a:lnTo>
                  <a:lnTo>
                    <a:pt x="29" y="9"/>
                  </a:lnTo>
                  <a:lnTo>
                    <a:pt x="39" y="5"/>
                  </a:lnTo>
                  <a:lnTo>
                    <a:pt x="38" y="2"/>
                  </a:lnTo>
                  <a:lnTo>
                    <a:pt x="38" y="6"/>
                  </a:lnTo>
                  <a:lnTo>
                    <a:pt x="47" y="6"/>
                  </a:lnTo>
                  <a:close/>
                </a:path>
              </a:pathLst>
            </a:custGeom>
            <a:solidFill>
              <a:srgbClr val="404040"/>
            </a:solidFill>
            <a:ln w="9525">
              <a:noFill/>
              <a:round/>
              <a:headEnd/>
              <a:tailEnd/>
            </a:ln>
          </p:spPr>
          <p:txBody>
            <a:bodyPr/>
            <a:lstStyle/>
            <a:p>
              <a:endParaRPr lang="cs-CZ"/>
            </a:p>
          </p:txBody>
        </p:sp>
        <p:sp>
          <p:nvSpPr>
            <p:cNvPr id="29818" name="Freeform 40"/>
            <p:cNvSpPr>
              <a:spLocks/>
            </p:cNvSpPr>
            <p:nvPr/>
          </p:nvSpPr>
          <p:spPr bwMode="auto">
            <a:xfrm>
              <a:off x="3756" y="1756"/>
              <a:ext cx="187" cy="190"/>
            </a:xfrm>
            <a:custGeom>
              <a:avLst/>
              <a:gdLst>
                <a:gd name="T0" fmla="*/ 286 w 121"/>
                <a:gd name="T1" fmla="*/ 254 h 115"/>
                <a:gd name="T2" fmla="*/ 277 w 121"/>
                <a:gd name="T3" fmla="*/ 281 h 115"/>
                <a:gd name="T4" fmla="*/ 260 w 121"/>
                <a:gd name="T5" fmla="*/ 297 h 115"/>
                <a:gd name="T6" fmla="*/ 236 w 121"/>
                <a:gd name="T7" fmla="*/ 309 h 115"/>
                <a:gd name="T8" fmla="*/ 206 w 121"/>
                <a:gd name="T9" fmla="*/ 314 h 115"/>
                <a:gd name="T10" fmla="*/ 144 w 121"/>
                <a:gd name="T11" fmla="*/ 311 h 115"/>
                <a:gd name="T12" fmla="*/ 96 w 121"/>
                <a:gd name="T13" fmla="*/ 297 h 115"/>
                <a:gd name="T14" fmla="*/ 60 w 121"/>
                <a:gd name="T15" fmla="*/ 259 h 115"/>
                <a:gd name="T16" fmla="*/ 29 w 121"/>
                <a:gd name="T17" fmla="*/ 205 h 115"/>
                <a:gd name="T18" fmla="*/ 5 w 121"/>
                <a:gd name="T19" fmla="*/ 147 h 115"/>
                <a:gd name="T20" fmla="*/ 0 w 121"/>
                <a:gd name="T21" fmla="*/ 101 h 115"/>
                <a:gd name="T22" fmla="*/ 12 w 121"/>
                <a:gd name="T23" fmla="*/ 51 h 115"/>
                <a:gd name="T24" fmla="*/ 39 w 121"/>
                <a:gd name="T25" fmla="*/ 12 h 115"/>
                <a:gd name="T26" fmla="*/ 65 w 121"/>
                <a:gd name="T27" fmla="*/ 0 h 115"/>
                <a:gd name="T28" fmla="*/ 96 w 121"/>
                <a:gd name="T29" fmla="*/ 12 h 115"/>
                <a:gd name="T30" fmla="*/ 184 w 121"/>
                <a:gd name="T31" fmla="*/ 59 h 115"/>
                <a:gd name="T32" fmla="*/ 218 w 121"/>
                <a:gd name="T33" fmla="*/ 84 h 115"/>
                <a:gd name="T34" fmla="*/ 246 w 121"/>
                <a:gd name="T35" fmla="*/ 114 h 115"/>
                <a:gd name="T36" fmla="*/ 267 w 121"/>
                <a:gd name="T37" fmla="*/ 145 h 115"/>
                <a:gd name="T38" fmla="*/ 281 w 121"/>
                <a:gd name="T39" fmla="*/ 175 h 115"/>
                <a:gd name="T40" fmla="*/ 289 w 121"/>
                <a:gd name="T41" fmla="*/ 213 h 115"/>
                <a:gd name="T42" fmla="*/ 286 w 121"/>
                <a:gd name="T43" fmla="*/ 254 h 11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1"/>
                <a:gd name="T67" fmla="*/ 0 h 115"/>
                <a:gd name="T68" fmla="*/ 121 w 121"/>
                <a:gd name="T69" fmla="*/ 115 h 11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1" h="115">
                  <a:moveTo>
                    <a:pt x="120" y="93"/>
                  </a:moveTo>
                  <a:lnTo>
                    <a:pt x="116" y="103"/>
                  </a:lnTo>
                  <a:lnTo>
                    <a:pt x="109" y="109"/>
                  </a:lnTo>
                  <a:lnTo>
                    <a:pt x="99" y="113"/>
                  </a:lnTo>
                  <a:lnTo>
                    <a:pt x="86" y="115"/>
                  </a:lnTo>
                  <a:lnTo>
                    <a:pt x="60" y="114"/>
                  </a:lnTo>
                  <a:lnTo>
                    <a:pt x="40" y="109"/>
                  </a:lnTo>
                  <a:lnTo>
                    <a:pt x="25" y="95"/>
                  </a:lnTo>
                  <a:lnTo>
                    <a:pt x="12" y="75"/>
                  </a:lnTo>
                  <a:lnTo>
                    <a:pt x="2" y="54"/>
                  </a:lnTo>
                  <a:lnTo>
                    <a:pt x="0" y="37"/>
                  </a:lnTo>
                  <a:lnTo>
                    <a:pt x="5" y="19"/>
                  </a:lnTo>
                  <a:lnTo>
                    <a:pt x="16" y="4"/>
                  </a:lnTo>
                  <a:lnTo>
                    <a:pt x="27" y="0"/>
                  </a:lnTo>
                  <a:lnTo>
                    <a:pt x="40" y="4"/>
                  </a:lnTo>
                  <a:lnTo>
                    <a:pt x="77" y="22"/>
                  </a:lnTo>
                  <a:lnTo>
                    <a:pt x="91" y="31"/>
                  </a:lnTo>
                  <a:lnTo>
                    <a:pt x="103" y="42"/>
                  </a:lnTo>
                  <a:lnTo>
                    <a:pt x="112" y="53"/>
                  </a:lnTo>
                  <a:lnTo>
                    <a:pt x="118" y="64"/>
                  </a:lnTo>
                  <a:lnTo>
                    <a:pt x="121" y="78"/>
                  </a:lnTo>
                  <a:lnTo>
                    <a:pt x="120" y="93"/>
                  </a:lnTo>
                  <a:close/>
                </a:path>
              </a:pathLst>
            </a:custGeom>
            <a:solidFill>
              <a:srgbClr val="202020"/>
            </a:solidFill>
            <a:ln w="9525">
              <a:noFill/>
              <a:round/>
              <a:headEnd/>
              <a:tailEnd/>
            </a:ln>
          </p:spPr>
          <p:txBody>
            <a:bodyPr/>
            <a:lstStyle/>
            <a:p>
              <a:endParaRPr lang="cs-CZ"/>
            </a:p>
          </p:txBody>
        </p:sp>
        <p:sp>
          <p:nvSpPr>
            <p:cNvPr id="29819" name="Freeform 41"/>
            <p:cNvSpPr>
              <a:spLocks/>
            </p:cNvSpPr>
            <p:nvPr/>
          </p:nvSpPr>
          <p:spPr bwMode="auto">
            <a:xfrm>
              <a:off x="3754" y="1751"/>
              <a:ext cx="192" cy="198"/>
            </a:xfrm>
            <a:custGeom>
              <a:avLst/>
              <a:gdLst>
                <a:gd name="T0" fmla="*/ 283 w 124"/>
                <a:gd name="T1" fmla="*/ 259 h 120"/>
                <a:gd name="T2" fmla="*/ 280 w 124"/>
                <a:gd name="T3" fmla="*/ 285 h 120"/>
                <a:gd name="T4" fmla="*/ 262 w 124"/>
                <a:gd name="T5" fmla="*/ 300 h 120"/>
                <a:gd name="T6" fmla="*/ 263 w 124"/>
                <a:gd name="T7" fmla="*/ 297 h 120"/>
                <a:gd name="T8" fmla="*/ 240 w 124"/>
                <a:gd name="T9" fmla="*/ 315 h 120"/>
                <a:gd name="T10" fmla="*/ 209 w 124"/>
                <a:gd name="T11" fmla="*/ 314 h 120"/>
                <a:gd name="T12" fmla="*/ 209 w 124"/>
                <a:gd name="T13" fmla="*/ 314 h 120"/>
                <a:gd name="T14" fmla="*/ 146 w 124"/>
                <a:gd name="T15" fmla="*/ 318 h 120"/>
                <a:gd name="T16" fmla="*/ 101 w 124"/>
                <a:gd name="T17" fmla="*/ 297 h 120"/>
                <a:gd name="T18" fmla="*/ 105 w 124"/>
                <a:gd name="T19" fmla="*/ 300 h 120"/>
                <a:gd name="T20" fmla="*/ 65 w 124"/>
                <a:gd name="T21" fmla="*/ 267 h 120"/>
                <a:gd name="T22" fmla="*/ 36 w 124"/>
                <a:gd name="T23" fmla="*/ 206 h 120"/>
                <a:gd name="T24" fmla="*/ 36 w 124"/>
                <a:gd name="T25" fmla="*/ 210 h 120"/>
                <a:gd name="T26" fmla="*/ 9 w 124"/>
                <a:gd name="T27" fmla="*/ 155 h 120"/>
                <a:gd name="T28" fmla="*/ 9 w 124"/>
                <a:gd name="T29" fmla="*/ 106 h 120"/>
                <a:gd name="T30" fmla="*/ 9 w 124"/>
                <a:gd name="T31" fmla="*/ 109 h 120"/>
                <a:gd name="T32" fmla="*/ 17 w 124"/>
                <a:gd name="T33" fmla="*/ 59 h 120"/>
                <a:gd name="T34" fmla="*/ 51 w 124"/>
                <a:gd name="T35" fmla="*/ 21 h 120"/>
                <a:gd name="T36" fmla="*/ 48 w 124"/>
                <a:gd name="T37" fmla="*/ 25 h 120"/>
                <a:gd name="T38" fmla="*/ 67 w 124"/>
                <a:gd name="T39" fmla="*/ 8 h 120"/>
                <a:gd name="T40" fmla="*/ 98 w 124"/>
                <a:gd name="T41" fmla="*/ 25 h 120"/>
                <a:gd name="T42" fmla="*/ 96 w 124"/>
                <a:gd name="T43" fmla="*/ 25 h 120"/>
                <a:gd name="T44" fmla="*/ 187 w 124"/>
                <a:gd name="T45" fmla="*/ 68 h 120"/>
                <a:gd name="T46" fmla="*/ 218 w 124"/>
                <a:gd name="T47" fmla="*/ 101 h 120"/>
                <a:gd name="T48" fmla="*/ 218 w 124"/>
                <a:gd name="T49" fmla="*/ 101 h 120"/>
                <a:gd name="T50" fmla="*/ 249 w 124"/>
                <a:gd name="T51" fmla="*/ 120 h 120"/>
                <a:gd name="T52" fmla="*/ 266 w 124"/>
                <a:gd name="T53" fmla="*/ 155 h 120"/>
                <a:gd name="T54" fmla="*/ 266 w 124"/>
                <a:gd name="T55" fmla="*/ 152 h 120"/>
                <a:gd name="T56" fmla="*/ 285 w 124"/>
                <a:gd name="T57" fmla="*/ 180 h 120"/>
                <a:gd name="T58" fmla="*/ 285 w 124"/>
                <a:gd name="T59" fmla="*/ 221 h 120"/>
                <a:gd name="T60" fmla="*/ 285 w 124"/>
                <a:gd name="T61" fmla="*/ 218 h 120"/>
                <a:gd name="T62" fmla="*/ 297 w 124"/>
                <a:gd name="T63" fmla="*/ 259 h 120"/>
                <a:gd name="T64" fmla="*/ 297 w 124"/>
                <a:gd name="T65" fmla="*/ 218 h 120"/>
                <a:gd name="T66" fmla="*/ 293 w 124"/>
                <a:gd name="T67" fmla="*/ 177 h 120"/>
                <a:gd name="T68" fmla="*/ 254 w 124"/>
                <a:gd name="T69" fmla="*/ 117 h 120"/>
                <a:gd name="T70" fmla="*/ 226 w 124"/>
                <a:gd name="T71" fmla="*/ 87 h 120"/>
                <a:gd name="T72" fmla="*/ 189 w 124"/>
                <a:gd name="T73" fmla="*/ 63 h 120"/>
                <a:gd name="T74" fmla="*/ 101 w 124"/>
                <a:gd name="T75" fmla="*/ 13 h 120"/>
                <a:gd name="T76" fmla="*/ 67 w 124"/>
                <a:gd name="T77" fmla="*/ 0 h 120"/>
                <a:gd name="T78" fmla="*/ 40 w 124"/>
                <a:gd name="T79" fmla="*/ 13 h 120"/>
                <a:gd name="T80" fmla="*/ 9 w 124"/>
                <a:gd name="T81" fmla="*/ 58 h 120"/>
                <a:gd name="T82" fmla="*/ 9 w 124"/>
                <a:gd name="T83" fmla="*/ 58 h 120"/>
                <a:gd name="T84" fmla="*/ 0 w 124"/>
                <a:gd name="T85" fmla="*/ 109 h 120"/>
                <a:gd name="T86" fmla="*/ 5 w 124"/>
                <a:gd name="T87" fmla="*/ 158 h 120"/>
                <a:gd name="T88" fmla="*/ 29 w 124"/>
                <a:gd name="T89" fmla="*/ 215 h 120"/>
                <a:gd name="T90" fmla="*/ 60 w 124"/>
                <a:gd name="T91" fmla="*/ 272 h 120"/>
                <a:gd name="T92" fmla="*/ 98 w 124"/>
                <a:gd name="T93" fmla="*/ 310 h 120"/>
                <a:gd name="T94" fmla="*/ 146 w 124"/>
                <a:gd name="T95" fmla="*/ 327 h 120"/>
                <a:gd name="T96" fmla="*/ 211 w 124"/>
                <a:gd name="T97" fmla="*/ 327 h 120"/>
                <a:gd name="T98" fmla="*/ 242 w 124"/>
                <a:gd name="T99" fmla="*/ 322 h 120"/>
                <a:gd name="T100" fmla="*/ 268 w 124"/>
                <a:gd name="T101" fmla="*/ 310 h 120"/>
                <a:gd name="T102" fmla="*/ 285 w 124"/>
                <a:gd name="T103" fmla="*/ 292 h 120"/>
                <a:gd name="T104" fmla="*/ 285 w 124"/>
                <a:gd name="T105" fmla="*/ 289 h 12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4"/>
                <a:gd name="T160" fmla="*/ 0 h 120"/>
                <a:gd name="T161" fmla="*/ 124 w 124"/>
                <a:gd name="T162" fmla="*/ 120 h 12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4" h="120">
                  <a:moveTo>
                    <a:pt x="123" y="96"/>
                  </a:moveTo>
                  <a:lnTo>
                    <a:pt x="118" y="95"/>
                  </a:lnTo>
                  <a:lnTo>
                    <a:pt x="115" y="105"/>
                  </a:lnTo>
                  <a:lnTo>
                    <a:pt x="117" y="105"/>
                  </a:lnTo>
                  <a:lnTo>
                    <a:pt x="115" y="104"/>
                  </a:lnTo>
                  <a:lnTo>
                    <a:pt x="109" y="110"/>
                  </a:lnTo>
                  <a:lnTo>
                    <a:pt x="110" y="112"/>
                  </a:lnTo>
                  <a:lnTo>
                    <a:pt x="110" y="109"/>
                  </a:lnTo>
                  <a:lnTo>
                    <a:pt x="99" y="114"/>
                  </a:lnTo>
                  <a:lnTo>
                    <a:pt x="100" y="116"/>
                  </a:lnTo>
                  <a:lnTo>
                    <a:pt x="100" y="114"/>
                  </a:lnTo>
                  <a:lnTo>
                    <a:pt x="87" y="115"/>
                  </a:lnTo>
                  <a:lnTo>
                    <a:pt x="87" y="117"/>
                  </a:lnTo>
                  <a:lnTo>
                    <a:pt x="87" y="115"/>
                  </a:lnTo>
                  <a:lnTo>
                    <a:pt x="61" y="115"/>
                  </a:lnTo>
                  <a:lnTo>
                    <a:pt x="61" y="117"/>
                  </a:lnTo>
                  <a:lnTo>
                    <a:pt x="62" y="115"/>
                  </a:lnTo>
                  <a:lnTo>
                    <a:pt x="42" y="109"/>
                  </a:lnTo>
                  <a:lnTo>
                    <a:pt x="42" y="112"/>
                  </a:lnTo>
                  <a:lnTo>
                    <a:pt x="44" y="110"/>
                  </a:lnTo>
                  <a:lnTo>
                    <a:pt x="28" y="96"/>
                  </a:lnTo>
                  <a:lnTo>
                    <a:pt x="27" y="98"/>
                  </a:lnTo>
                  <a:lnTo>
                    <a:pt x="29" y="97"/>
                  </a:lnTo>
                  <a:lnTo>
                    <a:pt x="15" y="76"/>
                  </a:lnTo>
                  <a:lnTo>
                    <a:pt x="13" y="77"/>
                  </a:lnTo>
                  <a:lnTo>
                    <a:pt x="15" y="77"/>
                  </a:lnTo>
                  <a:lnTo>
                    <a:pt x="7" y="56"/>
                  </a:lnTo>
                  <a:lnTo>
                    <a:pt x="4" y="57"/>
                  </a:lnTo>
                  <a:lnTo>
                    <a:pt x="8" y="57"/>
                  </a:lnTo>
                  <a:lnTo>
                    <a:pt x="4" y="39"/>
                  </a:lnTo>
                  <a:lnTo>
                    <a:pt x="2" y="39"/>
                  </a:lnTo>
                  <a:lnTo>
                    <a:pt x="4" y="40"/>
                  </a:lnTo>
                  <a:lnTo>
                    <a:pt x="9" y="22"/>
                  </a:lnTo>
                  <a:lnTo>
                    <a:pt x="7" y="22"/>
                  </a:lnTo>
                  <a:lnTo>
                    <a:pt x="9" y="23"/>
                  </a:lnTo>
                  <a:lnTo>
                    <a:pt x="21" y="8"/>
                  </a:lnTo>
                  <a:lnTo>
                    <a:pt x="19" y="7"/>
                  </a:lnTo>
                  <a:lnTo>
                    <a:pt x="20" y="9"/>
                  </a:lnTo>
                  <a:lnTo>
                    <a:pt x="30" y="5"/>
                  </a:lnTo>
                  <a:lnTo>
                    <a:pt x="28" y="3"/>
                  </a:lnTo>
                  <a:lnTo>
                    <a:pt x="28" y="5"/>
                  </a:lnTo>
                  <a:lnTo>
                    <a:pt x="41" y="9"/>
                  </a:lnTo>
                  <a:lnTo>
                    <a:pt x="41" y="7"/>
                  </a:lnTo>
                  <a:lnTo>
                    <a:pt x="40" y="9"/>
                  </a:lnTo>
                  <a:lnTo>
                    <a:pt x="77" y="27"/>
                  </a:lnTo>
                  <a:lnTo>
                    <a:pt x="78" y="25"/>
                  </a:lnTo>
                  <a:lnTo>
                    <a:pt x="77" y="27"/>
                  </a:lnTo>
                  <a:lnTo>
                    <a:pt x="91" y="37"/>
                  </a:lnTo>
                  <a:lnTo>
                    <a:pt x="92" y="34"/>
                  </a:lnTo>
                  <a:lnTo>
                    <a:pt x="91" y="37"/>
                  </a:lnTo>
                  <a:lnTo>
                    <a:pt x="102" y="47"/>
                  </a:lnTo>
                  <a:lnTo>
                    <a:pt x="104" y="44"/>
                  </a:lnTo>
                  <a:lnTo>
                    <a:pt x="102" y="46"/>
                  </a:lnTo>
                  <a:lnTo>
                    <a:pt x="111" y="57"/>
                  </a:lnTo>
                  <a:lnTo>
                    <a:pt x="113" y="55"/>
                  </a:lnTo>
                  <a:lnTo>
                    <a:pt x="111" y="56"/>
                  </a:lnTo>
                  <a:lnTo>
                    <a:pt x="117" y="67"/>
                  </a:lnTo>
                  <a:lnTo>
                    <a:pt x="119" y="66"/>
                  </a:lnTo>
                  <a:lnTo>
                    <a:pt x="116" y="67"/>
                  </a:lnTo>
                  <a:lnTo>
                    <a:pt x="119" y="81"/>
                  </a:lnTo>
                  <a:lnTo>
                    <a:pt x="122" y="80"/>
                  </a:lnTo>
                  <a:lnTo>
                    <a:pt x="119" y="80"/>
                  </a:lnTo>
                  <a:lnTo>
                    <a:pt x="118" y="95"/>
                  </a:lnTo>
                  <a:lnTo>
                    <a:pt x="124" y="95"/>
                  </a:lnTo>
                  <a:lnTo>
                    <a:pt x="124" y="80"/>
                  </a:lnTo>
                  <a:lnTo>
                    <a:pt x="122" y="66"/>
                  </a:lnTo>
                  <a:lnTo>
                    <a:pt x="122" y="65"/>
                  </a:lnTo>
                  <a:lnTo>
                    <a:pt x="115" y="54"/>
                  </a:lnTo>
                  <a:lnTo>
                    <a:pt x="106" y="43"/>
                  </a:lnTo>
                  <a:lnTo>
                    <a:pt x="94" y="32"/>
                  </a:lnTo>
                  <a:lnTo>
                    <a:pt x="79" y="23"/>
                  </a:lnTo>
                  <a:lnTo>
                    <a:pt x="42" y="5"/>
                  </a:lnTo>
                  <a:lnTo>
                    <a:pt x="29" y="0"/>
                  </a:lnTo>
                  <a:lnTo>
                    <a:pt x="28" y="0"/>
                  </a:lnTo>
                  <a:lnTo>
                    <a:pt x="17" y="5"/>
                  </a:lnTo>
                  <a:lnTo>
                    <a:pt x="17" y="6"/>
                  </a:lnTo>
                  <a:lnTo>
                    <a:pt x="4" y="21"/>
                  </a:lnTo>
                  <a:lnTo>
                    <a:pt x="4" y="22"/>
                  </a:lnTo>
                  <a:lnTo>
                    <a:pt x="4" y="21"/>
                  </a:lnTo>
                  <a:lnTo>
                    <a:pt x="0" y="39"/>
                  </a:lnTo>
                  <a:lnTo>
                    <a:pt x="0" y="40"/>
                  </a:lnTo>
                  <a:lnTo>
                    <a:pt x="2" y="57"/>
                  </a:lnTo>
                  <a:lnTo>
                    <a:pt x="2" y="58"/>
                  </a:lnTo>
                  <a:lnTo>
                    <a:pt x="11" y="79"/>
                  </a:lnTo>
                  <a:lnTo>
                    <a:pt x="12" y="79"/>
                  </a:lnTo>
                  <a:lnTo>
                    <a:pt x="25" y="99"/>
                  </a:lnTo>
                  <a:lnTo>
                    <a:pt x="25" y="100"/>
                  </a:lnTo>
                  <a:lnTo>
                    <a:pt x="40" y="114"/>
                  </a:lnTo>
                  <a:lnTo>
                    <a:pt x="41" y="114"/>
                  </a:lnTo>
                  <a:lnTo>
                    <a:pt x="61" y="119"/>
                  </a:lnTo>
                  <a:lnTo>
                    <a:pt x="61" y="120"/>
                  </a:lnTo>
                  <a:lnTo>
                    <a:pt x="87" y="120"/>
                  </a:lnTo>
                  <a:lnTo>
                    <a:pt x="88" y="120"/>
                  </a:lnTo>
                  <a:lnTo>
                    <a:pt x="100" y="118"/>
                  </a:lnTo>
                  <a:lnTo>
                    <a:pt x="101" y="118"/>
                  </a:lnTo>
                  <a:lnTo>
                    <a:pt x="111" y="114"/>
                  </a:lnTo>
                  <a:lnTo>
                    <a:pt x="112" y="114"/>
                  </a:lnTo>
                  <a:lnTo>
                    <a:pt x="119" y="107"/>
                  </a:lnTo>
                  <a:lnTo>
                    <a:pt x="119" y="105"/>
                  </a:lnTo>
                  <a:lnTo>
                    <a:pt x="119" y="106"/>
                  </a:lnTo>
                  <a:lnTo>
                    <a:pt x="123" y="96"/>
                  </a:lnTo>
                  <a:close/>
                </a:path>
              </a:pathLst>
            </a:custGeom>
            <a:solidFill>
              <a:srgbClr val="404040"/>
            </a:solidFill>
            <a:ln w="9525">
              <a:noFill/>
              <a:round/>
              <a:headEnd/>
              <a:tailEnd/>
            </a:ln>
          </p:spPr>
          <p:txBody>
            <a:bodyPr/>
            <a:lstStyle/>
            <a:p>
              <a:endParaRPr lang="cs-CZ"/>
            </a:p>
          </p:txBody>
        </p:sp>
        <p:sp>
          <p:nvSpPr>
            <p:cNvPr id="29820" name="Freeform 42"/>
            <p:cNvSpPr>
              <a:spLocks/>
            </p:cNvSpPr>
            <p:nvPr/>
          </p:nvSpPr>
          <p:spPr bwMode="auto">
            <a:xfrm>
              <a:off x="3636" y="2038"/>
              <a:ext cx="34" cy="40"/>
            </a:xfrm>
            <a:custGeom>
              <a:avLst/>
              <a:gdLst>
                <a:gd name="T0" fmla="*/ 45 w 22"/>
                <a:gd name="T1" fmla="*/ 20 h 24"/>
                <a:gd name="T2" fmla="*/ 26 w 22"/>
                <a:gd name="T3" fmla="*/ 0 h 24"/>
                <a:gd name="T4" fmla="*/ 8 w 22"/>
                <a:gd name="T5" fmla="*/ 3 h 24"/>
                <a:gd name="T6" fmla="*/ 0 w 22"/>
                <a:gd name="T7" fmla="*/ 20 h 24"/>
                <a:gd name="T8" fmla="*/ 8 w 22"/>
                <a:gd name="T9" fmla="*/ 47 h 24"/>
                <a:gd name="T10" fmla="*/ 26 w 22"/>
                <a:gd name="T11" fmla="*/ 67 h 24"/>
                <a:gd name="T12" fmla="*/ 45 w 22"/>
                <a:gd name="T13" fmla="*/ 63 h 24"/>
                <a:gd name="T14" fmla="*/ 53 w 22"/>
                <a:gd name="T15" fmla="*/ 47 h 24"/>
                <a:gd name="T16" fmla="*/ 45 w 22"/>
                <a:gd name="T17" fmla="*/ 2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4"/>
                <a:gd name="T29" fmla="*/ 22 w 22"/>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4">
                  <a:moveTo>
                    <a:pt x="19" y="7"/>
                  </a:moveTo>
                  <a:lnTo>
                    <a:pt x="11" y="0"/>
                  </a:lnTo>
                  <a:lnTo>
                    <a:pt x="3" y="1"/>
                  </a:lnTo>
                  <a:lnTo>
                    <a:pt x="0" y="7"/>
                  </a:lnTo>
                  <a:lnTo>
                    <a:pt x="3" y="17"/>
                  </a:lnTo>
                  <a:lnTo>
                    <a:pt x="11" y="24"/>
                  </a:lnTo>
                  <a:lnTo>
                    <a:pt x="19" y="23"/>
                  </a:lnTo>
                  <a:lnTo>
                    <a:pt x="22" y="17"/>
                  </a:lnTo>
                  <a:lnTo>
                    <a:pt x="19" y="7"/>
                  </a:lnTo>
                  <a:close/>
                </a:path>
              </a:pathLst>
            </a:custGeom>
            <a:solidFill>
              <a:srgbClr val="FF0000"/>
            </a:solidFill>
            <a:ln w="9525">
              <a:noFill/>
              <a:round/>
              <a:headEnd/>
              <a:tailEnd/>
            </a:ln>
          </p:spPr>
          <p:txBody>
            <a:bodyPr/>
            <a:lstStyle/>
            <a:p>
              <a:endParaRPr lang="cs-CZ"/>
            </a:p>
          </p:txBody>
        </p:sp>
        <p:sp>
          <p:nvSpPr>
            <p:cNvPr id="29821" name="Freeform 43"/>
            <p:cNvSpPr>
              <a:spLocks/>
            </p:cNvSpPr>
            <p:nvPr/>
          </p:nvSpPr>
          <p:spPr bwMode="auto">
            <a:xfrm>
              <a:off x="3630" y="2029"/>
              <a:ext cx="46" cy="57"/>
            </a:xfrm>
            <a:custGeom>
              <a:avLst/>
              <a:gdLst>
                <a:gd name="T0" fmla="*/ 61 w 30"/>
                <a:gd name="T1" fmla="*/ 21 h 35"/>
                <a:gd name="T2" fmla="*/ 40 w 30"/>
                <a:gd name="T3" fmla="*/ 0 h 35"/>
                <a:gd name="T4" fmla="*/ 21 w 30"/>
                <a:gd name="T5" fmla="*/ 3 h 35"/>
                <a:gd name="T6" fmla="*/ 9 w 30"/>
                <a:gd name="T7" fmla="*/ 5 h 35"/>
                <a:gd name="T8" fmla="*/ 0 w 30"/>
                <a:gd name="T9" fmla="*/ 29 h 35"/>
                <a:gd name="T10" fmla="*/ 0 w 30"/>
                <a:gd name="T11" fmla="*/ 34 h 35"/>
                <a:gd name="T12" fmla="*/ 8 w 30"/>
                <a:gd name="T13" fmla="*/ 64 h 35"/>
                <a:gd name="T14" fmla="*/ 9 w 30"/>
                <a:gd name="T15" fmla="*/ 72 h 35"/>
                <a:gd name="T16" fmla="*/ 28 w 30"/>
                <a:gd name="T17" fmla="*/ 88 h 35"/>
                <a:gd name="T18" fmla="*/ 35 w 30"/>
                <a:gd name="T19" fmla="*/ 90 h 35"/>
                <a:gd name="T20" fmla="*/ 57 w 30"/>
                <a:gd name="T21" fmla="*/ 90 h 35"/>
                <a:gd name="T22" fmla="*/ 63 w 30"/>
                <a:gd name="T23" fmla="*/ 85 h 35"/>
                <a:gd name="T24" fmla="*/ 71 w 30"/>
                <a:gd name="T25" fmla="*/ 64 h 35"/>
                <a:gd name="T26" fmla="*/ 71 w 30"/>
                <a:gd name="T27" fmla="*/ 55 h 35"/>
                <a:gd name="T28" fmla="*/ 43 w 30"/>
                <a:gd name="T29" fmla="*/ 37 h 35"/>
                <a:gd name="T30" fmla="*/ 48 w 30"/>
                <a:gd name="T31" fmla="*/ 59 h 35"/>
                <a:gd name="T32" fmla="*/ 52 w 30"/>
                <a:gd name="T33" fmla="*/ 55 h 35"/>
                <a:gd name="T34" fmla="*/ 48 w 30"/>
                <a:gd name="T35" fmla="*/ 64 h 35"/>
                <a:gd name="T36" fmla="*/ 43 w 30"/>
                <a:gd name="T37" fmla="*/ 72 h 35"/>
                <a:gd name="T38" fmla="*/ 54 w 30"/>
                <a:gd name="T39" fmla="*/ 64 h 35"/>
                <a:gd name="T40" fmla="*/ 40 w 30"/>
                <a:gd name="T41" fmla="*/ 64 h 35"/>
                <a:gd name="T42" fmla="*/ 35 w 30"/>
                <a:gd name="T43" fmla="*/ 77 h 35"/>
                <a:gd name="T44" fmla="*/ 28 w 30"/>
                <a:gd name="T45" fmla="*/ 50 h 35"/>
                <a:gd name="T46" fmla="*/ 31 w 30"/>
                <a:gd name="T47" fmla="*/ 55 h 35"/>
                <a:gd name="T48" fmla="*/ 23 w 30"/>
                <a:gd name="T49" fmla="*/ 39 h 35"/>
                <a:gd name="T50" fmla="*/ 12 w 30"/>
                <a:gd name="T51" fmla="*/ 34 h 35"/>
                <a:gd name="T52" fmla="*/ 31 w 30"/>
                <a:gd name="T53" fmla="*/ 21 h 35"/>
                <a:gd name="T54" fmla="*/ 28 w 30"/>
                <a:gd name="T55" fmla="*/ 26 h 35"/>
                <a:gd name="T56" fmla="*/ 21 w 30"/>
                <a:gd name="T57" fmla="*/ 33 h 35"/>
                <a:gd name="T58" fmla="*/ 31 w 30"/>
                <a:gd name="T59" fmla="*/ 29 h 35"/>
                <a:gd name="T60" fmla="*/ 35 w 30"/>
                <a:gd name="T61" fmla="*/ 16 h 35"/>
                <a:gd name="T62" fmla="*/ 44 w 30"/>
                <a:gd name="T63" fmla="*/ 42 h 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0"/>
                <a:gd name="T97" fmla="*/ 0 h 35"/>
                <a:gd name="T98" fmla="*/ 30 w 30"/>
                <a:gd name="T99" fmla="*/ 35 h 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0" h="35">
                  <a:moveTo>
                    <a:pt x="19" y="16"/>
                  </a:moveTo>
                  <a:lnTo>
                    <a:pt x="26" y="8"/>
                  </a:lnTo>
                  <a:lnTo>
                    <a:pt x="18" y="1"/>
                  </a:lnTo>
                  <a:lnTo>
                    <a:pt x="17" y="0"/>
                  </a:lnTo>
                  <a:lnTo>
                    <a:pt x="15" y="0"/>
                  </a:lnTo>
                  <a:lnTo>
                    <a:pt x="9" y="1"/>
                  </a:lnTo>
                  <a:lnTo>
                    <a:pt x="6" y="1"/>
                  </a:lnTo>
                  <a:lnTo>
                    <a:pt x="4" y="2"/>
                  </a:lnTo>
                  <a:lnTo>
                    <a:pt x="3" y="4"/>
                  </a:lnTo>
                  <a:lnTo>
                    <a:pt x="0" y="11"/>
                  </a:lnTo>
                  <a:lnTo>
                    <a:pt x="0" y="13"/>
                  </a:lnTo>
                  <a:lnTo>
                    <a:pt x="0" y="14"/>
                  </a:lnTo>
                  <a:lnTo>
                    <a:pt x="3" y="24"/>
                  </a:lnTo>
                  <a:lnTo>
                    <a:pt x="3" y="25"/>
                  </a:lnTo>
                  <a:lnTo>
                    <a:pt x="4" y="27"/>
                  </a:lnTo>
                  <a:lnTo>
                    <a:pt x="5" y="27"/>
                  </a:lnTo>
                  <a:lnTo>
                    <a:pt x="12" y="33"/>
                  </a:lnTo>
                  <a:lnTo>
                    <a:pt x="13" y="34"/>
                  </a:lnTo>
                  <a:lnTo>
                    <a:pt x="15" y="34"/>
                  </a:lnTo>
                  <a:lnTo>
                    <a:pt x="16" y="35"/>
                  </a:lnTo>
                  <a:lnTo>
                    <a:pt x="24" y="34"/>
                  </a:lnTo>
                  <a:lnTo>
                    <a:pt x="25" y="34"/>
                  </a:lnTo>
                  <a:lnTo>
                    <a:pt x="27" y="32"/>
                  </a:lnTo>
                  <a:lnTo>
                    <a:pt x="28" y="31"/>
                  </a:lnTo>
                  <a:lnTo>
                    <a:pt x="30" y="24"/>
                  </a:lnTo>
                  <a:lnTo>
                    <a:pt x="30" y="22"/>
                  </a:lnTo>
                  <a:lnTo>
                    <a:pt x="30" y="21"/>
                  </a:lnTo>
                  <a:lnTo>
                    <a:pt x="28" y="11"/>
                  </a:lnTo>
                  <a:lnTo>
                    <a:pt x="18" y="14"/>
                  </a:lnTo>
                  <a:lnTo>
                    <a:pt x="20" y="24"/>
                  </a:lnTo>
                  <a:lnTo>
                    <a:pt x="20" y="22"/>
                  </a:lnTo>
                  <a:lnTo>
                    <a:pt x="26" y="22"/>
                  </a:lnTo>
                  <a:lnTo>
                    <a:pt x="22" y="21"/>
                  </a:lnTo>
                  <a:lnTo>
                    <a:pt x="18" y="27"/>
                  </a:lnTo>
                  <a:lnTo>
                    <a:pt x="20" y="24"/>
                  </a:lnTo>
                  <a:lnTo>
                    <a:pt x="19" y="25"/>
                  </a:lnTo>
                  <a:lnTo>
                    <a:pt x="18" y="27"/>
                  </a:lnTo>
                  <a:lnTo>
                    <a:pt x="23" y="29"/>
                  </a:lnTo>
                  <a:lnTo>
                    <a:pt x="23" y="24"/>
                  </a:lnTo>
                  <a:lnTo>
                    <a:pt x="15" y="24"/>
                  </a:lnTo>
                  <a:lnTo>
                    <a:pt x="17" y="24"/>
                  </a:lnTo>
                  <a:lnTo>
                    <a:pt x="15" y="24"/>
                  </a:lnTo>
                  <a:lnTo>
                    <a:pt x="15" y="29"/>
                  </a:lnTo>
                  <a:lnTo>
                    <a:pt x="19" y="26"/>
                  </a:lnTo>
                  <a:lnTo>
                    <a:pt x="12" y="19"/>
                  </a:lnTo>
                  <a:lnTo>
                    <a:pt x="9" y="23"/>
                  </a:lnTo>
                  <a:lnTo>
                    <a:pt x="13" y="21"/>
                  </a:lnTo>
                  <a:lnTo>
                    <a:pt x="10" y="11"/>
                  </a:lnTo>
                  <a:lnTo>
                    <a:pt x="10" y="15"/>
                  </a:lnTo>
                  <a:lnTo>
                    <a:pt x="10" y="13"/>
                  </a:lnTo>
                  <a:lnTo>
                    <a:pt x="5" y="13"/>
                  </a:lnTo>
                  <a:lnTo>
                    <a:pt x="10" y="15"/>
                  </a:lnTo>
                  <a:lnTo>
                    <a:pt x="13" y="8"/>
                  </a:lnTo>
                  <a:lnTo>
                    <a:pt x="10" y="11"/>
                  </a:lnTo>
                  <a:lnTo>
                    <a:pt x="12" y="10"/>
                  </a:lnTo>
                  <a:lnTo>
                    <a:pt x="9" y="6"/>
                  </a:lnTo>
                  <a:lnTo>
                    <a:pt x="9" y="12"/>
                  </a:lnTo>
                  <a:lnTo>
                    <a:pt x="16" y="11"/>
                  </a:lnTo>
                  <a:lnTo>
                    <a:pt x="13" y="11"/>
                  </a:lnTo>
                  <a:lnTo>
                    <a:pt x="15" y="11"/>
                  </a:lnTo>
                  <a:lnTo>
                    <a:pt x="15" y="6"/>
                  </a:lnTo>
                  <a:lnTo>
                    <a:pt x="12" y="10"/>
                  </a:lnTo>
                  <a:lnTo>
                    <a:pt x="19" y="16"/>
                  </a:lnTo>
                  <a:close/>
                </a:path>
              </a:pathLst>
            </a:custGeom>
            <a:solidFill>
              <a:srgbClr val="FF0000"/>
            </a:solidFill>
            <a:ln w="9525">
              <a:noFill/>
              <a:round/>
              <a:headEnd/>
              <a:tailEnd/>
            </a:ln>
          </p:spPr>
          <p:txBody>
            <a:bodyPr/>
            <a:lstStyle/>
            <a:p>
              <a:endParaRPr lang="cs-CZ"/>
            </a:p>
          </p:txBody>
        </p:sp>
        <p:sp>
          <p:nvSpPr>
            <p:cNvPr id="29822" name="Freeform 44"/>
            <p:cNvSpPr>
              <a:spLocks/>
            </p:cNvSpPr>
            <p:nvPr/>
          </p:nvSpPr>
          <p:spPr bwMode="auto">
            <a:xfrm>
              <a:off x="3635" y="2043"/>
              <a:ext cx="32" cy="37"/>
            </a:xfrm>
            <a:custGeom>
              <a:avLst/>
              <a:gdLst>
                <a:gd name="T0" fmla="*/ 23 w 21"/>
                <a:gd name="T1" fmla="*/ 0 h 22"/>
                <a:gd name="T2" fmla="*/ 0 w 21"/>
                <a:gd name="T3" fmla="*/ 13 h 22"/>
                <a:gd name="T4" fmla="*/ 27 w 21"/>
                <a:gd name="T5" fmla="*/ 62 h 22"/>
                <a:gd name="T6" fmla="*/ 49 w 21"/>
                <a:gd name="T7" fmla="*/ 49 h 22"/>
                <a:gd name="T8" fmla="*/ 23 w 21"/>
                <a:gd name="T9" fmla="*/ 0 h 22"/>
                <a:gd name="T10" fmla="*/ 0 60000 65536"/>
                <a:gd name="T11" fmla="*/ 0 60000 65536"/>
                <a:gd name="T12" fmla="*/ 0 60000 65536"/>
                <a:gd name="T13" fmla="*/ 0 60000 65536"/>
                <a:gd name="T14" fmla="*/ 0 60000 65536"/>
                <a:gd name="T15" fmla="*/ 0 w 21"/>
                <a:gd name="T16" fmla="*/ 0 h 22"/>
                <a:gd name="T17" fmla="*/ 21 w 21"/>
                <a:gd name="T18" fmla="*/ 22 h 22"/>
              </a:gdLst>
              <a:ahLst/>
              <a:cxnLst>
                <a:cxn ang="T10">
                  <a:pos x="T0" y="T1"/>
                </a:cxn>
                <a:cxn ang="T11">
                  <a:pos x="T2" y="T3"/>
                </a:cxn>
                <a:cxn ang="T12">
                  <a:pos x="T4" y="T5"/>
                </a:cxn>
                <a:cxn ang="T13">
                  <a:pos x="T6" y="T7"/>
                </a:cxn>
                <a:cxn ang="T14">
                  <a:pos x="T8" y="T9"/>
                </a:cxn>
              </a:cxnLst>
              <a:rect l="T15" t="T16" r="T17" b="T18"/>
              <a:pathLst>
                <a:path w="21" h="22">
                  <a:moveTo>
                    <a:pt x="10" y="0"/>
                  </a:moveTo>
                  <a:lnTo>
                    <a:pt x="0" y="5"/>
                  </a:lnTo>
                  <a:lnTo>
                    <a:pt x="12" y="22"/>
                  </a:lnTo>
                  <a:lnTo>
                    <a:pt x="21" y="17"/>
                  </a:lnTo>
                  <a:lnTo>
                    <a:pt x="10" y="0"/>
                  </a:lnTo>
                  <a:close/>
                </a:path>
              </a:pathLst>
            </a:custGeom>
            <a:solidFill>
              <a:srgbClr val="202020"/>
            </a:solidFill>
            <a:ln w="9525">
              <a:noFill/>
              <a:round/>
              <a:headEnd/>
              <a:tailEnd/>
            </a:ln>
          </p:spPr>
          <p:txBody>
            <a:bodyPr/>
            <a:lstStyle/>
            <a:p>
              <a:endParaRPr lang="cs-CZ"/>
            </a:p>
          </p:txBody>
        </p:sp>
        <p:sp>
          <p:nvSpPr>
            <p:cNvPr id="29823" name="Freeform 45"/>
            <p:cNvSpPr>
              <a:spLocks/>
            </p:cNvSpPr>
            <p:nvPr/>
          </p:nvSpPr>
          <p:spPr bwMode="auto">
            <a:xfrm>
              <a:off x="3878" y="2005"/>
              <a:ext cx="45" cy="27"/>
            </a:xfrm>
            <a:custGeom>
              <a:avLst/>
              <a:gdLst>
                <a:gd name="T0" fmla="*/ 39 w 29"/>
                <a:gd name="T1" fmla="*/ 0 h 16"/>
                <a:gd name="T2" fmla="*/ 14 w 29"/>
                <a:gd name="T3" fmla="*/ 3 h 16"/>
                <a:gd name="T4" fmla="*/ 0 w 29"/>
                <a:gd name="T5" fmla="*/ 20 h 16"/>
                <a:gd name="T6" fmla="*/ 9 w 29"/>
                <a:gd name="T7" fmla="*/ 37 h 16"/>
                <a:gd name="T8" fmla="*/ 29 w 29"/>
                <a:gd name="T9" fmla="*/ 46 h 16"/>
                <a:gd name="T10" fmla="*/ 56 w 29"/>
                <a:gd name="T11" fmla="*/ 42 h 16"/>
                <a:gd name="T12" fmla="*/ 70 w 29"/>
                <a:gd name="T13" fmla="*/ 25 h 16"/>
                <a:gd name="T14" fmla="*/ 61 w 29"/>
                <a:gd name="T15" fmla="*/ 8 h 16"/>
                <a:gd name="T16" fmla="*/ 39 w 29"/>
                <a:gd name="T17" fmla="*/ 0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16"/>
                <a:gd name="T29" fmla="*/ 29 w 29"/>
                <a:gd name="T30" fmla="*/ 16 h 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16">
                  <a:moveTo>
                    <a:pt x="16" y="0"/>
                  </a:moveTo>
                  <a:lnTo>
                    <a:pt x="6" y="1"/>
                  </a:lnTo>
                  <a:lnTo>
                    <a:pt x="0" y="7"/>
                  </a:lnTo>
                  <a:lnTo>
                    <a:pt x="4" y="13"/>
                  </a:lnTo>
                  <a:lnTo>
                    <a:pt x="12" y="16"/>
                  </a:lnTo>
                  <a:lnTo>
                    <a:pt x="23" y="15"/>
                  </a:lnTo>
                  <a:lnTo>
                    <a:pt x="29" y="9"/>
                  </a:lnTo>
                  <a:lnTo>
                    <a:pt x="25" y="3"/>
                  </a:lnTo>
                  <a:lnTo>
                    <a:pt x="16" y="0"/>
                  </a:lnTo>
                  <a:close/>
                </a:path>
              </a:pathLst>
            </a:custGeom>
            <a:solidFill>
              <a:srgbClr val="FF0000"/>
            </a:solidFill>
            <a:ln w="9525">
              <a:noFill/>
              <a:round/>
              <a:headEnd/>
              <a:tailEnd/>
            </a:ln>
          </p:spPr>
          <p:txBody>
            <a:bodyPr/>
            <a:lstStyle/>
            <a:p>
              <a:endParaRPr lang="cs-CZ"/>
            </a:p>
          </p:txBody>
        </p:sp>
        <p:sp>
          <p:nvSpPr>
            <p:cNvPr id="29824" name="Freeform 46"/>
            <p:cNvSpPr>
              <a:spLocks/>
            </p:cNvSpPr>
            <p:nvPr/>
          </p:nvSpPr>
          <p:spPr bwMode="auto">
            <a:xfrm>
              <a:off x="3872" y="1997"/>
              <a:ext cx="57" cy="46"/>
            </a:xfrm>
            <a:custGeom>
              <a:avLst/>
              <a:gdLst>
                <a:gd name="T0" fmla="*/ 48 w 37"/>
                <a:gd name="T1" fmla="*/ 0 h 28"/>
                <a:gd name="T2" fmla="*/ 18 w 37"/>
                <a:gd name="T3" fmla="*/ 5 h 28"/>
                <a:gd name="T4" fmla="*/ 17 w 37"/>
                <a:gd name="T5" fmla="*/ 12 h 28"/>
                <a:gd name="T6" fmla="*/ 0 w 37"/>
                <a:gd name="T7" fmla="*/ 26 h 28"/>
                <a:gd name="T8" fmla="*/ 0 w 37"/>
                <a:gd name="T9" fmla="*/ 38 h 28"/>
                <a:gd name="T10" fmla="*/ 8 w 37"/>
                <a:gd name="T11" fmla="*/ 58 h 28"/>
                <a:gd name="T12" fmla="*/ 12 w 37"/>
                <a:gd name="T13" fmla="*/ 64 h 28"/>
                <a:gd name="T14" fmla="*/ 35 w 37"/>
                <a:gd name="T15" fmla="*/ 72 h 28"/>
                <a:gd name="T16" fmla="*/ 43 w 37"/>
                <a:gd name="T17" fmla="*/ 76 h 28"/>
                <a:gd name="T18" fmla="*/ 69 w 37"/>
                <a:gd name="T19" fmla="*/ 71 h 28"/>
                <a:gd name="T20" fmla="*/ 75 w 37"/>
                <a:gd name="T21" fmla="*/ 67 h 28"/>
                <a:gd name="T22" fmla="*/ 88 w 37"/>
                <a:gd name="T23" fmla="*/ 46 h 28"/>
                <a:gd name="T24" fmla="*/ 88 w 37"/>
                <a:gd name="T25" fmla="*/ 35 h 28"/>
                <a:gd name="T26" fmla="*/ 80 w 37"/>
                <a:gd name="T27" fmla="*/ 20 h 28"/>
                <a:gd name="T28" fmla="*/ 75 w 37"/>
                <a:gd name="T29" fmla="*/ 13 h 28"/>
                <a:gd name="T30" fmla="*/ 43 w 37"/>
                <a:gd name="T31" fmla="*/ 26 h 28"/>
                <a:gd name="T32" fmla="*/ 60 w 37"/>
                <a:gd name="T33" fmla="*/ 35 h 28"/>
                <a:gd name="T34" fmla="*/ 60 w 37"/>
                <a:gd name="T35" fmla="*/ 33 h 28"/>
                <a:gd name="T36" fmla="*/ 65 w 37"/>
                <a:gd name="T37" fmla="*/ 35 h 28"/>
                <a:gd name="T38" fmla="*/ 65 w 37"/>
                <a:gd name="T39" fmla="*/ 46 h 28"/>
                <a:gd name="T40" fmla="*/ 66 w 37"/>
                <a:gd name="T41" fmla="*/ 33 h 28"/>
                <a:gd name="T42" fmla="*/ 60 w 37"/>
                <a:gd name="T43" fmla="*/ 43 h 28"/>
                <a:gd name="T44" fmla="*/ 65 w 37"/>
                <a:gd name="T45" fmla="*/ 58 h 28"/>
                <a:gd name="T46" fmla="*/ 39 w 37"/>
                <a:gd name="T47" fmla="*/ 46 h 28"/>
                <a:gd name="T48" fmla="*/ 43 w 37"/>
                <a:gd name="T49" fmla="*/ 46 h 28"/>
                <a:gd name="T50" fmla="*/ 28 w 37"/>
                <a:gd name="T51" fmla="*/ 41 h 28"/>
                <a:gd name="T52" fmla="*/ 18 w 37"/>
                <a:gd name="T53" fmla="*/ 49 h 28"/>
                <a:gd name="T54" fmla="*/ 23 w 37"/>
                <a:gd name="T55" fmla="*/ 26 h 28"/>
                <a:gd name="T56" fmla="*/ 23 w 37"/>
                <a:gd name="T57" fmla="*/ 33 h 28"/>
                <a:gd name="T58" fmla="*/ 12 w 37"/>
                <a:gd name="T59" fmla="*/ 33 h 28"/>
                <a:gd name="T60" fmla="*/ 34 w 37"/>
                <a:gd name="T61" fmla="*/ 26 h 28"/>
                <a:gd name="T62" fmla="*/ 34 w 37"/>
                <a:gd name="T63" fmla="*/ 26 h 28"/>
                <a:gd name="T64" fmla="*/ 26 w 37"/>
                <a:gd name="T65" fmla="*/ 33 h 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
                <a:gd name="T100" fmla="*/ 0 h 28"/>
                <a:gd name="T101" fmla="*/ 37 w 37"/>
                <a:gd name="T102" fmla="*/ 28 h 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 h="28">
                  <a:moveTo>
                    <a:pt x="22" y="10"/>
                  </a:moveTo>
                  <a:lnTo>
                    <a:pt x="20" y="0"/>
                  </a:lnTo>
                  <a:lnTo>
                    <a:pt x="10" y="2"/>
                  </a:lnTo>
                  <a:lnTo>
                    <a:pt x="8" y="2"/>
                  </a:lnTo>
                  <a:lnTo>
                    <a:pt x="7" y="3"/>
                  </a:lnTo>
                  <a:lnTo>
                    <a:pt x="7" y="4"/>
                  </a:lnTo>
                  <a:lnTo>
                    <a:pt x="1" y="9"/>
                  </a:lnTo>
                  <a:lnTo>
                    <a:pt x="0" y="10"/>
                  </a:lnTo>
                  <a:lnTo>
                    <a:pt x="0" y="12"/>
                  </a:lnTo>
                  <a:lnTo>
                    <a:pt x="0" y="14"/>
                  </a:lnTo>
                  <a:lnTo>
                    <a:pt x="3" y="21"/>
                  </a:lnTo>
                  <a:lnTo>
                    <a:pt x="3" y="23"/>
                  </a:lnTo>
                  <a:lnTo>
                    <a:pt x="5" y="24"/>
                  </a:lnTo>
                  <a:lnTo>
                    <a:pt x="7" y="24"/>
                  </a:lnTo>
                  <a:lnTo>
                    <a:pt x="15" y="27"/>
                  </a:lnTo>
                  <a:lnTo>
                    <a:pt x="17" y="27"/>
                  </a:lnTo>
                  <a:lnTo>
                    <a:pt x="18" y="28"/>
                  </a:lnTo>
                  <a:lnTo>
                    <a:pt x="28" y="27"/>
                  </a:lnTo>
                  <a:lnTo>
                    <a:pt x="29" y="26"/>
                  </a:lnTo>
                  <a:lnTo>
                    <a:pt x="32" y="25"/>
                  </a:lnTo>
                  <a:lnTo>
                    <a:pt x="36" y="18"/>
                  </a:lnTo>
                  <a:lnTo>
                    <a:pt x="37" y="17"/>
                  </a:lnTo>
                  <a:lnTo>
                    <a:pt x="37" y="15"/>
                  </a:lnTo>
                  <a:lnTo>
                    <a:pt x="37" y="13"/>
                  </a:lnTo>
                  <a:lnTo>
                    <a:pt x="34" y="7"/>
                  </a:lnTo>
                  <a:lnTo>
                    <a:pt x="33" y="5"/>
                  </a:lnTo>
                  <a:lnTo>
                    <a:pt x="32" y="5"/>
                  </a:lnTo>
                  <a:lnTo>
                    <a:pt x="22" y="1"/>
                  </a:lnTo>
                  <a:lnTo>
                    <a:pt x="18" y="10"/>
                  </a:lnTo>
                  <a:lnTo>
                    <a:pt x="26" y="14"/>
                  </a:lnTo>
                  <a:lnTo>
                    <a:pt x="25" y="13"/>
                  </a:lnTo>
                  <a:lnTo>
                    <a:pt x="29" y="9"/>
                  </a:lnTo>
                  <a:lnTo>
                    <a:pt x="25" y="12"/>
                  </a:lnTo>
                  <a:lnTo>
                    <a:pt x="28" y="17"/>
                  </a:lnTo>
                  <a:lnTo>
                    <a:pt x="27" y="13"/>
                  </a:lnTo>
                  <a:lnTo>
                    <a:pt x="27" y="15"/>
                  </a:lnTo>
                  <a:lnTo>
                    <a:pt x="27" y="17"/>
                  </a:lnTo>
                  <a:lnTo>
                    <a:pt x="33" y="15"/>
                  </a:lnTo>
                  <a:lnTo>
                    <a:pt x="28" y="12"/>
                  </a:lnTo>
                  <a:lnTo>
                    <a:pt x="23" y="17"/>
                  </a:lnTo>
                  <a:lnTo>
                    <a:pt x="25" y="16"/>
                  </a:lnTo>
                  <a:lnTo>
                    <a:pt x="23" y="17"/>
                  </a:lnTo>
                  <a:lnTo>
                    <a:pt x="27" y="21"/>
                  </a:lnTo>
                  <a:lnTo>
                    <a:pt x="26" y="16"/>
                  </a:lnTo>
                  <a:lnTo>
                    <a:pt x="16" y="17"/>
                  </a:lnTo>
                  <a:lnTo>
                    <a:pt x="17" y="23"/>
                  </a:lnTo>
                  <a:lnTo>
                    <a:pt x="18" y="17"/>
                  </a:lnTo>
                  <a:lnTo>
                    <a:pt x="10" y="14"/>
                  </a:lnTo>
                  <a:lnTo>
                    <a:pt x="12" y="15"/>
                  </a:lnTo>
                  <a:lnTo>
                    <a:pt x="10" y="14"/>
                  </a:lnTo>
                  <a:lnTo>
                    <a:pt x="8" y="18"/>
                  </a:lnTo>
                  <a:lnTo>
                    <a:pt x="13" y="16"/>
                  </a:lnTo>
                  <a:lnTo>
                    <a:pt x="10" y="10"/>
                  </a:lnTo>
                  <a:lnTo>
                    <a:pt x="10" y="14"/>
                  </a:lnTo>
                  <a:lnTo>
                    <a:pt x="10" y="12"/>
                  </a:lnTo>
                  <a:lnTo>
                    <a:pt x="10" y="10"/>
                  </a:lnTo>
                  <a:lnTo>
                    <a:pt x="5" y="12"/>
                  </a:lnTo>
                  <a:lnTo>
                    <a:pt x="9" y="16"/>
                  </a:lnTo>
                  <a:lnTo>
                    <a:pt x="14" y="10"/>
                  </a:lnTo>
                  <a:lnTo>
                    <a:pt x="12" y="12"/>
                  </a:lnTo>
                  <a:lnTo>
                    <a:pt x="14" y="10"/>
                  </a:lnTo>
                  <a:lnTo>
                    <a:pt x="10" y="7"/>
                  </a:lnTo>
                  <a:lnTo>
                    <a:pt x="11" y="12"/>
                  </a:lnTo>
                  <a:lnTo>
                    <a:pt x="22" y="10"/>
                  </a:lnTo>
                  <a:close/>
                </a:path>
              </a:pathLst>
            </a:custGeom>
            <a:solidFill>
              <a:srgbClr val="FF0000"/>
            </a:solidFill>
            <a:ln w="9525">
              <a:noFill/>
              <a:round/>
              <a:headEnd/>
              <a:tailEnd/>
            </a:ln>
          </p:spPr>
          <p:txBody>
            <a:bodyPr/>
            <a:lstStyle/>
            <a:p>
              <a:endParaRPr lang="cs-CZ"/>
            </a:p>
          </p:txBody>
        </p:sp>
        <p:sp>
          <p:nvSpPr>
            <p:cNvPr id="29825" name="Freeform 47"/>
            <p:cNvSpPr>
              <a:spLocks/>
            </p:cNvSpPr>
            <p:nvPr/>
          </p:nvSpPr>
          <p:spPr bwMode="auto">
            <a:xfrm>
              <a:off x="3887" y="2012"/>
              <a:ext cx="30" cy="18"/>
            </a:xfrm>
            <a:custGeom>
              <a:avLst/>
              <a:gdLst>
                <a:gd name="T0" fmla="*/ 0 w 19"/>
                <a:gd name="T1" fmla="*/ 0 h 11"/>
                <a:gd name="T2" fmla="*/ 0 w 19"/>
                <a:gd name="T3" fmla="*/ 26 h 11"/>
                <a:gd name="T4" fmla="*/ 47 w 19"/>
                <a:gd name="T5" fmla="*/ 29 h 11"/>
                <a:gd name="T6" fmla="*/ 47 w 19"/>
                <a:gd name="T7" fmla="*/ 0 h 11"/>
                <a:gd name="T8" fmla="*/ 0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0" y="0"/>
                  </a:moveTo>
                  <a:lnTo>
                    <a:pt x="0" y="10"/>
                  </a:lnTo>
                  <a:lnTo>
                    <a:pt x="19" y="11"/>
                  </a:lnTo>
                  <a:lnTo>
                    <a:pt x="19" y="0"/>
                  </a:lnTo>
                  <a:lnTo>
                    <a:pt x="0" y="0"/>
                  </a:lnTo>
                  <a:close/>
                </a:path>
              </a:pathLst>
            </a:custGeom>
            <a:solidFill>
              <a:srgbClr val="202020"/>
            </a:solidFill>
            <a:ln w="9525">
              <a:noFill/>
              <a:round/>
              <a:headEnd/>
              <a:tailEnd/>
            </a:ln>
          </p:spPr>
          <p:txBody>
            <a:bodyPr/>
            <a:lstStyle/>
            <a:p>
              <a:endParaRPr lang="cs-CZ"/>
            </a:p>
          </p:txBody>
        </p:sp>
        <p:sp>
          <p:nvSpPr>
            <p:cNvPr id="29826" name="Freeform 48"/>
            <p:cNvSpPr>
              <a:spLocks/>
            </p:cNvSpPr>
            <p:nvPr/>
          </p:nvSpPr>
          <p:spPr bwMode="auto">
            <a:xfrm>
              <a:off x="4050" y="1911"/>
              <a:ext cx="34" cy="41"/>
            </a:xfrm>
            <a:custGeom>
              <a:avLst/>
              <a:gdLst>
                <a:gd name="T0" fmla="*/ 43 w 22"/>
                <a:gd name="T1" fmla="*/ 21 h 25"/>
                <a:gd name="T2" fmla="*/ 26 w 22"/>
                <a:gd name="T3" fmla="*/ 0 h 25"/>
                <a:gd name="T4" fmla="*/ 8 w 22"/>
                <a:gd name="T5" fmla="*/ 0 h 25"/>
                <a:gd name="T6" fmla="*/ 0 w 22"/>
                <a:gd name="T7" fmla="*/ 21 h 25"/>
                <a:gd name="T8" fmla="*/ 8 w 22"/>
                <a:gd name="T9" fmla="*/ 49 h 25"/>
                <a:gd name="T10" fmla="*/ 26 w 22"/>
                <a:gd name="T11" fmla="*/ 67 h 25"/>
                <a:gd name="T12" fmla="*/ 43 w 22"/>
                <a:gd name="T13" fmla="*/ 67 h 25"/>
                <a:gd name="T14" fmla="*/ 53 w 22"/>
                <a:gd name="T15" fmla="*/ 49 h 25"/>
                <a:gd name="T16" fmla="*/ 43 w 22"/>
                <a:gd name="T17" fmla="*/ 21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5"/>
                <a:gd name="T29" fmla="*/ 22 w 22"/>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5">
                  <a:moveTo>
                    <a:pt x="18" y="8"/>
                  </a:moveTo>
                  <a:lnTo>
                    <a:pt x="11" y="0"/>
                  </a:lnTo>
                  <a:lnTo>
                    <a:pt x="3" y="0"/>
                  </a:lnTo>
                  <a:lnTo>
                    <a:pt x="0" y="8"/>
                  </a:lnTo>
                  <a:lnTo>
                    <a:pt x="3" y="18"/>
                  </a:lnTo>
                  <a:lnTo>
                    <a:pt x="11" y="25"/>
                  </a:lnTo>
                  <a:lnTo>
                    <a:pt x="18" y="25"/>
                  </a:lnTo>
                  <a:lnTo>
                    <a:pt x="22" y="18"/>
                  </a:lnTo>
                  <a:lnTo>
                    <a:pt x="18" y="8"/>
                  </a:lnTo>
                  <a:close/>
                </a:path>
              </a:pathLst>
            </a:custGeom>
            <a:solidFill>
              <a:srgbClr val="FF0000"/>
            </a:solidFill>
            <a:ln w="9525">
              <a:noFill/>
              <a:round/>
              <a:headEnd/>
              <a:tailEnd/>
            </a:ln>
          </p:spPr>
          <p:txBody>
            <a:bodyPr/>
            <a:lstStyle/>
            <a:p>
              <a:endParaRPr lang="cs-CZ"/>
            </a:p>
          </p:txBody>
        </p:sp>
        <p:sp>
          <p:nvSpPr>
            <p:cNvPr id="29827" name="Freeform 49"/>
            <p:cNvSpPr>
              <a:spLocks/>
            </p:cNvSpPr>
            <p:nvPr/>
          </p:nvSpPr>
          <p:spPr bwMode="auto">
            <a:xfrm>
              <a:off x="4044" y="1903"/>
              <a:ext cx="48" cy="58"/>
            </a:xfrm>
            <a:custGeom>
              <a:avLst/>
              <a:gdLst>
                <a:gd name="T0" fmla="*/ 65 w 31"/>
                <a:gd name="T1" fmla="*/ 22 h 35"/>
                <a:gd name="T2" fmla="*/ 43 w 31"/>
                <a:gd name="T3" fmla="*/ 0 h 35"/>
                <a:gd name="T4" fmla="*/ 17 w 31"/>
                <a:gd name="T5" fmla="*/ 0 h 35"/>
                <a:gd name="T6" fmla="*/ 9 w 31"/>
                <a:gd name="T7" fmla="*/ 3 h 35"/>
                <a:gd name="T8" fmla="*/ 8 w 31"/>
                <a:gd name="T9" fmla="*/ 12 h 35"/>
                <a:gd name="T10" fmla="*/ 0 w 31"/>
                <a:gd name="T11" fmla="*/ 36 h 35"/>
                <a:gd name="T12" fmla="*/ 8 w 31"/>
                <a:gd name="T13" fmla="*/ 68 h 35"/>
                <a:gd name="T14" fmla="*/ 9 w 31"/>
                <a:gd name="T15" fmla="*/ 75 h 35"/>
                <a:gd name="T16" fmla="*/ 31 w 31"/>
                <a:gd name="T17" fmla="*/ 91 h 35"/>
                <a:gd name="T18" fmla="*/ 39 w 31"/>
                <a:gd name="T19" fmla="*/ 96 h 35"/>
                <a:gd name="T20" fmla="*/ 57 w 31"/>
                <a:gd name="T21" fmla="*/ 93 h 35"/>
                <a:gd name="T22" fmla="*/ 65 w 31"/>
                <a:gd name="T23" fmla="*/ 91 h 35"/>
                <a:gd name="T24" fmla="*/ 74 w 31"/>
                <a:gd name="T25" fmla="*/ 68 h 35"/>
                <a:gd name="T26" fmla="*/ 74 w 31"/>
                <a:gd name="T27" fmla="*/ 60 h 35"/>
                <a:gd name="T28" fmla="*/ 43 w 31"/>
                <a:gd name="T29" fmla="*/ 38 h 35"/>
                <a:gd name="T30" fmla="*/ 51 w 31"/>
                <a:gd name="T31" fmla="*/ 63 h 35"/>
                <a:gd name="T32" fmla="*/ 51 w 31"/>
                <a:gd name="T33" fmla="*/ 58 h 35"/>
                <a:gd name="T34" fmla="*/ 57 w 31"/>
                <a:gd name="T35" fmla="*/ 68 h 35"/>
                <a:gd name="T36" fmla="*/ 45 w 31"/>
                <a:gd name="T37" fmla="*/ 71 h 35"/>
                <a:gd name="T38" fmla="*/ 57 w 31"/>
                <a:gd name="T39" fmla="*/ 83 h 35"/>
                <a:gd name="T40" fmla="*/ 39 w 31"/>
                <a:gd name="T41" fmla="*/ 68 h 35"/>
                <a:gd name="T42" fmla="*/ 39 w 31"/>
                <a:gd name="T43" fmla="*/ 83 h 35"/>
                <a:gd name="T44" fmla="*/ 26 w 31"/>
                <a:gd name="T45" fmla="*/ 55 h 35"/>
                <a:gd name="T46" fmla="*/ 31 w 31"/>
                <a:gd name="T47" fmla="*/ 60 h 35"/>
                <a:gd name="T48" fmla="*/ 22 w 31"/>
                <a:gd name="T49" fmla="*/ 36 h 35"/>
                <a:gd name="T50" fmla="*/ 22 w 31"/>
                <a:gd name="T51" fmla="*/ 41 h 35"/>
                <a:gd name="T52" fmla="*/ 22 w 31"/>
                <a:gd name="T53" fmla="*/ 28 h 35"/>
                <a:gd name="T54" fmla="*/ 31 w 31"/>
                <a:gd name="T55" fmla="*/ 20 h 35"/>
                <a:gd name="T56" fmla="*/ 19 w 31"/>
                <a:gd name="T57" fmla="*/ 33 h 35"/>
                <a:gd name="T58" fmla="*/ 31 w 31"/>
                <a:gd name="T59" fmla="*/ 25 h 35"/>
                <a:gd name="T60" fmla="*/ 39 w 31"/>
                <a:gd name="T61" fmla="*/ 13 h 35"/>
                <a:gd name="T62" fmla="*/ 48 w 31"/>
                <a:gd name="T63" fmla="*/ 45 h 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1"/>
                <a:gd name="T97" fmla="*/ 0 h 35"/>
                <a:gd name="T98" fmla="*/ 31 w 31"/>
                <a:gd name="T99" fmla="*/ 35 h 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1" h="35">
                  <a:moveTo>
                    <a:pt x="20" y="16"/>
                  </a:moveTo>
                  <a:lnTo>
                    <a:pt x="27" y="8"/>
                  </a:lnTo>
                  <a:lnTo>
                    <a:pt x="19" y="1"/>
                  </a:lnTo>
                  <a:lnTo>
                    <a:pt x="18" y="0"/>
                  </a:lnTo>
                  <a:lnTo>
                    <a:pt x="16" y="0"/>
                  </a:lnTo>
                  <a:lnTo>
                    <a:pt x="7" y="0"/>
                  </a:lnTo>
                  <a:lnTo>
                    <a:pt x="5" y="0"/>
                  </a:lnTo>
                  <a:lnTo>
                    <a:pt x="4" y="1"/>
                  </a:lnTo>
                  <a:lnTo>
                    <a:pt x="3" y="3"/>
                  </a:lnTo>
                  <a:lnTo>
                    <a:pt x="3" y="4"/>
                  </a:lnTo>
                  <a:lnTo>
                    <a:pt x="0" y="12"/>
                  </a:lnTo>
                  <a:lnTo>
                    <a:pt x="0" y="13"/>
                  </a:lnTo>
                  <a:lnTo>
                    <a:pt x="0" y="15"/>
                  </a:lnTo>
                  <a:lnTo>
                    <a:pt x="3" y="25"/>
                  </a:lnTo>
                  <a:lnTo>
                    <a:pt x="4" y="27"/>
                  </a:lnTo>
                  <a:lnTo>
                    <a:pt x="13" y="33"/>
                  </a:lnTo>
                  <a:lnTo>
                    <a:pt x="13" y="34"/>
                  </a:lnTo>
                  <a:lnTo>
                    <a:pt x="16" y="35"/>
                  </a:lnTo>
                  <a:lnTo>
                    <a:pt x="24" y="35"/>
                  </a:lnTo>
                  <a:lnTo>
                    <a:pt x="24" y="34"/>
                  </a:lnTo>
                  <a:lnTo>
                    <a:pt x="26" y="34"/>
                  </a:lnTo>
                  <a:lnTo>
                    <a:pt x="27" y="33"/>
                  </a:lnTo>
                  <a:lnTo>
                    <a:pt x="28" y="32"/>
                  </a:lnTo>
                  <a:lnTo>
                    <a:pt x="31" y="25"/>
                  </a:lnTo>
                  <a:lnTo>
                    <a:pt x="31" y="23"/>
                  </a:lnTo>
                  <a:lnTo>
                    <a:pt x="31" y="22"/>
                  </a:lnTo>
                  <a:lnTo>
                    <a:pt x="28" y="12"/>
                  </a:lnTo>
                  <a:lnTo>
                    <a:pt x="18" y="14"/>
                  </a:lnTo>
                  <a:lnTo>
                    <a:pt x="21" y="24"/>
                  </a:lnTo>
                  <a:lnTo>
                    <a:pt x="21" y="23"/>
                  </a:lnTo>
                  <a:lnTo>
                    <a:pt x="27" y="23"/>
                  </a:lnTo>
                  <a:lnTo>
                    <a:pt x="21" y="21"/>
                  </a:lnTo>
                  <a:lnTo>
                    <a:pt x="18" y="28"/>
                  </a:lnTo>
                  <a:lnTo>
                    <a:pt x="24" y="25"/>
                  </a:lnTo>
                  <a:lnTo>
                    <a:pt x="21" y="25"/>
                  </a:lnTo>
                  <a:lnTo>
                    <a:pt x="19" y="26"/>
                  </a:lnTo>
                  <a:lnTo>
                    <a:pt x="18" y="28"/>
                  </a:lnTo>
                  <a:lnTo>
                    <a:pt x="24" y="30"/>
                  </a:lnTo>
                  <a:lnTo>
                    <a:pt x="24" y="25"/>
                  </a:lnTo>
                  <a:lnTo>
                    <a:pt x="16" y="25"/>
                  </a:lnTo>
                  <a:lnTo>
                    <a:pt x="18" y="25"/>
                  </a:lnTo>
                  <a:lnTo>
                    <a:pt x="16" y="30"/>
                  </a:lnTo>
                  <a:lnTo>
                    <a:pt x="19" y="26"/>
                  </a:lnTo>
                  <a:lnTo>
                    <a:pt x="11" y="20"/>
                  </a:lnTo>
                  <a:lnTo>
                    <a:pt x="7" y="23"/>
                  </a:lnTo>
                  <a:lnTo>
                    <a:pt x="13" y="22"/>
                  </a:lnTo>
                  <a:lnTo>
                    <a:pt x="9" y="12"/>
                  </a:lnTo>
                  <a:lnTo>
                    <a:pt x="9" y="13"/>
                  </a:lnTo>
                  <a:lnTo>
                    <a:pt x="4" y="13"/>
                  </a:lnTo>
                  <a:lnTo>
                    <a:pt x="9" y="15"/>
                  </a:lnTo>
                  <a:lnTo>
                    <a:pt x="13" y="7"/>
                  </a:lnTo>
                  <a:lnTo>
                    <a:pt x="9" y="10"/>
                  </a:lnTo>
                  <a:lnTo>
                    <a:pt x="12" y="9"/>
                  </a:lnTo>
                  <a:lnTo>
                    <a:pt x="13" y="7"/>
                  </a:lnTo>
                  <a:lnTo>
                    <a:pt x="7" y="5"/>
                  </a:lnTo>
                  <a:lnTo>
                    <a:pt x="8" y="12"/>
                  </a:lnTo>
                  <a:lnTo>
                    <a:pt x="16" y="10"/>
                  </a:lnTo>
                  <a:lnTo>
                    <a:pt x="13" y="9"/>
                  </a:lnTo>
                  <a:lnTo>
                    <a:pt x="16" y="9"/>
                  </a:lnTo>
                  <a:lnTo>
                    <a:pt x="16" y="5"/>
                  </a:lnTo>
                  <a:lnTo>
                    <a:pt x="13" y="8"/>
                  </a:lnTo>
                  <a:lnTo>
                    <a:pt x="20" y="16"/>
                  </a:lnTo>
                  <a:close/>
                </a:path>
              </a:pathLst>
            </a:custGeom>
            <a:solidFill>
              <a:srgbClr val="FF0000"/>
            </a:solidFill>
            <a:ln w="9525">
              <a:noFill/>
              <a:round/>
              <a:headEnd/>
              <a:tailEnd/>
            </a:ln>
          </p:spPr>
          <p:txBody>
            <a:bodyPr/>
            <a:lstStyle/>
            <a:p>
              <a:endParaRPr lang="cs-CZ"/>
            </a:p>
          </p:txBody>
        </p:sp>
        <p:sp>
          <p:nvSpPr>
            <p:cNvPr id="29828" name="Freeform 50"/>
            <p:cNvSpPr>
              <a:spLocks/>
            </p:cNvSpPr>
            <p:nvPr/>
          </p:nvSpPr>
          <p:spPr bwMode="auto">
            <a:xfrm>
              <a:off x="4050" y="1916"/>
              <a:ext cx="31" cy="38"/>
            </a:xfrm>
            <a:custGeom>
              <a:avLst/>
              <a:gdLst>
                <a:gd name="T0" fmla="*/ 22 w 20"/>
                <a:gd name="T1" fmla="*/ 0 h 23"/>
                <a:gd name="T2" fmla="*/ 0 w 20"/>
                <a:gd name="T3" fmla="*/ 17 h 23"/>
                <a:gd name="T4" fmla="*/ 26 w 20"/>
                <a:gd name="T5" fmla="*/ 63 h 23"/>
                <a:gd name="T6" fmla="*/ 48 w 20"/>
                <a:gd name="T7" fmla="*/ 46 h 23"/>
                <a:gd name="T8" fmla="*/ 22 w 20"/>
                <a:gd name="T9" fmla="*/ 0 h 23"/>
                <a:gd name="T10" fmla="*/ 0 60000 65536"/>
                <a:gd name="T11" fmla="*/ 0 60000 65536"/>
                <a:gd name="T12" fmla="*/ 0 60000 65536"/>
                <a:gd name="T13" fmla="*/ 0 60000 65536"/>
                <a:gd name="T14" fmla="*/ 0 60000 65536"/>
                <a:gd name="T15" fmla="*/ 0 w 20"/>
                <a:gd name="T16" fmla="*/ 0 h 23"/>
                <a:gd name="T17" fmla="*/ 20 w 20"/>
                <a:gd name="T18" fmla="*/ 23 h 23"/>
              </a:gdLst>
              <a:ahLst/>
              <a:cxnLst>
                <a:cxn ang="T10">
                  <a:pos x="T0" y="T1"/>
                </a:cxn>
                <a:cxn ang="T11">
                  <a:pos x="T2" y="T3"/>
                </a:cxn>
                <a:cxn ang="T12">
                  <a:pos x="T4" y="T5"/>
                </a:cxn>
                <a:cxn ang="T13">
                  <a:pos x="T6" y="T7"/>
                </a:cxn>
                <a:cxn ang="T14">
                  <a:pos x="T8" y="T9"/>
                </a:cxn>
              </a:cxnLst>
              <a:rect l="T15" t="T16" r="T17" b="T18"/>
              <a:pathLst>
                <a:path w="20" h="23">
                  <a:moveTo>
                    <a:pt x="9" y="0"/>
                  </a:moveTo>
                  <a:lnTo>
                    <a:pt x="0" y="6"/>
                  </a:lnTo>
                  <a:lnTo>
                    <a:pt x="11" y="23"/>
                  </a:lnTo>
                  <a:lnTo>
                    <a:pt x="20" y="17"/>
                  </a:lnTo>
                  <a:lnTo>
                    <a:pt x="9" y="0"/>
                  </a:lnTo>
                  <a:close/>
                </a:path>
              </a:pathLst>
            </a:custGeom>
            <a:solidFill>
              <a:srgbClr val="202020"/>
            </a:solidFill>
            <a:ln w="9525">
              <a:noFill/>
              <a:round/>
              <a:headEnd/>
              <a:tailEnd/>
            </a:ln>
          </p:spPr>
          <p:txBody>
            <a:bodyPr/>
            <a:lstStyle/>
            <a:p>
              <a:endParaRPr lang="cs-CZ"/>
            </a:p>
          </p:txBody>
        </p:sp>
        <p:sp>
          <p:nvSpPr>
            <p:cNvPr id="29829" name="Freeform 51"/>
            <p:cNvSpPr>
              <a:spLocks/>
            </p:cNvSpPr>
            <p:nvPr/>
          </p:nvSpPr>
          <p:spPr bwMode="auto">
            <a:xfrm>
              <a:off x="3811" y="1979"/>
              <a:ext cx="35" cy="40"/>
            </a:xfrm>
            <a:custGeom>
              <a:avLst/>
              <a:gdLst>
                <a:gd name="T0" fmla="*/ 46 w 22"/>
                <a:gd name="T1" fmla="*/ 20 h 24"/>
                <a:gd name="T2" fmla="*/ 29 w 22"/>
                <a:gd name="T3" fmla="*/ 0 h 24"/>
                <a:gd name="T4" fmla="*/ 8 w 22"/>
                <a:gd name="T5" fmla="*/ 3 h 24"/>
                <a:gd name="T6" fmla="*/ 0 w 22"/>
                <a:gd name="T7" fmla="*/ 20 h 24"/>
                <a:gd name="T8" fmla="*/ 8 w 22"/>
                <a:gd name="T9" fmla="*/ 47 h 24"/>
                <a:gd name="T10" fmla="*/ 29 w 22"/>
                <a:gd name="T11" fmla="*/ 67 h 24"/>
                <a:gd name="T12" fmla="*/ 46 w 22"/>
                <a:gd name="T13" fmla="*/ 67 h 24"/>
                <a:gd name="T14" fmla="*/ 56 w 22"/>
                <a:gd name="T15" fmla="*/ 47 h 24"/>
                <a:gd name="T16" fmla="*/ 46 w 22"/>
                <a:gd name="T17" fmla="*/ 2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4"/>
                <a:gd name="T29" fmla="*/ 22 w 22"/>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4">
                  <a:moveTo>
                    <a:pt x="18" y="7"/>
                  </a:moveTo>
                  <a:lnTo>
                    <a:pt x="11" y="0"/>
                  </a:lnTo>
                  <a:lnTo>
                    <a:pt x="3" y="1"/>
                  </a:lnTo>
                  <a:lnTo>
                    <a:pt x="0" y="7"/>
                  </a:lnTo>
                  <a:lnTo>
                    <a:pt x="3" y="17"/>
                  </a:lnTo>
                  <a:lnTo>
                    <a:pt x="11" y="24"/>
                  </a:lnTo>
                  <a:lnTo>
                    <a:pt x="18" y="24"/>
                  </a:lnTo>
                  <a:lnTo>
                    <a:pt x="22" y="17"/>
                  </a:lnTo>
                  <a:lnTo>
                    <a:pt x="18" y="7"/>
                  </a:lnTo>
                  <a:close/>
                </a:path>
              </a:pathLst>
            </a:custGeom>
            <a:solidFill>
              <a:srgbClr val="FF0000"/>
            </a:solidFill>
            <a:ln w="9525">
              <a:noFill/>
              <a:round/>
              <a:headEnd/>
              <a:tailEnd/>
            </a:ln>
          </p:spPr>
          <p:txBody>
            <a:bodyPr/>
            <a:lstStyle/>
            <a:p>
              <a:endParaRPr lang="cs-CZ"/>
            </a:p>
          </p:txBody>
        </p:sp>
        <p:sp>
          <p:nvSpPr>
            <p:cNvPr id="29830" name="Freeform 52"/>
            <p:cNvSpPr>
              <a:spLocks/>
            </p:cNvSpPr>
            <p:nvPr/>
          </p:nvSpPr>
          <p:spPr bwMode="auto">
            <a:xfrm>
              <a:off x="3805" y="1971"/>
              <a:ext cx="47" cy="56"/>
            </a:xfrm>
            <a:custGeom>
              <a:avLst/>
              <a:gdLst>
                <a:gd name="T0" fmla="*/ 64 w 30"/>
                <a:gd name="T1" fmla="*/ 25 h 34"/>
                <a:gd name="T2" fmla="*/ 42 w 30"/>
                <a:gd name="T3" fmla="*/ 0 h 34"/>
                <a:gd name="T4" fmla="*/ 20 w 30"/>
                <a:gd name="T5" fmla="*/ 0 h 34"/>
                <a:gd name="T6" fmla="*/ 9 w 30"/>
                <a:gd name="T7" fmla="*/ 3 h 34"/>
                <a:gd name="T8" fmla="*/ 3 w 30"/>
                <a:gd name="T9" fmla="*/ 26 h 34"/>
                <a:gd name="T10" fmla="*/ 0 w 30"/>
                <a:gd name="T11" fmla="*/ 35 h 34"/>
                <a:gd name="T12" fmla="*/ 8 w 30"/>
                <a:gd name="T13" fmla="*/ 66 h 34"/>
                <a:gd name="T14" fmla="*/ 9 w 30"/>
                <a:gd name="T15" fmla="*/ 71 h 34"/>
                <a:gd name="T16" fmla="*/ 30 w 30"/>
                <a:gd name="T17" fmla="*/ 89 h 34"/>
                <a:gd name="T18" fmla="*/ 38 w 30"/>
                <a:gd name="T19" fmla="*/ 92 h 34"/>
                <a:gd name="T20" fmla="*/ 53 w 30"/>
                <a:gd name="T21" fmla="*/ 92 h 34"/>
                <a:gd name="T22" fmla="*/ 64 w 30"/>
                <a:gd name="T23" fmla="*/ 89 h 34"/>
                <a:gd name="T24" fmla="*/ 74 w 30"/>
                <a:gd name="T25" fmla="*/ 66 h 34"/>
                <a:gd name="T26" fmla="*/ 74 w 30"/>
                <a:gd name="T27" fmla="*/ 58 h 34"/>
                <a:gd name="T28" fmla="*/ 44 w 30"/>
                <a:gd name="T29" fmla="*/ 38 h 34"/>
                <a:gd name="T30" fmla="*/ 49 w 30"/>
                <a:gd name="T31" fmla="*/ 59 h 34"/>
                <a:gd name="T32" fmla="*/ 49 w 30"/>
                <a:gd name="T33" fmla="*/ 58 h 34"/>
                <a:gd name="T34" fmla="*/ 53 w 30"/>
                <a:gd name="T35" fmla="*/ 66 h 34"/>
                <a:gd name="T36" fmla="*/ 44 w 30"/>
                <a:gd name="T37" fmla="*/ 68 h 34"/>
                <a:gd name="T38" fmla="*/ 53 w 30"/>
                <a:gd name="T39" fmla="*/ 79 h 34"/>
                <a:gd name="T40" fmla="*/ 38 w 30"/>
                <a:gd name="T41" fmla="*/ 66 h 34"/>
                <a:gd name="T42" fmla="*/ 38 w 30"/>
                <a:gd name="T43" fmla="*/ 79 h 34"/>
                <a:gd name="T44" fmla="*/ 30 w 30"/>
                <a:gd name="T45" fmla="*/ 51 h 34"/>
                <a:gd name="T46" fmla="*/ 31 w 30"/>
                <a:gd name="T47" fmla="*/ 58 h 34"/>
                <a:gd name="T48" fmla="*/ 22 w 30"/>
                <a:gd name="T49" fmla="*/ 41 h 34"/>
                <a:gd name="T50" fmla="*/ 13 w 30"/>
                <a:gd name="T51" fmla="*/ 35 h 34"/>
                <a:gd name="T52" fmla="*/ 31 w 30"/>
                <a:gd name="T53" fmla="*/ 21 h 34"/>
                <a:gd name="T54" fmla="*/ 30 w 30"/>
                <a:gd name="T55" fmla="*/ 26 h 34"/>
                <a:gd name="T56" fmla="*/ 20 w 30"/>
                <a:gd name="T57" fmla="*/ 33 h 34"/>
                <a:gd name="T58" fmla="*/ 31 w 30"/>
                <a:gd name="T59" fmla="*/ 26 h 34"/>
                <a:gd name="T60" fmla="*/ 38 w 30"/>
                <a:gd name="T61" fmla="*/ 16 h 34"/>
                <a:gd name="T62" fmla="*/ 47 w 30"/>
                <a:gd name="T63" fmla="*/ 43 h 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0"/>
                <a:gd name="T97" fmla="*/ 0 h 34"/>
                <a:gd name="T98" fmla="*/ 30 w 30"/>
                <a:gd name="T99" fmla="*/ 34 h 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0" h="34">
                  <a:moveTo>
                    <a:pt x="19" y="16"/>
                  </a:moveTo>
                  <a:lnTo>
                    <a:pt x="26" y="9"/>
                  </a:lnTo>
                  <a:lnTo>
                    <a:pt x="18" y="1"/>
                  </a:lnTo>
                  <a:lnTo>
                    <a:pt x="17" y="0"/>
                  </a:lnTo>
                  <a:lnTo>
                    <a:pt x="15" y="0"/>
                  </a:lnTo>
                  <a:lnTo>
                    <a:pt x="8" y="0"/>
                  </a:lnTo>
                  <a:lnTo>
                    <a:pt x="6" y="0"/>
                  </a:lnTo>
                  <a:lnTo>
                    <a:pt x="4" y="1"/>
                  </a:lnTo>
                  <a:lnTo>
                    <a:pt x="4" y="3"/>
                  </a:lnTo>
                  <a:lnTo>
                    <a:pt x="1" y="10"/>
                  </a:lnTo>
                  <a:lnTo>
                    <a:pt x="0" y="10"/>
                  </a:lnTo>
                  <a:lnTo>
                    <a:pt x="0" y="13"/>
                  </a:lnTo>
                  <a:lnTo>
                    <a:pt x="0" y="14"/>
                  </a:lnTo>
                  <a:lnTo>
                    <a:pt x="3" y="24"/>
                  </a:lnTo>
                  <a:lnTo>
                    <a:pt x="3" y="25"/>
                  </a:lnTo>
                  <a:lnTo>
                    <a:pt x="4" y="26"/>
                  </a:lnTo>
                  <a:lnTo>
                    <a:pt x="5" y="26"/>
                  </a:lnTo>
                  <a:lnTo>
                    <a:pt x="12" y="33"/>
                  </a:lnTo>
                  <a:lnTo>
                    <a:pt x="13" y="34"/>
                  </a:lnTo>
                  <a:lnTo>
                    <a:pt x="15" y="34"/>
                  </a:lnTo>
                  <a:lnTo>
                    <a:pt x="22" y="34"/>
                  </a:lnTo>
                  <a:lnTo>
                    <a:pt x="25" y="34"/>
                  </a:lnTo>
                  <a:lnTo>
                    <a:pt x="26" y="33"/>
                  </a:lnTo>
                  <a:lnTo>
                    <a:pt x="27" y="31"/>
                  </a:lnTo>
                  <a:lnTo>
                    <a:pt x="30" y="24"/>
                  </a:lnTo>
                  <a:lnTo>
                    <a:pt x="30" y="22"/>
                  </a:lnTo>
                  <a:lnTo>
                    <a:pt x="30" y="21"/>
                  </a:lnTo>
                  <a:lnTo>
                    <a:pt x="27" y="12"/>
                  </a:lnTo>
                  <a:lnTo>
                    <a:pt x="18" y="14"/>
                  </a:lnTo>
                  <a:lnTo>
                    <a:pt x="20" y="24"/>
                  </a:lnTo>
                  <a:lnTo>
                    <a:pt x="20" y="22"/>
                  </a:lnTo>
                  <a:lnTo>
                    <a:pt x="25" y="22"/>
                  </a:lnTo>
                  <a:lnTo>
                    <a:pt x="20" y="21"/>
                  </a:lnTo>
                  <a:lnTo>
                    <a:pt x="18" y="28"/>
                  </a:lnTo>
                  <a:lnTo>
                    <a:pt x="22" y="24"/>
                  </a:lnTo>
                  <a:lnTo>
                    <a:pt x="20" y="24"/>
                  </a:lnTo>
                  <a:lnTo>
                    <a:pt x="18" y="25"/>
                  </a:lnTo>
                  <a:lnTo>
                    <a:pt x="18" y="27"/>
                  </a:lnTo>
                  <a:lnTo>
                    <a:pt x="22" y="29"/>
                  </a:lnTo>
                  <a:lnTo>
                    <a:pt x="22" y="24"/>
                  </a:lnTo>
                  <a:lnTo>
                    <a:pt x="15" y="24"/>
                  </a:lnTo>
                  <a:lnTo>
                    <a:pt x="17" y="24"/>
                  </a:lnTo>
                  <a:lnTo>
                    <a:pt x="15" y="29"/>
                  </a:lnTo>
                  <a:lnTo>
                    <a:pt x="18" y="25"/>
                  </a:lnTo>
                  <a:lnTo>
                    <a:pt x="12" y="19"/>
                  </a:lnTo>
                  <a:lnTo>
                    <a:pt x="8" y="23"/>
                  </a:lnTo>
                  <a:lnTo>
                    <a:pt x="13" y="21"/>
                  </a:lnTo>
                  <a:lnTo>
                    <a:pt x="9" y="11"/>
                  </a:lnTo>
                  <a:lnTo>
                    <a:pt x="9" y="15"/>
                  </a:lnTo>
                  <a:lnTo>
                    <a:pt x="9" y="13"/>
                  </a:lnTo>
                  <a:lnTo>
                    <a:pt x="5" y="13"/>
                  </a:lnTo>
                  <a:lnTo>
                    <a:pt x="9" y="15"/>
                  </a:lnTo>
                  <a:lnTo>
                    <a:pt x="13" y="8"/>
                  </a:lnTo>
                  <a:lnTo>
                    <a:pt x="9" y="11"/>
                  </a:lnTo>
                  <a:lnTo>
                    <a:pt x="12" y="10"/>
                  </a:lnTo>
                  <a:lnTo>
                    <a:pt x="8" y="6"/>
                  </a:lnTo>
                  <a:lnTo>
                    <a:pt x="8" y="12"/>
                  </a:lnTo>
                  <a:lnTo>
                    <a:pt x="15" y="11"/>
                  </a:lnTo>
                  <a:lnTo>
                    <a:pt x="13" y="10"/>
                  </a:lnTo>
                  <a:lnTo>
                    <a:pt x="15" y="10"/>
                  </a:lnTo>
                  <a:lnTo>
                    <a:pt x="15" y="6"/>
                  </a:lnTo>
                  <a:lnTo>
                    <a:pt x="12" y="9"/>
                  </a:lnTo>
                  <a:lnTo>
                    <a:pt x="19" y="16"/>
                  </a:lnTo>
                  <a:close/>
                </a:path>
              </a:pathLst>
            </a:custGeom>
            <a:solidFill>
              <a:srgbClr val="FF0000"/>
            </a:solidFill>
            <a:ln w="9525">
              <a:noFill/>
              <a:round/>
              <a:headEnd/>
              <a:tailEnd/>
            </a:ln>
          </p:spPr>
          <p:txBody>
            <a:bodyPr/>
            <a:lstStyle/>
            <a:p>
              <a:endParaRPr lang="cs-CZ"/>
            </a:p>
          </p:txBody>
        </p:sp>
        <p:sp>
          <p:nvSpPr>
            <p:cNvPr id="29831" name="Freeform 53"/>
            <p:cNvSpPr>
              <a:spLocks/>
            </p:cNvSpPr>
            <p:nvPr/>
          </p:nvSpPr>
          <p:spPr bwMode="auto">
            <a:xfrm>
              <a:off x="3810" y="1984"/>
              <a:ext cx="32" cy="35"/>
            </a:xfrm>
            <a:custGeom>
              <a:avLst/>
              <a:gdLst>
                <a:gd name="T0" fmla="*/ 23 w 21"/>
                <a:gd name="T1" fmla="*/ 0 h 21"/>
                <a:gd name="T2" fmla="*/ 0 w 21"/>
                <a:gd name="T3" fmla="*/ 13 h 21"/>
                <a:gd name="T4" fmla="*/ 26 w 21"/>
                <a:gd name="T5" fmla="*/ 58 h 21"/>
                <a:gd name="T6" fmla="*/ 49 w 21"/>
                <a:gd name="T7" fmla="*/ 45 h 21"/>
                <a:gd name="T8" fmla="*/ 23 w 21"/>
                <a:gd name="T9" fmla="*/ 0 h 21"/>
                <a:gd name="T10" fmla="*/ 0 60000 65536"/>
                <a:gd name="T11" fmla="*/ 0 60000 65536"/>
                <a:gd name="T12" fmla="*/ 0 60000 65536"/>
                <a:gd name="T13" fmla="*/ 0 60000 65536"/>
                <a:gd name="T14" fmla="*/ 0 60000 65536"/>
                <a:gd name="T15" fmla="*/ 0 w 21"/>
                <a:gd name="T16" fmla="*/ 0 h 21"/>
                <a:gd name="T17" fmla="*/ 21 w 21"/>
                <a:gd name="T18" fmla="*/ 21 h 21"/>
              </a:gdLst>
              <a:ahLst/>
              <a:cxnLst>
                <a:cxn ang="T10">
                  <a:pos x="T0" y="T1"/>
                </a:cxn>
                <a:cxn ang="T11">
                  <a:pos x="T2" y="T3"/>
                </a:cxn>
                <a:cxn ang="T12">
                  <a:pos x="T4" y="T5"/>
                </a:cxn>
                <a:cxn ang="T13">
                  <a:pos x="T6" y="T7"/>
                </a:cxn>
                <a:cxn ang="T14">
                  <a:pos x="T8" y="T9"/>
                </a:cxn>
              </a:cxnLst>
              <a:rect l="T15" t="T16" r="T17" b="T18"/>
              <a:pathLst>
                <a:path w="21" h="21">
                  <a:moveTo>
                    <a:pt x="10" y="0"/>
                  </a:moveTo>
                  <a:lnTo>
                    <a:pt x="0" y="5"/>
                  </a:lnTo>
                  <a:lnTo>
                    <a:pt x="11" y="21"/>
                  </a:lnTo>
                  <a:lnTo>
                    <a:pt x="21" y="16"/>
                  </a:lnTo>
                  <a:lnTo>
                    <a:pt x="10" y="0"/>
                  </a:lnTo>
                  <a:close/>
                </a:path>
              </a:pathLst>
            </a:custGeom>
            <a:solidFill>
              <a:srgbClr val="202020"/>
            </a:solidFill>
            <a:ln w="9525">
              <a:noFill/>
              <a:round/>
              <a:headEnd/>
              <a:tailEnd/>
            </a:ln>
          </p:spPr>
          <p:txBody>
            <a:bodyPr/>
            <a:lstStyle/>
            <a:p>
              <a:endParaRPr lang="cs-CZ"/>
            </a:p>
          </p:txBody>
        </p:sp>
        <p:sp>
          <p:nvSpPr>
            <p:cNvPr id="29832" name="Freeform 54"/>
            <p:cNvSpPr>
              <a:spLocks/>
            </p:cNvSpPr>
            <p:nvPr/>
          </p:nvSpPr>
          <p:spPr bwMode="auto">
            <a:xfrm>
              <a:off x="3773" y="2050"/>
              <a:ext cx="35" cy="36"/>
            </a:xfrm>
            <a:custGeom>
              <a:avLst/>
              <a:gdLst>
                <a:gd name="T0" fmla="*/ 9 w 23"/>
                <a:gd name="T1" fmla="*/ 16 h 22"/>
                <a:gd name="T2" fmla="*/ 0 w 23"/>
                <a:gd name="T3" fmla="*/ 38 h 22"/>
                <a:gd name="T4" fmla="*/ 5 w 23"/>
                <a:gd name="T5" fmla="*/ 56 h 22"/>
                <a:gd name="T6" fmla="*/ 21 w 23"/>
                <a:gd name="T7" fmla="*/ 59 h 22"/>
                <a:gd name="T8" fmla="*/ 41 w 23"/>
                <a:gd name="T9" fmla="*/ 43 h 22"/>
                <a:gd name="T10" fmla="*/ 53 w 23"/>
                <a:gd name="T11" fmla="*/ 21 h 22"/>
                <a:gd name="T12" fmla="*/ 50 w 23"/>
                <a:gd name="T13" fmla="*/ 3 h 22"/>
                <a:gd name="T14" fmla="*/ 32 w 23"/>
                <a:gd name="T15" fmla="*/ 0 h 22"/>
                <a:gd name="T16" fmla="*/ 9 w 23"/>
                <a:gd name="T17" fmla="*/ 16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
                <a:gd name="T28" fmla="*/ 0 h 22"/>
                <a:gd name="T29" fmla="*/ 23 w 23"/>
                <a:gd name="T30" fmla="*/ 22 h 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 h="22">
                  <a:moveTo>
                    <a:pt x="4" y="6"/>
                  </a:moveTo>
                  <a:lnTo>
                    <a:pt x="0" y="14"/>
                  </a:lnTo>
                  <a:lnTo>
                    <a:pt x="2" y="21"/>
                  </a:lnTo>
                  <a:lnTo>
                    <a:pt x="9" y="22"/>
                  </a:lnTo>
                  <a:lnTo>
                    <a:pt x="18" y="16"/>
                  </a:lnTo>
                  <a:lnTo>
                    <a:pt x="23" y="8"/>
                  </a:lnTo>
                  <a:lnTo>
                    <a:pt x="22" y="1"/>
                  </a:lnTo>
                  <a:lnTo>
                    <a:pt x="14" y="0"/>
                  </a:lnTo>
                  <a:lnTo>
                    <a:pt x="4" y="6"/>
                  </a:lnTo>
                  <a:close/>
                </a:path>
              </a:pathLst>
            </a:custGeom>
            <a:solidFill>
              <a:srgbClr val="FF0000"/>
            </a:solidFill>
            <a:ln w="9525">
              <a:noFill/>
              <a:round/>
              <a:headEnd/>
              <a:tailEnd/>
            </a:ln>
          </p:spPr>
          <p:txBody>
            <a:bodyPr/>
            <a:lstStyle/>
            <a:p>
              <a:endParaRPr lang="cs-CZ"/>
            </a:p>
          </p:txBody>
        </p:sp>
        <p:sp>
          <p:nvSpPr>
            <p:cNvPr id="29833" name="Freeform 55"/>
            <p:cNvSpPr>
              <a:spLocks/>
            </p:cNvSpPr>
            <p:nvPr/>
          </p:nvSpPr>
          <p:spPr bwMode="auto">
            <a:xfrm>
              <a:off x="3765" y="2042"/>
              <a:ext cx="50" cy="54"/>
            </a:xfrm>
            <a:custGeom>
              <a:avLst/>
              <a:gdLst>
                <a:gd name="T0" fmla="*/ 9 w 32"/>
                <a:gd name="T1" fmla="*/ 21 h 33"/>
                <a:gd name="T2" fmla="*/ 0 w 32"/>
                <a:gd name="T3" fmla="*/ 46 h 33"/>
                <a:gd name="T4" fmla="*/ 0 w 32"/>
                <a:gd name="T5" fmla="*/ 54 h 33"/>
                <a:gd name="T6" fmla="*/ 3 w 32"/>
                <a:gd name="T7" fmla="*/ 75 h 33"/>
                <a:gd name="T8" fmla="*/ 9 w 32"/>
                <a:gd name="T9" fmla="*/ 85 h 33"/>
                <a:gd name="T10" fmla="*/ 31 w 32"/>
                <a:gd name="T11" fmla="*/ 88 h 33"/>
                <a:gd name="T12" fmla="*/ 39 w 32"/>
                <a:gd name="T13" fmla="*/ 88 h 33"/>
                <a:gd name="T14" fmla="*/ 64 w 32"/>
                <a:gd name="T15" fmla="*/ 70 h 33"/>
                <a:gd name="T16" fmla="*/ 66 w 32"/>
                <a:gd name="T17" fmla="*/ 64 h 33"/>
                <a:gd name="T18" fmla="*/ 78 w 32"/>
                <a:gd name="T19" fmla="*/ 41 h 33"/>
                <a:gd name="T20" fmla="*/ 78 w 32"/>
                <a:gd name="T21" fmla="*/ 33 h 33"/>
                <a:gd name="T22" fmla="*/ 73 w 32"/>
                <a:gd name="T23" fmla="*/ 11 h 33"/>
                <a:gd name="T24" fmla="*/ 69 w 32"/>
                <a:gd name="T25" fmla="*/ 3 h 33"/>
                <a:gd name="T26" fmla="*/ 47 w 32"/>
                <a:gd name="T27" fmla="*/ 0 h 33"/>
                <a:gd name="T28" fmla="*/ 39 w 32"/>
                <a:gd name="T29" fmla="*/ 0 h 33"/>
                <a:gd name="T30" fmla="*/ 14 w 32"/>
                <a:gd name="T31" fmla="*/ 18 h 33"/>
                <a:gd name="T32" fmla="*/ 48 w 32"/>
                <a:gd name="T33" fmla="*/ 25 h 33"/>
                <a:gd name="T34" fmla="*/ 48 w 32"/>
                <a:gd name="T35" fmla="*/ 26 h 33"/>
                <a:gd name="T36" fmla="*/ 42 w 32"/>
                <a:gd name="T37" fmla="*/ 26 h 33"/>
                <a:gd name="T38" fmla="*/ 48 w 32"/>
                <a:gd name="T39" fmla="*/ 21 h 33"/>
                <a:gd name="T40" fmla="*/ 56 w 32"/>
                <a:gd name="T41" fmla="*/ 29 h 33"/>
                <a:gd name="T42" fmla="*/ 48 w 32"/>
                <a:gd name="T43" fmla="*/ 18 h 33"/>
                <a:gd name="T44" fmla="*/ 53 w 32"/>
                <a:gd name="T45" fmla="*/ 29 h 33"/>
                <a:gd name="T46" fmla="*/ 66 w 32"/>
                <a:gd name="T47" fmla="*/ 34 h 33"/>
                <a:gd name="T48" fmla="*/ 42 w 32"/>
                <a:gd name="T49" fmla="*/ 51 h 33"/>
                <a:gd name="T50" fmla="*/ 47 w 32"/>
                <a:gd name="T51" fmla="*/ 47 h 33"/>
                <a:gd name="T52" fmla="*/ 34 w 32"/>
                <a:gd name="T53" fmla="*/ 59 h 33"/>
                <a:gd name="T54" fmla="*/ 34 w 32"/>
                <a:gd name="T55" fmla="*/ 72 h 33"/>
                <a:gd name="T56" fmla="*/ 17 w 32"/>
                <a:gd name="T57" fmla="*/ 56 h 33"/>
                <a:gd name="T58" fmla="*/ 25 w 32"/>
                <a:gd name="T59" fmla="*/ 59 h 33"/>
                <a:gd name="T60" fmla="*/ 14 w 32"/>
                <a:gd name="T61" fmla="*/ 70 h 33"/>
                <a:gd name="T62" fmla="*/ 22 w 32"/>
                <a:gd name="T63" fmla="*/ 47 h 33"/>
                <a:gd name="T64" fmla="*/ 22 w 32"/>
                <a:gd name="T65" fmla="*/ 51 h 33"/>
                <a:gd name="T66" fmla="*/ 22 w 32"/>
                <a:gd name="T67" fmla="*/ 56 h 3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2"/>
                <a:gd name="T103" fmla="*/ 0 h 33"/>
                <a:gd name="T104" fmla="*/ 32 w 32"/>
                <a:gd name="T105" fmla="*/ 33 h 3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2" h="33">
                  <a:moveTo>
                    <a:pt x="14" y="13"/>
                  </a:moveTo>
                  <a:lnTo>
                    <a:pt x="4" y="8"/>
                  </a:lnTo>
                  <a:lnTo>
                    <a:pt x="0" y="17"/>
                  </a:lnTo>
                  <a:lnTo>
                    <a:pt x="0" y="19"/>
                  </a:lnTo>
                  <a:lnTo>
                    <a:pt x="0" y="20"/>
                  </a:lnTo>
                  <a:lnTo>
                    <a:pt x="1" y="27"/>
                  </a:lnTo>
                  <a:lnTo>
                    <a:pt x="1" y="28"/>
                  </a:lnTo>
                  <a:lnTo>
                    <a:pt x="3" y="31"/>
                  </a:lnTo>
                  <a:lnTo>
                    <a:pt x="4" y="32"/>
                  </a:lnTo>
                  <a:lnTo>
                    <a:pt x="6" y="32"/>
                  </a:lnTo>
                  <a:lnTo>
                    <a:pt x="13" y="33"/>
                  </a:lnTo>
                  <a:lnTo>
                    <a:pt x="14" y="33"/>
                  </a:lnTo>
                  <a:lnTo>
                    <a:pt x="16" y="33"/>
                  </a:lnTo>
                  <a:lnTo>
                    <a:pt x="17" y="32"/>
                  </a:lnTo>
                  <a:lnTo>
                    <a:pt x="26" y="26"/>
                  </a:lnTo>
                  <a:lnTo>
                    <a:pt x="26" y="25"/>
                  </a:lnTo>
                  <a:lnTo>
                    <a:pt x="27" y="24"/>
                  </a:lnTo>
                  <a:lnTo>
                    <a:pt x="31" y="15"/>
                  </a:lnTo>
                  <a:lnTo>
                    <a:pt x="32" y="15"/>
                  </a:lnTo>
                  <a:lnTo>
                    <a:pt x="32" y="13"/>
                  </a:lnTo>
                  <a:lnTo>
                    <a:pt x="32" y="12"/>
                  </a:lnTo>
                  <a:lnTo>
                    <a:pt x="30" y="5"/>
                  </a:lnTo>
                  <a:lnTo>
                    <a:pt x="30" y="4"/>
                  </a:lnTo>
                  <a:lnTo>
                    <a:pt x="29" y="2"/>
                  </a:lnTo>
                  <a:lnTo>
                    <a:pt x="28" y="1"/>
                  </a:lnTo>
                  <a:lnTo>
                    <a:pt x="27" y="1"/>
                  </a:lnTo>
                  <a:lnTo>
                    <a:pt x="19" y="0"/>
                  </a:lnTo>
                  <a:lnTo>
                    <a:pt x="18" y="0"/>
                  </a:lnTo>
                  <a:lnTo>
                    <a:pt x="16" y="0"/>
                  </a:lnTo>
                  <a:lnTo>
                    <a:pt x="16" y="1"/>
                  </a:lnTo>
                  <a:lnTo>
                    <a:pt x="6" y="7"/>
                  </a:lnTo>
                  <a:lnTo>
                    <a:pt x="12" y="15"/>
                  </a:lnTo>
                  <a:lnTo>
                    <a:pt x="20" y="9"/>
                  </a:lnTo>
                  <a:lnTo>
                    <a:pt x="18" y="10"/>
                  </a:lnTo>
                  <a:lnTo>
                    <a:pt x="20" y="10"/>
                  </a:lnTo>
                  <a:lnTo>
                    <a:pt x="18" y="5"/>
                  </a:lnTo>
                  <a:lnTo>
                    <a:pt x="17" y="10"/>
                  </a:lnTo>
                  <a:lnTo>
                    <a:pt x="25" y="11"/>
                  </a:lnTo>
                  <a:lnTo>
                    <a:pt x="20" y="8"/>
                  </a:lnTo>
                  <a:lnTo>
                    <a:pt x="21" y="10"/>
                  </a:lnTo>
                  <a:lnTo>
                    <a:pt x="23" y="11"/>
                  </a:lnTo>
                  <a:lnTo>
                    <a:pt x="26" y="6"/>
                  </a:lnTo>
                  <a:lnTo>
                    <a:pt x="20" y="7"/>
                  </a:lnTo>
                  <a:lnTo>
                    <a:pt x="22" y="14"/>
                  </a:lnTo>
                  <a:lnTo>
                    <a:pt x="22" y="11"/>
                  </a:lnTo>
                  <a:lnTo>
                    <a:pt x="22" y="13"/>
                  </a:lnTo>
                  <a:lnTo>
                    <a:pt x="27" y="13"/>
                  </a:lnTo>
                  <a:lnTo>
                    <a:pt x="22" y="11"/>
                  </a:lnTo>
                  <a:lnTo>
                    <a:pt x="17" y="19"/>
                  </a:lnTo>
                  <a:lnTo>
                    <a:pt x="22" y="21"/>
                  </a:lnTo>
                  <a:lnTo>
                    <a:pt x="19" y="18"/>
                  </a:lnTo>
                  <a:lnTo>
                    <a:pt x="10" y="23"/>
                  </a:lnTo>
                  <a:lnTo>
                    <a:pt x="14" y="22"/>
                  </a:lnTo>
                  <a:lnTo>
                    <a:pt x="12" y="22"/>
                  </a:lnTo>
                  <a:lnTo>
                    <a:pt x="14" y="27"/>
                  </a:lnTo>
                  <a:lnTo>
                    <a:pt x="15" y="22"/>
                  </a:lnTo>
                  <a:lnTo>
                    <a:pt x="7" y="21"/>
                  </a:lnTo>
                  <a:lnTo>
                    <a:pt x="12" y="24"/>
                  </a:lnTo>
                  <a:lnTo>
                    <a:pt x="10" y="22"/>
                  </a:lnTo>
                  <a:lnTo>
                    <a:pt x="8" y="21"/>
                  </a:lnTo>
                  <a:lnTo>
                    <a:pt x="6" y="26"/>
                  </a:lnTo>
                  <a:lnTo>
                    <a:pt x="12" y="25"/>
                  </a:lnTo>
                  <a:lnTo>
                    <a:pt x="9" y="18"/>
                  </a:lnTo>
                  <a:lnTo>
                    <a:pt x="9" y="21"/>
                  </a:lnTo>
                  <a:lnTo>
                    <a:pt x="9" y="19"/>
                  </a:lnTo>
                  <a:lnTo>
                    <a:pt x="4" y="19"/>
                  </a:lnTo>
                  <a:lnTo>
                    <a:pt x="9" y="21"/>
                  </a:lnTo>
                  <a:lnTo>
                    <a:pt x="14" y="13"/>
                  </a:lnTo>
                  <a:close/>
                </a:path>
              </a:pathLst>
            </a:custGeom>
            <a:solidFill>
              <a:srgbClr val="FF0000"/>
            </a:solidFill>
            <a:ln w="9525">
              <a:noFill/>
              <a:round/>
              <a:headEnd/>
              <a:tailEnd/>
            </a:ln>
          </p:spPr>
          <p:txBody>
            <a:bodyPr/>
            <a:lstStyle/>
            <a:p>
              <a:endParaRPr lang="cs-CZ"/>
            </a:p>
          </p:txBody>
        </p:sp>
        <p:sp>
          <p:nvSpPr>
            <p:cNvPr id="29834" name="Freeform 56"/>
            <p:cNvSpPr>
              <a:spLocks/>
            </p:cNvSpPr>
            <p:nvPr/>
          </p:nvSpPr>
          <p:spPr bwMode="auto">
            <a:xfrm>
              <a:off x="3773" y="2055"/>
              <a:ext cx="35" cy="31"/>
            </a:xfrm>
            <a:custGeom>
              <a:avLst/>
              <a:gdLst>
                <a:gd name="T0" fmla="*/ 0 w 23"/>
                <a:gd name="T1" fmla="*/ 29 h 19"/>
                <a:gd name="T2" fmla="*/ 12 w 23"/>
                <a:gd name="T3" fmla="*/ 51 h 19"/>
                <a:gd name="T4" fmla="*/ 53 w 23"/>
                <a:gd name="T5" fmla="*/ 21 h 19"/>
                <a:gd name="T6" fmla="*/ 40 w 23"/>
                <a:gd name="T7" fmla="*/ 0 h 19"/>
                <a:gd name="T8" fmla="*/ 0 w 23"/>
                <a:gd name="T9" fmla="*/ 29 h 19"/>
                <a:gd name="T10" fmla="*/ 0 60000 65536"/>
                <a:gd name="T11" fmla="*/ 0 60000 65536"/>
                <a:gd name="T12" fmla="*/ 0 60000 65536"/>
                <a:gd name="T13" fmla="*/ 0 60000 65536"/>
                <a:gd name="T14" fmla="*/ 0 60000 65536"/>
                <a:gd name="T15" fmla="*/ 0 w 23"/>
                <a:gd name="T16" fmla="*/ 0 h 19"/>
                <a:gd name="T17" fmla="*/ 23 w 23"/>
                <a:gd name="T18" fmla="*/ 19 h 19"/>
              </a:gdLst>
              <a:ahLst/>
              <a:cxnLst>
                <a:cxn ang="T10">
                  <a:pos x="T0" y="T1"/>
                </a:cxn>
                <a:cxn ang="T11">
                  <a:pos x="T2" y="T3"/>
                </a:cxn>
                <a:cxn ang="T12">
                  <a:pos x="T4" y="T5"/>
                </a:cxn>
                <a:cxn ang="T13">
                  <a:pos x="T6" y="T7"/>
                </a:cxn>
                <a:cxn ang="T14">
                  <a:pos x="T8" y="T9"/>
                </a:cxn>
              </a:cxnLst>
              <a:rect l="T15" t="T16" r="T17" b="T18"/>
              <a:pathLst>
                <a:path w="23" h="19">
                  <a:moveTo>
                    <a:pt x="0" y="11"/>
                  </a:moveTo>
                  <a:lnTo>
                    <a:pt x="5" y="19"/>
                  </a:lnTo>
                  <a:lnTo>
                    <a:pt x="23" y="8"/>
                  </a:lnTo>
                  <a:lnTo>
                    <a:pt x="17" y="0"/>
                  </a:lnTo>
                  <a:lnTo>
                    <a:pt x="0" y="11"/>
                  </a:lnTo>
                  <a:close/>
                </a:path>
              </a:pathLst>
            </a:custGeom>
            <a:solidFill>
              <a:srgbClr val="202020"/>
            </a:solidFill>
            <a:ln w="9525">
              <a:noFill/>
              <a:round/>
              <a:headEnd/>
              <a:tailEnd/>
            </a:ln>
          </p:spPr>
          <p:txBody>
            <a:bodyPr/>
            <a:lstStyle/>
            <a:p>
              <a:endParaRPr lang="cs-CZ"/>
            </a:p>
          </p:txBody>
        </p:sp>
        <p:sp>
          <p:nvSpPr>
            <p:cNvPr id="29835" name="Freeform 57"/>
            <p:cNvSpPr>
              <a:spLocks/>
            </p:cNvSpPr>
            <p:nvPr/>
          </p:nvSpPr>
          <p:spPr bwMode="auto">
            <a:xfrm>
              <a:off x="3689" y="1759"/>
              <a:ext cx="43" cy="28"/>
            </a:xfrm>
            <a:custGeom>
              <a:avLst/>
              <a:gdLst>
                <a:gd name="T0" fmla="*/ 34 w 28"/>
                <a:gd name="T1" fmla="*/ 0 h 17"/>
                <a:gd name="T2" fmla="*/ 9 w 28"/>
                <a:gd name="T3" fmla="*/ 5 h 17"/>
                <a:gd name="T4" fmla="*/ 0 w 28"/>
                <a:gd name="T5" fmla="*/ 21 h 17"/>
                <a:gd name="T6" fmla="*/ 8 w 28"/>
                <a:gd name="T7" fmla="*/ 38 h 17"/>
                <a:gd name="T8" fmla="*/ 34 w 28"/>
                <a:gd name="T9" fmla="*/ 46 h 17"/>
                <a:gd name="T10" fmla="*/ 54 w 28"/>
                <a:gd name="T11" fmla="*/ 38 h 17"/>
                <a:gd name="T12" fmla="*/ 66 w 28"/>
                <a:gd name="T13" fmla="*/ 25 h 17"/>
                <a:gd name="T14" fmla="*/ 57 w 28"/>
                <a:gd name="T15" fmla="*/ 8 h 17"/>
                <a:gd name="T16" fmla="*/ 34 w 28"/>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
                <a:gd name="T28" fmla="*/ 0 h 17"/>
                <a:gd name="T29" fmla="*/ 28 w 28"/>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 h="17">
                  <a:moveTo>
                    <a:pt x="14" y="0"/>
                  </a:moveTo>
                  <a:lnTo>
                    <a:pt x="4" y="2"/>
                  </a:lnTo>
                  <a:lnTo>
                    <a:pt x="0" y="8"/>
                  </a:lnTo>
                  <a:lnTo>
                    <a:pt x="3" y="14"/>
                  </a:lnTo>
                  <a:lnTo>
                    <a:pt x="14" y="17"/>
                  </a:lnTo>
                  <a:lnTo>
                    <a:pt x="23" y="14"/>
                  </a:lnTo>
                  <a:lnTo>
                    <a:pt x="28" y="9"/>
                  </a:lnTo>
                  <a:lnTo>
                    <a:pt x="24" y="3"/>
                  </a:lnTo>
                  <a:lnTo>
                    <a:pt x="14" y="0"/>
                  </a:lnTo>
                  <a:close/>
                </a:path>
              </a:pathLst>
            </a:custGeom>
            <a:solidFill>
              <a:srgbClr val="FF0000"/>
            </a:solidFill>
            <a:ln w="9525">
              <a:noFill/>
              <a:round/>
              <a:headEnd/>
              <a:tailEnd/>
            </a:ln>
          </p:spPr>
          <p:txBody>
            <a:bodyPr/>
            <a:lstStyle/>
            <a:p>
              <a:endParaRPr lang="cs-CZ"/>
            </a:p>
          </p:txBody>
        </p:sp>
        <p:sp>
          <p:nvSpPr>
            <p:cNvPr id="29836" name="Freeform 58"/>
            <p:cNvSpPr>
              <a:spLocks/>
            </p:cNvSpPr>
            <p:nvPr/>
          </p:nvSpPr>
          <p:spPr bwMode="auto">
            <a:xfrm>
              <a:off x="3681" y="1749"/>
              <a:ext cx="58" cy="46"/>
            </a:xfrm>
            <a:custGeom>
              <a:avLst/>
              <a:gdLst>
                <a:gd name="T0" fmla="*/ 44 w 37"/>
                <a:gd name="T1" fmla="*/ 0 h 28"/>
                <a:gd name="T2" fmla="*/ 20 w 37"/>
                <a:gd name="T3" fmla="*/ 5 h 28"/>
                <a:gd name="T4" fmla="*/ 14 w 37"/>
                <a:gd name="T5" fmla="*/ 16 h 28"/>
                <a:gd name="T6" fmla="*/ 0 w 37"/>
                <a:gd name="T7" fmla="*/ 33 h 28"/>
                <a:gd name="T8" fmla="*/ 0 w 37"/>
                <a:gd name="T9" fmla="*/ 43 h 28"/>
                <a:gd name="T10" fmla="*/ 9 w 37"/>
                <a:gd name="T11" fmla="*/ 62 h 28"/>
                <a:gd name="T12" fmla="*/ 17 w 37"/>
                <a:gd name="T13" fmla="*/ 67 h 28"/>
                <a:gd name="T14" fmla="*/ 44 w 37"/>
                <a:gd name="T15" fmla="*/ 76 h 28"/>
                <a:gd name="T16" fmla="*/ 49 w 37"/>
                <a:gd name="T17" fmla="*/ 76 h 28"/>
                <a:gd name="T18" fmla="*/ 74 w 37"/>
                <a:gd name="T19" fmla="*/ 71 h 28"/>
                <a:gd name="T20" fmla="*/ 82 w 37"/>
                <a:gd name="T21" fmla="*/ 64 h 28"/>
                <a:gd name="T22" fmla="*/ 91 w 37"/>
                <a:gd name="T23" fmla="*/ 46 h 28"/>
                <a:gd name="T24" fmla="*/ 91 w 37"/>
                <a:gd name="T25" fmla="*/ 35 h 28"/>
                <a:gd name="T26" fmla="*/ 82 w 37"/>
                <a:gd name="T27" fmla="*/ 20 h 28"/>
                <a:gd name="T28" fmla="*/ 77 w 37"/>
                <a:gd name="T29" fmla="*/ 12 h 28"/>
                <a:gd name="T30" fmla="*/ 52 w 37"/>
                <a:gd name="T31" fmla="*/ 0 h 28"/>
                <a:gd name="T32" fmla="*/ 64 w 37"/>
                <a:gd name="T33" fmla="*/ 38 h 28"/>
                <a:gd name="T34" fmla="*/ 64 w 37"/>
                <a:gd name="T35" fmla="*/ 38 h 28"/>
                <a:gd name="T36" fmla="*/ 60 w 37"/>
                <a:gd name="T37" fmla="*/ 33 h 28"/>
                <a:gd name="T38" fmla="*/ 69 w 37"/>
                <a:gd name="T39" fmla="*/ 35 h 28"/>
                <a:gd name="T40" fmla="*/ 69 w 37"/>
                <a:gd name="T41" fmla="*/ 46 h 28"/>
                <a:gd name="T42" fmla="*/ 71 w 37"/>
                <a:gd name="T43" fmla="*/ 33 h 28"/>
                <a:gd name="T44" fmla="*/ 69 w 37"/>
                <a:gd name="T45" fmla="*/ 58 h 28"/>
                <a:gd name="T46" fmla="*/ 44 w 37"/>
                <a:gd name="T47" fmla="*/ 49 h 28"/>
                <a:gd name="T48" fmla="*/ 47 w 37"/>
                <a:gd name="T49" fmla="*/ 62 h 28"/>
                <a:gd name="T50" fmla="*/ 25 w 37"/>
                <a:gd name="T51" fmla="*/ 43 h 28"/>
                <a:gd name="T52" fmla="*/ 27 w 37"/>
                <a:gd name="T53" fmla="*/ 43 h 28"/>
                <a:gd name="T54" fmla="*/ 31 w 37"/>
                <a:gd name="T55" fmla="*/ 49 h 28"/>
                <a:gd name="T56" fmla="*/ 25 w 37"/>
                <a:gd name="T57" fmla="*/ 43 h 28"/>
                <a:gd name="T58" fmla="*/ 25 w 37"/>
                <a:gd name="T59" fmla="*/ 33 h 28"/>
                <a:gd name="T60" fmla="*/ 25 w 37"/>
                <a:gd name="T61" fmla="*/ 46 h 28"/>
                <a:gd name="T62" fmla="*/ 25 w 37"/>
                <a:gd name="T63" fmla="*/ 21 h 28"/>
                <a:gd name="T64" fmla="*/ 49 w 37"/>
                <a:gd name="T65" fmla="*/ 30 h 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
                <a:gd name="T100" fmla="*/ 0 h 28"/>
                <a:gd name="T101" fmla="*/ 37 w 37"/>
                <a:gd name="T102" fmla="*/ 28 h 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 h="28">
                  <a:moveTo>
                    <a:pt x="20" y="11"/>
                  </a:moveTo>
                  <a:lnTo>
                    <a:pt x="18" y="0"/>
                  </a:lnTo>
                  <a:lnTo>
                    <a:pt x="9" y="2"/>
                  </a:lnTo>
                  <a:lnTo>
                    <a:pt x="8" y="2"/>
                  </a:lnTo>
                  <a:lnTo>
                    <a:pt x="6" y="4"/>
                  </a:lnTo>
                  <a:lnTo>
                    <a:pt x="6" y="6"/>
                  </a:lnTo>
                  <a:lnTo>
                    <a:pt x="2" y="11"/>
                  </a:lnTo>
                  <a:lnTo>
                    <a:pt x="0" y="12"/>
                  </a:lnTo>
                  <a:lnTo>
                    <a:pt x="0" y="14"/>
                  </a:lnTo>
                  <a:lnTo>
                    <a:pt x="0" y="16"/>
                  </a:lnTo>
                  <a:lnTo>
                    <a:pt x="0" y="17"/>
                  </a:lnTo>
                  <a:lnTo>
                    <a:pt x="4" y="23"/>
                  </a:lnTo>
                  <a:lnTo>
                    <a:pt x="5" y="24"/>
                  </a:lnTo>
                  <a:lnTo>
                    <a:pt x="7" y="25"/>
                  </a:lnTo>
                  <a:lnTo>
                    <a:pt x="8" y="25"/>
                  </a:lnTo>
                  <a:lnTo>
                    <a:pt x="18" y="28"/>
                  </a:lnTo>
                  <a:lnTo>
                    <a:pt x="19" y="28"/>
                  </a:lnTo>
                  <a:lnTo>
                    <a:pt x="20" y="28"/>
                  </a:lnTo>
                  <a:lnTo>
                    <a:pt x="30" y="26"/>
                  </a:lnTo>
                  <a:lnTo>
                    <a:pt x="32" y="25"/>
                  </a:lnTo>
                  <a:lnTo>
                    <a:pt x="33" y="24"/>
                  </a:lnTo>
                  <a:lnTo>
                    <a:pt x="37" y="18"/>
                  </a:lnTo>
                  <a:lnTo>
                    <a:pt x="37" y="17"/>
                  </a:lnTo>
                  <a:lnTo>
                    <a:pt x="37" y="15"/>
                  </a:lnTo>
                  <a:lnTo>
                    <a:pt x="37" y="13"/>
                  </a:lnTo>
                  <a:lnTo>
                    <a:pt x="37" y="12"/>
                  </a:lnTo>
                  <a:lnTo>
                    <a:pt x="33" y="7"/>
                  </a:lnTo>
                  <a:lnTo>
                    <a:pt x="33" y="6"/>
                  </a:lnTo>
                  <a:lnTo>
                    <a:pt x="31" y="4"/>
                  </a:lnTo>
                  <a:lnTo>
                    <a:pt x="30" y="4"/>
                  </a:lnTo>
                  <a:lnTo>
                    <a:pt x="21" y="0"/>
                  </a:lnTo>
                  <a:lnTo>
                    <a:pt x="18" y="11"/>
                  </a:lnTo>
                  <a:lnTo>
                    <a:pt x="26" y="14"/>
                  </a:lnTo>
                  <a:lnTo>
                    <a:pt x="24" y="13"/>
                  </a:lnTo>
                  <a:lnTo>
                    <a:pt x="26" y="14"/>
                  </a:lnTo>
                  <a:lnTo>
                    <a:pt x="29" y="9"/>
                  </a:lnTo>
                  <a:lnTo>
                    <a:pt x="24" y="12"/>
                  </a:lnTo>
                  <a:lnTo>
                    <a:pt x="28" y="18"/>
                  </a:lnTo>
                  <a:lnTo>
                    <a:pt x="28" y="13"/>
                  </a:lnTo>
                  <a:lnTo>
                    <a:pt x="28" y="15"/>
                  </a:lnTo>
                  <a:lnTo>
                    <a:pt x="28" y="17"/>
                  </a:lnTo>
                  <a:lnTo>
                    <a:pt x="33" y="15"/>
                  </a:lnTo>
                  <a:lnTo>
                    <a:pt x="29" y="12"/>
                  </a:lnTo>
                  <a:lnTo>
                    <a:pt x="24" y="18"/>
                  </a:lnTo>
                  <a:lnTo>
                    <a:pt x="28" y="21"/>
                  </a:lnTo>
                  <a:lnTo>
                    <a:pt x="26" y="16"/>
                  </a:lnTo>
                  <a:lnTo>
                    <a:pt x="18" y="18"/>
                  </a:lnTo>
                  <a:lnTo>
                    <a:pt x="19" y="18"/>
                  </a:lnTo>
                  <a:lnTo>
                    <a:pt x="19" y="23"/>
                  </a:lnTo>
                  <a:lnTo>
                    <a:pt x="20" y="18"/>
                  </a:lnTo>
                  <a:lnTo>
                    <a:pt x="10" y="16"/>
                  </a:lnTo>
                  <a:lnTo>
                    <a:pt x="12" y="17"/>
                  </a:lnTo>
                  <a:lnTo>
                    <a:pt x="11" y="16"/>
                  </a:lnTo>
                  <a:lnTo>
                    <a:pt x="9" y="20"/>
                  </a:lnTo>
                  <a:lnTo>
                    <a:pt x="13" y="18"/>
                  </a:lnTo>
                  <a:lnTo>
                    <a:pt x="10" y="12"/>
                  </a:lnTo>
                  <a:lnTo>
                    <a:pt x="10" y="16"/>
                  </a:lnTo>
                  <a:lnTo>
                    <a:pt x="10" y="14"/>
                  </a:lnTo>
                  <a:lnTo>
                    <a:pt x="10" y="12"/>
                  </a:lnTo>
                  <a:lnTo>
                    <a:pt x="6" y="14"/>
                  </a:lnTo>
                  <a:lnTo>
                    <a:pt x="10" y="17"/>
                  </a:lnTo>
                  <a:lnTo>
                    <a:pt x="15" y="11"/>
                  </a:lnTo>
                  <a:lnTo>
                    <a:pt x="10" y="8"/>
                  </a:lnTo>
                  <a:lnTo>
                    <a:pt x="11" y="13"/>
                  </a:lnTo>
                  <a:lnTo>
                    <a:pt x="20" y="11"/>
                  </a:lnTo>
                  <a:close/>
                </a:path>
              </a:pathLst>
            </a:custGeom>
            <a:solidFill>
              <a:srgbClr val="FF0000"/>
            </a:solidFill>
            <a:ln w="9525">
              <a:noFill/>
              <a:round/>
              <a:headEnd/>
              <a:tailEnd/>
            </a:ln>
          </p:spPr>
          <p:txBody>
            <a:bodyPr/>
            <a:lstStyle/>
            <a:p>
              <a:endParaRPr lang="cs-CZ"/>
            </a:p>
          </p:txBody>
        </p:sp>
        <p:sp>
          <p:nvSpPr>
            <p:cNvPr id="29837" name="Freeform 59"/>
            <p:cNvSpPr>
              <a:spLocks/>
            </p:cNvSpPr>
            <p:nvPr/>
          </p:nvSpPr>
          <p:spPr bwMode="auto">
            <a:xfrm>
              <a:off x="3698" y="1766"/>
              <a:ext cx="31" cy="18"/>
            </a:xfrm>
            <a:custGeom>
              <a:avLst/>
              <a:gdLst>
                <a:gd name="T0" fmla="*/ 0 w 20"/>
                <a:gd name="T1" fmla="*/ 0 h 11"/>
                <a:gd name="T2" fmla="*/ 0 w 20"/>
                <a:gd name="T3" fmla="*/ 26 h 11"/>
                <a:gd name="T4" fmla="*/ 48 w 20"/>
                <a:gd name="T5" fmla="*/ 29 h 11"/>
                <a:gd name="T6" fmla="*/ 48 w 20"/>
                <a:gd name="T7" fmla="*/ 3 h 11"/>
                <a:gd name="T8" fmla="*/ 0 w 20"/>
                <a:gd name="T9" fmla="*/ 0 h 11"/>
                <a:gd name="T10" fmla="*/ 0 60000 65536"/>
                <a:gd name="T11" fmla="*/ 0 60000 65536"/>
                <a:gd name="T12" fmla="*/ 0 60000 65536"/>
                <a:gd name="T13" fmla="*/ 0 60000 65536"/>
                <a:gd name="T14" fmla="*/ 0 60000 65536"/>
                <a:gd name="T15" fmla="*/ 0 w 20"/>
                <a:gd name="T16" fmla="*/ 0 h 11"/>
                <a:gd name="T17" fmla="*/ 20 w 20"/>
                <a:gd name="T18" fmla="*/ 11 h 11"/>
              </a:gdLst>
              <a:ahLst/>
              <a:cxnLst>
                <a:cxn ang="T10">
                  <a:pos x="T0" y="T1"/>
                </a:cxn>
                <a:cxn ang="T11">
                  <a:pos x="T2" y="T3"/>
                </a:cxn>
                <a:cxn ang="T12">
                  <a:pos x="T4" y="T5"/>
                </a:cxn>
                <a:cxn ang="T13">
                  <a:pos x="T6" y="T7"/>
                </a:cxn>
                <a:cxn ang="T14">
                  <a:pos x="T8" y="T9"/>
                </a:cxn>
              </a:cxnLst>
              <a:rect l="T15" t="T16" r="T17" b="T18"/>
              <a:pathLst>
                <a:path w="20" h="11">
                  <a:moveTo>
                    <a:pt x="0" y="0"/>
                  </a:moveTo>
                  <a:lnTo>
                    <a:pt x="0" y="10"/>
                  </a:lnTo>
                  <a:lnTo>
                    <a:pt x="20" y="11"/>
                  </a:lnTo>
                  <a:lnTo>
                    <a:pt x="20" y="1"/>
                  </a:lnTo>
                  <a:lnTo>
                    <a:pt x="0" y="0"/>
                  </a:lnTo>
                  <a:close/>
                </a:path>
              </a:pathLst>
            </a:custGeom>
            <a:solidFill>
              <a:srgbClr val="202020"/>
            </a:solidFill>
            <a:ln w="9525">
              <a:noFill/>
              <a:round/>
              <a:headEnd/>
              <a:tailEnd/>
            </a:ln>
          </p:spPr>
          <p:txBody>
            <a:bodyPr/>
            <a:lstStyle/>
            <a:p>
              <a:endParaRPr lang="cs-CZ"/>
            </a:p>
          </p:txBody>
        </p:sp>
        <p:sp>
          <p:nvSpPr>
            <p:cNvPr id="29838" name="Freeform 60"/>
            <p:cNvSpPr>
              <a:spLocks/>
            </p:cNvSpPr>
            <p:nvPr/>
          </p:nvSpPr>
          <p:spPr bwMode="auto">
            <a:xfrm>
              <a:off x="4030" y="1660"/>
              <a:ext cx="42" cy="30"/>
            </a:xfrm>
            <a:custGeom>
              <a:avLst/>
              <a:gdLst>
                <a:gd name="T0" fmla="*/ 30 w 27"/>
                <a:gd name="T1" fmla="*/ 3 h 18"/>
                <a:gd name="T2" fmla="*/ 5 w 27"/>
                <a:gd name="T3" fmla="*/ 17 h 18"/>
                <a:gd name="T4" fmla="*/ 0 w 27"/>
                <a:gd name="T5" fmla="*/ 37 h 18"/>
                <a:gd name="T6" fmla="*/ 12 w 27"/>
                <a:gd name="T7" fmla="*/ 50 h 18"/>
                <a:gd name="T8" fmla="*/ 39 w 27"/>
                <a:gd name="T9" fmla="*/ 47 h 18"/>
                <a:gd name="T10" fmla="*/ 61 w 27"/>
                <a:gd name="T11" fmla="*/ 33 h 18"/>
                <a:gd name="T12" fmla="*/ 65 w 27"/>
                <a:gd name="T13" fmla="*/ 12 h 18"/>
                <a:gd name="T14" fmla="*/ 53 w 27"/>
                <a:gd name="T15" fmla="*/ 0 h 18"/>
                <a:gd name="T16" fmla="*/ 30 w 27"/>
                <a:gd name="T17" fmla="*/ 3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
                <a:gd name="T28" fmla="*/ 0 h 18"/>
                <a:gd name="T29" fmla="*/ 27 w 27"/>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 h="18">
                  <a:moveTo>
                    <a:pt x="12" y="1"/>
                  </a:moveTo>
                  <a:lnTo>
                    <a:pt x="2" y="6"/>
                  </a:lnTo>
                  <a:lnTo>
                    <a:pt x="0" y="13"/>
                  </a:lnTo>
                  <a:lnTo>
                    <a:pt x="5" y="18"/>
                  </a:lnTo>
                  <a:lnTo>
                    <a:pt x="16" y="17"/>
                  </a:lnTo>
                  <a:lnTo>
                    <a:pt x="25" y="12"/>
                  </a:lnTo>
                  <a:lnTo>
                    <a:pt x="27" y="4"/>
                  </a:lnTo>
                  <a:lnTo>
                    <a:pt x="22" y="0"/>
                  </a:lnTo>
                  <a:lnTo>
                    <a:pt x="12" y="1"/>
                  </a:lnTo>
                  <a:close/>
                </a:path>
              </a:pathLst>
            </a:custGeom>
            <a:solidFill>
              <a:srgbClr val="FF0000"/>
            </a:solidFill>
            <a:ln w="9525">
              <a:noFill/>
              <a:round/>
              <a:headEnd/>
              <a:tailEnd/>
            </a:ln>
          </p:spPr>
          <p:txBody>
            <a:bodyPr/>
            <a:lstStyle/>
            <a:p>
              <a:endParaRPr lang="cs-CZ"/>
            </a:p>
          </p:txBody>
        </p:sp>
        <p:sp>
          <p:nvSpPr>
            <p:cNvPr id="29839" name="Freeform 61"/>
            <p:cNvSpPr>
              <a:spLocks/>
            </p:cNvSpPr>
            <p:nvPr/>
          </p:nvSpPr>
          <p:spPr bwMode="auto">
            <a:xfrm>
              <a:off x="4022" y="1652"/>
              <a:ext cx="56" cy="48"/>
            </a:xfrm>
            <a:custGeom>
              <a:avLst/>
              <a:gdLst>
                <a:gd name="T0" fmla="*/ 34 w 36"/>
                <a:gd name="T1" fmla="*/ 3 h 29"/>
                <a:gd name="T2" fmla="*/ 8 w 36"/>
                <a:gd name="T3" fmla="*/ 20 h 29"/>
                <a:gd name="T4" fmla="*/ 3 w 36"/>
                <a:gd name="T5" fmla="*/ 28 h 29"/>
                <a:gd name="T6" fmla="*/ 0 w 36"/>
                <a:gd name="T7" fmla="*/ 50 h 29"/>
                <a:gd name="T8" fmla="*/ 3 w 36"/>
                <a:gd name="T9" fmla="*/ 58 h 29"/>
                <a:gd name="T10" fmla="*/ 17 w 36"/>
                <a:gd name="T11" fmla="*/ 71 h 29"/>
                <a:gd name="T12" fmla="*/ 25 w 36"/>
                <a:gd name="T13" fmla="*/ 74 h 29"/>
                <a:gd name="T14" fmla="*/ 51 w 36"/>
                <a:gd name="T15" fmla="*/ 74 h 29"/>
                <a:gd name="T16" fmla="*/ 56 w 36"/>
                <a:gd name="T17" fmla="*/ 71 h 29"/>
                <a:gd name="T18" fmla="*/ 79 w 36"/>
                <a:gd name="T19" fmla="*/ 55 h 29"/>
                <a:gd name="T20" fmla="*/ 82 w 36"/>
                <a:gd name="T21" fmla="*/ 50 h 29"/>
                <a:gd name="T22" fmla="*/ 87 w 36"/>
                <a:gd name="T23" fmla="*/ 25 h 29"/>
                <a:gd name="T24" fmla="*/ 84 w 36"/>
                <a:gd name="T25" fmla="*/ 13 h 29"/>
                <a:gd name="T26" fmla="*/ 70 w 36"/>
                <a:gd name="T27" fmla="*/ 3 h 29"/>
                <a:gd name="T28" fmla="*/ 62 w 36"/>
                <a:gd name="T29" fmla="*/ 0 h 29"/>
                <a:gd name="T30" fmla="*/ 36 w 36"/>
                <a:gd name="T31" fmla="*/ 3 h 29"/>
                <a:gd name="T32" fmla="*/ 65 w 36"/>
                <a:gd name="T33" fmla="*/ 28 h 29"/>
                <a:gd name="T34" fmla="*/ 62 w 36"/>
                <a:gd name="T35" fmla="*/ 25 h 29"/>
                <a:gd name="T36" fmla="*/ 53 w 36"/>
                <a:gd name="T37" fmla="*/ 25 h 29"/>
                <a:gd name="T38" fmla="*/ 65 w 36"/>
                <a:gd name="T39" fmla="*/ 25 h 29"/>
                <a:gd name="T40" fmla="*/ 68 w 36"/>
                <a:gd name="T41" fmla="*/ 33 h 29"/>
                <a:gd name="T42" fmla="*/ 65 w 36"/>
                <a:gd name="T43" fmla="*/ 22 h 29"/>
                <a:gd name="T44" fmla="*/ 61 w 36"/>
                <a:gd name="T45" fmla="*/ 33 h 29"/>
                <a:gd name="T46" fmla="*/ 70 w 36"/>
                <a:gd name="T47" fmla="*/ 43 h 29"/>
                <a:gd name="T48" fmla="*/ 44 w 36"/>
                <a:gd name="T49" fmla="*/ 46 h 29"/>
                <a:gd name="T50" fmla="*/ 48 w 36"/>
                <a:gd name="T51" fmla="*/ 46 h 29"/>
                <a:gd name="T52" fmla="*/ 31 w 36"/>
                <a:gd name="T53" fmla="*/ 50 h 29"/>
                <a:gd name="T54" fmla="*/ 25 w 36"/>
                <a:gd name="T55" fmla="*/ 63 h 29"/>
                <a:gd name="T56" fmla="*/ 19 w 36"/>
                <a:gd name="T57" fmla="*/ 38 h 29"/>
                <a:gd name="T58" fmla="*/ 22 w 36"/>
                <a:gd name="T59" fmla="*/ 43 h 29"/>
                <a:gd name="T60" fmla="*/ 9 w 36"/>
                <a:gd name="T61" fmla="*/ 50 h 29"/>
                <a:gd name="T62" fmla="*/ 30 w 36"/>
                <a:gd name="T63" fmla="*/ 33 h 29"/>
                <a:gd name="T64" fmla="*/ 30 w 36"/>
                <a:gd name="T65" fmla="*/ 36 h 29"/>
                <a:gd name="T66" fmla="*/ 22 w 36"/>
                <a:gd name="T67" fmla="*/ 41 h 2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6"/>
                <a:gd name="T103" fmla="*/ 0 h 29"/>
                <a:gd name="T104" fmla="*/ 36 w 36"/>
                <a:gd name="T105" fmla="*/ 29 h 2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6" h="29">
                  <a:moveTo>
                    <a:pt x="18" y="10"/>
                  </a:moveTo>
                  <a:lnTo>
                    <a:pt x="14" y="1"/>
                  </a:lnTo>
                  <a:lnTo>
                    <a:pt x="4" y="7"/>
                  </a:lnTo>
                  <a:lnTo>
                    <a:pt x="3" y="7"/>
                  </a:lnTo>
                  <a:lnTo>
                    <a:pt x="1" y="9"/>
                  </a:lnTo>
                  <a:lnTo>
                    <a:pt x="1" y="10"/>
                  </a:lnTo>
                  <a:lnTo>
                    <a:pt x="0" y="17"/>
                  </a:lnTo>
                  <a:lnTo>
                    <a:pt x="0" y="18"/>
                  </a:lnTo>
                  <a:lnTo>
                    <a:pt x="0" y="20"/>
                  </a:lnTo>
                  <a:lnTo>
                    <a:pt x="1" y="21"/>
                  </a:lnTo>
                  <a:lnTo>
                    <a:pt x="7" y="26"/>
                  </a:lnTo>
                  <a:lnTo>
                    <a:pt x="8" y="27"/>
                  </a:lnTo>
                  <a:lnTo>
                    <a:pt x="10" y="27"/>
                  </a:lnTo>
                  <a:lnTo>
                    <a:pt x="10" y="29"/>
                  </a:lnTo>
                  <a:lnTo>
                    <a:pt x="21" y="27"/>
                  </a:lnTo>
                  <a:lnTo>
                    <a:pt x="23" y="26"/>
                  </a:lnTo>
                  <a:lnTo>
                    <a:pt x="32" y="20"/>
                  </a:lnTo>
                  <a:lnTo>
                    <a:pt x="33" y="20"/>
                  </a:lnTo>
                  <a:lnTo>
                    <a:pt x="34" y="18"/>
                  </a:lnTo>
                  <a:lnTo>
                    <a:pt x="36" y="10"/>
                  </a:lnTo>
                  <a:lnTo>
                    <a:pt x="36" y="9"/>
                  </a:lnTo>
                  <a:lnTo>
                    <a:pt x="36" y="7"/>
                  </a:lnTo>
                  <a:lnTo>
                    <a:pt x="35" y="5"/>
                  </a:lnTo>
                  <a:lnTo>
                    <a:pt x="34" y="5"/>
                  </a:lnTo>
                  <a:lnTo>
                    <a:pt x="29" y="1"/>
                  </a:lnTo>
                  <a:lnTo>
                    <a:pt x="28" y="0"/>
                  </a:lnTo>
                  <a:lnTo>
                    <a:pt x="26" y="0"/>
                  </a:lnTo>
                  <a:lnTo>
                    <a:pt x="25" y="0"/>
                  </a:lnTo>
                  <a:lnTo>
                    <a:pt x="15" y="1"/>
                  </a:lnTo>
                  <a:lnTo>
                    <a:pt x="16" y="11"/>
                  </a:lnTo>
                  <a:lnTo>
                    <a:pt x="27" y="10"/>
                  </a:lnTo>
                  <a:lnTo>
                    <a:pt x="23" y="9"/>
                  </a:lnTo>
                  <a:lnTo>
                    <a:pt x="26" y="9"/>
                  </a:lnTo>
                  <a:lnTo>
                    <a:pt x="26" y="4"/>
                  </a:lnTo>
                  <a:lnTo>
                    <a:pt x="22" y="9"/>
                  </a:lnTo>
                  <a:lnTo>
                    <a:pt x="28" y="13"/>
                  </a:lnTo>
                  <a:lnTo>
                    <a:pt x="27" y="9"/>
                  </a:lnTo>
                  <a:lnTo>
                    <a:pt x="27" y="11"/>
                  </a:lnTo>
                  <a:lnTo>
                    <a:pt x="28" y="12"/>
                  </a:lnTo>
                  <a:lnTo>
                    <a:pt x="31" y="9"/>
                  </a:lnTo>
                  <a:lnTo>
                    <a:pt x="27" y="8"/>
                  </a:lnTo>
                  <a:lnTo>
                    <a:pt x="25" y="15"/>
                  </a:lnTo>
                  <a:lnTo>
                    <a:pt x="25" y="12"/>
                  </a:lnTo>
                  <a:lnTo>
                    <a:pt x="25" y="14"/>
                  </a:lnTo>
                  <a:lnTo>
                    <a:pt x="29" y="16"/>
                  </a:lnTo>
                  <a:lnTo>
                    <a:pt x="27" y="12"/>
                  </a:lnTo>
                  <a:lnTo>
                    <a:pt x="18" y="17"/>
                  </a:lnTo>
                  <a:lnTo>
                    <a:pt x="20" y="21"/>
                  </a:lnTo>
                  <a:lnTo>
                    <a:pt x="20" y="17"/>
                  </a:lnTo>
                  <a:lnTo>
                    <a:pt x="9" y="18"/>
                  </a:lnTo>
                  <a:lnTo>
                    <a:pt x="13" y="18"/>
                  </a:lnTo>
                  <a:lnTo>
                    <a:pt x="10" y="18"/>
                  </a:lnTo>
                  <a:lnTo>
                    <a:pt x="10" y="23"/>
                  </a:lnTo>
                  <a:lnTo>
                    <a:pt x="14" y="19"/>
                  </a:lnTo>
                  <a:lnTo>
                    <a:pt x="8" y="14"/>
                  </a:lnTo>
                  <a:lnTo>
                    <a:pt x="9" y="18"/>
                  </a:lnTo>
                  <a:lnTo>
                    <a:pt x="9" y="16"/>
                  </a:lnTo>
                  <a:lnTo>
                    <a:pt x="8" y="14"/>
                  </a:lnTo>
                  <a:lnTo>
                    <a:pt x="4" y="18"/>
                  </a:lnTo>
                  <a:lnTo>
                    <a:pt x="9" y="19"/>
                  </a:lnTo>
                  <a:lnTo>
                    <a:pt x="12" y="12"/>
                  </a:lnTo>
                  <a:lnTo>
                    <a:pt x="10" y="15"/>
                  </a:lnTo>
                  <a:lnTo>
                    <a:pt x="12" y="13"/>
                  </a:lnTo>
                  <a:lnTo>
                    <a:pt x="6" y="11"/>
                  </a:lnTo>
                  <a:lnTo>
                    <a:pt x="9" y="15"/>
                  </a:lnTo>
                  <a:lnTo>
                    <a:pt x="18" y="10"/>
                  </a:lnTo>
                  <a:close/>
                </a:path>
              </a:pathLst>
            </a:custGeom>
            <a:solidFill>
              <a:srgbClr val="FF0000"/>
            </a:solidFill>
            <a:ln w="9525">
              <a:noFill/>
              <a:round/>
              <a:headEnd/>
              <a:tailEnd/>
            </a:ln>
          </p:spPr>
          <p:txBody>
            <a:bodyPr/>
            <a:lstStyle/>
            <a:p>
              <a:endParaRPr lang="cs-CZ"/>
            </a:p>
          </p:txBody>
        </p:sp>
        <p:sp>
          <p:nvSpPr>
            <p:cNvPr id="29840" name="Freeform 62"/>
            <p:cNvSpPr>
              <a:spLocks/>
            </p:cNvSpPr>
            <p:nvPr/>
          </p:nvSpPr>
          <p:spPr bwMode="auto">
            <a:xfrm>
              <a:off x="4035" y="1663"/>
              <a:ext cx="34" cy="28"/>
            </a:xfrm>
            <a:custGeom>
              <a:avLst/>
              <a:gdLst>
                <a:gd name="T0" fmla="*/ 0 w 22"/>
                <a:gd name="T1" fmla="*/ 20 h 17"/>
                <a:gd name="T2" fmla="*/ 9 w 22"/>
                <a:gd name="T3" fmla="*/ 46 h 17"/>
                <a:gd name="T4" fmla="*/ 53 w 22"/>
                <a:gd name="T5" fmla="*/ 25 h 17"/>
                <a:gd name="T6" fmla="*/ 45 w 22"/>
                <a:gd name="T7" fmla="*/ 0 h 17"/>
                <a:gd name="T8" fmla="*/ 0 w 22"/>
                <a:gd name="T9" fmla="*/ 20 h 17"/>
                <a:gd name="T10" fmla="*/ 0 60000 65536"/>
                <a:gd name="T11" fmla="*/ 0 60000 65536"/>
                <a:gd name="T12" fmla="*/ 0 60000 65536"/>
                <a:gd name="T13" fmla="*/ 0 60000 65536"/>
                <a:gd name="T14" fmla="*/ 0 60000 65536"/>
                <a:gd name="T15" fmla="*/ 0 w 22"/>
                <a:gd name="T16" fmla="*/ 0 h 17"/>
                <a:gd name="T17" fmla="*/ 22 w 22"/>
                <a:gd name="T18" fmla="*/ 17 h 17"/>
              </a:gdLst>
              <a:ahLst/>
              <a:cxnLst>
                <a:cxn ang="T10">
                  <a:pos x="T0" y="T1"/>
                </a:cxn>
                <a:cxn ang="T11">
                  <a:pos x="T2" y="T3"/>
                </a:cxn>
                <a:cxn ang="T12">
                  <a:pos x="T4" y="T5"/>
                </a:cxn>
                <a:cxn ang="T13">
                  <a:pos x="T6" y="T7"/>
                </a:cxn>
                <a:cxn ang="T14">
                  <a:pos x="T8" y="T9"/>
                </a:cxn>
              </a:cxnLst>
              <a:rect l="T15" t="T16" r="T17" b="T18"/>
              <a:pathLst>
                <a:path w="22" h="17">
                  <a:moveTo>
                    <a:pt x="0" y="7"/>
                  </a:moveTo>
                  <a:lnTo>
                    <a:pt x="4" y="17"/>
                  </a:lnTo>
                  <a:lnTo>
                    <a:pt x="22" y="9"/>
                  </a:lnTo>
                  <a:lnTo>
                    <a:pt x="19" y="0"/>
                  </a:lnTo>
                  <a:lnTo>
                    <a:pt x="0" y="7"/>
                  </a:lnTo>
                  <a:close/>
                </a:path>
              </a:pathLst>
            </a:custGeom>
            <a:solidFill>
              <a:srgbClr val="202020"/>
            </a:solidFill>
            <a:ln w="9525">
              <a:noFill/>
              <a:round/>
              <a:headEnd/>
              <a:tailEnd/>
            </a:ln>
          </p:spPr>
          <p:txBody>
            <a:bodyPr/>
            <a:lstStyle/>
            <a:p>
              <a:endParaRPr lang="cs-CZ"/>
            </a:p>
          </p:txBody>
        </p:sp>
        <p:sp>
          <p:nvSpPr>
            <p:cNvPr id="29841" name="Freeform 63"/>
            <p:cNvSpPr>
              <a:spLocks/>
            </p:cNvSpPr>
            <p:nvPr/>
          </p:nvSpPr>
          <p:spPr bwMode="auto">
            <a:xfrm>
              <a:off x="4112" y="1787"/>
              <a:ext cx="35" cy="42"/>
            </a:xfrm>
            <a:custGeom>
              <a:avLst/>
              <a:gdLst>
                <a:gd name="T0" fmla="*/ 8 w 22"/>
                <a:gd name="T1" fmla="*/ 20 h 25"/>
                <a:gd name="T2" fmla="*/ 0 w 22"/>
                <a:gd name="T3" fmla="*/ 50 h 25"/>
                <a:gd name="T4" fmla="*/ 8 w 22"/>
                <a:gd name="T5" fmla="*/ 71 h 25"/>
                <a:gd name="T6" fmla="*/ 29 w 22"/>
                <a:gd name="T7" fmla="*/ 71 h 25"/>
                <a:gd name="T8" fmla="*/ 48 w 22"/>
                <a:gd name="T9" fmla="*/ 50 h 25"/>
                <a:gd name="T10" fmla="*/ 56 w 22"/>
                <a:gd name="T11" fmla="*/ 20 h 25"/>
                <a:gd name="T12" fmla="*/ 48 w 22"/>
                <a:gd name="T13" fmla="*/ 0 h 25"/>
                <a:gd name="T14" fmla="*/ 29 w 22"/>
                <a:gd name="T15" fmla="*/ 0 h 25"/>
                <a:gd name="T16" fmla="*/ 8 w 22"/>
                <a:gd name="T17" fmla="*/ 2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5"/>
                <a:gd name="T29" fmla="*/ 22 w 22"/>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5">
                  <a:moveTo>
                    <a:pt x="3" y="7"/>
                  </a:moveTo>
                  <a:lnTo>
                    <a:pt x="0" y="18"/>
                  </a:lnTo>
                  <a:lnTo>
                    <a:pt x="3" y="25"/>
                  </a:lnTo>
                  <a:lnTo>
                    <a:pt x="11" y="25"/>
                  </a:lnTo>
                  <a:lnTo>
                    <a:pt x="19" y="18"/>
                  </a:lnTo>
                  <a:lnTo>
                    <a:pt x="22" y="7"/>
                  </a:lnTo>
                  <a:lnTo>
                    <a:pt x="19" y="0"/>
                  </a:lnTo>
                  <a:lnTo>
                    <a:pt x="11" y="0"/>
                  </a:lnTo>
                  <a:lnTo>
                    <a:pt x="3" y="7"/>
                  </a:lnTo>
                  <a:close/>
                </a:path>
              </a:pathLst>
            </a:custGeom>
            <a:solidFill>
              <a:srgbClr val="FF0000"/>
            </a:solidFill>
            <a:ln w="9525">
              <a:noFill/>
              <a:round/>
              <a:headEnd/>
              <a:tailEnd/>
            </a:ln>
          </p:spPr>
          <p:txBody>
            <a:bodyPr/>
            <a:lstStyle/>
            <a:p>
              <a:endParaRPr lang="cs-CZ"/>
            </a:p>
          </p:txBody>
        </p:sp>
        <p:sp>
          <p:nvSpPr>
            <p:cNvPr id="29842" name="Freeform 64"/>
            <p:cNvSpPr>
              <a:spLocks/>
            </p:cNvSpPr>
            <p:nvPr/>
          </p:nvSpPr>
          <p:spPr bwMode="auto">
            <a:xfrm>
              <a:off x="4105" y="1781"/>
              <a:ext cx="48" cy="56"/>
            </a:xfrm>
            <a:custGeom>
              <a:avLst/>
              <a:gdLst>
                <a:gd name="T0" fmla="*/ 31 w 31"/>
                <a:gd name="T1" fmla="*/ 35 h 34"/>
                <a:gd name="T2" fmla="*/ 8 w 31"/>
                <a:gd name="T3" fmla="*/ 25 h 34"/>
                <a:gd name="T4" fmla="*/ 0 w 31"/>
                <a:gd name="T5" fmla="*/ 58 h 34"/>
                <a:gd name="T6" fmla="*/ 0 w 31"/>
                <a:gd name="T7" fmla="*/ 59 h 34"/>
                <a:gd name="T8" fmla="*/ 0 w 31"/>
                <a:gd name="T9" fmla="*/ 66 h 34"/>
                <a:gd name="T10" fmla="*/ 8 w 31"/>
                <a:gd name="T11" fmla="*/ 84 h 34"/>
                <a:gd name="T12" fmla="*/ 9 w 31"/>
                <a:gd name="T13" fmla="*/ 89 h 34"/>
                <a:gd name="T14" fmla="*/ 12 w 31"/>
                <a:gd name="T15" fmla="*/ 92 h 34"/>
                <a:gd name="T16" fmla="*/ 17 w 31"/>
                <a:gd name="T17" fmla="*/ 92 h 34"/>
                <a:gd name="T18" fmla="*/ 36 w 31"/>
                <a:gd name="T19" fmla="*/ 92 h 34"/>
                <a:gd name="T20" fmla="*/ 36 w 31"/>
                <a:gd name="T21" fmla="*/ 92 h 34"/>
                <a:gd name="T22" fmla="*/ 40 w 31"/>
                <a:gd name="T23" fmla="*/ 92 h 34"/>
                <a:gd name="T24" fmla="*/ 45 w 31"/>
                <a:gd name="T25" fmla="*/ 89 h 34"/>
                <a:gd name="T26" fmla="*/ 65 w 31"/>
                <a:gd name="T27" fmla="*/ 71 h 34"/>
                <a:gd name="T28" fmla="*/ 67 w 31"/>
                <a:gd name="T29" fmla="*/ 66 h 34"/>
                <a:gd name="T30" fmla="*/ 67 w 31"/>
                <a:gd name="T31" fmla="*/ 66 h 34"/>
                <a:gd name="T32" fmla="*/ 74 w 31"/>
                <a:gd name="T33" fmla="*/ 35 h 34"/>
                <a:gd name="T34" fmla="*/ 74 w 31"/>
                <a:gd name="T35" fmla="*/ 33 h 34"/>
                <a:gd name="T36" fmla="*/ 74 w 31"/>
                <a:gd name="T37" fmla="*/ 26 h 34"/>
                <a:gd name="T38" fmla="*/ 67 w 31"/>
                <a:gd name="T39" fmla="*/ 8 h 34"/>
                <a:gd name="T40" fmla="*/ 67 w 31"/>
                <a:gd name="T41" fmla="*/ 8 h 34"/>
                <a:gd name="T42" fmla="*/ 65 w 31"/>
                <a:gd name="T43" fmla="*/ 3 h 34"/>
                <a:gd name="T44" fmla="*/ 62 w 31"/>
                <a:gd name="T45" fmla="*/ 0 h 34"/>
                <a:gd name="T46" fmla="*/ 57 w 31"/>
                <a:gd name="T47" fmla="*/ 0 h 34"/>
                <a:gd name="T48" fmla="*/ 39 w 31"/>
                <a:gd name="T49" fmla="*/ 0 h 34"/>
                <a:gd name="T50" fmla="*/ 34 w 31"/>
                <a:gd name="T51" fmla="*/ 0 h 34"/>
                <a:gd name="T52" fmla="*/ 31 w 31"/>
                <a:gd name="T53" fmla="*/ 3 h 34"/>
                <a:gd name="T54" fmla="*/ 12 w 31"/>
                <a:gd name="T55" fmla="*/ 20 h 34"/>
                <a:gd name="T56" fmla="*/ 29 w 31"/>
                <a:gd name="T57" fmla="*/ 41 h 34"/>
                <a:gd name="T58" fmla="*/ 45 w 31"/>
                <a:gd name="T59" fmla="*/ 21 h 34"/>
                <a:gd name="T60" fmla="*/ 39 w 31"/>
                <a:gd name="T61" fmla="*/ 25 h 34"/>
                <a:gd name="T62" fmla="*/ 43 w 31"/>
                <a:gd name="T63" fmla="*/ 25 h 34"/>
                <a:gd name="T64" fmla="*/ 39 w 31"/>
                <a:gd name="T65" fmla="*/ 13 h 34"/>
                <a:gd name="T66" fmla="*/ 39 w 31"/>
                <a:gd name="T67" fmla="*/ 26 h 34"/>
                <a:gd name="T68" fmla="*/ 57 w 31"/>
                <a:gd name="T69" fmla="*/ 26 h 34"/>
                <a:gd name="T70" fmla="*/ 43 w 31"/>
                <a:gd name="T71" fmla="*/ 20 h 34"/>
                <a:gd name="T72" fmla="*/ 45 w 31"/>
                <a:gd name="T73" fmla="*/ 21 h 34"/>
                <a:gd name="T74" fmla="*/ 51 w 31"/>
                <a:gd name="T75" fmla="*/ 25 h 34"/>
                <a:gd name="T76" fmla="*/ 57 w 31"/>
                <a:gd name="T77" fmla="*/ 13 h 34"/>
                <a:gd name="T78" fmla="*/ 43 w 31"/>
                <a:gd name="T79" fmla="*/ 20 h 34"/>
                <a:gd name="T80" fmla="*/ 51 w 31"/>
                <a:gd name="T81" fmla="*/ 38 h 34"/>
                <a:gd name="T82" fmla="*/ 51 w 31"/>
                <a:gd name="T83" fmla="*/ 33 h 34"/>
                <a:gd name="T84" fmla="*/ 62 w 31"/>
                <a:gd name="T85" fmla="*/ 33 h 34"/>
                <a:gd name="T86" fmla="*/ 51 w 31"/>
                <a:gd name="T87" fmla="*/ 26 h 34"/>
                <a:gd name="T88" fmla="*/ 43 w 31"/>
                <a:gd name="T89" fmla="*/ 58 h 34"/>
                <a:gd name="T90" fmla="*/ 56 w 31"/>
                <a:gd name="T91" fmla="*/ 59 h 34"/>
                <a:gd name="T92" fmla="*/ 45 w 31"/>
                <a:gd name="T93" fmla="*/ 46 h 34"/>
                <a:gd name="T94" fmla="*/ 29 w 31"/>
                <a:gd name="T95" fmla="*/ 68 h 34"/>
                <a:gd name="T96" fmla="*/ 36 w 31"/>
                <a:gd name="T97" fmla="*/ 66 h 34"/>
                <a:gd name="T98" fmla="*/ 31 w 31"/>
                <a:gd name="T99" fmla="*/ 66 h 34"/>
                <a:gd name="T100" fmla="*/ 36 w 31"/>
                <a:gd name="T101" fmla="*/ 79 h 34"/>
                <a:gd name="T102" fmla="*/ 36 w 31"/>
                <a:gd name="T103" fmla="*/ 66 h 34"/>
                <a:gd name="T104" fmla="*/ 17 w 31"/>
                <a:gd name="T105" fmla="*/ 66 h 34"/>
                <a:gd name="T106" fmla="*/ 31 w 31"/>
                <a:gd name="T107" fmla="*/ 72 h 34"/>
                <a:gd name="T108" fmla="*/ 29 w 31"/>
                <a:gd name="T109" fmla="*/ 68 h 34"/>
                <a:gd name="T110" fmla="*/ 23 w 31"/>
                <a:gd name="T111" fmla="*/ 66 h 34"/>
                <a:gd name="T112" fmla="*/ 17 w 31"/>
                <a:gd name="T113" fmla="*/ 79 h 34"/>
                <a:gd name="T114" fmla="*/ 31 w 31"/>
                <a:gd name="T115" fmla="*/ 76 h 34"/>
                <a:gd name="T116" fmla="*/ 23 w 31"/>
                <a:gd name="T117" fmla="*/ 58 h 34"/>
                <a:gd name="T118" fmla="*/ 23 w 31"/>
                <a:gd name="T119" fmla="*/ 59 h 34"/>
                <a:gd name="T120" fmla="*/ 12 w 31"/>
                <a:gd name="T121" fmla="*/ 59 h 34"/>
                <a:gd name="T122" fmla="*/ 23 w 31"/>
                <a:gd name="T123" fmla="*/ 66 h 34"/>
                <a:gd name="T124" fmla="*/ 31 w 31"/>
                <a:gd name="T125" fmla="*/ 35 h 3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1"/>
                <a:gd name="T190" fmla="*/ 0 h 34"/>
                <a:gd name="T191" fmla="*/ 31 w 31"/>
                <a:gd name="T192" fmla="*/ 34 h 3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1" h="34">
                  <a:moveTo>
                    <a:pt x="13" y="13"/>
                  </a:moveTo>
                  <a:lnTo>
                    <a:pt x="3" y="9"/>
                  </a:lnTo>
                  <a:lnTo>
                    <a:pt x="0" y="21"/>
                  </a:lnTo>
                  <a:lnTo>
                    <a:pt x="0" y="22"/>
                  </a:lnTo>
                  <a:lnTo>
                    <a:pt x="0" y="24"/>
                  </a:lnTo>
                  <a:lnTo>
                    <a:pt x="3" y="31"/>
                  </a:lnTo>
                  <a:lnTo>
                    <a:pt x="4" y="33"/>
                  </a:lnTo>
                  <a:lnTo>
                    <a:pt x="5" y="34"/>
                  </a:lnTo>
                  <a:lnTo>
                    <a:pt x="7" y="34"/>
                  </a:lnTo>
                  <a:lnTo>
                    <a:pt x="15" y="34"/>
                  </a:lnTo>
                  <a:lnTo>
                    <a:pt x="17" y="34"/>
                  </a:lnTo>
                  <a:lnTo>
                    <a:pt x="19" y="33"/>
                  </a:lnTo>
                  <a:lnTo>
                    <a:pt x="27" y="26"/>
                  </a:lnTo>
                  <a:lnTo>
                    <a:pt x="28" y="24"/>
                  </a:lnTo>
                  <a:lnTo>
                    <a:pt x="31" y="13"/>
                  </a:lnTo>
                  <a:lnTo>
                    <a:pt x="31" y="12"/>
                  </a:lnTo>
                  <a:lnTo>
                    <a:pt x="31" y="10"/>
                  </a:lnTo>
                  <a:lnTo>
                    <a:pt x="28" y="3"/>
                  </a:lnTo>
                  <a:lnTo>
                    <a:pt x="27" y="1"/>
                  </a:lnTo>
                  <a:lnTo>
                    <a:pt x="26" y="0"/>
                  </a:lnTo>
                  <a:lnTo>
                    <a:pt x="24" y="0"/>
                  </a:lnTo>
                  <a:lnTo>
                    <a:pt x="16" y="0"/>
                  </a:lnTo>
                  <a:lnTo>
                    <a:pt x="14" y="0"/>
                  </a:lnTo>
                  <a:lnTo>
                    <a:pt x="13" y="1"/>
                  </a:lnTo>
                  <a:lnTo>
                    <a:pt x="5" y="7"/>
                  </a:lnTo>
                  <a:lnTo>
                    <a:pt x="12" y="15"/>
                  </a:lnTo>
                  <a:lnTo>
                    <a:pt x="19" y="8"/>
                  </a:lnTo>
                  <a:lnTo>
                    <a:pt x="16" y="9"/>
                  </a:lnTo>
                  <a:lnTo>
                    <a:pt x="18" y="9"/>
                  </a:lnTo>
                  <a:lnTo>
                    <a:pt x="16" y="5"/>
                  </a:lnTo>
                  <a:lnTo>
                    <a:pt x="16" y="10"/>
                  </a:lnTo>
                  <a:lnTo>
                    <a:pt x="24" y="10"/>
                  </a:lnTo>
                  <a:lnTo>
                    <a:pt x="18" y="7"/>
                  </a:lnTo>
                  <a:lnTo>
                    <a:pt x="19" y="8"/>
                  </a:lnTo>
                  <a:lnTo>
                    <a:pt x="21" y="9"/>
                  </a:lnTo>
                  <a:lnTo>
                    <a:pt x="24" y="5"/>
                  </a:lnTo>
                  <a:lnTo>
                    <a:pt x="18" y="7"/>
                  </a:lnTo>
                  <a:lnTo>
                    <a:pt x="21" y="14"/>
                  </a:lnTo>
                  <a:lnTo>
                    <a:pt x="21" y="12"/>
                  </a:lnTo>
                  <a:lnTo>
                    <a:pt x="26" y="12"/>
                  </a:lnTo>
                  <a:lnTo>
                    <a:pt x="21" y="10"/>
                  </a:lnTo>
                  <a:lnTo>
                    <a:pt x="18" y="21"/>
                  </a:lnTo>
                  <a:lnTo>
                    <a:pt x="23" y="22"/>
                  </a:lnTo>
                  <a:lnTo>
                    <a:pt x="19" y="17"/>
                  </a:lnTo>
                  <a:lnTo>
                    <a:pt x="12" y="25"/>
                  </a:lnTo>
                  <a:lnTo>
                    <a:pt x="15" y="24"/>
                  </a:lnTo>
                  <a:lnTo>
                    <a:pt x="13" y="24"/>
                  </a:lnTo>
                  <a:lnTo>
                    <a:pt x="15" y="29"/>
                  </a:lnTo>
                  <a:lnTo>
                    <a:pt x="15" y="24"/>
                  </a:lnTo>
                  <a:lnTo>
                    <a:pt x="7" y="24"/>
                  </a:lnTo>
                  <a:lnTo>
                    <a:pt x="13" y="27"/>
                  </a:lnTo>
                  <a:lnTo>
                    <a:pt x="12" y="25"/>
                  </a:lnTo>
                  <a:lnTo>
                    <a:pt x="10" y="24"/>
                  </a:lnTo>
                  <a:lnTo>
                    <a:pt x="7" y="29"/>
                  </a:lnTo>
                  <a:lnTo>
                    <a:pt x="13" y="28"/>
                  </a:lnTo>
                  <a:lnTo>
                    <a:pt x="10" y="21"/>
                  </a:lnTo>
                  <a:lnTo>
                    <a:pt x="10" y="22"/>
                  </a:lnTo>
                  <a:lnTo>
                    <a:pt x="5" y="22"/>
                  </a:lnTo>
                  <a:lnTo>
                    <a:pt x="10" y="24"/>
                  </a:lnTo>
                  <a:lnTo>
                    <a:pt x="13" y="13"/>
                  </a:lnTo>
                  <a:close/>
                </a:path>
              </a:pathLst>
            </a:custGeom>
            <a:solidFill>
              <a:srgbClr val="FF0000"/>
            </a:solidFill>
            <a:ln w="9525">
              <a:noFill/>
              <a:round/>
              <a:headEnd/>
              <a:tailEnd/>
            </a:ln>
          </p:spPr>
          <p:txBody>
            <a:bodyPr/>
            <a:lstStyle/>
            <a:p>
              <a:endParaRPr lang="cs-CZ"/>
            </a:p>
          </p:txBody>
        </p:sp>
        <p:sp>
          <p:nvSpPr>
            <p:cNvPr id="29843" name="Freeform 65"/>
            <p:cNvSpPr>
              <a:spLocks/>
            </p:cNvSpPr>
            <p:nvPr/>
          </p:nvSpPr>
          <p:spPr bwMode="auto">
            <a:xfrm>
              <a:off x="4115" y="1792"/>
              <a:ext cx="32" cy="37"/>
            </a:xfrm>
            <a:custGeom>
              <a:avLst/>
              <a:gdLst>
                <a:gd name="T0" fmla="*/ 0 w 20"/>
                <a:gd name="T1" fmla="*/ 45 h 22"/>
                <a:gd name="T2" fmla="*/ 22 w 20"/>
                <a:gd name="T3" fmla="*/ 62 h 22"/>
                <a:gd name="T4" fmla="*/ 51 w 20"/>
                <a:gd name="T5" fmla="*/ 17 h 22"/>
                <a:gd name="T6" fmla="*/ 30 w 20"/>
                <a:gd name="T7" fmla="*/ 0 h 22"/>
                <a:gd name="T8" fmla="*/ 0 w 20"/>
                <a:gd name="T9" fmla="*/ 45 h 22"/>
                <a:gd name="T10" fmla="*/ 0 60000 65536"/>
                <a:gd name="T11" fmla="*/ 0 60000 65536"/>
                <a:gd name="T12" fmla="*/ 0 60000 65536"/>
                <a:gd name="T13" fmla="*/ 0 60000 65536"/>
                <a:gd name="T14" fmla="*/ 0 60000 65536"/>
                <a:gd name="T15" fmla="*/ 0 w 20"/>
                <a:gd name="T16" fmla="*/ 0 h 22"/>
                <a:gd name="T17" fmla="*/ 20 w 20"/>
                <a:gd name="T18" fmla="*/ 22 h 22"/>
              </a:gdLst>
              <a:ahLst/>
              <a:cxnLst>
                <a:cxn ang="T10">
                  <a:pos x="T0" y="T1"/>
                </a:cxn>
                <a:cxn ang="T11">
                  <a:pos x="T2" y="T3"/>
                </a:cxn>
                <a:cxn ang="T12">
                  <a:pos x="T4" y="T5"/>
                </a:cxn>
                <a:cxn ang="T13">
                  <a:pos x="T6" y="T7"/>
                </a:cxn>
                <a:cxn ang="T14">
                  <a:pos x="T8" y="T9"/>
                </a:cxn>
              </a:cxnLst>
              <a:rect l="T15" t="T16" r="T17" b="T18"/>
              <a:pathLst>
                <a:path w="20" h="22">
                  <a:moveTo>
                    <a:pt x="0" y="16"/>
                  </a:moveTo>
                  <a:lnTo>
                    <a:pt x="9" y="22"/>
                  </a:lnTo>
                  <a:lnTo>
                    <a:pt x="20" y="6"/>
                  </a:lnTo>
                  <a:lnTo>
                    <a:pt x="12" y="0"/>
                  </a:lnTo>
                  <a:lnTo>
                    <a:pt x="0" y="16"/>
                  </a:lnTo>
                  <a:close/>
                </a:path>
              </a:pathLst>
            </a:custGeom>
            <a:solidFill>
              <a:srgbClr val="202020"/>
            </a:solidFill>
            <a:ln w="9525">
              <a:noFill/>
              <a:round/>
              <a:headEnd/>
              <a:tailEnd/>
            </a:ln>
          </p:spPr>
          <p:txBody>
            <a:bodyPr/>
            <a:lstStyle/>
            <a:p>
              <a:endParaRPr lang="cs-CZ"/>
            </a:p>
          </p:txBody>
        </p:sp>
        <p:sp>
          <p:nvSpPr>
            <p:cNvPr id="29844" name="Freeform 66"/>
            <p:cNvSpPr>
              <a:spLocks/>
            </p:cNvSpPr>
            <p:nvPr/>
          </p:nvSpPr>
          <p:spPr bwMode="auto">
            <a:xfrm>
              <a:off x="3965" y="1624"/>
              <a:ext cx="31" cy="44"/>
            </a:xfrm>
            <a:custGeom>
              <a:avLst/>
              <a:gdLst>
                <a:gd name="T0" fmla="*/ 43 w 20"/>
                <a:gd name="T1" fmla="*/ 24 h 27"/>
                <a:gd name="T2" fmla="*/ 29 w 20"/>
                <a:gd name="T3" fmla="*/ 3 h 27"/>
                <a:gd name="T4" fmla="*/ 9 w 20"/>
                <a:gd name="T5" fmla="*/ 0 h 27"/>
                <a:gd name="T6" fmla="*/ 0 w 20"/>
                <a:gd name="T7" fmla="*/ 18 h 27"/>
                <a:gd name="T8" fmla="*/ 3 w 20"/>
                <a:gd name="T9" fmla="*/ 47 h 27"/>
                <a:gd name="T10" fmla="*/ 17 w 20"/>
                <a:gd name="T11" fmla="*/ 68 h 27"/>
                <a:gd name="T12" fmla="*/ 39 w 20"/>
                <a:gd name="T13" fmla="*/ 72 h 27"/>
                <a:gd name="T14" fmla="*/ 48 w 20"/>
                <a:gd name="T15" fmla="*/ 54 h 27"/>
                <a:gd name="T16" fmla="*/ 43 w 20"/>
                <a:gd name="T17" fmla="*/ 24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18" y="9"/>
                  </a:moveTo>
                  <a:lnTo>
                    <a:pt x="12" y="1"/>
                  </a:lnTo>
                  <a:lnTo>
                    <a:pt x="4" y="0"/>
                  </a:lnTo>
                  <a:lnTo>
                    <a:pt x="0" y="7"/>
                  </a:lnTo>
                  <a:lnTo>
                    <a:pt x="1" y="18"/>
                  </a:lnTo>
                  <a:lnTo>
                    <a:pt x="7" y="26"/>
                  </a:lnTo>
                  <a:lnTo>
                    <a:pt x="16" y="27"/>
                  </a:lnTo>
                  <a:lnTo>
                    <a:pt x="20" y="20"/>
                  </a:lnTo>
                  <a:lnTo>
                    <a:pt x="18" y="9"/>
                  </a:lnTo>
                  <a:close/>
                </a:path>
              </a:pathLst>
            </a:custGeom>
            <a:solidFill>
              <a:srgbClr val="FF0000"/>
            </a:solidFill>
            <a:ln w="9525">
              <a:noFill/>
              <a:round/>
              <a:headEnd/>
              <a:tailEnd/>
            </a:ln>
          </p:spPr>
          <p:txBody>
            <a:bodyPr/>
            <a:lstStyle/>
            <a:p>
              <a:endParaRPr lang="cs-CZ"/>
            </a:p>
          </p:txBody>
        </p:sp>
        <p:sp>
          <p:nvSpPr>
            <p:cNvPr id="29845" name="Freeform 67"/>
            <p:cNvSpPr>
              <a:spLocks/>
            </p:cNvSpPr>
            <p:nvPr/>
          </p:nvSpPr>
          <p:spPr bwMode="auto">
            <a:xfrm>
              <a:off x="3956" y="1617"/>
              <a:ext cx="48" cy="59"/>
            </a:xfrm>
            <a:custGeom>
              <a:avLst/>
              <a:gdLst>
                <a:gd name="T0" fmla="*/ 70 w 31"/>
                <a:gd name="T1" fmla="*/ 30 h 36"/>
                <a:gd name="T2" fmla="*/ 53 w 31"/>
                <a:gd name="T3" fmla="*/ 3 h 36"/>
                <a:gd name="T4" fmla="*/ 45 w 31"/>
                <a:gd name="T5" fmla="*/ 0 h 36"/>
                <a:gd name="T6" fmla="*/ 23 w 31"/>
                <a:gd name="T7" fmla="*/ 0 h 36"/>
                <a:gd name="T8" fmla="*/ 14 w 31"/>
                <a:gd name="T9" fmla="*/ 3 h 36"/>
                <a:gd name="T10" fmla="*/ 3 w 31"/>
                <a:gd name="T11" fmla="*/ 25 h 36"/>
                <a:gd name="T12" fmla="*/ 0 w 31"/>
                <a:gd name="T13" fmla="*/ 30 h 36"/>
                <a:gd name="T14" fmla="*/ 5 w 31"/>
                <a:gd name="T15" fmla="*/ 62 h 36"/>
                <a:gd name="T16" fmla="*/ 9 w 31"/>
                <a:gd name="T17" fmla="*/ 67 h 36"/>
                <a:gd name="T18" fmla="*/ 23 w 31"/>
                <a:gd name="T19" fmla="*/ 88 h 36"/>
                <a:gd name="T20" fmla="*/ 31 w 31"/>
                <a:gd name="T21" fmla="*/ 93 h 36"/>
                <a:gd name="T22" fmla="*/ 53 w 31"/>
                <a:gd name="T23" fmla="*/ 97 h 36"/>
                <a:gd name="T24" fmla="*/ 60 w 31"/>
                <a:gd name="T25" fmla="*/ 92 h 36"/>
                <a:gd name="T26" fmla="*/ 74 w 31"/>
                <a:gd name="T27" fmla="*/ 70 h 36"/>
                <a:gd name="T28" fmla="*/ 74 w 31"/>
                <a:gd name="T29" fmla="*/ 64 h 36"/>
                <a:gd name="T30" fmla="*/ 71 w 31"/>
                <a:gd name="T31" fmla="*/ 34 h 36"/>
                <a:gd name="T32" fmla="*/ 51 w 31"/>
                <a:gd name="T33" fmla="*/ 67 h 36"/>
                <a:gd name="T34" fmla="*/ 51 w 31"/>
                <a:gd name="T35" fmla="*/ 59 h 36"/>
                <a:gd name="T36" fmla="*/ 53 w 31"/>
                <a:gd name="T37" fmla="*/ 70 h 36"/>
                <a:gd name="T38" fmla="*/ 43 w 31"/>
                <a:gd name="T39" fmla="*/ 72 h 36"/>
                <a:gd name="T40" fmla="*/ 56 w 31"/>
                <a:gd name="T41" fmla="*/ 70 h 36"/>
                <a:gd name="T42" fmla="*/ 43 w 31"/>
                <a:gd name="T43" fmla="*/ 70 h 36"/>
                <a:gd name="T44" fmla="*/ 31 w 31"/>
                <a:gd name="T45" fmla="*/ 80 h 36"/>
                <a:gd name="T46" fmla="*/ 29 w 31"/>
                <a:gd name="T47" fmla="*/ 51 h 36"/>
                <a:gd name="T48" fmla="*/ 17 w 31"/>
                <a:gd name="T49" fmla="*/ 59 h 36"/>
                <a:gd name="T50" fmla="*/ 23 w 31"/>
                <a:gd name="T51" fmla="*/ 30 h 36"/>
                <a:gd name="T52" fmla="*/ 23 w 31"/>
                <a:gd name="T53" fmla="*/ 38 h 36"/>
                <a:gd name="T54" fmla="*/ 23 w 31"/>
                <a:gd name="T55" fmla="*/ 25 h 36"/>
                <a:gd name="T56" fmla="*/ 31 w 31"/>
                <a:gd name="T57" fmla="*/ 21 h 36"/>
                <a:gd name="T58" fmla="*/ 23 w 31"/>
                <a:gd name="T59" fmla="*/ 26 h 36"/>
                <a:gd name="T60" fmla="*/ 31 w 31"/>
                <a:gd name="T61" fmla="*/ 25 h 36"/>
                <a:gd name="T62" fmla="*/ 43 w 31"/>
                <a:gd name="T63" fmla="*/ 13 h 36"/>
                <a:gd name="T64" fmla="*/ 48 w 31"/>
                <a:gd name="T65" fmla="*/ 46 h 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
                <a:gd name="T100" fmla="*/ 0 h 36"/>
                <a:gd name="T101" fmla="*/ 31 w 31"/>
                <a:gd name="T102" fmla="*/ 36 h 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 h="36">
                  <a:moveTo>
                    <a:pt x="20" y="17"/>
                  </a:moveTo>
                  <a:lnTo>
                    <a:pt x="29" y="11"/>
                  </a:lnTo>
                  <a:lnTo>
                    <a:pt x="22" y="3"/>
                  </a:lnTo>
                  <a:lnTo>
                    <a:pt x="22" y="1"/>
                  </a:lnTo>
                  <a:lnTo>
                    <a:pt x="20" y="0"/>
                  </a:lnTo>
                  <a:lnTo>
                    <a:pt x="19" y="0"/>
                  </a:lnTo>
                  <a:lnTo>
                    <a:pt x="10" y="0"/>
                  </a:lnTo>
                  <a:lnTo>
                    <a:pt x="7" y="0"/>
                  </a:lnTo>
                  <a:lnTo>
                    <a:pt x="6" y="1"/>
                  </a:lnTo>
                  <a:lnTo>
                    <a:pt x="6" y="3"/>
                  </a:lnTo>
                  <a:lnTo>
                    <a:pt x="1" y="9"/>
                  </a:lnTo>
                  <a:lnTo>
                    <a:pt x="0" y="9"/>
                  </a:lnTo>
                  <a:lnTo>
                    <a:pt x="0" y="11"/>
                  </a:lnTo>
                  <a:lnTo>
                    <a:pt x="0" y="12"/>
                  </a:lnTo>
                  <a:lnTo>
                    <a:pt x="2" y="23"/>
                  </a:lnTo>
                  <a:lnTo>
                    <a:pt x="2" y="24"/>
                  </a:lnTo>
                  <a:lnTo>
                    <a:pt x="4" y="25"/>
                  </a:lnTo>
                  <a:lnTo>
                    <a:pt x="10" y="33"/>
                  </a:lnTo>
                  <a:lnTo>
                    <a:pt x="11" y="34"/>
                  </a:lnTo>
                  <a:lnTo>
                    <a:pt x="13" y="35"/>
                  </a:lnTo>
                  <a:lnTo>
                    <a:pt x="21" y="36"/>
                  </a:lnTo>
                  <a:lnTo>
                    <a:pt x="22" y="36"/>
                  </a:lnTo>
                  <a:lnTo>
                    <a:pt x="24" y="36"/>
                  </a:lnTo>
                  <a:lnTo>
                    <a:pt x="25" y="34"/>
                  </a:lnTo>
                  <a:lnTo>
                    <a:pt x="26" y="33"/>
                  </a:lnTo>
                  <a:lnTo>
                    <a:pt x="31" y="26"/>
                  </a:lnTo>
                  <a:lnTo>
                    <a:pt x="31" y="24"/>
                  </a:lnTo>
                  <a:lnTo>
                    <a:pt x="31" y="23"/>
                  </a:lnTo>
                  <a:lnTo>
                    <a:pt x="30" y="13"/>
                  </a:lnTo>
                  <a:lnTo>
                    <a:pt x="19" y="14"/>
                  </a:lnTo>
                  <a:lnTo>
                    <a:pt x="21" y="25"/>
                  </a:lnTo>
                  <a:lnTo>
                    <a:pt x="25" y="24"/>
                  </a:lnTo>
                  <a:lnTo>
                    <a:pt x="21" y="22"/>
                  </a:lnTo>
                  <a:lnTo>
                    <a:pt x="17" y="29"/>
                  </a:lnTo>
                  <a:lnTo>
                    <a:pt x="22" y="26"/>
                  </a:lnTo>
                  <a:lnTo>
                    <a:pt x="20" y="26"/>
                  </a:lnTo>
                  <a:lnTo>
                    <a:pt x="18" y="27"/>
                  </a:lnTo>
                  <a:lnTo>
                    <a:pt x="22" y="31"/>
                  </a:lnTo>
                  <a:lnTo>
                    <a:pt x="23" y="26"/>
                  </a:lnTo>
                  <a:lnTo>
                    <a:pt x="15" y="25"/>
                  </a:lnTo>
                  <a:lnTo>
                    <a:pt x="18" y="26"/>
                  </a:lnTo>
                  <a:lnTo>
                    <a:pt x="15" y="25"/>
                  </a:lnTo>
                  <a:lnTo>
                    <a:pt x="13" y="30"/>
                  </a:lnTo>
                  <a:lnTo>
                    <a:pt x="19" y="26"/>
                  </a:lnTo>
                  <a:lnTo>
                    <a:pt x="12" y="19"/>
                  </a:lnTo>
                  <a:lnTo>
                    <a:pt x="12" y="20"/>
                  </a:lnTo>
                  <a:lnTo>
                    <a:pt x="7" y="22"/>
                  </a:lnTo>
                  <a:lnTo>
                    <a:pt x="12" y="22"/>
                  </a:lnTo>
                  <a:lnTo>
                    <a:pt x="10" y="11"/>
                  </a:lnTo>
                  <a:lnTo>
                    <a:pt x="6" y="11"/>
                  </a:lnTo>
                  <a:lnTo>
                    <a:pt x="10" y="14"/>
                  </a:lnTo>
                  <a:lnTo>
                    <a:pt x="14" y="7"/>
                  </a:lnTo>
                  <a:lnTo>
                    <a:pt x="10" y="9"/>
                  </a:lnTo>
                  <a:lnTo>
                    <a:pt x="12" y="9"/>
                  </a:lnTo>
                  <a:lnTo>
                    <a:pt x="13" y="8"/>
                  </a:lnTo>
                  <a:lnTo>
                    <a:pt x="10" y="5"/>
                  </a:lnTo>
                  <a:lnTo>
                    <a:pt x="10" y="10"/>
                  </a:lnTo>
                  <a:lnTo>
                    <a:pt x="18" y="11"/>
                  </a:lnTo>
                  <a:lnTo>
                    <a:pt x="13" y="9"/>
                  </a:lnTo>
                  <a:lnTo>
                    <a:pt x="15" y="10"/>
                  </a:lnTo>
                  <a:lnTo>
                    <a:pt x="18" y="5"/>
                  </a:lnTo>
                  <a:lnTo>
                    <a:pt x="13" y="8"/>
                  </a:lnTo>
                  <a:lnTo>
                    <a:pt x="20" y="17"/>
                  </a:lnTo>
                  <a:close/>
                </a:path>
              </a:pathLst>
            </a:custGeom>
            <a:solidFill>
              <a:srgbClr val="FF0000"/>
            </a:solidFill>
            <a:ln w="9525">
              <a:noFill/>
              <a:round/>
              <a:headEnd/>
              <a:tailEnd/>
            </a:ln>
          </p:spPr>
          <p:txBody>
            <a:bodyPr/>
            <a:lstStyle/>
            <a:p>
              <a:endParaRPr lang="cs-CZ"/>
            </a:p>
          </p:txBody>
        </p:sp>
        <p:sp>
          <p:nvSpPr>
            <p:cNvPr id="29846" name="Freeform 68"/>
            <p:cNvSpPr>
              <a:spLocks/>
            </p:cNvSpPr>
            <p:nvPr/>
          </p:nvSpPr>
          <p:spPr bwMode="auto">
            <a:xfrm>
              <a:off x="3965" y="1632"/>
              <a:ext cx="29" cy="36"/>
            </a:xfrm>
            <a:custGeom>
              <a:avLst/>
              <a:gdLst>
                <a:gd name="T0" fmla="*/ 18 w 19"/>
                <a:gd name="T1" fmla="*/ 0 h 22"/>
                <a:gd name="T2" fmla="*/ 0 w 19"/>
                <a:gd name="T3" fmla="*/ 13 h 22"/>
                <a:gd name="T4" fmla="*/ 26 w 19"/>
                <a:gd name="T5" fmla="*/ 59 h 22"/>
                <a:gd name="T6" fmla="*/ 44 w 19"/>
                <a:gd name="T7" fmla="*/ 46 h 22"/>
                <a:gd name="T8" fmla="*/ 18 w 19"/>
                <a:gd name="T9" fmla="*/ 0 h 22"/>
                <a:gd name="T10" fmla="*/ 0 60000 65536"/>
                <a:gd name="T11" fmla="*/ 0 60000 65536"/>
                <a:gd name="T12" fmla="*/ 0 60000 65536"/>
                <a:gd name="T13" fmla="*/ 0 60000 65536"/>
                <a:gd name="T14" fmla="*/ 0 60000 65536"/>
                <a:gd name="T15" fmla="*/ 0 w 19"/>
                <a:gd name="T16" fmla="*/ 0 h 22"/>
                <a:gd name="T17" fmla="*/ 19 w 19"/>
                <a:gd name="T18" fmla="*/ 22 h 22"/>
              </a:gdLst>
              <a:ahLst/>
              <a:cxnLst>
                <a:cxn ang="T10">
                  <a:pos x="T0" y="T1"/>
                </a:cxn>
                <a:cxn ang="T11">
                  <a:pos x="T2" y="T3"/>
                </a:cxn>
                <a:cxn ang="T12">
                  <a:pos x="T4" y="T5"/>
                </a:cxn>
                <a:cxn ang="T13">
                  <a:pos x="T6" y="T7"/>
                </a:cxn>
                <a:cxn ang="T14">
                  <a:pos x="T8" y="T9"/>
                </a:cxn>
              </a:cxnLst>
              <a:rect l="T15" t="T16" r="T17" b="T18"/>
              <a:pathLst>
                <a:path w="19" h="22">
                  <a:moveTo>
                    <a:pt x="8" y="0"/>
                  </a:moveTo>
                  <a:lnTo>
                    <a:pt x="0" y="5"/>
                  </a:lnTo>
                  <a:lnTo>
                    <a:pt x="11" y="22"/>
                  </a:lnTo>
                  <a:lnTo>
                    <a:pt x="19" y="17"/>
                  </a:lnTo>
                  <a:lnTo>
                    <a:pt x="8" y="0"/>
                  </a:lnTo>
                  <a:close/>
                </a:path>
              </a:pathLst>
            </a:custGeom>
            <a:solidFill>
              <a:srgbClr val="202020"/>
            </a:solidFill>
            <a:ln w="9525">
              <a:noFill/>
              <a:round/>
              <a:headEnd/>
              <a:tailEnd/>
            </a:ln>
          </p:spPr>
          <p:txBody>
            <a:bodyPr/>
            <a:lstStyle/>
            <a:p>
              <a:endParaRPr lang="cs-CZ"/>
            </a:p>
          </p:txBody>
        </p:sp>
        <p:sp>
          <p:nvSpPr>
            <p:cNvPr id="29847" name="Freeform 69"/>
            <p:cNvSpPr>
              <a:spLocks/>
            </p:cNvSpPr>
            <p:nvPr/>
          </p:nvSpPr>
          <p:spPr bwMode="auto">
            <a:xfrm>
              <a:off x="4294" y="1959"/>
              <a:ext cx="39" cy="38"/>
            </a:xfrm>
            <a:custGeom>
              <a:avLst/>
              <a:gdLst>
                <a:gd name="T0" fmla="*/ 47 w 25"/>
                <a:gd name="T1" fmla="*/ 12 h 23"/>
                <a:gd name="T2" fmla="*/ 22 w 25"/>
                <a:gd name="T3" fmla="*/ 0 h 23"/>
                <a:gd name="T4" fmla="*/ 3 w 25"/>
                <a:gd name="T5" fmla="*/ 8 h 23"/>
                <a:gd name="T6" fmla="*/ 0 w 25"/>
                <a:gd name="T7" fmla="*/ 28 h 23"/>
                <a:gd name="T8" fmla="*/ 17 w 25"/>
                <a:gd name="T9" fmla="*/ 51 h 23"/>
                <a:gd name="T10" fmla="*/ 42 w 25"/>
                <a:gd name="T11" fmla="*/ 63 h 23"/>
                <a:gd name="T12" fmla="*/ 58 w 25"/>
                <a:gd name="T13" fmla="*/ 55 h 23"/>
                <a:gd name="T14" fmla="*/ 61 w 25"/>
                <a:gd name="T15" fmla="*/ 35 h 23"/>
                <a:gd name="T16" fmla="*/ 47 w 25"/>
                <a:gd name="T17" fmla="*/ 12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
                <a:gd name="T28" fmla="*/ 0 h 23"/>
                <a:gd name="T29" fmla="*/ 25 w 25"/>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 h="23">
                  <a:moveTo>
                    <a:pt x="19" y="4"/>
                  </a:moveTo>
                  <a:lnTo>
                    <a:pt x="9" y="0"/>
                  </a:lnTo>
                  <a:lnTo>
                    <a:pt x="1" y="3"/>
                  </a:lnTo>
                  <a:lnTo>
                    <a:pt x="0" y="10"/>
                  </a:lnTo>
                  <a:lnTo>
                    <a:pt x="7" y="19"/>
                  </a:lnTo>
                  <a:lnTo>
                    <a:pt x="17" y="23"/>
                  </a:lnTo>
                  <a:lnTo>
                    <a:pt x="24" y="20"/>
                  </a:lnTo>
                  <a:lnTo>
                    <a:pt x="25" y="13"/>
                  </a:lnTo>
                  <a:lnTo>
                    <a:pt x="19" y="4"/>
                  </a:lnTo>
                  <a:close/>
                </a:path>
              </a:pathLst>
            </a:custGeom>
            <a:solidFill>
              <a:srgbClr val="FF0000"/>
            </a:solidFill>
            <a:ln w="9525">
              <a:noFill/>
              <a:round/>
              <a:headEnd/>
              <a:tailEnd/>
            </a:ln>
          </p:spPr>
          <p:txBody>
            <a:bodyPr/>
            <a:lstStyle/>
            <a:p>
              <a:endParaRPr lang="cs-CZ"/>
            </a:p>
          </p:txBody>
        </p:sp>
        <p:sp>
          <p:nvSpPr>
            <p:cNvPr id="29848" name="Freeform 70"/>
            <p:cNvSpPr>
              <a:spLocks/>
            </p:cNvSpPr>
            <p:nvPr/>
          </p:nvSpPr>
          <p:spPr bwMode="auto">
            <a:xfrm>
              <a:off x="4288" y="1951"/>
              <a:ext cx="54" cy="53"/>
            </a:xfrm>
            <a:custGeom>
              <a:avLst/>
              <a:gdLst>
                <a:gd name="T0" fmla="*/ 62 w 35"/>
                <a:gd name="T1" fmla="*/ 8 h 32"/>
                <a:gd name="T2" fmla="*/ 34 w 35"/>
                <a:gd name="T3" fmla="*/ 0 h 32"/>
                <a:gd name="T4" fmla="*/ 12 w 35"/>
                <a:gd name="T5" fmla="*/ 5 h 32"/>
                <a:gd name="T6" fmla="*/ 5 w 35"/>
                <a:gd name="T7" fmla="*/ 8 h 32"/>
                <a:gd name="T8" fmla="*/ 3 w 35"/>
                <a:gd name="T9" fmla="*/ 17 h 32"/>
                <a:gd name="T10" fmla="*/ 0 w 35"/>
                <a:gd name="T11" fmla="*/ 38 h 32"/>
                <a:gd name="T12" fmla="*/ 3 w 35"/>
                <a:gd name="T13" fmla="*/ 50 h 32"/>
                <a:gd name="T14" fmla="*/ 19 w 35"/>
                <a:gd name="T15" fmla="*/ 75 h 32"/>
                <a:gd name="T16" fmla="*/ 23 w 35"/>
                <a:gd name="T17" fmla="*/ 76 h 32"/>
                <a:gd name="T18" fmla="*/ 49 w 35"/>
                <a:gd name="T19" fmla="*/ 88 h 32"/>
                <a:gd name="T20" fmla="*/ 71 w 35"/>
                <a:gd name="T21" fmla="*/ 79 h 32"/>
                <a:gd name="T22" fmla="*/ 80 w 35"/>
                <a:gd name="T23" fmla="*/ 71 h 32"/>
                <a:gd name="T24" fmla="*/ 83 w 35"/>
                <a:gd name="T25" fmla="*/ 50 h 32"/>
                <a:gd name="T26" fmla="*/ 83 w 35"/>
                <a:gd name="T27" fmla="*/ 38 h 32"/>
                <a:gd name="T28" fmla="*/ 66 w 35"/>
                <a:gd name="T29" fmla="*/ 17 h 32"/>
                <a:gd name="T30" fmla="*/ 62 w 35"/>
                <a:gd name="T31" fmla="*/ 55 h 32"/>
                <a:gd name="T32" fmla="*/ 60 w 35"/>
                <a:gd name="T33" fmla="*/ 51 h 32"/>
                <a:gd name="T34" fmla="*/ 60 w 35"/>
                <a:gd name="T35" fmla="*/ 46 h 32"/>
                <a:gd name="T36" fmla="*/ 62 w 35"/>
                <a:gd name="T37" fmla="*/ 51 h 32"/>
                <a:gd name="T38" fmla="*/ 57 w 35"/>
                <a:gd name="T39" fmla="*/ 60 h 32"/>
                <a:gd name="T40" fmla="*/ 69 w 35"/>
                <a:gd name="T41" fmla="*/ 66 h 32"/>
                <a:gd name="T42" fmla="*/ 48 w 35"/>
                <a:gd name="T43" fmla="*/ 60 h 32"/>
                <a:gd name="T44" fmla="*/ 49 w 35"/>
                <a:gd name="T45" fmla="*/ 75 h 32"/>
                <a:gd name="T46" fmla="*/ 34 w 35"/>
                <a:gd name="T47" fmla="*/ 50 h 32"/>
                <a:gd name="T48" fmla="*/ 39 w 35"/>
                <a:gd name="T49" fmla="*/ 55 h 32"/>
                <a:gd name="T50" fmla="*/ 23 w 35"/>
                <a:gd name="T51" fmla="*/ 38 h 32"/>
                <a:gd name="T52" fmla="*/ 12 w 35"/>
                <a:gd name="T53" fmla="*/ 38 h 32"/>
                <a:gd name="T54" fmla="*/ 29 w 35"/>
                <a:gd name="T55" fmla="*/ 22 h 32"/>
                <a:gd name="T56" fmla="*/ 23 w 35"/>
                <a:gd name="T57" fmla="*/ 28 h 32"/>
                <a:gd name="T58" fmla="*/ 29 w 35"/>
                <a:gd name="T59" fmla="*/ 20 h 32"/>
                <a:gd name="T60" fmla="*/ 22 w 35"/>
                <a:gd name="T61" fmla="*/ 30 h 32"/>
                <a:gd name="T62" fmla="*/ 34 w 35"/>
                <a:gd name="T63" fmla="*/ 25 h 32"/>
                <a:gd name="T64" fmla="*/ 29 w 35"/>
                <a:gd name="T65" fmla="*/ 25 h 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2"/>
                <a:gd name="T101" fmla="*/ 35 w 35"/>
                <a:gd name="T102" fmla="*/ 32 h 3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2">
                  <a:moveTo>
                    <a:pt x="22" y="13"/>
                  </a:moveTo>
                  <a:lnTo>
                    <a:pt x="26" y="3"/>
                  </a:lnTo>
                  <a:lnTo>
                    <a:pt x="16" y="0"/>
                  </a:lnTo>
                  <a:lnTo>
                    <a:pt x="14" y="0"/>
                  </a:lnTo>
                  <a:lnTo>
                    <a:pt x="13" y="0"/>
                  </a:lnTo>
                  <a:lnTo>
                    <a:pt x="5" y="2"/>
                  </a:lnTo>
                  <a:lnTo>
                    <a:pt x="4" y="2"/>
                  </a:lnTo>
                  <a:lnTo>
                    <a:pt x="2" y="3"/>
                  </a:lnTo>
                  <a:lnTo>
                    <a:pt x="1" y="4"/>
                  </a:lnTo>
                  <a:lnTo>
                    <a:pt x="1" y="6"/>
                  </a:lnTo>
                  <a:lnTo>
                    <a:pt x="0" y="13"/>
                  </a:lnTo>
                  <a:lnTo>
                    <a:pt x="0" y="14"/>
                  </a:lnTo>
                  <a:lnTo>
                    <a:pt x="0" y="17"/>
                  </a:lnTo>
                  <a:lnTo>
                    <a:pt x="1" y="18"/>
                  </a:lnTo>
                  <a:lnTo>
                    <a:pt x="8" y="26"/>
                  </a:lnTo>
                  <a:lnTo>
                    <a:pt x="8" y="27"/>
                  </a:lnTo>
                  <a:lnTo>
                    <a:pt x="10" y="28"/>
                  </a:lnTo>
                  <a:lnTo>
                    <a:pt x="20" y="32"/>
                  </a:lnTo>
                  <a:lnTo>
                    <a:pt x="21" y="32"/>
                  </a:lnTo>
                  <a:lnTo>
                    <a:pt x="24" y="32"/>
                  </a:lnTo>
                  <a:lnTo>
                    <a:pt x="30" y="29"/>
                  </a:lnTo>
                  <a:lnTo>
                    <a:pt x="33" y="28"/>
                  </a:lnTo>
                  <a:lnTo>
                    <a:pt x="34" y="26"/>
                  </a:lnTo>
                  <a:lnTo>
                    <a:pt x="34" y="25"/>
                  </a:lnTo>
                  <a:lnTo>
                    <a:pt x="35" y="18"/>
                  </a:lnTo>
                  <a:lnTo>
                    <a:pt x="35" y="17"/>
                  </a:lnTo>
                  <a:lnTo>
                    <a:pt x="35" y="14"/>
                  </a:lnTo>
                  <a:lnTo>
                    <a:pt x="28" y="6"/>
                  </a:lnTo>
                  <a:lnTo>
                    <a:pt x="20" y="11"/>
                  </a:lnTo>
                  <a:lnTo>
                    <a:pt x="26" y="20"/>
                  </a:lnTo>
                  <a:lnTo>
                    <a:pt x="25" y="17"/>
                  </a:lnTo>
                  <a:lnTo>
                    <a:pt x="25" y="19"/>
                  </a:lnTo>
                  <a:lnTo>
                    <a:pt x="29" y="17"/>
                  </a:lnTo>
                  <a:lnTo>
                    <a:pt x="25" y="17"/>
                  </a:lnTo>
                  <a:lnTo>
                    <a:pt x="24" y="24"/>
                  </a:lnTo>
                  <a:lnTo>
                    <a:pt x="26" y="19"/>
                  </a:lnTo>
                  <a:lnTo>
                    <a:pt x="25" y="20"/>
                  </a:lnTo>
                  <a:lnTo>
                    <a:pt x="24" y="22"/>
                  </a:lnTo>
                  <a:lnTo>
                    <a:pt x="24" y="24"/>
                  </a:lnTo>
                  <a:lnTo>
                    <a:pt x="29" y="24"/>
                  </a:lnTo>
                  <a:lnTo>
                    <a:pt x="27" y="19"/>
                  </a:lnTo>
                  <a:lnTo>
                    <a:pt x="20" y="22"/>
                  </a:lnTo>
                  <a:lnTo>
                    <a:pt x="21" y="22"/>
                  </a:lnTo>
                  <a:lnTo>
                    <a:pt x="21" y="27"/>
                  </a:lnTo>
                  <a:lnTo>
                    <a:pt x="24" y="22"/>
                  </a:lnTo>
                  <a:lnTo>
                    <a:pt x="14" y="18"/>
                  </a:lnTo>
                  <a:lnTo>
                    <a:pt x="12" y="23"/>
                  </a:lnTo>
                  <a:lnTo>
                    <a:pt x="16" y="20"/>
                  </a:lnTo>
                  <a:lnTo>
                    <a:pt x="10" y="11"/>
                  </a:lnTo>
                  <a:lnTo>
                    <a:pt x="10" y="14"/>
                  </a:lnTo>
                  <a:lnTo>
                    <a:pt x="10" y="11"/>
                  </a:lnTo>
                  <a:lnTo>
                    <a:pt x="5" y="14"/>
                  </a:lnTo>
                  <a:lnTo>
                    <a:pt x="10" y="15"/>
                  </a:lnTo>
                  <a:lnTo>
                    <a:pt x="12" y="8"/>
                  </a:lnTo>
                  <a:lnTo>
                    <a:pt x="9" y="11"/>
                  </a:lnTo>
                  <a:lnTo>
                    <a:pt x="10" y="10"/>
                  </a:lnTo>
                  <a:lnTo>
                    <a:pt x="12" y="9"/>
                  </a:lnTo>
                  <a:lnTo>
                    <a:pt x="12" y="7"/>
                  </a:lnTo>
                  <a:lnTo>
                    <a:pt x="7" y="7"/>
                  </a:lnTo>
                  <a:lnTo>
                    <a:pt x="9" y="11"/>
                  </a:lnTo>
                  <a:lnTo>
                    <a:pt x="15" y="9"/>
                  </a:lnTo>
                  <a:lnTo>
                    <a:pt x="14" y="9"/>
                  </a:lnTo>
                  <a:lnTo>
                    <a:pt x="14" y="4"/>
                  </a:lnTo>
                  <a:lnTo>
                    <a:pt x="12" y="9"/>
                  </a:lnTo>
                  <a:lnTo>
                    <a:pt x="22" y="13"/>
                  </a:lnTo>
                  <a:close/>
                </a:path>
              </a:pathLst>
            </a:custGeom>
            <a:solidFill>
              <a:srgbClr val="FF0000"/>
            </a:solidFill>
            <a:ln w="9525">
              <a:noFill/>
              <a:round/>
              <a:headEnd/>
              <a:tailEnd/>
            </a:ln>
          </p:spPr>
          <p:txBody>
            <a:bodyPr/>
            <a:lstStyle/>
            <a:p>
              <a:endParaRPr lang="cs-CZ"/>
            </a:p>
          </p:txBody>
        </p:sp>
        <p:sp>
          <p:nvSpPr>
            <p:cNvPr id="29849" name="Freeform 71"/>
            <p:cNvSpPr>
              <a:spLocks/>
            </p:cNvSpPr>
            <p:nvPr/>
          </p:nvSpPr>
          <p:spPr bwMode="auto">
            <a:xfrm>
              <a:off x="4299" y="1961"/>
              <a:ext cx="34" cy="38"/>
            </a:xfrm>
            <a:custGeom>
              <a:avLst/>
              <a:gdLst>
                <a:gd name="T0" fmla="*/ 17 w 22"/>
                <a:gd name="T1" fmla="*/ 0 h 23"/>
                <a:gd name="T2" fmla="*/ 0 w 22"/>
                <a:gd name="T3" fmla="*/ 20 h 23"/>
                <a:gd name="T4" fmla="*/ 36 w 22"/>
                <a:gd name="T5" fmla="*/ 63 h 23"/>
                <a:gd name="T6" fmla="*/ 53 w 22"/>
                <a:gd name="T7" fmla="*/ 41 h 23"/>
                <a:gd name="T8" fmla="*/ 17 w 22"/>
                <a:gd name="T9" fmla="*/ 0 h 23"/>
                <a:gd name="T10" fmla="*/ 0 60000 65536"/>
                <a:gd name="T11" fmla="*/ 0 60000 65536"/>
                <a:gd name="T12" fmla="*/ 0 60000 65536"/>
                <a:gd name="T13" fmla="*/ 0 60000 65536"/>
                <a:gd name="T14" fmla="*/ 0 60000 65536"/>
                <a:gd name="T15" fmla="*/ 0 w 22"/>
                <a:gd name="T16" fmla="*/ 0 h 23"/>
                <a:gd name="T17" fmla="*/ 22 w 22"/>
                <a:gd name="T18" fmla="*/ 23 h 23"/>
              </a:gdLst>
              <a:ahLst/>
              <a:cxnLst>
                <a:cxn ang="T10">
                  <a:pos x="T0" y="T1"/>
                </a:cxn>
                <a:cxn ang="T11">
                  <a:pos x="T2" y="T3"/>
                </a:cxn>
                <a:cxn ang="T12">
                  <a:pos x="T4" y="T5"/>
                </a:cxn>
                <a:cxn ang="T13">
                  <a:pos x="T6" y="T7"/>
                </a:cxn>
                <a:cxn ang="T14">
                  <a:pos x="T8" y="T9"/>
                </a:cxn>
              </a:cxnLst>
              <a:rect l="T15" t="T16" r="T17" b="T18"/>
              <a:pathLst>
                <a:path w="22" h="23">
                  <a:moveTo>
                    <a:pt x="7" y="0"/>
                  </a:moveTo>
                  <a:lnTo>
                    <a:pt x="0" y="7"/>
                  </a:lnTo>
                  <a:lnTo>
                    <a:pt x="15" y="23"/>
                  </a:lnTo>
                  <a:lnTo>
                    <a:pt x="22" y="15"/>
                  </a:lnTo>
                  <a:lnTo>
                    <a:pt x="7" y="0"/>
                  </a:lnTo>
                  <a:close/>
                </a:path>
              </a:pathLst>
            </a:custGeom>
            <a:solidFill>
              <a:srgbClr val="202020"/>
            </a:solidFill>
            <a:ln w="9525">
              <a:noFill/>
              <a:round/>
              <a:headEnd/>
              <a:tailEnd/>
            </a:ln>
          </p:spPr>
          <p:txBody>
            <a:bodyPr/>
            <a:lstStyle/>
            <a:p>
              <a:endParaRPr lang="cs-CZ"/>
            </a:p>
          </p:txBody>
        </p:sp>
        <p:sp>
          <p:nvSpPr>
            <p:cNvPr id="29850" name="Freeform 72"/>
            <p:cNvSpPr>
              <a:spLocks/>
            </p:cNvSpPr>
            <p:nvPr/>
          </p:nvSpPr>
          <p:spPr bwMode="auto">
            <a:xfrm>
              <a:off x="4168" y="1865"/>
              <a:ext cx="27" cy="45"/>
            </a:xfrm>
            <a:custGeom>
              <a:avLst/>
              <a:gdLst>
                <a:gd name="T0" fmla="*/ 43 w 17"/>
                <a:gd name="T1" fmla="*/ 30 h 27"/>
                <a:gd name="T2" fmla="*/ 30 w 17"/>
                <a:gd name="T3" fmla="*/ 8 h 27"/>
                <a:gd name="T4" fmla="*/ 13 w 17"/>
                <a:gd name="T5" fmla="*/ 0 h 27"/>
                <a:gd name="T6" fmla="*/ 0 w 17"/>
                <a:gd name="T7" fmla="*/ 20 h 27"/>
                <a:gd name="T8" fmla="*/ 3 w 17"/>
                <a:gd name="T9" fmla="*/ 47 h 27"/>
                <a:gd name="T10" fmla="*/ 13 w 17"/>
                <a:gd name="T11" fmla="*/ 70 h 27"/>
                <a:gd name="T12" fmla="*/ 30 w 17"/>
                <a:gd name="T13" fmla="*/ 75 h 27"/>
                <a:gd name="T14" fmla="*/ 43 w 17"/>
                <a:gd name="T15" fmla="*/ 58 h 27"/>
                <a:gd name="T16" fmla="*/ 43 w 17"/>
                <a:gd name="T17" fmla="*/ 3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27"/>
                <a:gd name="T29" fmla="*/ 17 w 17"/>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27">
                  <a:moveTo>
                    <a:pt x="17" y="11"/>
                  </a:moveTo>
                  <a:lnTo>
                    <a:pt x="12" y="3"/>
                  </a:lnTo>
                  <a:lnTo>
                    <a:pt x="5" y="0"/>
                  </a:lnTo>
                  <a:lnTo>
                    <a:pt x="0" y="7"/>
                  </a:lnTo>
                  <a:lnTo>
                    <a:pt x="1" y="17"/>
                  </a:lnTo>
                  <a:lnTo>
                    <a:pt x="5" y="25"/>
                  </a:lnTo>
                  <a:lnTo>
                    <a:pt x="12" y="27"/>
                  </a:lnTo>
                  <a:lnTo>
                    <a:pt x="17" y="21"/>
                  </a:lnTo>
                  <a:lnTo>
                    <a:pt x="17" y="11"/>
                  </a:lnTo>
                  <a:close/>
                </a:path>
              </a:pathLst>
            </a:custGeom>
            <a:solidFill>
              <a:srgbClr val="FF0000"/>
            </a:solidFill>
            <a:ln w="9525">
              <a:noFill/>
              <a:round/>
              <a:headEnd/>
              <a:tailEnd/>
            </a:ln>
          </p:spPr>
          <p:txBody>
            <a:bodyPr/>
            <a:lstStyle/>
            <a:p>
              <a:endParaRPr lang="cs-CZ"/>
            </a:p>
          </p:txBody>
        </p:sp>
        <p:sp>
          <p:nvSpPr>
            <p:cNvPr id="29851" name="Freeform 73"/>
            <p:cNvSpPr>
              <a:spLocks/>
            </p:cNvSpPr>
            <p:nvPr/>
          </p:nvSpPr>
          <p:spPr bwMode="auto">
            <a:xfrm>
              <a:off x="4160" y="1857"/>
              <a:ext cx="44" cy="61"/>
            </a:xfrm>
            <a:custGeom>
              <a:avLst/>
              <a:gdLst>
                <a:gd name="T0" fmla="*/ 66 w 28"/>
                <a:gd name="T1" fmla="*/ 35 h 37"/>
                <a:gd name="T2" fmla="*/ 49 w 28"/>
                <a:gd name="T3" fmla="*/ 8 h 37"/>
                <a:gd name="T4" fmla="*/ 44 w 28"/>
                <a:gd name="T5" fmla="*/ 5 h 37"/>
                <a:gd name="T6" fmla="*/ 22 w 28"/>
                <a:gd name="T7" fmla="*/ 0 h 37"/>
                <a:gd name="T8" fmla="*/ 14 w 28"/>
                <a:gd name="T9" fmla="*/ 3 h 37"/>
                <a:gd name="T10" fmla="*/ 3 w 28"/>
                <a:gd name="T11" fmla="*/ 25 h 37"/>
                <a:gd name="T12" fmla="*/ 0 w 28"/>
                <a:gd name="T13" fmla="*/ 33 h 37"/>
                <a:gd name="T14" fmla="*/ 0 w 28"/>
                <a:gd name="T15" fmla="*/ 63 h 37"/>
                <a:gd name="T16" fmla="*/ 3 w 28"/>
                <a:gd name="T17" fmla="*/ 68 h 37"/>
                <a:gd name="T18" fmla="*/ 14 w 28"/>
                <a:gd name="T19" fmla="*/ 92 h 37"/>
                <a:gd name="T20" fmla="*/ 20 w 28"/>
                <a:gd name="T21" fmla="*/ 96 h 37"/>
                <a:gd name="T22" fmla="*/ 42 w 28"/>
                <a:gd name="T23" fmla="*/ 101 h 37"/>
                <a:gd name="T24" fmla="*/ 52 w 28"/>
                <a:gd name="T25" fmla="*/ 97 h 37"/>
                <a:gd name="T26" fmla="*/ 66 w 28"/>
                <a:gd name="T27" fmla="*/ 79 h 37"/>
                <a:gd name="T28" fmla="*/ 69 w 28"/>
                <a:gd name="T29" fmla="*/ 71 h 37"/>
                <a:gd name="T30" fmla="*/ 42 w 28"/>
                <a:gd name="T31" fmla="*/ 43 h 37"/>
                <a:gd name="T32" fmla="*/ 42 w 28"/>
                <a:gd name="T33" fmla="*/ 66 h 37"/>
                <a:gd name="T34" fmla="*/ 55 w 28"/>
                <a:gd name="T35" fmla="*/ 71 h 37"/>
                <a:gd name="T36" fmla="*/ 35 w 28"/>
                <a:gd name="T37" fmla="*/ 79 h 37"/>
                <a:gd name="T38" fmla="*/ 39 w 28"/>
                <a:gd name="T39" fmla="*/ 74 h 37"/>
                <a:gd name="T40" fmla="*/ 42 w 28"/>
                <a:gd name="T41" fmla="*/ 87 h 37"/>
                <a:gd name="T42" fmla="*/ 30 w 28"/>
                <a:gd name="T43" fmla="*/ 68 h 37"/>
                <a:gd name="T44" fmla="*/ 31 w 28"/>
                <a:gd name="T45" fmla="*/ 68 h 37"/>
                <a:gd name="T46" fmla="*/ 38 w 28"/>
                <a:gd name="T47" fmla="*/ 74 h 37"/>
                <a:gd name="T48" fmla="*/ 13 w 28"/>
                <a:gd name="T49" fmla="*/ 59 h 37"/>
                <a:gd name="T50" fmla="*/ 25 w 28"/>
                <a:gd name="T51" fmla="*/ 33 h 37"/>
                <a:gd name="T52" fmla="*/ 22 w 28"/>
                <a:gd name="T53" fmla="*/ 33 h 37"/>
                <a:gd name="T54" fmla="*/ 20 w 28"/>
                <a:gd name="T55" fmla="*/ 41 h 37"/>
                <a:gd name="T56" fmla="*/ 22 w 28"/>
                <a:gd name="T57" fmla="*/ 30 h 37"/>
                <a:gd name="T58" fmla="*/ 35 w 28"/>
                <a:gd name="T59" fmla="*/ 26 h 37"/>
                <a:gd name="T60" fmla="*/ 20 w 28"/>
                <a:gd name="T61" fmla="*/ 30 h 37"/>
                <a:gd name="T62" fmla="*/ 31 w 28"/>
                <a:gd name="T63" fmla="*/ 30 h 37"/>
                <a:gd name="T64" fmla="*/ 42 w 28"/>
                <a:gd name="T65" fmla="*/ 21 h 37"/>
                <a:gd name="T66" fmla="*/ 44 w 28"/>
                <a:gd name="T67" fmla="*/ 51 h 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8"/>
                <a:gd name="T103" fmla="*/ 0 h 37"/>
                <a:gd name="T104" fmla="*/ 28 w 28"/>
                <a:gd name="T105" fmla="*/ 37 h 3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8" h="37">
                  <a:moveTo>
                    <a:pt x="18" y="19"/>
                  </a:moveTo>
                  <a:lnTo>
                    <a:pt x="27" y="13"/>
                  </a:lnTo>
                  <a:lnTo>
                    <a:pt x="21" y="4"/>
                  </a:lnTo>
                  <a:lnTo>
                    <a:pt x="20" y="3"/>
                  </a:lnTo>
                  <a:lnTo>
                    <a:pt x="19" y="2"/>
                  </a:lnTo>
                  <a:lnTo>
                    <a:pt x="18" y="2"/>
                  </a:lnTo>
                  <a:lnTo>
                    <a:pt x="10" y="0"/>
                  </a:lnTo>
                  <a:lnTo>
                    <a:pt x="9" y="0"/>
                  </a:lnTo>
                  <a:lnTo>
                    <a:pt x="7" y="0"/>
                  </a:lnTo>
                  <a:lnTo>
                    <a:pt x="6" y="1"/>
                  </a:lnTo>
                  <a:lnTo>
                    <a:pt x="6" y="2"/>
                  </a:lnTo>
                  <a:lnTo>
                    <a:pt x="1" y="9"/>
                  </a:lnTo>
                  <a:lnTo>
                    <a:pt x="0" y="10"/>
                  </a:lnTo>
                  <a:lnTo>
                    <a:pt x="0" y="12"/>
                  </a:lnTo>
                  <a:lnTo>
                    <a:pt x="0" y="23"/>
                  </a:lnTo>
                  <a:lnTo>
                    <a:pt x="0" y="24"/>
                  </a:lnTo>
                  <a:lnTo>
                    <a:pt x="1" y="25"/>
                  </a:lnTo>
                  <a:lnTo>
                    <a:pt x="6" y="33"/>
                  </a:lnTo>
                  <a:lnTo>
                    <a:pt x="6" y="34"/>
                  </a:lnTo>
                  <a:lnTo>
                    <a:pt x="7" y="35"/>
                  </a:lnTo>
                  <a:lnTo>
                    <a:pt x="8" y="35"/>
                  </a:lnTo>
                  <a:lnTo>
                    <a:pt x="16" y="37"/>
                  </a:lnTo>
                  <a:lnTo>
                    <a:pt x="17" y="37"/>
                  </a:lnTo>
                  <a:lnTo>
                    <a:pt x="20" y="37"/>
                  </a:lnTo>
                  <a:lnTo>
                    <a:pt x="21" y="36"/>
                  </a:lnTo>
                  <a:lnTo>
                    <a:pt x="21" y="35"/>
                  </a:lnTo>
                  <a:lnTo>
                    <a:pt x="27" y="29"/>
                  </a:lnTo>
                  <a:lnTo>
                    <a:pt x="28" y="28"/>
                  </a:lnTo>
                  <a:lnTo>
                    <a:pt x="28" y="26"/>
                  </a:lnTo>
                  <a:lnTo>
                    <a:pt x="28" y="16"/>
                  </a:lnTo>
                  <a:lnTo>
                    <a:pt x="17" y="16"/>
                  </a:lnTo>
                  <a:lnTo>
                    <a:pt x="17" y="26"/>
                  </a:lnTo>
                  <a:lnTo>
                    <a:pt x="17" y="24"/>
                  </a:lnTo>
                  <a:lnTo>
                    <a:pt x="17" y="26"/>
                  </a:lnTo>
                  <a:lnTo>
                    <a:pt x="22" y="26"/>
                  </a:lnTo>
                  <a:lnTo>
                    <a:pt x="19" y="23"/>
                  </a:lnTo>
                  <a:lnTo>
                    <a:pt x="14" y="29"/>
                  </a:lnTo>
                  <a:lnTo>
                    <a:pt x="17" y="27"/>
                  </a:lnTo>
                  <a:lnTo>
                    <a:pt x="16" y="27"/>
                  </a:lnTo>
                  <a:lnTo>
                    <a:pt x="14" y="28"/>
                  </a:lnTo>
                  <a:lnTo>
                    <a:pt x="17" y="32"/>
                  </a:lnTo>
                  <a:lnTo>
                    <a:pt x="19" y="27"/>
                  </a:lnTo>
                  <a:lnTo>
                    <a:pt x="12" y="25"/>
                  </a:lnTo>
                  <a:lnTo>
                    <a:pt x="14" y="26"/>
                  </a:lnTo>
                  <a:lnTo>
                    <a:pt x="13" y="25"/>
                  </a:lnTo>
                  <a:lnTo>
                    <a:pt x="10" y="30"/>
                  </a:lnTo>
                  <a:lnTo>
                    <a:pt x="15" y="27"/>
                  </a:lnTo>
                  <a:lnTo>
                    <a:pt x="9" y="19"/>
                  </a:lnTo>
                  <a:lnTo>
                    <a:pt x="5" y="22"/>
                  </a:lnTo>
                  <a:lnTo>
                    <a:pt x="10" y="22"/>
                  </a:lnTo>
                  <a:lnTo>
                    <a:pt x="10" y="12"/>
                  </a:lnTo>
                  <a:lnTo>
                    <a:pt x="9" y="14"/>
                  </a:lnTo>
                  <a:lnTo>
                    <a:pt x="9" y="12"/>
                  </a:lnTo>
                  <a:lnTo>
                    <a:pt x="4" y="12"/>
                  </a:lnTo>
                  <a:lnTo>
                    <a:pt x="8" y="15"/>
                  </a:lnTo>
                  <a:lnTo>
                    <a:pt x="14" y="9"/>
                  </a:lnTo>
                  <a:lnTo>
                    <a:pt x="9" y="11"/>
                  </a:lnTo>
                  <a:lnTo>
                    <a:pt x="12" y="11"/>
                  </a:lnTo>
                  <a:lnTo>
                    <a:pt x="14" y="10"/>
                  </a:lnTo>
                  <a:lnTo>
                    <a:pt x="9" y="5"/>
                  </a:lnTo>
                  <a:lnTo>
                    <a:pt x="8" y="11"/>
                  </a:lnTo>
                  <a:lnTo>
                    <a:pt x="16" y="12"/>
                  </a:lnTo>
                  <a:lnTo>
                    <a:pt x="13" y="11"/>
                  </a:lnTo>
                  <a:lnTo>
                    <a:pt x="15" y="12"/>
                  </a:lnTo>
                  <a:lnTo>
                    <a:pt x="17" y="8"/>
                  </a:lnTo>
                  <a:lnTo>
                    <a:pt x="13" y="10"/>
                  </a:lnTo>
                  <a:lnTo>
                    <a:pt x="18" y="19"/>
                  </a:lnTo>
                  <a:close/>
                </a:path>
              </a:pathLst>
            </a:custGeom>
            <a:solidFill>
              <a:srgbClr val="FF0000"/>
            </a:solidFill>
            <a:ln w="9525">
              <a:noFill/>
              <a:round/>
              <a:headEnd/>
              <a:tailEnd/>
            </a:ln>
          </p:spPr>
          <p:txBody>
            <a:bodyPr/>
            <a:lstStyle/>
            <a:p>
              <a:endParaRPr lang="cs-CZ"/>
            </a:p>
          </p:txBody>
        </p:sp>
        <p:sp>
          <p:nvSpPr>
            <p:cNvPr id="29852" name="Freeform 74"/>
            <p:cNvSpPr>
              <a:spLocks/>
            </p:cNvSpPr>
            <p:nvPr/>
          </p:nvSpPr>
          <p:spPr bwMode="auto">
            <a:xfrm>
              <a:off x="4170" y="1872"/>
              <a:ext cx="20" cy="34"/>
            </a:xfrm>
            <a:custGeom>
              <a:avLst/>
              <a:gdLst>
                <a:gd name="T0" fmla="*/ 23 w 13"/>
                <a:gd name="T1" fmla="*/ 0 h 21"/>
                <a:gd name="T2" fmla="*/ 0 w 13"/>
                <a:gd name="T3" fmla="*/ 5 h 21"/>
                <a:gd name="T4" fmla="*/ 8 w 13"/>
                <a:gd name="T5" fmla="*/ 55 h 21"/>
                <a:gd name="T6" fmla="*/ 31 w 13"/>
                <a:gd name="T7" fmla="*/ 50 h 21"/>
                <a:gd name="T8" fmla="*/ 23 w 13"/>
                <a:gd name="T9" fmla="*/ 0 h 21"/>
                <a:gd name="T10" fmla="*/ 0 60000 65536"/>
                <a:gd name="T11" fmla="*/ 0 60000 65536"/>
                <a:gd name="T12" fmla="*/ 0 60000 65536"/>
                <a:gd name="T13" fmla="*/ 0 60000 65536"/>
                <a:gd name="T14" fmla="*/ 0 60000 65536"/>
                <a:gd name="T15" fmla="*/ 0 w 13"/>
                <a:gd name="T16" fmla="*/ 0 h 21"/>
                <a:gd name="T17" fmla="*/ 13 w 13"/>
                <a:gd name="T18" fmla="*/ 21 h 21"/>
              </a:gdLst>
              <a:ahLst/>
              <a:cxnLst>
                <a:cxn ang="T10">
                  <a:pos x="T0" y="T1"/>
                </a:cxn>
                <a:cxn ang="T11">
                  <a:pos x="T2" y="T3"/>
                </a:cxn>
                <a:cxn ang="T12">
                  <a:pos x="T4" y="T5"/>
                </a:cxn>
                <a:cxn ang="T13">
                  <a:pos x="T6" y="T7"/>
                </a:cxn>
                <a:cxn ang="T14">
                  <a:pos x="T8" y="T9"/>
                </a:cxn>
              </a:cxnLst>
              <a:rect l="T15" t="T16" r="T17" b="T18"/>
              <a:pathLst>
                <a:path w="13" h="21">
                  <a:moveTo>
                    <a:pt x="10" y="0"/>
                  </a:moveTo>
                  <a:lnTo>
                    <a:pt x="0" y="2"/>
                  </a:lnTo>
                  <a:lnTo>
                    <a:pt x="3" y="21"/>
                  </a:lnTo>
                  <a:lnTo>
                    <a:pt x="13" y="19"/>
                  </a:lnTo>
                  <a:lnTo>
                    <a:pt x="10" y="0"/>
                  </a:lnTo>
                  <a:close/>
                </a:path>
              </a:pathLst>
            </a:custGeom>
            <a:solidFill>
              <a:srgbClr val="202020"/>
            </a:solidFill>
            <a:ln w="9525">
              <a:noFill/>
              <a:round/>
              <a:headEnd/>
              <a:tailEnd/>
            </a:ln>
          </p:spPr>
          <p:txBody>
            <a:bodyPr/>
            <a:lstStyle/>
            <a:p>
              <a:endParaRPr lang="cs-CZ"/>
            </a:p>
          </p:txBody>
        </p:sp>
        <p:sp>
          <p:nvSpPr>
            <p:cNvPr id="29853" name="Freeform 75"/>
            <p:cNvSpPr>
              <a:spLocks/>
            </p:cNvSpPr>
            <p:nvPr/>
          </p:nvSpPr>
          <p:spPr bwMode="auto">
            <a:xfrm>
              <a:off x="1659" y="1149"/>
              <a:ext cx="583" cy="559"/>
            </a:xfrm>
            <a:custGeom>
              <a:avLst/>
              <a:gdLst>
                <a:gd name="T0" fmla="*/ 179 w 1901"/>
                <a:gd name="T1" fmla="*/ 82 h 1895"/>
                <a:gd name="T2" fmla="*/ 178 w 1901"/>
                <a:gd name="T3" fmla="*/ 74 h 1895"/>
                <a:gd name="T4" fmla="*/ 177 w 1901"/>
                <a:gd name="T5" fmla="*/ 66 h 1895"/>
                <a:gd name="T6" fmla="*/ 172 w 1901"/>
                <a:gd name="T7" fmla="*/ 50 h 1895"/>
                <a:gd name="T8" fmla="*/ 163 w 1901"/>
                <a:gd name="T9" fmla="*/ 36 h 1895"/>
                <a:gd name="T10" fmla="*/ 152 w 1901"/>
                <a:gd name="T11" fmla="*/ 24 h 1895"/>
                <a:gd name="T12" fmla="*/ 139 w 1901"/>
                <a:gd name="T13" fmla="*/ 14 h 1895"/>
                <a:gd name="T14" fmla="*/ 124 w 1901"/>
                <a:gd name="T15" fmla="*/ 6 h 1895"/>
                <a:gd name="T16" fmla="*/ 107 w 1901"/>
                <a:gd name="T17" fmla="*/ 2 h 1895"/>
                <a:gd name="T18" fmla="*/ 98 w 1901"/>
                <a:gd name="T19" fmla="*/ 0 h 1895"/>
                <a:gd name="T20" fmla="*/ 89 w 1901"/>
                <a:gd name="T21" fmla="*/ 0 h 1895"/>
                <a:gd name="T22" fmla="*/ 71 w 1901"/>
                <a:gd name="T23" fmla="*/ 2 h 1895"/>
                <a:gd name="T24" fmla="*/ 55 w 1901"/>
                <a:gd name="T25" fmla="*/ 6 h 1895"/>
                <a:gd name="T26" fmla="*/ 39 w 1901"/>
                <a:gd name="T27" fmla="*/ 14 h 1895"/>
                <a:gd name="T28" fmla="*/ 26 w 1901"/>
                <a:gd name="T29" fmla="*/ 24 h 1895"/>
                <a:gd name="T30" fmla="*/ 15 w 1901"/>
                <a:gd name="T31" fmla="*/ 36 h 1895"/>
                <a:gd name="T32" fmla="*/ 7 w 1901"/>
                <a:gd name="T33" fmla="*/ 50 h 1895"/>
                <a:gd name="T34" fmla="*/ 2 w 1901"/>
                <a:gd name="T35" fmla="*/ 66 h 1895"/>
                <a:gd name="T36" fmla="*/ 0 w 1901"/>
                <a:gd name="T37" fmla="*/ 74 h 1895"/>
                <a:gd name="T38" fmla="*/ 0 w 1901"/>
                <a:gd name="T39" fmla="*/ 82 h 1895"/>
                <a:gd name="T40" fmla="*/ 2 w 1901"/>
                <a:gd name="T41" fmla="*/ 99 h 1895"/>
                <a:gd name="T42" fmla="*/ 7 w 1901"/>
                <a:gd name="T43" fmla="*/ 114 h 1895"/>
                <a:gd name="T44" fmla="*/ 15 w 1901"/>
                <a:gd name="T45" fmla="*/ 128 h 1895"/>
                <a:gd name="T46" fmla="*/ 26 w 1901"/>
                <a:gd name="T47" fmla="*/ 141 h 1895"/>
                <a:gd name="T48" fmla="*/ 39 w 1901"/>
                <a:gd name="T49" fmla="*/ 151 h 1895"/>
                <a:gd name="T50" fmla="*/ 55 w 1901"/>
                <a:gd name="T51" fmla="*/ 158 h 1895"/>
                <a:gd name="T52" fmla="*/ 71 w 1901"/>
                <a:gd name="T53" fmla="*/ 163 h 1895"/>
                <a:gd name="T54" fmla="*/ 89 w 1901"/>
                <a:gd name="T55" fmla="*/ 165 h 1895"/>
                <a:gd name="T56" fmla="*/ 98 w 1901"/>
                <a:gd name="T57" fmla="*/ 164 h 1895"/>
                <a:gd name="T58" fmla="*/ 107 w 1901"/>
                <a:gd name="T59" fmla="*/ 163 h 1895"/>
                <a:gd name="T60" fmla="*/ 124 w 1901"/>
                <a:gd name="T61" fmla="*/ 158 h 1895"/>
                <a:gd name="T62" fmla="*/ 139 w 1901"/>
                <a:gd name="T63" fmla="*/ 151 h 1895"/>
                <a:gd name="T64" fmla="*/ 152 w 1901"/>
                <a:gd name="T65" fmla="*/ 141 h 1895"/>
                <a:gd name="T66" fmla="*/ 163 w 1901"/>
                <a:gd name="T67" fmla="*/ 128 h 1895"/>
                <a:gd name="T68" fmla="*/ 172 w 1901"/>
                <a:gd name="T69" fmla="*/ 114 h 1895"/>
                <a:gd name="T70" fmla="*/ 177 w 1901"/>
                <a:gd name="T71" fmla="*/ 99 h 1895"/>
                <a:gd name="T72" fmla="*/ 179 w 1901"/>
                <a:gd name="T73" fmla="*/ 82 h 18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1"/>
                <a:gd name="T112" fmla="*/ 0 h 1895"/>
                <a:gd name="T113" fmla="*/ 1901 w 1901"/>
                <a:gd name="T114" fmla="*/ 1895 h 18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close/>
                </a:path>
              </a:pathLst>
            </a:custGeom>
            <a:solidFill>
              <a:srgbClr val="C8CEEC"/>
            </a:solidFill>
            <a:ln w="9525">
              <a:noFill/>
              <a:round/>
              <a:headEnd/>
              <a:tailEnd/>
            </a:ln>
          </p:spPr>
          <p:txBody>
            <a:bodyPr/>
            <a:lstStyle/>
            <a:p>
              <a:endParaRPr lang="cs-CZ"/>
            </a:p>
          </p:txBody>
        </p:sp>
        <p:sp>
          <p:nvSpPr>
            <p:cNvPr id="29854" name="Freeform 76"/>
            <p:cNvSpPr>
              <a:spLocks/>
            </p:cNvSpPr>
            <p:nvPr/>
          </p:nvSpPr>
          <p:spPr bwMode="auto">
            <a:xfrm>
              <a:off x="1659" y="1149"/>
              <a:ext cx="583" cy="559"/>
            </a:xfrm>
            <a:custGeom>
              <a:avLst/>
              <a:gdLst>
                <a:gd name="T0" fmla="*/ 179 w 1901"/>
                <a:gd name="T1" fmla="*/ 82 h 1895"/>
                <a:gd name="T2" fmla="*/ 178 w 1901"/>
                <a:gd name="T3" fmla="*/ 74 h 1895"/>
                <a:gd name="T4" fmla="*/ 177 w 1901"/>
                <a:gd name="T5" fmla="*/ 66 h 1895"/>
                <a:gd name="T6" fmla="*/ 172 w 1901"/>
                <a:gd name="T7" fmla="*/ 50 h 1895"/>
                <a:gd name="T8" fmla="*/ 163 w 1901"/>
                <a:gd name="T9" fmla="*/ 36 h 1895"/>
                <a:gd name="T10" fmla="*/ 152 w 1901"/>
                <a:gd name="T11" fmla="*/ 24 h 1895"/>
                <a:gd name="T12" fmla="*/ 139 w 1901"/>
                <a:gd name="T13" fmla="*/ 14 h 1895"/>
                <a:gd name="T14" fmla="*/ 124 w 1901"/>
                <a:gd name="T15" fmla="*/ 6 h 1895"/>
                <a:gd name="T16" fmla="*/ 107 w 1901"/>
                <a:gd name="T17" fmla="*/ 2 h 1895"/>
                <a:gd name="T18" fmla="*/ 98 w 1901"/>
                <a:gd name="T19" fmla="*/ 0 h 1895"/>
                <a:gd name="T20" fmla="*/ 89 w 1901"/>
                <a:gd name="T21" fmla="*/ 0 h 1895"/>
                <a:gd name="T22" fmla="*/ 71 w 1901"/>
                <a:gd name="T23" fmla="*/ 2 h 1895"/>
                <a:gd name="T24" fmla="*/ 55 w 1901"/>
                <a:gd name="T25" fmla="*/ 6 h 1895"/>
                <a:gd name="T26" fmla="*/ 39 w 1901"/>
                <a:gd name="T27" fmla="*/ 14 h 1895"/>
                <a:gd name="T28" fmla="*/ 26 w 1901"/>
                <a:gd name="T29" fmla="*/ 24 h 1895"/>
                <a:gd name="T30" fmla="*/ 15 w 1901"/>
                <a:gd name="T31" fmla="*/ 36 h 1895"/>
                <a:gd name="T32" fmla="*/ 7 w 1901"/>
                <a:gd name="T33" fmla="*/ 50 h 1895"/>
                <a:gd name="T34" fmla="*/ 2 w 1901"/>
                <a:gd name="T35" fmla="*/ 66 h 1895"/>
                <a:gd name="T36" fmla="*/ 0 w 1901"/>
                <a:gd name="T37" fmla="*/ 74 h 1895"/>
                <a:gd name="T38" fmla="*/ 0 w 1901"/>
                <a:gd name="T39" fmla="*/ 82 h 1895"/>
                <a:gd name="T40" fmla="*/ 2 w 1901"/>
                <a:gd name="T41" fmla="*/ 99 h 1895"/>
                <a:gd name="T42" fmla="*/ 7 w 1901"/>
                <a:gd name="T43" fmla="*/ 114 h 1895"/>
                <a:gd name="T44" fmla="*/ 15 w 1901"/>
                <a:gd name="T45" fmla="*/ 128 h 1895"/>
                <a:gd name="T46" fmla="*/ 26 w 1901"/>
                <a:gd name="T47" fmla="*/ 141 h 1895"/>
                <a:gd name="T48" fmla="*/ 39 w 1901"/>
                <a:gd name="T49" fmla="*/ 151 h 1895"/>
                <a:gd name="T50" fmla="*/ 55 w 1901"/>
                <a:gd name="T51" fmla="*/ 158 h 1895"/>
                <a:gd name="T52" fmla="*/ 71 w 1901"/>
                <a:gd name="T53" fmla="*/ 163 h 1895"/>
                <a:gd name="T54" fmla="*/ 89 w 1901"/>
                <a:gd name="T55" fmla="*/ 165 h 1895"/>
                <a:gd name="T56" fmla="*/ 98 w 1901"/>
                <a:gd name="T57" fmla="*/ 164 h 1895"/>
                <a:gd name="T58" fmla="*/ 107 w 1901"/>
                <a:gd name="T59" fmla="*/ 163 h 1895"/>
                <a:gd name="T60" fmla="*/ 124 w 1901"/>
                <a:gd name="T61" fmla="*/ 158 h 1895"/>
                <a:gd name="T62" fmla="*/ 139 w 1901"/>
                <a:gd name="T63" fmla="*/ 151 h 1895"/>
                <a:gd name="T64" fmla="*/ 152 w 1901"/>
                <a:gd name="T65" fmla="*/ 141 h 1895"/>
                <a:gd name="T66" fmla="*/ 163 w 1901"/>
                <a:gd name="T67" fmla="*/ 128 h 1895"/>
                <a:gd name="T68" fmla="*/ 172 w 1901"/>
                <a:gd name="T69" fmla="*/ 114 h 1895"/>
                <a:gd name="T70" fmla="*/ 177 w 1901"/>
                <a:gd name="T71" fmla="*/ 99 h 1895"/>
                <a:gd name="T72" fmla="*/ 179 w 1901"/>
                <a:gd name="T73" fmla="*/ 82 h 1895"/>
                <a:gd name="T74" fmla="*/ 179 w 1901"/>
                <a:gd name="T75" fmla="*/ 82 h 18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01"/>
                <a:gd name="T115" fmla="*/ 0 h 1895"/>
                <a:gd name="T116" fmla="*/ 1901 w 1901"/>
                <a:gd name="T117" fmla="*/ 1895 h 18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path>
              </a:pathLst>
            </a:custGeom>
            <a:noFill/>
            <a:ln w="11113">
              <a:solidFill>
                <a:srgbClr val="000000"/>
              </a:solidFill>
              <a:prstDash val="solid"/>
              <a:round/>
              <a:headEnd/>
              <a:tailEnd/>
            </a:ln>
          </p:spPr>
          <p:txBody>
            <a:bodyPr/>
            <a:lstStyle/>
            <a:p>
              <a:endParaRPr lang="cs-CZ"/>
            </a:p>
          </p:txBody>
        </p:sp>
        <p:sp>
          <p:nvSpPr>
            <p:cNvPr id="29855" name="Freeform 77"/>
            <p:cNvSpPr>
              <a:spLocks/>
            </p:cNvSpPr>
            <p:nvPr/>
          </p:nvSpPr>
          <p:spPr bwMode="auto">
            <a:xfrm>
              <a:off x="1780" y="1337"/>
              <a:ext cx="405" cy="350"/>
            </a:xfrm>
            <a:custGeom>
              <a:avLst/>
              <a:gdLst>
                <a:gd name="T0" fmla="*/ 124 w 1322"/>
                <a:gd name="T1" fmla="*/ 52 h 1185"/>
                <a:gd name="T2" fmla="*/ 123 w 1322"/>
                <a:gd name="T3" fmla="*/ 41 h 1185"/>
                <a:gd name="T4" fmla="*/ 119 w 1322"/>
                <a:gd name="T5" fmla="*/ 32 h 1185"/>
                <a:gd name="T6" fmla="*/ 113 w 1322"/>
                <a:gd name="T7" fmla="*/ 23 h 1185"/>
                <a:gd name="T8" fmla="*/ 106 w 1322"/>
                <a:gd name="T9" fmla="*/ 15 h 1185"/>
                <a:gd name="T10" fmla="*/ 97 w 1322"/>
                <a:gd name="T11" fmla="*/ 9 h 1185"/>
                <a:gd name="T12" fmla="*/ 86 w 1322"/>
                <a:gd name="T13" fmla="*/ 4 h 1185"/>
                <a:gd name="T14" fmla="*/ 74 w 1322"/>
                <a:gd name="T15" fmla="*/ 1 h 1185"/>
                <a:gd name="T16" fmla="*/ 62 w 1322"/>
                <a:gd name="T17" fmla="*/ 0 h 1185"/>
                <a:gd name="T18" fmla="*/ 50 w 1322"/>
                <a:gd name="T19" fmla="*/ 1 h 1185"/>
                <a:gd name="T20" fmla="*/ 38 w 1322"/>
                <a:gd name="T21" fmla="*/ 4 h 1185"/>
                <a:gd name="T22" fmla="*/ 27 w 1322"/>
                <a:gd name="T23" fmla="*/ 9 h 1185"/>
                <a:gd name="T24" fmla="*/ 18 w 1322"/>
                <a:gd name="T25" fmla="*/ 15 h 1185"/>
                <a:gd name="T26" fmla="*/ 10 w 1322"/>
                <a:gd name="T27" fmla="*/ 23 h 1185"/>
                <a:gd name="T28" fmla="*/ 5 w 1322"/>
                <a:gd name="T29" fmla="*/ 32 h 1185"/>
                <a:gd name="T30" fmla="*/ 1 w 1322"/>
                <a:gd name="T31" fmla="*/ 41 h 1185"/>
                <a:gd name="T32" fmla="*/ 0 w 1322"/>
                <a:gd name="T33" fmla="*/ 52 h 1185"/>
                <a:gd name="T34" fmla="*/ 1 w 1322"/>
                <a:gd name="T35" fmla="*/ 62 h 1185"/>
                <a:gd name="T36" fmla="*/ 5 w 1322"/>
                <a:gd name="T37" fmla="*/ 72 h 1185"/>
                <a:gd name="T38" fmla="*/ 10 w 1322"/>
                <a:gd name="T39" fmla="*/ 81 h 1185"/>
                <a:gd name="T40" fmla="*/ 18 w 1322"/>
                <a:gd name="T41" fmla="*/ 88 h 1185"/>
                <a:gd name="T42" fmla="*/ 27 w 1322"/>
                <a:gd name="T43" fmla="*/ 95 h 1185"/>
                <a:gd name="T44" fmla="*/ 38 w 1322"/>
                <a:gd name="T45" fmla="*/ 99 h 1185"/>
                <a:gd name="T46" fmla="*/ 50 w 1322"/>
                <a:gd name="T47" fmla="*/ 102 h 1185"/>
                <a:gd name="T48" fmla="*/ 62 w 1322"/>
                <a:gd name="T49" fmla="*/ 103 h 1185"/>
                <a:gd name="T50" fmla="*/ 74 w 1322"/>
                <a:gd name="T51" fmla="*/ 102 h 1185"/>
                <a:gd name="T52" fmla="*/ 86 w 1322"/>
                <a:gd name="T53" fmla="*/ 99 h 1185"/>
                <a:gd name="T54" fmla="*/ 97 w 1322"/>
                <a:gd name="T55" fmla="*/ 95 h 1185"/>
                <a:gd name="T56" fmla="*/ 106 w 1322"/>
                <a:gd name="T57" fmla="*/ 88 h 1185"/>
                <a:gd name="T58" fmla="*/ 113 w 1322"/>
                <a:gd name="T59" fmla="*/ 81 h 1185"/>
                <a:gd name="T60" fmla="*/ 119 w 1322"/>
                <a:gd name="T61" fmla="*/ 72 h 1185"/>
                <a:gd name="T62" fmla="*/ 123 w 1322"/>
                <a:gd name="T63" fmla="*/ 62 h 1185"/>
                <a:gd name="T64" fmla="*/ 124 w 1322"/>
                <a:gd name="T65" fmla="*/ 52 h 11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2"/>
                <a:gd name="T100" fmla="*/ 0 h 1185"/>
                <a:gd name="T101" fmla="*/ 1322 w 1322"/>
                <a:gd name="T102" fmla="*/ 1185 h 11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close/>
                </a:path>
              </a:pathLst>
            </a:custGeom>
            <a:solidFill>
              <a:srgbClr val="800000"/>
            </a:solidFill>
            <a:ln w="9525">
              <a:noFill/>
              <a:round/>
              <a:headEnd/>
              <a:tailEnd/>
            </a:ln>
          </p:spPr>
          <p:txBody>
            <a:bodyPr/>
            <a:lstStyle/>
            <a:p>
              <a:endParaRPr lang="cs-CZ"/>
            </a:p>
          </p:txBody>
        </p:sp>
        <p:sp>
          <p:nvSpPr>
            <p:cNvPr id="29856" name="Freeform 78"/>
            <p:cNvSpPr>
              <a:spLocks/>
            </p:cNvSpPr>
            <p:nvPr/>
          </p:nvSpPr>
          <p:spPr bwMode="auto">
            <a:xfrm>
              <a:off x="1780" y="1337"/>
              <a:ext cx="405" cy="350"/>
            </a:xfrm>
            <a:custGeom>
              <a:avLst/>
              <a:gdLst>
                <a:gd name="T0" fmla="*/ 124 w 1322"/>
                <a:gd name="T1" fmla="*/ 52 h 1185"/>
                <a:gd name="T2" fmla="*/ 123 w 1322"/>
                <a:gd name="T3" fmla="*/ 41 h 1185"/>
                <a:gd name="T4" fmla="*/ 119 w 1322"/>
                <a:gd name="T5" fmla="*/ 32 h 1185"/>
                <a:gd name="T6" fmla="*/ 113 w 1322"/>
                <a:gd name="T7" fmla="*/ 23 h 1185"/>
                <a:gd name="T8" fmla="*/ 106 w 1322"/>
                <a:gd name="T9" fmla="*/ 15 h 1185"/>
                <a:gd name="T10" fmla="*/ 97 w 1322"/>
                <a:gd name="T11" fmla="*/ 9 h 1185"/>
                <a:gd name="T12" fmla="*/ 86 w 1322"/>
                <a:gd name="T13" fmla="*/ 4 h 1185"/>
                <a:gd name="T14" fmla="*/ 74 w 1322"/>
                <a:gd name="T15" fmla="*/ 1 h 1185"/>
                <a:gd name="T16" fmla="*/ 62 w 1322"/>
                <a:gd name="T17" fmla="*/ 0 h 1185"/>
                <a:gd name="T18" fmla="*/ 50 w 1322"/>
                <a:gd name="T19" fmla="*/ 1 h 1185"/>
                <a:gd name="T20" fmla="*/ 38 w 1322"/>
                <a:gd name="T21" fmla="*/ 4 h 1185"/>
                <a:gd name="T22" fmla="*/ 27 w 1322"/>
                <a:gd name="T23" fmla="*/ 9 h 1185"/>
                <a:gd name="T24" fmla="*/ 18 w 1322"/>
                <a:gd name="T25" fmla="*/ 15 h 1185"/>
                <a:gd name="T26" fmla="*/ 10 w 1322"/>
                <a:gd name="T27" fmla="*/ 23 h 1185"/>
                <a:gd name="T28" fmla="*/ 5 w 1322"/>
                <a:gd name="T29" fmla="*/ 32 h 1185"/>
                <a:gd name="T30" fmla="*/ 1 w 1322"/>
                <a:gd name="T31" fmla="*/ 41 h 1185"/>
                <a:gd name="T32" fmla="*/ 0 w 1322"/>
                <a:gd name="T33" fmla="*/ 52 h 1185"/>
                <a:gd name="T34" fmla="*/ 1 w 1322"/>
                <a:gd name="T35" fmla="*/ 62 h 1185"/>
                <a:gd name="T36" fmla="*/ 5 w 1322"/>
                <a:gd name="T37" fmla="*/ 72 h 1185"/>
                <a:gd name="T38" fmla="*/ 10 w 1322"/>
                <a:gd name="T39" fmla="*/ 81 h 1185"/>
                <a:gd name="T40" fmla="*/ 18 w 1322"/>
                <a:gd name="T41" fmla="*/ 88 h 1185"/>
                <a:gd name="T42" fmla="*/ 27 w 1322"/>
                <a:gd name="T43" fmla="*/ 95 h 1185"/>
                <a:gd name="T44" fmla="*/ 38 w 1322"/>
                <a:gd name="T45" fmla="*/ 99 h 1185"/>
                <a:gd name="T46" fmla="*/ 50 w 1322"/>
                <a:gd name="T47" fmla="*/ 102 h 1185"/>
                <a:gd name="T48" fmla="*/ 62 w 1322"/>
                <a:gd name="T49" fmla="*/ 103 h 1185"/>
                <a:gd name="T50" fmla="*/ 74 w 1322"/>
                <a:gd name="T51" fmla="*/ 102 h 1185"/>
                <a:gd name="T52" fmla="*/ 86 w 1322"/>
                <a:gd name="T53" fmla="*/ 99 h 1185"/>
                <a:gd name="T54" fmla="*/ 97 w 1322"/>
                <a:gd name="T55" fmla="*/ 95 h 1185"/>
                <a:gd name="T56" fmla="*/ 106 w 1322"/>
                <a:gd name="T57" fmla="*/ 88 h 1185"/>
                <a:gd name="T58" fmla="*/ 113 w 1322"/>
                <a:gd name="T59" fmla="*/ 81 h 1185"/>
                <a:gd name="T60" fmla="*/ 119 w 1322"/>
                <a:gd name="T61" fmla="*/ 72 h 1185"/>
                <a:gd name="T62" fmla="*/ 123 w 1322"/>
                <a:gd name="T63" fmla="*/ 62 h 1185"/>
                <a:gd name="T64" fmla="*/ 124 w 1322"/>
                <a:gd name="T65" fmla="*/ 52 h 1185"/>
                <a:gd name="T66" fmla="*/ 124 w 1322"/>
                <a:gd name="T67" fmla="*/ 52 h 118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22"/>
                <a:gd name="T103" fmla="*/ 0 h 1185"/>
                <a:gd name="T104" fmla="*/ 1322 w 1322"/>
                <a:gd name="T105" fmla="*/ 1185 h 118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path>
              </a:pathLst>
            </a:custGeom>
            <a:noFill/>
            <a:ln w="11113">
              <a:solidFill>
                <a:srgbClr val="800000"/>
              </a:solidFill>
              <a:prstDash val="solid"/>
              <a:round/>
              <a:headEnd/>
              <a:tailEnd/>
            </a:ln>
          </p:spPr>
          <p:txBody>
            <a:bodyPr/>
            <a:lstStyle/>
            <a:p>
              <a:endParaRPr lang="cs-CZ"/>
            </a:p>
          </p:txBody>
        </p:sp>
        <p:sp>
          <p:nvSpPr>
            <p:cNvPr id="29857" name="Rectangle 79"/>
            <p:cNvSpPr>
              <a:spLocks noChangeArrowheads="1"/>
            </p:cNvSpPr>
            <p:nvPr/>
          </p:nvSpPr>
          <p:spPr bwMode="auto">
            <a:xfrm>
              <a:off x="1870" y="1463"/>
              <a:ext cx="256" cy="173"/>
            </a:xfrm>
            <a:prstGeom prst="rect">
              <a:avLst/>
            </a:prstGeom>
            <a:noFill/>
            <a:ln w="9525">
              <a:noFill/>
              <a:miter lim="800000"/>
              <a:headEnd/>
              <a:tailEnd/>
            </a:ln>
          </p:spPr>
          <p:txBody>
            <a:bodyPr wrap="none" lIns="0" tIns="0" rIns="0" bIns="0">
              <a:spAutoFit/>
            </a:bodyPr>
            <a:lstStyle/>
            <a:p>
              <a:r>
                <a:rPr lang="en-GB" altLang="it-IT" sz="1800" b="1">
                  <a:solidFill>
                    <a:srgbClr val="FFFF00"/>
                  </a:solidFill>
                  <a:latin typeface="Arial" pitchFamily="34" charset="0"/>
                </a:rPr>
                <a:t>Th2</a:t>
              </a:r>
              <a:endParaRPr lang="en-GB" altLang="it-IT" u="sng">
                <a:latin typeface="Arial" pitchFamily="34" charset="0"/>
              </a:endParaRPr>
            </a:p>
          </p:txBody>
        </p:sp>
        <p:sp>
          <p:nvSpPr>
            <p:cNvPr id="29858" name="Freeform 80"/>
            <p:cNvSpPr>
              <a:spLocks/>
            </p:cNvSpPr>
            <p:nvPr/>
          </p:nvSpPr>
          <p:spPr bwMode="auto">
            <a:xfrm>
              <a:off x="3567" y="660"/>
              <a:ext cx="519" cy="489"/>
            </a:xfrm>
            <a:custGeom>
              <a:avLst/>
              <a:gdLst>
                <a:gd name="T0" fmla="*/ 142 w 1901"/>
                <a:gd name="T1" fmla="*/ 63 h 1895"/>
                <a:gd name="T2" fmla="*/ 141 w 1901"/>
                <a:gd name="T3" fmla="*/ 57 h 1895"/>
                <a:gd name="T4" fmla="*/ 140 w 1901"/>
                <a:gd name="T5" fmla="*/ 50 h 1895"/>
                <a:gd name="T6" fmla="*/ 136 w 1901"/>
                <a:gd name="T7" fmla="*/ 38 h 1895"/>
                <a:gd name="T8" fmla="*/ 129 w 1901"/>
                <a:gd name="T9" fmla="*/ 28 h 1895"/>
                <a:gd name="T10" fmla="*/ 121 w 1901"/>
                <a:gd name="T11" fmla="*/ 18 h 1895"/>
                <a:gd name="T12" fmla="*/ 110 w 1901"/>
                <a:gd name="T13" fmla="*/ 11 h 1895"/>
                <a:gd name="T14" fmla="*/ 98 w 1901"/>
                <a:gd name="T15" fmla="*/ 5 h 1895"/>
                <a:gd name="T16" fmla="*/ 85 w 1901"/>
                <a:gd name="T17" fmla="*/ 1 h 1895"/>
                <a:gd name="T18" fmla="*/ 78 w 1901"/>
                <a:gd name="T19" fmla="*/ 0 h 1895"/>
                <a:gd name="T20" fmla="*/ 71 w 1901"/>
                <a:gd name="T21" fmla="*/ 0 h 1895"/>
                <a:gd name="T22" fmla="*/ 57 w 1901"/>
                <a:gd name="T23" fmla="*/ 1 h 1895"/>
                <a:gd name="T24" fmla="*/ 43 w 1901"/>
                <a:gd name="T25" fmla="*/ 5 h 1895"/>
                <a:gd name="T26" fmla="*/ 31 w 1901"/>
                <a:gd name="T27" fmla="*/ 11 h 1895"/>
                <a:gd name="T28" fmla="*/ 21 w 1901"/>
                <a:gd name="T29" fmla="*/ 18 h 1895"/>
                <a:gd name="T30" fmla="*/ 12 w 1901"/>
                <a:gd name="T31" fmla="*/ 28 h 1895"/>
                <a:gd name="T32" fmla="*/ 5 w 1901"/>
                <a:gd name="T33" fmla="*/ 38 h 1895"/>
                <a:gd name="T34" fmla="*/ 1 w 1901"/>
                <a:gd name="T35" fmla="*/ 50 h 1895"/>
                <a:gd name="T36" fmla="*/ 0 w 1901"/>
                <a:gd name="T37" fmla="*/ 57 h 1895"/>
                <a:gd name="T38" fmla="*/ 0 w 1901"/>
                <a:gd name="T39" fmla="*/ 63 h 1895"/>
                <a:gd name="T40" fmla="*/ 1 w 1901"/>
                <a:gd name="T41" fmla="*/ 76 h 1895"/>
                <a:gd name="T42" fmla="*/ 5 w 1901"/>
                <a:gd name="T43" fmla="*/ 87 h 1895"/>
                <a:gd name="T44" fmla="*/ 12 w 1901"/>
                <a:gd name="T45" fmla="*/ 98 h 1895"/>
                <a:gd name="T46" fmla="*/ 21 w 1901"/>
                <a:gd name="T47" fmla="*/ 108 h 1895"/>
                <a:gd name="T48" fmla="*/ 31 w 1901"/>
                <a:gd name="T49" fmla="*/ 115 h 1895"/>
                <a:gd name="T50" fmla="*/ 43 w 1901"/>
                <a:gd name="T51" fmla="*/ 121 h 1895"/>
                <a:gd name="T52" fmla="*/ 57 w 1901"/>
                <a:gd name="T53" fmla="*/ 125 h 1895"/>
                <a:gd name="T54" fmla="*/ 71 w 1901"/>
                <a:gd name="T55" fmla="*/ 126 h 1895"/>
                <a:gd name="T56" fmla="*/ 78 w 1901"/>
                <a:gd name="T57" fmla="*/ 126 h 1895"/>
                <a:gd name="T58" fmla="*/ 85 w 1901"/>
                <a:gd name="T59" fmla="*/ 125 h 1895"/>
                <a:gd name="T60" fmla="*/ 98 w 1901"/>
                <a:gd name="T61" fmla="*/ 121 h 1895"/>
                <a:gd name="T62" fmla="*/ 110 w 1901"/>
                <a:gd name="T63" fmla="*/ 115 h 1895"/>
                <a:gd name="T64" fmla="*/ 121 w 1901"/>
                <a:gd name="T65" fmla="*/ 108 h 1895"/>
                <a:gd name="T66" fmla="*/ 129 w 1901"/>
                <a:gd name="T67" fmla="*/ 98 h 1895"/>
                <a:gd name="T68" fmla="*/ 136 w 1901"/>
                <a:gd name="T69" fmla="*/ 87 h 1895"/>
                <a:gd name="T70" fmla="*/ 140 w 1901"/>
                <a:gd name="T71" fmla="*/ 76 h 1895"/>
                <a:gd name="T72" fmla="*/ 142 w 1901"/>
                <a:gd name="T73" fmla="*/ 63 h 18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1"/>
                <a:gd name="T112" fmla="*/ 0 h 1895"/>
                <a:gd name="T113" fmla="*/ 1901 w 1901"/>
                <a:gd name="T114" fmla="*/ 1895 h 18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close/>
                </a:path>
              </a:pathLst>
            </a:custGeom>
            <a:solidFill>
              <a:srgbClr val="C0C0C0"/>
            </a:solidFill>
            <a:ln w="9525">
              <a:noFill/>
              <a:round/>
              <a:headEnd/>
              <a:tailEnd/>
            </a:ln>
          </p:spPr>
          <p:txBody>
            <a:bodyPr/>
            <a:lstStyle/>
            <a:p>
              <a:endParaRPr lang="cs-CZ"/>
            </a:p>
          </p:txBody>
        </p:sp>
        <p:sp>
          <p:nvSpPr>
            <p:cNvPr id="29859" name="Freeform 81"/>
            <p:cNvSpPr>
              <a:spLocks/>
            </p:cNvSpPr>
            <p:nvPr/>
          </p:nvSpPr>
          <p:spPr bwMode="auto">
            <a:xfrm>
              <a:off x="3567" y="660"/>
              <a:ext cx="519" cy="489"/>
            </a:xfrm>
            <a:custGeom>
              <a:avLst/>
              <a:gdLst>
                <a:gd name="T0" fmla="*/ 142 w 1901"/>
                <a:gd name="T1" fmla="*/ 63 h 1895"/>
                <a:gd name="T2" fmla="*/ 141 w 1901"/>
                <a:gd name="T3" fmla="*/ 57 h 1895"/>
                <a:gd name="T4" fmla="*/ 140 w 1901"/>
                <a:gd name="T5" fmla="*/ 50 h 1895"/>
                <a:gd name="T6" fmla="*/ 136 w 1901"/>
                <a:gd name="T7" fmla="*/ 38 h 1895"/>
                <a:gd name="T8" fmla="*/ 129 w 1901"/>
                <a:gd name="T9" fmla="*/ 28 h 1895"/>
                <a:gd name="T10" fmla="*/ 121 w 1901"/>
                <a:gd name="T11" fmla="*/ 18 h 1895"/>
                <a:gd name="T12" fmla="*/ 110 w 1901"/>
                <a:gd name="T13" fmla="*/ 11 h 1895"/>
                <a:gd name="T14" fmla="*/ 98 w 1901"/>
                <a:gd name="T15" fmla="*/ 5 h 1895"/>
                <a:gd name="T16" fmla="*/ 85 w 1901"/>
                <a:gd name="T17" fmla="*/ 1 h 1895"/>
                <a:gd name="T18" fmla="*/ 78 w 1901"/>
                <a:gd name="T19" fmla="*/ 0 h 1895"/>
                <a:gd name="T20" fmla="*/ 71 w 1901"/>
                <a:gd name="T21" fmla="*/ 0 h 1895"/>
                <a:gd name="T22" fmla="*/ 57 w 1901"/>
                <a:gd name="T23" fmla="*/ 1 h 1895"/>
                <a:gd name="T24" fmla="*/ 43 w 1901"/>
                <a:gd name="T25" fmla="*/ 5 h 1895"/>
                <a:gd name="T26" fmla="*/ 31 w 1901"/>
                <a:gd name="T27" fmla="*/ 11 h 1895"/>
                <a:gd name="T28" fmla="*/ 21 w 1901"/>
                <a:gd name="T29" fmla="*/ 18 h 1895"/>
                <a:gd name="T30" fmla="*/ 12 w 1901"/>
                <a:gd name="T31" fmla="*/ 28 h 1895"/>
                <a:gd name="T32" fmla="*/ 5 w 1901"/>
                <a:gd name="T33" fmla="*/ 38 h 1895"/>
                <a:gd name="T34" fmla="*/ 1 w 1901"/>
                <a:gd name="T35" fmla="*/ 50 h 1895"/>
                <a:gd name="T36" fmla="*/ 0 w 1901"/>
                <a:gd name="T37" fmla="*/ 57 h 1895"/>
                <a:gd name="T38" fmla="*/ 0 w 1901"/>
                <a:gd name="T39" fmla="*/ 63 h 1895"/>
                <a:gd name="T40" fmla="*/ 1 w 1901"/>
                <a:gd name="T41" fmla="*/ 76 h 1895"/>
                <a:gd name="T42" fmla="*/ 5 w 1901"/>
                <a:gd name="T43" fmla="*/ 87 h 1895"/>
                <a:gd name="T44" fmla="*/ 12 w 1901"/>
                <a:gd name="T45" fmla="*/ 98 h 1895"/>
                <a:gd name="T46" fmla="*/ 21 w 1901"/>
                <a:gd name="T47" fmla="*/ 108 h 1895"/>
                <a:gd name="T48" fmla="*/ 31 w 1901"/>
                <a:gd name="T49" fmla="*/ 115 h 1895"/>
                <a:gd name="T50" fmla="*/ 43 w 1901"/>
                <a:gd name="T51" fmla="*/ 121 h 1895"/>
                <a:gd name="T52" fmla="*/ 57 w 1901"/>
                <a:gd name="T53" fmla="*/ 125 h 1895"/>
                <a:gd name="T54" fmla="*/ 71 w 1901"/>
                <a:gd name="T55" fmla="*/ 126 h 1895"/>
                <a:gd name="T56" fmla="*/ 78 w 1901"/>
                <a:gd name="T57" fmla="*/ 126 h 1895"/>
                <a:gd name="T58" fmla="*/ 85 w 1901"/>
                <a:gd name="T59" fmla="*/ 125 h 1895"/>
                <a:gd name="T60" fmla="*/ 98 w 1901"/>
                <a:gd name="T61" fmla="*/ 121 h 1895"/>
                <a:gd name="T62" fmla="*/ 110 w 1901"/>
                <a:gd name="T63" fmla="*/ 115 h 1895"/>
                <a:gd name="T64" fmla="*/ 121 w 1901"/>
                <a:gd name="T65" fmla="*/ 108 h 1895"/>
                <a:gd name="T66" fmla="*/ 129 w 1901"/>
                <a:gd name="T67" fmla="*/ 98 h 1895"/>
                <a:gd name="T68" fmla="*/ 136 w 1901"/>
                <a:gd name="T69" fmla="*/ 87 h 1895"/>
                <a:gd name="T70" fmla="*/ 140 w 1901"/>
                <a:gd name="T71" fmla="*/ 76 h 1895"/>
                <a:gd name="T72" fmla="*/ 142 w 1901"/>
                <a:gd name="T73" fmla="*/ 63 h 1895"/>
                <a:gd name="T74" fmla="*/ 142 w 1901"/>
                <a:gd name="T75" fmla="*/ 63 h 18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01"/>
                <a:gd name="T115" fmla="*/ 0 h 1895"/>
                <a:gd name="T116" fmla="*/ 1901 w 1901"/>
                <a:gd name="T117" fmla="*/ 1895 h 18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path>
              </a:pathLst>
            </a:custGeom>
            <a:noFill/>
            <a:ln w="11113">
              <a:solidFill>
                <a:srgbClr val="000000"/>
              </a:solidFill>
              <a:prstDash val="solid"/>
              <a:round/>
              <a:headEnd/>
              <a:tailEnd/>
            </a:ln>
          </p:spPr>
          <p:txBody>
            <a:bodyPr/>
            <a:lstStyle/>
            <a:p>
              <a:endParaRPr lang="cs-CZ"/>
            </a:p>
          </p:txBody>
        </p:sp>
        <p:sp>
          <p:nvSpPr>
            <p:cNvPr id="29860" name="Freeform 82"/>
            <p:cNvSpPr>
              <a:spLocks/>
            </p:cNvSpPr>
            <p:nvPr/>
          </p:nvSpPr>
          <p:spPr bwMode="auto">
            <a:xfrm>
              <a:off x="3662" y="803"/>
              <a:ext cx="361" cy="307"/>
            </a:xfrm>
            <a:custGeom>
              <a:avLst/>
              <a:gdLst>
                <a:gd name="T0" fmla="*/ 99 w 1322"/>
                <a:gd name="T1" fmla="*/ 40 h 1185"/>
                <a:gd name="T2" fmla="*/ 97 w 1322"/>
                <a:gd name="T3" fmla="*/ 32 h 1185"/>
                <a:gd name="T4" fmla="*/ 95 w 1322"/>
                <a:gd name="T5" fmla="*/ 24 h 1185"/>
                <a:gd name="T6" fmla="*/ 90 w 1322"/>
                <a:gd name="T7" fmla="*/ 18 h 1185"/>
                <a:gd name="T8" fmla="*/ 84 w 1322"/>
                <a:gd name="T9" fmla="*/ 12 h 1185"/>
                <a:gd name="T10" fmla="*/ 77 w 1322"/>
                <a:gd name="T11" fmla="*/ 7 h 1185"/>
                <a:gd name="T12" fmla="*/ 69 w 1322"/>
                <a:gd name="T13" fmla="*/ 3 h 1185"/>
                <a:gd name="T14" fmla="*/ 59 w 1322"/>
                <a:gd name="T15" fmla="*/ 1 h 1185"/>
                <a:gd name="T16" fmla="*/ 49 w 1322"/>
                <a:gd name="T17" fmla="*/ 0 h 1185"/>
                <a:gd name="T18" fmla="*/ 39 w 1322"/>
                <a:gd name="T19" fmla="*/ 1 h 1185"/>
                <a:gd name="T20" fmla="*/ 30 w 1322"/>
                <a:gd name="T21" fmla="*/ 3 h 1185"/>
                <a:gd name="T22" fmla="*/ 22 w 1322"/>
                <a:gd name="T23" fmla="*/ 7 h 1185"/>
                <a:gd name="T24" fmla="*/ 14 w 1322"/>
                <a:gd name="T25" fmla="*/ 12 h 1185"/>
                <a:gd name="T26" fmla="*/ 8 w 1322"/>
                <a:gd name="T27" fmla="*/ 18 h 1185"/>
                <a:gd name="T28" fmla="*/ 4 w 1322"/>
                <a:gd name="T29" fmla="*/ 24 h 1185"/>
                <a:gd name="T30" fmla="*/ 1 w 1322"/>
                <a:gd name="T31" fmla="*/ 32 h 1185"/>
                <a:gd name="T32" fmla="*/ 0 w 1322"/>
                <a:gd name="T33" fmla="*/ 40 h 1185"/>
                <a:gd name="T34" fmla="*/ 1 w 1322"/>
                <a:gd name="T35" fmla="*/ 48 h 1185"/>
                <a:gd name="T36" fmla="*/ 4 w 1322"/>
                <a:gd name="T37" fmla="*/ 55 h 1185"/>
                <a:gd name="T38" fmla="*/ 8 w 1322"/>
                <a:gd name="T39" fmla="*/ 62 h 1185"/>
                <a:gd name="T40" fmla="*/ 14 w 1322"/>
                <a:gd name="T41" fmla="*/ 68 h 1185"/>
                <a:gd name="T42" fmla="*/ 22 w 1322"/>
                <a:gd name="T43" fmla="*/ 73 h 1185"/>
                <a:gd name="T44" fmla="*/ 30 w 1322"/>
                <a:gd name="T45" fmla="*/ 76 h 1185"/>
                <a:gd name="T46" fmla="*/ 39 w 1322"/>
                <a:gd name="T47" fmla="*/ 79 h 1185"/>
                <a:gd name="T48" fmla="*/ 49 w 1322"/>
                <a:gd name="T49" fmla="*/ 80 h 1185"/>
                <a:gd name="T50" fmla="*/ 59 w 1322"/>
                <a:gd name="T51" fmla="*/ 79 h 1185"/>
                <a:gd name="T52" fmla="*/ 69 w 1322"/>
                <a:gd name="T53" fmla="*/ 76 h 1185"/>
                <a:gd name="T54" fmla="*/ 77 w 1322"/>
                <a:gd name="T55" fmla="*/ 73 h 1185"/>
                <a:gd name="T56" fmla="*/ 84 w 1322"/>
                <a:gd name="T57" fmla="*/ 68 h 1185"/>
                <a:gd name="T58" fmla="*/ 90 w 1322"/>
                <a:gd name="T59" fmla="*/ 62 h 1185"/>
                <a:gd name="T60" fmla="*/ 95 w 1322"/>
                <a:gd name="T61" fmla="*/ 55 h 1185"/>
                <a:gd name="T62" fmla="*/ 97 w 1322"/>
                <a:gd name="T63" fmla="*/ 48 h 1185"/>
                <a:gd name="T64" fmla="*/ 99 w 1322"/>
                <a:gd name="T65" fmla="*/ 40 h 11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2"/>
                <a:gd name="T100" fmla="*/ 0 h 1185"/>
                <a:gd name="T101" fmla="*/ 1322 w 1322"/>
                <a:gd name="T102" fmla="*/ 1185 h 11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close/>
                </a:path>
              </a:pathLst>
            </a:custGeom>
            <a:solidFill>
              <a:srgbClr val="800000"/>
            </a:solidFill>
            <a:ln w="9525">
              <a:noFill/>
              <a:round/>
              <a:headEnd/>
              <a:tailEnd/>
            </a:ln>
          </p:spPr>
          <p:txBody>
            <a:bodyPr/>
            <a:lstStyle/>
            <a:p>
              <a:endParaRPr lang="cs-CZ"/>
            </a:p>
          </p:txBody>
        </p:sp>
        <p:sp>
          <p:nvSpPr>
            <p:cNvPr id="29861" name="Freeform 83"/>
            <p:cNvSpPr>
              <a:spLocks/>
            </p:cNvSpPr>
            <p:nvPr/>
          </p:nvSpPr>
          <p:spPr bwMode="auto">
            <a:xfrm>
              <a:off x="3662" y="803"/>
              <a:ext cx="361" cy="307"/>
            </a:xfrm>
            <a:custGeom>
              <a:avLst/>
              <a:gdLst>
                <a:gd name="T0" fmla="*/ 99 w 1322"/>
                <a:gd name="T1" fmla="*/ 40 h 1185"/>
                <a:gd name="T2" fmla="*/ 97 w 1322"/>
                <a:gd name="T3" fmla="*/ 32 h 1185"/>
                <a:gd name="T4" fmla="*/ 95 w 1322"/>
                <a:gd name="T5" fmla="*/ 24 h 1185"/>
                <a:gd name="T6" fmla="*/ 90 w 1322"/>
                <a:gd name="T7" fmla="*/ 18 h 1185"/>
                <a:gd name="T8" fmla="*/ 84 w 1322"/>
                <a:gd name="T9" fmla="*/ 12 h 1185"/>
                <a:gd name="T10" fmla="*/ 77 w 1322"/>
                <a:gd name="T11" fmla="*/ 7 h 1185"/>
                <a:gd name="T12" fmla="*/ 69 w 1322"/>
                <a:gd name="T13" fmla="*/ 3 h 1185"/>
                <a:gd name="T14" fmla="*/ 59 w 1322"/>
                <a:gd name="T15" fmla="*/ 1 h 1185"/>
                <a:gd name="T16" fmla="*/ 49 w 1322"/>
                <a:gd name="T17" fmla="*/ 0 h 1185"/>
                <a:gd name="T18" fmla="*/ 39 w 1322"/>
                <a:gd name="T19" fmla="*/ 1 h 1185"/>
                <a:gd name="T20" fmla="*/ 30 w 1322"/>
                <a:gd name="T21" fmla="*/ 3 h 1185"/>
                <a:gd name="T22" fmla="*/ 22 w 1322"/>
                <a:gd name="T23" fmla="*/ 7 h 1185"/>
                <a:gd name="T24" fmla="*/ 14 w 1322"/>
                <a:gd name="T25" fmla="*/ 12 h 1185"/>
                <a:gd name="T26" fmla="*/ 8 w 1322"/>
                <a:gd name="T27" fmla="*/ 18 h 1185"/>
                <a:gd name="T28" fmla="*/ 4 w 1322"/>
                <a:gd name="T29" fmla="*/ 24 h 1185"/>
                <a:gd name="T30" fmla="*/ 1 w 1322"/>
                <a:gd name="T31" fmla="*/ 32 h 1185"/>
                <a:gd name="T32" fmla="*/ 0 w 1322"/>
                <a:gd name="T33" fmla="*/ 40 h 1185"/>
                <a:gd name="T34" fmla="*/ 1 w 1322"/>
                <a:gd name="T35" fmla="*/ 48 h 1185"/>
                <a:gd name="T36" fmla="*/ 4 w 1322"/>
                <a:gd name="T37" fmla="*/ 55 h 1185"/>
                <a:gd name="T38" fmla="*/ 8 w 1322"/>
                <a:gd name="T39" fmla="*/ 62 h 1185"/>
                <a:gd name="T40" fmla="*/ 14 w 1322"/>
                <a:gd name="T41" fmla="*/ 68 h 1185"/>
                <a:gd name="T42" fmla="*/ 22 w 1322"/>
                <a:gd name="T43" fmla="*/ 73 h 1185"/>
                <a:gd name="T44" fmla="*/ 30 w 1322"/>
                <a:gd name="T45" fmla="*/ 76 h 1185"/>
                <a:gd name="T46" fmla="*/ 39 w 1322"/>
                <a:gd name="T47" fmla="*/ 79 h 1185"/>
                <a:gd name="T48" fmla="*/ 49 w 1322"/>
                <a:gd name="T49" fmla="*/ 80 h 1185"/>
                <a:gd name="T50" fmla="*/ 59 w 1322"/>
                <a:gd name="T51" fmla="*/ 79 h 1185"/>
                <a:gd name="T52" fmla="*/ 69 w 1322"/>
                <a:gd name="T53" fmla="*/ 76 h 1185"/>
                <a:gd name="T54" fmla="*/ 77 w 1322"/>
                <a:gd name="T55" fmla="*/ 73 h 1185"/>
                <a:gd name="T56" fmla="*/ 84 w 1322"/>
                <a:gd name="T57" fmla="*/ 68 h 1185"/>
                <a:gd name="T58" fmla="*/ 90 w 1322"/>
                <a:gd name="T59" fmla="*/ 62 h 1185"/>
                <a:gd name="T60" fmla="*/ 95 w 1322"/>
                <a:gd name="T61" fmla="*/ 55 h 1185"/>
                <a:gd name="T62" fmla="*/ 97 w 1322"/>
                <a:gd name="T63" fmla="*/ 48 h 1185"/>
                <a:gd name="T64" fmla="*/ 99 w 1322"/>
                <a:gd name="T65" fmla="*/ 40 h 1185"/>
                <a:gd name="T66" fmla="*/ 99 w 1322"/>
                <a:gd name="T67" fmla="*/ 40 h 118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22"/>
                <a:gd name="T103" fmla="*/ 0 h 1185"/>
                <a:gd name="T104" fmla="*/ 1322 w 1322"/>
                <a:gd name="T105" fmla="*/ 1185 h 118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path>
              </a:pathLst>
            </a:custGeom>
            <a:noFill/>
            <a:ln w="11113">
              <a:solidFill>
                <a:srgbClr val="800000"/>
              </a:solidFill>
              <a:prstDash val="solid"/>
              <a:round/>
              <a:headEnd/>
              <a:tailEnd/>
            </a:ln>
          </p:spPr>
          <p:txBody>
            <a:bodyPr/>
            <a:lstStyle/>
            <a:p>
              <a:endParaRPr lang="cs-CZ"/>
            </a:p>
          </p:txBody>
        </p:sp>
        <p:sp>
          <p:nvSpPr>
            <p:cNvPr id="29862" name="Rectangle 84"/>
            <p:cNvSpPr>
              <a:spLocks noChangeArrowheads="1"/>
            </p:cNvSpPr>
            <p:nvPr/>
          </p:nvSpPr>
          <p:spPr bwMode="auto">
            <a:xfrm>
              <a:off x="3689" y="894"/>
              <a:ext cx="304" cy="134"/>
            </a:xfrm>
            <a:prstGeom prst="rect">
              <a:avLst/>
            </a:prstGeom>
            <a:noFill/>
            <a:ln w="9525">
              <a:noFill/>
              <a:miter lim="800000"/>
              <a:headEnd/>
              <a:tailEnd/>
            </a:ln>
          </p:spPr>
          <p:txBody>
            <a:bodyPr wrap="none" lIns="0" tIns="0" rIns="0" bIns="0">
              <a:spAutoFit/>
            </a:bodyPr>
            <a:lstStyle/>
            <a:p>
              <a:r>
                <a:rPr lang="en-GB" altLang="it-IT" sz="1400" b="1">
                  <a:solidFill>
                    <a:srgbClr val="FFFF00"/>
                  </a:solidFill>
                  <a:latin typeface="Arial" pitchFamily="34" charset="0"/>
                </a:rPr>
                <a:t>B-cell</a:t>
              </a:r>
              <a:endParaRPr lang="en-GB" altLang="it-IT" sz="1800" u="sng">
                <a:latin typeface="Arial" pitchFamily="34" charset="0"/>
              </a:endParaRPr>
            </a:p>
          </p:txBody>
        </p:sp>
        <p:sp>
          <p:nvSpPr>
            <p:cNvPr id="29863" name="Rectangle 85"/>
            <p:cNvSpPr>
              <a:spLocks noChangeArrowheads="1"/>
            </p:cNvSpPr>
            <p:nvPr/>
          </p:nvSpPr>
          <p:spPr bwMode="auto">
            <a:xfrm>
              <a:off x="4692" y="1341"/>
              <a:ext cx="177" cy="327"/>
            </a:xfrm>
            <a:prstGeom prst="rect">
              <a:avLst/>
            </a:prstGeom>
            <a:noFill/>
            <a:ln w="9525">
              <a:noFill/>
              <a:miter lim="800000"/>
              <a:headEnd/>
              <a:tailEnd/>
            </a:ln>
          </p:spPr>
          <p:txBody>
            <a:bodyPr>
              <a:spAutoFit/>
            </a:bodyPr>
            <a:lstStyle/>
            <a:p>
              <a:pPr eaLnBrk="1" hangingPunct="1"/>
              <a:r>
                <a:rPr lang="en-GB" altLang="it-IT" sz="2800" b="1">
                  <a:latin typeface="Arial" pitchFamily="34" charset="0"/>
                </a:rPr>
                <a:t>+</a:t>
              </a:r>
            </a:p>
          </p:txBody>
        </p:sp>
      </p:grpSp>
      <p:sp>
        <p:nvSpPr>
          <p:cNvPr id="65622" name="Rectangle 86"/>
          <p:cNvSpPr>
            <a:spLocks noChangeArrowheads="1"/>
          </p:cNvSpPr>
          <p:nvPr/>
        </p:nvSpPr>
        <p:spPr bwMode="auto">
          <a:xfrm>
            <a:off x="6796088" y="3165475"/>
            <a:ext cx="338137" cy="519113"/>
          </a:xfrm>
          <a:prstGeom prst="rect">
            <a:avLst/>
          </a:prstGeom>
          <a:noFill/>
          <a:ln w="9525">
            <a:noFill/>
            <a:miter lim="800000"/>
            <a:headEnd/>
            <a:tailEnd/>
          </a:ln>
        </p:spPr>
        <p:txBody>
          <a:bodyPr>
            <a:spAutoFit/>
          </a:bodyPr>
          <a:lstStyle/>
          <a:p>
            <a:pPr eaLnBrk="1" hangingPunct="1"/>
            <a:r>
              <a:rPr lang="en-GB" altLang="it-IT" sz="2800" b="1">
                <a:latin typeface="Arial" pitchFamily="34" charset="0"/>
              </a:rPr>
              <a:t>+</a:t>
            </a:r>
          </a:p>
        </p:txBody>
      </p:sp>
      <p:grpSp>
        <p:nvGrpSpPr>
          <p:cNvPr id="7" name="Group 87"/>
          <p:cNvGrpSpPr>
            <a:grpSpLocks/>
          </p:cNvGrpSpPr>
          <p:nvPr/>
        </p:nvGrpSpPr>
        <p:grpSpPr bwMode="auto">
          <a:xfrm>
            <a:off x="2043113" y="2770188"/>
            <a:ext cx="4464050" cy="2579687"/>
            <a:chOff x="1287" y="1745"/>
            <a:chExt cx="2812" cy="1625"/>
          </a:xfrm>
        </p:grpSpPr>
        <p:sp>
          <p:nvSpPr>
            <p:cNvPr id="29777" name="Freeform 88"/>
            <p:cNvSpPr>
              <a:spLocks/>
            </p:cNvSpPr>
            <p:nvPr/>
          </p:nvSpPr>
          <p:spPr bwMode="auto">
            <a:xfrm>
              <a:off x="1689" y="2479"/>
              <a:ext cx="573" cy="553"/>
            </a:xfrm>
            <a:custGeom>
              <a:avLst/>
              <a:gdLst>
                <a:gd name="T0" fmla="*/ 204 w 1607"/>
                <a:gd name="T1" fmla="*/ 95 h 1609"/>
                <a:gd name="T2" fmla="*/ 202 w 1607"/>
                <a:gd name="T3" fmla="*/ 76 h 1609"/>
                <a:gd name="T4" fmla="*/ 196 w 1607"/>
                <a:gd name="T5" fmla="*/ 58 h 1609"/>
                <a:gd name="T6" fmla="*/ 187 w 1607"/>
                <a:gd name="T7" fmla="*/ 42 h 1609"/>
                <a:gd name="T8" fmla="*/ 174 w 1607"/>
                <a:gd name="T9" fmla="*/ 28 h 1609"/>
                <a:gd name="T10" fmla="*/ 159 w 1607"/>
                <a:gd name="T11" fmla="*/ 16 h 1609"/>
                <a:gd name="T12" fmla="*/ 142 w 1607"/>
                <a:gd name="T13" fmla="*/ 8 h 1609"/>
                <a:gd name="T14" fmla="*/ 123 w 1607"/>
                <a:gd name="T15" fmla="*/ 2 h 1609"/>
                <a:gd name="T16" fmla="*/ 102 w 1607"/>
                <a:gd name="T17" fmla="*/ 0 h 1609"/>
                <a:gd name="T18" fmla="*/ 82 w 1607"/>
                <a:gd name="T19" fmla="*/ 2 h 1609"/>
                <a:gd name="T20" fmla="*/ 62 w 1607"/>
                <a:gd name="T21" fmla="*/ 8 h 1609"/>
                <a:gd name="T22" fmla="*/ 45 w 1607"/>
                <a:gd name="T23" fmla="*/ 16 h 1609"/>
                <a:gd name="T24" fmla="*/ 30 w 1607"/>
                <a:gd name="T25" fmla="*/ 28 h 1609"/>
                <a:gd name="T26" fmla="*/ 17 w 1607"/>
                <a:gd name="T27" fmla="*/ 42 h 1609"/>
                <a:gd name="T28" fmla="*/ 8 w 1607"/>
                <a:gd name="T29" fmla="*/ 58 h 1609"/>
                <a:gd name="T30" fmla="*/ 2 w 1607"/>
                <a:gd name="T31" fmla="*/ 76 h 1609"/>
                <a:gd name="T32" fmla="*/ 0 w 1607"/>
                <a:gd name="T33" fmla="*/ 95 h 1609"/>
                <a:gd name="T34" fmla="*/ 2 w 1607"/>
                <a:gd name="T35" fmla="*/ 114 h 1609"/>
                <a:gd name="T36" fmla="*/ 8 w 1607"/>
                <a:gd name="T37" fmla="*/ 132 h 1609"/>
                <a:gd name="T38" fmla="*/ 17 w 1607"/>
                <a:gd name="T39" fmla="*/ 148 h 1609"/>
                <a:gd name="T40" fmla="*/ 30 w 1607"/>
                <a:gd name="T41" fmla="*/ 162 h 1609"/>
                <a:gd name="T42" fmla="*/ 45 w 1607"/>
                <a:gd name="T43" fmla="*/ 174 h 1609"/>
                <a:gd name="T44" fmla="*/ 62 w 1607"/>
                <a:gd name="T45" fmla="*/ 183 h 1609"/>
                <a:gd name="T46" fmla="*/ 82 w 1607"/>
                <a:gd name="T47" fmla="*/ 188 h 1609"/>
                <a:gd name="T48" fmla="*/ 102 w 1607"/>
                <a:gd name="T49" fmla="*/ 190 h 1609"/>
                <a:gd name="T50" fmla="*/ 123 w 1607"/>
                <a:gd name="T51" fmla="*/ 188 h 1609"/>
                <a:gd name="T52" fmla="*/ 142 w 1607"/>
                <a:gd name="T53" fmla="*/ 183 h 1609"/>
                <a:gd name="T54" fmla="*/ 159 w 1607"/>
                <a:gd name="T55" fmla="*/ 174 h 1609"/>
                <a:gd name="T56" fmla="*/ 174 w 1607"/>
                <a:gd name="T57" fmla="*/ 162 h 1609"/>
                <a:gd name="T58" fmla="*/ 187 w 1607"/>
                <a:gd name="T59" fmla="*/ 148 h 1609"/>
                <a:gd name="T60" fmla="*/ 196 w 1607"/>
                <a:gd name="T61" fmla="*/ 132 h 1609"/>
                <a:gd name="T62" fmla="*/ 202 w 1607"/>
                <a:gd name="T63" fmla="*/ 114 h 1609"/>
                <a:gd name="T64" fmla="*/ 204 w 1607"/>
                <a:gd name="T65" fmla="*/ 95 h 16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07"/>
                <a:gd name="T100" fmla="*/ 0 h 1609"/>
                <a:gd name="T101" fmla="*/ 1607 w 1607"/>
                <a:gd name="T102" fmla="*/ 1609 h 16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07" h="1609">
                  <a:moveTo>
                    <a:pt x="1607" y="804"/>
                  </a:moveTo>
                  <a:lnTo>
                    <a:pt x="1591" y="641"/>
                  </a:lnTo>
                  <a:lnTo>
                    <a:pt x="1543" y="491"/>
                  </a:lnTo>
                  <a:lnTo>
                    <a:pt x="1470" y="354"/>
                  </a:lnTo>
                  <a:lnTo>
                    <a:pt x="1372" y="235"/>
                  </a:lnTo>
                  <a:lnTo>
                    <a:pt x="1253" y="136"/>
                  </a:lnTo>
                  <a:lnTo>
                    <a:pt x="1116" y="63"/>
                  </a:lnTo>
                  <a:lnTo>
                    <a:pt x="965" y="16"/>
                  </a:lnTo>
                  <a:lnTo>
                    <a:pt x="804" y="0"/>
                  </a:lnTo>
                  <a:lnTo>
                    <a:pt x="642" y="16"/>
                  </a:lnTo>
                  <a:lnTo>
                    <a:pt x="490" y="63"/>
                  </a:lnTo>
                  <a:lnTo>
                    <a:pt x="354" y="136"/>
                  </a:lnTo>
                  <a:lnTo>
                    <a:pt x="235" y="235"/>
                  </a:lnTo>
                  <a:lnTo>
                    <a:pt x="137" y="354"/>
                  </a:lnTo>
                  <a:lnTo>
                    <a:pt x="63" y="491"/>
                  </a:lnTo>
                  <a:lnTo>
                    <a:pt x="16" y="641"/>
                  </a:lnTo>
                  <a:lnTo>
                    <a:pt x="0" y="804"/>
                  </a:lnTo>
                  <a:lnTo>
                    <a:pt x="16" y="966"/>
                  </a:lnTo>
                  <a:lnTo>
                    <a:pt x="63" y="1117"/>
                  </a:lnTo>
                  <a:lnTo>
                    <a:pt x="137" y="1253"/>
                  </a:lnTo>
                  <a:lnTo>
                    <a:pt x="235" y="1372"/>
                  </a:lnTo>
                  <a:lnTo>
                    <a:pt x="354" y="1471"/>
                  </a:lnTo>
                  <a:lnTo>
                    <a:pt x="490" y="1545"/>
                  </a:lnTo>
                  <a:lnTo>
                    <a:pt x="642" y="1591"/>
                  </a:lnTo>
                  <a:lnTo>
                    <a:pt x="804" y="1609"/>
                  </a:lnTo>
                  <a:lnTo>
                    <a:pt x="965" y="1591"/>
                  </a:lnTo>
                  <a:lnTo>
                    <a:pt x="1116" y="1545"/>
                  </a:lnTo>
                  <a:lnTo>
                    <a:pt x="1253" y="1471"/>
                  </a:lnTo>
                  <a:lnTo>
                    <a:pt x="1372" y="1372"/>
                  </a:lnTo>
                  <a:lnTo>
                    <a:pt x="1470" y="1253"/>
                  </a:lnTo>
                  <a:lnTo>
                    <a:pt x="1543" y="1117"/>
                  </a:lnTo>
                  <a:lnTo>
                    <a:pt x="1591" y="966"/>
                  </a:lnTo>
                  <a:lnTo>
                    <a:pt x="1607" y="804"/>
                  </a:lnTo>
                  <a:close/>
                </a:path>
              </a:pathLst>
            </a:custGeom>
            <a:solidFill>
              <a:srgbClr val="FF6600">
                <a:alpha val="50195"/>
              </a:srgbClr>
            </a:solidFill>
            <a:ln w="9525">
              <a:noFill/>
              <a:round/>
              <a:headEnd/>
              <a:tailEnd/>
            </a:ln>
          </p:spPr>
          <p:txBody>
            <a:bodyPr/>
            <a:lstStyle/>
            <a:p>
              <a:endParaRPr lang="cs-CZ"/>
            </a:p>
          </p:txBody>
        </p:sp>
        <p:sp>
          <p:nvSpPr>
            <p:cNvPr id="29778" name="Freeform 89"/>
            <p:cNvSpPr>
              <a:spLocks/>
            </p:cNvSpPr>
            <p:nvPr/>
          </p:nvSpPr>
          <p:spPr bwMode="auto">
            <a:xfrm>
              <a:off x="1689" y="2479"/>
              <a:ext cx="573" cy="553"/>
            </a:xfrm>
            <a:custGeom>
              <a:avLst/>
              <a:gdLst>
                <a:gd name="T0" fmla="*/ 204 w 1607"/>
                <a:gd name="T1" fmla="*/ 95 h 1609"/>
                <a:gd name="T2" fmla="*/ 202 w 1607"/>
                <a:gd name="T3" fmla="*/ 76 h 1609"/>
                <a:gd name="T4" fmla="*/ 196 w 1607"/>
                <a:gd name="T5" fmla="*/ 58 h 1609"/>
                <a:gd name="T6" fmla="*/ 187 w 1607"/>
                <a:gd name="T7" fmla="*/ 42 h 1609"/>
                <a:gd name="T8" fmla="*/ 174 w 1607"/>
                <a:gd name="T9" fmla="*/ 28 h 1609"/>
                <a:gd name="T10" fmla="*/ 159 w 1607"/>
                <a:gd name="T11" fmla="*/ 16 h 1609"/>
                <a:gd name="T12" fmla="*/ 142 w 1607"/>
                <a:gd name="T13" fmla="*/ 8 h 1609"/>
                <a:gd name="T14" fmla="*/ 123 w 1607"/>
                <a:gd name="T15" fmla="*/ 2 h 1609"/>
                <a:gd name="T16" fmla="*/ 102 w 1607"/>
                <a:gd name="T17" fmla="*/ 0 h 1609"/>
                <a:gd name="T18" fmla="*/ 82 w 1607"/>
                <a:gd name="T19" fmla="*/ 2 h 1609"/>
                <a:gd name="T20" fmla="*/ 62 w 1607"/>
                <a:gd name="T21" fmla="*/ 8 h 1609"/>
                <a:gd name="T22" fmla="*/ 45 w 1607"/>
                <a:gd name="T23" fmla="*/ 16 h 1609"/>
                <a:gd name="T24" fmla="*/ 30 w 1607"/>
                <a:gd name="T25" fmla="*/ 28 h 1609"/>
                <a:gd name="T26" fmla="*/ 17 w 1607"/>
                <a:gd name="T27" fmla="*/ 42 h 1609"/>
                <a:gd name="T28" fmla="*/ 8 w 1607"/>
                <a:gd name="T29" fmla="*/ 58 h 1609"/>
                <a:gd name="T30" fmla="*/ 2 w 1607"/>
                <a:gd name="T31" fmla="*/ 76 h 1609"/>
                <a:gd name="T32" fmla="*/ 0 w 1607"/>
                <a:gd name="T33" fmla="*/ 95 h 1609"/>
                <a:gd name="T34" fmla="*/ 2 w 1607"/>
                <a:gd name="T35" fmla="*/ 114 h 1609"/>
                <a:gd name="T36" fmla="*/ 8 w 1607"/>
                <a:gd name="T37" fmla="*/ 132 h 1609"/>
                <a:gd name="T38" fmla="*/ 17 w 1607"/>
                <a:gd name="T39" fmla="*/ 148 h 1609"/>
                <a:gd name="T40" fmla="*/ 30 w 1607"/>
                <a:gd name="T41" fmla="*/ 162 h 1609"/>
                <a:gd name="T42" fmla="*/ 45 w 1607"/>
                <a:gd name="T43" fmla="*/ 174 h 1609"/>
                <a:gd name="T44" fmla="*/ 62 w 1607"/>
                <a:gd name="T45" fmla="*/ 183 h 1609"/>
                <a:gd name="T46" fmla="*/ 82 w 1607"/>
                <a:gd name="T47" fmla="*/ 188 h 1609"/>
                <a:gd name="T48" fmla="*/ 102 w 1607"/>
                <a:gd name="T49" fmla="*/ 190 h 1609"/>
                <a:gd name="T50" fmla="*/ 123 w 1607"/>
                <a:gd name="T51" fmla="*/ 188 h 1609"/>
                <a:gd name="T52" fmla="*/ 142 w 1607"/>
                <a:gd name="T53" fmla="*/ 183 h 1609"/>
                <a:gd name="T54" fmla="*/ 159 w 1607"/>
                <a:gd name="T55" fmla="*/ 174 h 1609"/>
                <a:gd name="T56" fmla="*/ 174 w 1607"/>
                <a:gd name="T57" fmla="*/ 162 h 1609"/>
                <a:gd name="T58" fmla="*/ 187 w 1607"/>
                <a:gd name="T59" fmla="*/ 148 h 1609"/>
                <a:gd name="T60" fmla="*/ 196 w 1607"/>
                <a:gd name="T61" fmla="*/ 132 h 1609"/>
                <a:gd name="T62" fmla="*/ 202 w 1607"/>
                <a:gd name="T63" fmla="*/ 114 h 1609"/>
                <a:gd name="T64" fmla="*/ 204 w 1607"/>
                <a:gd name="T65" fmla="*/ 95 h 1609"/>
                <a:gd name="T66" fmla="*/ 204 w 1607"/>
                <a:gd name="T67" fmla="*/ 95 h 160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07"/>
                <a:gd name="T103" fmla="*/ 0 h 1609"/>
                <a:gd name="T104" fmla="*/ 1607 w 1607"/>
                <a:gd name="T105" fmla="*/ 1609 h 160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07" h="1609">
                  <a:moveTo>
                    <a:pt x="1607" y="804"/>
                  </a:moveTo>
                  <a:lnTo>
                    <a:pt x="1591" y="641"/>
                  </a:lnTo>
                  <a:lnTo>
                    <a:pt x="1543" y="491"/>
                  </a:lnTo>
                  <a:lnTo>
                    <a:pt x="1470" y="354"/>
                  </a:lnTo>
                  <a:lnTo>
                    <a:pt x="1372" y="235"/>
                  </a:lnTo>
                  <a:lnTo>
                    <a:pt x="1253" y="136"/>
                  </a:lnTo>
                  <a:lnTo>
                    <a:pt x="1116" y="63"/>
                  </a:lnTo>
                  <a:lnTo>
                    <a:pt x="965" y="16"/>
                  </a:lnTo>
                  <a:lnTo>
                    <a:pt x="804" y="0"/>
                  </a:lnTo>
                  <a:lnTo>
                    <a:pt x="642" y="16"/>
                  </a:lnTo>
                  <a:lnTo>
                    <a:pt x="490" y="63"/>
                  </a:lnTo>
                  <a:lnTo>
                    <a:pt x="354" y="136"/>
                  </a:lnTo>
                  <a:lnTo>
                    <a:pt x="235" y="235"/>
                  </a:lnTo>
                  <a:lnTo>
                    <a:pt x="137" y="354"/>
                  </a:lnTo>
                  <a:lnTo>
                    <a:pt x="63" y="491"/>
                  </a:lnTo>
                  <a:lnTo>
                    <a:pt x="16" y="641"/>
                  </a:lnTo>
                  <a:lnTo>
                    <a:pt x="0" y="804"/>
                  </a:lnTo>
                  <a:lnTo>
                    <a:pt x="16" y="966"/>
                  </a:lnTo>
                  <a:lnTo>
                    <a:pt x="63" y="1117"/>
                  </a:lnTo>
                  <a:lnTo>
                    <a:pt x="137" y="1253"/>
                  </a:lnTo>
                  <a:lnTo>
                    <a:pt x="235" y="1372"/>
                  </a:lnTo>
                  <a:lnTo>
                    <a:pt x="354" y="1471"/>
                  </a:lnTo>
                  <a:lnTo>
                    <a:pt x="490" y="1545"/>
                  </a:lnTo>
                  <a:lnTo>
                    <a:pt x="642" y="1591"/>
                  </a:lnTo>
                  <a:lnTo>
                    <a:pt x="804" y="1609"/>
                  </a:lnTo>
                  <a:lnTo>
                    <a:pt x="965" y="1591"/>
                  </a:lnTo>
                  <a:lnTo>
                    <a:pt x="1116" y="1545"/>
                  </a:lnTo>
                  <a:lnTo>
                    <a:pt x="1253" y="1471"/>
                  </a:lnTo>
                  <a:lnTo>
                    <a:pt x="1372" y="1372"/>
                  </a:lnTo>
                  <a:lnTo>
                    <a:pt x="1470" y="1253"/>
                  </a:lnTo>
                  <a:lnTo>
                    <a:pt x="1543" y="1117"/>
                  </a:lnTo>
                  <a:lnTo>
                    <a:pt x="1591" y="966"/>
                  </a:lnTo>
                  <a:lnTo>
                    <a:pt x="1607" y="804"/>
                  </a:lnTo>
                </a:path>
              </a:pathLst>
            </a:custGeom>
            <a:noFill/>
            <a:ln w="12700">
              <a:solidFill>
                <a:srgbClr val="000000"/>
              </a:solidFill>
              <a:prstDash val="solid"/>
              <a:round/>
              <a:headEnd/>
              <a:tailEnd/>
            </a:ln>
          </p:spPr>
          <p:txBody>
            <a:bodyPr/>
            <a:lstStyle/>
            <a:p>
              <a:endParaRPr lang="cs-CZ"/>
            </a:p>
          </p:txBody>
        </p:sp>
        <p:sp>
          <p:nvSpPr>
            <p:cNvPr id="29779" name="Freeform 90"/>
            <p:cNvSpPr>
              <a:spLocks/>
            </p:cNvSpPr>
            <p:nvPr/>
          </p:nvSpPr>
          <p:spPr bwMode="auto">
            <a:xfrm>
              <a:off x="1792" y="2638"/>
              <a:ext cx="398" cy="347"/>
            </a:xfrm>
            <a:custGeom>
              <a:avLst/>
              <a:gdLst>
                <a:gd name="T0" fmla="*/ 142 w 1117"/>
                <a:gd name="T1" fmla="*/ 60 h 1008"/>
                <a:gd name="T2" fmla="*/ 140 w 1117"/>
                <a:gd name="T3" fmla="*/ 48 h 1008"/>
                <a:gd name="T4" fmla="*/ 136 w 1117"/>
                <a:gd name="T5" fmla="*/ 36 h 1008"/>
                <a:gd name="T6" fmla="*/ 130 w 1117"/>
                <a:gd name="T7" fmla="*/ 26 h 1008"/>
                <a:gd name="T8" fmla="*/ 121 w 1117"/>
                <a:gd name="T9" fmla="*/ 18 h 1008"/>
                <a:gd name="T10" fmla="*/ 110 w 1117"/>
                <a:gd name="T11" fmla="*/ 10 h 1008"/>
                <a:gd name="T12" fmla="*/ 98 w 1117"/>
                <a:gd name="T13" fmla="*/ 4 h 1008"/>
                <a:gd name="T14" fmla="*/ 85 w 1117"/>
                <a:gd name="T15" fmla="*/ 1 h 1008"/>
                <a:gd name="T16" fmla="*/ 71 w 1117"/>
                <a:gd name="T17" fmla="*/ 0 h 1008"/>
                <a:gd name="T18" fmla="*/ 57 w 1117"/>
                <a:gd name="T19" fmla="*/ 1 h 1008"/>
                <a:gd name="T20" fmla="*/ 43 w 1117"/>
                <a:gd name="T21" fmla="*/ 4 h 1008"/>
                <a:gd name="T22" fmla="*/ 31 w 1117"/>
                <a:gd name="T23" fmla="*/ 10 h 1008"/>
                <a:gd name="T24" fmla="*/ 21 w 1117"/>
                <a:gd name="T25" fmla="*/ 18 h 1008"/>
                <a:gd name="T26" fmla="*/ 12 w 1117"/>
                <a:gd name="T27" fmla="*/ 26 h 1008"/>
                <a:gd name="T28" fmla="*/ 5 w 1117"/>
                <a:gd name="T29" fmla="*/ 36 h 1008"/>
                <a:gd name="T30" fmla="*/ 1 w 1117"/>
                <a:gd name="T31" fmla="*/ 48 h 1008"/>
                <a:gd name="T32" fmla="*/ 0 w 1117"/>
                <a:gd name="T33" fmla="*/ 60 h 1008"/>
                <a:gd name="T34" fmla="*/ 1 w 1117"/>
                <a:gd name="T35" fmla="*/ 72 h 1008"/>
                <a:gd name="T36" fmla="*/ 5 w 1117"/>
                <a:gd name="T37" fmla="*/ 83 h 1008"/>
                <a:gd name="T38" fmla="*/ 12 w 1117"/>
                <a:gd name="T39" fmla="*/ 93 h 1008"/>
                <a:gd name="T40" fmla="*/ 21 w 1117"/>
                <a:gd name="T41" fmla="*/ 102 h 1008"/>
                <a:gd name="T42" fmla="*/ 31 w 1117"/>
                <a:gd name="T43" fmla="*/ 109 h 1008"/>
                <a:gd name="T44" fmla="*/ 43 w 1117"/>
                <a:gd name="T45" fmla="*/ 115 h 1008"/>
                <a:gd name="T46" fmla="*/ 57 w 1117"/>
                <a:gd name="T47" fmla="*/ 118 h 1008"/>
                <a:gd name="T48" fmla="*/ 71 w 1117"/>
                <a:gd name="T49" fmla="*/ 119 h 1008"/>
                <a:gd name="T50" fmla="*/ 85 w 1117"/>
                <a:gd name="T51" fmla="*/ 118 h 1008"/>
                <a:gd name="T52" fmla="*/ 98 w 1117"/>
                <a:gd name="T53" fmla="*/ 115 h 1008"/>
                <a:gd name="T54" fmla="*/ 110 w 1117"/>
                <a:gd name="T55" fmla="*/ 109 h 1008"/>
                <a:gd name="T56" fmla="*/ 121 w 1117"/>
                <a:gd name="T57" fmla="*/ 102 h 1008"/>
                <a:gd name="T58" fmla="*/ 130 w 1117"/>
                <a:gd name="T59" fmla="*/ 93 h 1008"/>
                <a:gd name="T60" fmla="*/ 136 w 1117"/>
                <a:gd name="T61" fmla="*/ 83 h 1008"/>
                <a:gd name="T62" fmla="*/ 140 w 1117"/>
                <a:gd name="T63" fmla="*/ 72 h 1008"/>
                <a:gd name="T64" fmla="*/ 142 w 1117"/>
                <a:gd name="T65" fmla="*/ 60 h 100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17"/>
                <a:gd name="T100" fmla="*/ 0 h 1008"/>
                <a:gd name="T101" fmla="*/ 1117 w 1117"/>
                <a:gd name="T102" fmla="*/ 1008 h 100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17" h="1008">
                  <a:moveTo>
                    <a:pt x="1117" y="504"/>
                  </a:moveTo>
                  <a:lnTo>
                    <a:pt x="1105" y="402"/>
                  </a:lnTo>
                  <a:lnTo>
                    <a:pt x="1073" y="307"/>
                  </a:lnTo>
                  <a:lnTo>
                    <a:pt x="1021" y="222"/>
                  </a:lnTo>
                  <a:lnTo>
                    <a:pt x="953" y="147"/>
                  </a:lnTo>
                  <a:lnTo>
                    <a:pt x="871" y="86"/>
                  </a:lnTo>
                  <a:lnTo>
                    <a:pt x="775" y="39"/>
                  </a:lnTo>
                  <a:lnTo>
                    <a:pt x="671" y="10"/>
                  </a:lnTo>
                  <a:lnTo>
                    <a:pt x="559" y="0"/>
                  </a:lnTo>
                  <a:lnTo>
                    <a:pt x="445" y="10"/>
                  </a:lnTo>
                  <a:lnTo>
                    <a:pt x="341" y="39"/>
                  </a:lnTo>
                  <a:lnTo>
                    <a:pt x="245" y="86"/>
                  </a:lnTo>
                  <a:lnTo>
                    <a:pt x="163" y="147"/>
                  </a:lnTo>
                  <a:lnTo>
                    <a:pt x="95" y="222"/>
                  </a:lnTo>
                  <a:lnTo>
                    <a:pt x="43" y="307"/>
                  </a:lnTo>
                  <a:lnTo>
                    <a:pt x="11" y="402"/>
                  </a:lnTo>
                  <a:lnTo>
                    <a:pt x="0" y="504"/>
                  </a:lnTo>
                  <a:lnTo>
                    <a:pt x="11" y="606"/>
                  </a:lnTo>
                  <a:lnTo>
                    <a:pt x="43" y="700"/>
                  </a:lnTo>
                  <a:lnTo>
                    <a:pt x="95" y="785"/>
                  </a:lnTo>
                  <a:lnTo>
                    <a:pt x="163" y="860"/>
                  </a:lnTo>
                  <a:lnTo>
                    <a:pt x="245" y="922"/>
                  </a:lnTo>
                  <a:lnTo>
                    <a:pt x="341" y="968"/>
                  </a:lnTo>
                  <a:lnTo>
                    <a:pt x="445" y="997"/>
                  </a:lnTo>
                  <a:lnTo>
                    <a:pt x="559" y="1008"/>
                  </a:lnTo>
                  <a:lnTo>
                    <a:pt x="671" y="997"/>
                  </a:lnTo>
                  <a:lnTo>
                    <a:pt x="775" y="968"/>
                  </a:lnTo>
                  <a:lnTo>
                    <a:pt x="871" y="922"/>
                  </a:lnTo>
                  <a:lnTo>
                    <a:pt x="953" y="860"/>
                  </a:lnTo>
                  <a:lnTo>
                    <a:pt x="1021" y="785"/>
                  </a:lnTo>
                  <a:lnTo>
                    <a:pt x="1073" y="700"/>
                  </a:lnTo>
                  <a:lnTo>
                    <a:pt x="1105" y="606"/>
                  </a:lnTo>
                  <a:lnTo>
                    <a:pt x="1117" y="504"/>
                  </a:lnTo>
                  <a:close/>
                </a:path>
              </a:pathLst>
            </a:custGeom>
            <a:solidFill>
              <a:srgbClr val="800000"/>
            </a:solidFill>
            <a:ln w="9525">
              <a:noFill/>
              <a:round/>
              <a:headEnd/>
              <a:tailEnd/>
            </a:ln>
          </p:spPr>
          <p:txBody>
            <a:bodyPr/>
            <a:lstStyle/>
            <a:p>
              <a:endParaRPr lang="cs-CZ"/>
            </a:p>
          </p:txBody>
        </p:sp>
        <p:sp>
          <p:nvSpPr>
            <p:cNvPr id="29780" name="Freeform 91"/>
            <p:cNvSpPr>
              <a:spLocks/>
            </p:cNvSpPr>
            <p:nvPr/>
          </p:nvSpPr>
          <p:spPr bwMode="auto">
            <a:xfrm>
              <a:off x="1792" y="2638"/>
              <a:ext cx="398" cy="347"/>
            </a:xfrm>
            <a:custGeom>
              <a:avLst/>
              <a:gdLst>
                <a:gd name="T0" fmla="*/ 142 w 1117"/>
                <a:gd name="T1" fmla="*/ 60 h 1008"/>
                <a:gd name="T2" fmla="*/ 140 w 1117"/>
                <a:gd name="T3" fmla="*/ 48 h 1008"/>
                <a:gd name="T4" fmla="*/ 136 w 1117"/>
                <a:gd name="T5" fmla="*/ 36 h 1008"/>
                <a:gd name="T6" fmla="*/ 130 w 1117"/>
                <a:gd name="T7" fmla="*/ 26 h 1008"/>
                <a:gd name="T8" fmla="*/ 121 w 1117"/>
                <a:gd name="T9" fmla="*/ 18 h 1008"/>
                <a:gd name="T10" fmla="*/ 110 w 1117"/>
                <a:gd name="T11" fmla="*/ 10 h 1008"/>
                <a:gd name="T12" fmla="*/ 98 w 1117"/>
                <a:gd name="T13" fmla="*/ 4 h 1008"/>
                <a:gd name="T14" fmla="*/ 85 w 1117"/>
                <a:gd name="T15" fmla="*/ 1 h 1008"/>
                <a:gd name="T16" fmla="*/ 71 w 1117"/>
                <a:gd name="T17" fmla="*/ 0 h 1008"/>
                <a:gd name="T18" fmla="*/ 57 w 1117"/>
                <a:gd name="T19" fmla="*/ 1 h 1008"/>
                <a:gd name="T20" fmla="*/ 43 w 1117"/>
                <a:gd name="T21" fmla="*/ 4 h 1008"/>
                <a:gd name="T22" fmla="*/ 31 w 1117"/>
                <a:gd name="T23" fmla="*/ 10 h 1008"/>
                <a:gd name="T24" fmla="*/ 21 w 1117"/>
                <a:gd name="T25" fmla="*/ 18 h 1008"/>
                <a:gd name="T26" fmla="*/ 12 w 1117"/>
                <a:gd name="T27" fmla="*/ 26 h 1008"/>
                <a:gd name="T28" fmla="*/ 5 w 1117"/>
                <a:gd name="T29" fmla="*/ 36 h 1008"/>
                <a:gd name="T30" fmla="*/ 1 w 1117"/>
                <a:gd name="T31" fmla="*/ 48 h 1008"/>
                <a:gd name="T32" fmla="*/ 0 w 1117"/>
                <a:gd name="T33" fmla="*/ 60 h 1008"/>
                <a:gd name="T34" fmla="*/ 1 w 1117"/>
                <a:gd name="T35" fmla="*/ 72 h 1008"/>
                <a:gd name="T36" fmla="*/ 5 w 1117"/>
                <a:gd name="T37" fmla="*/ 83 h 1008"/>
                <a:gd name="T38" fmla="*/ 12 w 1117"/>
                <a:gd name="T39" fmla="*/ 93 h 1008"/>
                <a:gd name="T40" fmla="*/ 21 w 1117"/>
                <a:gd name="T41" fmla="*/ 102 h 1008"/>
                <a:gd name="T42" fmla="*/ 31 w 1117"/>
                <a:gd name="T43" fmla="*/ 109 h 1008"/>
                <a:gd name="T44" fmla="*/ 43 w 1117"/>
                <a:gd name="T45" fmla="*/ 115 h 1008"/>
                <a:gd name="T46" fmla="*/ 57 w 1117"/>
                <a:gd name="T47" fmla="*/ 118 h 1008"/>
                <a:gd name="T48" fmla="*/ 71 w 1117"/>
                <a:gd name="T49" fmla="*/ 119 h 1008"/>
                <a:gd name="T50" fmla="*/ 85 w 1117"/>
                <a:gd name="T51" fmla="*/ 118 h 1008"/>
                <a:gd name="T52" fmla="*/ 98 w 1117"/>
                <a:gd name="T53" fmla="*/ 115 h 1008"/>
                <a:gd name="T54" fmla="*/ 110 w 1117"/>
                <a:gd name="T55" fmla="*/ 109 h 1008"/>
                <a:gd name="T56" fmla="*/ 121 w 1117"/>
                <a:gd name="T57" fmla="*/ 102 h 1008"/>
                <a:gd name="T58" fmla="*/ 130 w 1117"/>
                <a:gd name="T59" fmla="*/ 93 h 1008"/>
                <a:gd name="T60" fmla="*/ 136 w 1117"/>
                <a:gd name="T61" fmla="*/ 83 h 1008"/>
                <a:gd name="T62" fmla="*/ 140 w 1117"/>
                <a:gd name="T63" fmla="*/ 72 h 1008"/>
                <a:gd name="T64" fmla="*/ 142 w 1117"/>
                <a:gd name="T65" fmla="*/ 60 h 1008"/>
                <a:gd name="T66" fmla="*/ 142 w 1117"/>
                <a:gd name="T67" fmla="*/ 60 h 100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17"/>
                <a:gd name="T103" fmla="*/ 0 h 1008"/>
                <a:gd name="T104" fmla="*/ 1117 w 1117"/>
                <a:gd name="T105" fmla="*/ 1008 h 100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17" h="1008">
                  <a:moveTo>
                    <a:pt x="1117" y="504"/>
                  </a:moveTo>
                  <a:lnTo>
                    <a:pt x="1105" y="402"/>
                  </a:lnTo>
                  <a:lnTo>
                    <a:pt x="1073" y="307"/>
                  </a:lnTo>
                  <a:lnTo>
                    <a:pt x="1021" y="222"/>
                  </a:lnTo>
                  <a:lnTo>
                    <a:pt x="953" y="147"/>
                  </a:lnTo>
                  <a:lnTo>
                    <a:pt x="871" y="86"/>
                  </a:lnTo>
                  <a:lnTo>
                    <a:pt x="775" y="39"/>
                  </a:lnTo>
                  <a:lnTo>
                    <a:pt x="671" y="10"/>
                  </a:lnTo>
                  <a:lnTo>
                    <a:pt x="559" y="0"/>
                  </a:lnTo>
                  <a:lnTo>
                    <a:pt x="445" y="10"/>
                  </a:lnTo>
                  <a:lnTo>
                    <a:pt x="341" y="39"/>
                  </a:lnTo>
                  <a:lnTo>
                    <a:pt x="245" y="86"/>
                  </a:lnTo>
                  <a:lnTo>
                    <a:pt x="163" y="147"/>
                  </a:lnTo>
                  <a:lnTo>
                    <a:pt x="95" y="222"/>
                  </a:lnTo>
                  <a:lnTo>
                    <a:pt x="43" y="307"/>
                  </a:lnTo>
                  <a:lnTo>
                    <a:pt x="11" y="402"/>
                  </a:lnTo>
                  <a:lnTo>
                    <a:pt x="0" y="504"/>
                  </a:lnTo>
                  <a:lnTo>
                    <a:pt x="11" y="606"/>
                  </a:lnTo>
                  <a:lnTo>
                    <a:pt x="43" y="700"/>
                  </a:lnTo>
                  <a:lnTo>
                    <a:pt x="95" y="785"/>
                  </a:lnTo>
                  <a:lnTo>
                    <a:pt x="163" y="860"/>
                  </a:lnTo>
                  <a:lnTo>
                    <a:pt x="245" y="922"/>
                  </a:lnTo>
                  <a:lnTo>
                    <a:pt x="341" y="968"/>
                  </a:lnTo>
                  <a:lnTo>
                    <a:pt x="445" y="997"/>
                  </a:lnTo>
                  <a:lnTo>
                    <a:pt x="559" y="1008"/>
                  </a:lnTo>
                  <a:lnTo>
                    <a:pt x="671" y="997"/>
                  </a:lnTo>
                  <a:lnTo>
                    <a:pt x="775" y="968"/>
                  </a:lnTo>
                  <a:lnTo>
                    <a:pt x="871" y="922"/>
                  </a:lnTo>
                  <a:lnTo>
                    <a:pt x="953" y="860"/>
                  </a:lnTo>
                  <a:lnTo>
                    <a:pt x="1021" y="785"/>
                  </a:lnTo>
                  <a:lnTo>
                    <a:pt x="1073" y="700"/>
                  </a:lnTo>
                  <a:lnTo>
                    <a:pt x="1105" y="606"/>
                  </a:lnTo>
                  <a:lnTo>
                    <a:pt x="1117" y="504"/>
                  </a:lnTo>
                </a:path>
              </a:pathLst>
            </a:custGeom>
            <a:noFill/>
            <a:ln w="12700">
              <a:solidFill>
                <a:srgbClr val="800000"/>
              </a:solidFill>
              <a:prstDash val="solid"/>
              <a:round/>
              <a:headEnd/>
              <a:tailEnd/>
            </a:ln>
          </p:spPr>
          <p:txBody>
            <a:bodyPr/>
            <a:lstStyle/>
            <a:p>
              <a:endParaRPr lang="cs-CZ"/>
            </a:p>
          </p:txBody>
        </p:sp>
        <p:sp>
          <p:nvSpPr>
            <p:cNvPr id="29781" name="Rectangle 92"/>
            <p:cNvSpPr>
              <a:spLocks noChangeArrowheads="1"/>
            </p:cNvSpPr>
            <p:nvPr/>
          </p:nvSpPr>
          <p:spPr bwMode="auto">
            <a:xfrm>
              <a:off x="1868" y="2745"/>
              <a:ext cx="212" cy="163"/>
            </a:xfrm>
            <a:prstGeom prst="rect">
              <a:avLst/>
            </a:prstGeom>
            <a:noFill/>
            <a:ln w="9525">
              <a:noFill/>
              <a:miter lim="800000"/>
              <a:headEnd/>
              <a:tailEnd/>
            </a:ln>
          </p:spPr>
          <p:txBody>
            <a:bodyPr wrap="none" lIns="0" tIns="0" rIns="0" bIns="0">
              <a:spAutoFit/>
            </a:bodyPr>
            <a:lstStyle/>
            <a:p>
              <a:r>
                <a:rPr lang="en-GB" altLang="it-IT" sz="1700" b="1">
                  <a:solidFill>
                    <a:srgbClr val="FFFF00"/>
                  </a:solidFill>
                  <a:latin typeface="Arial" pitchFamily="34" charset="0"/>
                </a:rPr>
                <a:t>Tr1</a:t>
              </a:r>
              <a:endParaRPr lang="en-GB" altLang="it-IT" sz="2800" b="1">
                <a:latin typeface="Times New Roman" pitchFamily="18" charset="0"/>
              </a:endParaRPr>
            </a:p>
          </p:txBody>
        </p:sp>
        <p:sp>
          <p:nvSpPr>
            <p:cNvPr id="29782" name="Freeform 93"/>
            <p:cNvSpPr>
              <a:spLocks/>
            </p:cNvSpPr>
            <p:nvPr/>
          </p:nvSpPr>
          <p:spPr bwMode="auto">
            <a:xfrm>
              <a:off x="1924" y="1745"/>
              <a:ext cx="1015" cy="723"/>
            </a:xfrm>
            <a:custGeom>
              <a:avLst/>
              <a:gdLst>
                <a:gd name="T0" fmla="*/ 715 w 1432"/>
                <a:gd name="T1" fmla="*/ 554 h 928"/>
                <a:gd name="T2" fmla="*/ 715 w 1432"/>
                <a:gd name="T3" fmla="*/ 524 h 928"/>
                <a:gd name="T4" fmla="*/ 691 w 1432"/>
                <a:gd name="T5" fmla="*/ 320 h 928"/>
                <a:gd name="T6" fmla="*/ 595 w 1432"/>
                <a:gd name="T7" fmla="*/ 291 h 928"/>
                <a:gd name="T8" fmla="*/ 426 w 1432"/>
                <a:gd name="T9" fmla="*/ 291 h 928"/>
                <a:gd name="T10" fmla="*/ 113 w 1432"/>
                <a:gd name="T11" fmla="*/ 291 h 928"/>
                <a:gd name="T12" fmla="*/ 16 w 1432"/>
                <a:gd name="T13" fmla="*/ 263 h 928"/>
                <a:gd name="T14" fmla="*/ 16 w 1432"/>
                <a:gd name="T15" fmla="*/ 0 h 928"/>
                <a:gd name="T16" fmla="*/ 0 60000 65536"/>
                <a:gd name="T17" fmla="*/ 0 60000 65536"/>
                <a:gd name="T18" fmla="*/ 0 60000 65536"/>
                <a:gd name="T19" fmla="*/ 0 60000 65536"/>
                <a:gd name="T20" fmla="*/ 0 60000 65536"/>
                <a:gd name="T21" fmla="*/ 0 60000 65536"/>
                <a:gd name="T22" fmla="*/ 0 60000 65536"/>
                <a:gd name="T23" fmla="*/ 0 60000 65536"/>
                <a:gd name="T24" fmla="*/ 0 w 1432"/>
                <a:gd name="T25" fmla="*/ 0 h 928"/>
                <a:gd name="T26" fmla="*/ 1432 w 1432"/>
                <a:gd name="T27" fmla="*/ 928 h 9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2" h="928">
                  <a:moveTo>
                    <a:pt x="1424" y="912"/>
                  </a:moveTo>
                  <a:cubicBezTo>
                    <a:pt x="1428" y="920"/>
                    <a:pt x="1432" y="928"/>
                    <a:pt x="1424" y="864"/>
                  </a:cubicBezTo>
                  <a:cubicBezTo>
                    <a:pt x="1416" y="800"/>
                    <a:pt x="1416" y="592"/>
                    <a:pt x="1376" y="528"/>
                  </a:cubicBezTo>
                  <a:cubicBezTo>
                    <a:pt x="1336" y="464"/>
                    <a:pt x="1272" y="488"/>
                    <a:pt x="1184" y="480"/>
                  </a:cubicBezTo>
                  <a:cubicBezTo>
                    <a:pt x="1096" y="472"/>
                    <a:pt x="1008" y="480"/>
                    <a:pt x="848" y="480"/>
                  </a:cubicBezTo>
                  <a:cubicBezTo>
                    <a:pt x="688" y="480"/>
                    <a:pt x="360" y="488"/>
                    <a:pt x="224" y="480"/>
                  </a:cubicBezTo>
                  <a:cubicBezTo>
                    <a:pt x="88" y="472"/>
                    <a:pt x="64" y="512"/>
                    <a:pt x="32" y="432"/>
                  </a:cubicBezTo>
                  <a:cubicBezTo>
                    <a:pt x="0" y="352"/>
                    <a:pt x="16" y="176"/>
                    <a:pt x="32" y="0"/>
                  </a:cubicBezTo>
                </a:path>
              </a:pathLst>
            </a:custGeom>
            <a:noFill/>
            <a:ln w="50800" cap="flat">
              <a:solidFill>
                <a:schemeClr val="tx2"/>
              </a:solidFill>
              <a:prstDash val="sysDot"/>
              <a:round/>
              <a:headEnd/>
              <a:tailEnd type="triangle" w="med" len="med"/>
            </a:ln>
          </p:spPr>
          <p:txBody>
            <a:bodyPr wrap="none" anchor="ctr"/>
            <a:lstStyle/>
            <a:p>
              <a:endParaRPr lang="cs-CZ"/>
            </a:p>
          </p:txBody>
        </p:sp>
        <p:sp>
          <p:nvSpPr>
            <p:cNvPr id="29783" name="Rectangle 94"/>
            <p:cNvSpPr>
              <a:spLocks noChangeArrowheads="1"/>
            </p:cNvSpPr>
            <p:nvPr/>
          </p:nvSpPr>
          <p:spPr bwMode="auto">
            <a:xfrm>
              <a:off x="3176" y="2936"/>
              <a:ext cx="448" cy="230"/>
            </a:xfrm>
            <a:prstGeom prst="rect">
              <a:avLst/>
            </a:prstGeom>
            <a:noFill/>
            <a:ln w="9525">
              <a:noFill/>
              <a:miter lim="800000"/>
              <a:headEnd/>
              <a:tailEnd/>
            </a:ln>
          </p:spPr>
          <p:txBody>
            <a:bodyPr wrap="none" lIns="0" tIns="0" rIns="0" bIns="0">
              <a:spAutoFit/>
            </a:bodyPr>
            <a:lstStyle/>
            <a:p>
              <a:r>
                <a:rPr lang="en-GB" altLang="it-IT" b="1">
                  <a:solidFill>
                    <a:schemeClr val="tx2"/>
                  </a:solidFill>
                  <a:latin typeface="Arial" pitchFamily="34" charset="0"/>
                </a:rPr>
                <a:t>IL-10</a:t>
              </a:r>
              <a:endParaRPr lang="en-GB" altLang="it-IT">
                <a:solidFill>
                  <a:schemeClr val="tx2"/>
                </a:solidFill>
                <a:latin typeface="Times New Roman" pitchFamily="18" charset="0"/>
              </a:endParaRPr>
            </a:p>
          </p:txBody>
        </p:sp>
        <p:sp>
          <p:nvSpPr>
            <p:cNvPr id="29784" name="Freeform 95"/>
            <p:cNvSpPr>
              <a:spLocks/>
            </p:cNvSpPr>
            <p:nvPr/>
          </p:nvSpPr>
          <p:spPr bwMode="auto">
            <a:xfrm>
              <a:off x="2466" y="2580"/>
              <a:ext cx="356" cy="229"/>
            </a:xfrm>
            <a:custGeom>
              <a:avLst/>
              <a:gdLst>
                <a:gd name="T0" fmla="*/ 0 w 1587"/>
                <a:gd name="T1" fmla="*/ 68 h 776"/>
                <a:gd name="T2" fmla="*/ 24 w 1587"/>
                <a:gd name="T3" fmla="*/ 68 h 776"/>
                <a:gd name="T4" fmla="*/ 40 w 1587"/>
                <a:gd name="T5" fmla="*/ 0 h 776"/>
                <a:gd name="T6" fmla="*/ 80 w 1587"/>
                <a:gd name="T7" fmla="*/ 0 h 776"/>
                <a:gd name="T8" fmla="*/ 0 60000 65536"/>
                <a:gd name="T9" fmla="*/ 0 60000 65536"/>
                <a:gd name="T10" fmla="*/ 0 60000 65536"/>
                <a:gd name="T11" fmla="*/ 0 60000 65536"/>
                <a:gd name="T12" fmla="*/ 0 w 1587"/>
                <a:gd name="T13" fmla="*/ 0 h 776"/>
                <a:gd name="T14" fmla="*/ 1587 w 1587"/>
                <a:gd name="T15" fmla="*/ 776 h 776"/>
              </a:gdLst>
              <a:ahLst/>
              <a:cxnLst>
                <a:cxn ang="T8">
                  <a:pos x="T0" y="T1"/>
                </a:cxn>
                <a:cxn ang="T9">
                  <a:pos x="T2" y="T3"/>
                </a:cxn>
                <a:cxn ang="T10">
                  <a:pos x="T4" y="T5"/>
                </a:cxn>
                <a:cxn ang="T11">
                  <a:pos x="T6" y="T7"/>
                </a:cxn>
              </a:cxnLst>
              <a:rect l="T12" t="T13" r="T14" b="T15"/>
              <a:pathLst>
                <a:path w="1587" h="776">
                  <a:moveTo>
                    <a:pt x="0" y="776"/>
                  </a:moveTo>
                  <a:lnTo>
                    <a:pt x="473" y="776"/>
                  </a:lnTo>
                  <a:lnTo>
                    <a:pt x="794" y="0"/>
                  </a:lnTo>
                  <a:lnTo>
                    <a:pt x="1587" y="0"/>
                  </a:lnTo>
                </a:path>
              </a:pathLst>
            </a:custGeom>
            <a:noFill/>
            <a:ln w="38100">
              <a:solidFill>
                <a:schemeClr val="tx2"/>
              </a:solidFill>
              <a:prstDash val="solid"/>
              <a:round/>
              <a:headEnd/>
              <a:tailEnd/>
            </a:ln>
          </p:spPr>
          <p:txBody>
            <a:bodyPr/>
            <a:lstStyle/>
            <a:p>
              <a:endParaRPr lang="cs-CZ"/>
            </a:p>
          </p:txBody>
        </p:sp>
        <p:sp>
          <p:nvSpPr>
            <p:cNvPr id="29785" name="Freeform 96"/>
            <p:cNvSpPr>
              <a:spLocks/>
            </p:cNvSpPr>
            <p:nvPr/>
          </p:nvSpPr>
          <p:spPr bwMode="auto">
            <a:xfrm>
              <a:off x="2792" y="2537"/>
              <a:ext cx="88" cy="85"/>
            </a:xfrm>
            <a:custGeom>
              <a:avLst/>
              <a:gdLst>
                <a:gd name="T0" fmla="*/ 0 w 289"/>
                <a:gd name="T1" fmla="*/ 0 h 289"/>
                <a:gd name="T2" fmla="*/ 27 w 289"/>
                <a:gd name="T3" fmla="*/ 13 h 289"/>
                <a:gd name="T4" fmla="*/ 0 w 289"/>
                <a:gd name="T5" fmla="*/ 25 h 289"/>
                <a:gd name="T6" fmla="*/ 9 w 289"/>
                <a:gd name="T7" fmla="*/ 13 h 289"/>
                <a:gd name="T8" fmla="*/ 0 w 289"/>
                <a:gd name="T9" fmla="*/ 0 h 289"/>
                <a:gd name="T10" fmla="*/ 0 60000 65536"/>
                <a:gd name="T11" fmla="*/ 0 60000 65536"/>
                <a:gd name="T12" fmla="*/ 0 60000 65536"/>
                <a:gd name="T13" fmla="*/ 0 60000 65536"/>
                <a:gd name="T14" fmla="*/ 0 60000 65536"/>
                <a:gd name="T15" fmla="*/ 0 w 289"/>
                <a:gd name="T16" fmla="*/ 0 h 289"/>
                <a:gd name="T17" fmla="*/ 289 w 289"/>
                <a:gd name="T18" fmla="*/ 289 h 289"/>
              </a:gdLst>
              <a:ahLst/>
              <a:cxnLst>
                <a:cxn ang="T10">
                  <a:pos x="T0" y="T1"/>
                </a:cxn>
                <a:cxn ang="T11">
                  <a:pos x="T2" y="T3"/>
                </a:cxn>
                <a:cxn ang="T12">
                  <a:pos x="T4" y="T5"/>
                </a:cxn>
                <a:cxn ang="T13">
                  <a:pos x="T6" y="T7"/>
                </a:cxn>
                <a:cxn ang="T14">
                  <a:pos x="T8" y="T9"/>
                </a:cxn>
              </a:cxnLst>
              <a:rect l="T15" t="T16" r="T17" b="T18"/>
              <a:pathLst>
                <a:path w="289" h="289">
                  <a:moveTo>
                    <a:pt x="0" y="0"/>
                  </a:moveTo>
                  <a:lnTo>
                    <a:pt x="289" y="145"/>
                  </a:lnTo>
                  <a:lnTo>
                    <a:pt x="0" y="289"/>
                  </a:lnTo>
                  <a:lnTo>
                    <a:pt x="97" y="145"/>
                  </a:lnTo>
                  <a:lnTo>
                    <a:pt x="0" y="0"/>
                  </a:lnTo>
                  <a:close/>
                </a:path>
              </a:pathLst>
            </a:custGeom>
            <a:solidFill>
              <a:schemeClr val="tx2"/>
            </a:solidFill>
            <a:ln w="9525">
              <a:solidFill>
                <a:schemeClr val="tx2"/>
              </a:solidFill>
              <a:round/>
              <a:headEnd/>
              <a:tailEnd/>
            </a:ln>
          </p:spPr>
          <p:txBody>
            <a:bodyPr/>
            <a:lstStyle/>
            <a:p>
              <a:endParaRPr lang="cs-CZ"/>
            </a:p>
          </p:txBody>
        </p:sp>
        <p:sp>
          <p:nvSpPr>
            <p:cNvPr id="29786" name="Freeform 97"/>
            <p:cNvSpPr>
              <a:spLocks/>
            </p:cNvSpPr>
            <p:nvPr/>
          </p:nvSpPr>
          <p:spPr bwMode="auto">
            <a:xfrm>
              <a:off x="2333" y="2808"/>
              <a:ext cx="751" cy="230"/>
            </a:xfrm>
            <a:custGeom>
              <a:avLst/>
              <a:gdLst>
                <a:gd name="T0" fmla="*/ 0 w 1587"/>
                <a:gd name="T1" fmla="*/ 0 h 777"/>
                <a:gd name="T2" fmla="*/ 106 w 1587"/>
                <a:gd name="T3" fmla="*/ 0 h 777"/>
                <a:gd name="T4" fmla="*/ 178 w 1587"/>
                <a:gd name="T5" fmla="*/ 68 h 777"/>
                <a:gd name="T6" fmla="*/ 355 w 1587"/>
                <a:gd name="T7" fmla="*/ 68 h 777"/>
                <a:gd name="T8" fmla="*/ 0 60000 65536"/>
                <a:gd name="T9" fmla="*/ 0 60000 65536"/>
                <a:gd name="T10" fmla="*/ 0 60000 65536"/>
                <a:gd name="T11" fmla="*/ 0 60000 65536"/>
                <a:gd name="T12" fmla="*/ 0 w 1587"/>
                <a:gd name="T13" fmla="*/ 0 h 777"/>
                <a:gd name="T14" fmla="*/ 1587 w 1587"/>
                <a:gd name="T15" fmla="*/ 777 h 777"/>
              </a:gdLst>
              <a:ahLst/>
              <a:cxnLst>
                <a:cxn ang="T8">
                  <a:pos x="T0" y="T1"/>
                </a:cxn>
                <a:cxn ang="T9">
                  <a:pos x="T2" y="T3"/>
                </a:cxn>
                <a:cxn ang="T10">
                  <a:pos x="T4" y="T5"/>
                </a:cxn>
                <a:cxn ang="T11">
                  <a:pos x="T6" y="T7"/>
                </a:cxn>
              </a:cxnLst>
              <a:rect l="T12" t="T13" r="T14" b="T15"/>
              <a:pathLst>
                <a:path w="1587" h="777">
                  <a:moveTo>
                    <a:pt x="0" y="0"/>
                  </a:moveTo>
                  <a:lnTo>
                    <a:pt x="473" y="0"/>
                  </a:lnTo>
                  <a:lnTo>
                    <a:pt x="794" y="777"/>
                  </a:lnTo>
                  <a:lnTo>
                    <a:pt x="1587" y="777"/>
                  </a:lnTo>
                </a:path>
              </a:pathLst>
            </a:custGeom>
            <a:noFill/>
            <a:ln w="38100">
              <a:solidFill>
                <a:schemeClr val="tx2"/>
              </a:solidFill>
              <a:prstDash val="solid"/>
              <a:round/>
              <a:headEnd/>
              <a:tailEnd/>
            </a:ln>
          </p:spPr>
          <p:txBody>
            <a:bodyPr/>
            <a:lstStyle/>
            <a:p>
              <a:endParaRPr lang="cs-CZ"/>
            </a:p>
          </p:txBody>
        </p:sp>
        <p:sp>
          <p:nvSpPr>
            <p:cNvPr id="29787" name="Freeform 98"/>
            <p:cNvSpPr>
              <a:spLocks/>
            </p:cNvSpPr>
            <p:nvPr/>
          </p:nvSpPr>
          <p:spPr bwMode="auto">
            <a:xfrm>
              <a:off x="3047" y="2995"/>
              <a:ext cx="89" cy="85"/>
            </a:xfrm>
            <a:custGeom>
              <a:avLst/>
              <a:gdLst>
                <a:gd name="T0" fmla="*/ 0 w 289"/>
                <a:gd name="T1" fmla="*/ 0 h 289"/>
                <a:gd name="T2" fmla="*/ 27 w 289"/>
                <a:gd name="T3" fmla="*/ 13 h 289"/>
                <a:gd name="T4" fmla="*/ 0 w 289"/>
                <a:gd name="T5" fmla="*/ 25 h 289"/>
                <a:gd name="T6" fmla="*/ 9 w 289"/>
                <a:gd name="T7" fmla="*/ 13 h 289"/>
                <a:gd name="T8" fmla="*/ 0 w 289"/>
                <a:gd name="T9" fmla="*/ 0 h 289"/>
                <a:gd name="T10" fmla="*/ 0 60000 65536"/>
                <a:gd name="T11" fmla="*/ 0 60000 65536"/>
                <a:gd name="T12" fmla="*/ 0 60000 65536"/>
                <a:gd name="T13" fmla="*/ 0 60000 65536"/>
                <a:gd name="T14" fmla="*/ 0 60000 65536"/>
                <a:gd name="T15" fmla="*/ 0 w 289"/>
                <a:gd name="T16" fmla="*/ 0 h 289"/>
                <a:gd name="T17" fmla="*/ 289 w 289"/>
                <a:gd name="T18" fmla="*/ 289 h 289"/>
              </a:gdLst>
              <a:ahLst/>
              <a:cxnLst>
                <a:cxn ang="T10">
                  <a:pos x="T0" y="T1"/>
                </a:cxn>
                <a:cxn ang="T11">
                  <a:pos x="T2" y="T3"/>
                </a:cxn>
                <a:cxn ang="T12">
                  <a:pos x="T4" y="T5"/>
                </a:cxn>
                <a:cxn ang="T13">
                  <a:pos x="T6" y="T7"/>
                </a:cxn>
                <a:cxn ang="T14">
                  <a:pos x="T8" y="T9"/>
                </a:cxn>
              </a:cxnLst>
              <a:rect l="T15" t="T16" r="T17" b="T18"/>
              <a:pathLst>
                <a:path w="289" h="289">
                  <a:moveTo>
                    <a:pt x="0" y="0"/>
                  </a:moveTo>
                  <a:lnTo>
                    <a:pt x="289" y="145"/>
                  </a:lnTo>
                  <a:lnTo>
                    <a:pt x="0" y="289"/>
                  </a:lnTo>
                  <a:lnTo>
                    <a:pt x="97" y="145"/>
                  </a:lnTo>
                  <a:lnTo>
                    <a:pt x="0" y="0"/>
                  </a:lnTo>
                  <a:close/>
                </a:path>
              </a:pathLst>
            </a:custGeom>
            <a:solidFill>
              <a:schemeClr val="tx2"/>
            </a:solidFill>
            <a:ln w="9525">
              <a:solidFill>
                <a:schemeClr val="tx2"/>
              </a:solidFill>
              <a:round/>
              <a:headEnd/>
              <a:tailEnd/>
            </a:ln>
          </p:spPr>
          <p:txBody>
            <a:bodyPr/>
            <a:lstStyle/>
            <a:p>
              <a:endParaRPr lang="cs-CZ"/>
            </a:p>
          </p:txBody>
        </p:sp>
        <p:sp>
          <p:nvSpPr>
            <p:cNvPr id="29788" name="Rectangle 99"/>
            <p:cNvSpPr>
              <a:spLocks noChangeArrowheads="1"/>
            </p:cNvSpPr>
            <p:nvPr/>
          </p:nvSpPr>
          <p:spPr bwMode="auto">
            <a:xfrm>
              <a:off x="2880" y="2475"/>
              <a:ext cx="436" cy="230"/>
            </a:xfrm>
            <a:prstGeom prst="rect">
              <a:avLst/>
            </a:prstGeom>
            <a:noFill/>
            <a:ln w="9525">
              <a:noFill/>
              <a:miter lim="800000"/>
              <a:headEnd/>
              <a:tailEnd/>
            </a:ln>
          </p:spPr>
          <p:txBody>
            <a:bodyPr wrap="none" lIns="0" tIns="0" rIns="0" bIns="0">
              <a:spAutoFit/>
            </a:bodyPr>
            <a:lstStyle/>
            <a:p>
              <a:r>
                <a:rPr lang="en-GB" altLang="it-IT" b="1">
                  <a:solidFill>
                    <a:schemeClr val="tx2"/>
                  </a:solidFill>
                  <a:latin typeface="Arial" pitchFamily="34" charset="0"/>
                </a:rPr>
                <a:t>TGF</a:t>
              </a:r>
              <a:r>
                <a:rPr lang="en-GB" altLang="it-IT" sz="2000" b="1">
                  <a:solidFill>
                    <a:schemeClr val="tx2"/>
                  </a:solidFill>
                  <a:latin typeface="Arial" pitchFamily="34" charset="0"/>
                </a:rPr>
                <a:t>-</a:t>
              </a:r>
              <a:endParaRPr lang="en-GB" altLang="it-IT">
                <a:solidFill>
                  <a:schemeClr val="tx2"/>
                </a:solidFill>
                <a:latin typeface="Times New Roman" pitchFamily="18" charset="0"/>
              </a:endParaRPr>
            </a:p>
          </p:txBody>
        </p:sp>
        <p:sp>
          <p:nvSpPr>
            <p:cNvPr id="29789" name="Rectangle 100"/>
            <p:cNvSpPr>
              <a:spLocks noChangeArrowheads="1"/>
            </p:cNvSpPr>
            <p:nvPr/>
          </p:nvSpPr>
          <p:spPr bwMode="auto">
            <a:xfrm>
              <a:off x="3333" y="2455"/>
              <a:ext cx="105" cy="230"/>
            </a:xfrm>
            <a:prstGeom prst="rect">
              <a:avLst/>
            </a:prstGeom>
            <a:noFill/>
            <a:ln w="9525">
              <a:noFill/>
              <a:miter lim="800000"/>
              <a:headEnd/>
              <a:tailEnd/>
            </a:ln>
          </p:spPr>
          <p:txBody>
            <a:bodyPr wrap="none" lIns="0" tIns="0" rIns="0" bIns="0">
              <a:spAutoFit/>
            </a:bodyPr>
            <a:lstStyle/>
            <a:p>
              <a:r>
                <a:rPr lang="en-GB" altLang="it-IT" b="1">
                  <a:solidFill>
                    <a:schemeClr val="tx2"/>
                  </a:solidFill>
                  <a:latin typeface="Symbol" pitchFamily="18" charset="2"/>
                </a:rPr>
                <a:t>b</a:t>
              </a:r>
              <a:endParaRPr lang="en-GB" altLang="it-IT">
                <a:solidFill>
                  <a:schemeClr val="tx2"/>
                </a:solidFill>
                <a:latin typeface="Times New Roman" pitchFamily="18" charset="0"/>
              </a:endParaRPr>
            </a:p>
          </p:txBody>
        </p:sp>
        <p:sp>
          <p:nvSpPr>
            <p:cNvPr id="29790" name="Freeform 101"/>
            <p:cNvSpPr>
              <a:spLocks/>
            </p:cNvSpPr>
            <p:nvPr/>
          </p:nvSpPr>
          <p:spPr bwMode="auto">
            <a:xfrm>
              <a:off x="2056" y="1745"/>
              <a:ext cx="1485" cy="1148"/>
            </a:xfrm>
            <a:custGeom>
              <a:avLst/>
              <a:gdLst>
                <a:gd name="T0" fmla="*/ 1532 w 1432"/>
                <a:gd name="T1" fmla="*/ 1395 h 928"/>
                <a:gd name="T2" fmla="*/ 1532 w 1432"/>
                <a:gd name="T3" fmla="*/ 1322 h 928"/>
                <a:gd name="T4" fmla="*/ 1480 w 1432"/>
                <a:gd name="T5" fmla="*/ 808 h 928"/>
                <a:gd name="T6" fmla="*/ 1273 w 1432"/>
                <a:gd name="T7" fmla="*/ 735 h 928"/>
                <a:gd name="T8" fmla="*/ 912 w 1432"/>
                <a:gd name="T9" fmla="*/ 735 h 928"/>
                <a:gd name="T10" fmla="*/ 241 w 1432"/>
                <a:gd name="T11" fmla="*/ 735 h 928"/>
                <a:gd name="T12" fmla="*/ 34 w 1432"/>
                <a:gd name="T13" fmla="*/ 661 h 928"/>
                <a:gd name="T14" fmla="*/ 34 w 1432"/>
                <a:gd name="T15" fmla="*/ 0 h 928"/>
                <a:gd name="T16" fmla="*/ 0 60000 65536"/>
                <a:gd name="T17" fmla="*/ 0 60000 65536"/>
                <a:gd name="T18" fmla="*/ 0 60000 65536"/>
                <a:gd name="T19" fmla="*/ 0 60000 65536"/>
                <a:gd name="T20" fmla="*/ 0 60000 65536"/>
                <a:gd name="T21" fmla="*/ 0 60000 65536"/>
                <a:gd name="T22" fmla="*/ 0 60000 65536"/>
                <a:gd name="T23" fmla="*/ 0 60000 65536"/>
                <a:gd name="T24" fmla="*/ 0 w 1432"/>
                <a:gd name="T25" fmla="*/ 0 h 928"/>
                <a:gd name="T26" fmla="*/ 1432 w 1432"/>
                <a:gd name="T27" fmla="*/ 928 h 9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2" h="928">
                  <a:moveTo>
                    <a:pt x="1424" y="912"/>
                  </a:moveTo>
                  <a:cubicBezTo>
                    <a:pt x="1428" y="920"/>
                    <a:pt x="1432" y="928"/>
                    <a:pt x="1424" y="864"/>
                  </a:cubicBezTo>
                  <a:cubicBezTo>
                    <a:pt x="1416" y="800"/>
                    <a:pt x="1416" y="592"/>
                    <a:pt x="1376" y="528"/>
                  </a:cubicBezTo>
                  <a:cubicBezTo>
                    <a:pt x="1336" y="464"/>
                    <a:pt x="1272" y="488"/>
                    <a:pt x="1184" y="480"/>
                  </a:cubicBezTo>
                  <a:cubicBezTo>
                    <a:pt x="1096" y="472"/>
                    <a:pt x="1008" y="480"/>
                    <a:pt x="848" y="480"/>
                  </a:cubicBezTo>
                  <a:cubicBezTo>
                    <a:pt x="688" y="480"/>
                    <a:pt x="360" y="488"/>
                    <a:pt x="224" y="480"/>
                  </a:cubicBezTo>
                  <a:cubicBezTo>
                    <a:pt x="88" y="472"/>
                    <a:pt x="64" y="512"/>
                    <a:pt x="32" y="432"/>
                  </a:cubicBezTo>
                  <a:cubicBezTo>
                    <a:pt x="0" y="352"/>
                    <a:pt x="16" y="176"/>
                    <a:pt x="32" y="0"/>
                  </a:cubicBezTo>
                </a:path>
              </a:pathLst>
            </a:custGeom>
            <a:noFill/>
            <a:ln w="50800" cap="flat">
              <a:solidFill>
                <a:schemeClr val="tx2"/>
              </a:solidFill>
              <a:prstDash val="sysDot"/>
              <a:round/>
              <a:headEnd/>
              <a:tailEnd type="triangle" w="med" len="med"/>
            </a:ln>
          </p:spPr>
          <p:txBody>
            <a:bodyPr wrap="none" anchor="ctr"/>
            <a:lstStyle/>
            <a:p>
              <a:endParaRPr lang="cs-CZ"/>
            </a:p>
          </p:txBody>
        </p:sp>
        <p:sp>
          <p:nvSpPr>
            <p:cNvPr id="29791" name="Rectangle 102"/>
            <p:cNvSpPr>
              <a:spLocks noChangeArrowheads="1"/>
            </p:cNvSpPr>
            <p:nvPr/>
          </p:nvSpPr>
          <p:spPr bwMode="auto">
            <a:xfrm>
              <a:off x="2324" y="1928"/>
              <a:ext cx="213" cy="442"/>
            </a:xfrm>
            <a:prstGeom prst="rect">
              <a:avLst/>
            </a:prstGeom>
            <a:noFill/>
            <a:ln w="9525">
              <a:noFill/>
              <a:miter lim="800000"/>
              <a:headEnd/>
              <a:tailEnd/>
            </a:ln>
          </p:spPr>
          <p:txBody>
            <a:bodyPr>
              <a:spAutoFit/>
            </a:bodyPr>
            <a:lstStyle/>
            <a:p>
              <a:pPr eaLnBrk="1" hangingPunct="1"/>
              <a:r>
                <a:rPr lang="en-GB" altLang="it-IT" sz="4000" b="1">
                  <a:solidFill>
                    <a:schemeClr val="tx2"/>
                  </a:solidFill>
                  <a:latin typeface="Arial" pitchFamily="34" charset="0"/>
                </a:rPr>
                <a:t>-</a:t>
              </a:r>
            </a:p>
          </p:txBody>
        </p:sp>
        <p:sp>
          <p:nvSpPr>
            <p:cNvPr id="29792" name="Rectangle 103"/>
            <p:cNvSpPr>
              <a:spLocks noChangeArrowheads="1"/>
            </p:cNvSpPr>
            <p:nvPr/>
          </p:nvSpPr>
          <p:spPr bwMode="auto">
            <a:xfrm>
              <a:off x="2489" y="2170"/>
              <a:ext cx="212" cy="442"/>
            </a:xfrm>
            <a:prstGeom prst="rect">
              <a:avLst/>
            </a:prstGeom>
            <a:noFill/>
            <a:ln w="9525">
              <a:noFill/>
              <a:miter lim="800000"/>
              <a:headEnd/>
              <a:tailEnd/>
            </a:ln>
          </p:spPr>
          <p:txBody>
            <a:bodyPr>
              <a:spAutoFit/>
            </a:bodyPr>
            <a:lstStyle/>
            <a:p>
              <a:pPr eaLnBrk="1" hangingPunct="1"/>
              <a:r>
                <a:rPr lang="en-GB" altLang="it-IT" sz="4000" b="1">
                  <a:solidFill>
                    <a:schemeClr val="tx2"/>
                  </a:solidFill>
                  <a:latin typeface="Arial" pitchFamily="34" charset="0"/>
                </a:rPr>
                <a:t>-</a:t>
              </a:r>
            </a:p>
          </p:txBody>
        </p:sp>
        <p:sp>
          <p:nvSpPr>
            <p:cNvPr id="29793" name="Line 104"/>
            <p:cNvSpPr>
              <a:spLocks noChangeShapeType="1"/>
            </p:cNvSpPr>
            <p:nvPr/>
          </p:nvSpPr>
          <p:spPr bwMode="auto">
            <a:xfrm>
              <a:off x="1287" y="2387"/>
              <a:ext cx="375" cy="337"/>
            </a:xfrm>
            <a:prstGeom prst="line">
              <a:avLst/>
            </a:prstGeom>
            <a:noFill/>
            <a:ln w="38100">
              <a:solidFill>
                <a:schemeClr val="tx1"/>
              </a:solidFill>
              <a:round/>
              <a:headEnd/>
              <a:tailEnd type="triangle" w="med" len="med"/>
            </a:ln>
          </p:spPr>
          <p:txBody>
            <a:bodyPr wrap="none" anchor="ctr"/>
            <a:lstStyle/>
            <a:p>
              <a:endParaRPr lang="cs-CZ"/>
            </a:p>
          </p:txBody>
        </p:sp>
        <p:sp>
          <p:nvSpPr>
            <p:cNvPr id="29794" name="Freeform 105"/>
            <p:cNvSpPr>
              <a:spLocks/>
            </p:cNvSpPr>
            <p:nvPr/>
          </p:nvSpPr>
          <p:spPr bwMode="auto">
            <a:xfrm>
              <a:off x="3657" y="3043"/>
              <a:ext cx="442" cy="170"/>
            </a:xfrm>
            <a:custGeom>
              <a:avLst/>
              <a:gdLst>
                <a:gd name="T0" fmla="*/ 0 w 480"/>
                <a:gd name="T1" fmla="*/ 0 h 192"/>
                <a:gd name="T2" fmla="*/ 244 w 480"/>
                <a:gd name="T3" fmla="*/ 38 h 192"/>
                <a:gd name="T4" fmla="*/ 407 w 480"/>
                <a:gd name="T5" fmla="*/ 151 h 192"/>
                <a:gd name="T6" fmla="*/ 0 60000 65536"/>
                <a:gd name="T7" fmla="*/ 0 60000 65536"/>
                <a:gd name="T8" fmla="*/ 0 60000 65536"/>
                <a:gd name="T9" fmla="*/ 0 w 480"/>
                <a:gd name="T10" fmla="*/ 0 h 192"/>
                <a:gd name="T11" fmla="*/ 480 w 480"/>
                <a:gd name="T12" fmla="*/ 192 h 192"/>
              </a:gdLst>
              <a:ahLst/>
              <a:cxnLst>
                <a:cxn ang="T6">
                  <a:pos x="T0" y="T1"/>
                </a:cxn>
                <a:cxn ang="T7">
                  <a:pos x="T2" y="T3"/>
                </a:cxn>
                <a:cxn ang="T8">
                  <a:pos x="T4" y="T5"/>
                </a:cxn>
              </a:cxnLst>
              <a:rect l="T9" t="T10" r="T11" b="T12"/>
              <a:pathLst>
                <a:path w="480" h="192">
                  <a:moveTo>
                    <a:pt x="0" y="0"/>
                  </a:moveTo>
                  <a:cubicBezTo>
                    <a:pt x="104" y="8"/>
                    <a:pt x="208" y="16"/>
                    <a:pt x="288" y="48"/>
                  </a:cubicBezTo>
                  <a:cubicBezTo>
                    <a:pt x="368" y="80"/>
                    <a:pt x="448" y="168"/>
                    <a:pt x="480" y="192"/>
                  </a:cubicBezTo>
                </a:path>
              </a:pathLst>
            </a:custGeom>
            <a:noFill/>
            <a:ln w="44450" cap="flat">
              <a:solidFill>
                <a:schemeClr val="tx2"/>
              </a:solidFill>
              <a:prstDash val="solid"/>
              <a:round/>
              <a:headEnd/>
              <a:tailEnd type="triangle" w="med" len="med"/>
            </a:ln>
          </p:spPr>
          <p:txBody>
            <a:bodyPr/>
            <a:lstStyle/>
            <a:p>
              <a:endParaRPr lang="cs-CZ"/>
            </a:p>
          </p:txBody>
        </p:sp>
        <p:sp>
          <p:nvSpPr>
            <p:cNvPr id="29795" name="Rectangle 106"/>
            <p:cNvSpPr>
              <a:spLocks noChangeArrowheads="1"/>
            </p:cNvSpPr>
            <p:nvPr/>
          </p:nvSpPr>
          <p:spPr bwMode="auto">
            <a:xfrm>
              <a:off x="3677" y="3043"/>
              <a:ext cx="213" cy="327"/>
            </a:xfrm>
            <a:prstGeom prst="rect">
              <a:avLst/>
            </a:prstGeom>
            <a:noFill/>
            <a:ln w="9525">
              <a:noFill/>
              <a:miter lim="800000"/>
              <a:headEnd/>
              <a:tailEnd/>
            </a:ln>
          </p:spPr>
          <p:txBody>
            <a:bodyPr>
              <a:spAutoFit/>
            </a:bodyPr>
            <a:lstStyle/>
            <a:p>
              <a:pPr eaLnBrk="1" hangingPunct="1"/>
              <a:r>
                <a:rPr lang="en-GB" altLang="it-IT" sz="2800" b="1">
                  <a:solidFill>
                    <a:schemeClr val="tx2"/>
                  </a:solidFill>
                  <a:latin typeface="Arial" pitchFamily="34" charset="0"/>
                </a:rPr>
                <a:t>+</a:t>
              </a:r>
            </a:p>
          </p:txBody>
        </p:sp>
        <p:sp>
          <p:nvSpPr>
            <p:cNvPr id="29796" name="Freeform 107"/>
            <p:cNvSpPr>
              <a:spLocks/>
            </p:cNvSpPr>
            <p:nvPr/>
          </p:nvSpPr>
          <p:spPr bwMode="auto">
            <a:xfrm>
              <a:off x="1427" y="2022"/>
              <a:ext cx="103" cy="426"/>
            </a:xfrm>
            <a:custGeom>
              <a:avLst/>
              <a:gdLst>
                <a:gd name="T0" fmla="*/ 81 w 112"/>
                <a:gd name="T1" fmla="*/ 0 h 480"/>
                <a:gd name="T2" fmla="*/ 81 w 112"/>
                <a:gd name="T3" fmla="*/ 189 h 480"/>
                <a:gd name="T4" fmla="*/ 0 w 112"/>
                <a:gd name="T5" fmla="*/ 378 h 480"/>
                <a:gd name="T6" fmla="*/ 0 60000 65536"/>
                <a:gd name="T7" fmla="*/ 0 60000 65536"/>
                <a:gd name="T8" fmla="*/ 0 60000 65536"/>
                <a:gd name="T9" fmla="*/ 0 w 112"/>
                <a:gd name="T10" fmla="*/ 0 h 480"/>
                <a:gd name="T11" fmla="*/ 112 w 112"/>
                <a:gd name="T12" fmla="*/ 480 h 480"/>
              </a:gdLst>
              <a:ahLst/>
              <a:cxnLst>
                <a:cxn ang="T6">
                  <a:pos x="T0" y="T1"/>
                </a:cxn>
                <a:cxn ang="T7">
                  <a:pos x="T2" y="T3"/>
                </a:cxn>
                <a:cxn ang="T8">
                  <a:pos x="T4" y="T5"/>
                </a:cxn>
              </a:cxnLst>
              <a:rect l="T9" t="T10" r="T11" b="T12"/>
              <a:pathLst>
                <a:path w="112" h="480">
                  <a:moveTo>
                    <a:pt x="96" y="0"/>
                  </a:moveTo>
                  <a:cubicBezTo>
                    <a:pt x="104" y="80"/>
                    <a:pt x="112" y="160"/>
                    <a:pt x="96" y="240"/>
                  </a:cubicBezTo>
                  <a:cubicBezTo>
                    <a:pt x="80" y="320"/>
                    <a:pt x="40" y="400"/>
                    <a:pt x="0" y="480"/>
                  </a:cubicBezTo>
                </a:path>
              </a:pathLst>
            </a:custGeom>
            <a:noFill/>
            <a:ln w="38100">
              <a:solidFill>
                <a:schemeClr val="tx2"/>
              </a:solidFill>
              <a:round/>
              <a:headEnd/>
              <a:tailEnd type="triangle" w="med" len="med"/>
            </a:ln>
          </p:spPr>
          <p:txBody>
            <a:bodyPr/>
            <a:lstStyle/>
            <a:p>
              <a:endParaRPr lang="cs-CZ"/>
            </a:p>
          </p:txBody>
        </p:sp>
        <p:sp>
          <p:nvSpPr>
            <p:cNvPr id="29797" name="Rectangle 108"/>
            <p:cNvSpPr>
              <a:spLocks noChangeArrowheads="1"/>
            </p:cNvSpPr>
            <p:nvPr/>
          </p:nvSpPr>
          <p:spPr bwMode="auto">
            <a:xfrm>
              <a:off x="1559" y="2150"/>
              <a:ext cx="128" cy="173"/>
            </a:xfrm>
            <a:prstGeom prst="rect">
              <a:avLst/>
            </a:prstGeom>
            <a:noFill/>
            <a:ln w="9525">
              <a:noFill/>
              <a:miter lim="800000"/>
              <a:headEnd/>
              <a:tailEnd/>
            </a:ln>
          </p:spPr>
          <p:txBody>
            <a:bodyPr wrap="none" lIns="0" tIns="0" rIns="0" bIns="0">
              <a:spAutoFit/>
            </a:bodyPr>
            <a:lstStyle/>
            <a:p>
              <a:r>
                <a:rPr lang="en-GB" altLang="it-IT" sz="1800" b="1">
                  <a:solidFill>
                    <a:schemeClr val="tx2"/>
                  </a:solidFill>
                  <a:latin typeface="Arial" pitchFamily="34" charset="0"/>
                </a:rPr>
                <a:t>IT</a:t>
              </a:r>
              <a:endParaRPr lang="en-GB" altLang="it-IT" sz="1800" b="1">
                <a:solidFill>
                  <a:schemeClr val="tx2"/>
                </a:solidFill>
                <a:latin typeface="Times New Roman" pitchFamily="18" charset="0"/>
              </a:endParaRPr>
            </a:p>
          </p:txBody>
        </p:sp>
      </p:grpSp>
      <p:grpSp>
        <p:nvGrpSpPr>
          <p:cNvPr id="8" name="Group 109"/>
          <p:cNvGrpSpPr>
            <a:grpSpLocks/>
          </p:cNvGrpSpPr>
          <p:nvPr/>
        </p:nvGrpSpPr>
        <p:grpSpPr bwMode="auto">
          <a:xfrm>
            <a:off x="1774825" y="3311525"/>
            <a:ext cx="6094413" cy="2947988"/>
            <a:chOff x="1118" y="2086"/>
            <a:chExt cx="3839" cy="1857"/>
          </a:xfrm>
        </p:grpSpPr>
        <p:sp>
          <p:nvSpPr>
            <p:cNvPr id="29737" name="Freeform 110"/>
            <p:cNvSpPr>
              <a:spLocks/>
            </p:cNvSpPr>
            <p:nvPr/>
          </p:nvSpPr>
          <p:spPr bwMode="auto">
            <a:xfrm>
              <a:off x="1647" y="3384"/>
              <a:ext cx="583" cy="559"/>
            </a:xfrm>
            <a:custGeom>
              <a:avLst/>
              <a:gdLst>
                <a:gd name="T0" fmla="*/ 179 w 1901"/>
                <a:gd name="T1" fmla="*/ 82 h 1895"/>
                <a:gd name="T2" fmla="*/ 178 w 1901"/>
                <a:gd name="T3" fmla="*/ 74 h 1895"/>
                <a:gd name="T4" fmla="*/ 177 w 1901"/>
                <a:gd name="T5" fmla="*/ 66 h 1895"/>
                <a:gd name="T6" fmla="*/ 172 w 1901"/>
                <a:gd name="T7" fmla="*/ 50 h 1895"/>
                <a:gd name="T8" fmla="*/ 163 w 1901"/>
                <a:gd name="T9" fmla="*/ 36 h 1895"/>
                <a:gd name="T10" fmla="*/ 152 w 1901"/>
                <a:gd name="T11" fmla="*/ 24 h 1895"/>
                <a:gd name="T12" fmla="*/ 139 w 1901"/>
                <a:gd name="T13" fmla="*/ 14 h 1895"/>
                <a:gd name="T14" fmla="*/ 124 w 1901"/>
                <a:gd name="T15" fmla="*/ 6 h 1895"/>
                <a:gd name="T16" fmla="*/ 107 w 1901"/>
                <a:gd name="T17" fmla="*/ 2 h 1895"/>
                <a:gd name="T18" fmla="*/ 98 w 1901"/>
                <a:gd name="T19" fmla="*/ 0 h 1895"/>
                <a:gd name="T20" fmla="*/ 89 w 1901"/>
                <a:gd name="T21" fmla="*/ 0 h 1895"/>
                <a:gd name="T22" fmla="*/ 71 w 1901"/>
                <a:gd name="T23" fmla="*/ 2 h 1895"/>
                <a:gd name="T24" fmla="*/ 55 w 1901"/>
                <a:gd name="T25" fmla="*/ 6 h 1895"/>
                <a:gd name="T26" fmla="*/ 39 w 1901"/>
                <a:gd name="T27" fmla="*/ 14 h 1895"/>
                <a:gd name="T28" fmla="*/ 26 w 1901"/>
                <a:gd name="T29" fmla="*/ 24 h 1895"/>
                <a:gd name="T30" fmla="*/ 15 w 1901"/>
                <a:gd name="T31" fmla="*/ 36 h 1895"/>
                <a:gd name="T32" fmla="*/ 7 w 1901"/>
                <a:gd name="T33" fmla="*/ 50 h 1895"/>
                <a:gd name="T34" fmla="*/ 2 w 1901"/>
                <a:gd name="T35" fmla="*/ 66 h 1895"/>
                <a:gd name="T36" fmla="*/ 0 w 1901"/>
                <a:gd name="T37" fmla="*/ 74 h 1895"/>
                <a:gd name="T38" fmla="*/ 0 w 1901"/>
                <a:gd name="T39" fmla="*/ 82 h 1895"/>
                <a:gd name="T40" fmla="*/ 2 w 1901"/>
                <a:gd name="T41" fmla="*/ 99 h 1895"/>
                <a:gd name="T42" fmla="*/ 7 w 1901"/>
                <a:gd name="T43" fmla="*/ 114 h 1895"/>
                <a:gd name="T44" fmla="*/ 15 w 1901"/>
                <a:gd name="T45" fmla="*/ 128 h 1895"/>
                <a:gd name="T46" fmla="*/ 26 w 1901"/>
                <a:gd name="T47" fmla="*/ 141 h 1895"/>
                <a:gd name="T48" fmla="*/ 39 w 1901"/>
                <a:gd name="T49" fmla="*/ 151 h 1895"/>
                <a:gd name="T50" fmla="*/ 55 w 1901"/>
                <a:gd name="T51" fmla="*/ 158 h 1895"/>
                <a:gd name="T52" fmla="*/ 71 w 1901"/>
                <a:gd name="T53" fmla="*/ 163 h 1895"/>
                <a:gd name="T54" fmla="*/ 89 w 1901"/>
                <a:gd name="T55" fmla="*/ 165 h 1895"/>
                <a:gd name="T56" fmla="*/ 98 w 1901"/>
                <a:gd name="T57" fmla="*/ 164 h 1895"/>
                <a:gd name="T58" fmla="*/ 107 w 1901"/>
                <a:gd name="T59" fmla="*/ 163 h 1895"/>
                <a:gd name="T60" fmla="*/ 124 w 1901"/>
                <a:gd name="T61" fmla="*/ 158 h 1895"/>
                <a:gd name="T62" fmla="*/ 139 w 1901"/>
                <a:gd name="T63" fmla="*/ 151 h 1895"/>
                <a:gd name="T64" fmla="*/ 152 w 1901"/>
                <a:gd name="T65" fmla="*/ 141 h 1895"/>
                <a:gd name="T66" fmla="*/ 163 w 1901"/>
                <a:gd name="T67" fmla="*/ 128 h 1895"/>
                <a:gd name="T68" fmla="*/ 172 w 1901"/>
                <a:gd name="T69" fmla="*/ 114 h 1895"/>
                <a:gd name="T70" fmla="*/ 177 w 1901"/>
                <a:gd name="T71" fmla="*/ 99 h 1895"/>
                <a:gd name="T72" fmla="*/ 179 w 1901"/>
                <a:gd name="T73" fmla="*/ 82 h 18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1"/>
                <a:gd name="T112" fmla="*/ 0 h 1895"/>
                <a:gd name="T113" fmla="*/ 1901 w 1901"/>
                <a:gd name="T114" fmla="*/ 1895 h 18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close/>
                </a:path>
              </a:pathLst>
            </a:custGeom>
            <a:solidFill>
              <a:srgbClr val="C8CEEC"/>
            </a:solidFill>
            <a:ln w="9525">
              <a:noFill/>
              <a:round/>
              <a:headEnd/>
              <a:tailEnd/>
            </a:ln>
          </p:spPr>
          <p:txBody>
            <a:bodyPr/>
            <a:lstStyle/>
            <a:p>
              <a:endParaRPr lang="cs-CZ"/>
            </a:p>
          </p:txBody>
        </p:sp>
        <p:sp>
          <p:nvSpPr>
            <p:cNvPr id="29738" name="Freeform 111"/>
            <p:cNvSpPr>
              <a:spLocks/>
            </p:cNvSpPr>
            <p:nvPr/>
          </p:nvSpPr>
          <p:spPr bwMode="auto">
            <a:xfrm>
              <a:off x="1647" y="3384"/>
              <a:ext cx="583" cy="559"/>
            </a:xfrm>
            <a:custGeom>
              <a:avLst/>
              <a:gdLst>
                <a:gd name="T0" fmla="*/ 179 w 1901"/>
                <a:gd name="T1" fmla="*/ 82 h 1895"/>
                <a:gd name="T2" fmla="*/ 178 w 1901"/>
                <a:gd name="T3" fmla="*/ 74 h 1895"/>
                <a:gd name="T4" fmla="*/ 177 w 1901"/>
                <a:gd name="T5" fmla="*/ 66 h 1895"/>
                <a:gd name="T6" fmla="*/ 172 w 1901"/>
                <a:gd name="T7" fmla="*/ 50 h 1895"/>
                <a:gd name="T8" fmla="*/ 163 w 1901"/>
                <a:gd name="T9" fmla="*/ 36 h 1895"/>
                <a:gd name="T10" fmla="*/ 152 w 1901"/>
                <a:gd name="T11" fmla="*/ 24 h 1895"/>
                <a:gd name="T12" fmla="*/ 139 w 1901"/>
                <a:gd name="T13" fmla="*/ 14 h 1895"/>
                <a:gd name="T14" fmla="*/ 124 w 1901"/>
                <a:gd name="T15" fmla="*/ 6 h 1895"/>
                <a:gd name="T16" fmla="*/ 107 w 1901"/>
                <a:gd name="T17" fmla="*/ 2 h 1895"/>
                <a:gd name="T18" fmla="*/ 98 w 1901"/>
                <a:gd name="T19" fmla="*/ 0 h 1895"/>
                <a:gd name="T20" fmla="*/ 89 w 1901"/>
                <a:gd name="T21" fmla="*/ 0 h 1895"/>
                <a:gd name="T22" fmla="*/ 71 w 1901"/>
                <a:gd name="T23" fmla="*/ 2 h 1895"/>
                <a:gd name="T24" fmla="*/ 55 w 1901"/>
                <a:gd name="T25" fmla="*/ 6 h 1895"/>
                <a:gd name="T26" fmla="*/ 39 w 1901"/>
                <a:gd name="T27" fmla="*/ 14 h 1895"/>
                <a:gd name="T28" fmla="*/ 26 w 1901"/>
                <a:gd name="T29" fmla="*/ 24 h 1895"/>
                <a:gd name="T30" fmla="*/ 15 w 1901"/>
                <a:gd name="T31" fmla="*/ 36 h 1895"/>
                <a:gd name="T32" fmla="*/ 7 w 1901"/>
                <a:gd name="T33" fmla="*/ 50 h 1895"/>
                <a:gd name="T34" fmla="*/ 2 w 1901"/>
                <a:gd name="T35" fmla="*/ 66 h 1895"/>
                <a:gd name="T36" fmla="*/ 0 w 1901"/>
                <a:gd name="T37" fmla="*/ 74 h 1895"/>
                <a:gd name="T38" fmla="*/ 0 w 1901"/>
                <a:gd name="T39" fmla="*/ 82 h 1895"/>
                <a:gd name="T40" fmla="*/ 2 w 1901"/>
                <a:gd name="T41" fmla="*/ 99 h 1895"/>
                <a:gd name="T42" fmla="*/ 7 w 1901"/>
                <a:gd name="T43" fmla="*/ 114 h 1895"/>
                <a:gd name="T44" fmla="*/ 15 w 1901"/>
                <a:gd name="T45" fmla="*/ 128 h 1895"/>
                <a:gd name="T46" fmla="*/ 26 w 1901"/>
                <a:gd name="T47" fmla="*/ 141 h 1895"/>
                <a:gd name="T48" fmla="*/ 39 w 1901"/>
                <a:gd name="T49" fmla="*/ 151 h 1895"/>
                <a:gd name="T50" fmla="*/ 55 w 1901"/>
                <a:gd name="T51" fmla="*/ 158 h 1895"/>
                <a:gd name="T52" fmla="*/ 71 w 1901"/>
                <a:gd name="T53" fmla="*/ 163 h 1895"/>
                <a:gd name="T54" fmla="*/ 89 w 1901"/>
                <a:gd name="T55" fmla="*/ 165 h 1895"/>
                <a:gd name="T56" fmla="*/ 98 w 1901"/>
                <a:gd name="T57" fmla="*/ 164 h 1895"/>
                <a:gd name="T58" fmla="*/ 107 w 1901"/>
                <a:gd name="T59" fmla="*/ 163 h 1895"/>
                <a:gd name="T60" fmla="*/ 124 w 1901"/>
                <a:gd name="T61" fmla="*/ 158 h 1895"/>
                <a:gd name="T62" fmla="*/ 139 w 1901"/>
                <a:gd name="T63" fmla="*/ 151 h 1895"/>
                <a:gd name="T64" fmla="*/ 152 w 1901"/>
                <a:gd name="T65" fmla="*/ 141 h 1895"/>
                <a:gd name="T66" fmla="*/ 163 w 1901"/>
                <a:gd name="T67" fmla="*/ 128 h 1895"/>
                <a:gd name="T68" fmla="*/ 172 w 1901"/>
                <a:gd name="T69" fmla="*/ 114 h 1895"/>
                <a:gd name="T70" fmla="*/ 177 w 1901"/>
                <a:gd name="T71" fmla="*/ 99 h 1895"/>
                <a:gd name="T72" fmla="*/ 179 w 1901"/>
                <a:gd name="T73" fmla="*/ 82 h 1895"/>
                <a:gd name="T74" fmla="*/ 179 w 1901"/>
                <a:gd name="T75" fmla="*/ 82 h 18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01"/>
                <a:gd name="T115" fmla="*/ 0 h 1895"/>
                <a:gd name="T116" fmla="*/ 1901 w 1901"/>
                <a:gd name="T117" fmla="*/ 1895 h 18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path>
              </a:pathLst>
            </a:custGeom>
            <a:noFill/>
            <a:ln w="11113">
              <a:solidFill>
                <a:srgbClr val="000000"/>
              </a:solidFill>
              <a:prstDash val="solid"/>
              <a:round/>
              <a:headEnd/>
              <a:tailEnd/>
            </a:ln>
          </p:spPr>
          <p:txBody>
            <a:bodyPr/>
            <a:lstStyle/>
            <a:p>
              <a:endParaRPr lang="cs-CZ"/>
            </a:p>
          </p:txBody>
        </p:sp>
        <p:sp>
          <p:nvSpPr>
            <p:cNvPr id="29739" name="Freeform 112"/>
            <p:cNvSpPr>
              <a:spLocks/>
            </p:cNvSpPr>
            <p:nvPr/>
          </p:nvSpPr>
          <p:spPr bwMode="auto">
            <a:xfrm>
              <a:off x="1768" y="3572"/>
              <a:ext cx="405" cy="350"/>
            </a:xfrm>
            <a:custGeom>
              <a:avLst/>
              <a:gdLst>
                <a:gd name="T0" fmla="*/ 124 w 1322"/>
                <a:gd name="T1" fmla="*/ 52 h 1185"/>
                <a:gd name="T2" fmla="*/ 123 w 1322"/>
                <a:gd name="T3" fmla="*/ 41 h 1185"/>
                <a:gd name="T4" fmla="*/ 119 w 1322"/>
                <a:gd name="T5" fmla="*/ 32 h 1185"/>
                <a:gd name="T6" fmla="*/ 113 w 1322"/>
                <a:gd name="T7" fmla="*/ 23 h 1185"/>
                <a:gd name="T8" fmla="*/ 106 w 1322"/>
                <a:gd name="T9" fmla="*/ 15 h 1185"/>
                <a:gd name="T10" fmla="*/ 97 w 1322"/>
                <a:gd name="T11" fmla="*/ 9 h 1185"/>
                <a:gd name="T12" fmla="*/ 86 w 1322"/>
                <a:gd name="T13" fmla="*/ 4 h 1185"/>
                <a:gd name="T14" fmla="*/ 74 w 1322"/>
                <a:gd name="T15" fmla="*/ 1 h 1185"/>
                <a:gd name="T16" fmla="*/ 62 w 1322"/>
                <a:gd name="T17" fmla="*/ 0 h 1185"/>
                <a:gd name="T18" fmla="*/ 50 w 1322"/>
                <a:gd name="T19" fmla="*/ 1 h 1185"/>
                <a:gd name="T20" fmla="*/ 38 w 1322"/>
                <a:gd name="T21" fmla="*/ 4 h 1185"/>
                <a:gd name="T22" fmla="*/ 27 w 1322"/>
                <a:gd name="T23" fmla="*/ 9 h 1185"/>
                <a:gd name="T24" fmla="*/ 18 w 1322"/>
                <a:gd name="T25" fmla="*/ 15 h 1185"/>
                <a:gd name="T26" fmla="*/ 10 w 1322"/>
                <a:gd name="T27" fmla="*/ 23 h 1185"/>
                <a:gd name="T28" fmla="*/ 5 w 1322"/>
                <a:gd name="T29" fmla="*/ 32 h 1185"/>
                <a:gd name="T30" fmla="*/ 1 w 1322"/>
                <a:gd name="T31" fmla="*/ 41 h 1185"/>
                <a:gd name="T32" fmla="*/ 0 w 1322"/>
                <a:gd name="T33" fmla="*/ 52 h 1185"/>
                <a:gd name="T34" fmla="*/ 1 w 1322"/>
                <a:gd name="T35" fmla="*/ 62 h 1185"/>
                <a:gd name="T36" fmla="*/ 5 w 1322"/>
                <a:gd name="T37" fmla="*/ 72 h 1185"/>
                <a:gd name="T38" fmla="*/ 10 w 1322"/>
                <a:gd name="T39" fmla="*/ 81 h 1185"/>
                <a:gd name="T40" fmla="*/ 18 w 1322"/>
                <a:gd name="T41" fmla="*/ 88 h 1185"/>
                <a:gd name="T42" fmla="*/ 27 w 1322"/>
                <a:gd name="T43" fmla="*/ 95 h 1185"/>
                <a:gd name="T44" fmla="*/ 38 w 1322"/>
                <a:gd name="T45" fmla="*/ 99 h 1185"/>
                <a:gd name="T46" fmla="*/ 50 w 1322"/>
                <a:gd name="T47" fmla="*/ 102 h 1185"/>
                <a:gd name="T48" fmla="*/ 62 w 1322"/>
                <a:gd name="T49" fmla="*/ 103 h 1185"/>
                <a:gd name="T50" fmla="*/ 74 w 1322"/>
                <a:gd name="T51" fmla="*/ 102 h 1185"/>
                <a:gd name="T52" fmla="*/ 86 w 1322"/>
                <a:gd name="T53" fmla="*/ 99 h 1185"/>
                <a:gd name="T54" fmla="*/ 97 w 1322"/>
                <a:gd name="T55" fmla="*/ 95 h 1185"/>
                <a:gd name="T56" fmla="*/ 106 w 1322"/>
                <a:gd name="T57" fmla="*/ 88 h 1185"/>
                <a:gd name="T58" fmla="*/ 113 w 1322"/>
                <a:gd name="T59" fmla="*/ 81 h 1185"/>
                <a:gd name="T60" fmla="*/ 119 w 1322"/>
                <a:gd name="T61" fmla="*/ 72 h 1185"/>
                <a:gd name="T62" fmla="*/ 123 w 1322"/>
                <a:gd name="T63" fmla="*/ 62 h 1185"/>
                <a:gd name="T64" fmla="*/ 124 w 1322"/>
                <a:gd name="T65" fmla="*/ 52 h 11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2"/>
                <a:gd name="T100" fmla="*/ 0 h 1185"/>
                <a:gd name="T101" fmla="*/ 1322 w 1322"/>
                <a:gd name="T102" fmla="*/ 1185 h 11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close/>
                </a:path>
              </a:pathLst>
            </a:custGeom>
            <a:solidFill>
              <a:srgbClr val="800000"/>
            </a:solidFill>
            <a:ln w="9525">
              <a:noFill/>
              <a:round/>
              <a:headEnd/>
              <a:tailEnd/>
            </a:ln>
          </p:spPr>
          <p:txBody>
            <a:bodyPr/>
            <a:lstStyle/>
            <a:p>
              <a:endParaRPr lang="cs-CZ"/>
            </a:p>
          </p:txBody>
        </p:sp>
        <p:sp>
          <p:nvSpPr>
            <p:cNvPr id="29740" name="Freeform 113"/>
            <p:cNvSpPr>
              <a:spLocks/>
            </p:cNvSpPr>
            <p:nvPr/>
          </p:nvSpPr>
          <p:spPr bwMode="auto">
            <a:xfrm>
              <a:off x="1768" y="3572"/>
              <a:ext cx="405" cy="350"/>
            </a:xfrm>
            <a:custGeom>
              <a:avLst/>
              <a:gdLst>
                <a:gd name="T0" fmla="*/ 124 w 1322"/>
                <a:gd name="T1" fmla="*/ 52 h 1185"/>
                <a:gd name="T2" fmla="*/ 123 w 1322"/>
                <a:gd name="T3" fmla="*/ 41 h 1185"/>
                <a:gd name="T4" fmla="*/ 119 w 1322"/>
                <a:gd name="T5" fmla="*/ 32 h 1185"/>
                <a:gd name="T6" fmla="*/ 113 w 1322"/>
                <a:gd name="T7" fmla="*/ 23 h 1185"/>
                <a:gd name="T8" fmla="*/ 106 w 1322"/>
                <a:gd name="T9" fmla="*/ 15 h 1185"/>
                <a:gd name="T10" fmla="*/ 97 w 1322"/>
                <a:gd name="T11" fmla="*/ 9 h 1185"/>
                <a:gd name="T12" fmla="*/ 86 w 1322"/>
                <a:gd name="T13" fmla="*/ 4 h 1185"/>
                <a:gd name="T14" fmla="*/ 74 w 1322"/>
                <a:gd name="T15" fmla="*/ 1 h 1185"/>
                <a:gd name="T16" fmla="*/ 62 w 1322"/>
                <a:gd name="T17" fmla="*/ 0 h 1185"/>
                <a:gd name="T18" fmla="*/ 50 w 1322"/>
                <a:gd name="T19" fmla="*/ 1 h 1185"/>
                <a:gd name="T20" fmla="*/ 38 w 1322"/>
                <a:gd name="T21" fmla="*/ 4 h 1185"/>
                <a:gd name="T22" fmla="*/ 27 w 1322"/>
                <a:gd name="T23" fmla="*/ 9 h 1185"/>
                <a:gd name="T24" fmla="*/ 18 w 1322"/>
                <a:gd name="T25" fmla="*/ 15 h 1185"/>
                <a:gd name="T26" fmla="*/ 10 w 1322"/>
                <a:gd name="T27" fmla="*/ 23 h 1185"/>
                <a:gd name="T28" fmla="*/ 5 w 1322"/>
                <a:gd name="T29" fmla="*/ 32 h 1185"/>
                <a:gd name="T30" fmla="*/ 1 w 1322"/>
                <a:gd name="T31" fmla="*/ 41 h 1185"/>
                <a:gd name="T32" fmla="*/ 0 w 1322"/>
                <a:gd name="T33" fmla="*/ 52 h 1185"/>
                <a:gd name="T34" fmla="*/ 1 w 1322"/>
                <a:gd name="T35" fmla="*/ 62 h 1185"/>
                <a:gd name="T36" fmla="*/ 5 w 1322"/>
                <a:gd name="T37" fmla="*/ 72 h 1185"/>
                <a:gd name="T38" fmla="*/ 10 w 1322"/>
                <a:gd name="T39" fmla="*/ 81 h 1185"/>
                <a:gd name="T40" fmla="*/ 18 w 1322"/>
                <a:gd name="T41" fmla="*/ 88 h 1185"/>
                <a:gd name="T42" fmla="*/ 27 w 1322"/>
                <a:gd name="T43" fmla="*/ 95 h 1185"/>
                <a:gd name="T44" fmla="*/ 38 w 1322"/>
                <a:gd name="T45" fmla="*/ 99 h 1185"/>
                <a:gd name="T46" fmla="*/ 50 w 1322"/>
                <a:gd name="T47" fmla="*/ 102 h 1185"/>
                <a:gd name="T48" fmla="*/ 62 w 1322"/>
                <a:gd name="T49" fmla="*/ 103 h 1185"/>
                <a:gd name="T50" fmla="*/ 74 w 1322"/>
                <a:gd name="T51" fmla="*/ 102 h 1185"/>
                <a:gd name="T52" fmla="*/ 86 w 1322"/>
                <a:gd name="T53" fmla="*/ 99 h 1185"/>
                <a:gd name="T54" fmla="*/ 97 w 1322"/>
                <a:gd name="T55" fmla="*/ 95 h 1185"/>
                <a:gd name="T56" fmla="*/ 106 w 1322"/>
                <a:gd name="T57" fmla="*/ 88 h 1185"/>
                <a:gd name="T58" fmla="*/ 113 w 1322"/>
                <a:gd name="T59" fmla="*/ 81 h 1185"/>
                <a:gd name="T60" fmla="*/ 119 w 1322"/>
                <a:gd name="T61" fmla="*/ 72 h 1185"/>
                <a:gd name="T62" fmla="*/ 123 w 1322"/>
                <a:gd name="T63" fmla="*/ 62 h 1185"/>
                <a:gd name="T64" fmla="*/ 124 w 1322"/>
                <a:gd name="T65" fmla="*/ 52 h 1185"/>
                <a:gd name="T66" fmla="*/ 124 w 1322"/>
                <a:gd name="T67" fmla="*/ 52 h 118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22"/>
                <a:gd name="T103" fmla="*/ 0 h 1185"/>
                <a:gd name="T104" fmla="*/ 1322 w 1322"/>
                <a:gd name="T105" fmla="*/ 1185 h 118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path>
              </a:pathLst>
            </a:custGeom>
            <a:noFill/>
            <a:ln w="11113">
              <a:solidFill>
                <a:srgbClr val="800000"/>
              </a:solidFill>
              <a:prstDash val="solid"/>
              <a:round/>
              <a:headEnd/>
              <a:tailEnd/>
            </a:ln>
          </p:spPr>
          <p:txBody>
            <a:bodyPr/>
            <a:lstStyle/>
            <a:p>
              <a:endParaRPr lang="cs-CZ"/>
            </a:p>
          </p:txBody>
        </p:sp>
        <p:sp>
          <p:nvSpPr>
            <p:cNvPr id="29741" name="Rectangle 114"/>
            <p:cNvSpPr>
              <a:spLocks noChangeArrowheads="1"/>
            </p:cNvSpPr>
            <p:nvPr/>
          </p:nvSpPr>
          <p:spPr bwMode="auto">
            <a:xfrm>
              <a:off x="1858" y="3698"/>
              <a:ext cx="256" cy="173"/>
            </a:xfrm>
            <a:prstGeom prst="rect">
              <a:avLst/>
            </a:prstGeom>
            <a:noFill/>
            <a:ln w="9525">
              <a:noFill/>
              <a:miter lim="800000"/>
              <a:headEnd/>
              <a:tailEnd/>
            </a:ln>
          </p:spPr>
          <p:txBody>
            <a:bodyPr wrap="none" lIns="0" tIns="0" rIns="0" bIns="0">
              <a:spAutoFit/>
            </a:bodyPr>
            <a:lstStyle/>
            <a:p>
              <a:r>
                <a:rPr lang="en-GB" altLang="it-IT" sz="1800" b="1">
                  <a:solidFill>
                    <a:srgbClr val="FFFF00"/>
                  </a:solidFill>
                  <a:latin typeface="Arial" pitchFamily="34" charset="0"/>
                </a:rPr>
                <a:t>Th1</a:t>
              </a:r>
              <a:endParaRPr lang="en-GB" altLang="it-IT" u="sng">
                <a:latin typeface="Arial" pitchFamily="34" charset="0"/>
              </a:endParaRPr>
            </a:p>
          </p:txBody>
        </p:sp>
        <p:grpSp>
          <p:nvGrpSpPr>
            <p:cNvPr id="29742" name="Group 115"/>
            <p:cNvGrpSpPr>
              <a:grpSpLocks/>
            </p:cNvGrpSpPr>
            <p:nvPr/>
          </p:nvGrpSpPr>
          <p:grpSpPr bwMode="auto">
            <a:xfrm>
              <a:off x="4058" y="3219"/>
              <a:ext cx="381" cy="312"/>
              <a:chOff x="4058" y="3219"/>
              <a:chExt cx="381" cy="312"/>
            </a:xfrm>
          </p:grpSpPr>
          <p:grpSp>
            <p:nvGrpSpPr>
              <p:cNvPr id="29757" name="Group 116"/>
              <p:cNvGrpSpPr>
                <a:grpSpLocks/>
              </p:cNvGrpSpPr>
              <p:nvPr/>
            </p:nvGrpSpPr>
            <p:grpSpPr bwMode="auto">
              <a:xfrm>
                <a:off x="4058" y="3282"/>
                <a:ext cx="124" cy="128"/>
                <a:chOff x="4058" y="3282"/>
                <a:chExt cx="124" cy="128"/>
              </a:xfrm>
            </p:grpSpPr>
            <p:sp>
              <p:nvSpPr>
                <p:cNvPr id="29773" name="Freeform 117"/>
                <p:cNvSpPr>
                  <a:spLocks/>
                </p:cNvSpPr>
                <p:nvPr/>
              </p:nvSpPr>
              <p:spPr bwMode="auto">
                <a:xfrm>
                  <a:off x="4058" y="3282"/>
                  <a:ext cx="71" cy="119"/>
                </a:xfrm>
                <a:custGeom>
                  <a:avLst/>
                  <a:gdLst>
                    <a:gd name="T0" fmla="*/ 0 w 136"/>
                    <a:gd name="T1" fmla="*/ 64 h 222"/>
                    <a:gd name="T2" fmla="*/ 36 w 136"/>
                    <a:gd name="T3" fmla="*/ 25 h 222"/>
                    <a:gd name="T4" fmla="*/ 37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9774" name="Freeform 118"/>
                <p:cNvSpPr>
                  <a:spLocks/>
                </p:cNvSpPr>
                <p:nvPr/>
              </p:nvSpPr>
              <p:spPr bwMode="auto">
                <a:xfrm>
                  <a:off x="4067" y="3324"/>
                  <a:ext cx="114" cy="86"/>
                </a:xfrm>
                <a:custGeom>
                  <a:avLst/>
                  <a:gdLst>
                    <a:gd name="T0" fmla="*/ 0 w 218"/>
                    <a:gd name="T1" fmla="*/ 46 h 160"/>
                    <a:gd name="T2" fmla="*/ 35 w 218"/>
                    <a:gd name="T3" fmla="*/ 8 h 160"/>
                    <a:gd name="T4" fmla="*/ 60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9775" name="Line 119"/>
                <p:cNvSpPr>
                  <a:spLocks noChangeShapeType="1"/>
                </p:cNvSpPr>
                <p:nvPr/>
              </p:nvSpPr>
              <p:spPr bwMode="auto">
                <a:xfrm flipV="1">
                  <a:off x="4111" y="3287"/>
                  <a:ext cx="0" cy="35"/>
                </a:xfrm>
                <a:prstGeom prst="line">
                  <a:avLst/>
                </a:prstGeom>
                <a:noFill/>
                <a:ln w="12700">
                  <a:solidFill>
                    <a:srgbClr val="808000"/>
                  </a:solidFill>
                  <a:round/>
                  <a:headEnd/>
                  <a:tailEnd/>
                </a:ln>
              </p:spPr>
              <p:txBody>
                <a:bodyPr wrap="none" anchor="ctr"/>
                <a:lstStyle/>
                <a:p>
                  <a:endParaRPr lang="cs-CZ"/>
                </a:p>
              </p:txBody>
            </p:sp>
            <p:sp>
              <p:nvSpPr>
                <p:cNvPr id="29776" name="Line 120"/>
                <p:cNvSpPr>
                  <a:spLocks noChangeShapeType="1"/>
                </p:cNvSpPr>
                <p:nvPr/>
              </p:nvSpPr>
              <p:spPr bwMode="auto">
                <a:xfrm flipV="1">
                  <a:off x="4141" y="3343"/>
                  <a:ext cx="41" cy="5"/>
                </a:xfrm>
                <a:prstGeom prst="line">
                  <a:avLst/>
                </a:prstGeom>
                <a:noFill/>
                <a:ln w="12700">
                  <a:solidFill>
                    <a:srgbClr val="808000"/>
                  </a:solidFill>
                  <a:round/>
                  <a:headEnd/>
                  <a:tailEnd/>
                </a:ln>
              </p:spPr>
              <p:txBody>
                <a:bodyPr wrap="none" anchor="ctr"/>
                <a:lstStyle/>
                <a:p>
                  <a:endParaRPr lang="cs-CZ"/>
                </a:p>
              </p:txBody>
            </p:sp>
          </p:grpSp>
          <p:grpSp>
            <p:nvGrpSpPr>
              <p:cNvPr id="29758" name="Group 121"/>
              <p:cNvGrpSpPr>
                <a:grpSpLocks/>
              </p:cNvGrpSpPr>
              <p:nvPr/>
            </p:nvGrpSpPr>
            <p:grpSpPr bwMode="auto">
              <a:xfrm>
                <a:off x="4160" y="3380"/>
                <a:ext cx="138" cy="122"/>
                <a:chOff x="4160" y="3380"/>
                <a:chExt cx="138" cy="122"/>
              </a:xfrm>
            </p:grpSpPr>
            <p:sp>
              <p:nvSpPr>
                <p:cNvPr id="29769" name="Freeform 122"/>
                <p:cNvSpPr>
                  <a:spLocks/>
                </p:cNvSpPr>
                <p:nvPr/>
              </p:nvSpPr>
              <p:spPr bwMode="auto">
                <a:xfrm rot="-3077768">
                  <a:off x="4181" y="3396"/>
                  <a:ext cx="73" cy="115"/>
                </a:xfrm>
                <a:custGeom>
                  <a:avLst/>
                  <a:gdLst>
                    <a:gd name="T0" fmla="*/ 0 w 136"/>
                    <a:gd name="T1" fmla="*/ 60 h 222"/>
                    <a:gd name="T2" fmla="*/ 38 w 136"/>
                    <a:gd name="T3" fmla="*/ 24 h 222"/>
                    <a:gd name="T4" fmla="*/ 39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9770" name="Freeform 123"/>
                <p:cNvSpPr>
                  <a:spLocks/>
                </p:cNvSpPr>
                <p:nvPr/>
              </p:nvSpPr>
              <p:spPr bwMode="auto">
                <a:xfrm rot="-3077768">
                  <a:off x="4198" y="3402"/>
                  <a:ext cx="117" cy="83"/>
                </a:xfrm>
                <a:custGeom>
                  <a:avLst/>
                  <a:gdLst>
                    <a:gd name="T0" fmla="*/ 0 w 218"/>
                    <a:gd name="T1" fmla="*/ 43 h 160"/>
                    <a:gd name="T2" fmla="*/ 36 w 218"/>
                    <a:gd name="T3" fmla="*/ 7 h 160"/>
                    <a:gd name="T4" fmla="*/ 63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9771" name="Line 124"/>
                <p:cNvSpPr>
                  <a:spLocks noChangeShapeType="1"/>
                </p:cNvSpPr>
                <p:nvPr/>
              </p:nvSpPr>
              <p:spPr bwMode="auto">
                <a:xfrm rot="18522232" flipV="1">
                  <a:off x="4202" y="3401"/>
                  <a:ext cx="0" cy="33"/>
                </a:xfrm>
                <a:prstGeom prst="line">
                  <a:avLst/>
                </a:prstGeom>
                <a:noFill/>
                <a:ln w="12700">
                  <a:solidFill>
                    <a:srgbClr val="808000"/>
                  </a:solidFill>
                  <a:round/>
                  <a:headEnd/>
                  <a:tailEnd/>
                </a:ln>
              </p:spPr>
              <p:txBody>
                <a:bodyPr wrap="none" anchor="ctr"/>
                <a:lstStyle/>
                <a:p>
                  <a:endParaRPr lang="cs-CZ"/>
                </a:p>
              </p:txBody>
            </p:sp>
            <p:sp>
              <p:nvSpPr>
                <p:cNvPr id="29772" name="Line 125"/>
                <p:cNvSpPr>
                  <a:spLocks noChangeShapeType="1"/>
                </p:cNvSpPr>
                <p:nvPr/>
              </p:nvSpPr>
              <p:spPr bwMode="auto">
                <a:xfrm rot="18522232" flipV="1">
                  <a:off x="4244" y="3399"/>
                  <a:ext cx="42" cy="4"/>
                </a:xfrm>
                <a:prstGeom prst="line">
                  <a:avLst/>
                </a:prstGeom>
                <a:noFill/>
                <a:ln w="12700">
                  <a:solidFill>
                    <a:srgbClr val="808000"/>
                  </a:solidFill>
                  <a:round/>
                  <a:headEnd/>
                  <a:tailEnd/>
                </a:ln>
              </p:spPr>
              <p:txBody>
                <a:bodyPr wrap="none" anchor="ctr"/>
                <a:lstStyle/>
                <a:p>
                  <a:endParaRPr lang="cs-CZ"/>
                </a:p>
              </p:txBody>
            </p:sp>
          </p:grpSp>
          <p:grpSp>
            <p:nvGrpSpPr>
              <p:cNvPr id="29759" name="Group 126"/>
              <p:cNvGrpSpPr>
                <a:grpSpLocks/>
              </p:cNvGrpSpPr>
              <p:nvPr/>
            </p:nvGrpSpPr>
            <p:grpSpPr bwMode="auto">
              <a:xfrm>
                <a:off x="4210" y="3219"/>
                <a:ext cx="125" cy="128"/>
                <a:chOff x="4210" y="3219"/>
                <a:chExt cx="125" cy="128"/>
              </a:xfrm>
            </p:grpSpPr>
            <p:sp>
              <p:nvSpPr>
                <p:cNvPr id="29765" name="Freeform 127"/>
                <p:cNvSpPr>
                  <a:spLocks/>
                </p:cNvSpPr>
                <p:nvPr/>
              </p:nvSpPr>
              <p:spPr bwMode="auto">
                <a:xfrm rot="5576529">
                  <a:off x="4241" y="3198"/>
                  <a:ext cx="74" cy="115"/>
                </a:xfrm>
                <a:custGeom>
                  <a:avLst/>
                  <a:gdLst>
                    <a:gd name="T0" fmla="*/ 0 w 136"/>
                    <a:gd name="T1" fmla="*/ 60 h 222"/>
                    <a:gd name="T2" fmla="*/ 39 w 136"/>
                    <a:gd name="T3" fmla="*/ 24 h 222"/>
                    <a:gd name="T4" fmla="*/ 40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9766" name="Freeform 128"/>
                <p:cNvSpPr>
                  <a:spLocks/>
                </p:cNvSpPr>
                <p:nvPr/>
              </p:nvSpPr>
              <p:spPr bwMode="auto">
                <a:xfrm rot="5576529">
                  <a:off x="4193" y="3244"/>
                  <a:ext cx="118" cy="83"/>
                </a:xfrm>
                <a:custGeom>
                  <a:avLst/>
                  <a:gdLst>
                    <a:gd name="T0" fmla="*/ 0 w 218"/>
                    <a:gd name="T1" fmla="*/ 43 h 160"/>
                    <a:gd name="T2" fmla="*/ 37 w 218"/>
                    <a:gd name="T3" fmla="*/ 7 h 160"/>
                    <a:gd name="T4" fmla="*/ 64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9767" name="Line 129"/>
                <p:cNvSpPr>
                  <a:spLocks noChangeShapeType="1"/>
                </p:cNvSpPr>
                <p:nvPr/>
              </p:nvSpPr>
              <p:spPr bwMode="auto">
                <a:xfrm rot="5576529" flipV="1">
                  <a:off x="4313" y="3259"/>
                  <a:ext cx="0" cy="33"/>
                </a:xfrm>
                <a:prstGeom prst="line">
                  <a:avLst/>
                </a:prstGeom>
                <a:noFill/>
                <a:ln w="12700">
                  <a:solidFill>
                    <a:srgbClr val="808000"/>
                  </a:solidFill>
                  <a:round/>
                  <a:headEnd/>
                  <a:tailEnd/>
                </a:ln>
              </p:spPr>
              <p:txBody>
                <a:bodyPr wrap="none" anchor="ctr"/>
                <a:lstStyle/>
                <a:p>
                  <a:endParaRPr lang="cs-CZ"/>
                </a:p>
              </p:txBody>
            </p:sp>
            <p:sp>
              <p:nvSpPr>
                <p:cNvPr id="29768" name="Line 130"/>
                <p:cNvSpPr>
                  <a:spLocks noChangeShapeType="1"/>
                </p:cNvSpPr>
                <p:nvPr/>
              </p:nvSpPr>
              <p:spPr bwMode="auto">
                <a:xfrm rot="5576529" flipV="1">
                  <a:off x="4250" y="3324"/>
                  <a:ext cx="42" cy="4"/>
                </a:xfrm>
                <a:prstGeom prst="line">
                  <a:avLst/>
                </a:prstGeom>
                <a:noFill/>
                <a:ln w="12700">
                  <a:solidFill>
                    <a:srgbClr val="808000"/>
                  </a:solidFill>
                  <a:round/>
                  <a:headEnd/>
                  <a:tailEnd/>
                </a:ln>
              </p:spPr>
              <p:txBody>
                <a:bodyPr wrap="none" anchor="ctr"/>
                <a:lstStyle/>
                <a:p>
                  <a:endParaRPr lang="cs-CZ"/>
                </a:p>
              </p:txBody>
            </p:sp>
          </p:grpSp>
          <p:grpSp>
            <p:nvGrpSpPr>
              <p:cNvPr id="29760" name="Group 131"/>
              <p:cNvGrpSpPr>
                <a:grpSpLocks/>
              </p:cNvGrpSpPr>
              <p:nvPr/>
            </p:nvGrpSpPr>
            <p:grpSpPr bwMode="auto">
              <a:xfrm>
                <a:off x="4311" y="3411"/>
                <a:ext cx="128" cy="120"/>
                <a:chOff x="4311" y="3411"/>
                <a:chExt cx="128" cy="120"/>
              </a:xfrm>
            </p:grpSpPr>
            <p:sp>
              <p:nvSpPr>
                <p:cNvPr id="29761" name="Freeform 132"/>
                <p:cNvSpPr>
                  <a:spLocks/>
                </p:cNvSpPr>
                <p:nvPr/>
              </p:nvSpPr>
              <p:spPr bwMode="auto">
                <a:xfrm rot="-908723">
                  <a:off x="4311" y="3411"/>
                  <a:ext cx="70" cy="120"/>
                </a:xfrm>
                <a:custGeom>
                  <a:avLst/>
                  <a:gdLst>
                    <a:gd name="T0" fmla="*/ 0 w 136"/>
                    <a:gd name="T1" fmla="*/ 65 h 222"/>
                    <a:gd name="T2" fmla="*/ 35 w 136"/>
                    <a:gd name="T3" fmla="*/ 26 h 222"/>
                    <a:gd name="T4" fmla="*/ 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9762" name="Freeform 133"/>
                <p:cNvSpPr>
                  <a:spLocks/>
                </p:cNvSpPr>
                <p:nvPr/>
              </p:nvSpPr>
              <p:spPr bwMode="auto">
                <a:xfrm rot="-908723">
                  <a:off x="4326" y="3444"/>
                  <a:ext cx="113" cy="87"/>
                </a:xfrm>
                <a:custGeom>
                  <a:avLst/>
                  <a:gdLst>
                    <a:gd name="T0" fmla="*/ 0 w 218"/>
                    <a:gd name="T1" fmla="*/ 47 h 160"/>
                    <a:gd name="T2" fmla="*/ 34 w 218"/>
                    <a:gd name="T3" fmla="*/ 8 h 160"/>
                    <a:gd name="T4" fmla="*/ 59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9763" name="Line 134"/>
                <p:cNvSpPr>
                  <a:spLocks noChangeShapeType="1"/>
                </p:cNvSpPr>
                <p:nvPr/>
              </p:nvSpPr>
              <p:spPr bwMode="auto">
                <a:xfrm rot="20691277" flipV="1">
                  <a:off x="4354" y="3412"/>
                  <a:ext cx="0" cy="35"/>
                </a:xfrm>
                <a:prstGeom prst="line">
                  <a:avLst/>
                </a:prstGeom>
                <a:noFill/>
                <a:ln w="12700">
                  <a:solidFill>
                    <a:srgbClr val="808000"/>
                  </a:solidFill>
                  <a:round/>
                  <a:headEnd/>
                  <a:tailEnd/>
                </a:ln>
              </p:spPr>
              <p:txBody>
                <a:bodyPr wrap="none" anchor="ctr"/>
                <a:lstStyle/>
                <a:p>
                  <a:endParaRPr lang="cs-CZ"/>
                </a:p>
              </p:txBody>
            </p:sp>
            <p:sp>
              <p:nvSpPr>
                <p:cNvPr id="29764" name="Line 135"/>
                <p:cNvSpPr>
                  <a:spLocks noChangeShapeType="1"/>
                </p:cNvSpPr>
                <p:nvPr/>
              </p:nvSpPr>
              <p:spPr bwMode="auto">
                <a:xfrm rot="20691277" flipV="1">
                  <a:off x="4393" y="3455"/>
                  <a:ext cx="40" cy="4"/>
                </a:xfrm>
                <a:prstGeom prst="line">
                  <a:avLst/>
                </a:prstGeom>
                <a:noFill/>
                <a:ln w="12700">
                  <a:solidFill>
                    <a:srgbClr val="808000"/>
                  </a:solidFill>
                  <a:round/>
                  <a:headEnd/>
                  <a:tailEnd/>
                </a:ln>
              </p:spPr>
              <p:txBody>
                <a:bodyPr wrap="none" anchor="ctr"/>
                <a:lstStyle/>
                <a:p>
                  <a:endParaRPr lang="cs-CZ"/>
                </a:p>
              </p:txBody>
            </p:sp>
          </p:grpSp>
        </p:grpSp>
        <p:sp>
          <p:nvSpPr>
            <p:cNvPr id="29743" name="Line 136"/>
            <p:cNvSpPr>
              <a:spLocks noChangeShapeType="1"/>
            </p:cNvSpPr>
            <p:nvPr/>
          </p:nvSpPr>
          <p:spPr bwMode="auto">
            <a:xfrm>
              <a:off x="2353" y="3681"/>
              <a:ext cx="309" cy="0"/>
            </a:xfrm>
            <a:prstGeom prst="line">
              <a:avLst/>
            </a:prstGeom>
            <a:noFill/>
            <a:ln w="38100">
              <a:solidFill>
                <a:srgbClr val="808000"/>
              </a:solidFill>
              <a:round/>
              <a:headEnd/>
              <a:tailEnd type="triangle" w="med" len="med"/>
            </a:ln>
          </p:spPr>
          <p:txBody>
            <a:bodyPr wrap="none" anchor="ctr"/>
            <a:lstStyle/>
            <a:p>
              <a:endParaRPr lang="cs-CZ"/>
            </a:p>
          </p:txBody>
        </p:sp>
        <p:sp>
          <p:nvSpPr>
            <p:cNvPr id="29744" name="Line 137"/>
            <p:cNvSpPr>
              <a:spLocks noChangeShapeType="1"/>
            </p:cNvSpPr>
            <p:nvPr/>
          </p:nvSpPr>
          <p:spPr bwMode="auto">
            <a:xfrm>
              <a:off x="3324" y="3681"/>
              <a:ext cx="285" cy="0"/>
            </a:xfrm>
            <a:prstGeom prst="line">
              <a:avLst/>
            </a:prstGeom>
            <a:noFill/>
            <a:ln w="38100">
              <a:solidFill>
                <a:srgbClr val="808000"/>
              </a:solidFill>
              <a:round/>
              <a:headEnd/>
              <a:tailEnd type="triangle" w="med" len="med"/>
            </a:ln>
          </p:spPr>
          <p:txBody>
            <a:bodyPr wrap="none" anchor="ctr"/>
            <a:lstStyle/>
            <a:p>
              <a:endParaRPr lang="cs-CZ"/>
            </a:p>
          </p:txBody>
        </p:sp>
        <p:sp>
          <p:nvSpPr>
            <p:cNvPr id="29745" name="Text Box 138"/>
            <p:cNvSpPr txBox="1">
              <a:spLocks noChangeArrowheads="1"/>
            </p:cNvSpPr>
            <p:nvPr/>
          </p:nvSpPr>
          <p:spPr bwMode="auto">
            <a:xfrm>
              <a:off x="4354" y="3221"/>
              <a:ext cx="476" cy="288"/>
            </a:xfrm>
            <a:prstGeom prst="rect">
              <a:avLst/>
            </a:prstGeom>
            <a:noFill/>
            <a:ln w="12700">
              <a:noFill/>
              <a:miter lim="800000"/>
              <a:headEnd/>
              <a:tailEnd/>
            </a:ln>
          </p:spPr>
          <p:txBody>
            <a:bodyPr>
              <a:spAutoFit/>
            </a:bodyPr>
            <a:lstStyle/>
            <a:p>
              <a:pPr algn="ctr" eaLnBrk="1" hangingPunct="1">
                <a:spcBef>
                  <a:spcPct val="50000"/>
                </a:spcBef>
              </a:pPr>
              <a:r>
                <a:rPr lang="en-US" altLang="it-IT" b="1">
                  <a:solidFill>
                    <a:srgbClr val="808000"/>
                  </a:solidFill>
                  <a:latin typeface="Arial" pitchFamily="34" charset="0"/>
                </a:rPr>
                <a:t>IgG</a:t>
              </a:r>
            </a:p>
          </p:txBody>
        </p:sp>
        <p:sp>
          <p:nvSpPr>
            <p:cNvPr id="29746" name="Text Box 139"/>
            <p:cNvSpPr txBox="1">
              <a:spLocks noChangeArrowheads="1"/>
            </p:cNvSpPr>
            <p:nvPr/>
          </p:nvSpPr>
          <p:spPr bwMode="auto">
            <a:xfrm>
              <a:off x="2662" y="3511"/>
              <a:ext cx="629" cy="288"/>
            </a:xfrm>
            <a:prstGeom prst="rect">
              <a:avLst/>
            </a:prstGeom>
            <a:noFill/>
            <a:ln w="12700">
              <a:noFill/>
              <a:miter lim="800000"/>
              <a:headEnd/>
              <a:tailEnd/>
            </a:ln>
          </p:spPr>
          <p:txBody>
            <a:bodyPr>
              <a:spAutoFit/>
            </a:bodyPr>
            <a:lstStyle/>
            <a:p>
              <a:pPr algn="ctr" eaLnBrk="1" hangingPunct="1">
                <a:spcBef>
                  <a:spcPct val="50000"/>
                </a:spcBef>
              </a:pPr>
              <a:r>
                <a:rPr lang="en-US" altLang="it-IT" b="1">
                  <a:solidFill>
                    <a:srgbClr val="808000"/>
                  </a:solidFill>
                  <a:latin typeface="Arial" pitchFamily="34" charset="0"/>
                </a:rPr>
                <a:t>IFN-</a:t>
              </a:r>
              <a:r>
                <a:rPr lang="en-US" altLang="it-IT" b="1">
                  <a:solidFill>
                    <a:srgbClr val="808000"/>
                  </a:solidFill>
                  <a:latin typeface="Symbol" pitchFamily="18" charset="2"/>
                </a:rPr>
                <a:t>g</a:t>
              </a:r>
            </a:p>
          </p:txBody>
        </p:sp>
        <p:sp>
          <p:nvSpPr>
            <p:cNvPr id="29747" name="Freeform 140"/>
            <p:cNvSpPr>
              <a:spLocks/>
            </p:cNvSpPr>
            <p:nvPr/>
          </p:nvSpPr>
          <p:spPr bwMode="auto">
            <a:xfrm>
              <a:off x="3715" y="3454"/>
              <a:ext cx="519" cy="488"/>
            </a:xfrm>
            <a:custGeom>
              <a:avLst/>
              <a:gdLst>
                <a:gd name="T0" fmla="*/ 142 w 1901"/>
                <a:gd name="T1" fmla="*/ 63 h 1895"/>
                <a:gd name="T2" fmla="*/ 141 w 1901"/>
                <a:gd name="T3" fmla="*/ 56 h 1895"/>
                <a:gd name="T4" fmla="*/ 140 w 1901"/>
                <a:gd name="T5" fmla="*/ 50 h 1895"/>
                <a:gd name="T6" fmla="*/ 136 w 1901"/>
                <a:gd name="T7" fmla="*/ 38 h 1895"/>
                <a:gd name="T8" fmla="*/ 129 w 1901"/>
                <a:gd name="T9" fmla="*/ 28 h 1895"/>
                <a:gd name="T10" fmla="*/ 121 w 1901"/>
                <a:gd name="T11" fmla="*/ 18 h 1895"/>
                <a:gd name="T12" fmla="*/ 110 w 1901"/>
                <a:gd name="T13" fmla="*/ 11 h 1895"/>
                <a:gd name="T14" fmla="*/ 98 w 1901"/>
                <a:gd name="T15" fmla="*/ 5 h 1895"/>
                <a:gd name="T16" fmla="*/ 85 w 1901"/>
                <a:gd name="T17" fmla="*/ 1 h 1895"/>
                <a:gd name="T18" fmla="*/ 78 w 1901"/>
                <a:gd name="T19" fmla="*/ 0 h 1895"/>
                <a:gd name="T20" fmla="*/ 71 w 1901"/>
                <a:gd name="T21" fmla="*/ 0 h 1895"/>
                <a:gd name="T22" fmla="*/ 57 w 1901"/>
                <a:gd name="T23" fmla="*/ 1 h 1895"/>
                <a:gd name="T24" fmla="*/ 43 w 1901"/>
                <a:gd name="T25" fmla="*/ 5 h 1895"/>
                <a:gd name="T26" fmla="*/ 31 w 1901"/>
                <a:gd name="T27" fmla="*/ 11 h 1895"/>
                <a:gd name="T28" fmla="*/ 21 w 1901"/>
                <a:gd name="T29" fmla="*/ 18 h 1895"/>
                <a:gd name="T30" fmla="*/ 12 w 1901"/>
                <a:gd name="T31" fmla="*/ 28 h 1895"/>
                <a:gd name="T32" fmla="*/ 5 w 1901"/>
                <a:gd name="T33" fmla="*/ 38 h 1895"/>
                <a:gd name="T34" fmla="*/ 1 w 1901"/>
                <a:gd name="T35" fmla="*/ 50 h 1895"/>
                <a:gd name="T36" fmla="*/ 0 w 1901"/>
                <a:gd name="T37" fmla="*/ 56 h 1895"/>
                <a:gd name="T38" fmla="*/ 0 w 1901"/>
                <a:gd name="T39" fmla="*/ 63 h 1895"/>
                <a:gd name="T40" fmla="*/ 1 w 1901"/>
                <a:gd name="T41" fmla="*/ 75 h 1895"/>
                <a:gd name="T42" fmla="*/ 5 w 1901"/>
                <a:gd name="T43" fmla="*/ 87 h 1895"/>
                <a:gd name="T44" fmla="*/ 12 w 1901"/>
                <a:gd name="T45" fmla="*/ 98 h 1895"/>
                <a:gd name="T46" fmla="*/ 21 w 1901"/>
                <a:gd name="T47" fmla="*/ 107 h 1895"/>
                <a:gd name="T48" fmla="*/ 31 w 1901"/>
                <a:gd name="T49" fmla="*/ 115 h 1895"/>
                <a:gd name="T50" fmla="*/ 43 w 1901"/>
                <a:gd name="T51" fmla="*/ 121 h 1895"/>
                <a:gd name="T52" fmla="*/ 57 w 1901"/>
                <a:gd name="T53" fmla="*/ 124 h 1895"/>
                <a:gd name="T54" fmla="*/ 71 w 1901"/>
                <a:gd name="T55" fmla="*/ 126 h 1895"/>
                <a:gd name="T56" fmla="*/ 78 w 1901"/>
                <a:gd name="T57" fmla="*/ 125 h 1895"/>
                <a:gd name="T58" fmla="*/ 85 w 1901"/>
                <a:gd name="T59" fmla="*/ 124 h 1895"/>
                <a:gd name="T60" fmla="*/ 98 w 1901"/>
                <a:gd name="T61" fmla="*/ 121 h 1895"/>
                <a:gd name="T62" fmla="*/ 110 w 1901"/>
                <a:gd name="T63" fmla="*/ 115 h 1895"/>
                <a:gd name="T64" fmla="*/ 121 w 1901"/>
                <a:gd name="T65" fmla="*/ 107 h 1895"/>
                <a:gd name="T66" fmla="*/ 129 w 1901"/>
                <a:gd name="T67" fmla="*/ 98 h 1895"/>
                <a:gd name="T68" fmla="*/ 136 w 1901"/>
                <a:gd name="T69" fmla="*/ 87 h 1895"/>
                <a:gd name="T70" fmla="*/ 140 w 1901"/>
                <a:gd name="T71" fmla="*/ 75 h 1895"/>
                <a:gd name="T72" fmla="*/ 142 w 1901"/>
                <a:gd name="T73" fmla="*/ 63 h 18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1"/>
                <a:gd name="T112" fmla="*/ 0 h 1895"/>
                <a:gd name="T113" fmla="*/ 1901 w 1901"/>
                <a:gd name="T114" fmla="*/ 1895 h 18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close/>
                </a:path>
              </a:pathLst>
            </a:custGeom>
            <a:solidFill>
              <a:srgbClr val="C0C0C0"/>
            </a:solidFill>
            <a:ln w="9525">
              <a:noFill/>
              <a:round/>
              <a:headEnd/>
              <a:tailEnd/>
            </a:ln>
          </p:spPr>
          <p:txBody>
            <a:bodyPr/>
            <a:lstStyle/>
            <a:p>
              <a:endParaRPr lang="cs-CZ"/>
            </a:p>
          </p:txBody>
        </p:sp>
        <p:sp>
          <p:nvSpPr>
            <p:cNvPr id="29748" name="Freeform 141"/>
            <p:cNvSpPr>
              <a:spLocks/>
            </p:cNvSpPr>
            <p:nvPr/>
          </p:nvSpPr>
          <p:spPr bwMode="auto">
            <a:xfrm>
              <a:off x="3715" y="3454"/>
              <a:ext cx="519" cy="488"/>
            </a:xfrm>
            <a:custGeom>
              <a:avLst/>
              <a:gdLst>
                <a:gd name="T0" fmla="*/ 142 w 1901"/>
                <a:gd name="T1" fmla="*/ 63 h 1895"/>
                <a:gd name="T2" fmla="*/ 141 w 1901"/>
                <a:gd name="T3" fmla="*/ 56 h 1895"/>
                <a:gd name="T4" fmla="*/ 140 w 1901"/>
                <a:gd name="T5" fmla="*/ 50 h 1895"/>
                <a:gd name="T6" fmla="*/ 136 w 1901"/>
                <a:gd name="T7" fmla="*/ 38 h 1895"/>
                <a:gd name="T8" fmla="*/ 129 w 1901"/>
                <a:gd name="T9" fmla="*/ 28 h 1895"/>
                <a:gd name="T10" fmla="*/ 121 w 1901"/>
                <a:gd name="T11" fmla="*/ 18 h 1895"/>
                <a:gd name="T12" fmla="*/ 110 w 1901"/>
                <a:gd name="T13" fmla="*/ 11 h 1895"/>
                <a:gd name="T14" fmla="*/ 98 w 1901"/>
                <a:gd name="T15" fmla="*/ 5 h 1895"/>
                <a:gd name="T16" fmla="*/ 85 w 1901"/>
                <a:gd name="T17" fmla="*/ 1 h 1895"/>
                <a:gd name="T18" fmla="*/ 78 w 1901"/>
                <a:gd name="T19" fmla="*/ 0 h 1895"/>
                <a:gd name="T20" fmla="*/ 71 w 1901"/>
                <a:gd name="T21" fmla="*/ 0 h 1895"/>
                <a:gd name="T22" fmla="*/ 57 w 1901"/>
                <a:gd name="T23" fmla="*/ 1 h 1895"/>
                <a:gd name="T24" fmla="*/ 43 w 1901"/>
                <a:gd name="T25" fmla="*/ 5 h 1895"/>
                <a:gd name="T26" fmla="*/ 31 w 1901"/>
                <a:gd name="T27" fmla="*/ 11 h 1895"/>
                <a:gd name="T28" fmla="*/ 21 w 1901"/>
                <a:gd name="T29" fmla="*/ 18 h 1895"/>
                <a:gd name="T30" fmla="*/ 12 w 1901"/>
                <a:gd name="T31" fmla="*/ 28 h 1895"/>
                <a:gd name="T32" fmla="*/ 5 w 1901"/>
                <a:gd name="T33" fmla="*/ 38 h 1895"/>
                <a:gd name="T34" fmla="*/ 1 w 1901"/>
                <a:gd name="T35" fmla="*/ 50 h 1895"/>
                <a:gd name="T36" fmla="*/ 0 w 1901"/>
                <a:gd name="T37" fmla="*/ 56 h 1895"/>
                <a:gd name="T38" fmla="*/ 0 w 1901"/>
                <a:gd name="T39" fmla="*/ 63 h 1895"/>
                <a:gd name="T40" fmla="*/ 1 w 1901"/>
                <a:gd name="T41" fmla="*/ 75 h 1895"/>
                <a:gd name="T42" fmla="*/ 5 w 1901"/>
                <a:gd name="T43" fmla="*/ 87 h 1895"/>
                <a:gd name="T44" fmla="*/ 12 w 1901"/>
                <a:gd name="T45" fmla="*/ 98 h 1895"/>
                <a:gd name="T46" fmla="*/ 21 w 1901"/>
                <a:gd name="T47" fmla="*/ 107 h 1895"/>
                <a:gd name="T48" fmla="*/ 31 w 1901"/>
                <a:gd name="T49" fmla="*/ 115 h 1895"/>
                <a:gd name="T50" fmla="*/ 43 w 1901"/>
                <a:gd name="T51" fmla="*/ 121 h 1895"/>
                <a:gd name="T52" fmla="*/ 57 w 1901"/>
                <a:gd name="T53" fmla="*/ 124 h 1895"/>
                <a:gd name="T54" fmla="*/ 71 w 1901"/>
                <a:gd name="T55" fmla="*/ 126 h 1895"/>
                <a:gd name="T56" fmla="*/ 78 w 1901"/>
                <a:gd name="T57" fmla="*/ 125 h 1895"/>
                <a:gd name="T58" fmla="*/ 85 w 1901"/>
                <a:gd name="T59" fmla="*/ 124 h 1895"/>
                <a:gd name="T60" fmla="*/ 98 w 1901"/>
                <a:gd name="T61" fmla="*/ 121 h 1895"/>
                <a:gd name="T62" fmla="*/ 110 w 1901"/>
                <a:gd name="T63" fmla="*/ 115 h 1895"/>
                <a:gd name="T64" fmla="*/ 121 w 1901"/>
                <a:gd name="T65" fmla="*/ 107 h 1895"/>
                <a:gd name="T66" fmla="*/ 129 w 1901"/>
                <a:gd name="T67" fmla="*/ 98 h 1895"/>
                <a:gd name="T68" fmla="*/ 136 w 1901"/>
                <a:gd name="T69" fmla="*/ 87 h 1895"/>
                <a:gd name="T70" fmla="*/ 140 w 1901"/>
                <a:gd name="T71" fmla="*/ 75 h 1895"/>
                <a:gd name="T72" fmla="*/ 142 w 1901"/>
                <a:gd name="T73" fmla="*/ 63 h 1895"/>
                <a:gd name="T74" fmla="*/ 142 w 1901"/>
                <a:gd name="T75" fmla="*/ 63 h 18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01"/>
                <a:gd name="T115" fmla="*/ 0 h 1895"/>
                <a:gd name="T116" fmla="*/ 1901 w 1901"/>
                <a:gd name="T117" fmla="*/ 1895 h 18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path>
              </a:pathLst>
            </a:custGeom>
            <a:noFill/>
            <a:ln w="11113">
              <a:solidFill>
                <a:srgbClr val="000000"/>
              </a:solidFill>
              <a:prstDash val="solid"/>
              <a:round/>
              <a:headEnd/>
              <a:tailEnd/>
            </a:ln>
          </p:spPr>
          <p:txBody>
            <a:bodyPr/>
            <a:lstStyle/>
            <a:p>
              <a:endParaRPr lang="cs-CZ"/>
            </a:p>
          </p:txBody>
        </p:sp>
        <p:sp>
          <p:nvSpPr>
            <p:cNvPr id="29749" name="Freeform 142"/>
            <p:cNvSpPr>
              <a:spLocks/>
            </p:cNvSpPr>
            <p:nvPr/>
          </p:nvSpPr>
          <p:spPr bwMode="auto">
            <a:xfrm>
              <a:off x="3810" y="3596"/>
              <a:ext cx="361" cy="307"/>
            </a:xfrm>
            <a:custGeom>
              <a:avLst/>
              <a:gdLst>
                <a:gd name="T0" fmla="*/ 99 w 1322"/>
                <a:gd name="T1" fmla="*/ 40 h 1185"/>
                <a:gd name="T2" fmla="*/ 97 w 1322"/>
                <a:gd name="T3" fmla="*/ 32 h 1185"/>
                <a:gd name="T4" fmla="*/ 95 w 1322"/>
                <a:gd name="T5" fmla="*/ 24 h 1185"/>
                <a:gd name="T6" fmla="*/ 90 w 1322"/>
                <a:gd name="T7" fmla="*/ 18 h 1185"/>
                <a:gd name="T8" fmla="*/ 84 w 1322"/>
                <a:gd name="T9" fmla="*/ 12 h 1185"/>
                <a:gd name="T10" fmla="*/ 77 w 1322"/>
                <a:gd name="T11" fmla="*/ 7 h 1185"/>
                <a:gd name="T12" fmla="*/ 69 w 1322"/>
                <a:gd name="T13" fmla="*/ 3 h 1185"/>
                <a:gd name="T14" fmla="*/ 59 w 1322"/>
                <a:gd name="T15" fmla="*/ 1 h 1185"/>
                <a:gd name="T16" fmla="*/ 49 w 1322"/>
                <a:gd name="T17" fmla="*/ 0 h 1185"/>
                <a:gd name="T18" fmla="*/ 39 w 1322"/>
                <a:gd name="T19" fmla="*/ 1 h 1185"/>
                <a:gd name="T20" fmla="*/ 30 w 1322"/>
                <a:gd name="T21" fmla="*/ 3 h 1185"/>
                <a:gd name="T22" fmla="*/ 22 w 1322"/>
                <a:gd name="T23" fmla="*/ 7 h 1185"/>
                <a:gd name="T24" fmla="*/ 14 w 1322"/>
                <a:gd name="T25" fmla="*/ 12 h 1185"/>
                <a:gd name="T26" fmla="*/ 8 w 1322"/>
                <a:gd name="T27" fmla="*/ 18 h 1185"/>
                <a:gd name="T28" fmla="*/ 4 w 1322"/>
                <a:gd name="T29" fmla="*/ 24 h 1185"/>
                <a:gd name="T30" fmla="*/ 1 w 1322"/>
                <a:gd name="T31" fmla="*/ 32 h 1185"/>
                <a:gd name="T32" fmla="*/ 0 w 1322"/>
                <a:gd name="T33" fmla="*/ 40 h 1185"/>
                <a:gd name="T34" fmla="*/ 1 w 1322"/>
                <a:gd name="T35" fmla="*/ 48 h 1185"/>
                <a:gd name="T36" fmla="*/ 4 w 1322"/>
                <a:gd name="T37" fmla="*/ 55 h 1185"/>
                <a:gd name="T38" fmla="*/ 8 w 1322"/>
                <a:gd name="T39" fmla="*/ 62 h 1185"/>
                <a:gd name="T40" fmla="*/ 14 w 1322"/>
                <a:gd name="T41" fmla="*/ 68 h 1185"/>
                <a:gd name="T42" fmla="*/ 22 w 1322"/>
                <a:gd name="T43" fmla="*/ 73 h 1185"/>
                <a:gd name="T44" fmla="*/ 30 w 1322"/>
                <a:gd name="T45" fmla="*/ 76 h 1185"/>
                <a:gd name="T46" fmla="*/ 39 w 1322"/>
                <a:gd name="T47" fmla="*/ 79 h 1185"/>
                <a:gd name="T48" fmla="*/ 49 w 1322"/>
                <a:gd name="T49" fmla="*/ 80 h 1185"/>
                <a:gd name="T50" fmla="*/ 59 w 1322"/>
                <a:gd name="T51" fmla="*/ 79 h 1185"/>
                <a:gd name="T52" fmla="*/ 69 w 1322"/>
                <a:gd name="T53" fmla="*/ 76 h 1185"/>
                <a:gd name="T54" fmla="*/ 77 w 1322"/>
                <a:gd name="T55" fmla="*/ 73 h 1185"/>
                <a:gd name="T56" fmla="*/ 84 w 1322"/>
                <a:gd name="T57" fmla="*/ 68 h 1185"/>
                <a:gd name="T58" fmla="*/ 90 w 1322"/>
                <a:gd name="T59" fmla="*/ 62 h 1185"/>
                <a:gd name="T60" fmla="*/ 95 w 1322"/>
                <a:gd name="T61" fmla="*/ 55 h 1185"/>
                <a:gd name="T62" fmla="*/ 97 w 1322"/>
                <a:gd name="T63" fmla="*/ 48 h 1185"/>
                <a:gd name="T64" fmla="*/ 99 w 1322"/>
                <a:gd name="T65" fmla="*/ 40 h 11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2"/>
                <a:gd name="T100" fmla="*/ 0 h 1185"/>
                <a:gd name="T101" fmla="*/ 1322 w 1322"/>
                <a:gd name="T102" fmla="*/ 1185 h 11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close/>
                </a:path>
              </a:pathLst>
            </a:custGeom>
            <a:solidFill>
              <a:srgbClr val="800000"/>
            </a:solidFill>
            <a:ln w="9525">
              <a:noFill/>
              <a:round/>
              <a:headEnd/>
              <a:tailEnd/>
            </a:ln>
          </p:spPr>
          <p:txBody>
            <a:bodyPr/>
            <a:lstStyle/>
            <a:p>
              <a:endParaRPr lang="cs-CZ"/>
            </a:p>
          </p:txBody>
        </p:sp>
        <p:sp>
          <p:nvSpPr>
            <p:cNvPr id="29750" name="Freeform 143"/>
            <p:cNvSpPr>
              <a:spLocks/>
            </p:cNvSpPr>
            <p:nvPr/>
          </p:nvSpPr>
          <p:spPr bwMode="auto">
            <a:xfrm>
              <a:off x="3810" y="3596"/>
              <a:ext cx="361" cy="307"/>
            </a:xfrm>
            <a:custGeom>
              <a:avLst/>
              <a:gdLst>
                <a:gd name="T0" fmla="*/ 99 w 1322"/>
                <a:gd name="T1" fmla="*/ 40 h 1185"/>
                <a:gd name="T2" fmla="*/ 97 w 1322"/>
                <a:gd name="T3" fmla="*/ 32 h 1185"/>
                <a:gd name="T4" fmla="*/ 95 w 1322"/>
                <a:gd name="T5" fmla="*/ 24 h 1185"/>
                <a:gd name="T6" fmla="*/ 90 w 1322"/>
                <a:gd name="T7" fmla="*/ 18 h 1185"/>
                <a:gd name="T8" fmla="*/ 84 w 1322"/>
                <a:gd name="T9" fmla="*/ 12 h 1185"/>
                <a:gd name="T10" fmla="*/ 77 w 1322"/>
                <a:gd name="T11" fmla="*/ 7 h 1185"/>
                <a:gd name="T12" fmla="*/ 69 w 1322"/>
                <a:gd name="T13" fmla="*/ 3 h 1185"/>
                <a:gd name="T14" fmla="*/ 59 w 1322"/>
                <a:gd name="T15" fmla="*/ 1 h 1185"/>
                <a:gd name="T16" fmla="*/ 49 w 1322"/>
                <a:gd name="T17" fmla="*/ 0 h 1185"/>
                <a:gd name="T18" fmla="*/ 39 w 1322"/>
                <a:gd name="T19" fmla="*/ 1 h 1185"/>
                <a:gd name="T20" fmla="*/ 30 w 1322"/>
                <a:gd name="T21" fmla="*/ 3 h 1185"/>
                <a:gd name="T22" fmla="*/ 22 w 1322"/>
                <a:gd name="T23" fmla="*/ 7 h 1185"/>
                <a:gd name="T24" fmla="*/ 14 w 1322"/>
                <a:gd name="T25" fmla="*/ 12 h 1185"/>
                <a:gd name="T26" fmla="*/ 8 w 1322"/>
                <a:gd name="T27" fmla="*/ 18 h 1185"/>
                <a:gd name="T28" fmla="*/ 4 w 1322"/>
                <a:gd name="T29" fmla="*/ 24 h 1185"/>
                <a:gd name="T30" fmla="*/ 1 w 1322"/>
                <a:gd name="T31" fmla="*/ 32 h 1185"/>
                <a:gd name="T32" fmla="*/ 0 w 1322"/>
                <a:gd name="T33" fmla="*/ 40 h 1185"/>
                <a:gd name="T34" fmla="*/ 1 w 1322"/>
                <a:gd name="T35" fmla="*/ 48 h 1185"/>
                <a:gd name="T36" fmla="*/ 4 w 1322"/>
                <a:gd name="T37" fmla="*/ 55 h 1185"/>
                <a:gd name="T38" fmla="*/ 8 w 1322"/>
                <a:gd name="T39" fmla="*/ 62 h 1185"/>
                <a:gd name="T40" fmla="*/ 14 w 1322"/>
                <a:gd name="T41" fmla="*/ 68 h 1185"/>
                <a:gd name="T42" fmla="*/ 22 w 1322"/>
                <a:gd name="T43" fmla="*/ 73 h 1185"/>
                <a:gd name="T44" fmla="*/ 30 w 1322"/>
                <a:gd name="T45" fmla="*/ 76 h 1185"/>
                <a:gd name="T46" fmla="*/ 39 w 1322"/>
                <a:gd name="T47" fmla="*/ 79 h 1185"/>
                <a:gd name="T48" fmla="*/ 49 w 1322"/>
                <a:gd name="T49" fmla="*/ 80 h 1185"/>
                <a:gd name="T50" fmla="*/ 59 w 1322"/>
                <a:gd name="T51" fmla="*/ 79 h 1185"/>
                <a:gd name="T52" fmla="*/ 69 w 1322"/>
                <a:gd name="T53" fmla="*/ 76 h 1185"/>
                <a:gd name="T54" fmla="*/ 77 w 1322"/>
                <a:gd name="T55" fmla="*/ 73 h 1185"/>
                <a:gd name="T56" fmla="*/ 84 w 1322"/>
                <a:gd name="T57" fmla="*/ 68 h 1185"/>
                <a:gd name="T58" fmla="*/ 90 w 1322"/>
                <a:gd name="T59" fmla="*/ 62 h 1185"/>
                <a:gd name="T60" fmla="*/ 95 w 1322"/>
                <a:gd name="T61" fmla="*/ 55 h 1185"/>
                <a:gd name="T62" fmla="*/ 97 w 1322"/>
                <a:gd name="T63" fmla="*/ 48 h 1185"/>
                <a:gd name="T64" fmla="*/ 99 w 1322"/>
                <a:gd name="T65" fmla="*/ 40 h 1185"/>
                <a:gd name="T66" fmla="*/ 99 w 1322"/>
                <a:gd name="T67" fmla="*/ 40 h 118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22"/>
                <a:gd name="T103" fmla="*/ 0 h 1185"/>
                <a:gd name="T104" fmla="*/ 1322 w 1322"/>
                <a:gd name="T105" fmla="*/ 1185 h 118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path>
              </a:pathLst>
            </a:custGeom>
            <a:noFill/>
            <a:ln w="11113">
              <a:solidFill>
                <a:srgbClr val="800000"/>
              </a:solidFill>
              <a:prstDash val="solid"/>
              <a:round/>
              <a:headEnd/>
              <a:tailEnd/>
            </a:ln>
          </p:spPr>
          <p:txBody>
            <a:bodyPr/>
            <a:lstStyle/>
            <a:p>
              <a:endParaRPr lang="cs-CZ"/>
            </a:p>
          </p:txBody>
        </p:sp>
        <p:sp>
          <p:nvSpPr>
            <p:cNvPr id="29751" name="Rectangle 144"/>
            <p:cNvSpPr>
              <a:spLocks noChangeArrowheads="1"/>
            </p:cNvSpPr>
            <p:nvPr/>
          </p:nvSpPr>
          <p:spPr bwMode="auto">
            <a:xfrm>
              <a:off x="3837" y="3687"/>
              <a:ext cx="304" cy="134"/>
            </a:xfrm>
            <a:prstGeom prst="rect">
              <a:avLst/>
            </a:prstGeom>
            <a:noFill/>
            <a:ln w="9525">
              <a:noFill/>
              <a:miter lim="800000"/>
              <a:headEnd/>
              <a:tailEnd/>
            </a:ln>
          </p:spPr>
          <p:txBody>
            <a:bodyPr wrap="none" lIns="0" tIns="0" rIns="0" bIns="0">
              <a:spAutoFit/>
            </a:bodyPr>
            <a:lstStyle/>
            <a:p>
              <a:r>
                <a:rPr lang="en-GB" altLang="it-IT" sz="1400" b="1">
                  <a:solidFill>
                    <a:srgbClr val="FFFF00"/>
                  </a:solidFill>
                  <a:latin typeface="Arial" pitchFamily="34" charset="0"/>
                </a:rPr>
                <a:t>B-cell</a:t>
              </a:r>
              <a:endParaRPr lang="en-GB" altLang="it-IT" sz="1800" u="sng">
                <a:latin typeface="Arial" pitchFamily="34" charset="0"/>
              </a:endParaRPr>
            </a:p>
          </p:txBody>
        </p:sp>
        <p:sp>
          <p:nvSpPr>
            <p:cNvPr id="29752" name="Line 145"/>
            <p:cNvSpPr>
              <a:spLocks noChangeShapeType="1"/>
            </p:cNvSpPr>
            <p:nvPr/>
          </p:nvSpPr>
          <p:spPr bwMode="auto">
            <a:xfrm>
              <a:off x="1118" y="2575"/>
              <a:ext cx="456" cy="1043"/>
            </a:xfrm>
            <a:prstGeom prst="line">
              <a:avLst/>
            </a:prstGeom>
            <a:noFill/>
            <a:ln w="38100">
              <a:solidFill>
                <a:schemeClr val="tx1"/>
              </a:solidFill>
              <a:round/>
              <a:headEnd/>
              <a:tailEnd type="triangle" w="med" len="med"/>
            </a:ln>
          </p:spPr>
          <p:txBody>
            <a:bodyPr wrap="none" anchor="ctr"/>
            <a:lstStyle/>
            <a:p>
              <a:endParaRPr lang="cs-CZ"/>
            </a:p>
          </p:txBody>
        </p:sp>
        <p:sp>
          <p:nvSpPr>
            <p:cNvPr id="29753" name="Freeform 146"/>
            <p:cNvSpPr>
              <a:spLocks/>
            </p:cNvSpPr>
            <p:nvPr/>
          </p:nvSpPr>
          <p:spPr bwMode="auto">
            <a:xfrm>
              <a:off x="1176" y="2086"/>
              <a:ext cx="221" cy="553"/>
            </a:xfrm>
            <a:custGeom>
              <a:avLst/>
              <a:gdLst>
                <a:gd name="T0" fmla="*/ 204 w 240"/>
                <a:gd name="T1" fmla="*/ 0 h 624"/>
                <a:gd name="T2" fmla="*/ 163 w 240"/>
                <a:gd name="T3" fmla="*/ 226 h 624"/>
                <a:gd name="T4" fmla="*/ 0 w 240"/>
                <a:gd name="T5" fmla="*/ 490 h 624"/>
                <a:gd name="T6" fmla="*/ 0 60000 65536"/>
                <a:gd name="T7" fmla="*/ 0 60000 65536"/>
                <a:gd name="T8" fmla="*/ 0 60000 65536"/>
                <a:gd name="T9" fmla="*/ 0 w 240"/>
                <a:gd name="T10" fmla="*/ 0 h 624"/>
                <a:gd name="T11" fmla="*/ 240 w 240"/>
                <a:gd name="T12" fmla="*/ 624 h 624"/>
              </a:gdLst>
              <a:ahLst/>
              <a:cxnLst>
                <a:cxn ang="T6">
                  <a:pos x="T0" y="T1"/>
                </a:cxn>
                <a:cxn ang="T7">
                  <a:pos x="T2" y="T3"/>
                </a:cxn>
                <a:cxn ang="T8">
                  <a:pos x="T4" y="T5"/>
                </a:cxn>
              </a:cxnLst>
              <a:rect l="T9" t="T10" r="T11" b="T12"/>
              <a:pathLst>
                <a:path w="240" h="624">
                  <a:moveTo>
                    <a:pt x="240" y="0"/>
                  </a:moveTo>
                  <a:cubicBezTo>
                    <a:pt x="236" y="92"/>
                    <a:pt x="232" y="184"/>
                    <a:pt x="192" y="288"/>
                  </a:cubicBezTo>
                  <a:cubicBezTo>
                    <a:pt x="152" y="392"/>
                    <a:pt x="76" y="508"/>
                    <a:pt x="0" y="624"/>
                  </a:cubicBezTo>
                </a:path>
              </a:pathLst>
            </a:custGeom>
            <a:noFill/>
            <a:ln w="38100">
              <a:solidFill>
                <a:srgbClr val="808000"/>
              </a:solidFill>
              <a:round/>
              <a:headEnd type="none" w="med" len="med"/>
              <a:tailEnd type="triangle" w="med" len="med"/>
            </a:ln>
          </p:spPr>
          <p:txBody>
            <a:bodyPr/>
            <a:lstStyle/>
            <a:p>
              <a:endParaRPr lang="cs-CZ"/>
            </a:p>
          </p:txBody>
        </p:sp>
        <p:sp>
          <p:nvSpPr>
            <p:cNvPr id="29754" name="Rectangle 147"/>
            <p:cNvSpPr>
              <a:spLocks noChangeArrowheads="1"/>
            </p:cNvSpPr>
            <p:nvPr/>
          </p:nvSpPr>
          <p:spPr bwMode="auto">
            <a:xfrm>
              <a:off x="1294" y="2490"/>
              <a:ext cx="114" cy="154"/>
            </a:xfrm>
            <a:prstGeom prst="rect">
              <a:avLst/>
            </a:prstGeom>
            <a:noFill/>
            <a:ln w="9525">
              <a:noFill/>
              <a:miter lim="800000"/>
              <a:headEnd/>
              <a:tailEnd/>
            </a:ln>
          </p:spPr>
          <p:txBody>
            <a:bodyPr wrap="none" lIns="0" tIns="0" rIns="0" bIns="0">
              <a:spAutoFit/>
            </a:bodyPr>
            <a:lstStyle/>
            <a:p>
              <a:r>
                <a:rPr lang="en-GB" altLang="it-IT" sz="1600" b="1">
                  <a:solidFill>
                    <a:srgbClr val="808000"/>
                  </a:solidFill>
                  <a:latin typeface="Arial" pitchFamily="34" charset="0"/>
                </a:rPr>
                <a:t>IT</a:t>
              </a:r>
              <a:endParaRPr lang="en-GB" altLang="it-IT" sz="1600" b="1">
                <a:solidFill>
                  <a:srgbClr val="808000"/>
                </a:solidFill>
                <a:latin typeface="Times New Roman" pitchFamily="18" charset="0"/>
              </a:endParaRPr>
            </a:p>
          </p:txBody>
        </p:sp>
        <p:sp>
          <p:nvSpPr>
            <p:cNvPr id="29755" name="Line 148"/>
            <p:cNvSpPr>
              <a:spLocks noChangeShapeType="1"/>
            </p:cNvSpPr>
            <p:nvPr/>
          </p:nvSpPr>
          <p:spPr bwMode="auto">
            <a:xfrm flipV="1">
              <a:off x="4316" y="2277"/>
              <a:ext cx="465" cy="842"/>
            </a:xfrm>
            <a:prstGeom prst="line">
              <a:avLst/>
            </a:prstGeom>
            <a:noFill/>
            <a:ln w="38100">
              <a:solidFill>
                <a:schemeClr val="tx1"/>
              </a:solidFill>
              <a:prstDash val="sysDot"/>
              <a:round/>
              <a:headEnd/>
              <a:tailEnd type="triangle" w="med" len="med"/>
            </a:ln>
          </p:spPr>
          <p:txBody>
            <a:bodyPr wrap="none" anchor="ctr"/>
            <a:lstStyle/>
            <a:p>
              <a:endParaRPr lang="cs-CZ"/>
            </a:p>
          </p:txBody>
        </p:sp>
        <p:sp>
          <p:nvSpPr>
            <p:cNvPr id="29756" name="Rectangle 149"/>
            <p:cNvSpPr>
              <a:spLocks noChangeArrowheads="1"/>
            </p:cNvSpPr>
            <p:nvPr/>
          </p:nvSpPr>
          <p:spPr bwMode="auto">
            <a:xfrm>
              <a:off x="4692" y="2277"/>
              <a:ext cx="265" cy="365"/>
            </a:xfrm>
            <a:prstGeom prst="rect">
              <a:avLst/>
            </a:prstGeom>
            <a:noFill/>
            <a:ln w="9525">
              <a:noFill/>
              <a:miter lim="800000"/>
              <a:headEnd/>
              <a:tailEnd/>
            </a:ln>
          </p:spPr>
          <p:txBody>
            <a:bodyPr>
              <a:spAutoFit/>
            </a:bodyPr>
            <a:lstStyle/>
            <a:p>
              <a:pPr eaLnBrk="1" hangingPunct="1"/>
              <a:r>
                <a:rPr lang="en-GB" altLang="it-IT" sz="3200" b="1">
                  <a:latin typeface="Arial" pitchFamily="34" charset="0"/>
                </a:rPr>
                <a:t>-</a:t>
              </a:r>
            </a:p>
          </p:txBody>
        </p:sp>
      </p:grpSp>
      <p:grpSp>
        <p:nvGrpSpPr>
          <p:cNvPr id="29703" name="Group 150"/>
          <p:cNvGrpSpPr>
            <a:grpSpLocks/>
          </p:cNvGrpSpPr>
          <p:nvPr/>
        </p:nvGrpSpPr>
        <p:grpSpPr bwMode="auto">
          <a:xfrm>
            <a:off x="427038" y="1614488"/>
            <a:ext cx="2000250" cy="3081337"/>
            <a:chOff x="269" y="1017"/>
            <a:chExt cx="1260" cy="1941"/>
          </a:xfrm>
        </p:grpSpPr>
        <p:sp>
          <p:nvSpPr>
            <p:cNvPr id="29704" name="Text Box 151"/>
            <p:cNvSpPr txBox="1">
              <a:spLocks noChangeArrowheads="1"/>
            </p:cNvSpPr>
            <p:nvPr/>
          </p:nvSpPr>
          <p:spPr bwMode="auto">
            <a:xfrm>
              <a:off x="618" y="2478"/>
              <a:ext cx="498" cy="480"/>
            </a:xfrm>
            <a:prstGeom prst="rect">
              <a:avLst/>
            </a:prstGeom>
            <a:noFill/>
            <a:ln w="12700">
              <a:noFill/>
              <a:miter lim="800000"/>
              <a:headEnd/>
              <a:tailEnd/>
            </a:ln>
          </p:spPr>
          <p:txBody>
            <a:bodyPr>
              <a:spAutoFit/>
            </a:bodyPr>
            <a:lstStyle/>
            <a:p>
              <a:pPr eaLnBrk="1" hangingPunct="1">
                <a:spcBef>
                  <a:spcPct val="50000"/>
                </a:spcBef>
              </a:pPr>
              <a:r>
                <a:rPr lang="en-US" altLang="it-IT" sz="2000" b="1">
                  <a:latin typeface="Arial" pitchFamily="34" charset="0"/>
                </a:rPr>
                <a:t>CD4</a:t>
              </a:r>
              <a:br>
                <a:rPr lang="en-US" altLang="it-IT" sz="2000" b="1">
                  <a:latin typeface="Arial" pitchFamily="34" charset="0"/>
                </a:rPr>
              </a:br>
              <a:endParaRPr lang="en-US" altLang="it-IT" b="1">
                <a:latin typeface="Arial" pitchFamily="34" charset="0"/>
              </a:endParaRPr>
            </a:p>
          </p:txBody>
        </p:sp>
        <p:sp>
          <p:nvSpPr>
            <p:cNvPr id="29705" name="Text Box 152"/>
            <p:cNvSpPr txBox="1">
              <a:spLocks noChangeArrowheads="1"/>
            </p:cNvSpPr>
            <p:nvPr/>
          </p:nvSpPr>
          <p:spPr bwMode="auto">
            <a:xfrm>
              <a:off x="269" y="1812"/>
              <a:ext cx="710" cy="394"/>
            </a:xfrm>
            <a:prstGeom prst="rect">
              <a:avLst/>
            </a:prstGeom>
            <a:noFill/>
            <a:ln w="12700">
              <a:noFill/>
              <a:miter lim="800000"/>
              <a:headEnd/>
              <a:tailEnd/>
            </a:ln>
          </p:spPr>
          <p:txBody>
            <a:bodyPr>
              <a:spAutoFit/>
            </a:bodyPr>
            <a:lstStyle/>
            <a:p>
              <a:pPr algn="r" eaLnBrk="1" hangingPunct="1">
                <a:spcBef>
                  <a:spcPct val="50000"/>
                </a:spcBef>
              </a:pPr>
              <a:r>
                <a:rPr lang="en-US" altLang="it-IT" sz="1000" b="1">
                  <a:latin typeface="Arial" pitchFamily="34" charset="0"/>
                </a:rPr>
                <a:t>CD80/86 </a:t>
              </a:r>
            </a:p>
            <a:p>
              <a:pPr algn="r" eaLnBrk="1" hangingPunct="1">
                <a:spcBef>
                  <a:spcPct val="50000"/>
                </a:spcBef>
              </a:pPr>
              <a:r>
                <a:rPr lang="en-US" altLang="it-IT" sz="1000" b="1">
                  <a:latin typeface="Arial" pitchFamily="34" charset="0"/>
                </a:rPr>
                <a:t/>
              </a:r>
              <a:br>
                <a:rPr lang="en-US" altLang="it-IT" sz="1000" b="1">
                  <a:latin typeface="Arial" pitchFamily="34" charset="0"/>
                </a:rPr>
              </a:br>
              <a:endParaRPr lang="en-US" altLang="it-IT" sz="1000" b="1">
                <a:latin typeface="Arial" pitchFamily="34" charset="0"/>
              </a:endParaRPr>
            </a:p>
          </p:txBody>
        </p:sp>
        <p:sp>
          <p:nvSpPr>
            <p:cNvPr id="29706" name="Freeform 153"/>
            <p:cNvSpPr>
              <a:spLocks/>
            </p:cNvSpPr>
            <p:nvPr/>
          </p:nvSpPr>
          <p:spPr bwMode="auto">
            <a:xfrm>
              <a:off x="1021" y="1911"/>
              <a:ext cx="64" cy="24"/>
            </a:xfrm>
            <a:custGeom>
              <a:avLst/>
              <a:gdLst>
                <a:gd name="T0" fmla="*/ 0 w 130"/>
                <a:gd name="T1" fmla="*/ 2 h 54"/>
                <a:gd name="T2" fmla="*/ 32 w 130"/>
                <a:gd name="T3" fmla="*/ 0 h 54"/>
                <a:gd name="T4" fmla="*/ 20 w 130"/>
                <a:gd name="T5" fmla="*/ 11 h 54"/>
                <a:gd name="T6" fmla="*/ 0 w 130"/>
                <a:gd name="T7" fmla="*/ 2 h 54"/>
                <a:gd name="T8" fmla="*/ 0 60000 65536"/>
                <a:gd name="T9" fmla="*/ 0 60000 65536"/>
                <a:gd name="T10" fmla="*/ 0 60000 65536"/>
                <a:gd name="T11" fmla="*/ 0 60000 65536"/>
                <a:gd name="T12" fmla="*/ 0 w 130"/>
                <a:gd name="T13" fmla="*/ 0 h 54"/>
                <a:gd name="T14" fmla="*/ 130 w 130"/>
                <a:gd name="T15" fmla="*/ 54 h 54"/>
              </a:gdLst>
              <a:ahLst/>
              <a:cxnLst>
                <a:cxn ang="T8">
                  <a:pos x="T0" y="T1"/>
                </a:cxn>
                <a:cxn ang="T9">
                  <a:pos x="T2" y="T3"/>
                </a:cxn>
                <a:cxn ang="T10">
                  <a:pos x="T4" y="T5"/>
                </a:cxn>
                <a:cxn ang="T11">
                  <a:pos x="T6" y="T7"/>
                </a:cxn>
              </a:cxnLst>
              <a:rect l="T12" t="T13" r="T14" b="T15"/>
              <a:pathLst>
                <a:path w="130" h="54">
                  <a:moveTo>
                    <a:pt x="0" y="8"/>
                  </a:moveTo>
                  <a:lnTo>
                    <a:pt x="130" y="0"/>
                  </a:lnTo>
                  <a:lnTo>
                    <a:pt x="84" y="54"/>
                  </a:lnTo>
                  <a:lnTo>
                    <a:pt x="0" y="8"/>
                  </a:lnTo>
                  <a:close/>
                </a:path>
              </a:pathLst>
            </a:custGeom>
            <a:solidFill>
              <a:srgbClr val="006600"/>
            </a:solidFill>
            <a:ln w="12700" cap="flat" cmpd="sng">
              <a:noFill/>
              <a:prstDash val="solid"/>
              <a:round/>
              <a:headEnd/>
              <a:tailEnd/>
            </a:ln>
          </p:spPr>
          <p:txBody>
            <a:bodyPr wrap="none" anchor="ctr"/>
            <a:lstStyle/>
            <a:p>
              <a:endParaRPr lang="cs-CZ"/>
            </a:p>
          </p:txBody>
        </p:sp>
        <p:sp>
          <p:nvSpPr>
            <p:cNvPr id="29707" name="Freeform 154"/>
            <p:cNvSpPr>
              <a:spLocks/>
            </p:cNvSpPr>
            <p:nvPr/>
          </p:nvSpPr>
          <p:spPr bwMode="auto">
            <a:xfrm>
              <a:off x="954" y="1915"/>
              <a:ext cx="50" cy="97"/>
            </a:xfrm>
            <a:custGeom>
              <a:avLst/>
              <a:gdLst>
                <a:gd name="T0" fmla="*/ 0 w 100"/>
                <a:gd name="T1" fmla="*/ 43 h 218"/>
                <a:gd name="T2" fmla="*/ 0 w 100"/>
                <a:gd name="T3" fmla="*/ 4 h 218"/>
                <a:gd name="T4" fmla="*/ 8 w 100"/>
                <a:gd name="T5" fmla="*/ 0 h 218"/>
                <a:gd name="T6" fmla="*/ 18 w 100"/>
                <a:gd name="T7" fmla="*/ 0 h 218"/>
                <a:gd name="T8" fmla="*/ 23 w 100"/>
                <a:gd name="T9" fmla="*/ 2 h 218"/>
                <a:gd name="T10" fmla="*/ 25 w 100"/>
                <a:gd name="T11" fmla="*/ 4 h 218"/>
                <a:gd name="T12" fmla="*/ 25 w 100"/>
                <a:gd name="T13" fmla="*/ 41 h 218"/>
                <a:gd name="T14" fmla="*/ 0 w 100"/>
                <a:gd name="T15" fmla="*/ 43 h 218"/>
                <a:gd name="T16" fmla="*/ 0 60000 65536"/>
                <a:gd name="T17" fmla="*/ 0 60000 65536"/>
                <a:gd name="T18" fmla="*/ 0 60000 65536"/>
                <a:gd name="T19" fmla="*/ 0 60000 65536"/>
                <a:gd name="T20" fmla="*/ 0 60000 65536"/>
                <a:gd name="T21" fmla="*/ 0 60000 65536"/>
                <a:gd name="T22" fmla="*/ 0 60000 65536"/>
                <a:gd name="T23" fmla="*/ 0 60000 65536"/>
                <a:gd name="T24" fmla="*/ 0 w 100"/>
                <a:gd name="T25" fmla="*/ 0 h 218"/>
                <a:gd name="T26" fmla="*/ 100 w 100"/>
                <a:gd name="T27" fmla="*/ 218 h 2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0" h="218">
                  <a:moveTo>
                    <a:pt x="0" y="218"/>
                  </a:moveTo>
                  <a:lnTo>
                    <a:pt x="0" y="20"/>
                  </a:lnTo>
                  <a:cubicBezTo>
                    <a:pt x="2" y="12"/>
                    <a:pt x="22" y="3"/>
                    <a:pt x="32" y="0"/>
                  </a:cubicBezTo>
                  <a:cubicBezTo>
                    <a:pt x="45" y="0"/>
                    <a:pt x="58" y="0"/>
                    <a:pt x="72" y="2"/>
                  </a:cubicBezTo>
                  <a:cubicBezTo>
                    <a:pt x="78" y="2"/>
                    <a:pt x="90" y="8"/>
                    <a:pt x="90" y="8"/>
                  </a:cubicBezTo>
                  <a:cubicBezTo>
                    <a:pt x="92" y="11"/>
                    <a:pt x="100" y="18"/>
                    <a:pt x="100" y="18"/>
                  </a:cubicBezTo>
                  <a:lnTo>
                    <a:pt x="100" y="210"/>
                  </a:lnTo>
                  <a:lnTo>
                    <a:pt x="0" y="218"/>
                  </a:lnTo>
                  <a:close/>
                </a:path>
              </a:pathLst>
            </a:custGeom>
            <a:solidFill>
              <a:srgbClr val="000000"/>
            </a:solidFill>
            <a:ln w="12700" cap="flat" cmpd="sng">
              <a:solidFill>
                <a:schemeClr val="tx1"/>
              </a:solidFill>
              <a:prstDash val="solid"/>
              <a:round/>
              <a:headEnd/>
              <a:tailEnd/>
            </a:ln>
          </p:spPr>
          <p:txBody>
            <a:bodyPr wrap="none" anchor="ctr"/>
            <a:lstStyle/>
            <a:p>
              <a:endParaRPr lang="cs-CZ"/>
            </a:p>
          </p:txBody>
        </p:sp>
        <p:sp>
          <p:nvSpPr>
            <p:cNvPr id="29708" name="Freeform 155"/>
            <p:cNvSpPr>
              <a:spLocks/>
            </p:cNvSpPr>
            <p:nvPr/>
          </p:nvSpPr>
          <p:spPr bwMode="auto">
            <a:xfrm>
              <a:off x="950" y="1839"/>
              <a:ext cx="54" cy="76"/>
            </a:xfrm>
            <a:custGeom>
              <a:avLst/>
              <a:gdLst>
                <a:gd name="T0" fmla="*/ 1 w 108"/>
                <a:gd name="T1" fmla="*/ 0 h 168"/>
                <a:gd name="T2" fmla="*/ 9 w 108"/>
                <a:gd name="T3" fmla="*/ 2 h 168"/>
                <a:gd name="T4" fmla="*/ 18 w 108"/>
                <a:gd name="T5" fmla="*/ 4 h 168"/>
                <a:gd name="T6" fmla="*/ 27 w 108"/>
                <a:gd name="T7" fmla="*/ 4 h 168"/>
                <a:gd name="T8" fmla="*/ 27 w 108"/>
                <a:gd name="T9" fmla="*/ 33 h 168"/>
                <a:gd name="T10" fmla="*/ 17 w 108"/>
                <a:gd name="T11" fmla="*/ 30 h 168"/>
                <a:gd name="T12" fmla="*/ 5 w 108"/>
                <a:gd name="T13" fmla="*/ 32 h 168"/>
                <a:gd name="T14" fmla="*/ 0 w 108"/>
                <a:gd name="T15" fmla="*/ 34 h 168"/>
                <a:gd name="T16" fmla="*/ 1 w 108"/>
                <a:gd name="T17" fmla="*/ 0 h 1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
                <a:gd name="T28" fmla="*/ 0 h 168"/>
                <a:gd name="T29" fmla="*/ 108 w 108"/>
                <a:gd name="T30" fmla="*/ 168 h 1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 h="168">
                  <a:moveTo>
                    <a:pt x="2" y="0"/>
                  </a:moveTo>
                  <a:lnTo>
                    <a:pt x="36" y="12"/>
                  </a:lnTo>
                  <a:lnTo>
                    <a:pt x="72" y="18"/>
                  </a:lnTo>
                  <a:lnTo>
                    <a:pt x="108" y="18"/>
                  </a:lnTo>
                  <a:lnTo>
                    <a:pt x="108" y="162"/>
                  </a:lnTo>
                  <a:cubicBezTo>
                    <a:pt x="100" y="150"/>
                    <a:pt x="79" y="149"/>
                    <a:pt x="66" y="148"/>
                  </a:cubicBezTo>
                  <a:cubicBezTo>
                    <a:pt x="49" y="149"/>
                    <a:pt x="35" y="152"/>
                    <a:pt x="20" y="158"/>
                  </a:cubicBezTo>
                  <a:cubicBezTo>
                    <a:pt x="13" y="160"/>
                    <a:pt x="6" y="168"/>
                    <a:pt x="0" y="168"/>
                  </a:cubicBezTo>
                  <a:lnTo>
                    <a:pt x="2" y="0"/>
                  </a:lnTo>
                  <a:close/>
                </a:path>
              </a:pathLst>
            </a:custGeom>
            <a:solidFill>
              <a:srgbClr val="000000"/>
            </a:solidFill>
            <a:ln w="12700" cap="flat" cmpd="sng">
              <a:noFill/>
              <a:prstDash val="solid"/>
              <a:round/>
              <a:headEnd/>
              <a:tailEnd/>
            </a:ln>
          </p:spPr>
          <p:txBody>
            <a:bodyPr wrap="none" anchor="ctr"/>
            <a:lstStyle/>
            <a:p>
              <a:endParaRPr lang="cs-CZ"/>
            </a:p>
          </p:txBody>
        </p:sp>
        <p:sp>
          <p:nvSpPr>
            <p:cNvPr id="29709" name="Freeform 156"/>
            <p:cNvSpPr>
              <a:spLocks/>
            </p:cNvSpPr>
            <p:nvPr/>
          </p:nvSpPr>
          <p:spPr bwMode="auto">
            <a:xfrm>
              <a:off x="1019" y="1825"/>
              <a:ext cx="66" cy="84"/>
            </a:xfrm>
            <a:custGeom>
              <a:avLst/>
              <a:gdLst>
                <a:gd name="T0" fmla="*/ 0 w 134"/>
                <a:gd name="T1" fmla="*/ 9 h 184"/>
                <a:gd name="T2" fmla="*/ 15 w 134"/>
                <a:gd name="T3" fmla="*/ 7 h 184"/>
                <a:gd name="T4" fmla="*/ 33 w 134"/>
                <a:gd name="T5" fmla="*/ 0 h 184"/>
                <a:gd name="T6" fmla="*/ 33 w 134"/>
                <a:gd name="T7" fmla="*/ 36 h 184"/>
                <a:gd name="T8" fmla="*/ 0 w 134"/>
                <a:gd name="T9" fmla="*/ 38 h 184"/>
                <a:gd name="T10" fmla="*/ 0 w 134"/>
                <a:gd name="T11" fmla="*/ 9 h 184"/>
                <a:gd name="T12" fmla="*/ 0 60000 65536"/>
                <a:gd name="T13" fmla="*/ 0 60000 65536"/>
                <a:gd name="T14" fmla="*/ 0 60000 65536"/>
                <a:gd name="T15" fmla="*/ 0 60000 65536"/>
                <a:gd name="T16" fmla="*/ 0 60000 65536"/>
                <a:gd name="T17" fmla="*/ 0 60000 65536"/>
                <a:gd name="T18" fmla="*/ 0 w 134"/>
                <a:gd name="T19" fmla="*/ 0 h 184"/>
                <a:gd name="T20" fmla="*/ 134 w 134"/>
                <a:gd name="T21" fmla="*/ 184 h 184"/>
              </a:gdLst>
              <a:ahLst/>
              <a:cxnLst>
                <a:cxn ang="T12">
                  <a:pos x="T0" y="T1"/>
                </a:cxn>
                <a:cxn ang="T13">
                  <a:pos x="T2" y="T3"/>
                </a:cxn>
                <a:cxn ang="T14">
                  <a:pos x="T4" y="T5"/>
                </a:cxn>
                <a:cxn ang="T15">
                  <a:pos x="T6" y="T7"/>
                </a:cxn>
                <a:cxn ang="T16">
                  <a:pos x="T8" y="T9"/>
                </a:cxn>
                <a:cxn ang="T17">
                  <a:pos x="T10" y="T11"/>
                </a:cxn>
              </a:cxnLst>
              <a:rect l="T18" t="T19" r="T20" b="T21"/>
              <a:pathLst>
                <a:path w="134" h="184">
                  <a:moveTo>
                    <a:pt x="0" y="44"/>
                  </a:moveTo>
                  <a:lnTo>
                    <a:pt x="62" y="34"/>
                  </a:lnTo>
                  <a:lnTo>
                    <a:pt x="134" y="0"/>
                  </a:lnTo>
                  <a:lnTo>
                    <a:pt x="134" y="174"/>
                  </a:lnTo>
                  <a:lnTo>
                    <a:pt x="0" y="184"/>
                  </a:lnTo>
                  <a:lnTo>
                    <a:pt x="0" y="44"/>
                  </a:lnTo>
                  <a:close/>
                </a:path>
              </a:pathLst>
            </a:custGeom>
            <a:solidFill>
              <a:schemeClr val="tx2"/>
            </a:solidFill>
            <a:ln w="12700" cap="flat" cmpd="sng">
              <a:solidFill>
                <a:schemeClr val="tx1"/>
              </a:solidFill>
              <a:prstDash val="solid"/>
              <a:round/>
              <a:headEnd/>
              <a:tailEnd/>
            </a:ln>
          </p:spPr>
          <p:txBody>
            <a:bodyPr wrap="none" anchor="ctr"/>
            <a:lstStyle/>
            <a:p>
              <a:endParaRPr lang="cs-CZ"/>
            </a:p>
          </p:txBody>
        </p:sp>
        <p:sp>
          <p:nvSpPr>
            <p:cNvPr id="29710" name="Freeform 157"/>
            <p:cNvSpPr>
              <a:spLocks/>
            </p:cNvSpPr>
            <p:nvPr/>
          </p:nvSpPr>
          <p:spPr bwMode="auto">
            <a:xfrm>
              <a:off x="1020" y="1918"/>
              <a:ext cx="70" cy="91"/>
            </a:xfrm>
            <a:custGeom>
              <a:avLst/>
              <a:gdLst>
                <a:gd name="T0" fmla="*/ 0 w 142"/>
                <a:gd name="T1" fmla="*/ 3 h 202"/>
                <a:gd name="T2" fmla="*/ 21 w 142"/>
                <a:gd name="T3" fmla="*/ 12 h 202"/>
                <a:gd name="T4" fmla="*/ 35 w 142"/>
                <a:gd name="T5" fmla="*/ 0 h 202"/>
                <a:gd name="T6" fmla="*/ 35 w 142"/>
                <a:gd name="T7" fmla="*/ 39 h 202"/>
                <a:gd name="T8" fmla="*/ 0 w 142"/>
                <a:gd name="T9" fmla="*/ 41 h 202"/>
                <a:gd name="T10" fmla="*/ 0 w 142"/>
                <a:gd name="T11" fmla="*/ 3 h 202"/>
                <a:gd name="T12" fmla="*/ 0 60000 65536"/>
                <a:gd name="T13" fmla="*/ 0 60000 65536"/>
                <a:gd name="T14" fmla="*/ 0 60000 65536"/>
                <a:gd name="T15" fmla="*/ 0 60000 65536"/>
                <a:gd name="T16" fmla="*/ 0 60000 65536"/>
                <a:gd name="T17" fmla="*/ 0 60000 65536"/>
                <a:gd name="T18" fmla="*/ 0 w 142"/>
                <a:gd name="T19" fmla="*/ 0 h 202"/>
                <a:gd name="T20" fmla="*/ 142 w 142"/>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142" h="202">
                  <a:moveTo>
                    <a:pt x="0" y="16"/>
                  </a:moveTo>
                  <a:lnTo>
                    <a:pt x="86" y="60"/>
                  </a:lnTo>
                  <a:lnTo>
                    <a:pt x="142" y="0"/>
                  </a:lnTo>
                  <a:lnTo>
                    <a:pt x="142" y="190"/>
                  </a:lnTo>
                  <a:lnTo>
                    <a:pt x="2" y="202"/>
                  </a:lnTo>
                  <a:lnTo>
                    <a:pt x="0" y="16"/>
                  </a:lnTo>
                  <a:close/>
                </a:path>
              </a:pathLst>
            </a:custGeom>
            <a:solidFill>
              <a:srgbClr val="000000"/>
            </a:solidFill>
            <a:ln w="12700" cap="flat" cmpd="sng">
              <a:solidFill>
                <a:schemeClr val="tx1"/>
              </a:solidFill>
              <a:prstDash val="solid"/>
              <a:round/>
              <a:headEnd/>
              <a:tailEnd/>
            </a:ln>
          </p:spPr>
          <p:txBody>
            <a:bodyPr wrap="none" anchor="ctr"/>
            <a:lstStyle/>
            <a:p>
              <a:endParaRPr lang="cs-CZ"/>
            </a:p>
          </p:txBody>
        </p:sp>
        <p:sp>
          <p:nvSpPr>
            <p:cNvPr id="29711" name="Freeform 158"/>
            <p:cNvSpPr>
              <a:spLocks/>
            </p:cNvSpPr>
            <p:nvPr/>
          </p:nvSpPr>
          <p:spPr bwMode="auto">
            <a:xfrm>
              <a:off x="795" y="1987"/>
              <a:ext cx="493" cy="476"/>
            </a:xfrm>
            <a:custGeom>
              <a:avLst/>
              <a:gdLst>
                <a:gd name="T0" fmla="*/ 151 w 1607"/>
                <a:gd name="T1" fmla="*/ 70 h 1609"/>
                <a:gd name="T2" fmla="*/ 150 w 1607"/>
                <a:gd name="T3" fmla="*/ 56 h 1609"/>
                <a:gd name="T4" fmla="*/ 145 w 1607"/>
                <a:gd name="T5" fmla="*/ 43 h 1609"/>
                <a:gd name="T6" fmla="*/ 138 w 1607"/>
                <a:gd name="T7" fmla="*/ 31 h 1609"/>
                <a:gd name="T8" fmla="*/ 129 w 1607"/>
                <a:gd name="T9" fmla="*/ 21 h 1609"/>
                <a:gd name="T10" fmla="*/ 118 w 1607"/>
                <a:gd name="T11" fmla="*/ 12 h 1609"/>
                <a:gd name="T12" fmla="*/ 105 w 1607"/>
                <a:gd name="T13" fmla="*/ 6 h 1609"/>
                <a:gd name="T14" fmla="*/ 91 w 1607"/>
                <a:gd name="T15" fmla="*/ 1 h 1609"/>
                <a:gd name="T16" fmla="*/ 76 w 1607"/>
                <a:gd name="T17" fmla="*/ 0 h 1609"/>
                <a:gd name="T18" fmla="*/ 60 w 1607"/>
                <a:gd name="T19" fmla="*/ 1 h 1609"/>
                <a:gd name="T20" fmla="*/ 46 w 1607"/>
                <a:gd name="T21" fmla="*/ 6 h 1609"/>
                <a:gd name="T22" fmla="*/ 33 w 1607"/>
                <a:gd name="T23" fmla="*/ 12 h 1609"/>
                <a:gd name="T24" fmla="*/ 22 w 1607"/>
                <a:gd name="T25" fmla="*/ 21 h 1609"/>
                <a:gd name="T26" fmla="*/ 13 w 1607"/>
                <a:gd name="T27" fmla="*/ 31 h 1609"/>
                <a:gd name="T28" fmla="*/ 6 w 1607"/>
                <a:gd name="T29" fmla="*/ 43 h 1609"/>
                <a:gd name="T30" fmla="*/ 2 w 1607"/>
                <a:gd name="T31" fmla="*/ 56 h 1609"/>
                <a:gd name="T32" fmla="*/ 0 w 1607"/>
                <a:gd name="T33" fmla="*/ 70 h 1609"/>
                <a:gd name="T34" fmla="*/ 2 w 1607"/>
                <a:gd name="T35" fmla="*/ 85 h 1609"/>
                <a:gd name="T36" fmla="*/ 6 w 1607"/>
                <a:gd name="T37" fmla="*/ 98 h 1609"/>
                <a:gd name="T38" fmla="*/ 13 w 1607"/>
                <a:gd name="T39" fmla="*/ 110 h 1609"/>
                <a:gd name="T40" fmla="*/ 22 w 1607"/>
                <a:gd name="T41" fmla="*/ 120 h 1609"/>
                <a:gd name="T42" fmla="*/ 33 w 1607"/>
                <a:gd name="T43" fmla="*/ 129 h 1609"/>
                <a:gd name="T44" fmla="*/ 46 w 1607"/>
                <a:gd name="T45" fmla="*/ 135 h 1609"/>
                <a:gd name="T46" fmla="*/ 60 w 1607"/>
                <a:gd name="T47" fmla="*/ 139 h 1609"/>
                <a:gd name="T48" fmla="*/ 76 w 1607"/>
                <a:gd name="T49" fmla="*/ 141 h 1609"/>
                <a:gd name="T50" fmla="*/ 91 w 1607"/>
                <a:gd name="T51" fmla="*/ 139 h 1609"/>
                <a:gd name="T52" fmla="*/ 105 w 1607"/>
                <a:gd name="T53" fmla="*/ 135 h 1609"/>
                <a:gd name="T54" fmla="*/ 118 w 1607"/>
                <a:gd name="T55" fmla="*/ 129 h 1609"/>
                <a:gd name="T56" fmla="*/ 129 w 1607"/>
                <a:gd name="T57" fmla="*/ 120 h 1609"/>
                <a:gd name="T58" fmla="*/ 138 w 1607"/>
                <a:gd name="T59" fmla="*/ 110 h 1609"/>
                <a:gd name="T60" fmla="*/ 145 w 1607"/>
                <a:gd name="T61" fmla="*/ 98 h 1609"/>
                <a:gd name="T62" fmla="*/ 150 w 1607"/>
                <a:gd name="T63" fmla="*/ 85 h 1609"/>
                <a:gd name="T64" fmla="*/ 151 w 1607"/>
                <a:gd name="T65" fmla="*/ 70 h 16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07"/>
                <a:gd name="T100" fmla="*/ 0 h 1609"/>
                <a:gd name="T101" fmla="*/ 1607 w 1607"/>
                <a:gd name="T102" fmla="*/ 1609 h 16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07" h="1609">
                  <a:moveTo>
                    <a:pt x="1607" y="805"/>
                  </a:moveTo>
                  <a:lnTo>
                    <a:pt x="1591" y="641"/>
                  </a:lnTo>
                  <a:lnTo>
                    <a:pt x="1543" y="491"/>
                  </a:lnTo>
                  <a:lnTo>
                    <a:pt x="1469" y="355"/>
                  </a:lnTo>
                  <a:lnTo>
                    <a:pt x="1371" y="236"/>
                  </a:lnTo>
                  <a:lnTo>
                    <a:pt x="1252" y="137"/>
                  </a:lnTo>
                  <a:lnTo>
                    <a:pt x="1116" y="63"/>
                  </a:lnTo>
                  <a:lnTo>
                    <a:pt x="964" y="16"/>
                  </a:lnTo>
                  <a:lnTo>
                    <a:pt x="804" y="0"/>
                  </a:lnTo>
                  <a:lnTo>
                    <a:pt x="641" y="16"/>
                  </a:lnTo>
                  <a:lnTo>
                    <a:pt x="490" y="63"/>
                  </a:lnTo>
                  <a:lnTo>
                    <a:pt x="353" y="137"/>
                  </a:lnTo>
                  <a:lnTo>
                    <a:pt x="235" y="236"/>
                  </a:lnTo>
                  <a:lnTo>
                    <a:pt x="137" y="355"/>
                  </a:lnTo>
                  <a:lnTo>
                    <a:pt x="63" y="491"/>
                  </a:lnTo>
                  <a:lnTo>
                    <a:pt x="15" y="641"/>
                  </a:lnTo>
                  <a:lnTo>
                    <a:pt x="0" y="805"/>
                  </a:lnTo>
                  <a:lnTo>
                    <a:pt x="15" y="967"/>
                  </a:lnTo>
                  <a:lnTo>
                    <a:pt x="63" y="1117"/>
                  </a:lnTo>
                  <a:lnTo>
                    <a:pt x="137" y="1254"/>
                  </a:lnTo>
                  <a:lnTo>
                    <a:pt x="235" y="1373"/>
                  </a:lnTo>
                  <a:lnTo>
                    <a:pt x="353" y="1472"/>
                  </a:lnTo>
                  <a:lnTo>
                    <a:pt x="490" y="1545"/>
                  </a:lnTo>
                  <a:lnTo>
                    <a:pt x="641" y="1592"/>
                  </a:lnTo>
                  <a:lnTo>
                    <a:pt x="804" y="1609"/>
                  </a:lnTo>
                  <a:lnTo>
                    <a:pt x="964" y="1592"/>
                  </a:lnTo>
                  <a:lnTo>
                    <a:pt x="1116" y="1545"/>
                  </a:lnTo>
                  <a:lnTo>
                    <a:pt x="1252" y="1472"/>
                  </a:lnTo>
                  <a:lnTo>
                    <a:pt x="1371" y="1373"/>
                  </a:lnTo>
                  <a:lnTo>
                    <a:pt x="1469" y="1254"/>
                  </a:lnTo>
                  <a:lnTo>
                    <a:pt x="1543" y="1117"/>
                  </a:lnTo>
                  <a:lnTo>
                    <a:pt x="1591" y="967"/>
                  </a:lnTo>
                  <a:lnTo>
                    <a:pt x="1607" y="805"/>
                  </a:lnTo>
                  <a:close/>
                </a:path>
              </a:pathLst>
            </a:custGeom>
            <a:solidFill>
              <a:srgbClr val="C8CEEC"/>
            </a:solidFill>
            <a:ln w="9525">
              <a:noFill/>
              <a:round/>
              <a:headEnd/>
              <a:tailEnd/>
            </a:ln>
          </p:spPr>
          <p:txBody>
            <a:bodyPr/>
            <a:lstStyle/>
            <a:p>
              <a:endParaRPr lang="cs-CZ"/>
            </a:p>
          </p:txBody>
        </p:sp>
        <p:sp>
          <p:nvSpPr>
            <p:cNvPr id="29712" name="Freeform 159"/>
            <p:cNvSpPr>
              <a:spLocks/>
            </p:cNvSpPr>
            <p:nvPr/>
          </p:nvSpPr>
          <p:spPr bwMode="auto">
            <a:xfrm>
              <a:off x="795" y="1987"/>
              <a:ext cx="493" cy="476"/>
            </a:xfrm>
            <a:custGeom>
              <a:avLst/>
              <a:gdLst>
                <a:gd name="T0" fmla="*/ 151 w 1607"/>
                <a:gd name="T1" fmla="*/ 70 h 1609"/>
                <a:gd name="T2" fmla="*/ 150 w 1607"/>
                <a:gd name="T3" fmla="*/ 56 h 1609"/>
                <a:gd name="T4" fmla="*/ 145 w 1607"/>
                <a:gd name="T5" fmla="*/ 43 h 1609"/>
                <a:gd name="T6" fmla="*/ 138 w 1607"/>
                <a:gd name="T7" fmla="*/ 31 h 1609"/>
                <a:gd name="T8" fmla="*/ 129 w 1607"/>
                <a:gd name="T9" fmla="*/ 21 h 1609"/>
                <a:gd name="T10" fmla="*/ 118 w 1607"/>
                <a:gd name="T11" fmla="*/ 12 h 1609"/>
                <a:gd name="T12" fmla="*/ 105 w 1607"/>
                <a:gd name="T13" fmla="*/ 6 h 1609"/>
                <a:gd name="T14" fmla="*/ 91 w 1607"/>
                <a:gd name="T15" fmla="*/ 1 h 1609"/>
                <a:gd name="T16" fmla="*/ 76 w 1607"/>
                <a:gd name="T17" fmla="*/ 0 h 1609"/>
                <a:gd name="T18" fmla="*/ 60 w 1607"/>
                <a:gd name="T19" fmla="*/ 1 h 1609"/>
                <a:gd name="T20" fmla="*/ 46 w 1607"/>
                <a:gd name="T21" fmla="*/ 6 h 1609"/>
                <a:gd name="T22" fmla="*/ 33 w 1607"/>
                <a:gd name="T23" fmla="*/ 12 h 1609"/>
                <a:gd name="T24" fmla="*/ 22 w 1607"/>
                <a:gd name="T25" fmla="*/ 21 h 1609"/>
                <a:gd name="T26" fmla="*/ 13 w 1607"/>
                <a:gd name="T27" fmla="*/ 31 h 1609"/>
                <a:gd name="T28" fmla="*/ 6 w 1607"/>
                <a:gd name="T29" fmla="*/ 43 h 1609"/>
                <a:gd name="T30" fmla="*/ 2 w 1607"/>
                <a:gd name="T31" fmla="*/ 56 h 1609"/>
                <a:gd name="T32" fmla="*/ 0 w 1607"/>
                <a:gd name="T33" fmla="*/ 70 h 1609"/>
                <a:gd name="T34" fmla="*/ 2 w 1607"/>
                <a:gd name="T35" fmla="*/ 85 h 1609"/>
                <a:gd name="T36" fmla="*/ 6 w 1607"/>
                <a:gd name="T37" fmla="*/ 98 h 1609"/>
                <a:gd name="T38" fmla="*/ 13 w 1607"/>
                <a:gd name="T39" fmla="*/ 110 h 1609"/>
                <a:gd name="T40" fmla="*/ 22 w 1607"/>
                <a:gd name="T41" fmla="*/ 120 h 1609"/>
                <a:gd name="T42" fmla="*/ 33 w 1607"/>
                <a:gd name="T43" fmla="*/ 129 h 1609"/>
                <a:gd name="T44" fmla="*/ 46 w 1607"/>
                <a:gd name="T45" fmla="*/ 135 h 1609"/>
                <a:gd name="T46" fmla="*/ 60 w 1607"/>
                <a:gd name="T47" fmla="*/ 139 h 1609"/>
                <a:gd name="T48" fmla="*/ 76 w 1607"/>
                <a:gd name="T49" fmla="*/ 141 h 1609"/>
                <a:gd name="T50" fmla="*/ 91 w 1607"/>
                <a:gd name="T51" fmla="*/ 139 h 1609"/>
                <a:gd name="T52" fmla="*/ 105 w 1607"/>
                <a:gd name="T53" fmla="*/ 135 h 1609"/>
                <a:gd name="T54" fmla="*/ 118 w 1607"/>
                <a:gd name="T55" fmla="*/ 129 h 1609"/>
                <a:gd name="T56" fmla="*/ 129 w 1607"/>
                <a:gd name="T57" fmla="*/ 120 h 1609"/>
                <a:gd name="T58" fmla="*/ 138 w 1607"/>
                <a:gd name="T59" fmla="*/ 110 h 1609"/>
                <a:gd name="T60" fmla="*/ 145 w 1607"/>
                <a:gd name="T61" fmla="*/ 98 h 1609"/>
                <a:gd name="T62" fmla="*/ 150 w 1607"/>
                <a:gd name="T63" fmla="*/ 85 h 1609"/>
                <a:gd name="T64" fmla="*/ 151 w 1607"/>
                <a:gd name="T65" fmla="*/ 70 h 1609"/>
                <a:gd name="T66" fmla="*/ 151 w 1607"/>
                <a:gd name="T67" fmla="*/ 70 h 160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07"/>
                <a:gd name="T103" fmla="*/ 0 h 1609"/>
                <a:gd name="T104" fmla="*/ 1607 w 1607"/>
                <a:gd name="T105" fmla="*/ 1609 h 160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07" h="1609">
                  <a:moveTo>
                    <a:pt x="1607" y="805"/>
                  </a:moveTo>
                  <a:lnTo>
                    <a:pt x="1591" y="641"/>
                  </a:lnTo>
                  <a:lnTo>
                    <a:pt x="1543" y="491"/>
                  </a:lnTo>
                  <a:lnTo>
                    <a:pt x="1469" y="355"/>
                  </a:lnTo>
                  <a:lnTo>
                    <a:pt x="1371" y="236"/>
                  </a:lnTo>
                  <a:lnTo>
                    <a:pt x="1252" y="137"/>
                  </a:lnTo>
                  <a:lnTo>
                    <a:pt x="1116" y="63"/>
                  </a:lnTo>
                  <a:lnTo>
                    <a:pt x="964" y="16"/>
                  </a:lnTo>
                  <a:lnTo>
                    <a:pt x="804" y="0"/>
                  </a:lnTo>
                  <a:lnTo>
                    <a:pt x="641" y="16"/>
                  </a:lnTo>
                  <a:lnTo>
                    <a:pt x="490" y="63"/>
                  </a:lnTo>
                  <a:lnTo>
                    <a:pt x="353" y="137"/>
                  </a:lnTo>
                  <a:lnTo>
                    <a:pt x="235" y="236"/>
                  </a:lnTo>
                  <a:lnTo>
                    <a:pt x="137" y="355"/>
                  </a:lnTo>
                  <a:lnTo>
                    <a:pt x="63" y="491"/>
                  </a:lnTo>
                  <a:lnTo>
                    <a:pt x="15" y="641"/>
                  </a:lnTo>
                  <a:lnTo>
                    <a:pt x="0" y="805"/>
                  </a:lnTo>
                  <a:lnTo>
                    <a:pt x="15" y="967"/>
                  </a:lnTo>
                  <a:lnTo>
                    <a:pt x="63" y="1117"/>
                  </a:lnTo>
                  <a:lnTo>
                    <a:pt x="137" y="1254"/>
                  </a:lnTo>
                  <a:lnTo>
                    <a:pt x="235" y="1373"/>
                  </a:lnTo>
                  <a:lnTo>
                    <a:pt x="353" y="1472"/>
                  </a:lnTo>
                  <a:lnTo>
                    <a:pt x="490" y="1545"/>
                  </a:lnTo>
                  <a:lnTo>
                    <a:pt x="641" y="1592"/>
                  </a:lnTo>
                  <a:lnTo>
                    <a:pt x="804" y="1609"/>
                  </a:lnTo>
                  <a:lnTo>
                    <a:pt x="964" y="1592"/>
                  </a:lnTo>
                  <a:lnTo>
                    <a:pt x="1116" y="1545"/>
                  </a:lnTo>
                  <a:lnTo>
                    <a:pt x="1252" y="1472"/>
                  </a:lnTo>
                  <a:lnTo>
                    <a:pt x="1371" y="1373"/>
                  </a:lnTo>
                  <a:lnTo>
                    <a:pt x="1469" y="1254"/>
                  </a:lnTo>
                  <a:lnTo>
                    <a:pt x="1543" y="1117"/>
                  </a:lnTo>
                  <a:lnTo>
                    <a:pt x="1591" y="967"/>
                  </a:lnTo>
                  <a:lnTo>
                    <a:pt x="1607" y="805"/>
                  </a:lnTo>
                </a:path>
              </a:pathLst>
            </a:custGeom>
            <a:noFill/>
            <a:ln w="12700">
              <a:solidFill>
                <a:srgbClr val="000000"/>
              </a:solidFill>
              <a:prstDash val="solid"/>
              <a:round/>
              <a:headEnd/>
              <a:tailEnd/>
            </a:ln>
          </p:spPr>
          <p:txBody>
            <a:bodyPr/>
            <a:lstStyle/>
            <a:p>
              <a:endParaRPr lang="cs-CZ"/>
            </a:p>
          </p:txBody>
        </p:sp>
        <p:sp>
          <p:nvSpPr>
            <p:cNvPr id="29713" name="Freeform 160"/>
            <p:cNvSpPr>
              <a:spLocks/>
            </p:cNvSpPr>
            <p:nvPr/>
          </p:nvSpPr>
          <p:spPr bwMode="auto">
            <a:xfrm>
              <a:off x="898" y="2147"/>
              <a:ext cx="343" cy="297"/>
            </a:xfrm>
            <a:custGeom>
              <a:avLst/>
              <a:gdLst>
                <a:gd name="T0" fmla="*/ 105 w 1117"/>
                <a:gd name="T1" fmla="*/ 44 h 1007"/>
                <a:gd name="T2" fmla="*/ 104 w 1117"/>
                <a:gd name="T3" fmla="*/ 35 h 1007"/>
                <a:gd name="T4" fmla="*/ 101 w 1117"/>
                <a:gd name="T5" fmla="*/ 27 h 1007"/>
                <a:gd name="T6" fmla="*/ 96 w 1117"/>
                <a:gd name="T7" fmla="*/ 19 h 1007"/>
                <a:gd name="T8" fmla="*/ 90 w 1117"/>
                <a:gd name="T9" fmla="*/ 13 h 1007"/>
                <a:gd name="T10" fmla="*/ 82 w 1117"/>
                <a:gd name="T11" fmla="*/ 7 h 1007"/>
                <a:gd name="T12" fmla="*/ 73 w 1117"/>
                <a:gd name="T13" fmla="*/ 3 h 1007"/>
                <a:gd name="T14" fmla="*/ 63 w 1117"/>
                <a:gd name="T15" fmla="*/ 1 h 1007"/>
                <a:gd name="T16" fmla="*/ 53 w 1117"/>
                <a:gd name="T17" fmla="*/ 0 h 1007"/>
                <a:gd name="T18" fmla="*/ 42 w 1117"/>
                <a:gd name="T19" fmla="*/ 1 h 1007"/>
                <a:gd name="T20" fmla="*/ 32 w 1117"/>
                <a:gd name="T21" fmla="*/ 3 h 1007"/>
                <a:gd name="T22" fmla="*/ 23 w 1117"/>
                <a:gd name="T23" fmla="*/ 7 h 1007"/>
                <a:gd name="T24" fmla="*/ 15 w 1117"/>
                <a:gd name="T25" fmla="*/ 13 h 1007"/>
                <a:gd name="T26" fmla="*/ 9 w 1117"/>
                <a:gd name="T27" fmla="*/ 19 h 1007"/>
                <a:gd name="T28" fmla="*/ 4 w 1117"/>
                <a:gd name="T29" fmla="*/ 27 h 1007"/>
                <a:gd name="T30" fmla="*/ 1 w 1117"/>
                <a:gd name="T31" fmla="*/ 35 h 1007"/>
                <a:gd name="T32" fmla="*/ 0 w 1117"/>
                <a:gd name="T33" fmla="*/ 44 h 1007"/>
                <a:gd name="T34" fmla="*/ 1 w 1117"/>
                <a:gd name="T35" fmla="*/ 52 h 1007"/>
                <a:gd name="T36" fmla="*/ 4 w 1117"/>
                <a:gd name="T37" fmla="*/ 61 h 1007"/>
                <a:gd name="T38" fmla="*/ 9 w 1117"/>
                <a:gd name="T39" fmla="*/ 68 h 1007"/>
                <a:gd name="T40" fmla="*/ 15 w 1117"/>
                <a:gd name="T41" fmla="*/ 75 h 1007"/>
                <a:gd name="T42" fmla="*/ 23 w 1117"/>
                <a:gd name="T43" fmla="*/ 80 h 1007"/>
                <a:gd name="T44" fmla="*/ 32 w 1117"/>
                <a:gd name="T45" fmla="*/ 84 h 1007"/>
                <a:gd name="T46" fmla="*/ 42 w 1117"/>
                <a:gd name="T47" fmla="*/ 87 h 1007"/>
                <a:gd name="T48" fmla="*/ 53 w 1117"/>
                <a:gd name="T49" fmla="*/ 88 h 1007"/>
                <a:gd name="T50" fmla="*/ 63 w 1117"/>
                <a:gd name="T51" fmla="*/ 87 h 1007"/>
                <a:gd name="T52" fmla="*/ 73 w 1117"/>
                <a:gd name="T53" fmla="*/ 84 h 1007"/>
                <a:gd name="T54" fmla="*/ 82 w 1117"/>
                <a:gd name="T55" fmla="*/ 80 h 1007"/>
                <a:gd name="T56" fmla="*/ 90 w 1117"/>
                <a:gd name="T57" fmla="*/ 75 h 1007"/>
                <a:gd name="T58" fmla="*/ 96 w 1117"/>
                <a:gd name="T59" fmla="*/ 68 h 1007"/>
                <a:gd name="T60" fmla="*/ 101 w 1117"/>
                <a:gd name="T61" fmla="*/ 61 h 1007"/>
                <a:gd name="T62" fmla="*/ 104 w 1117"/>
                <a:gd name="T63" fmla="*/ 52 h 1007"/>
                <a:gd name="T64" fmla="*/ 105 w 1117"/>
                <a:gd name="T65" fmla="*/ 44 h 10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17"/>
                <a:gd name="T100" fmla="*/ 0 h 1007"/>
                <a:gd name="T101" fmla="*/ 1117 w 1117"/>
                <a:gd name="T102" fmla="*/ 1007 h 100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17" h="1007">
                  <a:moveTo>
                    <a:pt x="1117" y="504"/>
                  </a:moveTo>
                  <a:lnTo>
                    <a:pt x="1105" y="401"/>
                  </a:lnTo>
                  <a:lnTo>
                    <a:pt x="1073" y="307"/>
                  </a:lnTo>
                  <a:lnTo>
                    <a:pt x="1021" y="222"/>
                  </a:lnTo>
                  <a:lnTo>
                    <a:pt x="953" y="147"/>
                  </a:lnTo>
                  <a:lnTo>
                    <a:pt x="871" y="85"/>
                  </a:lnTo>
                  <a:lnTo>
                    <a:pt x="775" y="38"/>
                  </a:lnTo>
                  <a:lnTo>
                    <a:pt x="670" y="9"/>
                  </a:lnTo>
                  <a:lnTo>
                    <a:pt x="558" y="0"/>
                  </a:lnTo>
                  <a:lnTo>
                    <a:pt x="445" y="9"/>
                  </a:lnTo>
                  <a:lnTo>
                    <a:pt x="340" y="38"/>
                  </a:lnTo>
                  <a:lnTo>
                    <a:pt x="245" y="85"/>
                  </a:lnTo>
                  <a:lnTo>
                    <a:pt x="163" y="147"/>
                  </a:lnTo>
                  <a:lnTo>
                    <a:pt x="94" y="222"/>
                  </a:lnTo>
                  <a:lnTo>
                    <a:pt x="43" y="307"/>
                  </a:lnTo>
                  <a:lnTo>
                    <a:pt x="10" y="401"/>
                  </a:lnTo>
                  <a:lnTo>
                    <a:pt x="0" y="504"/>
                  </a:lnTo>
                  <a:lnTo>
                    <a:pt x="10" y="605"/>
                  </a:lnTo>
                  <a:lnTo>
                    <a:pt x="43" y="700"/>
                  </a:lnTo>
                  <a:lnTo>
                    <a:pt x="94" y="785"/>
                  </a:lnTo>
                  <a:lnTo>
                    <a:pt x="163" y="859"/>
                  </a:lnTo>
                  <a:lnTo>
                    <a:pt x="245" y="921"/>
                  </a:lnTo>
                  <a:lnTo>
                    <a:pt x="340" y="968"/>
                  </a:lnTo>
                  <a:lnTo>
                    <a:pt x="445" y="997"/>
                  </a:lnTo>
                  <a:lnTo>
                    <a:pt x="558" y="1007"/>
                  </a:lnTo>
                  <a:lnTo>
                    <a:pt x="670" y="997"/>
                  </a:lnTo>
                  <a:lnTo>
                    <a:pt x="775" y="968"/>
                  </a:lnTo>
                  <a:lnTo>
                    <a:pt x="871" y="921"/>
                  </a:lnTo>
                  <a:lnTo>
                    <a:pt x="953" y="859"/>
                  </a:lnTo>
                  <a:lnTo>
                    <a:pt x="1021" y="785"/>
                  </a:lnTo>
                  <a:lnTo>
                    <a:pt x="1073" y="700"/>
                  </a:lnTo>
                  <a:lnTo>
                    <a:pt x="1105" y="605"/>
                  </a:lnTo>
                  <a:lnTo>
                    <a:pt x="1117" y="504"/>
                  </a:lnTo>
                  <a:close/>
                </a:path>
              </a:pathLst>
            </a:custGeom>
            <a:solidFill>
              <a:srgbClr val="800000"/>
            </a:solidFill>
            <a:ln w="9525">
              <a:noFill/>
              <a:round/>
              <a:headEnd/>
              <a:tailEnd/>
            </a:ln>
          </p:spPr>
          <p:txBody>
            <a:bodyPr/>
            <a:lstStyle/>
            <a:p>
              <a:endParaRPr lang="cs-CZ"/>
            </a:p>
          </p:txBody>
        </p:sp>
        <p:sp>
          <p:nvSpPr>
            <p:cNvPr id="29714" name="Freeform 161"/>
            <p:cNvSpPr>
              <a:spLocks/>
            </p:cNvSpPr>
            <p:nvPr/>
          </p:nvSpPr>
          <p:spPr bwMode="auto">
            <a:xfrm>
              <a:off x="898" y="2147"/>
              <a:ext cx="343" cy="297"/>
            </a:xfrm>
            <a:custGeom>
              <a:avLst/>
              <a:gdLst>
                <a:gd name="T0" fmla="*/ 105 w 1117"/>
                <a:gd name="T1" fmla="*/ 44 h 1007"/>
                <a:gd name="T2" fmla="*/ 104 w 1117"/>
                <a:gd name="T3" fmla="*/ 35 h 1007"/>
                <a:gd name="T4" fmla="*/ 101 w 1117"/>
                <a:gd name="T5" fmla="*/ 27 h 1007"/>
                <a:gd name="T6" fmla="*/ 96 w 1117"/>
                <a:gd name="T7" fmla="*/ 19 h 1007"/>
                <a:gd name="T8" fmla="*/ 90 w 1117"/>
                <a:gd name="T9" fmla="*/ 13 h 1007"/>
                <a:gd name="T10" fmla="*/ 82 w 1117"/>
                <a:gd name="T11" fmla="*/ 7 h 1007"/>
                <a:gd name="T12" fmla="*/ 73 w 1117"/>
                <a:gd name="T13" fmla="*/ 3 h 1007"/>
                <a:gd name="T14" fmla="*/ 63 w 1117"/>
                <a:gd name="T15" fmla="*/ 1 h 1007"/>
                <a:gd name="T16" fmla="*/ 53 w 1117"/>
                <a:gd name="T17" fmla="*/ 0 h 1007"/>
                <a:gd name="T18" fmla="*/ 42 w 1117"/>
                <a:gd name="T19" fmla="*/ 1 h 1007"/>
                <a:gd name="T20" fmla="*/ 32 w 1117"/>
                <a:gd name="T21" fmla="*/ 3 h 1007"/>
                <a:gd name="T22" fmla="*/ 23 w 1117"/>
                <a:gd name="T23" fmla="*/ 7 h 1007"/>
                <a:gd name="T24" fmla="*/ 15 w 1117"/>
                <a:gd name="T25" fmla="*/ 13 h 1007"/>
                <a:gd name="T26" fmla="*/ 9 w 1117"/>
                <a:gd name="T27" fmla="*/ 19 h 1007"/>
                <a:gd name="T28" fmla="*/ 4 w 1117"/>
                <a:gd name="T29" fmla="*/ 27 h 1007"/>
                <a:gd name="T30" fmla="*/ 1 w 1117"/>
                <a:gd name="T31" fmla="*/ 35 h 1007"/>
                <a:gd name="T32" fmla="*/ 0 w 1117"/>
                <a:gd name="T33" fmla="*/ 44 h 1007"/>
                <a:gd name="T34" fmla="*/ 1 w 1117"/>
                <a:gd name="T35" fmla="*/ 52 h 1007"/>
                <a:gd name="T36" fmla="*/ 4 w 1117"/>
                <a:gd name="T37" fmla="*/ 61 h 1007"/>
                <a:gd name="T38" fmla="*/ 9 w 1117"/>
                <a:gd name="T39" fmla="*/ 68 h 1007"/>
                <a:gd name="T40" fmla="*/ 15 w 1117"/>
                <a:gd name="T41" fmla="*/ 75 h 1007"/>
                <a:gd name="T42" fmla="*/ 23 w 1117"/>
                <a:gd name="T43" fmla="*/ 80 h 1007"/>
                <a:gd name="T44" fmla="*/ 32 w 1117"/>
                <a:gd name="T45" fmla="*/ 84 h 1007"/>
                <a:gd name="T46" fmla="*/ 42 w 1117"/>
                <a:gd name="T47" fmla="*/ 87 h 1007"/>
                <a:gd name="T48" fmla="*/ 53 w 1117"/>
                <a:gd name="T49" fmla="*/ 88 h 1007"/>
                <a:gd name="T50" fmla="*/ 63 w 1117"/>
                <a:gd name="T51" fmla="*/ 87 h 1007"/>
                <a:gd name="T52" fmla="*/ 73 w 1117"/>
                <a:gd name="T53" fmla="*/ 84 h 1007"/>
                <a:gd name="T54" fmla="*/ 82 w 1117"/>
                <a:gd name="T55" fmla="*/ 80 h 1007"/>
                <a:gd name="T56" fmla="*/ 90 w 1117"/>
                <a:gd name="T57" fmla="*/ 75 h 1007"/>
                <a:gd name="T58" fmla="*/ 96 w 1117"/>
                <a:gd name="T59" fmla="*/ 68 h 1007"/>
                <a:gd name="T60" fmla="*/ 101 w 1117"/>
                <a:gd name="T61" fmla="*/ 61 h 1007"/>
                <a:gd name="T62" fmla="*/ 104 w 1117"/>
                <a:gd name="T63" fmla="*/ 52 h 1007"/>
                <a:gd name="T64" fmla="*/ 105 w 1117"/>
                <a:gd name="T65" fmla="*/ 44 h 1007"/>
                <a:gd name="T66" fmla="*/ 105 w 1117"/>
                <a:gd name="T67" fmla="*/ 44 h 100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17"/>
                <a:gd name="T103" fmla="*/ 0 h 1007"/>
                <a:gd name="T104" fmla="*/ 1117 w 1117"/>
                <a:gd name="T105" fmla="*/ 1007 h 100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17" h="1007">
                  <a:moveTo>
                    <a:pt x="1117" y="504"/>
                  </a:moveTo>
                  <a:lnTo>
                    <a:pt x="1105" y="401"/>
                  </a:lnTo>
                  <a:lnTo>
                    <a:pt x="1073" y="307"/>
                  </a:lnTo>
                  <a:lnTo>
                    <a:pt x="1021" y="222"/>
                  </a:lnTo>
                  <a:lnTo>
                    <a:pt x="953" y="147"/>
                  </a:lnTo>
                  <a:lnTo>
                    <a:pt x="871" y="85"/>
                  </a:lnTo>
                  <a:lnTo>
                    <a:pt x="775" y="38"/>
                  </a:lnTo>
                  <a:lnTo>
                    <a:pt x="670" y="9"/>
                  </a:lnTo>
                  <a:lnTo>
                    <a:pt x="558" y="0"/>
                  </a:lnTo>
                  <a:lnTo>
                    <a:pt x="445" y="9"/>
                  </a:lnTo>
                  <a:lnTo>
                    <a:pt x="340" y="38"/>
                  </a:lnTo>
                  <a:lnTo>
                    <a:pt x="245" y="85"/>
                  </a:lnTo>
                  <a:lnTo>
                    <a:pt x="163" y="147"/>
                  </a:lnTo>
                  <a:lnTo>
                    <a:pt x="94" y="222"/>
                  </a:lnTo>
                  <a:lnTo>
                    <a:pt x="43" y="307"/>
                  </a:lnTo>
                  <a:lnTo>
                    <a:pt x="10" y="401"/>
                  </a:lnTo>
                  <a:lnTo>
                    <a:pt x="0" y="504"/>
                  </a:lnTo>
                  <a:lnTo>
                    <a:pt x="10" y="605"/>
                  </a:lnTo>
                  <a:lnTo>
                    <a:pt x="43" y="700"/>
                  </a:lnTo>
                  <a:lnTo>
                    <a:pt x="94" y="785"/>
                  </a:lnTo>
                  <a:lnTo>
                    <a:pt x="163" y="859"/>
                  </a:lnTo>
                  <a:lnTo>
                    <a:pt x="245" y="921"/>
                  </a:lnTo>
                  <a:lnTo>
                    <a:pt x="340" y="968"/>
                  </a:lnTo>
                  <a:lnTo>
                    <a:pt x="445" y="997"/>
                  </a:lnTo>
                  <a:lnTo>
                    <a:pt x="558" y="1007"/>
                  </a:lnTo>
                  <a:lnTo>
                    <a:pt x="670" y="997"/>
                  </a:lnTo>
                  <a:lnTo>
                    <a:pt x="775" y="968"/>
                  </a:lnTo>
                  <a:lnTo>
                    <a:pt x="871" y="921"/>
                  </a:lnTo>
                  <a:lnTo>
                    <a:pt x="953" y="859"/>
                  </a:lnTo>
                  <a:lnTo>
                    <a:pt x="1021" y="785"/>
                  </a:lnTo>
                  <a:lnTo>
                    <a:pt x="1073" y="700"/>
                  </a:lnTo>
                  <a:lnTo>
                    <a:pt x="1105" y="605"/>
                  </a:lnTo>
                  <a:lnTo>
                    <a:pt x="1117" y="504"/>
                  </a:lnTo>
                </a:path>
              </a:pathLst>
            </a:custGeom>
            <a:noFill/>
            <a:ln w="12700">
              <a:solidFill>
                <a:srgbClr val="800000"/>
              </a:solidFill>
              <a:prstDash val="solid"/>
              <a:round/>
              <a:headEnd/>
              <a:tailEnd/>
            </a:ln>
          </p:spPr>
          <p:txBody>
            <a:bodyPr/>
            <a:lstStyle/>
            <a:p>
              <a:endParaRPr lang="cs-CZ"/>
            </a:p>
          </p:txBody>
        </p:sp>
        <p:sp>
          <p:nvSpPr>
            <p:cNvPr id="29715" name="Rectangle 162"/>
            <p:cNvSpPr>
              <a:spLocks noChangeArrowheads="1"/>
            </p:cNvSpPr>
            <p:nvPr/>
          </p:nvSpPr>
          <p:spPr bwMode="auto">
            <a:xfrm>
              <a:off x="940" y="2255"/>
              <a:ext cx="285" cy="134"/>
            </a:xfrm>
            <a:prstGeom prst="rect">
              <a:avLst/>
            </a:prstGeom>
            <a:noFill/>
            <a:ln w="9525">
              <a:noFill/>
              <a:miter lim="800000"/>
              <a:headEnd/>
              <a:tailEnd/>
            </a:ln>
          </p:spPr>
          <p:txBody>
            <a:bodyPr wrap="none" lIns="0" tIns="0" rIns="0" bIns="0">
              <a:spAutoFit/>
            </a:bodyPr>
            <a:lstStyle/>
            <a:p>
              <a:r>
                <a:rPr lang="en-GB" altLang="it-IT" sz="1400" b="1">
                  <a:solidFill>
                    <a:srgbClr val="FFFF00"/>
                  </a:solidFill>
                  <a:latin typeface="Arial" pitchFamily="34" charset="0"/>
                </a:rPr>
                <a:t>T cell</a:t>
              </a:r>
              <a:endParaRPr lang="en-GB" altLang="it-IT" sz="1400">
                <a:latin typeface="Times New Roman" pitchFamily="18" charset="0"/>
              </a:endParaRPr>
            </a:p>
          </p:txBody>
        </p:sp>
        <p:sp>
          <p:nvSpPr>
            <p:cNvPr id="29716" name="Freeform 163"/>
            <p:cNvSpPr>
              <a:spLocks/>
            </p:cNvSpPr>
            <p:nvPr/>
          </p:nvSpPr>
          <p:spPr bwMode="auto">
            <a:xfrm>
              <a:off x="487" y="1286"/>
              <a:ext cx="1042" cy="694"/>
            </a:xfrm>
            <a:custGeom>
              <a:avLst/>
              <a:gdLst>
                <a:gd name="T0" fmla="*/ 251 w 3397"/>
                <a:gd name="T1" fmla="*/ 74 h 2346"/>
                <a:gd name="T2" fmla="*/ 249 w 3397"/>
                <a:gd name="T3" fmla="*/ 86 h 2346"/>
                <a:gd name="T4" fmla="*/ 240 w 3397"/>
                <a:gd name="T5" fmla="*/ 103 h 2346"/>
                <a:gd name="T6" fmla="*/ 236 w 3397"/>
                <a:gd name="T7" fmla="*/ 124 h 2346"/>
                <a:gd name="T8" fmla="*/ 244 w 3397"/>
                <a:gd name="T9" fmla="*/ 142 h 2346"/>
                <a:gd name="T10" fmla="*/ 258 w 3397"/>
                <a:gd name="T11" fmla="*/ 153 h 2346"/>
                <a:gd name="T12" fmla="*/ 279 w 3397"/>
                <a:gd name="T13" fmla="*/ 163 h 2346"/>
                <a:gd name="T14" fmla="*/ 294 w 3397"/>
                <a:gd name="T15" fmla="*/ 174 h 2346"/>
                <a:gd name="T16" fmla="*/ 312 w 3397"/>
                <a:gd name="T17" fmla="*/ 183 h 2346"/>
                <a:gd name="T18" fmla="*/ 320 w 3397"/>
                <a:gd name="T19" fmla="*/ 193 h 2346"/>
                <a:gd name="T20" fmla="*/ 315 w 3397"/>
                <a:gd name="T21" fmla="*/ 203 h 2346"/>
                <a:gd name="T22" fmla="*/ 290 w 3397"/>
                <a:gd name="T23" fmla="*/ 204 h 2346"/>
                <a:gd name="T24" fmla="*/ 272 w 3397"/>
                <a:gd name="T25" fmla="*/ 190 h 2346"/>
                <a:gd name="T26" fmla="*/ 259 w 3397"/>
                <a:gd name="T27" fmla="*/ 178 h 2346"/>
                <a:gd name="T28" fmla="*/ 250 w 3397"/>
                <a:gd name="T29" fmla="*/ 166 h 2346"/>
                <a:gd name="T30" fmla="*/ 239 w 3397"/>
                <a:gd name="T31" fmla="*/ 157 h 2346"/>
                <a:gd name="T32" fmla="*/ 217 w 3397"/>
                <a:gd name="T33" fmla="*/ 155 h 2346"/>
                <a:gd name="T34" fmla="*/ 191 w 3397"/>
                <a:gd name="T35" fmla="*/ 161 h 2346"/>
                <a:gd name="T36" fmla="*/ 165 w 3397"/>
                <a:gd name="T37" fmla="*/ 168 h 2346"/>
                <a:gd name="T38" fmla="*/ 144 w 3397"/>
                <a:gd name="T39" fmla="*/ 168 h 2346"/>
                <a:gd name="T40" fmla="*/ 133 w 3397"/>
                <a:gd name="T41" fmla="*/ 162 h 2346"/>
                <a:gd name="T42" fmla="*/ 129 w 3397"/>
                <a:gd name="T43" fmla="*/ 143 h 2346"/>
                <a:gd name="T44" fmla="*/ 119 w 3397"/>
                <a:gd name="T45" fmla="*/ 132 h 2346"/>
                <a:gd name="T46" fmla="*/ 89 w 3397"/>
                <a:gd name="T47" fmla="*/ 124 h 2346"/>
                <a:gd name="T48" fmla="*/ 65 w 3397"/>
                <a:gd name="T49" fmla="*/ 125 h 2346"/>
                <a:gd name="T50" fmla="*/ 48 w 3397"/>
                <a:gd name="T51" fmla="*/ 131 h 2346"/>
                <a:gd name="T52" fmla="*/ 32 w 3397"/>
                <a:gd name="T53" fmla="*/ 135 h 2346"/>
                <a:gd name="T54" fmla="*/ 12 w 3397"/>
                <a:gd name="T55" fmla="*/ 134 h 2346"/>
                <a:gd name="T56" fmla="*/ 0 w 3397"/>
                <a:gd name="T57" fmla="*/ 125 h 2346"/>
                <a:gd name="T58" fmla="*/ 6 w 3397"/>
                <a:gd name="T59" fmla="*/ 116 h 2346"/>
                <a:gd name="T60" fmla="*/ 25 w 3397"/>
                <a:gd name="T61" fmla="*/ 112 h 2346"/>
                <a:gd name="T62" fmla="*/ 55 w 3397"/>
                <a:gd name="T63" fmla="*/ 109 h 2346"/>
                <a:gd name="T64" fmla="*/ 75 w 3397"/>
                <a:gd name="T65" fmla="*/ 112 h 2346"/>
                <a:gd name="T66" fmla="*/ 105 w 3397"/>
                <a:gd name="T67" fmla="*/ 115 h 2346"/>
                <a:gd name="T68" fmla="*/ 122 w 3397"/>
                <a:gd name="T69" fmla="*/ 117 h 2346"/>
                <a:gd name="T70" fmla="*/ 147 w 3397"/>
                <a:gd name="T71" fmla="*/ 116 h 2346"/>
                <a:gd name="T72" fmla="*/ 161 w 3397"/>
                <a:gd name="T73" fmla="*/ 115 h 2346"/>
                <a:gd name="T74" fmla="*/ 171 w 3397"/>
                <a:gd name="T75" fmla="*/ 104 h 2346"/>
                <a:gd name="T76" fmla="*/ 162 w 3397"/>
                <a:gd name="T77" fmla="*/ 89 h 2346"/>
                <a:gd name="T78" fmla="*/ 151 w 3397"/>
                <a:gd name="T79" fmla="*/ 67 h 2346"/>
                <a:gd name="T80" fmla="*/ 139 w 3397"/>
                <a:gd name="T81" fmla="*/ 48 h 2346"/>
                <a:gd name="T82" fmla="*/ 129 w 3397"/>
                <a:gd name="T83" fmla="*/ 28 h 2346"/>
                <a:gd name="T84" fmla="*/ 125 w 3397"/>
                <a:gd name="T85" fmla="*/ 6 h 2346"/>
                <a:gd name="T86" fmla="*/ 139 w 3397"/>
                <a:gd name="T87" fmla="*/ 0 h 2346"/>
                <a:gd name="T88" fmla="*/ 158 w 3397"/>
                <a:gd name="T89" fmla="*/ 14 h 2346"/>
                <a:gd name="T90" fmla="*/ 172 w 3397"/>
                <a:gd name="T91" fmla="*/ 33 h 2346"/>
                <a:gd name="T92" fmla="*/ 173 w 3397"/>
                <a:gd name="T93" fmla="*/ 49 h 2346"/>
                <a:gd name="T94" fmla="*/ 172 w 3397"/>
                <a:gd name="T95" fmla="*/ 66 h 2346"/>
                <a:gd name="T96" fmla="*/ 181 w 3397"/>
                <a:gd name="T97" fmla="*/ 85 h 2346"/>
                <a:gd name="T98" fmla="*/ 196 w 3397"/>
                <a:gd name="T99" fmla="*/ 97 h 2346"/>
                <a:gd name="T100" fmla="*/ 210 w 3397"/>
                <a:gd name="T101" fmla="*/ 96 h 2346"/>
                <a:gd name="T102" fmla="*/ 223 w 3397"/>
                <a:gd name="T103" fmla="*/ 88 h 2346"/>
                <a:gd name="T104" fmla="*/ 238 w 3397"/>
                <a:gd name="T105" fmla="*/ 74 h 2346"/>
                <a:gd name="T106" fmla="*/ 246 w 3397"/>
                <a:gd name="T107" fmla="*/ 71 h 23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397"/>
                <a:gd name="T163" fmla="*/ 0 h 2346"/>
                <a:gd name="T164" fmla="*/ 3397 w 3397"/>
                <a:gd name="T165" fmla="*/ 2346 h 234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397" h="2346">
                  <a:moveTo>
                    <a:pt x="2618" y="813"/>
                  </a:moveTo>
                  <a:lnTo>
                    <a:pt x="2668" y="847"/>
                  </a:lnTo>
                  <a:lnTo>
                    <a:pt x="2671" y="904"/>
                  </a:lnTo>
                  <a:lnTo>
                    <a:pt x="2643" y="979"/>
                  </a:lnTo>
                  <a:lnTo>
                    <a:pt x="2599" y="1072"/>
                  </a:lnTo>
                  <a:lnTo>
                    <a:pt x="2551" y="1178"/>
                  </a:lnTo>
                  <a:lnTo>
                    <a:pt x="2516" y="1294"/>
                  </a:lnTo>
                  <a:lnTo>
                    <a:pt x="2508" y="1417"/>
                  </a:lnTo>
                  <a:lnTo>
                    <a:pt x="2541" y="1542"/>
                  </a:lnTo>
                  <a:lnTo>
                    <a:pt x="2589" y="1626"/>
                  </a:lnTo>
                  <a:lnTo>
                    <a:pt x="2636" y="1683"/>
                  </a:lnTo>
                  <a:lnTo>
                    <a:pt x="2745" y="1752"/>
                  </a:lnTo>
                  <a:lnTo>
                    <a:pt x="2879" y="1811"/>
                  </a:lnTo>
                  <a:lnTo>
                    <a:pt x="2959" y="1859"/>
                  </a:lnTo>
                  <a:lnTo>
                    <a:pt x="3051" y="1930"/>
                  </a:lnTo>
                  <a:lnTo>
                    <a:pt x="3126" y="1989"/>
                  </a:lnTo>
                  <a:lnTo>
                    <a:pt x="3197" y="2031"/>
                  </a:lnTo>
                  <a:lnTo>
                    <a:pt x="3314" y="2096"/>
                  </a:lnTo>
                  <a:lnTo>
                    <a:pt x="3385" y="2161"/>
                  </a:lnTo>
                  <a:lnTo>
                    <a:pt x="3397" y="2208"/>
                  </a:lnTo>
                  <a:lnTo>
                    <a:pt x="3387" y="2266"/>
                  </a:lnTo>
                  <a:lnTo>
                    <a:pt x="3345" y="2321"/>
                  </a:lnTo>
                  <a:lnTo>
                    <a:pt x="3262" y="2346"/>
                  </a:lnTo>
                  <a:lnTo>
                    <a:pt x="3086" y="2334"/>
                  </a:lnTo>
                  <a:lnTo>
                    <a:pt x="2981" y="2274"/>
                  </a:lnTo>
                  <a:lnTo>
                    <a:pt x="2888" y="2174"/>
                  </a:lnTo>
                  <a:lnTo>
                    <a:pt x="2829" y="2110"/>
                  </a:lnTo>
                  <a:lnTo>
                    <a:pt x="2751" y="2040"/>
                  </a:lnTo>
                  <a:lnTo>
                    <a:pt x="2684" y="1958"/>
                  </a:lnTo>
                  <a:lnTo>
                    <a:pt x="2659" y="1892"/>
                  </a:lnTo>
                  <a:lnTo>
                    <a:pt x="2628" y="1837"/>
                  </a:lnTo>
                  <a:lnTo>
                    <a:pt x="2538" y="1792"/>
                  </a:lnTo>
                  <a:lnTo>
                    <a:pt x="2410" y="1767"/>
                  </a:lnTo>
                  <a:lnTo>
                    <a:pt x="2311" y="1776"/>
                  </a:lnTo>
                  <a:lnTo>
                    <a:pt x="2199" y="1806"/>
                  </a:lnTo>
                  <a:lnTo>
                    <a:pt x="2030" y="1838"/>
                  </a:lnTo>
                  <a:lnTo>
                    <a:pt x="1865" y="1874"/>
                  </a:lnTo>
                  <a:lnTo>
                    <a:pt x="1753" y="1915"/>
                  </a:lnTo>
                  <a:lnTo>
                    <a:pt x="1655" y="1940"/>
                  </a:lnTo>
                  <a:lnTo>
                    <a:pt x="1535" y="1923"/>
                  </a:lnTo>
                  <a:lnTo>
                    <a:pt x="1458" y="1888"/>
                  </a:lnTo>
                  <a:lnTo>
                    <a:pt x="1413" y="1846"/>
                  </a:lnTo>
                  <a:lnTo>
                    <a:pt x="1389" y="1746"/>
                  </a:lnTo>
                  <a:lnTo>
                    <a:pt x="1370" y="1628"/>
                  </a:lnTo>
                  <a:lnTo>
                    <a:pt x="1333" y="1568"/>
                  </a:lnTo>
                  <a:lnTo>
                    <a:pt x="1263" y="1506"/>
                  </a:lnTo>
                  <a:lnTo>
                    <a:pt x="1131" y="1431"/>
                  </a:lnTo>
                  <a:lnTo>
                    <a:pt x="950" y="1412"/>
                  </a:lnTo>
                  <a:lnTo>
                    <a:pt x="808" y="1413"/>
                  </a:lnTo>
                  <a:lnTo>
                    <a:pt x="692" y="1433"/>
                  </a:lnTo>
                  <a:lnTo>
                    <a:pt x="594" y="1464"/>
                  </a:lnTo>
                  <a:lnTo>
                    <a:pt x="506" y="1498"/>
                  </a:lnTo>
                  <a:lnTo>
                    <a:pt x="423" y="1529"/>
                  </a:lnTo>
                  <a:lnTo>
                    <a:pt x="337" y="1549"/>
                  </a:lnTo>
                  <a:lnTo>
                    <a:pt x="242" y="1553"/>
                  </a:lnTo>
                  <a:lnTo>
                    <a:pt x="128" y="1530"/>
                  </a:lnTo>
                  <a:lnTo>
                    <a:pt x="19" y="1466"/>
                  </a:lnTo>
                  <a:lnTo>
                    <a:pt x="0" y="1424"/>
                  </a:lnTo>
                  <a:lnTo>
                    <a:pt x="13" y="1378"/>
                  </a:lnTo>
                  <a:lnTo>
                    <a:pt x="69" y="1324"/>
                  </a:lnTo>
                  <a:lnTo>
                    <a:pt x="151" y="1295"/>
                  </a:lnTo>
                  <a:lnTo>
                    <a:pt x="261" y="1277"/>
                  </a:lnTo>
                  <a:lnTo>
                    <a:pt x="404" y="1262"/>
                  </a:lnTo>
                  <a:lnTo>
                    <a:pt x="583" y="1251"/>
                  </a:lnTo>
                  <a:lnTo>
                    <a:pt x="690" y="1261"/>
                  </a:lnTo>
                  <a:lnTo>
                    <a:pt x="795" y="1282"/>
                  </a:lnTo>
                  <a:lnTo>
                    <a:pt x="973" y="1301"/>
                  </a:lnTo>
                  <a:lnTo>
                    <a:pt x="1119" y="1315"/>
                  </a:lnTo>
                  <a:lnTo>
                    <a:pt x="1208" y="1326"/>
                  </a:lnTo>
                  <a:lnTo>
                    <a:pt x="1298" y="1332"/>
                  </a:lnTo>
                  <a:lnTo>
                    <a:pt x="1445" y="1328"/>
                  </a:lnTo>
                  <a:lnTo>
                    <a:pt x="1558" y="1325"/>
                  </a:lnTo>
                  <a:lnTo>
                    <a:pt x="1644" y="1326"/>
                  </a:lnTo>
                  <a:lnTo>
                    <a:pt x="1711" y="1312"/>
                  </a:lnTo>
                  <a:lnTo>
                    <a:pt x="1765" y="1274"/>
                  </a:lnTo>
                  <a:lnTo>
                    <a:pt x="1814" y="1188"/>
                  </a:lnTo>
                  <a:lnTo>
                    <a:pt x="1790" y="1110"/>
                  </a:lnTo>
                  <a:lnTo>
                    <a:pt x="1726" y="1020"/>
                  </a:lnTo>
                  <a:lnTo>
                    <a:pt x="1658" y="890"/>
                  </a:lnTo>
                  <a:lnTo>
                    <a:pt x="1607" y="764"/>
                  </a:lnTo>
                  <a:lnTo>
                    <a:pt x="1558" y="673"/>
                  </a:lnTo>
                  <a:lnTo>
                    <a:pt x="1472" y="548"/>
                  </a:lnTo>
                  <a:lnTo>
                    <a:pt x="1400" y="420"/>
                  </a:lnTo>
                  <a:lnTo>
                    <a:pt x="1371" y="325"/>
                  </a:lnTo>
                  <a:lnTo>
                    <a:pt x="1346" y="194"/>
                  </a:lnTo>
                  <a:lnTo>
                    <a:pt x="1332" y="67"/>
                  </a:lnTo>
                  <a:lnTo>
                    <a:pt x="1370" y="1"/>
                  </a:lnTo>
                  <a:lnTo>
                    <a:pt x="1472" y="0"/>
                  </a:lnTo>
                  <a:lnTo>
                    <a:pt x="1577" y="54"/>
                  </a:lnTo>
                  <a:lnTo>
                    <a:pt x="1681" y="157"/>
                  </a:lnTo>
                  <a:lnTo>
                    <a:pt x="1783" y="292"/>
                  </a:lnTo>
                  <a:lnTo>
                    <a:pt x="1830" y="378"/>
                  </a:lnTo>
                  <a:lnTo>
                    <a:pt x="1848" y="450"/>
                  </a:lnTo>
                  <a:lnTo>
                    <a:pt x="1839" y="563"/>
                  </a:lnTo>
                  <a:lnTo>
                    <a:pt x="1823" y="682"/>
                  </a:lnTo>
                  <a:lnTo>
                    <a:pt x="1831" y="757"/>
                  </a:lnTo>
                  <a:lnTo>
                    <a:pt x="1861" y="851"/>
                  </a:lnTo>
                  <a:lnTo>
                    <a:pt x="1922" y="974"/>
                  </a:lnTo>
                  <a:lnTo>
                    <a:pt x="2032" y="1070"/>
                  </a:lnTo>
                  <a:lnTo>
                    <a:pt x="2081" y="1112"/>
                  </a:lnTo>
                  <a:lnTo>
                    <a:pt x="2142" y="1120"/>
                  </a:lnTo>
                  <a:lnTo>
                    <a:pt x="2232" y="1098"/>
                  </a:lnTo>
                  <a:lnTo>
                    <a:pt x="2308" y="1057"/>
                  </a:lnTo>
                  <a:lnTo>
                    <a:pt x="2374" y="1003"/>
                  </a:lnTo>
                  <a:lnTo>
                    <a:pt x="2432" y="945"/>
                  </a:lnTo>
                  <a:lnTo>
                    <a:pt x="2529" y="845"/>
                  </a:lnTo>
                  <a:lnTo>
                    <a:pt x="2575" y="817"/>
                  </a:lnTo>
                  <a:lnTo>
                    <a:pt x="2618" y="813"/>
                  </a:lnTo>
                  <a:close/>
                </a:path>
              </a:pathLst>
            </a:custGeom>
            <a:solidFill>
              <a:srgbClr val="C8CEEC"/>
            </a:solidFill>
            <a:ln w="9525">
              <a:noFill/>
              <a:round/>
              <a:headEnd/>
              <a:tailEnd/>
            </a:ln>
          </p:spPr>
          <p:txBody>
            <a:bodyPr/>
            <a:lstStyle/>
            <a:p>
              <a:endParaRPr lang="cs-CZ"/>
            </a:p>
          </p:txBody>
        </p:sp>
        <p:sp>
          <p:nvSpPr>
            <p:cNvPr id="29717" name="Freeform 164"/>
            <p:cNvSpPr>
              <a:spLocks/>
            </p:cNvSpPr>
            <p:nvPr/>
          </p:nvSpPr>
          <p:spPr bwMode="auto">
            <a:xfrm>
              <a:off x="487" y="1286"/>
              <a:ext cx="1042" cy="694"/>
            </a:xfrm>
            <a:custGeom>
              <a:avLst/>
              <a:gdLst>
                <a:gd name="T0" fmla="*/ 251 w 3397"/>
                <a:gd name="T1" fmla="*/ 74 h 2346"/>
                <a:gd name="T2" fmla="*/ 249 w 3397"/>
                <a:gd name="T3" fmla="*/ 86 h 2346"/>
                <a:gd name="T4" fmla="*/ 240 w 3397"/>
                <a:gd name="T5" fmla="*/ 103 h 2346"/>
                <a:gd name="T6" fmla="*/ 236 w 3397"/>
                <a:gd name="T7" fmla="*/ 124 h 2346"/>
                <a:gd name="T8" fmla="*/ 244 w 3397"/>
                <a:gd name="T9" fmla="*/ 142 h 2346"/>
                <a:gd name="T10" fmla="*/ 258 w 3397"/>
                <a:gd name="T11" fmla="*/ 153 h 2346"/>
                <a:gd name="T12" fmla="*/ 279 w 3397"/>
                <a:gd name="T13" fmla="*/ 163 h 2346"/>
                <a:gd name="T14" fmla="*/ 294 w 3397"/>
                <a:gd name="T15" fmla="*/ 174 h 2346"/>
                <a:gd name="T16" fmla="*/ 312 w 3397"/>
                <a:gd name="T17" fmla="*/ 183 h 2346"/>
                <a:gd name="T18" fmla="*/ 320 w 3397"/>
                <a:gd name="T19" fmla="*/ 193 h 2346"/>
                <a:gd name="T20" fmla="*/ 315 w 3397"/>
                <a:gd name="T21" fmla="*/ 203 h 2346"/>
                <a:gd name="T22" fmla="*/ 290 w 3397"/>
                <a:gd name="T23" fmla="*/ 204 h 2346"/>
                <a:gd name="T24" fmla="*/ 272 w 3397"/>
                <a:gd name="T25" fmla="*/ 190 h 2346"/>
                <a:gd name="T26" fmla="*/ 259 w 3397"/>
                <a:gd name="T27" fmla="*/ 178 h 2346"/>
                <a:gd name="T28" fmla="*/ 250 w 3397"/>
                <a:gd name="T29" fmla="*/ 166 h 2346"/>
                <a:gd name="T30" fmla="*/ 239 w 3397"/>
                <a:gd name="T31" fmla="*/ 157 h 2346"/>
                <a:gd name="T32" fmla="*/ 217 w 3397"/>
                <a:gd name="T33" fmla="*/ 155 h 2346"/>
                <a:gd name="T34" fmla="*/ 191 w 3397"/>
                <a:gd name="T35" fmla="*/ 161 h 2346"/>
                <a:gd name="T36" fmla="*/ 165 w 3397"/>
                <a:gd name="T37" fmla="*/ 168 h 2346"/>
                <a:gd name="T38" fmla="*/ 144 w 3397"/>
                <a:gd name="T39" fmla="*/ 168 h 2346"/>
                <a:gd name="T40" fmla="*/ 133 w 3397"/>
                <a:gd name="T41" fmla="*/ 162 h 2346"/>
                <a:gd name="T42" fmla="*/ 129 w 3397"/>
                <a:gd name="T43" fmla="*/ 143 h 2346"/>
                <a:gd name="T44" fmla="*/ 119 w 3397"/>
                <a:gd name="T45" fmla="*/ 132 h 2346"/>
                <a:gd name="T46" fmla="*/ 89 w 3397"/>
                <a:gd name="T47" fmla="*/ 124 h 2346"/>
                <a:gd name="T48" fmla="*/ 65 w 3397"/>
                <a:gd name="T49" fmla="*/ 125 h 2346"/>
                <a:gd name="T50" fmla="*/ 48 w 3397"/>
                <a:gd name="T51" fmla="*/ 131 h 2346"/>
                <a:gd name="T52" fmla="*/ 32 w 3397"/>
                <a:gd name="T53" fmla="*/ 135 h 2346"/>
                <a:gd name="T54" fmla="*/ 12 w 3397"/>
                <a:gd name="T55" fmla="*/ 134 h 2346"/>
                <a:gd name="T56" fmla="*/ 0 w 3397"/>
                <a:gd name="T57" fmla="*/ 125 h 2346"/>
                <a:gd name="T58" fmla="*/ 6 w 3397"/>
                <a:gd name="T59" fmla="*/ 116 h 2346"/>
                <a:gd name="T60" fmla="*/ 25 w 3397"/>
                <a:gd name="T61" fmla="*/ 112 h 2346"/>
                <a:gd name="T62" fmla="*/ 55 w 3397"/>
                <a:gd name="T63" fmla="*/ 109 h 2346"/>
                <a:gd name="T64" fmla="*/ 75 w 3397"/>
                <a:gd name="T65" fmla="*/ 112 h 2346"/>
                <a:gd name="T66" fmla="*/ 105 w 3397"/>
                <a:gd name="T67" fmla="*/ 115 h 2346"/>
                <a:gd name="T68" fmla="*/ 122 w 3397"/>
                <a:gd name="T69" fmla="*/ 117 h 2346"/>
                <a:gd name="T70" fmla="*/ 147 w 3397"/>
                <a:gd name="T71" fmla="*/ 116 h 2346"/>
                <a:gd name="T72" fmla="*/ 161 w 3397"/>
                <a:gd name="T73" fmla="*/ 115 h 2346"/>
                <a:gd name="T74" fmla="*/ 171 w 3397"/>
                <a:gd name="T75" fmla="*/ 104 h 2346"/>
                <a:gd name="T76" fmla="*/ 162 w 3397"/>
                <a:gd name="T77" fmla="*/ 89 h 2346"/>
                <a:gd name="T78" fmla="*/ 151 w 3397"/>
                <a:gd name="T79" fmla="*/ 67 h 2346"/>
                <a:gd name="T80" fmla="*/ 139 w 3397"/>
                <a:gd name="T81" fmla="*/ 48 h 2346"/>
                <a:gd name="T82" fmla="*/ 129 w 3397"/>
                <a:gd name="T83" fmla="*/ 28 h 2346"/>
                <a:gd name="T84" fmla="*/ 125 w 3397"/>
                <a:gd name="T85" fmla="*/ 6 h 2346"/>
                <a:gd name="T86" fmla="*/ 139 w 3397"/>
                <a:gd name="T87" fmla="*/ 0 h 2346"/>
                <a:gd name="T88" fmla="*/ 158 w 3397"/>
                <a:gd name="T89" fmla="*/ 14 h 2346"/>
                <a:gd name="T90" fmla="*/ 172 w 3397"/>
                <a:gd name="T91" fmla="*/ 33 h 2346"/>
                <a:gd name="T92" fmla="*/ 173 w 3397"/>
                <a:gd name="T93" fmla="*/ 49 h 2346"/>
                <a:gd name="T94" fmla="*/ 172 w 3397"/>
                <a:gd name="T95" fmla="*/ 66 h 2346"/>
                <a:gd name="T96" fmla="*/ 181 w 3397"/>
                <a:gd name="T97" fmla="*/ 85 h 2346"/>
                <a:gd name="T98" fmla="*/ 196 w 3397"/>
                <a:gd name="T99" fmla="*/ 97 h 2346"/>
                <a:gd name="T100" fmla="*/ 210 w 3397"/>
                <a:gd name="T101" fmla="*/ 96 h 2346"/>
                <a:gd name="T102" fmla="*/ 223 w 3397"/>
                <a:gd name="T103" fmla="*/ 88 h 2346"/>
                <a:gd name="T104" fmla="*/ 238 w 3397"/>
                <a:gd name="T105" fmla="*/ 74 h 2346"/>
                <a:gd name="T106" fmla="*/ 246 w 3397"/>
                <a:gd name="T107" fmla="*/ 71 h 23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397"/>
                <a:gd name="T163" fmla="*/ 0 h 2346"/>
                <a:gd name="T164" fmla="*/ 3397 w 3397"/>
                <a:gd name="T165" fmla="*/ 2346 h 234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397" h="2346">
                  <a:moveTo>
                    <a:pt x="2618" y="813"/>
                  </a:moveTo>
                  <a:lnTo>
                    <a:pt x="2668" y="847"/>
                  </a:lnTo>
                  <a:lnTo>
                    <a:pt x="2671" y="904"/>
                  </a:lnTo>
                  <a:lnTo>
                    <a:pt x="2643" y="979"/>
                  </a:lnTo>
                  <a:lnTo>
                    <a:pt x="2599" y="1072"/>
                  </a:lnTo>
                  <a:lnTo>
                    <a:pt x="2551" y="1178"/>
                  </a:lnTo>
                  <a:lnTo>
                    <a:pt x="2516" y="1294"/>
                  </a:lnTo>
                  <a:lnTo>
                    <a:pt x="2508" y="1417"/>
                  </a:lnTo>
                  <a:lnTo>
                    <a:pt x="2541" y="1542"/>
                  </a:lnTo>
                  <a:lnTo>
                    <a:pt x="2589" y="1626"/>
                  </a:lnTo>
                  <a:lnTo>
                    <a:pt x="2636" y="1683"/>
                  </a:lnTo>
                  <a:lnTo>
                    <a:pt x="2745" y="1752"/>
                  </a:lnTo>
                  <a:lnTo>
                    <a:pt x="2879" y="1811"/>
                  </a:lnTo>
                  <a:lnTo>
                    <a:pt x="2959" y="1859"/>
                  </a:lnTo>
                  <a:lnTo>
                    <a:pt x="3051" y="1930"/>
                  </a:lnTo>
                  <a:lnTo>
                    <a:pt x="3126" y="1989"/>
                  </a:lnTo>
                  <a:lnTo>
                    <a:pt x="3197" y="2031"/>
                  </a:lnTo>
                  <a:lnTo>
                    <a:pt x="3314" y="2096"/>
                  </a:lnTo>
                  <a:lnTo>
                    <a:pt x="3385" y="2161"/>
                  </a:lnTo>
                  <a:lnTo>
                    <a:pt x="3397" y="2208"/>
                  </a:lnTo>
                  <a:lnTo>
                    <a:pt x="3387" y="2266"/>
                  </a:lnTo>
                  <a:lnTo>
                    <a:pt x="3345" y="2321"/>
                  </a:lnTo>
                  <a:lnTo>
                    <a:pt x="3262" y="2346"/>
                  </a:lnTo>
                  <a:lnTo>
                    <a:pt x="3086" y="2334"/>
                  </a:lnTo>
                  <a:lnTo>
                    <a:pt x="2981" y="2274"/>
                  </a:lnTo>
                  <a:lnTo>
                    <a:pt x="2888" y="2174"/>
                  </a:lnTo>
                  <a:lnTo>
                    <a:pt x="2829" y="2110"/>
                  </a:lnTo>
                  <a:lnTo>
                    <a:pt x="2751" y="2040"/>
                  </a:lnTo>
                  <a:lnTo>
                    <a:pt x="2684" y="1958"/>
                  </a:lnTo>
                  <a:lnTo>
                    <a:pt x="2659" y="1892"/>
                  </a:lnTo>
                  <a:lnTo>
                    <a:pt x="2628" y="1837"/>
                  </a:lnTo>
                  <a:lnTo>
                    <a:pt x="2538" y="1792"/>
                  </a:lnTo>
                  <a:lnTo>
                    <a:pt x="2410" y="1767"/>
                  </a:lnTo>
                  <a:lnTo>
                    <a:pt x="2311" y="1776"/>
                  </a:lnTo>
                  <a:lnTo>
                    <a:pt x="2199" y="1806"/>
                  </a:lnTo>
                  <a:lnTo>
                    <a:pt x="2030" y="1838"/>
                  </a:lnTo>
                  <a:lnTo>
                    <a:pt x="1865" y="1874"/>
                  </a:lnTo>
                  <a:lnTo>
                    <a:pt x="1753" y="1915"/>
                  </a:lnTo>
                  <a:lnTo>
                    <a:pt x="1655" y="1940"/>
                  </a:lnTo>
                  <a:lnTo>
                    <a:pt x="1535" y="1923"/>
                  </a:lnTo>
                  <a:lnTo>
                    <a:pt x="1458" y="1888"/>
                  </a:lnTo>
                  <a:lnTo>
                    <a:pt x="1413" y="1846"/>
                  </a:lnTo>
                  <a:lnTo>
                    <a:pt x="1389" y="1746"/>
                  </a:lnTo>
                  <a:lnTo>
                    <a:pt x="1370" y="1628"/>
                  </a:lnTo>
                  <a:lnTo>
                    <a:pt x="1333" y="1568"/>
                  </a:lnTo>
                  <a:lnTo>
                    <a:pt x="1263" y="1506"/>
                  </a:lnTo>
                  <a:lnTo>
                    <a:pt x="1131" y="1431"/>
                  </a:lnTo>
                  <a:lnTo>
                    <a:pt x="950" y="1412"/>
                  </a:lnTo>
                  <a:lnTo>
                    <a:pt x="808" y="1413"/>
                  </a:lnTo>
                  <a:lnTo>
                    <a:pt x="692" y="1433"/>
                  </a:lnTo>
                  <a:lnTo>
                    <a:pt x="594" y="1464"/>
                  </a:lnTo>
                  <a:lnTo>
                    <a:pt x="506" y="1498"/>
                  </a:lnTo>
                  <a:lnTo>
                    <a:pt x="423" y="1529"/>
                  </a:lnTo>
                  <a:lnTo>
                    <a:pt x="337" y="1549"/>
                  </a:lnTo>
                  <a:lnTo>
                    <a:pt x="242" y="1553"/>
                  </a:lnTo>
                  <a:lnTo>
                    <a:pt x="128" y="1530"/>
                  </a:lnTo>
                  <a:lnTo>
                    <a:pt x="19" y="1466"/>
                  </a:lnTo>
                  <a:lnTo>
                    <a:pt x="0" y="1424"/>
                  </a:lnTo>
                  <a:lnTo>
                    <a:pt x="13" y="1378"/>
                  </a:lnTo>
                  <a:lnTo>
                    <a:pt x="69" y="1324"/>
                  </a:lnTo>
                  <a:lnTo>
                    <a:pt x="151" y="1295"/>
                  </a:lnTo>
                  <a:lnTo>
                    <a:pt x="261" y="1277"/>
                  </a:lnTo>
                  <a:lnTo>
                    <a:pt x="404" y="1262"/>
                  </a:lnTo>
                  <a:lnTo>
                    <a:pt x="583" y="1251"/>
                  </a:lnTo>
                  <a:lnTo>
                    <a:pt x="690" y="1261"/>
                  </a:lnTo>
                  <a:lnTo>
                    <a:pt x="795" y="1282"/>
                  </a:lnTo>
                  <a:lnTo>
                    <a:pt x="973" y="1301"/>
                  </a:lnTo>
                  <a:lnTo>
                    <a:pt x="1119" y="1315"/>
                  </a:lnTo>
                  <a:lnTo>
                    <a:pt x="1208" y="1326"/>
                  </a:lnTo>
                  <a:lnTo>
                    <a:pt x="1298" y="1332"/>
                  </a:lnTo>
                  <a:lnTo>
                    <a:pt x="1445" y="1328"/>
                  </a:lnTo>
                  <a:lnTo>
                    <a:pt x="1558" y="1325"/>
                  </a:lnTo>
                  <a:lnTo>
                    <a:pt x="1644" y="1326"/>
                  </a:lnTo>
                  <a:lnTo>
                    <a:pt x="1711" y="1312"/>
                  </a:lnTo>
                  <a:lnTo>
                    <a:pt x="1765" y="1274"/>
                  </a:lnTo>
                  <a:lnTo>
                    <a:pt x="1814" y="1188"/>
                  </a:lnTo>
                  <a:lnTo>
                    <a:pt x="1790" y="1110"/>
                  </a:lnTo>
                  <a:lnTo>
                    <a:pt x="1726" y="1020"/>
                  </a:lnTo>
                  <a:lnTo>
                    <a:pt x="1658" y="890"/>
                  </a:lnTo>
                  <a:lnTo>
                    <a:pt x="1607" y="764"/>
                  </a:lnTo>
                  <a:lnTo>
                    <a:pt x="1558" y="673"/>
                  </a:lnTo>
                  <a:lnTo>
                    <a:pt x="1472" y="548"/>
                  </a:lnTo>
                  <a:lnTo>
                    <a:pt x="1400" y="420"/>
                  </a:lnTo>
                  <a:lnTo>
                    <a:pt x="1371" y="325"/>
                  </a:lnTo>
                  <a:lnTo>
                    <a:pt x="1346" y="194"/>
                  </a:lnTo>
                  <a:lnTo>
                    <a:pt x="1332" y="67"/>
                  </a:lnTo>
                  <a:lnTo>
                    <a:pt x="1370" y="1"/>
                  </a:lnTo>
                  <a:lnTo>
                    <a:pt x="1472" y="0"/>
                  </a:lnTo>
                  <a:lnTo>
                    <a:pt x="1577" y="54"/>
                  </a:lnTo>
                  <a:lnTo>
                    <a:pt x="1681" y="157"/>
                  </a:lnTo>
                  <a:lnTo>
                    <a:pt x="1783" y="292"/>
                  </a:lnTo>
                  <a:lnTo>
                    <a:pt x="1830" y="378"/>
                  </a:lnTo>
                  <a:lnTo>
                    <a:pt x="1848" y="450"/>
                  </a:lnTo>
                  <a:lnTo>
                    <a:pt x="1839" y="563"/>
                  </a:lnTo>
                  <a:lnTo>
                    <a:pt x="1823" y="682"/>
                  </a:lnTo>
                  <a:lnTo>
                    <a:pt x="1831" y="757"/>
                  </a:lnTo>
                  <a:lnTo>
                    <a:pt x="1861" y="851"/>
                  </a:lnTo>
                  <a:lnTo>
                    <a:pt x="1922" y="974"/>
                  </a:lnTo>
                  <a:lnTo>
                    <a:pt x="2032" y="1070"/>
                  </a:lnTo>
                  <a:lnTo>
                    <a:pt x="2081" y="1112"/>
                  </a:lnTo>
                  <a:lnTo>
                    <a:pt x="2142" y="1120"/>
                  </a:lnTo>
                  <a:lnTo>
                    <a:pt x="2232" y="1098"/>
                  </a:lnTo>
                  <a:lnTo>
                    <a:pt x="2308" y="1057"/>
                  </a:lnTo>
                  <a:lnTo>
                    <a:pt x="2374" y="1003"/>
                  </a:lnTo>
                  <a:lnTo>
                    <a:pt x="2432" y="945"/>
                  </a:lnTo>
                  <a:lnTo>
                    <a:pt x="2529" y="845"/>
                  </a:lnTo>
                  <a:lnTo>
                    <a:pt x="2575" y="817"/>
                  </a:lnTo>
                  <a:lnTo>
                    <a:pt x="2618" y="813"/>
                  </a:lnTo>
                </a:path>
              </a:pathLst>
            </a:custGeom>
            <a:noFill/>
            <a:ln w="12700">
              <a:solidFill>
                <a:srgbClr val="000000"/>
              </a:solidFill>
              <a:prstDash val="solid"/>
              <a:round/>
              <a:headEnd/>
              <a:tailEnd/>
            </a:ln>
          </p:spPr>
          <p:txBody>
            <a:bodyPr/>
            <a:lstStyle/>
            <a:p>
              <a:endParaRPr lang="cs-CZ"/>
            </a:p>
          </p:txBody>
        </p:sp>
        <p:sp>
          <p:nvSpPr>
            <p:cNvPr id="29718" name="Freeform 165"/>
            <p:cNvSpPr>
              <a:spLocks/>
            </p:cNvSpPr>
            <p:nvPr/>
          </p:nvSpPr>
          <p:spPr bwMode="auto">
            <a:xfrm>
              <a:off x="1002" y="1689"/>
              <a:ext cx="140" cy="116"/>
            </a:xfrm>
            <a:custGeom>
              <a:avLst/>
              <a:gdLst>
                <a:gd name="T0" fmla="*/ 1 w 456"/>
                <a:gd name="T1" fmla="*/ 23 h 393"/>
                <a:gd name="T2" fmla="*/ 5 w 456"/>
                <a:gd name="T3" fmla="*/ 29 h 393"/>
                <a:gd name="T4" fmla="*/ 11 w 456"/>
                <a:gd name="T5" fmla="*/ 33 h 393"/>
                <a:gd name="T6" fmla="*/ 19 w 456"/>
                <a:gd name="T7" fmla="*/ 34 h 393"/>
                <a:gd name="T8" fmla="*/ 28 w 456"/>
                <a:gd name="T9" fmla="*/ 33 h 393"/>
                <a:gd name="T10" fmla="*/ 35 w 456"/>
                <a:gd name="T11" fmla="*/ 30 h 393"/>
                <a:gd name="T12" fmla="*/ 41 w 456"/>
                <a:gd name="T13" fmla="*/ 24 h 393"/>
                <a:gd name="T14" fmla="*/ 43 w 456"/>
                <a:gd name="T15" fmla="*/ 18 h 393"/>
                <a:gd name="T16" fmla="*/ 42 w 456"/>
                <a:gd name="T17" fmla="*/ 12 h 393"/>
                <a:gd name="T18" fmla="*/ 38 w 456"/>
                <a:gd name="T19" fmla="*/ 6 h 393"/>
                <a:gd name="T20" fmla="*/ 32 w 456"/>
                <a:gd name="T21" fmla="*/ 2 h 393"/>
                <a:gd name="T22" fmla="*/ 24 w 456"/>
                <a:gd name="T23" fmla="*/ 0 h 393"/>
                <a:gd name="T24" fmla="*/ 15 w 456"/>
                <a:gd name="T25" fmla="*/ 1 h 393"/>
                <a:gd name="T26" fmla="*/ 8 w 456"/>
                <a:gd name="T27" fmla="*/ 4 h 393"/>
                <a:gd name="T28" fmla="*/ 2 w 456"/>
                <a:gd name="T29" fmla="*/ 10 h 393"/>
                <a:gd name="T30" fmla="*/ 0 w 456"/>
                <a:gd name="T31" fmla="*/ 16 h 393"/>
                <a:gd name="T32" fmla="*/ 1 w 456"/>
                <a:gd name="T33" fmla="*/ 23 h 3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6"/>
                <a:gd name="T52" fmla="*/ 0 h 393"/>
                <a:gd name="T53" fmla="*/ 456 w 456"/>
                <a:gd name="T54" fmla="*/ 393 h 3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6" h="393">
                  <a:moveTo>
                    <a:pt x="7" y="261"/>
                  </a:moveTo>
                  <a:lnTo>
                    <a:pt x="50" y="328"/>
                  </a:lnTo>
                  <a:lnTo>
                    <a:pt x="118" y="375"/>
                  </a:lnTo>
                  <a:lnTo>
                    <a:pt x="202" y="393"/>
                  </a:lnTo>
                  <a:lnTo>
                    <a:pt x="292" y="383"/>
                  </a:lnTo>
                  <a:lnTo>
                    <a:pt x="373" y="343"/>
                  </a:lnTo>
                  <a:lnTo>
                    <a:pt x="431" y="282"/>
                  </a:lnTo>
                  <a:lnTo>
                    <a:pt x="456" y="209"/>
                  </a:lnTo>
                  <a:lnTo>
                    <a:pt x="448" y="131"/>
                  </a:lnTo>
                  <a:lnTo>
                    <a:pt x="406" y="64"/>
                  </a:lnTo>
                  <a:lnTo>
                    <a:pt x="338" y="19"/>
                  </a:lnTo>
                  <a:lnTo>
                    <a:pt x="254" y="0"/>
                  </a:lnTo>
                  <a:lnTo>
                    <a:pt x="164" y="10"/>
                  </a:lnTo>
                  <a:lnTo>
                    <a:pt x="83" y="50"/>
                  </a:lnTo>
                  <a:lnTo>
                    <a:pt x="27" y="111"/>
                  </a:lnTo>
                  <a:lnTo>
                    <a:pt x="0" y="184"/>
                  </a:lnTo>
                  <a:lnTo>
                    <a:pt x="7" y="261"/>
                  </a:lnTo>
                  <a:close/>
                </a:path>
              </a:pathLst>
            </a:custGeom>
            <a:solidFill>
              <a:srgbClr val="008080"/>
            </a:solidFill>
            <a:ln w="9525">
              <a:noFill/>
              <a:round/>
              <a:headEnd/>
              <a:tailEnd/>
            </a:ln>
          </p:spPr>
          <p:txBody>
            <a:bodyPr/>
            <a:lstStyle/>
            <a:p>
              <a:endParaRPr lang="cs-CZ"/>
            </a:p>
          </p:txBody>
        </p:sp>
        <p:sp>
          <p:nvSpPr>
            <p:cNvPr id="29719" name="Freeform 166"/>
            <p:cNvSpPr>
              <a:spLocks/>
            </p:cNvSpPr>
            <p:nvPr/>
          </p:nvSpPr>
          <p:spPr bwMode="auto">
            <a:xfrm>
              <a:off x="1002" y="1689"/>
              <a:ext cx="140" cy="116"/>
            </a:xfrm>
            <a:custGeom>
              <a:avLst/>
              <a:gdLst>
                <a:gd name="T0" fmla="*/ 1 w 456"/>
                <a:gd name="T1" fmla="*/ 23 h 393"/>
                <a:gd name="T2" fmla="*/ 5 w 456"/>
                <a:gd name="T3" fmla="*/ 29 h 393"/>
                <a:gd name="T4" fmla="*/ 11 w 456"/>
                <a:gd name="T5" fmla="*/ 33 h 393"/>
                <a:gd name="T6" fmla="*/ 19 w 456"/>
                <a:gd name="T7" fmla="*/ 34 h 393"/>
                <a:gd name="T8" fmla="*/ 28 w 456"/>
                <a:gd name="T9" fmla="*/ 33 h 393"/>
                <a:gd name="T10" fmla="*/ 35 w 456"/>
                <a:gd name="T11" fmla="*/ 30 h 393"/>
                <a:gd name="T12" fmla="*/ 41 w 456"/>
                <a:gd name="T13" fmla="*/ 24 h 393"/>
                <a:gd name="T14" fmla="*/ 43 w 456"/>
                <a:gd name="T15" fmla="*/ 18 h 393"/>
                <a:gd name="T16" fmla="*/ 42 w 456"/>
                <a:gd name="T17" fmla="*/ 12 h 393"/>
                <a:gd name="T18" fmla="*/ 38 w 456"/>
                <a:gd name="T19" fmla="*/ 6 h 393"/>
                <a:gd name="T20" fmla="*/ 32 w 456"/>
                <a:gd name="T21" fmla="*/ 2 h 393"/>
                <a:gd name="T22" fmla="*/ 24 w 456"/>
                <a:gd name="T23" fmla="*/ 0 h 393"/>
                <a:gd name="T24" fmla="*/ 15 w 456"/>
                <a:gd name="T25" fmla="*/ 1 h 393"/>
                <a:gd name="T26" fmla="*/ 8 w 456"/>
                <a:gd name="T27" fmla="*/ 4 h 393"/>
                <a:gd name="T28" fmla="*/ 2 w 456"/>
                <a:gd name="T29" fmla="*/ 10 h 393"/>
                <a:gd name="T30" fmla="*/ 0 w 456"/>
                <a:gd name="T31" fmla="*/ 16 h 393"/>
                <a:gd name="T32" fmla="*/ 1 w 456"/>
                <a:gd name="T33" fmla="*/ 23 h 393"/>
                <a:gd name="T34" fmla="*/ 1 w 456"/>
                <a:gd name="T35" fmla="*/ 23 h 39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56"/>
                <a:gd name="T55" fmla="*/ 0 h 393"/>
                <a:gd name="T56" fmla="*/ 456 w 456"/>
                <a:gd name="T57" fmla="*/ 393 h 39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56" h="393">
                  <a:moveTo>
                    <a:pt x="7" y="261"/>
                  </a:moveTo>
                  <a:lnTo>
                    <a:pt x="50" y="328"/>
                  </a:lnTo>
                  <a:lnTo>
                    <a:pt x="118" y="375"/>
                  </a:lnTo>
                  <a:lnTo>
                    <a:pt x="202" y="393"/>
                  </a:lnTo>
                  <a:lnTo>
                    <a:pt x="292" y="383"/>
                  </a:lnTo>
                  <a:lnTo>
                    <a:pt x="373" y="343"/>
                  </a:lnTo>
                  <a:lnTo>
                    <a:pt x="431" y="282"/>
                  </a:lnTo>
                  <a:lnTo>
                    <a:pt x="456" y="209"/>
                  </a:lnTo>
                  <a:lnTo>
                    <a:pt x="448" y="131"/>
                  </a:lnTo>
                  <a:lnTo>
                    <a:pt x="406" y="64"/>
                  </a:lnTo>
                  <a:lnTo>
                    <a:pt x="338" y="19"/>
                  </a:lnTo>
                  <a:lnTo>
                    <a:pt x="254" y="0"/>
                  </a:lnTo>
                  <a:lnTo>
                    <a:pt x="164" y="10"/>
                  </a:lnTo>
                  <a:lnTo>
                    <a:pt x="83" y="50"/>
                  </a:lnTo>
                  <a:lnTo>
                    <a:pt x="27" y="111"/>
                  </a:lnTo>
                  <a:lnTo>
                    <a:pt x="0" y="184"/>
                  </a:lnTo>
                  <a:lnTo>
                    <a:pt x="7" y="261"/>
                  </a:lnTo>
                </a:path>
              </a:pathLst>
            </a:custGeom>
            <a:noFill/>
            <a:ln w="12700">
              <a:solidFill>
                <a:srgbClr val="000000"/>
              </a:solidFill>
              <a:prstDash val="solid"/>
              <a:round/>
              <a:headEnd/>
              <a:tailEnd/>
            </a:ln>
          </p:spPr>
          <p:txBody>
            <a:bodyPr/>
            <a:lstStyle/>
            <a:p>
              <a:endParaRPr lang="cs-CZ"/>
            </a:p>
          </p:txBody>
        </p:sp>
        <p:sp>
          <p:nvSpPr>
            <p:cNvPr id="29720" name="Freeform 167"/>
            <p:cNvSpPr>
              <a:spLocks/>
            </p:cNvSpPr>
            <p:nvPr/>
          </p:nvSpPr>
          <p:spPr bwMode="auto">
            <a:xfrm rot="3198922">
              <a:off x="649" y="1436"/>
              <a:ext cx="74" cy="97"/>
            </a:xfrm>
            <a:custGeom>
              <a:avLst/>
              <a:gdLst>
                <a:gd name="T0" fmla="*/ 6 w 251"/>
                <a:gd name="T1" fmla="*/ 5 h 316"/>
                <a:gd name="T2" fmla="*/ 9 w 251"/>
                <a:gd name="T3" fmla="*/ 5 h 316"/>
                <a:gd name="T4" fmla="*/ 11 w 251"/>
                <a:gd name="T5" fmla="*/ 5 h 316"/>
                <a:gd name="T6" fmla="*/ 13 w 251"/>
                <a:gd name="T7" fmla="*/ 6 h 316"/>
                <a:gd name="T8" fmla="*/ 15 w 251"/>
                <a:gd name="T9" fmla="*/ 8 h 316"/>
                <a:gd name="T10" fmla="*/ 18 w 251"/>
                <a:gd name="T11" fmla="*/ 14 h 316"/>
                <a:gd name="T12" fmla="*/ 19 w 251"/>
                <a:gd name="T13" fmla="*/ 16 h 316"/>
                <a:gd name="T14" fmla="*/ 19 w 251"/>
                <a:gd name="T15" fmla="*/ 19 h 316"/>
                <a:gd name="T16" fmla="*/ 21 w 251"/>
                <a:gd name="T17" fmla="*/ 23 h 316"/>
                <a:gd name="T18" fmla="*/ 22 w 251"/>
                <a:gd name="T19" fmla="*/ 26 h 316"/>
                <a:gd name="T20" fmla="*/ 18 w 251"/>
                <a:gd name="T21" fmla="*/ 30 h 316"/>
                <a:gd name="T22" fmla="*/ 14 w 251"/>
                <a:gd name="T23" fmla="*/ 28 h 316"/>
                <a:gd name="T24" fmla="*/ 13 w 251"/>
                <a:gd name="T25" fmla="*/ 25 h 316"/>
                <a:gd name="T26" fmla="*/ 11 w 251"/>
                <a:gd name="T27" fmla="*/ 22 h 316"/>
                <a:gd name="T28" fmla="*/ 9 w 251"/>
                <a:gd name="T29" fmla="*/ 24 h 316"/>
                <a:gd name="T30" fmla="*/ 7 w 251"/>
                <a:gd name="T31" fmla="*/ 27 h 316"/>
                <a:gd name="T32" fmla="*/ 2 w 251"/>
                <a:gd name="T33" fmla="*/ 24 h 316"/>
                <a:gd name="T34" fmla="*/ 1 w 251"/>
                <a:gd name="T35" fmla="*/ 17 h 316"/>
                <a:gd name="T36" fmla="*/ 4 w 251"/>
                <a:gd name="T37" fmla="*/ 17 h 316"/>
                <a:gd name="T38" fmla="*/ 4 w 251"/>
                <a:gd name="T39" fmla="*/ 11 h 316"/>
                <a:gd name="T40" fmla="*/ 1 w 251"/>
                <a:gd name="T41" fmla="*/ 7 h 316"/>
                <a:gd name="T42" fmla="*/ 0 w 251"/>
                <a:gd name="T43" fmla="*/ 4 h 316"/>
                <a:gd name="T44" fmla="*/ 3 w 251"/>
                <a:gd name="T45" fmla="*/ 0 h 316"/>
                <a:gd name="T46" fmla="*/ 4 w 251"/>
                <a:gd name="T47" fmla="*/ 2 h 316"/>
                <a:gd name="T48" fmla="*/ 6 w 251"/>
                <a:gd name="T49" fmla="*/ 5 h 3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1"/>
                <a:gd name="T76" fmla="*/ 0 h 316"/>
                <a:gd name="T77" fmla="*/ 251 w 251"/>
                <a:gd name="T78" fmla="*/ 316 h 3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1" h="316">
                  <a:moveTo>
                    <a:pt x="70" y="51"/>
                  </a:moveTo>
                  <a:lnTo>
                    <a:pt x="97" y="54"/>
                  </a:lnTo>
                  <a:lnTo>
                    <a:pt x="127" y="50"/>
                  </a:lnTo>
                  <a:lnTo>
                    <a:pt x="153" y="61"/>
                  </a:lnTo>
                  <a:lnTo>
                    <a:pt x="177" y="83"/>
                  </a:lnTo>
                  <a:lnTo>
                    <a:pt x="211" y="149"/>
                  </a:lnTo>
                  <a:lnTo>
                    <a:pt x="216" y="172"/>
                  </a:lnTo>
                  <a:lnTo>
                    <a:pt x="223" y="198"/>
                  </a:lnTo>
                  <a:lnTo>
                    <a:pt x="243" y="244"/>
                  </a:lnTo>
                  <a:lnTo>
                    <a:pt x="251" y="281"/>
                  </a:lnTo>
                  <a:lnTo>
                    <a:pt x="210" y="316"/>
                  </a:lnTo>
                  <a:lnTo>
                    <a:pt x="160" y="294"/>
                  </a:lnTo>
                  <a:lnTo>
                    <a:pt x="145" y="260"/>
                  </a:lnTo>
                  <a:lnTo>
                    <a:pt x="133" y="237"/>
                  </a:lnTo>
                  <a:lnTo>
                    <a:pt x="108" y="255"/>
                  </a:lnTo>
                  <a:lnTo>
                    <a:pt x="79" y="287"/>
                  </a:lnTo>
                  <a:lnTo>
                    <a:pt x="22" y="251"/>
                  </a:lnTo>
                  <a:lnTo>
                    <a:pt x="18" y="182"/>
                  </a:lnTo>
                  <a:lnTo>
                    <a:pt x="48" y="182"/>
                  </a:lnTo>
                  <a:lnTo>
                    <a:pt x="42" y="115"/>
                  </a:lnTo>
                  <a:lnTo>
                    <a:pt x="16" y="78"/>
                  </a:lnTo>
                  <a:lnTo>
                    <a:pt x="0" y="47"/>
                  </a:lnTo>
                  <a:lnTo>
                    <a:pt x="30" y="0"/>
                  </a:lnTo>
                  <a:lnTo>
                    <a:pt x="49" y="21"/>
                  </a:lnTo>
                  <a:lnTo>
                    <a:pt x="70" y="51"/>
                  </a:lnTo>
                  <a:close/>
                </a:path>
              </a:pathLst>
            </a:custGeom>
            <a:solidFill>
              <a:srgbClr val="008000"/>
            </a:solidFill>
            <a:ln w="9525">
              <a:noFill/>
              <a:round/>
              <a:headEnd/>
              <a:tailEnd/>
            </a:ln>
          </p:spPr>
          <p:txBody>
            <a:bodyPr/>
            <a:lstStyle/>
            <a:p>
              <a:endParaRPr lang="cs-CZ"/>
            </a:p>
          </p:txBody>
        </p:sp>
        <p:sp>
          <p:nvSpPr>
            <p:cNvPr id="29721" name="Freeform 168"/>
            <p:cNvSpPr>
              <a:spLocks/>
            </p:cNvSpPr>
            <p:nvPr/>
          </p:nvSpPr>
          <p:spPr bwMode="auto">
            <a:xfrm rot="3198922">
              <a:off x="649" y="1436"/>
              <a:ext cx="74" cy="97"/>
            </a:xfrm>
            <a:custGeom>
              <a:avLst/>
              <a:gdLst>
                <a:gd name="T0" fmla="*/ 6 w 251"/>
                <a:gd name="T1" fmla="*/ 5 h 316"/>
                <a:gd name="T2" fmla="*/ 9 w 251"/>
                <a:gd name="T3" fmla="*/ 5 h 316"/>
                <a:gd name="T4" fmla="*/ 11 w 251"/>
                <a:gd name="T5" fmla="*/ 5 h 316"/>
                <a:gd name="T6" fmla="*/ 13 w 251"/>
                <a:gd name="T7" fmla="*/ 6 h 316"/>
                <a:gd name="T8" fmla="*/ 15 w 251"/>
                <a:gd name="T9" fmla="*/ 8 h 316"/>
                <a:gd name="T10" fmla="*/ 18 w 251"/>
                <a:gd name="T11" fmla="*/ 14 h 316"/>
                <a:gd name="T12" fmla="*/ 19 w 251"/>
                <a:gd name="T13" fmla="*/ 16 h 316"/>
                <a:gd name="T14" fmla="*/ 19 w 251"/>
                <a:gd name="T15" fmla="*/ 19 h 316"/>
                <a:gd name="T16" fmla="*/ 21 w 251"/>
                <a:gd name="T17" fmla="*/ 23 h 316"/>
                <a:gd name="T18" fmla="*/ 22 w 251"/>
                <a:gd name="T19" fmla="*/ 26 h 316"/>
                <a:gd name="T20" fmla="*/ 18 w 251"/>
                <a:gd name="T21" fmla="*/ 30 h 316"/>
                <a:gd name="T22" fmla="*/ 14 w 251"/>
                <a:gd name="T23" fmla="*/ 28 h 316"/>
                <a:gd name="T24" fmla="*/ 13 w 251"/>
                <a:gd name="T25" fmla="*/ 25 h 316"/>
                <a:gd name="T26" fmla="*/ 11 w 251"/>
                <a:gd name="T27" fmla="*/ 22 h 316"/>
                <a:gd name="T28" fmla="*/ 9 w 251"/>
                <a:gd name="T29" fmla="*/ 24 h 316"/>
                <a:gd name="T30" fmla="*/ 7 w 251"/>
                <a:gd name="T31" fmla="*/ 27 h 316"/>
                <a:gd name="T32" fmla="*/ 2 w 251"/>
                <a:gd name="T33" fmla="*/ 24 h 316"/>
                <a:gd name="T34" fmla="*/ 1 w 251"/>
                <a:gd name="T35" fmla="*/ 17 h 316"/>
                <a:gd name="T36" fmla="*/ 4 w 251"/>
                <a:gd name="T37" fmla="*/ 17 h 316"/>
                <a:gd name="T38" fmla="*/ 4 w 251"/>
                <a:gd name="T39" fmla="*/ 11 h 316"/>
                <a:gd name="T40" fmla="*/ 1 w 251"/>
                <a:gd name="T41" fmla="*/ 7 h 316"/>
                <a:gd name="T42" fmla="*/ 0 w 251"/>
                <a:gd name="T43" fmla="*/ 4 h 316"/>
                <a:gd name="T44" fmla="*/ 3 w 251"/>
                <a:gd name="T45" fmla="*/ 0 h 316"/>
                <a:gd name="T46" fmla="*/ 4 w 251"/>
                <a:gd name="T47" fmla="*/ 2 h 316"/>
                <a:gd name="T48" fmla="*/ 6 w 251"/>
                <a:gd name="T49" fmla="*/ 5 h 316"/>
                <a:gd name="T50" fmla="*/ 6 w 251"/>
                <a:gd name="T51" fmla="*/ 5 h 3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1"/>
                <a:gd name="T79" fmla="*/ 0 h 316"/>
                <a:gd name="T80" fmla="*/ 251 w 251"/>
                <a:gd name="T81" fmla="*/ 316 h 3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1" h="316">
                  <a:moveTo>
                    <a:pt x="70" y="51"/>
                  </a:moveTo>
                  <a:lnTo>
                    <a:pt x="97" y="54"/>
                  </a:lnTo>
                  <a:lnTo>
                    <a:pt x="127" y="50"/>
                  </a:lnTo>
                  <a:lnTo>
                    <a:pt x="153" y="61"/>
                  </a:lnTo>
                  <a:lnTo>
                    <a:pt x="177" y="83"/>
                  </a:lnTo>
                  <a:lnTo>
                    <a:pt x="211" y="149"/>
                  </a:lnTo>
                  <a:lnTo>
                    <a:pt x="216" y="172"/>
                  </a:lnTo>
                  <a:lnTo>
                    <a:pt x="223" y="198"/>
                  </a:lnTo>
                  <a:lnTo>
                    <a:pt x="243" y="244"/>
                  </a:lnTo>
                  <a:lnTo>
                    <a:pt x="251" y="281"/>
                  </a:lnTo>
                  <a:lnTo>
                    <a:pt x="210" y="316"/>
                  </a:lnTo>
                  <a:lnTo>
                    <a:pt x="160" y="294"/>
                  </a:lnTo>
                  <a:lnTo>
                    <a:pt x="145" y="260"/>
                  </a:lnTo>
                  <a:lnTo>
                    <a:pt x="133" y="237"/>
                  </a:lnTo>
                  <a:lnTo>
                    <a:pt x="108" y="255"/>
                  </a:lnTo>
                  <a:lnTo>
                    <a:pt x="79" y="287"/>
                  </a:lnTo>
                  <a:lnTo>
                    <a:pt x="22" y="251"/>
                  </a:lnTo>
                  <a:lnTo>
                    <a:pt x="18" y="182"/>
                  </a:lnTo>
                  <a:lnTo>
                    <a:pt x="48" y="182"/>
                  </a:lnTo>
                  <a:lnTo>
                    <a:pt x="42" y="115"/>
                  </a:lnTo>
                  <a:lnTo>
                    <a:pt x="16" y="78"/>
                  </a:lnTo>
                  <a:lnTo>
                    <a:pt x="0" y="47"/>
                  </a:lnTo>
                  <a:lnTo>
                    <a:pt x="30" y="0"/>
                  </a:lnTo>
                  <a:lnTo>
                    <a:pt x="49" y="21"/>
                  </a:lnTo>
                  <a:lnTo>
                    <a:pt x="70" y="51"/>
                  </a:lnTo>
                </a:path>
              </a:pathLst>
            </a:custGeom>
            <a:noFill/>
            <a:ln w="15875">
              <a:solidFill>
                <a:srgbClr val="008000"/>
              </a:solidFill>
              <a:prstDash val="solid"/>
              <a:round/>
              <a:headEnd/>
              <a:tailEnd/>
            </a:ln>
          </p:spPr>
          <p:txBody>
            <a:bodyPr/>
            <a:lstStyle/>
            <a:p>
              <a:endParaRPr lang="cs-CZ"/>
            </a:p>
          </p:txBody>
        </p:sp>
        <p:sp>
          <p:nvSpPr>
            <p:cNvPr id="29722" name="Freeform 169"/>
            <p:cNvSpPr>
              <a:spLocks/>
            </p:cNvSpPr>
            <p:nvPr/>
          </p:nvSpPr>
          <p:spPr bwMode="auto">
            <a:xfrm rot="3198922">
              <a:off x="489" y="1316"/>
              <a:ext cx="74" cy="97"/>
            </a:xfrm>
            <a:custGeom>
              <a:avLst/>
              <a:gdLst>
                <a:gd name="T0" fmla="*/ 6 w 250"/>
                <a:gd name="T1" fmla="*/ 5 h 316"/>
                <a:gd name="T2" fmla="*/ 8 w 250"/>
                <a:gd name="T3" fmla="*/ 5 h 316"/>
                <a:gd name="T4" fmla="*/ 11 w 250"/>
                <a:gd name="T5" fmla="*/ 5 h 316"/>
                <a:gd name="T6" fmla="*/ 13 w 250"/>
                <a:gd name="T7" fmla="*/ 6 h 316"/>
                <a:gd name="T8" fmla="*/ 15 w 250"/>
                <a:gd name="T9" fmla="*/ 8 h 316"/>
                <a:gd name="T10" fmla="*/ 18 w 250"/>
                <a:gd name="T11" fmla="*/ 14 h 316"/>
                <a:gd name="T12" fmla="*/ 19 w 250"/>
                <a:gd name="T13" fmla="*/ 16 h 316"/>
                <a:gd name="T14" fmla="*/ 20 w 250"/>
                <a:gd name="T15" fmla="*/ 19 h 316"/>
                <a:gd name="T16" fmla="*/ 21 w 250"/>
                <a:gd name="T17" fmla="*/ 23 h 316"/>
                <a:gd name="T18" fmla="*/ 22 w 250"/>
                <a:gd name="T19" fmla="*/ 26 h 316"/>
                <a:gd name="T20" fmla="*/ 18 w 250"/>
                <a:gd name="T21" fmla="*/ 30 h 316"/>
                <a:gd name="T22" fmla="*/ 14 w 250"/>
                <a:gd name="T23" fmla="*/ 28 h 316"/>
                <a:gd name="T24" fmla="*/ 13 w 250"/>
                <a:gd name="T25" fmla="*/ 25 h 316"/>
                <a:gd name="T26" fmla="*/ 12 w 250"/>
                <a:gd name="T27" fmla="*/ 22 h 316"/>
                <a:gd name="T28" fmla="*/ 9 w 250"/>
                <a:gd name="T29" fmla="*/ 24 h 316"/>
                <a:gd name="T30" fmla="*/ 7 w 250"/>
                <a:gd name="T31" fmla="*/ 27 h 316"/>
                <a:gd name="T32" fmla="*/ 2 w 250"/>
                <a:gd name="T33" fmla="*/ 24 h 316"/>
                <a:gd name="T34" fmla="*/ 1 w 250"/>
                <a:gd name="T35" fmla="*/ 17 h 316"/>
                <a:gd name="T36" fmla="*/ 4 w 250"/>
                <a:gd name="T37" fmla="*/ 17 h 316"/>
                <a:gd name="T38" fmla="*/ 4 w 250"/>
                <a:gd name="T39" fmla="*/ 11 h 316"/>
                <a:gd name="T40" fmla="*/ 1 w 250"/>
                <a:gd name="T41" fmla="*/ 7 h 316"/>
                <a:gd name="T42" fmla="*/ 0 w 250"/>
                <a:gd name="T43" fmla="*/ 4 h 316"/>
                <a:gd name="T44" fmla="*/ 3 w 250"/>
                <a:gd name="T45" fmla="*/ 0 h 316"/>
                <a:gd name="T46" fmla="*/ 4 w 250"/>
                <a:gd name="T47" fmla="*/ 2 h 316"/>
                <a:gd name="T48" fmla="*/ 6 w 250"/>
                <a:gd name="T49" fmla="*/ 5 h 3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0"/>
                <a:gd name="T76" fmla="*/ 0 h 316"/>
                <a:gd name="T77" fmla="*/ 250 w 250"/>
                <a:gd name="T78" fmla="*/ 316 h 3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0" h="316">
                  <a:moveTo>
                    <a:pt x="70" y="51"/>
                  </a:moveTo>
                  <a:lnTo>
                    <a:pt x="96" y="54"/>
                  </a:lnTo>
                  <a:lnTo>
                    <a:pt x="127" y="50"/>
                  </a:lnTo>
                  <a:lnTo>
                    <a:pt x="152" y="61"/>
                  </a:lnTo>
                  <a:lnTo>
                    <a:pt x="177" y="83"/>
                  </a:lnTo>
                  <a:lnTo>
                    <a:pt x="211" y="149"/>
                  </a:lnTo>
                  <a:lnTo>
                    <a:pt x="215" y="173"/>
                  </a:lnTo>
                  <a:lnTo>
                    <a:pt x="222" y="198"/>
                  </a:lnTo>
                  <a:lnTo>
                    <a:pt x="242" y="244"/>
                  </a:lnTo>
                  <a:lnTo>
                    <a:pt x="250" y="281"/>
                  </a:lnTo>
                  <a:lnTo>
                    <a:pt x="209" y="316"/>
                  </a:lnTo>
                  <a:lnTo>
                    <a:pt x="159" y="294"/>
                  </a:lnTo>
                  <a:lnTo>
                    <a:pt x="144" y="260"/>
                  </a:lnTo>
                  <a:lnTo>
                    <a:pt x="133" y="237"/>
                  </a:lnTo>
                  <a:lnTo>
                    <a:pt x="108" y="255"/>
                  </a:lnTo>
                  <a:lnTo>
                    <a:pt x="79" y="287"/>
                  </a:lnTo>
                  <a:lnTo>
                    <a:pt x="22" y="251"/>
                  </a:lnTo>
                  <a:lnTo>
                    <a:pt x="17" y="182"/>
                  </a:lnTo>
                  <a:lnTo>
                    <a:pt x="47" y="182"/>
                  </a:lnTo>
                  <a:lnTo>
                    <a:pt x="42" y="115"/>
                  </a:lnTo>
                  <a:lnTo>
                    <a:pt x="16" y="78"/>
                  </a:lnTo>
                  <a:lnTo>
                    <a:pt x="0" y="47"/>
                  </a:lnTo>
                  <a:lnTo>
                    <a:pt x="30" y="0"/>
                  </a:lnTo>
                  <a:lnTo>
                    <a:pt x="49" y="21"/>
                  </a:lnTo>
                  <a:lnTo>
                    <a:pt x="70" y="51"/>
                  </a:lnTo>
                  <a:close/>
                </a:path>
              </a:pathLst>
            </a:custGeom>
            <a:solidFill>
              <a:srgbClr val="008000"/>
            </a:solidFill>
            <a:ln w="9525">
              <a:noFill/>
              <a:round/>
              <a:headEnd/>
              <a:tailEnd/>
            </a:ln>
          </p:spPr>
          <p:txBody>
            <a:bodyPr/>
            <a:lstStyle/>
            <a:p>
              <a:endParaRPr lang="cs-CZ"/>
            </a:p>
          </p:txBody>
        </p:sp>
        <p:sp>
          <p:nvSpPr>
            <p:cNvPr id="29723" name="Freeform 170"/>
            <p:cNvSpPr>
              <a:spLocks/>
            </p:cNvSpPr>
            <p:nvPr/>
          </p:nvSpPr>
          <p:spPr bwMode="auto">
            <a:xfrm rot="3198922">
              <a:off x="489" y="1316"/>
              <a:ext cx="74" cy="97"/>
            </a:xfrm>
            <a:custGeom>
              <a:avLst/>
              <a:gdLst>
                <a:gd name="T0" fmla="*/ 6 w 250"/>
                <a:gd name="T1" fmla="*/ 5 h 316"/>
                <a:gd name="T2" fmla="*/ 8 w 250"/>
                <a:gd name="T3" fmla="*/ 5 h 316"/>
                <a:gd name="T4" fmla="*/ 11 w 250"/>
                <a:gd name="T5" fmla="*/ 5 h 316"/>
                <a:gd name="T6" fmla="*/ 13 w 250"/>
                <a:gd name="T7" fmla="*/ 6 h 316"/>
                <a:gd name="T8" fmla="*/ 15 w 250"/>
                <a:gd name="T9" fmla="*/ 8 h 316"/>
                <a:gd name="T10" fmla="*/ 18 w 250"/>
                <a:gd name="T11" fmla="*/ 14 h 316"/>
                <a:gd name="T12" fmla="*/ 19 w 250"/>
                <a:gd name="T13" fmla="*/ 16 h 316"/>
                <a:gd name="T14" fmla="*/ 20 w 250"/>
                <a:gd name="T15" fmla="*/ 19 h 316"/>
                <a:gd name="T16" fmla="*/ 21 w 250"/>
                <a:gd name="T17" fmla="*/ 23 h 316"/>
                <a:gd name="T18" fmla="*/ 22 w 250"/>
                <a:gd name="T19" fmla="*/ 26 h 316"/>
                <a:gd name="T20" fmla="*/ 18 w 250"/>
                <a:gd name="T21" fmla="*/ 30 h 316"/>
                <a:gd name="T22" fmla="*/ 14 w 250"/>
                <a:gd name="T23" fmla="*/ 28 h 316"/>
                <a:gd name="T24" fmla="*/ 13 w 250"/>
                <a:gd name="T25" fmla="*/ 25 h 316"/>
                <a:gd name="T26" fmla="*/ 12 w 250"/>
                <a:gd name="T27" fmla="*/ 22 h 316"/>
                <a:gd name="T28" fmla="*/ 9 w 250"/>
                <a:gd name="T29" fmla="*/ 24 h 316"/>
                <a:gd name="T30" fmla="*/ 7 w 250"/>
                <a:gd name="T31" fmla="*/ 27 h 316"/>
                <a:gd name="T32" fmla="*/ 2 w 250"/>
                <a:gd name="T33" fmla="*/ 24 h 316"/>
                <a:gd name="T34" fmla="*/ 1 w 250"/>
                <a:gd name="T35" fmla="*/ 17 h 316"/>
                <a:gd name="T36" fmla="*/ 4 w 250"/>
                <a:gd name="T37" fmla="*/ 17 h 316"/>
                <a:gd name="T38" fmla="*/ 4 w 250"/>
                <a:gd name="T39" fmla="*/ 11 h 316"/>
                <a:gd name="T40" fmla="*/ 1 w 250"/>
                <a:gd name="T41" fmla="*/ 7 h 316"/>
                <a:gd name="T42" fmla="*/ 0 w 250"/>
                <a:gd name="T43" fmla="*/ 4 h 316"/>
                <a:gd name="T44" fmla="*/ 3 w 250"/>
                <a:gd name="T45" fmla="*/ 0 h 316"/>
                <a:gd name="T46" fmla="*/ 4 w 250"/>
                <a:gd name="T47" fmla="*/ 2 h 316"/>
                <a:gd name="T48" fmla="*/ 6 w 250"/>
                <a:gd name="T49" fmla="*/ 5 h 316"/>
                <a:gd name="T50" fmla="*/ 6 w 250"/>
                <a:gd name="T51" fmla="*/ 5 h 3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0"/>
                <a:gd name="T79" fmla="*/ 0 h 316"/>
                <a:gd name="T80" fmla="*/ 250 w 250"/>
                <a:gd name="T81" fmla="*/ 316 h 3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0" h="316">
                  <a:moveTo>
                    <a:pt x="70" y="51"/>
                  </a:moveTo>
                  <a:lnTo>
                    <a:pt x="96" y="54"/>
                  </a:lnTo>
                  <a:lnTo>
                    <a:pt x="127" y="50"/>
                  </a:lnTo>
                  <a:lnTo>
                    <a:pt x="152" y="61"/>
                  </a:lnTo>
                  <a:lnTo>
                    <a:pt x="177" y="83"/>
                  </a:lnTo>
                  <a:lnTo>
                    <a:pt x="211" y="149"/>
                  </a:lnTo>
                  <a:lnTo>
                    <a:pt x="215" y="173"/>
                  </a:lnTo>
                  <a:lnTo>
                    <a:pt x="222" y="198"/>
                  </a:lnTo>
                  <a:lnTo>
                    <a:pt x="242" y="244"/>
                  </a:lnTo>
                  <a:lnTo>
                    <a:pt x="250" y="281"/>
                  </a:lnTo>
                  <a:lnTo>
                    <a:pt x="209" y="316"/>
                  </a:lnTo>
                  <a:lnTo>
                    <a:pt x="159" y="294"/>
                  </a:lnTo>
                  <a:lnTo>
                    <a:pt x="144" y="260"/>
                  </a:lnTo>
                  <a:lnTo>
                    <a:pt x="133" y="237"/>
                  </a:lnTo>
                  <a:lnTo>
                    <a:pt x="108" y="255"/>
                  </a:lnTo>
                  <a:lnTo>
                    <a:pt x="79" y="287"/>
                  </a:lnTo>
                  <a:lnTo>
                    <a:pt x="22" y="251"/>
                  </a:lnTo>
                  <a:lnTo>
                    <a:pt x="17" y="182"/>
                  </a:lnTo>
                  <a:lnTo>
                    <a:pt x="47" y="182"/>
                  </a:lnTo>
                  <a:lnTo>
                    <a:pt x="42" y="115"/>
                  </a:lnTo>
                  <a:lnTo>
                    <a:pt x="16" y="78"/>
                  </a:lnTo>
                  <a:lnTo>
                    <a:pt x="0" y="47"/>
                  </a:lnTo>
                  <a:lnTo>
                    <a:pt x="30" y="0"/>
                  </a:lnTo>
                  <a:lnTo>
                    <a:pt x="49" y="21"/>
                  </a:lnTo>
                  <a:lnTo>
                    <a:pt x="70" y="51"/>
                  </a:lnTo>
                </a:path>
              </a:pathLst>
            </a:custGeom>
            <a:noFill/>
            <a:ln w="15875">
              <a:solidFill>
                <a:srgbClr val="008000"/>
              </a:solidFill>
              <a:prstDash val="solid"/>
              <a:round/>
              <a:headEnd/>
              <a:tailEnd/>
            </a:ln>
          </p:spPr>
          <p:txBody>
            <a:bodyPr/>
            <a:lstStyle/>
            <a:p>
              <a:endParaRPr lang="cs-CZ"/>
            </a:p>
          </p:txBody>
        </p:sp>
        <p:sp>
          <p:nvSpPr>
            <p:cNvPr id="29724" name="Freeform 171"/>
            <p:cNvSpPr>
              <a:spLocks/>
            </p:cNvSpPr>
            <p:nvPr/>
          </p:nvSpPr>
          <p:spPr bwMode="auto">
            <a:xfrm rot="3198922">
              <a:off x="741" y="1205"/>
              <a:ext cx="66" cy="103"/>
            </a:xfrm>
            <a:custGeom>
              <a:avLst/>
              <a:gdLst>
                <a:gd name="T0" fmla="*/ 17 w 224"/>
                <a:gd name="T1" fmla="*/ 6 h 337"/>
                <a:gd name="T2" fmla="*/ 18 w 224"/>
                <a:gd name="T3" fmla="*/ 9 h 337"/>
                <a:gd name="T4" fmla="*/ 19 w 224"/>
                <a:gd name="T5" fmla="*/ 12 h 337"/>
                <a:gd name="T6" fmla="*/ 19 w 224"/>
                <a:gd name="T7" fmla="*/ 14 h 337"/>
                <a:gd name="T8" fmla="*/ 19 w 224"/>
                <a:gd name="T9" fmla="*/ 17 h 337"/>
                <a:gd name="T10" fmla="*/ 15 w 224"/>
                <a:gd name="T11" fmla="*/ 23 h 337"/>
                <a:gd name="T12" fmla="*/ 13 w 224"/>
                <a:gd name="T13" fmla="*/ 24 h 337"/>
                <a:gd name="T14" fmla="*/ 11 w 224"/>
                <a:gd name="T15" fmla="*/ 26 h 337"/>
                <a:gd name="T16" fmla="*/ 9 w 224"/>
                <a:gd name="T17" fmla="*/ 29 h 337"/>
                <a:gd name="T18" fmla="*/ 6 w 224"/>
                <a:gd name="T19" fmla="*/ 31 h 337"/>
                <a:gd name="T20" fmla="*/ 3 w 224"/>
                <a:gd name="T21" fmla="*/ 29 h 337"/>
                <a:gd name="T22" fmla="*/ 2 w 224"/>
                <a:gd name="T23" fmla="*/ 24 h 337"/>
                <a:gd name="T24" fmla="*/ 4 w 224"/>
                <a:gd name="T25" fmla="*/ 21 h 337"/>
                <a:gd name="T26" fmla="*/ 6 w 224"/>
                <a:gd name="T27" fmla="*/ 19 h 337"/>
                <a:gd name="T28" fmla="*/ 3 w 224"/>
                <a:gd name="T29" fmla="*/ 18 h 337"/>
                <a:gd name="T30" fmla="*/ 0 w 224"/>
                <a:gd name="T31" fmla="*/ 17 h 337"/>
                <a:gd name="T32" fmla="*/ 1 w 224"/>
                <a:gd name="T33" fmla="*/ 10 h 337"/>
                <a:gd name="T34" fmla="*/ 6 w 224"/>
                <a:gd name="T35" fmla="*/ 7 h 337"/>
                <a:gd name="T36" fmla="*/ 6 w 224"/>
                <a:gd name="T37" fmla="*/ 9 h 337"/>
                <a:gd name="T38" fmla="*/ 11 w 224"/>
                <a:gd name="T39" fmla="*/ 6 h 337"/>
                <a:gd name="T40" fmla="*/ 13 w 224"/>
                <a:gd name="T41" fmla="*/ 3 h 337"/>
                <a:gd name="T42" fmla="*/ 15 w 224"/>
                <a:gd name="T43" fmla="*/ 0 h 337"/>
                <a:gd name="T44" fmla="*/ 19 w 224"/>
                <a:gd name="T45" fmla="*/ 1 h 337"/>
                <a:gd name="T46" fmla="*/ 19 w 224"/>
                <a:gd name="T47" fmla="*/ 3 h 337"/>
                <a:gd name="T48" fmla="*/ 17 w 224"/>
                <a:gd name="T49" fmla="*/ 6 h 33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4"/>
                <a:gd name="T76" fmla="*/ 0 h 337"/>
                <a:gd name="T77" fmla="*/ 224 w 224"/>
                <a:gd name="T78" fmla="*/ 337 h 33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4" h="337">
                  <a:moveTo>
                    <a:pt x="197" y="69"/>
                  </a:moveTo>
                  <a:lnTo>
                    <a:pt x="207" y="95"/>
                  </a:lnTo>
                  <a:lnTo>
                    <a:pt x="222" y="123"/>
                  </a:lnTo>
                  <a:lnTo>
                    <a:pt x="224" y="152"/>
                  </a:lnTo>
                  <a:lnTo>
                    <a:pt x="215" y="185"/>
                  </a:lnTo>
                  <a:lnTo>
                    <a:pt x="173" y="244"/>
                  </a:lnTo>
                  <a:lnTo>
                    <a:pt x="154" y="259"/>
                  </a:lnTo>
                  <a:lnTo>
                    <a:pt x="134" y="276"/>
                  </a:lnTo>
                  <a:lnTo>
                    <a:pt x="105" y="314"/>
                  </a:lnTo>
                  <a:lnTo>
                    <a:pt x="76" y="337"/>
                  </a:lnTo>
                  <a:lnTo>
                    <a:pt x="29" y="314"/>
                  </a:lnTo>
                  <a:lnTo>
                    <a:pt x="27" y="256"/>
                  </a:lnTo>
                  <a:lnTo>
                    <a:pt x="50" y="227"/>
                  </a:lnTo>
                  <a:lnTo>
                    <a:pt x="64" y="206"/>
                  </a:lnTo>
                  <a:lnTo>
                    <a:pt x="39" y="191"/>
                  </a:lnTo>
                  <a:lnTo>
                    <a:pt x="0" y="177"/>
                  </a:lnTo>
                  <a:lnTo>
                    <a:pt x="6" y="107"/>
                  </a:lnTo>
                  <a:lnTo>
                    <a:pt x="63" y="73"/>
                  </a:lnTo>
                  <a:lnTo>
                    <a:pt x="76" y="103"/>
                  </a:lnTo>
                  <a:lnTo>
                    <a:pt x="131" y="68"/>
                  </a:lnTo>
                  <a:lnTo>
                    <a:pt x="152" y="30"/>
                  </a:lnTo>
                  <a:lnTo>
                    <a:pt x="172" y="0"/>
                  </a:lnTo>
                  <a:lnTo>
                    <a:pt x="224" y="10"/>
                  </a:lnTo>
                  <a:lnTo>
                    <a:pt x="214" y="35"/>
                  </a:lnTo>
                  <a:lnTo>
                    <a:pt x="197" y="69"/>
                  </a:lnTo>
                  <a:close/>
                </a:path>
              </a:pathLst>
            </a:custGeom>
            <a:solidFill>
              <a:srgbClr val="008000"/>
            </a:solidFill>
            <a:ln w="9525">
              <a:noFill/>
              <a:round/>
              <a:headEnd/>
              <a:tailEnd/>
            </a:ln>
          </p:spPr>
          <p:txBody>
            <a:bodyPr/>
            <a:lstStyle/>
            <a:p>
              <a:endParaRPr lang="cs-CZ"/>
            </a:p>
          </p:txBody>
        </p:sp>
        <p:sp>
          <p:nvSpPr>
            <p:cNvPr id="29725" name="Freeform 172"/>
            <p:cNvSpPr>
              <a:spLocks/>
            </p:cNvSpPr>
            <p:nvPr/>
          </p:nvSpPr>
          <p:spPr bwMode="auto">
            <a:xfrm rot="3198922">
              <a:off x="741" y="1205"/>
              <a:ext cx="66" cy="103"/>
            </a:xfrm>
            <a:custGeom>
              <a:avLst/>
              <a:gdLst>
                <a:gd name="T0" fmla="*/ 17 w 224"/>
                <a:gd name="T1" fmla="*/ 6 h 337"/>
                <a:gd name="T2" fmla="*/ 18 w 224"/>
                <a:gd name="T3" fmla="*/ 9 h 337"/>
                <a:gd name="T4" fmla="*/ 19 w 224"/>
                <a:gd name="T5" fmla="*/ 12 h 337"/>
                <a:gd name="T6" fmla="*/ 19 w 224"/>
                <a:gd name="T7" fmla="*/ 14 h 337"/>
                <a:gd name="T8" fmla="*/ 19 w 224"/>
                <a:gd name="T9" fmla="*/ 17 h 337"/>
                <a:gd name="T10" fmla="*/ 15 w 224"/>
                <a:gd name="T11" fmla="*/ 23 h 337"/>
                <a:gd name="T12" fmla="*/ 13 w 224"/>
                <a:gd name="T13" fmla="*/ 24 h 337"/>
                <a:gd name="T14" fmla="*/ 11 w 224"/>
                <a:gd name="T15" fmla="*/ 26 h 337"/>
                <a:gd name="T16" fmla="*/ 9 w 224"/>
                <a:gd name="T17" fmla="*/ 29 h 337"/>
                <a:gd name="T18" fmla="*/ 6 w 224"/>
                <a:gd name="T19" fmla="*/ 31 h 337"/>
                <a:gd name="T20" fmla="*/ 3 w 224"/>
                <a:gd name="T21" fmla="*/ 29 h 337"/>
                <a:gd name="T22" fmla="*/ 2 w 224"/>
                <a:gd name="T23" fmla="*/ 24 h 337"/>
                <a:gd name="T24" fmla="*/ 4 w 224"/>
                <a:gd name="T25" fmla="*/ 21 h 337"/>
                <a:gd name="T26" fmla="*/ 6 w 224"/>
                <a:gd name="T27" fmla="*/ 19 h 337"/>
                <a:gd name="T28" fmla="*/ 3 w 224"/>
                <a:gd name="T29" fmla="*/ 18 h 337"/>
                <a:gd name="T30" fmla="*/ 0 w 224"/>
                <a:gd name="T31" fmla="*/ 17 h 337"/>
                <a:gd name="T32" fmla="*/ 1 w 224"/>
                <a:gd name="T33" fmla="*/ 10 h 337"/>
                <a:gd name="T34" fmla="*/ 6 w 224"/>
                <a:gd name="T35" fmla="*/ 7 h 337"/>
                <a:gd name="T36" fmla="*/ 6 w 224"/>
                <a:gd name="T37" fmla="*/ 9 h 337"/>
                <a:gd name="T38" fmla="*/ 11 w 224"/>
                <a:gd name="T39" fmla="*/ 6 h 337"/>
                <a:gd name="T40" fmla="*/ 13 w 224"/>
                <a:gd name="T41" fmla="*/ 3 h 337"/>
                <a:gd name="T42" fmla="*/ 15 w 224"/>
                <a:gd name="T43" fmla="*/ 0 h 337"/>
                <a:gd name="T44" fmla="*/ 19 w 224"/>
                <a:gd name="T45" fmla="*/ 1 h 337"/>
                <a:gd name="T46" fmla="*/ 19 w 224"/>
                <a:gd name="T47" fmla="*/ 3 h 337"/>
                <a:gd name="T48" fmla="*/ 17 w 224"/>
                <a:gd name="T49" fmla="*/ 6 h 337"/>
                <a:gd name="T50" fmla="*/ 17 w 224"/>
                <a:gd name="T51" fmla="*/ 6 h 3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24"/>
                <a:gd name="T79" fmla="*/ 0 h 337"/>
                <a:gd name="T80" fmla="*/ 224 w 224"/>
                <a:gd name="T81" fmla="*/ 337 h 3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24" h="337">
                  <a:moveTo>
                    <a:pt x="197" y="69"/>
                  </a:moveTo>
                  <a:lnTo>
                    <a:pt x="207" y="95"/>
                  </a:lnTo>
                  <a:lnTo>
                    <a:pt x="222" y="123"/>
                  </a:lnTo>
                  <a:lnTo>
                    <a:pt x="224" y="152"/>
                  </a:lnTo>
                  <a:lnTo>
                    <a:pt x="215" y="185"/>
                  </a:lnTo>
                  <a:lnTo>
                    <a:pt x="173" y="244"/>
                  </a:lnTo>
                  <a:lnTo>
                    <a:pt x="154" y="259"/>
                  </a:lnTo>
                  <a:lnTo>
                    <a:pt x="134" y="276"/>
                  </a:lnTo>
                  <a:lnTo>
                    <a:pt x="105" y="314"/>
                  </a:lnTo>
                  <a:lnTo>
                    <a:pt x="76" y="337"/>
                  </a:lnTo>
                  <a:lnTo>
                    <a:pt x="29" y="314"/>
                  </a:lnTo>
                  <a:lnTo>
                    <a:pt x="27" y="256"/>
                  </a:lnTo>
                  <a:lnTo>
                    <a:pt x="50" y="227"/>
                  </a:lnTo>
                  <a:lnTo>
                    <a:pt x="64" y="206"/>
                  </a:lnTo>
                  <a:lnTo>
                    <a:pt x="39" y="191"/>
                  </a:lnTo>
                  <a:lnTo>
                    <a:pt x="0" y="177"/>
                  </a:lnTo>
                  <a:lnTo>
                    <a:pt x="6" y="107"/>
                  </a:lnTo>
                  <a:lnTo>
                    <a:pt x="63" y="73"/>
                  </a:lnTo>
                  <a:lnTo>
                    <a:pt x="76" y="103"/>
                  </a:lnTo>
                  <a:lnTo>
                    <a:pt x="131" y="68"/>
                  </a:lnTo>
                  <a:lnTo>
                    <a:pt x="152" y="30"/>
                  </a:lnTo>
                  <a:lnTo>
                    <a:pt x="172" y="0"/>
                  </a:lnTo>
                  <a:lnTo>
                    <a:pt x="224" y="10"/>
                  </a:lnTo>
                  <a:lnTo>
                    <a:pt x="214" y="35"/>
                  </a:lnTo>
                  <a:lnTo>
                    <a:pt x="197" y="69"/>
                  </a:lnTo>
                </a:path>
              </a:pathLst>
            </a:custGeom>
            <a:noFill/>
            <a:ln w="15875">
              <a:solidFill>
                <a:srgbClr val="008000"/>
              </a:solidFill>
              <a:prstDash val="solid"/>
              <a:round/>
              <a:headEnd/>
              <a:tailEnd/>
            </a:ln>
          </p:spPr>
          <p:txBody>
            <a:bodyPr/>
            <a:lstStyle/>
            <a:p>
              <a:endParaRPr lang="cs-CZ"/>
            </a:p>
          </p:txBody>
        </p:sp>
        <p:sp>
          <p:nvSpPr>
            <p:cNvPr id="29726" name="Freeform 173"/>
            <p:cNvSpPr>
              <a:spLocks/>
            </p:cNvSpPr>
            <p:nvPr/>
          </p:nvSpPr>
          <p:spPr bwMode="auto">
            <a:xfrm>
              <a:off x="575" y="1687"/>
              <a:ext cx="77" cy="94"/>
            </a:xfrm>
            <a:custGeom>
              <a:avLst/>
              <a:gdLst>
                <a:gd name="T0" fmla="*/ 6 w 251"/>
                <a:gd name="T1" fmla="*/ 4 h 316"/>
                <a:gd name="T2" fmla="*/ 9 w 251"/>
                <a:gd name="T3" fmla="*/ 5 h 316"/>
                <a:gd name="T4" fmla="*/ 12 w 251"/>
                <a:gd name="T5" fmla="*/ 4 h 316"/>
                <a:gd name="T6" fmla="*/ 14 w 251"/>
                <a:gd name="T7" fmla="*/ 5 h 316"/>
                <a:gd name="T8" fmla="*/ 17 w 251"/>
                <a:gd name="T9" fmla="*/ 7 h 316"/>
                <a:gd name="T10" fmla="*/ 20 w 251"/>
                <a:gd name="T11" fmla="*/ 13 h 316"/>
                <a:gd name="T12" fmla="*/ 20 w 251"/>
                <a:gd name="T13" fmla="*/ 15 h 316"/>
                <a:gd name="T14" fmla="*/ 21 w 251"/>
                <a:gd name="T15" fmla="*/ 18 h 316"/>
                <a:gd name="T16" fmla="*/ 23 w 251"/>
                <a:gd name="T17" fmla="*/ 22 h 316"/>
                <a:gd name="T18" fmla="*/ 24 w 251"/>
                <a:gd name="T19" fmla="*/ 25 h 316"/>
                <a:gd name="T20" fmla="*/ 20 w 251"/>
                <a:gd name="T21" fmla="*/ 28 h 316"/>
                <a:gd name="T22" fmla="*/ 15 w 251"/>
                <a:gd name="T23" fmla="*/ 26 h 316"/>
                <a:gd name="T24" fmla="*/ 13 w 251"/>
                <a:gd name="T25" fmla="*/ 23 h 316"/>
                <a:gd name="T26" fmla="*/ 13 w 251"/>
                <a:gd name="T27" fmla="*/ 21 h 316"/>
                <a:gd name="T28" fmla="*/ 10 w 251"/>
                <a:gd name="T29" fmla="*/ 23 h 316"/>
                <a:gd name="T30" fmla="*/ 7 w 251"/>
                <a:gd name="T31" fmla="*/ 25 h 316"/>
                <a:gd name="T32" fmla="*/ 2 w 251"/>
                <a:gd name="T33" fmla="*/ 22 h 316"/>
                <a:gd name="T34" fmla="*/ 2 w 251"/>
                <a:gd name="T35" fmla="*/ 16 h 316"/>
                <a:gd name="T36" fmla="*/ 5 w 251"/>
                <a:gd name="T37" fmla="*/ 16 h 316"/>
                <a:gd name="T38" fmla="*/ 4 w 251"/>
                <a:gd name="T39" fmla="*/ 10 h 316"/>
                <a:gd name="T40" fmla="*/ 2 w 251"/>
                <a:gd name="T41" fmla="*/ 7 h 316"/>
                <a:gd name="T42" fmla="*/ 0 w 251"/>
                <a:gd name="T43" fmla="*/ 4 h 316"/>
                <a:gd name="T44" fmla="*/ 3 w 251"/>
                <a:gd name="T45" fmla="*/ 0 h 316"/>
                <a:gd name="T46" fmla="*/ 5 w 251"/>
                <a:gd name="T47" fmla="*/ 2 h 316"/>
                <a:gd name="T48" fmla="*/ 6 w 251"/>
                <a:gd name="T49" fmla="*/ 4 h 3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1"/>
                <a:gd name="T76" fmla="*/ 0 h 316"/>
                <a:gd name="T77" fmla="*/ 251 w 251"/>
                <a:gd name="T78" fmla="*/ 316 h 3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1" h="316">
                  <a:moveTo>
                    <a:pt x="70" y="51"/>
                  </a:moveTo>
                  <a:lnTo>
                    <a:pt x="97" y="54"/>
                  </a:lnTo>
                  <a:lnTo>
                    <a:pt x="127" y="50"/>
                  </a:lnTo>
                  <a:lnTo>
                    <a:pt x="153" y="61"/>
                  </a:lnTo>
                  <a:lnTo>
                    <a:pt x="177" y="83"/>
                  </a:lnTo>
                  <a:lnTo>
                    <a:pt x="211" y="149"/>
                  </a:lnTo>
                  <a:lnTo>
                    <a:pt x="216" y="172"/>
                  </a:lnTo>
                  <a:lnTo>
                    <a:pt x="223" y="198"/>
                  </a:lnTo>
                  <a:lnTo>
                    <a:pt x="243" y="244"/>
                  </a:lnTo>
                  <a:lnTo>
                    <a:pt x="251" y="281"/>
                  </a:lnTo>
                  <a:lnTo>
                    <a:pt x="210" y="316"/>
                  </a:lnTo>
                  <a:lnTo>
                    <a:pt x="160" y="294"/>
                  </a:lnTo>
                  <a:lnTo>
                    <a:pt x="145" y="260"/>
                  </a:lnTo>
                  <a:lnTo>
                    <a:pt x="133" y="237"/>
                  </a:lnTo>
                  <a:lnTo>
                    <a:pt x="108" y="255"/>
                  </a:lnTo>
                  <a:lnTo>
                    <a:pt x="79" y="287"/>
                  </a:lnTo>
                  <a:lnTo>
                    <a:pt x="22" y="251"/>
                  </a:lnTo>
                  <a:lnTo>
                    <a:pt x="18" y="182"/>
                  </a:lnTo>
                  <a:lnTo>
                    <a:pt x="48" y="182"/>
                  </a:lnTo>
                  <a:lnTo>
                    <a:pt x="42" y="115"/>
                  </a:lnTo>
                  <a:lnTo>
                    <a:pt x="16" y="78"/>
                  </a:lnTo>
                  <a:lnTo>
                    <a:pt x="0" y="47"/>
                  </a:lnTo>
                  <a:lnTo>
                    <a:pt x="30" y="0"/>
                  </a:lnTo>
                  <a:lnTo>
                    <a:pt x="49" y="21"/>
                  </a:lnTo>
                  <a:lnTo>
                    <a:pt x="70" y="51"/>
                  </a:lnTo>
                  <a:close/>
                </a:path>
              </a:pathLst>
            </a:custGeom>
            <a:solidFill>
              <a:srgbClr val="008000"/>
            </a:solidFill>
            <a:ln w="9525">
              <a:noFill/>
              <a:round/>
              <a:headEnd/>
              <a:tailEnd/>
            </a:ln>
          </p:spPr>
          <p:txBody>
            <a:bodyPr/>
            <a:lstStyle/>
            <a:p>
              <a:endParaRPr lang="cs-CZ"/>
            </a:p>
          </p:txBody>
        </p:sp>
        <p:sp>
          <p:nvSpPr>
            <p:cNvPr id="29727" name="Freeform 174"/>
            <p:cNvSpPr>
              <a:spLocks/>
            </p:cNvSpPr>
            <p:nvPr/>
          </p:nvSpPr>
          <p:spPr bwMode="auto">
            <a:xfrm>
              <a:off x="575" y="1687"/>
              <a:ext cx="77" cy="94"/>
            </a:xfrm>
            <a:custGeom>
              <a:avLst/>
              <a:gdLst>
                <a:gd name="T0" fmla="*/ 6 w 251"/>
                <a:gd name="T1" fmla="*/ 4 h 316"/>
                <a:gd name="T2" fmla="*/ 9 w 251"/>
                <a:gd name="T3" fmla="*/ 5 h 316"/>
                <a:gd name="T4" fmla="*/ 12 w 251"/>
                <a:gd name="T5" fmla="*/ 4 h 316"/>
                <a:gd name="T6" fmla="*/ 14 w 251"/>
                <a:gd name="T7" fmla="*/ 5 h 316"/>
                <a:gd name="T8" fmla="*/ 17 w 251"/>
                <a:gd name="T9" fmla="*/ 7 h 316"/>
                <a:gd name="T10" fmla="*/ 20 w 251"/>
                <a:gd name="T11" fmla="*/ 13 h 316"/>
                <a:gd name="T12" fmla="*/ 20 w 251"/>
                <a:gd name="T13" fmla="*/ 15 h 316"/>
                <a:gd name="T14" fmla="*/ 21 w 251"/>
                <a:gd name="T15" fmla="*/ 18 h 316"/>
                <a:gd name="T16" fmla="*/ 23 w 251"/>
                <a:gd name="T17" fmla="*/ 22 h 316"/>
                <a:gd name="T18" fmla="*/ 24 w 251"/>
                <a:gd name="T19" fmla="*/ 25 h 316"/>
                <a:gd name="T20" fmla="*/ 20 w 251"/>
                <a:gd name="T21" fmla="*/ 28 h 316"/>
                <a:gd name="T22" fmla="*/ 15 w 251"/>
                <a:gd name="T23" fmla="*/ 26 h 316"/>
                <a:gd name="T24" fmla="*/ 13 w 251"/>
                <a:gd name="T25" fmla="*/ 23 h 316"/>
                <a:gd name="T26" fmla="*/ 13 w 251"/>
                <a:gd name="T27" fmla="*/ 21 h 316"/>
                <a:gd name="T28" fmla="*/ 10 w 251"/>
                <a:gd name="T29" fmla="*/ 23 h 316"/>
                <a:gd name="T30" fmla="*/ 7 w 251"/>
                <a:gd name="T31" fmla="*/ 25 h 316"/>
                <a:gd name="T32" fmla="*/ 2 w 251"/>
                <a:gd name="T33" fmla="*/ 22 h 316"/>
                <a:gd name="T34" fmla="*/ 2 w 251"/>
                <a:gd name="T35" fmla="*/ 16 h 316"/>
                <a:gd name="T36" fmla="*/ 5 w 251"/>
                <a:gd name="T37" fmla="*/ 16 h 316"/>
                <a:gd name="T38" fmla="*/ 4 w 251"/>
                <a:gd name="T39" fmla="*/ 10 h 316"/>
                <a:gd name="T40" fmla="*/ 2 w 251"/>
                <a:gd name="T41" fmla="*/ 7 h 316"/>
                <a:gd name="T42" fmla="*/ 0 w 251"/>
                <a:gd name="T43" fmla="*/ 4 h 316"/>
                <a:gd name="T44" fmla="*/ 3 w 251"/>
                <a:gd name="T45" fmla="*/ 0 h 316"/>
                <a:gd name="T46" fmla="*/ 5 w 251"/>
                <a:gd name="T47" fmla="*/ 2 h 316"/>
                <a:gd name="T48" fmla="*/ 6 w 251"/>
                <a:gd name="T49" fmla="*/ 4 h 316"/>
                <a:gd name="T50" fmla="*/ 6 w 251"/>
                <a:gd name="T51" fmla="*/ 4 h 3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1"/>
                <a:gd name="T79" fmla="*/ 0 h 316"/>
                <a:gd name="T80" fmla="*/ 251 w 251"/>
                <a:gd name="T81" fmla="*/ 316 h 3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1" h="316">
                  <a:moveTo>
                    <a:pt x="70" y="51"/>
                  </a:moveTo>
                  <a:lnTo>
                    <a:pt x="97" y="54"/>
                  </a:lnTo>
                  <a:lnTo>
                    <a:pt x="127" y="50"/>
                  </a:lnTo>
                  <a:lnTo>
                    <a:pt x="153" y="61"/>
                  </a:lnTo>
                  <a:lnTo>
                    <a:pt x="177" y="83"/>
                  </a:lnTo>
                  <a:lnTo>
                    <a:pt x="211" y="149"/>
                  </a:lnTo>
                  <a:lnTo>
                    <a:pt x="216" y="172"/>
                  </a:lnTo>
                  <a:lnTo>
                    <a:pt x="223" y="198"/>
                  </a:lnTo>
                  <a:lnTo>
                    <a:pt x="243" y="244"/>
                  </a:lnTo>
                  <a:lnTo>
                    <a:pt x="251" y="281"/>
                  </a:lnTo>
                  <a:lnTo>
                    <a:pt x="210" y="316"/>
                  </a:lnTo>
                  <a:lnTo>
                    <a:pt x="160" y="294"/>
                  </a:lnTo>
                  <a:lnTo>
                    <a:pt x="145" y="260"/>
                  </a:lnTo>
                  <a:lnTo>
                    <a:pt x="133" y="237"/>
                  </a:lnTo>
                  <a:lnTo>
                    <a:pt x="108" y="255"/>
                  </a:lnTo>
                  <a:lnTo>
                    <a:pt x="79" y="287"/>
                  </a:lnTo>
                  <a:lnTo>
                    <a:pt x="22" y="251"/>
                  </a:lnTo>
                  <a:lnTo>
                    <a:pt x="18" y="182"/>
                  </a:lnTo>
                  <a:lnTo>
                    <a:pt x="48" y="182"/>
                  </a:lnTo>
                  <a:lnTo>
                    <a:pt x="42" y="115"/>
                  </a:lnTo>
                  <a:lnTo>
                    <a:pt x="16" y="78"/>
                  </a:lnTo>
                  <a:lnTo>
                    <a:pt x="0" y="47"/>
                  </a:lnTo>
                  <a:lnTo>
                    <a:pt x="30" y="0"/>
                  </a:lnTo>
                  <a:lnTo>
                    <a:pt x="49" y="21"/>
                  </a:lnTo>
                  <a:lnTo>
                    <a:pt x="70" y="51"/>
                  </a:lnTo>
                </a:path>
              </a:pathLst>
            </a:custGeom>
            <a:noFill/>
            <a:ln w="15875">
              <a:solidFill>
                <a:srgbClr val="008000"/>
              </a:solidFill>
              <a:prstDash val="solid"/>
              <a:round/>
              <a:headEnd/>
              <a:tailEnd/>
            </a:ln>
          </p:spPr>
          <p:txBody>
            <a:bodyPr/>
            <a:lstStyle/>
            <a:p>
              <a:endParaRPr lang="cs-CZ"/>
            </a:p>
          </p:txBody>
        </p:sp>
        <p:sp>
          <p:nvSpPr>
            <p:cNvPr id="29728" name="Freeform 175"/>
            <p:cNvSpPr>
              <a:spLocks/>
            </p:cNvSpPr>
            <p:nvPr/>
          </p:nvSpPr>
          <p:spPr bwMode="auto">
            <a:xfrm>
              <a:off x="377" y="1741"/>
              <a:ext cx="76" cy="94"/>
            </a:xfrm>
            <a:custGeom>
              <a:avLst/>
              <a:gdLst>
                <a:gd name="T0" fmla="*/ 6 w 250"/>
                <a:gd name="T1" fmla="*/ 4 h 316"/>
                <a:gd name="T2" fmla="*/ 9 w 250"/>
                <a:gd name="T3" fmla="*/ 5 h 316"/>
                <a:gd name="T4" fmla="*/ 12 w 250"/>
                <a:gd name="T5" fmla="*/ 4 h 316"/>
                <a:gd name="T6" fmla="*/ 14 w 250"/>
                <a:gd name="T7" fmla="*/ 5 h 316"/>
                <a:gd name="T8" fmla="*/ 16 w 250"/>
                <a:gd name="T9" fmla="*/ 7 h 316"/>
                <a:gd name="T10" fmla="*/ 19 w 250"/>
                <a:gd name="T11" fmla="*/ 13 h 316"/>
                <a:gd name="T12" fmla="*/ 20 w 250"/>
                <a:gd name="T13" fmla="*/ 15 h 316"/>
                <a:gd name="T14" fmla="*/ 20 w 250"/>
                <a:gd name="T15" fmla="*/ 18 h 316"/>
                <a:gd name="T16" fmla="*/ 22 w 250"/>
                <a:gd name="T17" fmla="*/ 22 h 316"/>
                <a:gd name="T18" fmla="*/ 23 w 250"/>
                <a:gd name="T19" fmla="*/ 25 h 316"/>
                <a:gd name="T20" fmla="*/ 19 w 250"/>
                <a:gd name="T21" fmla="*/ 28 h 316"/>
                <a:gd name="T22" fmla="*/ 15 w 250"/>
                <a:gd name="T23" fmla="*/ 26 h 316"/>
                <a:gd name="T24" fmla="*/ 13 w 250"/>
                <a:gd name="T25" fmla="*/ 23 h 316"/>
                <a:gd name="T26" fmla="*/ 12 w 250"/>
                <a:gd name="T27" fmla="*/ 21 h 316"/>
                <a:gd name="T28" fmla="*/ 10 w 250"/>
                <a:gd name="T29" fmla="*/ 23 h 316"/>
                <a:gd name="T30" fmla="*/ 7 w 250"/>
                <a:gd name="T31" fmla="*/ 25 h 316"/>
                <a:gd name="T32" fmla="*/ 2 w 250"/>
                <a:gd name="T33" fmla="*/ 22 h 316"/>
                <a:gd name="T34" fmla="*/ 2 w 250"/>
                <a:gd name="T35" fmla="*/ 16 h 316"/>
                <a:gd name="T36" fmla="*/ 4 w 250"/>
                <a:gd name="T37" fmla="*/ 16 h 316"/>
                <a:gd name="T38" fmla="*/ 4 w 250"/>
                <a:gd name="T39" fmla="*/ 10 h 316"/>
                <a:gd name="T40" fmla="*/ 2 w 250"/>
                <a:gd name="T41" fmla="*/ 7 h 316"/>
                <a:gd name="T42" fmla="*/ 0 w 250"/>
                <a:gd name="T43" fmla="*/ 4 h 316"/>
                <a:gd name="T44" fmla="*/ 3 w 250"/>
                <a:gd name="T45" fmla="*/ 0 h 316"/>
                <a:gd name="T46" fmla="*/ 5 w 250"/>
                <a:gd name="T47" fmla="*/ 2 h 316"/>
                <a:gd name="T48" fmla="*/ 6 w 250"/>
                <a:gd name="T49" fmla="*/ 4 h 3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0"/>
                <a:gd name="T76" fmla="*/ 0 h 316"/>
                <a:gd name="T77" fmla="*/ 250 w 250"/>
                <a:gd name="T78" fmla="*/ 316 h 3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0" h="316">
                  <a:moveTo>
                    <a:pt x="70" y="51"/>
                  </a:moveTo>
                  <a:lnTo>
                    <a:pt x="96" y="54"/>
                  </a:lnTo>
                  <a:lnTo>
                    <a:pt x="127" y="50"/>
                  </a:lnTo>
                  <a:lnTo>
                    <a:pt x="152" y="61"/>
                  </a:lnTo>
                  <a:lnTo>
                    <a:pt x="177" y="83"/>
                  </a:lnTo>
                  <a:lnTo>
                    <a:pt x="211" y="149"/>
                  </a:lnTo>
                  <a:lnTo>
                    <a:pt x="215" y="173"/>
                  </a:lnTo>
                  <a:lnTo>
                    <a:pt x="222" y="198"/>
                  </a:lnTo>
                  <a:lnTo>
                    <a:pt x="242" y="244"/>
                  </a:lnTo>
                  <a:lnTo>
                    <a:pt x="250" y="281"/>
                  </a:lnTo>
                  <a:lnTo>
                    <a:pt x="209" y="316"/>
                  </a:lnTo>
                  <a:lnTo>
                    <a:pt x="159" y="294"/>
                  </a:lnTo>
                  <a:lnTo>
                    <a:pt x="144" y="260"/>
                  </a:lnTo>
                  <a:lnTo>
                    <a:pt x="133" y="237"/>
                  </a:lnTo>
                  <a:lnTo>
                    <a:pt x="108" y="255"/>
                  </a:lnTo>
                  <a:lnTo>
                    <a:pt x="79" y="287"/>
                  </a:lnTo>
                  <a:lnTo>
                    <a:pt x="22" y="251"/>
                  </a:lnTo>
                  <a:lnTo>
                    <a:pt x="17" y="182"/>
                  </a:lnTo>
                  <a:lnTo>
                    <a:pt x="47" y="182"/>
                  </a:lnTo>
                  <a:lnTo>
                    <a:pt x="42" y="115"/>
                  </a:lnTo>
                  <a:lnTo>
                    <a:pt x="16" y="78"/>
                  </a:lnTo>
                  <a:lnTo>
                    <a:pt x="0" y="47"/>
                  </a:lnTo>
                  <a:lnTo>
                    <a:pt x="30" y="0"/>
                  </a:lnTo>
                  <a:lnTo>
                    <a:pt x="49" y="21"/>
                  </a:lnTo>
                  <a:lnTo>
                    <a:pt x="70" y="51"/>
                  </a:lnTo>
                  <a:close/>
                </a:path>
              </a:pathLst>
            </a:custGeom>
            <a:solidFill>
              <a:srgbClr val="008000"/>
            </a:solidFill>
            <a:ln w="9525">
              <a:noFill/>
              <a:round/>
              <a:headEnd/>
              <a:tailEnd/>
            </a:ln>
          </p:spPr>
          <p:txBody>
            <a:bodyPr/>
            <a:lstStyle/>
            <a:p>
              <a:endParaRPr lang="cs-CZ"/>
            </a:p>
          </p:txBody>
        </p:sp>
        <p:sp>
          <p:nvSpPr>
            <p:cNvPr id="29729" name="Freeform 176"/>
            <p:cNvSpPr>
              <a:spLocks/>
            </p:cNvSpPr>
            <p:nvPr/>
          </p:nvSpPr>
          <p:spPr bwMode="auto">
            <a:xfrm>
              <a:off x="377" y="1741"/>
              <a:ext cx="76" cy="94"/>
            </a:xfrm>
            <a:custGeom>
              <a:avLst/>
              <a:gdLst>
                <a:gd name="T0" fmla="*/ 6 w 250"/>
                <a:gd name="T1" fmla="*/ 4 h 316"/>
                <a:gd name="T2" fmla="*/ 9 w 250"/>
                <a:gd name="T3" fmla="*/ 5 h 316"/>
                <a:gd name="T4" fmla="*/ 12 w 250"/>
                <a:gd name="T5" fmla="*/ 4 h 316"/>
                <a:gd name="T6" fmla="*/ 14 w 250"/>
                <a:gd name="T7" fmla="*/ 5 h 316"/>
                <a:gd name="T8" fmla="*/ 16 w 250"/>
                <a:gd name="T9" fmla="*/ 7 h 316"/>
                <a:gd name="T10" fmla="*/ 19 w 250"/>
                <a:gd name="T11" fmla="*/ 13 h 316"/>
                <a:gd name="T12" fmla="*/ 20 w 250"/>
                <a:gd name="T13" fmla="*/ 15 h 316"/>
                <a:gd name="T14" fmla="*/ 20 w 250"/>
                <a:gd name="T15" fmla="*/ 18 h 316"/>
                <a:gd name="T16" fmla="*/ 22 w 250"/>
                <a:gd name="T17" fmla="*/ 22 h 316"/>
                <a:gd name="T18" fmla="*/ 23 w 250"/>
                <a:gd name="T19" fmla="*/ 25 h 316"/>
                <a:gd name="T20" fmla="*/ 19 w 250"/>
                <a:gd name="T21" fmla="*/ 28 h 316"/>
                <a:gd name="T22" fmla="*/ 15 w 250"/>
                <a:gd name="T23" fmla="*/ 26 h 316"/>
                <a:gd name="T24" fmla="*/ 13 w 250"/>
                <a:gd name="T25" fmla="*/ 23 h 316"/>
                <a:gd name="T26" fmla="*/ 12 w 250"/>
                <a:gd name="T27" fmla="*/ 21 h 316"/>
                <a:gd name="T28" fmla="*/ 10 w 250"/>
                <a:gd name="T29" fmla="*/ 23 h 316"/>
                <a:gd name="T30" fmla="*/ 7 w 250"/>
                <a:gd name="T31" fmla="*/ 25 h 316"/>
                <a:gd name="T32" fmla="*/ 2 w 250"/>
                <a:gd name="T33" fmla="*/ 22 h 316"/>
                <a:gd name="T34" fmla="*/ 2 w 250"/>
                <a:gd name="T35" fmla="*/ 16 h 316"/>
                <a:gd name="T36" fmla="*/ 4 w 250"/>
                <a:gd name="T37" fmla="*/ 16 h 316"/>
                <a:gd name="T38" fmla="*/ 4 w 250"/>
                <a:gd name="T39" fmla="*/ 10 h 316"/>
                <a:gd name="T40" fmla="*/ 2 w 250"/>
                <a:gd name="T41" fmla="*/ 7 h 316"/>
                <a:gd name="T42" fmla="*/ 0 w 250"/>
                <a:gd name="T43" fmla="*/ 4 h 316"/>
                <a:gd name="T44" fmla="*/ 3 w 250"/>
                <a:gd name="T45" fmla="*/ 0 h 316"/>
                <a:gd name="T46" fmla="*/ 5 w 250"/>
                <a:gd name="T47" fmla="*/ 2 h 316"/>
                <a:gd name="T48" fmla="*/ 6 w 250"/>
                <a:gd name="T49" fmla="*/ 4 h 316"/>
                <a:gd name="T50" fmla="*/ 6 w 250"/>
                <a:gd name="T51" fmla="*/ 4 h 3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0"/>
                <a:gd name="T79" fmla="*/ 0 h 316"/>
                <a:gd name="T80" fmla="*/ 250 w 250"/>
                <a:gd name="T81" fmla="*/ 316 h 3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0" h="316">
                  <a:moveTo>
                    <a:pt x="70" y="51"/>
                  </a:moveTo>
                  <a:lnTo>
                    <a:pt x="96" y="54"/>
                  </a:lnTo>
                  <a:lnTo>
                    <a:pt x="127" y="50"/>
                  </a:lnTo>
                  <a:lnTo>
                    <a:pt x="152" y="61"/>
                  </a:lnTo>
                  <a:lnTo>
                    <a:pt x="177" y="83"/>
                  </a:lnTo>
                  <a:lnTo>
                    <a:pt x="211" y="149"/>
                  </a:lnTo>
                  <a:lnTo>
                    <a:pt x="215" y="173"/>
                  </a:lnTo>
                  <a:lnTo>
                    <a:pt x="222" y="198"/>
                  </a:lnTo>
                  <a:lnTo>
                    <a:pt x="242" y="244"/>
                  </a:lnTo>
                  <a:lnTo>
                    <a:pt x="250" y="281"/>
                  </a:lnTo>
                  <a:lnTo>
                    <a:pt x="209" y="316"/>
                  </a:lnTo>
                  <a:lnTo>
                    <a:pt x="159" y="294"/>
                  </a:lnTo>
                  <a:lnTo>
                    <a:pt x="144" y="260"/>
                  </a:lnTo>
                  <a:lnTo>
                    <a:pt x="133" y="237"/>
                  </a:lnTo>
                  <a:lnTo>
                    <a:pt x="108" y="255"/>
                  </a:lnTo>
                  <a:lnTo>
                    <a:pt x="79" y="287"/>
                  </a:lnTo>
                  <a:lnTo>
                    <a:pt x="22" y="251"/>
                  </a:lnTo>
                  <a:lnTo>
                    <a:pt x="17" y="182"/>
                  </a:lnTo>
                  <a:lnTo>
                    <a:pt x="47" y="182"/>
                  </a:lnTo>
                  <a:lnTo>
                    <a:pt x="42" y="115"/>
                  </a:lnTo>
                  <a:lnTo>
                    <a:pt x="16" y="78"/>
                  </a:lnTo>
                  <a:lnTo>
                    <a:pt x="0" y="47"/>
                  </a:lnTo>
                  <a:lnTo>
                    <a:pt x="30" y="0"/>
                  </a:lnTo>
                  <a:lnTo>
                    <a:pt x="49" y="21"/>
                  </a:lnTo>
                  <a:lnTo>
                    <a:pt x="70" y="51"/>
                  </a:lnTo>
                </a:path>
              </a:pathLst>
            </a:custGeom>
            <a:noFill/>
            <a:ln w="15875">
              <a:solidFill>
                <a:srgbClr val="008000"/>
              </a:solidFill>
              <a:prstDash val="solid"/>
              <a:round/>
              <a:headEnd/>
              <a:tailEnd/>
            </a:ln>
          </p:spPr>
          <p:txBody>
            <a:bodyPr/>
            <a:lstStyle/>
            <a:p>
              <a:endParaRPr lang="cs-CZ"/>
            </a:p>
          </p:txBody>
        </p:sp>
        <p:sp>
          <p:nvSpPr>
            <p:cNvPr id="29730" name="Freeform 177"/>
            <p:cNvSpPr>
              <a:spLocks/>
            </p:cNvSpPr>
            <p:nvPr/>
          </p:nvSpPr>
          <p:spPr bwMode="auto">
            <a:xfrm>
              <a:off x="444" y="1485"/>
              <a:ext cx="69" cy="99"/>
            </a:xfrm>
            <a:custGeom>
              <a:avLst/>
              <a:gdLst>
                <a:gd name="T0" fmla="*/ 19 w 224"/>
                <a:gd name="T1" fmla="*/ 6 h 337"/>
                <a:gd name="T2" fmla="*/ 20 w 224"/>
                <a:gd name="T3" fmla="*/ 8 h 337"/>
                <a:gd name="T4" fmla="*/ 21 w 224"/>
                <a:gd name="T5" fmla="*/ 11 h 337"/>
                <a:gd name="T6" fmla="*/ 21 w 224"/>
                <a:gd name="T7" fmla="*/ 13 h 337"/>
                <a:gd name="T8" fmla="*/ 20 w 224"/>
                <a:gd name="T9" fmla="*/ 16 h 337"/>
                <a:gd name="T10" fmla="*/ 16 w 224"/>
                <a:gd name="T11" fmla="*/ 21 h 337"/>
                <a:gd name="T12" fmla="*/ 14 w 224"/>
                <a:gd name="T13" fmla="*/ 22 h 337"/>
                <a:gd name="T14" fmla="*/ 13 w 224"/>
                <a:gd name="T15" fmla="*/ 24 h 337"/>
                <a:gd name="T16" fmla="*/ 10 w 224"/>
                <a:gd name="T17" fmla="*/ 27 h 337"/>
                <a:gd name="T18" fmla="*/ 7 w 224"/>
                <a:gd name="T19" fmla="*/ 29 h 337"/>
                <a:gd name="T20" fmla="*/ 3 w 224"/>
                <a:gd name="T21" fmla="*/ 27 h 337"/>
                <a:gd name="T22" fmla="*/ 2 w 224"/>
                <a:gd name="T23" fmla="*/ 22 h 337"/>
                <a:gd name="T24" fmla="*/ 5 w 224"/>
                <a:gd name="T25" fmla="*/ 20 h 337"/>
                <a:gd name="T26" fmla="*/ 6 w 224"/>
                <a:gd name="T27" fmla="*/ 18 h 337"/>
                <a:gd name="T28" fmla="*/ 4 w 224"/>
                <a:gd name="T29" fmla="*/ 16 h 337"/>
                <a:gd name="T30" fmla="*/ 0 w 224"/>
                <a:gd name="T31" fmla="*/ 15 h 337"/>
                <a:gd name="T32" fmla="*/ 1 w 224"/>
                <a:gd name="T33" fmla="*/ 9 h 337"/>
                <a:gd name="T34" fmla="*/ 6 w 224"/>
                <a:gd name="T35" fmla="*/ 6 h 337"/>
                <a:gd name="T36" fmla="*/ 7 w 224"/>
                <a:gd name="T37" fmla="*/ 9 h 337"/>
                <a:gd name="T38" fmla="*/ 12 w 224"/>
                <a:gd name="T39" fmla="*/ 6 h 337"/>
                <a:gd name="T40" fmla="*/ 14 w 224"/>
                <a:gd name="T41" fmla="*/ 3 h 337"/>
                <a:gd name="T42" fmla="*/ 16 w 224"/>
                <a:gd name="T43" fmla="*/ 0 h 337"/>
                <a:gd name="T44" fmla="*/ 21 w 224"/>
                <a:gd name="T45" fmla="*/ 1 h 337"/>
                <a:gd name="T46" fmla="*/ 20 w 224"/>
                <a:gd name="T47" fmla="*/ 3 h 337"/>
                <a:gd name="T48" fmla="*/ 19 w 224"/>
                <a:gd name="T49" fmla="*/ 6 h 33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4"/>
                <a:gd name="T76" fmla="*/ 0 h 337"/>
                <a:gd name="T77" fmla="*/ 224 w 224"/>
                <a:gd name="T78" fmla="*/ 337 h 33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4" h="337">
                  <a:moveTo>
                    <a:pt x="197" y="69"/>
                  </a:moveTo>
                  <a:lnTo>
                    <a:pt x="207" y="95"/>
                  </a:lnTo>
                  <a:lnTo>
                    <a:pt x="222" y="123"/>
                  </a:lnTo>
                  <a:lnTo>
                    <a:pt x="224" y="152"/>
                  </a:lnTo>
                  <a:lnTo>
                    <a:pt x="215" y="185"/>
                  </a:lnTo>
                  <a:lnTo>
                    <a:pt x="173" y="244"/>
                  </a:lnTo>
                  <a:lnTo>
                    <a:pt x="154" y="259"/>
                  </a:lnTo>
                  <a:lnTo>
                    <a:pt x="134" y="276"/>
                  </a:lnTo>
                  <a:lnTo>
                    <a:pt x="105" y="314"/>
                  </a:lnTo>
                  <a:lnTo>
                    <a:pt x="76" y="337"/>
                  </a:lnTo>
                  <a:lnTo>
                    <a:pt x="29" y="314"/>
                  </a:lnTo>
                  <a:lnTo>
                    <a:pt x="27" y="256"/>
                  </a:lnTo>
                  <a:lnTo>
                    <a:pt x="50" y="227"/>
                  </a:lnTo>
                  <a:lnTo>
                    <a:pt x="64" y="206"/>
                  </a:lnTo>
                  <a:lnTo>
                    <a:pt x="39" y="191"/>
                  </a:lnTo>
                  <a:lnTo>
                    <a:pt x="0" y="177"/>
                  </a:lnTo>
                  <a:lnTo>
                    <a:pt x="6" y="107"/>
                  </a:lnTo>
                  <a:lnTo>
                    <a:pt x="63" y="73"/>
                  </a:lnTo>
                  <a:lnTo>
                    <a:pt x="76" y="103"/>
                  </a:lnTo>
                  <a:lnTo>
                    <a:pt x="131" y="68"/>
                  </a:lnTo>
                  <a:lnTo>
                    <a:pt x="152" y="30"/>
                  </a:lnTo>
                  <a:lnTo>
                    <a:pt x="172" y="0"/>
                  </a:lnTo>
                  <a:lnTo>
                    <a:pt x="224" y="10"/>
                  </a:lnTo>
                  <a:lnTo>
                    <a:pt x="214" y="35"/>
                  </a:lnTo>
                  <a:lnTo>
                    <a:pt x="197" y="69"/>
                  </a:lnTo>
                  <a:close/>
                </a:path>
              </a:pathLst>
            </a:custGeom>
            <a:solidFill>
              <a:srgbClr val="008000"/>
            </a:solidFill>
            <a:ln w="9525">
              <a:noFill/>
              <a:round/>
              <a:headEnd/>
              <a:tailEnd/>
            </a:ln>
          </p:spPr>
          <p:txBody>
            <a:bodyPr/>
            <a:lstStyle/>
            <a:p>
              <a:endParaRPr lang="cs-CZ"/>
            </a:p>
          </p:txBody>
        </p:sp>
        <p:sp>
          <p:nvSpPr>
            <p:cNvPr id="29731" name="Freeform 178"/>
            <p:cNvSpPr>
              <a:spLocks/>
            </p:cNvSpPr>
            <p:nvPr/>
          </p:nvSpPr>
          <p:spPr bwMode="auto">
            <a:xfrm>
              <a:off x="444" y="1485"/>
              <a:ext cx="69" cy="99"/>
            </a:xfrm>
            <a:custGeom>
              <a:avLst/>
              <a:gdLst>
                <a:gd name="T0" fmla="*/ 19 w 224"/>
                <a:gd name="T1" fmla="*/ 6 h 337"/>
                <a:gd name="T2" fmla="*/ 20 w 224"/>
                <a:gd name="T3" fmla="*/ 8 h 337"/>
                <a:gd name="T4" fmla="*/ 21 w 224"/>
                <a:gd name="T5" fmla="*/ 11 h 337"/>
                <a:gd name="T6" fmla="*/ 21 w 224"/>
                <a:gd name="T7" fmla="*/ 13 h 337"/>
                <a:gd name="T8" fmla="*/ 20 w 224"/>
                <a:gd name="T9" fmla="*/ 16 h 337"/>
                <a:gd name="T10" fmla="*/ 16 w 224"/>
                <a:gd name="T11" fmla="*/ 21 h 337"/>
                <a:gd name="T12" fmla="*/ 14 w 224"/>
                <a:gd name="T13" fmla="*/ 22 h 337"/>
                <a:gd name="T14" fmla="*/ 13 w 224"/>
                <a:gd name="T15" fmla="*/ 24 h 337"/>
                <a:gd name="T16" fmla="*/ 10 w 224"/>
                <a:gd name="T17" fmla="*/ 27 h 337"/>
                <a:gd name="T18" fmla="*/ 7 w 224"/>
                <a:gd name="T19" fmla="*/ 29 h 337"/>
                <a:gd name="T20" fmla="*/ 3 w 224"/>
                <a:gd name="T21" fmla="*/ 27 h 337"/>
                <a:gd name="T22" fmla="*/ 2 w 224"/>
                <a:gd name="T23" fmla="*/ 22 h 337"/>
                <a:gd name="T24" fmla="*/ 5 w 224"/>
                <a:gd name="T25" fmla="*/ 20 h 337"/>
                <a:gd name="T26" fmla="*/ 6 w 224"/>
                <a:gd name="T27" fmla="*/ 18 h 337"/>
                <a:gd name="T28" fmla="*/ 4 w 224"/>
                <a:gd name="T29" fmla="*/ 16 h 337"/>
                <a:gd name="T30" fmla="*/ 0 w 224"/>
                <a:gd name="T31" fmla="*/ 15 h 337"/>
                <a:gd name="T32" fmla="*/ 1 w 224"/>
                <a:gd name="T33" fmla="*/ 9 h 337"/>
                <a:gd name="T34" fmla="*/ 6 w 224"/>
                <a:gd name="T35" fmla="*/ 6 h 337"/>
                <a:gd name="T36" fmla="*/ 7 w 224"/>
                <a:gd name="T37" fmla="*/ 9 h 337"/>
                <a:gd name="T38" fmla="*/ 12 w 224"/>
                <a:gd name="T39" fmla="*/ 6 h 337"/>
                <a:gd name="T40" fmla="*/ 14 w 224"/>
                <a:gd name="T41" fmla="*/ 3 h 337"/>
                <a:gd name="T42" fmla="*/ 16 w 224"/>
                <a:gd name="T43" fmla="*/ 0 h 337"/>
                <a:gd name="T44" fmla="*/ 21 w 224"/>
                <a:gd name="T45" fmla="*/ 1 h 337"/>
                <a:gd name="T46" fmla="*/ 20 w 224"/>
                <a:gd name="T47" fmla="*/ 3 h 337"/>
                <a:gd name="T48" fmla="*/ 19 w 224"/>
                <a:gd name="T49" fmla="*/ 6 h 337"/>
                <a:gd name="T50" fmla="*/ 19 w 224"/>
                <a:gd name="T51" fmla="*/ 6 h 3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24"/>
                <a:gd name="T79" fmla="*/ 0 h 337"/>
                <a:gd name="T80" fmla="*/ 224 w 224"/>
                <a:gd name="T81" fmla="*/ 337 h 3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24" h="337">
                  <a:moveTo>
                    <a:pt x="197" y="69"/>
                  </a:moveTo>
                  <a:lnTo>
                    <a:pt x="207" y="95"/>
                  </a:lnTo>
                  <a:lnTo>
                    <a:pt x="222" y="123"/>
                  </a:lnTo>
                  <a:lnTo>
                    <a:pt x="224" y="152"/>
                  </a:lnTo>
                  <a:lnTo>
                    <a:pt x="215" y="185"/>
                  </a:lnTo>
                  <a:lnTo>
                    <a:pt x="173" y="244"/>
                  </a:lnTo>
                  <a:lnTo>
                    <a:pt x="154" y="259"/>
                  </a:lnTo>
                  <a:lnTo>
                    <a:pt x="134" y="276"/>
                  </a:lnTo>
                  <a:lnTo>
                    <a:pt x="105" y="314"/>
                  </a:lnTo>
                  <a:lnTo>
                    <a:pt x="76" y="337"/>
                  </a:lnTo>
                  <a:lnTo>
                    <a:pt x="29" y="314"/>
                  </a:lnTo>
                  <a:lnTo>
                    <a:pt x="27" y="256"/>
                  </a:lnTo>
                  <a:lnTo>
                    <a:pt x="50" y="227"/>
                  </a:lnTo>
                  <a:lnTo>
                    <a:pt x="64" y="206"/>
                  </a:lnTo>
                  <a:lnTo>
                    <a:pt x="39" y="191"/>
                  </a:lnTo>
                  <a:lnTo>
                    <a:pt x="0" y="177"/>
                  </a:lnTo>
                  <a:lnTo>
                    <a:pt x="6" y="107"/>
                  </a:lnTo>
                  <a:lnTo>
                    <a:pt x="63" y="73"/>
                  </a:lnTo>
                  <a:lnTo>
                    <a:pt x="76" y="103"/>
                  </a:lnTo>
                  <a:lnTo>
                    <a:pt x="131" y="68"/>
                  </a:lnTo>
                  <a:lnTo>
                    <a:pt x="152" y="30"/>
                  </a:lnTo>
                  <a:lnTo>
                    <a:pt x="172" y="0"/>
                  </a:lnTo>
                  <a:lnTo>
                    <a:pt x="224" y="10"/>
                  </a:lnTo>
                  <a:lnTo>
                    <a:pt x="214" y="35"/>
                  </a:lnTo>
                  <a:lnTo>
                    <a:pt x="197" y="69"/>
                  </a:lnTo>
                </a:path>
              </a:pathLst>
            </a:custGeom>
            <a:noFill/>
            <a:ln w="15875">
              <a:solidFill>
                <a:srgbClr val="008000"/>
              </a:solidFill>
              <a:prstDash val="solid"/>
              <a:round/>
              <a:headEnd/>
              <a:tailEnd/>
            </a:ln>
          </p:spPr>
          <p:txBody>
            <a:bodyPr/>
            <a:lstStyle/>
            <a:p>
              <a:endParaRPr lang="cs-CZ"/>
            </a:p>
          </p:txBody>
        </p:sp>
        <p:sp>
          <p:nvSpPr>
            <p:cNvPr id="29732" name="Rectangle 179"/>
            <p:cNvSpPr>
              <a:spLocks noChangeArrowheads="1"/>
            </p:cNvSpPr>
            <p:nvPr/>
          </p:nvSpPr>
          <p:spPr bwMode="auto">
            <a:xfrm>
              <a:off x="465" y="1017"/>
              <a:ext cx="536" cy="173"/>
            </a:xfrm>
            <a:prstGeom prst="rect">
              <a:avLst/>
            </a:prstGeom>
            <a:noFill/>
            <a:ln w="9525">
              <a:noFill/>
              <a:miter lim="800000"/>
              <a:headEnd/>
              <a:tailEnd/>
            </a:ln>
          </p:spPr>
          <p:txBody>
            <a:bodyPr wrap="none" lIns="0" tIns="0" rIns="0" bIns="0">
              <a:spAutoFit/>
            </a:bodyPr>
            <a:lstStyle/>
            <a:p>
              <a:r>
                <a:rPr lang="en-GB" altLang="it-IT" sz="1800" b="1">
                  <a:solidFill>
                    <a:srgbClr val="009900"/>
                  </a:solidFill>
                  <a:latin typeface="Arial" pitchFamily="34" charset="0"/>
                </a:rPr>
                <a:t>Alergen</a:t>
              </a:r>
              <a:endParaRPr lang="en-GB" altLang="it-IT" sz="1800">
                <a:solidFill>
                  <a:srgbClr val="009900"/>
                </a:solidFill>
                <a:latin typeface="Times New Roman" pitchFamily="18" charset="0"/>
              </a:endParaRPr>
            </a:p>
          </p:txBody>
        </p:sp>
        <p:sp>
          <p:nvSpPr>
            <p:cNvPr id="29733" name="Rectangle 180"/>
            <p:cNvSpPr>
              <a:spLocks noChangeArrowheads="1"/>
            </p:cNvSpPr>
            <p:nvPr/>
          </p:nvSpPr>
          <p:spPr bwMode="auto">
            <a:xfrm>
              <a:off x="1058" y="1894"/>
              <a:ext cx="281" cy="154"/>
            </a:xfrm>
            <a:prstGeom prst="rect">
              <a:avLst/>
            </a:prstGeom>
            <a:noFill/>
            <a:ln w="9525">
              <a:noFill/>
              <a:miter lim="800000"/>
              <a:headEnd/>
              <a:tailEnd/>
            </a:ln>
          </p:spPr>
          <p:txBody>
            <a:bodyPr wrap="none">
              <a:spAutoFit/>
            </a:bodyPr>
            <a:lstStyle/>
            <a:p>
              <a:pPr eaLnBrk="1" hangingPunct="1"/>
              <a:r>
                <a:rPr lang="en-US" altLang="it-IT" sz="1000" b="1">
                  <a:latin typeface="Arial" pitchFamily="34" charset="0"/>
                </a:rPr>
                <a:t>TCR</a:t>
              </a:r>
              <a:endParaRPr lang="en-GB" altLang="it-IT" sz="1000" b="1">
                <a:latin typeface="Arial" pitchFamily="34" charset="0"/>
              </a:endParaRPr>
            </a:p>
          </p:txBody>
        </p:sp>
        <p:sp>
          <p:nvSpPr>
            <p:cNvPr id="29734" name="Rectangle 181"/>
            <p:cNvSpPr>
              <a:spLocks noChangeArrowheads="1"/>
            </p:cNvSpPr>
            <p:nvPr/>
          </p:nvSpPr>
          <p:spPr bwMode="auto">
            <a:xfrm>
              <a:off x="1058" y="1814"/>
              <a:ext cx="281" cy="154"/>
            </a:xfrm>
            <a:prstGeom prst="rect">
              <a:avLst/>
            </a:prstGeom>
            <a:noFill/>
            <a:ln w="9525">
              <a:noFill/>
              <a:miter lim="800000"/>
              <a:headEnd/>
              <a:tailEnd/>
            </a:ln>
          </p:spPr>
          <p:txBody>
            <a:bodyPr wrap="none">
              <a:spAutoFit/>
            </a:bodyPr>
            <a:lstStyle/>
            <a:p>
              <a:pPr eaLnBrk="1" hangingPunct="1"/>
              <a:r>
                <a:rPr lang="en-US" altLang="it-IT" sz="1000" b="1">
                  <a:latin typeface="Arial" pitchFamily="34" charset="0"/>
                </a:rPr>
                <a:t>HLA</a:t>
              </a:r>
              <a:endParaRPr lang="en-GB" altLang="it-IT" sz="1000" b="1">
                <a:latin typeface="Arial" pitchFamily="34" charset="0"/>
              </a:endParaRPr>
            </a:p>
          </p:txBody>
        </p:sp>
        <p:sp>
          <p:nvSpPr>
            <p:cNvPr id="29735" name="Rectangle 182"/>
            <p:cNvSpPr>
              <a:spLocks noChangeArrowheads="1"/>
            </p:cNvSpPr>
            <p:nvPr/>
          </p:nvSpPr>
          <p:spPr bwMode="auto">
            <a:xfrm>
              <a:off x="654" y="1891"/>
              <a:ext cx="320" cy="154"/>
            </a:xfrm>
            <a:prstGeom prst="rect">
              <a:avLst/>
            </a:prstGeom>
            <a:noFill/>
            <a:ln w="9525">
              <a:noFill/>
              <a:miter lim="800000"/>
              <a:headEnd/>
              <a:tailEnd/>
            </a:ln>
          </p:spPr>
          <p:txBody>
            <a:bodyPr wrap="none">
              <a:spAutoFit/>
            </a:bodyPr>
            <a:lstStyle/>
            <a:p>
              <a:pPr eaLnBrk="1" hangingPunct="1"/>
              <a:r>
                <a:rPr lang="en-US" altLang="it-IT" sz="1000" b="1">
                  <a:latin typeface="Arial" pitchFamily="34" charset="0"/>
                </a:rPr>
                <a:t>CD28</a:t>
              </a:r>
              <a:endParaRPr lang="en-GB" altLang="it-IT" sz="1000" b="1">
                <a:latin typeface="Arial" pitchFamily="34" charset="0"/>
              </a:endParaRPr>
            </a:p>
          </p:txBody>
        </p:sp>
        <p:sp>
          <p:nvSpPr>
            <p:cNvPr id="29736" name="Freeform 183"/>
            <p:cNvSpPr>
              <a:spLocks/>
            </p:cNvSpPr>
            <p:nvPr/>
          </p:nvSpPr>
          <p:spPr bwMode="auto">
            <a:xfrm>
              <a:off x="950" y="1857"/>
              <a:ext cx="54" cy="76"/>
            </a:xfrm>
            <a:custGeom>
              <a:avLst/>
              <a:gdLst>
                <a:gd name="T0" fmla="*/ 1 w 108"/>
                <a:gd name="T1" fmla="*/ 0 h 168"/>
                <a:gd name="T2" fmla="*/ 9 w 108"/>
                <a:gd name="T3" fmla="*/ 2 h 168"/>
                <a:gd name="T4" fmla="*/ 18 w 108"/>
                <a:gd name="T5" fmla="*/ 4 h 168"/>
                <a:gd name="T6" fmla="*/ 27 w 108"/>
                <a:gd name="T7" fmla="*/ 4 h 168"/>
                <a:gd name="T8" fmla="*/ 27 w 108"/>
                <a:gd name="T9" fmla="*/ 33 h 168"/>
                <a:gd name="T10" fmla="*/ 17 w 108"/>
                <a:gd name="T11" fmla="*/ 30 h 168"/>
                <a:gd name="T12" fmla="*/ 5 w 108"/>
                <a:gd name="T13" fmla="*/ 32 h 168"/>
                <a:gd name="T14" fmla="*/ 0 w 108"/>
                <a:gd name="T15" fmla="*/ 34 h 168"/>
                <a:gd name="T16" fmla="*/ 1 w 108"/>
                <a:gd name="T17" fmla="*/ 0 h 1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
                <a:gd name="T28" fmla="*/ 0 h 168"/>
                <a:gd name="T29" fmla="*/ 108 w 108"/>
                <a:gd name="T30" fmla="*/ 168 h 1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 h="168">
                  <a:moveTo>
                    <a:pt x="2" y="0"/>
                  </a:moveTo>
                  <a:lnTo>
                    <a:pt x="36" y="12"/>
                  </a:lnTo>
                  <a:lnTo>
                    <a:pt x="72" y="18"/>
                  </a:lnTo>
                  <a:lnTo>
                    <a:pt x="108" y="18"/>
                  </a:lnTo>
                  <a:lnTo>
                    <a:pt x="108" y="162"/>
                  </a:lnTo>
                  <a:cubicBezTo>
                    <a:pt x="100" y="150"/>
                    <a:pt x="79" y="149"/>
                    <a:pt x="66" y="148"/>
                  </a:cubicBezTo>
                  <a:cubicBezTo>
                    <a:pt x="49" y="149"/>
                    <a:pt x="35" y="152"/>
                    <a:pt x="20" y="158"/>
                  </a:cubicBezTo>
                  <a:cubicBezTo>
                    <a:pt x="13" y="160"/>
                    <a:pt x="6" y="168"/>
                    <a:pt x="0" y="168"/>
                  </a:cubicBezTo>
                  <a:lnTo>
                    <a:pt x="2" y="0"/>
                  </a:lnTo>
                  <a:close/>
                </a:path>
              </a:pathLst>
            </a:custGeom>
            <a:solidFill>
              <a:srgbClr val="000000"/>
            </a:solidFill>
            <a:ln w="12700" cap="flat" cmpd="sng">
              <a:solidFill>
                <a:schemeClr val="tx1"/>
              </a:solidFill>
              <a:prstDash val="solid"/>
              <a:round/>
              <a:headEnd/>
              <a:tailEnd/>
            </a:ln>
          </p:spPr>
          <p:txBody>
            <a:bodyPr wrap="none" anchor="ctr"/>
            <a:lstStyle/>
            <a:p>
              <a:endParaRPr lang="cs-CZ"/>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65622"/>
                                        </p:tgtEl>
                                        <p:attrNameLst>
                                          <p:attrName>style.visibility</p:attrName>
                                        </p:attrNameLst>
                                      </p:cBhvr>
                                      <p:to>
                                        <p:strVal val="visible"/>
                                      </p:to>
                                    </p:set>
                                    <p:animEffect transition="in" filter="checkerboard(across)">
                                      <p:cBhvr>
                                        <p:cTn id="11" dur="500"/>
                                        <p:tgtEl>
                                          <p:spTgt spid="65622"/>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heckerboard(across)">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22"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539750" y="5084763"/>
            <a:ext cx="7772400" cy="1143000"/>
          </a:xfrm>
        </p:spPr>
        <p:txBody>
          <a:bodyPr/>
          <a:lstStyle/>
          <a:p>
            <a:r>
              <a:rPr lang="cs-CZ" sz="2400" smtClean="0">
                <a:solidFill>
                  <a:srgbClr val="00CC00"/>
                </a:solidFill>
                <a:latin typeface="Arial" pitchFamily="34" charset="0"/>
              </a:rPr>
              <a:t>Imunopatologická reakce pozdního typu </a:t>
            </a:r>
            <a:br>
              <a:rPr lang="cs-CZ" sz="2400" smtClean="0">
                <a:solidFill>
                  <a:srgbClr val="00CC00"/>
                </a:solidFill>
                <a:latin typeface="Arial" pitchFamily="34" charset="0"/>
              </a:rPr>
            </a:br>
            <a:r>
              <a:rPr lang="cs-CZ" sz="2400" smtClean="0">
                <a:solidFill>
                  <a:srgbClr val="00CC00"/>
                </a:solidFill>
                <a:latin typeface="Arial" pitchFamily="34" charset="0"/>
              </a:rPr>
              <a:t>(reakce typu IV), kontaktní alergie kožní a slizniční.</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Imunopatologická reakce založená na protilátkách IgE - atopie (reakce typu I).</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Alergeny. Příčiny vzniku, klinické projevy a diagnostika alergických onemocnění. </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Anafylaxe (mechanismus vzniku, klinické projevy) a její léčba.</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Příklady onemocnění založených na imunopatologické reakci I. typu a jejich léčba.</a:t>
            </a:r>
            <a:br>
              <a:rPr lang="cs-CZ" sz="2400" smtClean="0">
                <a:solidFill>
                  <a:srgbClr val="00CC00"/>
                </a:solidFill>
                <a:latin typeface="Arial" pitchFamily="34" charset="0"/>
              </a:rPr>
            </a:br>
            <a:r>
              <a:rPr lang="cs-CZ" sz="2400" smtClean="0">
                <a:solidFill>
                  <a:schemeClr val="bg1"/>
                </a:solidFill>
                <a:latin typeface="Arial" pitchFamily="34" charset="0"/>
              </a:rPr>
              <a:t/>
            </a:r>
            <a:br>
              <a:rPr lang="cs-CZ" sz="2400" smtClean="0">
                <a:solidFill>
                  <a:schemeClr val="bg1"/>
                </a:solidFill>
                <a:latin typeface="Arial" pitchFamily="34" charset="0"/>
              </a:rPr>
            </a:br>
            <a:r>
              <a:rPr lang="cs-CZ" sz="2400" smtClean="0">
                <a:solidFill>
                  <a:schemeClr val="bg1"/>
                </a:solidFill>
                <a:latin typeface="Arial" pitchFamily="34" charset="0"/>
              </a:rPr>
              <a:t>Alergie na léky.</a:t>
            </a:r>
          </a:p>
        </p:txBody>
      </p:sp>
      <p:sp>
        <p:nvSpPr>
          <p:cNvPr id="30723" name="Rectangle 3"/>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p:spPr>
        <p:txBody>
          <a:bodyPr/>
          <a:lstStyle/>
          <a:p>
            <a:r>
              <a:rPr lang="cs-CZ" smtClean="0"/>
              <a:t>Definice - diferenciální diagnóza lékové alergie</a:t>
            </a:r>
          </a:p>
        </p:txBody>
      </p:sp>
      <p:sp>
        <p:nvSpPr>
          <p:cNvPr id="31747" name="Rectangle 3"/>
          <p:cNvSpPr>
            <a:spLocks noGrp="1" noChangeArrowheads="1"/>
          </p:cNvSpPr>
          <p:nvPr>
            <p:ph type="body" idx="1"/>
          </p:nvPr>
        </p:nvSpPr>
        <p:spPr>
          <a:xfrm>
            <a:off x="609600" y="1524000"/>
            <a:ext cx="7848600" cy="4572000"/>
          </a:xfrm>
          <a:noFill/>
        </p:spPr>
        <p:txBody>
          <a:bodyPr/>
          <a:lstStyle/>
          <a:p>
            <a:r>
              <a:rPr lang="cs-CZ" smtClean="0"/>
              <a:t>toxicita - vysoká dávka, porucha vylučování</a:t>
            </a:r>
          </a:p>
          <a:p>
            <a:r>
              <a:rPr lang="cs-CZ" smtClean="0"/>
              <a:t>intolerance - senzitivní osoby </a:t>
            </a:r>
          </a:p>
          <a:p>
            <a:r>
              <a:rPr lang="cs-CZ" smtClean="0"/>
              <a:t>idiosynkrazie - intolerance na podkladě jiného defektu</a:t>
            </a:r>
          </a:p>
          <a:p>
            <a:r>
              <a:rPr lang="cs-CZ" smtClean="0"/>
              <a:t>jiné vedlejší účinky léků (Jarish - Herxheimerova reakce, sy. Hoigne, alterace funkce enzymů, kandidózy, inhibice histamináz, ...)</a:t>
            </a:r>
          </a:p>
          <a:p>
            <a:r>
              <a:rPr lang="cs-CZ" smtClean="0"/>
              <a:t>symptomy probíhajícího onemocnění</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patch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a:lstStyle/>
          <a:p>
            <a:r>
              <a:rPr lang="cs-CZ" smtClean="0"/>
              <a:t>Typ imunopatologické reakce	</a:t>
            </a:r>
          </a:p>
        </p:txBody>
      </p:sp>
      <p:sp>
        <p:nvSpPr>
          <p:cNvPr id="32771" name="Rectangle 3"/>
          <p:cNvSpPr>
            <a:spLocks noGrp="1" noChangeArrowheads="1"/>
          </p:cNvSpPr>
          <p:nvPr>
            <p:ph type="body" idx="1"/>
          </p:nvPr>
        </p:nvSpPr>
        <p:spPr>
          <a:noFill/>
        </p:spPr>
        <p:txBody>
          <a:bodyPr/>
          <a:lstStyle/>
          <a:p>
            <a:r>
              <a:rPr lang="cs-CZ" smtClean="0"/>
              <a:t>IgE</a:t>
            </a:r>
          </a:p>
          <a:p>
            <a:r>
              <a:rPr lang="cs-CZ" smtClean="0"/>
              <a:t>cytotoxická reakce</a:t>
            </a:r>
          </a:p>
          <a:p>
            <a:r>
              <a:rPr lang="cs-CZ" smtClean="0"/>
              <a:t>imunokomplexová reakce</a:t>
            </a:r>
          </a:p>
          <a:p>
            <a:r>
              <a:rPr lang="cs-CZ" smtClean="0"/>
              <a:t>pozdní přecitlivělost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p:spPr>
        <p:txBody>
          <a:bodyPr/>
          <a:lstStyle/>
          <a:p>
            <a:r>
              <a:rPr lang="cs-CZ" b="1" smtClean="0"/>
              <a:t>IgE</a:t>
            </a:r>
          </a:p>
        </p:txBody>
      </p:sp>
      <p:sp>
        <p:nvSpPr>
          <p:cNvPr id="33795" name="Rectangle 3"/>
          <p:cNvSpPr>
            <a:spLocks noGrp="1" noChangeArrowheads="1"/>
          </p:cNvSpPr>
          <p:nvPr>
            <p:ph type="body" idx="1"/>
          </p:nvPr>
        </p:nvSpPr>
        <p:spPr>
          <a:noFill/>
        </p:spPr>
        <p:txBody>
          <a:bodyPr/>
          <a:lstStyle/>
          <a:p>
            <a:pPr lvl="1"/>
            <a:r>
              <a:rPr lang="cs-CZ" smtClean="0"/>
              <a:t>PNC					-barbituráty</a:t>
            </a:r>
          </a:p>
          <a:p>
            <a:pPr lvl="1"/>
            <a:r>
              <a:rPr lang="cs-CZ" smtClean="0"/>
              <a:t>ACTH   				-želatina</a:t>
            </a:r>
          </a:p>
          <a:p>
            <a:pPr lvl="1"/>
            <a:r>
              <a:rPr lang="cs-CZ" smtClean="0"/>
              <a:t>insulin				         -opiáty</a:t>
            </a:r>
          </a:p>
          <a:p>
            <a:pPr lvl="1"/>
            <a:r>
              <a:rPr lang="cs-CZ" smtClean="0"/>
              <a:t>latex					-etylénoxid</a:t>
            </a:r>
          </a:p>
          <a:p>
            <a:pPr lvl="1"/>
            <a:r>
              <a:rPr lang="cs-CZ" smtClean="0"/>
              <a:t>myorelaxancia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p:spPr>
        <p:txBody>
          <a:bodyPr/>
          <a:lstStyle/>
          <a:p>
            <a:r>
              <a:rPr lang="cs-CZ" b="1" smtClean="0"/>
              <a:t>Cytotoxická reakce</a:t>
            </a:r>
          </a:p>
        </p:txBody>
      </p:sp>
      <p:sp>
        <p:nvSpPr>
          <p:cNvPr id="34819" name="Rectangle 3"/>
          <p:cNvSpPr>
            <a:spLocks noGrp="1" noChangeArrowheads="1"/>
          </p:cNvSpPr>
          <p:nvPr>
            <p:ph type="body" idx="1"/>
          </p:nvPr>
        </p:nvSpPr>
        <p:spPr>
          <a:noFill/>
        </p:spPr>
        <p:txBody>
          <a:bodyPr/>
          <a:lstStyle/>
          <a:p>
            <a:r>
              <a:rPr lang="cs-CZ" smtClean="0"/>
              <a:t>PNC, cefalo </a:t>
            </a:r>
          </a:p>
          <a:p>
            <a:r>
              <a:rPr lang="cs-CZ" smtClean="0"/>
              <a:t>rifampicin</a:t>
            </a:r>
          </a:p>
          <a:p>
            <a:r>
              <a:rPr lang="cs-CZ" smtClean="0"/>
              <a:t>alfametyldopa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p:spPr>
        <p:txBody>
          <a:bodyPr/>
          <a:lstStyle/>
          <a:p>
            <a:r>
              <a:rPr lang="cs-CZ" b="1" smtClean="0"/>
              <a:t>Imunokomplexová reakce</a:t>
            </a:r>
          </a:p>
        </p:txBody>
      </p:sp>
      <p:sp>
        <p:nvSpPr>
          <p:cNvPr id="35843" name="Rectangle 3"/>
          <p:cNvSpPr>
            <a:spLocks noGrp="1" noChangeArrowheads="1"/>
          </p:cNvSpPr>
          <p:nvPr>
            <p:ph type="body" idx="1"/>
          </p:nvPr>
        </p:nvSpPr>
        <p:spPr>
          <a:noFill/>
        </p:spPr>
        <p:txBody>
          <a:bodyPr/>
          <a:lstStyle/>
          <a:p>
            <a:r>
              <a:rPr lang="cs-CZ" smtClean="0"/>
              <a:t>PNC</a:t>
            </a:r>
          </a:p>
          <a:p>
            <a:r>
              <a:rPr lang="cs-CZ" smtClean="0"/>
              <a:t>streptomycin</a:t>
            </a:r>
          </a:p>
          <a:p>
            <a:r>
              <a:rPr lang="cs-CZ" smtClean="0"/>
              <a:t>cefalosporiny</a:t>
            </a:r>
          </a:p>
          <a:p>
            <a:r>
              <a:rPr lang="cs-CZ" smtClean="0"/>
              <a:t>PAS</a:t>
            </a:r>
          </a:p>
          <a:p>
            <a:r>
              <a:rPr lang="cs-CZ" smtClean="0"/>
              <a:t>hydantoináty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p:spPr>
        <p:txBody>
          <a:bodyPr/>
          <a:lstStyle/>
          <a:p>
            <a:r>
              <a:rPr lang="cs-CZ" b="1" smtClean="0"/>
              <a:t>Pozdní přecitlivělost</a:t>
            </a:r>
          </a:p>
        </p:txBody>
      </p:sp>
      <p:sp>
        <p:nvSpPr>
          <p:cNvPr id="36867" name="Rectangle 3"/>
          <p:cNvSpPr>
            <a:spLocks noGrp="1" noChangeArrowheads="1"/>
          </p:cNvSpPr>
          <p:nvPr>
            <p:ph type="body" idx="1"/>
          </p:nvPr>
        </p:nvSpPr>
        <p:spPr>
          <a:noFill/>
        </p:spPr>
        <p:txBody>
          <a:bodyPr/>
          <a:lstStyle/>
          <a:p>
            <a:r>
              <a:rPr lang="cs-CZ" smtClean="0"/>
              <a:t>skupina „para“ - sulfonamidy, prokain, PAS, azotová barviva, prothazin, chlorpromazin</a:t>
            </a:r>
          </a:p>
          <a:p>
            <a:r>
              <a:rPr lang="cs-CZ" smtClean="0"/>
              <a:t>streptomycin</a:t>
            </a:r>
          </a:p>
          <a:p>
            <a:r>
              <a:rPr lang="cs-CZ" smtClean="0"/>
              <a:t>PNC</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p:spPr>
        <p:txBody>
          <a:bodyPr/>
          <a:lstStyle/>
          <a:p>
            <a:r>
              <a:rPr lang="cs-CZ" smtClean="0"/>
              <a:t>Lokální anestetika</a:t>
            </a:r>
          </a:p>
        </p:txBody>
      </p:sp>
      <p:sp>
        <p:nvSpPr>
          <p:cNvPr id="37891" name="Rectangle 3"/>
          <p:cNvSpPr>
            <a:spLocks noGrp="1" noChangeArrowheads="1"/>
          </p:cNvSpPr>
          <p:nvPr>
            <p:ph type="body" idx="1"/>
          </p:nvPr>
        </p:nvSpPr>
        <p:spPr>
          <a:noFill/>
        </p:spPr>
        <p:txBody>
          <a:bodyPr/>
          <a:lstStyle/>
          <a:p>
            <a:endParaRPr lang="cs-CZ" smtClean="0"/>
          </a:p>
          <a:p>
            <a:r>
              <a:rPr lang="cs-CZ" smtClean="0"/>
              <a:t>estery kyseliny paraaminobenzoové</a:t>
            </a:r>
          </a:p>
          <a:p>
            <a:endParaRPr lang="cs-CZ" smtClean="0"/>
          </a:p>
          <a:p>
            <a:r>
              <a:rPr lang="cs-CZ" smtClean="0"/>
              <a:t>jiná lokální anestetika (amidy)</a:t>
            </a:r>
          </a:p>
          <a:p>
            <a:endParaRPr lang="cs-CZ"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p:spPr>
        <p:txBody>
          <a:bodyPr/>
          <a:lstStyle/>
          <a:p>
            <a:r>
              <a:rPr lang="cs-CZ" smtClean="0"/>
              <a:t>Lokální anestetika</a:t>
            </a:r>
            <a:br>
              <a:rPr lang="cs-CZ" smtClean="0"/>
            </a:br>
            <a:r>
              <a:rPr lang="cs-CZ" smtClean="0"/>
              <a:t> - dif. dg. nežádoucích účinků</a:t>
            </a:r>
          </a:p>
        </p:txBody>
      </p:sp>
      <p:sp>
        <p:nvSpPr>
          <p:cNvPr id="38915" name="Rectangle 3"/>
          <p:cNvSpPr>
            <a:spLocks noGrp="1" noChangeArrowheads="1"/>
          </p:cNvSpPr>
          <p:nvPr>
            <p:ph type="body" idx="1"/>
          </p:nvPr>
        </p:nvSpPr>
        <p:spPr>
          <a:noFill/>
        </p:spPr>
        <p:txBody>
          <a:bodyPr/>
          <a:lstStyle/>
          <a:p>
            <a:r>
              <a:rPr lang="cs-CZ" smtClean="0"/>
              <a:t>vazovagální synkopa</a:t>
            </a:r>
          </a:p>
          <a:p>
            <a:r>
              <a:rPr lang="cs-CZ" smtClean="0"/>
              <a:t>operační trauma</a:t>
            </a:r>
          </a:p>
          <a:p>
            <a:r>
              <a:rPr lang="cs-CZ" smtClean="0"/>
              <a:t>n. ú. adrenalinu</a:t>
            </a:r>
          </a:p>
          <a:p>
            <a:r>
              <a:rPr lang="cs-CZ" smtClean="0"/>
              <a:t>toxicita preparátu</a:t>
            </a:r>
          </a:p>
          <a:p>
            <a:r>
              <a:rPr lang="cs-CZ" smtClean="0"/>
              <a:t>reakce na konzervancia              (parabeny, sulfity)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p:spPr>
        <p:txBody>
          <a:bodyPr/>
          <a:lstStyle/>
          <a:p>
            <a:r>
              <a:rPr lang="cs-CZ" smtClean="0"/>
              <a:t>Lokální anestetika</a:t>
            </a:r>
          </a:p>
        </p:txBody>
      </p:sp>
      <p:sp>
        <p:nvSpPr>
          <p:cNvPr id="39939" name="Rectangle 3"/>
          <p:cNvSpPr>
            <a:spLocks noGrp="1" noChangeArrowheads="1"/>
          </p:cNvSpPr>
          <p:nvPr>
            <p:ph type="body" idx="1"/>
          </p:nvPr>
        </p:nvSpPr>
        <p:spPr>
          <a:xfrm>
            <a:off x="609600" y="2800350"/>
            <a:ext cx="7848600" cy="3295650"/>
          </a:xfrm>
          <a:noFill/>
        </p:spPr>
        <p:txBody>
          <a:bodyPr/>
          <a:lstStyle/>
          <a:p>
            <a:r>
              <a:rPr lang="cs-CZ" smtClean="0"/>
              <a:t>Diagnostika                                             - kožní testy - často falešně pozitivní      - provokační test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p:spPr>
        <p:txBody>
          <a:bodyPr/>
          <a:lstStyle/>
          <a:p>
            <a:r>
              <a:rPr lang="cs-CZ" smtClean="0"/>
              <a:t>Alergie na latex</a:t>
            </a:r>
          </a:p>
        </p:txBody>
      </p:sp>
      <p:sp>
        <p:nvSpPr>
          <p:cNvPr id="40963" name="Rectangle 3"/>
          <p:cNvSpPr>
            <a:spLocks noGrp="1" noChangeArrowheads="1"/>
          </p:cNvSpPr>
          <p:nvPr>
            <p:ph type="body" idx="1"/>
          </p:nvPr>
        </p:nvSpPr>
        <p:spPr>
          <a:xfrm>
            <a:off x="609600" y="2663825"/>
            <a:ext cx="7848600" cy="3554413"/>
          </a:xfrm>
          <a:noFill/>
        </p:spPr>
        <p:txBody>
          <a:bodyPr/>
          <a:lstStyle/>
          <a:p>
            <a:r>
              <a:rPr lang="cs-CZ" smtClean="0"/>
              <a:t>Kontaktní typ                                            - aditiva</a:t>
            </a:r>
          </a:p>
          <a:p>
            <a:r>
              <a:rPr lang="cs-CZ" smtClean="0"/>
              <a:t>Časný typ                                                - Hev b1 - Hev b 10</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p:spPr>
        <p:txBody>
          <a:bodyPr/>
          <a:lstStyle/>
          <a:p>
            <a:r>
              <a:rPr lang="cs-CZ" smtClean="0"/>
              <a:t>Alergie na latex</a:t>
            </a:r>
          </a:p>
        </p:txBody>
      </p:sp>
      <p:sp>
        <p:nvSpPr>
          <p:cNvPr id="41987" name="Rectangle 3"/>
          <p:cNvSpPr>
            <a:spLocks noGrp="1" noChangeArrowheads="1"/>
          </p:cNvSpPr>
          <p:nvPr>
            <p:ph type="body" idx="1"/>
          </p:nvPr>
        </p:nvSpPr>
        <p:spPr>
          <a:noFill/>
        </p:spPr>
        <p:txBody>
          <a:bodyPr/>
          <a:lstStyle/>
          <a:p>
            <a:r>
              <a:rPr lang="cs-CZ" smtClean="0"/>
              <a:t>Ohrožené skupiny:                                   - zdravotníci (chirurg. obory) (2-6%)        - pacienti s opak. chirurg. zákroky        		(děti se spina bifida - 20-30%)</a:t>
            </a:r>
          </a:p>
          <a:p>
            <a:r>
              <a:rPr lang="cs-CZ" smtClean="0"/>
              <a:t>Rizikové faktory                                       - ženy                                                         - mladší věk                                                - preexistující kožní afekce (ekzém)        - atopie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patch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p:spPr>
        <p:txBody>
          <a:bodyPr/>
          <a:lstStyle/>
          <a:p>
            <a:r>
              <a:rPr lang="cs-CZ" smtClean="0"/>
              <a:t>Alergie na latex</a:t>
            </a:r>
          </a:p>
        </p:txBody>
      </p:sp>
      <p:sp>
        <p:nvSpPr>
          <p:cNvPr id="43011" name="Rectangle 3"/>
          <p:cNvSpPr>
            <a:spLocks noGrp="1" noChangeArrowheads="1"/>
          </p:cNvSpPr>
          <p:nvPr>
            <p:ph type="body" idx="1"/>
          </p:nvPr>
        </p:nvSpPr>
        <p:spPr>
          <a:noFill/>
        </p:spPr>
        <p:txBody>
          <a:bodyPr/>
          <a:lstStyle/>
          <a:p>
            <a:r>
              <a:rPr lang="cs-CZ" smtClean="0"/>
              <a:t>Projevy vyvolávány                                 - rukavice                                                    - drény                                                     - katetry                                                   - cévky                                                         - prezervativ</a:t>
            </a:r>
          </a:p>
          <a:p>
            <a:r>
              <a:rPr lang="cs-CZ" smtClean="0"/>
              <a:t>Manifestace okamžitá                                  - urtikárie, dušnost, tachykardie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p:spPr>
        <p:txBody>
          <a:bodyPr/>
          <a:lstStyle/>
          <a:p>
            <a:r>
              <a:rPr lang="cs-CZ" smtClean="0"/>
              <a:t>Alergie na latex</a:t>
            </a:r>
          </a:p>
        </p:txBody>
      </p:sp>
      <p:sp>
        <p:nvSpPr>
          <p:cNvPr id="44035" name="Rectangle 3"/>
          <p:cNvSpPr>
            <a:spLocks noGrp="1" noChangeArrowheads="1"/>
          </p:cNvSpPr>
          <p:nvPr>
            <p:ph type="body" idx="1"/>
          </p:nvPr>
        </p:nvSpPr>
        <p:spPr>
          <a:noFill/>
        </p:spPr>
        <p:txBody>
          <a:bodyPr/>
          <a:lstStyle/>
          <a:p>
            <a:r>
              <a:rPr lang="cs-CZ" smtClean="0"/>
              <a:t>Diagnostika                                             - kožní testy                                                - stanovení specifických IgE protilátek</a:t>
            </a:r>
          </a:p>
          <a:p>
            <a:r>
              <a:rPr lang="cs-CZ" smtClean="0"/>
              <a:t>Řešení                                                         - hypoalergenní výrobky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p:spPr>
        <p:txBody>
          <a:bodyPr/>
          <a:lstStyle/>
          <a:p>
            <a:r>
              <a:rPr lang="cs-CZ" smtClean="0"/>
              <a:t>Alergie </a:t>
            </a:r>
            <a:br>
              <a:rPr lang="cs-CZ" smtClean="0"/>
            </a:br>
            <a:r>
              <a:rPr lang="cs-CZ" smtClean="0"/>
              <a:t>na beta-laktamová antibiotika </a:t>
            </a:r>
          </a:p>
        </p:txBody>
      </p:sp>
      <p:sp>
        <p:nvSpPr>
          <p:cNvPr id="45059" name="Rectangle 3"/>
          <p:cNvSpPr>
            <a:spLocks noGrp="1" noChangeArrowheads="1"/>
          </p:cNvSpPr>
          <p:nvPr>
            <p:ph type="body" idx="1"/>
          </p:nvPr>
        </p:nvSpPr>
        <p:spPr>
          <a:noFill/>
        </p:spPr>
        <p:txBody>
          <a:bodyPr/>
          <a:lstStyle/>
          <a:p>
            <a:r>
              <a:rPr lang="cs-CZ" smtClean="0"/>
              <a:t>Peniciliny:                                   udávaná frekvence                                      - max. 4 - 5 % aplikací                      		(méně závažné kožní projevy)           - min. &lt;0,1 %                               			(anafylaxe)</a:t>
            </a:r>
          </a:p>
          <a:p>
            <a:r>
              <a:rPr lang="cs-CZ" smtClean="0"/>
              <a:t>Cefalosporiny:                                   nižší frekvence než u penicilinů</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p:spPr>
        <p:txBody>
          <a:bodyPr/>
          <a:lstStyle/>
          <a:p>
            <a:r>
              <a:rPr lang="cs-CZ" smtClean="0"/>
              <a:t>Klinické projevy </a:t>
            </a:r>
          </a:p>
        </p:txBody>
      </p:sp>
      <p:sp>
        <p:nvSpPr>
          <p:cNvPr id="46083" name="Rectangle 3"/>
          <p:cNvSpPr>
            <a:spLocks noGrp="1" noChangeArrowheads="1"/>
          </p:cNvSpPr>
          <p:nvPr>
            <p:ph type="body" idx="1"/>
          </p:nvPr>
        </p:nvSpPr>
        <p:spPr>
          <a:noFill/>
        </p:spPr>
        <p:txBody>
          <a:bodyPr/>
          <a:lstStyle/>
          <a:p>
            <a:r>
              <a:rPr lang="cs-CZ" smtClean="0"/>
              <a:t>exantémy, edémy</a:t>
            </a:r>
          </a:p>
          <a:p>
            <a:r>
              <a:rPr lang="cs-CZ" smtClean="0"/>
              <a:t>systémové reakce</a:t>
            </a:r>
          </a:p>
          <a:p>
            <a:r>
              <a:rPr lang="cs-CZ" smtClean="0"/>
              <a:t>anafylaxe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p:spPr>
        <p:txBody>
          <a:bodyPr/>
          <a:lstStyle/>
          <a:p>
            <a:r>
              <a:rPr lang="cs-CZ" smtClean="0"/>
              <a:t>Rizikové faktory</a:t>
            </a:r>
          </a:p>
        </p:txBody>
      </p:sp>
      <p:sp>
        <p:nvSpPr>
          <p:cNvPr id="47107" name="Rectangle 3"/>
          <p:cNvSpPr>
            <a:spLocks noGrp="1" noChangeArrowheads="1"/>
          </p:cNvSpPr>
          <p:nvPr>
            <p:ph type="body" idx="1"/>
          </p:nvPr>
        </p:nvSpPr>
        <p:spPr>
          <a:noFill/>
        </p:spPr>
        <p:txBody>
          <a:bodyPr/>
          <a:lstStyle/>
          <a:p>
            <a:r>
              <a:rPr lang="cs-CZ" smtClean="0"/>
              <a:t>ne atopie</a:t>
            </a:r>
          </a:p>
          <a:p>
            <a:r>
              <a:rPr lang="cs-CZ" smtClean="0"/>
              <a:t>ne alergie na plísně</a:t>
            </a:r>
          </a:p>
          <a:p>
            <a:r>
              <a:rPr lang="cs-CZ" smtClean="0"/>
              <a:t>i.v. podání</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patch6"/>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patch7"/>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539750" y="5084763"/>
            <a:ext cx="7772400" cy="1143000"/>
          </a:xfrm>
        </p:spPr>
        <p:txBody>
          <a:bodyPr/>
          <a:lstStyle/>
          <a:p>
            <a:r>
              <a:rPr lang="cs-CZ" sz="2400" smtClean="0">
                <a:solidFill>
                  <a:srgbClr val="00CC00"/>
                </a:solidFill>
                <a:latin typeface="Arial" pitchFamily="34" charset="0"/>
              </a:rPr>
              <a:t>Imunopatologická reakce pozdního typu </a:t>
            </a:r>
            <a:br>
              <a:rPr lang="cs-CZ" sz="2400" smtClean="0">
                <a:solidFill>
                  <a:srgbClr val="00CC00"/>
                </a:solidFill>
                <a:latin typeface="Arial" pitchFamily="34" charset="0"/>
              </a:rPr>
            </a:br>
            <a:r>
              <a:rPr lang="cs-CZ" sz="2400" smtClean="0">
                <a:solidFill>
                  <a:srgbClr val="00CC00"/>
                </a:solidFill>
                <a:latin typeface="Arial" pitchFamily="34" charset="0"/>
              </a:rPr>
              <a:t>(reakce typu IV), kontaktní alergie kožní a slizniční.</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chemeClr val="bg1"/>
                </a:solidFill>
                <a:latin typeface="Arial" pitchFamily="34" charset="0"/>
              </a:rPr>
              <a:t>Imunopatologická reakce založená na protilátkách IgE - atopie (reakce typu I).</a:t>
            </a:r>
            <a:br>
              <a:rPr lang="cs-CZ" sz="2400" smtClean="0">
                <a:solidFill>
                  <a:schemeClr val="bg1"/>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Alergeny. Příčiny vzniku, klinické projevy a diagnostika alergických onemocnění. </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Anafylaxe (mechanismus vzniku, klinické projevy) a její léčba.</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Příklady onemocnění založených na imunopatologické reakci I. typu a jejich léčba.</a:t>
            </a:r>
            <a:br>
              <a:rPr lang="cs-CZ" sz="2400" smtClean="0">
                <a:solidFill>
                  <a:srgbClr val="00CC00"/>
                </a:solidFill>
                <a:latin typeface="Arial" pitchFamily="34" charset="0"/>
              </a:rPr>
            </a:br>
            <a:r>
              <a:rPr lang="cs-CZ" sz="2400" smtClean="0">
                <a:solidFill>
                  <a:srgbClr val="00CC00"/>
                </a:solidFill>
                <a:latin typeface="Arial" pitchFamily="34" charset="0"/>
              </a:rPr>
              <a:t/>
            </a:r>
            <a:br>
              <a:rPr lang="cs-CZ" sz="2400" smtClean="0">
                <a:solidFill>
                  <a:srgbClr val="00CC00"/>
                </a:solidFill>
                <a:latin typeface="Arial" pitchFamily="34" charset="0"/>
              </a:rPr>
            </a:br>
            <a:r>
              <a:rPr lang="cs-CZ" sz="2400" smtClean="0">
                <a:solidFill>
                  <a:srgbClr val="00CC00"/>
                </a:solidFill>
                <a:latin typeface="Arial" pitchFamily="34" charset="0"/>
              </a:rPr>
              <a:t>Alergie na léky.</a:t>
            </a:r>
          </a:p>
        </p:txBody>
      </p:sp>
      <p:sp>
        <p:nvSpPr>
          <p:cNvPr id="9219" name="Rectangle 3"/>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z="4000" b="1" smtClean="0">
                <a:solidFill>
                  <a:schemeClr val="tx1"/>
                </a:solidFill>
                <a:latin typeface="Arial" pitchFamily="34" charset="0"/>
              </a:rPr>
              <a:t>Mechanism</a:t>
            </a:r>
            <a:r>
              <a:rPr lang="cs-CZ" sz="4000" b="1" smtClean="0">
                <a:solidFill>
                  <a:schemeClr val="tx1"/>
                </a:solidFill>
                <a:latin typeface="Arial" pitchFamily="34" charset="0"/>
              </a:rPr>
              <a:t>us IgE zprostředkované reakce</a:t>
            </a:r>
            <a:endParaRPr lang="en-GB" sz="4000" b="1" smtClean="0">
              <a:solidFill>
                <a:schemeClr val="tx1"/>
              </a:solidFill>
              <a:latin typeface="Arial" pitchFamily="34" charset="0"/>
            </a:endParaRPr>
          </a:p>
        </p:txBody>
      </p:sp>
      <p:sp>
        <p:nvSpPr>
          <p:cNvPr id="10243" name="Text Box 4"/>
          <p:cNvSpPr txBox="1">
            <a:spLocks noChangeArrowheads="1"/>
          </p:cNvSpPr>
          <p:nvPr/>
        </p:nvSpPr>
        <p:spPr bwMode="auto">
          <a:xfrm>
            <a:off x="1117600" y="2041525"/>
            <a:ext cx="6889750" cy="396875"/>
          </a:xfrm>
          <a:prstGeom prst="rect">
            <a:avLst/>
          </a:prstGeom>
          <a:noFill/>
          <a:ln w="9525">
            <a:noFill/>
            <a:miter lim="800000"/>
            <a:headEnd/>
            <a:tailEnd/>
          </a:ln>
        </p:spPr>
        <p:txBody>
          <a:bodyPr>
            <a:spAutoFit/>
          </a:bodyPr>
          <a:lstStyle/>
          <a:p>
            <a:pPr algn="ctr" eaLnBrk="1" hangingPunct="1">
              <a:spcBef>
                <a:spcPct val="50000"/>
              </a:spcBef>
            </a:pPr>
            <a:r>
              <a:rPr lang="en-GB" sz="2000" b="1">
                <a:latin typeface="Arial" pitchFamily="34" charset="0"/>
              </a:rPr>
              <a:t>Typ I – Alergie</a:t>
            </a:r>
            <a:r>
              <a:rPr lang="cs-CZ" sz="2000" b="1">
                <a:latin typeface="Arial" pitchFamily="34" charset="0"/>
              </a:rPr>
              <a:t> </a:t>
            </a:r>
            <a:endParaRPr lang="en-US" sz="2000" b="1">
              <a:latin typeface="Arial" pitchFamily="34" charset="0"/>
            </a:endParaRPr>
          </a:p>
        </p:txBody>
      </p:sp>
      <p:sp>
        <p:nvSpPr>
          <p:cNvPr id="10244" name="Text Box 5"/>
          <p:cNvSpPr txBox="1">
            <a:spLocks noChangeArrowheads="1"/>
          </p:cNvSpPr>
          <p:nvPr/>
        </p:nvSpPr>
        <p:spPr bwMode="auto">
          <a:xfrm>
            <a:off x="319088" y="4745038"/>
            <a:ext cx="1893887" cy="396875"/>
          </a:xfrm>
          <a:prstGeom prst="rect">
            <a:avLst/>
          </a:prstGeom>
          <a:noFill/>
          <a:ln w="9525">
            <a:noFill/>
            <a:miter lim="800000"/>
            <a:headEnd/>
            <a:tailEnd/>
          </a:ln>
        </p:spPr>
        <p:txBody>
          <a:bodyPr>
            <a:spAutoFit/>
          </a:bodyPr>
          <a:lstStyle/>
          <a:p>
            <a:pPr algn="ctr" eaLnBrk="1" hangingPunct="1">
              <a:spcBef>
                <a:spcPct val="50000"/>
              </a:spcBef>
            </a:pPr>
            <a:r>
              <a:rPr lang="en-GB" sz="2000" b="1">
                <a:latin typeface="Arial" pitchFamily="34" charset="0"/>
              </a:rPr>
              <a:t>Alergen</a:t>
            </a:r>
            <a:endParaRPr lang="en-US" sz="2000" b="1">
              <a:latin typeface="Arial" pitchFamily="34" charset="0"/>
            </a:endParaRPr>
          </a:p>
        </p:txBody>
      </p:sp>
      <p:sp>
        <p:nvSpPr>
          <p:cNvPr id="10245" name="Text Box 6"/>
          <p:cNvSpPr txBox="1">
            <a:spLocks noChangeArrowheads="1"/>
          </p:cNvSpPr>
          <p:nvPr/>
        </p:nvSpPr>
        <p:spPr bwMode="auto">
          <a:xfrm>
            <a:off x="2651125" y="4738688"/>
            <a:ext cx="2771775" cy="701675"/>
          </a:xfrm>
          <a:prstGeom prst="rect">
            <a:avLst/>
          </a:prstGeom>
          <a:noFill/>
          <a:ln w="9525">
            <a:noFill/>
            <a:miter lim="800000"/>
            <a:headEnd/>
            <a:tailEnd/>
          </a:ln>
        </p:spPr>
        <p:txBody>
          <a:bodyPr>
            <a:spAutoFit/>
          </a:bodyPr>
          <a:lstStyle/>
          <a:p>
            <a:pPr algn="ctr" eaLnBrk="1" hangingPunct="1">
              <a:spcBef>
                <a:spcPct val="50000"/>
              </a:spcBef>
            </a:pPr>
            <a:r>
              <a:rPr lang="en-GB" sz="2000" b="1">
                <a:latin typeface="Arial" pitchFamily="34" charset="0"/>
              </a:rPr>
              <a:t>IgE </a:t>
            </a:r>
            <a:r>
              <a:rPr lang="cs-CZ" sz="2000" b="1">
                <a:latin typeface="Arial" pitchFamily="34" charset="0"/>
              </a:rPr>
              <a:t>navázané na žírné buňce</a:t>
            </a:r>
            <a:endParaRPr lang="en-US" sz="2000" b="1">
              <a:latin typeface="Arial" pitchFamily="34" charset="0"/>
            </a:endParaRPr>
          </a:p>
        </p:txBody>
      </p:sp>
      <p:sp>
        <p:nvSpPr>
          <p:cNvPr id="10246" name="Text Box 7"/>
          <p:cNvSpPr txBox="1">
            <a:spLocks noChangeArrowheads="1"/>
          </p:cNvSpPr>
          <p:nvPr/>
        </p:nvSpPr>
        <p:spPr bwMode="auto">
          <a:xfrm>
            <a:off x="6600825" y="4732338"/>
            <a:ext cx="1893888" cy="1006475"/>
          </a:xfrm>
          <a:prstGeom prst="rect">
            <a:avLst/>
          </a:prstGeom>
          <a:noFill/>
          <a:ln w="9525">
            <a:noFill/>
            <a:miter lim="800000"/>
            <a:headEnd/>
            <a:tailEnd/>
          </a:ln>
        </p:spPr>
        <p:txBody>
          <a:bodyPr>
            <a:spAutoFit/>
          </a:bodyPr>
          <a:lstStyle/>
          <a:p>
            <a:pPr algn="ctr" eaLnBrk="1" hangingPunct="1">
              <a:spcBef>
                <a:spcPct val="50000"/>
              </a:spcBef>
            </a:pPr>
            <a:r>
              <a:rPr lang="en-GB" sz="2000" b="1">
                <a:latin typeface="Arial" pitchFamily="34" charset="0"/>
              </a:rPr>
              <a:t>Degranula</a:t>
            </a:r>
            <a:r>
              <a:rPr lang="cs-CZ" sz="2000" b="1">
                <a:latin typeface="Arial" pitchFamily="34" charset="0"/>
              </a:rPr>
              <a:t>ce, uvolnění mediátorů</a:t>
            </a:r>
            <a:endParaRPr lang="en-US" sz="2000" b="1">
              <a:latin typeface="Arial" pitchFamily="34" charset="0"/>
            </a:endParaRPr>
          </a:p>
        </p:txBody>
      </p:sp>
      <p:grpSp>
        <p:nvGrpSpPr>
          <p:cNvPr id="10247" name="Group 8"/>
          <p:cNvGrpSpPr>
            <a:grpSpLocks/>
          </p:cNvGrpSpPr>
          <p:nvPr/>
        </p:nvGrpSpPr>
        <p:grpSpPr bwMode="auto">
          <a:xfrm>
            <a:off x="1128713" y="4037013"/>
            <a:ext cx="368300" cy="350837"/>
            <a:chOff x="534" y="1715"/>
            <a:chExt cx="232" cy="221"/>
          </a:xfrm>
        </p:grpSpPr>
        <p:sp>
          <p:nvSpPr>
            <p:cNvPr id="10328" name="Oval 9"/>
            <p:cNvSpPr>
              <a:spLocks noChangeArrowheads="1"/>
            </p:cNvSpPr>
            <p:nvPr/>
          </p:nvSpPr>
          <p:spPr bwMode="auto">
            <a:xfrm>
              <a:off x="555" y="1728"/>
              <a:ext cx="186" cy="185"/>
            </a:xfrm>
            <a:prstGeom prst="ellipse">
              <a:avLst/>
            </a:prstGeom>
            <a:solidFill>
              <a:srgbClr val="800080">
                <a:alpha val="50195"/>
              </a:srgbClr>
            </a:solidFill>
            <a:ln w="19050">
              <a:solidFill>
                <a:schemeClr val="bg1"/>
              </a:solidFill>
              <a:round/>
              <a:headEnd/>
              <a:tailEnd/>
            </a:ln>
          </p:spPr>
          <p:txBody>
            <a:bodyPr wrap="none" anchor="ctr"/>
            <a:lstStyle/>
            <a:p>
              <a:endParaRPr lang="cs-CZ"/>
            </a:p>
          </p:txBody>
        </p:sp>
        <p:sp>
          <p:nvSpPr>
            <p:cNvPr id="10329" name="Line 10"/>
            <p:cNvSpPr>
              <a:spLocks noChangeShapeType="1"/>
            </p:cNvSpPr>
            <p:nvPr/>
          </p:nvSpPr>
          <p:spPr bwMode="auto">
            <a:xfrm flipH="1" flipV="1">
              <a:off x="576" y="1722"/>
              <a:ext cx="12" cy="18"/>
            </a:xfrm>
            <a:prstGeom prst="line">
              <a:avLst/>
            </a:prstGeom>
            <a:noFill/>
            <a:ln w="19050">
              <a:solidFill>
                <a:schemeClr val="bg1"/>
              </a:solidFill>
              <a:round/>
              <a:headEnd/>
              <a:tailEnd/>
            </a:ln>
          </p:spPr>
          <p:txBody>
            <a:bodyPr/>
            <a:lstStyle/>
            <a:p>
              <a:endParaRPr lang="cs-CZ"/>
            </a:p>
          </p:txBody>
        </p:sp>
        <p:sp>
          <p:nvSpPr>
            <p:cNvPr id="10330" name="Line 11"/>
            <p:cNvSpPr>
              <a:spLocks noChangeShapeType="1"/>
            </p:cNvSpPr>
            <p:nvPr/>
          </p:nvSpPr>
          <p:spPr bwMode="auto">
            <a:xfrm rot="-2055065" flipH="1" flipV="1">
              <a:off x="754" y="1834"/>
              <a:ext cx="12" cy="18"/>
            </a:xfrm>
            <a:prstGeom prst="line">
              <a:avLst/>
            </a:prstGeom>
            <a:noFill/>
            <a:ln w="19050">
              <a:solidFill>
                <a:schemeClr val="bg1"/>
              </a:solidFill>
              <a:round/>
              <a:headEnd/>
              <a:tailEnd/>
            </a:ln>
          </p:spPr>
          <p:txBody>
            <a:bodyPr/>
            <a:lstStyle/>
            <a:p>
              <a:endParaRPr lang="cs-CZ"/>
            </a:p>
          </p:txBody>
        </p:sp>
        <p:sp>
          <p:nvSpPr>
            <p:cNvPr id="10331" name="Line 12"/>
            <p:cNvSpPr>
              <a:spLocks noChangeShapeType="1"/>
            </p:cNvSpPr>
            <p:nvPr/>
          </p:nvSpPr>
          <p:spPr bwMode="auto">
            <a:xfrm rot="2701015" flipH="1" flipV="1">
              <a:off x="686" y="1712"/>
              <a:ext cx="12" cy="18"/>
            </a:xfrm>
            <a:prstGeom prst="line">
              <a:avLst/>
            </a:prstGeom>
            <a:noFill/>
            <a:ln w="19050">
              <a:solidFill>
                <a:schemeClr val="bg1"/>
              </a:solidFill>
              <a:round/>
              <a:headEnd/>
              <a:tailEnd/>
            </a:ln>
          </p:spPr>
          <p:txBody>
            <a:bodyPr/>
            <a:lstStyle/>
            <a:p>
              <a:endParaRPr lang="cs-CZ"/>
            </a:p>
          </p:txBody>
        </p:sp>
        <p:sp>
          <p:nvSpPr>
            <p:cNvPr id="10332" name="Line 13"/>
            <p:cNvSpPr>
              <a:spLocks noChangeShapeType="1"/>
            </p:cNvSpPr>
            <p:nvPr/>
          </p:nvSpPr>
          <p:spPr bwMode="auto">
            <a:xfrm rot="-2700000" flipH="1" flipV="1">
              <a:off x="534" y="1806"/>
              <a:ext cx="12" cy="18"/>
            </a:xfrm>
            <a:prstGeom prst="line">
              <a:avLst/>
            </a:prstGeom>
            <a:noFill/>
            <a:ln w="19050">
              <a:solidFill>
                <a:schemeClr val="bg1"/>
              </a:solidFill>
              <a:round/>
              <a:headEnd/>
              <a:tailEnd/>
            </a:ln>
          </p:spPr>
          <p:txBody>
            <a:bodyPr/>
            <a:lstStyle/>
            <a:p>
              <a:endParaRPr lang="cs-CZ"/>
            </a:p>
          </p:txBody>
        </p:sp>
        <p:sp>
          <p:nvSpPr>
            <p:cNvPr id="10333" name="Line 14"/>
            <p:cNvSpPr>
              <a:spLocks noChangeShapeType="1"/>
            </p:cNvSpPr>
            <p:nvPr/>
          </p:nvSpPr>
          <p:spPr bwMode="auto">
            <a:xfrm rot="2658583" flipH="1" flipV="1">
              <a:off x="622" y="1918"/>
              <a:ext cx="12" cy="18"/>
            </a:xfrm>
            <a:prstGeom prst="line">
              <a:avLst/>
            </a:prstGeom>
            <a:noFill/>
            <a:ln w="19050">
              <a:solidFill>
                <a:schemeClr val="bg1"/>
              </a:solidFill>
              <a:round/>
              <a:headEnd/>
              <a:tailEnd/>
            </a:ln>
          </p:spPr>
          <p:txBody>
            <a:bodyPr/>
            <a:lstStyle/>
            <a:p>
              <a:endParaRPr lang="cs-CZ"/>
            </a:p>
          </p:txBody>
        </p:sp>
      </p:grpSp>
      <p:grpSp>
        <p:nvGrpSpPr>
          <p:cNvPr id="10248" name="Group 15"/>
          <p:cNvGrpSpPr>
            <a:grpSpLocks/>
          </p:cNvGrpSpPr>
          <p:nvPr/>
        </p:nvGrpSpPr>
        <p:grpSpPr bwMode="auto">
          <a:xfrm>
            <a:off x="1487488" y="3409950"/>
            <a:ext cx="368300" cy="350838"/>
            <a:chOff x="534" y="1715"/>
            <a:chExt cx="232" cy="221"/>
          </a:xfrm>
        </p:grpSpPr>
        <p:sp>
          <p:nvSpPr>
            <p:cNvPr id="10322" name="Oval 16"/>
            <p:cNvSpPr>
              <a:spLocks noChangeArrowheads="1"/>
            </p:cNvSpPr>
            <p:nvPr/>
          </p:nvSpPr>
          <p:spPr bwMode="auto">
            <a:xfrm>
              <a:off x="555" y="1728"/>
              <a:ext cx="186" cy="185"/>
            </a:xfrm>
            <a:prstGeom prst="ellipse">
              <a:avLst/>
            </a:prstGeom>
            <a:solidFill>
              <a:srgbClr val="800080">
                <a:alpha val="50195"/>
              </a:srgbClr>
            </a:solidFill>
            <a:ln w="19050">
              <a:solidFill>
                <a:schemeClr val="bg1"/>
              </a:solidFill>
              <a:round/>
              <a:headEnd/>
              <a:tailEnd/>
            </a:ln>
          </p:spPr>
          <p:txBody>
            <a:bodyPr wrap="none" anchor="ctr"/>
            <a:lstStyle/>
            <a:p>
              <a:endParaRPr lang="cs-CZ"/>
            </a:p>
          </p:txBody>
        </p:sp>
        <p:sp>
          <p:nvSpPr>
            <p:cNvPr id="10323" name="Line 17"/>
            <p:cNvSpPr>
              <a:spLocks noChangeShapeType="1"/>
            </p:cNvSpPr>
            <p:nvPr/>
          </p:nvSpPr>
          <p:spPr bwMode="auto">
            <a:xfrm flipH="1" flipV="1">
              <a:off x="576" y="1722"/>
              <a:ext cx="12" cy="18"/>
            </a:xfrm>
            <a:prstGeom prst="line">
              <a:avLst/>
            </a:prstGeom>
            <a:noFill/>
            <a:ln w="19050">
              <a:solidFill>
                <a:schemeClr val="bg1"/>
              </a:solidFill>
              <a:round/>
              <a:headEnd/>
              <a:tailEnd/>
            </a:ln>
          </p:spPr>
          <p:txBody>
            <a:bodyPr/>
            <a:lstStyle/>
            <a:p>
              <a:endParaRPr lang="cs-CZ"/>
            </a:p>
          </p:txBody>
        </p:sp>
        <p:sp>
          <p:nvSpPr>
            <p:cNvPr id="10324" name="Line 18"/>
            <p:cNvSpPr>
              <a:spLocks noChangeShapeType="1"/>
            </p:cNvSpPr>
            <p:nvPr/>
          </p:nvSpPr>
          <p:spPr bwMode="auto">
            <a:xfrm rot="-2055065" flipH="1" flipV="1">
              <a:off x="754" y="1834"/>
              <a:ext cx="12" cy="18"/>
            </a:xfrm>
            <a:prstGeom prst="line">
              <a:avLst/>
            </a:prstGeom>
            <a:noFill/>
            <a:ln w="19050">
              <a:solidFill>
                <a:schemeClr val="bg1"/>
              </a:solidFill>
              <a:round/>
              <a:headEnd/>
              <a:tailEnd/>
            </a:ln>
          </p:spPr>
          <p:txBody>
            <a:bodyPr/>
            <a:lstStyle/>
            <a:p>
              <a:endParaRPr lang="cs-CZ"/>
            </a:p>
          </p:txBody>
        </p:sp>
        <p:sp>
          <p:nvSpPr>
            <p:cNvPr id="10325" name="Line 19"/>
            <p:cNvSpPr>
              <a:spLocks noChangeShapeType="1"/>
            </p:cNvSpPr>
            <p:nvPr/>
          </p:nvSpPr>
          <p:spPr bwMode="auto">
            <a:xfrm rot="2701015" flipH="1" flipV="1">
              <a:off x="686" y="1712"/>
              <a:ext cx="12" cy="18"/>
            </a:xfrm>
            <a:prstGeom prst="line">
              <a:avLst/>
            </a:prstGeom>
            <a:noFill/>
            <a:ln w="19050">
              <a:solidFill>
                <a:schemeClr val="bg1"/>
              </a:solidFill>
              <a:round/>
              <a:headEnd/>
              <a:tailEnd/>
            </a:ln>
          </p:spPr>
          <p:txBody>
            <a:bodyPr/>
            <a:lstStyle/>
            <a:p>
              <a:endParaRPr lang="cs-CZ"/>
            </a:p>
          </p:txBody>
        </p:sp>
        <p:sp>
          <p:nvSpPr>
            <p:cNvPr id="10326" name="Line 20"/>
            <p:cNvSpPr>
              <a:spLocks noChangeShapeType="1"/>
            </p:cNvSpPr>
            <p:nvPr/>
          </p:nvSpPr>
          <p:spPr bwMode="auto">
            <a:xfrm rot="-2700000" flipH="1" flipV="1">
              <a:off x="534" y="1806"/>
              <a:ext cx="12" cy="18"/>
            </a:xfrm>
            <a:prstGeom prst="line">
              <a:avLst/>
            </a:prstGeom>
            <a:noFill/>
            <a:ln w="19050">
              <a:solidFill>
                <a:schemeClr val="bg1"/>
              </a:solidFill>
              <a:round/>
              <a:headEnd/>
              <a:tailEnd/>
            </a:ln>
          </p:spPr>
          <p:txBody>
            <a:bodyPr/>
            <a:lstStyle/>
            <a:p>
              <a:endParaRPr lang="cs-CZ"/>
            </a:p>
          </p:txBody>
        </p:sp>
        <p:sp>
          <p:nvSpPr>
            <p:cNvPr id="10327" name="Line 21"/>
            <p:cNvSpPr>
              <a:spLocks noChangeShapeType="1"/>
            </p:cNvSpPr>
            <p:nvPr/>
          </p:nvSpPr>
          <p:spPr bwMode="auto">
            <a:xfrm rot="2658583" flipH="1" flipV="1">
              <a:off x="622" y="1918"/>
              <a:ext cx="12" cy="18"/>
            </a:xfrm>
            <a:prstGeom prst="line">
              <a:avLst/>
            </a:prstGeom>
            <a:noFill/>
            <a:ln w="19050">
              <a:solidFill>
                <a:schemeClr val="bg1"/>
              </a:solidFill>
              <a:round/>
              <a:headEnd/>
              <a:tailEnd/>
            </a:ln>
          </p:spPr>
          <p:txBody>
            <a:bodyPr/>
            <a:lstStyle/>
            <a:p>
              <a:endParaRPr lang="cs-CZ"/>
            </a:p>
          </p:txBody>
        </p:sp>
      </p:grpSp>
      <p:grpSp>
        <p:nvGrpSpPr>
          <p:cNvPr id="10249" name="Group 22"/>
          <p:cNvGrpSpPr>
            <a:grpSpLocks/>
          </p:cNvGrpSpPr>
          <p:nvPr/>
        </p:nvGrpSpPr>
        <p:grpSpPr bwMode="auto">
          <a:xfrm>
            <a:off x="1817688" y="3997325"/>
            <a:ext cx="368300" cy="350838"/>
            <a:chOff x="534" y="1715"/>
            <a:chExt cx="232" cy="221"/>
          </a:xfrm>
        </p:grpSpPr>
        <p:sp>
          <p:nvSpPr>
            <p:cNvPr id="10316" name="Oval 23"/>
            <p:cNvSpPr>
              <a:spLocks noChangeArrowheads="1"/>
            </p:cNvSpPr>
            <p:nvPr/>
          </p:nvSpPr>
          <p:spPr bwMode="auto">
            <a:xfrm>
              <a:off x="555" y="1728"/>
              <a:ext cx="186" cy="185"/>
            </a:xfrm>
            <a:prstGeom prst="ellipse">
              <a:avLst/>
            </a:prstGeom>
            <a:solidFill>
              <a:srgbClr val="800080">
                <a:alpha val="50195"/>
              </a:srgbClr>
            </a:solidFill>
            <a:ln w="19050">
              <a:solidFill>
                <a:schemeClr val="bg1"/>
              </a:solidFill>
              <a:round/>
              <a:headEnd/>
              <a:tailEnd/>
            </a:ln>
          </p:spPr>
          <p:txBody>
            <a:bodyPr wrap="none" anchor="ctr"/>
            <a:lstStyle/>
            <a:p>
              <a:endParaRPr lang="cs-CZ"/>
            </a:p>
          </p:txBody>
        </p:sp>
        <p:sp>
          <p:nvSpPr>
            <p:cNvPr id="10317" name="Line 24"/>
            <p:cNvSpPr>
              <a:spLocks noChangeShapeType="1"/>
            </p:cNvSpPr>
            <p:nvPr/>
          </p:nvSpPr>
          <p:spPr bwMode="auto">
            <a:xfrm flipH="1" flipV="1">
              <a:off x="576" y="1722"/>
              <a:ext cx="12" cy="18"/>
            </a:xfrm>
            <a:prstGeom prst="line">
              <a:avLst/>
            </a:prstGeom>
            <a:noFill/>
            <a:ln w="19050">
              <a:solidFill>
                <a:schemeClr val="bg1"/>
              </a:solidFill>
              <a:round/>
              <a:headEnd/>
              <a:tailEnd/>
            </a:ln>
          </p:spPr>
          <p:txBody>
            <a:bodyPr/>
            <a:lstStyle/>
            <a:p>
              <a:endParaRPr lang="cs-CZ"/>
            </a:p>
          </p:txBody>
        </p:sp>
        <p:sp>
          <p:nvSpPr>
            <p:cNvPr id="10318" name="Line 25"/>
            <p:cNvSpPr>
              <a:spLocks noChangeShapeType="1"/>
            </p:cNvSpPr>
            <p:nvPr/>
          </p:nvSpPr>
          <p:spPr bwMode="auto">
            <a:xfrm rot="-2055065" flipH="1" flipV="1">
              <a:off x="754" y="1834"/>
              <a:ext cx="12" cy="18"/>
            </a:xfrm>
            <a:prstGeom prst="line">
              <a:avLst/>
            </a:prstGeom>
            <a:noFill/>
            <a:ln w="19050">
              <a:solidFill>
                <a:schemeClr val="bg1"/>
              </a:solidFill>
              <a:round/>
              <a:headEnd/>
              <a:tailEnd/>
            </a:ln>
          </p:spPr>
          <p:txBody>
            <a:bodyPr/>
            <a:lstStyle/>
            <a:p>
              <a:endParaRPr lang="cs-CZ"/>
            </a:p>
          </p:txBody>
        </p:sp>
        <p:sp>
          <p:nvSpPr>
            <p:cNvPr id="10319" name="Line 26"/>
            <p:cNvSpPr>
              <a:spLocks noChangeShapeType="1"/>
            </p:cNvSpPr>
            <p:nvPr/>
          </p:nvSpPr>
          <p:spPr bwMode="auto">
            <a:xfrm rot="2701015" flipH="1" flipV="1">
              <a:off x="686" y="1712"/>
              <a:ext cx="12" cy="18"/>
            </a:xfrm>
            <a:prstGeom prst="line">
              <a:avLst/>
            </a:prstGeom>
            <a:noFill/>
            <a:ln w="19050">
              <a:solidFill>
                <a:schemeClr val="bg1"/>
              </a:solidFill>
              <a:round/>
              <a:headEnd/>
              <a:tailEnd/>
            </a:ln>
          </p:spPr>
          <p:txBody>
            <a:bodyPr/>
            <a:lstStyle/>
            <a:p>
              <a:endParaRPr lang="cs-CZ"/>
            </a:p>
          </p:txBody>
        </p:sp>
        <p:sp>
          <p:nvSpPr>
            <p:cNvPr id="10320" name="Line 27"/>
            <p:cNvSpPr>
              <a:spLocks noChangeShapeType="1"/>
            </p:cNvSpPr>
            <p:nvPr/>
          </p:nvSpPr>
          <p:spPr bwMode="auto">
            <a:xfrm rot="-2700000" flipH="1" flipV="1">
              <a:off x="534" y="1806"/>
              <a:ext cx="12" cy="18"/>
            </a:xfrm>
            <a:prstGeom prst="line">
              <a:avLst/>
            </a:prstGeom>
            <a:noFill/>
            <a:ln w="19050">
              <a:solidFill>
                <a:schemeClr val="bg1"/>
              </a:solidFill>
              <a:round/>
              <a:headEnd/>
              <a:tailEnd/>
            </a:ln>
          </p:spPr>
          <p:txBody>
            <a:bodyPr/>
            <a:lstStyle/>
            <a:p>
              <a:endParaRPr lang="cs-CZ"/>
            </a:p>
          </p:txBody>
        </p:sp>
        <p:sp>
          <p:nvSpPr>
            <p:cNvPr id="10321" name="Line 28"/>
            <p:cNvSpPr>
              <a:spLocks noChangeShapeType="1"/>
            </p:cNvSpPr>
            <p:nvPr/>
          </p:nvSpPr>
          <p:spPr bwMode="auto">
            <a:xfrm rot="2658583" flipH="1" flipV="1">
              <a:off x="622" y="1918"/>
              <a:ext cx="12" cy="18"/>
            </a:xfrm>
            <a:prstGeom prst="line">
              <a:avLst/>
            </a:prstGeom>
            <a:noFill/>
            <a:ln w="19050">
              <a:solidFill>
                <a:schemeClr val="bg1"/>
              </a:solidFill>
              <a:round/>
              <a:headEnd/>
              <a:tailEnd/>
            </a:ln>
          </p:spPr>
          <p:txBody>
            <a:bodyPr/>
            <a:lstStyle/>
            <a:p>
              <a:endParaRPr lang="cs-CZ"/>
            </a:p>
          </p:txBody>
        </p:sp>
      </p:grpSp>
      <p:sp>
        <p:nvSpPr>
          <p:cNvPr id="10250" name="Oval 29"/>
          <p:cNvSpPr>
            <a:spLocks noChangeArrowheads="1"/>
          </p:cNvSpPr>
          <p:nvPr/>
        </p:nvSpPr>
        <p:spPr bwMode="auto">
          <a:xfrm>
            <a:off x="3206750" y="3238500"/>
            <a:ext cx="1871663" cy="1128713"/>
          </a:xfrm>
          <a:prstGeom prst="ellipse">
            <a:avLst/>
          </a:prstGeom>
          <a:solidFill>
            <a:schemeClr val="accent1"/>
          </a:solidFill>
          <a:ln w="9525">
            <a:solidFill>
              <a:schemeClr val="bg1"/>
            </a:solidFill>
            <a:round/>
            <a:headEnd/>
            <a:tailEnd/>
          </a:ln>
        </p:spPr>
        <p:txBody>
          <a:bodyPr wrap="none" anchor="ctr"/>
          <a:lstStyle/>
          <a:p>
            <a:endParaRPr lang="cs-CZ"/>
          </a:p>
        </p:txBody>
      </p:sp>
      <p:sp>
        <p:nvSpPr>
          <p:cNvPr id="10251" name="Oval 30"/>
          <p:cNvSpPr>
            <a:spLocks noChangeArrowheads="1"/>
          </p:cNvSpPr>
          <p:nvPr/>
        </p:nvSpPr>
        <p:spPr bwMode="auto">
          <a:xfrm>
            <a:off x="3521075" y="3495675"/>
            <a:ext cx="203200" cy="561975"/>
          </a:xfrm>
          <a:prstGeom prst="ellipse">
            <a:avLst/>
          </a:prstGeom>
          <a:solidFill>
            <a:srgbClr val="FFCC99">
              <a:alpha val="50195"/>
            </a:srgbClr>
          </a:solidFill>
          <a:ln w="9525">
            <a:solidFill>
              <a:schemeClr val="accent2"/>
            </a:solidFill>
            <a:round/>
            <a:headEnd/>
            <a:tailEnd/>
          </a:ln>
        </p:spPr>
        <p:txBody>
          <a:bodyPr wrap="none" anchor="ctr"/>
          <a:lstStyle/>
          <a:p>
            <a:endParaRPr lang="cs-CZ"/>
          </a:p>
        </p:txBody>
      </p:sp>
      <p:sp>
        <p:nvSpPr>
          <p:cNvPr id="10252" name="Line 31"/>
          <p:cNvSpPr>
            <a:spLocks noChangeShapeType="1"/>
          </p:cNvSpPr>
          <p:nvPr/>
        </p:nvSpPr>
        <p:spPr bwMode="auto">
          <a:xfrm flipH="1">
            <a:off x="3086100" y="3810000"/>
            <a:ext cx="114300" cy="0"/>
          </a:xfrm>
          <a:prstGeom prst="line">
            <a:avLst/>
          </a:prstGeom>
          <a:noFill/>
          <a:ln w="31750">
            <a:solidFill>
              <a:schemeClr val="bg1"/>
            </a:solidFill>
            <a:round/>
            <a:headEnd/>
            <a:tailEnd/>
          </a:ln>
        </p:spPr>
        <p:txBody>
          <a:bodyPr/>
          <a:lstStyle/>
          <a:p>
            <a:endParaRPr lang="cs-CZ"/>
          </a:p>
        </p:txBody>
      </p:sp>
      <p:grpSp>
        <p:nvGrpSpPr>
          <p:cNvPr id="10253" name="Group 32"/>
          <p:cNvGrpSpPr>
            <a:grpSpLocks/>
          </p:cNvGrpSpPr>
          <p:nvPr/>
        </p:nvGrpSpPr>
        <p:grpSpPr bwMode="auto">
          <a:xfrm>
            <a:off x="3040063" y="3722688"/>
            <a:ext cx="9525" cy="182562"/>
            <a:chOff x="2233" y="2549"/>
            <a:chExt cx="6" cy="115"/>
          </a:xfrm>
        </p:grpSpPr>
        <p:sp>
          <p:nvSpPr>
            <p:cNvPr id="10314" name="Line 33"/>
            <p:cNvSpPr>
              <a:spLocks noChangeShapeType="1"/>
            </p:cNvSpPr>
            <p:nvPr/>
          </p:nvSpPr>
          <p:spPr bwMode="auto">
            <a:xfrm rot="2795468" flipH="1">
              <a:off x="2200" y="2584"/>
              <a:ext cx="72" cy="1"/>
            </a:xfrm>
            <a:prstGeom prst="line">
              <a:avLst/>
            </a:prstGeom>
            <a:noFill/>
            <a:ln w="31750">
              <a:solidFill>
                <a:schemeClr val="bg1"/>
              </a:solidFill>
              <a:round/>
              <a:headEnd/>
              <a:tailEnd/>
            </a:ln>
          </p:spPr>
          <p:txBody>
            <a:bodyPr/>
            <a:lstStyle/>
            <a:p>
              <a:endParaRPr lang="cs-CZ"/>
            </a:p>
          </p:txBody>
        </p:sp>
        <p:sp>
          <p:nvSpPr>
            <p:cNvPr id="10315" name="Line 34"/>
            <p:cNvSpPr>
              <a:spLocks noChangeShapeType="1"/>
            </p:cNvSpPr>
            <p:nvPr/>
          </p:nvSpPr>
          <p:spPr bwMode="auto">
            <a:xfrm rot="18629574" flipH="1">
              <a:off x="2201" y="2626"/>
              <a:ext cx="70" cy="6"/>
            </a:xfrm>
            <a:prstGeom prst="line">
              <a:avLst/>
            </a:prstGeom>
            <a:noFill/>
            <a:ln w="31750">
              <a:solidFill>
                <a:schemeClr val="bg1"/>
              </a:solidFill>
              <a:round/>
              <a:headEnd/>
              <a:tailEnd/>
            </a:ln>
          </p:spPr>
          <p:txBody>
            <a:bodyPr/>
            <a:lstStyle/>
            <a:p>
              <a:endParaRPr lang="cs-CZ"/>
            </a:p>
          </p:txBody>
        </p:sp>
      </p:grpSp>
      <p:sp>
        <p:nvSpPr>
          <p:cNvPr id="10254" name="Oval 35"/>
          <p:cNvSpPr>
            <a:spLocks noChangeArrowheads="1"/>
          </p:cNvSpPr>
          <p:nvPr/>
        </p:nvSpPr>
        <p:spPr bwMode="auto">
          <a:xfrm>
            <a:off x="3971925" y="3606800"/>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55" name="Oval 36"/>
          <p:cNvSpPr>
            <a:spLocks noChangeArrowheads="1"/>
          </p:cNvSpPr>
          <p:nvPr/>
        </p:nvSpPr>
        <p:spPr bwMode="auto">
          <a:xfrm>
            <a:off x="4187825" y="3822700"/>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56" name="Oval 37"/>
          <p:cNvSpPr>
            <a:spLocks noChangeArrowheads="1"/>
          </p:cNvSpPr>
          <p:nvPr/>
        </p:nvSpPr>
        <p:spPr bwMode="auto">
          <a:xfrm>
            <a:off x="4403725" y="4038600"/>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57" name="Oval 38"/>
          <p:cNvSpPr>
            <a:spLocks noChangeArrowheads="1"/>
          </p:cNvSpPr>
          <p:nvPr/>
        </p:nvSpPr>
        <p:spPr bwMode="auto">
          <a:xfrm>
            <a:off x="4619625" y="4254500"/>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58" name="Oval 39"/>
          <p:cNvSpPr>
            <a:spLocks noChangeArrowheads="1"/>
          </p:cNvSpPr>
          <p:nvPr/>
        </p:nvSpPr>
        <p:spPr bwMode="auto">
          <a:xfrm>
            <a:off x="4160838" y="357505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59" name="Oval 40"/>
          <p:cNvSpPr>
            <a:spLocks noChangeArrowheads="1"/>
          </p:cNvSpPr>
          <p:nvPr/>
        </p:nvSpPr>
        <p:spPr bwMode="auto">
          <a:xfrm>
            <a:off x="4338638" y="37338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60" name="Oval 41"/>
          <p:cNvSpPr>
            <a:spLocks noChangeArrowheads="1"/>
          </p:cNvSpPr>
          <p:nvPr/>
        </p:nvSpPr>
        <p:spPr bwMode="auto">
          <a:xfrm>
            <a:off x="4592638" y="400685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61" name="Oval 42"/>
          <p:cNvSpPr>
            <a:spLocks noChangeArrowheads="1"/>
          </p:cNvSpPr>
          <p:nvPr/>
        </p:nvSpPr>
        <p:spPr bwMode="auto">
          <a:xfrm>
            <a:off x="4554538" y="39497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62" name="Oval 43"/>
          <p:cNvSpPr>
            <a:spLocks noChangeArrowheads="1"/>
          </p:cNvSpPr>
          <p:nvPr/>
        </p:nvSpPr>
        <p:spPr bwMode="auto">
          <a:xfrm>
            <a:off x="4770438" y="37465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63" name="Oval 44"/>
          <p:cNvSpPr>
            <a:spLocks noChangeArrowheads="1"/>
          </p:cNvSpPr>
          <p:nvPr/>
        </p:nvSpPr>
        <p:spPr bwMode="auto">
          <a:xfrm>
            <a:off x="4776788" y="39624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64" name="Oval 45"/>
          <p:cNvSpPr>
            <a:spLocks noChangeArrowheads="1"/>
          </p:cNvSpPr>
          <p:nvPr/>
        </p:nvSpPr>
        <p:spPr bwMode="auto">
          <a:xfrm>
            <a:off x="4992688" y="37973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65" name="Oval 46"/>
          <p:cNvSpPr>
            <a:spLocks noChangeArrowheads="1"/>
          </p:cNvSpPr>
          <p:nvPr/>
        </p:nvSpPr>
        <p:spPr bwMode="auto">
          <a:xfrm>
            <a:off x="3846513" y="3449638"/>
            <a:ext cx="17462" cy="17462"/>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66" name="Oval 47"/>
          <p:cNvSpPr>
            <a:spLocks noChangeArrowheads="1"/>
          </p:cNvSpPr>
          <p:nvPr/>
        </p:nvSpPr>
        <p:spPr bwMode="auto">
          <a:xfrm>
            <a:off x="3856038" y="395605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67" name="Oval 48"/>
          <p:cNvSpPr>
            <a:spLocks noChangeArrowheads="1"/>
          </p:cNvSpPr>
          <p:nvPr/>
        </p:nvSpPr>
        <p:spPr bwMode="auto">
          <a:xfrm>
            <a:off x="3913188" y="37846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68" name="Oval 49"/>
          <p:cNvSpPr>
            <a:spLocks noChangeArrowheads="1"/>
          </p:cNvSpPr>
          <p:nvPr/>
        </p:nvSpPr>
        <p:spPr bwMode="auto">
          <a:xfrm>
            <a:off x="4027488" y="40798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69" name="Oval 50"/>
          <p:cNvSpPr>
            <a:spLocks noChangeArrowheads="1"/>
          </p:cNvSpPr>
          <p:nvPr/>
        </p:nvSpPr>
        <p:spPr bwMode="auto">
          <a:xfrm>
            <a:off x="3770313" y="41656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70" name="Oval 51"/>
          <p:cNvSpPr>
            <a:spLocks noChangeArrowheads="1"/>
          </p:cNvSpPr>
          <p:nvPr/>
        </p:nvSpPr>
        <p:spPr bwMode="auto">
          <a:xfrm>
            <a:off x="4113213" y="425132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71" name="Oval 52"/>
          <p:cNvSpPr>
            <a:spLocks noChangeArrowheads="1"/>
          </p:cNvSpPr>
          <p:nvPr/>
        </p:nvSpPr>
        <p:spPr bwMode="auto">
          <a:xfrm>
            <a:off x="4598988" y="34671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72" name="Oval 53"/>
          <p:cNvSpPr>
            <a:spLocks noChangeArrowheads="1"/>
          </p:cNvSpPr>
          <p:nvPr/>
        </p:nvSpPr>
        <p:spPr bwMode="auto">
          <a:xfrm>
            <a:off x="4522788" y="36322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73" name="Oval 54"/>
          <p:cNvSpPr>
            <a:spLocks noChangeArrowheads="1"/>
          </p:cNvSpPr>
          <p:nvPr/>
        </p:nvSpPr>
        <p:spPr bwMode="auto">
          <a:xfrm>
            <a:off x="4246563" y="34671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74" name="Oval 55"/>
          <p:cNvSpPr>
            <a:spLocks noChangeArrowheads="1"/>
          </p:cNvSpPr>
          <p:nvPr/>
        </p:nvSpPr>
        <p:spPr bwMode="auto">
          <a:xfrm>
            <a:off x="4065588" y="33178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75" name="Oval 56"/>
          <p:cNvSpPr>
            <a:spLocks noChangeArrowheads="1"/>
          </p:cNvSpPr>
          <p:nvPr/>
        </p:nvSpPr>
        <p:spPr bwMode="auto">
          <a:xfrm>
            <a:off x="3541713" y="40894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76" name="Oval 57"/>
          <p:cNvSpPr>
            <a:spLocks noChangeArrowheads="1"/>
          </p:cNvSpPr>
          <p:nvPr/>
        </p:nvSpPr>
        <p:spPr bwMode="auto">
          <a:xfrm>
            <a:off x="3436938" y="39370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77" name="Oval 58"/>
          <p:cNvSpPr>
            <a:spLocks noChangeArrowheads="1"/>
          </p:cNvSpPr>
          <p:nvPr/>
        </p:nvSpPr>
        <p:spPr bwMode="auto">
          <a:xfrm>
            <a:off x="3370263" y="383222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78" name="Oval 59"/>
          <p:cNvSpPr>
            <a:spLocks noChangeArrowheads="1"/>
          </p:cNvSpPr>
          <p:nvPr/>
        </p:nvSpPr>
        <p:spPr bwMode="auto">
          <a:xfrm>
            <a:off x="4379913" y="3449638"/>
            <a:ext cx="17462" cy="17462"/>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79" name="Oval 60"/>
          <p:cNvSpPr>
            <a:spLocks noChangeArrowheads="1"/>
          </p:cNvSpPr>
          <p:nvPr/>
        </p:nvSpPr>
        <p:spPr bwMode="auto">
          <a:xfrm>
            <a:off x="4608513" y="379412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80" name="Oval 61"/>
          <p:cNvSpPr>
            <a:spLocks noChangeArrowheads="1"/>
          </p:cNvSpPr>
          <p:nvPr/>
        </p:nvSpPr>
        <p:spPr bwMode="auto">
          <a:xfrm>
            <a:off x="3408363" y="361315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81" name="Oval 62"/>
          <p:cNvSpPr>
            <a:spLocks noChangeArrowheads="1"/>
          </p:cNvSpPr>
          <p:nvPr/>
        </p:nvSpPr>
        <p:spPr bwMode="auto">
          <a:xfrm>
            <a:off x="4713288" y="34671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82" name="Oval 63"/>
          <p:cNvSpPr>
            <a:spLocks noChangeArrowheads="1"/>
          </p:cNvSpPr>
          <p:nvPr/>
        </p:nvSpPr>
        <p:spPr bwMode="auto">
          <a:xfrm>
            <a:off x="3703638" y="3449638"/>
            <a:ext cx="17462" cy="17462"/>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83" name="Oval 64"/>
          <p:cNvSpPr>
            <a:spLocks noChangeArrowheads="1"/>
          </p:cNvSpPr>
          <p:nvPr/>
        </p:nvSpPr>
        <p:spPr bwMode="auto">
          <a:xfrm>
            <a:off x="4751388" y="35845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84" name="Oval 65"/>
          <p:cNvSpPr>
            <a:spLocks noChangeArrowheads="1"/>
          </p:cNvSpPr>
          <p:nvPr/>
        </p:nvSpPr>
        <p:spPr bwMode="auto">
          <a:xfrm>
            <a:off x="4370388" y="35845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85" name="Oval 66"/>
          <p:cNvSpPr>
            <a:spLocks noChangeArrowheads="1"/>
          </p:cNvSpPr>
          <p:nvPr/>
        </p:nvSpPr>
        <p:spPr bwMode="auto">
          <a:xfrm>
            <a:off x="4229100" y="4070350"/>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86" name="Oval 67"/>
          <p:cNvSpPr>
            <a:spLocks noChangeArrowheads="1"/>
          </p:cNvSpPr>
          <p:nvPr/>
        </p:nvSpPr>
        <p:spPr bwMode="auto">
          <a:xfrm>
            <a:off x="4075113" y="391795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87" name="Oval 68"/>
          <p:cNvSpPr>
            <a:spLocks noChangeArrowheads="1"/>
          </p:cNvSpPr>
          <p:nvPr/>
        </p:nvSpPr>
        <p:spPr bwMode="auto">
          <a:xfrm>
            <a:off x="3951288" y="42037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88" name="Oval 69"/>
          <p:cNvSpPr>
            <a:spLocks noChangeArrowheads="1"/>
          </p:cNvSpPr>
          <p:nvPr/>
        </p:nvSpPr>
        <p:spPr bwMode="auto">
          <a:xfrm>
            <a:off x="3903663" y="407035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89" name="Oval 70"/>
          <p:cNvSpPr>
            <a:spLocks noChangeArrowheads="1"/>
          </p:cNvSpPr>
          <p:nvPr/>
        </p:nvSpPr>
        <p:spPr bwMode="auto">
          <a:xfrm>
            <a:off x="3789363" y="35845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90" name="Oval 71"/>
          <p:cNvSpPr>
            <a:spLocks noChangeArrowheads="1"/>
          </p:cNvSpPr>
          <p:nvPr/>
        </p:nvSpPr>
        <p:spPr bwMode="auto">
          <a:xfrm>
            <a:off x="4370388" y="42322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91" name="Oval 72"/>
          <p:cNvSpPr>
            <a:spLocks noChangeArrowheads="1"/>
          </p:cNvSpPr>
          <p:nvPr/>
        </p:nvSpPr>
        <p:spPr bwMode="auto">
          <a:xfrm>
            <a:off x="4229100" y="4194175"/>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92" name="Oval 73"/>
          <p:cNvSpPr>
            <a:spLocks noChangeArrowheads="1"/>
          </p:cNvSpPr>
          <p:nvPr/>
        </p:nvSpPr>
        <p:spPr bwMode="auto">
          <a:xfrm>
            <a:off x="4229100" y="4137025"/>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93" name="Oval 74"/>
          <p:cNvSpPr>
            <a:spLocks noChangeArrowheads="1"/>
          </p:cNvSpPr>
          <p:nvPr/>
        </p:nvSpPr>
        <p:spPr bwMode="auto">
          <a:xfrm>
            <a:off x="4229100" y="4213225"/>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94" name="Oval 75"/>
          <p:cNvSpPr>
            <a:spLocks noChangeArrowheads="1"/>
          </p:cNvSpPr>
          <p:nvPr/>
        </p:nvSpPr>
        <p:spPr bwMode="auto">
          <a:xfrm>
            <a:off x="3779838" y="40513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95" name="Oval 76"/>
          <p:cNvSpPr>
            <a:spLocks noChangeArrowheads="1"/>
          </p:cNvSpPr>
          <p:nvPr/>
        </p:nvSpPr>
        <p:spPr bwMode="auto">
          <a:xfrm>
            <a:off x="4246563" y="39370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96" name="Oval 77"/>
          <p:cNvSpPr>
            <a:spLocks noChangeArrowheads="1"/>
          </p:cNvSpPr>
          <p:nvPr/>
        </p:nvSpPr>
        <p:spPr bwMode="auto">
          <a:xfrm>
            <a:off x="4398963" y="379412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97" name="Oval 78"/>
          <p:cNvSpPr>
            <a:spLocks noChangeArrowheads="1"/>
          </p:cNvSpPr>
          <p:nvPr/>
        </p:nvSpPr>
        <p:spPr bwMode="auto">
          <a:xfrm>
            <a:off x="4360863" y="38893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98" name="Oval 79"/>
          <p:cNvSpPr>
            <a:spLocks noChangeArrowheads="1"/>
          </p:cNvSpPr>
          <p:nvPr/>
        </p:nvSpPr>
        <p:spPr bwMode="auto">
          <a:xfrm>
            <a:off x="4598988" y="40894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299" name="Oval 80"/>
          <p:cNvSpPr>
            <a:spLocks noChangeArrowheads="1"/>
          </p:cNvSpPr>
          <p:nvPr/>
        </p:nvSpPr>
        <p:spPr bwMode="auto">
          <a:xfrm>
            <a:off x="4465638" y="41179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300" name="Oval 81"/>
          <p:cNvSpPr>
            <a:spLocks noChangeArrowheads="1"/>
          </p:cNvSpPr>
          <p:nvPr/>
        </p:nvSpPr>
        <p:spPr bwMode="auto">
          <a:xfrm>
            <a:off x="4008438" y="37084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301" name="Oval 82"/>
          <p:cNvSpPr>
            <a:spLocks noChangeArrowheads="1"/>
          </p:cNvSpPr>
          <p:nvPr/>
        </p:nvSpPr>
        <p:spPr bwMode="auto">
          <a:xfrm>
            <a:off x="3903663" y="3316288"/>
            <a:ext cx="17462" cy="17462"/>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302" name="Oval 83"/>
          <p:cNvSpPr>
            <a:spLocks noChangeArrowheads="1"/>
          </p:cNvSpPr>
          <p:nvPr/>
        </p:nvSpPr>
        <p:spPr bwMode="auto">
          <a:xfrm>
            <a:off x="4084638" y="3449638"/>
            <a:ext cx="17462" cy="17462"/>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303" name="Oval 84"/>
          <p:cNvSpPr>
            <a:spLocks noChangeArrowheads="1"/>
          </p:cNvSpPr>
          <p:nvPr/>
        </p:nvSpPr>
        <p:spPr bwMode="auto">
          <a:xfrm>
            <a:off x="3808413" y="37369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10304" name="AutoShape 85"/>
          <p:cNvSpPr>
            <a:spLocks noChangeArrowheads="1"/>
          </p:cNvSpPr>
          <p:nvPr/>
        </p:nvSpPr>
        <p:spPr bwMode="auto">
          <a:xfrm>
            <a:off x="5257800" y="3638550"/>
            <a:ext cx="647700" cy="266700"/>
          </a:xfrm>
          <a:prstGeom prst="rightArrow">
            <a:avLst>
              <a:gd name="adj1" fmla="val 50000"/>
              <a:gd name="adj2" fmla="val 60714"/>
            </a:avLst>
          </a:prstGeom>
          <a:solidFill>
            <a:schemeClr val="tx1"/>
          </a:solidFill>
          <a:ln w="25400">
            <a:solidFill>
              <a:schemeClr val="tx1"/>
            </a:solidFill>
            <a:miter lim="800000"/>
            <a:headEnd/>
            <a:tailEnd/>
          </a:ln>
        </p:spPr>
        <p:txBody>
          <a:bodyPr wrap="none" anchor="ctr"/>
          <a:lstStyle/>
          <a:p>
            <a:endParaRPr lang="cs-CZ"/>
          </a:p>
        </p:txBody>
      </p:sp>
      <p:sp>
        <p:nvSpPr>
          <p:cNvPr id="10305" name="Text Box 86"/>
          <p:cNvSpPr txBox="1">
            <a:spLocks noChangeArrowheads="1"/>
          </p:cNvSpPr>
          <p:nvPr/>
        </p:nvSpPr>
        <p:spPr bwMode="auto">
          <a:xfrm>
            <a:off x="2019300" y="3429000"/>
            <a:ext cx="1047750" cy="762000"/>
          </a:xfrm>
          <a:prstGeom prst="rect">
            <a:avLst/>
          </a:prstGeom>
          <a:noFill/>
          <a:ln w="9525">
            <a:noFill/>
            <a:miter lim="800000"/>
            <a:headEnd/>
            <a:tailEnd/>
          </a:ln>
        </p:spPr>
        <p:txBody>
          <a:bodyPr>
            <a:spAutoFit/>
          </a:bodyPr>
          <a:lstStyle/>
          <a:p>
            <a:pPr algn="ctr" eaLnBrk="1" hangingPunct="1">
              <a:spcBef>
                <a:spcPct val="50000"/>
              </a:spcBef>
            </a:pPr>
            <a:r>
              <a:rPr lang="en-GB" sz="4400" b="1">
                <a:latin typeface="Arial" pitchFamily="34" charset="0"/>
              </a:rPr>
              <a:t>+</a:t>
            </a:r>
            <a:endParaRPr lang="en-US" sz="4400" b="1">
              <a:latin typeface="Arial" pitchFamily="34" charset="0"/>
            </a:endParaRPr>
          </a:p>
        </p:txBody>
      </p:sp>
      <p:grpSp>
        <p:nvGrpSpPr>
          <p:cNvPr id="10306" name="Group 87"/>
          <p:cNvGrpSpPr>
            <a:grpSpLocks/>
          </p:cNvGrpSpPr>
          <p:nvPr/>
        </p:nvGrpSpPr>
        <p:grpSpPr bwMode="auto">
          <a:xfrm rot="-1876612">
            <a:off x="3113088" y="3938588"/>
            <a:ext cx="160337" cy="182562"/>
            <a:chOff x="1970" y="2481"/>
            <a:chExt cx="101" cy="115"/>
          </a:xfrm>
        </p:grpSpPr>
        <p:sp>
          <p:nvSpPr>
            <p:cNvPr id="10310" name="Line 88"/>
            <p:cNvSpPr>
              <a:spLocks noChangeShapeType="1"/>
            </p:cNvSpPr>
            <p:nvPr/>
          </p:nvSpPr>
          <p:spPr bwMode="auto">
            <a:xfrm flipH="1">
              <a:off x="1999" y="2536"/>
              <a:ext cx="72" cy="0"/>
            </a:xfrm>
            <a:prstGeom prst="line">
              <a:avLst/>
            </a:prstGeom>
            <a:noFill/>
            <a:ln w="31750">
              <a:solidFill>
                <a:schemeClr val="bg1"/>
              </a:solidFill>
              <a:round/>
              <a:headEnd/>
              <a:tailEnd/>
            </a:ln>
          </p:spPr>
          <p:txBody>
            <a:bodyPr/>
            <a:lstStyle/>
            <a:p>
              <a:endParaRPr lang="cs-CZ"/>
            </a:p>
          </p:txBody>
        </p:sp>
        <p:grpSp>
          <p:nvGrpSpPr>
            <p:cNvPr id="10311" name="Group 89"/>
            <p:cNvGrpSpPr>
              <a:grpSpLocks/>
            </p:cNvGrpSpPr>
            <p:nvPr/>
          </p:nvGrpSpPr>
          <p:grpSpPr bwMode="auto">
            <a:xfrm>
              <a:off x="1970" y="2481"/>
              <a:ext cx="6" cy="115"/>
              <a:chOff x="2233" y="2549"/>
              <a:chExt cx="6" cy="115"/>
            </a:xfrm>
          </p:grpSpPr>
          <p:sp>
            <p:nvSpPr>
              <p:cNvPr id="10312" name="Line 90"/>
              <p:cNvSpPr>
                <a:spLocks noChangeShapeType="1"/>
              </p:cNvSpPr>
              <p:nvPr/>
            </p:nvSpPr>
            <p:spPr bwMode="auto">
              <a:xfrm rot="2795468" flipH="1">
                <a:off x="2200" y="2584"/>
                <a:ext cx="72" cy="1"/>
              </a:xfrm>
              <a:prstGeom prst="line">
                <a:avLst/>
              </a:prstGeom>
              <a:noFill/>
              <a:ln w="31750">
                <a:solidFill>
                  <a:schemeClr val="bg1"/>
                </a:solidFill>
                <a:round/>
                <a:headEnd/>
                <a:tailEnd/>
              </a:ln>
            </p:spPr>
            <p:txBody>
              <a:bodyPr/>
              <a:lstStyle/>
              <a:p>
                <a:endParaRPr lang="cs-CZ"/>
              </a:p>
            </p:txBody>
          </p:sp>
          <p:sp>
            <p:nvSpPr>
              <p:cNvPr id="10313" name="Line 91"/>
              <p:cNvSpPr>
                <a:spLocks noChangeShapeType="1"/>
              </p:cNvSpPr>
              <p:nvPr/>
            </p:nvSpPr>
            <p:spPr bwMode="auto">
              <a:xfrm rot="18629574" flipH="1">
                <a:off x="2201" y="2626"/>
                <a:ext cx="70" cy="6"/>
              </a:xfrm>
              <a:prstGeom prst="line">
                <a:avLst/>
              </a:prstGeom>
              <a:noFill/>
              <a:ln w="31750">
                <a:solidFill>
                  <a:schemeClr val="bg1"/>
                </a:solidFill>
                <a:round/>
                <a:headEnd/>
                <a:tailEnd/>
              </a:ln>
            </p:spPr>
            <p:txBody>
              <a:bodyPr/>
              <a:lstStyle/>
              <a:p>
                <a:endParaRPr lang="cs-CZ"/>
              </a:p>
            </p:txBody>
          </p:sp>
        </p:grpSp>
      </p:grpSp>
      <p:pic>
        <p:nvPicPr>
          <p:cNvPr id="10307" name="Picture 92" descr="cap011"/>
          <p:cNvPicPr>
            <a:picLocks noChangeAspect="1" noChangeArrowheads="1"/>
          </p:cNvPicPr>
          <p:nvPr/>
        </p:nvPicPr>
        <p:blipFill>
          <a:blip r:embed="rId3"/>
          <a:srcRect/>
          <a:stretch>
            <a:fillRect/>
          </a:stretch>
        </p:blipFill>
        <p:spPr bwMode="auto">
          <a:xfrm>
            <a:off x="6342063" y="3149600"/>
            <a:ext cx="2179637" cy="1549400"/>
          </a:xfrm>
          <a:prstGeom prst="rect">
            <a:avLst/>
          </a:prstGeom>
          <a:noFill/>
          <a:ln w="9525">
            <a:noFill/>
            <a:miter lim="800000"/>
            <a:headEnd/>
            <a:tailEnd/>
          </a:ln>
        </p:spPr>
      </p:pic>
      <p:pic>
        <p:nvPicPr>
          <p:cNvPr id="10308" name="Picture 93" descr="cap037"/>
          <p:cNvPicPr>
            <a:picLocks noChangeAspect="1" noChangeArrowheads="1"/>
          </p:cNvPicPr>
          <p:nvPr/>
        </p:nvPicPr>
        <p:blipFill>
          <a:blip r:embed="rId4"/>
          <a:srcRect/>
          <a:stretch>
            <a:fillRect/>
          </a:stretch>
        </p:blipFill>
        <p:spPr bwMode="auto">
          <a:xfrm>
            <a:off x="152400" y="3124200"/>
            <a:ext cx="2100263" cy="1574800"/>
          </a:xfrm>
          <a:prstGeom prst="rect">
            <a:avLst/>
          </a:prstGeom>
          <a:noFill/>
          <a:ln w="9525">
            <a:noFill/>
            <a:miter lim="800000"/>
            <a:headEnd/>
            <a:tailEnd/>
          </a:ln>
        </p:spPr>
      </p:pic>
      <p:pic>
        <p:nvPicPr>
          <p:cNvPr id="10309" name="Picture 94" descr="cap031"/>
          <p:cNvPicPr>
            <a:picLocks noChangeAspect="1" noChangeArrowheads="1"/>
          </p:cNvPicPr>
          <p:nvPr/>
        </p:nvPicPr>
        <p:blipFill>
          <a:blip r:embed="rId5"/>
          <a:srcRect/>
          <a:stretch>
            <a:fillRect/>
          </a:stretch>
        </p:blipFill>
        <p:spPr bwMode="auto">
          <a:xfrm>
            <a:off x="2928938" y="3152775"/>
            <a:ext cx="2163762" cy="1546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Freeform 2"/>
          <p:cNvSpPr>
            <a:spLocks noChangeAspect="1"/>
          </p:cNvSpPr>
          <p:nvPr/>
        </p:nvSpPr>
        <p:spPr bwMode="auto">
          <a:xfrm>
            <a:off x="5661025" y="3138488"/>
            <a:ext cx="839788" cy="839787"/>
          </a:xfrm>
          <a:custGeom>
            <a:avLst/>
            <a:gdLst>
              <a:gd name="T0" fmla="*/ 189866442 w 1988"/>
              <a:gd name="T1" fmla="*/ 19854220 h 1768"/>
              <a:gd name="T2" fmla="*/ 197718120 w 1988"/>
              <a:gd name="T3" fmla="*/ 12634805 h 1768"/>
              <a:gd name="T4" fmla="*/ 216990151 w 1988"/>
              <a:gd name="T5" fmla="*/ 2707458 h 1768"/>
              <a:gd name="T6" fmla="*/ 225555786 w 1988"/>
              <a:gd name="T7" fmla="*/ 0 h 1768"/>
              <a:gd name="T8" fmla="*/ 264813753 w 1988"/>
              <a:gd name="T9" fmla="*/ 9927347 h 1768"/>
              <a:gd name="T10" fmla="*/ 287654883 w 1988"/>
              <a:gd name="T11" fmla="*/ 27074106 h 1768"/>
              <a:gd name="T12" fmla="*/ 328340658 w 1988"/>
              <a:gd name="T13" fmla="*/ 101077012 h 1768"/>
              <a:gd name="T14" fmla="*/ 344757496 w 1988"/>
              <a:gd name="T15" fmla="*/ 131761083 h 1768"/>
              <a:gd name="T16" fmla="*/ 353323078 w 1988"/>
              <a:gd name="T17" fmla="*/ 173274479 h 1768"/>
              <a:gd name="T18" fmla="*/ 346898786 w 1988"/>
              <a:gd name="T19" fmla="*/ 245472392 h 1768"/>
              <a:gd name="T20" fmla="*/ 333337142 w 1988"/>
              <a:gd name="T21" fmla="*/ 282473893 h 1768"/>
              <a:gd name="T22" fmla="*/ 320488980 w 1988"/>
              <a:gd name="T23" fmla="*/ 301425619 h 1768"/>
              <a:gd name="T24" fmla="*/ 286940979 w 1988"/>
              <a:gd name="T25" fmla="*/ 314962906 h 1768"/>
              <a:gd name="T26" fmla="*/ 269096333 w 1988"/>
              <a:gd name="T27" fmla="*/ 327597232 h 1768"/>
              <a:gd name="T28" fmla="*/ 251965591 w 1988"/>
              <a:gd name="T29" fmla="*/ 337524576 h 1768"/>
              <a:gd name="T30" fmla="*/ 216990151 w 1988"/>
              <a:gd name="T31" fmla="*/ 349256891 h 1768"/>
              <a:gd name="T32" fmla="*/ 176304376 w 1988"/>
              <a:gd name="T33" fmla="*/ 360086245 h 1768"/>
              <a:gd name="T34" fmla="*/ 143470701 w 1988"/>
              <a:gd name="T35" fmla="*/ 382648390 h 1768"/>
              <a:gd name="T36" fmla="*/ 111350085 w 1988"/>
              <a:gd name="T37" fmla="*/ 398892659 h 1768"/>
              <a:gd name="T38" fmla="*/ 64954317 w 1988"/>
              <a:gd name="T39" fmla="*/ 389867801 h 1768"/>
              <a:gd name="T40" fmla="*/ 46395754 w 1988"/>
              <a:gd name="T41" fmla="*/ 367306131 h 1768"/>
              <a:gd name="T42" fmla="*/ 42827079 w 1988"/>
              <a:gd name="T43" fmla="*/ 362793702 h 1768"/>
              <a:gd name="T44" fmla="*/ 29265013 w 1988"/>
              <a:gd name="T45" fmla="*/ 325792260 h 1768"/>
              <a:gd name="T46" fmla="*/ 20699846 w 1988"/>
              <a:gd name="T47" fmla="*/ 301425619 h 1768"/>
              <a:gd name="T48" fmla="*/ 10706875 w 1988"/>
              <a:gd name="T49" fmla="*/ 272546549 h 1768"/>
              <a:gd name="T50" fmla="*/ 4282581 w 1988"/>
              <a:gd name="T51" fmla="*/ 242764934 h 1768"/>
              <a:gd name="T52" fmla="*/ 23555040 w 1988"/>
              <a:gd name="T53" fmla="*/ 131761083 h 1768"/>
              <a:gd name="T54" fmla="*/ 62813027 w 1988"/>
              <a:gd name="T55" fmla="*/ 102881984 h 1768"/>
              <a:gd name="T56" fmla="*/ 107067479 w 1988"/>
              <a:gd name="T57" fmla="*/ 90247183 h 1768"/>
              <a:gd name="T58" fmla="*/ 144898086 w 1988"/>
              <a:gd name="T59" fmla="*/ 70392971 h 1768"/>
              <a:gd name="T60" fmla="*/ 164884022 w 1988"/>
              <a:gd name="T61" fmla="*/ 49635783 h 1768"/>
              <a:gd name="T62" fmla="*/ 179159570 w 1988"/>
              <a:gd name="T63" fmla="*/ 32489028 h 17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88"/>
              <a:gd name="T97" fmla="*/ 0 h 1768"/>
              <a:gd name="T98" fmla="*/ 1988 w 1988"/>
              <a:gd name="T99" fmla="*/ 1768 h 176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88" h="1768">
                <a:moveTo>
                  <a:pt x="1000" y="124"/>
                </a:moveTo>
                <a:cubicBezTo>
                  <a:pt x="1042" y="98"/>
                  <a:pt x="1021" y="110"/>
                  <a:pt x="1064" y="88"/>
                </a:cubicBezTo>
                <a:cubicBezTo>
                  <a:pt x="1069" y="85"/>
                  <a:pt x="1080" y="80"/>
                  <a:pt x="1080" y="80"/>
                </a:cubicBezTo>
                <a:cubicBezTo>
                  <a:pt x="1093" y="63"/>
                  <a:pt x="1088" y="64"/>
                  <a:pt x="1108" y="56"/>
                </a:cubicBezTo>
                <a:cubicBezTo>
                  <a:pt x="1116" y="53"/>
                  <a:pt x="1132" y="48"/>
                  <a:pt x="1132" y="48"/>
                </a:cubicBezTo>
                <a:cubicBezTo>
                  <a:pt x="1157" y="28"/>
                  <a:pt x="1185" y="20"/>
                  <a:pt x="1216" y="12"/>
                </a:cubicBezTo>
                <a:cubicBezTo>
                  <a:pt x="1227" y="9"/>
                  <a:pt x="1237" y="7"/>
                  <a:pt x="1248" y="4"/>
                </a:cubicBezTo>
                <a:cubicBezTo>
                  <a:pt x="1253" y="3"/>
                  <a:pt x="1264" y="0"/>
                  <a:pt x="1264" y="0"/>
                </a:cubicBezTo>
                <a:cubicBezTo>
                  <a:pt x="1309" y="1"/>
                  <a:pt x="1355" y="0"/>
                  <a:pt x="1400" y="4"/>
                </a:cubicBezTo>
                <a:cubicBezTo>
                  <a:pt x="1426" y="6"/>
                  <a:pt x="1457" y="37"/>
                  <a:pt x="1484" y="44"/>
                </a:cubicBezTo>
                <a:cubicBezTo>
                  <a:pt x="1515" y="63"/>
                  <a:pt x="1544" y="80"/>
                  <a:pt x="1576" y="96"/>
                </a:cubicBezTo>
                <a:cubicBezTo>
                  <a:pt x="1590" y="103"/>
                  <a:pt x="1596" y="115"/>
                  <a:pt x="1612" y="120"/>
                </a:cubicBezTo>
                <a:cubicBezTo>
                  <a:pt x="1632" y="160"/>
                  <a:pt x="1691" y="212"/>
                  <a:pt x="1720" y="252"/>
                </a:cubicBezTo>
                <a:cubicBezTo>
                  <a:pt x="1764" y="313"/>
                  <a:pt x="1807" y="381"/>
                  <a:pt x="1840" y="448"/>
                </a:cubicBezTo>
                <a:cubicBezTo>
                  <a:pt x="1851" y="470"/>
                  <a:pt x="1876" y="489"/>
                  <a:pt x="1892" y="508"/>
                </a:cubicBezTo>
                <a:cubicBezTo>
                  <a:pt x="1910" y="529"/>
                  <a:pt x="1918" y="560"/>
                  <a:pt x="1932" y="584"/>
                </a:cubicBezTo>
                <a:cubicBezTo>
                  <a:pt x="1939" y="613"/>
                  <a:pt x="1947" y="647"/>
                  <a:pt x="1964" y="672"/>
                </a:cubicBezTo>
                <a:cubicBezTo>
                  <a:pt x="1973" y="709"/>
                  <a:pt x="1977" y="723"/>
                  <a:pt x="1980" y="768"/>
                </a:cubicBezTo>
                <a:cubicBezTo>
                  <a:pt x="1983" y="803"/>
                  <a:pt x="1988" y="872"/>
                  <a:pt x="1988" y="872"/>
                </a:cubicBezTo>
                <a:cubicBezTo>
                  <a:pt x="1985" y="938"/>
                  <a:pt x="1984" y="1028"/>
                  <a:pt x="1944" y="1088"/>
                </a:cubicBezTo>
                <a:cubicBezTo>
                  <a:pt x="1939" y="1106"/>
                  <a:pt x="1931" y="1124"/>
                  <a:pt x="1920" y="1140"/>
                </a:cubicBezTo>
                <a:cubicBezTo>
                  <a:pt x="1910" y="1178"/>
                  <a:pt x="1890" y="1219"/>
                  <a:pt x="1868" y="1252"/>
                </a:cubicBezTo>
                <a:cubicBezTo>
                  <a:pt x="1863" y="1276"/>
                  <a:pt x="1862" y="1281"/>
                  <a:pt x="1840" y="1292"/>
                </a:cubicBezTo>
                <a:cubicBezTo>
                  <a:pt x="1833" y="1314"/>
                  <a:pt x="1817" y="1329"/>
                  <a:pt x="1796" y="1336"/>
                </a:cubicBezTo>
                <a:cubicBezTo>
                  <a:pt x="1789" y="1356"/>
                  <a:pt x="1771" y="1360"/>
                  <a:pt x="1752" y="1368"/>
                </a:cubicBezTo>
                <a:cubicBezTo>
                  <a:pt x="1708" y="1387"/>
                  <a:pt x="1655" y="1391"/>
                  <a:pt x="1608" y="1396"/>
                </a:cubicBezTo>
                <a:cubicBezTo>
                  <a:pt x="1578" y="1416"/>
                  <a:pt x="1616" y="1393"/>
                  <a:pt x="1580" y="1408"/>
                </a:cubicBezTo>
                <a:cubicBezTo>
                  <a:pt x="1555" y="1419"/>
                  <a:pt x="1533" y="1444"/>
                  <a:pt x="1508" y="1452"/>
                </a:cubicBezTo>
                <a:cubicBezTo>
                  <a:pt x="1499" y="1455"/>
                  <a:pt x="1489" y="1457"/>
                  <a:pt x="1480" y="1460"/>
                </a:cubicBezTo>
                <a:cubicBezTo>
                  <a:pt x="1456" y="1469"/>
                  <a:pt x="1436" y="1487"/>
                  <a:pt x="1412" y="1496"/>
                </a:cubicBezTo>
                <a:cubicBezTo>
                  <a:pt x="1368" y="1513"/>
                  <a:pt x="1322" y="1522"/>
                  <a:pt x="1276" y="1528"/>
                </a:cubicBezTo>
                <a:cubicBezTo>
                  <a:pt x="1256" y="1536"/>
                  <a:pt x="1237" y="1542"/>
                  <a:pt x="1216" y="1548"/>
                </a:cubicBezTo>
                <a:cubicBezTo>
                  <a:pt x="1173" y="1576"/>
                  <a:pt x="1109" y="1564"/>
                  <a:pt x="1060" y="1576"/>
                </a:cubicBezTo>
                <a:cubicBezTo>
                  <a:pt x="1037" y="1582"/>
                  <a:pt x="1010" y="1587"/>
                  <a:pt x="988" y="1596"/>
                </a:cubicBezTo>
                <a:cubicBezTo>
                  <a:pt x="948" y="1613"/>
                  <a:pt x="913" y="1642"/>
                  <a:pt x="872" y="1656"/>
                </a:cubicBezTo>
                <a:cubicBezTo>
                  <a:pt x="853" y="1675"/>
                  <a:pt x="830" y="1689"/>
                  <a:pt x="804" y="1696"/>
                </a:cubicBezTo>
                <a:cubicBezTo>
                  <a:pt x="777" y="1714"/>
                  <a:pt x="743" y="1722"/>
                  <a:pt x="712" y="1732"/>
                </a:cubicBezTo>
                <a:cubicBezTo>
                  <a:pt x="682" y="1742"/>
                  <a:pt x="655" y="1758"/>
                  <a:pt x="624" y="1768"/>
                </a:cubicBezTo>
                <a:cubicBezTo>
                  <a:pt x="564" y="1765"/>
                  <a:pt x="508" y="1755"/>
                  <a:pt x="448" y="1748"/>
                </a:cubicBezTo>
                <a:cubicBezTo>
                  <a:pt x="420" y="1740"/>
                  <a:pt x="392" y="1735"/>
                  <a:pt x="364" y="1728"/>
                </a:cubicBezTo>
                <a:cubicBezTo>
                  <a:pt x="341" y="1713"/>
                  <a:pt x="311" y="1686"/>
                  <a:pt x="292" y="1664"/>
                </a:cubicBezTo>
                <a:cubicBezTo>
                  <a:pt x="280" y="1650"/>
                  <a:pt x="279" y="1634"/>
                  <a:pt x="260" y="1628"/>
                </a:cubicBezTo>
                <a:cubicBezTo>
                  <a:pt x="257" y="1623"/>
                  <a:pt x="256" y="1616"/>
                  <a:pt x="252" y="1612"/>
                </a:cubicBezTo>
                <a:cubicBezTo>
                  <a:pt x="249" y="1609"/>
                  <a:pt x="243" y="1611"/>
                  <a:pt x="240" y="1608"/>
                </a:cubicBezTo>
                <a:cubicBezTo>
                  <a:pt x="228" y="1593"/>
                  <a:pt x="221" y="1569"/>
                  <a:pt x="212" y="1552"/>
                </a:cubicBezTo>
                <a:cubicBezTo>
                  <a:pt x="193" y="1517"/>
                  <a:pt x="179" y="1481"/>
                  <a:pt x="164" y="1444"/>
                </a:cubicBezTo>
                <a:cubicBezTo>
                  <a:pt x="154" y="1419"/>
                  <a:pt x="148" y="1396"/>
                  <a:pt x="136" y="1372"/>
                </a:cubicBezTo>
                <a:cubicBezTo>
                  <a:pt x="130" y="1360"/>
                  <a:pt x="116" y="1336"/>
                  <a:pt x="116" y="1336"/>
                </a:cubicBezTo>
                <a:cubicBezTo>
                  <a:pt x="108" y="1290"/>
                  <a:pt x="121" y="1330"/>
                  <a:pt x="96" y="1300"/>
                </a:cubicBezTo>
                <a:cubicBezTo>
                  <a:pt x="82" y="1284"/>
                  <a:pt x="68" y="1230"/>
                  <a:pt x="60" y="1208"/>
                </a:cubicBezTo>
                <a:cubicBezTo>
                  <a:pt x="52" y="1187"/>
                  <a:pt x="57" y="1167"/>
                  <a:pt x="44" y="1148"/>
                </a:cubicBezTo>
                <a:cubicBezTo>
                  <a:pt x="40" y="1123"/>
                  <a:pt x="39" y="1098"/>
                  <a:pt x="24" y="1076"/>
                </a:cubicBezTo>
                <a:cubicBezTo>
                  <a:pt x="16" y="1023"/>
                  <a:pt x="5" y="970"/>
                  <a:pt x="0" y="916"/>
                </a:cubicBezTo>
                <a:cubicBezTo>
                  <a:pt x="8" y="795"/>
                  <a:pt x="10" y="645"/>
                  <a:pt x="132" y="584"/>
                </a:cubicBezTo>
                <a:cubicBezTo>
                  <a:pt x="138" y="567"/>
                  <a:pt x="150" y="566"/>
                  <a:pt x="164" y="556"/>
                </a:cubicBezTo>
                <a:cubicBezTo>
                  <a:pt x="193" y="507"/>
                  <a:pt x="299" y="467"/>
                  <a:pt x="352" y="456"/>
                </a:cubicBezTo>
                <a:cubicBezTo>
                  <a:pt x="378" y="439"/>
                  <a:pt x="425" y="434"/>
                  <a:pt x="456" y="428"/>
                </a:cubicBezTo>
                <a:cubicBezTo>
                  <a:pt x="505" y="419"/>
                  <a:pt x="551" y="408"/>
                  <a:pt x="600" y="400"/>
                </a:cubicBezTo>
                <a:cubicBezTo>
                  <a:pt x="634" y="383"/>
                  <a:pt x="671" y="371"/>
                  <a:pt x="708" y="364"/>
                </a:cubicBezTo>
                <a:cubicBezTo>
                  <a:pt x="743" y="347"/>
                  <a:pt x="780" y="334"/>
                  <a:pt x="812" y="312"/>
                </a:cubicBezTo>
                <a:cubicBezTo>
                  <a:pt x="827" y="290"/>
                  <a:pt x="852" y="280"/>
                  <a:pt x="872" y="264"/>
                </a:cubicBezTo>
                <a:cubicBezTo>
                  <a:pt x="892" y="248"/>
                  <a:pt x="900" y="228"/>
                  <a:pt x="924" y="220"/>
                </a:cubicBezTo>
                <a:cubicBezTo>
                  <a:pt x="939" y="208"/>
                  <a:pt x="950" y="194"/>
                  <a:pt x="968" y="188"/>
                </a:cubicBezTo>
                <a:cubicBezTo>
                  <a:pt x="983" y="173"/>
                  <a:pt x="995" y="164"/>
                  <a:pt x="1004" y="144"/>
                </a:cubicBezTo>
                <a:cubicBezTo>
                  <a:pt x="1017" y="115"/>
                  <a:pt x="1018" y="118"/>
                  <a:pt x="1000" y="124"/>
                </a:cubicBezTo>
                <a:close/>
              </a:path>
            </a:pathLst>
          </a:custGeom>
          <a:solidFill>
            <a:srgbClr val="99CC00"/>
          </a:solidFill>
          <a:ln w="9525">
            <a:solidFill>
              <a:schemeClr val="tx1"/>
            </a:solidFill>
            <a:round/>
            <a:headEnd/>
            <a:tailEnd/>
          </a:ln>
        </p:spPr>
        <p:txBody>
          <a:bodyPr/>
          <a:lstStyle/>
          <a:p>
            <a:endParaRPr lang="cs-CZ"/>
          </a:p>
        </p:txBody>
      </p:sp>
      <p:sp>
        <p:nvSpPr>
          <p:cNvPr id="11267" name="Freeform 3"/>
          <p:cNvSpPr>
            <a:spLocks noChangeAspect="1"/>
          </p:cNvSpPr>
          <p:nvPr/>
        </p:nvSpPr>
        <p:spPr bwMode="auto">
          <a:xfrm>
            <a:off x="5907088" y="3370263"/>
            <a:ext cx="239712" cy="493712"/>
          </a:xfrm>
          <a:custGeom>
            <a:avLst/>
            <a:gdLst>
              <a:gd name="T0" fmla="*/ 71827300 w 400"/>
              <a:gd name="T1" fmla="*/ 8233493 h 730"/>
              <a:gd name="T2" fmla="*/ 45969575 w 400"/>
              <a:gd name="T3" fmla="*/ 22870366 h 730"/>
              <a:gd name="T4" fmla="*/ 14365341 w 400"/>
              <a:gd name="T5" fmla="*/ 59462539 h 730"/>
              <a:gd name="T6" fmla="*/ 8619444 w 400"/>
              <a:gd name="T7" fmla="*/ 81418513 h 730"/>
              <a:gd name="T8" fmla="*/ 5745897 w 400"/>
              <a:gd name="T9" fmla="*/ 92395845 h 730"/>
              <a:gd name="T10" fmla="*/ 14365341 w 400"/>
              <a:gd name="T11" fmla="*/ 246084324 h 730"/>
              <a:gd name="T12" fmla="*/ 34477177 w 400"/>
              <a:gd name="T13" fmla="*/ 279017608 h 730"/>
              <a:gd name="T14" fmla="*/ 63207859 w 400"/>
              <a:gd name="T15" fmla="*/ 326587758 h 730"/>
              <a:gd name="T16" fmla="*/ 83319708 w 400"/>
              <a:gd name="T17" fmla="*/ 333906191 h 730"/>
              <a:gd name="T18" fmla="*/ 117796875 w 400"/>
              <a:gd name="T19" fmla="*/ 319269325 h 730"/>
              <a:gd name="T20" fmla="*/ 135035159 w 400"/>
              <a:gd name="T21" fmla="*/ 297314028 h 730"/>
              <a:gd name="T22" fmla="*/ 143654601 w 400"/>
              <a:gd name="T23" fmla="*/ 249743878 h 730"/>
              <a:gd name="T24" fmla="*/ 109177434 w 400"/>
              <a:gd name="T25" fmla="*/ 198514174 h 730"/>
              <a:gd name="T26" fmla="*/ 100557992 w 400"/>
              <a:gd name="T27" fmla="*/ 187536187 h 730"/>
              <a:gd name="T28" fmla="*/ 91939150 w 400"/>
              <a:gd name="T29" fmla="*/ 176558834 h 730"/>
              <a:gd name="T30" fmla="*/ 109177434 w 400"/>
              <a:gd name="T31" fmla="*/ 66780972 h 730"/>
              <a:gd name="T32" fmla="*/ 97685045 w 400"/>
              <a:gd name="T33" fmla="*/ 26529244 h 730"/>
              <a:gd name="T34" fmla="*/ 80446761 w 400"/>
              <a:gd name="T35" fmla="*/ 11892374 h 730"/>
              <a:gd name="T36" fmla="*/ 71827300 w 400"/>
              <a:gd name="T37" fmla="*/ 8233493 h 7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0"/>
              <a:gd name="T58" fmla="*/ 0 h 730"/>
              <a:gd name="T59" fmla="*/ 400 w 400"/>
              <a:gd name="T60" fmla="*/ 730 h 7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0" h="730">
                <a:moveTo>
                  <a:pt x="200" y="18"/>
                </a:moveTo>
                <a:cubicBezTo>
                  <a:pt x="155" y="3"/>
                  <a:pt x="161" y="24"/>
                  <a:pt x="128" y="50"/>
                </a:cubicBezTo>
                <a:cubicBezTo>
                  <a:pt x="95" y="75"/>
                  <a:pt x="58" y="89"/>
                  <a:pt x="40" y="130"/>
                </a:cubicBezTo>
                <a:cubicBezTo>
                  <a:pt x="33" y="145"/>
                  <a:pt x="29" y="162"/>
                  <a:pt x="24" y="178"/>
                </a:cubicBezTo>
                <a:cubicBezTo>
                  <a:pt x="21" y="186"/>
                  <a:pt x="16" y="202"/>
                  <a:pt x="16" y="202"/>
                </a:cubicBezTo>
                <a:cubicBezTo>
                  <a:pt x="0" y="317"/>
                  <a:pt x="3" y="428"/>
                  <a:pt x="40" y="538"/>
                </a:cubicBezTo>
                <a:cubicBezTo>
                  <a:pt x="49" y="566"/>
                  <a:pt x="81" y="584"/>
                  <a:pt x="96" y="610"/>
                </a:cubicBezTo>
                <a:cubicBezTo>
                  <a:pt x="114" y="641"/>
                  <a:pt x="143" y="695"/>
                  <a:pt x="176" y="714"/>
                </a:cubicBezTo>
                <a:cubicBezTo>
                  <a:pt x="193" y="724"/>
                  <a:pt x="214" y="724"/>
                  <a:pt x="232" y="730"/>
                </a:cubicBezTo>
                <a:cubicBezTo>
                  <a:pt x="267" y="724"/>
                  <a:pt x="300" y="723"/>
                  <a:pt x="328" y="698"/>
                </a:cubicBezTo>
                <a:cubicBezTo>
                  <a:pt x="345" y="683"/>
                  <a:pt x="376" y="650"/>
                  <a:pt x="376" y="650"/>
                </a:cubicBezTo>
                <a:cubicBezTo>
                  <a:pt x="387" y="616"/>
                  <a:pt x="391" y="581"/>
                  <a:pt x="400" y="546"/>
                </a:cubicBezTo>
                <a:cubicBezTo>
                  <a:pt x="383" y="495"/>
                  <a:pt x="342" y="472"/>
                  <a:pt x="304" y="434"/>
                </a:cubicBezTo>
                <a:cubicBezTo>
                  <a:pt x="296" y="426"/>
                  <a:pt x="288" y="418"/>
                  <a:pt x="280" y="410"/>
                </a:cubicBezTo>
                <a:cubicBezTo>
                  <a:pt x="272" y="402"/>
                  <a:pt x="256" y="386"/>
                  <a:pt x="256" y="386"/>
                </a:cubicBezTo>
                <a:cubicBezTo>
                  <a:pt x="220" y="278"/>
                  <a:pt x="282" y="235"/>
                  <a:pt x="304" y="146"/>
                </a:cubicBezTo>
                <a:cubicBezTo>
                  <a:pt x="299" y="119"/>
                  <a:pt x="295" y="78"/>
                  <a:pt x="272" y="58"/>
                </a:cubicBezTo>
                <a:cubicBezTo>
                  <a:pt x="258" y="45"/>
                  <a:pt x="240" y="37"/>
                  <a:pt x="224" y="26"/>
                </a:cubicBezTo>
                <a:cubicBezTo>
                  <a:pt x="198" y="9"/>
                  <a:pt x="200" y="0"/>
                  <a:pt x="200" y="18"/>
                </a:cubicBezTo>
                <a:close/>
              </a:path>
            </a:pathLst>
          </a:custGeom>
          <a:solidFill>
            <a:srgbClr val="FF9900"/>
          </a:solidFill>
          <a:ln w="9525">
            <a:solidFill>
              <a:schemeClr val="tx1"/>
            </a:solidFill>
            <a:round/>
            <a:headEnd/>
            <a:tailEnd/>
          </a:ln>
        </p:spPr>
        <p:txBody>
          <a:bodyPr/>
          <a:lstStyle/>
          <a:p>
            <a:endParaRPr lang="cs-CZ"/>
          </a:p>
        </p:txBody>
      </p:sp>
      <p:sp>
        <p:nvSpPr>
          <p:cNvPr id="11268" name="Oval 4"/>
          <p:cNvSpPr>
            <a:spLocks noChangeAspect="1" noChangeArrowheads="1"/>
          </p:cNvSpPr>
          <p:nvPr/>
        </p:nvSpPr>
        <p:spPr bwMode="auto">
          <a:xfrm>
            <a:off x="6137275" y="3189288"/>
            <a:ext cx="144463" cy="161925"/>
          </a:xfrm>
          <a:prstGeom prst="ellipse">
            <a:avLst/>
          </a:prstGeom>
          <a:solidFill>
            <a:srgbClr val="00FF00"/>
          </a:solidFill>
          <a:ln w="19050">
            <a:solidFill>
              <a:schemeClr val="tx1"/>
            </a:solidFill>
            <a:round/>
            <a:headEnd/>
            <a:tailEnd/>
          </a:ln>
        </p:spPr>
        <p:txBody>
          <a:bodyPr wrap="none" anchor="ctr"/>
          <a:lstStyle/>
          <a:p>
            <a:endParaRPr lang="cs-CZ"/>
          </a:p>
        </p:txBody>
      </p:sp>
      <p:sp>
        <p:nvSpPr>
          <p:cNvPr id="11269" name="Oval 5"/>
          <p:cNvSpPr>
            <a:spLocks noChangeAspect="1" noChangeArrowheads="1"/>
          </p:cNvSpPr>
          <p:nvPr/>
        </p:nvSpPr>
        <p:spPr bwMode="auto">
          <a:xfrm flipH="1">
            <a:off x="6167438" y="32035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70" name="Oval 6"/>
          <p:cNvSpPr>
            <a:spLocks noChangeAspect="1" noChangeArrowheads="1"/>
          </p:cNvSpPr>
          <p:nvPr/>
        </p:nvSpPr>
        <p:spPr bwMode="auto">
          <a:xfrm flipH="1">
            <a:off x="6211888" y="32035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71" name="Oval 7"/>
          <p:cNvSpPr>
            <a:spLocks noChangeAspect="1" noChangeArrowheads="1"/>
          </p:cNvSpPr>
          <p:nvPr/>
        </p:nvSpPr>
        <p:spPr bwMode="auto">
          <a:xfrm flipH="1">
            <a:off x="6145213" y="324643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72" name="Oval 8"/>
          <p:cNvSpPr>
            <a:spLocks noChangeAspect="1" noChangeArrowheads="1"/>
          </p:cNvSpPr>
          <p:nvPr/>
        </p:nvSpPr>
        <p:spPr bwMode="auto">
          <a:xfrm flipH="1">
            <a:off x="6189663" y="324643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73" name="Oval 9"/>
          <p:cNvSpPr>
            <a:spLocks noChangeAspect="1" noChangeArrowheads="1"/>
          </p:cNvSpPr>
          <p:nvPr/>
        </p:nvSpPr>
        <p:spPr bwMode="auto">
          <a:xfrm flipH="1">
            <a:off x="6234113" y="324643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74" name="Oval 10"/>
          <p:cNvSpPr>
            <a:spLocks noChangeAspect="1" noChangeArrowheads="1"/>
          </p:cNvSpPr>
          <p:nvPr/>
        </p:nvSpPr>
        <p:spPr bwMode="auto">
          <a:xfrm flipH="1">
            <a:off x="6164263" y="329088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75" name="Oval 11"/>
          <p:cNvSpPr>
            <a:spLocks noChangeAspect="1" noChangeArrowheads="1"/>
          </p:cNvSpPr>
          <p:nvPr/>
        </p:nvSpPr>
        <p:spPr bwMode="auto">
          <a:xfrm flipH="1">
            <a:off x="6213475" y="32908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76" name="Oval 12"/>
          <p:cNvSpPr>
            <a:spLocks noChangeAspect="1" noChangeArrowheads="1"/>
          </p:cNvSpPr>
          <p:nvPr/>
        </p:nvSpPr>
        <p:spPr bwMode="auto">
          <a:xfrm>
            <a:off x="5722938" y="3449638"/>
            <a:ext cx="144462" cy="161925"/>
          </a:xfrm>
          <a:prstGeom prst="ellipse">
            <a:avLst/>
          </a:prstGeom>
          <a:solidFill>
            <a:srgbClr val="00FF00"/>
          </a:solidFill>
          <a:ln w="19050">
            <a:solidFill>
              <a:schemeClr val="tx1"/>
            </a:solidFill>
            <a:round/>
            <a:headEnd/>
            <a:tailEnd/>
          </a:ln>
        </p:spPr>
        <p:txBody>
          <a:bodyPr wrap="none" anchor="ctr"/>
          <a:lstStyle/>
          <a:p>
            <a:endParaRPr lang="cs-CZ"/>
          </a:p>
        </p:txBody>
      </p:sp>
      <p:sp>
        <p:nvSpPr>
          <p:cNvPr id="11277" name="Oval 13"/>
          <p:cNvSpPr>
            <a:spLocks noChangeAspect="1" noChangeArrowheads="1"/>
          </p:cNvSpPr>
          <p:nvPr/>
        </p:nvSpPr>
        <p:spPr bwMode="auto">
          <a:xfrm flipH="1">
            <a:off x="5753100" y="346392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78" name="Oval 14"/>
          <p:cNvSpPr>
            <a:spLocks noChangeAspect="1" noChangeArrowheads="1"/>
          </p:cNvSpPr>
          <p:nvPr/>
        </p:nvSpPr>
        <p:spPr bwMode="auto">
          <a:xfrm flipH="1">
            <a:off x="5797550" y="346392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79" name="Oval 15"/>
          <p:cNvSpPr>
            <a:spLocks noChangeAspect="1" noChangeArrowheads="1"/>
          </p:cNvSpPr>
          <p:nvPr/>
        </p:nvSpPr>
        <p:spPr bwMode="auto">
          <a:xfrm flipH="1">
            <a:off x="5730875" y="35067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80" name="Oval 16"/>
          <p:cNvSpPr>
            <a:spLocks noChangeAspect="1" noChangeArrowheads="1"/>
          </p:cNvSpPr>
          <p:nvPr/>
        </p:nvSpPr>
        <p:spPr bwMode="auto">
          <a:xfrm flipH="1">
            <a:off x="5775325" y="3506788"/>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81" name="Oval 17"/>
          <p:cNvSpPr>
            <a:spLocks noChangeAspect="1" noChangeArrowheads="1"/>
          </p:cNvSpPr>
          <p:nvPr/>
        </p:nvSpPr>
        <p:spPr bwMode="auto">
          <a:xfrm flipH="1">
            <a:off x="5819775" y="3506788"/>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82" name="Oval 18"/>
          <p:cNvSpPr>
            <a:spLocks noChangeAspect="1" noChangeArrowheads="1"/>
          </p:cNvSpPr>
          <p:nvPr/>
        </p:nvSpPr>
        <p:spPr bwMode="auto">
          <a:xfrm flipH="1">
            <a:off x="5749925" y="3551238"/>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83" name="Oval 19"/>
          <p:cNvSpPr>
            <a:spLocks noChangeAspect="1" noChangeArrowheads="1"/>
          </p:cNvSpPr>
          <p:nvPr/>
        </p:nvSpPr>
        <p:spPr bwMode="auto">
          <a:xfrm flipH="1">
            <a:off x="5799138" y="355123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84" name="Oval 20"/>
          <p:cNvSpPr>
            <a:spLocks noChangeAspect="1" noChangeArrowheads="1"/>
          </p:cNvSpPr>
          <p:nvPr/>
        </p:nvSpPr>
        <p:spPr bwMode="auto">
          <a:xfrm>
            <a:off x="5780088" y="3725863"/>
            <a:ext cx="144462" cy="161925"/>
          </a:xfrm>
          <a:prstGeom prst="ellipse">
            <a:avLst/>
          </a:prstGeom>
          <a:solidFill>
            <a:srgbClr val="00FF00"/>
          </a:solidFill>
          <a:ln w="19050">
            <a:solidFill>
              <a:schemeClr val="tx1"/>
            </a:solidFill>
            <a:round/>
            <a:headEnd/>
            <a:tailEnd/>
          </a:ln>
        </p:spPr>
        <p:txBody>
          <a:bodyPr wrap="none" anchor="ctr"/>
          <a:lstStyle/>
          <a:p>
            <a:endParaRPr lang="cs-CZ"/>
          </a:p>
        </p:txBody>
      </p:sp>
      <p:sp>
        <p:nvSpPr>
          <p:cNvPr id="11285" name="Oval 21"/>
          <p:cNvSpPr>
            <a:spLocks noChangeAspect="1" noChangeArrowheads="1"/>
          </p:cNvSpPr>
          <p:nvPr/>
        </p:nvSpPr>
        <p:spPr bwMode="auto">
          <a:xfrm flipH="1">
            <a:off x="5810250" y="3740150"/>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86" name="Oval 22"/>
          <p:cNvSpPr>
            <a:spLocks noChangeAspect="1" noChangeArrowheads="1"/>
          </p:cNvSpPr>
          <p:nvPr/>
        </p:nvSpPr>
        <p:spPr bwMode="auto">
          <a:xfrm flipH="1">
            <a:off x="5854700" y="3740150"/>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87" name="Oval 23"/>
          <p:cNvSpPr>
            <a:spLocks noChangeAspect="1" noChangeArrowheads="1"/>
          </p:cNvSpPr>
          <p:nvPr/>
        </p:nvSpPr>
        <p:spPr bwMode="auto">
          <a:xfrm flipH="1">
            <a:off x="5788025" y="378301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88" name="Oval 24"/>
          <p:cNvSpPr>
            <a:spLocks noChangeAspect="1" noChangeArrowheads="1"/>
          </p:cNvSpPr>
          <p:nvPr/>
        </p:nvSpPr>
        <p:spPr bwMode="auto">
          <a:xfrm flipH="1">
            <a:off x="5832475" y="3783013"/>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89" name="Oval 25"/>
          <p:cNvSpPr>
            <a:spLocks noChangeAspect="1" noChangeArrowheads="1"/>
          </p:cNvSpPr>
          <p:nvPr/>
        </p:nvSpPr>
        <p:spPr bwMode="auto">
          <a:xfrm flipH="1">
            <a:off x="5876925" y="3783013"/>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90" name="Oval 26"/>
          <p:cNvSpPr>
            <a:spLocks noChangeAspect="1" noChangeArrowheads="1"/>
          </p:cNvSpPr>
          <p:nvPr/>
        </p:nvSpPr>
        <p:spPr bwMode="auto">
          <a:xfrm flipH="1">
            <a:off x="5807075" y="3827463"/>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91" name="Oval 27"/>
          <p:cNvSpPr>
            <a:spLocks noChangeAspect="1" noChangeArrowheads="1"/>
          </p:cNvSpPr>
          <p:nvPr/>
        </p:nvSpPr>
        <p:spPr bwMode="auto">
          <a:xfrm flipH="1">
            <a:off x="5856288" y="382746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92" name="Oval 28"/>
          <p:cNvSpPr>
            <a:spLocks noChangeAspect="1" noChangeArrowheads="1"/>
          </p:cNvSpPr>
          <p:nvPr/>
        </p:nvSpPr>
        <p:spPr bwMode="auto">
          <a:xfrm>
            <a:off x="6092825" y="3481388"/>
            <a:ext cx="144463" cy="161925"/>
          </a:xfrm>
          <a:prstGeom prst="ellipse">
            <a:avLst/>
          </a:prstGeom>
          <a:solidFill>
            <a:srgbClr val="00FF00"/>
          </a:solidFill>
          <a:ln w="19050">
            <a:solidFill>
              <a:schemeClr val="tx1"/>
            </a:solidFill>
            <a:round/>
            <a:headEnd/>
            <a:tailEnd/>
          </a:ln>
        </p:spPr>
        <p:txBody>
          <a:bodyPr wrap="none" anchor="ctr"/>
          <a:lstStyle/>
          <a:p>
            <a:endParaRPr lang="cs-CZ"/>
          </a:p>
        </p:txBody>
      </p:sp>
      <p:sp>
        <p:nvSpPr>
          <p:cNvPr id="11293" name="Oval 29"/>
          <p:cNvSpPr>
            <a:spLocks noChangeAspect="1" noChangeArrowheads="1"/>
          </p:cNvSpPr>
          <p:nvPr/>
        </p:nvSpPr>
        <p:spPr bwMode="auto">
          <a:xfrm flipH="1">
            <a:off x="6122988" y="34956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94" name="Oval 30"/>
          <p:cNvSpPr>
            <a:spLocks noChangeAspect="1" noChangeArrowheads="1"/>
          </p:cNvSpPr>
          <p:nvPr/>
        </p:nvSpPr>
        <p:spPr bwMode="auto">
          <a:xfrm flipH="1">
            <a:off x="6167438" y="34956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95" name="Oval 31"/>
          <p:cNvSpPr>
            <a:spLocks noChangeAspect="1" noChangeArrowheads="1"/>
          </p:cNvSpPr>
          <p:nvPr/>
        </p:nvSpPr>
        <p:spPr bwMode="auto">
          <a:xfrm flipH="1">
            <a:off x="6100763" y="353853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96" name="Oval 32"/>
          <p:cNvSpPr>
            <a:spLocks noChangeAspect="1" noChangeArrowheads="1"/>
          </p:cNvSpPr>
          <p:nvPr/>
        </p:nvSpPr>
        <p:spPr bwMode="auto">
          <a:xfrm flipH="1">
            <a:off x="6145213" y="353853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97" name="Oval 33"/>
          <p:cNvSpPr>
            <a:spLocks noChangeAspect="1" noChangeArrowheads="1"/>
          </p:cNvSpPr>
          <p:nvPr/>
        </p:nvSpPr>
        <p:spPr bwMode="auto">
          <a:xfrm flipH="1">
            <a:off x="6189663" y="353853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98" name="Oval 34"/>
          <p:cNvSpPr>
            <a:spLocks noChangeAspect="1" noChangeArrowheads="1"/>
          </p:cNvSpPr>
          <p:nvPr/>
        </p:nvSpPr>
        <p:spPr bwMode="auto">
          <a:xfrm flipH="1">
            <a:off x="6119813" y="358298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299" name="Oval 35"/>
          <p:cNvSpPr>
            <a:spLocks noChangeAspect="1" noChangeArrowheads="1"/>
          </p:cNvSpPr>
          <p:nvPr/>
        </p:nvSpPr>
        <p:spPr bwMode="auto">
          <a:xfrm flipH="1">
            <a:off x="6169025" y="35829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00" name="Oval 36"/>
          <p:cNvSpPr>
            <a:spLocks noChangeAspect="1" noChangeArrowheads="1"/>
          </p:cNvSpPr>
          <p:nvPr/>
        </p:nvSpPr>
        <p:spPr bwMode="auto">
          <a:xfrm>
            <a:off x="6276975" y="3373438"/>
            <a:ext cx="144463" cy="161925"/>
          </a:xfrm>
          <a:prstGeom prst="ellipse">
            <a:avLst/>
          </a:prstGeom>
          <a:solidFill>
            <a:srgbClr val="00FF00"/>
          </a:solidFill>
          <a:ln w="19050">
            <a:solidFill>
              <a:schemeClr val="tx1"/>
            </a:solidFill>
            <a:round/>
            <a:headEnd/>
            <a:tailEnd/>
          </a:ln>
        </p:spPr>
        <p:txBody>
          <a:bodyPr wrap="none" anchor="ctr"/>
          <a:lstStyle/>
          <a:p>
            <a:endParaRPr lang="cs-CZ"/>
          </a:p>
        </p:txBody>
      </p:sp>
      <p:sp>
        <p:nvSpPr>
          <p:cNvPr id="11301" name="Oval 37"/>
          <p:cNvSpPr>
            <a:spLocks noChangeAspect="1" noChangeArrowheads="1"/>
          </p:cNvSpPr>
          <p:nvPr/>
        </p:nvSpPr>
        <p:spPr bwMode="auto">
          <a:xfrm flipH="1">
            <a:off x="6307138" y="338772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02" name="Oval 38"/>
          <p:cNvSpPr>
            <a:spLocks noChangeAspect="1" noChangeArrowheads="1"/>
          </p:cNvSpPr>
          <p:nvPr/>
        </p:nvSpPr>
        <p:spPr bwMode="auto">
          <a:xfrm flipH="1">
            <a:off x="6351588" y="338772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03" name="Oval 39"/>
          <p:cNvSpPr>
            <a:spLocks noChangeAspect="1" noChangeArrowheads="1"/>
          </p:cNvSpPr>
          <p:nvPr/>
        </p:nvSpPr>
        <p:spPr bwMode="auto">
          <a:xfrm flipH="1">
            <a:off x="6284913" y="34305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04" name="Oval 40"/>
          <p:cNvSpPr>
            <a:spLocks noChangeAspect="1" noChangeArrowheads="1"/>
          </p:cNvSpPr>
          <p:nvPr/>
        </p:nvSpPr>
        <p:spPr bwMode="auto">
          <a:xfrm flipH="1">
            <a:off x="6329363" y="343058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05" name="Oval 41"/>
          <p:cNvSpPr>
            <a:spLocks noChangeAspect="1" noChangeArrowheads="1"/>
          </p:cNvSpPr>
          <p:nvPr/>
        </p:nvSpPr>
        <p:spPr bwMode="auto">
          <a:xfrm flipH="1">
            <a:off x="6373813" y="343058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06" name="Oval 42"/>
          <p:cNvSpPr>
            <a:spLocks noChangeAspect="1" noChangeArrowheads="1"/>
          </p:cNvSpPr>
          <p:nvPr/>
        </p:nvSpPr>
        <p:spPr bwMode="auto">
          <a:xfrm flipH="1">
            <a:off x="6303963" y="347503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07" name="Oval 43"/>
          <p:cNvSpPr>
            <a:spLocks noChangeAspect="1" noChangeArrowheads="1"/>
          </p:cNvSpPr>
          <p:nvPr/>
        </p:nvSpPr>
        <p:spPr bwMode="auto">
          <a:xfrm flipH="1">
            <a:off x="6353175" y="347503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08" name="Oval 44"/>
          <p:cNvSpPr>
            <a:spLocks noChangeAspect="1" noChangeArrowheads="1"/>
          </p:cNvSpPr>
          <p:nvPr/>
        </p:nvSpPr>
        <p:spPr bwMode="auto">
          <a:xfrm>
            <a:off x="6246813" y="3606800"/>
            <a:ext cx="144462" cy="161925"/>
          </a:xfrm>
          <a:prstGeom prst="ellipse">
            <a:avLst/>
          </a:prstGeom>
          <a:solidFill>
            <a:srgbClr val="00FF00"/>
          </a:solidFill>
          <a:ln w="19050">
            <a:solidFill>
              <a:schemeClr val="tx1"/>
            </a:solidFill>
            <a:round/>
            <a:headEnd/>
            <a:tailEnd/>
          </a:ln>
        </p:spPr>
        <p:txBody>
          <a:bodyPr wrap="none" anchor="ctr"/>
          <a:lstStyle/>
          <a:p>
            <a:endParaRPr lang="cs-CZ"/>
          </a:p>
        </p:txBody>
      </p:sp>
      <p:sp>
        <p:nvSpPr>
          <p:cNvPr id="11309" name="Oval 45"/>
          <p:cNvSpPr>
            <a:spLocks noChangeAspect="1" noChangeArrowheads="1"/>
          </p:cNvSpPr>
          <p:nvPr/>
        </p:nvSpPr>
        <p:spPr bwMode="auto">
          <a:xfrm flipH="1">
            <a:off x="6276975" y="36210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10" name="Oval 46"/>
          <p:cNvSpPr>
            <a:spLocks noChangeAspect="1" noChangeArrowheads="1"/>
          </p:cNvSpPr>
          <p:nvPr/>
        </p:nvSpPr>
        <p:spPr bwMode="auto">
          <a:xfrm flipH="1">
            <a:off x="6321425" y="36210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11" name="Oval 47"/>
          <p:cNvSpPr>
            <a:spLocks noChangeAspect="1" noChangeArrowheads="1"/>
          </p:cNvSpPr>
          <p:nvPr/>
        </p:nvSpPr>
        <p:spPr bwMode="auto">
          <a:xfrm flipH="1">
            <a:off x="6254750" y="3663950"/>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12" name="Oval 48"/>
          <p:cNvSpPr>
            <a:spLocks noChangeAspect="1" noChangeArrowheads="1"/>
          </p:cNvSpPr>
          <p:nvPr/>
        </p:nvSpPr>
        <p:spPr bwMode="auto">
          <a:xfrm flipH="1">
            <a:off x="6299200" y="3663950"/>
            <a:ext cx="39688"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13" name="Oval 49"/>
          <p:cNvSpPr>
            <a:spLocks noChangeAspect="1" noChangeArrowheads="1"/>
          </p:cNvSpPr>
          <p:nvPr/>
        </p:nvSpPr>
        <p:spPr bwMode="auto">
          <a:xfrm flipH="1">
            <a:off x="6343650" y="3663950"/>
            <a:ext cx="39688"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14" name="Oval 50"/>
          <p:cNvSpPr>
            <a:spLocks noChangeAspect="1" noChangeArrowheads="1"/>
          </p:cNvSpPr>
          <p:nvPr/>
        </p:nvSpPr>
        <p:spPr bwMode="auto">
          <a:xfrm flipH="1">
            <a:off x="6273800" y="3708400"/>
            <a:ext cx="39688"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15" name="Oval 51"/>
          <p:cNvSpPr>
            <a:spLocks noChangeAspect="1" noChangeArrowheads="1"/>
          </p:cNvSpPr>
          <p:nvPr/>
        </p:nvSpPr>
        <p:spPr bwMode="auto">
          <a:xfrm flipH="1">
            <a:off x="6323013" y="3708400"/>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16" name="Freeform 52"/>
          <p:cNvSpPr>
            <a:spLocks noChangeAspect="1"/>
          </p:cNvSpPr>
          <p:nvPr/>
        </p:nvSpPr>
        <p:spPr bwMode="auto">
          <a:xfrm>
            <a:off x="5705475" y="919163"/>
            <a:ext cx="603250" cy="749300"/>
          </a:xfrm>
          <a:custGeom>
            <a:avLst/>
            <a:gdLst>
              <a:gd name="T0" fmla="*/ 214577249 w 453"/>
              <a:gd name="T1" fmla="*/ 6764724 h 499"/>
              <a:gd name="T2" fmla="*/ 92214703 w 453"/>
              <a:gd name="T3" fmla="*/ 33822114 h 499"/>
              <a:gd name="T4" fmla="*/ 44334223 w 453"/>
              <a:gd name="T5" fmla="*/ 87938391 h 499"/>
              <a:gd name="T6" fmla="*/ 17733952 w 453"/>
              <a:gd name="T7" fmla="*/ 175875279 h 499"/>
              <a:gd name="T8" fmla="*/ 92214703 w 453"/>
              <a:gd name="T9" fmla="*/ 723795280 h 499"/>
              <a:gd name="T10" fmla="*/ 156056646 w 453"/>
              <a:gd name="T11" fmla="*/ 865848598 h 499"/>
              <a:gd name="T12" fmla="*/ 193297045 w 453"/>
              <a:gd name="T13" fmla="*/ 953785464 h 499"/>
              <a:gd name="T14" fmla="*/ 241177504 w 453"/>
              <a:gd name="T15" fmla="*/ 1007901728 h 499"/>
              <a:gd name="T16" fmla="*/ 283737912 w 453"/>
              <a:gd name="T17" fmla="*/ 1048488551 h 499"/>
              <a:gd name="T18" fmla="*/ 464622392 w 453"/>
              <a:gd name="T19" fmla="*/ 1116132756 h 499"/>
              <a:gd name="T20" fmla="*/ 682745815 w 453"/>
              <a:gd name="T21" fmla="*/ 1095838594 h 499"/>
              <a:gd name="T22" fmla="*/ 735946491 w 453"/>
              <a:gd name="T23" fmla="*/ 1001137007 h 499"/>
              <a:gd name="T24" fmla="*/ 799788435 w 453"/>
              <a:gd name="T25" fmla="*/ 777910043 h 499"/>
              <a:gd name="T26" fmla="*/ 757226695 w 453"/>
              <a:gd name="T27" fmla="*/ 493803783 h 499"/>
              <a:gd name="T28" fmla="*/ 730626440 w 453"/>
              <a:gd name="T29" fmla="*/ 426159578 h 499"/>
              <a:gd name="T30" fmla="*/ 608263769 w 453"/>
              <a:gd name="T31" fmla="*/ 209697429 h 499"/>
              <a:gd name="T32" fmla="*/ 592303616 w 453"/>
              <a:gd name="T33" fmla="*/ 189404721 h 499"/>
              <a:gd name="T34" fmla="*/ 576343463 w 453"/>
              <a:gd name="T35" fmla="*/ 182640000 h 499"/>
              <a:gd name="T36" fmla="*/ 560383310 w 453"/>
              <a:gd name="T37" fmla="*/ 155582619 h 499"/>
              <a:gd name="T38" fmla="*/ 512502851 w 453"/>
              <a:gd name="T39" fmla="*/ 135288456 h 499"/>
              <a:gd name="T40" fmla="*/ 443340857 w 453"/>
              <a:gd name="T41" fmla="*/ 81173670 h 499"/>
              <a:gd name="T42" fmla="*/ 283737912 w 453"/>
              <a:gd name="T43" fmla="*/ 0 h 499"/>
              <a:gd name="T44" fmla="*/ 214577249 w 453"/>
              <a:gd name="T45" fmla="*/ 6764724 h 49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53"/>
              <a:gd name="T70" fmla="*/ 0 h 499"/>
              <a:gd name="T71" fmla="*/ 453 w 453"/>
              <a:gd name="T72" fmla="*/ 499 h 49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53" h="499">
                <a:moveTo>
                  <a:pt x="121" y="3"/>
                </a:moveTo>
                <a:cubicBezTo>
                  <a:pt x="84" y="5"/>
                  <a:pt x="80" y="4"/>
                  <a:pt x="52" y="15"/>
                </a:cubicBezTo>
                <a:cubicBezTo>
                  <a:pt x="43" y="24"/>
                  <a:pt x="34" y="30"/>
                  <a:pt x="25" y="39"/>
                </a:cubicBezTo>
                <a:cubicBezTo>
                  <a:pt x="21" y="52"/>
                  <a:pt x="18" y="66"/>
                  <a:pt x="10" y="78"/>
                </a:cubicBezTo>
                <a:cubicBezTo>
                  <a:pt x="0" y="145"/>
                  <a:pt x="11" y="259"/>
                  <a:pt x="52" y="321"/>
                </a:cubicBezTo>
                <a:cubicBezTo>
                  <a:pt x="58" y="344"/>
                  <a:pt x="80" y="361"/>
                  <a:pt x="88" y="384"/>
                </a:cubicBezTo>
                <a:cubicBezTo>
                  <a:pt x="92" y="397"/>
                  <a:pt x="98" y="416"/>
                  <a:pt x="109" y="423"/>
                </a:cubicBezTo>
                <a:cubicBezTo>
                  <a:pt x="119" y="430"/>
                  <a:pt x="136" y="447"/>
                  <a:pt x="136" y="447"/>
                </a:cubicBezTo>
                <a:cubicBezTo>
                  <a:pt x="141" y="461"/>
                  <a:pt x="148" y="458"/>
                  <a:pt x="160" y="465"/>
                </a:cubicBezTo>
                <a:cubicBezTo>
                  <a:pt x="191" y="484"/>
                  <a:pt x="226" y="490"/>
                  <a:pt x="262" y="495"/>
                </a:cubicBezTo>
                <a:cubicBezTo>
                  <a:pt x="306" y="494"/>
                  <a:pt x="345" y="499"/>
                  <a:pt x="385" y="486"/>
                </a:cubicBezTo>
                <a:cubicBezTo>
                  <a:pt x="398" y="473"/>
                  <a:pt x="402" y="457"/>
                  <a:pt x="415" y="444"/>
                </a:cubicBezTo>
                <a:cubicBezTo>
                  <a:pt x="430" y="407"/>
                  <a:pt x="446" y="385"/>
                  <a:pt x="451" y="345"/>
                </a:cubicBezTo>
                <a:cubicBezTo>
                  <a:pt x="449" y="304"/>
                  <a:pt x="453" y="253"/>
                  <a:pt x="427" y="219"/>
                </a:cubicBezTo>
                <a:cubicBezTo>
                  <a:pt x="421" y="179"/>
                  <a:pt x="431" y="212"/>
                  <a:pt x="412" y="189"/>
                </a:cubicBezTo>
                <a:cubicBezTo>
                  <a:pt x="386" y="158"/>
                  <a:pt x="389" y="108"/>
                  <a:pt x="343" y="93"/>
                </a:cubicBezTo>
                <a:cubicBezTo>
                  <a:pt x="340" y="90"/>
                  <a:pt x="338" y="86"/>
                  <a:pt x="334" y="84"/>
                </a:cubicBezTo>
                <a:cubicBezTo>
                  <a:pt x="331" y="82"/>
                  <a:pt x="327" y="83"/>
                  <a:pt x="325" y="81"/>
                </a:cubicBezTo>
                <a:cubicBezTo>
                  <a:pt x="321" y="78"/>
                  <a:pt x="320" y="72"/>
                  <a:pt x="316" y="69"/>
                </a:cubicBezTo>
                <a:cubicBezTo>
                  <a:pt x="308" y="64"/>
                  <a:pt x="289" y="60"/>
                  <a:pt x="289" y="60"/>
                </a:cubicBezTo>
                <a:cubicBezTo>
                  <a:pt x="277" y="48"/>
                  <a:pt x="266" y="40"/>
                  <a:pt x="250" y="36"/>
                </a:cubicBezTo>
                <a:cubicBezTo>
                  <a:pt x="231" y="11"/>
                  <a:pt x="190" y="5"/>
                  <a:pt x="160" y="0"/>
                </a:cubicBezTo>
                <a:cubicBezTo>
                  <a:pt x="117" y="3"/>
                  <a:pt x="104" y="3"/>
                  <a:pt x="121" y="3"/>
                </a:cubicBezTo>
                <a:close/>
              </a:path>
            </a:pathLst>
          </a:custGeom>
          <a:solidFill>
            <a:srgbClr val="993300"/>
          </a:solidFill>
          <a:ln w="9525">
            <a:solidFill>
              <a:schemeClr val="tx1"/>
            </a:solidFill>
            <a:round/>
            <a:headEnd/>
            <a:tailEnd/>
          </a:ln>
        </p:spPr>
        <p:txBody>
          <a:bodyPr/>
          <a:lstStyle/>
          <a:p>
            <a:endParaRPr lang="cs-CZ"/>
          </a:p>
        </p:txBody>
      </p:sp>
      <p:sp>
        <p:nvSpPr>
          <p:cNvPr id="11317" name="Oval 53"/>
          <p:cNvSpPr>
            <a:spLocks noChangeAspect="1" noChangeArrowheads="1"/>
          </p:cNvSpPr>
          <p:nvPr/>
        </p:nvSpPr>
        <p:spPr bwMode="auto">
          <a:xfrm>
            <a:off x="5940425" y="1244600"/>
            <a:ext cx="304800" cy="342900"/>
          </a:xfrm>
          <a:prstGeom prst="ellipse">
            <a:avLst/>
          </a:prstGeom>
          <a:solidFill>
            <a:srgbClr val="FF9900"/>
          </a:solidFill>
          <a:ln w="9525">
            <a:solidFill>
              <a:schemeClr val="tx1"/>
            </a:solidFill>
            <a:round/>
            <a:headEnd/>
            <a:tailEnd/>
          </a:ln>
        </p:spPr>
        <p:txBody>
          <a:bodyPr wrap="none" anchor="ctr"/>
          <a:lstStyle/>
          <a:p>
            <a:endParaRPr lang="cs-CZ"/>
          </a:p>
        </p:txBody>
      </p:sp>
      <p:sp>
        <p:nvSpPr>
          <p:cNvPr id="11318" name="Oval 54"/>
          <p:cNvSpPr>
            <a:spLocks noChangeAspect="1" noChangeArrowheads="1"/>
          </p:cNvSpPr>
          <p:nvPr/>
        </p:nvSpPr>
        <p:spPr bwMode="auto">
          <a:xfrm flipH="1">
            <a:off x="6989763" y="244157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19" name="Oval 55"/>
          <p:cNvSpPr>
            <a:spLocks noChangeAspect="1" noChangeArrowheads="1"/>
          </p:cNvSpPr>
          <p:nvPr/>
        </p:nvSpPr>
        <p:spPr bwMode="auto">
          <a:xfrm flipH="1">
            <a:off x="7031038" y="244157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20" name="Oval 56"/>
          <p:cNvSpPr>
            <a:spLocks noChangeAspect="1" noChangeArrowheads="1"/>
          </p:cNvSpPr>
          <p:nvPr/>
        </p:nvSpPr>
        <p:spPr bwMode="auto">
          <a:xfrm flipH="1">
            <a:off x="6969125" y="24812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21" name="Oval 57"/>
          <p:cNvSpPr>
            <a:spLocks noChangeAspect="1" noChangeArrowheads="1"/>
          </p:cNvSpPr>
          <p:nvPr/>
        </p:nvSpPr>
        <p:spPr bwMode="auto">
          <a:xfrm flipH="1">
            <a:off x="7010400" y="24812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22" name="Oval 58"/>
          <p:cNvSpPr>
            <a:spLocks noChangeAspect="1" noChangeArrowheads="1"/>
          </p:cNvSpPr>
          <p:nvPr/>
        </p:nvSpPr>
        <p:spPr bwMode="auto">
          <a:xfrm flipH="1">
            <a:off x="7051675" y="24812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23" name="Oval 59"/>
          <p:cNvSpPr>
            <a:spLocks noChangeAspect="1" noChangeArrowheads="1"/>
          </p:cNvSpPr>
          <p:nvPr/>
        </p:nvSpPr>
        <p:spPr bwMode="auto">
          <a:xfrm flipH="1">
            <a:off x="6988175" y="2522538"/>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24" name="Oval 60"/>
          <p:cNvSpPr>
            <a:spLocks noChangeAspect="1" noChangeArrowheads="1"/>
          </p:cNvSpPr>
          <p:nvPr/>
        </p:nvSpPr>
        <p:spPr bwMode="auto">
          <a:xfrm flipH="1">
            <a:off x="7031038" y="2522538"/>
            <a:ext cx="36512"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25" name="Freeform 61"/>
          <p:cNvSpPr>
            <a:spLocks noChangeAspect="1"/>
          </p:cNvSpPr>
          <p:nvPr/>
        </p:nvSpPr>
        <p:spPr bwMode="auto">
          <a:xfrm>
            <a:off x="6818313" y="1957388"/>
            <a:ext cx="822325" cy="750887"/>
          </a:xfrm>
          <a:custGeom>
            <a:avLst/>
            <a:gdLst>
              <a:gd name="T0" fmla="*/ 20573528 w 1495"/>
              <a:gd name="T1" fmla="*/ 407055586 h 1214"/>
              <a:gd name="T2" fmla="*/ 1512638 w 1495"/>
              <a:gd name="T3" fmla="*/ 341635665 h 1214"/>
              <a:gd name="T4" fmla="*/ 2420221 w 1495"/>
              <a:gd name="T5" fmla="*/ 238341659 h 1214"/>
              <a:gd name="T6" fmla="*/ 32373201 w 1495"/>
              <a:gd name="T7" fmla="*/ 138490390 h 1214"/>
              <a:gd name="T8" fmla="*/ 55972554 w 1495"/>
              <a:gd name="T9" fmla="*/ 92582389 h 1214"/>
              <a:gd name="T10" fmla="*/ 85925543 w 1495"/>
              <a:gd name="T11" fmla="*/ 70775730 h 1214"/>
              <a:gd name="T12" fmla="*/ 135847530 w 1495"/>
              <a:gd name="T13" fmla="*/ 28310417 h 1214"/>
              <a:gd name="T14" fmla="*/ 222075601 w 1495"/>
              <a:gd name="T15" fmla="*/ 1913092 h 1214"/>
              <a:gd name="T16" fmla="*/ 310119421 w 1495"/>
              <a:gd name="T17" fmla="*/ 14537765 h 1214"/>
              <a:gd name="T18" fmla="*/ 347333603 w 1495"/>
              <a:gd name="T19" fmla="*/ 40935096 h 1214"/>
              <a:gd name="T20" fmla="*/ 364579320 w 1495"/>
              <a:gd name="T21" fmla="*/ 62741737 h 1214"/>
              <a:gd name="T22" fmla="*/ 387270532 w 1495"/>
              <a:gd name="T23" fmla="*/ 92582389 h 1214"/>
              <a:gd name="T24" fmla="*/ 404516249 w 1495"/>
              <a:gd name="T25" fmla="*/ 115536389 h 1214"/>
              <a:gd name="T26" fmla="*/ 409054712 w 1495"/>
              <a:gd name="T27" fmla="*/ 131604375 h 1214"/>
              <a:gd name="T28" fmla="*/ 441730431 w 1495"/>
              <a:gd name="T29" fmla="*/ 219978335 h 1214"/>
              <a:gd name="T30" fmla="*/ 442638014 w 1495"/>
              <a:gd name="T31" fmla="*/ 346226341 h 1214"/>
              <a:gd name="T32" fmla="*/ 416315922 w 1495"/>
              <a:gd name="T33" fmla="*/ 425418910 h 1214"/>
              <a:gd name="T34" fmla="*/ 399070204 w 1495"/>
              <a:gd name="T35" fmla="*/ 451816227 h 1214"/>
              <a:gd name="T36" fmla="*/ 375470860 w 1495"/>
              <a:gd name="T37" fmla="*/ 446077572 h 1214"/>
              <a:gd name="T38" fmla="*/ 370932947 w 1495"/>
              <a:gd name="T39" fmla="*/ 405907608 h 1214"/>
              <a:gd name="T40" fmla="*/ 380009322 w 1495"/>
              <a:gd name="T41" fmla="*/ 392134960 h 1214"/>
              <a:gd name="T42" fmla="*/ 384547785 w 1495"/>
              <a:gd name="T43" fmla="*/ 335897010 h 1214"/>
              <a:gd name="T44" fmla="*/ 365486902 w 1495"/>
              <a:gd name="T45" fmla="*/ 300318264 h 1214"/>
              <a:gd name="T46" fmla="*/ 310119421 w 1495"/>
              <a:gd name="T47" fmla="*/ 289988314 h 1214"/>
              <a:gd name="T48" fmla="*/ 285611875 w 1495"/>
              <a:gd name="T49" fmla="*/ 317533609 h 1214"/>
              <a:gd name="T50" fmla="*/ 282889127 w 1495"/>
              <a:gd name="T51" fmla="*/ 325567679 h 1214"/>
              <a:gd name="T52" fmla="*/ 284704292 w 1495"/>
              <a:gd name="T53" fmla="*/ 372623658 h 1214"/>
              <a:gd name="T54" fmla="*/ 298319198 w 1495"/>
              <a:gd name="T55" fmla="*/ 403612270 h 1214"/>
              <a:gd name="T56" fmla="*/ 295596451 w 1495"/>
              <a:gd name="T57" fmla="*/ 431157565 h 1214"/>
              <a:gd name="T58" fmla="*/ 258382200 w 1495"/>
              <a:gd name="T59" fmla="*/ 458702241 h 1214"/>
              <a:gd name="T60" fmla="*/ 238413735 w 1495"/>
              <a:gd name="T61" fmla="*/ 464440896 h 1214"/>
              <a:gd name="T62" fmla="*/ 173061746 w 1495"/>
              <a:gd name="T63" fmla="*/ 450668248 h 1214"/>
              <a:gd name="T64" fmla="*/ 158538776 w 1495"/>
              <a:gd name="T65" fmla="*/ 415089579 h 1214"/>
              <a:gd name="T66" fmla="*/ 179415374 w 1495"/>
              <a:gd name="T67" fmla="*/ 364589665 h 1214"/>
              <a:gd name="T68" fmla="*/ 153092732 w 1495"/>
              <a:gd name="T69" fmla="*/ 281954321 h 1214"/>
              <a:gd name="T70" fmla="*/ 95910051 w 1495"/>
              <a:gd name="T71" fmla="*/ 279658983 h 1214"/>
              <a:gd name="T72" fmla="*/ 71403106 w 1495"/>
              <a:gd name="T73" fmla="*/ 296874947 h 1214"/>
              <a:gd name="T74" fmla="*/ 66864644 w 1495"/>
              <a:gd name="T75" fmla="*/ 361146967 h 1214"/>
              <a:gd name="T76" fmla="*/ 73218288 w 1495"/>
              <a:gd name="T77" fmla="*/ 436895601 h 1214"/>
              <a:gd name="T78" fmla="*/ 41450134 w 1495"/>
              <a:gd name="T79" fmla="*/ 441486896 h 1214"/>
              <a:gd name="T80" fmla="*/ 32373201 w 1495"/>
              <a:gd name="T81" fmla="*/ 433452903 h 1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95"/>
              <a:gd name="T124" fmla="*/ 0 h 1214"/>
              <a:gd name="T125" fmla="*/ 1495 w 1495"/>
              <a:gd name="T126" fmla="*/ 1214 h 121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95" h="1214">
                <a:moveTo>
                  <a:pt x="107" y="1133"/>
                </a:moveTo>
                <a:cubicBezTo>
                  <a:pt x="100" y="1096"/>
                  <a:pt x="77" y="1091"/>
                  <a:pt x="68" y="1064"/>
                </a:cubicBezTo>
                <a:cubicBezTo>
                  <a:pt x="61" y="1044"/>
                  <a:pt x="58" y="1012"/>
                  <a:pt x="47" y="995"/>
                </a:cubicBezTo>
                <a:cubicBezTo>
                  <a:pt x="38" y="958"/>
                  <a:pt x="14" y="930"/>
                  <a:pt x="5" y="893"/>
                </a:cubicBezTo>
                <a:cubicBezTo>
                  <a:pt x="0" y="813"/>
                  <a:pt x="3" y="883"/>
                  <a:pt x="5" y="791"/>
                </a:cubicBezTo>
                <a:cubicBezTo>
                  <a:pt x="6" y="735"/>
                  <a:pt x="6" y="679"/>
                  <a:pt x="8" y="623"/>
                </a:cubicBezTo>
                <a:cubicBezTo>
                  <a:pt x="9" y="591"/>
                  <a:pt x="28" y="568"/>
                  <a:pt x="35" y="539"/>
                </a:cubicBezTo>
                <a:cubicBezTo>
                  <a:pt x="46" y="489"/>
                  <a:pt x="59" y="394"/>
                  <a:pt x="107" y="362"/>
                </a:cubicBezTo>
                <a:cubicBezTo>
                  <a:pt x="115" y="351"/>
                  <a:pt x="124" y="340"/>
                  <a:pt x="131" y="329"/>
                </a:cubicBezTo>
                <a:cubicBezTo>
                  <a:pt x="149" y="301"/>
                  <a:pt x="155" y="262"/>
                  <a:pt x="185" y="242"/>
                </a:cubicBezTo>
                <a:cubicBezTo>
                  <a:pt x="203" y="230"/>
                  <a:pt x="226" y="225"/>
                  <a:pt x="245" y="215"/>
                </a:cubicBezTo>
                <a:cubicBezTo>
                  <a:pt x="260" y="207"/>
                  <a:pt x="271" y="195"/>
                  <a:pt x="284" y="185"/>
                </a:cubicBezTo>
                <a:cubicBezTo>
                  <a:pt x="293" y="159"/>
                  <a:pt x="294" y="145"/>
                  <a:pt x="314" y="125"/>
                </a:cubicBezTo>
                <a:cubicBezTo>
                  <a:pt x="332" y="72"/>
                  <a:pt x="404" y="85"/>
                  <a:pt x="449" y="74"/>
                </a:cubicBezTo>
                <a:cubicBezTo>
                  <a:pt x="471" y="59"/>
                  <a:pt x="501" y="48"/>
                  <a:pt x="527" y="44"/>
                </a:cubicBezTo>
                <a:cubicBezTo>
                  <a:pt x="594" y="11"/>
                  <a:pt x="659" y="8"/>
                  <a:pt x="734" y="5"/>
                </a:cubicBezTo>
                <a:cubicBezTo>
                  <a:pt x="781" y="1"/>
                  <a:pt x="820" y="0"/>
                  <a:pt x="869" y="2"/>
                </a:cubicBezTo>
                <a:cubicBezTo>
                  <a:pt x="921" y="9"/>
                  <a:pt x="975" y="21"/>
                  <a:pt x="1025" y="38"/>
                </a:cubicBezTo>
                <a:cubicBezTo>
                  <a:pt x="1050" y="57"/>
                  <a:pt x="1069" y="73"/>
                  <a:pt x="1100" y="83"/>
                </a:cubicBezTo>
                <a:cubicBezTo>
                  <a:pt x="1116" y="99"/>
                  <a:pt x="1127" y="100"/>
                  <a:pt x="1148" y="107"/>
                </a:cubicBezTo>
                <a:cubicBezTo>
                  <a:pt x="1159" y="118"/>
                  <a:pt x="1173" y="117"/>
                  <a:pt x="1184" y="128"/>
                </a:cubicBezTo>
                <a:cubicBezTo>
                  <a:pt x="1200" y="144"/>
                  <a:pt x="1188" y="141"/>
                  <a:pt x="1205" y="164"/>
                </a:cubicBezTo>
                <a:cubicBezTo>
                  <a:pt x="1218" y="182"/>
                  <a:pt x="1236" y="195"/>
                  <a:pt x="1250" y="212"/>
                </a:cubicBezTo>
                <a:cubicBezTo>
                  <a:pt x="1261" y="244"/>
                  <a:pt x="1248" y="219"/>
                  <a:pt x="1280" y="242"/>
                </a:cubicBezTo>
                <a:cubicBezTo>
                  <a:pt x="1286" y="246"/>
                  <a:pt x="1289" y="255"/>
                  <a:pt x="1295" y="260"/>
                </a:cubicBezTo>
                <a:cubicBezTo>
                  <a:pt x="1313" y="274"/>
                  <a:pt x="1323" y="283"/>
                  <a:pt x="1337" y="302"/>
                </a:cubicBezTo>
                <a:cubicBezTo>
                  <a:pt x="1338" y="308"/>
                  <a:pt x="1338" y="314"/>
                  <a:pt x="1340" y="320"/>
                </a:cubicBezTo>
                <a:cubicBezTo>
                  <a:pt x="1343" y="328"/>
                  <a:pt x="1352" y="344"/>
                  <a:pt x="1352" y="344"/>
                </a:cubicBezTo>
                <a:cubicBezTo>
                  <a:pt x="1360" y="393"/>
                  <a:pt x="1376" y="446"/>
                  <a:pt x="1412" y="482"/>
                </a:cubicBezTo>
                <a:cubicBezTo>
                  <a:pt x="1422" y="513"/>
                  <a:pt x="1442" y="548"/>
                  <a:pt x="1460" y="575"/>
                </a:cubicBezTo>
                <a:cubicBezTo>
                  <a:pt x="1468" y="613"/>
                  <a:pt x="1471" y="656"/>
                  <a:pt x="1475" y="695"/>
                </a:cubicBezTo>
                <a:cubicBezTo>
                  <a:pt x="1476" y="734"/>
                  <a:pt x="1495" y="857"/>
                  <a:pt x="1463" y="905"/>
                </a:cubicBezTo>
                <a:cubicBezTo>
                  <a:pt x="1456" y="933"/>
                  <a:pt x="1461" y="922"/>
                  <a:pt x="1451" y="941"/>
                </a:cubicBezTo>
                <a:cubicBezTo>
                  <a:pt x="1440" y="1005"/>
                  <a:pt x="1411" y="1059"/>
                  <a:pt x="1376" y="1112"/>
                </a:cubicBezTo>
                <a:cubicBezTo>
                  <a:pt x="1371" y="1119"/>
                  <a:pt x="1363" y="1123"/>
                  <a:pt x="1358" y="1130"/>
                </a:cubicBezTo>
                <a:cubicBezTo>
                  <a:pt x="1346" y="1147"/>
                  <a:pt x="1337" y="1169"/>
                  <a:pt x="1319" y="1181"/>
                </a:cubicBezTo>
                <a:cubicBezTo>
                  <a:pt x="1297" y="1179"/>
                  <a:pt x="1285" y="1177"/>
                  <a:pt x="1265" y="1172"/>
                </a:cubicBezTo>
                <a:cubicBezTo>
                  <a:pt x="1257" y="1170"/>
                  <a:pt x="1241" y="1166"/>
                  <a:pt x="1241" y="1166"/>
                </a:cubicBezTo>
                <a:cubicBezTo>
                  <a:pt x="1222" y="1153"/>
                  <a:pt x="1209" y="1140"/>
                  <a:pt x="1202" y="1118"/>
                </a:cubicBezTo>
                <a:cubicBezTo>
                  <a:pt x="1206" y="1092"/>
                  <a:pt x="1210" y="1080"/>
                  <a:pt x="1226" y="1061"/>
                </a:cubicBezTo>
                <a:cubicBezTo>
                  <a:pt x="1232" y="1055"/>
                  <a:pt x="1238" y="1049"/>
                  <a:pt x="1244" y="1043"/>
                </a:cubicBezTo>
                <a:cubicBezTo>
                  <a:pt x="1249" y="1038"/>
                  <a:pt x="1256" y="1025"/>
                  <a:pt x="1256" y="1025"/>
                </a:cubicBezTo>
                <a:cubicBezTo>
                  <a:pt x="1260" y="1008"/>
                  <a:pt x="1265" y="991"/>
                  <a:pt x="1271" y="974"/>
                </a:cubicBezTo>
                <a:cubicBezTo>
                  <a:pt x="1274" y="926"/>
                  <a:pt x="1276" y="928"/>
                  <a:pt x="1271" y="878"/>
                </a:cubicBezTo>
                <a:cubicBezTo>
                  <a:pt x="1269" y="859"/>
                  <a:pt x="1251" y="847"/>
                  <a:pt x="1241" y="833"/>
                </a:cubicBezTo>
                <a:cubicBezTo>
                  <a:pt x="1230" y="818"/>
                  <a:pt x="1224" y="796"/>
                  <a:pt x="1208" y="785"/>
                </a:cubicBezTo>
                <a:cubicBezTo>
                  <a:pt x="1181" y="766"/>
                  <a:pt x="1115" y="756"/>
                  <a:pt x="1082" y="749"/>
                </a:cubicBezTo>
                <a:cubicBezTo>
                  <a:pt x="1064" y="751"/>
                  <a:pt x="1042" y="751"/>
                  <a:pt x="1025" y="758"/>
                </a:cubicBezTo>
                <a:cubicBezTo>
                  <a:pt x="1007" y="765"/>
                  <a:pt x="995" y="779"/>
                  <a:pt x="977" y="785"/>
                </a:cubicBezTo>
                <a:cubicBezTo>
                  <a:pt x="960" y="802"/>
                  <a:pt x="956" y="812"/>
                  <a:pt x="944" y="830"/>
                </a:cubicBezTo>
                <a:cubicBezTo>
                  <a:pt x="943" y="834"/>
                  <a:pt x="943" y="838"/>
                  <a:pt x="941" y="842"/>
                </a:cubicBezTo>
                <a:cubicBezTo>
                  <a:pt x="940" y="845"/>
                  <a:pt x="936" y="848"/>
                  <a:pt x="935" y="851"/>
                </a:cubicBezTo>
                <a:cubicBezTo>
                  <a:pt x="932" y="861"/>
                  <a:pt x="929" y="881"/>
                  <a:pt x="929" y="881"/>
                </a:cubicBezTo>
                <a:cubicBezTo>
                  <a:pt x="930" y="904"/>
                  <a:pt x="928" y="950"/>
                  <a:pt x="941" y="974"/>
                </a:cubicBezTo>
                <a:cubicBezTo>
                  <a:pt x="948" y="987"/>
                  <a:pt x="956" y="997"/>
                  <a:pt x="962" y="1010"/>
                </a:cubicBezTo>
                <a:cubicBezTo>
                  <a:pt x="970" y="1026"/>
                  <a:pt x="976" y="1040"/>
                  <a:pt x="986" y="1055"/>
                </a:cubicBezTo>
                <a:cubicBezTo>
                  <a:pt x="990" y="1060"/>
                  <a:pt x="992" y="1073"/>
                  <a:pt x="992" y="1073"/>
                </a:cubicBezTo>
                <a:cubicBezTo>
                  <a:pt x="990" y="1098"/>
                  <a:pt x="996" y="1114"/>
                  <a:pt x="977" y="1127"/>
                </a:cubicBezTo>
                <a:cubicBezTo>
                  <a:pt x="955" y="1160"/>
                  <a:pt x="931" y="1172"/>
                  <a:pt x="899" y="1193"/>
                </a:cubicBezTo>
                <a:cubicBezTo>
                  <a:pt x="886" y="1201"/>
                  <a:pt x="869" y="1196"/>
                  <a:pt x="854" y="1199"/>
                </a:cubicBezTo>
                <a:cubicBezTo>
                  <a:pt x="827" y="1204"/>
                  <a:pt x="844" y="1199"/>
                  <a:pt x="818" y="1208"/>
                </a:cubicBezTo>
                <a:cubicBezTo>
                  <a:pt x="808" y="1211"/>
                  <a:pt x="788" y="1214"/>
                  <a:pt x="788" y="1214"/>
                </a:cubicBezTo>
                <a:cubicBezTo>
                  <a:pt x="735" y="1210"/>
                  <a:pt x="678" y="1209"/>
                  <a:pt x="626" y="1196"/>
                </a:cubicBezTo>
                <a:cubicBezTo>
                  <a:pt x="612" y="1192"/>
                  <a:pt x="584" y="1186"/>
                  <a:pt x="572" y="1178"/>
                </a:cubicBezTo>
                <a:cubicBezTo>
                  <a:pt x="563" y="1172"/>
                  <a:pt x="545" y="1160"/>
                  <a:pt x="545" y="1160"/>
                </a:cubicBezTo>
                <a:cubicBezTo>
                  <a:pt x="537" y="1136"/>
                  <a:pt x="529" y="1110"/>
                  <a:pt x="524" y="1085"/>
                </a:cubicBezTo>
                <a:cubicBezTo>
                  <a:pt x="529" y="1056"/>
                  <a:pt x="533" y="1028"/>
                  <a:pt x="554" y="1007"/>
                </a:cubicBezTo>
                <a:cubicBezTo>
                  <a:pt x="561" y="985"/>
                  <a:pt x="585" y="976"/>
                  <a:pt x="593" y="953"/>
                </a:cubicBezTo>
                <a:cubicBezTo>
                  <a:pt x="601" y="887"/>
                  <a:pt x="587" y="840"/>
                  <a:pt x="554" y="788"/>
                </a:cubicBezTo>
                <a:cubicBezTo>
                  <a:pt x="542" y="769"/>
                  <a:pt x="529" y="745"/>
                  <a:pt x="506" y="737"/>
                </a:cubicBezTo>
                <a:cubicBezTo>
                  <a:pt x="482" y="729"/>
                  <a:pt x="456" y="723"/>
                  <a:pt x="431" y="719"/>
                </a:cubicBezTo>
                <a:cubicBezTo>
                  <a:pt x="392" y="721"/>
                  <a:pt x="356" y="727"/>
                  <a:pt x="317" y="731"/>
                </a:cubicBezTo>
                <a:cubicBezTo>
                  <a:pt x="295" y="736"/>
                  <a:pt x="282" y="742"/>
                  <a:pt x="263" y="755"/>
                </a:cubicBezTo>
                <a:cubicBezTo>
                  <a:pt x="254" y="761"/>
                  <a:pt x="236" y="776"/>
                  <a:pt x="236" y="776"/>
                </a:cubicBezTo>
                <a:cubicBezTo>
                  <a:pt x="228" y="788"/>
                  <a:pt x="216" y="799"/>
                  <a:pt x="206" y="809"/>
                </a:cubicBezTo>
                <a:cubicBezTo>
                  <a:pt x="195" y="842"/>
                  <a:pt x="198" y="909"/>
                  <a:pt x="221" y="944"/>
                </a:cubicBezTo>
                <a:cubicBezTo>
                  <a:pt x="232" y="990"/>
                  <a:pt x="266" y="1027"/>
                  <a:pt x="278" y="1073"/>
                </a:cubicBezTo>
                <a:cubicBezTo>
                  <a:pt x="275" y="1099"/>
                  <a:pt x="271" y="1132"/>
                  <a:pt x="242" y="1142"/>
                </a:cubicBezTo>
                <a:cubicBezTo>
                  <a:pt x="230" y="1160"/>
                  <a:pt x="208" y="1158"/>
                  <a:pt x="188" y="1160"/>
                </a:cubicBezTo>
                <a:cubicBezTo>
                  <a:pt x="171" y="1159"/>
                  <a:pt x="154" y="1159"/>
                  <a:pt x="137" y="1154"/>
                </a:cubicBezTo>
                <a:cubicBezTo>
                  <a:pt x="131" y="1152"/>
                  <a:pt x="119" y="1148"/>
                  <a:pt x="119" y="1148"/>
                </a:cubicBezTo>
                <a:cubicBezTo>
                  <a:pt x="114" y="1141"/>
                  <a:pt x="103" y="1137"/>
                  <a:pt x="107" y="1133"/>
                </a:cubicBezTo>
                <a:close/>
              </a:path>
            </a:pathLst>
          </a:custGeom>
          <a:solidFill>
            <a:srgbClr val="C0C0C0"/>
          </a:solidFill>
          <a:ln w="19050">
            <a:solidFill>
              <a:schemeClr val="tx1"/>
            </a:solidFill>
            <a:round/>
            <a:headEnd/>
            <a:tailEnd/>
          </a:ln>
        </p:spPr>
        <p:txBody>
          <a:bodyPr wrap="none" anchor="ctr"/>
          <a:lstStyle/>
          <a:p>
            <a:endParaRPr lang="cs-CZ"/>
          </a:p>
        </p:txBody>
      </p:sp>
      <p:sp>
        <p:nvSpPr>
          <p:cNvPr id="11326" name="Oval 62"/>
          <p:cNvSpPr>
            <a:spLocks noChangeAspect="1" noChangeArrowheads="1"/>
          </p:cNvSpPr>
          <p:nvPr/>
        </p:nvSpPr>
        <p:spPr bwMode="auto">
          <a:xfrm>
            <a:off x="7005638" y="2054225"/>
            <a:ext cx="133350" cy="147638"/>
          </a:xfrm>
          <a:prstGeom prst="ellipse">
            <a:avLst/>
          </a:prstGeom>
          <a:solidFill>
            <a:srgbClr val="00FFFF"/>
          </a:solidFill>
          <a:ln w="19050">
            <a:solidFill>
              <a:schemeClr val="tx1"/>
            </a:solidFill>
            <a:round/>
            <a:headEnd/>
            <a:tailEnd/>
          </a:ln>
        </p:spPr>
        <p:txBody>
          <a:bodyPr wrap="none" anchor="ctr"/>
          <a:lstStyle/>
          <a:p>
            <a:endParaRPr lang="cs-CZ"/>
          </a:p>
        </p:txBody>
      </p:sp>
      <p:sp>
        <p:nvSpPr>
          <p:cNvPr id="11327" name="Oval 63"/>
          <p:cNvSpPr>
            <a:spLocks noChangeAspect="1" noChangeArrowheads="1"/>
          </p:cNvSpPr>
          <p:nvPr/>
        </p:nvSpPr>
        <p:spPr bwMode="auto">
          <a:xfrm flipH="1">
            <a:off x="7386638" y="246221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28" name="Oval 64"/>
          <p:cNvSpPr>
            <a:spLocks noChangeAspect="1" noChangeArrowheads="1"/>
          </p:cNvSpPr>
          <p:nvPr/>
        </p:nvSpPr>
        <p:spPr bwMode="auto">
          <a:xfrm flipH="1">
            <a:off x="7426325" y="246221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29" name="Oval 65"/>
          <p:cNvSpPr>
            <a:spLocks noChangeAspect="1" noChangeArrowheads="1"/>
          </p:cNvSpPr>
          <p:nvPr/>
        </p:nvSpPr>
        <p:spPr bwMode="auto">
          <a:xfrm flipH="1">
            <a:off x="7364413" y="2501900"/>
            <a:ext cx="36512"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30" name="Oval 66"/>
          <p:cNvSpPr>
            <a:spLocks noChangeAspect="1" noChangeArrowheads="1"/>
          </p:cNvSpPr>
          <p:nvPr/>
        </p:nvSpPr>
        <p:spPr bwMode="auto">
          <a:xfrm flipH="1">
            <a:off x="7407275" y="2501900"/>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31" name="Oval 67"/>
          <p:cNvSpPr>
            <a:spLocks noChangeAspect="1" noChangeArrowheads="1"/>
          </p:cNvSpPr>
          <p:nvPr/>
        </p:nvSpPr>
        <p:spPr bwMode="auto">
          <a:xfrm flipH="1">
            <a:off x="7446963" y="2501900"/>
            <a:ext cx="36512"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32" name="Oval 68"/>
          <p:cNvSpPr>
            <a:spLocks noChangeAspect="1" noChangeArrowheads="1"/>
          </p:cNvSpPr>
          <p:nvPr/>
        </p:nvSpPr>
        <p:spPr bwMode="auto">
          <a:xfrm flipH="1">
            <a:off x="7383463" y="254317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33" name="Oval 69"/>
          <p:cNvSpPr>
            <a:spLocks noChangeAspect="1" noChangeArrowheads="1"/>
          </p:cNvSpPr>
          <p:nvPr/>
        </p:nvSpPr>
        <p:spPr bwMode="auto">
          <a:xfrm flipH="1">
            <a:off x="7427913" y="254317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34" name="Oval 70"/>
          <p:cNvSpPr>
            <a:spLocks noChangeAspect="1" noChangeArrowheads="1"/>
          </p:cNvSpPr>
          <p:nvPr/>
        </p:nvSpPr>
        <p:spPr bwMode="auto">
          <a:xfrm flipH="1">
            <a:off x="7424738" y="2598738"/>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35" name="Oval 71"/>
          <p:cNvSpPr>
            <a:spLocks noChangeAspect="1" noChangeArrowheads="1"/>
          </p:cNvSpPr>
          <p:nvPr/>
        </p:nvSpPr>
        <p:spPr bwMode="auto">
          <a:xfrm flipH="1">
            <a:off x="7378700" y="2647950"/>
            <a:ext cx="36513"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36" name="Oval 72"/>
          <p:cNvSpPr>
            <a:spLocks noChangeAspect="1" noChangeArrowheads="1"/>
          </p:cNvSpPr>
          <p:nvPr/>
        </p:nvSpPr>
        <p:spPr bwMode="auto">
          <a:xfrm flipH="1">
            <a:off x="7453313" y="270192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37" name="Oval 73"/>
          <p:cNvSpPr>
            <a:spLocks noChangeAspect="1" noChangeArrowheads="1"/>
          </p:cNvSpPr>
          <p:nvPr/>
        </p:nvSpPr>
        <p:spPr bwMode="auto">
          <a:xfrm flipH="1">
            <a:off x="7543800" y="27860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38" name="Oval 74"/>
          <p:cNvSpPr>
            <a:spLocks noChangeAspect="1" noChangeArrowheads="1"/>
          </p:cNvSpPr>
          <p:nvPr/>
        </p:nvSpPr>
        <p:spPr bwMode="auto">
          <a:xfrm flipH="1">
            <a:off x="7367588" y="274002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39" name="Oval 75"/>
          <p:cNvSpPr>
            <a:spLocks noChangeAspect="1" noChangeArrowheads="1"/>
          </p:cNvSpPr>
          <p:nvPr/>
        </p:nvSpPr>
        <p:spPr bwMode="auto">
          <a:xfrm flipH="1">
            <a:off x="6907213" y="2755900"/>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40" name="Oval 76"/>
          <p:cNvSpPr>
            <a:spLocks noChangeAspect="1" noChangeArrowheads="1"/>
          </p:cNvSpPr>
          <p:nvPr/>
        </p:nvSpPr>
        <p:spPr bwMode="auto">
          <a:xfrm flipH="1">
            <a:off x="7016750" y="267811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41" name="Oval 77"/>
          <p:cNvSpPr>
            <a:spLocks noChangeAspect="1" noChangeArrowheads="1"/>
          </p:cNvSpPr>
          <p:nvPr/>
        </p:nvSpPr>
        <p:spPr bwMode="auto">
          <a:xfrm flipH="1">
            <a:off x="7062788" y="2592388"/>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42" name="Oval 78"/>
          <p:cNvSpPr>
            <a:spLocks noChangeAspect="1" noChangeArrowheads="1"/>
          </p:cNvSpPr>
          <p:nvPr/>
        </p:nvSpPr>
        <p:spPr bwMode="auto">
          <a:xfrm flipH="1">
            <a:off x="6991350" y="258762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43" name="Oval 79"/>
          <p:cNvSpPr>
            <a:spLocks noChangeAspect="1" noChangeArrowheads="1"/>
          </p:cNvSpPr>
          <p:nvPr/>
        </p:nvSpPr>
        <p:spPr bwMode="auto">
          <a:xfrm flipH="1">
            <a:off x="7108825" y="2768600"/>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44" name="Oval 80"/>
          <p:cNvSpPr>
            <a:spLocks noChangeAspect="1" noChangeArrowheads="1"/>
          </p:cNvSpPr>
          <p:nvPr/>
        </p:nvSpPr>
        <p:spPr bwMode="auto">
          <a:xfrm flipH="1">
            <a:off x="6988175" y="284321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45" name="Oval 81"/>
          <p:cNvSpPr>
            <a:spLocks noChangeAspect="1" noChangeArrowheads="1"/>
          </p:cNvSpPr>
          <p:nvPr/>
        </p:nvSpPr>
        <p:spPr bwMode="auto">
          <a:xfrm flipH="1">
            <a:off x="7242175" y="28241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46" name="Oval 82"/>
          <p:cNvSpPr>
            <a:spLocks noChangeAspect="1" noChangeArrowheads="1"/>
          </p:cNvSpPr>
          <p:nvPr/>
        </p:nvSpPr>
        <p:spPr bwMode="auto">
          <a:xfrm flipH="1">
            <a:off x="7437438" y="284321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47" name="Freeform 83"/>
          <p:cNvSpPr>
            <a:spLocks noChangeAspect="1"/>
          </p:cNvSpPr>
          <p:nvPr/>
        </p:nvSpPr>
        <p:spPr bwMode="auto">
          <a:xfrm>
            <a:off x="6902450" y="2025650"/>
            <a:ext cx="96838" cy="106363"/>
          </a:xfrm>
          <a:custGeom>
            <a:avLst/>
            <a:gdLst>
              <a:gd name="T0" fmla="*/ 15486844 w 174"/>
              <a:gd name="T1" fmla="*/ 14875178 h 170"/>
              <a:gd name="T2" fmla="*/ 31593117 w 174"/>
              <a:gd name="T3" fmla="*/ 0 h 170"/>
              <a:gd name="T4" fmla="*/ 41504547 w 174"/>
              <a:gd name="T5" fmla="*/ 782707 h 170"/>
              <a:gd name="T6" fmla="*/ 45221678 w 174"/>
              <a:gd name="T7" fmla="*/ 2348745 h 170"/>
              <a:gd name="T8" fmla="*/ 52035954 w 174"/>
              <a:gd name="T9" fmla="*/ 10961021 h 170"/>
              <a:gd name="T10" fmla="*/ 53894241 w 174"/>
              <a:gd name="T11" fmla="*/ 18007254 h 170"/>
              <a:gd name="T12" fmla="*/ 30973688 w 174"/>
              <a:gd name="T13" fmla="*/ 62632788 h 170"/>
              <a:gd name="T14" fmla="*/ 19203423 w 174"/>
              <a:gd name="T15" fmla="*/ 66547571 h 170"/>
              <a:gd name="T16" fmla="*/ 10530855 w 174"/>
              <a:gd name="T17" fmla="*/ 65764865 h 170"/>
              <a:gd name="T18" fmla="*/ 6814278 w 174"/>
              <a:gd name="T19" fmla="*/ 64198826 h 170"/>
              <a:gd name="T20" fmla="*/ 0 w 174"/>
              <a:gd name="T21" fmla="*/ 51672398 h 170"/>
              <a:gd name="T22" fmla="*/ 9911426 w 174"/>
              <a:gd name="T23" fmla="*/ 25836199 h 170"/>
              <a:gd name="T24" fmla="*/ 15486844 w 174"/>
              <a:gd name="T25" fmla="*/ 14875178 h 1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4"/>
              <a:gd name="T40" fmla="*/ 0 h 170"/>
              <a:gd name="T41" fmla="*/ 174 w 174"/>
              <a:gd name="T42" fmla="*/ 170 h 17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4" h="170">
                <a:moveTo>
                  <a:pt x="50" y="38"/>
                </a:moveTo>
                <a:cubicBezTo>
                  <a:pt x="62" y="19"/>
                  <a:pt x="80" y="5"/>
                  <a:pt x="102" y="0"/>
                </a:cubicBezTo>
                <a:cubicBezTo>
                  <a:pt x="113" y="1"/>
                  <a:pt x="123" y="1"/>
                  <a:pt x="134" y="2"/>
                </a:cubicBezTo>
                <a:cubicBezTo>
                  <a:pt x="138" y="3"/>
                  <a:pt x="146" y="6"/>
                  <a:pt x="146" y="6"/>
                </a:cubicBezTo>
                <a:cubicBezTo>
                  <a:pt x="154" y="14"/>
                  <a:pt x="160" y="20"/>
                  <a:pt x="168" y="28"/>
                </a:cubicBezTo>
                <a:cubicBezTo>
                  <a:pt x="170" y="34"/>
                  <a:pt x="174" y="46"/>
                  <a:pt x="174" y="46"/>
                </a:cubicBezTo>
                <a:cubicBezTo>
                  <a:pt x="169" y="86"/>
                  <a:pt x="139" y="143"/>
                  <a:pt x="100" y="160"/>
                </a:cubicBezTo>
                <a:cubicBezTo>
                  <a:pt x="88" y="165"/>
                  <a:pt x="75" y="167"/>
                  <a:pt x="62" y="170"/>
                </a:cubicBezTo>
                <a:cubicBezTo>
                  <a:pt x="53" y="169"/>
                  <a:pt x="43" y="169"/>
                  <a:pt x="34" y="168"/>
                </a:cubicBezTo>
                <a:cubicBezTo>
                  <a:pt x="30" y="167"/>
                  <a:pt x="22" y="164"/>
                  <a:pt x="22" y="164"/>
                </a:cubicBezTo>
                <a:cubicBezTo>
                  <a:pt x="13" y="155"/>
                  <a:pt x="4" y="144"/>
                  <a:pt x="0" y="132"/>
                </a:cubicBezTo>
                <a:cubicBezTo>
                  <a:pt x="3" y="106"/>
                  <a:pt x="15" y="85"/>
                  <a:pt x="32" y="66"/>
                </a:cubicBezTo>
                <a:cubicBezTo>
                  <a:pt x="35" y="63"/>
                  <a:pt x="68" y="32"/>
                  <a:pt x="50" y="38"/>
                </a:cubicBezTo>
                <a:close/>
              </a:path>
            </a:pathLst>
          </a:custGeom>
          <a:solidFill>
            <a:srgbClr val="33CCCC"/>
          </a:solidFill>
          <a:ln w="19050">
            <a:solidFill>
              <a:schemeClr val="tx1"/>
            </a:solidFill>
            <a:round/>
            <a:headEnd/>
            <a:tailEnd/>
          </a:ln>
        </p:spPr>
        <p:txBody>
          <a:bodyPr wrap="none" anchor="ctr"/>
          <a:lstStyle/>
          <a:p>
            <a:endParaRPr lang="cs-CZ"/>
          </a:p>
        </p:txBody>
      </p:sp>
      <p:sp>
        <p:nvSpPr>
          <p:cNvPr id="11348" name="Freeform 84"/>
          <p:cNvSpPr>
            <a:spLocks noChangeAspect="1"/>
          </p:cNvSpPr>
          <p:nvPr/>
        </p:nvSpPr>
        <p:spPr bwMode="auto">
          <a:xfrm rot="1562907">
            <a:off x="7040563" y="1928813"/>
            <a:ext cx="95250" cy="104775"/>
          </a:xfrm>
          <a:custGeom>
            <a:avLst/>
            <a:gdLst>
              <a:gd name="T0" fmla="*/ 14983262 w 174"/>
              <a:gd name="T1" fmla="*/ 14434297 h 170"/>
              <a:gd name="T2" fmla="*/ 30565394 w 174"/>
              <a:gd name="T3" fmla="*/ 0 h 170"/>
              <a:gd name="T4" fmla="*/ 40154447 w 174"/>
              <a:gd name="T5" fmla="*/ 759927 h 170"/>
              <a:gd name="T6" fmla="*/ 43750407 w 174"/>
              <a:gd name="T7" fmla="*/ 2279164 h 170"/>
              <a:gd name="T8" fmla="*/ 50343456 w 174"/>
              <a:gd name="T9" fmla="*/ 10635896 h 170"/>
              <a:gd name="T10" fmla="*/ 52141163 w 174"/>
              <a:gd name="T11" fmla="*/ 17473387 h 170"/>
              <a:gd name="T12" fmla="*/ 29965976 w 174"/>
              <a:gd name="T13" fmla="*/ 60776893 h 170"/>
              <a:gd name="T14" fmla="*/ 18579226 w 174"/>
              <a:gd name="T15" fmla="*/ 64575294 h 170"/>
              <a:gd name="T16" fmla="*/ 10188466 w 174"/>
              <a:gd name="T17" fmla="*/ 63815367 h 170"/>
              <a:gd name="T18" fmla="*/ 6592504 w 174"/>
              <a:gd name="T19" fmla="*/ 62296130 h 170"/>
              <a:gd name="T20" fmla="*/ 0 w 174"/>
              <a:gd name="T21" fmla="*/ 50141002 h 170"/>
              <a:gd name="T22" fmla="*/ 9589048 w 174"/>
              <a:gd name="T23" fmla="*/ 25070193 h 170"/>
              <a:gd name="T24" fmla="*/ 14983262 w 174"/>
              <a:gd name="T25" fmla="*/ 14434297 h 1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4"/>
              <a:gd name="T40" fmla="*/ 0 h 170"/>
              <a:gd name="T41" fmla="*/ 174 w 174"/>
              <a:gd name="T42" fmla="*/ 170 h 17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4" h="170">
                <a:moveTo>
                  <a:pt x="50" y="38"/>
                </a:moveTo>
                <a:cubicBezTo>
                  <a:pt x="62" y="19"/>
                  <a:pt x="80" y="5"/>
                  <a:pt x="102" y="0"/>
                </a:cubicBezTo>
                <a:cubicBezTo>
                  <a:pt x="113" y="1"/>
                  <a:pt x="123" y="1"/>
                  <a:pt x="134" y="2"/>
                </a:cubicBezTo>
                <a:cubicBezTo>
                  <a:pt x="138" y="3"/>
                  <a:pt x="146" y="6"/>
                  <a:pt x="146" y="6"/>
                </a:cubicBezTo>
                <a:cubicBezTo>
                  <a:pt x="154" y="14"/>
                  <a:pt x="160" y="20"/>
                  <a:pt x="168" y="28"/>
                </a:cubicBezTo>
                <a:cubicBezTo>
                  <a:pt x="170" y="34"/>
                  <a:pt x="174" y="46"/>
                  <a:pt x="174" y="46"/>
                </a:cubicBezTo>
                <a:cubicBezTo>
                  <a:pt x="169" y="86"/>
                  <a:pt x="139" y="143"/>
                  <a:pt x="100" y="160"/>
                </a:cubicBezTo>
                <a:cubicBezTo>
                  <a:pt x="88" y="165"/>
                  <a:pt x="75" y="167"/>
                  <a:pt x="62" y="170"/>
                </a:cubicBezTo>
                <a:cubicBezTo>
                  <a:pt x="53" y="169"/>
                  <a:pt x="43" y="169"/>
                  <a:pt x="34" y="168"/>
                </a:cubicBezTo>
                <a:cubicBezTo>
                  <a:pt x="30" y="167"/>
                  <a:pt x="22" y="164"/>
                  <a:pt x="22" y="164"/>
                </a:cubicBezTo>
                <a:cubicBezTo>
                  <a:pt x="13" y="155"/>
                  <a:pt x="4" y="144"/>
                  <a:pt x="0" y="132"/>
                </a:cubicBezTo>
                <a:cubicBezTo>
                  <a:pt x="3" y="106"/>
                  <a:pt x="15" y="85"/>
                  <a:pt x="32" y="66"/>
                </a:cubicBezTo>
                <a:cubicBezTo>
                  <a:pt x="35" y="63"/>
                  <a:pt x="68" y="32"/>
                  <a:pt x="50" y="38"/>
                </a:cubicBezTo>
                <a:close/>
              </a:path>
            </a:pathLst>
          </a:custGeom>
          <a:solidFill>
            <a:srgbClr val="33CCCC"/>
          </a:solidFill>
          <a:ln w="19050">
            <a:solidFill>
              <a:schemeClr val="tx1"/>
            </a:solidFill>
            <a:round/>
            <a:headEnd/>
            <a:tailEnd/>
          </a:ln>
        </p:spPr>
        <p:txBody>
          <a:bodyPr wrap="none" anchor="ctr"/>
          <a:lstStyle/>
          <a:p>
            <a:endParaRPr lang="cs-CZ"/>
          </a:p>
        </p:txBody>
      </p:sp>
      <p:grpSp>
        <p:nvGrpSpPr>
          <p:cNvPr id="11349" name="Group 85"/>
          <p:cNvGrpSpPr>
            <a:grpSpLocks noChangeAspect="1"/>
          </p:cNvGrpSpPr>
          <p:nvPr/>
        </p:nvGrpSpPr>
        <p:grpSpPr bwMode="auto">
          <a:xfrm rot="-8798574">
            <a:off x="6981825" y="1889125"/>
            <a:ext cx="125413" cy="80963"/>
            <a:chOff x="1180" y="516"/>
            <a:chExt cx="228" cy="130"/>
          </a:xfrm>
        </p:grpSpPr>
        <p:sp>
          <p:nvSpPr>
            <p:cNvPr id="11508" name="Freeform 86"/>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sp>
          <p:nvSpPr>
            <p:cNvPr id="11509" name="Freeform 87"/>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grpSp>
      <p:grpSp>
        <p:nvGrpSpPr>
          <p:cNvPr id="11350" name="Group 88"/>
          <p:cNvGrpSpPr>
            <a:grpSpLocks noChangeAspect="1"/>
          </p:cNvGrpSpPr>
          <p:nvPr/>
        </p:nvGrpSpPr>
        <p:grpSpPr bwMode="auto">
          <a:xfrm rot="-6154590">
            <a:off x="6850063" y="1992313"/>
            <a:ext cx="141287" cy="71437"/>
            <a:chOff x="1180" y="516"/>
            <a:chExt cx="228" cy="130"/>
          </a:xfrm>
        </p:grpSpPr>
        <p:sp>
          <p:nvSpPr>
            <p:cNvPr id="11506" name="Freeform 89"/>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sp>
          <p:nvSpPr>
            <p:cNvPr id="11507" name="Freeform 90"/>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grpSp>
      <p:sp>
        <p:nvSpPr>
          <p:cNvPr id="11351" name="Freeform 91"/>
          <p:cNvSpPr>
            <a:spLocks noChangeAspect="1"/>
          </p:cNvSpPr>
          <p:nvPr/>
        </p:nvSpPr>
        <p:spPr bwMode="auto">
          <a:xfrm>
            <a:off x="6883400" y="1849438"/>
            <a:ext cx="123825" cy="109537"/>
          </a:xfrm>
          <a:custGeom>
            <a:avLst/>
            <a:gdLst>
              <a:gd name="T0" fmla="*/ 29946303 w 224"/>
              <a:gd name="T1" fmla="*/ 0 h 176"/>
              <a:gd name="T2" fmla="*/ 38502948 w 224"/>
              <a:gd name="T3" fmla="*/ 20916591 h 176"/>
              <a:gd name="T4" fmla="*/ 49503470 w 224"/>
              <a:gd name="T5" fmla="*/ 30212918 h 176"/>
              <a:gd name="T6" fmla="*/ 59281773 w 224"/>
              <a:gd name="T7" fmla="*/ 29438068 h 176"/>
              <a:gd name="T8" fmla="*/ 64782586 w 224"/>
              <a:gd name="T9" fmla="*/ 25564443 h 176"/>
              <a:gd name="T10" fmla="*/ 67227024 w 224"/>
              <a:gd name="T11" fmla="*/ 20916591 h 176"/>
              <a:gd name="T12" fmla="*/ 68449242 w 224"/>
              <a:gd name="T13" fmla="*/ 16268733 h 176"/>
              <a:gd name="T14" fmla="*/ 64171200 w 224"/>
              <a:gd name="T15" fmla="*/ 2323927 h 176"/>
              <a:gd name="T16" fmla="*/ 53781512 w 224"/>
              <a:gd name="T17" fmla="*/ 3873627 h 176"/>
              <a:gd name="T18" fmla="*/ 37891563 w 224"/>
              <a:gd name="T19" fmla="*/ 28663219 h 176"/>
              <a:gd name="T20" fmla="*/ 21390219 w 224"/>
              <a:gd name="T21" fmla="*/ 60425836 h 176"/>
              <a:gd name="T22" fmla="*/ 15889954 w 224"/>
              <a:gd name="T23" fmla="*/ 65848538 h 176"/>
              <a:gd name="T24" fmla="*/ 10389693 w 224"/>
              <a:gd name="T25" fmla="*/ 68172464 h 176"/>
              <a:gd name="T26" fmla="*/ 2444439 w 224"/>
              <a:gd name="T27" fmla="*/ 61200063 h 176"/>
              <a:gd name="T28" fmla="*/ 0 w 224"/>
              <a:gd name="T29" fmla="*/ 56552210 h 176"/>
              <a:gd name="T30" fmla="*/ 12834130 w 224"/>
              <a:gd name="T31" fmla="*/ 37184696 h 176"/>
              <a:gd name="T32" fmla="*/ 23223823 w 224"/>
              <a:gd name="T33" fmla="*/ 38734396 h 176"/>
              <a:gd name="T34" fmla="*/ 37891563 w 224"/>
              <a:gd name="T35" fmla="*/ 53453435 h 176"/>
              <a:gd name="T36" fmla="*/ 50114856 w 224"/>
              <a:gd name="T37" fmla="*/ 58876137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11352" name="Oval 92"/>
          <p:cNvSpPr>
            <a:spLocks noChangeAspect="1" noChangeArrowheads="1"/>
          </p:cNvSpPr>
          <p:nvPr/>
        </p:nvSpPr>
        <p:spPr bwMode="auto">
          <a:xfrm>
            <a:off x="7050088" y="2227263"/>
            <a:ext cx="131762" cy="147637"/>
          </a:xfrm>
          <a:prstGeom prst="ellipse">
            <a:avLst/>
          </a:prstGeom>
          <a:solidFill>
            <a:srgbClr val="00FFFF"/>
          </a:solidFill>
          <a:ln w="19050">
            <a:solidFill>
              <a:schemeClr val="tx1"/>
            </a:solidFill>
            <a:round/>
            <a:headEnd/>
            <a:tailEnd/>
          </a:ln>
        </p:spPr>
        <p:txBody>
          <a:bodyPr wrap="none" anchor="ctr"/>
          <a:lstStyle/>
          <a:p>
            <a:endParaRPr lang="cs-CZ"/>
          </a:p>
        </p:txBody>
      </p:sp>
      <p:sp>
        <p:nvSpPr>
          <p:cNvPr id="11353" name="Freeform 93"/>
          <p:cNvSpPr>
            <a:spLocks noChangeAspect="1"/>
          </p:cNvSpPr>
          <p:nvPr/>
        </p:nvSpPr>
        <p:spPr bwMode="auto">
          <a:xfrm>
            <a:off x="7188200" y="2027238"/>
            <a:ext cx="209550" cy="347662"/>
          </a:xfrm>
          <a:custGeom>
            <a:avLst/>
            <a:gdLst>
              <a:gd name="T0" fmla="*/ 21894668 w 380"/>
              <a:gd name="T1" fmla="*/ 9250291 h 560"/>
              <a:gd name="T2" fmla="*/ 0 w 380"/>
              <a:gd name="T3" fmla="*/ 74001085 h 560"/>
              <a:gd name="T4" fmla="*/ 46222321 w 380"/>
              <a:gd name="T5" fmla="*/ 185003364 h 560"/>
              <a:gd name="T6" fmla="*/ 75415401 w 380"/>
              <a:gd name="T7" fmla="*/ 206586956 h 560"/>
              <a:gd name="T8" fmla="*/ 90011657 w 380"/>
              <a:gd name="T9" fmla="*/ 212753608 h 560"/>
              <a:gd name="T10" fmla="*/ 97310060 w 380"/>
              <a:gd name="T11" fmla="*/ 215837245 h 560"/>
              <a:gd name="T12" fmla="*/ 107040897 w 380"/>
              <a:gd name="T13" fmla="*/ 154169444 h 560"/>
              <a:gd name="T14" fmla="*/ 97310060 w 380"/>
              <a:gd name="T15" fmla="*/ 135668867 h 560"/>
              <a:gd name="T16" fmla="*/ 82713804 w 380"/>
              <a:gd name="T17" fmla="*/ 123335563 h 560"/>
              <a:gd name="T18" fmla="*/ 68116980 w 380"/>
              <a:gd name="T19" fmla="*/ 86335030 h 560"/>
              <a:gd name="T20" fmla="*/ 65684547 w 380"/>
              <a:gd name="T21" fmla="*/ 77084722 h 560"/>
              <a:gd name="T22" fmla="*/ 72982416 w 380"/>
              <a:gd name="T23" fmla="*/ 21583602 h 560"/>
              <a:gd name="T24" fmla="*/ 70549965 w 380"/>
              <a:gd name="T25" fmla="*/ 12333309 h 560"/>
              <a:gd name="T26" fmla="*/ 55953158 w 380"/>
              <a:gd name="T27" fmla="*/ 0 h 560"/>
              <a:gd name="T28" fmla="*/ 29193071 w 380"/>
              <a:gd name="T29" fmla="*/ 3083638 h 560"/>
              <a:gd name="T30" fmla="*/ 21894668 w 380"/>
              <a:gd name="T31" fmla="*/ 9250291 h 56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0"/>
              <a:gd name="T49" fmla="*/ 0 h 560"/>
              <a:gd name="T50" fmla="*/ 380 w 380"/>
              <a:gd name="T51" fmla="*/ 560 h 56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0" h="560">
                <a:moveTo>
                  <a:pt x="72" y="24"/>
                </a:moveTo>
                <a:cubicBezTo>
                  <a:pt x="27" y="69"/>
                  <a:pt x="10" y="130"/>
                  <a:pt x="0" y="192"/>
                </a:cubicBezTo>
                <a:cubicBezTo>
                  <a:pt x="17" y="312"/>
                  <a:pt x="48" y="411"/>
                  <a:pt x="152" y="480"/>
                </a:cubicBezTo>
                <a:cubicBezTo>
                  <a:pt x="183" y="501"/>
                  <a:pt x="214" y="521"/>
                  <a:pt x="248" y="536"/>
                </a:cubicBezTo>
                <a:cubicBezTo>
                  <a:pt x="263" y="543"/>
                  <a:pt x="280" y="547"/>
                  <a:pt x="296" y="552"/>
                </a:cubicBezTo>
                <a:cubicBezTo>
                  <a:pt x="304" y="555"/>
                  <a:pt x="320" y="560"/>
                  <a:pt x="320" y="560"/>
                </a:cubicBezTo>
                <a:cubicBezTo>
                  <a:pt x="380" y="520"/>
                  <a:pt x="373" y="487"/>
                  <a:pt x="352" y="400"/>
                </a:cubicBezTo>
                <a:cubicBezTo>
                  <a:pt x="348" y="381"/>
                  <a:pt x="331" y="368"/>
                  <a:pt x="320" y="352"/>
                </a:cubicBezTo>
                <a:cubicBezTo>
                  <a:pt x="309" y="336"/>
                  <a:pt x="272" y="320"/>
                  <a:pt x="272" y="320"/>
                </a:cubicBezTo>
                <a:cubicBezTo>
                  <a:pt x="231" y="258"/>
                  <a:pt x="246" y="290"/>
                  <a:pt x="224" y="224"/>
                </a:cubicBezTo>
                <a:cubicBezTo>
                  <a:pt x="221" y="216"/>
                  <a:pt x="216" y="200"/>
                  <a:pt x="216" y="200"/>
                </a:cubicBezTo>
                <a:cubicBezTo>
                  <a:pt x="204" y="114"/>
                  <a:pt x="217" y="125"/>
                  <a:pt x="240" y="56"/>
                </a:cubicBezTo>
                <a:cubicBezTo>
                  <a:pt x="237" y="48"/>
                  <a:pt x="238" y="38"/>
                  <a:pt x="232" y="32"/>
                </a:cubicBezTo>
                <a:cubicBezTo>
                  <a:pt x="218" y="18"/>
                  <a:pt x="184" y="0"/>
                  <a:pt x="184" y="0"/>
                </a:cubicBezTo>
                <a:cubicBezTo>
                  <a:pt x="155" y="3"/>
                  <a:pt x="125" y="2"/>
                  <a:pt x="96" y="8"/>
                </a:cubicBezTo>
                <a:cubicBezTo>
                  <a:pt x="87" y="10"/>
                  <a:pt x="72" y="24"/>
                  <a:pt x="72" y="24"/>
                </a:cubicBezTo>
                <a:close/>
              </a:path>
            </a:pathLst>
          </a:custGeom>
          <a:solidFill>
            <a:srgbClr val="FF9900"/>
          </a:solidFill>
          <a:ln w="9525">
            <a:solidFill>
              <a:schemeClr val="tx1"/>
            </a:solidFill>
            <a:round/>
            <a:headEnd/>
            <a:tailEnd/>
          </a:ln>
        </p:spPr>
        <p:txBody>
          <a:bodyPr/>
          <a:lstStyle/>
          <a:p>
            <a:endParaRPr lang="cs-CZ"/>
          </a:p>
        </p:txBody>
      </p:sp>
      <p:grpSp>
        <p:nvGrpSpPr>
          <p:cNvPr id="11354" name="Group 94"/>
          <p:cNvGrpSpPr>
            <a:grpSpLocks noChangeAspect="1"/>
          </p:cNvGrpSpPr>
          <p:nvPr/>
        </p:nvGrpSpPr>
        <p:grpSpPr bwMode="auto">
          <a:xfrm>
            <a:off x="6873875" y="2227263"/>
            <a:ext cx="131763" cy="147637"/>
            <a:chOff x="3886" y="2474"/>
            <a:chExt cx="240" cy="240"/>
          </a:xfrm>
        </p:grpSpPr>
        <p:sp>
          <p:nvSpPr>
            <p:cNvPr id="11498" name="Oval 95"/>
            <p:cNvSpPr>
              <a:spLocks noChangeAspect="1" noChangeArrowheads="1"/>
            </p:cNvSpPr>
            <p:nvPr/>
          </p:nvSpPr>
          <p:spPr bwMode="auto">
            <a:xfrm>
              <a:off x="3886" y="2474"/>
              <a:ext cx="240" cy="240"/>
            </a:xfrm>
            <a:prstGeom prst="ellipse">
              <a:avLst/>
            </a:prstGeom>
            <a:solidFill>
              <a:srgbClr val="00FFFF"/>
            </a:solidFill>
            <a:ln w="19050">
              <a:solidFill>
                <a:schemeClr val="tx1"/>
              </a:solidFill>
              <a:round/>
              <a:headEnd/>
              <a:tailEnd/>
            </a:ln>
          </p:spPr>
          <p:txBody>
            <a:bodyPr wrap="none" anchor="ctr"/>
            <a:lstStyle/>
            <a:p>
              <a:endParaRPr lang="cs-CZ"/>
            </a:p>
          </p:txBody>
        </p:sp>
        <p:sp>
          <p:nvSpPr>
            <p:cNvPr id="11499" name="Oval 96"/>
            <p:cNvSpPr>
              <a:spLocks noChangeAspect="1" noChangeArrowheads="1"/>
            </p:cNvSpPr>
            <p:nvPr/>
          </p:nvSpPr>
          <p:spPr bwMode="auto">
            <a:xfrm flipH="1">
              <a:off x="3936" y="249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500" name="Oval 97"/>
            <p:cNvSpPr>
              <a:spLocks noChangeAspect="1" noChangeArrowheads="1"/>
            </p:cNvSpPr>
            <p:nvPr/>
          </p:nvSpPr>
          <p:spPr bwMode="auto">
            <a:xfrm flipH="1">
              <a:off x="4010" y="249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501" name="Oval 98"/>
            <p:cNvSpPr>
              <a:spLocks noChangeAspect="1" noChangeArrowheads="1"/>
            </p:cNvSpPr>
            <p:nvPr/>
          </p:nvSpPr>
          <p:spPr bwMode="auto">
            <a:xfrm flipH="1">
              <a:off x="3898" y="2558"/>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502" name="Oval 99"/>
            <p:cNvSpPr>
              <a:spLocks noChangeAspect="1" noChangeArrowheads="1"/>
            </p:cNvSpPr>
            <p:nvPr/>
          </p:nvSpPr>
          <p:spPr bwMode="auto">
            <a:xfrm flipH="1">
              <a:off x="3974" y="2558"/>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503" name="Oval 100"/>
            <p:cNvSpPr>
              <a:spLocks noChangeAspect="1" noChangeArrowheads="1"/>
            </p:cNvSpPr>
            <p:nvPr/>
          </p:nvSpPr>
          <p:spPr bwMode="auto">
            <a:xfrm flipH="1">
              <a:off x="4048" y="2558"/>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504" name="Oval 101"/>
            <p:cNvSpPr>
              <a:spLocks noChangeAspect="1" noChangeArrowheads="1"/>
            </p:cNvSpPr>
            <p:nvPr/>
          </p:nvSpPr>
          <p:spPr bwMode="auto">
            <a:xfrm flipH="1">
              <a:off x="3932" y="262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505" name="Oval 102"/>
            <p:cNvSpPr>
              <a:spLocks noChangeAspect="1" noChangeArrowheads="1"/>
            </p:cNvSpPr>
            <p:nvPr/>
          </p:nvSpPr>
          <p:spPr bwMode="auto">
            <a:xfrm flipH="1">
              <a:off x="4012" y="2624"/>
              <a:ext cx="64" cy="64"/>
            </a:xfrm>
            <a:prstGeom prst="ellipse">
              <a:avLst/>
            </a:prstGeom>
            <a:solidFill>
              <a:srgbClr val="0000FF"/>
            </a:solidFill>
            <a:ln w="9525">
              <a:solidFill>
                <a:schemeClr val="tx1"/>
              </a:solidFill>
              <a:round/>
              <a:headEnd/>
              <a:tailEnd/>
            </a:ln>
          </p:spPr>
          <p:txBody>
            <a:bodyPr wrap="none" anchor="ctr"/>
            <a:lstStyle/>
            <a:p>
              <a:endParaRPr lang="cs-CZ"/>
            </a:p>
          </p:txBody>
        </p:sp>
      </p:grpSp>
      <p:grpSp>
        <p:nvGrpSpPr>
          <p:cNvPr id="11355" name="Group 103"/>
          <p:cNvGrpSpPr>
            <a:grpSpLocks noChangeAspect="1"/>
          </p:cNvGrpSpPr>
          <p:nvPr/>
        </p:nvGrpSpPr>
        <p:grpSpPr bwMode="auto">
          <a:xfrm>
            <a:off x="7358063" y="2078038"/>
            <a:ext cx="131762" cy="149225"/>
            <a:chOff x="4766" y="2234"/>
            <a:chExt cx="240" cy="240"/>
          </a:xfrm>
        </p:grpSpPr>
        <p:sp>
          <p:nvSpPr>
            <p:cNvPr id="11490" name="Oval 104"/>
            <p:cNvSpPr>
              <a:spLocks noChangeAspect="1" noChangeArrowheads="1"/>
            </p:cNvSpPr>
            <p:nvPr/>
          </p:nvSpPr>
          <p:spPr bwMode="auto">
            <a:xfrm>
              <a:off x="4766" y="2234"/>
              <a:ext cx="240" cy="240"/>
            </a:xfrm>
            <a:prstGeom prst="ellipse">
              <a:avLst/>
            </a:prstGeom>
            <a:solidFill>
              <a:srgbClr val="00FFFF"/>
            </a:solidFill>
            <a:ln w="19050">
              <a:solidFill>
                <a:schemeClr val="tx1"/>
              </a:solidFill>
              <a:round/>
              <a:headEnd/>
              <a:tailEnd/>
            </a:ln>
          </p:spPr>
          <p:txBody>
            <a:bodyPr wrap="none" anchor="ctr"/>
            <a:lstStyle/>
            <a:p>
              <a:endParaRPr lang="cs-CZ"/>
            </a:p>
          </p:txBody>
        </p:sp>
        <p:sp>
          <p:nvSpPr>
            <p:cNvPr id="11491" name="Oval 105"/>
            <p:cNvSpPr>
              <a:spLocks noChangeAspect="1" noChangeArrowheads="1"/>
            </p:cNvSpPr>
            <p:nvPr/>
          </p:nvSpPr>
          <p:spPr bwMode="auto">
            <a:xfrm flipH="1">
              <a:off x="4816" y="225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492" name="Oval 106"/>
            <p:cNvSpPr>
              <a:spLocks noChangeAspect="1" noChangeArrowheads="1"/>
            </p:cNvSpPr>
            <p:nvPr/>
          </p:nvSpPr>
          <p:spPr bwMode="auto">
            <a:xfrm flipH="1">
              <a:off x="4890" y="225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493" name="Oval 107"/>
            <p:cNvSpPr>
              <a:spLocks noChangeAspect="1" noChangeArrowheads="1"/>
            </p:cNvSpPr>
            <p:nvPr/>
          </p:nvSpPr>
          <p:spPr bwMode="auto">
            <a:xfrm flipH="1">
              <a:off x="4778" y="2318"/>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494" name="Oval 108"/>
            <p:cNvSpPr>
              <a:spLocks noChangeAspect="1" noChangeArrowheads="1"/>
            </p:cNvSpPr>
            <p:nvPr/>
          </p:nvSpPr>
          <p:spPr bwMode="auto">
            <a:xfrm flipH="1">
              <a:off x="4854" y="2318"/>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495" name="Oval 109"/>
            <p:cNvSpPr>
              <a:spLocks noChangeAspect="1" noChangeArrowheads="1"/>
            </p:cNvSpPr>
            <p:nvPr/>
          </p:nvSpPr>
          <p:spPr bwMode="auto">
            <a:xfrm flipH="1">
              <a:off x="4928" y="2318"/>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496" name="Oval 110"/>
            <p:cNvSpPr>
              <a:spLocks noChangeAspect="1" noChangeArrowheads="1"/>
            </p:cNvSpPr>
            <p:nvPr/>
          </p:nvSpPr>
          <p:spPr bwMode="auto">
            <a:xfrm flipH="1">
              <a:off x="4812" y="238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497" name="Oval 111"/>
            <p:cNvSpPr>
              <a:spLocks noChangeAspect="1" noChangeArrowheads="1"/>
            </p:cNvSpPr>
            <p:nvPr/>
          </p:nvSpPr>
          <p:spPr bwMode="auto">
            <a:xfrm flipH="1">
              <a:off x="4892" y="2384"/>
              <a:ext cx="64" cy="64"/>
            </a:xfrm>
            <a:prstGeom prst="ellipse">
              <a:avLst/>
            </a:prstGeom>
            <a:solidFill>
              <a:srgbClr val="0000FF"/>
            </a:solidFill>
            <a:ln w="9525">
              <a:solidFill>
                <a:schemeClr val="tx1"/>
              </a:solidFill>
              <a:round/>
              <a:headEnd/>
              <a:tailEnd/>
            </a:ln>
          </p:spPr>
          <p:txBody>
            <a:bodyPr wrap="none" anchor="ctr"/>
            <a:lstStyle/>
            <a:p>
              <a:endParaRPr lang="cs-CZ"/>
            </a:p>
          </p:txBody>
        </p:sp>
      </p:grpSp>
      <p:grpSp>
        <p:nvGrpSpPr>
          <p:cNvPr id="11356" name="Group 112"/>
          <p:cNvGrpSpPr>
            <a:grpSpLocks noChangeAspect="1"/>
          </p:cNvGrpSpPr>
          <p:nvPr/>
        </p:nvGrpSpPr>
        <p:grpSpPr bwMode="auto">
          <a:xfrm>
            <a:off x="7161213" y="2360613"/>
            <a:ext cx="131762" cy="149225"/>
            <a:chOff x="4406" y="2690"/>
            <a:chExt cx="240" cy="240"/>
          </a:xfrm>
        </p:grpSpPr>
        <p:sp>
          <p:nvSpPr>
            <p:cNvPr id="11482" name="Oval 113"/>
            <p:cNvSpPr>
              <a:spLocks noChangeAspect="1" noChangeArrowheads="1"/>
            </p:cNvSpPr>
            <p:nvPr/>
          </p:nvSpPr>
          <p:spPr bwMode="auto">
            <a:xfrm>
              <a:off x="4406" y="2690"/>
              <a:ext cx="240" cy="240"/>
            </a:xfrm>
            <a:prstGeom prst="ellipse">
              <a:avLst/>
            </a:prstGeom>
            <a:solidFill>
              <a:srgbClr val="00FFFF"/>
            </a:solidFill>
            <a:ln w="19050">
              <a:solidFill>
                <a:schemeClr val="tx1"/>
              </a:solidFill>
              <a:round/>
              <a:headEnd/>
              <a:tailEnd/>
            </a:ln>
          </p:spPr>
          <p:txBody>
            <a:bodyPr wrap="none" anchor="ctr"/>
            <a:lstStyle/>
            <a:p>
              <a:endParaRPr lang="cs-CZ"/>
            </a:p>
          </p:txBody>
        </p:sp>
        <p:sp>
          <p:nvSpPr>
            <p:cNvPr id="11483" name="Oval 114"/>
            <p:cNvSpPr>
              <a:spLocks noChangeAspect="1" noChangeArrowheads="1"/>
            </p:cNvSpPr>
            <p:nvPr/>
          </p:nvSpPr>
          <p:spPr bwMode="auto">
            <a:xfrm flipH="1">
              <a:off x="4456" y="2710"/>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484" name="Oval 115"/>
            <p:cNvSpPr>
              <a:spLocks noChangeAspect="1" noChangeArrowheads="1"/>
            </p:cNvSpPr>
            <p:nvPr/>
          </p:nvSpPr>
          <p:spPr bwMode="auto">
            <a:xfrm flipH="1">
              <a:off x="4530" y="2710"/>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485" name="Oval 116"/>
            <p:cNvSpPr>
              <a:spLocks noChangeAspect="1" noChangeArrowheads="1"/>
            </p:cNvSpPr>
            <p:nvPr/>
          </p:nvSpPr>
          <p:spPr bwMode="auto">
            <a:xfrm flipH="1">
              <a:off x="4418" y="277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486" name="Oval 117"/>
            <p:cNvSpPr>
              <a:spLocks noChangeAspect="1" noChangeArrowheads="1"/>
            </p:cNvSpPr>
            <p:nvPr/>
          </p:nvSpPr>
          <p:spPr bwMode="auto">
            <a:xfrm flipH="1">
              <a:off x="4494" y="277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487" name="Oval 118"/>
            <p:cNvSpPr>
              <a:spLocks noChangeAspect="1" noChangeArrowheads="1"/>
            </p:cNvSpPr>
            <p:nvPr/>
          </p:nvSpPr>
          <p:spPr bwMode="auto">
            <a:xfrm flipH="1">
              <a:off x="4568" y="277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488" name="Oval 119"/>
            <p:cNvSpPr>
              <a:spLocks noChangeAspect="1" noChangeArrowheads="1"/>
            </p:cNvSpPr>
            <p:nvPr/>
          </p:nvSpPr>
          <p:spPr bwMode="auto">
            <a:xfrm flipH="1">
              <a:off x="4452" y="2840"/>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489" name="Oval 120"/>
            <p:cNvSpPr>
              <a:spLocks noChangeAspect="1" noChangeArrowheads="1"/>
            </p:cNvSpPr>
            <p:nvPr/>
          </p:nvSpPr>
          <p:spPr bwMode="auto">
            <a:xfrm flipH="1">
              <a:off x="4532" y="2840"/>
              <a:ext cx="64" cy="64"/>
            </a:xfrm>
            <a:prstGeom prst="ellipse">
              <a:avLst/>
            </a:prstGeom>
            <a:solidFill>
              <a:srgbClr val="0000FF"/>
            </a:solidFill>
            <a:ln w="9525">
              <a:solidFill>
                <a:schemeClr val="tx1"/>
              </a:solidFill>
              <a:round/>
              <a:headEnd/>
              <a:tailEnd/>
            </a:ln>
          </p:spPr>
          <p:txBody>
            <a:bodyPr wrap="none" anchor="ctr"/>
            <a:lstStyle/>
            <a:p>
              <a:endParaRPr lang="cs-CZ"/>
            </a:p>
          </p:txBody>
        </p:sp>
      </p:grpSp>
      <p:sp>
        <p:nvSpPr>
          <p:cNvPr id="11357" name="Oval 121"/>
          <p:cNvSpPr>
            <a:spLocks noChangeAspect="1" noChangeArrowheads="1"/>
          </p:cNvSpPr>
          <p:nvPr/>
        </p:nvSpPr>
        <p:spPr bwMode="auto">
          <a:xfrm flipH="1">
            <a:off x="7034213" y="2065338"/>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58" name="Oval 122"/>
          <p:cNvSpPr>
            <a:spLocks noChangeAspect="1" noChangeArrowheads="1"/>
          </p:cNvSpPr>
          <p:nvPr/>
        </p:nvSpPr>
        <p:spPr bwMode="auto">
          <a:xfrm flipH="1">
            <a:off x="7073900" y="2065338"/>
            <a:ext cx="36513"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59" name="Oval 123"/>
          <p:cNvSpPr>
            <a:spLocks noChangeAspect="1" noChangeArrowheads="1"/>
          </p:cNvSpPr>
          <p:nvPr/>
        </p:nvSpPr>
        <p:spPr bwMode="auto">
          <a:xfrm flipH="1">
            <a:off x="7013575" y="210502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60" name="Oval 124"/>
          <p:cNvSpPr>
            <a:spLocks noChangeAspect="1" noChangeArrowheads="1"/>
          </p:cNvSpPr>
          <p:nvPr/>
        </p:nvSpPr>
        <p:spPr bwMode="auto">
          <a:xfrm flipH="1">
            <a:off x="7054850" y="210502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61" name="Oval 125"/>
          <p:cNvSpPr>
            <a:spLocks noChangeAspect="1" noChangeArrowheads="1"/>
          </p:cNvSpPr>
          <p:nvPr/>
        </p:nvSpPr>
        <p:spPr bwMode="auto">
          <a:xfrm flipH="1">
            <a:off x="7096125" y="210502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62" name="Oval 126"/>
          <p:cNvSpPr>
            <a:spLocks noChangeAspect="1" noChangeArrowheads="1"/>
          </p:cNvSpPr>
          <p:nvPr/>
        </p:nvSpPr>
        <p:spPr bwMode="auto">
          <a:xfrm flipH="1">
            <a:off x="7031038" y="2146300"/>
            <a:ext cx="36512"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63" name="Oval 127"/>
          <p:cNvSpPr>
            <a:spLocks noChangeAspect="1" noChangeArrowheads="1"/>
          </p:cNvSpPr>
          <p:nvPr/>
        </p:nvSpPr>
        <p:spPr bwMode="auto">
          <a:xfrm flipH="1">
            <a:off x="7075488" y="2146300"/>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64" name="Oval 128"/>
          <p:cNvSpPr>
            <a:spLocks noChangeAspect="1" noChangeArrowheads="1"/>
          </p:cNvSpPr>
          <p:nvPr/>
        </p:nvSpPr>
        <p:spPr bwMode="auto">
          <a:xfrm flipH="1">
            <a:off x="7078663" y="22399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65" name="Oval 129"/>
          <p:cNvSpPr>
            <a:spLocks noChangeAspect="1" noChangeArrowheads="1"/>
          </p:cNvSpPr>
          <p:nvPr/>
        </p:nvSpPr>
        <p:spPr bwMode="auto">
          <a:xfrm flipH="1">
            <a:off x="7118350" y="22399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66" name="Oval 130"/>
          <p:cNvSpPr>
            <a:spLocks noChangeAspect="1" noChangeArrowheads="1"/>
          </p:cNvSpPr>
          <p:nvPr/>
        </p:nvSpPr>
        <p:spPr bwMode="auto">
          <a:xfrm flipH="1">
            <a:off x="7056438" y="2279650"/>
            <a:ext cx="36512" cy="38100"/>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67" name="Oval 131"/>
          <p:cNvSpPr>
            <a:spLocks noChangeAspect="1" noChangeArrowheads="1"/>
          </p:cNvSpPr>
          <p:nvPr/>
        </p:nvSpPr>
        <p:spPr bwMode="auto">
          <a:xfrm flipH="1">
            <a:off x="7099300" y="2279650"/>
            <a:ext cx="34925" cy="38100"/>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68" name="Oval 132"/>
          <p:cNvSpPr>
            <a:spLocks noChangeAspect="1" noChangeArrowheads="1"/>
          </p:cNvSpPr>
          <p:nvPr/>
        </p:nvSpPr>
        <p:spPr bwMode="auto">
          <a:xfrm flipH="1">
            <a:off x="7138988" y="2279650"/>
            <a:ext cx="36512" cy="38100"/>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69" name="Oval 133"/>
          <p:cNvSpPr>
            <a:spLocks noChangeAspect="1" noChangeArrowheads="1"/>
          </p:cNvSpPr>
          <p:nvPr/>
        </p:nvSpPr>
        <p:spPr bwMode="auto">
          <a:xfrm flipH="1">
            <a:off x="7075488" y="2319338"/>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11370" name="Oval 134"/>
          <p:cNvSpPr>
            <a:spLocks noChangeAspect="1" noChangeArrowheads="1"/>
          </p:cNvSpPr>
          <p:nvPr/>
        </p:nvSpPr>
        <p:spPr bwMode="auto">
          <a:xfrm flipH="1">
            <a:off x="7119938" y="2319338"/>
            <a:ext cx="34925" cy="39687"/>
          </a:xfrm>
          <a:prstGeom prst="ellipse">
            <a:avLst/>
          </a:prstGeom>
          <a:solidFill>
            <a:srgbClr val="0000FF"/>
          </a:solidFill>
          <a:ln w="9525">
            <a:solidFill>
              <a:schemeClr val="tx1"/>
            </a:solidFill>
            <a:round/>
            <a:headEnd/>
            <a:tailEnd/>
          </a:ln>
        </p:spPr>
        <p:txBody>
          <a:bodyPr wrap="none" anchor="ctr"/>
          <a:lstStyle/>
          <a:p>
            <a:endParaRPr lang="cs-CZ"/>
          </a:p>
        </p:txBody>
      </p:sp>
      <p:grpSp>
        <p:nvGrpSpPr>
          <p:cNvPr id="11371" name="Group 135"/>
          <p:cNvGrpSpPr>
            <a:grpSpLocks noChangeAspect="1"/>
          </p:cNvGrpSpPr>
          <p:nvPr/>
        </p:nvGrpSpPr>
        <p:grpSpPr bwMode="auto">
          <a:xfrm>
            <a:off x="7459663" y="2271713"/>
            <a:ext cx="131762" cy="147637"/>
            <a:chOff x="4950" y="2546"/>
            <a:chExt cx="240" cy="240"/>
          </a:xfrm>
        </p:grpSpPr>
        <p:sp>
          <p:nvSpPr>
            <p:cNvPr id="11474" name="Oval 136"/>
            <p:cNvSpPr>
              <a:spLocks noChangeAspect="1" noChangeArrowheads="1"/>
            </p:cNvSpPr>
            <p:nvPr/>
          </p:nvSpPr>
          <p:spPr bwMode="auto">
            <a:xfrm>
              <a:off x="4950" y="2546"/>
              <a:ext cx="240" cy="240"/>
            </a:xfrm>
            <a:prstGeom prst="ellipse">
              <a:avLst/>
            </a:prstGeom>
            <a:solidFill>
              <a:srgbClr val="00FFFF"/>
            </a:solidFill>
            <a:ln w="19050">
              <a:solidFill>
                <a:schemeClr val="tx1"/>
              </a:solidFill>
              <a:round/>
              <a:headEnd/>
              <a:tailEnd/>
            </a:ln>
          </p:spPr>
          <p:txBody>
            <a:bodyPr wrap="none" anchor="ctr"/>
            <a:lstStyle/>
            <a:p>
              <a:endParaRPr lang="cs-CZ"/>
            </a:p>
          </p:txBody>
        </p:sp>
        <p:sp>
          <p:nvSpPr>
            <p:cNvPr id="11475" name="Oval 137"/>
            <p:cNvSpPr>
              <a:spLocks noChangeAspect="1" noChangeArrowheads="1"/>
            </p:cNvSpPr>
            <p:nvPr/>
          </p:nvSpPr>
          <p:spPr bwMode="auto">
            <a:xfrm flipH="1">
              <a:off x="5000" y="2566"/>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476" name="Oval 138"/>
            <p:cNvSpPr>
              <a:spLocks noChangeAspect="1" noChangeArrowheads="1"/>
            </p:cNvSpPr>
            <p:nvPr/>
          </p:nvSpPr>
          <p:spPr bwMode="auto">
            <a:xfrm flipH="1">
              <a:off x="5074" y="2566"/>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477" name="Oval 139"/>
            <p:cNvSpPr>
              <a:spLocks noChangeAspect="1" noChangeArrowheads="1"/>
            </p:cNvSpPr>
            <p:nvPr/>
          </p:nvSpPr>
          <p:spPr bwMode="auto">
            <a:xfrm flipH="1">
              <a:off x="4962" y="2630"/>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478" name="Oval 140"/>
            <p:cNvSpPr>
              <a:spLocks noChangeAspect="1" noChangeArrowheads="1"/>
            </p:cNvSpPr>
            <p:nvPr/>
          </p:nvSpPr>
          <p:spPr bwMode="auto">
            <a:xfrm flipH="1">
              <a:off x="5038" y="2630"/>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479" name="Oval 141"/>
            <p:cNvSpPr>
              <a:spLocks noChangeAspect="1" noChangeArrowheads="1"/>
            </p:cNvSpPr>
            <p:nvPr/>
          </p:nvSpPr>
          <p:spPr bwMode="auto">
            <a:xfrm flipH="1">
              <a:off x="5112" y="2630"/>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480" name="Oval 142"/>
            <p:cNvSpPr>
              <a:spLocks noChangeAspect="1" noChangeArrowheads="1"/>
            </p:cNvSpPr>
            <p:nvPr/>
          </p:nvSpPr>
          <p:spPr bwMode="auto">
            <a:xfrm flipH="1">
              <a:off x="4996" y="2696"/>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11481" name="Oval 143"/>
            <p:cNvSpPr>
              <a:spLocks noChangeAspect="1" noChangeArrowheads="1"/>
            </p:cNvSpPr>
            <p:nvPr/>
          </p:nvSpPr>
          <p:spPr bwMode="auto">
            <a:xfrm flipH="1">
              <a:off x="5076" y="2696"/>
              <a:ext cx="64" cy="64"/>
            </a:xfrm>
            <a:prstGeom prst="ellipse">
              <a:avLst/>
            </a:prstGeom>
            <a:solidFill>
              <a:srgbClr val="0000FF"/>
            </a:solidFill>
            <a:ln w="9525">
              <a:solidFill>
                <a:schemeClr val="tx1"/>
              </a:solidFill>
              <a:round/>
              <a:headEnd/>
              <a:tailEnd/>
            </a:ln>
          </p:spPr>
          <p:txBody>
            <a:bodyPr wrap="none" anchor="ctr"/>
            <a:lstStyle/>
            <a:p>
              <a:endParaRPr lang="cs-CZ"/>
            </a:p>
          </p:txBody>
        </p:sp>
      </p:grpSp>
      <p:grpSp>
        <p:nvGrpSpPr>
          <p:cNvPr id="11372" name="Group 144"/>
          <p:cNvGrpSpPr>
            <a:grpSpLocks noChangeAspect="1"/>
          </p:cNvGrpSpPr>
          <p:nvPr/>
        </p:nvGrpSpPr>
        <p:grpSpPr bwMode="auto">
          <a:xfrm rot="-8798574" flipH="1" flipV="1">
            <a:off x="6689725" y="1079500"/>
            <a:ext cx="319088" cy="204788"/>
            <a:chOff x="1180" y="516"/>
            <a:chExt cx="228" cy="130"/>
          </a:xfrm>
        </p:grpSpPr>
        <p:sp>
          <p:nvSpPr>
            <p:cNvPr id="11472" name="Freeform 145"/>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sp>
          <p:nvSpPr>
            <p:cNvPr id="11473" name="Freeform 146"/>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grpSp>
      <p:grpSp>
        <p:nvGrpSpPr>
          <p:cNvPr id="11373" name="Group 147"/>
          <p:cNvGrpSpPr>
            <a:grpSpLocks noChangeAspect="1"/>
          </p:cNvGrpSpPr>
          <p:nvPr/>
        </p:nvGrpSpPr>
        <p:grpSpPr bwMode="auto">
          <a:xfrm rot="-8798574" flipH="1" flipV="1">
            <a:off x="6921500" y="1498600"/>
            <a:ext cx="319088" cy="204788"/>
            <a:chOff x="1180" y="516"/>
            <a:chExt cx="228" cy="130"/>
          </a:xfrm>
        </p:grpSpPr>
        <p:sp>
          <p:nvSpPr>
            <p:cNvPr id="11470" name="Freeform 148"/>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sp>
          <p:nvSpPr>
            <p:cNvPr id="11471" name="Freeform 149"/>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grpSp>
      <p:grpSp>
        <p:nvGrpSpPr>
          <p:cNvPr id="11374" name="Group 150"/>
          <p:cNvGrpSpPr>
            <a:grpSpLocks noChangeAspect="1"/>
          </p:cNvGrpSpPr>
          <p:nvPr/>
        </p:nvGrpSpPr>
        <p:grpSpPr bwMode="auto">
          <a:xfrm rot="-8798574" flipH="1" flipV="1">
            <a:off x="6442075" y="1638300"/>
            <a:ext cx="315913" cy="204788"/>
            <a:chOff x="1180" y="516"/>
            <a:chExt cx="228" cy="130"/>
          </a:xfrm>
        </p:grpSpPr>
        <p:sp>
          <p:nvSpPr>
            <p:cNvPr id="11468" name="Freeform 151"/>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sp>
          <p:nvSpPr>
            <p:cNvPr id="11469" name="Freeform 152"/>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grpSp>
      <p:grpSp>
        <p:nvGrpSpPr>
          <p:cNvPr id="11375" name="Group 153"/>
          <p:cNvGrpSpPr>
            <a:grpSpLocks noChangeAspect="1"/>
          </p:cNvGrpSpPr>
          <p:nvPr/>
        </p:nvGrpSpPr>
        <p:grpSpPr bwMode="auto">
          <a:xfrm rot="-8798574" flipH="1" flipV="1">
            <a:off x="6454775" y="1295400"/>
            <a:ext cx="319088" cy="204788"/>
            <a:chOff x="1180" y="516"/>
            <a:chExt cx="228" cy="130"/>
          </a:xfrm>
        </p:grpSpPr>
        <p:sp>
          <p:nvSpPr>
            <p:cNvPr id="11466" name="Freeform 154"/>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sp>
          <p:nvSpPr>
            <p:cNvPr id="11467" name="Freeform 155"/>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grpSp>
      <p:sp>
        <p:nvSpPr>
          <p:cNvPr id="11376" name="Freeform 156"/>
          <p:cNvSpPr>
            <a:spLocks/>
          </p:cNvSpPr>
          <p:nvPr/>
        </p:nvSpPr>
        <p:spPr bwMode="auto">
          <a:xfrm>
            <a:off x="7551738" y="1158875"/>
            <a:ext cx="315912" cy="279400"/>
          </a:xfrm>
          <a:custGeom>
            <a:avLst/>
            <a:gdLst>
              <a:gd name="T0" fmla="*/ 194923380 w 224"/>
              <a:gd name="T1" fmla="*/ 0 h 176"/>
              <a:gd name="T2" fmla="*/ 250614138 w 224"/>
              <a:gd name="T3" fmla="*/ 136088440 h 176"/>
              <a:gd name="T4" fmla="*/ 322218958 w 224"/>
              <a:gd name="T5" fmla="*/ 196572169 h 176"/>
              <a:gd name="T6" fmla="*/ 385866835 w 224"/>
              <a:gd name="T7" fmla="*/ 191531858 h 176"/>
              <a:gd name="T8" fmla="*/ 421669245 w 224"/>
              <a:gd name="T9" fmla="*/ 166330304 h 176"/>
              <a:gd name="T10" fmla="*/ 437581897 w 224"/>
              <a:gd name="T11" fmla="*/ 136088440 h 176"/>
              <a:gd name="T12" fmla="*/ 445537518 w 224"/>
              <a:gd name="T13" fmla="*/ 105846575 h 176"/>
              <a:gd name="T14" fmla="*/ 417692139 w 224"/>
              <a:gd name="T15" fmla="*/ 15120938 h 176"/>
              <a:gd name="T16" fmla="*/ 350065747 w 224"/>
              <a:gd name="T17" fmla="*/ 25201560 h 176"/>
              <a:gd name="T18" fmla="*/ 246637032 w 224"/>
              <a:gd name="T19" fmla="*/ 186491547 h 176"/>
              <a:gd name="T20" fmla="*/ 139231169 w 224"/>
              <a:gd name="T21" fmla="*/ 393144338 h 176"/>
              <a:gd name="T22" fmla="*/ 103428758 w 224"/>
              <a:gd name="T23" fmla="*/ 428426612 h 176"/>
              <a:gd name="T24" fmla="*/ 67626326 w 224"/>
              <a:gd name="T25" fmla="*/ 443547545 h 176"/>
              <a:gd name="T26" fmla="*/ 15912658 w 224"/>
              <a:gd name="T27" fmla="*/ 398184649 h 176"/>
              <a:gd name="T28" fmla="*/ 0 w 224"/>
              <a:gd name="T29" fmla="*/ 367942784 h 176"/>
              <a:gd name="T30" fmla="*/ 83538979 w 224"/>
              <a:gd name="T31" fmla="*/ 241935015 h 176"/>
              <a:gd name="T32" fmla="*/ 151163895 w 224"/>
              <a:gd name="T33" fmla="*/ 252015637 h 176"/>
              <a:gd name="T34" fmla="*/ 246637032 w 224"/>
              <a:gd name="T35" fmla="*/ 347781541 h 176"/>
              <a:gd name="T36" fmla="*/ 326197473 w 224"/>
              <a:gd name="T37" fmla="*/ 383063716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11377" name="Freeform 157"/>
          <p:cNvSpPr>
            <a:spLocks/>
          </p:cNvSpPr>
          <p:nvPr/>
        </p:nvSpPr>
        <p:spPr bwMode="auto">
          <a:xfrm>
            <a:off x="7934325" y="1527175"/>
            <a:ext cx="315913" cy="279400"/>
          </a:xfrm>
          <a:custGeom>
            <a:avLst/>
            <a:gdLst>
              <a:gd name="T0" fmla="*/ 194923997 w 224"/>
              <a:gd name="T1" fmla="*/ 0 h 176"/>
              <a:gd name="T2" fmla="*/ 250616341 w 224"/>
              <a:gd name="T3" fmla="*/ 136088440 h 176"/>
              <a:gd name="T4" fmla="*/ 322221388 w 224"/>
              <a:gd name="T5" fmla="*/ 196572169 h 176"/>
              <a:gd name="T6" fmla="*/ 385869466 w 224"/>
              <a:gd name="T7" fmla="*/ 191531858 h 176"/>
              <a:gd name="T8" fmla="*/ 421671990 w 224"/>
              <a:gd name="T9" fmla="*/ 166330304 h 176"/>
              <a:gd name="T10" fmla="*/ 437584692 w 224"/>
              <a:gd name="T11" fmla="*/ 136088440 h 176"/>
              <a:gd name="T12" fmla="*/ 445540339 w 224"/>
              <a:gd name="T13" fmla="*/ 105846575 h 176"/>
              <a:gd name="T14" fmla="*/ 417693462 w 224"/>
              <a:gd name="T15" fmla="*/ 15120938 h 176"/>
              <a:gd name="T16" fmla="*/ 350066855 w 224"/>
              <a:gd name="T17" fmla="*/ 25201560 h 176"/>
              <a:gd name="T18" fmla="*/ 246637813 w 224"/>
              <a:gd name="T19" fmla="*/ 186491547 h 176"/>
              <a:gd name="T20" fmla="*/ 139231609 w 224"/>
              <a:gd name="T21" fmla="*/ 393144338 h 176"/>
              <a:gd name="T22" fmla="*/ 103429086 w 224"/>
              <a:gd name="T23" fmla="*/ 428426612 h 176"/>
              <a:gd name="T24" fmla="*/ 67626540 w 224"/>
              <a:gd name="T25" fmla="*/ 443547545 h 176"/>
              <a:gd name="T26" fmla="*/ 15912708 w 224"/>
              <a:gd name="T27" fmla="*/ 398184649 h 176"/>
              <a:gd name="T28" fmla="*/ 0 w 224"/>
              <a:gd name="T29" fmla="*/ 367942784 h 176"/>
              <a:gd name="T30" fmla="*/ 83539243 w 224"/>
              <a:gd name="T31" fmla="*/ 241935015 h 176"/>
              <a:gd name="T32" fmla="*/ 151165784 w 224"/>
              <a:gd name="T33" fmla="*/ 252015637 h 176"/>
              <a:gd name="T34" fmla="*/ 246637813 w 224"/>
              <a:gd name="T35" fmla="*/ 347781541 h 176"/>
              <a:gd name="T36" fmla="*/ 326198506 w 224"/>
              <a:gd name="T37" fmla="*/ 383063716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11378" name="Freeform 158"/>
          <p:cNvSpPr>
            <a:spLocks/>
          </p:cNvSpPr>
          <p:nvPr/>
        </p:nvSpPr>
        <p:spPr bwMode="auto">
          <a:xfrm>
            <a:off x="7473950" y="1501775"/>
            <a:ext cx="315913" cy="279400"/>
          </a:xfrm>
          <a:custGeom>
            <a:avLst/>
            <a:gdLst>
              <a:gd name="T0" fmla="*/ 194923997 w 224"/>
              <a:gd name="T1" fmla="*/ 0 h 176"/>
              <a:gd name="T2" fmla="*/ 250616341 w 224"/>
              <a:gd name="T3" fmla="*/ 136088440 h 176"/>
              <a:gd name="T4" fmla="*/ 322221388 w 224"/>
              <a:gd name="T5" fmla="*/ 196572169 h 176"/>
              <a:gd name="T6" fmla="*/ 385869466 w 224"/>
              <a:gd name="T7" fmla="*/ 191531858 h 176"/>
              <a:gd name="T8" fmla="*/ 421671990 w 224"/>
              <a:gd name="T9" fmla="*/ 166330304 h 176"/>
              <a:gd name="T10" fmla="*/ 437584692 w 224"/>
              <a:gd name="T11" fmla="*/ 136088440 h 176"/>
              <a:gd name="T12" fmla="*/ 445540339 w 224"/>
              <a:gd name="T13" fmla="*/ 105846575 h 176"/>
              <a:gd name="T14" fmla="*/ 417693462 w 224"/>
              <a:gd name="T15" fmla="*/ 15120938 h 176"/>
              <a:gd name="T16" fmla="*/ 350066855 w 224"/>
              <a:gd name="T17" fmla="*/ 25201560 h 176"/>
              <a:gd name="T18" fmla="*/ 246637813 w 224"/>
              <a:gd name="T19" fmla="*/ 186491547 h 176"/>
              <a:gd name="T20" fmla="*/ 139231609 w 224"/>
              <a:gd name="T21" fmla="*/ 393144338 h 176"/>
              <a:gd name="T22" fmla="*/ 103429086 w 224"/>
              <a:gd name="T23" fmla="*/ 428426612 h 176"/>
              <a:gd name="T24" fmla="*/ 67626540 w 224"/>
              <a:gd name="T25" fmla="*/ 443547545 h 176"/>
              <a:gd name="T26" fmla="*/ 15912708 w 224"/>
              <a:gd name="T27" fmla="*/ 398184649 h 176"/>
              <a:gd name="T28" fmla="*/ 0 w 224"/>
              <a:gd name="T29" fmla="*/ 367942784 h 176"/>
              <a:gd name="T30" fmla="*/ 83539243 w 224"/>
              <a:gd name="T31" fmla="*/ 241935015 h 176"/>
              <a:gd name="T32" fmla="*/ 151165784 w 224"/>
              <a:gd name="T33" fmla="*/ 252015637 h 176"/>
              <a:gd name="T34" fmla="*/ 246637813 w 224"/>
              <a:gd name="T35" fmla="*/ 347781541 h 176"/>
              <a:gd name="T36" fmla="*/ 326198506 w 224"/>
              <a:gd name="T37" fmla="*/ 383063716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11379" name="Oval 159"/>
          <p:cNvSpPr>
            <a:spLocks noChangeAspect="1" noChangeArrowheads="1"/>
          </p:cNvSpPr>
          <p:nvPr/>
        </p:nvSpPr>
        <p:spPr bwMode="auto">
          <a:xfrm flipH="1">
            <a:off x="6399213" y="31781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80" name="Oval 160"/>
          <p:cNvSpPr>
            <a:spLocks noChangeAspect="1" noChangeArrowheads="1"/>
          </p:cNvSpPr>
          <p:nvPr/>
        </p:nvSpPr>
        <p:spPr bwMode="auto">
          <a:xfrm flipH="1">
            <a:off x="6443663" y="31781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81" name="Oval 161"/>
          <p:cNvSpPr>
            <a:spLocks noChangeAspect="1" noChangeArrowheads="1"/>
          </p:cNvSpPr>
          <p:nvPr/>
        </p:nvSpPr>
        <p:spPr bwMode="auto">
          <a:xfrm flipH="1">
            <a:off x="6591300" y="32162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82" name="Oval 162"/>
          <p:cNvSpPr>
            <a:spLocks noChangeAspect="1" noChangeArrowheads="1"/>
          </p:cNvSpPr>
          <p:nvPr/>
        </p:nvSpPr>
        <p:spPr bwMode="auto">
          <a:xfrm flipH="1">
            <a:off x="6421438" y="322103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83" name="Oval 163"/>
          <p:cNvSpPr>
            <a:spLocks noChangeAspect="1" noChangeArrowheads="1"/>
          </p:cNvSpPr>
          <p:nvPr/>
        </p:nvSpPr>
        <p:spPr bwMode="auto">
          <a:xfrm flipH="1">
            <a:off x="6489700" y="3221038"/>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84" name="Oval 164"/>
          <p:cNvSpPr>
            <a:spLocks noChangeAspect="1" noChangeArrowheads="1"/>
          </p:cNvSpPr>
          <p:nvPr/>
        </p:nvSpPr>
        <p:spPr bwMode="auto">
          <a:xfrm flipH="1">
            <a:off x="6496050" y="3313113"/>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85" name="Oval 165"/>
          <p:cNvSpPr>
            <a:spLocks noChangeAspect="1" noChangeArrowheads="1"/>
          </p:cNvSpPr>
          <p:nvPr/>
        </p:nvSpPr>
        <p:spPr bwMode="auto">
          <a:xfrm flipH="1">
            <a:off x="6597650" y="331311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86" name="Oval 166"/>
          <p:cNvSpPr>
            <a:spLocks noChangeAspect="1" noChangeArrowheads="1"/>
          </p:cNvSpPr>
          <p:nvPr/>
        </p:nvSpPr>
        <p:spPr bwMode="auto">
          <a:xfrm flipH="1">
            <a:off x="6508750" y="337343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87" name="Oval 167"/>
          <p:cNvSpPr>
            <a:spLocks noChangeAspect="1" noChangeArrowheads="1"/>
          </p:cNvSpPr>
          <p:nvPr/>
        </p:nvSpPr>
        <p:spPr bwMode="auto">
          <a:xfrm flipH="1">
            <a:off x="6553200" y="337343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88" name="Oval 168"/>
          <p:cNvSpPr>
            <a:spLocks noChangeAspect="1" noChangeArrowheads="1"/>
          </p:cNvSpPr>
          <p:nvPr/>
        </p:nvSpPr>
        <p:spPr bwMode="auto">
          <a:xfrm flipH="1">
            <a:off x="6530975" y="3416300"/>
            <a:ext cx="39688"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89" name="Oval 169"/>
          <p:cNvSpPr>
            <a:spLocks noChangeAspect="1" noChangeArrowheads="1"/>
          </p:cNvSpPr>
          <p:nvPr/>
        </p:nvSpPr>
        <p:spPr bwMode="auto">
          <a:xfrm flipH="1">
            <a:off x="6575425" y="3416300"/>
            <a:ext cx="39688"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90" name="Oval 170"/>
          <p:cNvSpPr>
            <a:spLocks noChangeAspect="1" noChangeArrowheads="1"/>
          </p:cNvSpPr>
          <p:nvPr/>
        </p:nvSpPr>
        <p:spPr bwMode="auto">
          <a:xfrm flipH="1">
            <a:off x="6697663" y="338931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91" name="Oval 171"/>
          <p:cNvSpPr>
            <a:spLocks noChangeAspect="1" noChangeArrowheads="1"/>
          </p:cNvSpPr>
          <p:nvPr/>
        </p:nvSpPr>
        <p:spPr bwMode="auto">
          <a:xfrm flipH="1">
            <a:off x="6724650" y="32781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92" name="Oval 172"/>
          <p:cNvSpPr>
            <a:spLocks noChangeAspect="1" noChangeArrowheads="1"/>
          </p:cNvSpPr>
          <p:nvPr/>
        </p:nvSpPr>
        <p:spPr bwMode="auto">
          <a:xfrm flipH="1">
            <a:off x="6654800" y="3155950"/>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93" name="Oval 173"/>
          <p:cNvSpPr>
            <a:spLocks noChangeAspect="1" noChangeArrowheads="1"/>
          </p:cNvSpPr>
          <p:nvPr/>
        </p:nvSpPr>
        <p:spPr bwMode="auto">
          <a:xfrm flipH="1">
            <a:off x="6497638" y="30749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94" name="Oval 174"/>
          <p:cNvSpPr>
            <a:spLocks noChangeAspect="1" noChangeArrowheads="1"/>
          </p:cNvSpPr>
          <p:nvPr/>
        </p:nvSpPr>
        <p:spPr bwMode="auto">
          <a:xfrm flipH="1">
            <a:off x="6850063" y="354171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95" name="Oval 175"/>
          <p:cNvSpPr>
            <a:spLocks noChangeAspect="1" noChangeArrowheads="1"/>
          </p:cNvSpPr>
          <p:nvPr/>
        </p:nvSpPr>
        <p:spPr bwMode="auto">
          <a:xfrm flipH="1">
            <a:off x="6791325" y="338296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96" name="Oval 176"/>
          <p:cNvSpPr>
            <a:spLocks noChangeAspect="1" noChangeArrowheads="1"/>
          </p:cNvSpPr>
          <p:nvPr/>
        </p:nvSpPr>
        <p:spPr bwMode="auto">
          <a:xfrm flipH="1">
            <a:off x="6854825" y="32654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97" name="Oval 177"/>
          <p:cNvSpPr>
            <a:spLocks noChangeAspect="1" noChangeArrowheads="1"/>
          </p:cNvSpPr>
          <p:nvPr/>
        </p:nvSpPr>
        <p:spPr bwMode="auto">
          <a:xfrm flipH="1">
            <a:off x="6607175" y="304641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98" name="Oval 178"/>
          <p:cNvSpPr>
            <a:spLocks noChangeAspect="1" noChangeArrowheads="1"/>
          </p:cNvSpPr>
          <p:nvPr/>
        </p:nvSpPr>
        <p:spPr bwMode="auto">
          <a:xfrm flipH="1">
            <a:off x="6634163" y="29352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399" name="Oval 179"/>
          <p:cNvSpPr>
            <a:spLocks noChangeAspect="1" noChangeArrowheads="1"/>
          </p:cNvSpPr>
          <p:nvPr/>
        </p:nvSpPr>
        <p:spPr bwMode="auto">
          <a:xfrm flipH="1">
            <a:off x="6759575" y="319881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400" name="Oval 180"/>
          <p:cNvSpPr>
            <a:spLocks noChangeAspect="1" noChangeArrowheads="1"/>
          </p:cNvSpPr>
          <p:nvPr/>
        </p:nvSpPr>
        <p:spPr bwMode="auto">
          <a:xfrm flipH="1">
            <a:off x="6700838" y="304006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401" name="Oval 181"/>
          <p:cNvSpPr>
            <a:spLocks noChangeAspect="1" noChangeArrowheads="1"/>
          </p:cNvSpPr>
          <p:nvPr/>
        </p:nvSpPr>
        <p:spPr bwMode="auto">
          <a:xfrm flipH="1">
            <a:off x="6764338" y="29225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11402" name="Text Box 182"/>
          <p:cNvSpPr txBox="1">
            <a:spLocks noChangeArrowheads="1"/>
          </p:cNvSpPr>
          <p:nvPr/>
        </p:nvSpPr>
        <p:spPr bwMode="auto">
          <a:xfrm>
            <a:off x="7591425" y="3484563"/>
            <a:ext cx="1230313" cy="701675"/>
          </a:xfrm>
          <a:prstGeom prst="rect">
            <a:avLst/>
          </a:prstGeom>
          <a:noFill/>
          <a:ln w="9525">
            <a:noFill/>
            <a:miter lim="800000"/>
            <a:headEnd/>
            <a:tailEnd/>
          </a:ln>
        </p:spPr>
        <p:txBody>
          <a:bodyPr wrap="none">
            <a:spAutoFit/>
          </a:bodyPr>
          <a:lstStyle/>
          <a:p>
            <a:r>
              <a:rPr lang="da-DK" sz="2000">
                <a:latin typeface="Arial" pitchFamily="34" charset="0"/>
              </a:rPr>
              <a:t>Alergi</a:t>
            </a:r>
            <a:r>
              <a:rPr lang="cs-CZ" sz="2000">
                <a:latin typeface="Arial" pitchFamily="34" charset="0"/>
              </a:rPr>
              <a:t>cká</a:t>
            </a:r>
            <a:endParaRPr lang="da-DK" sz="2000">
              <a:latin typeface="Arial" pitchFamily="34" charset="0"/>
            </a:endParaRPr>
          </a:p>
          <a:p>
            <a:r>
              <a:rPr lang="cs-CZ" sz="2000">
                <a:latin typeface="Arial" pitchFamily="34" charset="0"/>
              </a:rPr>
              <a:t>r</a:t>
            </a:r>
            <a:r>
              <a:rPr lang="da-DK" sz="2000">
                <a:latin typeface="Arial" pitchFamily="34" charset="0"/>
              </a:rPr>
              <a:t>eak</a:t>
            </a:r>
            <a:r>
              <a:rPr lang="cs-CZ" sz="2000">
                <a:latin typeface="Arial" pitchFamily="34" charset="0"/>
              </a:rPr>
              <a:t>ce</a:t>
            </a:r>
            <a:endParaRPr lang="en-GB" sz="2000">
              <a:latin typeface="Arial" pitchFamily="34" charset="0"/>
            </a:endParaRPr>
          </a:p>
        </p:txBody>
      </p:sp>
      <p:sp>
        <p:nvSpPr>
          <p:cNvPr id="11403" name="Line 183"/>
          <p:cNvSpPr>
            <a:spLocks noChangeShapeType="1"/>
          </p:cNvSpPr>
          <p:nvPr/>
        </p:nvSpPr>
        <p:spPr bwMode="auto">
          <a:xfrm flipV="1">
            <a:off x="3767138" y="1444625"/>
            <a:ext cx="422275" cy="307975"/>
          </a:xfrm>
          <a:prstGeom prst="line">
            <a:avLst/>
          </a:prstGeom>
          <a:noFill/>
          <a:ln w="38100">
            <a:solidFill>
              <a:srgbClr val="FFFFFF"/>
            </a:solidFill>
            <a:round/>
            <a:headEnd/>
            <a:tailEnd type="triangle" w="med" len="med"/>
          </a:ln>
        </p:spPr>
        <p:txBody>
          <a:bodyPr wrap="none" anchor="ctr"/>
          <a:lstStyle/>
          <a:p>
            <a:endParaRPr lang="cs-CZ"/>
          </a:p>
        </p:txBody>
      </p:sp>
      <p:sp>
        <p:nvSpPr>
          <p:cNvPr id="11404" name="Line 184"/>
          <p:cNvSpPr>
            <a:spLocks noChangeShapeType="1"/>
          </p:cNvSpPr>
          <p:nvPr/>
        </p:nvSpPr>
        <p:spPr bwMode="auto">
          <a:xfrm>
            <a:off x="3789363" y="3074988"/>
            <a:ext cx="403225" cy="360362"/>
          </a:xfrm>
          <a:prstGeom prst="line">
            <a:avLst/>
          </a:prstGeom>
          <a:noFill/>
          <a:ln w="38100">
            <a:solidFill>
              <a:srgbClr val="FFFFFF"/>
            </a:solidFill>
            <a:round/>
            <a:headEnd/>
            <a:tailEnd type="triangle" w="med" len="med"/>
          </a:ln>
        </p:spPr>
        <p:txBody>
          <a:bodyPr wrap="none" anchor="ctr"/>
          <a:lstStyle/>
          <a:p>
            <a:endParaRPr lang="cs-CZ"/>
          </a:p>
        </p:txBody>
      </p:sp>
      <p:sp>
        <p:nvSpPr>
          <p:cNvPr id="11405" name="Line 185"/>
          <p:cNvSpPr>
            <a:spLocks noChangeShapeType="1"/>
          </p:cNvSpPr>
          <p:nvPr/>
        </p:nvSpPr>
        <p:spPr bwMode="auto">
          <a:xfrm>
            <a:off x="5089525" y="1330325"/>
            <a:ext cx="452438" cy="0"/>
          </a:xfrm>
          <a:prstGeom prst="line">
            <a:avLst/>
          </a:prstGeom>
          <a:noFill/>
          <a:ln w="38100">
            <a:solidFill>
              <a:srgbClr val="FFFFFF"/>
            </a:solidFill>
            <a:round/>
            <a:headEnd/>
            <a:tailEnd type="triangle" w="med" len="med"/>
          </a:ln>
        </p:spPr>
        <p:txBody>
          <a:bodyPr wrap="none" anchor="ctr"/>
          <a:lstStyle/>
          <a:p>
            <a:endParaRPr lang="cs-CZ"/>
          </a:p>
        </p:txBody>
      </p:sp>
      <p:sp>
        <p:nvSpPr>
          <p:cNvPr id="11406" name="Line 186"/>
          <p:cNvSpPr>
            <a:spLocks noChangeShapeType="1"/>
          </p:cNvSpPr>
          <p:nvPr/>
        </p:nvSpPr>
        <p:spPr bwMode="auto">
          <a:xfrm>
            <a:off x="5037138" y="3621088"/>
            <a:ext cx="504825" cy="0"/>
          </a:xfrm>
          <a:prstGeom prst="line">
            <a:avLst/>
          </a:prstGeom>
          <a:noFill/>
          <a:ln w="38100">
            <a:solidFill>
              <a:srgbClr val="FFFFFF"/>
            </a:solidFill>
            <a:round/>
            <a:headEnd/>
            <a:tailEnd type="triangle" w="med" len="med"/>
          </a:ln>
        </p:spPr>
        <p:txBody>
          <a:bodyPr wrap="none" anchor="ctr"/>
          <a:lstStyle/>
          <a:p>
            <a:endParaRPr lang="cs-CZ"/>
          </a:p>
        </p:txBody>
      </p:sp>
      <p:sp>
        <p:nvSpPr>
          <p:cNvPr id="11407" name="Text Box 187"/>
          <p:cNvSpPr txBox="1">
            <a:spLocks noChangeArrowheads="1"/>
          </p:cNvSpPr>
          <p:nvPr/>
        </p:nvSpPr>
        <p:spPr bwMode="auto">
          <a:xfrm>
            <a:off x="4217988" y="1100138"/>
            <a:ext cx="808037" cy="457200"/>
          </a:xfrm>
          <a:prstGeom prst="rect">
            <a:avLst/>
          </a:prstGeom>
          <a:noFill/>
          <a:ln w="38100">
            <a:noFill/>
            <a:miter lim="800000"/>
            <a:headEnd/>
            <a:tailEnd/>
          </a:ln>
        </p:spPr>
        <p:txBody>
          <a:bodyPr>
            <a:spAutoFit/>
          </a:bodyPr>
          <a:lstStyle/>
          <a:p>
            <a:pPr algn="ctr" eaLnBrk="1" hangingPunct="1">
              <a:spcBef>
                <a:spcPct val="50000"/>
              </a:spcBef>
            </a:pPr>
            <a:r>
              <a:rPr lang="en-US" altLang="en-US">
                <a:solidFill>
                  <a:srgbClr val="FAFD00"/>
                </a:solidFill>
                <a:latin typeface="Arial" pitchFamily="34" charset="0"/>
              </a:rPr>
              <a:t>IL-4</a:t>
            </a:r>
          </a:p>
        </p:txBody>
      </p:sp>
      <p:sp>
        <p:nvSpPr>
          <p:cNvPr id="11408" name="Text Box 188"/>
          <p:cNvSpPr txBox="1">
            <a:spLocks noChangeArrowheads="1"/>
          </p:cNvSpPr>
          <p:nvPr/>
        </p:nvSpPr>
        <p:spPr bwMode="auto">
          <a:xfrm>
            <a:off x="4098925" y="3395663"/>
            <a:ext cx="1047750" cy="457200"/>
          </a:xfrm>
          <a:prstGeom prst="rect">
            <a:avLst/>
          </a:prstGeom>
          <a:noFill/>
          <a:ln w="12700">
            <a:noFill/>
            <a:miter lim="800000"/>
            <a:headEnd/>
            <a:tailEnd/>
          </a:ln>
        </p:spPr>
        <p:txBody>
          <a:bodyPr>
            <a:spAutoFit/>
          </a:bodyPr>
          <a:lstStyle/>
          <a:p>
            <a:pPr algn="ctr" eaLnBrk="1" hangingPunct="1">
              <a:spcBef>
                <a:spcPct val="50000"/>
              </a:spcBef>
            </a:pPr>
            <a:r>
              <a:rPr lang="en-US" altLang="en-US">
                <a:solidFill>
                  <a:srgbClr val="FAFD00"/>
                </a:solidFill>
                <a:latin typeface="Arial" pitchFamily="34" charset="0"/>
              </a:rPr>
              <a:t>IL-5</a:t>
            </a:r>
          </a:p>
        </p:txBody>
      </p:sp>
      <p:sp>
        <p:nvSpPr>
          <p:cNvPr id="11409" name="Freeform 189"/>
          <p:cNvSpPr>
            <a:spLocks/>
          </p:cNvSpPr>
          <p:nvPr/>
        </p:nvSpPr>
        <p:spPr bwMode="auto">
          <a:xfrm>
            <a:off x="3008313" y="1998663"/>
            <a:ext cx="592137" cy="568325"/>
          </a:xfrm>
          <a:custGeom>
            <a:avLst/>
            <a:gdLst>
              <a:gd name="T0" fmla="*/ 17889587 w 420"/>
              <a:gd name="T1" fmla="*/ 236894706 h 358"/>
              <a:gd name="T2" fmla="*/ 23851846 w 420"/>
              <a:gd name="T3" fmla="*/ 206652792 h 358"/>
              <a:gd name="T4" fmla="*/ 59629610 w 420"/>
              <a:gd name="T5" fmla="*/ 191531859 h 358"/>
              <a:gd name="T6" fmla="*/ 298152260 w 420"/>
              <a:gd name="T7" fmla="*/ 78124048 h 358"/>
              <a:gd name="T8" fmla="*/ 381633772 w 420"/>
              <a:gd name="T9" fmla="*/ 70564376 h 358"/>
              <a:gd name="T10" fmla="*/ 697674115 w 420"/>
              <a:gd name="T11" fmla="*/ 131048130 h 358"/>
              <a:gd name="T12" fmla="*/ 763267543 w 420"/>
              <a:gd name="T13" fmla="*/ 259575311 h 358"/>
              <a:gd name="T14" fmla="*/ 787120789 w 420"/>
              <a:gd name="T15" fmla="*/ 342741232 h 358"/>
              <a:gd name="T16" fmla="*/ 793083042 w 420"/>
              <a:gd name="T17" fmla="*/ 365423425 h 358"/>
              <a:gd name="T18" fmla="*/ 649970444 w 420"/>
              <a:gd name="T19" fmla="*/ 902216027 h 358"/>
              <a:gd name="T20" fmla="*/ 459152942 w 420"/>
              <a:gd name="T21" fmla="*/ 894656354 h 358"/>
              <a:gd name="T22" fmla="*/ 375671518 w 420"/>
              <a:gd name="T23" fmla="*/ 864414490 h 358"/>
              <a:gd name="T24" fmla="*/ 357781848 w 420"/>
              <a:gd name="T25" fmla="*/ 856853230 h 358"/>
              <a:gd name="T26" fmla="*/ 256410843 w 420"/>
              <a:gd name="T27" fmla="*/ 773688697 h 358"/>
              <a:gd name="T28" fmla="*/ 202743508 w 420"/>
              <a:gd name="T29" fmla="*/ 720764640 h 358"/>
              <a:gd name="T30" fmla="*/ 77519192 w 420"/>
              <a:gd name="T31" fmla="*/ 592235921 h 358"/>
              <a:gd name="T32" fmla="*/ 0 w 420"/>
              <a:gd name="T33" fmla="*/ 441028186 h 358"/>
              <a:gd name="T34" fmla="*/ 17889587 w 420"/>
              <a:gd name="T35" fmla="*/ 236894706 h 3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20"/>
              <a:gd name="T55" fmla="*/ 0 h 358"/>
              <a:gd name="T56" fmla="*/ 420 w 420"/>
              <a:gd name="T57" fmla="*/ 358 h 3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20" h="358">
                <a:moveTo>
                  <a:pt x="9" y="94"/>
                </a:moveTo>
                <a:cubicBezTo>
                  <a:pt x="10" y="90"/>
                  <a:pt x="9" y="85"/>
                  <a:pt x="12" y="82"/>
                </a:cubicBezTo>
                <a:cubicBezTo>
                  <a:pt x="17" y="78"/>
                  <a:pt x="30" y="76"/>
                  <a:pt x="30" y="76"/>
                </a:cubicBezTo>
                <a:cubicBezTo>
                  <a:pt x="38" y="51"/>
                  <a:pt x="126" y="34"/>
                  <a:pt x="150" y="31"/>
                </a:cubicBezTo>
                <a:cubicBezTo>
                  <a:pt x="164" y="29"/>
                  <a:pt x="178" y="29"/>
                  <a:pt x="192" y="28"/>
                </a:cubicBezTo>
                <a:cubicBezTo>
                  <a:pt x="234" y="0"/>
                  <a:pt x="309" y="24"/>
                  <a:pt x="351" y="52"/>
                </a:cubicBezTo>
                <a:cubicBezTo>
                  <a:pt x="363" y="70"/>
                  <a:pt x="372" y="85"/>
                  <a:pt x="384" y="103"/>
                </a:cubicBezTo>
                <a:cubicBezTo>
                  <a:pt x="387" y="108"/>
                  <a:pt x="395" y="132"/>
                  <a:pt x="396" y="136"/>
                </a:cubicBezTo>
                <a:cubicBezTo>
                  <a:pt x="397" y="139"/>
                  <a:pt x="399" y="145"/>
                  <a:pt x="399" y="145"/>
                </a:cubicBezTo>
                <a:cubicBezTo>
                  <a:pt x="409" y="235"/>
                  <a:pt x="420" y="321"/>
                  <a:pt x="327" y="358"/>
                </a:cubicBezTo>
                <a:cubicBezTo>
                  <a:pt x="295" y="357"/>
                  <a:pt x="263" y="357"/>
                  <a:pt x="231" y="355"/>
                </a:cubicBezTo>
                <a:cubicBezTo>
                  <a:pt x="221" y="354"/>
                  <a:pt x="199" y="346"/>
                  <a:pt x="189" y="343"/>
                </a:cubicBezTo>
                <a:cubicBezTo>
                  <a:pt x="186" y="342"/>
                  <a:pt x="180" y="340"/>
                  <a:pt x="180" y="340"/>
                </a:cubicBezTo>
                <a:cubicBezTo>
                  <a:pt x="165" y="328"/>
                  <a:pt x="147" y="313"/>
                  <a:pt x="129" y="307"/>
                </a:cubicBezTo>
                <a:cubicBezTo>
                  <a:pt x="109" y="287"/>
                  <a:pt x="119" y="292"/>
                  <a:pt x="102" y="286"/>
                </a:cubicBezTo>
                <a:cubicBezTo>
                  <a:pt x="93" y="267"/>
                  <a:pt x="59" y="242"/>
                  <a:pt x="39" y="235"/>
                </a:cubicBezTo>
                <a:cubicBezTo>
                  <a:pt x="24" y="213"/>
                  <a:pt x="9" y="202"/>
                  <a:pt x="0" y="175"/>
                </a:cubicBezTo>
                <a:cubicBezTo>
                  <a:pt x="1" y="152"/>
                  <a:pt x="9" y="119"/>
                  <a:pt x="9" y="94"/>
                </a:cubicBezTo>
                <a:close/>
              </a:path>
            </a:pathLst>
          </a:custGeom>
          <a:solidFill>
            <a:schemeClr val="accent1"/>
          </a:solidFill>
          <a:ln w="9525">
            <a:solidFill>
              <a:schemeClr val="tx1"/>
            </a:solidFill>
            <a:round/>
            <a:headEnd/>
            <a:tailEnd/>
          </a:ln>
        </p:spPr>
        <p:txBody>
          <a:bodyPr/>
          <a:lstStyle/>
          <a:p>
            <a:endParaRPr lang="cs-CZ"/>
          </a:p>
        </p:txBody>
      </p:sp>
      <p:sp>
        <p:nvSpPr>
          <p:cNvPr id="11410" name="Oval 190"/>
          <p:cNvSpPr>
            <a:spLocks noChangeAspect="1" noChangeArrowheads="1"/>
          </p:cNvSpPr>
          <p:nvPr/>
        </p:nvSpPr>
        <p:spPr bwMode="auto">
          <a:xfrm>
            <a:off x="3214688" y="2159000"/>
            <a:ext cx="304800" cy="342900"/>
          </a:xfrm>
          <a:prstGeom prst="ellipse">
            <a:avLst/>
          </a:prstGeom>
          <a:solidFill>
            <a:srgbClr val="FF9900"/>
          </a:solidFill>
          <a:ln w="9525">
            <a:solidFill>
              <a:schemeClr val="tx1"/>
            </a:solidFill>
            <a:round/>
            <a:headEnd/>
            <a:tailEnd/>
          </a:ln>
        </p:spPr>
        <p:txBody>
          <a:bodyPr wrap="none" anchor="ctr"/>
          <a:lstStyle/>
          <a:p>
            <a:endParaRPr lang="cs-CZ"/>
          </a:p>
        </p:txBody>
      </p:sp>
      <p:sp>
        <p:nvSpPr>
          <p:cNvPr id="11411" name="Freeform 191"/>
          <p:cNvSpPr>
            <a:spLocks/>
          </p:cNvSpPr>
          <p:nvPr/>
        </p:nvSpPr>
        <p:spPr bwMode="auto">
          <a:xfrm>
            <a:off x="1778000" y="3203575"/>
            <a:ext cx="641350" cy="552450"/>
          </a:xfrm>
          <a:custGeom>
            <a:avLst/>
            <a:gdLst>
              <a:gd name="T0" fmla="*/ 11920655 w 455"/>
              <a:gd name="T1" fmla="*/ 393144336 h 348"/>
              <a:gd name="T2" fmla="*/ 196698556 w 455"/>
              <a:gd name="T3" fmla="*/ 0 h 348"/>
              <a:gd name="T4" fmla="*/ 578176341 w 455"/>
              <a:gd name="T5" fmla="*/ 45362809 h 348"/>
              <a:gd name="T6" fmla="*/ 715270153 w 455"/>
              <a:gd name="T7" fmla="*/ 120967507 h 348"/>
              <a:gd name="T8" fmla="*/ 780836015 w 455"/>
              <a:gd name="T9" fmla="*/ 211693150 h 348"/>
              <a:gd name="T10" fmla="*/ 798717694 w 455"/>
              <a:gd name="T11" fmla="*/ 234373755 h 348"/>
              <a:gd name="T12" fmla="*/ 834481052 w 455"/>
              <a:gd name="T13" fmla="*/ 355342800 h 348"/>
              <a:gd name="T14" fmla="*/ 894087118 w 455"/>
              <a:gd name="T15" fmla="*/ 597276226 h 348"/>
              <a:gd name="T16" fmla="*/ 792758074 w 455"/>
              <a:gd name="T17" fmla="*/ 877014464 h 348"/>
              <a:gd name="T18" fmla="*/ 476847297 w 455"/>
              <a:gd name="T19" fmla="*/ 801409605 h 348"/>
              <a:gd name="T20" fmla="*/ 339753397 w 455"/>
              <a:gd name="T21" fmla="*/ 778729000 h 348"/>
              <a:gd name="T22" fmla="*/ 154975535 w 455"/>
              <a:gd name="T23" fmla="*/ 680442147 h 348"/>
              <a:gd name="T24" fmla="*/ 107290118 w 455"/>
              <a:gd name="T25" fmla="*/ 619958418 h 348"/>
              <a:gd name="T26" fmla="*/ 41724398 w 455"/>
              <a:gd name="T27" fmla="*/ 506550633 h 348"/>
              <a:gd name="T28" fmla="*/ 11920655 w 455"/>
              <a:gd name="T29" fmla="*/ 393144336 h 34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55"/>
              <a:gd name="T46" fmla="*/ 0 h 348"/>
              <a:gd name="T47" fmla="*/ 455 w 455"/>
              <a:gd name="T48" fmla="*/ 348 h 34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55" h="348">
                <a:moveTo>
                  <a:pt x="6" y="156"/>
                </a:moveTo>
                <a:cubicBezTo>
                  <a:pt x="0" y="71"/>
                  <a:pt x="9" y="18"/>
                  <a:pt x="99" y="0"/>
                </a:cubicBezTo>
                <a:cubicBezTo>
                  <a:pt x="159" y="2"/>
                  <a:pt x="231" y="0"/>
                  <a:pt x="291" y="18"/>
                </a:cubicBezTo>
                <a:cubicBezTo>
                  <a:pt x="316" y="26"/>
                  <a:pt x="336" y="38"/>
                  <a:pt x="360" y="48"/>
                </a:cubicBezTo>
                <a:cubicBezTo>
                  <a:pt x="372" y="60"/>
                  <a:pt x="381" y="72"/>
                  <a:pt x="393" y="84"/>
                </a:cubicBezTo>
                <a:cubicBezTo>
                  <a:pt x="396" y="87"/>
                  <a:pt x="402" y="93"/>
                  <a:pt x="402" y="93"/>
                </a:cubicBezTo>
                <a:cubicBezTo>
                  <a:pt x="406" y="109"/>
                  <a:pt x="411" y="128"/>
                  <a:pt x="420" y="141"/>
                </a:cubicBezTo>
                <a:cubicBezTo>
                  <a:pt x="428" y="174"/>
                  <a:pt x="442" y="204"/>
                  <a:pt x="450" y="237"/>
                </a:cubicBezTo>
                <a:cubicBezTo>
                  <a:pt x="447" y="287"/>
                  <a:pt x="455" y="337"/>
                  <a:pt x="399" y="348"/>
                </a:cubicBezTo>
                <a:cubicBezTo>
                  <a:pt x="344" y="344"/>
                  <a:pt x="294" y="326"/>
                  <a:pt x="240" y="318"/>
                </a:cubicBezTo>
                <a:cubicBezTo>
                  <a:pt x="218" y="311"/>
                  <a:pt x="194" y="311"/>
                  <a:pt x="171" y="309"/>
                </a:cubicBezTo>
                <a:cubicBezTo>
                  <a:pt x="139" y="301"/>
                  <a:pt x="105" y="290"/>
                  <a:pt x="78" y="270"/>
                </a:cubicBezTo>
                <a:cubicBezTo>
                  <a:pt x="68" y="263"/>
                  <a:pt x="64" y="253"/>
                  <a:pt x="54" y="246"/>
                </a:cubicBezTo>
                <a:cubicBezTo>
                  <a:pt x="48" y="229"/>
                  <a:pt x="34" y="214"/>
                  <a:pt x="21" y="201"/>
                </a:cubicBezTo>
                <a:cubicBezTo>
                  <a:pt x="16" y="185"/>
                  <a:pt x="6" y="174"/>
                  <a:pt x="6" y="156"/>
                </a:cubicBezTo>
                <a:close/>
              </a:path>
            </a:pathLst>
          </a:custGeom>
          <a:solidFill>
            <a:schemeClr val="accent1"/>
          </a:solidFill>
          <a:ln w="9525">
            <a:solidFill>
              <a:schemeClr val="tx1"/>
            </a:solidFill>
            <a:round/>
            <a:headEnd/>
            <a:tailEnd/>
          </a:ln>
        </p:spPr>
        <p:txBody>
          <a:bodyPr/>
          <a:lstStyle/>
          <a:p>
            <a:endParaRPr lang="cs-CZ"/>
          </a:p>
        </p:txBody>
      </p:sp>
      <p:sp>
        <p:nvSpPr>
          <p:cNvPr id="11412" name="Oval 192"/>
          <p:cNvSpPr>
            <a:spLocks noChangeAspect="1" noChangeArrowheads="1"/>
          </p:cNvSpPr>
          <p:nvPr/>
        </p:nvSpPr>
        <p:spPr bwMode="auto">
          <a:xfrm>
            <a:off x="1855788" y="3263900"/>
            <a:ext cx="303212" cy="342900"/>
          </a:xfrm>
          <a:prstGeom prst="ellipse">
            <a:avLst/>
          </a:prstGeom>
          <a:solidFill>
            <a:srgbClr val="FF9900"/>
          </a:solidFill>
          <a:ln w="9525">
            <a:solidFill>
              <a:schemeClr val="tx1"/>
            </a:solidFill>
            <a:round/>
            <a:headEnd/>
            <a:tailEnd/>
          </a:ln>
        </p:spPr>
        <p:txBody>
          <a:bodyPr wrap="none" anchor="ctr"/>
          <a:lstStyle/>
          <a:p>
            <a:endParaRPr lang="cs-CZ"/>
          </a:p>
        </p:txBody>
      </p:sp>
      <p:sp>
        <p:nvSpPr>
          <p:cNvPr id="11413" name="Freeform 193"/>
          <p:cNvSpPr>
            <a:spLocks/>
          </p:cNvSpPr>
          <p:nvPr/>
        </p:nvSpPr>
        <p:spPr bwMode="auto">
          <a:xfrm>
            <a:off x="892175" y="2886075"/>
            <a:ext cx="1258888" cy="1384300"/>
          </a:xfrm>
          <a:custGeom>
            <a:avLst/>
            <a:gdLst>
              <a:gd name="T0" fmla="*/ 1088707994 w 793"/>
              <a:gd name="T1" fmla="*/ 1663303056 h 872"/>
              <a:gd name="T2" fmla="*/ 1232357707 w 793"/>
              <a:gd name="T3" fmla="*/ 1738908119 h 872"/>
              <a:gd name="T4" fmla="*/ 1398688034 w 793"/>
              <a:gd name="T5" fmla="*/ 1882557779 h 872"/>
              <a:gd name="T6" fmla="*/ 1625502117 w 793"/>
              <a:gd name="T7" fmla="*/ 1950601185 h 872"/>
              <a:gd name="T8" fmla="*/ 1791832841 w 793"/>
              <a:gd name="T9" fmla="*/ 1980843052 h 872"/>
              <a:gd name="T10" fmla="*/ 1912800352 w 793"/>
              <a:gd name="T11" fmla="*/ 1829633719 h 872"/>
              <a:gd name="T12" fmla="*/ 1670865330 w 793"/>
              <a:gd name="T13" fmla="*/ 1542335590 h 872"/>
              <a:gd name="T14" fmla="*/ 1459171790 w 793"/>
              <a:gd name="T15" fmla="*/ 1270158791 h 872"/>
              <a:gd name="T16" fmla="*/ 1360884893 w 793"/>
              <a:gd name="T17" fmla="*/ 914817653 h 872"/>
              <a:gd name="T18" fmla="*/ 1406247710 w 793"/>
              <a:gd name="T19" fmla="*/ 559474729 h 872"/>
              <a:gd name="T20" fmla="*/ 1663303670 w 793"/>
              <a:gd name="T21" fmla="*/ 453628196 h 872"/>
              <a:gd name="T22" fmla="*/ 1874997211 w 793"/>
              <a:gd name="T23" fmla="*/ 378023431 h 872"/>
              <a:gd name="T24" fmla="*/ 1995964722 w 793"/>
              <a:gd name="T25" fmla="*/ 234375359 h 872"/>
              <a:gd name="T26" fmla="*/ 1829634395 w 793"/>
              <a:gd name="T27" fmla="*/ 30241879 h 872"/>
              <a:gd name="T28" fmla="*/ 1474292729 w 793"/>
              <a:gd name="T29" fmla="*/ 37801552 h 872"/>
              <a:gd name="T30" fmla="*/ 1156753013 w 793"/>
              <a:gd name="T31" fmla="*/ 181451249 h 872"/>
              <a:gd name="T32" fmla="*/ 967740483 w 793"/>
              <a:gd name="T33" fmla="*/ 400705625 h 872"/>
              <a:gd name="T34" fmla="*/ 808971221 w 793"/>
              <a:gd name="T35" fmla="*/ 612397202 h 872"/>
              <a:gd name="T36" fmla="*/ 574595875 w 793"/>
              <a:gd name="T37" fmla="*/ 589716596 h 872"/>
              <a:gd name="T38" fmla="*/ 430947749 w 793"/>
              <a:gd name="T39" fmla="*/ 317539698 h 872"/>
              <a:gd name="T40" fmla="*/ 204133518 w 793"/>
              <a:gd name="T41" fmla="*/ 196572182 h 872"/>
              <a:gd name="T42" fmla="*/ 7561266 w 793"/>
              <a:gd name="T43" fmla="*/ 287297831 h 872"/>
              <a:gd name="T44" fmla="*/ 234375445 w 793"/>
              <a:gd name="T45" fmla="*/ 559474729 h 872"/>
              <a:gd name="T46" fmla="*/ 340222017 w 793"/>
              <a:gd name="T47" fmla="*/ 808970922 h 872"/>
              <a:gd name="T48" fmla="*/ 506552444 w 793"/>
              <a:gd name="T49" fmla="*/ 1058465726 h 872"/>
              <a:gd name="T50" fmla="*/ 430947749 w 793"/>
              <a:gd name="T51" fmla="*/ 1315521591 h 872"/>
              <a:gd name="T52" fmla="*/ 234375445 w 793"/>
              <a:gd name="T53" fmla="*/ 1731348447 h 872"/>
              <a:gd name="T54" fmla="*/ 189012579 w 793"/>
              <a:gd name="T55" fmla="*/ 1988404312 h 872"/>
              <a:gd name="T56" fmla="*/ 287297937 w 793"/>
              <a:gd name="T57" fmla="*/ 2147483647 h 872"/>
              <a:gd name="T58" fmla="*/ 582157138 w 793"/>
              <a:gd name="T59" fmla="*/ 2094250845 h 872"/>
              <a:gd name="T60" fmla="*/ 778729343 w 793"/>
              <a:gd name="T61" fmla="*/ 1822074046 h 872"/>
              <a:gd name="T62" fmla="*/ 990422685 w 793"/>
              <a:gd name="T63" fmla="*/ 1648182123 h 87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93"/>
              <a:gd name="T97" fmla="*/ 0 h 872"/>
              <a:gd name="T98" fmla="*/ 793 w 793"/>
              <a:gd name="T99" fmla="*/ 872 h 87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93" h="872">
                <a:moveTo>
                  <a:pt x="393" y="654"/>
                </a:moveTo>
                <a:cubicBezTo>
                  <a:pt x="408" y="650"/>
                  <a:pt x="420" y="657"/>
                  <a:pt x="432" y="660"/>
                </a:cubicBezTo>
                <a:cubicBezTo>
                  <a:pt x="444" y="663"/>
                  <a:pt x="456" y="670"/>
                  <a:pt x="465" y="675"/>
                </a:cubicBezTo>
                <a:cubicBezTo>
                  <a:pt x="474" y="680"/>
                  <a:pt x="479" y="682"/>
                  <a:pt x="489" y="690"/>
                </a:cubicBezTo>
                <a:cubicBezTo>
                  <a:pt x="499" y="698"/>
                  <a:pt x="514" y="716"/>
                  <a:pt x="525" y="726"/>
                </a:cubicBezTo>
                <a:cubicBezTo>
                  <a:pt x="536" y="736"/>
                  <a:pt x="548" y="742"/>
                  <a:pt x="555" y="747"/>
                </a:cubicBezTo>
                <a:cubicBezTo>
                  <a:pt x="562" y="752"/>
                  <a:pt x="555" y="754"/>
                  <a:pt x="570" y="759"/>
                </a:cubicBezTo>
                <a:cubicBezTo>
                  <a:pt x="585" y="764"/>
                  <a:pt x="628" y="770"/>
                  <a:pt x="645" y="774"/>
                </a:cubicBezTo>
                <a:cubicBezTo>
                  <a:pt x="662" y="778"/>
                  <a:pt x="664" y="784"/>
                  <a:pt x="675" y="786"/>
                </a:cubicBezTo>
                <a:cubicBezTo>
                  <a:pt x="686" y="788"/>
                  <a:pt x="701" y="789"/>
                  <a:pt x="711" y="786"/>
                </a:cubicBezTo>
                <a:cubicBezTo>
                  <a:pt x="721" y="783"/>
                  <a:pt x="727" y="775"/>
                  <a:pt x="735" y="765"/>
                </a:cubicBezTo>
                <a:cubicBezTo>
                  <a:pt x="743" y="755"/>
                  <a:pt x="761" y="742"/>
                  <a:pt x="759" y="726"/>
                </a:cubicBezTo>
                <a:cubicBezTo>
                  <a:pt x="757" y="710"/>
                  <a:pt x="739" y="685"/>
                  <a:pt x="723" y="666"/>
                </a:cubicBezTo>
                <a:cubicBezTo>
                  <a:pt x="707" y="647"/>
                  <a:pt x="679" y="625"/>
                  <a:pt x="663" y="612"/>
                </a:cubicBezTo>
                <a:cubicBezTo>
                  <a:pt x="647" y="599"/>
                  <a:pt x="644" y="606"/>
                  <a:pt x="630" y="588"/>
                </a:cubicBezTo>
                <a:cubicBezTo>
                  <a:pt x="616" y="570"/>
                  <a:pt x="590" y="531"/>
                  <a:pt x="579" y="504"/>
                </a:cubicBezTo>
                <a:cubicBezTo>
                  <a:pt x="568" y="477"/>
                  <a:pt x="567" y="449"/>
                  <a:pt x="561" y="426"/>
                </a:cubicBezTo>
                <a:cubicBezTo>
                  <a:pt x="555" y="403"/>
                  <a:pt x="542" y="389"/>
                  <a:pt x="540" y="363"/>
                </a:cubicBezTo>
                <a:cubicBezTo>
                  <a:pt x="538" y="337"/>
                  <a:pt x="543" y="290"/>
                  <a:pt x="546" y="267"/>
                </a:cubicBezTo>
                <a:cubicBezTo>
                  <a:pt x="549" y="244"/>
                  <a:pt x="549" y="234"/>
                  <a:pt x="558" y="222"/>
                </a:cubicBezTo>
                <a:cubicBezTo>
                  <a:pt x="567" y="210"/>
                  <a:pt x="583" y="202"/>
                  <a:pt x="600" y="195"/>
                </a:cubicBezTo>
                <a:cubicBezTo>
                  <a:pt x="617" y="188"/>
                  <a:pt x="644" y="184"/>
                  <a:pt x="660" y="180"/>
                </a:cubicBezTo>
                <a:cubicBezTo>
                  <a:pt x="676" y="176"/>
                  <a:pt x="685" y="173"/>
                  <a:pt x="699" y="168"/>
                </a:cubicBezTo>
                <a:cubicBezTo>
                  <a:pt x="713" y="163"/>
                  <a:pt x="732" y="158"/>
                  <a:pt x="744" y="150"/>
                </a:cubicBezTo>
                <a:cubicBezTo>
                  <a:pt x="756" y="142"/>
                  <a:pt x="766" y="129"/>
                  <a:pt x="774" y="120"/>
                </a:cubicBezTo>
                <a:cubicBezTo>
                  <a:pt x="782" y="111"/>
                  <a:pt x="791" y="107"/>
                  <a:pt x="792" y="93"/>
                </a:cubicBezTo>
                <a:cubicBezTo>
                  <a:pt x="793" y="79"/>
                  <a:pt x="791" y="49"/>
                  <a:pt x="780" y="36"/>
                </a:cubicBezTo>
                <a:cubicBezTo>
                  <a:pt x="769" y="23"/>
                  <a:pt x="746" y="18"/>
                  <a:pt x="726" y="12"/>
                </a:cubicBezTo>
                <a:cubicBezTo>
                  <a:pt x="706" y="6"/>
                  <a:pt x="680" y="0"/>
                  <a:pt x="657" y="0"/>
                </a:cubicBezTo>
                <a:cubicBezTo>
                  <a:pt x="634" y="0"/>
                  <a:pt x="608" y="8"/>
                  <a:pt x="585" y="15"/>
                </a:cubicBezTo>
                <a:cubicBezTo>
                  <a:pt x="562" y="22"/>
                  <a:pt x="540" y="36"/>
                  <a:pt x="519" y="45"/>
                </a:cubicBezTo>
                <a:cubicBezTo>
                  <a:pt x="498" y="54"/>
                  <a:pt x="478" y="60"/>
                  <a:pt x="459" y="72"/>
                </a:cubicBezTo>
                <a:cubicBezTo>
                  <a:pt x="440" y="84"/>
                  <a:pt x="418" y="105"/>
                  <a:pt x="405" y="120"/>
                </a:cubicBezTo>
                <a:cubicBezTo>
                  <a:pt x="392" y="135"/>
                  <a:pt x="391" y="144"/>
                  <a:pt x="384" y="159"/>
                </a:cubicBezTo>
                <a:cubicBezTo>
                  <a:pt x="377" y="174"/>
                  <a:pt x="370" y="199"/>
                  <a:pt x="360" y="213"/>
                </a:cubicBezTo>
                <a:cubicBezTo>
                  <a:pt x="350" y="227"/>
                  <a:pt x="333" y="238"/>
                  <a:pt x="321" y="243"/>
                </a:cubicBezTo>
                <a:cubicBezTo>
                  <a:pt x="309" y="248"/>
                  <a:pt x="300" y="247"/>
                  <a:pt x="285" y="246"/>
                </a:cubicBezTo>
                <a:cubicBezTo>
                  <a:pt x="270" y="245"/>
                  <a:pt x="245" y="244"/>
                  <a:pt x="228" y="234"/>
                </a:cubicBezTo>
                <a:cubicBezTo>
                  <a:pt x="211" y="224"/>
                  <a:pt x="192" y="204"/>
                  <a:pt x="183" y="186"/>
                </a:cubicBezTo>
                <a:cubicBezTo>
                  <a:pt x="174" y="168"/>
                  <a:pt x="181" y="142"/>
                  <a:pt x="171" y="126"/>
                </a:cubicBezTo>
                <a:cubicBezTo>
                  <a:pt x="161" y="110"/>
                  <a:pt x="141" y="95"/>
                  <a:pt x="126" y="87"/>
                </a:cubicBezTo>
                <a:cubicBezTo>
                  <a:pt x="111" y="79"/>
                  <a:pt x="95" y="78"/>
                  <a:pt x="81" y="78"/>
                </a:cubicBezTo>
                <a:cubicBezTo>
                  <a:pt x="67" y="78"/>
                  <a:pt x="52" y="84"/>
                  <a:pt x="39" y="90"/>
                </a:cubicBezTo>
                <a:cubicBezTo>
                  <a:pt x="26" y="96"/>
                  <a:pt x="6" y="103"/>
                  <a:pt x="3" y="114"/>
                </a:cubicBezTo>
                <a:cubicBezTo>
                  <a:pt x="0" y="125"/>
                  <a:pt x="6" y="141"/>
                  <a:pt x="21" y="159"/>
                </a:cubicBezTo>
                <a:cubicBezTo>
                  <a:pt x="36" y="177"/>
                  <a:pt x="78" y="206"/>
                  <a:pt x="93" y="222"/>
                </a:cubicBezTo>
                <a:cubicBezTo>
                  <a:pt x="108" y="238"/>
                  <a:pt x="107" y="242"/>
                  <a:pt x="114" y="258"/>
                </a:cubicBezTo>
                <a:cubicBezTo>
                  <a:pt x="121" y="274"/>
                  <a:pt x="126" y="302"/>
                  <a:pt x="135" y="321"/>
                </a:cubicBezTo>
                <a:cubicBezTo>
                  <a:pt x="144" y="340"/>
                  <a:pt x="160" y="358"/>
                  <a:pt x="171" y="375"/>
                </a:cubicBezTo>
                <a:cubicBezTo>
                  <a:pt x="182" y="392"/>
                  <a:pt x="198" y="404"/>
                  <a:pt x="201" y="420"/>
                </a:cubicBezTo>
                <a:cubicBezTo>
                  <a:pt x="204" y="436"/>
                  <a:pt x="197" y="457"/>
                  <a:pt x="192" y="474"/>
                </a:cubicBezTo>
                <a:cubicBezTo>
                  <a:pt x="187" y="491"/>
                  <a:pt x="181" y="499"/>
                  <a:pt x="171" y="522"/>
                </a:cubicBezTo>
                <a:cubicBezTo>
                  <a:pt x="161" y="545"/>
                  <a:pt x="142" y="584"/>
                  <a:pt x="129" y="612"/>
                </a:cubicBezTo>
                <a:cubicBezTo>
                  <a:pt x="116" y="640"/>
                  <a:pt x="103" y="664"/>
                  <a:pt x="93" y="687"/>
                </a:cubicBezTo>
                <a:cubicBezTo>
                  <a:pt x="83" y="710"/>
                  <a:pt x="72" y="733"/>
                  <a:pt x="69" y="750"/>
                </a:cubicBezTo>
                <a:cubicBezTo>
                  <a:pt x="66" y="767"/>
                  <a:pt x="71" y="774"/>
                  <a:pt x="75" y="789"/>
                </a:cubicBezTo>
                <a:cubicBezTo>
                  <a:pt x="79" y="804"/>
                  <a:pt x="90" y="830"/>
                  <a:pt x="96" y="843"/>
                </a:cubicBezTo>
                <a:cubicBezTo>
                  <a:pt x="102" y="856"/>
                  <a:pt x="103" y="868"/>
                  <a:pt x="114" y="870"/>
                </a:cubicBezTo>
                <a:cubicBezTo>
                  <a:pt x="125" y="872"/>
                  <a:pt x="143" y="861"/>
                  <a:pt x="162" y="855"/>
                </a:cubicBezTo>
                <a:cubicBezTo>
                  <a:pt x="181" y="849"/>
                  <a:pt x="211" y="846"/>
                  <a:pt x="231" y="831"/>
                </a:cubicBezTo>
                <a:cubicBezTo>
                  <a:pt x="251" y="816"/>
                  <a:pt x="269" y="783"/>
                  <a:pt x="282" y="765"/>
                </a:cubicBezTo>
                <a:cubicBezTo>
                  <a:pt x="295" y="747"/>
                  <a:pt x="299" y="737"/>
                  <a:pt x="309" y="723"/>
                </a:cubicBezTo>
                <a:cubicBezTo>
                  <a:pt x="319" y="709"/>
                  <a:pt x="330" y="692"/>
                  <a:pt x="342" y="681"/>
                </a:cubicBezTo>
                <a:cubicBezTo>
                  <a:pt x="354" y="670"/>
                  <a:pt x="378" y="658"/>
                  <a:pt x="393" y="654"/>
                </a:cubicBezTo>
                <a:close/>
              </a:path>
            </a:pathLst>
          </a:custGeom>
          <a:solidFill>
            <a:srgbClr val="FF0000"/>
          </a:solidFill>
          <a:ln w="9525">
            <a:solidFill>
              <a:schemeClr val="tx1"/>
            </a:solidFill>
            <a:round/>
            <a:headEnd/>
            <a:tailEnd/>
          </a:ln>
        </p:spPr>
        <p:txBody>
          <a:bodyPr/>
          <a:lstStyle/>
          <a:p>
            <a:endParaRPr lang="cs-CZ"/>
          </a:p>
        </p:txBody>
      </p:sp>
      <p:sp>
        <p:nvSpPr>
          <p:cNvPr id="11414" name="Freeform 194"/>
          <p:cNvSpPr>
            <a:spLocks noChangeAspect="1"/>
          </p:cNvSpPr>
          <p:nvPr/>
        </p:nvSpPr>
        <p:spPr bwMode="auto">
          <a:xfrm flipH="1" flipV="1">
            <a:off x="1284288" y="3382963"/>
            <a:ext cx="239712" cy="493712"/>
          </a:xfrm>
          <a:custGeom>
            <a:avLst/>
            <a:gdLst>
              <a:gd name="T0" fmla="*/ 71827300 w 400"/>
              <a:gd name="T1" fmla="*/ 8233493 h 730"/>
              <a:gd name="T2" fmla="*/ 45969575 w 400"/>
              <a:gd name="T3" fmla="*/ 22870366 h 730"/>
              <a:gd name="T4" fmla="*/ 14365341 w 400"/>
              <a:gd name="T5" fmla="*/ 59462539 h 730"/>
              <a:gd name="T6" fmla="*/ 8619444 w 400"/>
              <a:gd name="T7" fmla="*/ 81418513 h 730"/>
              <a:gd name="T8" fmla="*/ 5745897 w 400"/>
              <a:gd name="T9" fmla="*/ 92395845 h 730"/>
              <a:gd name="T10" fmla="*/ 14365341 w 400"/>
              <a:gd name="T11" fmla="*/ 246084324 h 730"/>
              <a:gd name="T12" fmla="*/ 34477177 w 400"/>
              <a:gd name="T13" fmla="*/ 279017608 h 730"/>
              <a:gd name="T14" fmla="*/ 63207859 w 400"/>
              <a:gd name="T15" fmla="*/ 326587758 h 730"/>
              <a:gd name="T16" fmla="*/ 83319708 w 400"/>
              <a:gd name="T17" fmla="*/ 333906191 h 730"/>
              <a:gd name="T18" fmla="*/ 117796875 w 400"/>
              <a:gd name="T19" fmla="*/ 319269325 h 730"/>
              <a:gd name="T20" fmla="*/ 135035159 w 400"/>
              <a:gd name="T21" fmla="*/ 297314028 h 730"/>
              <a:gd name="T22" fmla="*/ 143654601 w 400"/>
              <a:gd name="T23" fmla="*/ 249743878 h 730"/>
              <a:gd name="T24" fmla="*/ 109177434 w 400"/>
              <a:gd name="T25" fmla="*/ 198514174 h 730"/>
              <a:gd name="T26" fmla="*/ 100557992 w 400"/>
              <a:gd name="T27" fmla="*/ 187536187 h 730"/>
              <a:gd name="T28" fmla="*/ 91939150 w 400"/>
              <a:gd name="T29" fmla="*/ 176558834 h 730"/>
              <a:gd name="T30" fmla="*/ 109177434 w 400"/>
              <a:gd name="T31" fmla="*/ 66780972 h 730"/>
              <a:gd name="T32" fmla="*/ 97685045 w 400"/>
              <a:gd name="T33" fmla="*/ 26529244 h 730"/>
              <a:gd name="T34" fmla="*/ 80446761 w 400"/>
              <a:gd name="T35" fmla="*/ 11892374 h 730"/>
              <a:gd name="T36" fmla="*/ 71827300 w 400"/>
              <a:gd name="T37" fmla="*/ 8233493 h 7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0"/>
              <a:gd name="T58" fmla="*/ 0 h 730"/>
              <a:gd name="T59" fmla="*/ 400 w 400"/>
              <a:gd name="T60" fmla="*/ 730 h 7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0" h="730">
                <a:moveTo>
                  <a:pt x="200" y="18"/>
                </a:moveTo>
                <a:cubicBezTo>
                  <a:pt x="155" y="3"/>
                  <a:pt x="161" y="24"/>
                  <a:pt x="128" y="50"/>
                </a:cubicBezTo>
                <a:cubicBezTo>
                  <a:pt x="95" y="75"/>
                  <a:pt x="58" y="89"/>
                  <a:pt x="40" y="130"/>
                </a:cubicBezTo>
                <a:cubicBezTo>
                  <a:pt x="33" y="145"/>
                  <a:pt x="29" y="162"/>
                  <a:pt x="24" y="178"/>
                </a:cubicBezTo>
                <a:cubicBezTo>
                  <a:pt x="21" y="186"/>
                  <a:pt x="16" y="202"/>
                  <a:pt x="16" y="202"/>
                </a:cubicBezTo>
                <a:cubicBezTo>
                  <a:pt x="0" y="317"/>
                  <a:pt x="3" y="428"/>
                  <a:pt x="40" y="538"/>
                </a:cubicBezTo>
                <a:cubicBezTo>
                  <a:pt x="49" y="566"/>
                  <a:pt x="81" y="584"/>
                  <a:pt x="96" y="610"/>
                </a:cubicBezTo>
                <a:cubicBezTo>
                  <a:pt x="114" y="641"/>
                  <a:pt x="143" y="695"/>
                  <a:pt x="176" y="714"/>
                </a:cubicBezTo>
                <a:cubicBezTo>
                  <a:pt x="193" y="724"/>
                  <a:pt x="214" y="724"/>
                  <a:pt x="232" y="730"/>
                </a:cubicBezTo>
                <a:cubicBezTo>
                  <a:pt x="267" y="724"/>
                  <a:pt x="300" y="723"/>
                  <a:pt x="328" y="698"/>
                </a:cubicBezTo>
                <a:cubicBezTo>
                  <a:pt x="345" y="683"/>
                  <a:pt x="376" y="650"/>
                  <a:pt x="376" y="650"/>
                </a:cubicBezTo>
                <a:cubicBezTo>
                  <a:pt x="387" y="616"/>
                  <a:pt x="391" y="581"/>
                  <a:pt x="400" y="546"/>
                </a:cubicBezTo>
                <a:cubicBezTo>
                  <a:pt x="383" y="495"/>
                  <a:pt x="342" y="472"/>
                  <a:pt x="304" y="434"/>
                </a:cubicBezTo>
                <a:cubicBezTo>
                  <a:pt x="296" y="426"/>
                  <a:pt x="288" y="418"/>
                  <a:pt x="280" y="410"/>
                </a:cubicBezTo>
                <a:cubicBezTo>
                  <a:pt x="272" y="402"/>
                  <a:pt x="256" y="386"/>
                  <a:pt x="256" y="386"/>
                </a:cubicBezTo>
                <a:cubicBezTo>
                  <a:pt x="220" y="278"/>
                  <a:pt x="282" y="235"/>
                  <a:pt x="304" y="146"/>
                </a:cubicBezTo>
                <a:cubicBezTo>
                  <a:pt x="299" y="119"/>
                  <a:pt x="295" y="78"/>
                  <a:pt x="272" y="58"/>
                </a:cubicBezTo>
                <a:cubicBezTo>
                  <a:pt x="258" y="45"/>
                  <a:pt x="240" y="37"/>
                  <a:pt x="224" y="26"/>
                </a:cubicBezTo>
                <a:cubicBezTo>
                  <a:pt x="198" y="9"/>
                  <a:pt x="200" y="0"/>
                  <a:pt x="200" y="18"/>
                </a:cubicBezTo>
                <a:close/>
              </a:path>
            </a:pathLst>
          </a:custGeom>
          <a:solidFill>
            <a:srgbClr val="FF9900"/>
          </a:solidFill>
          <a:ln w="9525">
            <a:solidFill>
              <a:schemeClr val="tx1"/>
            </a:solidFill>
            <a:round/>
            <a:headEnd/>
            <a:tailEnd/>
          </a:ln>
        </p:spPr>
        <p:txBody>
          <a:bodyPr/>
          <a:lstStyle/>
          <a:p>
            <a:endParaRPr lang="cs-CZ"/>
          </a:p>
        </p:txBody>
      </p:sp>
      <p:sp>
        <p:nvSpPr>
          <p:cNvPr id="11415" name="Freeform 195"/>
          <p:cNvSpPr>
            <a:spLocks/>
          </p:cNvSpPr>
          <p:nvPr/>
        </p:nvSpPr>
        <p:spPr bwMode="auto">
          <a:xfrm>
            <a:off x="998538" y="2111375"/>
            <a:ext cx="315912" cy="279400"/>
          </a:xfrm>
          <a:custGeom>
            <a:avLst/>
            <a:gdLst>
              <a:gd name="T0" fmla="*/ 194923380 w 224"/>
              <a:gd name="T1" fmla="*/ 0 h 176"/>
              <a:gd name="T2" fmla="*/ 250614138 w 224"/>
              <a:gd name="T3" fmla="*/ 136088440 h 176"/>
              <a:gd name="T4" fmla="*/ 322218958 w 224"/>
              <a:gd name="T5" fmla="*/ 196572169 h 176"/>
              <a:gd name="T6" fmla="*/ 385866835 w 224"/>
              <a:gd name="T7" fmla="*/ 191531858 h 176"/>
              <a:gd name="T8" fmla="*/ 421669245 w 224"/>
              <a:gd name="T9" fmla="*/ 166330304 h 176"/>
              <a:gd name="T10" fmla="*/ 437581897 w 224"/>
              <a:gd name="T11" fmla="*/ 136088440 h 176"/>
              <a:gd name="T12" fmla="*/ 445537518 w 224"/>
              <a:gd name="T13" fmla="*/ 105846575 h 176"/>
              <a:gd name="T14" fmla="*/ 417692139 w 224"/>
              <a:gd name="T15" fmla="*/ 15120938 h 176"/>
              <a:gd name="T16" fmla="*/ 350065747 w 224"/>
              <a:gd name="T17" fmla="*/ 25201560 h 176"/>
              <a:gd name="T18" fmla="*/ 246637032 w 224"/>
              <a:gd name="T19" fmla="*/ 186491547 h 176"/>
              <a:gd name="T20" fmla="*/ 139231169 w 224"/>
              <a:gd name="T21" fmla="*/ 393144338 h 176"/>
              <a:gd name="T22" fmla="*/ 103428758 w 224"/>
              <a:gd name="T23" fmla="*/ 428426612 h 176"/>
              <a:gd name="T24" fmla="*/ 67626326 w 224"/>
              <a:gd name="T25" fmla="*/ 443547545 h 176"/>
              <a:gd name="T26" fmla="*/ 15912658 w 224"/>
              <a:gd name="T27" fmla="*/ 398184649 h 176"/>
              <a:gd name="T28" fmla="*/ 0 w 224"/>
              <a:gd name="T29" fmla="*/ 367942784 h 176"/>
              <a:gd name="T30" fmla="*/ 83538979 w 224"/>
              <a:gd name="T31" fmla="*/ 241935015 h 176"/>
              <a:gd name="T32" fmla="*/ 151163895 w 224"/>
              <a:gd name="T33" fmla="*/ 252015637 h 176"/>
              <a:gd name="T34" fmla="*/ 246637032 w 224"/>
              <a:gd name="T35" fmla="*/ 347781541 h 176"/>
              <a:gd name="T36" fmla="*/ 326197473 w 224"/>
              <a:gd name="T37" fmla="*/ 383063716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11416" name="Freeform 196"/>
          <p:cNvSpPr>
            <a:spLocks/>
          </p:cNvSpPr>
          <p:nvPr/>
        </p:nvSpPr>
        <p:spPr bwMode="auto">
          <a:xfrm>
            <a:off x="1254125" y="2784475"/>
            <a:ext cx="315913" cy="279400"/>
          </a:xfrm>
          <a:custGeom>
            <a:avLst/>
            <a:gdLst>
              <a:gd name="T0" fmla="*/ 194923997 w 224"/>
              <a:gd name="T1" fmla="*/ 0 h 176"/>
              <a:gd name="T2" fmla="*/ 250616341 w 224"/>
              <a:gd name="T3" fmla="*/ 136088440 h 176"/>
              <a:gd name="T4" fmla="*/ 322221388 w 224"/>
              <a:gd name="T5" fmla="*/ 196572169 h 176"/>
              <a:gd name="T6" fmla="*/ 385869466 w 224"/>
              <a:gd name="T7" fmla="*/ 191531858 h 176"/>
              <a:gd name="T8" fmla="*/ 421671990 w 224"/>
              <a:gd name="T9" fmla="*/ 166330304 h 176"/>
              <a:gd name="T10" fmla="*/ 437584692 w 224"/>
              <a:gd name="T11" fmla="*/ 136088440 h 176"/>
              <a:gd name="T12" fmla="*/ 445540339 w 224"/>
              <a:gd name="T13" fmla="*/ 105846575 h 176"/>
              <a:gd name="T14" fmla="*/ 417693462 w 224"/>
              <a:gd name="T15" fmla="*/ 15120938 h 176"/>
              <a:gd name="T16" fmla="*/ 350066855 w 224"/>
              <a:gd name="T17" fmla="*/ 25201560 h 176"/>
              <a:gd name="T18" fmla="*/ 246637813 w 224"/>
              <a:gd name="T19" fmla="*/ 186491547 h 176"/>
              <a:gd name="T20" fmla="*/ 139231609 w 224"/>
              <a:gd name="T21" fmla="*/ 393144338 h 176"/>
              <a:gd name="T22" fmla="*/ 103429086 w 224"/>
              <a:gd name="T23" fmla="*/ 428426612 h 176"/>
              <a:gd name="T24" fmla="*/ 67626540 w 224"/>
              <a:gd name="T25" fmla="*/ 443547545 h 176"/>
              <a:gd name="T26" fmla="*/ 15912708 w 224"/>
              <a:gd name="T27" fmla="*/ 398184649 h 176"/>
              <a:gd name="T28" fmla="*/ 0 w 224"/>
              <a:gd name="T29" fmla="*/ 367942784 h 176"/>
              <a:gd name="T30" fmla="*/ 83539243 w 224"/>
              <a:gd name="T31" fmla="*/ 241935015 h 176"/>
              <a:gd name="T32" fmla="*/ 151165784 w 224"/>
              <a:gd name="T33" fmla="*/ 252015637 h 176"/>
              <a:gd name="T34" fmla="*/ 246637813 w 224"/>
              <a:gd name="T35" fmla="*/ 347781541 h 176"/>
              <a:gd name="T36" fmla="*/ 326198506 w 224"/>
              <a:gd name="T37" fmla="*/ 383063716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11417" name="Freeform 197"/>
          <p:cNvSpPr>
            <a:spLocks/>
          </p:cNvSpPr>
          <p:nvPr/>
        </p:nvSpPr>
        <p:spPr bwMode="auto">
          <a:xfrm>
            <a:off x="933450" y="2568575"/>
            <a:ext cx="315913" cy="279400"/>
          </a:xfrm>
          <a:custGeom>
            <a:avLst/>
            <a:gdLst>
              <a:gd name="T0" fmla="*/ 194923997 w 224"/>
              <a:gd name="T1" fmla="*/ 0 h 176"/>
              <a:gd name="T2" fmla="*/ 250616341 w 224"/>
              <a:gd name="T3" fmla="*/ 136088440 h 176"/>
              <a:gd name="T4" fmla="*/ 322221388 w 224"/>
              <a:gd name="T5" fmla="*/ 196572169 h 176"/>
              <a:gd name="T6" fmla="*/ 385869466 w 224"/>
              <a:gd name="T7" fmla="*/ 191531858 h 176"/>
              <a:gd name="T8" fmla="*/ 421671990 w 224"/>
              <a:gd name="T9" fmla="*/ 166330304 h 176"/>
              <a:gd name="T10" fmla="*/ 437584692 w 224"/>
              <a:gd name="T11" fmla="*/ 136088440 h 176"/>
              <a:gd name="T12" fmla="*/ 445540339 w 224"/>
              <a:gd name="T13" fmla="*/ 105846575 h 176"/>
              <a:gd name="T14" fmla="*/ 417693462 w 224"/>
              <a:gd name="T15" fmla="*/ 15120938 h 176"/>
              <a:gd name="T16" fmla="*/ 350066855 w 224"/>
              <a:gd name="T17" fmla="*/ 25201560 h 176"/>
              <a:gd name="T18" fmla="*/ 246637813 w 224"/>
              <a:gd name="T19" fmla="*/ 186491547 h 176"/>
              <a:gd name="T20" fmla="*/ 139231609 w 224"/>
              <a:gd name="T21" fmla="*/ 393144338 h 176"/>
              <a:gd name="T22" fmla="*/ 103429086 w 224"/>
              <a:gd name="T23" fmla="*/ 428426612 h 176"/>
              <a:gd name="T24" fmla="*/ 67626540 w 224"/>
              <a:gd name="T25" fmla="*/ 443547545 h 176"/>
              <a:gd name="T26" fmla="*/ 15912708 w 224"/>
              <a:gd name="T27" fmla="*/ 398184649 h 176"/>
              <a:gd name="T28" fmla="*/ 0 w 224"/>
              <a:gd name="T29" fmla="*/ 367942784 h 176"/>
              <a:gd name="T30" fmla="*/ 83539243 w 224"/>
              <a:gd name="T31" fmla="*/ 241935015 h 176"/>
              <a:gd name="T32" fmla="*/ 151165784 w 224"/>
              <a:gd name="T33" fmla="*/ 252015637 h 176"/>
              <a:gd name="T34" fmla="*/ 246637813 w 224"/>
              <a:gd name="T35" fmla="*/ 347781541 h 176"/>
              <a:gd name="T36" fmla="*/ 326198506 w 224"/>
              <a:gd name="T37" fmla="*/ 383063716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11418" name="Freeform 198"/>
          <p:cNvSpPr>
            <a:spLocks/>
          </p:cNvSpPr>
          <p:nvPr/>
        </p:nvSpPr>
        <p:spPr bwMode="auto">
          <a:xfrm>
            <a:off x="1355725" y="2352675"/>
            <a:ext cx="315913" cy="279400"/>
          </a:xfrm>
          <a:custGeom>
            <a:avLst/>
            <a:gdLst>
              <a:gd name="T0" fmla="*/ 194923997 w 224"/>
              <a:gd name="T1" fmla="*/ 0 h 176"/>
              <a:gd name="T2" fmla="*/ 250616341 w 224"/>
              <a:gd name="T3" fmla="*/ 136088440 h 176"/>
              <a:gd name="T4" fmla="*/ 322221388 w 224"/>
              <a:gd name="T5" fmla="*/ 196572169 h 176"/>
              <a:gd name="T6" fmla="*/ 385869466 w 224"/>
              <a:gd name="T7" fmla="*/ 191531858 h 176"/>
              <a:gd name="T8" fmla="*/ 421671990 w 224"/>
              <a:gd name="T9" fmla="*/ 166330304 h 176"/>
              <a:gd name="T10" fmla="*/ 437584692 w 224"/>
              <a:gd name="T11" fmla="*/ 136088440 h 176"/>
              <a:gd name="T12" fmla="*/ 445540339 w 224"/>
              <a:gd name="T13" fmla="*/ 105846575 h 176"/>
              <a:gd name="T14" fmla="*/ 417693462 w 224"/>
              <a:gd name="T15" fmla="*/ 15120938 h 176"/>
              <a:gd name="T16" fmla="*/ 350066855 w 224"/>
              <a:gd name="T17" fmla="*/ 25201560 h 176"/>
              <a:gd name="T18" fmla="*/ 246637813 w 224"/>
              <a:gd name="T19" fmla="*/ 186491547 h 176"/>
              <a:gd name="T20" fmla="*/ 139231609 w 224"/>
              <a:gd name="T21" fmla="*/ 393144338 h 176"/>
              <a:gd name="T22" fmla="*/ 103429086 w 224"/>
              <a:gd name="T23" fmla="*/ 428426612 h 176"/>
              <a:gd name="T24" fmla="*/ 67626540 w 224"/>
              <a:gd name="T25" fmla="*/ 443547545 h 176"/>
              <a:gd name="T26" fmla="*/ 15912708 w 224"/>
              <a:gd name="T27" fmla="*/ 398184649 h 176"/>
              <a:gd name="T28" fmla="*/ 0 w 224"/>
              <a:gd name="T29" fmla="*/ 367942784 h 176"/>
              <a:gd name="T30" fmla="*/ 83539243 w 224"/>
              <a:gd name="T31" fmla="*/ 241935015 h 176"/>
              <a:gd name="T32" fmla="*/ 151165784 w 224"/>
              <a:gd name="T33" fmla="*/ 252015637 h 176"/>
              <a:gd name="T34" fmla="*/ 246637813 w 224"/>
              <a:gd name="T35" fmla="*/ 347781541 h 176"/>
              <a:gd name="T36" fmla="*/ 326198506 w 224"/>
              <a:gd name="T37" fmla="*/ 383063716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11419" name="Text Box 199"/>
          <p:cNvSpPr txBox="1">
            <a:spLocks noChangeArrowheads="1"/>
          </p:cNvSpPr>
          <p:nvPr/>
        </p:nvSpPr>
        <p:spPr bwMode="auto">
          <a:xfrm>
            <a:off x="5580063" y="4027488"/>
            <a:ext cx="1146175" cy="396875"/>
          </a:xfrm>
          <a:prstGeom prst="rect">
            <a:avLst/>
          </a:prstGeom>
          <a:noFill/>
          <a:ln w="9525">
            <a:noFill/>
            <a:miter lim="800000"/>
            <a:headEnd/>
            <a:tailEnd/>
          </a:ln>
        </p:spPr>
        <p:txBody>
          <a:bodyPr wrap="none">
            <a:spAutoFit/>
          </a:bodyPr>
          <a:lstStyle/>
          <a:p>
            <a:r>
              <a:rPr lang="da-DK" sz="2000">
                <a:latin typeface="Arial" pitchFamily="34" charset="0"/>
              </a:rPr>
              <a:t>Eo</a:t>
            </a:r>
            <a:r>
              <a:rPr lang="cs-CZ" sz="2000">
                <a:latin typeface="Arial" pitchFamily="34" charset="0"/>
              </a:rPr>
              <a:t>z</a:t>
            </a:r>
            <a:r>
              <a:rPr lang="da-DK" sz="2000">
                <a:latin typeface="Arial" pitchFamily="34" charset="0"/>
              </a:rPr>
              <a:t>ino</a:t>
            </a:r>
            <a:r>
              <a:rPr lang="cs-CZ" sz="2000">
                <a:latin typeface="Arial" pitchFamily="34" charset="0"/>
              </a:rPr>
              <a:t>fil</a:t>
            </a:r>
            <a:endParaRPr lang="da-DK" sz="2000">
              <a:latin typeface="Arial" pitchFamily="34" charset="0"/>
            </a:endParaRPr>
          </a:p>
        </p:txBody>
      </p:sp>
      <p:sp>
        <p:nvSpPr>
          <p:cNvPr id="11420" name="Text Box 200"/>
          <p:cNvSpPr txBox="1">
            <a:spLocks noChangeArrowheads="1"/>
          </p:cNvSpPr>
          <p:nvPr/>
        </p:nvSpPr>
        <p:spPr bwMode="auto">
          <a:xfrm>
            <a:off x="6281738" y="866775"/>
            <a:ext cx="488950" cy="336550"/>
          </a:xfrm>
          <a:prstGeom prst="rect">
            <a:avLst/>
          </a:prstGeom>
          <a:noFill/>
          <a:ln w="9525">
            <a:noFill/>
            <a:miter lim="800000"/>
            <a:headEnd/>
            <a:tailEnd/>
          </a:ln>
        </p:spPr>
        <p:txBody>
          <a:bodyPr wrap="none">
            <a:spAutoFit/>
          </a:bodyPr>
          <a:lstStyle/>
          <a:p>
            <a:r>
              <a:rPr lang="da-DK" sz="1600">
                <a:solidFill>
                  <a:srgbClr val="FAFD00"/>
                </a:solidFill>
                <a:latin typeface="Arial" pitchFamily="34" charset="0"/>
              </a:rPr>
              <a:t>IgE</a:t>
            </a:r>
          </a:p>
        </p:txBody>
      </p:sp>
      <p:sp>
        <p:nvSpPr>
          <p:cNvPr id="11421" name="Text Box 201"/>
          <p:cNvSpPr txBox="1">
            <a:spLocks noChangeArrowheads="1"/>
          </p:cNvSpPr>
          <p:nvPr/>
        </p:nvSpPr>
        <p:spPr bwMode="auto">
          <a:xfrm>
            <a:off x="5935663" y="1217613"/>
            <a:ext cx="314325" cy="396875"/>
          </a:xfrm>
          <a:prstGeom prst="rect">
            <a:avLst/>
          </a:prstGeom>
          <a:noFill/>
          <a:ln w="9525">
            <a:noFill/>
            <a:miter lim="800000"/>
            <a:headEnd/>
            <a:tailEnd/>
          </a:ln>
        </p:spPr>
        <p:txBody>
          <a:bodyPr wrap="none">
            <a:spAutoFit/>
          </a:bodyPr>
          <a:lstStyle/>
          <a:p>
            <a:pPr algn="ctr"/>
            <a:r>
              <a:rPr lang="da-DK" sz="2000">
                <a:solidFill>
                  <a:srgbClr val="FAFD00"/>
                </a:solidFill>
                <a:latin typeface="Arial" pitchFamily="34" charset="0"/>
              </a:rPr>
              <a:t>B</a:t>
            </a:r>
            <a:endParaRPr lang="en-GB" sz="2000">
              <a:solidFill>
                <a:srgbClr val="FAFD00"/>
              </a:solidFill>
              <a:latin typeface="Arial" pitchFamily="34" charset="0"/>
            </a:endParaRPr>
          </a:p>
        </p:txBody>
      </p:sp>
      <p:sp>
        <p:nvSpPr>
          <p:cNvPr id="11422" name="Text Box 202"/>
          <p:cNvSpPr txBox="1">
            <a:spLocks noChangeArrowheads="1"/>
          </p:cNvSpPr>
          <p:nvPr/>
        </p:nvSpPr>
        <p:spPr bwMode="auto">
          <a:xfrm>
            <a:off x="3216275" y="2132013"/>
            <a:ext cx="301625" cy="396875"/>
          </a:xfrm>
          <a:prstGeom prst="rect">
            <a:avLst/>
          </a:prstGeom>
          <a:noFill/>
          <a:ln w="9525">
            <a:noFill/>
            <a:miter lim="800000"/>
            <a:headEnd/>
            <a:tailEnd/>
          </a:ln>
        </p:spPr>
        <p:txBody>
          <a:bodyPr wrap="none">
            <a:spAutoFit/>
          </a:bodyPr>
          <a:lstStyle/>
          <a:p>
            <a:pPr algn="ctr"/>
            <a:r>
              <a:rPr lang="da-DK" sz="2000">
                <a:solidFill>
                  <a:srgbClr val="FAFD00"/>
                </a:solidFill>
                <a:latin typeface="Arial" pitchFamily="34" charset="0"/>
              </a:rPr>
              <a:t>T</a:t>
            </a:r>
            <a:endParaRPr lang="en-GB" sz="2000">
              <a:solidFill>
                <a:srgbClr val="FAFD00"/>
              </a:solidFill>
              <a:latin typeface="Arial" pitchFamily="34" charset="0"/>
            </a:endParaRPr>
          </a:p>
        </p:txBody>
      </p:sp>
      <p:sp>
        <p:nvSpPr>
          <p:cNvPr id="11423" name="Text Box 203"/>
          <p:cNvSpPr txBox="1">
            <a:spLocks noChangeArrowheads="1"/>
          </p:cNvSpPr>
          <p:nvPr/>
        </p:nvSpPr>
        <p:spPr bwMode="auto">
          <a:xfrm>
            <a:off x="1857375" y="3236913"/>
            <a:ext cx="301625" cy="396875"/>
          </a:xfrm>
          <a:prstGeom prst="rect">
            <a:avLst/>
          </a:prstGeom>
          <a:noFill/>
          <a:ln w="9525">
            <a:noFill/>
            <a:miter lim="800000"/>
            <a:headEnd/>
            <a:tailEnd/>
          </a:ln>
        </p:spPr>
        <p:txBody>
          <a:bodyPr wrap="none">
            <a:spAutoFit/>
          </a:bodyPr>
          <a:lstStyle/>
          <a:p>
            <a:pPr algn="ctr"/>
            <a:r>
              <a:rPr lang="da-DK" sz="2000">
                <a:solidFill>
                  <a:srgbClr val="FAFD00"/>
                </a:solidFill>
                <a:latin typeface="Arial" pitchFamily="34" charset="0"/>
              </a:rPr>
              <a:t>T</a:t>
            </a:r>
            <a:endParaRPr lang="en-GB" sz="2000">
              <a:solidFill>
                <a:srgbClr val="FAFD00"/>
              </a:solidFill>
              <a:latin typeface="Arial" pitchFamily="34" charset="0"/>
            </a:endParaRPr>
          </a:p>
        </p:txBody>
      </p:sp>
      <p:sp>
        <p:nvSpPr>
          <p:cNvPr id="11424" name="Text Box 204"/>
          <p:cNvSpPr txBox="1">
            <a:spLocks noChangeArrowheads="1"/>
          </p:cNvSpPr>
          <p:nvPr/>
        </p:nvSpPr>
        <p:spPr bwMode="auto">
          <a:xfrm>
            <a:off x="3044825" y="2632075"/>
            <a:ext cx="474663" cy="336550"/>
          </a:xfrm>
          <a:prstGeom prst="rect">
            <a:avLst/>
          </a:prstGeom>
          <a:noFill/>
          <a:ln w="9525">
            <a:noFill/>
            <a:miter lim="800000"/>
            <a:headEnd/>
            <a:tailEnd/>
          </a:ln>
        </p:spPr>
        <p:txBody>
          <a:bodyPr wrap="none">
            <a:spAutoFit/>
          </a:bodyPr>
          <a:lstStyle/>
          <a:p>
            <a:r>
              <a:rPr lang="da-DK" sz="1600">
                <a:solidFill>
                  <a:srgbClr val="FAFD00"/>
                </a:solidFill>
                <a:latin typeface="Arial" pitchFamily="34" charset="0"/>
              </a:rPr>
              <a:t>Th2</a:t>
            </a:r>
          </a:p>
        </p:txBody>
      </p:sp>
      <p:sp>
        <p:nvSpPr>
          <p:cNvPr id="11425" name="Line 205"/>
          <p:cNvSpPr>
            <a:spLocks noChangeShapeType="1"/>
          </p:cNvSpPr>
          <p:nvPr/>
        </p:nvSpPr>
        <p:spPr bwMode="auto">
          <a:xfrm flipV="1">
            <a:off x="2452688" y="2651125"/>
            <a:ext cx="422275" cy="307975"/>
          </a:xfrm>
          <a:prstGeom prst="line">
            <a:avLst/>
          </a:prstGeom>
          <a:noFill/>
          <a:ln w="38100">
            <a:solidFill>
              <a:srgbClr val="FFFFFF"/>
            </a:solidFill>
            <a:round/>
            <a:headEnd/>
            <a:tailEnd type="triangle" w="med" len="med"/>
          </a:ln>
        </p:spPr>
        <p:txBody>
          <a:bodyPr wrap="none" anchor="ctr"/>
          <a:lstStyle/>
          <a:p>
            <a:endParaRPr lang="cs-CZ"/>
          </a:p>
        </p:txBody>
      </p:sp>
      <p:sp>
        <p:nvSpPr>
          <p:cNvPr id="11426" name="Text Box 206"/>
          <p:cNvSpPr txBox="1">
            <a:spLocks noChangeArrowheads="1"/>
          </p:cNvSpPr>
          <p:nvPr/>
        </p:nvSpPr>
        <p:spPr bwMode="auto">
          <a:xfrm>
            <a:off x="468313" y="3429000"/>
            <a:ext cx="708025" cy="396875"/>
          </a:xfrm>
          <a:prstGeom prst="rect">
            <a:avLst/>
          </a:prstGeom>
          <a:noFill/>
          <a:ln w="9525">
            <a:noFill/>
            <a:miter lim="800000"/>
            <a:headEnd/>
            <a:tailEnd/>
          </a:ln>
        </p:spPr>
        <p:txBody>
          <a:bodyPr wrap="none">
            <a:spAutoFit/>
          </a:bodyPr>
          <a:lstStyle/>
          <a:p>
            <a:r>
              <a:rPr lang="da-DK" sz="2000">
                <a:latin typeface="Arial" pitchFamily="34" charset="0"/>
              </a:rPr>
              <a:t>APC</a:t>
            </a:r>
          </a:p>
        </p:txBody>
      </p:sp>
      <p:sp>
        <p:nvSpPr>
          <p:cNvPr id="11427" name="Text Box 207"/>
          <p:cNvSpPr txBox="1">
            <a:spLocks noChangeArrowheads="1"/>
          </p:cNvSpPr>
          <p:nvPr/>
        </p:nvSpPr>
        <p:spPr bwMode="auto">
          <a:xfrm>
            <a:off x="847725" y="1592263"/>
            <a:ext cx="1060450" cy="396875"/>
          </a:xfrm>
          <a:prstGeom prst="rect">
            <a:avLst/>
          </a:prstGeom>
          <a:noFill/>
          <a:ln w="9525">
            <a:noFill/>
            <a:miter lim="800000"/>
            <a:headEnd/>
            <a:tailEnd/>
          </a:ln>
        </p:spPr>
        <p:txBody>
          <a:bodyPr wrap="none">
            <a:spAutoFit/>
          </a:bodyPr>
          <a:lstStyle/>
          <a:p>
            <a:r>
              <a:rPr lang="da-DK" sz="2000">
                <a:latin typeface="Arial" pitchFamily="34" charset="0"/>
              </a:rPr>
              <a:t>Alergen</a:t>
            </a:r>
          </a:p>
        </p:txBody>
      </p:sp>
      <p:sp>
        <p:nvSpPr>
          <p:cNvPr id="11428" name="Freeform 208"/>
          <p:cNvSpPr>
            <a:spLocks/>
          </p:cNvSpPr>
          <p:nvPr/>
        </p:nvSpPr>
        <p:spPr bwMode="auto">
          <a:xfrm flipV="1">
            <a:off x="2970213" y="4614863"/>
            <a:ext cx="592137" cy="568325"/>
          </a:xfrm>
          <a:custGeom>
            <a:avLst/>
            <a:gdLst>
              <a:gd name="T0" fmla="*/ 17889587 w 420"/>
              <a:gd name="T1" fmla="*/ 236894706 h 358"/>
              <a:gd name="T2" fmla="*/ 23851846 w 420"/>
              <a:gd name="T3" fmla="*/ 206652792 h 358"/>
              <a:gd name="T4" fmla="*/ 59629610 w 420"/>
              <a:gd name="T5" fmla="*/ 191531859 h 358"/>
              <a:gd name="T6" fmla="*/ 298152260 w 420"/>
              <a:gd name="T7" fmla="*/ 78124048 h 358"/>
              <a:gd name="T8" fmla="*/ 381633772 w 420"/>
              <a:gd name="T9" fmla="*/ 70564376 h 358"/>
              <a:gd name="T10" fmla="*/ 697674115 w 420"/>
              <a:gd name="T11" fmla="*/ 131048130 h 358"/>
              <a:gd name="T12" fmla="*/ 763267543 w 420"/>
              <a:gd name="T13" fmla="*/ 259575311 h 358"/>
              <a:gd name="T14" fmla="*/ 787120789 w 420"/>
              <a:gd name="T15" fmla="*/ 342741232 h 358"/>
              <a:gd name="T16" fmla="*/ 793083042 w 420"/>
              <a:gd name="T17" fmla="*/ 365423425 h 358"/>
              <a:gd name="T18" fmla="*/ 649970444 w 420"/>
              <a:gd name="T19" fmla="*/ 902216027 h 358"/>
              <a:gd name="T20" fmla="*/ 459152942 w 420"/>
              <a:gd name="T21" fmla="*/ 894656354 h 358"/>
              <a:gd name="T22" fmla="*/ 375671518 w 420"/>
              <a:gd name="T23" fmla="*/ 864414490 h 358"/>
              <a:gd name="T24" fmla="*/ 357781848 w 420"/>
              <a:gd name="T25" fmla="*/ 856853230 h 358"/>
              <a:gd name="T26" fmla="*/ 256410843 w 420"/>
              <a:gd name="T27" fmla="*/ 773688697 h 358"/>
              <a:gd name="T28" fmla="*/ 202743508 w 420"/>
              <a:gd name="T29" fmla="*/ 720764640 h 358"/>
              <a:gd name="T30" fmla="*/ 77519192 w 420"/>
              <a:gd name="T31" fmla="*/ 592235921 h 358"/>
              <a:gd name="T32" fmla="*/ 0 w 420"/>
              <a:gd name="T33" fmla="*/ 441028186 h 358"/>
              <a:gd name="T34" fmla="*/ 17889587 w 420"/>
              <a:gd name="T35" fmla="*/ 236894706 h 3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20"/>
              <a:gd name="T55" fmla="*/ 0 h 358"/>
              <a:gd name="T56" fmla="*/ 420 w 420"/>
              <a:gd name="T57" fmla="*/ 358 h 3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20" h="358">
                <a:moveTo>
                  <a:pt x="9" y="94"/>
                </a:moveTo>
                <a:cubicBezTo>
                  <a:pt x="10" y="90"/>
                  <a:pt x="9" y="85"/>
                  <a:pt x="12" y="82"/>
                </a:cubicBezTo>
                <a:cubicBezTo>
                  <a:pt x="17" y="78"/>
                  <a:pt x="30" y="76"/>
                  <a:pt x="30" y="76"/>
                </a:cubicBezTo>
                <a:cubicBezTo>
                  <a:pt x="38" y="51"/>
                  <a:pt x="126" y="34"/>
                  <a:pt x="150" y="31"/>
                </a:cubicBezTo>
                <a:cubicBezTo>
                  <a:pt x="164" y="29"/>
                  <a:pt x="178" y="29"/>
                  <a:pt x="192" y="28"/>
                </a:cubicBezTo>
                <a:cubicBezTo>
                  <a:pt x="234" y="0"/>
                  <a:pt x="309" y="24"/>
                  <a:pt x="351" y="52"/>
                </a:cubicBezTo>
                <a:cubicBezTo>
                  <a:pt x="363" y="70"/>
                  <a:pt x="372" y="85"/>
                  <a:pt x="384" y="103"/>
                </a:cubicBezTo>
                <a:cubicBezTo>
                  <a:pt x="387" y="108"/>
                  <a:pt x="395" y="132"/>
                  <a:pt x="396" y="136"/>
                </a:cubicBezTo>
                <a:cubicBezTo>
                  <a:pt x="397" y="139"/>
                  <a:pt x="399" y="145"/>
                  <a:pt x="399" y="145"/>
                </a:cubicBezTo>
                <a:cubicBezTo>
                  <a:pt x="409" y="235"/>
                  <a:pt x="420" y="321"/>
                  <a:pt x="327" y="358"/>
                </a:cubicBezTo>
                <a:cubicBezTo>
                  <a:pt x="295" y="357"/>
                  <a:pt x="263" y="357"/>
                  <a:pt x="231" y="355"/>
                </a:cubicBezTo>
                <a:cubicBezTo>
                  <a:pt x="221" y="354"/>
                  <a:pt x="199" y="346"/>
                  <a:pt x="189" y="343"/>
                </a:cubicBezTo>
                <a:cubicBezTo>
                  <a:pt x="186" y="342"/>
                  <a:pt x="180" y="340"/>
                  <a:pt x="180" y="340"/>
                </a:cubicBezTo>
                <a:cubicBezTo>
                  <a:pt x="165" y="328"/>
                  <a:pt x="147" y="313"/>
                  <a:pt x="129" y="307"/>
                </a:cubicBezTo>
                <a:cubicBezTo>
                  <a:pt x="109" y="287"/>
                  <a:pt x="119" y="292"/>
                  <a:pt x="102" y="286"/>
                </a:cubicBezTo>
                <a:cubicBezTo>
                  <a:pt x="93" y="267"/>
                  <a:pt x="59" y="242"/>
                  <a:pt x="39" y="235"/>
                </a:cubicBezTo>
                <a:cubicBezTo>
                  <a:pt x="24" y="213"/>
                  <a:pt x="9" y="202"/>
                  <a:pt x="0" y="175"/>
                </a:cubicBezTo>
                <a:cubicBezTo>
                  <a:pt x="1" y="152"/>
                  <a:pt x="9" y="119"/>
                  <a:pt x="9" y="94"/>
                </a:cubicBezTo>
                <a:close/>
              </a:path>
            </a:pathLst>
          </a:custGeom>
          <a:solidFill>
            <a:schemeClr val="accent1"/>
          </a:solidFill>
          <a:ln w="9525">
            <a:solidFill>
              <a:schemeClr val="tx1"/>
            </a:solidFill>
            <a:round/>
            <a:headEnd/>
            <a:tailEnd/>
          </a:ln>
        </p:spPr>
        <p:txBody>
          <a:bodyPr/>
          <a:lstStyle/>
          <a:p>
            <a:endParaRPr lang="cs-CZ"/>
          </a:p>
        </p:txBody>
      </p:sp>
      <p:sp>
        <p:nvSpPr>
          <p:cNvPr id="11429" name="Oval 209"/>
          <p:cNvSpPr>
            <a:spLocks noChangeAspect="1" noChangeArrowheads="1"/>
          </p:cNvSpPr>
          <p:nvPr/>
        </p:nvSpPr>
        <p:spPr bwMode="auto">
          <a:xfrm>
            <a:off x="3176588" y="4775200"/>
            <a:ext cx="304800" cy="342900"/>
          </a:xfrm>
          <a:prstGeom prst="ellipse">
            <a:avLst/>
          </a:prstGeom>
          <a:solidFill>
            <a:srgbClr val="FF9900"/>
          </a:solidFill>
          <a:ln w="9525">
            <a:solidFill>
              <a:schemeClr val="tx1"/>
            </a:solidFill>
            <a:round/>
            <a:headEnd/>
            <a:tailEnd/>
          </a:ln>
        </p:spPr>
        <p:txBody>
          <a:bodyPr wrap="none" anchor="ctr"/>
          <a:lstStyle/>
          <a:p>
            <a:endParaRPr lang="cs-CZ"/>
          </a:p>
        </p:txBody>
      </p:sp>
      <p:sp>
        <p:nvSpPr>
          <p:cNvPr id="11430" name="Text Box 210"/>
          <p:cNvSpPr txBox="1">
            <a:spLocks noChangeArrowheads="1"/>
          </p:cNvSpPr>
          <p:nvPr/>
        </p:nvSpPr>
        <p:spPr bwMode="auto">
          <a:xfrm>
            <a:off x="3178175" y="4748213"/>
            <a:ext cx="301625" cy="396875"/>
          </a:xfrm>
          <a:prstGeom prst="rect">
            <a:avLst/>
          </a:prstGeom>
          <a:noFill/>
          <a:ln w="9525">
            <a:noFill/>
            <a:miter lim="800000"/>
            <a:headEnd/>
            <a:tailEnd/>
          </a:ln>
        </p:spPr>
        <p:txBody>
          <a:bodyPr wrap="none">
            <a:spAutoFit/>
          </a:bodyPr>
          <a:lstStyle/>
          <a:p>
            <a:pPr algn="ctr"/>
            <a:r>
              <a:rPr lang="da-DK" sz="2000">
                <a:solidFill>
                  <a:srgbClr val="FAFD00"/>
                </a:solidFill>
                <a:latin typeface="Arial" pitchFamily="34" charset="0"/>
              </a:rPr>
              <a:t>T</a:t>
            </a:r>
            <a:endParaRPr lang="en-GB" sz="2000">
              <a:solidFill>
                <a:srgbClr val="FAFD00"/>
              </a:solidFill>
              <a:latin typeface="Arial" pitchFamily="34" charset="0"/>
            </a:endParaRPr>
          </a:p>
        </p:txBody>
      </p:sp>
      <p:sp>
        <p:nvSpPr>
          <p:cNvPr id="11431" name="Text Box 211"/>
          <p:cNvSpPr txBox="1">
            <a:spLocks noChangeArrowheads="1"/>
          </p:cNvSpPr>
          <p:nvPr/>
        </p:nvSpPr>
        <p:spPr bwMode="auto">
          <a:xfrm>
            <a:off x="3006725" y="5248275"/>
            <a:ext cx="474663" cy="336550"/>
          </a:xfrm>
          <a:prstGeom prst="rect">
            <a:avLst/>
          </a:prstGeom>
          <a:noFill/>
          <a:ln w="9525">
            <a:noFill/>
            <a:miter lim="800000"/>
            <a:headEnd/>
            <a:tailEnd/>
          </a:ln>
        </p:spPr>
        <p:txBody>
          <a:bodyPr wrap="none">
            <a:spAutoFit/>
          </a:bodyPr>
          <a:lstStyle/>
          <a:p>
            <a:r>
              <a:rPr lang="da-DK" sz="1600">
                <a:solidFill>
                  <a:srgbClr val="FAFD00"/>
                </a:solidFill>
                <a:latin typeface="Arial" pitchFamily="34" charset="0"/>
              </a:rPr>
              <a:t>Th1</a:t>
            </a:r>
          </a:p>
        </p:txBody>
      </p:sp>
      <p:sp>
        <p:nvSpPr>
          <p:cNvPr id="11432" name="Line 212"/>
          <p:cNvSpPr>
            <a:spLocks noChangeShapeType="1"/>
          </p:cNvSpPr>
          <p:nvPr/>
        </p:nvSpPr>
        <p:spPr bwMode="auto">
          <a:xfrm>
            <a:off x="2452688" y="4200525"/>
            <a:ext cx="422275" cy="307975"/>
          </a:xfrm>
          <a:prstGeom prst="line">
            <a:avLst/>
          </a:prstGeom>
          <a:noFill/>
          <a:ln w="38100">
            <a:solidFill>
              <a:srgbClr val="FFFFFF"/>
            </a:solidFill>
            <a:round/>
            <a:headEnd/>
            <a:tailEnd type="triangle" w="med" len="med"/>
          </a:ln>
        </p:spPr>
        <p:txBody>
          <a:bodyPr wrap="none" anchor="ctr"/>
          <a:lstStyle/>
          <a:p>
            <a:endParaRPr lang="cs-CZ"/>
          </a:p>
        </p:txBody>
      </p:sp>
      <p:sp>
        <p:nvSpPr>
          <p:cNvPr id="11433" name="Line 213"/>
          <p:cNvSpPr>
            <a:spLocks noChangeShapeType="1"/>
          </p:cNvSpPr>
          <p:nvPr/>
        </p:nvSpPr>
        <p:spPr bwMode="auto">
          <a:xfrm>
            <a:off x="3722688" y="5229225"/>
            <a:ext cx="422275" cy="307975"/>
          </a:xfrm>
          <a:prstGeom prst="line">
            <a:avLst/>
          </a:prstGeom>
          <a:noFill/>
          <a:ln w="38100">
            <a:solidFill>
              <a:srgbClr val="FFFFFF"/>
            </a:solidFill>
            <a:round/>
            <a:headEnd/>
            <a:tailEnd type="triangle" w="med" len="med"/>
          </a:ln>
        </p:spPr>
        <p:txBody>
          <a:bodyPr wrap="none" anchor="ctr"/>
          <a:lstStyle/>
          <a:p>
            <a:endParaRPr lang="cs-CZ"/>
          </a:p>
        </p:txBody>
      </p:sp>
      <p:sp>
        <p:nvSpPr>
          <p:cNvPr id="11434" name="Text Box 214"/>
          <p:cNvSpPr txBox="1">
            <a:spLocks noChangeArrowheads="1"/>
          </p:cNvSpPr>
          <p:nvPr/>
        </p:nvSpPr>
        <p:spPr bwMode="auto">
          <a:xfrm>
            <a:off x="4110038" y="5570538"/>
            <a:ext cx="1023937" cy="457200"/>
          </a:xfrm>
          <a:prstGeom prst="rect">
            <a:avLst/>
          </a:prstGeom>
          <a:noFill/>
          <a:ln w="38100">
            <a:noFill/>
            <a:miter lim="800000"/>
            <a:headEnd/>
            <a:tailEnd/>
          </a:ln>
        </p:spPr>
        <p:txBody>
          <a:bodyPr>
            <a:spAutoFit/>
          </a:bodyPr>
          <a:lstStyle/>
          <a:p>
            <a:pPr algn="ctr" eaLnBrk="1" hangingPunct="1">
              <a:spcBef>
                <a:spcPct val="50000"/>
              </a:spcBef>
            </a:pPr>
            <a:r>
              <a:rPr lang="en-US" altLang="en-US">
                <a:solidFill>
                  <a:srgbClr val="FAFD00"/>
                </a:solidFill>
                <a:latin typeface="Arial" pitchFamily="34" charset="0"/>
              </a:rPr>
              <a:t>IFN-</a:t>
            </a:r>
            <a:r>
              <a:rPr lang="en-US" altLang="en-US">
                <a:solidFill>
                  <a:srgbClr val="FAFD00"/>
                </a:solidFill>
                <a:latin typeface="Arial" pitchFamily="34" charset="0"/>
                <a:sym typeface="Symbol" pitchFamily="18" charset="2"/>
              </a:rPr>
              <a:t></a:t>
            </a:r>
            <a:endParaRPr lang="en-US" altLang="en-US">
              <a:solidFill>
                <a:srgbClr val="FAFD00"/>
              </a:solidFill>
              <a:latin typeface="Arial" pitchFamily="34" charset="0"/>
            </a:endParaRPr>
          </a:p>
        </p:txBody>
      </p:sp>
      <p:sp>
        <p:nvSpPr>
          <p:cNvPr id="11435" name="Line 215"/>
          <p:cNvSpPr>
            <a:spLocks noChangeShapeType="1"/>
          </p:cNvSpPr>
          <p:nvPr/>
        </p:nvSpPr>
        <p:spPr bwMode="auto">
          <a:xfrm>
            <a:off x="5037138" y="5780088"/>
            <a:ext cx="504825" cy="0"/>
          </a:xfrm>
          <a:prstGeom prst="line">
            <a:avLst/>
          </a:prstGeom>
          <a:noFill/>
          <a:ln w="38100">
            <a:solidFill>
              <a:srgbClr val="FFFFFF"/>
            </a:solidFill>
            <a:round/>
            <a:headEnd/>
            <a:tailEnd type="triangle" w="med" len="med"/>
          </a:ln>
        </p:spPr>
        <p:txBody>
          <a:bodyPr wrap="none" anchor="ctr"/>
          <a:lstStyle/>
          <a:p>
            <a:endParaRPr lang="cs-CZ"/>
          </a:p>
        </p:txBody>
      </p:sp>
      <p:sp>
        <p:nvSpPr>
          <p:cNvPr id="11436" name="Freeform 216"/>
          <p:cNvSpPr>
            <a:spLocks noChangeAspect="1"/>
          </p:cNvSpPr>
          <p:nvPr/>
        </p:nvSpPr>
        <p:spPr bwMode="auto">
          <a:xfrm flipH="1">
            <a:off x="5718175" y="5414963"/>
            <a:ext cx="603250" cy="749300"/>
          </a:xfrm>
          <a:custGeom>
            <a:avLst/>
            <a:gdLst>
              <a:gd name="T0" fmla="*/ 214577249 w 453"/>
              <a:gd name="T1" fmla="*/ 6764724 h 499"/>
              <a:gd name="T2" fmla="*/ 92214703 w 453"/>
              <a:gd name="T3" fmla="*/ 33822114 h 499"/>
              <a:gd name="T4" fmla="*/ 44334223 w 453"/>
              <a:gd name="T5" fmla="*/ 87938391 h 499"/>
              <a:gd name="T6" fmla="*/ 17733952 w 453"/>
              <a:gd name="T7" fmla="*/ 175875279 h 499"/>
              <a:gd name="T8" fmla="*/ 92214703 w 453"/>
              <a:gd name="T9" fmla="*/ 723795280 h 499"/>
              <a:gd name="T10" fmla="*/ 156056646 w 453"/>
              <a:gd name="T11" fmla="*/ 865848598 h 499"/>
              <a:gd name="T12" fmla="*/ 193297045 w 453"/>
              <a:gd name="T13" fmla="*/ 953785464 h 499"/>
              <a:gd name="T14" fmla="*/ 241177504 w 453"/>
              <a:gd name="T15" fmla="*/ 1007901728 h 499"/>
              <a:gd name="T16" fmla="*/ 283737912 w 453"/>
              <a:gd name="T17" fmla="*/ 1048488551 h 499"/>
              <a:gd name="T18" fmla="*/ 464622392 w 453"/>
              <a:gd name="T19" fmla="*/ 1116132756 h 499"/>
              <a:gd name="T20" fmla="*/ 682745815 w 453"/>
              <a:gd name="T21" fmla="*/ 1095838594 h 499"/>
              <a:gd name="T22" fmla="*/ 735946491 w 453"/>
              <a:gd name="T23" fmla="*/ 1001137007 h 499"/>
              <a:gd name="T24" fmla="*/ 799788435 w 453"/>
              <a:gd name="T25" fmla="*/ 777910043 h 499"/>
              <a:gd name="T26" fmla="*/ 757226695 w 453"/>
              <a:gd name="T27" fmla="*/ 493803783 h 499"/>
              <a:gd name="T28" fmla="*/ 730626440 w 453"/>
              <a:gd name="T29" fmla="*/ 426159578 h 499"/>
              <a:gd name="T30" fmla="*/ 608263769 w 453"/>
              <a:gd name="T31" fmla="*/ 209697429 h 499"/>
              <a:gd name="T32" fmla="*/ 592303616 w 453"/>
              <a:gd name="T33" fmla="*/ 189404721 h 499"/>
              <a:gd name="T34" fmla="*/ 576343463 w 453"/>
              <a:gd name="T35" fmla="*/ 182640000 h 499"/>
              <a:gd name="T36" fmla="*/ 560383310 w 453"/>
              <a:gd name="T37" fmla="*/ 155582619 h 499"/>
              <a:gd name="T38" fmla="*/ 512502851 w 453"/>
              <a:gd name="T39" fmla="*/ 135288456 h 499"/>
              <a:gd name="T40" fmla="*/ 443340857 w 453"/>
              <a:gd name="T41" fmla="*/ 81173670 h 499"/>
              <a:gd name="T42" fmla="*/ 283737912 w 453"/>
              <a:gd name="T43" fmla="*/ 0 h 499"/>
              <a:gd name="T44" fmla="*/ 214577249 w 453"/>
              <a:gd name="T45" fmla="*/ 6764724 h 49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53"/>
              <a:gd name="T70" fmla="*/ 0 h 499"/>
              <a:gd name="T71" fmla="*/ 453 w 453"/>
              <a:gd name="T72" fmla="*/ 499 h 49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53" h="499">
                <a:moveTo>
                  <a:pt x="121" y="3"/>
                </a:moveTo>
                <a:cubicBezTo>
                  <a:pt x="84" y="5"/>
                  <a:pt x="80" y="4"/>
                  <a:pt x="52" y="15"/>
                </a:cubicBezTo>
                <a:cubicBezTo>
                  <a:pt x="43" y="24"/>
                  <a:pt x="34" y="30"/>
                  <a:pt x="25" y="39"/>
                </a:cubicBezTo>
                <a:cubicBezTo>
                  <a:pt x="21" y="52"/>
                  <a:pt x="18" y="66"/>
                  <a:pt x="10" y="78"/>
                </a:cubicBezTo>
                <a:cubicBezTo>
                  <a:pt x="0" y="145"/>
                  <a:pt x="11" y="259"/>
                  <a:pt x="52" y="321"/>
                </a:cubicBezTo>
                <a:cubicBezTo>
                  <a:pt x="58" y="344"/>
                  <a:pt x="80" y="361"/>
                  <a:pt x="88" y="384"/>
                </a:cubicBezTo>
                <a:cubicBezTo>
                  <a:pt x="92" y="397"/>
                  <a:pt x="98" y="416"/>
                  <a:pt x="109" y="423"/>
                </a:cubicBezTo>
                <a:cubicBezTo>
                  <a:pt x="119" y="430"/>
                  <a:pt x="136" y="447"/>
                  <a:pt x="136" y="447"/>
                </a:cubicBezTo>
                <a:cubicBezTo>
                  <a:pt x="141" y="461"/>
                  <a:pt x="148" y="458"/>
                  <a:pt x="160" y="465"/>
                </a:cubicBezTo>
                <a:cubicBezTo>
                  <a:pt x="191" y="484"/>
                  <a:pt x="226" y="490"/>
                  <a:pt x="262" y="495"/>
                </a:cubicBezTo>
                <a:cubicBezTo>
                  <a:pt x="306" y="494"/>
                  <a:pt x="345" y="499"/>
                  <a:pt x="385" y="486"/>
                </a:cubicBezTo>
                <a:cubicBezTo>
                  <a:pt x="398" y="473"/>
                  <a:pt x="402" y="457"/>
                  <a:pt x="415" y="444"/>
                </a:cubicBezTo>
                <a:cubicBezTo>
                  <a:pt x="430" y="407"/>
                  <a:pt x="446" y="385"/>
                  <a:pt x="451" y="345"/>
                </a:cubicBezTo>
                <a:cubicBezTo>
                  <a:pt x="449" y="304"/>
                  <a:pt x="453" y="253"/>
                  <a:pt x="427" y="219"/>
                </a:cubicBezTo>
                <a:cubicBezTo>
                  <a:pt x="421" y="179"/>
                  <a:pt x="431" y="212"/>
                  <a:pt x="412" y="189"/>
                </a:cubicBezTo>
                <a:cubicBezTo>
                  <a:pt x="386" y="158"/>
                  <a:pt x="389" y="108"/>
                  <a:pt x="343" y="93"/>
                </a:cubicBezTo>
                <a:cubicBezTo>
                  <a:pt x="340" y="90"/>
                  <a:pt x="338" y="86"/>
                  <a:pt x="334" y="84"/>
                </a:cubicBezTo>
                <a:cubicBezTo>
                  <a:pt x="331" y="82"/>
                  <a:pt x="327" y="83"/>
                  <a:pt x="325" y="81"/>
                </a:cubicBezTo>
                <a:cubicBezTo>
                  <a:pt x="321" y="78"/>
                  <a:pt x="320" y="72"/>
                  <a:pt x="316" y="69"/>
                </a:cubicBezTo>
                <a:cubicBezTo>
                  <a:pt x="308" y="64"/>
                  <a:pt x="289" y="60"/>
                  <a:pt x="289" y="60"/>
                </a:cubicBezTo>
                <a:cubicBezTo>
                  <a:pt x="277" y="48"/>
                  <a:pt x="266" y="40"/>
                  <a:pt x="250" y="36"/>
                </a:cubicBezTo>
                <a:cubicBezTo>
                  <a:pt x="231" y="11"/>
                  <a:pt x="190" y="5"/>
                  <a:pt x="160" y="0"/>
                </a:cubicBezTo>
                <a:cubicBezTo>
                  <a:pt x="117" y="3"/>
                  <a:pt x="104" y="3"/>
                  <a:pt x="121" y="3"/>
                </a:cubicBezTo>
                <a:close/>
              </a:path>
            </a:pathLst>
          </a:custGeom>
          <a:solidFill>
            <a:srgbClr val="993300"/>
          </a:solidFill>
          <a:ln w="9525">
            <a:solidFill>
              <a:schemeClr val="tx1"/>
            </a:solidFill>
            <a:round/>
            <a:headEnd/>
            <a:tailEnd/>
          </a:ln>
        </p:spPr>
        <p:txBody>
          <a:bodyPr/>
          <a:lstStyle/>
          <a:p>
            <a:endParaRPr lang="cs-CZ"/>
          </a:p>
        </p:txBody>
      </p:sp>
      <p:sp>
        <p:nvSpPr>
          <p:cNvPr id="11437" name="Oval 217"/>
          <p:cNvSpPr>
            <a:spLocks noChangeAspect="1" noChangeArrowheads="1"/>
          </p:cNvSpPr>
          <p:nvPr/>
        </p:nvSpPr>
        <p:spPr bwMode="auto">
          <a:xfrm>
            <a:off x="5838825" y="5740400"/>
            <a:ext cx="304800" cy="342900"/>
          </a:xfrm>
          <a:prstGeom prst="ellipse">
            <a:avLst/>
          </a:prstGeom>
          <a:solidFill>
            <a:srgbClr val="FF9900"/>
          </a:solidFill>
          <a:ln w="9525">
            <a:solidFill>
              <a:schemeClr val="tx1"/>
            </a:solidFill>
            <a:round/>
            <a:headEnd/>
            <a:tailEnd/>
          </a:ln>
        </p:spPr>
        <p:txBody>
          <a:bodyPr wrap="none" anchor="ctr"/>
          <a:lstStyle/>
          <a:p>
            <a:endParaRPr lang="cs-CZ"/>
          </a:p>
        </p:txBody>
      </p:sp>
      <p:sp>
        <p:nvSpPr>
          <p:cNvPr id="11438" name="Text Box 218"/>
          <p:cNvSpPr txBox="1">
            <a:spLocks noChangeArrowheads="1"/>
          </p:cNvSpPr>
          <p:nvPr/>
        </p:nvSpPr>
        <p:spPr bwMode="auto">
          <a:xfrm>
            <a:off x="5834063" y="5713413"/>
            <a:ext cx="314325" cy="396875"/>
          </a:xfrm>
          <a:prstGeom prst="rect">
            <a:avLst/>
          </a:prstGeom>
          <a:noFill/>
          <a:ln w="9525">
            <a:noFill/>
            <a:miter lim="800000"/>
            <a:headEnd/>
            <a:tailEnd/>
          </a:ln>
        </p:spPr>
        <p:txBody>
          <a:bodyPr wrap="none">
            <a:spAutoFit/>
          </a:bodyPr>
          <a:lstStyle/>
          <a:p>
            <a:pPr algn="ctr"/>
            <a:r>
              <a:rPr lang="da-DK" sz="2000">
                <a:solidFill>
                  <a:srgbClr val="FAFD00"/>
                </a:solidFill>
                <a:latin typeface="Arial" pitchFamily="34" charset="0"/>
              </a:rPr>
              <a:t>B</a:t>
            </a:r>
            <a:endParaRPr lang="en-GB" sz="2000">
              <a:solidFill>
                <a:srgbClr val="FAFD00"/>
              </a:solidFill>
              <a:latin typeface="Arial" pitchFamily="34" charset="0"/>
            </a:endParaRPr>
          </a:p>
        </p:txBody>
      </p:sp>
      <p:grpSp>
        <p:nvGrpSpPr>
          <p:cNvPr id="11439" name="Group 219"/>
          <p:cNvGrpSpPr>
            <a:grpSpLocks noChangeAspect="1"/>
          </p:cNvGrpSpPr>
          <p:nvPr/>
        </p:nvGrpSpPr>
        <p:grpSpPr bwMode="auto">
          <a:xfrm rot="8798574" flipH="1">
            <a:off x="6842125" y="4762500"/>
            <a:ext cx="319088" cy="204788"/>
            <a:chOff x="1180" y="516"/>
            <a:chExt cx="228" cy="130"/>
          </a:xfrm>
        </p:grpSpPr>
        <p:sp>
          <p:nvSpPr>
            <p:cNvPr id="11464" name="Freeform 220"/>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sp>
          <p:nvSpPr>
            <p:cNvPr id="11465" name="Freeform 221"/>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grpSp>
      <p:grpSp>
        <p:nvGrpSpPr>
          <p:cNvPr id="11440" name="Group 222"/>
          <p:cNvGrpSpPr>
            <a:grpSpLocks noChangeAspect="1"/>
          </p:cNvGrpSpPr>
          <p:nvPr/>
        </p:nvGrpSpPr>
        <p:grpSpPr bwMode="auto">
          <a:xfrm rot="8798574" flipH="1">
            <a:off x="6934200" y="5181600"/>
            <a:ext cx="319088" cy="204788"/>
            <a:chOff x="1180" y="516"/>
            <a:chExt cx="228" cy="130"/>
          </a:xfrm>
        </p:grpSpPr>
        <p:sp>
          <p:nvSpPr>
            <p:cNvPr id="11462" name="Freeform 223"/>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sp>
          <p:nvSpPr>
            <p:cNvPr id="11463" name="Freeform 224"/>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grpSp>
      <p:grpSp>
        <p:nvGrpSpPr>
          <p:cNvPr id="11441" name="Group 225"/>
          <p:cNvGrpSpPr>
            <a:grpSpLocks noChangeAspect="1"/>
          </p:cNvGrpSpPr>
          <p:nvPr/>
        </p:nvGrpSpPr>
        <p:grpSpPr bwMode="auto">
          <a:xfrm rot="8798574" flipH="1">
            <a:off x="6454775" y="5321300"/>
            <a:ext cx="315913" cy="204788"/>
            <a:chOff x="1180" y="516"/>
            <a:chExt cx="228" cy="130"/>
          </a:xfrm>
        </p:grpSpPr>
        <p:sp>
          <p:nvSpPr>
            <p:cNvPr id="11460" name="Freeform 226"/>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sp>
          <p:nvSpPr>
            <p:cNvPr id="11461" name="Freeform 227"/>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grpSp>
      <p:grpSp>
        <p:nvGrpSpPr>
          <p:cNvPr id="11442" name="Group 228"/>
          <p:cNvGrpSpPr>
            <a:grpSpLocks noChangeAspect="1"/>
          </p:cNvGrpSpPr>
          <p:nvPr/>
        </p:nvGrpSpPr>
        <p:grpSpPr bwMode="auto">
          <a:xfrm rot="8798574" flipH="1">
            <a:off x="6467475" y="4978400"/>
            <a:ext cx="319088" cy="204788"/>
            <a:chOff x="1180" y="516"/>
            <a:chExt cx="228" cy="130"/>
          </a:xfrm>
        </p:grpSpPr>
        <p:sp>
          <p:nvSpPr>
            <p:cNvPr id="11458" name="Freeform 229"/>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sp>
          <p:nvSpPr>
            <p:cNvPr id="11459" name="Freeform 230"/>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grpSp>
      <p:sp>
        <p:nvSpPr>
          <p:cNvPr id="11443" name="Text Box 231"/>
          <p:cNvSpPr txBox="1">
            <a:spLocks noChangeArrowheads="1"/>
          </p:cNvSpPr>
          <p:nvPr/>
        </p:nvSpPr>
        <p:spPr bwMode="auto">
          <a:xfrm>
            <a:off x="6689725" y="5616575"/>
            <a:ext cx="455613" cy="336550"/>
          </a:xfrm>
          <a:prstGeom prst="rect">
            <a:avLst/>
          </a:prstGeom>
          <a:noFill/>
          <a:ln w="9525">
            <a:noFill/>
            <a:miter lim="800000"/>
            <a:headEnd/>
            <a:tailEnd/>
          </a:ln>
        </p:spPr>
        <p:txBody>
          <a:bodyPr wrap="none">
            <a:spAutoFit/>
          </a:bodyPr>
          <a:lstStyle/>
          <a:p>
            <a:r>
              <a:rPr lang="da-DK" sz="1600">
                <a:solidFill>
                  <a:srgbClr val="FAFD00"/>
                </a:solidFill>
                <a:latin typeface="Arial" pitchFamily="34" charset="0"/>
              </a:rPr>
              <a:t>IgG</a:t>
            </a:r>
          </a:p>
        </p:txBody>
      </p:sp>
      <p:sp>
        <p:nvSpPr>
          <p:cNvPr id="11444" name="Line 232"/>
          <p:cNvSpPr>
            <a:spLocks noChangeShapeType="1"/>
          </p:cNvSpPr>
          <p:nvPr/>
        </p:nvSpPr>
        <p:spPr bwMode="auto">
          <a:xfrm>
            <a:off x="7515225" y="4511675"/>
            <a:ext cx="304800" cy="0"/>
          </a:xfrm>
          <a:prstGeom prst="line">
            <a:avLst/>
          </a:prstGeom>
          <a:noFill/>
          <a:ln w="63500">
            <a:solidFill>
              <a:srgbClr val="00FF00"/>
            </a:solidFill>
            <a:round/>
            <a:headEnd/>
            <a:tailEnd/>
          </a:ln>
        </p:spPr>
        <p:txBody>
          <a:bodyPr/>
          <a:lstStyle/>
          <a:p>
            <a:endParaRPr lang="cs-CZ"/>
          </a:p>
        </p:txBody>
      </p:sp>
      <p:grpSp>
        <p:nvGrpSpPr>
          <p:cNvPr id="11445" name="Group 233"/>
          <p:cNvGrpSpPr>
            <a:grpSpLocks/>
          </p:cNvGrpSpPr>
          <p:nvPr/>
        </p:nvGrpSpPr>
        <p:grpSpPr bwMode="auto">
          <a:xfrm>
            <a:off x="7075488" y="3619500"/>
            <a:ext cx="304800" cy="304800"/>
            <a:chOff x="5185" y="3674"/>
            <a:chExt cx="192" cy="192"/>
          </a:xfrm>
        </p:grpSpPr>
        <p:sp>
          <p:nvSpPr>
            <p:cNvPr id="11456" name="Line 234"/>
            <p:cNvSpPr>
              <a:spLocks noChangeShapeType="1"/>
            </p:cNvSpPr>
            <p:nvPr/>
          </p:nvSpPr>
          <p:spPr bwMode="auto">
            <a:xfrm>
              <a:off x="5185" y="3770"/>
              <a:ext cx="192" cy="0"/>
            </a:xfrm>
            <a:prstGeom prst="line">
              <a:avLst/>
            </a:prstGeom>
            <a:noFill/>
            <a:ln w="63500">
              <a:solidFill>
                <a:srgbClr val="00FF00"/>
              </a:solidFill>
              <a:round/>
              <a:headEnd/>
              <a:tailEnd/>
            </a:ln>
          </p:spPr>
          <p:txBody>
            <a:bodyPr/>
            <a:lstStyle/>
            <a:p>
              <a:endParaRPr lang="cs-CZ"/>
            </a:p>
          </p:txBody>
        </p:sp>
        <p:sp>
          <p:nvSpPr>
            <p:cNvPr id="11457" name="Line 235"/>
            <p:cNvSpPr>
              <a:spLocks noChangeShapeType="1"/>
            </p:cNvSpPr>
            <p:nvPr/>
          </p:nvSpPr>
          <p:spPr bwMode="auto">
            <a:xfrm rot="-5400000">
              <a:off x="5185" y="3770"/>
              <a:ext cx="192" cy="0"/>
            </a:xfrm>
            <a:prstGeom prst="line">
              <a:avLst/>
            </a:prstGeom>
            <a:noFill/>
            <a:ln w="63500">
              <a:solidFill>
                <a:srgbClr val="00FF00"/>
              </a:solidFill>
              <a:round/>
              <a:headEnd/>
              <a:tailEnd/>
            </a:ln>
          </p:spPr>
          <p:txBody>
            <a:bodyPr/>
            <a:lstStyle/>
            <a:p>
              <a:endParaRPr lang="cs-CZ"/>
            </a:p>
          </p:txBody>
        </p:sp>
      </p:grpSp>
      <p:grpSp>
        <p:nvGrpSpPr>
          <p:cNvPr id="11446" name="Group 236"/>
          <p:cNvGrpSpPr>
            <a:grpSpLocks/>
          </p:cNvGrpSpPr>
          <p:nvPr/>
        </p:nvGrpSpPr>
        <p:grpSpPr bwMode="auto">
          <a:xfrm>
            <a:off x="7461250" y="2935288"/>
            <a:ext cx="304800" cy="304800"/>
            <a:chOff x="5185" y="3674"/>
            <a:chExt cx="192" cy="192"/>
          </a:xfrm>
        </p:grpSpPr>
        <p:sp>
          <p:nvSpPr>
            <p:cNvPr id="11454" name="Line 237"/>
            <p:cNvSpPr>
              <a:spLocks noChangeShapeType="1"/>
            </p:cNvSpPr>
            <p:nvPr/>
          </p:nvSpPr>
          <p:spPr bwMode="auto">
            <a:xfrm>
              <a:off x="5185" y="3770"/>
              <a:ext cx="192" cy="0"/>
            </a:xfrm>
            <a:prstGeom prst="line">
              <a:avLst/>
            </a:prstGeom>
            <a:noFill/>
            <a:ln w="63500">
              <a:solidFill>
                <a:srgbClr val="00FF00"/>
              </a:solidFill>
              <a:round/>
              <a:headEnd/>
              <a:tailEnd/>
            </a:ln>
          </p:spPr>
          <p:txBody>
            <a:bodyPr/>
            <a:lstStyle/>
            <a:p>
              <a:endParaRPr lang="cs-CZ"/>
            </a:p>
          </p:txBody>
        </p:sp>
        <p:sp>
          <p:nvSpPr>
            <p:cNvPr id="11455" name="Line 238"/>
            <p:cNvSpPr>
              <a:spLocks noChangeShapeType="1"/>
            </p:cNvSpPr>
            <p:nvPr/>
          </p:nvSpPr>
          <p:spPr bwMode="auto">
            <a:xfrm rot="-5400000">
              <a:off x="5185" y="3770"/>
              <a:ext cx="192" cy="0"/>
            </a:xfrm>
            <a:prstGeom prst="line">
              <a:avLst/>
            </a:prstGeom>
            <a:noFill/>
            <a:ln w="63500">
              <a:solidFill>
                <a:srgbClr val="00FF00"/>
              </a:solidFill>
              <a:round/>
              <a:headEnd/>
              <a:tailEnd/>
            </a:ln>
          </p:spPr>
          <p:txBody>
            <a:bodyPr/>
            <a:lstStyle/>
            <a:p>
              <a:endParaRPr lang="cs-CZ"/>
            </a:p>
          </p:txBody>
        </p:sp>
      </p:grpSp>
      <p:sp>
        <p:nvSpPr>
          <p:cNvPr id="11447" name="Arc 239"/>
          <p:cNvSpPr>
            <a:spLocks/>
          </p:cNvSpPr>
          <p:nvPr/>
        </p:nvSpPr>
        <p:spPr bwMode="auto">
          <a:xfrm rot="3610029" flipV="1">
            <a:off x="1563687" y="3937001"/>
            <a:ext cx="696913" cy="830262"/>
          </a:xfrm>
          <a:custGeom>
            <a:avLst/>
            <a:gdLst>
              <a:gd name="T0" fmla="*/ 0 w 21600"/>
              <a:gd name="T1" fmla="*/ 0 h 21600"/>
              <a:gd name="T2" fmla="*/ 725484364 w 21600"/>
              <a:gd name="T3" fmla="*/ 1226698439 h 21600"/>
              <a:gd name="T4" fmla="*/ 0 w 21600"/>
              <a:gd name="T5" fmla="*/ 1226698439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FFFF"/>
            </a:solidFill>
            <a:round/>
            <a:headEnd/>
            <a:tailEnd type="stealth" w="med" len="med"/>
          </a:ln>
        </p:spPr>
        <p:txBody>
          <a:bodyPr wrap="none" anchor="ctr"/>
          <a:lstStyle/>
          <a:p>
            <a:endParaRPr lang="cs-CZ"/>
          </a:p>
        </p:txBody>
      </p:sp>
      <p:sp>
        <p:nvSpPr>
          <p:cNvPr id="11448" name="Arc 240"/>
          <p:cNvSpPr>
            <a:spLocks/>
          </p:cNvSpPr>
          <p:nvPr/>
        </p:nvSpPr>
        <p:spPr bwMode="auto">
          <a:xfrm rot="-2733185">
            <a:off x="1900238" y="2514600"/>
            <a:ext cx="577850" cy="473075"/>
          </a:xfrm>
          <a:custGeom>
            <a:avLst/>
            <a:gdLst>
              <a:gd name="T0" fmla="*/ 0 w 21600"/>
              <a:gd name="T1" fmla="*/ 0 h 21600"/>
              <a:gd name="T2" fmla="*/ 413559284 w 21600"/>
              <a:gd name="T3" fmla="*/ 226924972 h 21600"/>
              <a:gd name="T4" fmla="*/ 0 w 21600"/>
              <a:gd name="T5" fmla="*/ 22692497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FFFF"/>
            </a:solidFill>
            <a:round/>
            <a:headEnd/>
            <a:tailEnd type="stealth" w="med" len="med"/>
          </a:ln>
        </p:spPr>
        <p:txBody>
          <a:bodyPr wrap="none" anchor="ctr"/>
          <a:lstStyle/>
          <a:p>
            <a:endParaRPr lang="cs-CZ"/>
          </a:p>
        </p:txBody>
      </p:sp>
      <p:sp>
        <p:nvSpPr>
          <p:cNvPr id="11449" name="Text Box 241"/>
          <p:cNvSpPr txBox="1">
            <a:spLocks noChangeArrowheads="1"/>
          </p:cNvSpPr>
          <p:nvPr/>
        </p:nvSpPr>
        <p:spPr bwMode="auto">
          <a:xfrm>
            <a:off x="1190625" y="4627563"/>
            <a:ext cx="1365250" cy="457200"/>
          </a:xfrm>
          <a:prstGeom prst="rect">
            <a:avLst/>
          </a:prstGeom>
          <a:noFill/>
          <a:ln w="12700">
            <a:noFill/>
            <a:miter lim="800000"/>
            <a:headEnd/>
            <a:tailEnd/>
          </a:ln>
        </p:spPr>
        <p:txBody>
          <a:bodyPr>
            <a:spAutoFit/>
          </a:bodyPr>
          <a:lstStyle/>
          <a:p>
            <a:pPr algn="ctr" eaLnBrk="1" hangingPunct="1">
              <a:spcBef>
                <a:spcPct val="50000"/>
              </a:spcBef>
            </a:pPr>
            <a:r>
              <a:rPr lang="en-US" altLang="en-US">
                <a:solidFill>
                  <a:srgbClr val="FAFD00"/>
                </a:solidFill>
                <a:latin typeface="Arial" pitchFamily="34" charset="0"/>
              </a:rPr>
              <a:t>IL-12 </a:t>
            </a:r>
            <a:r>
              <a:rPr lang="en-US" altLang="en-US">
                <a:solidFill>
                  <a:srgbClr val="FAFD00"/>
                </a:solidFill>
                <a:latin typeface="Arial" pitchFamily="34" charset="0"/>
                <a:sym typeface="Symbol" pitchFamily="18" charset="2"/>
              </a:rPr>
              <a:t></a:t>
            </a:r>
            <a:endParaRPr lang="en-US" altLang="en-US">
              <a:solidFill>
                <a:srgbClr val="FAFD00"/>
              </a:solidFill>
              <a:latin typeface="Arial" pitchFamily="34" charset="0"/>
            </a:endParaRPr>
          </a:p>
        </p:txBody>
      </p:sp>
      <p:sp>
        <p:nvSpPr>
          <p:cNvPr id="11450" name="Text Box 242"/>
          <p:cNvSpPr txBox="1">
            <a:spLocks noChangeArrowheads="1"/>
          </p:cNvSpPr>
          <p:nvPr/>
        </p:nvSpPr>
        <p:spPr bwMode="auto">
          <a:xfrm>
            <a:off x="1622425" y="2049463"/>
            <a:ext cx="1365250" cy="457200"/>
          </a:xfrm>
          <a:prstGeom prst="rect">
            <a:avLst/>
          </a:prstGeom>
          <a:noFill/>
          <a:ln w="12700">
            <a:noFill/>
            <a:miter lim="800000"/>
            <a:headEnd/>
            <a:tailEnd/>
          </a:ln>
        </p:spPr>
        <p:txBody>
          <a:bodyPr>
            <a:spAutoFit/>
          </a:bodyPr>
          <a:lstStyle/>
          <a:p>
            <a:pPr algn="ctr" eaLnBrk="1" hangingPunct="1">
              <a:spcBef>
                <a:spcPct val="50000"/>
              </a:spcBef>
            </a:pPr>
            <a:r>
              <a:rPr lang="en-US" altLang="en-US">
                <a:solidFill>
                  <a:srgbClr val="FAFD00"/>
                </a:solidFill>
                <a:latin typeface="Arial" pitchFamily="34" charset="0"/>
              </a:rPr>
              <a:t>IL-12 </a:t>
            </a:r>
            <a:r>
              <a:rPr lang="en-US" altLang="en-US">
                <a:solidFill>
                  <a:srgbClr val="FAFD00"/>
                </a:solidFill>
                <a:latin typeface="Arial" pitchFamily="34" charset="0"/>
                <a:sym typeface="Symbol" pitchFamily="18" charset="2"/>
              </a:rPr>
              <a:t></a:t>
            </a:r>
            <a:endParaRPr lang="en-US" altLang="en-US">
              <a:solidFill>
                <a:srgbClr val="FAFD00"/>
              </a:solidFill>
              <a:latin typeface="Arial" pitchFamily="34" charset="0"/>
            </a:endParaRPr>
          </a:p>
        </p:txBody>
      </p:sp>
      <p:sp>
        <p:nvSpPr>
          <p:cNvPr id="11451" name="Oval 243"/>
          <p:cNvSpPr>
            <a:spLocks noChangeAspect="1" noChangeArrowheads="1"/>
          </p:cNvSpPr>
          <p:nvPr/>
        </p:nvSpPr>
        <p:spPr bwMode="auto">
          <a:xfrm flipH="1">
            <a:off x="7629525" y="4344988"/>
            <a:ext cx="76200" cy="85725"/>
          </a:xfrm>
          <a:prstGeom prst="ellipse">
            <a:avLst/>
          </a:prstGeom>
          <a:solidFill>
            <a:srgbClr val="00FF00"/>
          </a:solidFill>
          <a:ln w="9525">
            <a:noFill/>
            <a:round/>
            <a:headEnd/>
            <a:tailEnd/>
          </a:ln>
        </p:spPr>
        <p:txBody>
          <a:bodyPr wrap="none" anchor="ctr"/>
          <a:lstStyle/>
          <a:p>
            <a:endParaRPr lang="cs-CZ"/>
          </a:p>
        </p:txBody>
      </p:sp>
      <p:sp>
        <p:nvSpPr>
          <p:cNvPr id="11452" name="Oval 244"/>
          <p:cNvSpPr>
            <a:spLocks noChangeAspect="1" noChangeArrowheads="1"/>
          </p:cNvSpPr>
          <p:nvPr/>
        </p:nvSpPr>
        <p:spPr bwMode="auto">
          <a:xfrm flipH="1">
            <a:off x="7629525" y="4602163"/>
            <a:ext cx="76200" cy="85725"/>
          </a:xfrm>
          <a:prstGeom prst="ellipse">
            <a:avLst/>
          </a:prstGeom>
          <a:solidFill>
            <a:srgbClr val="00FF00"/>
          </a:solidFill>
          <a:ln w="9525">
            <a:noFill/>
            <a:round/>
            <a:headEnd/>
            <a:tailEnd/>
          </a:ln>
        </p:spPr>
        <p:txBody>
          <a:bodyPr wrap="none" anchor="ctr"/>
          <a:lstStyle/>
          <a:p>
            <a:endParaRPr lang="cs-CZ"/>
          </a:p>
        </p:txBody>
      </p:sp>
      <p:sp>
        <p:nvSpPr>
          <p:cNvPr id="11453" name="Text Box 245"/>
          <p:cNvSpPr txBox="1">
            <a:spLocks noChangeArrowheads="1"/>
          </p:cNvSpPr>
          <p:nvPr/>
        </p:nvSpPr>
        <p:spPr bwMode="auto">
          <a:xfrm>
            <a:off x="323850" y="161925"/>
            <a:ext cx="4665663" cy="701675"/>
          </a:xfrm>
          <a:prstGeom prst="rect">
            <a:avLst/>
          </a:prstGeom>
          <a:noFill/>
          <a:ln w="9525">
            <a:noFill/>
            <a:miter lim="800000"/>
            <a:headEnd/>
            <a:tailEnd/>
          </a:ln>
        </p:spPr>
        <p:txBody>
          <a:bodyPr wrap="none">
            <a:spAutoFit/>
          </a:bodyPr>
          <a:lstStyle/>
          <a:p>
            <a:r>
              <a:rPr lang="cs-CZ" sz="4000" b="1">
                <a:latin typeface="Arial" pitchFamily="34" charset="0"/>
              </a:rPr>
              <a:t>Odpověď </a:t>
            </a:r>
            <a:r>
              <a:rPr lang="da-DK" sz="4000" b="1">
                <a:latin typeface="Arial" pitchFamily="34" charset="0"/>
              </a:rPr>
              <a:t>Th1/Th2 </a:t>
            </a:r>
            <a:endParaRPr lang="en-GB" sz="4000" b="1">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vojlinka">
  <a:themeElements>
    <a:clrScheme name="Dvojlinka.pot 1">
      <a:dk1>
        <a:srgbClr val="000000"/>
      </a:dk1>
      <a:lt1>
        <a:srgbClr val="FFFFFF"/>
      </a:lt1>
      <a:dk2>
        <a:srgbClr val="990066"/>
      </a:dk2>
      <a:lt2>
        <a:srgbClr val="00CCCC"/>
      </a:lt2>
      <a:accent1>
        <a:srgbClr val="D60093"/>
      </a:accent1>
      <a:accent2>
        <a:srgbClr val="FFFF66"/>
      </a:accent2>
      <a:accent3>
        <a:srgbClr val="CAAAB8"/>
      </a:accent3>
      <a:accent4>
        <a:srgbClr val="DADADA"/>
      </a:accent4>
      <a:accent5>
        <a:srgbClr val="E8AAC8"/>
      </a:accent5>
      <a:accent6>
        <a:srgbClr val="E7E75C"/>
      </a:accent6>
      <a:hlink>
        <a:srgbClr val="FF9933"/>
      </a:hlink>
      <a:folHlink>
        <a:srgbClr val="FFCCFF"/>
      </a:folHlink>
    </a:clrScheme>
    <a:fontScheme name="Dvojlinka.pot">
      <a:majorFont>
        <a:latin typeface="Times New Roman"/>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2400" b="0" i="0" u="none" strike="noStrike" cap="none" normalizeH="0" baseline="0" smtClean="0">
            <a:ln>
              <a:noFill/>
            </a:ln>
            <a:solidFill>
              <a:schemeClr val="tx1"/>
            </a:solidFill>
            <a:effectLst/>
            <a:latin typeface="Arial CE" charset="-1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2400" b="0" i="0" u="none" strike="noStrike" cap="none" normalizeH="0" baseline="0" smtClean="0">
            <a:ln>
              <a:noFill/>
            </a:ln>
            <a:solidFill>
              <a:schemeClr val="tx1"/>
            </a:solidFill>
            <a:effectLst/>
            <a:latin typeface="Arial CE" charset="-18"/>
          </a:defRPr>
        </a:defPPr>
      </a:lstStyle>
    </a:lnDef>
  </a:objectDefaults>
  <a:extraClrSchemeLst>
    <a:extraClrScheme>
      <a:clrScheme name="Dvojlinka.pot 1">
        <a:dk1>
          <a:srgbClr val="000000"/>
        </a:dk1>
        <a:lt1>
          <a:srgbClr val="FFFFFF"/>
        </a:lt1>
        <a:dk2>
          <a:srgbClr val="990066"/>
        </a:dk2>
        <a:lt2>
          <a:srgbClr val="00CCCC"/>
        </a:lt2>
        <a:accent1>
          <a:srgbClr val="D60093"/>
        </a:accent1>
        <a:accent2>
          <a:srgbClr val="FFFF66"/>
        </a:accent2>
        <a:accent3>
          <a:srgbClr val="CAAAB8"/>
        </a:accent3>
        <a:accent4>
          <a:srgbClr val="DADADA"/>
        </a:accent4>
        <a:accent5>
          <a:srgbClr val="E8AAC8"/>
        </a:accent5>
        <a:accent6>
          <a:srgbClr val="E7E75C"/>
        </a:accent6>
        <a:hlink>
          <a:srgbClr val="FF9933"/>
        </a:hlink>
        <a:folHlink>
          <a:srgbClr val="FFCCFF"/>
        </a:folHlink>
      </a:clrScheme>
      <a:clrMap bg1="dk2" tx1="lt1" bg2="dk1" tx2="lt2" accent1="accent1" accent2="accent2" accent3="accent3" accent4="accent4" accent5="accent5" accent6="accent6" hlink="hlink" folHlink="folHlink"/>
    </a:extraClrScheme>
    <a:extraClrScheme>
      <a:clrScheme name="Dvojlinka.pot 2">
        <a:dk1>
          <a:srgbClr val="000000"/>
        </a:dk1>
        <a:lt1>
          <a:srgbClr val="FFFFCC"/>
        </a:lt1>
        <a:dk2>
          <a:srgbClr val="996600"/>
        </a:dk2>
        <a:lt2>
          <a:srgbClr val="FFFFCC"/>
        </a:lt2>
        <a:accent1>
          <a:srgbClr val="FFCC00"/>
        </a:accent1>
        <a:accent2>
          <a:srgbClr val="6666FF"/>
        </a:accent2>
        <a:accent3>
          <a:srgbClr val="FFFFE2"/>
        </a:accent3>
        <a:accent4>
          <a:srgbClr val="000000"/>
        </a:accent4>
        <a:accent5>
          <a:srgbClr val="FFE2AA"/>
        </a:accent5>
        <a:accent6>
          <a:srgbClr val="5C5CE7"/>
        </a:accent6>
        <a:hlink>
          <a:srgbClr val="999933"/>
        </a:hlink>
        <a:folHlink>
          <a:srgbClr val="990066"/>
        </a:folHlink>
      </a:clrScheme>
      <a:clrMap bg1="lt1" tx1="dk1" bg2="lt2" tx2="dk2" accent1="accent1" accent2="accent2" accent3="accent3" accent4="accent4" accent5="accent5" accent6="accent6" hlink="hlink" folHlink="folHlink"/>
    </a:extraClrScheme>
    <a:extraClrScheme>
      <a:clrScheme name="Dvojlinka.pot 3">
        <a:dk1>
          <a:srgbClr val="000000"/>
        </a:dk1>
        <a:lt1>
          <a:srgbClr val="FFFFFF"/>
        </a:lt1>
        <a:dk2>
          <a:srgbClr val="000000"/>
        </a:dk2>
        <a:lt2>
          <a:srgbClr val="FFFFFF"/>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C:\MSOffice\Šablony\Vzory prezentací\Dvojlinka.pot</Template>
  <TotalTime>704</TotalTime>
  <Words>1699</Words>
  <Application>Microsoft Office PowerPoint</Application>
  <PresentationFormat>Předvádění na obrazovce (4:3)</PresentationFormat>
  <Paragraphs>334</Paragraphs>
  <Slides>44</Slides>
  <Notes>10</Notes>
  <HiddenSlides>0</HiddenSlides>
  <MMClips>1</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44</vt:i4>
      </vt:variant>
    </vt:vector>
  </HeadingPairs>
  <TitlesOfParts>
    <vt:vector size="50" baseType="lpstr">
      <vt:lpstr>Arial CE</vt:lpstr>
      <vt:lpstr>Arial</vt:lpstr>
      <vt:lpstr>Times New Roman</vt:lpstr>
      <vt:lpstr>Monotype Sorts</vt:lpstr>
      <vt:lpstr>Symbol</vt:lpstr>
      <vt:lpstr>Dvojlinka</vt:lpstr>
      <vt:lpstr>Imunopatologická reakce pozdního typu  (reakce typu IV), kontaktní alergie kožní a slizniční.  Imunopatologická reakce založená na protilátkách IgE - atopie (reakce typu I).  Alergeny. Příčiny vzniku, klinické projevy a diagnostika alergických onemocnění.   Anafylaxe (mechanismus vzniku, klinické projevy) a její léčba.  Příklady onemocnění založených na imunopatologické reakci I. typu a jejich léčba.  Alergie na léky.</vt:lpstr>
      <vt:lpstr>Imunopatologická reakce pozdního typu  (reakce typu IV), kontaktní alergie kožní a slizniční.  Imunopatologická reakce založená na protilátkách IgE - atopie (reakce typu I).  Alergeny. Příčiny vzniku, klinické projevy a diagnostika alergických onemocnění.   Anafylaxe (mechanismus vzniku, klinické projevy) a její léčba.  Příklady onemocnění založených na imunopatologické reakci I. typu a jejich léčba.  Alergie na léky.</vt:lpstr>
      <vt:lpstr>Snímek 3</vt:lpstr>
      <vt:lpstr>Snímek 4</vt:lpstr>
      <vt:lpstr>Snímek 5</vt:lpstr>
      <vt:lpstr>Snímek 6</vt:lpstr>
      <vt:lpstr>Imunopatologická reakce pozdního typu  (reakce typu IV), kontaktní alergie kožní a slizniční.  Imunopatologická reakce založená na protilátkách IgE - atopie (reakce typu I).  Alergeny. Příčiny vzniku, klinické projevy a diagnostika alergických onemocnění.   Anafylaxe (mechanismus vzniku, klinické projevy) a její léčba.  Příklady onemocnění založených na imunopatologické reakci I. typu a jejich léčba.  Alergie na léky.</vt:lpstr>
      <vt:lpstr>Mechanismus IgE zprostředkované reakce</vt:lpstr>
      <vt:lpstr>Snímek 9</vt:lpstr>
      <vt:lpstr>Imunopatologická reakce pozdního typu  (reakce typu IV), kontaktní alergie kožní a slizniční.  Imunopatologická reakce založená na protilátkách IgE - atopie (reakce typu I).  Alergeny. Příčiny vzniku, klinické projevy a diagnostika alergických onemocnění.   Anafylaxe (mechanismus vzniku, klinické projevy) a její léčba.  Příklady onemocnění založených na imunopatologické reakci I. typu a jejich léčba.  Alergie na léky.</vt:lpstr>
      <vt:lpstr>Snímek 11</vt:lpstr>
      <vt:lpstr>Snímek 12</vt:lpstr>
      <vt:lpstr>Snímek 13</vt:lpstr>
      <vt:lpstr>Snímek 14</vt:lpstr>
      <vt:lpstr>Snímek 15</vt:lpstr>
      <vt:lpstr>Diagnostika alergie </vt:lpstr>
      <vt:lpstr>Snímek 17</vt:lpstr>
      <vt:lpstr>Imunopatologická reakce pozdního typu  (reakce typu IV), kontaktní alergie kožní a slizniční.  Imunopatologická reakce založená na protilátkách IgE - atopie (reakce typu I).  Alergeny. Příčiny vzniku, klinické projevy a diagnostika alergických onemocnění.   Anafylaxe (mechanismus vzniku, klinické projevy) a její léčba.  Příklady onemocnění založených na imunopatologické reakci I. typu a jejich léčba.  Alergie na léky.</vt:lpstr>
      <vt:lpstr>Snímek 19</vt:lpstr>
      <vt:lpstr>Léčba anafylaxe</vt:lpstr>
      <vt:lpstr>Imunopatologická reakce pozdního typu  (reakce typu IV), kontaktní alergie kožní a slizniční.  Imunopatologická reakce založená na protilátkách IgE - atopie (reakce typu I).  Alergeny. Příčiny vzniku, klinické projevy a diagnostika alergických onemocnění.   Anafylaxe (mechanismus vzniku, klinické projevy) a její léčba.  Příklady onemocnění založených na imunopatologické reakci I. typu a jejich léčba.  Alergie na léky.</vt:lpstr>
      <vt:lpstr>Atopická onemocnění</vt:lpstr>
      <vt:lpstr> Léčba alergických onemocnění</vt:lpstr>
      <vt:lpstr>Snímek 24</vt:lpstr>
      <vt:lpstr>Snímek 25</vt:lpstr>
      <vt:lpstr>Snímek 26</vt:lpstr>
      <vt:lpstr>Snímek 27</vt:lpstr>
      <vt:lpstr>Imunopatologická reakce pozdního typu  (reakce typu IV), kontaktní alergie kožní a slizniční.  Imunopatologická reakce založená na protilátkách IgE - atopie (reakce typu I).  Alergeny. Příčiny vzniku, klinické projevy a diagnostika alergických onemocnění.   Anafylaxe (mechanismus vzniku, klinické projevy) a její léčba.  Příklady onemocnění založených na imunopatologické reakci I. typu a jejich léčba.  Alergie na léky.</vt:lpstr>
      <vt:lpstr>Definice - diferenciální diagnóza lékové alergie</vt:lpstr>
      <vt:lpstr>Typ imunopatologické reakce </vt:lpstr>
      <vt:lpstr>IgE</vt:lpstr>
      <vt:lpstr>Cytotoxická reakce</vt:lpstr>
      <vt:lpstr>Imunokomplexová reakce</vt:lpstr>
      <vt:lpstr>Pozdní přecitlivělost</vt:lpstr>
      <vt:lpstr>Lokální anestetika</vt:lpstr>
      <vt:lpstr>Lokální anestetika  - dif. dg. nežádoucích účinků</vt:lpstr>
      <vt:lpstr>Lokální anestetika</vt:lpstr>
      <vt:lpstr>Alergie na latex</vt:lpstr>
      <vt:lpstr>Alergie na latex</vt:lpstr>
      <vt:lpstr>Alergie na latex</vt:lpstr>
      <vt:lpstr>Alergie na latex</vt:lpstr>
      <vt:lpstr>Alergie  na beta-laktamová antibiotika </vt:lpstr>
      <vt:lpstr>Klinické projevy </vt:lpstr>
      <vt:lpstr>Rizikové faktory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 titulu</dc:title>
  <dc:creator>Panzner Petr</dc:creator>
  <cp:lastModifiedBy>DOLEJSOVAZ</cp:lastModifiedBy>
  <cp:revision>48</cp:revision>
  <cp:lastPrinted>1996-11-03T22:55:32Z</cp:lastPrinted>
  <dcterms:created xsi:type="dcterms:W3CDTF">1995-11-07T22:49:56Z</dcterms:created>
  <dcterms:modified xsi:type="dcterms:W3CDTF">2013-05-22T05:26:34Z</dcterms:modified>
</cp:coreProperties>
</file>