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62" r:id="rId5"/>
    <p:sldId id="263" r:id="rId6"/>
    <p:sldId id="266" r:id="rId7"/>
    <p:sldId id="310" r:id="rId8"/>
    <p:sldId id="311" r:id="rId9"/>
    <p:sldId id="312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09" r:id="rId27"/>
    <p:sldId id="307" r:id="rId28"/>
    <p:sldId id="308" r:id="rId29"/>
    <p:sldId id="287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00" r:id="rId39"/>
    <p:sldId id="301" r:id="rId40"/>
    <p:sldId id="302" r:id="rId41"/>
    <p:sldId id="303" r:id="rId42"/>
    <p:sldId id="304" r:id="rId43"/>
    <p:sldId id="315" r:id="rId44"/>
    <p:sldId id="313" r:id="rId45"/>
    <p:sldId id="314" r:id="rId46"/>
    <p:sldId id="316" r:id="rId47"/>
    <p:sldId id="317" r:id="rId48"/>
    <p:sldId id="318" r:id="rId49"/>
    <p:sldId id="31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8965-6241-4263-A629-A01DD34CEB90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19659-18E7-482A-8DA5-02746B5233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19659-18E7-482A-8DA5-02746B523329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19659-18E7-482A-8DA5-02746B523329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Sn_mek_aplikace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Immunodeficiencies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Liška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b="1" dirty="0"/>
              <a:t>I</a:t>
            </a:r>
            <a:r>
              <a:rPr lang="en-GB" sz="4000" b="1" dirty="0"/>
              <a:t>. </a:t>
            </a:r>
            <a:r>
              <a:rPr lang="en-GB" b="1" dirty="0"/>
              <a:t>Defects of </a:t>
            </a:r>
            <a:r>
              <a:rPr lang="en-GB" b="1" dirty="0" err="1"/>
              <a:t>phagocyt</a:t>
            </a:r>
            <a:r>
              <a:rPr lang="cs-CZ" b="1" dirty="0"/>
              <a:t>e</a:t>
            </a:r>
            <a:r>
              <a:rPr lang="en-GB" b="1" dirty="0"/>
              <a:t>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3600" b="1" dirty="0"/>
              <a:t>   </a:t>
            </a:r>
            <a:r>
              <a:rPr lang="en-GB" sz="3600" b="1" dirty="0"/>
              <a:t>1/ Quantitative defects of phagocytes</a:t>
            </a:r>
          </a:p>
          <a:p>
            <a:pPr eaLnBrk="1" hangingPunct="1">
              <a:buFontTx/>
              <a:buNone/>
            </a:pPr>
            <a:endParaRPr lang="en-GB" sz="3600" b="1" dirty="0"/>
          </a:p>
          <a:p>
            <a:pPr eaLnBrk="1" hangingPunct="1">
              <a:buFontTx/>
              <a:buNone/>
            </a:pPr>
            <a:r>
              <a:rPr lang="en-GB" sz="2800" b="1" dirty="0"/>
              <a:t>a/ </a:t>
            </a:r>
            <a:r>
              <a:rPr lang="en-GB" sz="2800" b="1" dirty="0" err="1"/>
              <a:t>neutropenia</a:t>
            </a:r>
            <a:r>
              <a:rPr lang="en-GB" sz="2800" b="1" dirty="0"/>
              <a:t>, </a:t>
            </a:r>
            <a:r>
              <a:rPr lang="en-GB" sz="2800" b="1" dirty="0" err="1"/>
              <a:t>granulocytopenia</a:t>
            </a:r>
            <a:endParaRPr lang="en-GB" sz="2800" b="1" dirty="0"/>
          </a:p>
          <a:p>
            <a:pPr eaLnBrk="1" hangingPunct="1">
              <a:buFontTx/>
              <a:buNone/>
            </a:pPr>
            <a:endParaRPr lang="en-GB" sz="2800" b="1" dirty="0"/>
          </a:p>
          <a:p>
            <a:pPr eaLnBrk="1" hangingPunct="1"/>
            <a:r>
              <a:rPr lang="en-GB" sz="2400" dirty="0"/>
              <a:t>severe congenital </a:t>
            </a:r>
            <a:r>
              <a:rPr lang="en-GB" sz="2400" dirty="0" err="1"/>
              <a:t>neutropenia</a:t>
            </a:r>
            <a:r>
              <a:rPr lang="en-GB" sz="2400" dirty="0"/>
              <a:t> (</a:t>
            </a:r>
            <a:r>
              <a:rPr lang="en-GB" sz="2400" dirty="0" err="1"/>
              <a:t>Kostmann</a:t>
            </a:r>
            <a:r>
              <a:rPr lang="en-GB" sz="2400" dirty="0"/>
              <a:t> </a:t>
            </a:r>
            <a:r>
              <a:rPr lang="en-GB" sz="2400" dirty="0" err="1"/>
              <a:t>sy</a:t>
            </a:r>
            <a:r>
              <a:rPr lang="en-GB" sz="2400" dirty="0"/>
              <a:t>.)</a:t>
            </a:r>
          </a:p>
          <a:p>
            <a:pPr eaLnBrk="1" hangingPunct="1"/>
            <a:r>
              <a:rPr lang="en-GB" sz="2400" dirty="0"/>
              <a:t>cyclic </a:t>
            </a:r>
            <a:r>
              <a:rPr lang="en-GB" sz="2400" dirty="0" err="1"/>
              <a:t>neutropenia</a:t>
            </a:r>
            <a:endParaRPr lang="en-GB" sz="2400" dirty="0"/>
          </a:p>
          <a:p>
            <a:pPr eaLnBrk="1" hangingPunct="1"/>
            <a:r>
              <a:rPr lang="en-GB" sz="2400" dirty="0"/>
              <a:t>reticular </a:t>
            </a:r>
            <a:r>
              <a:rPr lang="en-GB" sz="2400" dirty="0" err="1"/>
              <a:t>dysgenesis</a:t>
            </a:r>
            <a:endParaRPr lang="en-GB" sz="2400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/>
              <a:t>I. Defects of </a:t>
            </a:r>
            <a:r>
              <a:rPr lang="en-GB" sz="4000" b="1" dirty="0" err="1"/>
              <a:t>phagocyt</a:t>
            </a:r>
            <a:r>
              <a:rPr lang="cs-CZ" sz="4000" b="1" dirty="0"/>
              <a:t>e</a:t>
            </a:r>
            <a:r>
              <a:rPr lang="en-GB" sz="4000" b="1" dirty="0"/>
              <a:t>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18487" cy="540059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/>
              <a:t>2/ Quantitative defects of phagocytes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000" dirty="0"/>
              <a:t>i</a:t>
            </a:r>
            <a:r>
              <a:rPr lang="en-GB" sz="2000" dirty="0" err="1"/>
              <a:t>mpaired</a:t>
            </a:r>
            <a:r>
              <a:rPr lang="en-GB" sz="2000" dirty="0"/>
              <a:t> ability of phagocytes to </a:t>
            </a:r>
            <a:r>
              <a:rPr lang="cs-CZ" sz="2000" dirty="0" err="1"/>
              <a:t>phagocyte</a:t>
            </a:r>
            <a:r>
              <a:rPr lang="en-GB" sz="2000" dirty="0"/>
              <a:t> or kill ingested </a:t>
            </a:r>
            <a:r>
              <a:rPr lang="en-GB" sz="2000" dirty="0" err="1"/>
              <a:t>micr</a:t>
            </a:r>
            <a:r>
              <a:rPr lang="cs-CZ" sz="2000" dirty="0"/>
              <a:t>o</a:t>
            </a:r>
            <a:r>
              <a:rPr lang="en-GB" sz="2000" dirty="0" err="1"/>
              <a:t>bes</a:t>
            </a: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Chronic </a:t>
            </a:r>
            <a:r>
              <a:rPr lang="en-GB" sz="2400" b="1" dirty="0" err="1"/>
              <a:t>Granulomatous</a:t>
            </a:r>
            <a:r>
              <a:rPr lang="en-GB" sz="2400" b="1" dirty="0"/>
              <a:t> Disease (CGD)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X-linked (60%), event.AR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defect of NADPH </a:t>
            </a:r>
            <a:r>
              <a:rPr lang="en-GB" sz="2000" dirty="0" err="1"/>
              <a:t>oxidase</a:t>
            </a:r>
            <a:r>
              <a:rPr lang="en-GB" sz="2000" dirty="0"/>
              <a:t> system </a:t>
            </a:r>
            <a:r>
              <a:rPr lang="en-GB" sz="2000" dirty="0">
                <a:cs typeface="Arial" charset="0"/>
              </a:rPr>
              <a:t>→</a:t>
            </a:r>
            <a:r>
              <a:rPr lang="en-GB" sz="2000" dirty="0"/>
              <a:t> impaired ability to produce toxic oxygen metabolites (e.g.H</a:t>
            </a:r>
            <a:r>
              <a:rPr lang="en-GB" sz="2000" baseline="-20000" dirty="0"/>
              <a:t>2</a:t>
            </a:r>
            <a:r>
              <a:rPr lang="en-GB" sz="2000" dirty="0"/>
              <a:t>O</a:t>
            </a:r>
            <a:r>
              <a:rPr lang="en-GB" sz="2000" baseline="-20000" dirty="0"/>
              <a:t>2</a:t>
            </a:r>
            <a:r>
              <a:rPr lang="en-GB" sz="2000" dirty="0"/>
              <a:t>) →  decreased ability to kill microbes (especially producing </a:t>
            </a:r>
            <a:r>
              <a:rPr lang="en-GB" sz="2000" dirty="0" err="1"/>
              <a:t>catalase</a:t>
            </a:r>
            <a:r>
              <a:rPr lang="en-GB" sz="2000" dirty="0"/>
              <a:t>: </a:t>
            </a:r>
            <a:r>
              <a:rPr lang="en-GB" sz="2000" i="1" dirty="0" err="1"/>
              <a:t>Staph.aureus</a:t>
            </a:r>
            <a:r>
              <a:rPr lang="en-GB" sz="2000" i="1" dirty="0"/>
              <a:t> </a:t>
            </a:r>
            <a:r>
              <a:rPr lang="en-GB" sz="2000" dirty="0"/>
              <a:t>or </a:t>
            </a:r>
            <a:r>
              <a:rPr lang="en-GB" sz="2000" i="1" dirty="0"/>
              <a:t>Pseudomonas </a:t>
            </a:r>
            <a:r>
              <a:rPr lang="en-GB" sz="2000" i="1" dirty="0" err="1"/>
              <a:t>aeruginosa</a:t>
            </a:r>
            <a:r>
              <a:rPr lang="en-GB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/>
              <a:t>Symptoms:</a:t>
            </a:r>
            <a:r>
              <a:rPr lang="en-GB" sz="2000" dirty="0"/>
              <a:t> onset at early 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/>
              <a:t>                 </a:t>
            </a:r>
            <a:r>
              <a:rPr lang="cs-CZ" sz="2000" dirty="0"/>
              <a:t>    </a:t>
            </a:r>
            <a:r>
              <a:rPr lang="en-GB" sz="2000" dirty="0"/>
              <a:t>formation of </a:t>
            </a:r>
            <a:r>
              <a:rPr lang="en-GB" sz="2000" dirty="0" err="1"/>
              <a:t>granulomas</a:t>
            </a:r>
            <a:r>
              <a:rPr lang="en-GB" sz="2000" dirty="0"/>
              <a:t> and abscesses in skin and organs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/>
              <a:t>Dg:</a:t>
            </a:r>
            <a:r>
              <a:rPr lang="en-GB" sz="2000" dirty="0"/>
              <a:t> respiratory burst test (FCM)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/>
              <a:t>        genetic tests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</a:t>
            </a:r>
            <a:r>
              <a:rPr lang="en-GB" sz="2000" dirty="0"/>
              <a:t> ATB prophylaxis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>
                <a:latin typeface="Symbol" pitchFamily="18" charset="2"/>
              </a:rPr>
              <a:t>      </a:t>
            </a:r>
            <a:r>
              <a:rPr lang="en-GB" sz="2000" dirty="0">
                <a:latin typeface="Calibri" pitchFamily="34" charset="0"/>
              </a:rPr>
              <a:t>in more severe cases BMT </a:t>
            </a:r>
            <a:r>
              <a:rPr lang="en-GB" sz="2000" dirty="0" smtClean="0">
                <a:latin typeface="Calibri" pitchFamily="34" charset="0"/>
              </a:rPr>
              <a:t>o</a:t>
            </a:r>
            <a:r>
              <a:rPr lang="cs-CZ" sz="2000" dirty="0" smtClean="0">
                <a:latin typeface="Calibri" pitchFamily="34" charset="0"/>
              </a:rPr>
              <a:t>r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>
                <a:latin typeface="Calibri" pitchFamily="34" charset="0"/>
              </a:rPr>
              <a:t>gene therapy</a:t>
            </a:r>
            <a:r>
              <a:rPr lang="en-GB" sz="2000" dirty="0">
                <a:latin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/>
              <a:t>I. Defects of </a:t>
            </a:r>
            <a:r>
              <a:rPr lang="en-GB" sz="4000" b="1" dirty="0" err="1"/>
              <a:t>phagocyt</a:t>
            </a:r>
            <a:r>
              <a:rPr lang="cs-CZ" sz="4000" b="1" dirty="0"/>
              <a:t>e</a:t>
            </a:r>
            <a:r>
              <a:rPr lang="en-GB" sz="4000" b="1" dirty="0"/>
              <a:t>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/>
              <a:t>b</a:t>
            </a:r>
            <a:r>
              <a:rPr lang="en-GB" sz="2800" b="1" dirty="0" smtClean="0"/>
              <a:t>/ </a:t>
            </a:r>
            <a:r>
              <a:rPr lang="en-GB" sz="2800" b="1" dirty="0" err="1"/>
              <a:t>Myeloperoxidase</a:t>
            </a:r>
            <a:r>
              <a:rPr lang="en-GB" sz="2800" b="1" dirty="0"/>
              <a:t> deficiency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susceptibility to infections caused by </a:t>
            </a:r>
            <a:r>
              <a:rPr lang="en-GB" sz="2400" i="1" dirty="0" err="1"/>
              <a:t>Staph.aureus</a:t>
            </a:r>
            <a:r>
              <a:rPr lang="en-GB" sz="2400" dirty="0"/>
              <a:t> or </a:t>
            </a:r>
            <a:r>
              <a:rPr lang="en-GB" sz="2400" i="1" dirty="0"/>
              <a:t>Candida </a:t>
            </a:r>
            <a:r>
              <a:rPr lang="en-GB" sz="2400" i="1" dirty="0" err="1"/>
              <a:t>albicans</a:t>
            </a:r>
            <a:endParaRPr lang="en-GB" sz="2400" i="1" dirty="0"/>
          </a:p>
          <a:p>
            <a:pPr eaLnBrk="1" hangingPunct="1">
              <a:lnSpc>
                <a:spcPct val="80000"/>
              </a:lnSpc>
              <a:buNone/>
            </a:pPr>
            <a:endParaRPr lang="en-GB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/>
              <a:t>c</a:t>
            </a:r>
            <a:r>
              <a:rPr lang="en-GB" sz="2800" b="1" dirty="0" smtClean="0"/>
              <a:t>/ </a:t>
            </a:r>
            <a:r>
              <a:rPr lang="en-GB" sz="2800" b="1" dirty="0" err="1"/>
              <a:t>Chédiak</a:t>
            </a:r>
            <a:r>
              <a:rPr lang="en-GB" sz="2800" b="1" dirty="0"/>
              <a:t>-Higashi syndrome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recurrent severe </a:t>
            </a:r>
            <a:r>
              <a:rPr lang="en-GB" sz="2400" dirty="0" err="1"/>
              <a:t>pyogenic</a:t>
            </a:r>
            <a:r>
              <a:rPr lang="en-GB" sz="2400" dirty="0"/>
              <a:t> infections (</a:t>
            </a:r>
            <a:r>
              <a:rPr lang="cs-CZ" sz="2400" dirty="0"/>
              <a:t>s</a:t>
            </a:r>
            <a:r>
              <a:rPr lang="en-GB" sz="2400" dirty="0" err="1"/>
              <a:t>treptococci</a:t>
            </a:r>
            <a:r>
              <a:rPr lang="en-GB" sz="2400" dirty="0"/>
              <a:t>, </a:t>
            </a:r>
            <a:r>
              <a:rPr lang="cs-CZ" sz="2400" dirty="0" err="1"/>
              <a:t>s</a:t>
            </a:r>
            <a:r>
              <a:rPr lang="en-GB" sz="2400" dirty="0" err="1"/>
              <a:t>taphylococcci</a:t>
            </a:r>
            <a:r>
              <a:rPr lang="en-GB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neutrophils</a:t>
            </a:r>
            <a:r>
              <a:rPr lang="en-GB" sz="2400" dirty="0"/>
              <a:t> contain giant </a:t>
            </a:r>
            <a:r>
              <a:rPr lang="en-GB" sz="2400" dirty="0" err="1"/>
              <a:t>lysosomes</a:t>
            </a:r>
            <a:r>
              <a:rPr lang="en-GB" sz="2400" dirty="0"/>
              <a:t> (disorder of their content release </a:t>
            </a:r>
            <a:r>
              <a:rPr lang="en-GB" sz="2400" dirty="0">
                <a:cs typeface="Arial" charset="0"/>
              </a:rPr>
              <a:t>→</a:t>
            </a:r>
            <a:r>
              <a:rPr lang="en-GB" sz="2400" dirty="0"/>
              <a:t> impaired killing of microbes)</a:t>
            </a:r>
          </a:p>
          <a:p>
            <a:pPr eaLnBrk="1" hangingPunct="1">
              <a:lnSpc>
                <a:spcPct val="80000"/>
              </a:lnSpc>
            </a:pPr>
            <a:endParaRPr lang="en-GB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dirty="0"/>
              <a:t>Dg:</a:t>
            </a:r>
            <a:r>
              <a:rPr lang="en-GB" sz="2400" dirty="0"/>
              <a:t> </a:t>
            </a:r>
            <a:r>
              <a:rPr lang="en-GB" sz="2400" dirty="0" err="1"/>
              <a:t>neutrophils</a:t>
            </a:r>
            <a:r>
              <a:rPr lang="en-GB" sz="2400" dirty="0"/>
              <a:t> with abnormal </a:t>
            </a:r>
            <a:r>
              <a:rPr lang="en-GB" sz="2400" dirty="0" err="1"/>
              <a:t>chemotaxis</a:t>
            </a:r>
            <a:r>
              <a:rPr lang="en-GB" sz="2400" dirty="0"/>
              <a:t> and killing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dirty="0" err="1"/>
              <a:t>Th</a:t>
            </a:r>
            <a:r>
              <a:rPr lang="en-GB" sz="2400" i="1" dirty="0"/>
              <a:t>:</a:t>
            </a:r>
            <a:r>
              <a:rPr lang="en-GB" sz="2400" dirty="0"/>
              <a:t> ATB, ev.BMT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b="1" dirty="0"/>
              <a:t>I. </a:t>
            </a:r>
            <a:r>
              <a:rPr lang="en-GB" sz="4000" b="1" dirty="0"/>
              <a:t>Defects of </a:t>
            </a:r>
            <a:r>
              <a:rPr lang="en-GB" sz="4000" b="1" dirty="0" err="1"/>
              <a:t>phagocyt</a:t>
            </a:r>
            <a:r>
              <a:rPr lang="cs-CZ" sz="4000" b="1" dirty="0"/>
              <a:t>e</a:t>
            </a:r>
            <a:r>
              <a:rPr lang="en-GB" sz="4000" b="1" dirty="0"/>
              <a:t>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 smtClean="0"/>
              <a:t>d</a:t>
            </a:r>
            <a:r>
              <a:rPr lang="en-GB" sz="2800" b="1" dirty="0" smtClean="0"/>
              <a:t>/ </a:t>
            </a:r>
            <a:r>
              <a:rPr lang="en-GB" sz="2800" b="1" dirty="0"/>
              <a:t>adhesion deficiency (LAD syndrome)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defects of </a:t>
            </a:r>
            <a:r>
              <a:rPr lang="en-GB" sz="2400" dirty="0" err="1"/>
              <a:t>neutrophil</a:t>
            </a:r>
            <a:r>
              <a:rPr lang="en-GB" sz="2400" dirty="0"/>
              <a:t> adhesion molecules expression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LAD I – defect of </a:t>
            </a:r>
            <a:r>
              <a:rPr lang="en-GB" sz="2400" dirty="0" err="1"/>
              <a:t>integrins</a:t>
            </a:r>
            <a:r>
              <a:rPr lang="en-GB" sz="2400" dirty="0"/>
              <a:t> expression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LAD II – defect of </a:t>
            </a:r>
            <a:r>
              <a:rPr lang="en-GB" sz="2400" dirty="0" err="1"/>
              <a:t>selectins</a:t>
            </a:r>
            <a:r>
              <a:rPr lang="en-GB" sz="2400" dirty="0"/>
              <a:t> expression</a:t>
            </a:r>
          </a:p>
          <a:p>
            <a:pPr eaLnBrk="1" hangingPunct="1"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  <a:buNone/>
            </a:pPr>
            <a:r>
              <a:rPr lang="cs-CZ" sz="2400" i="1" dirty="0" err="1"/>
              <a:t>Clin.sympt</a:t>
            </a:r>
            <a:r>
              <a:rPr lang="cs-CZ" sz="2400" i="1" dirty="0"/>
              <a:t>.</a:t>
            </a:r>
            <a:r>
              <a:rPr lang="en-GB" sz="2400" i="1" dirty="0"/>
              <a:t>: </a:t>
            </a:r>
            <a:r>
              <a:rPr lang="en-GB" sz="2400" dirty="0"/>
              <a:t>recurrent skin and mucous infections, impaired healing of umbilical cord scar, formation of abscesses (especially in </a:t>
            </a:r>
            <a:r>
              <a:rPr lang="en-GB" sz="2400" dirty="0" err="1"/>
              <a:t>periproctal</a:t>
            </a:r>
            <a:r>
              <a:rPr lang="en-GB" sz="2400" dirty="0"/>
              <a:t> region) with poor production of  pus</a:t>
            </a:r>
          </a:p>
          <a:p>
            <a:pPr>
              <a:lnSpc>
                <a:spcPct val="90000"/>
              </a:lnSpc>
              <a:buNone/>
            </a:pPr>
            <a:endParaRPr lang="en-GB" sz="900" dirty="0"/>
          </a:p>
          <a:p>
            <a:pPr>
              <a:lnSpc>
                <a:spcPct val="90000"/>
              </a:lnSpc>
              <a:buNone/>
            </a:pPr>
            <a:r>
              <a:rPr lang="en-GB" sz="2400" i="1" dirty="0"/>
              <a:t>Dg:</a:t>
            </a:r>
            <a:r>
              <a:rPr lang="en-GB" sz="2400" dirty="0"/>
              <a:t> proof of decreased CR3 expression</a:t>
            </a:r>
          </a:p>
          <a:p>
            <a:pPr>
              <a:lnSpc>
                <a:spcPct val="90000"/>
              </a:lnSpc>
              <a:buNone/>
            </a:pPr>
            <a:endParaRPr lang="en-GB" sz="9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dirty="0" err="1"/>
              <a:t>Th</a:t>
            </a:r>
            <a:r>
              <a:rPr lang="en-GB" sz="2400" i="1" dirty="0"/>
              <a:t>:</a:t>
            </a:r>
            <a:r>
              <a:rPr lang="en-GB" sz="2400" dirty="0"/>
              <a:t> ATB, transfusion of donor granulocytes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/>
              <a:t>       only treatment is BMT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II. Defects of complement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/>
              <a:t>a/ C1, C2, C3, C4 deficiency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Increased development of systemic </a:t>
            </a:r>
            <a:r>
              <a:rPr lang="en-GB" sz="2000" dirty="0" err="1"/>
              <a:t>immunocomplex</a:t>
            </a:r>
            <a:r>
              <a:rPr lang="en-GB" sz="2000" dirty="0"/>
              <a:t> diseases (</a:t>
            </a:r>
            <a:r>
              <a:rPr lang="en-GB" sz="2000" i="1" dirty="0"/>
              <a:t>SLE-like</a:t>
            </a:r>
            <a:r>
              <a:rPr lang="en-GB" sz="2000" dirty="0"/>
              <a:t>), susceptibility to </a:t>
            </a:r>
            <a:r>
              <a:rPr lang="en-GB" sz="2000" dirty="0" err="1"/>
              <a:t>pyogenic</a:t>
            </a:r>
            <a:r>
              <a:rPr lang="en-GB" sz="2000" dirty="0"/>
              <a:t> infections</a:t>
            </a:r>
          </a:p>
          <a:p>
            <a:pPr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/>
              <a:t>b/ C6, C7, C8, C9 deficiency</a:t>
            </a:r>
            <a:r>
              <a:rPr lang="en-GB" sz="24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Susceptibility to </a:t>
            </a:r>
            <a:r>
              <a:rPr lang="en-GB" sz="2000" dirty="0" err="1"/>
              <a:t>pyogenic</a:t>
            </a:r>
            <a:r>
              <a:rPr lang="en-GB" sz="2000" dirty="0"/>
              <a:t> infections, in C9 deficiency meningococcal infections</a:t>
            </a:r>
          </a:p>
          <a:p>
            <a:pPr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/>
              <a:t>c/ MBL deficiency</a:t>
            </a:r>
            <a:r>
              <a:rPr lang="en-GB" sz="24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i="1" dirty="0" err="1"/>
              <a:t>Mannan</a:t>
            </a:r>
            <a:r>
              <a:rPr lang="en-GB" sz="2000" i="1" dirty="0"/>
              <a:t> Binding Lectin </a:t>
            </a:r>
            <a:r>
              <a:rPr lang="en-GB" sz="2000" dirty="0"/>
              <a:t>deficiency (lectin</a:t>
            </a:r>
            <a:r>
              <a:rPr lang="cs-CZ" sz="2000" dirty="0"/>
              <a:t> </a:t>
            </a:r>
            <a:r>
              <a:rPr lang="en-GB" sz="2000" dirty="0"/>
              <a:t>pathway of complement system activation), increased frequency of common infections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II. Defects of complement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d/ Hereditary </a:t>
            </a:r>
            <a:r>
              <a:rPr lang="en-GB" sz="2800" b="1" dirty="0" err="1"/>
              <a:t>angioedema</a:t>
            </a:r>
            <a:r>
              <a:rPr lang="en-GB" sz="2800" b="1" dirty="0"/>
              <a:t> (HAE)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absence or functional defect of C1 inhibitor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C1-inhibitor  = regulation of complement system, </a:t>
            </a:r>
            <a:r>
              <a:rPr lang="en-GB" sz="2400" dirty="0" err="1"/>
              <a:t>kinin</a:t>
            </a:r>
            <a:r>
              <a:rPr lang="en-GB" sz="2400" dirty="0"/>
              <a:t> and </a:t>
            </a:r>
            <a:r>
              <a:rPr lang="en-GB" sz="2400" dirty="0" err="1"/>
              <a:t>hemocoagulation</a:t>
            </a:r>
            <a:r>
              <a:rPr lang="en-GB" sz="2400" dirty="0"/>
              <a:t> cascade → in case of C1-INH deficiency: </a:t>
            </a:r>
            <a:r>
              <a:rPr lang="en-GB" sz="2400" dirty="0" err="1"/>
              <a:t>dysregulation</a:t>
            </a:r>
            <a:r>
              <a:rPr lang="en-GB" sz="2400" dirty="0"/>
              <a:t> of </a:t>
            </a:r>
            <a:r>
              <a:rPr lang="en-GB" sz="2400" dirty="0" err="1"/>
              <a:t>bradykinin</a:t>
            </a:r>
            <a:r>
              <a:rPr lang="en-GB" sz="2400" dirty="0"/>
              <a:t> metabolism → swellings</a:t>
            </a: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i="1" dirty="0"/>
              <a:t>Symptoms: </a:t>
            </a:r>
            <a:r>
              <a:rPr lang="en-GB" sz="2400" dirty="0"/>
              <a:t>recurrent swellings of skin, mucous membrane</a:t>
            </a:r>
            <a:r>
              <a:rPr lang="cs-CZ" sz="2400" dirty="0"/>
              <a:t>s</a:t>
            </a:r>
            <a:r>
              <a:rPr lang="en-GB" sz="2400" dirty="0"/>
              <a:t> of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larynx, gut (mimicking intestinal obstruction)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onset mostly in adolescence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1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triggering factor most frequently injury, surgery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(</a:t>
            </a:r>
            <a:r>
              <a:rPr lang="en-GB" sz="2400" dirty="0" err="1"/>
              <a:t>e.g.dental</a:t>
            </a:r>
            <a:r>
              <a:rPr lang="en-GB" sz="2400" dirty="0"/>
              <a:t>), </a:t>
            </a:r>
            <a:r>
              <a:rPr lang="en-GB" sz="2400" dirty="0" err="1"/>
              <a:t>intercurrent</a:t>
            </a:r>
            <a:r>
              <a:rPr lang="en-GB" sz="2400" dirty="0"/>
              <a:t> infection </a:t>
            </a: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Laryngeal swelling could be life-threatening without rescue therapy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II. Defects of complement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d/ Hereditary </a:t>
            </a:r>
            <a:r>
              <a:rPr lang="en-GB" sz="2800" b="1" dirty="0" err="1"/>
              <a:t>angioedema</a:t>
            </a:r>
            <a:r>
              <a:rPr lang="en-GB" sz="2800" b="1" dirty="0"/>
              <a:t> (HAE)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i="1" dirty="0"/>
              <a:t>Dg:</a:t>
            </a:r>
            <a:r>
              <a:rPr lang="en-GB" sz="2400" dirty="0"/>
              <a:t>  C1-inhibitor concentration assessment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C4 concentration assessment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functional test of C1-inhibitor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genetics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i="1" dirty="0" err="1"/>
              <a:t>Th</a:t>
            </a:r>
            <a:r>
              <a:rPr lang="en-GB" sz="2400" i="1" dirty="0"/>
              <a:t>:</a:t>
            </a:r>
            <a:r>
              <a:rPr lang="en-GB" sz="2400" dirty="0"/>
              <a:t> </a:t>
            </a:r>
            <a:r>
              <a:rPr lang="en-GB" sz="2400" b="1" i="1" dirty="0"/>
              <a:t>preventive </a:t>
            </a:r>
            <a:r>
              <a:rPr lang="en-GB" sz="2400" dirty="0"/>
              <a:t>– androgens (</a:t>
            </a:r>
            <a:r>
              <a:rPr lang="en-GB" sz="2400" dirty="0" err="1"/>
              <a:t>Danazol</a:t>
            </a:r>
            <a:r>
              <a:rPr lang="en-GB" sz="2400" dirty="0"/>
              <a:t>), </a:t>
            </a:r>
            <a:r>
              <a:rPr lang="en-GB" sz="2400" dirty="0" err="1"/>
              <a:t>antifibrinolytics</a:t>
            </a:r>
            <a:r>
              <a:rPr lang="en-GB" sz="2400" dirty="0"/>
              <a:t> </a:t>
            </a:r>
            <a:endParaRPr lang="cs-CZ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sz="2400" dirty="0"/>
              <a:t>       </a:t>
            </a:r>
            <a:r>
              <a:rPr lang="en-GB" sz="2400" dirty="0"/>
              <a:t>(tranexamic acid)</a:t>
            </a:r>
            <a:r>
              <a:rPr lang="cs-CZ" sz="2400" dirty="0"/>
              <a:t>, C1-inhibitor </a:t>
            </a:r>
            <a:r>
              <a:rPr lang="cs-CZ" sz="2400" dirty="0" err="1"/>
              <a:t>concentrate</a:t>
            </a:r>
            <a:endParaRPr lang="en-GB" sz="2400" dirty="0"/>
          </a:p>
          <a:p>
            <a:pPr eaLnBrk="1" hangingPunct="1"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</a:t>
            </a:r>
            <a:r>
              <a:rPr lang="en-GB" sz="2400" b="1" i="1" dirty="0"/>
              <a:t>rescue</a:t>
            </a:r>
            <a:r>
              <a:rPr lang="en-GB" sz="2400" dirty="0"/>
              <a:t> – administration of C1 inhibitor concentrate (</a:t>
            </a:r>
            <a:r>
              <a:rPr lang="en-GB" sz="2400" dirty="0" err="1"/>
              <a:t>Berinert</a:t>
            </a:r>
            <a:r>
              <a:rPr lang="en-GB" sz="2400" dirty="0"/>
              <a:t>),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selective </a:t>
            </a:r>
            <a:r>
              <a:rPr lang="en-GB" sz="2400" dirty="0" err="1"/>
              <a:t>bradykinin</a:t>
            </a:r>
            <a:r>
              <a:rPr lang="en-GB" sz="2400" dirty="0"/>
              <a:t>-receptor inhibitor (</a:t>
            </a:r>
            <a:r>
              <a:rPr lang="en-GB" sz="2400" dirty="0" err="1"/>
              <a:t>icatibant</a:t>
            </a:r>
            <a:r>
              <a:rPr lang="en-GB" sz="2400" dirty="0"/>
              <a:t> –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</a:t>
            </a:r>
            <a:r>
              <a:rPr lang="en-GB" sz="2400" dirty="0" err="1"/>
              <a:t>Firazyr</a:t>
            </a:r>
            <a:r>
              <a:rPr lang="en-GB" sz="2400" dirty="0"/>
              <a:t>), recombinant C1-inhibitor (</a:t>
            </a:r>
            <a:r>
              <a:rPr lang="en-GB" sz="2400" dirty="0" err="1"/>
              <a:t>Ruconest</a:t>
            </a:r>
            <a:r>
              <a:rPr lang="en-GB" sz="2400" dirty="0"/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Angioedema</a:t>
            </a:r>
            <a:r>
              <a:rPr lang="en-GB" sz="2400" dirty="0"/>
              <a:t> can be secondary too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 err="1"/>
              <a:t>deficienc</a:t>
            </a:r>
            <a:r>
              <a:rPr lang="cs-CZ" b="1" dirty="0" err="1"/>
              <a:t>ies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568952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GB" sz="2800" b="1" dirty="0"/>
              <a:t>X-linked (</a:t>
            </a:r>
            <a:r>
              <a:rPr lang="en-GB" sz="2800" b="1" dirty="0" err="1"/>
              <a:t>Bruton’s</a:t>
            </a:r>
            <a:r>
              <a:rPr lang="en-GB" sz="2800" b="1" dirty="0"/>
              <a:t>) </a:t>
            </a:r>
            <a:r>
              <a:rPr lang="en-GB" sz="2800" b="1" dirty="0" err="1"/>
              <a:t>aga</a:t>
            </a:r>
            <a:r>
              <a:rPr lang="cs-CZ" sz="2800" b="1" dirty="0"/>
              <a:t>m</a:t>
            </a:r>
            <a:r>
              <a:rPr lang="en-GB" sz="2800" b="1" dirty="0" err="1"/>
              <a:t>maglobulinemia</a:t>
            </a:r>
            <a:r>
              <a:rPr lang="en-GB" sz="2800" b="1" dirty="0"/>
              <a:t> (XLA)</a:t>
            </a:r>
          </a:p>
          <a:p>
            <a:pPr>
              <a:lnSpc>
                <a:spcPct val="80000"/>
              </a:lnSpc>
              <a:buNone/>
            </a:pPr>
            <a:endParaRPr lang="en-GB" sz="2000" b="1" i="1" dirty="0"/>
          </a:p>
          <a:p>
            <a:pPr>
              <a:lnSpc>
                <a:spcPct val="80000"/>
              </a:lnSpc>
            </a:pPr>
            <a:r>
              <a:rPr lang="en-GB" sz="1800" dirty="0"/>
              <a:t>Mutation of </a:t>
            </a:r>
            <a:r>
              <a:rPr lang="en-GB" sz="1800" dirty="0" err="1"/>
              <a:t>Bruton’s</a:t>
            </a:r>
            <a:r>
              <a:rPr lang="en-GB" sz="1800" dirty="0"/>
              <a:t> </a:t>
            </a:r>
            <a:r>
              <a:rPr lang="en-GB" sz="1800" dirty="0" err="1"/>
              <a:t>tyrosinkinase</a:t>
            </a:r>
            <a:r>
              <a:rPr lang="en-GB" sz="1800" dirty="0"/>
              <a:t> gene (</a:t>
            </a:r>
            <a:r>
              <a:rPr lang="en-GB" sz="1800" dirty="0" err="1"/>
              <a:t>Btk</a:t>
            </a:r>
            <a:r>
              <a:rPr lang="en-GB" sz="1800" dirty="0"/>
              <a:t>)(Xq21.3-22) → block of maturation of pre-B  cell into B cell → severely decreased </a:t>
            </a:r>
            <a:r>
              <a:rPr lang="en-GB" sz="1800" dirty="0" err="1"/>
              <a:t>Ig</a:t>
            </a:r>
            <a:r>
              <a:rPr lang="en-GB" sz="1800" dirty="0"/>
              <a:t> levels and B cell numbers</a:t>
            </a:r>
          </a:p>
          <a:p>
            <a:pPr>
              <a:lnSpc>
                <a:spcPct val="80000"/>
              </a:lnSpc>
            </a:pPr>
            <a:endParaRPr lang="en-GB" sz="900" dirty="0"/>
          </a:p>
          <a:p>
            <a:pPr>
              <a:lnSpc>
                <a:spcPct val="80000"/>
              </a:lnSpc>
            </a:pPr>
            <a:r>
              <a:rPr lang="en-GB" sz="1800" dirty="0"/>
              <a:t>Most common X-linked form, but rarely forms affecting girls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Symptoms:  </a:t>
            </a:r>
            <a:r>
              <a:rPr lang="en-GB" sz="1800" dirty="0"/>
              <a:t>onset between 6</a:t>
            </a:r>
            <a:r>
              <a:rPr lang="en-GB" sz="1800" baseline="30000" dirty="0"/>
              <a:t>th</a:t>
            </a:r>
            <a:r>
              <a:rPr lang="en-GB" sz="1800" dirty="0"/>
              <a:t> month and 2</a:t>
            </a:r>
            <a:r>
              <a:rPr lang="en-GB" sz="1800" baseline="30000" dirty="0"/>
              <a:t>nd</a:t>
            </a:r>
            <a:r>
              <a:rPr lang="en-GB" sz="1800" dirty="0"/>
              <a:t> year of age: recurrent pneumonias,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 </a:t>
            </a:r>
            <a:r>
              <a:rPr lang="en-GB" sz="1800" dirty="0" err="1"/>
              <a:t>pyogenic</a:t>
            </a:r>
            <a:r>
              <a:rPr lang="en-GB" sz="1800" dirty="0"/>
              <a:t> </a:t>
            </a:r>
            <a:r>
              <a:rPr lang="en-GB" sz="1800" dirty="0" err="1"/>
              <a:t>otitis</a:t>
            </a:r>
            <a:r>
              <a:rPr lang="en-GB" sz="1800" dirty="0"/>
              <a:t>, sinusitis with complications</a:t>
            </a:r>
          </a:p>
          <a:p>
            <a:pPr>
              <a:lnSpc>
                <a:spcPct val="80000"/>
              </a:lnSpc>
              <a:buNone/>
            </a:pPr>
            <a:endParaRPr lang="en-GB" sz="900" dirty="0"/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 increased risk of pulmonary fibrosis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/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Dg: </a:t>
            </a:r>
            <a:r>
              <a:rPr lang="en-GB" sz="1800" dirty="0" err="1"/>
              <a:t>IgG</a:t>
            </a:r>
            <a:r>
              <a:rPr lang="en-GB" sz="1800" dirty="0"/>
              <a:t>, </a:t>
            </a:r>
            <a:r>
              <a:rPr lang="en-GB" sz="1800" dirty="0" err="1"/>
              <a:t>IgA</a:t>
            </a:r>
            <a:r>
              <a:rPr lang="en-GB" sz="1800" dirty="0"/>
              <a:t>, </a:t>
            </a:r>
            <a:r>
              <a:rPr lang="en-GB" sz="1800" dirty="0" err="1"/>
              <a:t>IgM</a:t>
            </a:r>
            <a:r>
              <a:rPr lang="en-GB" sz="1800" dirty="0"/>
              <a:t> levels ˂ 2* SD of age mean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absence of </a:t>
            </a:r>
            <a:r>
              <a:rPr lang="en-GB" sz="1800" dirty="0" err="1"/>
              <a:t>isohemaggulutinins</a:t>
            </a:r>
            <a:r>
              <a:rPr lang="en-GB" sz="1800" dirty="0"/>
              <a:t> and/or poor </a:t>
            </a:r>
            <a:r>
              <a:rPr lang="en-GB" sz="1800" dirty="0" err="1"/>
              <a:t>seroconversion</a:t>
            </a:r>
            <a:r>
              <a:rPr lang="en-GB" sz="1800" dirty="0"/>
              <a:t> to vaccination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B cell numbers markedly decreased or absent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genetic tests</a:t>
            </a:r>
          </a:p>
          <a:p>
            <a:pPr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i="1" dirty="0" err="1"/>
              <a:t>Th</a:t>
            </a:r>
            <a:r>
              <a:rPr lang="en-GB" sz="1800" i="1" dirty="0"/>
              <a:t>:</a:t>
            </a:r>
            <a:r>
              <a:rPr lang="en-GB" sz="1800" dirty="0"/>
              <a:t> life-long IVIG substitution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Common Variable Immunodeficiency (CVID)</a:t>
            </a:r>
          </a:p>
          <a:p>
            <a:pPr>
              <a:lnSpc>
                <a:spcPct val="80000"/>
              </a:lnSpc>
              <a:buNone/>
            </a:pPr>
            <a:endParaRPr lang="en-GB" sz="2000" b="1" dirty="0"/>
          </a:p>
          <a:p>
            <a:pPr>
              <a:lnSpc>
                <a:spcPct val="80000"/>
              </a:lnSpc>
            </a:pPr>
            <a:r>
              <a:rPr lang="en-GB" sz="1800" dirty="0" err="1"/>
              <a:t>Heterogenous</a:t>
            </a:r>
            <a:r>
              <a:rPr lang="en-GB" sz="1800" dirty="0"/>
              <a:t> group of diseases manifested by markedly decreased serum </a:t>
            </a:r>
            <a:r>
              <a:rPr lang="en-GB" sz="1800" dirty="0" err="1"/>
              <a:t>IgG</a:t>
            </a:r>
            <a:r>
              <a:rPr lang="en-GB" sz="1800" dirty="0"/>
              <a:t> a </a:t>
            </a:r>
            <a:r>
              <a:rPr lang="en-GB" sz="1800" dirty="0" err="1"/>
              <a:t>IgA</a:t>
            </a:r>
            <a:r>
              <a:rPr lang="en-GB" sz="1800" dirty="0"/>
              <a:t> levels (˃2* SD of age mean) 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Similar to XLA, but symptoms onset usually at 2</a:t>
            </a:r>
            <a:r>
              <a:rPr lang="en-GB" sz="1800" baseline="30000" dirty="0"/>
              <a:t>nd</a:t>
            </a:r>
            <a:r>
              <a:rPr lang="en-GB" sz="1800" dirty="0"/>
              <a:t> – 3</a:t>
            </a:r>
            <a:r>
              <a:rPr lang="en-GB" sz="1800" baseline="30000" dirty="0"/>
              <a:t>rd</a:t>
            </a:r>
            <a:r>
              <a:rPr lang="en-GB" sz="1800" dirty="0"/>
              <a:t> decade of life</a:t>
            </a:r>
          </a:p>
          <a:p>
            <a:pPr eaLnBrk="1" hangingPunct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Symptoms:</a:t>
            </a:r>
            <a:r>
              <a:rPr lang="en-GB" sz="1800" dirty="0"/>
              <a:t> recurrent infections of respiratory tract, </a:t>
            </a:r>
            <a:r>
              <a:rPr lang="en-GB" sz="1800" dirty="0" err="1"/>
              <a:t>esp.pneumonias</a:t>
            </a:r>
            <a:r>
              <a:rPr lang="en-GB" sz="1800" dirty="0"/>
              <a:t> (</a:t>
            </a:r>
            <a:r>
              <a:rPr lang="en-GB" sz="1800" i="1" dirty="0" err="1"/>
              <a:t>Pneumococci</a:t>
            </a:r>
            <a:r>
              <a:rPr lang="en-GB" sz="1800" dirty="0"/>
              <a:t>, </a:t>
            </a:r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                     </a:t>
            </a:r>
            <a:r>
              <a:rPr lang="en-GB" sz="1800" i="1" dirty="0" err="1"/>
              <a:t>Haemophilus</a:t>
            </a:r>
            <a:r>
              <a:rPr lang="en-GB" sz="1800" dirty="0"/>
              <a:t>, </a:t>
            </a:r>
            <a:r>
              <a:rPr lang="en-GB" sz="1800" i="1" dirty="0" err="1"/>
              <a:t>Branhamella</a:t>
            </a:r>
            <a:r>
              <a:rPr lang="en-GB" sz="1800" dirty="0"/>
              <a:t>, </a:t>
            </a:r>
            <a:r>
              <a:rPr lang="en-GB" sz="1800" i="1" dirty="0" err="1"/>
              <a:t>Mycoplasma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</a:t>
            </a:r>
            <a:r>
              <a:rPr lang="en-GB" sz="1800" b="1" i="1" dirty="0"/>
              <a:t>complications:</a:t>
            </a:r>
            <a:r>
              <a:rPr lang="en-GB" sz="1800" dirty="0"/>
              <a:t> </a:t>
            </a:r>
            <a:r>
              <a:rPr lang="en-GB" sz="1800" dirty="0" err="1"/>
              <a:t>tumors</a:t>
            </a:r>
            <a:r>
              <a:rPr lang="en-GB" sz="1800" dirty="0"/>
              <a:t> or autoimmune diseases, </a:t>
            </a:r>
            <a:r>
              <a:rPr lang="en-GB" sz="1800" dirty="0" err="1"/>
              <a:t>e.g.hemolytic</a:t>
            </a:r>
            <a:r>
              <a:rPr lang="en-GB" sz="1800" dirty="0"/>
              <a:t> </a:t>
            </a:r>
            <a:r>
              <a:rPr lang="en-GB" sz="1800" dirty="0" err="1"/>
              <a:t>anemia</a:t>
            </a:r>
            <a:r>
              <a:rPr lang="en-GB" sz="1800" dirty="0"/>
              <a:t>,          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fibrosis, </a:t>
            </a:r>
            <a:r>
              <a:rPr lang="en-GB" sz="1800" dirty="0" err="1"/>
              <a:t>endocrinopathies</a:t>
            </a:r>
            <a:r>
              <a:rPr lang="en-GB" sz="1800" dirty="0"/>
              <a:t>, </a:t>
            </a:r>
            <a:r>
              <a:rPr lang="en-GB" sz="1800" dirty="0" err="1"/>
              <a:t>lymphoproliferations</a:t>
            </a:r>
            <a:r>
              <a:rPr lang="en-GB" sz="1800" dirty="0"/>
              <a:t>, </a:t>
            </a:r>
            <a:r>
              <a:rPr lang="en-GB" sz="1800" dirty="0" err="1"/>
              <a:t>bronchiectasies</a:t>
            </a:r>
            <a:endParaRPr lang="en-GB" sz="1800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Dg: </a:t>
            </a:r>
            <a:r>
              <a:rPr lang="en-GB" sz="1800" dirty="0" err="1"/>
              <a:t>IgG+A</a:t>
            </a:r>
            <a:r>
              <a:rPr lang="en-GB" sz="1800" dirty="0"/>
              <a:t> markedly decreased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poor </a:t>
            </a:r>
            <a:r>
              <a:rPr lang="en-GB" sz="1800" dirty="0" err="1"/>
              <a:t>seroconversion</a:t>
            </a:r>
            <a:r>
              <a:rPr lang="en-GB" sz="1800" dirty="0"/>
              <a:t> to vaccination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numbers of B cells decreased o</a:t>
            </a:r>
            <a:r>
              <a:rPr lang="cs-CZ" sz="1800" dirty="0"/>
              <a:t>r</a:t>
            </a:r>
            <a:r>
              <a:rPr lang="en-GB" sz="1800" dirty="0"/>
              <a:t> slightly increased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genetic test (mutations ICOS, BAFF, CD19, CD20 etc.)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i="1" dirty="0" err="1"/>
              <a:t>Th</a:t>
            </a:r>
            <a:r>
              <a:rPr lang="en-GB" sz="1800" i="1" dirty="0"/>
              <a:t>:</a:t>
            </a:r>
            <a:r>
              <a:rPr lang="en-GB" sz="1800" dirty="0"/>
              <a:t> life-long IVIG or SCIG substitution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/>
              <a:t>       </a:t>
            </a:r>
            <a:r>
              <a:rPr lang="en-GB" sz="1800" dirty="0" err="1"/>
              <a:t>dispensarisation</a:t>
            </a:r>
            <a:endParaRPr lang="en-GB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Transient </a:t>
            </a:r>
            <a:r>
              <a:rPr lang="en-GB" sz="2800" b="1" dirty="0" err="1"/>
              <a:t>hypogammaglobulinemia</a:t>
            </a:r>
            <a:r>
              <a:rPr lang="en-GB" sz="2800" b="1" dirty="0"/>
              <a:t> of infancy (THI)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Delayed onset of antibody production </a:t>
            </a:r>
            <a:r>
              <a:rPr lang="en-GB" sz="2000" dirty="0">
                <a:cs typeface="Arial" pitchFamily="34" charset="0"/>
              </a:rPr>
              <a:t>→</a:t>
            </a:r>
            <a:r>
              <a:rPr lang="en-GB" sz="2000" dirty="0"/>
              <a:t> decreased levels of </a:t>
            </a:r>
            <a:r>
              <a:rPr lang="en-GB" sz="2000" dirty="0" err="1"/>
              <a:t>Ig</a:t>
            </a:r>
            <a:r>
              <a:rPr lang="en-GB" sz="2000" dirty="0"/>
              <a:t> (</a:t>
            </a:r>
            <a:r>
              <a:rPr lang="en-GB" sz="2000" dirty="0" err="1"/>
              <a:t>esp.IgG</a:t>
            </a:r>
            <a:r>
              <a:rPr lang="en-GB" sz="2000" dirty="0"/>
              <a:t>), get normal until </a:t>
            </a:r>
            <a:r>
              <a:rPr lang="en-GB" sz="2000" dirty="0" err="1"/>
              <a:t>cca</a:t>
            </a:r>
            <a:r>
              <a:rPr lang="en-GB" sz="2000" dirty="0"/>
              <a:t> 3 years of age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000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More frequent infections, </a:t>
            </a:r>
            <a:r>
              <a:rPr lang="en-GB" sz="2000" dirty="0" err="1"/>
              <a:t>esp.of</a:t>
            </a:r>
            <a:r>
              <a:rPr lang="en-GB" sz="2000" dirty="0"/>
              <a:t> respiratory tract</a:t>
            </a:r>
          </a:p>
          <a:p>
            <a:pPr eaLnBrk="1" hangingPunct="1">
              <a:lnSpc>
                <a:spcPct val="80000"/>
              </a:lnSpc>
            </a:pPr>
            <a:endParaRPr lang="en-GB" sz="2000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B cell numbers normal</a:t>
            </a:r>
          </a:p>
          <a:p>
            <a:pPr eaLnBrk="1" hangingPunct="1">
              <a:lnSpc>
                <a:spcPct val="80000"/>
              </a:lnSpc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</a:t>
            </a:r>
            <a:r>
              <a:rPr lang="en-GB" sz="2000" dirty="0"/>
              <a:t> symptomatic, </a:t>
            </a:r>
            <a:r>
              <a:rPr lang="en-GB" sz="2000" dirty="0" err="1"/>
              <a:t>event.transiently</a:t>
            </a:r>
            <a:r>
              <a:rPr lang="en-GB" sz="2000" dirty="0"/>
              <a:t> IVIG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Immunodeficiency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=  a disorder of immune system which manifests by impaired ability to carry out basic immunological functions, primarily defence against infection or immunological surveillance</a:t>
            </a:r>
          </a:p>
        </p:txBody>
      </p:sp>
      <p:pic>
        <p:nvPicPr>
          <p:cNvPr id="1026" name="Picture 2" descr="http://www.deskovehry.com/fotky/byljednoujedenzivot/byl-jednou-jeden-zivot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933056"/>
            <a:ext cx="4443923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Selective </a:t>
            </a:r>
            <a:r>
              <a:rPr lang="en-GB" sz="2800" b="1" dirty="0" err="1"/>
              <a:t>IgA</a:t>
            </a:r>
            <a:r>
              <a:rPr lang="en-GB" sz="2800" b="1" dirty="0"/>
              <a:t> deficiency (SIAD)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Impaired function of B cells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The most common X the mildest PID</a:t>
            </a:r>
          </a:p>
          <a:p>
            <a:pPr eaLnBrk="1" hangingPunct="1">
              <a:lnSpc>
                <a:spcPct val="80000"/>
              </a:lnSpc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/>
              <a:t>Symptoms:</a:t>
            </a:r>
            <a:r>
              <a:rPr lang="en-GB" sz="2000" dirty="0"/>
              <a:t> recurrent respiratory infections X very often without any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/>
              <a:t>                     symptoms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None/>
            </a:pPr>
            <a:r>
              <a:rPr lang="en-GB" sz="2000" i="1" dirty="0"/>
              <a:t>Dg: </a:t>
            </a:r>
            <a:r>
              <a:rPr lang="en-GB" sz="2000" dirty="0"/>
              <a:t>IgA ˂ 0,07 g/l at age of ≥ 4 years, levels of IgG and IgM</a:t>
            </a:r>
            <a:r>
              <a:rPr lang="cs-CZ" sz="2000" dirty="0"/>
              <a:t> </a:t>
            </a:r>
            <a:r>
              <a:rPr lang="cs-CZ" sz="2000" dirty="0" err="1"/>
              <a:t>normal</a:t>
            </a:r>
            <a:endParaRPr lang="en-GB" sz="2000" dirty="0"/>
          </a:p>
          <a:p>
            <a:pPr>
              <a:lnSpc>
                <a:spcPct val="80000"/>
              </a:lnSpc>
              <a:buNone/>
            </a:pPr>
            <a:endParaRPr lang="en-GB" sz="2000" dirty="0"/>
          </a:p>
          <a:p>
            <a:pPr>
              <a:lnSpc>
                <a:spcPct val="80000"/>
              </a:lnSpc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 </a:t>
            </a:r>
            <a:r>
              <a:rPr lang="en-GB" sz="2000" dirty="0"/>
              <a:t>no treatment</a:t>
            </a:r>
          </a:p>
          <a:p>
            <a:pPr>
              <a:lnSpc>
                <a:spcPct val="80000"/>
              </a:lnSpc>
              <a:buNone/>
            </a:pPr>
            <a:r>
              <a:rPr lang="en-GB" sz="2000" dirty="0"/>
              <a:t>       patients with SIAD are not allowed to be vaccinated with live oral   </a:t>
            </a:r>
          </a:p>
          <a:p>
            <a:pPr>
              <a:lnSpc>
                <a:spcPct val="80000"/>
              </a:lnSpc>
              <a:buNone/>
            </a:pPr>
            <a:r>
              <a:rPr lang="en-GB" sz="2000" dirty="0"/>
              <a:t>       vaccines; in case of blood transfusion, the should get </a:t>
            </a:r>
            <a:r>
              <a:rPr lang="en-GB" sz="2000" dirty="0" err="1"/>
              <a:t>autotransfusion</a:t>
            </a:r>
            <a:r>
              <a:rPr lang="en-GB" sz="2000" dirty="0"/>
              <a:t> or  </a:t>
            </a:r>
          </a:p>
          <a:p>
            <a:pPr>
              <a:lnSpc>
                <a:spcPct val="80000"/>
              </a:lnSpc>
              <a:buNone/>
            </a:pPr>
            <a:r>
              <a:rPr lang="en-GB" sz="2000" dirty="0"/>
              <a:t>       properly washed erythrocytes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dirty="0"/>
              <a:t>IgG subclass</a:t>
            </a:r>
            <a:r>
              <a:rPr lang="cs-CZ" sz="2800" b="1" dirty="0"/>
              <a:t>es</a:t>
            </a:r>
            <a:r>
              <a:rPr lang="en-GB" sz="2800" b="1" dirty="0"/>
              <a:t> deficiency, specific Ig deficiency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Impaired production of some </a:t>
            </a:r>
            <a:r>
              <a:rPr lang="en-GB" sz="2000" dirty="0" err="1"/>
              <a:t>IgG</a:t>
            </a:r>
            <a:r>
              <a:rPr lang="en-GB" sz="2000" dirty="0"/>
              <a:t> subclass or specific </a:t>
            </a:r>
            <a:r>
              <a:rPr lang="en-GB" sz="2000" dirty="0" err="1"/>
              <a:t>IgG</a:t>
            </a:r>
            <a:r>
              <a:rPr lang="en-GB" sz="2000" dirty="0"/>
              <a:t> (e.g. against </a:t>
            </a:r>
            <a:r>
              <a:rPr lang="en-GB" sz="2000" i="1" dirty="0"/>
              <a:t>Pneumococci</a:t>
            </a:r>
            <a:r>
              <a:rPr lang="en-GB" sz="2000" dirty="0"/>
              <a:t> or </a:t>
            </a:r>
            <a:r>
              <a:rPr lang="en-GB" sz="2000" dirty="0" err="1"/>
              <a:t>tetan</a:t>
            </a:r>
            <a:r>
              <a:rPr lang="en-GB" sz="2000" dirty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Symptoms manifest usually during childhood, most commonly respiratory infections caused by capsulated bacteria (</a:t>
            </a:r>
            <a:r>
              <a:rPr lang="en-GB" sz="2000" i="1" dirty="0"/>
              <a:t>H. </a:t>
            </a:r>
            <a:r>
              <a:rPr lang="en-GB" sz="2000" i="1" dirty="0" err="1"/>
              <a:t>influenzae</a:t>
            </a:r>
            <a:r>
              <a:rPr lang="en-GB" sz="2000" i="1" dirty="0"/>
              <a:t>, </a:t>
            </a:r>
            <a:r>
              <a:rPr lang="en-GB" sz="2000" i="1" dirty="0" err="1"/>
              <a:t>Pneumococci</a:t>
            </a:r>
            <a:r>
              <a:rPr lang="en-GB" sz="20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 </a:t>
            </a:r>
            <a:r>
              <a:rPr lang="en-GB" sz="2000" dirty="0"/>
              <a:t>symptomatic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GB" sz="2000" dirty="0"/>
              <a:t>       in some cases</a:t>
            </a:r>
            <a:r>
              <a:rPr lang="cs-CZ" sz="2000" dirty="0"/>
              <a:t>,</a:t>
            </a:r>
            <a:r>
              <a:rPr lang="en-GB" sz="2000" dirty="0"/>
              <a:t> IVIG substitution necessary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III. Predominantly antibody </a:t>
            </a:r>
            <a:r>
              <a:rPr lang="en-GB" b="1" dirty="0" err="1"/>
              <a:t>immunodeficiencies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000" b="1" i="1" dirty="0" err="1"/>
              <a:t>HyperIgM</a:t>
            </a:r>
            <a:r>
              <a:rPr lang="en-GB" sz="3000" b="1" i="1" dirty="0"/>
              <a:t> syndrome (HIGM)</a:t>
            </a:r>
          </a:p>
          <a:p>
            <a:endParaRPr lang="en-GB" sz="1800" dirty="0"/>
          </a:p>
          <a:p>
            <a:r>
              <a:rPr lang="en-GB" sz="1800" dirty="0"/>
              <a:t>Hereditary disorder of </a:t>
            </a:r>
            <a:r>
              <a:rPr lang="en-GB" sz="1800" dirty="0" err="1"/>
              <a:t>isotype</a:t>
            </a:r>
            <a:r>
              <a:rPr lang="en-GB" sz="1800" dirty="0"/>
              <a:t> switching</a:t>
            </a:r>
          </a:p>
          <a:p>
            <a:r>
              <a:rPr lang="en-GB" sz="1800" dirty="0"/>
              <a:t>X-linked form is more frequent (defect of CD40L expression on surface of activated T cells or defect of its function), less frequent is AR form (non-functional CD40)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i="1" dirty="0"/>
              <a:t>Symptoms: </a:t>
            </a:r>
            <a:r>
              <a:rPr lang="en-GB" sz="1800" dirty="0"/>
              <a:t> severe </a:t>
            </a:r>
            <a:r>
              <a:rPr lang="en-GB" sz="1800" dirty="0" err="1"/>
              <a:t>neutropenia</a:t>
            </a:r>
            <a:endParaRPr lang="en-GB" sz="1800" dirty="0"/>
          </a:p>
          <a:p>
            <a:pPr>
              <a:buNone/>
            </a:pPr>
            <a:r>
              <a:rPr lang="en-GB" sz="1800" dirty="0"/>
              <a:t>                      opportunistic infections </a:t>
            </a:r>
          </a:p>
          <a:p>
            <a:pPr>
              <a:buNone/>
            </a:pPr>
            <a:r>
              <a:rPr lang="en-GB" sz="1800" dirty="0"/>
              <a:t>                      symptomatology similar to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en-GB" sz="1800" dirty="0"/>
              <a:t>other antibody deficiencies (XLA)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i="1" dirty="0"/>
              <a:t>Dg:</a:t>
            </a:r>
            <a:r>
              <a:rPr lang="en-GB" sz="1800" dirty="0"/>
              <a:t>  </a:t>
            </a:r>
            <a:r>
              <a:rPr lang="en-GB" sz="1800" dirty="0" err="1"/>
              <a:t>IgM</a:t>
            </a:r>
            <a:r>
              <a:rPr lang="en-GB" sz="1800" dirty="0"/>
              <a:t> level normal or increased, levels of other </a:t>
            </a:r>
            <a:r>
              <a:rPr lang="en-GB" sz="1800" dirty="0" err="1"/>
              <a:t>Igs</a:t>
            </a:r>
            <a:r>
              <a:rPr lang="en-GB" sz="1800" dirty="0"/>
              <a:t> are low</a:t>
            </a:r>
          </a:p>
          <a:p>
            <a:pPr>
              <a:buNone/>
            </a:pPr>
            <a:r>
              <a:rPr lang="en-GB" sz="1800" dirty="0"/>
              <a:t>        FCM assessment of CD40L expression on T cells</a:t>
            </a:r>
          </a:p>
          <a:p>
            <a:pPr>
              <a:buNone/>
            </a:pPr>
            <a:r>
              <a:rPr lang="en-GB" sz="1800" dirty="0"/>
              <a:t>        genetic tests 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i="1" dirty="0" err="1"/>
              <a:t>Th</a:t>
            </a:r>
            <a:r>
              <a:rPr lang="en-GB" sz="1800" i="1" dirty="0"/>
              <a:t>:</a:t>
            </a:r>
            <a:r>
              <a:rPr lang="en-GB" sz="1800" dirty="0"/>
              <a:t>  IVIG substitution</a:t>
            </a:r>
          </a:p>
          <a:p>
            <a:pPr>
              <a:buNone/>
            </a:pPr>
            <a:r>
              <a:rPr lang="en-GB" sz="1800" dirty="0"/>
              <a:t>        prophylaxis with TRI/COT</a:t>
            </a:r>
          </a:p>
          <a:p>
            <a:pPr>
              <a:buNone/>
            </a:pPr>
            <a:r>
              <a:rPr lang="en-GB" sz="1800" dirty="0"/>
              <a:t>        BMT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</a:t>
            </a:r>
            <a:r>
              <a:rPr lang="cs-CZ" sz="4000" b="1" dirty="0"/>
              <a:t>cell </a:t>
            </a:r>
            <a:r>
              <a:rPr lang="en-GB" sz="4000" b="1" dirty="0"/>
              <a:t>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185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One of the most severe PIDs; without BMT, patients die during the first year</a:t>
            </a:r>
            <a:r>
              <a:rPr lang="cs-CZ" sz="1800" dirty="0"/>
              <a:t>s</a:t>
            </a:r>
            <a:r>
              <a:rPr lang="en-GB" sz="1800" dirty="0"/>
              <a:t> of life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Defect of T cell function which can be accompanied with B cell and NK cell disorder</a:t>
            </a:r>
          </a:p>
          <a:p>
            <a:pPr>
              <a:lnSpc>
                <a:spcPct val="80000"/>
              </a:lnSpc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/>
              <a:t> The most common is </a:t>
            </a:r>
            <a:r>
              <a:rPr lang="en-GB" sz="1800" b="1" dirty="0"/>
              <a:t>X-linked form (T-B+NK-)</a:t>
            </a:r>
          </a:p>
          <a:p>
            <a:pPr>
              <a:lnSpc>
                <a:spcPct val="80000"/>
              </a:lnSpc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mutation affects  so called  common gamma chain (protein shared by receptors of various cytokines (IL-2, IL-4, IL-7, IL-9,IL-15, IL-21)) →  severe defect of lymphocyte development and </a:t>
            </a:r>
            <a:r>
              <a:rPr lang="en-GB" sz="1800" dirty="0" err="1"/>
              <a:t>dif</a:t>
            </a:r>
            <a:r>
              <a:rPr lang="cs-CZ" sz="1800" dirty="0"/>
              <a:t>f</a:t>
            </a:r>
            <a:r>
              <a:rPr lang="en-GB" sz="1800" dirty="0" err="1"/>
              <a:t>erentiation</a:t>
            </a:r>
            <a:r>
              <a:rPr lang="en-GB" sz="1800" dirty="0"/>
              <a:t> → severe decrease or absence of T cells and NK cells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Number of B cells normal X insufficient help from T cells → insufficient production of antibodies 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b="1" dirty="0"/>
              <a:t>JAK-3 deficiency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Similar features like X-linked form (defect of signal transmission through common gamma chain)</a:t>
            </a:r>
          </a:p>
          <a:p>
            <a:pPr eaLnBrk="1" hangingPunct="1">
              <a:lnSpc>
                <a:spcPct val="80000"/>
              </a:lnSpc>
            </a:pPr>
            <a:endParaRPr lang="cs-CZ" sz="16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</a:t>
            </a:r>
            <a:r>
              <a:rPr lang="cs-CZ" sz="4000" b="1" dirty="0"/>
              <a:t>cell </a:t>
            </a:r>
            <a:r>
              <a:rPr lang="en-GB" sz="4000" b="1" dirty="0"/>
              <a:t>and B cell deficiencies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185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IL-7 R or CD45 deficiency (T-B+NK+ form)</a:t>
            </a:r>
          </a:p>
          <a:p>
            <a:pPr>
              <a:buNone/>
            </a:pP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b="1" dirty="0"/>
              <a:t>Adenosine </a:t>
            </a:r>
            <a:r>
              <a:rPr lang="en-GB" sz="1800" b="1" dirty="0" err="1"/>
              <a:t>deaminase</a:t>
            </a:r>
            <a:r>
              <a:rPr lang="en-GB" sz="1800" b="1" dirty="0"/>
              <a:t> (ADA)</a:t>
            </a:r>
            <a:r>
              <a:rPr lang="en-GB" sz="1800" dirty="0"/>
              <a:t> or </a:t>
            </a:r>
            <a:r>
              <a:rPr lang="en-GB" sz="1800" b="1" dirty="0" err="1"/>
              <a:t>purin</a:t>
            </a:r>
            <a:r>
              <a:rPr lang="cs-CZ" sz="1800" b="1" dirty="0"/>
              <a:t>e</a:t>
            </a:r>
            <a:r>
              <a:rPr lang="en-GB" sz="1800" b="1" dirty="0"/>
              <a:t> nucleoside </a:t>
            </a:r>
            <a:r>
              <a:rPr lang="en-GB" sz="1800" b="1" dirty="0" err="1"/>
              <a:t>phosphorylase</a:t>
            </a:r>
            <a:r>
              <a:rPr lang="en-GB" sz="1800" b="1" dirty="0"/>
              <a:t> (PNP)</a:t>
            </a:r>
            <a:r>
              <a:rPr lang="en-GB" sz="1800" dirty="0"/>
              <a:t> </a:t>
            </a:r>
            <a:r>
              <a:rPr lang="en-GB" sz="1800" b="1" dirty="0"/>
              <a:t>deficiency</a:t>
            </a:r>
          </a:p>
          <a:p>
            <a:endParaRPr lang="en-GB" sz="1800" dirty="0"/>
          </a:p>
          <a:p>
            <a:pPr>
              <a:buFontTx/>
              <a:buChar char="-"/>
            </a:pPr>
            <a:r>
              <a:rPr lang="en-GB" sz="1800" dirty="0"/>
              <a:t>AR heredity</a:t>
            </a:r>
          </a:p>
          <a:p>
            <a:pPr>
              <a:buFontTx/>
              <a:buChar char="-"/>
            </a:pPr>
            <a:r>
              <a:rPr lang="en-GB" sz="1800" dirty="0"/>
              <a:t>These defects lead to purine metabolites </a:t>
            </a:r>
            <a:r>
              <a:rPr lang="en-GB" sz="1800" dirty="0" err="1"/>
              <a:t>cumulation</a:t>
            </a:r>
            <a:r>
              <a:rPr lang="en-GB" sz="1800" dirty="0"/>
              <a:t> → inhibit</a:t>
            </a:r>
            <a:r>
              <a:rPr lang="cs-CZ" sz="1800" dirty="0"/>
              <a:t>ion</a:t>
            </a:r>
            <a:r>
              <a:rPr lang="en-GB" sz="1800" dirty="0"/>
              <a:t> lymphocyte proliferation  (ADA) or toxic</a:t>
            </a:r>
            <a:r>
              <a:rPr lang="cs-CZ" sz="1800" dirty="0"/>
              <a:t> </a:t>
            </a:r>
            <a:r>
              <a:rPr lang="cs-CZ" sz="1800" dirty="0" err="1"/>
              <a:t>effect</a:t>
            </a:r>
            <a:r>
              <a:rPr lang="en-GB" sz="1800" dirty="0"/>
              <a:t> to lymphocytes (PNP) →  absence of T and B cells (T-B- form) – this form of SCID develops </a:t>
            </a:r>
            <a:r>
              <a:rPr lang="cs-CZ" sz="1800" dirty="0" err="1"/>
              <a:t>also</a:t>
            </a:r>
            <a:r>
              <a:rPr lang="cs-CZ" sz="1800" dirty="0"/>
              <a:t> </a:t>
            </a:r>
            <a:r>
              <a:rPr lang="en-GB" sz="1800" dirty="0"/>
              <a:t>on the basis of other mutations (e.g.</a:t>
            </a:r>
            <a:r>
              <a:rPr lang="en-GB" sz="1800" b="1" dirty="0"/>
              <a:t>RAG1</a:t>
            </a:r>
            <a:r>
              <a:rPr lang="en-GB" sz="1800" dirty="0"/>
              <a:t> or </a:t>
            </a:r>
            <a:r>
              <a:rPr lang="en-GB" sz="1800" b="1" dirty="0"/>
              <a:t>RAG2 recombinase deficiency</a:t>
            </a:r>
            <a:r>
              <a:rPr lang="en-GB" sz="1800" dirty="0"/>
              <a:t>, </a:t>
            </a:r>
            <a:r>
              <a:rPr lang="en-GB" sz="1800" b="1" dirty="0"/>
              <a:t>MHC </a:t>
            </a:r>
            <a:r>
              <a:rPr lang="en-GB" sz="1800" b="1" dirty="0" err="1"/>
              <a:t>gp.II</a:t>
            </a:r>
            <a:r>
              <a:rPr lang="en-GB" sz="1800" b="1" dirty="0"/>
              <a:t> expression defect</a:t>
            </a:r>
            <a:r>
              <a:rPr lang="en-GB" sz="1800" dirty="0"/>
              <a:t>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</a:t>
            </a:r>
            <a:r>
              <a:rPr lang="cs-CZ" sz="4000" b="1" dirty="0"/>
              <a:t>cell </a:t>
            </a:r>
            <a:r>
              <a:rPr lang="en-GB" sz="4000" b="1" dirty="0"/>
              <a:t>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977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Severe Combined Immunodeficiency (SCID)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/>
              <a:t> </a:t>
            </a:r>
            <a:r>
              <a:rPr lang="en-GB" sz="1800" b="1" dirty="0" err="1"/>
              <a:t>Omenn</a:t>
            </a:r>
            <a:r>
              <a:rPr lang="en-GB" sz="1800" b="1" dirty="0"/>
              <a:t> syndrome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Severe PID belonging to SCID group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Mutation of RAG recombinases →impaired VDJ </a:t>
            </a:r>
            <a:r>
              <a:rPr lang="en-GB" sz="1800" dirty="0" err="1"/>
              <a:t>recombinations</a:t>
            </a:r>
            <a:r>
              <a:rPr lang="en-GB" sz="1800" dirty="0"/>
              <a:t> → proliferation of one or more clones of autoreactive T cells → unlike </a:t>
            </a:r>
            <a:r>
              <a:rPr lang="cs-CZ" sz="1800" dirty="0"/>
              <a:t>in </a:t>
            </a:r>
            <a:r>
              <a:rPr lang="en-GB" sz="1800" dirty="0"/>
              <a:t>classical SCID, Omenn syndrome need not to display T lymphopenia (</a:t>
            </a:r>
            <a:r>
              <a:rPr lang="cs-CZ" sz="1800" dirty="0" err="1"/>
              <a:t>numbers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en-GB" sz="1800" dirty="0"/>
              <a:t>T cells can be increased) X number of B cells and Ig are very low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u="sng" dirty="0"/>
              <a:t>Symptoms:</a:t>
            </a:r>
            <a:r>
              <a:rPr lang="en-GB" sz="1800" dirty="0"/>
              <a:t>  </a:t>
            </a:r>
            <a:r>
              <a:rPr lang="en-GB" sz="1800" dirty="0" err="1"/>
              <a:t>lymphadenopathy</a:t>
            </a:r>
            <a:r>
              <a:rPr lang="en-GB" sz="1800" dirty="0"/>
              <a:t>, </a:t>
            </a:r>
            <a:r>
              <a:rPr lang="en-GB" sz="1800" dirty="0" err="1"/>
              <a:t>hepatomegaly</a:t>
            </a:r>
            <a:r>
              <a:rPr lang="en-GB" sz="1800" dirty="0"/>
              <a:t>, generalized </a:t>
            </a:r>
            <a:r>
              <a:rPr lang="en-GB" sz="1800" dirty="0" err="1"/>
              <a:t>erythroderma</a:t>
            </a:r>
            <a:r>
              <a:rPr lang="en-GB" sz="1800" dirty="0"/>
              <a:t> with </a:t>
            </a:r>
            <a:r>
              <a:rPr lang="en-GB" sz="1800" dirty="0" err="1"/>
              <a:t>allopecia</a:t>
            </a:r>
            <a:r>
              <a:rPr lang="en-GB" sz="1800" dirty="0"/>
              <a:t>, symptoms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 typical for SCID (pneumonia, chronic </a:t>
            </a:r>
            <a:r>
              <a:rPr lang="en-GB" sz="1800" dirty="0" err="1"/>
              <a:t>diarrhea</a:t>
            </a:r>
            <a:r>
              <a:rPr lang="en-GB" sz="1800" dirty="0"/>
              <a:t>, failure to thrive)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u="sng" dirty="0"/>
              <a:t>Dg:</a:t>
            </a:r>
            <a:r>
              <a:rPr lang="en-GB" sz="1800" dirty="0"/>
              <a:t> evidence of T cells </a:t>
            </a:r>
            <a:r>
              <a:rPr lang="en-GB" sz="1800" dirty="0" err="1"/>
              <a:t>clonality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genetic tests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b="1" dirty="0"/>
              <a:t> Reticular </a:t>
            </a:r>
            <a:r>
              <a:rPr lang="en-GB" sz="1800" b="1" dirty="0" err="1"/>
              <a:t>dysgenesis</a:t>
            </a:r>
            <a:r>
              <a:rPr lang="en-GB" sz="1800" b="1" dirty="0"/>
              <a:t> syndrome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most severe form of SCID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Mutation of </a:t>
            </a:r>
            <a:r>
              <a:rPr lang="en-GB" sz="1800" dirty="0" err="1"/>
              <a:t>adenylate</a:t>
            </a:r>
            <a:r>
              <a:rPr lang="en-GB" sz="1800" dirty="0"/>
              <a:t> </a:t>
            </a:r>
            <a:r>
              <a:rPr lang="en-GB" sz="1800" dirty="0" err="1"/>
              <a:t>kinase</a:t>
            </a:r>
            <a:r>
              <a:rPr lang="en-GB" sz="1800" dirty="0"/>
              <a:t> 2  gene (</a:t>
            </a:r>
            <a:r>
              <a:rPr lang="en-GB" sz="1800" i="1" dirty="0"/>
              <a:t>AK2</a:t>
            </a:r>
            <a:r>
              <a:rPr lang="en-GB" sz="1800" dirty="0"/>
              <a:t>) → increased apoptosis of myeloid and lymphoid precursors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T-B- form of SCID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b="1" dirty="0"/>
              <a:t>IV. Combined T 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784"/>
            <a:ext cx="8518525" cy="5184575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GB" sz="2400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</a:pPr>
            <a:r>
              <a:rPr lang="en-GB" sz="1800" b="1" dirty="0"/>
              <a:t>Clinical symptoms of SCID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Onset in infancy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-     Commonly severe infection</a:t>
            </a:r>
            <a:r>
              <a:rPr lang="cs-CZ" sz="1800" dirty="0"/>
              <a:t>s</a:t>
            </a:r>
            <a:r>
              <a:rPr lang="en-GB" sz="1800" dirty="0"/>
              <a:t> of respiratory tract (pneumonia)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Failure to thrive, </a:t>
            </a:r>
            <a:r>
              <a:rPr lang="en-GB" sz="1800" dirty="0" err="1"/>
              <a:t>exanthem</a:t>
            </a:r>
            <a:r>
              <a:rPr lang="cs-CZ" sz="1800" dirty="0"/>
              <a:t>a</a:t>
            </a:r>
            <a:r>
              <a:rPr lang="en-GB" sz="1800" dirty="0"/>
              <a:t>s similar to eczema, chronic </a:t>
            </a:r>
            <a:r>
              <a:rPr lang="en-GB" sz="1800" dirty="0" err="1"/>
              <a:t>diarrhea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Absence of tonsils and adenoids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Infections caused by </a:t>
            </a:r>
            <a:r>
              <a:rPr lang="en-GB" sz="1800" dirty="0" err="1"/>
              <a:t>bacterias</a:t>
            </a:r>
            <a:r>
              <a:rPr lang="en-GB" sz="1800" dirty="0"/>
              <a:t>, viruses or fungi – typically </a:t>
            </a:r>
            <a:r>
              <a:rPr lang="en-GB" sz="1800" dirty="0" err="1"/>
              <a:t>pneumocystic</a:t>
            </a:r>
            <a:r>
              <a:rPr lang="en-GB" sz="1800" dirty="0"/>
              <a:t> pneumonia, </a:t>
            </a:r>
            <a:r>
              <a:rPr lang="en-GB" sz="1800" dirty="0" err="1"/>
              <a:t>candidiasis</a:t>
            </a:r>
            <a:r>
              <a:rPr lang="en-GB" sz="1800" dirty="0"/>
              <a:t>, CMV infections, infections caused by BCG (</a:t>
            </a:r>
            <a:r>
              <a:rPr lang="en-GB" sz="1800" dirty="0" err="1"/>
              <a:t>BCGitis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b="1" dirty="0"/>
              <a:t>Treatment of SCID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only successful and ultimate treatment is BMT performed as soon as possible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Substitution of </a:t>
            </a:r>
            <a:r>
              <a:rPr lang="en-GB" sz="1800" dirty="0" err="1"/>
              <a:t>Ig</a:t>
            </a:r>
            <a:endParaRPr lang="en-GB" sz="1800" dirty="0"/>
          </a:p>
          <a:p>
            <a:pPr>
              <a:lnSpc>
                <a:spcPct val="80000"/>
              </a:lnSpc>
              <a:buNone/>
            </a:pPr>
            <a:endParaRPr lang="cs-CZ" sz="16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cell 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518525" cy="544522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GB" sz="2400" b="1" dirty="0"/>
              <a:t>b/ </a:t>
            </a:r>
            <a:r>
              <a:rPr lang="en-GB" sz="2400" b="1" dirty="0" err="1"/>
              <a:t>diGeorge</a:t>
            </a:r>
            <a:r>
              <a:rPr lang="en-GB" sz="2400" b="1" dirty="0"/>
              <a:t> syndrome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-     deletion of long arm of chromosome 22 (22q11.2) → defective development of 3rd and 4th branchial pouch (complete, par</a:t>
            </a:r>
            <a:r>
              <a:rPr lang="cs-CZ" sz="1800" dirty="0"/>
              <a:t>t</a:t>
            </a:r>
            <a:r>
              <a:rPr lang="en-GB" sz="1800" dirty="0" err="1"/>
              <a:t>ial</a:t>
            </a:r>
            <a:r>
              <a:rPr lang="en-GB" sz="1800" dirty="0"/>
              <a:t>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rare cases of </a:t>
            </a:r>
            <a:r>
              <a:rPr lang="en-GB" sz="1800" dirty="0" err="1"/>
              <a:t>diGeorge</a:t>
            </a:r>
            <a:r>
              <a:rPr lang="en-GB" sz="1800" dirty="0"/>
              <a:t> syndrome without 22q11.2 deletion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AD heredity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typically defect of development (absence) of thymus and/or parathyroid glands, severe congenital heart disease is characteristic, facial </a:t>
            </a:r>
            <a:r>
              <a:rPr lang="en-GB" sz="1800" dirty="0" err="1"/>
              <a:t>dysmorfia</a:t>
            </a:r>
            <a:r>
              <a:rPr lang="en-GB" sz="1800" dirty="0"/>
              <a:t>, mental retardation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Symptoms: </a:t>
            </a:r>
            <a:r>
              <a:rPr lang="en-GB" sz="1800" dirty="0"/>
              <a:t>usually symptoms of VCC predominates (typically </a:t>
            </a:r>
            <a:r>
              <a:rPr lang="en-GB" sz="1800" dirty="0" err="1"/>
              <a:t>Fallot’s</a:t>
            </a:r>
            <a:r>
              <a:rPr lang="en-GB" sz="1800" dirty="0"/>
              <a:t> </a:t>
            </a:r>
            <a:r>
              <a:rPr lang="en-GB" sz="1800" dirty="0" err="1"/>
              <a:t>tetralogy</a:t>
            </a:r>
            <a:r>
              <a:rPr lang="en-GB" sz="1800" dirty="0"/>
              <a:t>)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sometimes </a:t>
            </a:r>
            <a:r>
              <a:rPr lang="en-GB" sz="1800" dirty="0" err="1"/>
              <a:t>hypocalcemic</a:t>
            </a:r>
            <a:r>
              <a:rPr lang="en-GB" sz="1800" dirty="0"/>
              <a:t> spasms due to </a:t>
            </a:r>
            <a:r>
              <a:rPr lang="en-GB" sz="1800" dirty="0" err="1"/>
              <a:t>hypoparathyroidism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immunodeficiency (recurrent respiratory infections), usually not so severe like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in  SCID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Dg.: </a:t>
            </a:r>
            <a:r>
              <a:rPr lang="en-GB" sz="1800" dirty="0"/>
              <a:t>typical symptoms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genetic tests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T</a:t>
            </a:r>
            <a:r>
              <a:rPr lang="cs-CZ" sz="1800" b="1" i="1" u="sng" dirty="0"/>
              <a:t>h</a:t>
            </a:r>
            <a:r>
              <a:rPr lang="en-GB" sz="1800" b="1" i="1" u="sng" dirty="0"/>
              <a:t>:  </a:t>
            </a:r>
            <a:r>
              <a:rPr lang="en-GB" sz="1800" dirty="0"/>
              <a:t>cardiac surgery, symptomatic treatment of </a:t>
            </a:r>
            <a:r>
              <a:rPr lang="en-GB" sz="1800" dirty="0" err="1"/>
              <a:t>hypoparathyroidis</a:t>
            </a:r>
            <a:r>
              <a:rPr lang="cs-CZ" sz="1800" dirty="0"/>
              <a:t>m</a:t>
            </a:r>
            <a:r>
              <a:rPr lang="en-GB" sz="1800" dirty="0"/>
              <a:t> and 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immunodeficiency, </a:t>
            </a:r>
            <a:r>
              <a:rPr lang="en-GB" sz="1800" dirty="0" err="1"/>
              <a:t>dispensarisation</a:t>
            </a:r>
            <a:endParaRPr lang="en-GB" sz="18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Facial</a:t>
            </a:r>
            <a:r>
              <a:rPr lang="cs-CZ" b="1" dirty="0"/>
              <a:t> </a:t>
            </a:r>
            <a:r>
              <a:rPr lang="cs-CZ" b="1" dirty="0" err="1"/>
              <a:t>dysmorfia</a:t>
            </a:r>
            <a:r>
              <a:rPr lang="cs-CZ" b="1" dirty="0"/>
              <a:t> in </a:t>
            </a:r>
            <a:r>
              <a:rPr lang="cs-CZ" b="1" dirty="0" err="1"/>
              <a:t>diGeorge</a:t>
            </a:r>
            <a:r>
              <a:rPr lang="cs-CZ" b="1" dirty="0"/>
              <a:t> syndrome</a:t>
            </a:r>
          </a:p>
        </p:txBody>
      </p:sp>
      <p:pic>
        <p:nvPicPr>
          <p:cNvPr id="4" name="Obrázek 3" descr="C:\Users\LISKA\Pictures\Obrázky pro publikace\P11304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3"/>
            <a:ext cx="49685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3563888" y="4293096"/>
            <a:ext cx="1224136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Combined T cell and B cell deficiencies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5183033"/>
              </p:ext>
            </p:extLst>
          </p:nvPr>
        </p:nvGraphicFramePr>
        <p:xfrm>
          <a:off x="467544" y="1556792"/>
          <a:ext cx="8136904" cy="5066010"/>
        </p:xfrm>
        <a:graphic>
          <a:graphicData uri="http://schemas.openxmlformats.org/presentationml/2006/ole">
            <p:oleObj spid="_x0000_s1030" name="Slide" r:id="rId3" imgW="693446" imgH="521342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sz="3200" b="1" dirty="0" err="1"/>
              <a:t>Immunodeficies</a:t>
            </a:r>
            <a:endParaRPr lang="en-GB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200" b="1" u="sng" dirty="0" err="1"/>
              <a:t>Humoral</a:t>
            </a:r>
            <a:r>
              <a:rPr lang="en-GB" sz="2200" b="1" dirty="0"/>
              <a:t> –  nonspecific immune system – complement system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  specific immune system – </a:t>
            </a:r>
            <a:r>
              <a:rPr lang="en-GB" sz="2200" b="1" dirty="0" err="1"/>
              <a:t>immunoglobulins</a:t>
            </a:r>
            <a:r>
              <a:rPr lang="en-GB" sz="2200" b="1" dirty="0"/>
              <a:t>  (B cells)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200" b="1" dirty="0"/>
          </a:p>
          <a:p>
            <a:pPr eaLnBrk="1" hangingPunct="1">
              <a:lnSpc>
                <a:spcPct val="90000"/>
              </a:lnSpc>
            </a:pPr>
            <a:r>
              <a:rPr lang="en-GB" sz="2200" b="1" u="sng" dirty="0"/>
              <a:t>Cell</a:t>
            </a:r>
            <a:r>
              <a:rPr lang="cs-CZ" sz="2200" b="1" u="sng" dirty="0" err="1"/>
              <a:t>ular</a:t>
            </a:r>
            <a:r>
              <a:rPr lang="en-GB" sz="2200" b="1" dirty="0"/>
              <a:t>  – nonspecific – phagocytes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specific – T cells</a:t>
            </a:r>
          </a:p>
          <a:p>
            <a:pPr eaLnBrk="1" hangingPunct="1">
              <a:lnSpc>
                <a:spcPct val="90000"/>
              </a:lnSpc>
            </a:pPr>
            <a:endParaRPr lang="en-GB" sz="2200" b="1" dirty="0"/>
          </a:p>
          <a:p>
            <a:pPr eaLnBrk="1" hangingPunct="1">
              <a:lnSpc>
                <a:spcPct val="90000"/>
              </a:lnSpc>
            </a:pPr>
            <a:r>
              <a:rPr lang="en-GB" sz="2200" b="1" u="sng" dirty="0"/>
              <a:t>Primary</a:t>
            </a:r>
            <a:r>
              <a:rPr lang="en-GB" sz="2200" b="1" dirty="0"/>
              <a:t> – hereditary, symptoms manifest mostly in early stages           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200" b="1" dirty="0"/>
          </a:p>
          <a:p>
            <a:pPr eaLnBrk="1" hangingPunct="1">
              <a:lnSpc>
                <a:spcPct val="90000"/>
              </a:lnSpc>
            </a:pPr>
            <a:r>
              <a:rPr lang="en-GB" sz="2200" b="1" u="sng" dirty="0"/>
              <a:t>Secondary</a:t>
            </a:r>
            <a:r>
              <a:rPr lang="en-GB" sz="2200" b="1" dirty="0"/>
              <a:t> – acquired, symptoms manifest mostly </a:t>
            </a:r>
            <a:r>
              <a:rPr lang="cs-CZ" sz="2200" b="1" dirty="0"/>
              <a:t>in</a:t>
            </a:r>
            <a:r>
              <a:rPr lang="en-GB" sz="2200" b="1" dirty="0"/>
              <a:t> any stages of </a:t>
            </a:r>
            <a:endParaRPr lang="cs-CZ" sz="22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cs-CZ" sz="2200" b="1" dirty="0"/>
              <a:t>                            </a:t>
            </a:r>
            <a:r>
              <a:rPr lang="en-GB" sz="2200" b="1" dirty="0"/>
              <a:t>life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    variable </a:t>
            </a:r>
            <a:r>
              <a:rPr lang="en-GB" sz="2200" b="1" dirty="0" err="1"/>
              <a:t>etiology</a:t>
            </a:r>
            <a:r>
              <a:rPr lang="en-GB" sz="2200" b="1" dirty="0"/>
              <a:t> (metabolic diseases, malignancies,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    </a:t>
            </a:r>
            <a:r>
              <a:rPr lang="en-GB" sz="2200" b="1" dirty="0" err="1"/>
              <a:t>immunosupressants</a:t>
            </a:r>
            <a:r>
              <a:rPr lang="en-GB" sz="2200" b="1" dirty="0"/>
              <a:t>, infections, stress</a:t>
            </a:r>
            <a:r>
              <a:rPr lang="cs-CZ" sz="2200" b="1" dirty="0"/>
              <a:t> </a:t>
            </a:r>
            <a:r>
              <a:rPr lang="cs-CZ" sz="2200" b="1" dirty="0" err="1"/>
              <a:t>etc</a:t>
            </a:r>
            <a:r>
              <a:rPr lang="cs-CZ" sz="2200" b="1" dirty="0"/>
              <a:t>.</a:t>
            </a:r>
            <a:r>
              <a:rPr lang="en-GB" sz="2200" b="1" dirty="0"/>
              <a:t>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V. Immunodeficiency with immune </a:t>
            </a:r>
            <a:r>
              <a:rPr lang="en-GB" b="1" dirty="0" err="1"/>
              <a:t>dysregulation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000" b="1" dirty="0"/>
              <a:t>a/ X-linked </a:t>
            </a:r>
            <a:r>
              <a:rPr lang="en-GB" sz="4000" b="1" dirty="0" err="1"/>
              <a:t>lymphoproliferative</a:t>
            </a:r>
            <a:r>
              <a:rPr lang="en-GB" sz="4000" b="1" dirty="0"/>
              <a:t> syndrome (</a:t>
            </a:r>
            <a:r>
              <a:rPr lang="en-GB" sz="4000" b="1" i="1" dirty="0"/>
              <a:t>XLP</a:t>
            </a:r>
            <a:r>
              <a:rPr lang="en-GB" sz="4000" b="1" dirty="0"/>
              <a:t>)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Abnormal immune response to EBV infection which leads to </a:t>
            </a:r>
            <a:r>
              <a:rPr lang="en-GB" dirty="0" err="1"/>
              <a:t>uncontroled</a:t>
            </a:r>
            <a:r>
              <a:rPr lang="en-GB" dirty="0"/>
              <a:t> </a:t>
            </a:r>
            <a:r>
              <a:rPr lang="en-GB" dirty="0" err="1"/>
              <a:t>lymphoproliferation</a:t>
            </a:r>
            <a:r>
              <a:rPr lang="en-GB" dirty="0"/>
              <a:t> </a:t>
            </a:r>
          </a:p>
          <a:p>
            <a:r>
              <a:rPr lang="en-GB" dirty="0"/>
              <a:t>Disorder of gene localized on X chromosome  - mutation of gene coding protein associated with signal activating molecule of lymphocytes SLAM (SAP) or inhibitor of apoptosis (XIAP) </a:t>
            </a:r>
          </a:p>
          <a:p>
            <a:r>
              <a:rPr lang="en-GB" dirty="0"/>
              <a:t>Development of </a:t>
            </a:r>
            <a:r>
              <a:rPr lang="en-GB" dirty="0" err="1"/>
              <a:t>uncontroled</a:t>
            </a:r>
            <a:r>
              <a:rPr lang="en-GB" dirty="0"/>
              <a:t> </a:t>
            </a:r>
            <a:r>
              <a:rPr lang="en-GB" dirty="0" err="1"/>
              <a:t>lymphoproliferation</a:t>
            </a:r>
            <a:r>
              <a:rPr lang="en-GB" dirty="0"/>
              <a:t> and NK cell disorder</a:t>
            </a:r>
          </a:p>
          <a:p>
            <a:r>
              <a:rPr lang="en-GB" dirty="0"/>
              <a:t>EBV infection with </a:t>
            </a:r>
            <a:r>
              <a:rPr lang="en-GB" dirty="0" err="1"/>
              <a:t>fulminant</a:t>
            </a:r>
            <a:r>
              <a:rPr lang="en-GB" dirty="0"/>
              <a:t> or fatal course leading to liver failure → surviving patients are at risk of B cell lymphoma development, </a:t>
            </a:r>
            <a:r>
              <a:rPr lang="en-GB" dirty="0" err="1"/>
              <a:t>hypogammaglobulinemia</a:t>
            </a:r>
            <a:r>
              <a:rPr lang="en-GB" dirty="0"/>
              <a:t> similar to CVID or </a:t>
            </a:r>
            <a:r>
              <a:rPr lang="en-GB" dirty="0" err="1"/>
              <a:t>aplastic</a:t>
            </a:r>
            <a:r>
              <a:rPr lang="en-GB" dirty="0"/>
              <a:t> </a:t>
            </a:r>
            <a:r>
              <a:rPr lang="en-GB" dirty="0" err="1"/>
              <a:t>anemia</a:t>
            </a:r>
            <a:r>
              <a:rPr lang="en-GB" dirty="0"/>
              <a:t> </a:t>
            </a:r>
          </a:p>
          <a:p>
            <a:r>
              <a:rPr lang="en-GB" dirty="0"/>
              <a:t>Without BMT performed before EBV infection development, XLP is fatal sooner or later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V. Immunodeficiency with immune </a:t>
            </a:r>
            <a:r>
              <a:rPr lang="en-GB" b="1" dirty="0" err="1"/>
              <a:t>dysregulation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300" b="1" dirty="0"/>
              <a:t>b/ Chronic </a:t>
            </a:r>
            <a:r>
              <a:rPr lang="en-GB" sz="3300" b="1" dirty="0" err="1"/>
              <a:t>mucocutaneous</a:t>
            </a:r>
            <a:r>
              <a:rPr lang="en-GB" sz="3300" b="1" dirty="0"/>
              <a:t> </a:t>
            </a:r>
            <a:r>
              <a:rPr lang="en-GB" sz="3300" b="1" dirty="0" err="1"/>
              <a:t>candidiasis</a:t>
            </a:r>
            <a:endParaRPr lang="en-GB" sz="3300" b="1" dirty="0"/>
          </a:p>
          <a:p>
            <a:pPr>
              <a:buNone/>
            </a:pPr>
            <a:endParaRPr lang="en-GB" dirty="0"/>
          </a:p>
          <a:p>
            <a:r>
              <a:rPr lang="en-GB" sz="2100" dirty="0"/>
              <a:t>Primary immunodeficiency manifesting by recurrent infections of mucous membranes and skin caused by </a:t>
            </a:r>
            <a:r>
              <a:rPr lang="en-GB" sz="2100" i="1" dirty="0"/>
              <a:t>Candida</a:t>
            </a:r>
            <a:r>
              <a:rPr lang="en-GB" sz="2100" dirty="0"/>
              <a:t> in consequence of T cell disorder </a:t>
            </a:r>
          </a:p>
          <a:p>
            <a:r>
              <a:rPr lang="en-GB" sz="2100" dirty="0"/>
              <a:t>Sometimes candidiasis combined with alopecia and </a:t>
            </a:r>
            <a:r>
              <a:rPr lang="en-GB" sz="2100" dirty="0" err="1"/>
              <a:t>polyendocrinopathy</a:t>
            </a:r>
            <a:r>
              <a:rPr lang="en-GB" sz="2100" dirty="0"/>
              <a:t>  (</a:t>
            </a:r>
            <a:r>
              <a:rPr lang="en-GB" sz="2100" i="1" dirty="0"/>
              <a:t>APECED = Autoimmune </a:t>
            </a:r>
            <a:r>
              <a:rPr lang="en-GB" sz="2100" i="1" dirty="0" err="1"/>
              <a:t>PolyEndocrinpathy</a:t>
            </a:r>
            <a:r>
              <a:rPr lang="en-GB" sz="2100" i="1" dirty="0"/>
              <a:t>-Candidiasis-Ectodermal Dystrophy</a:t>
            </a:r>
            <a:r>
              <a:rPr lang="en-GB" sz="2100" dirty="0"/>
              <a:t>) </a:t>
            </a:r>
          </a:p>
          <a:p>
            <a:r>
              <a:rPr lang="en-GB" sz="2100" dirty="0"/>
              <a:t>Mutation of genes </a:t>
            </a:r>
            <a:r>
              <a:rPr lang="en-GB" sz="2100" i="1" dirty="0"/>
              <a:t>STAT1</a:t>
            </a:r>
            <a:r>
              <a:rPr lang="en-GB" sz="2100" dirty="0"/>
              <a:t>, </a:t>
            </a:r>
            <a:r>
              <a:rPr lang="en-GB" sz="2100" i="1" dirty="0"/>
              <a:t>IL17RA</a:t>
            </a:r>
            <a:r>
              <a:rPr lang="en-GB" sz="2100" dirty="0"/>
              <a:t> etc. </a:t>
            </a:r>
          </a:p>
          <a:p>
            <a:r>
              <a:rPr lang="en-GB" sz="2100" dirty="0"/>
              <a:t>Treated with </a:t>
            </a:r>
            <a:r>
              <a:rPr lang="en-GB" sz="2100" dirty="0" err="1"/>
              <a:t>antimycotics</a:t>
            </a:r>
            <a:r>
              <a:rPr lang="en-GB" sz="2100" dirty="0"/>
              <a:t>, </a:t>
            </a:r>
            <a:r>
              <a:rPr lang="en-GB" sz="2100" dirty="0" err="1"/>
              <a:t>ev.by</a:t>
            </a:r>
            <a:r>
              <a:rPr lang="en-GB" sz="2100" dirty="0"/>
              <a:t> substitution of lacking hormones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6000" b="1" dirty="0"/>
              <a:t>a</a:t>
            </a:r>
            <a:r>
              <a:rPr lang="en-GB" sz="6000" b="1" dirty="0"/>
              <a:t>/  </a:t>
            </a:r>
            <a:r>
              <a:rPr lang="en-GB" sz="6000" b="1" dirty="0" err="1"/>
              <a:t>HyperIgE</a:t>
            </a:r>
            <a:r>
              <a:rPr lang="en-GB" sz="6000" b="1" dirty="0"/>
              <a:t> syndrome (</a:t>
            </a:r>
            <a:r>
              <a:rPr lang="en-GB" sz="6000" b="1" i="1" dirty="0"/>
              <a:t>HIES</a:t>
            </a:r>
            <a:r>
              <a:rPr lang="en-GB" sz="6000" b="1" dirty="0"/>
              <a:t>, Job’s syndrome)</a:t>
            </a:r>
          </a:p>
          <a:p>
            <a:endParaRPr lang="en-GB" dirty="0"/>
          </a:p>
          <a:p>
            <a:r>
              <a:rPr lang="en-GB" sz="3800" dirty="0"/>
              <a:t>Eczema + combined immunodeficiency manifesting by recurrent abscesses (cold abscesses) + recurrent </a:t>
            </a:r>
            <a:r>
              <a:rPr lang="en-GB" sz="3800" dirty="0" err="1"/>
              <a:t>sinopulmonary</a:t>
            </a:r>
            <a:r>
              <a:rPr lang="en-GB" sz="3800" dirty="0"/>
              <a:t> infections</a:t>
            </a:r>
          </a:p>
          <a:p>
            <a:endParaRPr lang="en-GB" sz="3800" dirty="0"/>
          </a:p>
          <a:p>
            <a:r>
              <a:rPr lang="en-GB" sz="3800" dirty="0"/>
              <a:t>More common AD form caused by mutation of </a:t>
            </a:r>
            <a:r>
              <a:rPr lang="en-GB" sz="3800" i="1" dirty="0"/>
              <a:t>STAT3</a:t>
            </a:r>
            <a:r>
              <a:rPr lang="en-GB" sz="3800" dirty="0"/>
              <a:t>  gene (</a:t>
            </a:r>
            <a:r>
              <a:rPr lang="en-GB" sz="3800" i="1" dirty="0"/>
              <a:t>Signal Transducer and Activator of Transcription 3</a:t>
            </a:r>
            <a:r>
              <a:rPr lang="en-GB" sz="3800" dirty="0"/>
              <a:t>),  less common AR form caused by mutation of </a:t>
            </a:r>
            <a:r>
              <a:rPr lang="en-GB" sz="3800" i="1" dirty="0"/>
              <a:t>DOCK8</a:t>
            </a:r>
            <a:r>
              <a:rPr lang="en-GB" sz="3800" dirty="0"/>
              <a:t> gene (</a:t>
            </a:r>
            <a:r>
              <a:rPr lang="en-GB" sz="3800" i="1" dirty="0"/>
              <a:t>Dedicator Of </a:t>
            </a:r>
            <a:r>
              <a:rPr lang="en-GB" sz="3800" i="1" dirty="0" err="1"/>
              <a:t>CytoKinesis</a:t>
            </a:r>
            <a:r>
              <a:rPr lang="en-GB" sz="3800" i="1" dirty="0"/>
              <a:t> 8</a:t>
            </a:r>
            <a:r>
              <a:rPr lang="en-GB" sz="3800" dirty="0"/>
              <a:t>) </a:t>
            </a:r>
          </a:p>
          <a:p>
            <a:endParaRPr lang="en-GB" sz="3800" dirty="0"/>
          </a:p>
          <a:p>
            <a:pPr>
              <a:buNone/>
            </a:pPr>
            <a:r>
              <a:rPr lang="en-GB" sz="3800" i="1" u="sng" dirty="0"/>
              <a:t>Symptoms: </a:t>
            </a:r>
            <a:r>
              <a:rPr lang="en-GB" sz="3800" dirty="0"/>
              <a:t>onset frequently in infancy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recurrent staphylococcal abscesses of skin, lungs, joints or internal organs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recurrent </a:t>
            </a:r>
            <a:r>
              <a:rPr lang="en-GB" sz="3800" dirty="0" err="1"/>
              <a:t>sinopulmonary</a:t>
            </a:r>
            <a:r>
              <a:rPr lang="en-GB" sz="3800" dirty="0"/>
              <a:t> infections, </a:t>
            </a:r>
            <a:r>
              <a:rPr lang="en-GB" sz="3800" dirty="0" err="1"/>
              <a:t>pneumatocele</a:t>
            </a:r>
            <a:r>
              <a:rPr lang="en-GB" sz="3800" dirty="0"/>
              <a:t>  </a:t>
            </a:r>
          </a:p>
          <a:p>
            <a:pPr>
              <a:buNone/>
            </a:pPr>
            <a:endParaRPr lang="en-GB" sz="3800" dirty="0"/>
          </a:p>
          <a:p>
            <a:pPr>
              <a:buNone/>
            </a:pPr>
            <a:r>
              <a:rPr lang="en-GB" sz="3800" dirty="0"/>
              <a:t>                     severe atopic eczema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in AD form:  skeletal disorders (facial </a:t>
            </a:r>
            <a:r>
              <a:rPr lang="en-GB" sz="3800" dirty="0" err="1"/>
              <a:t>asym</a:t>
            </a:r>
            <a:r>
              <a:rPr lang="cs-CZ" sz="3800" dirty="0"/>
              <a:t>m</a:t>
            </a:r>
            <a:r>
              <a:rPr lang="en-GB" sz="3800" dirty="0" err="1"/>
              <a:t>etry</a:t>
            </a:r>
            <a:r>
              <a:rPr lang="en-GB" sz="3800" dirty="0"/>
              <a:t>, prominent forehead, broad nasal </a:t>
            </a:r>
          </a:p>
          <a:p>
            <a:pPr>
              <a:buNone/>
            </a:pPr>
            <a:r>
              <a:rPr lang="en-GB" sz="3800" dirty="0"/>
              <a:t>                     bridge, spontaneous bone fractures, </a:t>
            </a:r>
            <a:r>
              <a:rPr lang="en-GB" sz="3800" dirty="0" err="1"/>
              <a:t>osteopenia</a:t>
            </a:r>
            <a:r>
              <a:rPr lang="en-GB" sz="3800" dirty="0"/>
              <a:t>), delayed dental </a:t>
            </a:r>
            <a:r>
              <a:rPr lang="en-GB" sz="3800" dirty="0" err="1"/>
              <a:t>erruption</a:t>
            </a:r>
            <a:endParaRPr lang="en-GB" sz="3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Typical facial features in HIES</a:t>
            </a:r>
          </a:p>
        </p:txBody>
      </p:sp>
      <p:pic>
        <p:nvPicPr>
          <p:cNvPr id="20482" name="Picture 2" descr="G:\Elektronická skripta\Imunodeficience\HyperIgE sy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263546"/>
            <a:ext cx="3312368" cy="5088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400" b="1" dirty="0"/>
              <a:t>a/  </a:t>
            </a:r>
            <a:r>
              <a:rPr lang="en-GB" sz="3400" b="1" dirty="0" err="1"/>
              <a:t>HyperIgE</a:t>
            </a:r>
            <a:r>
              <a:rPr lang="en-GB" sz="3400" b="1" dirty="0"/>
              <a:t> syndrome (</a:t>
            </a:r>
            <a:r>
              <a:rPr lang="en-GB" sz="3400" b="1" i="1" dirty="0"/>
              <a:t>HIES</a:t>
            </a:r>
            <a:r>
              <a:rPr lang="en-GB" sz="3400" b="1" dirty="0"/>
              <a:t>, Job’s syndrome)</a:t>
            </a:r>
          </a:p>
          <a:p>
            <a:endParaRPr lang="en-GB" dirty="0"/>
          </a:p>
          <a:p>
            <a:pPr>
              <a:buNone/>
            </a:pPr>
            <a:r>
              <a:rPr lang="en-GB" sz="2600" i="1" u="sng" dirty="0"/>
              <a:t>Symptoms:  </a:t>
            </a:r>
            <a:r>
              <a:rPr lang="en-GB" sz="2600" dirty="0"/>
              <a:t>in AR form, recurrent viral infections (herpetic), increased </a:t>
            </a:r>
          </a:p>
          <a:p>
            <a:pPr>
              <a:buNone/>
            </a:pPr>
            <a:r>
              <a:rPr lang="en-GB" sz="2600" dirty="0"/>
              <a:t>                     frequency of autoimmune or allergic diseases, skeletal </a:t>
            </a:r>
          </a:p>
          <a:p>
            <a:pPr>
              <a:buNone/>
            </a:pPr>
            <a:r>
              <a:rPr lang="en-GB" sz="2600" dirty="0"/>
              <a:t>                     disorders often absent  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i="1" u="sng" dirty="0"/>
              <a:t>Dg: </a:t>
            </a:r>
            <a:r>
              <a:rPr lang="en-GB" sz="2600" dirty="0"/>
              <a:t>clinical features </a:t>
            </a:r>
          </a:p>
          <a:p>
            <a:pPr>
              <a:buNone/>
            </a:pPr>
            <a:r>
              <a:rPr lang="en-GB" sz="2600" dirty="0"/>
              <a:t>        enormously increased level of serum </a:t>
            </a:r>
            <a:r>
              <a:rPr lang="en-GB" sz="2600" dirty="0" err="1"/>
              <a:t>IgE</a:t>
            </a:r>
            <a:r>
              <a:rPr lang="en-GB" sz="2600" dirty="0"/>
              <a:t> (˃ 2000 IU/ml) </a:t>
            </a:r>
          </a:p>
          <a:p>
            <a:pPr>
              <a:buNone/>
            </a:pPr>
            <a:r>
              <a:rPr lang="en-GB" sz="2600" dirty="0"/>
              <a:t>        genetic tests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i="1" u="sng" dirty="0" err="1"/>
              <a:t>Th</a:t>
            </a:r>
            <a:r>
              <a:rPr lang="en-GB" sz="2600" i="1" u="sng" dirty="0"/>
              <a:t>: </a:t>
            </a:r>
            <a:r>
              <a:rPr lang="en-GB" sz="2600" dirty="0"/>
              <a:t>prophylaxis with anti-staphylococcal ATB</a:t>
            </a:r>
          </a:p>
          <a:p>
            <a:pPr>
              <a:buNone/>
            </a:pPr>
            <a:r>
              <a:rPr lang="en-GB" sz="2600" dirty="0"/>
              <a:t>       dermatological therapy of eczema </a:t>
            </a:r>
          </a:p>
          <a:p>
            <a:pPr>
              <a:buNone/>
            </a:pPr>
            <a:r>
              <a:rPr lang="en-GB" sz="2600" dirty="0"/>
              <a:t>       surgical treatment of abscesses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1411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800" b="1" dirty="0"/>
              <a:t>b/ </a:t>
            </a:r>
            <a:r>
              <a:rPr lang="en-GB" sz="3800" b="1" dirty="0" err="1"/>
              <a:t>Wiskott</a:t>
            </a:r>
            <a:r>
              <a:rPr lang="en-GB" sz="3800" b="1" dirty="0"/>
              <a:t>-Aldrich syndrome (</a:t>
            </a:r>
            <a:r>
              <a:rPr lang="en-GB" sz="3800" b="1" i="1" dirty="0"/>
              <a:t>WAS</a:t>
            </a:r>
            <a:r>
              <a:rPr lang="en-GB" sz="3800" b="1" dirty="0"/>
              <a:t>)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X-linked recessive disease </a:t>
            </a:r>
          </a:p>
          <a:p>
            <a:r>
              <a:rPr lang="en-GB" dirty="0"/>
              <a:t>Decreased number of small platelets (</a:t>
            </a:r>
            <a:r>
              <a:rPr lang="en-GB" dirty="0" err="1"/>
              <a:t>microthrombocytopenia</a:t>
            </a:r>
            <a:r>
              <a:rPr lang="en-GB" dirty="0"/>
              <a:t>), eczema and immunodeficiency </a:t>
            </a:r>
          </a:p>
          <a:p>
            <a:r>
              <a:rPr lang="en-GB" dirty="0"/>
              <a:t>Mutation of </a:t>
            </a:r>
            <a:r>
              <a:rPr lang="en-GB" i="1" dirty="0" err="1"/>
              <a:t>WASp</a:t>
            </a:r>
            <a:r>
              <a:rPr lang="en-GB" dirty="0"/>
              <a:t> gene → decreased production of </a:t>
            </a:r>
            <a:r>
              <a:rPr lang="en-GB" dirty="0" err="1"/>
              <a:t>WASp</a:t>
            </a:r>
            <a:r>
              <a:rPr lang="en-GB" dirty="0"/>
              <a:t> protein (</a:t>
            </a:r>
            <a:r>
              <a:rPr lang="en-GB" dirty="0" err="1"/>
              <a:t>exprimed</a:t>
            </a:r>
            <a:r>
              <a:rPr lang="en-GB" dirty="0"/>
              <a:t> on hematopoietic cells, provides dynamic changes of cytoskeleton which are necessary for function of immune cells) </a:t>
            </a:r>
          </a:p>
          <a:p>
            <a:endParaRPr lang="en-GB" dirty="0"/>
          </a:p>
          <a:p>
            <a:pPr>
              <a:buNone/>
            </a:pPr>
            <a:r>
              <a:rPr lang="en-GB" i="1" u="sng" dirty="0"/>
              <a:t>Symptoms:</a:t>
            </a:r>
            <a:r>
              <a:rPr lang="en-GB" dirty="0"/>
              <a:t> combined immunodeficiency: decreased </a:t>
            </a:r>
            <a:r>
              <a:rPr lang="en-GB" dirty="0" err="1"/>
              <a:t>Ig</a:t>
            </a:r>
            <a:r>
              <a:rPr lang="en-GB" dirty="0"/>
              <a:t> levels (↓</a:t>
            </a:r>
            <a:r>
              <a:rPr lang="en-GB" dirty="0" err="1"/>
              <a:t>IgM</a:t>
            </a:r>
            <a:r>
              <a:rPr lang="en-GB" dirty="0"/>
              <a:t>; ↑</a:t>
            </a:r>
            <a:r>
              <a:rPr lang="en-GB" dirty="0" err="1"/>
              <a:t>IgA</a:t>
            </a:r>
            <a:r>
              <a:rPr lang="en-GB" dirty="0"/>
              <a:t> </a:t>
            </a:r>
          </a:p>
          <a:p>
            <a:pPr>
              <a:buNone/>
            </a:pPr>
            <a:r>
              <a:rPr lang="en-GB" dirty="0"/>
              <a:t>                     and </a:t>
            </a:r>
            <a:r>
              <a:rPr lang="en-GB" dirty="0" err="1"/>
              <a:t>IgE</a:t>
            </a:r>
            <a:r>
              <a:rPr lang="en-GB" dirty="0"/>
              <a:t>) + defects of T cell function → recurrent </a:t>
            </a:r>
            <a:r>
              <a:rPr lang="en-GB" dirty="0" err="1"/>
              <a:t>otitis</a:t>
            </a:r>
            <a:r>
              <a:rPr lang="en-GB" dirty="0"/>
              <a:t> and </a:t>
            </a:r>
          </a:p>
          <a:p>
            <a:pPr>
              <a:buNone/>
            </a:pPr>
            <a:r>
              <a:rPr lang="en-GB" dirty="0"/>
              <a:t>                     sinusitis, autoimmune diseases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                 thrombocytopenia → increased bleeding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dirty="0"/>
              <a:t>b/ </a:t>
            </a:r>
            <a:r>
              <a:rPr lang="en-GB" sz="2800" b="1" dirty="0" err="1"/>
              <a:t>Wiskott</a:t>
            </a:r>
            <a:r>
              <a:rPr lang="en-GB" sz="2800" b="1" dirty="0"/>
              <a:t>-Aldrich syndrome (</a:t>
            </a:r>
            <a:r>
              <a:rPr lang="en-GB" sz="2800" b="1" i="1" dirty="0"/>
              <a:t>WAS</a:t>
            </a:r>
            <a:r>
              <a:rPr lang="en-GB" sz="2800" b="1" dirty="0"/>
              <a:t>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2300" i="1" u="sng" dirty="0"/>
              <a:t>Dg: </a:t>
            </a:r>
            <a:r>
              <a:rPr lang="en-GB" sz="2300" dirty="0"/>
              <a:t>clinical symptoms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 proof of decreased expression of </a:t>
            </a:r>
            <a:r>
              <a:rPr lang="en-GB" sz="2300" dirty="0" err="1"/>
              <a:t>WASp</a:t>
            </a:r>
            <a:r>
              <a:rPr lang="en-GB" sz="2300" dirty="0"/>
              <a:t> on leukocytes 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 genetic tests</a:t>
            </a:r>
          </a:p>
          <a:p>
            <a:pPr>
              <a:buNone/>
            </a:pPr>
            <a:endParaRPr lang="en-GB" sz="2300" dirty="0"/>
          </a:p>
          <a:p>
            <a:pPr>
              <a:buNone/>
            </a:pPr>
            <a:r>
              <a:rPr lang="en-GB" sz="2300" i="1" u="sng" dirty="0" err="1"/>
              <a:t>Th</a:t>
            </a:r>
            <a:r>
              <a:rPr lang="en-GB" sz="2300" i="1" u="sng" dirty="0"/>
              <a:t>: </a:t>
            </a:r>
            <a:r>
              <a:rPr lang="en-GB" sz="2300" dirty="0"/>
              <a:t>symptomatic treatment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in case of matched donor BMT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studies of gene therapy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GB" b="1" dirty="0"/>
              <a:t>c/ Ataxia-</a:t>
            </a:r>
            <a:r>
              <a:rPr lang="en-GB" b="1" dirty="0" err="1"/>
              <a:t>teleangiectasia</a:t>
            </a:r>
            <a:endParaRPr lang="en-GB" b="1" dirty="0"/>
          </a:p>
          <a:p>
            <a:pPr>
              <a:lnSpc>
                <a:spcPct val="80000"/>
              </a:lnSpc>
              <a:buNone/>
            </a:pPr>
            <a:endParaRPr lang="en-GB" b="1" dirty="0"/>
          </a:p>
          <a:p>
            <a:pPr>
              <a:lnSpc>
                <a:spcPct val="80000"/>
              </a:lnSpc>
            </a:pPr>
            <a:r>
              <a:rPr lang="en-GB" dirty="0"/>
              <a:t>AR disease – mutation of gene ATR (11q22-q23) →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defect of ATM </a:t>
            </a:r>
            <a:r>
              <a:rPr lang="en-GB" dirty="0" err="1"/>
              <a:t>proteinkinase</a:t>
            </a:r>
            <a:r>
              <a:rPr lang="en-GB" dirty="0"/>
              <a:t> → defective mechanisms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of DNA reparation → increased sensitivity to ionizing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radiation  → ↑susceptibility </a:t>
            </a:r>
            <a:r>
              <a:rPr lang="cs-CZ" dirty="0"/>
              <a:t>to </a:t>
            </a:r>
            <a:r>
              <a:rPr lang="en-GB" dirty="0"/>
              <a:t>develop malignancies</a:t>
            </a:r>
          </a:p>
          <a:p>
            <a:pPr marL="0" indent="0"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i="1" dirty="0"/>
              <a:t>Symptoms:</a:t>
            </a:r>
            <a:r>
              <a:rPr lang="en-GB" dirty="0"/>
              <a:t> ataxia + </a:t>
            </a:r>
            <a:r>
              <a:rPr lang="en-GB" dirty="0" err="1"/>
              <a:t>teleangiectasia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↓</a:t>
            </a:r>
            <a:r>
              <a:rPr lang="en-GB" dirty="0" err="1"/>
              <a:t>IgA+E</a:t>
            </a:r>
            <a:r>
              <a:rPr lang="en-GB" dirty="0"/>
              <a:t> → recurrent </a:t>
            </a:r>
            <a:r>
              <a:rPr lang="en-GB" dirty="0" err="1"/>
              <a:t>sinopulmonary</a:t>
            </a:r>
            <a:r>
              <a:rPr lang="en-GB" dirty="0"/>
              <a:t> infections</a:t>
            </a:r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 </a:t>
            </a:r>
            <a:r>
              <a:rPr lang="en-GB" dirty="0" err="1"/>
              <a:t>hypoplasia</a:t>
            </a:r>
            <a:r>
              <a:rPr lang="en-GB" dirty="0"/>
              <a:t> of thymus a lymph nodes</a:t>
            </a:r>
          </a:p>
          <a:p>
            <a:pPr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i="1" u="sng" dirty="0" err="1"/>
              <a:t>Th</a:t>
            </a:r>
            <a:r>
              <a:rPr lang="en-GB" i="1" u="sng" dirty="0"/>
              <a:t>:</a:t>
            </a:r>
            <a:r>
              <a:rPr lang="en-GB" u="sng" dirty="0"/>
              <a:t> </a:t>
            </a:r>
            <a:r>
              <a:rPr lang="en-GB" dirty="0"/>
              <a:t>symptomatic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Immunoglobulin replacement therapy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/>
              <a:t>Immunoglobulin concentrates are made from human plasma pooled from thousands of donors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Donors are tested for </a:t>
            </a:r>
            <a:r>
              <a:rPr lang="en-GB" sz="2000" dirty="0" err="1"/>
              <a:t>infectio</a:t>
            </a:r>
            <a:r>
              <a:rPr lang="cs-CZ" sz="2000" dirty="0" err="1"/>
              <a:t>us</a:t>
            </a:r>
            <a:r>
              <a:rPr lang="en-GB" sz="2000" dirty="0"/>
              <a:t> diseases (HIV, hepatitis), inactivating procedures to minimize the risk of transmitting infection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 err="1"/>
              <a:t>Ig</a:t>
            </a:r>
            <a:r>
              <a:rPr lang="en-GB" sz="2000" dirty="0"/>
              <a:t> concentrates contain only </a:t>
            </a:r>
            <a:r>
              <a:rPr lang="en-GB" sz="2000" dirty="0" err="1"/>
              <a:t>IgG</a:t>
            </a:r>
            <a:r>
              <a:rPr lang="en-GB" sz="2000" dirty="0"/>
              <a:t>, content of </a:t>
            </a:r>
            <a:r>
              <a:rPr lang="en-GB" sz="2000" dirty="0" err="1"/>
              <a:t>IgA</a:t>
            </a:r>
            <a:r>
              <a:rPr lang="en-GB" sz="2000" dirty="0"/>
              <a:t> is minimal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 err="1"/>
              <a:t>Preparates</a:t>
            </a:r>
            <a:r>
              <a:rPr lang="en-GB" sz="2000" dirty="0"/>
              <a:t> for </a:t>
            </a:r>
            <a:r>
              <a:rPr lang="en-GB" sz="2000" dirty="0" err="1"/>
              <a:t>i.v</a:t>
            </a:r>
            <a:r>
              <a:rPr lang="en-GB" sz="2000" dirty="0"/>
              <a:t>. (</a:t>
            </a:r>
            <a:r>
              <a:rPr lang="en-GB" sz="2000" dirty="0" err="1"/>
              <a:t>Gammagard</a:t>
            </a:r>
            <a:r>
              <a:rPr lang="en-GB" sz="2000" dirty="0"/>
              <a:t>, </a:t>
            </a:r>
            <a:r>
              <a:rPr lang="en-GB" sz="2000" dirty="0" err="1"/>
              <a:t>Octagam</a:t>
            </a:r>
            <a:r>
              <a:rPr lang="en-GB" sz="2000" dirty="0"/>
              <a:t>) or </a:t>
            </a:r>
            <a:r>
              <a:rPr lang="en-GB" sz="2000" dirty="0" err="1"/>
              <a:t>s.c</a:t>
            </a:r>
            <a:r>
              <a:rPr lang="en-GB" sz="2000" dirty="0"/>
              <a:t>. administration (</a:t>
            </a:r>
            <a:r>
              <a:rPr lang="en-GB" sz="2000" dirty="0" err="1"/>
              <a:t>Subcuvia</a:t>
            </a:r>
            <a:r>
              <a:rPr lang="en-GB" sz="2000" dirty="0"/>
              <a:t>, </a:t>
            </a:r>
            <a:r>
              <a:rPr lang="en-GB" sz="2000" dirty="0" err="1"/>
              <a:t>Gammanorm</a:t>
            </a:r>
            <a:r>
              <a:rPr lang="en-GB" sz="2000" dirty="0"/>
              <a:t>) 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Indications for </a:t>
            </a:r>
            <a:r>
              <a:rPr lang="en-GB" sz="3600" b="1" dirty="0" err="1"/>
              <a:t>Ig</a:t>
            </a:r>
            <a:r>
              <a:rPr lang="en-GB" sz="3600" b="1" dirty="0"/>
              <a:t> replacement therapy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dirty="0"/>
              <a:t>Primary antibody deficiencies (IVIG) – life-long in XLA or CVID, transitory in combined </a:t>
            </a:r>
            <a:r>
              <a:rPr lang="en-GB" sz="2000" dirty="0" err="1"/>
              <a:t>immunodeficiencies</a:t>
            </a:r>
            <a:r>
              <a:rPr lang="en-GB" sz="2000" dirty="0"/>
              <a:t> (SCID)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IgG subclasses or specific Ig deficiency is sometimes also indication 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Secondary antibody deficiencies – typically B cell </a:t>
            </a:r>
            <a:r>
              <a:rPr lang="en-GB" sz="2000" dirty="0" err="1"/>
              <a:t>leukemia</a:t>
            </a:r>
            <a:r>
              <a:rPr lang="en-GB" sz="2000" dirty="0"/>
              <a:t>, </a:t>
            </a:r>
            <a:r>
              <a:rPr lang="en-GB" sz="2000" dirty="0" err="1"/>
              <a:t>lym</a:t>
            </a:r>
            <a:r>
              <a:rPr lang="cs-CZ" sz="2000" dirty="0" err="1"/>
              <a:t>ph</a:t>
            </a:r>
            <a:r>
              <a:rPr lang="en-GB" sz="2000" dirty="0"/>
              <a:t>oms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077200" cy="706437"/>
          </a:xfrm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Typical age for immunodeficiency manifestation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1535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200" b="1" u="sng" dirty="0"/>
              <a:t>Early infancy </a:t>
            </a:r>
            <a:r>
              <a:rPr lang="en-GB" sz="2200" dirty="0"/>
              <a:t>-  severe combined primary </a:t>
            </a:r>
            <a:r>
              <a:rPr lang="en-GB" sz="2200" dirty="0" err="1"/>
              <a:t>immunodeficiencies</a:t>
            </a:r>
            <a:endParaRPr lang="en-GB" sz="2200" dirty="0"/>
          </a:p>
          <a:p>
            <a:pPr eaLnBrk="1" hangingPunct="1"/>
            <a:r>
              <a:rPr lang="en-GB" sz="2200" b="1" u="sng" dirty="0"/>
              <a:t>6 months – 2 years </a:t>
            </a:r>
            <a:r>
              <a:rPr lang="en-GB" sz="2200" dirty="0"/>
              <a:t>– severe hereditary antibody deficiencies</a:t>
            </a:r>
          </a:p>
          <a:p>
            <a:pPr eaLnBrk="1" hangingPunct="1"/>
            <a:r>
              <a:rPr lang="en-GB" sz="2200" b="1" u="sng" dirty="0"/>
              <a:t>3 - 5 years </a:t>
            </a:r>
            <a:r>
              <a:rPr lang="en-GB" sz="2200" dirty="0"/>
              <a:t>– transitory or selective antibody deficiencies,</a:t>
            </a:r>
          </a:p>
          <a:p>
            <a:pPr eaLnBrk="1" hangingPunct="1">
              <a:buFontTx/>
              <a:buNone/>
            </a:pPr>
            <a:r>
              <a:rPr lang="en-GB" sz="2200" dirty="0"/>
              <a:t>                            secondary </a:t>
            </a:r>
            <a:r>
              <a:rPr lang="en-GB" sz="2200" dirty="0" err="1"/>
              <a:t>immunodeficiencies</a:t>
            </a:r>
            <a:endParaRPr lang="en-GB" sz="2200" dirty="0"/>
          </a:p>
          <a:p>
            <a:pPr eaLnBrk="1" hangingPunct="1"/>
            <a:r>
              <a:rPr lang="en-GB" sz="2200" b="1" u="sng" dirty="0"/>
              <a:t>15 – 20 years </a:t>
            </a:r>
            <a:r>
              <a:rPr lang="en-GB" sz="2200" dirty="0"/>
              <a:t>– hormonal instability, thymus involution, lifestyle  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   changes,  some typical infections (EBV), first symptoms             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   of CVID</a:t>
            </a:r>
          </a:p>
          <a:p>
            <a:pPr eaLnBrk="1" hangingPunct="1"/>
            <a:r>
              <a:rPr lang="en-GB" sz="2200" b="1" u="sng" dirty="0" err="1"/>
              <a:t>Middleage</a:t>
            </a:r>
            <a:r>
              <a:rPr lang="en-GB" sz="2200" b="1" u="sng" dirty="0"/>
              <a:t> </a:t>
            </a:r>
            <a:r>
              <a:rPr lang="en-GB" sz="2200" dirty="0"/>
              <a:t>– excessive workload, stress, CVID, autoimmune disease, 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malignancies</a:t>
            </a:r>
          </a:p>
          <a:p>
            <a:pPr eaLnBrk="1" hangingPunct="1"/>
            <a:r>
              <a:rPr lang="en-GB" sz="2200" b="1" u="sng" dirty="0"/>
              <a:t>Advanced/old age </a:t>
            </a:r>
            <a:r>
              <a:rPr lang="en-GB" sz="2200" dirty="0"/>
              <a:t>– rather symptoms of secondary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             </a:t>
            </a:r>
            <a:r>
              <a:rPr lang="en-GB" sz="2200" dirty="0" err="1"/>
              <a:t>immunodeficiencies</a:t>
            </a:r>
            <a:r>
              <a:rPr lang="en-GB" sz="2200" b="1" dirty="0"/>
              <a:t>    </a:t>
            </a:r>
          </a:p>
          <a:p>
            <a:pPr eaLnBrk="1" hangingPunct="1"/>
            <a:endParaRPr lang="cs-CZ" sz="20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Dosage of </a:t>
            </a:r>
            <a:r>
              <a:rPr lang="en-GB" sz="3600" b="1" dirty="0" err="1"/>
              <a:t>Ig</a:t>
            </a:r>
            <a:r>
              <a:rPr lang="en-GB" sz="3600" b="1" dirty="0"/>
              <a:t> concentrates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dirty="0" err="1"/>
              <a:t>Agammaglobulinemia</a:t>
            </a:r>
            <a:r>
              <a:rPr lang="en-GB" sz="2000" dirty="0"/>
              <a:t> – </a:t>
            </a:r>
            <a:r>
              <a:rPr lang="en-GB" sz="2000" dirty="0" err="1"/>
              <a:t>i.v</a:t>
            </a:r>
            <a:r>
              <a:rPr lang="en-GB" sz="2000" dirty="0"/>
              <a:t>. </a:t>
            </a:r>
            <a:r>
              <a:rPr lang="en-GB" sz="2000" dirty="0" err="1"/>
              <a:t>imunoglobulins</a:t>
            </a:r>
            <a:r>
              <a:rPr lang="en-GB" sz="2000" dirty="0"/>
              <a:t> 400-600 mg/kg/month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 Regular administration in day-care centres every 3 or 4 weeks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Last years, „home therapy“ is frequently used - administration of </a:t>
            </a:r>
            <a:r>
              <a:rPr lang="en-GB" sz="2000" b="1" dirty="0"/>
              <a:t>subcutaneous </a:t>
            </a:r>
            <a:r>
              <a:rPr lang="en-GB" sz="2000" b="1" dirty="0" err="1"/>
              <a:t>Ig</a:t>
            </a:r>
            <a:r>
              <a:rPr lang="en-GB" sz="2000" b="1" dirty="0"/>
              <a:t> </a:t>
            </a:r>
            <a:r>
              <a:rPr lang="en-GB" sz="2000" dirty="0"/>
              <a:t>by infusion pump (</a:t>
            </a:r>
            <a:r>
              <a:rPr lang="en-GB" sz="2000" dirty="0" err="1"/>
              <a:t>cca</a:t>
            </a:r>
            <a:r>
              <a:rPr lang="en-GB" sz="2000" dirty="0"/>
              <a:t> every 5 to 7 days, more comfortable for patient, less adverse effects)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Administration of subcutaneous </a:t>
            </a:r>
            <a:r>
              <a:rPr lang="en-GB" b="1" dirty="0" err="1"/>
              <a:t>Ig</a:t>
            </a:r>
            <a:r>
              <a:rPr lang="en-GB" b="1" dirty="0"/>
              <a:t> by infusion pump</a:t>
            </a:r>
          </a:p>
        </p:txBody>
      </p:sp>
      <p:pic>
        <p:nvPicPr>
          <p:cNvPr id="21506" name="Picture 2" descr="G:\Elektronická skripta\Imunodeficience\SC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1003"/>
            <a:ext cx="5331296" cy="4238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Adverse effects of the treatment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000" dirty="0"/>
          </a:p>
          <a:p>
            <a:pPr eaLnBrk="1" hangingPunct="1"/>
            <a:r>
              <a:rPr lang="en-GB" sz="2000" dirty="0"/>
              <a:t>Allergic reactions, anaphylaxis  </a:t>
            </a:r>
          </a:p>
          <a:p>
            <a:pPr eaLnBrk="1" hangingPunct="1"/>
            <a:r>
              <a:rPr lang="en-GB" sz="2000" dirty="0"/>
              <a:t>In less severe reactions (shivers, headache), slowing down the infusion is usually sufficient </a:t>
            </a:r>
          </a:p>
          <a:p>
            <a:pPr eaLnBrk="1" hangingPunct="1"/>
            <a:r>
              <a:rPr lang="en-GB" sz="2000" dirty="0"/>
              <a:t>Sometimes, premedication with intravenous corticosteroids is necessary</a:t>
            </a:r>
          </a:p>
          <a:p>
            <a:pPr eaLnBrk="1" hangingPunct="1"/>
            <a:r>
              <a:rPr lang="en-GB" sz="2000" dirty="0"/>
              <a:t>Change of </a:t>
            </a:r>
            <a:r>
              <a:rPr lang="en-GB" sz="2000" dirty="0" err="1"/>
              <a:t>preparate</a:t>
            </a:r>
            <a:r>
              <a:rPr lang="en-GB" sz="2000" dirty="0"/>
              <a:t> (lower content of </a:t>
            </a:r>
            <a:r>
              <a:rPr lang="en-GB" sz="2000" dirty="0" err="1"/>
              <a:t>IgA</a:t>
            </a:r>
            <a:r>
              <a:rPr lang="en-GB" sz="2000" dirty="0"/>
              <a:t>)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16832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cs-CZ" sz="4800" b="1" dirty="0" err="1"/>
              <a:t>Second</a:t>
            </a:r>
            <a:r>
              <a:rPr lang="en-GB" sz="4800" b="1" dirty="0" err="1"/>
              <a:t>ary</a:t>
            </a:r>
            <a:r>
              <a:rPr lang="en-GB" sz="4800" b="1" dirty="0"/>
              <a:t> </a:t>
            </a:r>
            <a:r>
              <a:rPr lang="en-GB" sz="4800" b="1" dirty="0" err="1"/>
              <a:t>immunodeficiencies</a:t>
            </a:r>
            <a:endParaRPr lang="en-GB" sz="4800" b="1" dirty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229600" cy="633412"/>
          </a:xfrm>
        </p:spPr>
        <p:txBody>
          <a:bodyPr/>
          <a:lstStyle/>
          <a:p>
            <a:pPr algn="l" eaLnBrk="1" hangingPunct="1"/>
            <a:r>
              <a:rPr lang="en-US" sz="3200" b="1" smtClean="0"/>
              <a:t>Secondary immunodeficiencies</a:t>
            </a:r>
            <a:endParaRPr lang="cs-CZ" sz="32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18487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Acute and chronic viral infections </a:t>
            </a:r>
            <a:r>
              <a:rPr lang="cs-CZ" sz="2000" smtClean="0"/>
              <a:t>– </a:t>
            </a:r>
            <a:r>
              <a:rPr lang="en-US" sz="2000" smtClean="0"/>
              <a:t>infectious mononucleosis</a:t>
            </a:r>
            <a:r>
              <a:rPr lang="cs-CZ" sz="2000" smtClean="0"/>
              <a:t>, </a:t>
            </a:r>
            <a:r>
              <a:rPr lang="en-US" sz="2000" smtClean="0"/>
              <a:t>influenza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Metabolic </a:t>
            </a:r>
            <a:r>
              <a:rPr lang="en-US" sz="2000" b="1" smtClean="0"/>
              <a:t>disorders</a:t>
            </a:r>
            <a:r>
              <a:rPr lang="cs-CZ" sz="2000" b="1" smtClean="0"/>
              <a:t> </a:t>
            </a:r>
            <a:r>
              <a:rPr lang="cs-CZ" sz="2000" smtClean="0"/>
              <a:t>– diabetes mellitus, ur</a:t>
            </a:r>
            <a:r>
              <a:rPr lang="en-US" sz="2000" smtClean="0"/>
              <a:t>e</a:t>
            </a:r>
            <a:r>
              <a:rPr lang="cs-CZ" sz="2000" smtClean="0"/>
              <a:t>mi</a:t>
            </a:r>
            <a:r>
              <a:rPr lang="en-US" sz="2000" smtClean="0"/>
              <a:t>a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Autoim</a:t>
            </a:r>
            <a:r>
              <a:rPr lang="en-US" sz="2000" b="1" smtClean="0"/>
              <a:t>m</a:t>
            </a:r>
            <a:r>
              <a:rPr lang="cs-CZ" sz="2000" b="1" smtClean="0"/>
              <a:t>un</a:t>
            </a:r>
            <a:r>
              <a:rPr lang="en-US" sz="2000" b="1" smtClean="0"/>
              <a:t>e diseases</a:t>
            </a:r>
            <a:r>
              <a:rPr lang="cs-CZ" sz="2000" b="1" smtClean="0"/>
              <a:t> </a:t>
            </a:r>
            <a:r>
              <a:rPr lang="cs-CZ" sz="2000" smtClean="0"/>
              <a:t>– </a:t>
            </a:r>
            <a:r>
              <a:rPr lang="en-US" sz="2000" smtClean="0"/>
              <a:t>autoantibodies against immunocompetent cells (neutrophils, lymphocytes); autoimmune phenomena also after administration</a:t>
            </a:r>
            <a:r>
              <a:rPr lang="cs-CZ" sz="2000" smtClean="0"/>
              <a:t> </a:t>
            </a:r>
            <a:r>
              <a:rPr lang="en-US" sz="2000" smtClean="0"/>
              <a:t>of certain drugs (e.g. oxacilin, quinidine)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Allergic diseases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Chronic</a:t>
            </a:r>
            <a:r>
              <a:rPr lang="en-US" sz="2000" b="1" smtClean="0"/>
              <a:t> </a:t>
            </a:r>
            <a:r>
              <a:rPr lang="cs-CZ" sz="2000" b="1" smtClean="0"/>
              <a:t>GIT </a:t>
            </a:r>
            <a:r>
              <a:rPr lang="en-US" sz="2000" b="1" smtClean="0"/>
              <a:t>diseases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Malign</a:t>
            </a:r>
            <a:r>
              <a:rPr lang="en-US" sz="2000" b="1" smtClean="0"/>
              <a:t>ant diseases</a:t>
            </a:r>
            <a:r>
              <a:rPr lang="cs-CZ" sz="2000" b="1" smtClean="0"/>
              <a:t> </a:t>
            </a:r>
            <a:r>
              <a:rPr lang="en-US" sz="2000" smtClean="0"/>
              <a:t>(leukemia)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Hypersplenism/asplenia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Burn</a:t>
            </a:r>
            <a:r>
              <a:rPr lang="cs-CZ" sz="2000" b="1" smtClean="0"/>
              <a:t>, </a:t>
            </a:r>
            <a:r>
              <a:rPr lang="en-US" sz="2000" b="1" smtClean="0"/>
              <a:t>postoperative status</a:t>
            </a:r>
            <a:r>
              <a:rPr lang="cs-CZ" sz="2000" b="1" smtClean="0"/>
              <a:t>, </a:t>
            </a:r>
            <a:r>
              <a:rPr lang="en-US" sz="2000" b="1" smtClean="0"/>
              <a:t>injuries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Severe nutritional disorders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Chronic infections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Ionizing radiation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Drug induced immunodeficiencies</a:t>
            </a:r>
            <a:r>
              <a:rPr lang="cs-CZ" sz="2000" b="1" smtClean="0"/>
              <a:t> </a:t>
            </a:r>
            <a:r>
              <a:rPr lang="cs-CZ" sz="2000" smtClean="0"/>
              <a:t>(chemotherapy)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Im</a:t>
            </a:r>
            <a:r>
              <a:rPr lang="en-US" sz="2000" b="1" smtClean="0"/>
              <a:t>m</a:t>
            </a:r>
            <a:r>
              <a:rPr lang="cs-CZ" sz="2000" b="1" smtClean="0"/>
              <a:t>unosupre</a:t>
            </a:r>
            <a:r>
              <a:rPr lang="en-US" sz="2000" b="1" smtClean="0"/>
              <a:t>ssion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Chronic stress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Chronic expo</a:t>
            </a:r>
            <a:r>
              <a:rPr lang="en-US" sz="2000" b="1" smtClean="0"/>
              <a:t>sure</a:t>
            </a:r>
            <a:r>
              <a:rPr lang="cs-CZ" sz="2000" b="1" smtClean="0"/>
              <a:t> </a:t>
            </a:r>
            <a:r>
              <a:rPr lang="en-US" sz="2000" b="1" smtClean="0"/>
              <a:t>to harmful</a:t>
            </a:r>
            <a:r>
              <a:rPr lang="cs-CZ" sz="2000" b="1" smtClean="0"/>
              <a:t> </a:t>
            </a:r>
            <a:r>
              <a:rPr lang="en-US" sz="2000" b="1" smtClean="0"/>
              <a:t>chemical substances</a:t>
            </a:r>
            <a:endParaRPr 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 smtClean="0"/>
              <a:t>Secondary immunodeficiencies</a:t>
            </a:r>
            <a:endParaRPr lang="cs-CZ" sz="28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i="1" dirty="0" err="1" smtClean="0"/>
              <a:t>Splenectomy</a:t>
            </a:r>
            <a:r>
              <a:rPr lang="cs-CZ" sz="2000" b="1" i="1" dirty="0" smtClean="0"/>
              <a:t> </a:t>
            </a:r>
            <a:r>
              <a:rPr lang="cs-CZ" sz="2000" b="1" dirty="0" smtClean="0"/>
              <a:t>– </a:t>
            </a:r>
            <a:r>
              <a:rPr lang="en-US" sz="2000" dirty="0" smtClean="0"/>
              <a:t>deficiency in generation of antibodies against encapsulated microorganisms</a:t>
            </a:r>
            <a:r>
              <a:rPr lang="cs-CZ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Pneumococci</a:t>
            </a:r>
            <a:r>
              <a:rPr lang="cs-CZ" sz="2000" dirty="0" smtClean="0"/>
              <a:t>, </a:t>
            </a:r>
            <a:r>
              <a:rPr lang="cs-CZ" sz="2000" dirty="0" err="1" smtClean="0"/>
              <a:t>Neisseria</a:t>
            </a:r>
            <a:r>
              <a:rPr lang="en-US" sz="2000" dirty="0" smtClean="0"/>
              <a:t>)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i="1" dirty="0" smtClean="0"/>
              <a:t>A loss of </a:t>
            </a:r>
            <a:r>
              <a:rPr lang="en-US" sz="2000" b="1" i="1" dirty="0" err="1" smtClean="0"/>
              <a:t>immunoglobulins</a:t>
            </a:r>
            <a:r>
              <a:rPr lang="en-US" sz="2000" b="1" i="1" dirty="0" smtClean="0"/>
              <a:t> </a:t>
            </a:r>
            <a:r>
              <a:rPr lang="cs-CZ" sz="2000" dirty="0" smtClean="0"/>
              <a:t>– </a:t>
            </a:r>
            <a:r>
              <a:rPr lang="cs-CZ" sz="2000" dirty="0" err="1" smtClean="0"/>
              <a:t>nephrotic</a:t>
            </a:r>
            <a:r>
              <a:rPr lang="cs-CZ" sz="2000" dirty="0" smtClean="0"/>
              <a:t> syndrom</a:t>
            </a:r>
            <a:r>
              <a:rPr lang="en-US" sz="2000" dirty="0" smtClean="0"/>
              <a:t>e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dirty="0" smtClean="0"/>
              <a:t>                                                    </a:t>
            </a:r>
            <a:r>
              <a:rPr lang="cs-CZ" sz="2000" dirty="0" smtClean="0"/>
              <a:t>    </a:t>
            </a:r>
            <a:r>
              <a:rPr lang="cs-CZ" sz="2000" dirty="0" smtClean="0"/>
              <a:t>- </a:t>
            </a:r>
            <a:r>
              <a:rPr lang="cs-CZ" sz="2000" dirty="0" err="1" smtClean="0"/>
              <a:t>lym</a:t>
            </a:r>
            <a:r>
              <a:rPr lang="en-US" sz="2000" dirty="0" smtClean="0"/>
              <a:t>ph</a:t>
            </a:r>
            <a:r>
              <a:rPr lang="cs-CZ" sz="2000" dirty="0" err="1" smtClean="0"/>
              <a:t>angie</a:t>
            </a:r>
            <a:r>
              <a:rPr lang="en-US" sz="2000" dirty="0" smtClean="0"/>
              <a:t>c</a:t>
            </a:r>
            <a:r>
              <a:rPr lang="cs-CZ" sz="2000" dirty="0" smtClean="0"/>
              <a:t>ta</a:t>
            </a:r>
            <a:r>
              <a:rPr lang="en-US" sz="2000" dirty="0" err="1" smtClean="0"/>
              <a:t>sies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</a:pPr>
            <a:r>
              <a:rPr lang="cs-CZ" sz="2000" b="1" i="1" dirty="0" err="1" smtClean="0"/>
              <a:t>Lym</a:t>
            </a:r>
            <a:r>
              <a:rPr lang="en-US" sz="2000" b="1" i="1" dirty="0" err="1" smtClean="0"/>
              <a:t>phomas</a:t>
            </a:r>
            <a:r>
              <a:rPr lang="cs-CZ" sz="2000" b="1" i="1" dirty="0" smtClean="0"/>
              <a:t>, myelom</a:t>
            </a:r>
            <a:r>
              <a:rPr lang="en-US" sz="2000" b="1" i="1" dirty="0" smtClean="0"/>
              <a:t>as</a:t>
            </a:r>
            <a:r>
              <a:rPr lang="cs-CZ" sz="2000" b="1" i="1" dirty="0" smtClean="0"/>
              <a:t>, CLL</a:t>
            </a:r>
          </a:p>
          <a:p>
            <a:pPr eaLnBrk="1" hangingPunct="1">
              <a:lnSpc>
                <a:spcPct val="90000"/>
              </a:lnSpc>
            </a:pPr>
            <a:endParaRPr lang="cs-CZ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Caused by Retrovirus </a:t>
            </a:r>
            <a:r>
              <a:rPr lang="en-US" altLang="cs-CZ" sz="2200" b="1" dirty="0"/>
              <a:t>HIV 1</a:t>
            </a:r>
            <a:r>
              <a:rPr lang="en-US" altLang="cs-CZ" sz="2200" dirty="0"/>
              <a:t> or </a:t>
            </a:r>
            <a:r>
              <a:rPr lang="en-US" altLang="cs-CZ" sz="2200" b="1" dirty="0"/>
              <a:t>HIV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Current incidence </a:t>
            </a:r>
            <a:r>
              <a:rPr lang="cs-CZ" altLang="cs-CZ" sz="2200" dirty="0" smtClean="0"/>
              <a:t>37</a:t>
            </a:r>
            <a:r>
              <a:rPr lang="en-US" altLang="cs-CZ" sz="2200" dirty="0" smtClean="0"/>
              <a:t> </a:t>
            </a:r>
            <a:r>
              <a:rPr lang="en-US" altLang="cs-CZ" sz="2200" dirty="0" err="1"/>
              <a:t>mil.people</a:t>
            </a:r>
            <a:r>
              <a:rPr lang="en-US" altLang="cs-CZ" sz="2200" dirty="0"/>
              <a:t>, predominantly in central Africa, </a:t>
            </a:r>
            <a:r>
              <a:rPr lang="cs-CZ" altLang="cs-CZ" sz="2200" dirty="0" smtClean="0"/>
              <a:t>2</a:t>
            </a:r>
            <a:r>
              <a:rPr lang="en-US" altLang="cs-CZ" sz="2200" dirty="0" smtClean="0"/>
              <a:t>mil</a:t>
            </a:r>
            <a:r>
              <a:rPr lang="en-US" altLang="cs-CZ" sz="2200" dirty="0"/>
              <a:t>. of new infections per year, </a:t>
            </a:r>
            <a:r>
              <a:rPr lang="cs-CZ" altLang="cs-CZ" sz="2200" dirty="0" smtClean="0"/>
              <a:t>1.2</a:t>
            </a:r>
            <a:r>
              <a:rPr lang="en-US" altLang="cs-CZ" sz="2200" dirty="0" smtClean="0"/>
              <a:t> </a:t>
            </a:r>
            <a:r>
              <a:rPr lang="en-US" altLang="cs-CZ" sz="2200" dirty="0"/>
              <a:t>mil. deaths per year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CZ:10/14 - HIV+ 2330,  AIDS 423, deaths 310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has a tropism for cells bearing </a:t>
            </a:r>
            <a:r>
              <a:rPr lang="en-US" altLang="cs-CZ" sz="2200" b="1" dirty="0"/>
              <a:t>CD4 (CD4+ T helper cells)</a:t>
            </a:r>
            <a:r>
              <a:rPr lang="en-US" altLang="cs-CZ" sz="2200" dirty="0"/>
              <a:t>; also affects macrophages and CNS cells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uses for </a:t>
            </a:r>
            <a:r>
              <a:rPr lang="en-US" altLang="cs-CZ" sz="2200" dirty="0" smtClean="0"/>
              <a:t>e</a:t>
            </a:r>
            <a:r>
              <a:rPr lang="cs-CZ" altLang="cs-CZ" sz="2200" dirty="0" smtClean="0"/>
              <a:t>n</a:t>
            </a:r>
            <a:r>
              <a:rPr lang="en-US" altLang="cs-CZ" sz="2200" dirty="0" smtClean="0"/>
              <a:t>t</a:t>
            </a:r>
            <a:r>
              <a:rPr lang="cs-CZ" altLang="cs-CZ" sz="2200" dirty="0" smtClean="0"/>
              <a:t>e</a:t>
            </a:r>
            <a:r>
              <a:rPr lang="en-US" altLang="cs-CZ" sz="2200" dirty="0" smtClean="0"/>
              <a:t>r</a:t>
            </a:r>
            <a:r>
              <a:rPr lang="cs-CZ" altLang="cs-CZ" sz="2200" dirty="0" smtClean="0"/>
              <a:t>ing</a:t>
            </a:r>
            <a:r>
              <a:rPr lang="en-US" altLang="cs-CZ" sz="2200" dirty="0" smtClean="0"/>
              <a:t> </a:t>
            </a:r>
            <a:r>
              <a:rPr lang="en-US" altLang="cs-CZ" sz="2200" dirty="0"/>
              <a:t>into cells CD4 receptor and some chemokine molecules (CCR5 and CXCR4)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Viral genome transcribes into human DNA by using </a:t>
            </a:r>
            <a:r>
              <a:rPr lang="en-US" altLang="cs-CZ" sz="2200" b="1" dirty="0"/>
              <a:t>reverse transcriptase</a:t>
            </a:r>
            <a:r>
              <a:rPr lang="en-US" altLang="cs-CZ" sz="2200" dirty="0"/>
              <a:t> and infected cell provides viral replication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b="1" u="sng" dirty="0"/>
              <a:t>Transmission:</a:t>
            </a:r>
            <a:r>
              <a:rPr lang="en-US" altLang="cs-CZ" sz="2200" b="1" dirty="0"/>
              <a:t> </a:t>
            </a:r>
            <a:r>
              <a:rPr lang="en-US" altLang="cs-CZ" sz="2200" dirty="0"/>
              <a:t>sexual contact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200" dirty="0"/>
              <a:t>                              body fluids (blood and blood products)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200" dirty="0"/>
              <a:t>                              mother-to-child (prenatal, delivery, </a:t>
            </a:r>
            <a:r>
              <a:rPr lang="en-US" altLang="cs-CZ" sz="2200" dirty="0" err="1" smtClean="0"/>
              <a:t>bre</a:t>
            </a:r>
            <a:r>
              <a:rPr lang="cs-CZ" altLang="cs-CZ" sz="2200" dirty="0" smtClean="0"/>
              <a:t>a</a:t>
            </a:r>
            <a:r>
              <a:rPr lang="en-US" altLang="cs-CZ" sz="2200" dirty="0" err="1" smtClean="0"/>
              <a:t>st</a:t>
            </a:r>
            <a:r>
              <a:rPr lang="cs-CZ" altLang="cs-CZ" sz="2200" dirty="0" smtClean="0"/>
              <a:t>-</a:t>
            </a:r>
            <a:r>
              <a:rPr lang="en-US" altLang="cs-CZ" sz="2200" dirty="0" smtClean="0"/>
              <a:t>   </a:t>
            </a:r>
            <a:endParaRPr lang="en-US" altLang="cs-CZ" sz="2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200" dirty="0"/>
              <a:t>                              feeding)</a:t>
            </a:r>
          </a:p>
        </p:txBody>
      </p:sp>
    </p:spTree>
    <p:extLst>
      <p:ext uri="{BB962C8B-B14F-4D97-AF65-F5344CB8AC3E}">
        <p14:creationId xmlns="" xmlns:p14="http://schemas.microsoft.com/office/powerpoint/2010/main" val="1605733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/>
              <a:t>Phases: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acute </a:t>
            </a:r>
            <a:r>
              <a:rPr lang="en-US" altLang="cs-CZ" sz="2000" dirty="0"/>
              <a:t>- 3 to 6 weeks after </a:t>
            </a:r>
            <a:r>
              <a:rPr lang="en-US" altLang="cs-CZ" sz="2000" dirty="0" err="1"/>
              <a:t>primoinfection</a:t>
            </a: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- flu-like symptoms or asymptomatic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asymptomatic</a:t>
            </a:r>
            <a:r>
              <a:rPr lang="en-US" altLang="cs-CZ" sz="2000" dirty="0"/>
              <a:t> - months or years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  - viral replication, loss of </a:t>
            </a:r>
            <a:r>
              <a:rPr lang="en-US" altLang="cs-CZ" sz="2000" dirty="0" err="1"/>
              <a:t>Th</a:t>
            </a:r>
            <a:r>
              <a:rPr lang="en-US" altLang="cs-CZ" sz="2000" dirty="0"/>
              <a:t> cells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symptomatic</a:t>
            </a:r>
            <a:r>
              <a:rPr lang="en-US" altLang="cs-CZ" sz="2000" dirty="0"/>
              <a:t> - decrease of </a:t>
            </a:r>
            <a:r>
              <a:rPr lang="en-US" altLang="cs-CZ" sz="2000" dirty="0" err="1"/>
              <a:t>Th</a:t>
            </a:r>
            <a:r>
              <a:rPr lang="en-US" altLang="cs-CZ" sz="2000" dirty="0"/>
              <a:t> cells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-  fevers, weight loss, anorexia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- infections (oropharyngeal candidiasis), autoimmune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  disorders, </a:t>
            </a:r>
            <a:r>
              <a:rPr lang="en-US" altLang="cs-CZ" sz="2000" dirty="0" smtClean="0"/>
              <a:t>malignancy, </a:t>
            </a:r>
            <a:r>
              <a:rPr lang="en-US" altLang="cs-CZ" sz="2000" dirty="0"/>
              <a:t>allergy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AIDS</a:t>
            </a:r>
            <a:r>
              <a:rPr lang="en-US" altLang="cs-CZ" sz="2000" i="1" dirty="0"/>
              <a:t> -</a:t>
            </a:r>
            <a:r>
              <a:rPr lang="en-US" altLang="cs-CZ" sz="2000" dirty="0"/>
              <a:t> systemic breakdown,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- opportunistic infections: pneumocystis pneumonia,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  </a:t>
            </a:r>
            <a:r>
              <a:rPr lang="en-US" altLang="cs-CZ" sz="2000" i="1" dirty="0"/>
              <a:t>Cryptococcus</a:t>
            </a:r>
            <a:r>
              <a:rPr lang="en-US" altLang="cs-CZ" sz="2000" dirty="0"/>
              <a:t>, </a:t>
            </a:r>
            <a:r>
              <a:rPr lang="en-US" altLang="cs-CZ" sz="2000" i="1" dirty="0" err="1" smtClean="0"/>
              <a:t>Mycobacteria</a:t>
            </a:r>
            <a:r>
              <a:rPr lang="cs-CZ" altLang="cs-CZ" sz="2000" i="1" dirty="0" smtClean="0"/>
              <a:t>, </a:t>
            </a:r>
            <a:r>
              <a:rPr lang="cs-CZ" altLang="cs-CZ" sz="2000" i="1" dirty="0" err="1" smtClean="0"/>
              <a:t>Toxoplasmosis</a:t>
            </a:r>
            <a:r>
              <a:rPr lang="en-US" altLang="cs-CZ" sz="2000" dirty="0" smtClean="0"/>
              <a:t> </a:t>
            </a:r>
            <a:r>
              <a:rPr lang="en-US" altLang="cs-CZ" sz="2000" dirty="0"/>
              <a:t>etc.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- neoplasms (Kaposi’s sarcoma, </a:t>
            </a:r>
            <a:r>
              <a:rPr lang="en-US" altLang="cs-CZ" sz="2000" dirty="0" err="1"/>
              <a:t>Burkitt’s</a:t>
            </a:r>
            <a:r>
              <a:rPr lang="en-US" altLang="cs-CZ" sz="2000" dirty="0"/>
              <a:t> lymphoma) </a:t>
            </a:r>
          </a:p>
        </p:txBody>
      </p:sp>
    </p:spTree>
    <p:extLst>
      <p:ext uri="{BB962C8B-B14F-4D97-AF65-F5344CB8AC3E}">
        <p14:creationId xmlns="" xmlns:p14="http://schemas.microsoft.com/office/powerpoint/2010/main" val="2081662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/>
              <a:t>Diagnosis: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Serology - </a:t>
            </a:r>
            <a:r>
              <a:rPr lang="en-US" altLang="cs-CZ" sz="2200" b="1" dirty="0"/>
              <a:t>specific antibodies</a:t>
            </a:r>
            <a:r>
              <a:rPr lang="en-US" altLang="cs-CZ" sz="2200" dirty="0"/>
              <a:t>, 4 to 12 weeks after </a:t>
            </a:r>
            <a:r>
              <a:rPr lang="en-US" altLang="cs-CZ" sz="2200" dirty="0" err="1"/>
              <a:t>primoinfection</a:t>
            </a:r>
            <a:r>
              <a:rPr lang="en-US" altLang="cs-CZ" sz="22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Measurement of </a:t>
            </a:r>
            <a:r>
              <a:rPr lang="en-US" altLang="cs-CZ" sz="2200" b="1" dirty="0"/>
              <a:t>antigen p24 </a:t>
            </a:r>
            <a:r>
              <a:rPr lang="en-US" altLang="cs-CZ" sz="2200" dirty="0"/>
              <a:t>– before seroconversion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b="1" dirty="0"/>
              <a:t>Viral RNA</a:t>
            </a:r>
            <a:r>
              <a:rPr lang="en-US" altLang="cs-CZ" sz="2200" dirty="0"/>
              <a:t> measurement – before seroconversion, </a:t>
            </a:r>
            <a:r>
              <a:rPr lang="en-US" altLang="cs-CZ" sz="2200" dirty="0" smtClean="0"/>
              <a:t>PCR </a:t>
            </a:r>
            <a:r>
              <a:rPr lang="en-US" altLang="cs-CZ" sz="2200" dirty="0"/>
              <a:t>testing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 err="1"/>
              <a:t>Th</a:t>
            </a:r>
            <a:r>
              <a:rPr lang="en-US" altLang="cs-CZ" sz="2200" dirty="0"/>
              <a:t> cells counts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/>
              <a:t>Therapy: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200" dirty="0"/>
              <a:t>- </a:t>
            </a:r>
            <a:r>
              <a:rPr lang="en-US" sz="2200" b="1" dirty="0"/>
              <a:t>HAART (</a:t>
            </a:r>
            <a:r>
              <a:rPr lang="en-US" sz="2200" b="1" i="1" dirty="0"/>
              <a:t>Highly Active Antiretroviral Therapy</a:t>
            </a:r>
            <a:r>
              <a:rPr lang="en-US" sz="2200" b="1" dirty="0"/>
              <a:t>) </a:t>
            </a:r>
            <a:r>
              <a:rPr lang="en-US" sz="2200" dirty="0"/>
              <a:t>– combination of nucleoside (Zidovudine) and non-nucleoside (</a:t>
            </a:r>
            <a:r>
              <a:rPr lang="en-US" sz="2200" dirty="0" err="1"/>
              <a:t>Nevirapin</a:t>
            </a:r>
            <a:r>
              <a:rPr lang="en-US" sz="2200" dirty="0"/>
              <a:t>) reverse transcriptase inhibitors and protease inhibitors (</a:t>
            </a:r>
            <a:r>
              <a:rPr lang="en-US" sz="2200" dirty="0" err="1"/>
              <a:t>Lopinavir</a:t>
            </a:r>
            <a:r>
              <a:rPr lang="en-US" sz="2200" dirty="0"/>
              <a:t>)</a:t>
            </a:r>
            <a:endParaRPr lang="en-US" alt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4056255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 smtClean="0"/>
              <a:t>Therapy</a:t>
            </a:r>
            <a:r>
              <a:rPr lang="en-US" altLang="cs-CZ" sz="2400" b="1" u="sng" dirty="0"/>
              <a:t>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 smtClean="0"/>
              <a:t> Prophylaxis with antibiotics and </a:t>
            </a:r>
            <a:r>
              <a:rPr lang="en-US" altLang="cs-CZ" sz="2200" dirty="0" err="1" smtClean="0"/>
              <a:t>antimycotics</a:t>
            </a:r>
            <a:endParaRPr lang="en-US" altLang="cs-CZ" sz="2200" dirty="0" smtClean="0"/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 smtClean="0"/>
              <a:t> TBC prevention (</a:t>
            </a:r>
            <a:r>
              <a:rPr lang="en-US" altLang="cs-CZ" sz="2200" dirty="0" err="1" smtClean="0"/>
              <a:t>isoniazid</a:t>
            </a:r>
            <a:r>
              <a:rPr lang="en-US" altLang="cs-CZ" sz="22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 smtClean="0"/>
              <a:t> </a:t>
            </a:r>
            <a:r>
              <a:rPr lang="en-US" altLang="cs-CZ" sz="2200" dirty="0" err="1" smtClean="0"/>
              <a:t>Ig</a:t>
            </a:r>
            <a:r>
              <a:rPr lang="en-US" altLang="cs-CZ" sz="2200" dirty="0" smtClean="0"/>
              <a:t> replacement</a:t>
            </a:r>
            <a:endParaRPr lang="en-US" alt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4056255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Immunodeficiency – the main clinical features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b="1" dirty="0"/>
              <a:t>Antibody d.  </a:t>
            </a:r>
            <a:r>
              <a:rPr lang="en-GB" sz="2000" dirty="0"/>
              <a:t>- recurrent microbial infections (capsulated bacteria)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respiratory - pneumonia, sinusitis, </a:t>
            </a:r>
            <a:r>
              <a:rPr lang="en-GB" sz="2000" dirty="0" err="1"/>
              <a:t>otitis</a:t>
            </a:r>
            <a:r>
              <a:rPr lang="en-GB" sz="2000" dirty="0"/>
              <a:t>                                   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GIT – </a:t>
            </a:r>
            <a:r>
              <a:rPr lang="en-GB" sz="2000" dirty="0" err="1"/>
              <a:t>diarrhea</a:t>
            </a:r>
            <a:endParaRPr lang="en-GB" sz="2000" dirty="0"/>
          </a:p>
          <a:p>
            <a:pPr eaLnBrk="1" hangingPunct="1"/>
            <a:r>
              <a:rPr lang="en-GB" sz="2000" b="1" dirty="0"/>
              <a:t>Complement system d. </a:t>
            </a:r>
            <a:r>
              <a:rPr lang="en-GB" sz="2000" dirty="0"/>
              <a:t>– microbial infections (</a:t>
            </a:r>
            <a:r>
              <a:rPr lang="en-GB" sz="2000" dirty="0" err="1"/>
              <a:t>pyogenic</a:t>
            </a:r>
            <a:r>
              <a:rPr lang="en-GB" sz="2000" dirty="0"/>
              <a:t>), sepsis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</a:t>
            </a:r>
            <a:r>
              <a:rPr lang="cs-CZ" sz="2000" dirty="0"/>
              <a:t>                  </a:t>
            </a:r>
            <a:r>
              <a:rPr lang="en-GB" sz="2000" dirty="0"/>
              <a:t> </a:t>
            </a:r>
            <a:r>
              <a:rPr lang="en-GB" sz="2000" dirty="0" err="1"/>
              <a:t>immunocomplex</a:t>
            </a:r>
            <a:r>
              <a:rPr lang="en-GB" sz="2000" dirty="0"/>
              <a:t> diseases (SLE)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 </a:t>
            </a:r>
            <a:r>
              <a:rPr lang="cs-CZ" sz="2000" dirty="0"/>
              <a:t>                  </a:t>
            </a:r>
            <a:r>
              <a:rPr lang="cs-CZ" sz="2000" dirty="0" err="1"/>
              <a:t>swellings</a:t>
            </a:r>
            <a:r>
              <a:rPr lang="en-GB" sz="2000" dirty="0"/>
              <a:t> in HAE – C1-inhibitor deficiency</a:t>
            </a:r>
          </a:p>
          <a:p>
            <a:pPr eaLnBrk="1" hangingPunct="1"/>
            <a:r>
              <a:rPr lang="en-GB" sz="2000" b="1" dirty="0"/>
              <a:t>T cells (+ B cells) d. </a:t>
            </a:r>
            <a:r>
              <a:rPr lang="en-GB" sz="2000" dirty="0"/>
              <a:t>-  bacterial, fungal, viral infections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</a:t>
            </a:r>
            <a:r>
              <a:rPr lang="cs-CZ" sz="2000" dirty="0"/>
              <a:t>           </a:t>
            </a:r>
            <a:r>
              <a:rPr lang="en-GB" sz="2000" dirty="0"/>
              <a:t>GIT – </a:t>
            </a:r>
            <a:r>
              <a:rPr lang="en-GB" sz="2000" dirty="0" err="1"/>
              <a:t>diarrhea</a:t>
            </a:r>
            <a:endParaRPr lang="en-GB" sz="2000" dirty="0"/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</a:t>
            </a:r>
            <a:r>
              <a:rPr lang="cs-CZ" sz="2000" dirty="0"/>
              <a:t>           </a:t>
            </a:r>
            <a:r>
              <a:rPr lang="en-GB" sz="2000" dirty="0"/>
              <a:t>respiratory – pneumonia, sinusitis</a:t>
            </a:r>
          </a:p>
          <a:p>
            <a:pPr eaLnBrk="1" hangingPunct="1"/>
            <a:r>
              <a:rPr lang="en-GB" sz="2000" b="1" dirty="0"/>
              <a:t>Phagocytes </a:t>
            </a:r>
            <a:r>
              <a:rPr lang="cs-CZ" sz="2000" b="1" dirty="0"/>
              <a:t> </a:t>
            </a:r>
            <a:r>
              <a:rPr lang="cs-CZ" sz="2000" b="1" dirty="0" err="1"/>
              <a:t>d</a:t>
            </a:r>
            <a:r>
              <a:rPr lang="cs-CZ" sz="2000" b="1" dirty="0"/>
              <a:t>.</a:t>
            </a:r>
            <a:r>
              <a:rPr lang="en-GB" sz="2000" dirty="0"/>
              <a:t>- abscesses, recurrent pyogenic infections of skin</a:t>
            </a:r>
            <a:r>
              <a:rPr lang="cs-CZ" sz="2000" dirty="0"/>
              <a:t>,</a:t>
            </a:r>
            <a:endParaRPr lang="en-GB" sz="2000" dirty="0"/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</a:t>
            </a:r>
            <a:r>
              <a:rPr lang="cs-CZ" sz="2000" dirty="0"/>
              <a:t>   </a:t>
            </a:r>
            <a:r>
              <a:rPr lang="en-GB" sz="2000" dirty="0" err="1"/>
              <a:t>granulomatous</a:t>
            </a:r>
            <a:r>
              <a:rPr lang="en-GB" sz="2000" dirty="0"/>
              <a:t> inflammation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800" b="1" dirty="0"/>
              <a:t>Primary </a:t>
            </a:r>
            <a:r>
              <a:rPr lang="en-GB" sz="4800" b="1" dirty="0" err="1"/>
              <a:t>immunodeficiencies</a:t>
            </a:r>
            <a:endParaRPr lang="en-GB" sz="4800" b="1" dirty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Primary </a:t>
            </a:r>
            <a:r>
              <a:rPr lang="en-GB" b="1" dirty="0" err="1"/>
              <a:t>immunodeficiencies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Defects of </a:t>
            </a:r>
            <a:r>
              <a:rPr lang="en-GB" b="1" dirty="0" err="1"/>
              <a:t>phagocyt</a:t>
            </a:r>
            <a:r>
              <a:rPr lang="cs-CZ" b="1" dirty="0"/>
              <a:t>e</a:t>
            </a:r>
            <a:r>
              <a:rPr lang="en-GB" b="1" dirty="0"/>
              <a:t>s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D</a:t>
            </a:r>
            <a:r>
              <a:rPr lang="cs-CZ" b="1" dirty="0" err="1"/>
              <a:t>efect</a:t>
            </a:r>
            <a:r>
              <a:rPr lang="en-GB" b="1" dirty="0"/>
              <a:t>s of complement system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Predominantly antibody deficiencies 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Combined T cell and B cell </a:t>
            </a:r>
            <a:r>
              <a:rPr lang="en-GB" b="1" dirty="0" err="1"/>
              <a:t>immunodeficiencies</a:t>
            </a:r>
            <a:endParaRPr lang="en-GB" b="1" dirty="0"/>
          </a:p>
          <a:p>
            <a:pPr>
              <a:buFont typeface="Wingdings" pitchFamily="2" charset="2"/>
              <a:buChar char="Ø"/>
            </a:pPr>
            <a:r>
              <a:rPr lang="en-GB" b="1" dirty="0"/>
              <a:t>Diseases of immune </a:t>
            </a:r>
            <a:r>
              <a:rPr lang="en-GB" b="1" dirty="0" err="1"/>
              <a:t>dysregulation</a:t>
            </a:r>
            <a:r>
              <a:rPr lang="en-GB" b="1" dirty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Well-defined syndromes with immunodeficiency</a:t>
            </a:r>
            <a:r>
              <a:rPr lang="en-GB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6443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1143000"/>
          </a:xfrm>
        </p:spPr>
        <p:txBody>
          <a:bodyPr>
            <a:noAutofit/>
          </a:bodyPr>
          <a:lstStyle/>
          <a:p>
            <a:r>
              <a:rPr lang="en-GB" sz="3600" b="1" dirty="0"/>
              <a:t>European registry of primary </a:t>
            </a:r>
            <a:r>
              <a:rPr lang="en-GB" sz="3600" b="1" dirty="0" err="1"/>
              <a:t>im</a:t>
            </a:r>
            <a:r>
              <a:rPr lang="cs-CZ" sz="3600" b="1" dirty="0"/>
              <a:t>m</a:t>
            </a:r>
            <a:r>
              <a:rPr lang="en-GB" sz="3600" b="1" dirty="0" err="1"/>
              <a:t>unodeficiencies</a:t>
            </a:r>
            <a:r>
              <a:rPr lang="en-GB" sz="3600" b="1" dirty="0"/>
              <a:t> from 2003 </a:t>
            </a:r>
            <a:r>
              <a:rPr lang="en-GB" sz="2800" b="1" dirty="0"/>
              <a:t>(prevalence 1,52/100000)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87624" y="2780930"/>
          <a:ext cx="6552728" cy="2592284"/>
        </p:xfrm>
        <a:graphic>
          <a:graphicData uri="http://schemas.openxmlformats.org/drawingml/2006/table">
            <a:tbl>
              <a:tblPr/>
              <a:tblGrid>
                <a:gridCol w="3276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4289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 dirty="0">
                          <a:latin typeface="Calibri"/>
                          <a:ea typeface="Calibri"/>
                          <a:cs typeface="Times New Roman"/>
                        </a:rPr>
                        <a:t>Disorder</a:t>
                      </a:r>
                      <a:endParaRPr lang="en-GB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>
                          <a:latin typeface="Calibri"/>
                          <a:ea typeface="Calibri"/>
                          <a:cs typeface="Times New Roman"/>
                        </a:rPr>
                        <a:t>Frequency (%)</a:t>
                      </a:r>
                      <a:endParaRPr lang="en-GB" sz="16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Antibody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deficiencies</a:t>
                      </a:r>
                      <a:endParaRPr lang="en-GB" sz="1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66,3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T  cell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deficiencies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 + combined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Defects</a:t>
                      </a:r>
                      <a:r>
                        <a:rPr lang="en-GB" sz="1400" baseline="0" noProof="0" dirty="0"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GB" sz="1400" baseline="0" noProof="0" dirty="0" err="1">
                          <a:latin typeface="Calibri"/>
                          <a:ea typeface="Calibri"/>
                          <a:cs typeface="Times New Roman"/>
                        </a:rPr>
                        <a:t>phagocyt</a:t>
                      </a:r>
                      <a:r>
                        <a:rPr lang="cs-CZ" sz="1400" baseline="0" noProof="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GB" sz="1400" baseline="0" noProof="0" dirty="0">
                          <a:latin typeface="Calibri"/>
                          <a:ea typeface="Calibri"/>
                          <a:cs typeface="Times New Roman"/>
                        </a:rPr>
                        <a:t>s </a:t>
                      </a:r>
                      <a:endParaRPr lang="en-GB" sz="1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Complement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system defects</a:t>
                      </a:r>
                      <a:endParaRPr lang="en-GB" sz="1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Other primary </a:t>
                      </a:r>
                      <a:r>
                        <a:rPr lang="en-GB" sz="1400" noProof="0" dirty="0" err="1">
                          <a:latin typeface="Calibri"/>
                          <a:ea typeface="Calibri"/>
                          <a:cs typeface="Times New Roman"/>
                        </a:rPr>
                        <a:t>immunodeficiencies</a:t>
                      </a:r>
                      <a:endParaRPr lang="en-GB" sz="1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890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Various types of primary immunodeficiency in Czech Republic (2003)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43608" y="1781556"/>
          <a:ext cx="6912768" cy="4455754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4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>
                          <a:latin typeface="Calibri"/>
                          <a:ea typeface="Calibri"/>
                          <a:cs typeface="Times New Roman"/>
                        </a:rPr>
                        <a:t>Primary</a:t>
                      </a:r>
                      <a:r>
                        <a:rPr lang="en-GB" sz="1600" b="1" baseline="0" noProof="0">
                          <a:latin typeface="Calibri"/>
                          <a:ea typeface="Calibri"/>
                          <a:cs typeface="Times New Roman"/>
                        </a:rPr>
                        <a:t> immunodeficiency</a:t>
                      </a:r>
                      <a:endParaRPr lang="en-GB" sz="16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>
                          <a:latin typeface="Calibri"/>
                          <a:ea typeface="Calibri"/>
                          <a:cs typeface="Times New Roman"/>
                        </a:rPr>
                        <a:t>Frequency (%)</a:t>
                      </a:r>
                      <a:endParaRPr lang="en-GB" sz="16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X-linked agamaglobulinaemia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CVID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HyperIgM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Selective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IgA-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deficiency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51,2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Selective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deficiency of I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gG subclasses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SCID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DiGeorge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Wiskott-Aldrich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Hereditary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angioedema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C2 deficiencey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C4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eficiency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LAD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CGD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HyperIgE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Chronic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mucocutaneous candidiasis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X-linked lymphoproliferative syndrome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658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3368</Words>
  <Application>Microsoft Office PowerPoint</Application>
  <PresentationFormat>Předvádění na obrazovce (4:3)</PresentationFormat>
  <Paragraphs>538</Paragraphs>
  <Slides>49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1" baseType="lpstr">
      <vt:lpstr>Office Theme</vt:lpstr>
      <vt:lpstr>Slide</vt:lpstr>
      <vt:lpstr>Immunodeficiencies</vt:lpstr>
      <vt:lpstr>Immunodeficiency</vt:lpstr>
      <vt:lpstr>Immunodeficies</vt:lpstr>
      <vt:lpstr>Typical age for immunodeficiency manifestation</vt:lpstr>
      <vt:lpstr>Immunodeficiency – the main clinical features</vt:lpstr>
      <vt:lpstr>Primary immunodeficiencies</vt:lpstr>
      <vt:lpstr>Primary immunodeficiencies</vt:lpstr>
      <vt:lpstr>European registry of primary immunodeficiencies from 2003 (prevalence 1,52/100000) </vt:lpstr>
      <vt:lpstr>Various types of primary immunodeficiency in Czech Republic (2003)</vt:lpstr>
      <vt:lpstr>I. Defects of phagocytes</vt:lpstr>
      <vt:lpstr>I. Defects of phagocytes</vt:lpstr>
      <vt:lpstr>I. Defects of phagocytes</vt:lpstr>
      <vt:lpstr>I. Defects of phagocytes</vt:lpstr>
      <vt:lpstr>II. Defects of complement system</vt:lpstr>
      <vt:lpstr>II. Defects of complement system</vt:lpstr>
      <vt:lpstr>II. Defects of complement system</vt:lpstr>
      <vt:lpstr>III. Predominantly antibody immunodeficiencies</vt:lpstr>
      <vt:lpstr>III. Predominantly antibody immunodeficiencies</vt:lpstr>
      <vt:lpstr>III. Predominantly antibody immunodeficiencies</vt:lpstr>
      <vt:lpstr>III. Predominantly antibody immunodeficiencies</vt:lpstr>
      <vt:lpstr>III. Predominantly antibody immunodeficiencies</vt:lpstr>
      <vt:lpstr>III. Predominantly antibody immunodeficiencies</vt:lpstr>
      <vt:lpstr>IV. Combined T cell and B cell deficiencies</vt:lpstr>
      <vt:lpstr>IV. Combined T cell and B cell deficiencies </vt:lpstr>
      <vt:lpstr>IV. Combined T cell and B cell deficiencies</vt:lpstr>
      <vt:lpstr>IV. Combined T and B cell deficiencies</vt:lpstr>
      <vt:lpstr>IV. Combined T cell and B cell deficiencies</vt:lpstr>
      <vt:lpstr>Facial dysmorfia in diGeorge syndrome</vt:lpstr>
      <vt:lpstr>Combined T cell and B cell deficiencies</vt:lpstr>
      <vt:lpstr>V. Immunodeficiency with immune dysregulation</vt:lpstr>
      <vt:lpstr>V. Immunodeficiency with immune dysregulation</vt:lpstr>
      <vt:lpstr>VI. Well-defined syndromes with immunodeficiency</vt:lpstr>
      <vt:lpstr>Typical facial features in HIES</vt:lpstr>
      <vt:lpstr>VI. Well-defined syndromes with immunodeficiency</vt:lpstr>
      <vt:lpstr>VI. Well-defined syndromes with immunodeficiency</vt:lpstr>
      <vt:lpstr>VI. Well-defined syndromes with immunodeficiency</vt:lpstr>
      <vt:lpstr>VI. Well-defined syndromes with immunodeficiency</vt:lpstr>
      <vt:lpstr>Immunoglobulin replacement therapy</vt:lpstr>
      <vt:lpstr>Indications for Ig replacement therapy</vt:lpstr>
      <vt:lpstr>Dosage of Ig concentrates</vt:lpstr>
      <vt:lpstr>Administration of subcutaneous Ig by infusion pump</vt:lpstr>
      <vt:lpstr>Adverse effects of the treatment</vt:lpstr>
      <vt:lpstr>Secondary immunodeficiencies</vt:lpstr>
      <vt:lpstr>Secondary immunodeficiencies</vt:lpstr>
      <vt:lpstr>Secondary immunodeficiencies</vt:lpstr>
      <vt:lpstr>Acquired ImmunoDeficiency Syndrome (A.I.D.S.)</vt:lpstr>
      <vt:lpstr>Acquired ImmunoDeficiency Syndrome (A.I.D.S.)</vt:lpstr>
      <vt:lpstr>Acquired ImmunoDeficiency Syndrome (A.I.D.S.)</vt:lpstr>
      <vt:lpstr>Acquired ImmunoDeficiency Syndrome (A.I.D.S.)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Jiri Liska</dc:creator>
  <cp:lastModifiedBy>LISKA</cp:lastModifiedBy>
  <cp:revision>114</cp:revision>
  <dcterms:created xsi:type="dcterms:W3CDTF">2006-08-16T00:00:00Z</dcterms:created>
  <dcterms:modified xsi:type="dcterms:W3CDTF">2016-12-09T07:15:18Z</dcterms:modified>
</cp:coreProperties>
</file>