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0" r:id="rId2"/>
    <p:sldId id="340" r:id="rId3"/>
    <p:sldId id="339" r:id="rId4"/>
    <p:sldId id="307" r:id="rId5"/>
    <p:sldId id="341" r:id="rId6"/>
    <p:sldId id="308" r:id="rId7"/>
    <p:sldId id="342" r:id="rId8"/>
    <p:sldId id="310" r:id="rId9"/>
    <p:sldId id="343" r:id="rId10"/>
    <p:sldId id="260" r:id="rId11"/>
    <p:sldId id="333" r:id="rId12"/>
    <p:sldId id="359" r:id="rId13"/>
    <p:sldId id="317" r:id="rId14"/>
    <p:sldId id="344" r:id="rId15"/>
    <p:sldId id="322" r:id="rId16"/>
    <p:sldId id="323" r:id="rId17"/>
    <p:sldId id="345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46" r:id="rId27"/>
    <p:sldId id="355" r:id="rId28"/>
    <p:sldId id="356" r:id="rId29"/>
    <p:sldId id="357" r:id="rId30"/>
    <p:sldId id="358" r:id="rId31"/>
    <p:sldId id="325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E369A2-D044-4FA6-98B6-D9EA5DACA1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924D4-E8B0-42A6-9732-BEBC1A74C35D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74D21-CDAB-4797-9AC0-3A1F9B60DB06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AB07F-B2EB-4903-92D2-9A0B6567B3E6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6D952-FA6B-4A04-A142-CAB34F041834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24702-6321-4A71-B0C8-58E8C2A56583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C067B-FE9A-466C-A2CB-0A9BED0678A9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A4BF7-B504-4F16-8753-E5EC04179C88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694AE-110E-41D7-82B3-6CE6EF0EDA6B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973E5-D53D-4B41-B313-40613EC75CE1}" type="slidenum">
              <a:rPr lang="cs-CZ" altLang="cs-CZ" smtClean="0"/>
              <a:pPr/>
              <a:t>31</a:t>
            </a:fld>
            <a:endParaRPr lang="cs-CZ" alt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27D5-2609-4F36-84F3-6E67346455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55EF-B43B-414A-93E3-8F4D6772FF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0D792-72F8-4C92-9B70-25CB38A85A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7762F-CD9C-4229-A00F-D596A2CEE1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0B77-B914-463B-B4C1-440254A941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53B12-7C9C-4654-B0B6-4C1FA482B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F9B61-AC83-450B-912A-B9B597AA9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B828-0833-4D6C-87BD-4C428637A1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32516-C4CC-4126-84C8-3EA71FA180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5593-1774-4F16-B1D5-A2AE7BBEE9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9426-20EF-4EAF-A1D4-D5D4ED5DC7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088333-3501-4249-8683-48CEB7EE99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http://uia.fnplzen.cz/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z="4000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   </a:t>
            </a:r>
            <a:r>
              <a:rPr lang="cs-CZ" altLang="cs-CZ" sz="3600" b="1" smtClean="0"/>
              <a:t>Specific immunity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b="1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smtClean="0"/>
              <a:t>Adaptive – in response to antigens (e.g. infectious agents)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smtClean="0"/>
              <a:t>Is not innate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smtClean="0"/>
              <a:t>T and B lymphocytes, immunoglobulins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800" smtClean="0"/>
              <a:t>Immunological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5"/>
            <a:ext cx="9144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74875" y="3373438"/>
          <a:ext cx="4108450" cy="1955800"/>
        </p:xfrm>
        <a:graphic>
          <a:graphicData uri="http://schemas.openxmlformats.org/presentationml/2006/ole">
            <p:oleObj spid="_x0000_s12290" name="Objekt prostředí balíčkovače" showAsIcon="1" r:id="rId4" imgW="914400" imgH="714240" progId="Package">
              <p:embed/>
            </p:oleObj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4213" y="692150"/>
            <a:ext cx="8016875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cs-CZ" altLang="cs-CZ" sz="3600" b="1"/>
              <a:t>Cooperation between specific and non-specific immunity</a:t>
            </a: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Example of adhezive interactions – diapedesis of  neutrophils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46125" y="2860675"/>
            <a:ext cx="819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2400">
                <a:latin typeface="Times New Roman" pitchFamily="18" charset="0"/>
              </a:rPr>
              <a:t>obr.4</a:t>
            </a:r>
          </a:p>
        </p:txBody>
      </p:sp>
      <p:pic>
        <p:nvPicPr>
          <p:cNvPr id="13316" name="Picture 5" descr="2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66294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7092950" y="3429000"/>
          <a:ext cx="1168400" cy="685800"/>
        </p:xfrm>
        <a:graphic>
          <a:graphicData uri="http://schemas.openxmlformats.org/presentationml/2006/ole">
            <p:oleObj spid="_x0000_s13317" name="Objekt prostředí balíčkovače" showAsIcon="1" r:id="rId5" imgW="1171977" imgH="6825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Phagocytosis and its importance for immunity.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572000" y="1412875"/>
          <a:ext cx="3797300" cy="2854325"/>
        </p:xfrm>
        <a:graphic>
          <a:graphicData uri="http://schemas.openxmlformats.org/presentationml/2006/ole">
            <p:oleObj spid="_x0000_s15362" name="Rastrový obraz" r:id="rId4" imgW="2638095" imgH="1980952" progId="PBrush">
              <p:embed/>
            </p:oleObj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Phagocyting cells</a:t>
            </a:r>
            <a:endParaRPr lang="cs-CZ" altLang="cs-CZ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16013" y="2332038"/>
            <a:ext cx="8229600" cy="4525962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23850" y="1412875"/>
          <a:ext cx="3149600" cy="2813050"/>
        </p:xfrm>
        <a:graphic>
          <a:graphicData uri="http://schemas.openxmlformats.org/presentationml/2006/ole">
            <p:oleObj spid="_x0000_s15365" name="Rastrový obraz" r:id="rId5" imgW="1781424" imgH="1590897" progId="PBrush">
              <p:embed/>
            </p:oleObj>
          </a:graphicData>
        </a:graphic>
      </p:graphicFrame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437063"/>
            <a:ext cx="4073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Process of phagocytosis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Migration</a:t>
            </a:r>
            <a:r>
              <a:rPr lang="cs-CZ" altLang="cs-CZ" dirty="0" smtClean="0"/>
              <a:t> - </a:t>
            </a:r>
            <a:r>
              <a:rPr lang="cs-CZ" altLang="cs-CZ" dirty="0" err="1" smtClean="0"/>
              <a:t>diapedesis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chemotaxis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Recognition</a:t>
            </a:r>
            <a:r>
              <a:rPr lang="cs-CZ" altLang="cs-CZ" dirty="0" smtClean="0"/>
              <a:t> - </a:t>
            </a:r>
            <a:r>
              <a:rPr lang="cs-CZ" altLang="cs-CZ" dirty="0" smtClean="0"/>
              <a:t>PAMP, </a:t>
            </a:r>
            <a:r>
              <a:rPr lang="cs-CZ" altLang="cs-CZ" dirty="0" smtClean="0"/>
              <a:t>TLR, </a:t>
            </a:r>
            <a:r>
              <a:rPr lang="cs-CZ" altLang="cs-CZ" dirty="0" err="1" smtClean="0"/>
              <a:t>opsonization</a:t>
            </a:r>
            <a:r>
              <a:rPr lang="cs-CZ" altLang="cs-CZ" dirty="0" smtClean="0"/>
              <a:t>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FcR</a:t>
            </a:r>
            <a:r>
              <a:rPr lang="cs-CZ" altLang="cs-CZ" dirty="0" smtClean="0"/>
              <a:t>, CR)</a:t>
            </a:r>
          </a:p>
          <a:p>
            <a:pPr eaLnBrk="1" hangingPunct="1"/>
            <a:r>
              <a:rPr lang="cs-CZ" altLang="cs-CZ" dirty="0" err="1" smtClean="0"/>
              <a:t>Ingestion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Intracellular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degradation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(Antigen </a:t>
            </a:r>
            <a:r>
              <a:rPr lang="cs-CZ" altLang="cs-CZ" dirty="0" err="1" smtClean="0"/>
              <a:t>presentation</a:t>
            </a:r>
            <a:r>
              <a:rPr lang="cs-CZ" altLang="cs-CZ" dirty="0" smtClean="0"/>
              <a:t>)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870575" y="4805363"/>
          <a:ext cx="2052638" cy="1100137"/>
        </p:xfrm>
        <a:graphic>
          <a:graphicData uri="http://schemas.openxmlformats.org/presentationml/2006/ole">
            <p:oleObj spid="_x0000_s16388" name="Objekt prostředí balíčkovače" showAsIcon="1" r:id="rId4" imgW="1287887" imgH="6825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Neutrophils, their ontogenesis and function.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Neutrophils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The most prevalent leukocytes (cca 70%)</a:t>
            </a:r>
          </a:p>
          <a:p>
            <a:pPr eaLnBrk="1" hangingPunct="1"/>
            <a:r>
              <a:rPr lang="cs-CZ" altLang="cs-CZ" smtClean="0"/>
              <a:t>Granulocytes</a:t>
            </a:r>
          </a:p>
          <a:p>
            <a:pPr eaLnBrk="1" hangingPunct="1"/>
            <a:r>
              <a:rPr lang="cs-CZ" altLang="cs-CZ" smtClean="0"/>
              <a:t>Staining with H</a:t>
            </a:r>
            <a:r>
              <a:rPr lang="en-US" altLang="cs-CZ" smtClean="0">
                <a:cs typeface="Arial" charset="0"/>
              </a:rPr>
              <a:t>&amp;</a:t>
            </a:r>
            <a:r>
              <a:rPr lang="cs-CZ" altLang="cs-CZ" smtClean="0"/>
              <a:t>E – pink gray</a:t>
            </a:r>
          </a:p>
          <a:p>
            <a:pPr eaLnBrk="1" hangingPunct="1"/>
            <a:r>
              <a:rPr lang="cs-CZ" altLang="cs-CZ" smtClean="0"/>
              <a:t>Segmented nucleus (2-5 seg.), granules in cytoplasm</a:t>
            </a:r>
          </a:p>
          <a:p>
            <a:pPr eaLnBrk="1" hangingPunct="1"/>
            <a:r>
              <a:rPr lang="cs-CZ" altLang="cs-CZ" smtClean="0"/>
              <a:t>Active in defense against extracellular microbes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Neutrophils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Half-</a:t>
            </a:r>
            <a:r>
              <a:rPr lang="cs-CZ" altLang="cs-CZ" dirty="0" err="1" smtClean="0"/>
              <a:t>life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circulation</a:t>
            </a:r>
            <a:r>
              <a:rPr lang="cs-CZ" altLang="cs-CZ" dirty="0" smtClean="0"/>
              <a:t> cca 12 </a:t>
            </a:r>
            <a:r>
              <a:rPr lang="cs-CZ" altLang="cs-CZ" dirty="0" err="1" smtClean="0"/>
              <a:t>h</a:t>
            </a:r>
            <a:r>
              <a:rPr lang="cs-CZ" altLang="cs-CZ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After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activation</a:t>
            </a:r>
            <a:r>
              <a:rPr lang="cs-CZ" altLang="cs-CZ" dirty="0" smtClean="0"/>
              <a:t> - </a:t>
            </a:r>
            <a:r>
              <a:rPr lang="cs-CZ" altLang="cs-CZ" b="1" dirty="0" err="1" smtClean="0"/>
              <a:t>margination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movement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close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vessel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wall</a:t>
            </a:r>
            <a:r>
              <a:rPr lang="cs-CZ" altLang="cs-CZ" dirty="0" smtClean="0"/>
              <a:t>) </a:t>
            </a:r>
            <a:r>
              <a:rPr lang="cs-CZ" altLang="cs-CZ" dirty="0" smtClean="0">
                <a:cs typeface="Times New Roman" pitchFamily="18" charset="0"/>
              </a:rPr>
              <a:t>→ </a:t>
            </a:r>
            <a:r>
              <a:rPr lang="cs-CZ" altLang="cs-CZ" b="1" dirty="0" err="1" smtClean="0">
                <a:cs typeface="Times New Roman" pitchFamily="18" charset="0"/>
              </a:rPr>
              <a:t>rolling</a:t>
            </a:r>
            <a:r>
              <a:rPr lang="cs-CZ" altLang="cs-CZ" dirty="0" smtClean="0">
                <a:cs typeface="Times New Roman" pitchFamily="18" charset="0"/>
              </a:rPr>
              <a:t> (</a:t>
            </a:r>
            <a:r>
              <a:rPr lang="cs-CZ" altLang="cs-CZ" dirty="0" err="1" smtClean="0">
                <a:cs typeface="Times New Roman" pitchFamily="18" charset="0"/>
              </a:rPr>
              <a:t>selectins</a:t>
            </a:r>
            <a:r>
              <a:rPr lang="cs-CZ" altLang="cs-CZ" dirty="0" smtClean="0">
                <a:cs typeface="Times New Roman" pitchFamily="18" charset="0"/>
              </a:rPr>
              <a:t>) → </a:t>
            </a:r>
            <a:r>
              <a:rPr lang="cs-CZ" altLang="cs-CZ" b="1" dirty="0" err="1" smtClean="0">
                <a:cs typeface="Times New Roman" pitchFamily="18" charset="0"/>
              </a:rPr>
              <a:t>adhesion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endothelium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integrins</a:t>
            </a:r>
            <a:r>
              <a:rPr lang="cs-CZ" altLang="cs-CZ" dirty="0" smtClean="0"/>
              <a:t>) </a:t>
            </a:r>
            <a:r>
              <a:rPr lang="cs-CZ" altLang="cs-CZ" dirty="0" smtClean="0">
                <a:cs typeface="Times New Roman" pitchFamily="18" charset="0"/>
              </a:rPr>
              <a:t>→ </a:t>
            </a:r>
            <a:r>
              <a:rPr lang="cs-CZ" altLang="cs-CZ" b="1" dirty="0" err="1" smtClean="0"/>
              <a:t>diapedesis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integrins</a:t>
            </a:r>
            <a:r>
              <a:rPr lang="cs-CZ" altLang="cs-CZ" dirty="0" smtClean="0"/>
              <a:t>) </a:t>
            </a:r>
            <a:r>
              <a:rPr lang="cs-CZ" altLang="cs-CZ" dirty="0" smtClean="0">
                <a:cs typeface="Times New Roman" pitchFamily="18" charset="0"/>
              </a:rPr>
              <a:t>→</a:t>
            </a:r>
            <a:r>
              <a:rPr lang="cs-CZ" altLang="cs-CZ" dirty="0" smtClean="0"/>
              <a:t> </a:t>
            </a:r>
            <a:r>
              <a:rPr lang="cs-CZ" altLang="cs-CZ" b="1" dirty="0" err="1" smtClean="0"/>
              <a:t>chemotaxis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movement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inflammation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against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concentration</a:t>
            </a:r>
            <a:r>
              <a:rPr lang="cs-CZ" altLang="cs-CZ" dirty="0" smtClean="0"/>
              <a:t> gradient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chemotaxins</a:t>
            </a:r>
            <a:r>
              <a:rPr lang="cs-CZ" altLang="cs-CZ" dirty="0" smtClean="0"/>
              <a:t> - IL-8, IFN-</a:t>
            </a:r>
            <a:r>
              <a:rPr lang="cs-CZ" altLang="cs-CZ" dirty="0" smtClean="0">
                <a:latin typeface="Symbol" pitchFamily="18" charset="2"/>
              </a:rPr>
              <a:t>g</a:t>
            </a:r>
            <a:r>
              <a:rPr lang="cs-CZ" altLang="cs-CZ" dirty="0" smtClean="0"/>
              <a:t>, C5a) </a:t>
            </a:r>
            <a:r>
              <a:rPr lang="cs-CZ" altLang="cs-CZ" dirty="0" smtClean="0">
                <a:cs typeface="Times New Roman" pitchFamily="18" charset="0"/>
              </a:rPr>
              <a:t>→ </a:t>
            </a:r>
            <a:r>
              <a:rPr lang="cs-CZ" altLang="cs-CZ" dirty="0" err="1" smtClean="0"/>
              <a:t>binding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foreign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particle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Neutrophils - phagocytosis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Interaction with molecules on the surface of microbes (</a:t>
            </a:r>
            <a:r>
              <a:rPr lang="cs-CZ" altLang="cs-CZ" b="1" smtClean="0"/>
              <a:t>PAMPs</a:t>
            </a:r>
            <a:r>
              <a:rPr lang="cs-CZ" altLang="cs-CZ" smtClean="0"/>
              <a:t>, </a:t>
            </a:r>
            <a:r>
              <a:rPr lang="cs-CZ" altLang="cs-CZ" b="1" smtClean="0"/>
              <a:t>lectin interactions</a:t>
            </a:r>
            <a:r>
              <a:rPr lang="cs-CZ" altLang="cs-CZ" smtClean="0"/>
              <a:t>, </a:t>
            </a:r>
            <a:r>
              <a:rPr lang="cs-CZ" altLang="cs-CZ" b="1" smtClean="0"/>
              <a:t>TLR</a:t>
            </a:r>
            <a:r>
              <a:rPr lang="cs-CZ" altLang="cs-CZ" smtClean="0"/>
              <a:t> binding to some microbial surface structiures)</a:t>
            </a:r>
          </a:p>
          <a:p>
            <a:pPr eaLnBrk="1" hangingPunct="1"/>
            <a:r>
              <a:rPr lang="cs-CZ" altLang="cs-CZ" b="1" smtClean="0"/>
              <a:t>Opsonization</a:t>
            </a:r>
            <a:r>
              <a:rPr lang="cs-CZ" altLang="cs-CZ" smtClean="0"/>
              <a:t> (= enhancement of binding of phagocytes to the microbe) – with help of Ig, complement components, CRP, MBL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Neutrophils - phagocytosis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Engulfing of the microorganism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formation of a vesicle (</a:t>
            </a:r>
            <a:r>
              <a:rPr lang="cs-CZ" altLang="cs-CZ" b="1" smtClean="0"/>
              <a:t>phagosome</a:t>
            </a:r>
            <a:r>
              <a:rPr lang="cs-CZ" altLang="cs-CZ" smtClean="0"/>
              <a:t>)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fuse with lysosome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altLang="cs-CZ" smtClean="0"/>
              <a:t> </a:t>
            </a:r>
            <a:r>
              <a:rPr lang="cs-CZ" altLang="cs-CZ" b="1" smtClean="0"/>
              <a:t>phagolysosome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Formation of phagosome depends on activity of contractile cytoplasmic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Neutrophils – intracellular destruction of microorganisms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1/ Oxygen independent systems</a:t>
            </a:r>
          </a:p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smtClean="0"/>
              <a:t>Substances contained in granules </a:t>
            </a:r>
          </a:p>
          <a:p>
            <a:pPr eaLnBrk="1" hangingPunct="1"/>
            <a:r>
              <a:rPr lang="cs-CZ" altLang="cs-CZ" smtClean="0"/>
              <a:t>Cathepsin, lysozym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hydrolyse of the cell wall of microorganisms </a:t>
            </a:r>
          </a:p>
          <a:p>
            <a:pPr eaLnBrk="1" hangingPunct="1"/>
            <a:r>
              <a:rPr lang="cs-CZ" altLang="cs-CZ" smtClean="0"/>
              <a:t>Defensins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formation of perforations in the microbial membrane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Neutrophils – intracellular destruction of microorganisms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2/ Oxygen dependent systems</a:t>
            </a:r>
          </a:p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/>
            <a:r>
              <a:rPr lang="cs-CZ" altLang="cs-CZ" smtClean="0"/>
              <a:t>Oxidative burst</a:t>
            </a:r>
          </a:p>
          <a:p>
            <a:pPr eaLnBrk="1" hangingPunct="1"/>
            <a:r>
              <a:rPr lang="cs-CZ" altLang="cs-CZ" b="1" smtClean="0"/>
              <a:t>NADPH oxidase system</a:t>
            </a:r>
            <a:r>
              <a:rPr lang="cs-CZ" altLang="cs-CZ" smtClean="0"/>
              <a:t> </a:t>
            </a:r>
            <a:r>
              <a:rPr lang="cs-CZ" altLang="cs-CZ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altLang="cs-CZ" smtClean="0"/>
              <a:t>formation of highly reactive oxygen radicals (hydrogen peroxide, superoxide anion, singlet oxygen, hydroxyle radicals)</a:t>
            </a:r>
          </a:p>
          <a:p>
            <a:pPr eaLnBrk="1" hangingPunct="1"/>
            <a:r>
              <a:rPr lang="cs-CZ" altLang="cs-CZ" smtClean="0"/>
              <a:t>Defect of this system - CGD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Neutrophils – intracellular destruction of microorganisms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2/ Oxygen dependent systems</a:t>
            </a:r>
          </a:p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/>
            <a:r>
              <a:rPr lang="cs-CZ" altLang="cs-CZ" b="1" smtClean="0"/>
              <a:t>Myeloperoxidase</a:t>
            </a:r>
            <a:r>
              <a:rPr lang="cs-CZ" altLang="cs-CZ" smtClean="0"/>
              <a:t> – catalyses peroxidation of the surface molecules of moicroorganosms in presence of toxic oxygen metabolites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Macrophages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Intracellular destruction of microorganisms mainly by means of </a:t>
            </a:r>
            <a:r>
              <a:rPr lang="cs-CZ" altLang="cs-CZ" b="1" smtClean="0"/>
              <a:t>NO syntethase</a:t>
            </a:r>
            <a:r>
              <a:rPr lang="cs-CZ" altLang="cs-CZ" smtClean="0"/>
              <a:t> (the system is stimulated by IFN-</a:t>
            </a:r>
            <a:r>
              <a:rPr lang="cs-CZ" altLang="cs-CZ" smtClean="0">
                <a:latin typeface="Symbol" pitchFamily="18" charset="2"/>
              </a:rPr>
              <a:t>g</a:t>
            </a:r>
            <a:r>
              <a:rPr lang="cs-CZ" altLang="cs-CZ" smtClean="0"/>
              <a:t> and TNF)</a:t>
            </a:r>
          </a:p>
          <a:p>
            <a:pPr eaLnBrk="1" hangingPunct="1"/>
            <a:r>
              <a:rPr lang="cs-CZ" altLang="cs-CZ" b="1" smtClean="0"/>
              <a:t>Production of:</a:t>
            </a:r>
            <a:r>
              <a:rPr lang="cs-CZ" altLang="cs-CZ" smtClean="0"/>
              <a:t> lysozym, some complement components, oxygen metabolites (H</a:t>
            </a:r>
            <a:r>
              <a:rPr lang="cs-CZ" altLang="cs-CZ" baseline="-25000" smtClean="0"/>
              <a:t>2</a:t>
            </a:r>
            <a:r>
              <a:rPr lang="cs-CZ" altLang="cs-CZ" smtClean="0"/>
              <a:t>O</a:t>
            </a:r>
            <a:r>
              <a:rPr lang="cs-CZ" altLang="cs-CZ" baseline="-25000" smtClean="0"/>
              <a:t>2</a:t>
            </a:r>
            <a:r>
              <a:rPr lang="cs-CZ" altLang="cs-CZ" smtClean="0"/>
              <a:t>, NO), regulators of cellular function (IL-1, IFN-</a:t>
            </a:r>
            <a:r>
              <a:rPr lang="cs-CZ" altLang="cs-CZ" smtClean="0">
                <a:latin typeface="Symbol" pitchFamily="18" charset="2"/>
              </a:rPr>
              <a:t>a</a:t>
            </a:r>
            <a:r>
              <a:rPr lang="cs-CZ" altLang="cs-CZ" smtClean="0"/>
              <a:t>), arachidonic acid metabolites, endogenous pyrogens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Natural killer cells. Interferons. Characteristics and function.</a:t>
            </a:r>
            <a:endParaRPr lang="cs-CZ" altLang="cs-CZ">
              <a:solidFill>
                <a:srgbClr val="FF0000"/>
              </a:solidFill>
            </a:endParaRPr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Natural killers (NK cells)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Subset of granular lymphocytes different from T- and B-lymphocytes</a:t>
            </a:r>
          </a:p>
          <a:p>
            <a:pPr eaLnBrk="1" hangingPunct="1"/>
            <a:r>
              <a:rPr lang="cs-CZ" altLang="cs-CZ" sz="2400" b="1" smtClean="0"/>
              <a:t>Cytotoxic</a:t>
            </a:r>
            <a:r>
              <a:rPr lang="cs-CZ" altLang="cs-CZ" sz="2400" smtClean="0"/>
              <a:t> for tumor cells and virally infected cells</a:t>
            </a:r>
          </a:p>
          <a:p>
            <a:pPr eaLnBrk="1" hangingPunct="1"/>
            <a:r>
              <a:rPr lang="cs-CZ" altLang="cs-CZ" sz="2400" smtClean="0"/>
              <a:t>Important in defense against some bacteria, fungi and parasites</a:t>
            </a:r>
          </a:p>
          <a:p>
            <a:pPr eaLnBrk="1" hangingPunct="1"/>
            <a:r>
              <a:rPr lang="cs-CZ" altLang="cs-CZ" sz="2400" smtClean="0"/>
              <a:t>Participate in antibody dependent cellular cytotoxicity reactions (</a:t>
            </a:r>
            <a:r>
              <a:rPr lang="cs-CZ" altLang="cs-CZ" sz="2400" b="1" smtClean="0"/>
              <a:t>ADCC</a:t>
            </a:r>
            <a:r>
              <a:rPr lang="cs-CZ" altLang="cs-CZ" sz="2400" smtClean="0"/>
              <a:t>)</a:t>
            </a:r>
          </a:p>
          <a:p>
            <a:pPr eaLnBrk="1" hangingPunct="1"/>
            <a:r>
              <a:rPr lang="cs-CZ" altLang="cs-CZ" sz="2400" smtClean="0"/>
              <a:t>Non MHC restricted (= NK cells need not recognize MHC molecules on the target cell)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Natural killers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Kill the target cell after contact with help of </a:t>
            </a:r>
            <a:r>
              <a:rPr lang="cs-CZ" altLang="cs-CZ" b="1" smtClean="0"/>
              <a:t>perforins</a:t>
            </a:r>
            <a:r>
              <a:rPr lang="cs-CZ" altLang="cs-CZ" smtClean="0"/>
              <a:t> (perforate the membrane, abnormal ion influx, depolarization, leakage of metabolites, destruction of the target cell)</a:t>
            </a:r>
          </a:p>
          <a:p>
            <a:pPr eaLnBrk="1" hangingPunct="1"/>
            <a:r>
              <a:rPr lang="cs-CZ" altLang="cs-CZ" smtClean="0"/>
              <a:t>NK cells are protected against the effect of perforins by means of </a:t>
            </a:r>
            <a:r>
              <a:rPr lang="cs-CZ" altLang="cs-CZ" b="1" smtClean="0"/>
              <a:t>protectin </a:t>
            </a:r>
            <a:r>
              <a:rPr lang="cs-CZ" altLang="cs-CZ" smtClean="0"/>
              <a:t>which is present in their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Interferons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Proteins inducing anti-viral activity of cells</a:t>
            </a:r>
          </a:p>
          <a:p>
            <a:pPr eaLnBrk="1" hangingPunct="1"/>
            <a:r>
              <a:rPr lang="cs-CZ" altLang="cs-CZ" smtClean="0"/>
              <a:t>2 basic types: 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b="1" smtClean="0"/>
              <a:t>a/</a:t>
            </a:r>
            <a:r>
              <a:rPr lang="cs-CZ" altLang="cs-CZ" smtClean="0"/>
              <a:t> </a:t>
            </a:r>
            <a:r>
              <a:rPr lang="cs-CZ" altLang="cs-CZ" b="1" smtClean="0"/>
              <a:t>type I</a:t>
            </a:r>
            <a:r>
              <a:rPr lang="cs-CZ" altLang="cs-CZ" smtClean="0"/>
              <a:t>: IFN-</a:t>
            </a:r>
            <a:r>
              <a:rPr lang="cs-CZ" altLang="cs-CZ" smtClean="0">
                <a:latin typeface="Symbol" pitchFamily="18" charset="2"/>
              </a:rPr>
              <a:t>a</a:t>
            </a:r>
            <a:r>
              <a:rPr lang="cs-CZ" altLang="cs-CZ" smtClean="0"/>
              <a:t> (macrophages etc.)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              IFN-</a:t>
            </a:r>
            <a:r>
              <a:rPr lang="cs-CZ" altLang="cs-CZ" smtClean="0">
                <a:latin typeface="Symbol" pitchFamily="18" charset="2"/>
              </a:rPr>
              <a:t>b</a:t>
            </a:r>
            <a:r>
              <a:rPr lang="cs-CZ" altLang="cs-CZ" smtClean="0"/>
              <a:t> (fibroblasts)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b/ type II</a:t>
            </a:r>
            <a:r>
              <a:rPr lang="cs-CZ" altLang="cs-CZ" smtClean="0"/>
              <a:t>: IFN-</a:t>
            </a:r>
            <a:r>
              <a:rPr lang="cs-CZ" altLang="cs-CZ" smtClean="0">
                <a:latin typeface="Symbol" pitchFamily="18" charset="2"/>
              </a:rPr>
              <a:t>g</a:t>
            </a:r>
            <a:r>
              <a:rPr lang="cs-CZ" altLang="cs-CZ" smtClean="0"/>
              <a:t> (T-lymphocytes)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Immune system and its importance for homeostasis. 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Component parts of the immune system and their cooperation.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Function of interferons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Induction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enzymes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anti</a:t>
            </a:r>
            <a:r>
              <a:rPr lang="cs-CZ" altLang="cs-CZ" dirty="0" smtClean="0"/>
              <a:t>-</a:t>
            </a:r>
            <a:r>
              <a:rPr lang="cs-CZ" altLang="cs-CZ" dirty="0" err="1" smtClean="0"/>
              <a:t>viral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effects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proteinkinases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oligonukleotidpolymerases</a:t>
            </a:r>
            <a:r>
              <a:rPr lang="cs-CZ" altLang="cs-CZ" dirty="0" smtClean="0"/>
              <a:t> - interference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viral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mRNA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translation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dirty="0" err="1" smtClean="0"/>
              <a:t>Activate</a:t>
            </a:r>
            <a:r>
              <a:rPr lang="cs-CZ" altLang="cs-CZ" dirty="0" smtClean="0"/>
              <a:t> T-</a:t>
            </a:r>
            <a:r>
              <a:rPr lang="cs-CZ" altLang="cs-CZ" dirty="0" err="1" smtClean="0"/>
              <a:t>lymphocytes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Activate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macrophages</a:t>
            </a:r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Enhance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cytotoxic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activity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NK </a:t>
            </a:r>
            <a:r>
              <a:rPr lang="cs-CZ" altLang="cs-CZ" dirty="0" err="1" smtClean="0"/>
              <a:t>cells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Proteins of the accute phase of inflammation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C-reactive protein (CRP)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MBL (manose binding lectin)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Orosomucoid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Alfa-2-macroglobulin 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Synthetized in liver in response to proinflammatory cytokines (IL-1,6,TNF)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Opsonins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Markers of accute inflammation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cs-CZ" altLang="cs-CZ" sz="3200" b="1"/>
              <a:t>Functions of the immune system</a:t>
            </a:r>
            <a:endParaRPr lang="cs-CZ" altLang="cs-CZ" sz="2400" b="1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lang="cs-CZ" altLang="cs-CZ" sz="2800" b="1"/>
              <a:t>Defense </a:t>
            </a:r>
            <a:r>
              <a:rPr lang="cs-CZ" altLang="cs-CZ" sz="2800"/>
              <a:t>(infections) </a:t>
            </a:r>
            <a:r>
              <a:rPr lang="cs-CZ" altLang="cs-CZ" sz="2800">
                <a:solidFill>
                  <a:srgbClr val="FF0000"/>
                </a:solidFill>
              </a:rPr>
              <a:t>(immunodeficiencies)</a:t>
            </a:r>
            <a:endParaRPr lang="cs-CZ" altLang="cs-CZ" sz="2800" b="1">
              <a:solidFill>
                <a:srgbClr val="FF0000"/>
              </a:solidFill>
            </a:endParaRPr>
          </a:p>
          <a:p>
            <a:pPr eaLnBrk="0" hangingPunct="0"/>
            <a:endParaRPr lang="cs-CZ" altLang="cs-CZ" sz="2800" b="1"/>
          </a:p>
          <a:p>
            <a:pPr eaLnBrk="0" hangingPunct="0"/>
            <a:r>
              <a:rPr lang="cs-CZ" altLang="cs-CZ" sz="2800" b="1"/>
              <a:t>Immune surveillance </a:t>
            </a:r>
            <a:r>
              <a:rPr lang="cs-CZ" altLang="cs-CZ" sz="2800">
                <a:solidFill>
                  <a:srgbClr val="FF0000"/>
                </a:solidFill>
              </a:rPr>
              <a:t>(tumors)</a:t>
            </a:r>
            <a:endParaRPr lang="cs-CZ" altLang="cs-CZ" sz="2800" b="1">
              <a:solidFill>
                <a:srgbClr val="FF0000"/>
              </a:solidFill>
            </a:endParaRPr>
          </a:p>
          <a:p>
            <a:pPr eaLnBrk="0" hangingPunct="0"/>
            <a:endParaRPr lang="cs-CZ" altLang="cs-CZ" sz="2800" b="1"/>
          </a:p>
          <a:p>
            <a:pPr eaLnBrk="0" hangingPunct="0"/>
            <a:endParaRPr lang="cs-CZ" altLang="cs-CZ" sz="2800" b="1"/>
          </a:p>
          <a:p>
            <a:pPr eaLnBrk="0" hangingPunct="0"/>
            <a:r>
              <a:rPr lang="cs-CZ" altLang="cs-CZ" sz="2800" b="1"/>
              <a:t>Autotolerance </a:t>
            </a:r>
            <a:r>
              <a:rPr lang="cs-CZ" altLang="cs-CZ" sz="2800">
                <a:solidFill>
                  <a:srgbClr val="FF0000"/>
                </a:solidFill>
              </a:rPr>
              <a:t>(autoimmunity)</a:t>
            </a:r>
            <a:r>
              <a:rPr lang="cs-CZ" altLang="cs-CZ" sz="2800" b="1">
                <a:solidFill>
                  <a:srgbClr val="FF0000"/>
                </a:solidFill>
              </a:rPr>
              <a:t> </a:t>
            </a:r>
          </a:p>
          <a:p>
            <a:pPr eaLnBrk="0" hangingPunct="0"/>
            <a:endParaRPr lang="cs-CZ" altLang="cs-CZ" sz="2800" b="1"/>
          </a:p>
          <a:p>
            <a:pPr eaLnBrk="0" hangingPunct="0"/>
            <a:r>
              <a:rPr lang="cs-CZ" altLang="cs-CZ" sz="2800" b="1"/>
              <a:t>Correct function </a:t>
            </a:r>
            <a:r>
              <a:rPr lang="cs-CZ" altLang="cs-CZ" sz="2800">
                <a:solidFill>
                  <a:srgbClr val="FF0000"/>
                </a:solidFill>
              </a:rPr>
              <a:t>(allergy)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Barrier functions of the human body and defense mechanisms.</a:t>
            </a:r>
            <a:endParaRPr lang="cs-CZ" altLang="cs-CZ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cs-CZ" altLang="cs-CZ" sz="3200" b="1"/>
              <a:t>Barrier functions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buFontTx/>
              <a:buChar char="•"/>
            </a:pPr>
            <a:r>
              <a:rPr lang="cs-CZ" altLang="cs-CZ" sz="2800" b="1"/>
              <a:t> skin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mucosa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mucus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tears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enzymes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pH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flushing of fluids 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vomiting</a:t>
            </a:r>
          </a:p>
          <a:p>
            <a:pPr eaLnBrk="0" hangingPunct="0">
              <a:buFontTx/>
              <a:buChar char="•"/>
            </a:pPr>
            <a:r>
              <a:rPr lang="cs-CZ" altLang="cs-CZ" sz="2800" b="1"/>
              <a:t> diarrhea</a:t>
            </a:r>
            <a:endParaRPr lang="cs-CZ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Non-specific cellular and humoral immune mechanisms.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endParaRPr lang="cs-CZ" altLang="cs-CZ" sz="2400" b="1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981075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lang="cs-CZ" altLang="cs-CZ" sz="2400" b="1"/>
              <a:t>                   </a:t>
            </a:r>
            <a:r>
              <a:rPr lang="cs-CZ" altLang="cs-CZ" sz="2800" b="1">
                <a:solidFill>
                  <a:schemeClr val="accent2"/>
                </a:solidFill>
              </a:rPr>
              <a:t>non-specific  </a:t>
            </a:r>
            <a:r>
              <a:rPr lang="cs-CZ" altLang="cs-CZ" sz="2800" b="1"/>
              <a:t>                   </a:t>
            </a:r>
            <a:r>
              <a:rPr lang="cs-CZ" altLang="cs-CZ" sz="2800" b="1">
                <a:solidFill>
                  <a:schemeClr val="accent2"/>
                </a:solidFill>
              </a:rPr>
              <a:t>specific</a:t>
            </a:r>
            <a:endParaRPr lang="cs-CZ" altLang="cs-CZ" sz="2800"/>
          </a:p>
          <a:p>
            <a:pPr eaLnBrk="0" hangingPunct="0"/>
            <a:endParaRPr lang="cs-CZ" altLang="cs-CZ" sz="2800"/>
          </a:p>
          <a:p>
            <a:pPr eaLnBrk="0" hangingPunct="0"/>
            <a:r>
              <a:rPr lang="cs-CZ" altLang="cs-CZ" sz="2800" b="1">
                <a:solidFill>
                  <a:schemeClr val="folHlink"/>
                </a:solidFill>
              </a:rPr>
              <a:t>Cellular</a:t>
            </a:r>
            <a:r>
              <a:rPr lang="cs-CZ" altLang="cs-CZ" sz="2800" b="1">
                <a:solidFill>
                  <a:srgbClr val="FFFF00"/>
                </a:solidFill>
              </a:rPr>
              <a:t> </a:t>
            </a:r>
            <a:r>
              <a:rPr lang="cs-CZ" altLang="cs-CZ" sz="2800"/>
              <a:t>  granulocytes		           T lymphocytes </a:t>
            </a:r>
          </a:p>
          <a:p>
            <a:pPr eaLnBrk="0" hangingPunct="0"/>
            <a:r>
              <a:rPr lang="cs-CZ" altLang="cs-CZ" sz="2800"/>
              <a:t>               monocytes-macrophages </a:t>
            </a:r>
          </a:p>
          <a:p>
            <a:pPr eaLnBrk="0" hangingPunct="0"/>
            <a:r>
              <a:rPr lang="cs-CZ" altLang="cs-CZ" sz="2800"/>
              <a:t>                DC, NK cells</a:t>
            </a:r>
          </a:p>
          <a:p>
            <a:pPr eaLnBrk="0" hangingPunct="0"/>
            <a:endParaRPr lang="cs-CZ" altLang="cs-CZ" sz="2800"/>
          </a:p>
          <a:p>
            <a:pPr eaLnBrk="0" hangingPunct="0"/>
            <a:r>
              <a:rPr lang="cs-CZ" altLang="cs-CZ" sz="2800" b="1">
                <a:solidFill>
                  <a:schemeClr val="folHlink"/>
                </a:solidFill>
              </a:rPr>
              <a:t>Humoral </a:t>
            </a:r>
            <a:r>
              <a:rPr lang="cs-CZ" altLang="cs-CZ" sz="2800"/>
              <a:t> complement                      antibodies</a:t>
            </a:r>
          </a:p>
          <a:p>
            <a:pPr eaLnBrk="0" hangingPunct="0"/>
            <a:r>
              <a:rPr lang="cs-CZ" altLang="cs-CZ" sz="2800"/>
              <a:t>                 IFN  </a:t>
            </a:r>
          </a:p>
          <a:p>
            <a:pPr eaLnBrk="0" hangingPunct="0"/>
            <a:r>
              <a:rPr lang="cs-CZ" altLang="cs-CZ" sz="2800"/>
              <a:t>                 other proteins (CRP,MBL..)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50925" y="1328738"/>
            <a:ext cx="70421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Immune system and its importance for homeostasis. 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Component parts of the immune system and their cooperation.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Barrier functions of the human body and defense mechanisms.</a:t>
            </a: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Non-specific cellular and humoral immune mechanisms.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>
                <a:solidFill>
                  <a:srgbClr val="FF0000"/>
                </a:solidFill>
              </a:rPr>
              <a:t>Specific cellular and humoral immune mechanisms.</a:t>
            </a: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endParaRPr lang="cs-CZ" altLang="cs-CZ" b="1">
              <a:solidFill>
                <a:srgbClr val="FF0000"/>
              </a:solidFill>
            </a:endParaRPr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Phagocytosis and its importance for immunity.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Neutrophils, their ontogenesis and function.</a:t>
            </a:r>
            <a:endParaRPr lang="cs-CZ" altLang="cs-CZ" b="1"/>
          </a:p>
          <a:p>
            <a:pPr>
              <a:tabLst>
                <a:tab pos="180975" algn="l"/>
                <a:tab pos="457200" algn="l"/>
              </a:tabLst>
            </a:pPr>
            <a:endParaRPr lang="cs-CZ" altLang="cs-CZ"/>
          </a:p>
          <a:p>
            <a:pPr>
              <a:tabLst>
                <a:tab pos="180975" algn="l"/>
                <a:tab pos="457200" algn="l"/>
              </a:tabLst>
            </a:pPr>
            <a:r>
              <a:rPr lang="en-US" altLang="cs-CZ" b="1"/>
              <a:t>Natural killer cells. Interferons. Characteristics and function.</a:t>
            </a:r>
            <a:endParaRPr lang="cs-CZ" altLang="cs-CZ"/>
          </a:p>
          <a:p>
            <a:pPr eaLnBrk="0" hangingPunct="0">
              <a:tabLst>
                <a:tab pos="180975" algn="l"/>
                <a:tab pos="457200" algn="l"/>
              </a:tabLst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1208</Words>
  <Application>Microsoft Office PowerPoint</Application>
  <PresentationFormat>Předvádění na obrazovce (4:3)</PresentationFormat>
  <Paragraphs>236</Paragraphs>
  <Slides>31</Slides>
  <Notes>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Výchozí návrh</vt:lpstr>
      <vt:lpstr>Objekt prostředí balíčkovače</vt:lpstr>
      <vt:lpstr>Rastrový obraz</vt:lpstr>
      <vt:lpstr>http://uia.fnplzen.cz/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Example of adhezive interactions – diapedesis of  neutrophils</vt:lpstr>
      <vt:lpstr>Snímek 14</vt:lpstr>
      <vt:lpstr>Phagocyting cells</vt:lpstr>
      <vt:lpstr>Process of phagocytosis</vt:lpstr>
      <vt:lpstr>Snímek 17</vt:lpstr>
      <vt:lpstr>Neutrophils</vt:lpstr>
      <vt:lpstr>Neutrophils</vt:lpstr>
      <vt:lpstr>Neutrophils - phagocytosis</vt:lpstr>
      <vt:lpstr>Neutrophils - phagocytosis</vt:lpstr>
      <vt:lpstr>Neutrophils – intracellular destruction of microorganisms</vt:lpstr>
      <vt:lpstr>Neutrophils – intracellular destruction of microorganisms</vt:lpstr>
      <vt:lpstr>Neutrophils – intracellular destruction of microorganisms</vt:lpstr>
      <vt:lpstr>Macrophages</vt:lpstr>
      <vt:lpstr>Snímek 26</vt:lpstr>
      <vt:lpstr>Natural killers (NK cells)</vt:lpstr>
      <vt:lpstr>Natural killers</vt:lpstr>
      <vt:lpstr>Interferons</vt:lpstr>
      <vt:lpstr>Function of interferons</vt:lpstr>
      <vt:lpstr>Proteins of the accute phase of inflammation</vt:lpstr>
    </vt:vector>
  </TitlesOfParts>
  <Company>Fakultní nemocnice Plzeň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imunologie</dc:title>
  <dc:creator>LISKA</dc:creator>
  <cp:lastModifiedBy>cenkoval</cp:lastModifiedBy>
  <cp:revision>26</cp:revision>
  <dcterms:created xsi:type="dcterms:W3CDTF">2009-09-23T12:49:51Z</dcterms:created>
  <dcterms:modified xsi:type="dcterms:W3CDTF">2015-10-09T06:51:50Z</dcterms:modified>
</cp:coreProperties>
</file>