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18"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C7E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4660"/>
  </p:normalViewPr>
  <p:slideViewPr>
    <p:cSldViewPr>
      <p:cViewPr varScale="1">
        <p:scale>
          <a:sx n="106" d="100"/>
          <a:sy n="106" d="100"/>
        </p:scale>
        <p:origin x="-129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CA40B-4F15-4BC3-955B-706F790537AD}" type="datetimeFigureOut">
              <a:rPr lang="cs-CZ" smtClean="0"/>
              <a:pPr/>
              <a:t>21.10.2016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F9833-51B9-4FAA-A748-B68D7D079EF4}" type="slidenum">
              <a:rPr lang="cs-CZ" smtClean="0"/>
              <a:pPr/>
              <a:t>‹#›</a:t>
            </a:fld>
            <a:endParaRPr lang="cs-CZ"/>
          </a:p>
        </p:txBody>
      </p:sp>
    </p:spTree>
    <p:extLst>
      <p:ext uri="{BB962C8B-B14F-4D97-AF65-F5344CB8AC3E}">
        <p14:creationId xmlns="" xmlns:p14="http://schemas.microsoft.com/office/powerpoint/2010/main" val="58850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1B3B9E4-7799-4C24-8387-F0A8D6FC550F}" type="slidenum">
              <a:rPr lang="cs-CZ" smtClean="0"/>
              <a:pPr/>
              <a:t>7</a:t>
            </a:fld>
            <a:endParaRPr lang="cs-CZ"/>
          </a:p>
        </p:txBody>
      </p:sp>
      <p:sp>
        <p:nvSpPr>
          <p:cNvPr id="58371" name="Rectangle 2"/>
          <p:cNvSpPr>
            <a:spLocks noGrp="1" noRot="1" noChangeAspect="1" noChangeArrowheads="1" noTextEdit="1"/>
          </p:cNvSpPr>
          <p:nvPr>
            <p:ph type="sldImg"/>
          </p:nvPr>
        </p:nvSpPr>
        <p:spPr>
          <a:xfrm>
            <a:off x="2428875" y="695325"/>
            <a:ext cx="0" cy="0"/>
          </a:xfrm>
          <a:ln/>
        </p:spPr>
      </p:sp>
      <p:sp>
        <p:nvSpPr>
          <p:cNvPr id="58372" name="Rectangle 3"/>
          <p:cNvSpPr>
            <a:spLocks noGrp="1" noChangeArrowheads="1"/>
          </p:cNvSpPr>
          <p:nvPr>
            <p:ph type="body" idx="1"/>
          </p:nvPr>
        </p:nvSpPr>
        <p:spPr>
          <a:xfrm>
            <a:off x="685800" y="4343400"/>
            <a:ext cx="5484813" cy="4113213"/>
          </a:xfrm>
          <a:noFill/>
          <a:ln/>
        </p:spPr>
        <p:txBody>
          <a:bodyPr/>
          <a:lstStyle/>
          <a:p>
            <a:pPr eaLnBrk="1" hangingPunct="1"/>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8AF0267-EC95-4CC2-999B-CD58A41CE0F0}" type="slidenum">
              <a:rPr lang="cs-CZ" smtClean="0"/>
              <a:pPr/>
              <a:t>14</a:t>
            </a:fld>
            <a:endParaRPr lang="cs-CZ"/>
          </a:p>
        </p:txBody>
      </p:sp>
      <p:sp>
        <p:nvSpPr>
          <p:cNvPr id="59395" name="Rectangle 2"/>
          <p:cNvSpPr>
            <a:spLocks noGrp="1" noRot="1" noChangeAspect="1" noChangeArrowheads="1" noTextEdit="1"/>
          </p:cNvSpPr>
          <p:nvPr>
            <p:ph type="sldImg"/>
          </p:nvPr>
        </p:nvSpPr>
        <p:spPr>
          <a:xfrm>
            <a:off x="2428875" y="695325"/>
            <a:ext cx="0" cy="0"/>
          </a:xfrm>
          <a:ln/>
        </p:spPr>
      </p:sp>
      <p:sp>
        <p:nvSpPr>
          <p:cNvPr id="59396" name="Rectangle 3"/>
          <p:cNvSpPr>
            <a:spLocks noGrp="1" noChangeArrowheads="1"/>
          </p:cNvSpPr>
          <p:nvPr>
            <p:ph type="body" idx="1"/>
          </p:nvPr>
        </p:nvSpPr>
        <p:spPr>
          <a:xfrm>
            <a:off x="685800" y="4343400"/>
            <a:ext cx="5484813" cy="4113213"/>
          </a:xfrm>
          <a:noFill/>
          <a:ln/>
        </p:spPr>
        <p:txBody>
          <a:bodyPr/>
          <a:lstStyle/>
          <a:p>
            <a:pPr eaLnBrk="1" hangingPunct="1"/>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914400" y="277813"/>
            <a:ext cx="7772400" cy="5853112"/>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9"/>
          <p:cNvSpPr>
            <a:spLocks noGrp="1" noChangeArrowheads="1"/>
          </p:cNvSpPr>
          <p:nvPr>
            <p:ph type="dt" sz="half" idx="10"/>
          </p:nvPr>
        </p:nvSpPr>
        <p:spPr>
          <a:ln/>
        </p:spPr>
        <p:txBody>
          <a:bodyPr/>
          <a:lstStyle>
            <a:lvl1pPr>
              <a:defRPr/>
            </a:lvl1pPr>
          </a:lstStyle>
          <a:p>
            <a:pPr>
              <a:defRPr/>
            </a:pPr>
            <a:endParaRPr lang="cs-CZ"/>
          </a:p>
        </p:txBody>
      </p:sp>
      <p:sp>
        <p:nvSpPr>
          <p:cNvPr id="4" name="Rectangle 10"/>
          <p:cNvSpPr>
            <a:spLocks noGrp="1" noChangeArrowheads="1"/>
          </p:cNvSpPr>
          <p:nvPr>
            <p:ph type="ftr" sz="quarter" idx="11"/>
          </p:nvPr>
        </p:nvSpPr>
        <p:spPr>
          <a:ln/>
        </p:spPr>
        <p:txBody>
          <a:bodyPr/>
          <a:lstStyle>
            <a:lvl1pPr>
              <a:defRPr/>
            </a:lvl1pPr>
          </a:lstStyle>
          <a:p>
            <a:pPr>
              <a:defRPr/>
            </a:pPr>
            <a:endParaRPr lang="cs-CZ"/>
          </a:p>
        </p:txBody>
      </p:sp>
      <p:sp>
        <p:nvSpPr>
          <p:cNvPr id="5" name="Rectangle 11"/>
          <p:cNvSpPr>
            <a:spLocks noGrp="1" noChangeArrowheads="1"/>
          </p:cNvSpPr>
          <p:nvPr>
            <p:ph type="sldNum" sz="quarter" idx="12"/>
          </p:nvPr>
        </p:nvSpPr>
        <p:spPr>
          <a:ln/>
        </p:spPr>
        <p:txBody>
          <a:bodyPr/>
          <a:lstStyle>
            <a:lvl1pPr>
              <a:defRPr/>
            </a:lvl1pPr>
          </a:lstStyle>
          <a:p>
            <a:pPr>
              <a:defRPr/>
            </a:pPr>
            <a:fld id="{CE902537-7246-406B-82B4-02496166E1BF}"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21.10.2016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21.10.2016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332656"/>
            <a:ext cx="8208912" cy="3744416"/>
          </a:xfrm>
        </p:spPr>
        <p:txBody>
          <a:bodyPr>
            <a:normAutofit/>
          </a:bodyPr>
          <a:lstStyle/>
          <a:p>
            <a:r>
              <a:rPr lang="en-US" b="1" dirty="0">
                <a:solidFill>
                  <a:srgbClr val="0000FF"/>
                </a:solidFill>
              </a:rPr>
              <a:t>HLA system, </a:t>
            </a:r>
            <a:br>
              <a:rPr lang="en-US" b="1" dirty="0">
                <a:solidFill>
                  <a:srgbClr val="0000FF"/>
                </a:solidFill>
              </a:rPr>
            </a:br>
            <a:r>
              <a:rPr lang="en-US" b="1" dirty="0">
                <a:solidFill>
                  <a:srgbClr val="0000FF"/>
                </a:solidFill>
              </a:rPr>
              <a:t>antigen-pre</a:t>
            </a:r>
            <a:r>
              <a:rPr lang="cs-CZ" b="1" dirty="0">
                <a:solidFill>
                  <a:srgbClr val="0000FF"/>
                </a:solidFill>
              </a:rPr>
              <a:t>s</a:t>
            </a:r>
            <a:r>
              <a:rPr lang="en-US" b="1" dirty="0" err="1">
                <a:solidFill>
                  <a:srgbClr val="0000FF"/>
                </a:solidFill>
              </a:rPr>
              <a:t>enting</a:t>
            </a:r>
            <a:r>
              <a:rPr lang="en-US" b="1" dirty="0">
                <a:solidFill>
                  <a:srgbClr val="0000FF"/>
                </a:solidFill>
              </a:rPr>
              <a:t> cells, </a:t>
            </a:r>
            <a:br>
              <a:rPr lang="en-US" b="1" dirty="0">
                <a:solidFill>
                  <a:srgbClr val="0000FF"/>
                </a:solidFill>
              </a:rPr>
            </a:br>
            <a:r>
              <a:rPr lang="en-US" b="1" dirty="0">
                <a:solidFill>
                  <a:srgbClr val="0000FF"/>
                </a:solidFill>
              </a:rPr>
              <a:t>B cells, primary </a:t>
            </a:r>
            <a:r>
              <a:rPr lang="en-US" sz="4800" b="1" dirty="0">
                <a:solidFill>
                  <a:srgbClr val="0000FF"/>
                </a:solidFill>
              </a:rPr>
              <a:t>an</a:t>
            </a:r>
            <a:r>
              <a:rPr lang="en-US" b="1" dirty="0">
                <a:solidFill>
                  <a:srgbClr val="0000FF"/>
                </a:solidFill>
              </a:rPr>
              <a:t>d secondary immune organs, mucous immune system </a:t>
            </a:r>
            <a:endParaRPr lang="en-US" dirty="0"/>
          </a:p>
        </p:txBody>
      </p:sp>
      <p:sp>
        <p:nvSpPr>
          <p:cNvPr id="3" name="Podnadpis 2"/>
          <p:cNvSpPr>
            <a:spLocks noGrp="1"/>
          </p:cNvSpPr>
          <p:nvPr>
            <p:ph type="subTitle" idx="1"/>
          </p:nvPr>
        </p:nvSpPr>
        <p:spPr>
          <a:xfrm>
            <a:off x="1475656" y="4581128"/>
            <a:ext cx="6400800" cy="1752600"/>
          </a:xfrm>
        </p:spPr>
        <p:txBody>
          <a:bodyPr/>
          <a:lstStyle/>
          <a:p>
            <a:r>
              <a:rPr lang="cs-CZ" b="1" dirty="0">
                <a:solidFill>
                  <a:schemeClr val="tx1"/>
                </a:solidFill>
              </a:rPr>
              <a:t>Martin Liška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MHC </a:t>
            </a:r>
            <a:r>
              <a:rPr lang="en-US" sz="3200" b="1" dirty="0" err="1">
                <a:solidFill>
                  <a:srgbClr val="0000FF"/>
                </a:solidFill>
              </a:rPr>
              <a:t>glycoproteins</a:t>
            </a:r>
            <a:r>
              <a:rPr lang="en-US" sz="3200" b="1" dirty="0">
                <a:solidFill>
                  <a:srgbClr val="0000FF"/>
                </a:solidFill>
              </a:rPr>
              <a:t> class II </a:t>
            </a:r>
          </a:p>
        </p:txBody>
      </p:sp>
      <p:sp>
        <p:nvSpPr>
          <p:cNvPr id="24579" name="Rectangle 3"/>
          <p:cNvSpPr>
            <a:spLocks noGrp="1" noChangeArrowheads="1"/>
          </p:cNvSpPr>
          <p:nvPr>
            <p:ph idx="1"/>
          </p:nvPr>
        </p:nvSpPr>
        <p:spPr/>
        <p:txBody>
          <a:bodyPr>
            <a:noAutofit/>
          </a:bodyPr>
          <a:lstStyle/>
          <a:p>
            <a:pPr>
              <a:buClr>
                <a:schemeClr val="folHlink"/>
              </a:buClr>
              <a:buFont typeface="Wingdings" pitchFamily="2" charset="2"/>
              <a:buChar char="§"/>
              <a:defRPr/>
            </a:pPr>
            <a:r>
              <a:rPr lang="cs-CZ" sz="2800" dirty="0" err="1"/>
              <a:t>Expressed</a:t>
            </a:r>
            <a:r>
              <a:rPr lang="cs-CZ" sz="2800" dirty="0"/>
              <a:t> by </a:t>
            </a:r>
            <a:r>
              <a:rPr lang="en-US" sz="2800" dirty="0"/>
              <a:t>APC (dendritic cells, monocytes, macrophages, B lymphocytes) </a:t>
            </a:r>
            <a:br>
              <a:rPr lang="en-US" sz="2800" dirty="0"/>
            </a:br>
            <a:endParaRPr lang="en-US" sz="2800" dirty="0"/>
          </a:p>
          <a:p>
            <a:pPr>
              <a:buClr>
                <a:schemeClr val="folHlink"/>
              </a:buClr>
              <a:buFont typeface="Wingdings" pitchFamily="2" charset="2"/>
              <a:buChar char="§"/>
              <a:defRPr/>
            </a:pPr>
            <a:r>
              <a:rPr lang="en-US" sz="2800" dirty="0"/>
              <a:t>3 isotypes of MHC </a:t>
            </a:r>
            <a:r>
              <a:rPr lang="cs-CZ" sz="2800" dirty="0"/>
              <a:t>II </a:t>
            </a:r>
            <a:r>
              <a:rPr lang="en-US" sz="2800" dirty="0" err="1"/>
              <a:t>gp</a:t>
            </a:r>
            <a:r>
              <a:rPr lang="en-US" sz="2800" dirty="0"/>
              <a:t> (D</a:t>
            </a:r>
            <a:r>
              <a:rPr lang="cs-CZ" sz="2800" dirty="0"/>
              <a:t>P</a:t>
            </a:r>
            <a:r>
              <a:rPr lang="en-US" sz="2800" dirty="0"/>
              <a:t>, DQ, D</a:t>
            </a:r>
            <a:r>
              <a:rPr lang="cs-CZ" sz="2800" dirty="0"/>
              <a:t>R</a:t>
            </a:r>
            <a:r>
              <a:rPr lang="en-US" sz="2800" dirty="0"/>
              <a:t>) </a:t>
            </a:r>
          </a:p>
          <a:p>
            <a:pPr eaLnBrk="1" hangingPunct="1">
              <a:buClr>
                <a:schemeClr val="folHlink"/>
              </a:buClr>
              <a:buFont typeface="Wingdings" pitchFamily="2" charset="2"/>
              <a:buChar char="§"/>
              <a:defRPr/>
            </a:pPr>
            <a:endParaRPr lang="cs-CZ" sz="2800" dirty="0">
              <a:latin typeface="+mj-lt"/>
            </a:endParaRPr>
          </a:p>
          <a:p>
            <a:pPr eaLnBrk="1" hangingPunct="1">
              <a:buClr>
                <a:schemeClr val="folHlink"/>
              </a:buClr>
              <a:buFont typeface="Wingdings" pitchFamily="2" charset="2"/>
              <a:buChar char="§"/>
              <a:defRPr/>
            </a:pPr>
            <a:r>
              <a:rPr lang="en-US" sz="2800" dirty="0">
                <a:latin typeface="+mj-lt"/>
              </a:rPr>
              <a:t>The function of MHC </a:t>
            </a:r>
            <a:r>
              <a:rPr lang="cs-CZ" sz="2800" dirty="0">
                <a:latin typeface="+mj-lt"/>
              </a:rPr>
              <a:t>II </a:t>
            </a:r>
            <a:r>
              <a:rPr lang="en-US" sz="2800" dirty="0" err="1">
                <a:latin typeface="+mj-lt"/>
              </a:rPr>
              <a:t>gp</a:t>
            </a:r>
            <a:r>
              <a:rPr lang="en-US" sz="2800" dirty="0">
                <a:latin typeface="+mj-lt"/>
              </a:rPr>
              <a:t> is the presentation of peptide fragments from protein which were engulfed by antigen presenting cell to T </a:t>
            </a:r>
            <a:r>
              <a:rPr lang="cs-CZ" sz="2800" dirty="0">
                <a:latin typeface="+mj-lt"/>
              </a:rPr>
              <a:t>cell</a:t>
            </a:r>
            <a:r>
              <a:rPr lang="en-US" sz="2800" dirty="0">
                <a:latin typeface="+mj-lt"/>
              </a:rPr>
              <a:t>s (CD4</a:t>
            </a:r>
            <a:r>
              <a:rPr lang="cs-CZ" sz="2800" dirty="0">
                <a:latin typeface="+mj-lt"/>
              </a:rPr>
              <a:t>+</a:t>
            </a:r>
            <a:r>
              <a:rPr lang="en-US" sz="2800" dirty="0">
                <a:latin typeface="+mj-lt"/>
              </a:rPr>
              <a:t>) </a:t>
            </a:r>
            <a:br>
              <a:rPr lang="en-US" sz="2800" dirty="0">
                <a:latin typeface="+mj-lt"/>
              </a:rPr>
            </a:br>
            <a:endParaRPr lang="en-US" sz="28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Structure of MHC II </a:t>
            </a:r>
            <a:r>
              <a:rPr lang="en-US" sz="3200" b="1" dirty="0" err="1">
                <a:solidFill>
                  <a:srgbClr val="0000FF"/>
                </a:solidFill>
              </a:rPr>
              <a:t>gp</a:t>
            </a:r>
            <a:r>
              <a:rPr lang="en-US" sz="3200" b="1" dirty="0">
                <a:solidFill>
                  <a:srgbClr val="0000FF"/>
                </a:solidFill>
              </a:rPr>
              <a:t>  </a:t>
            </a:r>
          </a:p>
        </p:txBody>
      </p:sp>
      <p:sp>
        <p:nvSpPr>
          <p:cNvPr id="25603" name="Rectangle 3"/>
          <p:cNvSpPr>
            <a:spLocks noGrp="1" noChangeArrowheads="1"/>
          </p:cNvSpPr>
          <p:nvPr>
            <p:ph idx="1"/>
          </p:nvPr>
        </p:nvSpPr>
        <p:spPr>
          <a:xfrm>
            <a:off x="0" y="1412875"/>
            <a:ext cx="8229600" cy="4525963"/>
          </a:xfrm>
        </p:spPr>
        <p:txBody>
          <a:bodyPr>
            <a:normAutofit lnSpcReduction="10000"/>
          </a:bodyPr>
          <a:lstStyle/>
          <a:p>
            <a:pPr eaLnBrk="1" hangingPunct="1">
              <a:buClr>
                <a:schemeClr val="folHlink"/>
              </a:buClr>
              <a:buFont typeface="Wingdings" pitchFamily="2" charset="2"/>
              <a:buChar char="§"/>
              <a:defRPr/>
            </a:pPr>
            <a:r>
              <a:rPr lang="en-US" sz="2800" dirty="0">
                <a:latin typeface="+mj-lt"/>
              </a:rPr>
              <a:t>MHC </a:t>
            </a:r>
            <a:r>
              <a:rPr lang="en-US" sz="2800" dirty="0" err="1">
                <a:latin typeface="+mj-lt"/>
              </a:rPr>
              <a:t>gp</a:t>
            </a:r>
            <a:r>
              <a:rPr lang="en-US" sz="2800" dirty="0">
                <a:latin typeface="+mj-lt"/>
              </a:rPr>
              <a:t> II consist of 2 non-covalently </a:t>
            </a:r>
          </a:p>
          <a:p>
            <a:pPr eaLnBrk="1" hangingPunct="1">
              <a:buClr>
                <a:schemeClr val="folHlink"/>
              </a:buClr>
              <a:buNone/>
              <a:defRPr/>
            </a:pPr>
            <a:r>
              <a:rPr lang="en-US" sz="2800" dirty="0">
                <a:latin typeface="+mj-lt"/>
              </a:rPr>
              <a:t>   associated </a:t>
            </a:r>
            <a:r>
              <a:rPr lang="en-US" sz="2800" dirty="0" err="1">
                <a:latin typeface="+mj-lt"/>
              </a:rPr>
              <a:t>transmembrane</a:t>
            </a:r>
            <a:r>
              <a:rPr lang="en-US" sz="2800" dirty="0">
                <a:latin typeface="+mj-lt"/>
              </a:rPr>
              <a:t> subunits </a:t>
            </a:r>
          </a:p>
          <a:p>
            <a:pPr eaLnBrk="1" hangingPunct="1">
              <a:buClr>
                <a:schemeClr val="folHlink"/>
              </a:buClr>
              <a:buNone/>
              <a:defRPr/>
            </a:pPr>
            <a:r>
              <a:rPr lang="en-US" sz="2800" dirty="0">
                <a:latin typeface="+mj-lt"/>
              </a:rPr>
              <a:t>   </a:t>
            </a:r>
            <a:r>
              <a:rPr lang="en-US" sz="2800" dirty="0">
                <a:latin typeface="Symbol" pitchFamily="18" charset="2"/>
              </a:rPr>
              <a:t>a</a:t>
            </a:r>
            <a:r>
              <a:rPr lang="en-US" sz="2800" dirty="0">
                <a:latin typeface="+mj-lt"/>
              </a:rPr>
              <a:t> and </a:t>
            </a:r>
            <a:r>
              <a:rPr lang="en-US" sz="2800" dirty="0">
                <a:latin typeface="Symbol" pitchFamily="18" charset="2"/>
              </a:rPr>
              <a:t>b</a:t>
            </a:r>
          </a:p>
          <a:p>
            <a:pPr eaLnBrk="1" hangingPunct="1">
              <a:buClr>
                <a:schemeClr val="folHlink"/>
              </a:buClr>
              <a:buFont typeface="Wingdings" pitchFamily="2" charset="2"/>
              <a:buChar char="§"/>
              <a:defRPr/>
            </a:pPr>
            <a:endParaRPr lang="en-US" sz="2800" dirty="0">
              <a:latin typeface="+mj-lt"/>
            </a:endParaRPr>
          </a:p>
          <a:p>
            <a:pPr eaLnBrk="1" hangingPunct="1">
              <a:buClr>
                <a:schemeClr val="folHlink"/>
              </a:buClr>
              <a:buFont typeface="Wingdings" pitchFamily="2" charset="2"/>
              <a:buChar char="§"/>
              <a:defRPr/>
            </a:pPr>
            <a:r>
              <a:rPr lang="en-US" sz="2800" dirty="0">
                <a:latin typeface="+mj-lt"/>
              </a:rPr>
              <a:t>The peptide binding site consists of N-terminal </a:t>
            </a:r>
            <a:br>
              <a:rPr lang="en-US" sz="2800" dirty="0">
                <a:latin typeface="+mj-lt"/>
              </a:rPr>
            </a:br>
            <a:r>
              <a:rPr lang="en-US" sz="2800" dirty="0">
                <a:latin typeface="+mj-lt"/>
              </a:rPr>
              <a:t>domains </a:t>
            </a:r>
            <a:r>
              <a:rPr lang="en-US" sz="2800" dirty="0">
                <a:latin typeface="Symbol" pitchFamily="18" charset="2"/>
              </a:rPr>
              <a:t>a</a:t>
            </a:r>
            <a:r>
              <a:rPr lang="en-US" sz="2800" dirty="0">
                <a:latin typeface="+mj-lt"/>
              </a:rPr>
              <a:t>1 and </a:t>
            </a:r>
            <a:r>
              <a:rPr lang="en-US" sz="2800" dirty="0">
                <a:latin typeface="Symbol" pitchFamily="18" charset="2"/>
              </a:rPr>
              <a:t>b</a:t>
            </a:r>
            <a:r>
              <a:rPr lang="en-US" sz="2800" dirty="0">
                <a:latin typeface="+mj-lt"/>
              </a:rPr>
              <a:t>1 </a:t>
            </a:r>
            <a:br>
              <a:rPr lang="en-US" sz="2800" dirty="0">
                <a:latin typeface="+mj-lt"/>
              </a:rPr>
            </a:br>
            <a:endParaRPr lang="en-US" sz="2800" dirty="0">
              <a:latin typeface="+mj-lt"/>
            </a:endParaRPr>
          </a:p>
          <a:p>
            <a:pPr eaLnBrk="1" hangingPunct="1">
              <a:buClr>
                <a:schemeClr val="folHlink"/>
              </a:buClr>
              <a:buFont typeface="Wingdings" pitchFamily="2" charset="2"/>
              <a:buChar char="§"/>
              <a:defRPr/>
            </a:pPr>
            <a:r>
              <a:rPr lang="en-US" sz="2800" dirty="0">
                <a:latin typeface="+mj-lt"/>
              </a:rPr>
              <a:t>Binding of peptide is necessary for a stable MHC </a:t>
            </a:r>
            <a:r>
              <a:rPr lang="en-US" sz="2800" dirty="0" err="1">
                <a:latin typeface="+mj-lt"/>
              </a:rPr>
              <a:t>gp</a:t>
            </a:r>
            <a:r>
              <a:rPr lang="en-US" sz="2800" dirty="0">
                <a:latin typeface="+mj-lt"/>
              </a:rPr>
              <a:t> conformation and thus ensure its long presentation on the cell surface </a:t>
            </a:r>
          </a:p>
        </p:txBody>
      </p:sp>
      <p:pic>
        <p:nvPicPr>
          <p:cNvPr id="47108" name="Picture 5"/>
          <p:cNvPicPr>
            <a:picLocks noChangeAspect="1" noChangeArrowheads="1"/>
          </p:cNvPicPr>
          <p:nvPr/>
        </p:nvPicPr>
        <p:blipFill>
          <a:blip r:embed="rId2" cstate="print"/>
          <a:srcRect/>
          <a:stretch>
            <a:fillRect/>
          </a:stretch>
        </p:blipFill>
        <p:spPr bwMode="auto">
          <a:xfrm>
            <a:off x="7164388" y="836613"/>
            <a:ext cx="1812925" cy="26146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476250"/>
            <a:ext cx="8229600" cy="1143000"/>
          </a:xfrm>
        </p:spPr>
        <p:txBody>
          <a:bodyPr>
            <a:normAutofit/>
          </a:bodyPr>
          <a:lstStyle/>
          <a:p>
            <a:pPr eaLnBrk="1" hangingPunct="1">
              <a:defRPr/>
            </a:pPr>
            <a:r>
              <a:rPr lang="en-US" sz="3200" b="1" dirty="0">
                <a:solidFill>
                  <a:srgbClr val="0000FF"/>
                </a:solidFill>
              </a:rPr>
              <a:t>Binding of peptides to MHC </a:t>
            </a:r>
            <a:r>
              <a:rPr lang="cs-CZ" sz="3200" b="1" dirty="0">
                <a:solidFill>
                  <a:srgbClr val="0000FF"/>
                </a:solidFill>
              </a:rPr>
              <a:t>II </a:t>
            </a:r>
            <a:r>
              <a:rPr lang="en-US" sz="3200" b="1" dirty="0" err="1">
                <a:solidFill>
                  <a:srgbClr val="0000FF"/>
                </a:solidFill>
              </a:rPr>
              <a:t>gp</a:t>
            </a:r>
            <a:r>
              <a:rPr lang="en-US" sz="3200" b="1" dirty="0">
                <a:solidFill>
                  <a:srgbClr val="0000FF"/>
                </a:solidFill>
              </a:rPr>
              <a:t> </a:t>
            </a:r>
          </a:p>
        </p:txBody>
      </p:sp>
      <p:sp>
        <p:nvSpPr>
          <p:cNvPr id="23555" name="Rectangle 3"/>
          <p:cNvSpPr>
            <a:spLocks noGrp="1" noChangeArrowheads="1"/>
          </p:cNvSpPr>
          <p:nvPr>
            <p:ph idx="1"/>
          </p:nvPr>
        </p:nvSpPr>
        <p:spPr>
          <a:xfrm>
            <a:off x="468313" y="1989138"/>
            <a:ext cx="8229600" cy="3095625"/>
          </a:xfrm>
        </p:spPr>
        <p:txBody>
          <a:bodyPr>
            <a:noAutofit/>
          </a:bodyPr>
          <a:lstStyle/>
          <a:p>
            <a:pPr eaLnBrk="1" hangingPunct="1">
              <a:lnSpc>
                <a:spcPct val="80000"/>
              </a:lnSpc>
              <a:buClr>
                <a:schemeClr val="folHlink"/>
              </a:buClr>
              <a:buFont typeface="Wingdings" pitchFamily="2" charset="2"/>
              <a:buChar char="§"/>
              <a:defRPr/>
            </a:pPr>
            <a:r>
              <a:rPr lang="en-US" sz="2800" dirty="0">
                <a:latin typeface="+mj-lt"/>
              </a:rPr>
              <a:t>MHC II </a:t>
            </a:r>
            <a:r>
              <a:rPr lang="en-US" sz="2800" dirty="0" err="1">
                <a:latin typeface="+mj-lt"/>
              </a:rPr>
              <a:t>gp</a:t>
            </a:r>
            <a:r>
              <a:rPr lang="en-US" sz="2800" dirty="0">
                <a:latin typeface="+mj-lt"/>
              </a:rPr>
              <a:t> bind peptides with a length of 15 to 35 </a:t>
            </a:r>
            <a:r>
              <a:rPr lang="en-US" sz="2800" dirty="0" err="1">
                <a:latin typeface="+mj-lt"/>
              </a:rPr>
              <a:t>aminoacids</a:t>
            </a:r>
            <a:r>
              <a:rPr lang="en-US" sz="2800" dirty="0">
                <a:latin typeface="+mj-lt"/>
              </a:rPr>
              <a:t/>
            </a:r>
            <a:br>
              <a:rPr lang="en-US" sz="2800" dirty="0">
                <a:latin typeface="+mj-lt"/>
              </a:rPr>
            </a:br>
            <a:endParaRPr lang="en-US" sz="2800" dirty="0">
              <a:latin typeface="+mj-lt"/>
            </a:endParaRPr>
          </a:p>
          <a:p>
            <a:pPr eaLnBrk="1" hangingPunct="1">
              <a:lnSpc>
                <a:spcPct val="80000"/>
              </a:lnSpc>
              <a:buClr>
                <a:schemeClr val="folHlink"/>
              </a:buClr>
              <a:buFont typeface="Wingdings" pitchFamily="2" charset="2"/>
              <a:buChar char="§"/>
              <a:defRPr/>
            </a:pPr>
            <a:endParaRPr lang="en-US" sz="2800" dirty="0">
              <a:latin typeface="+mj-lt"/>
            </a:endParaRPr>
          </a:p>
          <a:p>
            <a:pPr eaLnBrk="1" hangingPunct="1">
              <a:lnSpc>
                <a:spcPct val="80000"/>
              </a:lnSpc>
              <a:buClr>
                <a:schemeClr val="folHlink"/>
              </a:buClr>
              <a:buFont typeface="Wingdings" pitchFamily="2" charset="2"/>
              <a:buChar char="§"/>
              <a:defRPr/>
            </a:pPr>
            <a:r>
              <a:rPr lang="en-US" sz="2800" dirty="0">
                <a:latin typeface="+mj-lt"/>
              </a:rPr>
              <a:t>Certain MHC </a:t>
            </a:r>
            <a:r>
              <a:rPr lang="en-US" sz="2800" dirty="0" err="1">
                <a:latin typeface="+mj-lt"/>
              </a:rPr>
              <a:t>gp</a:t>
            </a:r>
            <a:r>
              <a:rPr lang="en-US" sz="2800" dirty="0">
                <a:latin typeface="+mj-lt"/>
              </a:rPr>
              <a:t> molecule binds peptides sharing common structural features - </a:t>
            </a:r>
            <a:r>
              <a:rPr lang="en-US" sz="2800" u="sng" dirty="0">
                <a:latin typeface="+mj-lt"/>
              </a:rPr>
              <a:t>coupling motif </a:t>
            </a:r>
            <a:r>
              <a:rPr lang="cs-CZ" sz="2800" u="sng" dirty="0">
                <a:latin typeface="+mj-lt"/>
              </a:rPr>
              <a:t/>
            </a:r>
            <a:br>
              <a:rPr lang="cs-CZ" sz="2800" u="sng" dirty="0">
                <a:latin typeface="+mj-lt"/>
              </a:rPr>
            </a:br>
            <a:endParaRPr lang="cs-CZ" sz="2800" u="sng"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Binding of peptides to MHC II </a:t>
            </a:r>
            <a:r>
              <a:rPr lang="en-US" sz="3200" b="1" dirty="0" err="1">
                <a:solidFill>
                  <a:srgbClr val="0000FF"/>
                </a:solidFill>
              </a:rPr>
              <a:t>gp</a:t>
            </a:r>
            <a:r>
              <a:rPr lang="en-US" sz="3200" b="1" dirty="0">
                <a:solidFill>
                  <a:srgbClr val="0000FF"/>
                </a:solidFill>
              </a:rPr>
              <a:t> </a:t>
            </a:r>
          </a:p>
        </p:txBody>
      </p:sp>
      <p:sp>
        <p:nvSpPr>
          <p:cNvPr id="3" name="Zástupný symbol pro obsah 2"/>
          <p:cNvSpPr>
            <a:spLocks noGrp="1"/>
          </p:cNvSpPr>
          <p:nvPr>
            <p:ph idx="1"/>
          </p:nvPr>
        </p:nvSpPr>
        <p:spPr>
          <a:xfrm>
            <a:off x="467544" y="1628800"/>
            <a:ext cx="8229600" cy="4525963"/>
          </a:xfrm>
        </p:spPr>
        <p:txBody>
          <a:bodyPr>
            <a:normAutofit/>
          </a:bodyPr>
          <a:lstStyle/>
          <a:p>
            <a:pPr eaLnBrk="1" hangingPunct="1">
              <a:lnSpc>
                <a:spcPct val="80000"/>
              </a:lnSpc>
              <a:buClr>
                <a:srgbClr val="99CC00"/>
              </a:buClr>
              <a:buFont typeface="Wingdings" pitchFamily="2" charset="2"/>
              <a:buChar char="§"/>
              <a:defRPr/>
            </a:pPr>
            <a:r>
              <a:rPr lang="en-US" sz="2800" dirty="0">
                <a:latin typeface="+mj-lt"/>
              </a:rPr>
              <a:t>After a string </a:t>
            </a:r>
            <a:r>
              <a:rPr lang="en-US" sz="2800" dirty="0">
                <a:latin typeface="Symbol" pitchFamily="18" charset="2"/>
              </a:rPr>
              <a:t>a</a:t>
            </a:r>
            <a:r>
              <a:rPr lang="en-US" sz="2800" dirty="0">
                <a:latin typeface="+mj-lt"/>
              </a:rPr>
              <a:t> and </a:t>
            </a:r>
            <a:r>
              <a:rPr lang="en-US" sz="2800" dirty="0">
                <a:latin typeface="Symbol" pitchFamily="18" charset="2"/>
              </a:rPr>
              <a:t>b</a:t>
            </a:r>
            <a:r>
              <a:rPr lang="en-US" sz="2800" dirty="0">
                <a:latin typeface="+mj-lt"/>
              </a:rPr>
              <a:t> are created in ER, </a:t>
            </a:r>
            <a:r>
              <a:rPr lang="cs-CZ" sz="2800" dirty="0" err="1">
                <a:latin typeface="+mj-lt"/>
              </a:rPr>
              <a:t>they</a:t>
            </a:r>
            <a:r>
              <a:rPr lang="cs-CZ" sz="2800" dirty="0">
                <a:latin typeface="+mj-lt"/>
              </a:rPr>
              <a:t> </a:t>
            </a:r>
            <a:r>
              <a:rPr lang="en-US" sz="2800" dirty="0">
                <a:latin typeface="+mj-lt"/>
              </a:rPr>
              <a:t>fold into the correct conformation and the mutual associated are connected with another transmembrane chain </a:t>
            </a:r>
            <a:r>
              <a:rPr lang="cs-CZ" sz="2800" dirty="0">
                <a:latin typeface="+mj-lt"/>
              </a:rPr>
              <a:t>(</a:t>
            </a:r>
            <a:r>
              <a:rPr lang="en-US" sz="2800" dirty="0">
                <a:latin typeface="+mj-lt"/>
              </a:rPr>
              <a:t>invariant chain</a:t>
            </a:r>
            <a:r>
              <a:rPr lang="cs-CZ" sz="2800" dirty="0">
                <a:latin typeface="+mj-lt"/>
              </a:rPr>
              <a:t>)</a:t>
            </a:r>
            <a:r>
              <a:rPr lang="en-US" sz="2800" dirty="0">
                <a:latin typeface="+mj-lt"/>
              </a:rPr>
              <a:t>, which blocks the binding site for the peptide</a:t>
            </a:r>
            <a:endParaRPr lang="cs-CZ" sz="2800" dirty="0">
              <a:latin typeface="+mj-lt"/>
            </a:endParaRPr>
          </a:p>
          <a:p>
            <a:pPr eaLnBrk="1" hangingPunct="1">
              <a:lnSpc>
                <a:spcPct val="80000"/>
              </a:lnSpc>
              <a:buClr>
                <a:srgbClr val="99CC00"/>
              </a:buClr>
              <a:buFont typeface="Wingdings" pitchFamily="2" charset="2"/>
              <a:buChar char="§"/>
              <a:defRPr/>
            </a:pPr>
            <a:r>
              <a:rPr lang="cs-CZ" sz="2800" dirty="0">
                <a:latin typeface="+mj-lt"/>
              </a:rPr>
              <a:t>T</a:t>
            </a:r>
            <a:r>
              <a:rPr lang="en-US" sz="2800" dirty="0">
                <a:latin typeface="+mj-lt"/>
              </a:rPr>
              <a:t>his complex is processed in the Golgi apparatus, secretory vesicles isolated from GA merge with endosomes, then split the invariant chain and peptide fragments from cell absorbed proteins bind into binding site of MHC </a:t>
            </a:r>
            <a:r>
              <a:rPr lang="en-US" sz="2800" dirty="0" err="1">
                <a:latin typeface="+mj-lt"/>
              </a:rPr>
              <a:t>gp</a:t>
            </a:r>
            <a:r>
              <a:rPr lang="en-US" sz="2800" dirty="0">
                <a:latin typeface="+mj-lt"/>
              </a:rPr>
              <a:t> </a:t>
            </a:r>
            <a:endParaRPr lang="cs-CZ" sz="2800" dirty="0">
              <a:latin typeface="+mj-lt"/>
            </a:endParaRPr>
          </a:p>
          <a:p>
            <a:pPr eaLnBrk="1" hangingPunct="1">
              <a:lnSpc>
                <a:spcPct val="80000"/>
              </a:lnSpc>
              <a:buClr>
                <a:srgbClr val="99CC00"/>
              </a:buClr>
              <a:buFont typeface="Wingdings" pitchFamily="2" charset="2"/>
              <a:buChar char="§"/>
              <a:defRPr/>
            </a:pPr>
            <a:r>
              <a:rPr lang="cs-CZ" sz="2800" dirty="0">
                <a:latin typeface="+mj-lt"/>
              </a:rPr>
              <a:t>T</a:t>
            </a:r>
            <a:r>
              <a:rPr lang="en-US" sz="2800" dirty="0">
                <a:latin typeface="+mj-lt"/>
              </a:rPr>
              <a:t>he complex is then </a:t>
            </a:r>
            <a:r>
              <a:rPr lang="cs-CZ" sz="2800" dirty="0" err="1" smtClean="0">
                <a:latin typeface="+mj-lt"/>
              </a:rPr>
              <a:t>displayed</a:t>
            </a:r>
            <a:r>
              <a:rPr lang="en-US" sz="2800" dirty="0" smtClean="0">
                <a:latin typeface="+mj-lt"/>
              </a:rPr>
              <a:t> </a:t>
            </a:r>
            <a:r>
              <a:rPr lang="en-US" sz="2800" dirty="0">
                <a:latin typeface="+mj-lt"/>
              </a:rPr>
              <a:t>on </a:t>
            </a:r>
            <a:r>
              <a:rPr lang="cs-CZ" sz="2800" dirty="0" err="1" smtClean="0">
                <a:latin typeface="+mj-lt"/>
              </a:rPr>
              <a:t>the</a:t>
            </a:r>
            <a:r>
              <a:rPr lang="cs-CZ" sz="2800" dirty="0" smtClean="0">
                <a:latin typeface="+mj-lt"/>
              </a:rPr>
              <a:t> </a:t>
            </a:r>
            <a:r>
              <a:rPr lang="en-US" sz="2800" dirty="0" smtClean="0">
                <a:latin typeface="+mj-lt"/>
              </a:rPr>
              <a:t>cell </a:t>
            </a:r>
            <a:r>
              <a:rPr lang="en-US" sz="2800" dirty="0">
                <a:latin typeface="+mj-lt"/>
              </a:rPr>
              <a:t>surface</a:t>
            </a:r>
          </a:p>
          <a:p>
            <a:pPr eaLnBrk="1" hangingPunct="1">
              <a:lnSpc>
                <a:spcPct val="80000"/>
              </a:lnSpc>
              <a:buClr>
                <a:srgbClr val="99CC00"/>
              </a:buClr>
              <a:buFont typeface="Wingdings" pitchFamily="2" charset="2"/>
              <a:buChar char="§"/>
              <a:defRPr/>
            </a:pPr>
            <a:endParaRPr lang="cs-CZ" sz="2400" dirty="0">
              <a:solidFill>
                <a:srgbClr val="FFFFFF"/>
              </a:solidFill>
              <a:effectLst>
                <a:outerShdw blurRad="38100" dist="38100" dir="2700000" algn="tl">
                  <a:srgbClr val="000000"/>
                </a:outerShdw>
              </a:effectLst>
              <a:latin typeface="Tahoma" pitchFamily="34" charset="0"/>
            </a:endParaRPr>
          </a:p>
          <a:p>
            <a:pPr>
              <a:defRPr/>
            </a:pPr>
            <a:endParaRPr lang="cs-CZ" sz="24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68313" y="404813"/>
            <a:ext cx="8228012" cy="852487"/>
          </a:xfrm>
        </p:spPr>
        <p:txBody>
          <a:bodyPr>
            <a:normAutofit/>
          </a:bodyPr>
          <a:lstStyle/>
          <a:p>
            <a:pPr eaLnBrk="1" hangingPunct="1">
              <a:defRPr/>
            </a:pPr>
            <a:r>
              <a:rPr lang="en-US" sz="3200" b="1" dirty="0">
                <a:solidFill>
                  <a:srgbClr val="0000FF"/>
                </a:solidFill>
              </a:rPr>
              <a:t>Peptides binding to MHC II </a:t>
            </a:r>
            <a:r>
              <a:rPr lang="en-US" sz="3200" b="1" dirty="0" err="1">
                <a:solidFill>
                  <a:srgbClr val="0000FF"/>
                </a:solidFill>
              </a:rPr>
              <a:t>gp</a:t>
            </a:r>
            <a:endParaRPr lang="en-US" sz="3200" b="1" dirty="0">
              <a:solidFill>
                <a:srgbClr val="0000FF"/>
              </a:solidFill>
            </a:endParaRPr>
          </a:p>
        </p:txBody>
      </p:sp>
      <p:pic>
        <p:nvPicPr>
          <p:cNvPr id="50179" name="Picture 4" descr="MHc II"/>
          <p:cNvPicPr>
            <a:picLocks noChangeAspect="1" noChangeArrowheads="1"/>
          </p:cNvPicPr>
          <p:nvPr/>
        </p:nvPicPr>
        <p:blipFill>
          <a:blip r:embed="rId3" cstate="print"/>
          <a:srcRect/>
          <a:stretch>
            <a:fillRect/>
          </a:stretch>
        </p:blipFill>
        <p:spPr bwMode="auto">
          <a:xfrm>
            <a:off x="1908175" y="1412875"/>
            <a:ext cx="5184775" cy="51847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HLA system – genetic background</a:t>
            </a:r>
          </a:p>
        </p:txBody>
      </p:sp>
      <p:sp>
        <p:nvSpPr>
          <p:cNvPr id="28675" name="Rectangle 3"/>
          <p:cNvSpPr>
            <a:spLocks noGrp="1" noChangeArrowheads="1"/>
          </p:cNvSpPr>
          <p:nvPr>
            <p:ph idx="1"/>
          </p:nvPr>
        </p:nvSpPr>
        <p:spPr>
          <a:xfrm>
            <a:off x="468313" y="1557338"/>
            <a:ext cx="8229600" cy="5400675"/>
          </a:xfrm>
        </p:spPr>
        <p:txBody>
          <a:bodyPr/>
          <a:lstStyle/>
          <a:p>
            <a:pPr eaLnBrk="1" hangingPunct="1">
              <a:lnSpc>
                <a:spcPct val="90000"/>
              </a:lnSpc>
              <a:buClr>
                <a:schemeClr val="folHlink"/>
              </a:buClr>
              <a:buFont typeface="Wingdings" pitchFamily="2" charset="2"/>
              <a:buChar char="§"/>
              <a:defRPr/>
            </a:pPr>
            <a:r>
              <a:rPr lang="en-US" sz="2400" b="1" dirty="0">
                <a:latin typeface="+mj-lt"/>
              </a:rPr>
              <a:t>HLA complex is </a:t>
            </a:r>
            <a:r>
              <a:rPr lang="cs-CZ" sz="2400" b="1" dirty="0" err="1">
                <a:latin typeface="+mj-lt"/>
              </a:rPr>
              <a:t>encoded</a:t>
            </a:r>
            <a:endParaRPr lang="cs-CZ" sz="2400" b="1" dirty="0">
              <a:latin typeface="+mj-lt"/>
            </a:endParaRPr>
          </a:p>
          <a:p>
            <a:pPr marL="0" indent="0" eaLnBrk="1" hangingPunct="1">
              <a:lnSpc>
                <a:spcPct val="90000"/>
              </a:lnSpc>
              <a:buClr>
                <a:schemeClr val="folHlink"/>
              </a:buClr>
              <a:buNone/>
              <a:defRPr/>
            </a:pPr>
            <a:r>
              <a:rPr lang="cs-CZ" sz="2400" b="1" dirty="0">
                <a:latin typeface="+mj-lt"/>
              </a:rPr>
              <a:t>    </a:t>
            </a:r>
            <a:r>
              <a:rPr lang="en-US" sz="2400" b="1" dirty="0">
                <a:latin typeface="+mj-lt"/>
              </a:rPr>
              <a:t>on chromosome 6 </a:t>
            </a:r>
            <a:br>
              <a:rPr lang="en-US" sz="2400" b="1" dirty="0">
                <a:latin typeface="+mj-lt"/>
              </a:rPr>
            </a:br>
            <a:endParaRPr lang="cs-CZ" sz="2400" b="1" dirty="0">
              <a:latin typeface="+mj-lt"/>
            </a:endParaRPr>
          </a:p>
          <a:p>
            <a:pPr eaLnBrk="1" hangingPunct="1">
              <a:lnSpc>
                <a:spcPct val="90000"/>
              </a:lnSpc>
              <a:buClr>
                <a:schemeClr val="folHlink"/>
              </a:buClr>
              <a:buFont typeface="Wingdings" panose="05000000000000000000" pitchFamily="2" charset="2"/>
              <a:buChar char="§"/>
              <a:defRPr/>
            </a:pPr>
            <a:r>
              <a:rPr lang="en-US" sz="2400" b="1" dirty="0">
                <a:latin typeface="+mj-lt"/>
              </a:rPr>
              <a:t>Codominant inheritance of HLA</a:t>
            </a:r>
          </a:p>
          <a:p>
            <a:pPr marL="0" indent="0" eaLnBrk="1" hangingPunct="1">
              <a:lnSpc>
                <a:spcPct val="90000"/>
              </a:lnSpc>
              <a:buClr>
                <a:schemeClr val="folHlink"/>
              </a:buClr>
              <a:buFontTx/>
              <a:buNone/>
              <a:defRPr/>
            </a:pPr>
            <a:r>
              <a:rPr lang="en-US" sz="2400" b="1" dirty="0">
                <a:latin typeface="+mj-lt"/>
              </a:rPr>
              <a:t>( Individual has 3 cell surface isotypes </a:t>
            </a:r>
            <a:br>
              <a:rPr lang="en-US" sz="2400" b="1" dirty="0">
                <a:latin typeface="+mj-lt"/>
              </a:rPr>
            </a:br>
            <a:r>
              <a:rPr lang="en-US" sz="2400" b="1" dirty="0">
                <a:latin typeface="+mj-lt"/>
              </a:rPr>
              <a:t>of HLA molecules (HLA-A,-B,-C) mostly </a:t>
            </a:r>
            <a:br>
              <a:rPr lang="en-US" sz="2400" b="1" dirty="0">
                <a:latin typeface="+mj-lt"/>
              </a:rPr>
            </a:br>
            <a:r>
              <a:rPr lang="en-US" sz="2400" b="1" dirty="0">
                <a:latin typeface="+mj-lt"/>
              </a:rPr>
              <a:t>in 2 different al</a:t>
            </a:r>
            <a:r>
              <a:rPr lang="cs-CZ" sz="2400" b="1" dirty="0">
                <a:latin typeface="+mj-lt"/>
              </a:rPr>
              <a:t>l</a:t>
            </a:r>
            <a:r>
              <a:rPr lang="en-US" sz="2400" b="1" dirty="0" err="1">
                <a:latin typeface="+mj-lt"/>
              </a:rPr>
              <a:t>elic</a:t>
            </a:r>
            <a:r>
              <a:rPr lang="en-US" sz="2400" b="1" dirty="0">
                <a:latin typeface="+mj-lt"/>
              </a:rPr>
              <a:t> forms ) </a:t>
            </a:r>
          </a:p>
          <a:p>
            <a:pPr eaLnBrk="1" hangingPunct="1">
              <a:lnSpc>
                <a:spcPct val="90000"/>
              </a:lnSpc>
              <a:buClr>
                <a:schemeClr val="folHlink"/>
              </a:buClr>
              <a:buFont typeface="Wingdings" pitchFamily="2" charset="2"/>
              <a:buChar char="§"/>
              <a:defRPr/>
            </a:pPr>
            <a:endParaRPr lang="cs-CZ" sz="2400" dirty="0">
              <a:solidFill>
                <a:schemeClr val="bg1"/>
              </a:solidFill>
              <a:effectLst>
                <a:outerShdw blurRad="38100" dist="38100" dir="2700000" algn="tl">
                  <a:srgbClr val="000000"/>
                </a:outerShdw>
              </a:effectLst>
              <a:latin typeface="Tahoma" pitchFamily="34" charset="0"/>
            </a:endParaRPr>
          </a:p>
        </p:txBody>
      </p:sp>
      <p:pic>
        <p:nvPicPr>
          <p:cNvPr id="51204" name="Picture 7"/>
          <p:cNvPicPr>
            <a:picLocks noChangeAspect="1" noChangeArrowheads="1"/>
          </p:cNvPicPr>
          <p:nvPr/>
        </p:nvPicPr>
        <p:blipFill>
          <a:blip r:embed="rId2" cstate="print"/>
          <a:srcRect/>
          <a:stretch>
            <a:fillRect/>
          </a:stretch>
        </p:blipFill>
        <p:spPr bwMode="auto">
          <a:xfrm>
            <a:off x="6300788" y="1341438"/>
            <a:ext cx="2547937" cy="4822825"/>
          </a:xfrm>
          <a:prstGeom prst="rect">
            <a:avLst/>
          </a:prstGeom>
          <a:noFill/>
          <a:ln w="9525">
            <a:noFill/>
            <a:miter lim="800000"/>
            <a:headEnd/>
            <a:tailEnd/>
          </a:ln>
        </p:spPr>
      </p:pic>
      <p:pic>
        <p:nvPicPr>
          <p:cNvPr id="51205" name="Picture 8"/>
          <p:cNvPicPr>
            <a:picLocks noChangeAspect="1" noChangeArrowheads="1"/>
          </p:cNvPicPr>
          <p:nvPr/>
        </p:nvPicPr>
        <p:blipFill>
          <a:blip r:embed="rId3" cstate="print"/>
          <a:srcRect/>
          <a:stretch>
            <a:fillRect/>
          </a:stretch>
        </p:blipFill>
        <p:spPr bwMode="auto">
          <a:xfrm>
            <a:off x="1619250" y="4322763"/>
            <a:ext cx="2881313" cy="21209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Polymorphism of MHC </a:t>
            </a:r>
            <a:r>
              <a:rPr lang="en-US" sz="3200" b="1" dirty="0" err="1">
                <a:solidFill>
                  <a:srgbClr val="0000FF"/>
                </a:solidFill>
              </a:rPr>
              <a:t>glycoproteins</a:t>
            </a:r>
            <a:r>
              <a:rPr lang="en-US" sz="3200" b="1" dirty="0">
                <a:solidFill>
                  <a:srgbClr val="0000FF"/>
                </a:solidFill>
              </a:rPr>
              <a:t> </a:t>
            </a:r>
          </a:p>
        </p:txBody>
      </p:sp>
      <p:sp>
        <p:nvSpPr>
          <p:cNvPr id="3" name="Zástupný symbol pro obsah 2"/>
          <p:cNvSpPr>
            <a:spLocks noGrp="1"/>
          </p:cNvSpPr>
          <p:nvPr>
            <p:ph idx="1"/>
          </p:nvPr>
        </p:nvSpPr>
        <p:spPr/>
        <p:txBody>
          <a:bodyPr/>
          <a:lstStyle/>
          <a:p>
            <a:pPr eaLnBrk="1" hangingPunct="1">
              <a:lnSpc>
                <a:spcPct val="90000"/>
              </a:lnSpc>
              <a:buClr>
                <a:srgbClr val="99CC00"/>
              </a:buClr>
              <a:buFont typeface="Wingdings" pitchFamily="2" charset="2"/>
              <a:buChar char="§"/>
              <a:defRPr/>
            </a:pPr>
            <a:r>
              <a:rPr lang="en-US" sz="2400" dirty="0">
                <a:latin typeface="+mj-lt"/>
              </a:rPr>
              <a:t>MHC </a:t>
            </a:r>
            <a:r>
              <a:rPr lang="en-US" sz="2400" dirty="0" err="1">
                <a:latin typeface="+mj-lt"/>
              </a:rPr>
              <a:t>gp</a:t>
            </a:r>
            <a:r>
              <a:rPr lang="en-US" sz="2400" dirty="0">
                <a:latin typeface="+mj-lt"/>
              </a:rPr>
              <a:t> </a:t>
            </a:r>
            <a:r>
              <a:rPr lang="cs-CZ" sz="2400" dirty="0">
                <a:latin typeface="+mj-lt"/>
              </a:rPr>
              <a:t>are</a:t>
            </a:r>
            <a:r>
              <a:rPr lang="en-US" sz="2400" dirty="0">
                <a:latin typeface="+mj-lt"/>
              </a:rPr>
              <a:t> high</a:t>
            </a:r>
            <a:r>
              <a:rPr lang="cs-CZ" sz="2400" dirty="0" err="1">
                <a:latin typeface="+mj-lt"/>
              </a:rPr>
              <a:t>ly</a:t>
            </a:r>
            <a:r>
              <a:rPr lang="en-US" sz="2400" dirty="0">
                <a:latin typeface="+mj-lt"/>
              </a:rPr>
              <a:t> </a:t>
            </a:r>
            <a:r>
              <a:rPr lang="en-US" sz="2400" dirty="0" err="1">
                <a:latin typeface="+mj-lt"/>
              </a:rPr>
              <a:t>polymorphi</a:t>
            </a:r>
            <a:r>
              <a:rPr lang="cs-CZ" sz="2400" dirty="0">
                <a:latin typeface="+mj-lt"/>
              </a:rPr>
              <a:t>c</a:t>
            </a:r>
            <a:r>
              <a:rPr lang="en-US" sz="2400" dirty="0">
                <a:latin typeface="+mj-lt"/>
              </a:rPr>
              <a:t> (except the non-classical MHC </a:t>
            </a:r>
            <a:r>
              <a:rPr lang="en-US" sz="2400" dirty="0" err="1">
                <a:latin typeface="+mj-lt"/>
              </a:rPr>
              <a:t>gp</a:t>
            </a:r>
            <a:r>
              <a:rPr lang="en-US" sz="2400" dirty="0">
                <a:latin typeface="+mj-lt"/>
              </a:rPr>
              <a:t>) </a:t>
            </a:r>
            <a:br>
              <a:rPr lang="en-US" sz="2400" dirty="0">
                <a:latin typeface="+mj-lt"/>
              </a:rPr>
            </a:br>
            <a:endParaRPr lang="en-US" sz="2400" dirty="0">
              <a:latin typeface="+mj-lt"/>
            </a:endParaRPr>
          </a:p>
          <a:p>
            <a:pPr eaLnBrk="1" hangingPunct="1">
              <a:lnSpc>
                <a:spcPct val="90000"/>
              </a:lnSpc>
              <a:buClr>
                <a:srgbClr val="99CC00"/>
              </a:buClr>
              <a:buFont typeface="Wingdings" pitchFamily="2" charset="2"/>
              <a:buChar char="§"/>
              <a:defRPr/>
            </a:pPr>
            <a:r>
              <a:rPr lang="en-US" sz="2400" dirty="0">
                <a:latin typeface="+mj-lt"/>
              </a:rPr>
              <a:t>Polymorphism </a:t>
            </a:r>
            <a:r>
              <a:rPr lang="cs-CZ" sz="2400" dirty="0" err="1">
                <a:latin typeface="+mj-lt"/>
              </a:rPr>
              <a:t>is</a:t>
            </a:r>
            <a:r>
              <a:rPr lang="cs-CZ" sz="2400" dirty="0">
                <a:latin typeface="+mj-lt"/>
              </a:rPr>
              <a:t> </a:t>
            </a:r>
            <a:r>
              <a:rPr lang="cs-CZ" sz="2400" dirty="0" err="1">
                <a:latin typeface="+mj-lt"/>
              </a:rPr>
              <a:t>important</a:t>
            </a:r>
            <a:r>
              <a:rPr lang="cs-CZ" sz="2400" dirty="0">
                <a:latin typeface="+mj-lt"/>
              </a:rPr>
              <a:t> </a:t>
            </a:r>
            <a:r>
              <a:rPr lang="cs-CZ" sz="2400" dirty="0" err="1">
                <a:latin typeface="+mj-lt"/>
              </a:rPr>
              <a:t>both</a:t>
            </a:r>
            <a:r>
              <a:rPr lang="cs-CZ" sz="2400" dirty="0">
                <a:latin typeface="+mj-lt"/>
              </a:rPr>
              <a:t> </a:t>
            </a:r>
            <a:r>
              <a:rPr lang="cs-CZ" sz="2400" dirty="0" err="1">
                <a:latin typeface="+mj-lt"/>
              </a:rPr>
              <a:t>for</a:t>
            </a:r>
            <a:r>
              <a:rPr lang="cs-CZ" sz="2400" dirty="0">
                <a:latin typeface="+mj-lt"/>
              </a:rPr>
              <a:t> </a:t>
            </a:r>
            <a:r>
              <a:rPr lang="en-US" sz="2400" dirty="0">
                <a:latin typeface="+mj-lt"/>
              </a:rPr>
              <a:t>individual and  </a:t>
            </a:r>
            <a:r>
              <a:rPr lang="cs-CZ" sz="2400" dirty="0" err="1">
                <a:latin typeface="+mj-lt"/>
              </a:rPr>
              <a:t>for</a:t>
            </a:r>
            <a:r>
              <a:rPr lang="cs-CZ" sz="2400" dirty="0">
                <a:latin typeface="+mj-lt"/>
              </a:rPr>
              <a:t> </a:t>
            </a:r>
            <a:r>
              <a:rPr lang="en-US" sz="2400" dirty="0">
                <a:latin typeface="+mj-lt"/>
              </a:rPr>
              <a:t>population  </a:t>
            </a:r>
            <a:br>
              <a:rPr lang="en-US" sz="2400" dirty="0">
                <a:latin typeface="+mj-lt"/>
              </a:rPr>
            </a:br>
            <a:endParaRPr lang="en-US" sz="2400" dirty="0">
              <a:latin typeface="+mj-lt"/>
            </a:endParaRPr>
          </a:p>
          <a:p>
            <a:pPr eaLnBrk="1" hangingPunct="1">
              <a:lnSpc>
                <a:spcPct val="90000"/>
              </a:lnSpc>
              <a:buClr>
                <a:srgbClr val="99CC00"/>
              </a:buClr>
              <a:buFont typeface="Wingdings" pitchFamily="2" charset="2"/>
              <a:buChar char="§"/>
              <a:defRPr/>
            </a:pPr>
            <a:r>
              <a:rPr lang="en-US" sz="2400" dirty="0">
                <a:latin typeface="+mj-lt"/>
              </a:rPr>
              <a:t>Polymorphism MHC </a:t>
            </a:r>
            <a:r>
              <a:rPr lang="en-US" sz="2400" dirty="0" err="1">
                <a:latin typeface="+mj-lt"/>
              </a:rPr>
              <a:t>gp</a:t>
            </a:r>
            <a:r>
              <a:rPr lang="en-US" sz="2400" dirty="0">
                <a:latin typeface="+mj-lt"/>
              </a:rPr>
              <a:t> causes complications in transplantation</a:t>
            </a:r>
            <a:r>
              <a:rPr lang="cs-CZ" sz="2400" dirty="0">
                <a:latin typeface="+mj-lt"/>
              </a:rPr>
              <a:t>s</a:t>
            </a:r>
            <a:r>
              <a:rPr lang="en-US" sz="2400" dirty="0">
                <a:latin typeface="+mj-lt"/>
              </a:rPr>
              <a:t> </a:t>
            </a:r>
          </a:p>
          <a:p>
            <a:pPr>
              <a:defRPr/>
            </a:pPr>
            <a:endParaRPr lang="cs-CZ" dirty="0"/>
          </a:p>
        </p:txBody>
      </p:sp>
      <p:pic>
        <p:nvPicPr>
          <p:cNvPr id="52227" name="Picture 3"/>
          <p:cNvPicPr>
            <a:picLocks noChangeAspect="1" noChangeArrowheads="1"/>
          </p:cNvPicPr>
          <p:nvPr/>
        </p:nvPicPr>
        <p:blipFill>
          <a:blip r:embed="rId2" cstate="print"/>
          <a:srcRect/>
          <a:stretch>
            <a:fillRect/>
          </a:stretch>
        </p:blipFill>
        <p:spPr bwMode="auto">
          <a:xfrm>
            <a:off x="3419475" y="4441825"/>
            <a:ext cx="2047875" cy="20605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a:t>Macrophages</a:t>
            </a:r>
          </a:p>
        </p:txBody>
      </p:sp>
      <p:sp>
        <p:nvSpPr>
          <p:cNvPr id="4099" name="Rectangle 3"/>
          <p:cNvSpPr>
            <a:spLocks noGrp="1" noChangeArrowheads="1"/>
          </p:cNvSpPr>
          <p:nvPr>
            <p:ph idx="1"/>
          </p:nvPr>
        </p:nvSpPr>
        <p:spPr/>
        <p:txBody>
          <a:bodyPr/>
          <a:lstStyle/>
          <a:p>
            <a:pPr eaLnBrk="1" hangingPunct="1">
              <a:lnSpc>
                <a:spcPct val="90000"/>
              </a:lnSpc>
            </a:pPr>
            <a:r>
              <a:rPr lang="en-US" sz="2400" dirty="0"/>
              <a:t>Terminal stage of monocyte-macrophage line differentiation</a:t>
            </a:r>
          </a:p>
          <a:p>
            <a:pPr eaLnBrk="1" hangingPunct="1">
              <a:lnSpc>
                <a:spcPct val="90000"/>
              </a:lnSpc>
            </a:pPr>
            <a:endParaRPr lang="en-US" sz="900" dirty="0"/>
          </a:p>
          <a:p>
            <a:pPr eaLnBrk="1" hangingPunct="1">
              <a:lnSpc>
                <a:spcPct val="90000"/>
              </a:lnSpc>
            </a:pPr>
            <a:r>
              <a:rPr lang="en-US" sz="2400" dirty="0"/>
              <a:t>Monocyte-macrophage cells differentiate from myeloid precursor (developed from pluripotent stem cell bearing CD34) in bone marrow</a:t>
            </a:r>
          </a:p>
          <a:p>
            <a:pPr eaLnBrk="1" hangingPunct="1">
              <a:lnSpc>
                <a:spcPct val="90000"/>
              </a:lnSpc>
            </a:pPr>
            <a:endParaRPr lang="en-US" sz="900" dirty="0"/>
          </a:p>
          <a:p>
            <a:pPr eaLnBrk="1" hangingPunct="1">
              <a:lnSpc>
                <a:spcPct val="90000"/>
              </a:lnSpc>
            </a:pPr>
            <a:r>
              <a:rPr lang="en-US" sz="2400" dirty="0"/>
              <a:t>Mature monocytes are released to peripheral blood stream, then move in organs and develop into tissue macrophages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71550" y="-19050"/>
            <a:ext cx="10736263" cy="69040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a:solidFill>
                  <a:schemeClr val="tx1"/>
                </a:solidFill>
              </a:rPr>
              <a:t>Development</a:t>
            </a:r>
          </a:p>
        </p:txBody>
      </p:sp>
      <p:sp>
        <p:nvSpPr>
          <p:cNvPr id="6147" name="Rectangle 3"/>
          <p:cNvSpPr>
            <a:spLocks noGrp="1" noChangeArrowheads="1"/>
          </p:cNvSpPr>
          <p:nvPr>
            <p:ph idx="1"/>
          </p:nvPr>
        </p:nvSpPr>
        <p:spPr>
          <a:xfrm>
            <a:off x="914400" y="1600200"/>
            <a:ext cx="7772400" cy="4800600"/>
          </a:xfrm>
        </p:spPr>
        <p:txBody>
          <a:bodyPr/>
          <a:lstStyle/>
          <a:p>
            <a:pPr eaLnBrk="1" hangingPunct="1">
              <a:lnSpc>
                <a:spcPct val="90000"/>
              </a:lnSpc>
              <a:buFont typeface="Wingdings" pitchFamily="2" charset="2"/>
              <a:buNone/>
            </a:pPr>
            <a:r>
              <a:rPr lang="en-US" sz="2400"/>
              <a:t>of monocytes and macrophages is affected by </a:t>
            </a:r>
            <a:r>
              <a:rPr lang="cs-CZ" sz="2400"/>
              <a:t>various cytokines</a:t>
            </a:r>
            <a:r>
              <a:rPr lang="en-US" sz="2400"/>
              <a:t>:</a:t>
            </a:r>
          </a:p>
          <a:p>
            <a:pPr>
              <a:lnSpc>
                <a:spcPct val="90000"/>
              </a:lnSpc>
            </a:pPr>
            <a:r>
              <a:rPr lang="cs-CZ" sz="2600" b="1"/>
              <a:t>SCF</a:t>
            </a:r>
            <a:r>
              <a:rPr lang="cs-CZ" sz="2600"/>
              <a:t>(stem cell factor): produced by stromal cells </a:t>
            </a:r>
            <a:r>
              <a:rPr lang="cs-CZ" sz="2600">
                <a:cs typeface="Arial" charset="0"/>
              </a:rPr>
              <a:t>→ activation of stem cell</a:t>
            </a:r>
            <a:endParaRPr lang="cs-CZ" sz="2400">
              <a:cs typeface="Arial" charset="0"/>
            </a:endParaRPr>
          </a:p>
          <a:p>
            <a:pPr eaLnBrk="1" hangingPunct="1">
              <a:lnSpc>
                <a:spcPct val="90000"/>
              </a:lnSpc>
            </a:pPr>
            <a:r>
              <a:rPr lang="en-US" sz="2400" b="1"/>
              <a:t>GM-CSF</a:t>
            </a:r>
            <a:r>
              <a:rPr lang="en-US" sz="2400"/>
              <a:t> (granulocyte-monocyte colony stimulating factor): produced by bone marrow (BM) stromal cells, lymphocytes → stimulation of monocyte production </a:t>
            </a:r>
          </a:p>
          <a:p>
            <a:pPr eaLnBrk="1" hangingPunct="1">
              <a:lnSpc>
                <a:spcPct val="90000"/>
              </a:lnSpc>
            </a:pPr>
            <a:r>
              <a:rPr lang="en-US" sz="2400" b="1"/>
              <a:t>M-CSF</a:t>
            </a:r>
            <a:r>
              <a:rPr lang="en-US" sz="2400"/>
              <a:t> (monocyte colony stimulating factor): produced by stromal cells, lymphocytes, endothelial </a:t>
            </a:r>
            <a:r>
              <a:rPr lang="cs-CZ" sz="2400"/>
              <a:t>and</a:t>
            </a:r>
            <a:r>
              <a:rPr lang="en-US" sz="2400"/>
              <a:t> epithelial cells → production and maturation of monocytes </a:t>
            </a:r>
          </a:p>
          <a:p>
            <a:pPr eaLnBrk="1" hangingPunct="1">
              <a:lnSpc>
                <a:spcPct val="90000"/>
              </a:lnSpc>
            </a:pPr>
            <a:r>
              <a:rPr lang="en-US" sz="2400" b="1"/>
              <a:t>IL-3</a:t>
            </a:r>
            <a:r>
              <a:rPr lang="en-US" sz="2400"/>
              <a:t>: produced by lymphocytes → production of monocytes (and other blood cells)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2276872"/>
            <a:ext cx="8085584" cy="1143000"/>
          </a:xfrm>
        </p:spPr>
        <p:txBody>
          <a:bodyPr>
            <a:noAutofit/>
          </a:bodyPr>
          <a:lstStyle/>
          <a:p>
            <a:pPr eaLnBrk="1" hangingPunct="1">
              <a:lnSpc>
                <a:spcPct val="130000"/>
              </a:lnSpc>
              <a:defRPr/>
            </a:pPr>
            <a:r>
              <a:rPr lang="cs-CZ" b="1" dirty="0">
                <a:solidFill>
                  <a:srgbClr val="0000FF"/>
                </a:solidFill>
                <a:cs typeface="Arial" pitchFamily="34" charset="0"/>
              </a:rPr>
              <a:t>HLA </a:t>
            </a:r>
            <a:r>
              <a:rPr lang="cs-CZ" b="1" dirty="0" err="1">
                <a:solidFill>
                  <a:srgbClr val="0000FF"/>
                </a:solidFill>
                <a:cs typeface="Arial" pitchFamily="34" charset="0"/>
              </a:rPr>
              <a:t>system</a:t>
            </a:r>
            <a:r>
              <a:rPr lang="cs-CZ" b="1" dirty="0">
                <a:solidFill>
                  <a:srgbClr val="0000FF"/>
                </a:solidFill>
                <a:cs typeface="Arial" pitchFamily="34" charset="0"/>
              </a:rPr>
              <a:t/>
            </a:r>
            <a:br>
              <a:rPr lang="cs-CZ" b="1" dirty="0">
                <a:solidFill>
                  <a:srgbClr val="0000FF"/>
                </a:solidFill>
                <a:cs typeface="Arial" pitchFamily="34" charset="0"/>
              </a:rPr>
            </a:br>
            <a:r>
              <a:rPr lang="cs-CZ" b="1" dirty="0">
                <a:solidFill>
                  <a:srgbClr val="0000FF"/>
                </a:solidFill>
                <a:cs typeface="Arial" pitchFamily="34" charset="0"/>
              </a:rPr>
              <a:t> (</a:t>
            </a:r>
            <a:r>
              <a:rPr lang="cs-CZ" b="1" dirty="0">
                <a:solidFill>
                  <a:srgbClr val="0000FF"/>
                </a:solidFill>
              </a:rPr>
              <a:t>MHC </a:t>
            </a:r>
            <a:r>
              <a:rPr lang="cs-CZ" b="1" dirty="0" err="1">
                <a:solidFill>
                  <a:srgbClr val="0000FF"/>
                </a:solidFill>
              </a:rPr>
              <a:t>glycoproteins</a:t>
            </a:r>
            <a:r>
              <a:rPr lang="cs-CZ" b="1" dirty="0">
                <a:solidFill>
                  <a:srgbClr val="0000FF"/>
                </a:solidFill>
              </a:rPr>
              <a:t>)</a:t>
            </a:r>
            <a:r>
              <a:rPr lang="cs-CZ" dirty="0">
                <a:solidFill>
                  <a:srgbClr val="0000FF"/>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a:t>Macrophages- development</a:t>
            </a:r>
          </a:p>
        </p:txBody>
      </p:sp>
      <p:sp>
        <p:nvSpPr>
          <p:cNvPr id="7171" name="Rectangle 3"/>
          <p:cNvSpPr>
            <a:spLocks noGrp="1" noChangeArrowheads="1"/>
          </p:cNvSpPr>
          <p:nvPr>
            <p:ph idx="1"/>
          </p:nvPr>
        </p:nvSpPr>
        <p:spPr/>
        <p:txBody>
          <a:bodyPr/>
          <a:lstStyle/>
          <a:p>
            <a:pPr eaLnBrk="1" hangingPunct="1"/>
            <a:endParaRPr lang="cs-CZ"/>
          </a:p>
          <a:p>
            <a:pPr eaLnBrk="1" hangingPunct="1"/>
            <a:r>
              <a:rPr lang="en-US" b="1"/>
              <a:t>Monocytes</a:t>
            </a:r>
            <a:r>
              <a:rPr lang="en-US"/>
              <a:t>- in the blood</a:t>
            </a:r>
            <a:r>
              <a:rPr lang="cs-CZ"/>
              <a:t> (7%) and the rest in bone marrow</a:t>
            </a:r>
            <a:endParaRPr lang="en-US"/>
          </a:p>
          <a:p>
            <a:pPr eaLnBrk="1" hangingPunct="1"/>
            <a:endParaRPr lang="en-US"/>
          </a:p>
          <a:p>
            <a:pPr eaLnBrk="1" hangingPunct="1"/>
            <a:r>
              <a:rPr lang="en-US" b="1"/>
              <a:t>Macrophages</a:t>
            </a:r>
            <a:r>
              <a:rPr lang="en-US"/>
              <a:t> - in tissues</a:t>
            </a:r>
          </a:p>
          <a:p>
            <a:pPr eaLnBrk="1" hangingPunct="1"/>
            <a:endParaRPr lang="cs-CZ"/>
          </a:p>
          <a:p>
            <a:pPr eaLnBrk="1" hangingPunct="1"/>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Grp="1" noChangeAspect="1" noChangeArrowheads="1"/>
          </p:cNvPicPr>
          <p:nvPr>
            <p:ph/>
          </p:nvPr>
        </p:nvPicPr>
        <p:blipFill>
          <a:blip r:embed="rId2" cstate="print"/>
          <a:stretch>
            <a:fillRect/>
          </a:stretch>
        </p:blipFill>
        <p:spPr>
          <a:xfrm>
            <a:off x="1907704" y="1124744"/>
            <a:ext cx="5571429" cy="360000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cs-CZ" b="1"/>
              <a:t>Macrophage surface molecules</a:t>
            </a:r>
          </a:p>
        </p:txBody>
      </p:sp>
      <p:sp>
        <p:nvSpPr>
          <p:cNvPr id="11267" name="Rectangle 3"/>
          <p:cNvSpPr>
            <a:spLocks noGrp="1" noChangeArrowheads="1"/>
          </p:cNvSpPr>
          <p:nvPr>
            <p:ph idx="1"/>
          </p:nvPr>
        </p:nvSpPr>
        <p:spPr>
          <a:xfrm>
            <a:off x="914400" y="1600200"/>
            <a:ext cx="7772400" cy="5257800"/>
          </a:xfrm>
        </p:spPr>
        <p:txBody>
          <a:bodyPr>
            <a:normAutofit lnSpcReduction="10000"/>
          </a:bodyPr>
          <a:lstStyle/>
          <a:p>
            <a:pPr eaLnBrk="1" hangingPunct="1"/>
            <a:r>
              <a:rPr lang="en-US" b="1" dirty="0"/>
              <a:t>MHC </a:t>
            </a:r>
            <a:r>
              <a:rPr lang="en-US" b="1" dirty="0" err="1"/>
              <a:t>gp</a:t>
            </a:r>
            <a:r>
              <a:rPr lang="en-US" b="1" dirty="0"/>
              <a:t> I, II</a:t>
            </a:r>
            <a:r>
              <a:rPr lang="en-US" dirty="0"/>
              <a:t> assist in the presentation of antigen to T lymphocytes</a:t>
            </a:r>
          </a:p>
          <a:p>
            <a:pPr eaLnBrk="1" hangingPunct="1"/>
            <a:endParaRPr lang="en-US" dirty="0"/>
          </a:p>
          <a:p>
            <a:pPr eaLnBrk="1" hangingPunct="1"/>
            <a:r>
              <a:rPr lang="en-US" b="1" dirty="0"/>
              <a:t>CD 35</a:t>
            </a:r>
            <a:r>
              <a:rPr lang="en-US" dirty="0"/>
              <a:t> - complement receptor 1  (</a:t>
            </a:r>
            <a:r>
              <a:rPr lang="en-US" b="1" dirty="0"/>
              <a:t>CR 1</a:t>
            </a:r>
            <a:r>
              <a:rPr lang="en-US" dirty="0"/>
              <a:t>), binds comp</a:t>
            </a:r>
            <a:r>
              <a:rPr lang="cs-CZ" dirty="0"/>
              <a:t>on</a:t>
            </a:r>
            <a:r>
              <a:rPr lang="en-US" dirty="0" err="1"/>
              <a:t>ent</a:t>
            </a:r>
            <a:r>
              <a:rPr lang="en-US" dirty="0"/>
              <a:t> C3b</a:t>
            </a:r>
          </a:p>
          <a:p>
            <a:pPr eaLnBrk="1" hangingPunct="1"/>
            <a:endParaRPr lang="en-US" dirty="0"/>
          </a:p>
          <a:p>
            <a:pPr eaLnBrk="1" hangingPunct="1"/>
            <a:r>
              <a:rPr lang="en-US" b="1" dirty="0"/>
              <a:t>Receptor</a:t>
            </a:r>
            <a:r>
              <a:rPr lang="en-US" dirty="0"/>
              <a:t> for the </a:t>
            </a:r>
            <a:r>
              <a:rPr lang="en-US" b="1" dirty="0"/>
              <a:t>Fc</a:t>
            </a:r>
            <a:r>
              <a:rPr lang="en-US" dirty="0"/>
              <a:t> portion of IgG </a:t>
            </a:r>
          </a:p>
          <a:p>
            <a:pPr eaLnBrk="1" hangingPunct="1">
              <a:buFont typeface="Wingdings" pitchFamily="2" charset="2"/>
              <a:buNone/>
            </a:pPr>
            <a:endParaRPr lang="en-US" dirty="0"/>
          </a:p>
          <a:p>
            <a:pPr eaLnBrk="1" hangingPunct="1">
              <a:buFont typeface="Wingdings" pitchFamily="2" charset="2"/>
              <a:buNone/>
            </a:pPr>
            <a:endParaRPr lang="en-US" sz="1000" dirty="0"/>
          </a:p>
          <a:p>
            <a:pPr eaLnBrk="1" hangingPunct="1"/>
            <a:r>
              <a:rPr lang="en-US" b="1" dirty="0"/>
              <a:t>CD 14 </a:t>
            </a:r>
            <a:r>
              <a:rPr lang="en-US" dirty="0"/>
              <a:t>- receptor for bacterial lipopolysaccharides</a:t>
            </a:r>
          </a:p>
          <a:p>
            <a:pPr eaLnBrk="1" hangingPunct="1"/>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914400" y="228600"/>
            <a:ext cx="8229600" cy="1143000"/>
          </a:xfrm>
        </p:spPr>
        <p:txBody>
          <a:bodyPr>
            <a:normAutofit fontScale="90000"/>
          </a:bodyPr>
          <a:lstStyle/>
          <a:p>
            <a:pPr eaLnBrk="1" hangingPunct="1"/>
            <a:r>
              <a:rPr lang="en-US" sz="3800" b="1"/>
              <a:t>Cytokines produced by macrophages</a:t>
            </a:r>
          </a:p>
        </p:txBody>
      </p:sp>
      <p:sp>
        <p:nvSpPr>
          <p:cNvPr id="12291" name="Rectangle 3"/>
          <p:cNvSpPr>
            <a:spLocks noGrp="1" noChangeArrowheads="1"/>
          </p:cNvSpPr>
          <p:nvPr>
            <p:ph type="body" idx="4294967295"/>
          </p:nvPr>
        </p:nvSpPr>
        <p:spPr>
          <a:xfrm>
            <a:off x="914400" y="1600200"/>
            <a:ext cx="8229600" cy="4525963"/>
          </a:xfrm>
        </p:spPr>
        <p:txBody>
          <a:bodyPr/>
          <a:lstStyle/>
          <a:p>
            <a:pPr eaLnBrk="1" hangingPunct="1">
              <a:lnSpc>
                <a:spcPct val="90000"/>
              </a:lnSpc>
            </a:pPr>
            <a:r>
              <a:rPr lang="en-US" sz="2400" b="1"/>
              <a:t>IL- 1 </a:t>
            </a:r>
            <a:r>
              <a:rPr lang="en-US" sz="2400" b="1">
                <a:cs typeface="Arial" charset="0"/>
              </a:rPr>
              <a:t>α</a:t>
            </a:r>
            <a:r>
              <a:rPr lang="en-US" sz="2400" b="1"/>
              <a:t>, </a:t>
            </a:r>
            <a:r>
              <a:rPr lang="en-US" sz="2400" b="1">
                <a:cs typeface="Arial" charset="0"/>
              </a:rPr>
              <a:t>ß </a:t>
            </a:r>
            <a:r>
              <a:rPr lang="en-US" sz="2400"/>
              <a:t>- stimulate  both T and B cells, Ig synthesis, activation of other macrophages, sensitizing cells to IL-2 and IFN</a:t>
            </a:r>
          </a:p>
          <a:p>
            <a:pPr eaLnBrk="1" hangingPunct="1">
              <a:lnSpc>
                <a:spcPct val="90000"/>
              </a:lnSpc>
            </a:pPr>
            <a:r>
              <a:rPr lang="en-US" sz="2400" b="1"/>
              <a:t>TNF- </a:t>
            </a:r>
            <a:r>
              <a:rPr lang="en-US" sz="2400" b="1">
                <a:cs typeface="Arial" charset="0"/>
              </a:rPr>
              <a:t>α</a:t>
            </a:r>
            <a:r>
              <a:rPr lang="en-US" sz="2400"/>
              <a:t> - similar in function to IL-1</a:t>
            </a:r>
          </a:p>
          <a:p>
            <a:pPr eaLnBrk="1" hangingPunct="1">
              <a:lnSpc>
                <a:spcPct val="90000"/>
              </a:lnSpc>
            </a:pPr>
            <a:r>
              <a:rPr lang="en-US" sz="2400" b="1"/>
              <a:t>IL- 8</a:t>
            </a:r>
            <a:r>
              <a:rPr lang="en-US" sz="2400"/>
              <a:t> - secreted by activated macrophages</a:t>
            </a:r>
          </a:p>
          <a:p>
            <a:pPr eaLnBrk="1" hangingPunct="1">
              <a:lnSpc>
                <a:spcPct val="90000"/>
              </a:lnSpc>
              <a:buFont typeface="Wingdings" pitchFamily="2" charset="2"/>
              <a:buNone/>
            </a:pPr>
            <a:r>
              <a:rPr lang="en-US" sz="2400"/>
              <a:t>            -  chemokine attracting neutrophils and T cells</a:t>
            </a:r>
          </a:p>
          <a:p>
            <a:pPr eaLnBrk="1" hangingPunct="1">
              <a:lnSpc>
                <a:spcPct val="90000"/>
              </a:lnSpc>
            </a:pPr>
            <a:r>
              <a:rPr lang="en-US" sz="2400" b="1"/>
              <a:t>IL-12</a:t>
            </a:r>
            <a:r>
              <a:rPr lang="en-US" sz="2400"/>
              <a:t> - promotes induction of Th1 cells, inhibits  Th2 cells</a:t>
            </a:r>
          </a:p>
          <a:p>
            <a:pPr eaLnBrk="1" hangingPunct="1">
              <a:lnSpc>
                <a:spcPct val="90000"/>
              </a:lnSpc>
            </a:pPr>
            <a:r>
              <a:rPr lang="en-US" sz="2400" b="1"/>
              <a:t>IFN- </a:t>
            </a:r>
            <a:r>
              <a:rPr lang="en-US" sz="2400" b="1">
                <a:cs typeface="Arial" charset="0"/>
              </a:rPr>
              <a:t>α</a:t>
            </a:r>
            <a:r>
              <a:rPr lang="en-US" sz="2400"/>
              <a:t>- </a:t>
            </a:r>
            <a:r>
              <a:rPr lang="en-US" sz="2400" b="1"/>
              <a:t>activates</a:t>
            </a:r>
            <a:r>
              <a:rPr lang="en-US" sz="2400"/>
              <a:t> host cells to induce enzymes inhibiting viral replication; </a:t>
            </a:r>
            <a:r>
              <a:rPr lang="en-US" sz="2400" b="1"/>
              <a:t>increases</a:t>
            </a:r>
            <a:r>
              <a:rPr lang="en-US" sz="2400"/>
              <a:t> expression of MHC gp I on host cells; </a:t>
            </a:r>
            <a:r>
              <a:rPr lang="en-US" sz="2400" b="1"/>
              <a:t>activates </a:t>
            </a:r>
            <a:r>
              <a:rPr lang="en-US" sz="2400"/>
              <a:t>NK cells, T cells, other macrophages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a:t>Function</a:t>
            </a:r>
            <a:r>
              <a:rPr lang="cs-CZ" b="1"/>
              <a:t>s</a:t>
            </a:r>
            <a:r>
              <a:rPr lang="en-US" b="1"/>
              <a:t> of macrophages</a:t>
            </a:r>
          </a:p>
        </p:txBody>
      </p:sp>
      <p:sp>
        <p:nvSpPr>
          <p:cNvPr id="13315" name="Rectangle 3"/>
          <p:cNvSpPr>
            <a:spLocks noGrp="1" noChangeArrowheads="1"/>
          </p:cNvSpPr>
          <p:nvPr>
            <p:ph idx="1"/>
          </p:nvPr>
        </p:nvSpPr>
        <p:spPr/>
        <p:txBody>
          <a:bodyPr/>
          <a:lstStyle/>
          <a:p>
            <a:pPr eaLnBrk="1" hangingPunct="1"/>
            <a:r>
              <a:rPr lang="en-US"/>
              <a:t>Phagocytosis</a:t>
            </a:r>
          </a:p>
          <a:p>
            <a:pPr eaLnBrk="1" hangingPunct="1"/>
            <a:r>
              <a:rPr lang="en-US"/>
              <a:t>Production of </a:t>
            </a:r>
            <a:r>
              <a:rPr lang="cs-CZ"/>
              <a:t>cyt</a:t>
            </a:r>
            <a:r>
              <a:rPr lang="en-US"/>
              <a:t>okines</a:t>
            </a:r>
          </a:p>
          <a:p>
            <a:pPr eaLnBrk="1" hangingPunct="1"/>
            <a:r>
              <a:rPr lang="en-US"/>
              <a:t>Presentation of epitops with MHC gp II</a:t>
            </a:r>
          </a:p>
          <a:p>
            <a:pPr eaLnBrk="1" hangingPunct="1"/>
            <a:r>
              <a:rPr lang="en-US"/>
              <a:t>Presentation of epitops with MHC gp I</a:t>
            </a:r>
          </a:p>
          <a:p>
            <a:pPr eaLnBrk="1" hangingPunct="1"/>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81000"/>
            <a:ext cx="7772400" cy="1143000"/>
          </a:xfrm>
        </p:spPr>
        <p:txBody>
          <a:bodyPr/>
          <a:lstStyle/>
          <a:p>
            <a:pPr eaLnBrk="1" hangingPunct="1"/>
            <a:r>
              <a:rPr lang="cs-CZ" b="1"/>
              <a:t>Phagocytosis</a:t>
            </a:r>
          </a:p>
        </p:txBody>
      </p:sp>
      <p:sp>
        <p:nvSpPr>
          <p:cNvPr id="14339" name="Rectangle 3"/>
          <p:cNvSpPr>
            <a:spLocks noGrp="1" noChangeArrowheads="1"/>
          </p:cNvSpPr>
          <p:nvPr>
            <p:ph idx="1"/>
          </p:nvPr>
        </p:nvSpPr>
        <p:spPr/>
        <p:txBody>
          <a:bodyPr/>
          <a:lstStyle/>
          <a:p>
            <a:pPr eaLnBrk="1" hangingPunct="1"/>
            <a:r>
              <a:rPr lang="en-US"/>
              <a:t>a foreign substances are </a:t>
            </a:r>
            <a:r>
              <a:rPr lang="en-US" b="1"/>
              <a:t>ingested</a:t>
            </a:r>
          </a:p>
          <a:p>
            <a:pPr eaLnBrk="1" hangingPunct="1"/>
            <a:endParaRPr lang="en-US"/>
          </a:p>
          <a:p>
            <a:pPr eaLnBrk="1" hangingPunct="1"/>
            <a:r>
              <a:rPr lang="en-US"/>
              <a:t>microbes are </a:t>
            </a:r>
            <a:r>
              <a:rPr lang="en-US" b="1"/>
              <a:t>killed</a:t>
            </a:r>
            <a:r>
              <a:rPr lang="en-US"/>
              <a:t> and </a:t>
            </a:r>
            <a:r>
              <a:rPr lang="en-US" b="1"/>
              <a:t>digested</a:t>
            </a:r>
            <a:r>
              <a:rPr lang="en-US"/>
              <a:t> </a:t>
            </a:r>
          </a:p>
          <a:p>
            <a:pPr eaLnBrk="1" hangingPunct="1"/>
            <a:endParaRPr lang="en-US"/>
          </a:p>
          <a:p>
            <a:pPr eaLnBrk="1" hangingPunct="1"/>
            <a:r>
              <a:rPr lang="en-US"/>
              <a:t>follows</a:t>
            </a:r>
            <a:r>
              <a:rPr lang="en-US" b="1"/>
              <a:t> processing</a:t>
            </a:r>
            <a:r>
              <a:rPr lang="en-US"/>
              <a:t> of antigenic epitopes and their presentation on the cell membrane </a:t>
            </a:r>
          </a:p>
          <a:p>
            <a:pPr eaLnBrk="1" hangingPunct="1"/>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914400" y="381000"/>
            <a:ext cx="8229600" cy="792163"/>
          </a:xfrm>
        </p:spPr>
        <p:txBody>
          <a:bodyPr/>
          <a:lstStyle/>
          <a:p>
            <a:pPr eaLnBrk="1" hangingPunct="1"/>
            <a:r>
              <a:rPr lang="cs-CZ" sz="3400" b="1">
                <a:solidFill>
                  <a:schemeClr val="tx1"/>
                </a:solidFill>
              </a:rPr>
              <a:t>Macrophage - functions</a:t>
            </a:r>
          </a:p>
        </p:txBody>
      </p:sp>
      <p:sp>
        <p:nvSpPr>
          <p:cNvPr id="13319" name="Text Box 7"/>
          <p:cNvSpPr txBox="1">
            <a:spLocks noChangeArrowheads="1"/>
          </p:cNvSpPr>
          <p:nvPr/>
        </p:nvSpPr>
        <p:spPr bwMode="auto">
          <a:xfrm>
            <a:off x="685800" y="1524000"/>
            <a:ext cx="8915400" cy="6816725"/>
          </a:xfrm>
          <a:prstGeom prst="rect">
            <a:avLst/>
          </a:prstGeom>
          <a:noFill/>
          <a:ln w="9525">
            <a:noFill/>
            <a:miter lim="800000"/>
            <a:headEnd/>
            <a:tailEnd/>
          </a:ln>
          <a:effectLst/>
        </p:spPr>
        <p:txBody>
          <a:bodyPr>
            <a:spAutoFit/>
          </a:bodyPr>
          <a:lstStyle/>
          <a:p>
            <a:pPr>
              <a:spcBef>
                <a:spcPct val="50000"/>
              </a:spcBef>
              <a:defRPr/>
            </a:pPr>
            <a:r>
              <a:rPr lang="cs-CZ" dirty="0">
                <a:solidFill>
                  <a:schemeClr val="bg1"/>
                </a:solidFill>
                <a:latin typeface="Arial" pitchFamily="34" charset="0"/>
              </a:rPr>
              <a:t> </a:t>
            </a:r>
          </a:p>
          <a:p>
            <a:pPr>
              <a:spcBef>
                <a:spcPct val="50000"/>
              </a:spcBef>
              <a:buClr>
                <a:schemeClr val="accent4">
                  <a:lumMod val="50000"/>
                  <a:lumOff val="50000"/>
                </a:schemeClr>
              </a:buClr>
              <a:buFont typeface="Wingdings" pitchFamily="2" charset="2"/>
              <a:buChar char="§"/>
              <a:defRPr/>
            </a:pPr>
            <a:r>
              <a:rPr lang="en-US" sz="2800" dirty="0">
                <a:latin typeface="Arial" pitchFamily="34" charset="0"/>
              </a:rPr>
              <a:t> Macrophages provide defense against tumor cells       and human cells infected with fungi or parasites. </a:t>
            </a:r>
          </a:p>
          <a:p>
            <a:pPr>
              <a:spcBef>
                <a:spcPct val="50000"/>
              </a:spcBef>
              <a:buFontTx/>
              <a:buChar char="•"/>
              <a:defRPr/>
            </a:pPr>
            <a:endParaRPr lang="en-US" sz="2800" dirty="0">
              <a:latin typeface="Arial" pitchFamily="34" charset="0"/>
            </a:endParaRPr>
          </a:p>
          <a:p>
            <a:pPr>
              <a:spcBef>
                <a:spcPct val="50000"/>
              </a:spcBef>
              <a:buClr>
                <a:schemeClr val="tx1">
                  <a:lumMod val="50000"/>
                  <a:lumOff val="50000"/>
                </a:schemeClr>
              </a:buClr>
              <a:buFont typeface="Wingdings" pitchFamily="2" charset="2"/>
              <a:buChar char="§"/>
              <a:defRPr/>
            </a:pPr>
            <a:r>
              <a:rPr lang="en-US" sz="2800" dirty="0">
                <a:latin typeface="Arial" pitchFamily="34" charset="0"/>
              </a:rPr>
              <a:t>  T cell becomes an activated </a:t>
            </a:r>
            <a:r>
              <a:rPr lang="en-US" sz="2800" dirty="0" err="1">
                <a:latin typeface="Arial" pitchFamily="34" charset="0"/>
              </a:rPr>
              <a:t>effector</a:t>
            </a:r>
            <a:r>
              <a:rPr lang="en-US" sz="2800" dirty="0">
                <a:latin typeface="Arial" pitchFamily="34" charset="0"/>
              </a:rPr>
              <a:t> cell after recognition of an antigen on the surface of the</a:t>
            </a:r>
            <a:r>
              <a:rPr lang="en-US" sz="3200" dirty="0">
                <a:latin typeface="Arial" pitchFamily="34" charset="0"/>
              </a:rPr>
              <a:t> </a:t>
            </a:r>
            <a:r>
              <a:rPr lang="en-US" sz="2800" dirty="0">
                <a:latin typeface="Arial" pitchFamily="34" charset="0"/>
              </a:rPr>
              <a:t>APC   → release chemical mediators → stimulation of macrophages </a:t>
            </a:r>
          </a:p>
          <a:p>
            <a:pPr>
              <a:spcBef>
                <a:spcPct val="50000"/>
              </a:spcBef>
              <a:defRPr/>
            </a:pPr>
            <a:endParaRPr lang="cs-CZ" sz="2800" dirty="0">
              <a:latin typeface="Arial" pitchFamily="34" charset="0"/>
            </a:endParaRPr>
          </a:p>
          <a:p>
            <a:pPr>
              <a:spcBef>
                <a:spcPct val="50000"/>
              </a:spcBef>
              <a:buFontTx/>
              <a:buChar char="•"/>
              <a:defRPr/>
            </a:pPr>
            <a:endParaRPr lang="cs-CZ" dirty="0">
              <a:latin typeface="Arial" pitchFamily="34" charset="0"/>
            </a:endParaRPr>
          </a:p>
          <a:p>
            <a:pPr>
              <a:spcBef>
                <a:spcPct val="50000"/>
              </a:spcBef>
              <a:buFontTx/>
              <a:buChar char="•"/>
              <a:defRPr/>
            </a:pPr>
            <a:endParaRPr lang="cs-CZ" dirty="0">
              <a:latin typeface="Arial" pitchFamily="34" charset="0"/>
            </a:endParaRPr>
          </a:p>
          <a:p>
            <a:pPr>
              <a:spcBef>
                <a:spcPct val="50000"/>
              </a:spcBef>
              <a:buFontTx/>
              <a:buChar char="•"/>
              <a:defRPr/>
            </a:pPr>
            <a:endParaRPr lang="cs-CZ" dirty="0">
              <a:latin typeface="Arial" pitchFamily="34" charset="0"/>
            </a:endParaRPr>
          </a:p>
          <a:p>
            <a:pPr>
              <a:spcBef>
                <a:spcPct val="50000"/>
              </a:spcBef>
              <a:buFontTx/>
              <a:buChar char="•"/>
              <a:defRPr/>
            </a:pPr>
            <a:endParaRPr lang="cs-CZ" dirty="0">
              <a:latin typeface="Arial" pitchFamily="34" charset="0"/>
            </a:endParaRPr>
          </a:p>
          <a:p>
            <a:pPr>
              <a:spcBef>
                <a:spcPct val="50000"/>
              </a:spcBef>
              <a:buFontTx/>
              <a:buChar char="•"/>
              <a:defRPr/>
            </a:pPr>
            <a:endParaRPr lang="en-US" dirty="0">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175" y="1724025"/>
            <a:ext cx="9147175" cy="38385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850" y="260350"/>
            <a:ext cx="6418263" cy="1143000"/>
          </a:xfrm>
        </p:spPr>
        <p:txBody>
          <a:bodyPr/>
          <a:lstStyle/>
          <a:p>
            <a:r>
              <a:rPr lang="en-US" sz="3400" b="1">
                <a:solidFill>
                  <a:schemeClr val="tx1"/>
                </a:solidFill>
              </a:rPr>
              <a:t>Dendritic Cells (DC)</a:t>
            </a:r>
          </a:p>
        </p:txBody>
      </p:sp>
      <p:sp>
        <p:nvSpPr>
          <p:cNvPr id="20483" name="Rectangle 3"/>
          <p:cNvSpPr>
            <a:spLocks noGrp="1" noChangeArrowheads="1"/>
          </p:cNvSpPr>
          <p:nvPr>
            <p:ph idx="1"/>
          </p:nvPr>
        </p:nvSpPr>
        <p:spPr>
          <a:xfrm>
            <a:off x="457200" y="1341438"/>
            <a:ext cx="8507413" cy="5183187"/>
          </a:xfrm>
        </p:spPr>
        <p:txBody>
          <a:bodyPr/>
          <a:lstStyle/>
          <a:p>
            <a:pPr>
              <a:lnSpc>
                <a:spcPct val="125000"/>
              </a:lnSpc>
            </a:pPr>
            <a:r>
              <a:rPr lang="en-US" sz="2400"/>
              <a:t>DC mature after a contact with pathogen, then migrate to lymph nodes where antigen-specific immune response develops</a:t>
            </a:r>
            <a:r>
              <a:rPr lang="en-US" sz="2400">
                <a:latin typeface="Arial Unicode MS" pitchFamily="34" charset="-128"/>
              </a:rPr>
              <a:t> </a:t>
            </a:r>
          </a:p>
          <a:p>
            <a:pPr>
              <a:lnSpc>
                <a:spcPct val="125000"/>
              </a:lnSpc>
            </a:pPr>
            <a:endParaRPr lang="en-US" sz="1000">
              <a:latin typeface="Arial Unicode MS" pitchFamily="34" charset="-128"/>
            </a:endParaRPr>
          </a:p>
          <a:p>
            <a:pPr>
              <a:lnSpc>
                <a:spcPct val="125000"/>
              </a:lnSpc>
            </a:pPr>
            <a:r>
              <a:rPr lang="en-US" sz="2400"/>
              <a:t>DC are equipped with numerous cytoplasmic processes, allowing contact with up to 3000 T cells</a:t>
            </a:r>
          </a:p>
          <a:p>
            <a:pPr>
              <a:lnSpc>
                <a:spcPct val="125000"/>
              </a:lnSpc>
            </a:pPr>
            <a:endParaRPr lang="en-US" sz="1000"/>
          </a:p>
          <a:p>
            <a:pPr>
              <a:lnSpc>
                <a:spcPct val="125000"/>
              </a:lnSpc>
            </a:pPr>
            <a:r>
              <a:rPr lang="en-US" sz="2400"/>
              <a:t>In lymph nodes, the expression of MHC gp I and co-stimulatory molecules (CD80, CD86) on DC increases </a:t>
            </a:r>
            <a:endParaRPr lang="en-US" sz="2600"/>
          </a:p>
        </p:txBody>
      </p:sp>
      <p:pic>
        <p:nvPicPr>
          <p:cNvPr id="20484" name="Picture 4" descr="interakce DC s T lymf"/>
          <p:cNvPicPr>
            <a:picLocks noChangeAspect="1" noChangeArrowheads="1"/>
          </p:cNvPicPr>
          <p:nvPr/>
        </p:nvPicPr>
        <p:blipFill>
          <a:blip r:embed="rId2" cstate="print"/>
          <a:srcRect/>
          <a:stretch>
            <a:fillRect/>
          </a:stretch>
        </p:blipFill>
        <p:spPr bwMode="auto">
          <a:xfrm>
            <a:off x="7315200" y="0"/>
            <a:ext cx="1828800" cy="14652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b="1">
                <a:solidFill>
                  <a:schemeClr val="tx1"/>
                </a:solidFill>
              </a:rPr>
              <a:t>Types of Dendritic Cells</a:t>
            </a:r>
          </a:p>
        </p:txBody>
      </p:sp>
      <p:sp>
        <p:nvSpPr>
          <p:cNvPr id="21507" name="Rectangle 3"/>
          <p:cNvSpPr>
            <a:spLocks noGrp="1" noChangeArrowheads="1"/>
          </p:cNvSpPr>
          <p:nvPr>
            <p:ph idx="1"/>
          </p:nvPr>
        </p:nvSpPr>
        <p:spPr>
          <a:xfrm>
            <a:off x="685800" y="1600200"/>
            <a:ext cx="8229600" cy="4857750"/>
          </a:xfrm>
        </p:spPr>
        <p:txBody>
          <a:bodyPr/>
          <a:lstStyle/>
          <a:p>
            <a:pPr>
              <a:lnSpc>
                <a:spcPct val="125000"/>
              </a:lnSpc>
            </a:pPr>
            <a:r>
              <a:rPr lang="en-US" b="1"/>
              <a:t>Myeloid DC</a:t>
            </a:r>
          </a:p>
          <a:p>
            <a:pPr>
              <a:lnSpc>
                <a:spcPct val="125000"/>
              </a:lnSpc>
              <a:buFont typeface="Wingdings" pitchFamily="2" charset="2"/>
              <a:buNone/>
            </a:pPr>
            <a:r>
              <a:rPr lang="en-US" sz="2400"/>
              <a:t>– similar to monocytes</a:t>
            </a:r>
          </a:p>
          <a:p>
            <a:pPr>
              <a:lnSpc>
                <a:spcPct val="125000"/>
              </a:lnSpc>
              <a:buFontTx/>
              <a:buNone/>
            </a:pPr>
            <a:r>
              <a:rPr lang="en-US" sz="2400"/>
              <a:t>– give rise to Langerhans cells (epidermis), interticial DC (lymph nodes)</a:t>
            </a:r>
          </a:p>
          <a:p>
            <a:pPr>
              <a:lnSpc>
                <a:spcPct val="125000"/>
              </a:lnSpc>
            </a:pPr>
            <a:r>
              <a:rPr lang="en-US" b="1"/>
              <a:t>Lymphoid DC</a:t>
            </a:r>
          </a:p>
          <a:p>
            <a:pPr>
              <a:lnSpc>
                <a:spcPct val="125000"/>
              </a:lnSpc>
              <a:buFont typeface="Wingdings" pitchFamily="2" charset="2"/>
              <a:buNone/>
            </a:pPr>
            <a:r>
              <a:rPr lang="en-US" sz="2400"/>
              <a:t>– </a:t>
            </a:r>
            <a:r>
              <a:rPr lang="cs-CZ" sz="2400"/>
              <a:t> </a:t>
            </a:r>
            <a:r>
              <a:rPr lang="en-US" sz="2400"/>
              <a:t>give rise to plasmocytoid DC - looks like plasma cells, but have certain characteristics similar to myeloid cells, they produce huge amounts of interferons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defRPr/>
            </a:pPr>
            <a:r>
              <a:rPr lang="cs-CZ" sz="3200" b="1" dirty="0">
                <a:solidFill>
                  <a:srgbClr val="0000FF"/>
                </a:solidFill>
              </a:rPr>
              <a:t>MHC </a:t>
            </a:r>
            <a:r>
              <a:rPr lang="cs-CZ" sz="3200" b="1" dirty="0" err="1">
                <a:solidFill>
                  <a:srgbClr val="0000FF"/>
                </a:solidFill>
              </a:rPr>
              <a:t>glycoproteins</a:t>
            </a:r>
            <a:r>
              <a:rPr lang="cs-CZ" sz="3200" b="1" dirty="0">
                <a:solidFill>
                  <a:srgbClr val="0000FF"/>
                </a:solidFill>
              </a:rPr>
              <a:t> </a:t>
            </a:r>
            <a:r>
              <a:rPr lang="cs-CZ" sz="3200" b="1" dirty="0" err="1">
                <a:solidFill>
                  <a:srgbClr val="0000FF"/>
                </a:solidFill>
              </a:rPr>
              <a:t>class</a:t>
            </a:r>
            <a:r>
              <a:rPr lang="cs-CZ" sz="3200" b="1" dirty="0">
                <a:solidFill>
                  <a:srgbClr val="0000FF"/>
                </a:solidFill>
              </a:rPr>
              <a:t> I </a:t>
            </a:r>
            <a:br>
              <a:rPr lang="cs-CZ" sz="3200" b="1" dirty="0">
                <a:solidFill>
                  <a:srgbClr val="0000FF"/>
                </a:solidFill>
              </a:rPr>
            </a:br>
            <a:r>
              <a:rPr lang="cs-CZ" sz="3200" b="1" dirty="0">
                <a:solidFill>
                  <a:srgbClr val="0000FF"/>
                </a:solidFill>
              </a:rPr>
              <a:t>(Major </a:t>
            </a:r>
            <a:r>
              <a:rPr lang="cs-CZ" sz="3200" b="1" dirty="0" err="1">
                <a:solidFill>
                  <a:srgbClr val="0000FF"/>
                </a:solidFill>
              </a:rPr>
              <a:t>histocompatibility</a:t>
            </a:r>
            <a:r>
              <a:rPr lang="cs-CZ" sz="3200" b="1" dirty="0">
                <a:solidFill>
                  <a:srgbClr val="0000FF"/>
                </a:solidFill>
              </a:rPr>
              <a:t> </a:t>
            </a:r>
            <a:r>
              <a:rPr lang="cs-CZ" sz="3200" b="1" dirty="0" err="1">
                <a:solidFill>
                  <a:srgbClr val="0000FF"/>
                </a:solidFill>
              </a:rPr>
              <a:t>complex</a:t>
            </a:r>
            <a:r>
              <a:rPr lang="cs-CZ" sz="3200" b="1" dirty="0">
                <a:solidFill>
                  <a:srgbClr val="0000FF"/>
                </a:solidFill>
              </a:rPr>
              <a:t>)</a:t>
            </a:r>
          </a:p>
        </p:txBody>
      </p:sp>
      <p:sp>
        <p:nvSpPr>
          <p:cNvPr id="18435" name="Rectangle 3"/>
          <p:cNvSpPr>
            <a:spLocks noGrp="1" noChangeArrowheads="1"/>
          </p:cNvSpPr>
          <p:nvPr>
            <p:ph idx="1"/>
          </p:nvPr>
        </p:nvSpPr>
        <p:spPr>
          <a:xfrm>
            <a:off x="457200" y="1600200"/>
            <a:ext cx="8435975" cy="4525963"/>
          </a:xfrm>
        </p:spPr>
        <p:txBody>
          <a:bodyPr/>
          <a:lstStyle/>
          <a:p>
            <a:pPr eaLnBrk="1" hangingPunct="1">
              <a:lnSpc>
                <a:spcPct val="90000"/>
              </a:lnSpc>
              <a:buClr>
                <a:schemeClr val="folHlink"/>
              </a:buClr>
              <a:buFont typeface="Wingdings" pitchFamily="2" charset="2"/>
              <a:buChar char="§"/>
              <a:defRPr/>
            </a:pPr>
            <a:r>
              <a:rPr lang="en-US" sz="2400" dirty="0">
                <a:latin typeface="+mj-lt"/>
              </a:rPr>
              <a:t>The function of MHC</a:t>
            </a:r>
            <a:r>
              <a:rPr lang="cs-CZ" sz="2400" dirty="0">
                <a:latin typeface="+mj-lt"/>
              </a:rPr>
              <a:t> I </a:t>
            </a:r>
            <a:r>
              <a:rPr lang="en-US" sz="2400" dirty="0" err="1">
                <a:latin typeface="+mj-lt"/>
              </a:rPr>
              <a:t>gp</a:t>
            </a:r>
            <a:r>
              <a:rPr lang="en-US" sz="2400" dirty="0">
                <a:latin typeface="+mj-lt"/>
              </a:rPr>
              <a:t> is presentation of </a:t>
            </a:r>
            <a:r>
              <a:rPr lang="cs-CZ" sz="2400" dirty="0" err="1">
                <a:latin typeface="+mj-lt"/>
              </a:rPr>
              <a:t>intracellular</a:t>
            </a:r>
            <a:r>
              <a:rPr lang="cs-CZ" sz="2400" dirty="0">
                <a:latin typeface="+mj-lt"/>
              </a:rPr>
              <a:t> </a:t>
            </a:r>
            <a:r>
              <a:rPr lang="en-US" sz="2400" dirty="0">
                <a:latin typeface="+mj-lt"/>
              </a:rPr>
              <a:t>peptide fragments (which are produced by cell, including viral peptides) on the cell surface to T </a:t>
            </a:r>
            <a:r>
              <a:rPr lang="cs-CZ" sz="2400" dirty="0">
                <a:latin typeface="+mj-lt"/>
              </a:rPr>
              <a:t>cell</a:t>
            </a:r>
            <a:r>
              <a:rPr lang="en-US" sz="2400" dirty="0">
                <a:latin typeface="+mj-lt"/>
              </a:rPr>
              <a:t>s (cytotoxic CD8+) </a:t>
            </a:r>
            <a:br>
              <a:rPr lang="en-US" sz="2400" dirty="0">
                <a:latin typeface="+mj-lt"/>
              </a:rPr>
            </a:br>
            <a:endParaRPr lang="en-US" sz="2400" dirty="0">
              <a:latin typeface="+mj-lt"/>
            </a:endParaRPr>
          </a:p>
          <a:p>
            <a:pPr eaLnBrk="1" hangingPunct="1">
              <a:lnSpc>
                <a:spcPct val="90000"/>
              </a:lnSpc>
              <a:buClr>
                <a:schemeClr val="folHlink"/>
              </a:buClr>
              <a:buFont typeface="Wingdings" pitchFamily="2" charset="2"/>
              <a:buChar char="§"/>
              <a:defRPr/>
            </a:pPr>
            <a:r>
              <a:rPr lang="cs-CZ" sz="2400" dirty="0">
                <a:latin typeface="+mj-lt"/>
              </a:rPr>
              <a:t>MHC I </a:t>
            </a:r>
            <a:r>
              <a:rPr lang="cs-CZ" sz="2400" dirty="0" err="1" smtClean="0">
                <a:latin typeface="+mj-lt"/>
              </a:rPr>
              <a:t>is</a:t>
            </a:r>
            <a:r>
              <a:rPr lang="cs-CZ" sz="2400" dirty="0" smtClean="0">
                <a:latin typeface="+mj-lt"/>
              </a:rPr>
              <a:t> </a:t>
            </a:r>
            <a:r>
              <a:rPr lang="cs-CZ" sz="2400" dirty="0" err="1" smtClean="0">
                <a:latin typeface="+mj-lt"/>
              </a:rPr>
              <a:t>exprimed</a:t>
            </a:r>
            <a:r>
              <a:rPr lang="en-US" sz="2400" dirty="0" smtClean="0">
                <a:latin typeface="+mj-lt"/>
              </a:rPr>
              <a:t> </a:t>
            </a:r>
            <a:r>
              <a:rPr lang="en-US" sz="2400" dirty="0">
                <a:latin typeface="+mj-lt"/>
              </a:rPr>
              <a:t>on all </a:t>
            </a:r>
            <a:r>
              <a:rPr lang="en-US" sz="2400" dirty="0" err="1">
                <a:latin typeface="+mj-lt"/>
              </a:rPr>
              <a:t>nuclea</a:t>
            </a:r>
            <a:r>
              <a:rPr lang="cs-CZ" sz="2400" dirty="0" err="1">
                <a:latin typeface="+mj-lt"/>
              </a:rPr>
              <a:t>ted</a:t>
            </a:r>
            <a:r>
              <a:rPr lang="en-US" sz="2400" dirty="0">
                <a:latin typeface="+mj-lt"/>
              </a:rPr>
              <a:t> cells of the organism </a:t>
            </a:r>
            <a:r>
              <a:rPr lang="en-US" sz="2400" dirty="0">
                <a:solidFill>
                  <a:schemeClr val="bg1"/>
                </a:solidFill>
                <a:effectLst>
                  <a:outerShdw blurRad="38100" dist="38100" dir="2700000" algn="tl">
                    <a:srgbClr val="000000"/>
                  </a:outerShdw>
                </a:effectLst>
                <a:latin typeface="Tahoma" pitchFamily="34" charset="0"/>
              </a:rPr>
              <a:t/>
            </a:r>
            <a:br>
              <a:rPr lang="en-US" sz="2400" dirty="0">
                <a:solidFill>
                  <a:schemeClr val="bg1"/>
                </a:solidFill>
                <a:effectLst>
                  <a:outerShdw blurRad="38100" dist="38100" dir="2700000" algn="tl">
                    <a:srgbClr val="000000"/>
                  </a:outerShdw>
                </a:effectLst>
                <a:latin typeface="Tahoma" pitchFamily="34" charset="0"/>
              </a:rPr>
            </a:br>
            <a:endParaRPr lang="en-US" sz="2400" dirty="0">
              <a:solidFill>
                <a:schemeClr val="bg1"/>
              </a:solidFill>
              <a:effectLst>
                <a:outerShdw blurRad="38100" dist="38100" dir="2700000" algn="tl">
                  <a:srgbClr val="000000"/>
                </a:outerShdw>
              </a:effectLst>
              <a:latin typeface="Tahoma" pitchFamily="34" charset="0"/>
            </a:endParaRPr>
          </a:p>
          <a:p>
            <a:pPr eaLnBrk="1" hangingPunct="1">
              <a:lnSpc>
                <a:spcPct val="90000"/>
              </a:lnSpc>
              <a:buClr>
                <a:schemeClr val="folHlink"/>
              </a:buClr>
              <a:buFont typeface="Wingdings" pitchFamily="2" charset="2"/>
              <a:buChar char="§"/>
              <a:defRPr/>
            </a:pPr>
            <a:r>
              <a:rPr lang="en-US" sz="2400" dirty="0">
                <a:solidFill>
                  <a:srgbClr val="0C7E17"/>
                </a:solidFill>
                <a:latin typeface="+mj-lt"/>
              </a:rPr>
              <a:t>3 isotypes of classical human MHC </a:t>
            </a:r>
            <a:r>
              <a:rPr lang="cs-CZ" sz="2400" dirty="0">
                <a:solidFill>
                  <a:srgbClr val="0C7E17"/>
                </a:solidFill>
                <a:latin typeface="+mj-lt"/>
              </a:rPr>
              <a:t>I </a:t>
            </a:r>
            <a:r>
              <a:rPr lang="en-US" sz="2400" dirty="0" err="1">
                <a:solidFill>
                  <a:srgbClr val="0C7E17"/>
                </a:solidFill>
                <a:latin typeface="+mj-lt"/>
              </a:rPr>
              <a:t>gp</a:t>
            </a:r>
            <a:r>
              <a:rPr lang="en-US" sz="2400" dirty="0">
                <a:solidFill>
                  <a:srgbClr val="0C7E17"/>
                </a:solidFill>
                <a:latin typeface="+mj-lt"/>
              </a:rPr>
              <a:t>. </a:t>
            </a:r>
            <a:r>
              <a:rPr lang="en-US" sz="2400" dirty="0">
                <a:latin typeface="+mj-lt"/>
              </a:rPr>
              <a:t>(HLA - A,-B,-C) </a:t>
            </a:r>
            <a:br>
              <a:rPr lang="en-US" sz="2400" dirty="0">
                <a:latin typeface="+mj-lt"/>
              </a:rPr>
            </a:br>
            <a:endParaRPr lang="en-US" sz="2400" dirty="0">
              <a:latin typeface="+mj-lt"/>
            </a:endParaRPr>
          </a:p>
          <a:p>
            <a:pPr eaLnBrk="1" hangingPunct="1">
              <a:lnSpc>
                <a:spcPct val="90000"/>
              </a:lnSpc>
              <a:buClr>
                <a:schemeClr val="folHlink"/>
              </a:buClr>
              <a:buFont typeface="Wingdings" pitchFamily="2" charset="2"/>
              <a:buChar char="§"/>
              <a:defRPr/>
            </a:pPr>
            <a:r>
              <a:rPr lang="en-US" sz="2400" dirty="0">
                <a:solidFill>
                  <a:srgbClr val="0C7E17"/>
                </a:solidFill>
                <a:latin typeface="+mj-lt"/>
              </a:rPr>
              <a:t>3 isotypes of </a:t>
            </a:r>
            <a:r>
              <a:rPr lang="en-US" sz="2400" dirty="0" err="1">
                <a:solidFill>
                  <a:srgbClr val="0C7E17"/>
                </a:solidFill>
                <a:latin typeface="+mj-lt"/>
              </a:rPr>
              <a:t>nonclassical</a:t>
            </a:r>
            <a:r>
              <a:rPr lang="en-US" sz="2400" dirty="0">
                <a:solidFill>
                  <a:srgbClr val="0C7E17"/>
                </a:solidFill>
                <a:latin typeface="+mj-lt"/>
              </a:rPr>
              <a:t> MHC </a:t>
            </a:r>
            <a:r>
              <a:rPr lang="cs-CZ" sz="2400" dirty="0">
                <a:solidFill>
                  <a:srgbClr val="0C7E17"/>
                </a:solidFill>
                <a:latin typeface="+mj-lt"/>
              </a:rPr>
              <a:t>I </a:t>
            </a:r>
            <a:r>
              <a:rPr lang="en-US" sz="2400" dirty="0" err="1">
                <a:solidFill>
                  <a:srgbClr val="0C7E17"/>
                </a:solidFill>
                <a:latin typeface="+mj-lt"/>
              </a:rPr>
              <a:t>gp</a:t>
            </a:r>
            <a:r>
              <a:rPr lang="en-US" sz="2400" dirty="0">
                <a:solidFill>
                  <a:srgbClr val="0C7E17"/>
                </a:solidFill>
                <a:latin typeface="+mj-lt"/>
              </a:rPr>
              <a:t>. </a:t>
            </a:r>
            <a:r>
              <a:rPr lang="en-US" sz="2400" dirty="0">
                <a:latin typeface="+mj-lt"/>
              </a:rPr>
              <a:t>(HLA - E,-F,-G; </a:t>
            </a:r>
            <a:r>
              <a:rPr lang="en-US" sz="2400" dirty="0">
                <a:solidFill>
                  <a:schemeClr val="bg1"/>
                </a:solidFill>
                <a:effectLst>
                  <a:outerShdw blurRad="38100" dist="38100" dir="2700000" algn="tl">
                    <a:srgbClr val="000000"/>
                  </a:outerShdw>
                </a:effectLst>
                <a:latin typeface="+mj-lt"/>
              </a:rPr>
              <a:t/>
            </a:r>
            <a:br>
              <a:rPr lang="en-US" sz="2400" dirty="0">
                <a:solidFill>
                  <a:schemeClr val="bg1"/>
                </a:solidFill>
                <a:effectLst>
                  <a:outerShdw blurRad="38100" dist="38100" dir="2700000" algn="tl">
                    <a:srgbClr val="000000"/>
                  </a:outerShdw>
                </a:effectLst>
                <a:latin typeface="+mj-lt"/>
              </a:rPr>
            </a:br>
            <a:r>
              <a:rPr lang="en-US" sz="2400" dirty="0">
                <a:latin typeface="+mj-lt"/>
              </a:rPr>
              <a:t>molecule CD1)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400" b="1">
                <a:solidFill>
                  <a:schemeClr val="tx1"/>
                </a:solidFill>
              </a:rPr>
              <a:t>Function</a:t>
            </a:r>
            <a:r>
              <a:rPr lang="cs-CZ" sz="3400" b="1">
                <a:solidFill>
                  <a:schemeClr val="tx1"/>
                </a:solidFill>
              </a:rPr>
              <a:t> of DCs</a:t>
            </a:r>
          </a:p>
        </p:txBody>
      </p:sp>
      <p:sp>
        <p:nvSpPr>
          <p:cNvPr id="22531" name="Rectangle 3"/>
          <p:cNvSpPr>
            <a:spLocks noGrp="1" noChangeArrowheads="1"/>
          </p:cNvSpPr>
          <p:nvPr>
            <p:ph idx="1"/>
          </p:nvPr>
        </p:nvSpPr>
        <p:spPr>
          <a:xfrm>
            <a:off x="533400" y="1601788"/>
            <a:ext cx="8291513" cy="5256212"/>
          </a:xfrm>
        </p:spPr>
        <p:txBody>
          <a:bodyPr/>
          <a:lstStyle/>
          <a:p>
            <a:r>
              <a:rPr lang="en-US" sz="2400"/>
              <a:t>DCs are </a:t>
            </a:r>
            <a:r>
              <a:rPr lang="en-US" sz="2400" b="1"/>
              <a:t>the most important APC</a:t>
            </a:r>
          </a:p>
          <a:p>
            <a:endParaRPr lang="en-US" sz="2400" b="1"/>
          </a:p>
          <a:p>
            <a:r>
              <a:rPr lang="en-US" sz="2400"/>
              <a:t>DCs can be easily infected by viruses </a:t>
            </a:r>
            <a:r>
              <a:rPr lang="en-US" sz="2400">
                <a:cs typeface="Arial" charset="0"/>
              </a:rPr>
              <a:t>→ processing of viral proteins → their presentation in complex with MHC gp I → </a:t>
            </a:r>
            <a:r>
              <a:rPr lang="en-US" sz="2400" b="1">
                <a:cs typeface="Arial" charset="0"/>
              </a:rPr>
              <a:t>activation of Tc</a:t>
            </a:r>
          </a:p>
          <a:p>
            <a:endParaRPr lang="en-US" sz="2400" b="1">
              <a:cs typeface="Arial" charset="0"/>
            </a:endParaRPr>
          </a:p>
          <a:p>
            <a:r>
              <a:rPr lang="en-US" sz="2400">
                <a:cs typeface="Arial" charset="0"/>
              </a:rPr>
              <a:t>DC</a:t>
            </a:r>
            <a:r>
              <a:rPr lang="cs-CZ" sz="2400">
                <a:cs typeface="Arial" charset="0"/>
              </a:rPr>
              <a:t>s</a:t>
            </a:r>
            <a:r>
              <a:rPr lang="en-US" sz="2400">
                <a:cs typeface="Arial" charset="0"/>
              </a:rPr>
              <a:t> can ingest extracellular viral particles → their presentation in complex with MHC gp II → </a:t>
            </a:r>
            <a:r>
              <a:rPr lang="en-US" sz="2400" b="1">
                <a:cs typeface="Arial" charset="0"/>
              </a:rPr>
              <a:t>activation of Th2 cells </a:t>
            </a:r>
            <a:r>
              <a:rPr lang="en-US" sz="2400">
                <a:cs typeface="Arial" charset="0"/>
              </a:rPr>
              <a:t>→ help for B cells → production of antiviral antibodies</a:t>
            </a:r>
          </a:p>
          <a:p>
            <a:endParaRPr lang="en-US" sz="900">
              <a:cs typeface="Arial" charset="0"/>
            </a:endParaRPr>
          </a:p>
          <a:p>
            <a:r>
              <a:rPr lang="en-US" sz="2400">
                <a:cs typeface="Arial" charset="0"/>
              </a:rPr>
              <a:t>DC</a:t>
            </a:r>
            <a:r>
              <a:rPr lang="cs-CZ" sz="2400">
                <a:cs typeface="Arial" charset="0"/>
              </a:rPr>
              <a:t>s</a:t>
            </a:r>
            <a:r>
              <a:rPr lang="en-US" sz="2400">
                <a:cs typeface="Arial" charset="0"/>
              </a:rPr>
              <a:t> can also be activated by apoptotic cells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685800" y="2438400"/>
            <a:ext cx="8229600" cy="1143000"/>
          </a:xfrm>
        </p:spPr>
        <p:txBody>
          <a:bodyPr>
            <a:normAutofit fontScale="90000"/>
          </a:bodyPr>
          <a:lstStyle/>
          <a:p>
            <a:pPr algn="ctr" eaLnBrk="1" hangingPunct="1"/>
            <a:r>
              <a:rPr lang="cs-CZ" sz="3200" b="1"/>
              <a:t> </a:t>
            </a:r>
            <a:r>
              <a:rPr lang="en-US" sz="3200" b="1"/>
              <a:t>B-lymphocytes - ontogenesis, surface markers, function.</a:t>
            </a:r>
            <a:r>
              <a:rPr lang="cs-CZ" sz="3200" b="1"/>
              <a:t/>
            </a:r>
            <a:br>
              <a:rPr lang="cs-CZ" sz="3200" b="1"/>
            </a:br>
            <a:endParaRPr lang="cs-CZ" sz="32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a:solidFill>
                  <a:schemeClr val="tx1"/>
                </a:solidFill>
              </a:rPr>
              <a:t>B-lymphocytes</a:t>
            </a:r>
            <a:endParaRPr lang="cs-CZ" b="1">
              <a:solidFill>
                <a:schemeClr val="tx1"/>
              </a:solidFill>
            </a:endParaRPr>
          </a:p>
        </p:txBody>
      </p:sp>
      <p:sp>
        <p:nvSpPr>
          <p:cNvPr id="46083" name="Rectangle 3"/>
          <p:cNvSpPr>
            <a:spLocks noGrp="1" noChangeArrowheads="1"/>
          </p:cNvSpPr>
          <p:nvPr>
            <p:ph idx="1"/>
          </p:nvPr>
        </p:nvSpPr>
        <p:spPr/>
        <p:txBody>
          <a:bodyPr/>
          <a:lstStyle/>
          <a:p>
            <a:pPr eaLnBrk="1" hangingPunct="1">
              <a:lnSpc>
                <a:spcPct val="90000"/>
              </a:lnSpc>
              <a:buFont typeface="Wingdings" pitchFamily="2" charset="2"/>
              <a:buNone/>
            </a:pPr>
            <a:r>
              <a:rPr lang="en-US" sz="2400"/>
              <a:t>are an essential component of the </a:t>
            </a:r>
            <a:r>
              <a:rPr lang="cs-CZ" sz="2400"/>
              <a:t>adaptiv</a:t>
            </a:r>
            <a:r>
              <a:rPr lang="en-US" sz="2400"/>
              <a:t>e immune system</a:t>
            </a:r>
          </a:p>
          <a:p>
            <a:pPr eaLnBrk="1" hangingPunct="1">
              <a:lnSpc>
                <a:spcPct val="90000"/>
              </a:lnSpc>
              <a:buFont typeface="Wingdings" pitchFamily="2" charset="2"/>
              <a:buNone/>
            </a:pPr>
            <a:endParaRPr lang="en-US" sz="2400"/>
          </a:p>
          <a:p>
            <a:pPr eaLnBrk="1" hangingPunct="1">
              <a:lnSpc>
                <a:spcPct val="90000"/>
              </a:lnSpc>
            </a:pPr>
            <a:r>
              <a:rPr lang="en-US" sz="2400"/>
              <a:t>Maturation of B cells takes place in </a:t>
            </a:r>
            <a:r>
              <a:rPr lang="en-US" sz="2400" b="1"/>
              <a:t>BM</a:t>
            </a:r>
          </a:p>
          <a:p>
            <a:pPr eaLnBrk="1" hangingPunct="1">
              <a:lnSpc>
                <a:spcPct val="90000"/>
              </a:lnSpc>
            </a:pPr>
            <a:r>
              <a:rPr lang="en-US" sz="2400"/>
              <a:t>B cell originates from stem cell and need to be in touch with the stromal cells in the bone marrow </a:t>
            </a:r>
          </a:p>
          <a:p>
            <a:pPr eaLnBrk="1" hangingPunct="1">
              <a:lnSpc>
                <a:spcPct val="90000"/>
              </a:lnSpc>
            </a:pPr>
            <a:r>
              <a:rPr lang="en-US" sz="2400" b="1"/>
              <a:t>Stromal cells</a:t>
            </a:r>
            <a:r>
              <a:rPr lang="en-US" sz="2400"/>
              <a:t> produce </a:t>
            </a:r>
            <a:r>
              <a:rPr lang="en-US" sz="2400" b="1"/>
              <a:t>SCF</a:t>
            </a:r>
            <a:r>
              <a:rPr lang="en-US" sz="2400"/>
              <a:t> (stem cell factor) necessary for development at early period, </a:t>
            </a:r>
            <a:r>
              <a:rPr lang="en-US" sz="2400" b="1"/>
              <a:t>IL-7</a:t>
            </a:r>
            <a:r>
              <a:rPr lang="en-US" sz="2400"/>
              <a:t> necessary at later period of maturation</a:t>
            </a:r>
          </a:p>
          <a:p>
            <a:pPr eaLnBrk="1" hangingPunct="1">
              <a:lnSpc>
                <a:spcPct val="90000"/>
              </a:lnSpc>
            </a:pPr>
            <a:r>
              <a:rPr lang="en-US" sz="2400"/>
              <a:t>Ig gene rearrangements and the appearance of surface markers identify the stage of B-cell development</a:t>
            </a:r>
          </a:p>
          <a:p>
            <a:pPr eaLnBrk="1" hangingPunct="1">
              <a:lnSpc>
                <a:spcPct val="80000"/>
              </a:lnSpc>
            </a:pPr>
            <a:endParaRPr lang="cs-CZ" sz="1800"/>
          </a:p>
          <a:p>
            <a:pPr eaLnBrk="1" hangingPunct="1">
              <a:lnSpc>
                <a:spcPct val="90000"/>
              </a:lnSpc>
            </a:pPr>
            <a:endParaRPr lang="cs-CZ" sz="2400"/>
          </a:p>
          <a:p>
            <a:pPr eaLnBrk="1" hangingPunct="1">
              <a:lnSpc>
                <a:spcPct val="90000"/>
              </a:lnSpc>
            </a:pPr>
            <a:endParaRPr lang="cs-CZ"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cs-CZ" b="1"/>
              <a:t>Development of B lymphocytes</a:t>
            </a:r>
          </a:p>
        </p:txBody>
      </p:sp>
      <p:sp>
        <p:nvSpPr>
          <p:cNvPr id="47107" name="Rectangle 3"/>
          <p:cNvSpPr>
            <a:spLocks noGrp="1" noChangeArrowheads="1"/>
          </p:cNvSpPr>
          <p:nvPr>
            <p:ph idx="1"/>
          </p:nvPr>
        </p:nvSpPr>
        <p:spPr>
          <a:xfrm>
            <a:off x="685800" y="1676400"/>
            <a:ext cx="8229600" cy="4525963"/>
          </a:xfrm>
        </p:spPr>
        <p:txBody>
          <a:bodyPr/>
          <a:lstStyle/>
          <a:p>
            <a:pPr eaLnBrk="1" hangingPunct="1">
              <a:lnSpc>
                <a:spcPct val="80000"/>
              </a:lnSpc>
            </a:pPr>
            <a:r>
              <a:rPr lang="en-US" sz="2400"/>
              <a:t>Lymphoid progenitor → </a:t>
            </a:r>
            <a:r>
              <a:rPr lang="en-US" sz="2400" b="1"/>
              <a:t>pro-B cells</a:t>
            </a:r>
          </a:p>
          <a:p>
            <a:pPr eaLnBrk="1" hangingPunct="1">
              <a:lnSpc>
                <a:spcPct val="80000"/>
              </a:lnSpc>
            </a:pPr>
            <a:r>
              <a:rPr lang="en-US" sz="2400"/>
              <a:t>During maturation from pro-B cells into </a:t>
            </a:r>
            <a:r>
              <a:rPr lang="en-US" sz="2400" b="1"/>
              <a:t>pre-B cells</a:t>
            </a:r>
            <a:r>
              <a:rPr lang="en-US" sz="2400"/>
              <a:t>: Ig genes of the heavy chain recombine; pre-B cells express </a:t>
            </a:r>
            <a:r>
              <a:rPr lang="en-US" sz="2400" b="1"/>
              <a:t>pre-BCR</a:t>
            </a:r>
          </a:p>
          <a:p>
            <a:pPr eaLnBrk="1" hangingPunct="1">
              <a:lnSpc>
                <a:spcPct val="80000"/>
              </a:lnSpc>
            </a:pPr>
            <a:r>
              <a:rPr lang="en-US" sz="2400"/>
              <a:t>During maturation from pre-B cells into B cells: Ig genes of the light chain recombine</a:t>
            </a:r>
          </a:p>
          <a:p>
            <a:pPr eaLnBrk="1" hangingPunct="1">
              <a:lnSpc>
                <a:spcPct val="80000"/>
              </a:lnSpc>
            </a:pPr>
            <a:r>
              <a:rPr lang="en-US" sz="2400"/>
              <a:t>Immature B cells express membrane IgM</a:t>
            </a:r>
          </a:p>
          <a:p>
            <a:pPr eaLnBrk="1" hangingPunct="1">
              <a:lnSpc>
                <a:spcPct val="80000"/>
              </a:lnSpc>
            </a:pPr>
            <a:r>
              <a:rPr lang="en-US" sz="2400" b="1"/>
              <a:t>Mature B cells </a:t>
            </a:r>
            <a:r>
              <a:rPr lang="en-US" sz="2400"/>
              <a:t>express membrane IgM and IgD = </a:t>
            </a:r>
            <a:r>
              <a:rPr lang="en-US" sz="2400" b="1"/>
              <a:t>BCR </a:t>
            </a:r>
            <a:r>
              <a:rPr lang="en-US" sz="2400"/>
              <a:t>and are able to respond to antigen in peripheral lymphoid tissues</a:t>
            </a:r>
          </a:p>
          <a:p>
            <a:pPr eaLnBrk="1" hangingPunct="1">
              <a:lnSpc>
                <a:spcPct val="80000"/>
              </a:lnSpc>
            </a:pPr>
            <a:endParaRPr lang="cs-CZ"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cs-CZ" b="1"/>
              <a:t>Negative selection</a:t>
            </a:r>
          </a:p>
        </p:txBody>
      </p:sp>
      <p:sp>
        <p:nvSpPr>
          <p:cNvPr id="48131" name="Rectangle 3"/>
          <p:cNvSpPr>
            <a:spLocks noGrp="1" noChangeArrowheads="1"/>
          </p:cNvSpPr>
          <p:nvPr>
            <p:ph idx="1"/>
          </p:nvPr>
        </p:nvSpPr>
        <p:spPr/>
        <p:txBody>
          <a:bodyPr/>
          <a:lstStyle/>
          <a:p>
            <a:pPr eaLnBrk="1" hangingPunct="1"/>
            <a:r>
              <a:rPr lang="en-US" sz="2400"/>
              <a:t>If an immature B cell </a:t>
            </a:r>
            <a:r>
              <a:rPr lang="en-US" sz="2400" b="1"/>
              <a:t>binds</a:t>
            </a:r>
            <a:r>
              <a:rPr lang="en-US" sz="2400"/>
              <a:t> an antigen in the bone marrow with </a:t>
            </a:r>
            <a:r>
              <a:rPr lang="en-US" sz="2400" b="1"/>
              <a:t>high affinity </a:t>
            </a:r>
            <a:r>
              <a:rPr lang="en-US" sz="2400"/>
              <a:t>→ further maturation is stopped and B cell dies by </a:t>
            </a:r>
            <a:r>
              <a:rPr lang="en-US" sz="2400" b="1"/>
              <a:t>apoptosis</a:t>
            </a:r>
          </a:p>
          <a:p>
            <a:pPr eaLnBrk="1" hangingPunct="1"/>
            <a:r>
              <a:rPr lang="en-US" sz="2400" b="1"/>
              <a:t>Negative selection </a:t>
            </a:r>
            <a:r>
              <a:rPr lang="en-US" sz="2400"/>
              <a:t>eliminates potentially dangerous cells that can</a:t>
            </a:r>
            <a:r>
              <a:rPr lang="en-US" sz="2400" b="1"/>
              <a:t> recognize </a:t>
            </a:r>
            <a:r>
              <a:rPr lang="en-US" sz="2400"/>
              <a:t>and</a:t>
            </a:r>
            <a:r>
              <a:rPr lang="en-US" sz="2400" b="1"/>
              <a:t> react</a:t>
            </a:r>
            <a:r>
              <a:rPr lang="en-US" sz="2400"/>
              <a:t> against</a:t>
            </a:r>
            <a:r>
              <a:rPr lang="en-US" sz="2400" b="1"/>
              <a:t> self  antigens</a:t>
            </a:r>
          </a:p>
          <a:p>
            <a:pPr eaLnBrk="1" hangingPunct="1"/>
            <a:r>
              <a:rPr lang="en-US" sz="2400"/>
              <a:t>B cells that survive this selection process leave the bone marrow through efferent blood vessels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800" b="1">
                <a:solidFill>
                  <a:schemeClr val="tx1"/>
                </a:solidFill>
              </a:rPr>
              <a:t>B-lymphocytes – </a:t>
            </a:r>
            <a:r>
              <a:rPr lang="cs-CZ" sz="3800" b="1">
                <a:solidFill>
                  <a:schemeClr val="tx1"/>
                </a:solidFill>
              </a:rPr>
              <a:t>surface markers</a:t>
            </a:r>
          </a:p>
        </p:txBody>
      </p:sp>
      <p:sp>
        <p:nvSpPr>
          <p:cNvPr id="49155" name="Rectangle 3"/>
          <p:cNvSpPr>
            <a:spLocks noGrp="1" noChangeArrowheads="1"/>
          </p:cNvSpPr>
          <p:nvPr>
            <p:ph idx="1"/>
          </p:nvPr>
        </p:nvSpPr>
        <p:spPr/>
        <p:txBody>
          <a:bodyPr/>
          <a:lstStyle/>
          <a:p>
            <a:pPr eaLnBrk="1" hangingPunct="1">
              <a:lnSpc>
                <a:spcPct val="90000"/>
              </a:lnSpc>
            </a:pPr>
            <a:r>
              <a:rPr lang="en-US" b="1"/>
              <a:t>CD 10</a:t>
            </a:r>
            <a:r>
              <a:rPr lang="en-US"/>
              <a:t> - immature B cells, malignant cells</a:t>
            </a:r>
          </a:p>
          <a:p>
            <a:pPr eaLnBrk="1" hangingPunct="1">
              <a:lnSpc>
                <a:spcPct val="90000"/>
              </a:lnSpc>
            </a:pPr>
            <a:r>
              <a:rPr lang="en-US" b="1"/>
              <a:t>CD 35 -</a:t>
            </a:r>
            <a:r>
              <a:rPr lang="en-US"/>
              <a:t> receptor for the C3b of the complement</a:t>
            </a:r>
          </a:p>
          <a:p>
            <a:pPr eaLnBrk="1" hangingPunct="1">
              <a:lnSpc>
                <a:spcPct val="90000"/>
              </a:lnSpc>
            </a:pPr>
            <a:r>
              <a:rPr lang="en-US" b="1"/>
              <a:t>CD 19 -</a:t>
            </a:r>
            <a:r>
              <a:rPr lang="en-US"/>
              <a:t> characteristic marker of B cells</a:t>
            </a:r>
          </a:p>
          <a:p>
            <a:pPr eaLnBrk="1" hangingPunct="1">
              <a:lnSpc>
                <a:spcPct val="90000"/>
              </a:lnSpc>
            </a:pPr>
            <a:r>
              <a:rPr lang="en-US" b="1"/>
              <a:t>CD 20 - </a:t>
            </a:r>
            <a:r>
              <a:rPr lang="en-US"/>
              <a:t>typical surface antigen of Ig-positive B lymphocytes</a:t>
            </a:r>
          </a:p>
          <a:p>
            <a:pPr eaLnBrk="1" hangingPunct="1">
              <a:lnSpc>
                <a:spcPct val="90000"/>
              </a:lnSpc>
            </a:pPr>
            <a:r>
              <a:rPr lang="en-US" b="1"/>
              <a:t>IgM, IgD</a:t>
            </a:r>
            <a:r>
              <a:rPr lang="en-US"/>
              <a:t> - antigen receptors = BCR</a:t>
            </a:r>
          </a:p>
          <a:p>
            <a:pPr eaLnBrk="1" hangingPunct="1">
              <a:lnSpc>
                <a:spcPct val="90000"/>
              </a:lnSpc>
            </a:pPr>
            <a:r>
              <a:rPr lang="en-US" b="1"/>
              <a:t>MHC gp II</a:t>
            </a:r>
            <a:r>
              <a:rPr lang="en-US"/>
              <a:t> - antigen-presenting molecules</a:t>
            </a:r>
          </a:p>
          <a:p>
            <a:pPr eaLnBrk="1" hangingPunct="1">
              <a:lnSpc>
                <a:spcPct val="90000"/>
              </a:lnSpc>
            </a:pPr>
            <a:endParaRPr lang="cs-C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b="1">
                <a:solidFill>
                  <a:schemeClr val="tx1"/>
                </a:solidFill>
              </a:rPr>
              <a:t>B-lymphocytes – </a:t>
            </a:r>
            <a:r>
              <a:rPr lang="cs-CZ" b="1">
                <a:solidFill>
                  <a:schemeClr val="tx1"/>
                </a:solidFill>
              </a:rPr>
              <a:t>functions</a:t>
            </a:r>
          </a:p>
        </p:txBody>
      </p:sp>
      <p:sp>
        <p:nvSpPr>
          <p:cNvPr id="50179" name="Rectangle 3"/>
          <p:cNvSpPr>
            <a:spLocks noGrp="1" noChangeArrowheads="1"/>
          </p:cNvSpPr>
          <p:nvPr>
            <p:ph idx="1"/>
          </p:nvPr>
        </p:nvSpPr>
        <p:spPr/>
        <p:txBody>
          <a:bodyPr/>
          <a:lstStyle/>
          <a:p>
            <a:pPr eaLnBrk="1" hangingPunct="1"/>
            <a:r>
              <a:rPr lang="en-US"/>
              <a:t>After stimulation B lymfocytes convert into the </a:t>
            </a:r>
            <a:r>
              <a:rPr lang="en-US" b="1"/>
              <a:t>plasma cells</a:t>
            </a:r>
            <a:r>
              <a:rPr lang="en-US"/>
              <a:t> and  </a:t>
            </a:r>
            <a:r>
              <a:rPr lang="en-US" b="1"/>
              <a:t>produce antibodies</a:t>
            </a:r>
            <a:r>
              <a:rPr lang="en-US"/>
              <a:t> against soluble antigens</a:t>
            </a:r>
          </a:p>
          <a:p>
            <a:pPr eaLnBrk="1" hangingPunct="1"/>
            <a:endParaRPr lang="en-US"/>
          </a:p>
          <a:p>
            <a:pPr eaLnBrk="1" hangingPunct="1"/>
            <a:r>
              <a:rPr lang="en-US"/>
              <a:t>Other functions are :</a:t>
            </a:r>
          </a:p>
          <a:p>
            <a:pPr eaLnBrk="1" hangingPunct="1">
              <a:buFont typeface="Wingdings" pitchFamily="2" charset="2"/>
              <a:buNone/>
            </a:pPr>
            <a:r>
              <a:rPr lang="en-US"/>
              <a:t>                    </a:t>
            </a:r>
            <a:r>
              <a:rPr lang="en-US" b="1"/>
              <a:t>antigen presentation</a:t>
            </a:r>
          </a:p>
          <a:p>
            <a:pPr eaLnBrk="1" hangingPunct="1">
              <a:buFont typeface="Wingdings" pitchFamily="2" charset="2"/>
              <a:buNone/>
            </a:pPr>
            <a:r>
              <a:rPr lang="en-US"/>
              <a:t>                    </a:t>
            </a:r>
            <a:r>
              <a:rPr lang="en-US" b="1"/>
              <a:t>cooperation with complement                         </a:t>
            </a:r>
          </a:p>
          <a:p>
            <a:pPr eaLnBrk="1" hangingPunct="1">
              <a:buFont typeface="Wingdings" pitchFamily="2" charset="2"/>
              <a:buNone/>
            </a:pPr>
            <a:r>
              <a:rPr lang="en-US" b="1"/>
              <a:t>                    system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914400" y="2286000"/>
            <a:ext cx="8229600" cy="1143000"/>
          </a:xfrm>
        </p:spPr>
        <p:txBody>
          <a:bodyPr>
            <a:normAutofit fontScale="90000"/>
          </a:bodyPr>
          <a:lstStyle/>
          <a:p>
            <a:pPr algn="ctr" eaLnBrk="1" hangingPunct="1"/>
            <a:r>
              <a:rPr lang="en-US" sz="3200" b="1"/>
              <a:t>Primary immune organs and their role in </a:t>
            </a:r>
            <a:r>
              <a:rPr lang="cs-CZ" sz="3200" b="1"/>
              <a:t/>
            </a:r>
            <a:br>
              <a:rPr lang="cs-CZ" sz="3200" b="1"/>
            </a:br>
            <a:r>
              <a:rPr lang="en-US" sz="3200" b="1"/>
              <a:t>the immune system.</a:t>
            </a:r>
            <a:r>
              <a:rPr lang="cs-CZ" sz="3200" b="1"/>
              <a:t/>
            </a:r>
            <a:br>
              <a:rPr lang="cs-CZ" sz="3200" b="1"/>
            </a:br>
            <a:endParaRPr lang="cs-CZ" sz="32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p:txBody>
          <a:bodyPr/>
          <a:lstStyle/>
          <a:p>
            <a:pPr eaLnBrk="1" hangingPunct="1"/>
            <a:r>
              <a:rPr lang="en-US" b="1">
                <a:solidFill>
                  <a:schemeClr val="tx1"/>
                </a:solidFill>
              </a:rPr>
              <a:t>Primary immune organs</a:t>
            </a:r>
            <a:endParaRPr lang="cs-CZ" b="1">
              <a:solidFill>
                <a:schemeClr val="tx1"/>
              </a:solidFill>
            </a:endParaRPr>
          </a:p>
        </p:txBody>
      </p:sp>
      <p:sp>
        <p:nvSpPr>
          <p:cNvPr id="52227" name="Rectangle 4"/>
          <p:cNvSpPr>
            <a:spLocks noGrp="1" noChangeArrowheads="1"/>
          </p:cNvSpPr>
          <p:nvPr>
            <p:ph idx="1"/>
          </p:nvPr>
        </p:nvSpPr>
        <p:spPr>
          <a:xfrm>
            <a:off x="685800" y="1600200"/>
            <a:ext cx="8686800" cy="4876800"/>
          </a:xfrm>
        </p:spPr>
        <p:txBody>
          <a:bodyPr/>
          <a:lstStyle/>
          <a:p>
            <a:pPr algn="ctr" eaLnBrk="1" hangingPunct="1">
              <a:lnSpc>
                <a:spcPct val="80000"/>
              </a:lnSpc>
              <a:buFont typeface="Wingdings" pitchFamily="2" charset="2"/>
              <a:buNone/>
            </a:pPr>
            <a:endParaRPr lang="cs-CZ" sz="1800">
              <a:solidFill>
                <a:schemeClr val="bg1"/>
              </a:solidFill>
            </a:endParaRPr>
          </a:p>
          <a:p>
            <a:pPr eaLnBrk="1" hangingPunct="1">
              <a:lnSpc>
                <a:spcPct val="80000"/>
              </a:lnSpc>
            </a:pPr>
            <a:r>
              <a:rPr lang="en-US" b="1"/>
              <a:t>Bone marrow</a:t>
            </a:r>
          </a:p>
          <a:p>
            <a:pPr eaLnBrk="1" hangingPunct="1">
              <a:lnSpc>
                <a:spcPct val="80000"/>
              </a:lnSpc>
            </a:pPr>
            <a:r>
              <a:rPr lang="en-US" b="1"/>
              <a:t>Thymus</a:t>
            </a:r>
          </a:p>
          <a:p>
            <a:pPr eaLnBrk="1" hangingPunct="1">
              <a:lnSpc>
                <a:spcPct val="80000"/>
              </a:lnSpc>
            </a:pPr>
            <a:endParaRPr lang="en-US" b="1"/>
          </a:p>
          <a:p>
            <a:pPr eaLnBrk="1" hangingPunct="1">
              <a:lnSpc>
                <a:spcPct val="80000"/>
              </a:lnSpc>
            </a:pPr>
            <a:r>
              <a:rPr lang="en-US"/>
              <a:t>are organs of development, differen</a:t>
            </a:r>
            <a:r>
              <a:rPr lang="cs-CZ"/>
              <a:t>t</a:t>
            </a:r>
            <a:r>
              <a:rPr lang="en-US"/>
              <a:t>iation and maturation of immune cells and elimination of autoreactive cells</a:t>
            </a:r>
          </a:p>
          <a:p>
            <a:pPr eaLnBrk="1" hangingPunct="1">
              <a:lnSpc>
                <a:spcPct val="80000"/>
              </a:lnSpc>
            </a:pPr>
            <a:endParaRPr lang="en-US"/>
          </a:p>
          <a:p>
            <a:pPr eaLnBrk="1" hangingPunct="1">
              <a:lnSpc>
                <a:spcPct val="80000"/>
              </a:lnSpc>
            </a:pPr>
            <a:r>
              <a:rPr lang="en-US"/>
              <a:t>T and B lymphocytes mature and become competent to respond to antigens in PIOs</a:t>
            </a:r>
          </a:p>
          <a:p>
            <a:pPr eaLnBrk="1" hangingPunct="1">
              <a:lnSpc>
                <a:spcPct val="80000"/>
              </a:lnSpc>
            </a:pPr>
            <a:endParaRPr lang="cs-CZ" b="1" u="sng"/>
          </a:p>
          <a:p>
            <a:pPr eaLnBrk="1" hangingPunct="1">
              <a:lnSpc>
                <a:spcPct val="80000"/>
              </a:lnSpc>
              <a:buFont typeface="Wingdings" pitchFamily="2" charset="2"/>
              <a:buNone/>
            </a:pPr>
            <a:endParaRPr lang="cs-CZ"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b="1">
                <a:solidFill>
                  <a:schemeClr val="tx1"/>
                </a:solidFill>
              </a:rPr>
              <a:t>Bone marrow</a:t>
            </a:r>
          </a:p>
        </p:txBody>
      </p:sp>
      <p:sp>
        <p:nvSpPr>
          <p:cNvPr id="53251" name="Rectangle 3"/>
          <p:cNvSpPr>
            <a:spLocks noGrp="1" noChangeArrowheads="1"/>
          </p:cNvSpPr>
          <p:nvPr>
            <p:ph idx="1"/>
          </p:nvPr>
        </p:nvSpPr>
        <p:spPr>
          <a:xfrm>
            <a:off x="762000" y="1676400"/>
            <a:ext cx="7391400" cy="4525963"/>
          </a:xfrm>
        </p:spPr>
        <p:txBody>
          <a:bodyPr/>
          <a:lstStyle/>
          <a:p>
            <a:pPr>
              <a:lnSpc>
                <a:spcPct val="90000"/>
              </a:lnSpc>
            </a:pPr>
            <a:r>
              <a:rPr lang="cs-CZ" sz="2400" dirty="0" err="1" smtClean="0"/>
              <a:t>Localized</a:t>
            </a:r>
            <a:r>
              <a:rPr lang="cs-CZ" sz="2400" dirty="0" smtClean="0"/>
              <a:t> </a:t>
            </a:r>
            <a:r>
              <a:rPr lang="en-US" sz="2400" dirty="0" err="1" smtClean="0"/>
              <a:t>i</a:t>
            </a:r>
            <a:r>
              <a:rPr lang="cs-CZ" sz="2400" dirty="0" smtClean="0"/>
              <a:t>n</a:t>
            </a:r>
            <a:r>
              <a:rPr lang="en-US" sz="2400" dirty="0" smtClean="0"/>
              <a:t> </a:t>
            </a:r>
            <a:r>
              <a:rPr lang="cs-CZ" sz="2400" dirty="0" smtClean="0"/>
              <a:t>bone</a:t>
            </a:r>
            <a:r>
              <a:rPr lang="en-US" sz="2400" dirty="0" smtClean="0"/>
              <a:t> cavity</a:t>
            </a:r>
            <a:r>
              <a:rPr lang="cs-CZ" sz="2400" dirty="0" smtClean="0"/>
              <a:t>, </a:t>
            </a:r>
            <a:r>
              <a:rPr lang="cs-CZ" sz="2400" dirty="0" err="1" smtClean="0"/>
              <a:t>the</a:t>
            </a:r>
            <a:r>
              <a:rPr lang="en-US" sz="2400" dirty="0" smtClean="0"/>
              <a:t> </a:t>
            </a:r>
            <a:r>
              <a:rPr lang="en-US" sz="2400" dirty="0"/>
              <a:t>site of generation of all circulating blood cells in adults, including immature lymphocytes, and the site of </a:t>
            </a:r>
            <a:r>
              <a:rPr lang="en-US" sz="2400" dirty="0" smtClean="0"/>
              <a:t>B</a:t>
            </a:r>
            <a:r>
              <a:rPr lang="cs-CZ" sz="2400" dirty="0" smtClean="0"/>
              <a:t> </a:t>
            </a:r>
            <a:r>
              <a:rPr lang="en-US" sz="2400" dirty="0" smtClean="0"/>
              <a:t>cell </a:t>
            </a:r>
            <a:r>
              <a:rPr lang="en-US" sz="2400" dirty="0"/>
              <a:t>maturation.</a:t>
            </a:r>
          </a:p>
          <a:p>
            <a:pPr eaLnBrk="1" hangingPunct="1">
              <a:lnSpc>
                <a:spcPct val="90000"/>
              </a:lnSpc>
            </a:pPr>
            <a:r>
              <a:rPr lang="en-US" sz="2400" dirty="0"/>
              <a:t>The </a:t>
            </a:r>
            <a:r>
              <a:rPr lang="en-US" sz="2400" b="1" dirty="0" err="1"/>
              <a:t>pluripotent</a:t>
            </a:r>
            <a:r>
              <a:rPr lang="en-US" sz="2400" b="1" dirty="0"/>
              <a:t> stem cell </a:t>
            </a:r>
            <a:r>
              <a:rPr lang="en-US" sz="2400" dirty="0"/>
              <a:t>gives rise to the progenitors of all immune cells</a:t>
            </a:r>
          </a:p>
          <a:p>
            <a:pPr eaLnBrk="1" hangingPunct="1">
              <a:lnSpc>
                <a:spcPct val="90000"/>
              </a:lnSpc>
            </a:pPr>
            <a:r>
              <a:rPr lang="en-US" sz="2400" b="1" dirty="0"/>
              <a:t>Production of the cells </a:t>
            </a:r>
            <a:r>
              <a:rPr lang="en-US" sz="2400" dirty="0"/>
              <a:t>takes place in the </a:t>
            </a:r>
            <a:r>
              <a:rPr lang="cs-CZ" sz="2400" dirty="0"/>
              <a:t>s</a:t>
            </a:r>
            <a:r>
              <a:rPr lang="en-US" sz="2400" dirty="0"/>
              <a:t>paces divided by </a:t>
            </a:r>
            <a:r>
              <a:rPr lang="en-US" sz="2400" dirty="0">
                <a:cs typeface="Arial" charset="0"/>
              </a:rPr>
              <a:t>vas</a:t>
            </a:r>
            <a:r>
              <a:rPr lang="en-US" sz="2400" dirty="0"/>
              <a:t>c</a:t>
            </a:r>
            <a:r>
              <a:rPr lang="en-US" sz="2400" dirty="0">
                <a:cs typeface="Arial" charset="0"/>
              </a:rPr>
              <a:t>u</a:t>
            </a:r>
            <a:r>
              <a:rPr lang="en-US" sz="2400" dirty="0"/>
              <a:t>lar</a:t>
            </a:r>
            <a:r>
              <a:rPr lang="en-US" sz="2400" dirty="0">
                <a:cs typeface="Arial" charset="0"/>
              </a:rPr>
              <a:t> sinus</a:t>
            </a:r>
            <a:r>
              <a:rPr lang="en-US" sz="2400" dirty="0"/>
              <a:t>es</a:t>
            </a:r>
            <a:endParaRPr lang="en-US" sz="2400" dirty="0">
              <a:cs typeface="Arial" charset="0"/>
            </a:endParaRPr>
          </a:p>
          <a:p>
            <a:pPr eaLnBrk="1" hangingPunct="1">
              <a:lnSpc>
                <a:spcPct val="90000"/>
              </a:lnSpc>
            </a:pPr>
            <a:r>
              <a:rPr lang="en-US" sz="2400" dirty="0"/>
              <a:t>Endothelial cells of the sinuses </a:t>
            </a:r>
            <a:r>
              <a:rPr lang="cs-CZ" sz="2400" dirty="0" err="1" smtClean="0"/>
              <a:t>and</a:t>
            </a:r>
            <a:r>
              <a:rPr lang="cs-CZ" sz="2400" dirty="0" smtClean="0"/>
              <a:t> </a:t>
            </a:r>
            <a:r>
              <a:rPr lang="cs-CZ" sz="2400" dirty="0" err="1" smtClean="0"/>
              <a:t>stromal</a:t>
            </a:r>
            <a:r>
              <a:rPr lang="cs-CZ" sz="2400" dirty="0" smtClean="0"/>
              <a:t> </a:t>
            </a:r>
            <a:r>
              <a:rPr lang="en-US" sz="2400" dirty="0" smtClean="0"/>
              <a:t>produce </a:t>
            </a:r>
            <a:r>
              <a:rPr lang="en-US" sz="2400" dirty="0" smtClean="0">
                <a:cs typeface="Arial" charset="0"/>
              </a:rPr>
              <a:t> </a:t>
            </a:r>
            <a:r>
              <a:rPr lang="en-US" sz="2400" b="1" dirty="0">
                <a:cs typeface="Arial" charset="0"/>
              </a:rPr>
              <a:t>cytokin</a:t>
            </a:r>
            <a:r>
              <a:rPr lang="en-US" sz="2400" b="1" dirty="0"/>
              <a:t>es</a:t>
            </a:r>
            <a:endParaRPr lang="en-US" sz="2400" b="1" dirty="0">
              <a:cs typeface="Times New Roman" pitchFamily="18" charset="0"/>
            </a:endParaRPr>
          </a:p>
          <a:p>
            <a:pPr eaLnBrk="1" hangingPunct="1">
              <a:lnSpc>
                <a:spcPct val="90000"/>
              </a:lnSpc>
            </a:pPr>
            <a:r>
              <a:rPr lang="en-US" sz="2400" dirty="0">
                <a:cs typeface="Arial" charset="0"/>
              </a:rPr>
              <a:t>Sinus</a:t>
            </a:r>
            <a:r>
              <a:rPr lang="en-US" sz="2400" dirty="0"/>
              <a:t>es are </a:t>
            </a:r>
            <a:r>
              <a:rPr lang="cs-CZ" sz="2400" dirty="0" smtClean="0"/>
              <a:t>line</a:t>
            </a:r>
            <a:r>
              <a:rPr lang="en-US" sz="2400" dirty="0"/>
              <a:t>d by</a:t>
            </a:r>
            <a:r>
              <a:rPr lang="en-US" sz="2400" dirty="0">
                <a:cs typeface="Arial" charset="0"/>
              </a:rPr>
              <a:t> </a:t>
            </a:r>
            <a:r>
              <a:rPr lang="en-US" sz="2400" b="1" dirty="0">
                <a:cs typeface="Arial" charset="0"/>
              </a:rPr>
              <a:t>reti</a:t>
            </a:r>
            <a:r>
              <a:rPr lang="en-US" sz="2400" b="1" dirty="0"/>
              <a:t>cular cells</a:t>
            </a:r>
            <a:endParaRPr lang="en-US" sz="2400" b="1" dirty="0">
              <a:cs typeface="Times New Roman" pitchFamily="18" charset="0"/>
            </a:endParaRPr>
          </a:p>
          <a:p>
            <a:pPr eaLnBrk="1" hangingPunct="1">
              <a:lnSpc>
                <a:spcPct val="90000"/>
              </a:lnSpc>
            </a:pPr>
            <a:endParaRPr lang="cs-CZ" sz="1800" dirty="0"/>
          </a:p>
          <a:p>
            <a:pPr eaLnBrk="1" hangingPunct="1">
              <a:lnSpc>
                <a:spcPct val="90000"/>
              </a:lnSpc>
            </a:pPr>
            <a:endParaRPr lang="cs-CZ" sz="1800" dirty="0"/>
          </a:p>
        </p:txBody>
      </p:sp>
      <p:pic>
        <p:nvPicPr>
          <p:cNvPr id="53252" name="Picture 4"/>
          <p:cNvPicPr>
            <a:picLocks noChangeAspect="1" noChangeArrowheads="1"/>
          </p:cNvPicPr>
          <p:nvPr/>
        </p:nvPicPr>
        <p:blipFill>
          <a:blip r:embed="rId2" cstate="print"/>
          <a:srcRect/>
          <a:stretch>
            <a:fillRect/>
          </a:stretch>
        </p:blipFill>
        <p:spPr bwMode="auto">
          <a:xfrm>
            <a:off x="7943850" y="4257675"/>
            <a:ext cx="1200150" cy="26003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Structure of MHC </a:t>
            </a:r>
            <a:r>
              <a:rPr lang="en-US" sz="3200" b="1" dirty="0" err="1">
                <a:solidFill>
                  <a:srgbClr val="0000FF"/>
                </a:solidFill>
              </a:rPr>
              <a:t>gp</a:t>
            </a:r>
            <a:r>
              <a:rPr lang="en-US" sz="3200" b="1" dirty="0">
                <a:solidFill>
                  <a:srgbClr val="0000FF"/>
                </a:solidFill>
              </a:rPr>
              <a:t> I</a:t>
            </a:r>
          </a:p>
        </p:txBody>
      </p:sp>
      <p:sp>
        <p:nvSpPr>
          <p:cNvPr id="20483" name="Rectangle 3"/>
          <p:cNvSpPr>
            <a:spLocks noGrp="1" noChangeArrowheads="1"/>
          </p:cNvSpPr>
          <p:nvPr>
            <p:ph idx="1"/>
          </p:nvPr>
        </p:nvSpPr>
        <p:spPr>
          <a:xfrm>
            <a:off x="539750" y="1628775"/>
            <a:ext cx="8229600" cy="4525963"/>
          </a:xfrm>
        </p:spPr>
        <p:txBody>
          <a:bodyPr/>
          <a:lstStyle/>
          <a:p>
            <a:pPr eaLnBrk="1" hangingPunct="1">
              <a:lnSpc>
                <a:spcPct val="80000"/>
              </a:lnSpc>
              <a:buClr>
                <a:schemeClr val="folHlink"/>
              </a:buClr>
              <a:buFont typeface="Wingdings" pitchFamily="2" charset="2"/>
              <a:buChar char="§"/>
              <a:defRPr/>
            </a:pPr>
            <a:r>
              <a:rPr lang="en-US" sz="2400" dirty="0">
                <a:latin typeface="+mj-lt"/>
              </a:rPr>
              <a:t>MHC </a:t>
            </a:r>
            <a:r>
              <a:rPr lang="en-US" sz="2400" dirty="0" err="1">
                <a:latin typeface="+mj-lt"/>
              </a:rPr>
              <a:t>gp</a:t>
            </a:r>
            <a:r>
              <a:rPr lang="en-US" sz="2400" dirty="0">
                <a:latin typeface="+mj-lt"/>
              </a:rPr>
              <a:t> class I consists of </a:t>
            </a:r>
            <a:r>
              <a:rPr lang="en-US" sz="2400" dirty="0" err="1">
                <a:latin typeface="+mj-lt"/>
              </a:rPr>
              <a:t>transmembrane</a:t>
            </a:r>
            <a:r>
              <a:rPr lang="en-US" sz="2400" dirty="0">
                <a:latin typeface="+mj-lt"/>
              </a:rPr>
              <a:t> </a:t>
            </a:r>
            <a:br>
              <a:rPr lang="en-US" sz="2400" dirty="0">
                <a:latin typeface="+mj-lt"/>
              </a:rPr>
            </a:br>
            <a:r>
              <a:rPr lang="en-US" sz="2400" dirty="0">
                <a:latin typeface="+mj-lt"/>
              </a:rPr>
              <a:t>chain </a:t>
            </a:r>
            <a:r>
              <a:rPr lang="en-US" sz="2400" dirty="0">
                <a:latin typeface="Symbol" pitchFamily="18" charset="2"/>
              </a:rPr>
              <a:t>a</a:t>
            </a:r>
            <a:r>
              <a:rPr lang="en-US" sz="2400" dirty="0">
                <a:latin typeface="+mj-lt"/>
              </a:rPr>
              <a:t> and non-covalently associated </a:t>
            </a:r>
            <a:br>
              <a:rPr lang="en-US" sz="2400" dirty="0">
                <a:latin typeface="+mj-lt"/>
              </a:rPr>
            </a:br>
            <a:r>
              <a:rPr lang="en-US" sz="2400" dirty="0">
                <a:latin typeface="Symbol" pitchFamily="18" charset="2"/>
              </a:rPr>
              <a:t>b</a:t>
            </a:r>
            <a:r>
              <a:rPr lang="en-US" sz="2400" baseline="-25000" dirty="0">
                <a:latin typeface="+mj-lt"/>
              </a:rPr>
              <a:t>2</a:t>
            </a:r>
            <a:r>
              <a:rPr lang="en-US" sz="2400" dirty="0">
                <a:latin typeface="+mj-lt"/>
              </a:rPr>
              <a:t>mikroglobulin </a:t>
            </a:r>
          </a:p>
          <a:p>
            <a:pPr eaLnBrk="1" hangingPunct="1">
              <a:lnSpc>
                <a:spcPct val="80000"/>
              </a:lnSpc>
              <a:buClr>
                <a:schemeClr val="folHlink"/>
              </a:buClr>
              <a:buFont typeface="Wingdings" pitchFamily="2" charset="2"/>
              <a:buChar char="§"/>
              <a:defRPr/>
            </a:pPr>
            <a:endParaRPr lang="en-US" sz="2400" dirty="0">
              <a:latin typeface="+mj-lt"/>
            </a:endParaRPr>
          </a:p>
          <a:p>
            <a:pPr eaLnBrk="1" hangingPunct="1">
              <a:lnSpc>
                <a:spcPct val="80000"/>
              </a:lnSpc>
              <a:buClr>
                <a:schemeClr val="folHlink"/>
              </a:buClr>
              <a:buFont typeface="Wingdings" pitchFamily="2" charset="2"/>
              <a:buChar char="§"/>
              <a:defRPr/>
            </a:pPr>
            <a:r>
              <a:rPr lang="en-US" sz="2400" dirty="0">
                <a:latin typeface="Symbol" pitchFamily="18" charset="2"/>
              </a:rPr>
              <a:t>a</a:t>
            </a:r>
            <a:r>
              <a:rPr lang="en-US" sz="2400" dirty="0">
                <a:latin typeface="+mj-lt"/>
              </a:rPr>
              <a:t> chain has 3 domains, 2 N-terminal (</a:t>
            </a:r>
            <a:r>
              <a:rPr lang="en-US" sz="2400" dirty="0">
                <a:latin typeface="Symbol" pitchFamily="18" charset="2"/>
              </a:rPr>
              <a:t>a</a:t>
            </a:r>
            <a:r>
              <a:rPr lang="en-US" sz="2400" dirty="0">
                <a:latin typeface="+mj-lt"/>
              </a:rPr>
              <a:t>1, </a:t>
            </a:r>
            <a:r>
              <a:rPr lang="en-US" sz="2400" dirty="0">
                <a:latin typeface="Symbol" pitchFamily="18" charset="2"/>
              </a:rPr>
              <a:t>a</a:t>
            </a:r>
            <a:r>
              <a:rPr lang="en-US" sz="2400" dirty="0">
                <a:latin typeface="+mj-lt"/>
              </a:rPr>
              <a:t>2 - binding site for peptides) and 1 C-terminal domain (</a:t>
            </a:r>
            <a:r>
              <a:rPr lang="en-US" sz="2400" dirty="0">
                <a:latin typeface="Symbol" pitchFamily="18" charset="2"/>
              </a:rPr>
              <a:t>a</a:t>
            </a:r>
            <a:r>
              <a:rPr lang="en-US" sz="2400" dirty="0">
                <a:latin typeface="+mj-lt"/>
              </a:rPr>
              <a:t>3 - anchored in the </a:t>
            </a:r>
            <a:r>
              <a:rPr lang="en-US" sz="2400" dirty="0" err="1">
                <a:latin typeface="+mj-lt"/>
              </a:rPr>
              <a:t>cytoplasmic</a:t>
            </a:r>
            <a:r>
              <a:rPr lang="en-US" sz="2400" dirty="0">
                <a:latin typeface="+mj-lt"/>
              </a:rPr>
              <a:t> membrane, a structure similar to </a:t>
            </a:r>
            <a:r>
              <a:rPr lang="en-US" sz="2400" dirty="0" err="1">
                <a:latin typeface="+mj-lt"/>
              </a:rPr>
              <a:t>im</a:t>
            </a:r>
            <a:r>
              <a:rPr lang="cs-CZ" sz="2400" dirty="0">
                <a:latin typeface="+mj-lt"/>
              </a:rPr>
              <a:t>m</a:t>
            </a:r>
            <a:r>
              <a:rPr lang="en-US" sz="2400" dirty="0" err="1">
                <a:latin typeface="+mj-lt"/>
              </a:rPr>
              <a:t>unoglobulin</a:t>
            </a:r>
            <a:r>
              <a:rPr lang="en-US" sz="2400" dirty="0">
                <a:latin typeface="+mj-lt"/>
              </a:rPr>
              <a:t> domain)</a:t>
            </a:r>
          </a:p>
          <a:p>
            <a:pPr eaLnBrk="1" hangingPunct="1">
              <a:lnSpc>
                <a:spcPct val="80000"/>
              </a:lnSpc>
              <a:buClr>
                <a:schemeClr val="folHlink"/>
              </a:buClr>
              <a:buFont typeface="Wingdings" pitchFamily="2" charset="2"/>
              <a:buChar char="§"/>
              <a:defRPr/>
            </a:pPr>
            <a:endParaRPr lang="en-US" sz="2400" dirty="0">
              <a:latin typeface="+mj-lt"/>
            </a:endParaRPr>
          </a:p>
          <a:p>
            <a:pPr eaLnBrk="1" hangingPunct="1">
              <a:lnSpc>
                <a:spcPct val="80000"/>
              </a:lnSpc>
              <a:buClr>
                <a:schemeClr val="folHlink"/>
              </a:buClr>
              <a:buFont typeface="Wingdings" pitchFamily="2" charset="2"/>
              <a:buChar char="§"/>
              <a:defRPr/>
            </a:pPr>
            <a:r>
              <a:rPr lang="en-US" sz="2400" dirty="0">
                <a:latin typeface="+mj-lt"/>
              </a:rPr>
              <a:t>Binding of peptide is necessary for a stable conformation of MHC</a:t>
            </a:r>
            <a:r>
              <a:rPr lang="cs-CZ" sz="2400" dirty="0">
                <a:latin typeface="+mj-lt"/>
              </a:rPr>
              <a:t> </a:t>
            </a:r>
            <a:r>
              <a:rPr lang="en-US" sz="2400" dirty="0" err="1">
                <a:latin typeface="+mj-lt"/>
              </a:rPr>
              <a:t>gp</a:t>
            </a:r>
            <a:r>
              <a:rPr lang="en-US" sz="2400" dirty="0">
                <a:latin typeface="+mj-lt"/>
              </a:rPr>
              <a:t> and thus ensure its long presentation on the cell surface </a:t>
            </a:r>
          </a:p>
        </p:txBody>
      </p:sp>
      <p:pic>
        <p:nvPicPr>
          <p:cNvPr id="39940" name="Picture 4"/>
          <p:cNvPicPr>
            <a:picLocks noChangeAspect="1" noChangeArrowheads="1"/>
          </p:cNvPicPr>
          <p:nvPr/>
        </p:nvPicPr>
        <p:blipFill>
          <a:blip r:embed="rId2" cstate="print"/>
          <a:srcRect/>
          <a:stretch>
            <a:fillRect/>
          </a:stretch>
        </p:blipFill>
        <p:spPr bwMode="auto">
          <a:xfrm>
            <a:off x="7308850" y="188913"/>
            <a:ext cx="1654175" cy="237648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nri1780-f1"/>
          <p:cNvPicPr>
            <a:picLocks noChangeAspect="1" noChangeArrowheads="1"/>
          </p:cNvPicPr>
          <p:nvPr/>
        </p:nvPicPr>
        <p:blipFill>
          <a:blip r:embed="rId2" cstate="print"/>
          <a:srcRect/>
          <a:stretch>
            <a:fillRect/>
          </a:stretch>
        </p:blipFill>
        <p:spPr bwMode="auto">
          <a:xfrm>
            <a:off x="685800" y="457200"/>
            <a:ext cx="8486775" cy="5715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cs-CZ" b="1"/>
              <a:t>Differentiation in the BM</a:t>
            </a:r>
          </a:p>
        </p:txBody>
      </p:sp>
      <p:sp>
        <p:nvSpPr>
          <p:cNvPr id="55299" name="Rectangle 3"/>
          <p:cNvSpPr>
            <a:spLocks noGrp="1" noChangeArrowheads="1"/>
          </p:cNvSpPr>
          <p:nvPr>
            <p:ph idx="1"/>
          </p:nvPr>
        </p:nvSpPr>
        <p:spPr/>
        <p:txBody>
          <a:bodyPr/>
          <a:lstStyle/>
          <a:p>
            <a:pPr eaLnBrk="1" hangingPunct="1"/>
            <a:r>
              <a:rPr lang="en-US" dirty="0"/>
              <a:t>Differentiation from the stem cell is influenced by:</a:t>
            </a:r>
          </a:p>
          <a:p>
            <a:pPr eaLnBrk="1" hangingPunct="1"/>
            <a:endParaRPr lang="en-US" dirty="0"/>
          </a:p>
          <a:p>
            <a:pPr eaLnBrk="1" hangingPunct="1"/>
            <a:r>
              <a:rPr lang="en-US" dirty="0"/>
              <a:t>    membrane interaction between the stem    </a:t>
            </a:r>
          </a:p>
          <a:p>
            <a:pPr eaLnBrk="1" hangingPunct="1">
              <a:buFont typeface="Wingdings" pitchFamily="2" charset="2"/>
              <a:buNone/>
            </a:pPr>
            <a:r>
              <a:rPr lang="en-US" dirty="0"/>
              <a:t>       cells and the </a:t>
            </a:r>
            <a:r>
              <a:rPr lang="en-US" dirty="0" err="1"/>
              <a:t>stromal</a:t>
            </a:r>
            <a:r>
              <a:rPr lang="en-US" dirty="0"/>
              <a:t> cells</a:t>
            </a:r>
          </a:p>
          <a:p>
            <a:pPr eaLnBrk="1" hangingPunct="1"/>
            <a:r>
              <a:rPr lang="en-US" dirty="0"/>
              <a:t>    cytokines </a:t>
            </a:r>
            <a:r>
              <a:rPr lang="en-US" dirty="0" smtClean="0"/>
              <a:t>(</a:t>
            </a:r>
            <a:r>
              <a:rPr lang="en-US" b="1" dirty="0" smtClean="0"/>
              <a:t>S</a:t>
            </a:r>
            <a:r>
              <a:rPr lang="cs-CZ" b="1" dirty="0" smtClean="0"/>
              <a:t>C</a:t>
            </a:r>
            <a:r>
              <a:rPr lang="en-US" b="1" dirty="0" smtClean="0"/>
              <a:t>F</a:t>
            </a:r>
            <a:r>
              <a:rPr lang="en-US" b="1" dirty="0"/>
              <a:t>, IL-3, t</a:t>
            </a:r>
            <a:r>
              <a:rPr lang="cs-CZ" b="1" dirty="0"/>
              <a:t>h</a:t>
            </a:r>
            <a:r>
              <a:rPr lang="en-US" b="1" dirty="0" err="1"/>
              <a:t>rombopoetin</a:t>
            </a:r>
            <a:r>
              <a:rPr lang="en-US" b="1" dirty="0"/>
              <a:t>,      </a:t>
            </a:r>
          </a:p>
          <a:p>
            <a:pPr eaLnBrk="1" hangingPunct="1">
              <a:buFont typeface="Wingdings" pitchFamily="2" charset="2"/>
              <a:buNone/>
            </a:pPr>
            <a:r>
              <a:rPr lang="en-US" b="1" dirty="0"/>
              <a:t>       </a:t>
            </a:r>
            <a:r>
              <a:rPr lang="en-US" b="1" dirty="0" err="1"/>
              <a:t>eryt</a:t>
            </a:r>
            <a:r>
              <a:rPr lang="cs-CZ" b="1" dirty="0"/>
              <a:t>h</a:t>
            </a:r>
            <a:r>
              <a:rPr lang="en-US" b="1" dirty="0" err="1"/>
              <a:t>ropoetin</a:t>
            </a:r>
            <a:r>
              <a:rPr lang="en-US" dirty="0" smtClean="0"/>
              <a:t>)</a:t>
            </a:r>
            <a:endParaRPr lang="en-US" dirty="0"/>
          </a:p>
          <a:p>
            <a:pPr eaLnBrk="1" hangingPunct="1"/>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cs-CZ" b="1">
                <a:solidFill>
                  <a:schemeClr val="tx1"/>
                </a:solidFill>
              </a:rPr>
              <a:t>Thymus</a:t>
            </a:r>
          </a:p>
        </p:txBody>
      </p:sp>
      <p:sp>
        <p:nvSpPr>
          <p:cNvPr id="56323" name="Rectangle 3"/>
          <p:cNvSpPr>
            <a:spLocks noGrp="1" noChangeArrowheads="1"/>
          </p:cNvSpPr>
          <p:nvPr>
            <p:ph idx="1"/>
          </p:nvPr>
        </p:nvSpPr>
        <p:spPr>
          <a:xfrm>
            <a:off x="914400" y="1600200"/>
            <a:ext cx="5541963" cy="4530725"/>
          </a:xfrm>
        </p:spPr>
        <p:txBody>
          <a:bodyPr/>
          <a:lstStyle/>
          <a:p>
            <a:pPr eaLnBrk="1" hangingPunct="1">
              <a:lnSpc>
                <a:spcPct val="90000"/>
              </a:lnSpc>
            </a:pPr>
            <a:r>
              <a:rPr lang="en-US" sz="2400" dirty="0"/>
              <a:t>is </a:t>
            </a:r>
            <a:r>
              <a:rPr lang="en-US" sz="2400" dirty="0" err="1" smtClean="0"/>
              <a:t>loca</a:t>
            </a:r>
            <a:r>
              <a:rPr lang="cs-CZ" sz="2400" dirty="0" smtClean="0"/>
              <a:t>liz</a:t>
            </a:r>
            <a:r>
              <a:rPr lang="en-US" sz="2400" dirty="0" err="1" smtClean="0"/>
              <a:t>ed</a:t>
            </a:r>
            <a:r>
              <a:rPr lang="en-US" sz="2400" dirty="0" smtClean="0"/>
              <a:t> </a:t>
            </a:r>
            <a:r>
              <a:rPr lang="en-US" sz="2400" dirty="0"/>
              <a:t>between the sternum and the major vessel trunks</a:t>
            </a:r>
          </a:p>
          <a:p>
            <a:pPr eaLnBrk="1" hangingPunct="1">
              <a:lnSpc>
                <a:spcPct val="90000"/>
              </a:lnSpc>
            </a:pPr>
            <a:endParaRPr lang="en-US" sz="2400" dirty="0"/>
          </a:p>
          <a:p>
            <a:pPr eaLnBrk="1" hangingPunct="1">
              <a:lnSpc>
                <a:spcPct val="90000"/>
              </a:lnSpc>
            </a:pPr>
            <a:r>
              <a:rPr lang="en-US" sz="2400" dirty="0"/>
              <a:t>It </a:t>
            </a:r>
            <a:r>
              <a:rPr lang="en-US" sz="2400" dirty="0" smtClean="0"/>
              <a:t>consist</a:t>
            </a:r>
            <a:r>
              <a:rPr lang="cs-CZ" sz="2400" dirty="0" smtClean="0"/>
              <a:t>s</a:t>
            </a:r>
            <a:r>
              <a:rPr lang="en-US" sz="2400" dirty="0" smtClean="0"/>
              <a:t> </a:t>
            </a:r>
            <a:r>
              <a:rPr lang="en-US" sz="2400" dirty="0"/>
              <a:t>of two lobes</a:t>
            </a:r>
          </a:p>
          <a:p>
            <a:pPr eaLnBrk="1" hangingPunct="1">
              <a:lnSpc>
                <a:spcPct val="90000"/>
              </a:lnSpc>
            </a:pPr>
            <a:endParaRPr lang="en-US" sz="2400" dirty="0"/>
          </a:p>
          <a:p>
            <a:pPr eaLnBrk="1" hangingPunct="1">
              <a:lnSpc>
                <a:spcPct val="90000"/>
              </a:lnSpc>
            </a:pPr>
            <a:r>
              <a:rPr lang="en-US" sz="2400" dirty="0"/>
              <a:t>Each lobe is surrounded by a capsule and is divided into lobules, which are separated from each other by strands of connective tissue = </a:t>
            </a:r>
            <a:r>
              <a:rPr lang="en-US" sz="2400" dirty="0" err="1"/>
              <a:t>trabeculae</a:t>
            </a:r>
            <a:r>
              <a:rPr lang="en-US" sz="2400" dirty="0">
                <a:solidFill>
                  <a:schemeClr val="bg1"/>
                </a:solidFill>
              </a:rPr>
              <a:t> </a:t>
            </a:r>
          </a:p>
          <a:p>
            <a:pPr eaLnBrk="1" hangingPunct="1">
              <a:lnSpc>
                <a:spcPct val="90000"/>
              </a:lnSpc>
            </a:pPr>
            <a:endParaRPr lang="cs-CZ" sz="2400" dirty="0">
              <a:solidFill>
                <a:schemeClr val="bg1"/>
              </a:solidFill>
            </a:endParaRPr>
          </a:p>
        </p:txBody>
      </p:sp>
      <p:pic>
        <p:nvPicPr>
          <p:cNvPr id="56324" name="Picture 4"/>
          <p:cNvPicPr>
            <a:picLocks noChangeAspect="1" noChangeArrowheads="1"/>
          </p:cNvPicPr>
          <p:nvPr/>
        </p:nvPicPr>
        <p:blipFill>
          <a:blip r:embed="rId2" cstate="print"/>
          <a:srcRect/>
          <a:stretch>
            <a:fillRect/>
          </a:stretch>
        </p:blipFill>
        <p:spPr bwMode="auto">
          <a:xfrm>
            <a:off x="6391275" y="4476750"/>
            <a:ext cx="2752725" cy="23812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b="1"/>
              <a:t>Structure of the thymus</a:t>
            </a:r>
          </a:p>
        </p:txBody>
      </p:sp>
      <p:sp>
        <p:nvSpPr>
          <p:cNvPr id="57347" name="Rectangle 3"/>
          <p:cNvSpPr>
            <a:spLocks noGrp="1" noChangeArrowheads="1"/>
          </p:cNvSpPr>
          <p:nvPr>
            <p:ph idx="1"/>
          </p:nvPr>
        </p:nvSpPr>
        <p:spPr/>
        <p:txBody>
          <a:bodyPr/>
          <a:lstStyle/>
          <a:p>
            <a:pPr eaLnBrk="1" hangingPunct="1">
              <a:buFont typeface="Wingdings" pitchFamily="2" charset="2"/>
              <a:buNone/>
            </a:pPr>
            <a:r>
              <a:rPr lang="en-US" sz="2400" dirty="0"/>
              <a:t>Each lobule is organized into two compartments:</a:t>
            </a:r>
          </a:p>
          <a:p>
            <a:pPr eaLnBrk="1" hangingPunct="1">
              <a:buFont typeface="Wingdings" pitchFamily="2" charset="2"/>
              <a:buNone/>
            </a:pPr>
            <a:endParaRPr lang="en-US" sz="2400" dirty="0"/>
          </a:p>
          <a:p>
            <a:pPr eaLnBrk="1" hangingPunct="1">
              <a:buFontTx/>
              <a:buChar char="-"/>
            </a:pPr>
            <a:r>
              <a:rPr lang="en-US" sz="2400" b="1" dirty="0"/>
              <a:t>the cortex </a:t>
            </a:r>
            <a:r>
              <a:rPr lang="en-US" sz="2400" dirty="0"/>
              <a:t>(outer compartment) – contains </a:t>
            </a:r>
            <a:r>
              <a:rPr lang="cs-CZ" sz="2400" dirty="0" err="1" smtClean="0"/>
              <a:t>proliferating</a:t>
            </a:r>
            <a:r>
              <a:rPr lang="cs-CZ" sz="2400" dirty="0" smtClean="0"/>
              <a:t> </a:t>
            </a:r>
            <a:r>
              <a:rPr lang="en-US" sz="2400" dirty="0" smtClean="0"/>
              <a:t>lymphocytes </a:t>
            </a:r>
            <a:endParaRPr lang="en-US" sz="2400" dirty="0"/>
          </a:p>
          <a:p>
            <a:pPr eaLnBrk="1" hangingPunct="1">
              <a:buFontTx/>
              <a:buChar char="-"/>
            </a:pPr>
            <a:endParaRPr lang="en-US" sz="2400" dirty="0"/>
          </a:p>
          <a:p>
            <a:pPr eaLnBrk="1" hangingPunct="1">
              <a:buFontTx/>
              <a:buChar char="-"/>
            </a:pPr>
            <a:r>
              <a:rPr lang="en-US" sz="2400" b="1" dirty="0"/>
              <a:t>the medulla </a:t>
            </a:r>
            <a:r>
              <a:rPr lang="en-US" sz="2400" dirty="0"/>
              <a:t>(inner compartment</a:t>
            </a:r>
            <a:r>
              <a:rPr lang="en-US" sz="2400" dirty="0" smtClean="0"/>
              <a:t>)</a:t>
            </a:r>
            <a:r>
              <a:rPr lang="cs-CZ" sz="2400" dirty="0" smtClean="0"/>
              <a:t> </a:t>
            </a:r>
            <a:r>
              <a:rPr lang="en-US" sz="2400" dirty="0" smtClean="0"/>
              <a:t>- </a:t>
            </a:r>
            <a:r>
              <a:rPr lang="en-US" sz="2400" dirty="0"/>
              <a:t>mature lymphocytes, Hassall´s </a:t>
            </a:r>
            <a:r>
              <a:rPr lang="cs-CZ" sz="2400" dirty="0" err="1"/>
              <a:t>corpuscl</a:t>
            </a:r>
            <a:r>
              <a:rPr lang="en-US" sz="2400" dirty="0" err="1"/>
              <a:t>es</a:t>
            </a:r>
            <a:endParaRPr lang="en-US" sz="2400" dirty="0"/>
          </a:p>
          <a:p>
            <a:pPr eaLnBrk="1" hangingPunct="1"/>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685800" y="274638"/>
            <a:ext cx="8001000" cy="58515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cs-CZ" b="1">
                <a:solidFill>
                  <a:schemeClr val="tx1"/>
                </a:solidFill>
              </a:rPr>
              <a:t>Thymus -  morphology</a:t>
            </a:r>
          </a:p>
        </p:txBody>
      </p:sp>
      <p:sp>
        <p:nvSpPr>
          <p:cNvPr id="59395" name="Rectangle 3"/>
          <p:cNvSpPr>
            <a:spLocks noGrp="1" noChangeArrowheads="1"/>
          </p:cNvSpPr>
          <p:nvPr>
            <p:ph idx="1"/>
          </p:nvPr>
        </p:nvSpPr>
        <p:spPr/>
        <p:txBody>
          <a:bodyPr/>
          <a:lstStyle/>
          <a:p>
            <a:pPr algn="ctr" eaLnBrk="1" hangingPunct="1">
              <a:lnSpc>
                <a:spcPct val="90000"/>
              </a:lnSpc>
              <a:buFont typeface="Wingdings" pitchFamily="2" charset="2"/>
              <a:buNone/>
            </a:pPr>
            <a:r>
              <a:rPr lang="en-US" sz="2400"/>
              <a:t>Various kinds of </a:t>
            </a:r>
            <a:r>
              <a:rPr lang="en-US" sz="2400" b="1"/>
              <a:t>stromal cells</a:t>
            </a:r>
            <a:r>
              <a:rPr lang="en-US" sz="2400"/>
              <a:t>:</a:t>
            </a:r>
          </a:p>
          <a:p>
            <a:pPr algn="ctr" eaLnBrk="1" hangingPunct="1">
              <a:lnSpc>
                <a:spcPct val="90000"/>
              </a:lnSpc>
              <a:buFont typeface="Wingdings" pitchFamily="2" charset="2"/>
              <a:buNone/>
            </a:pPr>
            <a:endParaRPr lang="en-US" sz="2400"/>
          </a:p>
          <a:p>
            <a:pPr eaLnBrk="1" hangingPunct="1">
              <a:lnSpc>
                <a:spcPct val="90000"/>
              </a:lnSpc>
            </a:pPr>
            <a:r>
              <a:rPr lang="en-US" sz="2400" b="1"/>
              <a:t>thymic epithelial cells</a:t>
            </a:r>
            <a:r>
              <a:rPr lang="en-US" sz="2400"/>
              <a:t> – production of t</a:t>
            </a:r>
            <a:r>
              <a:rPr lang="en-US" sz="2400">
                <a:cs typeface="Arial" charset="0"/>
              </a:rPr>
              <a:t>hymulin</a:t>
            </a:r>
            <a:r>
              <a:rPr lang="en-US" sz="2400"/>
              <a:t>, t</a:t>
            </a:r>
            <a:r>
              <a:rPr lang="en-US" sz="2400">
                <a:cs typeface="Arial" charset="0"/>
              </a:rPr>
              <a:t>hymopoetin, </a:t>
            </a:r>
            <a:r>
              <a:rPr lang="en-US" sz="2400"/>
              <a:t>t</a:t>
            </a:r>
            <a:r>
              <a:rPr lang="en-US" sz="2400">
                <a:cs typeface="Arial" charset="0"/>
              </a:rPr>
              <a:t>hymosin</a:t>
            </a:r>
            <a:r>
              <a:rPr lang="en-US" sz="2400"/>
              <a:t> that influence the maturation of T cells</a:t>
            </a:r>
            <a:r>
              <a:rPr lang="en-US" sz="2400">
                <a:cs typeface="Arial" charset="0"/>
              </a:rPr>
              <a:t> </a:t>
            </a:r>
            <a:r>
              <a:rPr lang="en-US" sz="2400"/>
              <a:t> </a:t>
            </a:r>
          </a:p>
          <a:p>
            <a:pPr eaLnBrk="1" hangingPunct="1">
              <a:lnSpc>
                <a:spcPct val="90000"/>
              </a:lnSpc>
            </a:pPr>
            <a:r>
              <a:rPr lang="en-US" sz="2400" b="1"/>
              <a:t>dendritic cells</a:t>
            </a:r>
            <a:r>
              <a:rPr lang="en-US" sz="2400"/>
              <a:t> </a:t>
            </a:r>
          </a:p>
          <a:p>
            <a:pPr eaLnBrk="1" hangingPunct="1">
              <a:lnSpc>
                <a:spcPct val="90000"/>
              </a:lnSpc>
            </a:pPr>
            <a:r>
              <a:rPr lang="en-US" sz="2400" b="1"/>
              <a:t>macrophages </a:t>
            </a:r>
            <a:endParaRPr lang="cs-CZ" sz="2400" b="1"/>
          </a:p>
          <a:p>
            <a:pPr eaLnBrk="1" hangingPunct="1">
              <a:lnSpc>
                <a:spcPct val="90000"/>
              </a:lnSpc>
            </a:pPr>
            <a:endParaRPr lang="en-US" sz="2400" b="1"/>
          </a:p>
          <a:p>
            <a:pPr eaLnBrk="1" hangingPunct="1">
              <a:lnSpc>
                <a:spcPct val="90000"/>
              </a:lnSpc>
            </a:pPr>
            <a:r>
              <a:rPr lang="en-US" sz="2400"/>
              <a:t>The thymus contain a large number of blood vessels and efferent lymphoid vessels that drain into the mediastinal lymph nodes</a:t>
            </a:r>
            <a:r>
              <a:rPr lang="en-US" sz="2000"/>
              <a:t> </a:t>
            </a:r>
          </a:p>
          <a:p>
            <a:pPr eaLnBrk="1" hangingPunct="1">
              <a:lnSpc>
                <a:spcPct val="90000"/>
              </a:lnSpc>
              <a:buFont typeface="Wingdings" pitchFamily="2" charset="2"/>
              <a:buNone/>
            </a:pPr>
            <a:endParaRPr lang="cs-CZ"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cs-CZ" b="1" dirty="0" smtClean="0"/>
              <a:t>Positive </a:t>
            </a:r>
            <a:r>
              <a:rPr lang="cs-CZ" b="1" dirty="0" err="1" smtClean="0"/>
              <a:t>and</a:t>
            </a:r>
            <a:r>
              <a:rPr lang="cs-CZ" b="1" dirty="0" smtClean="0"/>
              <a:t> negative </a:t>
            </a:r>
            <a:r>
              <a:rPr lang="cs-CZ" b="1" dirty="0" err="1" smtClean="0"/>
              <a:t>selection</a:t>
            </a:r>
            <a:r>
              <a:rPr lang="cs-CZ" b="1" dirty="0" smtClean="0"/>
              <a:t> </a:t>
            </a:r>
            <a:r>
              <a:rPr lang="cs-CZ" b="1" dirty="0" err="1" smtClean="0"/>
              <a:t>of</a:t>
            </a:r>
            <a:r>
              <a:rPr lang="cs-CZ" b="1" dirty="0" smtClean="0"/>
              <a:t> T </a:t>
            </a:r>
            <a:r>
              <a:rPr lang="cs-CZ" b="1" smtClean="0"/>
              <a:t>cells</a:t>
            </a:r>
          </a:p>
        </p:txBody>
      </p:sp>
      <p:sp>
        <p:nvSpPr>
          <p:cNvPr id="41987" name="Rectangle 3"/>
          <p:cNvSpPr>
            <a:spLocks noGrp="1" noChangeArrowheads="1"/>
          </p:cNvSpPr>
          <p:nvPr>
            <p:ph type="body" idx="1"/>
          </p:nvPr>
        </p:nvSpPr>
        <p:spPr/>
        <p:txBody>
          <a:bodyPr>
            <a:normAutofit lnSpcReduction="10000"/>
          </a:bodyPr>
          <a:lstStyle/>
          <a:p>
            <a:pPr eaLnBrk="1" hangingPunct="1"/>
            <a:r>
              <a:rPr lang="cs-CZ" dirty="0" err="1" smtClean="0"/>
              <a:t>Thymus</a:t>
            </a:r>
            <a:r>
              <a:rPr lang="cs-CZ" dirty="0" smtClean="0"/>
              <a:t> </a:t>
            </a:r>
            <a:r>
              <a:rPr lang="cs-CZ" dirty="0" err="1" smtClean="0"/>
              <a:t>is</a:t>
            </a:r>
            <a:r>
              <a:rPr lang="cs-CZ" dirty="0" smtClean="0"/>
              <a:t> a </a:t>
            </a:r>
            <a:r>
              <a:rPr lang="cs-CZ" dirty="0" err="1" smtClean="0"/>
              <a:t>site</a:t>
            </a:r>
            <a:r>
              <a:rPr lang="cs-CZ" dirty="0" smtClean="0"/>
              <a:t> o </a:t>
            </a:r>
            <a:r>
              <a:rPr lang="cs-CZ" b="1" dirty="0" smtClean="0"/>
              <a:t>T cell </a:t>
            </a:r>
            <a:r>
              <a:rPr lang="cs-CZ" b="1" dirty="0" err="1" smtClean="0"/>
              <a:t>differentiation</a:t>
            </a:r>
            <a:r>
              <a:rPr lang="cs-CZ" b="1" dirty="0" smtClean="0"/>
              <a:t> </a:t>
            </a:r>
            <a:r>
              <a:rPr lang="cs-CZ" dirty="0" smtClean="0"/>
              <a:t>(TCR – gene </a:t>
            </a:r>
            <a:r>
              <a:rPr lang="cs-CZ" dirty="0" err="1" smtClean="0"/>
              <a:t>rearrangement</a:t>
            </a:r>
            <a:r>
              <a:rPr lang="cs-CZ" dirty="0" smtClean="0"/>
              <a:t>)</a:t>
            </a:r>
          </a:p>
          <a:p>
            <a:pPr eaLnBrk="1" hangingPunct="1"/>
            <a:r>
              <a:rPr lang="en-US" dirty="0" smtClean="0"/>
              <a:t>Immature </a:t>
            </a:r>
            <a:r>
              <a:rPr lang="en-US" dirty="0" err="1" smtClean="0"/>
              <a:t>thymocytes</a:t>
            </a:r>
            <a:r>
              <a:rPr lang="en-US" dirty="0" smtClean="0"/>
              <a:t> undergo a process of selection, based on the specificity of their T cell receptors.</a:t>
            </a:r>
            <a:endParaRPr lang="cs-CZ" dirty="0" smtClean="0"/>
          </a:p>
          <a:p>
            <a:pPr eaLnBrk="1" hangingPunct="1"/>
            <a:r>
              <a:rPr lang="en-US" dirty="0" smtClean="0"/>
              <a:t>This </a:t>
            </a:r>
            <a:r>
              <a:rPr lang="en-US" dirty="0" smtClean="0"/>
              <a:t>involves selection of T cells that are functional (</a:t>
            </a:r>
            <a:r>
              <a:rPr lang="en-US" b="1" dirty="0" smtClean="0"/>
              <a:t>positive selection</a:t>
            </a:r>
            <a:r>
              <a:rPr lang="en-US" dirty="0" smtClean="0"/>
              <a:t>), and elimination of T cells that are </a:t>
            </a:r>
            <a:r>
              <a:rPr lang="en-US" dirty="0" err="1" smtClean="0"/>
              <a:t>autoreactive</a:t>
            </a:r>
            <a:r>
              <a:rPr lang="en-US" dirty="0" smtClean="0"/>
              <a:t> (</a:t>
            </a:r>
            <a:r>
              <a:rPr lang="en-US" b="1" dirty="0" smtClean="0"/>
              <a:t>negative selection</a:t>
            </a:r>
            <a:r>
              <a:rPr lang="en-US" dirty="0" smtClean="0"/>
              <a:t>)</a:t>
            </a:r>
            <a:endParaRPr lang="cs-CZ" dirty="0" smtClean="0"/>
          </a:p>
          <a:p>
            <a:pPr eaLnBrk="1" hangingPunct="1"/>
            <a:endParaRPr lang="cs-CZ"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762000" y="2286000"/>
            <a:ext cx="8229600" cy="1143000"/>
          </a:xfrm>
        </p:spPr>
        <p:txBody>
          <a:bodyPr>
            <a:normAutofit fontScale="90000"/>
          </a:bodyPr>
          <a:lstStyle/>
          <a:p>
            <a:pPr algn="ctr" eaLnBrk="1" hangingPunct="1"/>
            <a:r>
              <a:rPr lang="en-US" sz="3200" b="1"/>
              <a:t>Secondary immune organs - structure and function of lymphatic node and spleen.</a:t>
            </a:r>
            <a:r>
              <a:rPr lang="cs-CZ" sz="3200" b="1"/>
              <a:t/>
            </a:r>
            <a:br>
              <a:rPr lang="cs-CZ" sz="3200" b="1"/>
            </a:br>
            <a:endParaRPr lang="cs-CZ" sz="32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title"/>
          </p:nvPr>
        </p:nvSpPr>
        <p:spPr>
          <a:xfrm>
            <a:off x="381000" y="0"/>
            <a:ext cx="8229600" cy="609600"/>
          </a:xfrm>
        </p:spPr>
        <p:txBody>
          <a:bodyPr>
            <a:normAutofit fontScale="90000"/>
          </a:bodyPr>
          <a:lstStyle/>
          <a:p>
            <a:pPr eaLnBrk="1" hangingPunct="1"/>
            <a:r>
              <a:rPr lang="en-US" sz="3800" b="1">
                <a:solidFill>
                  <a:schemeClr val="tx1"/>
                </a:solidFill>
              </a:rPr>
              <a:t>Secondary immune organs</a:t>
            </a:r>
            <a:r>
              <a:rPr lang="en-US" sz="3800" b="1">
                <a:solidFill>
                  <a:schemeClr val="bg1"/>
                </a:solidFill>
              </a:rPr>
              <a:t> </a:t>
            </a:r>
            <a:endParaRPr lang="cs-CZ" sz="3800" b="1">
              <a:solidFill>
                <a:schemeClr val="bg1"/>
              </a:solidFill>
            </a:endParaRPr>
          </a:p>
        </p:txBody>
      </p:sp>
      <p:pic>
        <p:nvPicPr>
          <p:cNvPr id="61443" name="Picture 5"/>
          <p:cNvPicPr>
            <a:picLocks noChangeAspect="1" noChangeArrowheads="1"/>
          </p:cNvPicPr>
          <p:nvPr/>
        </p:nvPicPr>
        <p:blipFill>
          <a:blip r:embed="rId2" cstate="print"/>
          <a:srcRect/>
          <a:stretch>
            <a:fillRect/>
          </a:stretch>
        </p:blipFill>
        <p:spPr bwMode="auto">
          <a:xfrm>
            <a:off x="304800" y="4419600"/>
            <a:ext cx="1454150" cy="1819275"/>
          </a:xfrm>
          <a:prstGeom prst="rect">
            <a:avLst/>
          </a:prstGeom>
          <a:noFill/>
          <a:ln w="9525">
            <a:noFill/>
            <a:miter lim="800000"/>
            <a:headEnd/>
            <a:tailEnd/>
          </a:ln>
        </p:spPr>
      </p:pic>
      <p:pic>
        <p:nvPicPr>
          <p:cNvPr id="61444" name="Picture 7" descr="Lymphatic System"/>
          <p:cNvPicPr>
            <a:picLocks noChangeAspect="1" noChangeArrowheads="1"/>
          </p:cNvPicPr>
          <p:nvPr/>
        </p:nvPicPr>
        <p:blipFill>
          <a:blip r:embed="rId3" cstate="print"/>
          <a:srcRect/>
          <a:stretch>
            <a:fillRect/>
          </a:stretch>
        </p:blipFill>
        <p:spPr bwMode="auto">
          <a:xfrm>
            <a:off x="1905000" y="4419600"/>
            <a:ext cx="1330325" cy="1828800"/>
          </a:xfrm>
          <a:prstGeom prst="rect">
            <a:avLst/>
          </a:prstGeom>
          <a:noFill/>
          <a:ln w="9525">
            <a:noFill/>
            <a:miter lim="800000"/>
            <a:headEnd/>
            <a:tailEnd/>
          </a:ln>
        </p:spPr>
      </p:pic>
      <p:pic>
        <p:nvPicPr>
          <p:cNvPr id="61445" name="Picture 8"/>
          <p:cNvPicPr>
            <a:picLocks noChangeAspect="1" noChangeArrowheads="1"/>
          </p:cNvPicPr>
          <p:nvPr/>
        </p:nvPicPr>
        <p:blipFill>
          <a:blip r:embed="rId4" cstate="print"/>
          <a:srcRect/>
          <a:stretch>
            <a:fillRect/>
          </a:stretch>
        </p:blipFill>
        <p:spPr bwMode="auto">
          <a:xfrm>
            <a:off x="3352800" y="4419600"/>
            <a:ext cx="1341438" cy="1828800"/>
          </a:xfrm>
          <a:prstGeom prst="rect">
            <a:avLst/>
          </a:prstGeom>
          <a:noFill/>
          <a:ln w="9525">
            <a:noFill/>
            <a:miter lim="800000"/>
            <a:headEnd/>
            <a:tailEnd/>
          </a:ln>
        </p:spPr>
      </p:pic>
      <p:pic>
        <p:nvPicPr>
          <p:cNvPr id="61446" name="Picture 9"/>
          <p:cNvPicPr>
            <a:picLocks noChangeAspect="1" noChangeArrowheads="1"/>
          </p:cNvPicPr>
          <p:nvPr/>
        </p:nvPicPr>
        <p:blipFill>
          <a:blip r:embed="rId5" cstate="print"/>
          <a:srcRect/>
          <a:stretch>
            <a:fillRect/>
          </a:stretch>
        </p:blipFill>
        <p:spPr bwMode="auto">
          <a:xfrm>
            <a:off x="6096000" y="4419600"/>
            <a:ext cx="1371600" cy="1857375"/>
          </a:xfrm>
          <a:prstGeom prst="rect">
            <a:avLst/>
          </a:prstGeom>
          <a:noFill/>
          <a:ln w="9525">
            <a:noFill/>
            <a:miter lim="800000"/>
            <a:headEnd/>
            <a:tailEnd/>
          </a:ln>
        </p:spPr>
      </p:pic>
      <p:pic>
        <p:nvPicPr>
          <p:cNvPr id="61447" name="Picture 10"/>
          <p:cNvPicPr>
            <a:picLocks noChangeAspect="1" noChangeArrowheads="1"/>
          </p:cNvPicPr>
          <p:nvPr/>
        </p:nvPicPr>
        <p:blipFill>
          <a:blip r:embed="rId6" cstate="print"/>
          <a:srcRect/>
          <a:stretch>
            <a:fillRect/>
          </a:stretch>
        </p:blipFill>
        <p:spPr bwMode="auto">
          <a:xfrm>
            <a:off x="7543800" y="4419600"/>
            <a:ext cx="1371600" cy="1828800"/>
          </a:xfrm>
          <a:prstGeom prst="rect">
            <a:avLst/>
          </a:prstGeom>
          <a:noFill/>
          <a:ln w="9525">
            <a:noFill/>
            <a:miter lim="800000"/>
            <a:headEnd/>
            <a:tailEnd/>
          </a:ln>
        </p:spPr>
      </p:pic>
      <p:pic>
        <p:nvPicPr>
          <p:cNvPr id="61448" name="Picture 11"/>
          <p:cNvPicPr>
            <a:picLocks noChangeAspect="1" noChangeArrowheads="1"/>
          </p:cNvPicPr>
          <p:nvPr/>
        </p:nvPicPr>
        <p:blipFill>
          <a:blip r:embed="rId7" cstate="print"/>
          <a:srcRect/>
          <a:stretch>
            <a:fillRect/>
          </a:stretch>
        </p:blipFill>
        <p:spPr bwMode="auto">
          <a:xfrm>
            <a:off x="4800600" y="4419600"/>
            <a:ext cx="1155700" cy="1828800"/>
          </a:xfrm>
          <a:prstGeom prst="rect">
            <a:avLst/>
          </a:prstGeom>
          <a:noFill/>
          <a:ln w="9525">
            <a:noFill/>
            <a:miter lim="800000"/>
            <a:headEnd/>
            <a:tailEnd/>
          </a:ln>
        </p:spPr>
      </p:pic>
      <p:sp>
        <p:nvSpPr>
          <p:cNvPr id="61449" name="Rectangle 13"/>
          <p:cNvSpPr>
            <a:spLocks noChangeArrowheads="1"/>
          </p:cNvSpPr>
          <p:nvPr/>
        </p:nvSpPr>
        <p:spPr bwMode="auto">
          <a:xfrm>
            <a:off x="609600" y="3810000"/>
            <a:ext cx="908050" cy="366713"/>
          </a:xfrm>
          <a:prstGeom prst="rect">
            <a:avLst/>
          </a:prstGeom>
          <a:noFill/>
          <a:ln w="9525">
            <a:noFill/>
            <a:miter lim="800000"/>
            <a:headEnd/>
            <a:tailEnd/>
          </a:ln>
        </p:spPr>
        <p:txBody>
          <a:bodyPr wrap="none">
            <a:spAutoFit/>
          </a:bodyPr>
          <a:lstStyle/>
          <a:p>
            <a:r>
              <a:rPr lang="cs-CZ" b="1">
                <a:solidFill>
                  <a:srgbClr val="FF0000"/>
                </a:solidFill>
              </a:rPr>
              <a:t>spleen</a:t>
            </a:r>
          </a:p>
        </p:txBody>
      </p:sp>
      <p:sp>
        <p:nvSpPr>
          <p:cNvPr id="61450" name="Rectangle 14"/>
          <p:cNvSpPr>
            <a:spLocks noChangeArrowheads="1"/>
          </p:cNvSpPr>
          <p:nvPr/>
        </p:nvSpPr>
        <p:spPr bwMode="auto">
          <a:xfrm>
            <a:off x="1905000" y="3505200"/>
            <a:ext cx="784189" cy="646331"/>
          </a:xfrm>
          <a:prstGeom prst="rect">
            <a:avLst/>
          </a:prstGeom>
          <a:noFill/>
          <a:ln w="9525">
            <a:noFill/>
            <a:miter lim="800000"/>
            <a:headEnd/>
            <a:tailEnd/>
          </a:ln>
        </p:spPr>
        <p:txBody>
          <a:bodyPr wrap="none">
            <a:spAutoFit/>
          </a:bodyPr>
          <a:lstStyle/>
          <a:p>
            <a:r>
              <a:rPr lang="cs-CZ" b="1" dirty="0" err="1">
                <a:solidFill>
                  <a:srgbClr val="FF0000"/>
                </a:solidFill>
              </a:rPr>
              <a:t>lymph</a:t>
            </a:r>
            <a:endParaRPr lang="cs-CZ" b="1" dirty="0">
              <a:solidFill>
                <a:srgbClr val="FF0000"/>
              </a:solidFill>
            </a:endParaRPr>
          </a:p>
          <a:p>
            <a:r>
              <a:rPr lang="cs-CZ" b="1" dirty="0" err="1">
                <a:solidFill>
                  <a:srgbClr val="FF0000"/>
                </a:solidFill>
              </a:rPr>
              <a:t>nodes</a:t>
            </a:r>
            <a:endParaRPr lang="cs-CZ" b="1" dirty="0">
              <a:solidFill>
                <a:srgbClr val="FF0000"/>
              </a:solidFill>
            </a:endParaRPr>
          </a:p>
        </p:txBody>
      </p:sp>
      <p:sp>
        <p:nvSpPr>
          <p:cNvPr id="61451" name="Rectangle 15"/>
          <p:cNvSpPr>
            <a:spLocks noChangeArrowheads="1"/>
          </p:cNvSpPr>
          <p:nvPr/>
        </p:nvSpPr>
        <p:spPr bwMode="auto">
          <a:xfrm>
            <a:off x="3505200" y="3733800"/>
            <a:ext cx="920750" cy="366713"/>
          </a:xfrm>
          <a:prstGeom prst="rect">
            <a:avLst/>
          </a:prstGeom>
          <a:noFill/>
          <a:ln w="9525">
            <a:noFill/>
            <a:miter lim="800000"/>
            <a:headEnd/>
            <a:tailEnd/>
          </a:ln>
        </p:spPr>
        <p:txBody>
          <a:bodyPr wrap="none">
            <a:spAutoFit/>
          </a:bodyPr>
          <a:lstStyle/>
          <a:p>
            <a:r>
              <a:rPr lang="cs-CZ" b="1">
                <a:solidFill>
                  <a:srgbClr val="FF0000"/>
                </a:solidFill>
              </a:rPr>
              <a:t>tonsils</a:t>
            </a:r>
          </a:p>
        </p:txBody>
      </p:sp>
      <p:sp>
        <p:nvSpPr>
          <p:cNvPr id="61452" name="Rectangle 16"/>
          <p:cNvSpPr>
            <a:spLocks noChangeArrowheads="1"/>
          </p:cNvSpPr>
          <p:nvPr/>
        </p:nvSpPr>
        <p:spPr bwMode="auto">
          <a:xfrm>
            <a:off x="6172200" y="3810000"/>
            <a:ext cx="1187450" cy="366713"/>
          </a:xfrm>
          <a:prstGeom prst="rect">
            <a:avLst/>
          </a:prstGeom>
          <a:noFill/>
          <a:ln w="9525">
            <a:noFill/>
            <a:miter lim="800000"/>
            <a:headEnd/>
            <a:tailEnd/>
          </a:ln>
        </p:spPr>
        <p:txBody>
          <a:bodyPr wrap="none">
            <a:spAutoFit/>
          </a:bodyPr>
          <a:lstStyle/>
          <a:p>
            <a:r>
              <a:rPr lang="cs-CZ" b="1">
                <a:solidFill>
                  <a:srgbClr val="FF0000"/>
                </a:solidFill>
              </a:rPr>
              <a:t>appendix</a:t>
            </a:r>
          </a:p>
        </p:txBody>
      </p:sp>
      <p:sp>
        <p:nvSpPr>
          <p:cNvPr id="61453" name="Rectangle 17"/>
          <p:cNvSpPr>
            <a:spLocks noChangeArrowheads="1"/>
          </p:cNvSpPr>
          <p:nvPr/>
        </p:nvSpPr>
        <p:spPr bwMode="auto">
          <a:xfrm>
            <a:off x="7620000" y="3581400"/>
            <a:ext cx="1073150" cy="641350"/>
          </a:xfrm>
          <a:prstGeom prst="rect">
            <a:avLst/>
          </a:prstGeom>
          <a:noFill/>
          <a:ln w="9525">
            <a:noFill/>
            <a:miter lim="800000"/>
            <a:headEnd/>
            <a:tailEnd/>
          </a:ln>
        </p:spPr>
        <p:txBody>
          <a:bodyPr wrap="none">
            <a:spAutoFit/>
          </a:bodyPr>
          <a:lstStyle/>
          <a:p>
            <a:r>
              <a:rPr lang="cs-CZ" b="1">
                <a:solidFill>
                  <a:srgbClr val="FF0000"/>
                </a:solidFill>
              </a:rPr>
              <a:t>Peyer´s </a:t>
            </a:r>
          </a:p>
          <a:p>
            <a:r>
              <a:rPr lang="cs-CZ" b="1">
                <a:solidFill>
                  <a:srgbClr val="FF0000"/>
                </a:solidFill>
              </a:rPr>
              <a:t>patches</a:t>
            </a:r>
          </a:p>
        </p:txBody>
      </p:sp>
      <p:sp>
        <p:nvSpPr>
          <p:cNvPr id="61454" name="Rectangle 18"/>
          <p:cNvSpPr>
            <a:spLocks noChangeArrowheads="1"/>
          </p:cNvSpPr>
          <p:nvPr/>
        </p:nvSpPr>
        <p:spPr bwMode="auto">
          <a:xfrm>
            <a:off x="4876800" y="3810000"/>
            <a:ext cx="819150" cy="366713"/>
          </a:xfrm>
          <a:prstGeom prst="rect">
            <a:avLst/>
          </a:prstGeom>
          <a:noFill/>
          <a:ln w="9525">
            <a:noFill/>
            <a:miter lim="800000"/>
            <a:headEnd/>
            <a:tailEnd/>
          </a:ln>
        </p:spPr>
        <p:txBody>
          <a:bodyPr wrap="none">
            <a:spAutoFit/>
          </a:bodyPr>
          <a:lstStyle/>
          <a:p>
            <a:r>
              <a:rPr lang="cs-CZ" b="1">
                <a:solidFill>
                  <a:srgbClr val="FF0000"/>
                </a:solidFill>
              </a:rPr>
              <a:t>MALT</a:t>
            </a:r>
          </a:p>
        </p:txBody>
      </p:sp>
      <p:sp>
        <p:nvSpPr>
          <p:cNvPr id="61455" name="Text Box 21"/>
          <p:cNvSpPr txBox="1">
            <a:spLocks noChangeArrowheads="1"/>
          </p:cNvSpPr>
          <p:nvPr/>
        </p:nvSpPr>
        <p:spPr bwMode="auto">
          <a:xfrm>
            <a:off x="685800" y="1371600"/>
            <a:ext cx="8153400" cy="2924175"/>
          </a:xfrm>
          <a:prstGeom prst="rect">
            <a:avLst/>
          </a:prstGeom>
          <a:noFill/>
          <a:ln w="9525">
            <a:noFill/>
            <a:miter lim="800000"/>
            <a:headEnd/>
            <a:tailEnd/>
          </a:ln>
        </p:spPr>
        <p:txBody>
          <a:bodyPr>
            <a:spAutoFit/>
          </a:bodyPr>
          <a:lstStyle/>
          <a:p>
            <a:pPr>
              <a:buFontTx/>
              <a:buChar char="•"/>
            </a:pPr>
            <a:r>
              <a:rPr lang="en-US" sz="2800"/>
              <a:t> </a:t>
            </a:r>
            <a:r>
              <a:rPr lang="en-US" sz="2400"/>
              <a:t>consist of the spleen, the lymph nodes, the mucosal and cutaneous immune system</a:t>
            </a:r>
          </a:p>
          <a:p>
            <a:pPr>
              <a:buFontTx/>
              <a:buChar char="•"/>
            </a:pPr>
            <a:r>
              <a:rPr lang="en-US" sz="2400"/>
              <a:t> are organized to optimize interactions of antigens, APCs and lymphocytes</a:t>
            </a:r>
          </a:p>
          <a:p>
            <a:pPr>
              <a:buFontTx/>
              <a:buChar char="•"/>
            </a:pPr>
            <a:r>
              <a:rPr lang="en-US" sz="2400"/>
              <a:t> are places of the development of adaptive immune responses</a:t>
            </a:r>
          </a:p>
          <a:p>
            <a:pPr>
              <a:spcBef>
                <a:spcPct val="50000"/>
              </a:spcBef>
            </a:pPr>
            <a:endParaRPr lang="cs-CZ"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lymphatic_node"/>
          <p:cNvPicPr>
            <a:picLocks noChangeAspect="1" noChangeArrowheads="1"/>
          </p:cNvPicPr>
          <p:nvPr/>
        </p:nvPicPr>
        <p:blipFill>
          <a:blip r:embed="rId2" cstate="print"/>
          <a:srcRect/>
          <a:stretch>
            <a:fillRect/>
          </a:stretch>
        </p:blipFill>
        <p:spPr bwMode="auto">
          <a:xfrm>
            <a:off x="4762500" y="152400"/>
            <a:ext cx="4381500" cy="6019800"/>
          </a:xfrm>
          <a:prstGeom prst="rect">
            <a:avLst/>
          </a:prstGeom>
          <a:noFill/>
          <a:ln w="9525">
            <a:noFill/>
            <a:miter lim="800000"/>
            <a:headEnd/>
            <a:tailEnd/>
          </a:ln>
        </p:spPr>
      </p:pic>
      <p:sp>
        <p:nvSpPr>
          <p:cNvPr id="62467" name="Rectangle 3"/>
          <p:cNvSpPr>
            <a:spLocks noGrp="1" noChangeArrowheads="1"/>
          </p:cNvSpPr>
          <p:nvPr>
            <p:ph type="title"/>
          </p:nvPr>
        </p:nvSpPr>
        <p:spPr>
          <a:xfrm>
            <a:off x="-1676400" y="0"/>
            <a:ext cx="8229600" cy="1143000"/>
          </a:xfrm>
        </p:spPr>
        <p:txBody>
          <a:bodyPr/>
          <a:lstStyle/>
          <a:p>
            <a:pPr eaLnBrk="1" hangingPunct="1"/>
            <a:r>
              <a:rPr lang="cs-CZ" b="1" u="sng" dirty="0">
                <a:solidFill>
                  <a:srgbClr val="FF0000"/>
                </a:solidFill>
              </a:rPr>
              <a:t>        </a:t>
            </a:r>
            <a:r>
              <a:rPr lang="cs-CZ" b="1" u="sng" dirty="0" err="1">
                <a:solidFill>
                  <a:srgbClr val="FF0000"/>
                </a:solidFill>
              </a:rPr>
              <a:t>Lymph</a:t>
            </a:r>
            <a:r>
              <a:rPr lang="cs-CZ" b="1" u="sng" dirty="0">
                <a:solidFill>
                  <a:srgbClr val="FF0000"/>
                </a:solidFill>
              </a:rPr>
              <a:t> node</a:t>
            </a:r>
          </a:p>
        </p:txBody>
      </p:sp>
      <p:sp>
        <p:nvSpPr>
          <p:cNvPr id="62468" name="Rectangle 4"/>
          <p:cNvSpPr>
            <a:spLocks noGrp="1" noChangeArrowheads="1"/>
          </p:cNvSpPr>
          <p:nvPr>
            <p:ph idx="1"/>
          </p:nvPr>
        </p:nvSpPr>
        <p:spPr>
          <a:xfrm>
            <a:off x="685800" y="1524000"/>
            <a:ext cx="4038600" cy="5059363"/>
          </a:xfrm>
        </p:spPr>
        <p:txBody>
          <a:bodyPr/>
          <a:lstStyle/>
          <a:p>
            <a:pPr eaLnBrk="1" hangingPunct="1">
              <a:lnSpc>
                <a:spcPct val="80000"/>
              </a:lnSpc>
            </a:pPr>
            <a:r>
              <a:rPr lang="cs-CZ" sz="2000" dirty="0" err="1" smtClean="0"/>
              <a:t>Lymph</a:t>
            </a:r>
            <a:r>
              <a:rPr lang="cs-CZ" sz="2000" dirty="0" smtClean="0"/>
              <a:t> </a:t>
            </a:r>
            <a:r>
              <a:rPr lang="cs-CZ" sz="2000" dirty="0" err="1" smtClean="0"/>
              <a:t>nodes</a:t>
            </a:r>
            <a:r>
              <a:rPr lang="cs-CZ" sz="2000" dirty="0" smtClean="0"/>
              <a:t> </a:t>
            </a:r>
            <a:r>
              <a:rPr lang="en-US" sz="2000" dirty="0" smtClean="0"/>
              <a:t>are </a:t>
            </a:r>
            <a:r>
              <a:rPr lang="en-US" sz="2000" dirty="0"/>
              <a:t>nodular aggregates of lymphoid tissues located along lymphatic channels throughout the body</a:t>
            </a:r>
          </a:p>
          <a:p>
            <a:pPr eaLnBrk="1" hangingPunct="1">
              <a:lnSpc>
                <a:spcPct val="80000"/>
              </a:lnSpc>
            </a:pPr>
            <a:r>
              <a:rPr lang="en-US" sz="2000" dirty="0"/>
              <a:t>Lymph </a:t>
            </a:r>
            <a:r>
              <a:rPr lang="cs-CZ" sz="2000" dirty="0" err="1" smtClean="0"/>
              <a:t>flow</a:t>
            </a:r>
            <a:r>
              <a:rPr lang="en-US" sz="2000" dirty="0" smtClean="0"/>
              <a:t>s </a:t>
            </a:r>
            <a:r>
              <a:rPr lang="cs-CZ" sz="2000" dirty="0" smtClean="0"/>
              <a:t>in</a:t>
            </a:r>
            <a:r>
              <a:rPr lang="en-US" sz="2000" dirty="0" smtClean="0"/>
              <a:t>from </a:t>
            </a:r>
            <a:r>
              <a:rPr lang="en-US" sz="2000" dirty="0"/>
              <a:t>tissues and most </a:t>
            </a:r>
            <a:r>
              <a:rPr lang="en-US" sz="2000" dirty="0" err="1"/>
              <a:t>parenchymal</a:t>
            </a:r>
            <a:r>
              <a:rPr lang="en-US" sz="2000" dirty="0"/>
              <a:t> organs to the lymph nodes</a:t>
            </a:r>
          </a:p>
          <a:p>
            <a:pPr eaLnBrk="1" hangingPunct="1">
              <a:lnSpc>
                <a:spcPct val="80000"/>
              </a:lnSpc>
            </a:pPr>
            <a:r>
              <a:rPr lang="en-US" sz="2000" dirty="0"/>
              <a:t>Lymph contains a mixture of substances absorbed from epithelia and tissues</a:t>
            </a:r>
          </a:p>
          <a:p>
            <a:pPr eaLnBrk="1" hangingPunct="1">
              <a:lnSpc>
                <a:spcPct val="80000"/>
              </a:lnSpc>
            </a:pPr>
            <a:r>
              <a:rPr lang="en-US" sz="2000" dirty="0"/>
              <a:t>As the lymph passes through lymph nodes, APCs in the LN are able to sample the antigens of microbes that may enter through epithelia into tissues</a:t>
            </a:r>
          </a:p>
          <a:p>
            <a:pPr eaLnBrk="1" hangingPunct="1">
              <a:lnSpc>
                <a:spcPct val="80000"/>
              </a:lnSpc>
              <a:buFont typeface="Wingdings" pitchFamily="2" charset="2"/>
              <a:buNone/>
            </a:pPr>
            <a:endParaRPr lang="cs-CZ" sz="1400" dirty="0"/>
          </a:p>
          <a:p>
            <a:pPr eaLnBrk="1" hangingPunct="1">
              <a:lnSpc>
                <a:spcPct val="80000"/>
              </a:lnSpc>
            </a:pPr>
            <a:endParaRPr lang="cs-CZ" sz="1400" b="1" dirty="0">
              <a:latin typeface="Times New Roman" pitchFamily="18" charset="0"/>
            </a:endParaRPr>
          </a:p>
          <a:p>
            <a:pPr eaLnBrk="1" hangingPunct="1">
              <a:lnSpc>
                <a:spcPct val="80000"/>
              </a:lnSpc>
            </a:pPr>
            <a:endParaRPr lang="cs-CZ" sz="1400" b="1" dirty="0"/>
          </a:p>
          <a:p>
            <a:pPr eaLnBrk="1" hangingPunct="1">
              <a:lnSpc>
                <a:spcPct val="80000"/>
              </a:lnSpc>
            </a:pPr>
            <a:endParaRPr lang="cs-CZ"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765175"/>
            <a:ext cx="8229600" cy="850900"/>
          </a:xfrm>
        </p:spPr>
        <p:txBody>
          <a:bodyPr>
            <a:normAutofit/>
          </a:bodyPr>
          <a:lstStyle/>
          <a:p>
            <a:pPr eaLnBrk="1" hangingPunct="1">
              <a:defRPr/>
            </a:pPr>
            <a:r>
              <a:rPr lang="cs-CZ" sz="3200" b="1" dirty="0" err="1">
                <a:solidFill>
                  <a:srgbClr val="0000FF"/>
                </a:solidFill>
              </a:rPr>
              <a:t>Peptides</a:t>
            </a:r>
            <a:r>
              <a:rPr lang="cs-CZ" sz="3200" b="1" dirty="0">
                <a:solidFill>
                  <a:srgbClr val="0000FF"/>
                </a:solidFill>
              </a:rPr>
              <a:t> </a:t>
            </a:r>
            <a:r>
              <a:rPr lang="cs-CZ" sz="3200" b="1" dirty="0" err="1">
                <a:solidFill>
                  <a:srgbClr val="0000FF"/>
                </a:solidFill>
              </a:rPr>
              <a:t>binding</a:t>
            </a:r>
            <a:r>
              <a:rPr lang="cs-CZ" sz="3200" b="1" dirty="0">
                <a:solidFill>
                  <a:srgbClr val="0000FF"/>
                </a:solidFill>
              </a:rPr>
              <a:t> to MHC </a:t>
            </a:r>
            <a:r>
              <a:rPr lang="cs-CZ" sz="3200" b="1" dirty="0" err="1">
                <a:solidFill>
                  <a:srgbClr val="0000FF"/>
                </a:solidFill>
              </a:rPr>
              <a:t>gp</a:t>
            </a:r>
            <a:r>
              <a:rPr lang="cs-CZ" sz="3200" b="1" dirty="0">
                <a:solidFill>
                  <a:srgbClr val="0000FF"/>
                </a:solidFill>
              </a:rPr>
              <a:t> I</a:t>
            </a:r>
            <a:r>
              <a:rPr lang="cs-CZ" sz="3200" dirty="0">
                <a:solidFill>
                  <a:srgbClr val="0000FF"/>
                </a:solidFill>
              </a:rPr>
              <a:t> </a:t>
            </a:r>
          </a:p>
        </p:txBody>
      </p:sp>
      <p:sp>
        <p:nvSpPr>
          <p:cNvPr id="21507" name="Rectangle 3"/>
          <p:cNvSpPr>
            <a:spLocks noGrp="1" noChangeArrowheads="1"/>
          </p:cNvSpPr>
          <p:nvPr>
            <p:ph idx="1"/>
          </p:nvPr>
        </p:nvSpPr>
        <p:spPr>
          <a:xfrm>
            <a:off x="468313" y="1989138"/>
            <a:ext cx="8229600" cy="3816350"/>
          </a:xfrm>
        </p:spPr>
        <p:txBody>
          <a:bodyPr>
            <a:normAutofit/>
          </a:bodyPr>
          <a:lstStyle/>
          <a:p>
            <a:pPr eaLnBrk="1" hangingPunct="1">
              <a:lnSpc>
                <a:spcPct val="80000"/>
              </a:lnSpc>
              <a:buClr>
                <a:schemeClr val="folHlink"/>
              </a:buClr>
              <a:buFont typeface="Wingdings" pitchFamily="2" charset="2"/>
              <a:buChar char="§"/>
              <a:defRPr/>
            </a:pPr>
            <a:r>
              <a:rPr lang="en-US" sz="2400" dirty="0">
                <a:latin typeface="+mj-lt"/>
              </a:rPr>
              <a:t>MHC </a:t>
            </a:r>
            <a:r>
              <a:rPr lang="en-US" sz="2400" dirty="0" err="1">
                <a:latin typeface="+mj-lt"/>
              </a:rPr>
              <a:t>gp</a:t>
            </a:r>
            <a:r>
              <a:rPr lang="en-US" sz="2400" dirty="0">
                <a:latin typeface="+mj-lt"/>
              </a:rPr>
              <a:t> I bind peptides with a length of 8 to 10 </a:t>
            </a:r>
            <a:r>
              <a:rPr lang="en-US" sz="2400" dirty="0" err="1">
                <a:latin typeface="+mj-lt"/>
              </a:rPr>
              <a:t>aminoacids</a:t>
            </a:r>
            <a:r>
              <a:rPr lang="en-US" sz="2400" dirty="0">
                <a:latin typeface="+mj-lt"/>
              </a:rPr>
              <a:t/>
            </a:r>
            <a:br>
              <a:rPr lang="en-US" sz="2400" dirty="0">
                <a:latin typeface="+mj-lt"/>
              </a:rPr>
            </a:br>
            <a:r>
              <a:rPr lang="en-US" sz="2400" dirty="0">
                <a:latin typeface="+mj-lt"/>
              </a:rPr>
              <a:t/>
            </a:r>
            <a:br>
              <a:rPr lang="en-US" sz="2400" dirty="0">
                <a:latin typeface="+mj-lt"/>
              </a:rPr>
            </a:br>
            <a:endParaRPr lang="en-US" sz="2400" dirty="0">
              <a:latin typeface="+mj-lt"/>
            </a:endParaRPr>
          </a:p>
          <a:p>
            <a:pPr eaLnBrk="1" hangingPunct="1">
              <a:lnSpc>
                <a:spcPct val="80000"/>
              </a:lnSpc>
              <a:buClr>
                <a:schemeClr val="folHlink"/>
              </a:buClr>
              <a:buFont typeface="Wingdings" pitchFamily="2" charset="2"/>
              <a:buChar char="§"/>
              <a:defRPr/>
            </a:pPr>
            <a:r>
              <a:rPr lang="en-US" sz="2400" dirty="0">
                <a:latin typeface="+mj-lt"/>
              </a:rPr>
              <a:t>Certain MHC </a:t>
            </a:r>
            <a:r>
              <a:rPr lang="en-US" sz="2400" dirty="0" err="1">
                <a:latin typeface="+mj-lt"/>
              </a:rPr>
              <a:t>gp</a:t>
            </a:r>
            <a:r>
              <a:rPr lang="en-US" sz="2400" dirty="0">
                <a:latin typeface="+mj-lt"/>
              </a:rPr>
              <a:t> molecule binds peptides sharing common structural features - </a:t>
            </a:r>
            <a:r>
              <a:rPr lang="en-US" sz="2400" u="sng" dirty="0">
                <a:latin typeface="+mj-lt"/>
              </a:rPr>
              <a:t>coupling motif</a:t>
            </a:r>
            <a:r>
              <a:rPr lang="en-US" sz="2400" dirty="0">
                <a:latin typeface="+mj-lt"/>
              </a:rPr>
              <a:t> (critical are </a:t>
            </a:r>
            <a:r>
              <a:rPr lang="en-US" sz="2400" dirty="0" err="1">
                <a:latin typeface="+mj-lt"/>
              </a:rPr>
              <a:t>aminoacids</a:t>
            </a:r>
            <a:r>
              <a:rPr lang="en-US" sz="2400" dirty="0">
                <a:latin typeface="+mj-lt"/>
              </a:rPr>
              <a:t> near </a:t>
            </a:r>
            <a:r>
              <a:rPr lang="cs-CZ" sz="2400" dirty="0">
                <a:latin typeface="+mj-lt"/>
              </a:rPr>
              <a:t>to </a:t>
            </a:r>
            <a:r>
              <a:rPr lang="en-US" sz="2400" dirty="0">
                <a:latin typeface="+mj-lt"/>
              </a:rPr>
              <a:t>the end of peptide) </a:t>
            </a:r>
            <a:br>
              <a:rPr lang="en-US" sz="2400" dirty="0">
                <a:latin typeface="+mj-lt"/>
              </a:rPr>
            </a:br>
            <a:endParaRPr lang="en-US" sz="2400" dirty="0">
              <a:latin typeface="+mj-lt"/>
            </a:endParaRPr>
          </a:p>
          <a:p>
            <a:pPr eaLnBrk="1" hangingPunct="1">
              <a:lnSpc>
                <a:spcPct val="80000"/>
              </a:lnSpc>
              <a:buClr>
                <a:schemeClr val="folHlink"/>
              </a:buClr>
              <a:buFont typeface="Wingdings" pitchFamily="2" charset="2"/>
              <a:buChar char="§"/>
              <a:defRPr/>
            </a:pPr>
            <a:r>
              <a:rPr lang="en-US" sz="2400" dirty="0">
                <a:latin typeface="+mj-lt"/>
              </a:rPr>
              <a:t>The binding of endogenous peptides takes place in the endoplasmic reticulum during biosynthesis of MHC </a:t>
            </a:r>
            <a:r>
              <a:rPr lang="en-US" sz="2400" dirty="0" err="1">
                <a:latin typeface="+mj-lt"/>
              </a:rPr>
              <a:t>gp</a:t>
            </a:r>
            <a:r>
              <a:rPr lang="cs-CZ" sz="2400" dirty="0">
                <a:latin typeface="+mj-lt"/>
              </a:rPr>
              <a:t> </a:t>
            </a:r>
            <a:br>
              <a:rPr lang="cs-CZ" sz="2400" dirty="0">
                <a:latin typeface="+mj-lt"/>
              </a:rPr>
            </a:br>
            <a:endParaRPr lang="cs-CZ" sz="2400" dirty="0">
              <a:latin typeface="+mj-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lymphatic_node"/>
          <p:cNvPicPr>
            <a:picLocks noChangeAspect="1" noChangeArrowheads="1"/>
          </p:cNvPicPr>
          <p:nvPr/>
        </p:nvPicPr>
        <p:blipFill>
          <a:blip r:embed="rId2" cstate="print"/>
          <a:srcRect/>
          <a:stretch>
            <a:fillRect/>
          </a:stretch>
        </p:blipFill>
        <p:spPr bwMode="auto">
          <a:xfrm>
            <a:off x="4762500" y="152400"/>
            <a:ext cx="4381500" cy="6019800"/>
          </a:xfrm>
          <a:prstGeom prst="rect">
            <a:avLst/>
          </a:prstGeom>
          <a:noFill/>
          <a:ln w="9525">
            <a:noFill/>
            <a:miter lim="800000"/>
            <a:headEnd/>
            <a:tailEnd/>
          </a:ln>
        </p:spPr>
      </p:pic>
      <p:sp>
        <p:nvSpPr>
          <p:cNvPr id="63491" name="Rectangle 3"/>
          <p:cNvSpPr>
            <a:spLocks noGrp="1" noChangeArrowheads="1"/>
          </p:cNvSpPr>
          <p:nvPr>
            <p:ph type="title"/>
          </p:nvPr>
        </p:nvSpPr>
        <p:spPr>
          <a:xfrm>
            <a:off x="685800" y="0"/>
            <a:ext cx="4678288" cy="1143000"/>
          </a:xfrm>
        </p:spPr>
        <p:txBody>
          <a:bodyPr/>
          <a:lstStyle/>
          <a:p>
            <a:pPr eaLnBrk="1" hangingPunct="1"/>
            <a:r>
              <a:rPr lang="cs-CZ" b="1" u="sng" dirty="0" err="1">
                <a:solidFill>
                  <a:srgbClr val="FF0000"/>
                </a:solidFill>
              </a:rPr>
              <a:t>Lymph</a:t>
            </a:r>
            <a:r>
              <a:rPr lang="cs-CZ" b="1" u="sng" dirty="0">
                <a:solidFill>
                  <a:srgbClr val="FF0000"/>
                </a:solidFill>
              </a:rPr>
              <a:t> node</a:t>
            </a:r>
          </a:p>
        </p:txBody>
      </p:sp>
      <p:sp>
        <p:nvSpPr>
          <p:cNvPr id="63492" name="Text Box 4"/>
          <p:cNvSpPr txBox="1">
            <a:spLocks noChangeArrowheads="1"/>
          </p:cNvSpPr>
          <p:nvPr/>
        </p:nvSpPr>
        <p:spPr bwMode="auto">
          <a:xfrm>
            <a:off x="609600" y="1431925"/>
            <a:ext cx="4191000" cy="5426075"/>
          </a:xfrm>
          <a:prstGeom prst="rect">
            <a:avLst/>
          </a:prstGeom>
          <a:noFill/>
          <a:ln w="9525">
            <a:noFill/>
            <a:miter lim="800000"/>
            <a:headEnd/>
            <a:tailEnd/>
          </a:ln>
        </p:spPr>
        <p:txBody>
          <a:bodyPr>
            <a:spAutoFit/>
          </a:bodyPr>
          <a:lstStyle/>
          <a:p>
            <a:pPr>
              <a:spcBef>
                <a:spcPct val="50000"/>
              </a:spcBef>
              <a:buClr>
                <a:schemeClr val="tx1"/>
              </a:buClr>
              <a:buFontTx/>
              <a:buChar char="•"/>
            </a:pPr>
            <a:r>
              <a:rPr lang="en-US" sz="2000" dirty="0">
                <a:solidFill>
                  <a:srgbClr val="66FF33"/>
                </a:solidFill>
              </a:rPr>
              <a:t> </a:t>
            </a:r>
            <a:r>
              <a:rPr lang="en-US" sz="2000" dirty="0"/>
              <a:t>lymph circulates to the lymph node via afferent lymphatic vessels and drains into the node just beneath the capsule in a space called the </a:t>
            </a:r>
            <a:r>
              <a:rPr lang="en-US" sz="2000" dirty="0" err="1"/>
              <a:t>subcapsular</a:t>
            </a:r>
            <a:r>
              <a:rPr lang="en-US" sz="2000" dirty="0"/>
              <a:t> sinus </a:t>
            </a:r>
          </a:p>
          <a:p>
            <a:pPr>
              <a:spcBef>
                <a:spcPct val="50000"/>
              </a:spcBef>
              <a:buFontTx/>
              <a:buChar char="•"/>
            </a:pPr>
            <a:r>
              <a:rPr lang="en-US" sz="2000" dirty="0"/>
              <a:t> the </a:t>
            </a:r>
            <a:r>
              <a:rPr lang="en-US" sz="2000" dirty="0" err="1"/>
              <a:t>subcapsular</a:t>
            </a:r>
            <a:r>
              <a:rPr lang="en-US" sz="2000" dirty="0"/>
              <a:t> sinus drains into </a:t>
            </a:r>
            <a:r>
              <a:rPr lang="en-US" sz="2000" dirty="0" err="1"/>
              <a:t>trabecular</a:t>
            </a:r>
            <a:r>
              <a:rPr lang="en-US" sz="2000" dirty="0"/>
              <a:t> sinuses and finally into </a:t>
            </a:r>
            <a:r>
              <a:rPr lang="en-US" sz="2000" dirty="0" err="1"/>
              <a:t>medullary</a:t>
            </a:r>
            <a:r>
              <a:rPr lang="en-US" sz="2000" dirty="0"/>
              <a:t> sinuses</a:t>
            </a:r>
          </a:p>
          <a:p>
            <a:pPr>
              <a:spcBef>
                <a:spcPct val="50000"/>
              </a:spcBef>
              <a:buFontTx/>
              <a:buChar char="•"/>
            </a:pPr>
            <a:r>
              <a:rPr lang="en-US" sz="2000" dirty="0"/>
              <a:t> the sinus space is </a:t>
            </a:r>
            <a:r>
              <a:rPr lang="en-US" sz="2000" dirty="0" err="1"/>
              <a:t>criss</a:t>
            </a:r>
            <a:r>
              <a:rPr lang="en-US" sz="2000" dirty="0"/>
              <a:t>-crossed by the </a:t>
            </a:r>
            <a:r>
              <a:rPr lang="en-US" sz="2000" dirty="0" err="1"/>
              <a:t>pseudopods</a:t>
            </a:r>
            <a:r>
              <a:rPr lang="en-US" sz="2000" dirty="0"/>
              <a:t> of macrophages which </a:t>
            </a:r>
            <a:r>
              <a:rPr lang="cs-CZ" sz="2000" dirty="0" err="1" smtClean="0"/>
              <a:t>pick</a:t>
            </a:r>
            <a:r>
              <a:rPr lang="cs-CZ" sz="2000" dirty="0" smtClean="0"/>
              <a:t> </a:t>
            </a:r>
            <a:r>
              <a:rPr lang="cs-CZ" sz="2000" dirty="0" err="1" smtClean="0"/>
              <a:t>up</a:t>
            </a:r>
            <a:r>
              <a:rPr lang="en-US" sz="2000" dirty="0" smtClean="0"/>
              <a:t> </a:t>
            </a:r>
            <a:r>
              <a:rPr lang="en-US" sz="2000" dirty="0"/>
              <a:t>foreign particles and filter the lymph </a:t>
            </a:r>
          </a:p>
          <a:p>
            <a:pPr>
              <a:spcBef>
                <a:spcPct val="50000"/>
              </a:spcBef>
              <a:buFontTx/>
              <a:buChar char="•"/>
            </a:pPr>
            <a:r>
              <a:rPr lang="en-US" sz="2000" dirty="0"/>
              <a:t> the </a:t>
            </a:r>
            <a:r>
              <a:rPr lang="en-US" sz="2000" dirty="0" err="1"/>
              <a:t>medullary</a:t>
            </a:r>
            <a:r>
              <a:rPr lang="en-US" sz="2000" dirty="0"/>
              <a:t> sinuses converge at the </a:t>
            </a:r>
            <a:r>
              <a:rPr lang="en-US" sz="2000" dirty="0" err="1"/>
              <a:t>hilum</a:t>
            </a:r>
            <a:r>
              <a:rPr lang="en-US" sz="2000" dirty="0"/>
              <a:t> and lymph then leaves the lymph node via the efferent lymphatic vessel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14400" y="304800"/>
            <a:ext cx="7772400" cy="1143000"/>
          </a:xfrm>
        </p:spPr>
        <p:txBody>
          <a:bodyPr/>
          <a:lstStyle/>
          <a:p>
            <a:pPr eaLnBrk="1" hangingPunct="1"/>
            <a:r>
              <a:rPr lang="cs-CZ" b="1" u="sng" dirty="0" err="1">
                <a:solidFill>
                  <a:schemeClr val="tx1"/>
                </a:solidFill>
              </a:rPr>
              <a:t>Lymph</a:t>
            </a:r>
            <a:r>
              <a:rPr lang="cs-CZ" b="1" u="sng" dirty="0">
                <a:solidFill>
                  <a:schemeClr val="tx1"/>
                </a:solidFill>
              </a:rPr>
              <a:t> node - </a:t>
            </a:r>
            <a:r>
              <a:rPr lang="cs-CZ" b="1" u="sng" dirty="0" err="1">
                <a:solidFill>
                  <a:schemeClr val="tx1"/>
                </a:solidFill>
              </a:rPr>
              <a:t>medulla</a:t>
            </a:r>
            <a:endParaRPr lang="cs-CZ" b="1" u="sng" dirty="0">
              <a:solidFill>
                <a:schemeClr val="tx1"/>
              </a:solidFill>
            </a:endParaRPr>
          </a:p>
        </p:txBody>
      </p:sp>
      <p:sp>
        <p:nvSpPr>
          <p:cNvPr id="64515" name="Rectangle 4"/>
          <p:cNvSpPr>
            <a:spLocks noChangeArrowheads="1"/>
          </p:cNvSpPr>
          <p:nvPr/>
        </p:nvSpPr>
        <p:spPr bwMode="auto">
          <a:xfrm>
            <a:off x="381000" y="1676400"/>
            <a:ext cx="8229600" cy="5797550"/>
          </a:xfrm>
          <a:prstGeom prst="rect">
            <a:avLst/>
          </a:prstGeom>
          <a:noFill/>
          <a:ln w="9525">
            <a:noFill/>
            <a:miter lim="800000"/>
            <a:headEnd/>
            <a:tailEnd/>
          </a:ln>
        </p:spPr>
        <p:txBody>
          <a:bodyPr>
            <a:spAutoFit/>
          </a:bodyPr>
          <a:lstStyle/>
          <a:p>
            <a:pPr>
              <a:buFontTx/>
              <a:buChar char="•"/>
            </a:pPr>
            <a:r>
              <a:rPr lang="cs-CZ" sz="2800"/>
              <a:t>   </a:t>
            </a:r>
            <a:r>
              <a:rPr lang="en-US" sz="2800"/>
              <a:t>The medullary cords are cords of </a:t>
            </a:r>
            <a:r>
              <a:rPr lang="en-US" sz="2800" b="1"/>
              <a:t>lymphatic </a:t>
            </a:r>
            <a:endParaRPr lang="cs-CZ" sz="2800" b="1"/>
          </a:p>
          <a:p>
            <a:r>
              <a:rPr lang="cs-CZ" sz="2800" b="1"/>
              <a:t>     </a:t>
            </a:r>
            <a:r>
              <a:rPr lang="en-US" sz="2800" b="1"/>
              <a:t>tissue, and include</a:t>
            </a:r>
            <a:r>
              <a:rPr lang="en-US" sz="2800"/>
              <a:t> plasma cells and T cells </a:t>
            </a:r>
            <a:endParaRPr lang="cs-CZ" sz="2800"/>
          </a:p>
          <a:p>
            <a:pPr algn="ctr"/>
            <a:endParaRPr lang="cs-CZ" sz="2800"/>
          </a:p>
          <a:p>
            <a:pPr>
              <a:buFontTx/>
              <a:buChar char="•"/>
            </a:pPr>
            <a:r>
              <a:rPr lang="cs-CZ" sz="2800"/>
              <a:t>    </a:t>
            </a:r>
            <a:r>
              <a:rPr lang="en-US" sz="2800"/>
              <a:t>The medullary sinuses </a:t>
            </a:r>
            <a:r>
              <a:rPr lang="cs-CZ" sz="2800"/>
              <a:t> </a:t>
            </a:r>
            <a:r>
              <a:rPr lang="en-US" sz="2800"/>
              <a:t>are vessel-like spaces</a:t>
            </a:r>
            <a:r>
              <a:rPr lang="cs-CZ" sz="2800"/>
              <a:t>  </a:t>
            </a:r>
          </a:p>
          <a:p>
            <a:r>
              <a:rPr lang="cs-CZ" sz="2800"/>
              <a:t>      </a:t>
            </a:r>
            <a:r>
              <a:rPr lang="en-US" sz="2800"/>
              <a:t>separating the medullary cords</a:t>
            </a:r>
            <a:r>
              <a:rPr lang="cs-CZ" sz="2800"/>
              <a:t>; </a:t>
            </a:r>
            <a:r>
              <a:rPr lang="en-US" sz="2800"/>
              <a:t>contain </a:t>
            </a:r>
            <a:endParaRPr lang="cs-CZ" sz="2800"/>
          </a:p>
          <a:p>
            <a:r>
              <a:rPr lang="cs-CZ" sz="2800"/>
              <a:t>      </a:t>
            </a:r>
            <a:r>
              <a:rPr lang="en-US" sz="2800" b="1"/>
              <a:t>histiocytes</a:t>
            </a:r>
            <a:r>
              <a:rPr lang="en-US" sz="2800"/>
              <a:t> (</a:t>
            </a:r>
            <a:r>
              <a:rPr lang="cs-CZ" sz="2800"/>
              <a:t>= </a:t>
            </a:r>
            <a:r>
              <a:rPr lang="en-US" sz="2800"/>
              <a:t>immobile macrophages) and </a:t>
            </a:r>
            <a:r>
              <a:rPr lang="cs-CZ" sz="2800"/>
              <a:t>  </a:t>
            </a:r>
          </a:p>
          <a:p>
            <a:r>
              <a:rPr lang="cs-CZ" sz="2800"/>
              <a:t>      </a:t>
            </a:r>
            <a:r>
              <a:rPr lang="en-US" sz="2800" b="1"/>
              <a:t>reticular </a:t>
            </a:r>
            <a:r>
              <a:rPr lang="en-US" sz="2800"/>
              <a:t>cells. </a:t>
            </a:r>
            <a:endParaRPr lang="cs-CZ" sz="2800"/>
          </a:p>
          <a:p>
            <a:endParaRPr lang="cs-CZ" sz="2800"/>
          </a:p>
          <a:p>
            <a:pPr>
              <a:buFontTx/>
              <a:buChar char="•"/>
            </a:pPr>
            <a:r>
              <a:rPr lang="cs-CZ" sz="2800"/>
              <a:t>     L</a:t>
            </a:r>
            <a:r>
              <a:rPr lang="en-US" sz="2800"/>
              <a:t>ymph flows to the medullary sinuses from </a:t>
            </a:r>
            <a:endParaRPr lang="cs-CZ" sz="2800"/>
          </a:p>
          <a:p>
            <a:r>
              <a:rPr lang="cs-CZ" sz="2800"/>
              <a:t>      </a:t>
            </a:r>
            <a:r>
              <a:rPr lang="en-US" sz="2800"/>
              <a:t>cortical sinuses, and into efferent lymphatic </a:t>
            </a:r>
            <a:endParaRPr lang="cs-CZ" sz="2800"/>
          </a:p>
          <a:p>
            <a:r>
              <a:rPr lang="cs-CZ" sz="2800"/>
              <a:t>      </a:t>
            </a:r>
            <a:r>
              <a:rPr lang="en-US" sz="2800"/>
              <a:t>vessels </a:t>
            </a:r>
            <a:endParaRPr lang="cs-CZ" sz="2800"/>
          </a:p>
          <a:p>
            <a:pPr>
              <a:spcBef>
                <a:spcPct val="50000"/>
              </a:spcBef>
              <a:buFontTx/>
              <a:buChar char="•"/>
            </a:pPr>
            <a:endParaRPr lang="cs-CZ" sz="2800"/>
          </a:p>
          <a:p>
            <a:pPr>
              <a:spcBef>
                <a:spcPct val="50000"/>
              </a:spcBef>
              <a:buFontTx/>
              <a:buChar char="•"/>
            </a:pPr>
            <a:endParaRPr lang="en-US" sz="160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38200" y="1533525"/>
            <a:ext cx="8686800" cy="5324475"/>
          </a:xfrm>
          <a:prstGeom prst="rect">
            <a:avLst/>
          </a:prstGeom>
          <a:noFill/>
          <a:ln w="9525">
            <a:noFill/>
            <a:miter lim="800000"/>
            <a:headEnd/>
            <a:tailEnd/>
          </a:ln>
        </p:spPr>
        <p:txBody>
          <a:bodyPr>
            <a:spAutoFit/>
          </a:bodyPr>
          <a:lstStyle/>
          <a:p>
            <a:r>
              <a:rPr lang="en-US" sz="2800"/>
              <a:t>Contains </a:t>
            </a:r>
            <a:r>
              <a:rPr lang="en-US" sz="2800" b="1" u="sng"/>
              <a:t>lymphoid fo</a:t>
            </a:r>
            <a:r>
              <a:rPr lang="cs-CZ" sz="2800" b="1" u="sng"/>
              <a:t>l</a:t>
            </a:r>
            <a:r>
              <a:rPr lang="en-US" sz="2800" b="1" u="sng"/>
              <a:t>licles </a:t>
            </a:r>
            <a:r>
              <a:rPr lang="en-US" sz="2800"/>
              <a:t>= accumulation of B-lymphocytes and follicular dendritic cells</a:t>
            </a:r>
            <a:endParaRPr lang="en-US" sz="2800" b="1"/>
          </a:p>
          <a:p>
            <a:endParaRPr lang="en-US" sz="2800" b="1"/>
          </a:p>
          <a:p>
            <a:r>
              <a:rPr lang="en-US" sz="2800"/>
              <a:t>When a lymphocyte recognizes an antigen, B cells become activated and migrate to germinal centers = to the secondary nodule</a:t>
            </a:r>
            <a:r>
              <a:rPr lang="en-US" sz="2800" i="1"/>
              <a:t> </a:t>
            </a:r>
          </a:p>
          <a:p>
            <a:endParaRPr lang="cs-CZ" sz="2800" b="1"/>
          </a:p>
          <a:p>
            <a:endParaRPr lang="cs-CZ" sz="2800"/>
          </a:p>
          <a:p>
            <a:endParaRPr lang="cs-CZ" sz="2800">
              <a:solidFill>
                <a:schemeClr val="bg1"/>
              </a:solidFill>
            </a:endParaRPr>
          </a:p>
          <a:p>
            <a:endParaRPr lang="cs-CZ" sz="2800">
              <a:solidFill>
                <a:schemeClr val="bg1"/>
              </a:solidFill>
            </a:endParaRPr>
          </a:p>
          <a:p>
            <a:endParaRPr lang="cs-CZ">
              <a:solidFill>
                <a:schemeClr val="bg1"/>
              </a:solidFill>
            </a:endParaRPr>
          </a:p>
          <a:p>
            <a:endParaRPr lang="cs-CZ">
              <a:solidFill>
                <a:schemeClr val="bg1"/>
              </a:solidFill>
            </a:endParaRPr>
          </a:p>
          <a:p>
            <a:pPr>
              <a:spcBef>
                <a:spcPct val="50000"/>
              </a:spcBef>
            </a:pPr>
            <a:endParaRPr lang="cs-CZ">
              <a:solidFill>
                <a:schemeClr val="bg1"/>
              </a:solidFill>
            </a:endParaRPr>
          </a:p>
        </p:txBody>
      </p:sp>
      <p:sp>
        <p:nvSpPr>
          <p:cNvPr id="65539"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r>
              <a:rPr lang="cs-CZ" sz="4200" b="1" u="sng" dirty="0" err="1">
                <a:latin typeface="Times New Roman" pitchFamily="18" charset="0"/>
              </a:rPr>
              <a:t>Lymph</a:t>
            </a:r>
            <a:r>
              <a:rPr lang="cs-CZ" sz="4200" b="1" u="sng" dirty="0">
                <a:latin typeface="Times New Roman" pitchFamily="18" charset="0"/>
              </a:rPr>
              <a:t> node - </a:t>
            </a:r>
            <a:r>
              <a:rPr lang="cs-CZ" sz="4200" b="1" u="sng" dirty="0" err="1">
                <a:latin typeface="Times New Roman" pitchFamily="18" charset="0"/>
              </a:rPr>
              <a:t>cortex</a:t>
            </a:r>
            <a:endParaRPr lang="cs-CZ" sz="4200" b="1" u="sng" dirty="0">
              <a:latin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49275" y="112713"/>
            <a:ext cx="8045450" cy="66389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cs-CZ" b="1">
                <a:solidFill>
                  <a:schemeClr val="tx1"/>
                </a:solidFill>
              </a:rPr>
              <a:t>Spleen</a:t>
            </a:r>
          </a:p>
        </p:txBody>
      </p:sp>
      <p:sp>
        <p:nvSpPr>
          <p:cNvPr id="67587" name="Rectangle 3"/>
          <p:cNvSpPr>
            <a:spLocks noGrp="1" noChangeArrowheads="1"/>
          </p:cNvSpPr>
          <p:nvPr>
            <p:ph idx="1"/>
          </p:nvPr>
        </p:nvSpPr>
        <p:spPr/>
        <p:txBody>
          <a:bodyPr/>
          <a:lstStyle/>
          <a:p>
            <a:pPr eaLnBrk="1" hangingPunct="1">
              <a:lnSpc>
                <a:spcPct val="90000"/>
              </a:lnSpc>
              <a:buFont typeface="Wingdings" pitchFamily="2" charset="2"/>
              <a:buNone/>
            </a:pPr>
            <a:r>
              <a:rPr lang="en-US" sz="2000"/>
              <a:t>is a secondary lymphoid organ </a:t>
            </a:r>
            <a:r>
              <a:rPr lang="cs-CZ" sz="2000"/>
              <a:t>locat</a:t>
            </a:r>
            <a:r>
              <a:rPr lang="en-US" sz="2000"/>
              <a:t>ed high in the left abdominal cavity </a:t>
            </a:r>
          </a:p>
          <a:p>
            <a:pPr eaLnBrk="1" hangingPunct="1">
              <a:lnSpc>
                <a:spcPct val="90000"/>
              </a:lnSpc>
            </a:pPr>
            <a:endParaRPr lang="en-US" sz="2000"/>
          </a:p>
          <a:p>
            <a:pPr eaLnBrk="1" hangingPunct="1">
              <a:lnSpc>
                <a:spcPct val="90000"/>
              </a:lnSpc>
            </a:pPr>
            <a:r>
              <a:rPr lang="en-US" sz="2000"/>
              <a:t>is surrounded by a capsule, which sends trabeculae into the interior to form a compartmentalized structure </a:t>
            </a:r>
          </a:p>
          <a:p>
            <a:pPr eaLnBrk="1" hangingPunct="1">
              <a:lnSpc>
                <a:spcPct val="90000"/>
              </a:lnSpc>
            </a:pPr>
            <a:endParaRPr lang="en-US" sz="2000"/>
          </a:p>
          <a:p>
            <a:pPr eaLnBrk="1" hangingPunct="1">
              <a:lnSpc>
                <a:spcPct val="90000"/>
              </a:lnSpc>
            </a:pPr>
            <a:r>
              <a:rPr lang="en-US" sz="2000"/>
              <a:t>there are two types of compartments -</a:t>
            </a:r>
            <a:r>
              <a:rPr lang="en-US" sz="2000" b="1"/>
              <a:t>red pulp</a:t>
            </a:r>
            <a:r>
              <a:rPr lang="en-US" sz="2000"/>
              <a:t> and </a:t>
            </a:r>
            <a:r>
              <a:rPr lang="en-US" sz="2000" b="1"/>
              <a:t>white pulp</a:t>
            </a:r>
            <a:r>
              <a:rPr lang="en-US" sz="2000"/>
              <a:t> with a marginal zone in between </a:t>
            </a:r>
          </a:p>
          <a:p>
            <a:pPr eaLnBrk="1" hangingPunct="1">
              <a:lnSpc>
                <a:spcPct val="90000"/>
              </a:lnSpc>
            </a:pPr>
            <a:endParaRPr lang="en-US" sz="2000"/>
          </a:p>
          <a:p>
            <a:pPr eaLnBrk="1" hangingPunct="1">
              <a:lnSpc>
                <a:spcPct val="90000"/>
              </a:lnSpc>
              <a:buFont typeface="Wingdings" pitchFamily="2" charset="2"/>
              <a:buNone/>
            </a:pPr>
            <a:endParaRPr lang="en-US" sz="2000"/>
          </a:p>
          <a:p>
            <a:pPr eaLnBrk="1" hangingPunct="1">
              <a:lnSpc>
                <a:spcPct val="90000"/>
              </a:lnSpc>
            </a:pPr>
            <a:r>
              <a:rPr lang="en-US" sz="2000"/>
              <a:t>is NOT supplied by afferent lymphatics</a:t>
            </a:r>
            <a:endParaRPr lang="en-US" sz="1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cs-CZ" b="1"/>
              <a:t>Spleen</a:t>
            </a:r>
          </a:p>
        </p:txBody>
      </p:sp>
      <p:sp>
        <p:nvSpPr>
          <p:cNvPr id="68611" name="Rectangle 3"/>
          <p:cNvSpPr>
            <a:spLocks noGrp="1" noChangeArrowheads="1"/>
          </p:cNvSpPr>
          <p:nvPr>
            <p:ph idx="1"/>
          </p:nvPr>
        </p:nvSpPr>
        <p:spPr/>
        <p:txBody>
          <a:bodyPr/>
          <a:lstStyle/>
          <a:p>
            <a:pPr eaLnBrk="1" hangingPunct="1"/>
            <a:r>
              <a:rPr lang="en-US" sz="2400" b="1"/>
              <a:t>Red pulp</a:t>
            </a:r>
            <a:r>
              <a:rPr lang="en-US" sz="2400"/>
              <a:t> : place of mechanical filtration and elimination of senescent red and white blood cells and microbes</a:t>
            </a:r>
          </a:p>
          <a:p>
            <a:pPr eaLnBrk="1" hangingPunct="1"/>
            <a:endParaRPr lang="en-US" sz="2400"/>
          </a:p>
          <a:p>
            <a:pPr eaLnBrk="1" hangingPunct="1"/>
            <a:r>
              <a:rPr lang="en-US" sz="2400" b="1"/>
              <a:t>White pulp </a:t>
            </a:r>
            <a:r>
              <a:rPr lang="en-US" sz="2400"/>
              <a:t>: T lymphocytes CD4+,CD8+ are around arterioles (periarteriolar lymphoid sheaths), B lymphocytes are in the fol</a:t>
            </a:r>
            <a:r>
              <a:rPr lang="cs-CZ" sz="2400"/>
              <a:t>l</a:t>
            </a:r>
            <a:r>
              <a:rPr lang="en-US" sz="2400"/>
              <a:t>icles; final maturation of B lymphocytes course in germinal center of secondary fol</a:t>
            </a:r>
            <a:r>
              <a:rPr lang="cs-CZ" sz="2400"/>
              <a:t>l</a:t>
            </a:r>
            <a:r>
              <a:rPr lang="en-US" sz="2400"/>
              <a:t>icles</a:t>
            </a:r>
          </a:p>
          <a:p>
            <a:pPr eaLnBrk="1" hangingPunct="1"/>
            <a:endParaRPr lang="cs-CZ" sz="2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descr="Illu_spleen"/>
          <p:cNvPicPr>
            <a:picLocks noChangeAspect="1" noChangeArrowheads="1"/>
          </p:cNvPicPr>
          <p:nvPr/>
        </p:nvPicPr>
        <p:blipFill>
          <a:blip r:embed="rId2" cstate="print"/>
          <a:srcRect/>
          <a:stretch>
            <a:fillRect/>
          </a:stretch>
        </p:blipFill>
        <p:spPr bwMode="auto">
          <a:xfrm>
            <a:off x="1219200" y="0"/>
            <a:ext cx="6169025" cy="6858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b="1">
                <a:solidFill>
                  <a:schemeClr val="tx1"/>
                </a:solidFill>
              </a:rPr>
              <a:t>Mucosal immune system</a:t>
            </a:r>
            <a:endParaRPr lang="cs-CZ" b="1">
              <a:solidFill>
                <a:schemeClr val="tx1"/>
              </a:solidFill>
            </a:endParaRPr>
          </a:p>
        </p:txBody>
      </p:sp>
      <p:sp>
        <p:nvSpPr>
          <p:cNvPr id="70659" name="Rectangle 3"/>
          <p:cNvSpPr>
            <a:spLocks noGrp="1" noChangeArrowheads="1"/>
          </p:cNvSpPr>
          <p:nvPr>
            <p:ph idx="1"/>
          </p:nvPr>
        </p:nvSpPr>
        <p:spPr/>
        <p:txBody>
          <a:bodyPr/>
          <a:lstStyle/>
          <a:p>
            <a:pPr eaLnBrk="1" hangingPunct="1"/>
            <a:r>
              <a:rPr lang="en-US" sz="2400"/>
              <a:t>MALT = mucosa-associated lymphoid tissue</a:t>
            </a:r>
          </a:p>
          <a:p>
            <a:pPr eaLnBrk="1" hangingPunct="1"/>
            <a:r>
              <a:rPr lang="en-US" sz="2400"/>
              <a:t>GALT = gut-associated lymphoid tissue</a:t>
            </a:r>
          </a:p>
          <a:p>
            <a:pPr eaLnBrk="1" hangingPunct="1"/>
            <a:r>
              <a:rPr lang="en-US" sz="2400"/>
              <a:t>BALT = bronchus-associated lymphoid tissue</a:t>
            </a:r>
          </a:p>
          <a:p>
            <a:pPr eaLnBrk="1" hangingPunct="1"/>
            <a:r>
              <a:rPr lang="en-US" sz="2400"/>
              <a:t>GIT, respiratory, and urogenital systems are lined by mucous membranes</a:t>
            </a:r>
          </a:p>
          <a:p>
            <a:pPr eaLnBrk="1" hangingPunct="1"/>
            <a:r>
              <a:rPr lang="en-US" sz="2400"/>
              <a:t>Includes clusters of lymphoid cells in lamina propria of intestinal villi </a:t>
            </a:r>
          </a:p>
          <a:p>
            <a:pPr eaLnBrk="1" hangingPunct="1"/>
            <a:r>
              <a:rPr lang="en-US" sz="2400"/>
              <a:t>contains a very large population of plasma cells that synthesize IgA antibodies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95400" y="228600"/>
            <a:ext cx="8229600" cy="1143000"/>
          </a:xfrm>
        </p:spPr>
        <p:txBody>
          <a:bodyPr/>
          <a:lstStyle/>
          <a:p>
            <a:pPr eaLnBrk="1" hangingPunct="1"/>
            <a:r>
              <a:rPr lang="cs-CZ" b="1">
                <a:solidFill>
                  <a:schemeClr val="tx1"/>
                </a:solidFill>
              </a:rPr>
              <a:t>M cells</a:t>
            </a:r>
            <a:r>
              <a:rPr lang="cs-CZ">
                <a:solidFill>
                  <a:schemeClr val="bg1"/>
                </a:solidFill>
              </a:rPr>
              <a:t> </a:t>
            </a:r>
          </a:p>
        </p:txBody>
      </p:sp>
      <p:sp>
        <p:nvSpPr>
          <p:cNvPr id="71683" name="Rectangle 3"/>
          <p:cNvSpPr>
            <a:spLocks noGrp="1" noChangeArrowheads="1"/>
          </p:cNvSpPr>
          <p:nvPr>
            <p:ph idx="1"/>
          </p:nvPr>
        </p:nvSpPr>
        <p:spPr>
          <a:xfrm>
            <a:off x="609600" y="1828800"/>
            <a:ext cx="8229600" cy="5486400"/>
          </a:xfrm>
        </p:spPr>
        <p:txBody>
          <a:bodyPr/>
          <a:lstStyle/>
          <a:p>
            <a:pPr eaLnBrk="1" hangingPunct="1">
              <a:lnSpc>
                <a:spcPct val="80000"/>
              </a:lnSpc>
            </a:pPr>
            <a:r>
              <a:rPr lang="en-US" sz="2000"/>
              <a:t>are epithelial cells that are specialized for the transport antigen from the lumen of the respiratory, </a:t>
            </a:r>
            <a:r>
              <a:rPr lang="cs-CZ" sz="2000"/>
              <a:t>GIT</a:t>
            </a:r>
            <a:r>
              <a:rPr lang="en-US" sz="2000"/>
              <a:t>, and urogenital tracts to the underlying MALT </a:t>
            </a:r>
          </a:p>
          <a:p>
            <a:pPr eaLnBrk="1" hangingPunct="1">
              <a:lnSpc>
                <a:spcPct val="80000"/>
              </a:lnSpc>
            </a:pPr>
            <a:endParaRPr lang="en-US" sz="2000"/>
          </a:p>
          <a:p>
            <a:pPr eaLnBrk="1" hangingPunct="1">
              <a:lnSpc>
                <a:spcPct val="80000"/>
              </a:lnSpc>
            </a:pPr>
            <a:r>
              <a:rPr lang="en-US" sz="2000"/>
              <a:t>contain a characteristic pocket filled with B cells, T cells, and macrophages </a:t>
            </a:r>
          </a:p>
          <a:p>
            <a:pPr eaLnBrk="1" hangingPunct="1">
              <a:lnSpc>
                <a:spcPct val="80000"/>
              </a:lnSpc>
            </a:pPr>
            <a:endParaRPr lang="en-US" sz="2000"/>
          </a:p>
          <a:p>
            <a:pPr eaLnBrk="1" hangingPunct="1">
              <a:lnSpc>
                <a:spcPct val="80000"/>
              </a:lnSpc>
            </a:pPr>
            <a:r>
              <a:rPr lang="en-US" sz="2000"/>
              <a:t>are found at inductive sites that overlie organized lymphoid follicles in the lamina propria </a:t>
            </a:r>
          </a:p>
          <a:p>
            <a:pPr eaLnBrk="1" hangingPunct="1">
              <a:lnSpc>
                <a:spcPct val="80000"/>
              </a:lnSpc>
            </a:pPr>
            <a:endParaRPr lang="en-US" sz="2000"/>
          </a:p>
          <a:p>
            <a:pPr eaLnBrk="1" hangingPunct="1">
              <a:lnSpc>
                <a:spcPct val="80000"/>
              </a:lnSpc>
            </a:pPr>
            <a:r>
              <a:rPr lang="en-US" sz="2000"/>
              <a:t>antigens are endocytosed and transported within vesicles from the luminal membrane to the pocket membrane, where the vesicles fuse and deliver their contents to antigen-presenting cells </a:t>
            </a:r>
          </a:p>
          <a:p>
            <a:pPr eaLnBrk="1" hangingPunct="1">
              <a:lnSpc>
                <a:spcPct val="80000"/>
              </a:lnSpc>
            </a:pPr>
            <a:endParaRPr lang="cs-CZ" sz="2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cs-CZ" b="1">
                <a:solidFill>
                  <a:schemeClr val="tx1"/>
                </a:solidFill>
              </a:rPr>
              <a:t>Secretory IgA</a:t>
            </a:r>
            <a:r>
              <a:rPr lang="cs-CZ">
                <a:solidFill>
                  <a:schemeClr val="bg1"/>
                </a:solidFill>
              </a:rPr>
              <a:t> </a:t>
            </a:r>
          </a:p>
        </p:txBody>
      </p:sp>
      <p:sp>
        <p:nvSpPr>
          <p:cNvPr id="72707" name="Rectangle 3"/>
          <p:cNvSpPr>
            <a:spLocks noGrp="1" noChangeArrowheads="1"/>
          </p:cNvSpPr>
          <p:nvPr>
            <p:ph idx="1"/>
          </p:nvPr>
        </p:nvSpPr>
        <p:spPr/>
        <p:txBody>
          <a:bodyPr/>
          <a:lstStyle/>
          <a:p>
            <a:pPr eaLnBrk="1" hangingPunct="1">
              <a:lnSpc>
                <a:spcPct val="80000"/>
              </a:lnSpc>
            </a:pPr>
            <a:r>
              <a:rPr lang="en-US" sz="2400"/>
              <a:t>daily production of secretory IgA into mucus secretions exceeds that of any other class of immunoglobulin (5-15 g each day)</a:t>
            </a:r>
          </a:p>
          <a:p>
            <a:pPr eaLnBrk="1" hangingPunct="1">
              <a:lnSpc>
                <a:spcPct val="80000"/>
              </a:lnSpc>
            </a:pPr>
            <a:endParaRPr lang="en-US" sz="2400"/>
          </a:p>
          <a:p>
            <a:pPr eaLnBrk="1" hangingPunct="1">
              <a:lnSpc>
                <a:spcPct val="80000"/>
              </a:lnSpc>
            </a:pPr>
            <a:r>
              <a:rPr lang="en-US" sz="2400"/>
              <a:t>is an important line of defense for mucosal surfaces against bacteria </a:t>
            </a:r>
          </a:p>
          <a:p>
            <a:pPr eaLnBrk="1" hangingPunct="1">
              <a:lnSpc>
                <a:spcPct val="80000"/>
              </a:lnSpc>
            </a:pPr>
            <a:endParaRPr lang="en-US" sz="2400"/>
          </a:p>
          <a:p>
            <a:pPr eaLnBrk="1" hangingPunct="1">
              <a:lnSpc>
                <a:spcPct val="80000"/>
              </a:lnSpc>
            </a:pPr>
            <a:r>
              <a:rPr lang="en-US" sz="2400"/>
              <a:t>binding of secretory IgA to bacteria and viruses also prevents attachment to mucosal epithelial cells, thereby inhibiting infection and colonization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Peptides binding to MHC</a:t>
            </a:r>
            <a:r>
              <a:rPr lang="cs-CZ" sz="3200" b="1" dirty="0">
                <a:solidFill>
                  <a:srgbClr val="0000FF"/>
                </a:solidFill>
              </a:rPr>
              <a:t> I </a:t>
            </a:r>
            <a:r>
              <a:rPr lang="en-US" sz="3200" b="1" dirty="0" err="1">
                <a:solidFill>
                  <a:srgbClr val="0000FF"/>
                </a:solidFill>
              </a:rPr>
              <a:t>gp</a:t>
            </a:r>
            <a:r>
              <a:rPr lang="en-US" sz="3200" b="1" dirty="0">
                <a:solidFill>
                  <a:srgbClr val="0000FF"/>
                </a:solidFill>
              </a:rPr>
              <a:t> </a:t>
            </a:r>
          </a:p>
        </p:txBody>
      </p:sp>
      <p:sp>
        <p:nvSpPr>
          <p:cNvPr id="3" name="Zástupný symbol pro obsah 2"/>
          <p:cNvSpPr>
            <a:spLocks noGrp="1"/>
          </p:cNvSpPr>
          <p:nvPr>
            <p:ph idx="1"/>
          </p:nvPr>
        </p:nvSpPr>
        <p:spPr>
          <a:xfrm>
            <a:off x="467544" y="1628800"/>
            <a:ext cx="8229600" cy="4525963"/>
          </a:xfrm>
        </p:spPr>
        <p:txBody>
          <a:bodyPr/>
          <a:lstStyle/>
          <a:p>
            <a:pPr eaLnBrk="1" hangingPunct="1">
              <a:lnSpc>
                <a:spcPct val="80000"/>
              </a:lnSpc>
              <a:buClr>
                <a:srgbClr val="99CC00"/>
              </a:buClr>
              <a:buFont typeface="Wingdings" pitchFamily="2" charset="2"/>
              <a:buChar char="§"/>
              <a:defRPr/>
            </a:pPr>
            <a:r>
              <a:rPr lang="en-US" sz="2400" dirty="0">
                <a:latin typeface="+mj-lt"/>
              </a:rPr>
              <a:t>After </a:t>
            </a:r>
            <a:r>
              <a:rPr lang="en-US" sz="2400" dirty="0">
                <a:latin typeface="Symbol" panose="05050102010706020507" pitchFamily="18" charset="2"/>
              </a:rPr>
              <a:t>a</a:t>
            </a:r>
            <a:r>
              <a:rPr lang="en-US" sz="2400" dirty="0">
                <a:latin typeface="+mj-lt"/>
              </a:rPr>
              <a:t> </a:t>
            </a:r>
            <a:r>
              <a:rPr lang="cs-CZ" sz="2400" dirty="0" err="1">
                <a:latin typeface="+mj-lt"/>
              </a:rPr>
              <a:t>chain</a:t>
            </a:r>
            <a:r>
              <a:rPr lang="cs-CZ" sz="2400" dirty="0">
                <a:latin typeface="+mj-lt"/>
              </a:rPr>
              <a:t> </a:t>
            </a:r>
            <a:r>
              <a:rPr lang="en-US" sz="2400" dirty="0">
                <a:latin typeface="+mj-lt"/>
              </a:rPr>
              <a:t>and </a:t>
            </a:r>
            <a:r>
              <a:rPr lang="en-US" sz="2400" dirty="0">
                <a:latin typeface="Symbol" panose="05050102010706020507" pitchFamily="18" charset="2"/>
              </a:rPr>
              <a:t>b</a:t>
            </a:r>
            <a:r>
              <a:rPr lang="en-US" sz="2400" baseline="-25000" dirty="0">
                <a:latin typeface="+mj-lt"/>
              </a:rPr>
              <a:t>2</a:t>
            </a:r>
            <a:r>
              <a:rPr lang="en-US" sz="2400" dirty="0">
                <a:latin typeface="+mj-lt"/>
              </a:rPr>
              <a:t>mi</a:t>
            </a:r>
            <a:r>
              <a:rPr lang="cs-CZ" sz="2400" dirty="0">
                <a:latin typeface="+mj-lt"/>
              </a:rPr>
              <a:t>c</a:t>
            </a:r>
            <a:r>
              <a:rPr lang="en-US" sz="2400" dirty="0" err="1">
                <a:latin typeface="+mj-lt"/>
              </a:rPr>
              <a:t>roglobulin</a:t>
            </a:r>
            <a:r>
              <a:rPr lang="en-US" sz="2400" dirty="0">
                <a:latin typeface="+mj-lt"/>
              </a:rPr>
              <a:t> </a:t>
            </a:r>
            <a:r>
              <a:rPr lang="cs-CZ" sz="2400" dirty="0">
                <a:latin typeface="+mj-lt"/>
              </a:rPr>
              <a:t>are </a:t>
            </a:r>
            <a:r>
              <a:rPr lang="cs-CZ" sz="2400" dirty="0" err="1">
                <a:latin typeface="+mj-lt"/>
              </a:rPr>
              <a:t>created</a:t>
            </a:r>
            <a:r>
              <a:rPr lang="en-US" sz="2400" dirty="0">
                <a:latin typeface="+mj-lt"/>
              </a:rPr>
              <a:t> in the ER, </a:t>
            </a:r>
            <a:r>
              <a:rPr lang="cs-CZ" sz="2400" dirty="0" err="1">
                <a:latin typeface="+mj-lt"/>
              </a:rPr>
              <a:t>they</a:t>
            </a:r>
            <a:r>
              <a:rPr lang="cs-CZ" sz="2400" dirty="0">
                <a:latin typeface="+mj-lt"/>
              </a:rPr>
              <a:t> </a:t>
            </a:r>
            <a:r>
              <a:rPr lang="en-US" sz="2400" dirty="0">
                <a:latin typeface="+mj-lt"/>
              </a:rPr>
              <a:t>fold</a:t>
            </a:r>
            <a:r>
              <a:rPr lang="cs-CZ" sz="2400" dirty="0">
                <a:latin typeface="+mj-lt"/>
              </a:rPr>
              <a:t> </a:t>
            </a:r>
            <a:r>
              <a:rPr lang="en-US" sz="2400" dirty="0">
                <a:latin typeface="+mj-lt"/>
              </a:rPr>
              <a:t>into the correct conformation</a:t>
            </a:r>
            <a:r>
              <a:rPr lang="cs-CZ" sz="2400" dirty="0">
                <a:latin typeface="+mj-lt"/>
              </a:rPr>
              <a:t>,</a:t>
            </a:r>
            <a:r>
              <a:rPr lang="en-US" sz="2400" dirty="0">
                <a:latin typeface="+mj-lt"/>
              </a:rPr>
              <a:t> </a:t>
            </a:r>
            <a:r>
              <a:rPr lang="cs-CZ" sz="2400" dirty="0" err="1">
                <a:latin typeface="+mj-lt"/>
              </a:rPr>
              <a:t>followed</a:t>
            </a:r>
            <a:r>
              <a:rPr lang="cs-CZ" sz="2400" dirty="0">
                <a:latin typeface="+mj-lt"/>
              </a:rPr>
              <a:t> by </a:t>
            </a:r>
            <a:r>
              <a:rPr lang="cs-CZ" sz="2400" dirty="0" err="1">
                <a:latin typeface="+mj-lt"/>
              </a:rPr>
              <a:t>their</a:t>
            </a:r>
            <a:r>
              <a:rPr lang="cs-CZ" sz="2400" dirty="0">
                <a:latin typeface="+mj-lt"/>
              </a:rPr>
              <a:t> </a:t>
            </a:r>
            <a:r>
              <a:rPr lang="en-US" sz="2400" dirty="0">
                <a:latin typeface="+mj-lt"/>
              </a:rPr>
              <a:t>mutual association and the association </a:t>
            </a:r>
            <a:r>
              <a:rPr lang="cs-CZ" sz="2400" dirty="0" err="1">
                <a:latin typeface="+mj-lt"/>
              </a:rPr>
              <a:t>with</a:t>
            </a:r>
            <a:r>
              <a:rPr lang="en-US" sz="2400" dirty="0">
                <a:latin typeface="+mj-lt"/>
              </a:rPr>
              <a:t> an appropriate peptide</a:t>
            </a:r>
            <a:r>
              <a:rPr lang="cs-CZ" sz="2400" dirty="0">
                <a:latin typeface="+mj-lt"/>
              </a:rPr>
              <a:t>;</a:t>
            </a:r>
            <a:r>
              <a:rPr lang="en-US" sz="2400" dirty="0">
                <a:latin typeface="+mj-lt"/>
              </a:rPr>
              <a:t> the</a:t>
            </a:r>
            <a:r>
              <a:rPr lang="cs-CZ" sz="2400" dirty="0">
                <a:latin typeface="+mj-lt"/>
              </a:rPr>
              <a:t>n</a:t>
            </a:r>
            <a:r>
              <a:rPr lang="en-US" sz="2400" dirty="0">
                <a:latin typeface="+mj-lt"/>
              </a:rPr>
              <a:t> complex is further processed in the Golgi apparatus and presented on the cell surface </a:t>
            </a:r>
            <a:br>
              <a:rPr lang="en-US" sz="2400" dirty="0">
                <a:latin typeface="+mj-lt"/>
              </a:rPr>
            </a:br>
            <a:r>
              <a:rPr lang="en-US" sz="2400" dirty="0">
                <a:latin typeface="+mj-lt"/>
              </a:rPr>
              <a:t/>
            </a:r>
            <a:br>
              <a:rPr lang="en-US" sz="2400" dirty="0">
                <a:latin typeface="+mj-lt"/>
              </a:rPr>
            </a:br>
            <a:endParaRPr lang="en-US" sz="2400" dirty="0">
              <a:latin typeface="+mj-lt"/>
            </a:endParaRPr>
          </a:p>
          <a:p>
            <a:pPr eaLnBrk="1" hangingPunct="1">
              <a:lnSpc>
                <a:spcPct val="80000"/>
              </a:lnSpc>
              <a:buClr>
                <a:srgbClr val="99CC00"/>
              </a:buClr>
              <a:buFont typeface="Wingdings" pitchFamily="2" charset="2"/>
              <a:buChar char="§"/>
              <a:defRPr/>
            </a:pPr>
            <a:r>
              <a:rPr lang="en-US" sz="2400" dirty="0">
                <a:latin typeface="+mj-lt"/>
              </a:rPr>
              <a:t>Linked peptides derived from proteins degraded </a:t>
            </a:r>
            <a:r>
              <a:rPr lang="cs-CZ" sz="2400" dirty="0">
                <a:latin typeface="+mj-lt"/>
              </a:rPr>
              <a:t>in </a:t>
            </a:r>
            <a:r>
              <a:rPr lang="en-US" sz="2400" dirty="0">
                <a:latin typeface="+mj-lt"/>
              </a:rPr>
              <a:t>proteasome, which cleaves cytoplasmic proteins for destruction (labeled with ubiquitin), peptide fragments are transported into the ER by specific membrane pump </a:t>
            </a:r>
          </a:p>
          <a:p>
            <a:pPr>
              <a:defRPr/>
            </a:pPr>
            <a:endParaRPr lang="cs-CZ"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type="ctrTitle"/>
          </p:nvPr>
        </p:nvPicPr>
        <p:blipFill>
          <a:blip r:embed="rId2" cstate="print"/>
          <a:srcRect/>
          <a:stretch>
            <a:fillRect/>
          </a:stretch>
        </p:blipFill>
        <p:spPr>
          <a:xfrm>
            <a:off x="684213" y="836613"/>
            <a:ext cx="7772400" cy="5184775"/>
          </a:xfr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679450"/>
          </a:xfrm>
        </p:spPr>
        <p:txBody>
          <a:bodyPr>
            <a:normAutofit/>
          </a:bodyPr>
          <a:lstStyle/>
          <a:p>
            <a:pPr eaLnBrk="1" hangingPunct="1">
              <a:defRPr/>
            </a:pPr>
            <a:r>
              <a:rPr lang="en-US" sz="3200" b="1" dirty="0">
                <a:solidFill>
                  <a:srgbClr val="0000FF"/>
                </a:solidFill>
              </a:rPr>
              <a:t>Peptides binding to MHC </a:t>
            </a:r>
            <a:r>
              <a:rPr lang="cs-CZ" sz="3200" b="1" dirty="0">
                <a:solidFill>
                  <a:srgbClr val="0000FF"/>
                </a:solidFill>
              </a:rPr>
              <a:t>I </a:t>
            </a:r>
            <a:r>
              <a:rPr lang="en-US" sz="3200" b="1" dirty="0" err="1">
                <a:solidFill>
                  <a:srgbClr val="0000FF"/>
                </a:solidFill>
              </a:rPr>
              <a:t>gp</a:t>
            </a:r>
            <a:r>
              <a:rPr lang="en-US" sz="3200" b="1" dirty="0">
                <a:solidFill>
                  <a:srgbClr val="0000FF"/>
                </a:solidFill>
              </a:rPr>
              <a:t> </a:t>
            </a:r>
          </a:p>
        </p:txBody>
      </p:sp>
      <p:pic>
        <p:nvPicPr>
          <p:cNvPr id="43011" name="Picture 4" descr="MHC I"/>
          <p:cNvPicPr>
            <a:picLocks noChangeAspect="1" noChangeArrowheads="1"/>
          </p:cNvPicPr>
          <p:nvPr/>
        </p:nvPicPr>
        <p:blipFill>
          <a:blip r:embed="rId3" cstate="print"/>
          <a:srcRect/>
          <a:stretch>
            <a:fillRect/>
          </a:stretch>
        </p:blipFill>
        <p:spPr bwMode="auto">
          <a:xfrm>
            <a:off x="1979613" y="908050"/>
            <a:ext cx="5327650" cy="53276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defRPr/>
            </a:pPr>
            <a:r>
              <a:rPr lang="en-US" sz="3200" b="1" dirty="0">
                <a:solidFill>
                  <a:srgbClr val="0000FF"/>
                </a:solidFill>
              </a:rPr>
              <a:t>Non-classical MHC I </a:t>
            </a:r>
            <a:r>
              <a:rPr lang="en-US" sz="3200" b="1" dirty="0" err="1">
                <a:solidFill>
                  <a:srgbClr val="0000FF"/>
                </a:solidFill>
              </a:rPr>
              <a:t>gp</a:t>
            </a:r>
            <a:r>
              <a:rPr lang="en-US" sz="3200" b="1" dirty="0">
                <a:solidFill>
                  <a:srgbClr val="0000FF"/>
                </a:solidFill>
              </a:rPr>
              <a:t> </a:t>
            </a:r>
          </a:p>
        </p:txBody>
      </p:sp>
      <p:sp>
        <p:nvSpPr>
          <p:cNvPr id="22531" name="Rectangle 3"/>
          <p:cNvSpPr>
            <a:spLocks noGrp="1" noChangeArrowheads="1"/>
          </p:cNvSpPr>
          <p:nvPr>
            <p:ph idx="1"/>
          </p:nvPr>
        </p:nvSpPr>
        <p:spPr/>
        <p:txBody>
          <a:bodyPr>
            <a:normAutofit/>
          </a:bodyPr>
          <a:lstStyle/>
          <a:p>
            <a:pPr eaLnBrk="1" hangingPunct="1">
              <a:buClr>
                <a:schemeClr val="folHlink"/>
              </a:buClr>
              <a:buFont typeface="Wingdings" pitchFamily="2" charset="2"/>
              <a:buChar char="§"/>
              <a:defRPr/>
            </a:pPr>
            <a:r>
              <a:rPr lang="en-US" sz="2800" dirty="0">
                <a:solidFill>
                  <a:srgbClr val="0C7E17"/>
                </a:solidFill>
                <a:latin typeface="+mj-lt"/>
              </a:rPr>
              <a:t>HLA - E,-F,-G; CD1 molecules </a:t>
            </a:r>
            <a:r>
              <a:rPr lang="en-US" sz="2800" dirty="0">
                <a:solidFill>
                  <a:srgbClr val="0C7E17"/>
                </a:solidFill>
                <a:latin typeface="Tahoma" pitchFamily="34" charset="0"/>
              </a:rPr>
              <a:t/>
            </a:r>
            <a:br>
              <a:rPr lang="en-US" sz="2800" dirty="0">
                <a:solidFill>
                  <a:srgbClr val="0C7E17"/>
                </a:solidFill>
                <a:latin typeface="Tahoma" pitchFamily="34" charset="0"/>
              </a:rPr>
            </a:br>
            <a:endParaRPr lang="en-US" sz="2800" dirty="0">
              <a:solidFill>
                <a:srgbClr val="0C7E17"/>
              </a:solidFill>
              <a:latin typeface="Tahoma" pitchFamily="34" charset="0"/>
            </a:endParaRPr>
          </a:p>
          <a:p>
            <a:pPr eaLnBrk="1" hangingPunct="1">
              <a:buClr>
                <a:schemeClr val="folHlink"/>
              </a:buClr>
              <a:buFont typeface="Wingdings" pitchFamily="2" charset="2"/>
              <a:buChar char="§"/>
              <a:defRPr/>
            </a:pPr>
            <a:r>
              <a:rPr lang="en-US" sz="2800" dirty="0">
                <a:latin typeface="+mj-lt"/>
              </a:rPr>
              <a:t>Structurally similar to classical MHC </a:t>
            </a:r>
            <a:r>
              <a:rPr lang="en-US" sz="2800" dirty="0" err="1">
                <a:latin typeface="+mj-lt"/>
              </a:rPr>
              <a:t>gp</a:t>
            </a:r>
            <a:r>
              <a:rPr lang="en-US" sz="2800" dirty="0">
                <a:latin typeface="+mj-lt"/>
              </a:rPr>
              <a:t> </a:t>
            </a:r>
            <a:br>
              <a:rPr lang="en-US" sz="2800" dirty="0">
                <a:latin typeface="+mj-lt"/>
              </a:rPr>
            </a:br>
            <a:endParaRPr lang="en-US" sz="2800" dirty="0">
              <a:latin typeface="+mj-lt"/>
            </a:endParaRPr>
          </a:p>
          <a:p>
            <a:pPr eaLnBrk="1" hangingPunct="1">
              <a:buClr>
                <a:schemeClr val="folHlink"/>
              </a:buClr>
              <a:buFont typeface="Wingdings" pitchFamily="2" charset="2"/>
              <a:buChar char="§"/>
              <a:defRPr/>
            </a:pPr>
            <a:r>
              <a:rPr lang="en-US" sz="2800" dirty="0">
                <a:latin typeface="+mj-lt"/>
              </a:rPr>
              <a:t>Are less polymorphic </a:t>
            </a:r>
            <a:br>
              <a:rPr lang="en-US" sz="2800" dirty="0">
                <a:latin typeface="+mj-lt"/>
              </a:rPr>
            </a:br>
            <a:endParaRPr lang="en-US" sz="2800" dirty="0">
              <a:latin typeface="+mj-lt"/>
            </a:endParaRPr>
          </a:p>
          <a:p>
            <a:pPr eaLnBrk="1" hangingPunct="1">
              <a:buClr>
                <a:schemeClr val="folHlink"/>
              </a:buClr>
              <a:buFont typeface="Wingdings" pitchFamily="2" charset="2"/>
              <a:buChar char="§"/>
              <a:defRPr/>
            </a:pPr>
            <a:r>
              <a:rPr lang="en-US" sz="2800" dirty="0">
                <a:latin typeface="+mj-lt"/>
              </a:rPr>
              <a:t>There are </a:t>
            </a:r>
            <a:r>
              <a:rPr lang="cs-CZ" sz="2800" dirty="0" err="1" smtClean="0">
                <a:latin typeface="+mj-lt"/>
              </a:rPr>
              <a:t>expressed</a:t>
            </a:r>
            <a:r>
              <a:rPr lang="cs-CZ" sz="2800" dirty="0" smtClean="0">
                <a:latin typeface="+mj-lt"/>
              </a:rPr>
              <a:t> </a:t>
            </a:r>
            <a:r>
              <a:rPr lang="en-US" sz="2800" dirty="0">
                <a:latin typeface="+mj-lt"/>
              </a:rPr>
              <a:t>only </a:t>
            </a:r>
            <a:r>
              <a:rPr lang="cs-CZ" sz="2800" dirty="0" smtClean="0">
                <a:latin typeface="+mj-lt"/>
              </a:rPr>
              <a:t>on</a:t>
            </a:r>
            <a:r>
              <a:rPr lang="en-US" sz="2800" dirty="0" smtClean="0">
                <a:latin typeface="+mj-lt"/>
              </a:rPr>
              <a:t> </a:t>
            </a:r>
            <a:r>
              <a:rPr lang="en-US" sz="2800" dirty="0">
                <a:latin typeface="+mj-lt"/>
              </a:rPr>
              <a:t>some cells </a:t>
            </a:r>
            <a:br>
              <a:rPr lang="en-US" sz="2800" dirty="0">
                <a:latin typeface="+mj-lt"/>
              </a:rPr>
            </a:br>
            <a:endParaRPr lang="en-US" sz="2800" dirty="0">
              <a:latin typeface="+mj-lt"/>
            </a:endParaRPr>
          </a:p>
          <a:p>
            <a:pPr eaLnBrk="1" hangingPunct="1">
              <a:buClr>
                <a:schemeClr val="folHlink"/>
              </a:buClr>
              <a:buFont typeface="Wingdings" pitchFamily="2" charset="2"/>
              <a:buChar char="§"/>
              <a:defRPr/>
            </a:pPr>
            <a:r>
              <a:rPr lang="en-US" sz="2800" dirty="0">
                <a:latin typeface="+mj-lt"/>
              </a:rPr>
              <a:t>They specialize in binding of specific </a:t>
            </a:r>
            <a:r>
              <a:rPr lang="en-US" sz="2800" dirty="0" err="1">
                <a:latin typeface="+mj-lt"/>
              </a:rPr>
              <a:t>ligands</a:t>
            </a:r>
            <a:r>
              <a:rPr lang="en-US" sz="2800" dirty="0">
                <a:latin typeface="+mj-l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68313" y="1125538"/>
            <a:ext cx="8229600" cy="4895850"/>
          </a:xfrm>
        </p:spPr>
        <p:txBody>
          <a:bodyPr>
            <a:noAutofit/>
          </a:bodyPr>
          <a:lstStyle/>
          <a:p>
            <a:pPr eaLnBrk="1" hangingPunct="1">
              <a:lnSpc>
                <a:spcPct val="115000"/>
              </a:lnSpc>
              <a:buClr>
                <a:schemeClr val="folHlink"/>
              </a:buClr>
              <a:buFont typeface="Wingdings" pitchFamily="2" charset="2"/>
              <a:buChar char="§"/>
              <a:defRPr/>
            </a:pPr>
            <a:r>
              <a:rPr lang="en-US" sz="2800" dirty="0">
                <a:latin typeface="+mj-lt"/>
              </a:rPr>
              <a:t>HLA-E and HLA-G – </a:t>
            </a:r>
            <a:r>
              <a:rPr lang="cs-CZ" sz="2800" dirty="0" err="1">
                <a:latin typeface="+mj-lt"/>
              </a:rPr>
              <a:t>expressed</a:t>
            </a:r>
            <a:r>
              <a:rPr lang="cs-CZ" sz="2800" dirty="0">
                <a:latin typeface="+mj-lt"/>
              </a:rPr>
              <a:t>  on </a:t>
            </a:r>
            <a:r>
              <a:rPr lang="en-US" sz="2800" dirty="0">
                <a:latin typeface="+mj-lt"/>
              </a:rPr>
              <a:t>trophoblast </a:t>
            </a:r>
            <a:br>
              <a:rPr lang="en-US" sz="2800" dirty="0">
                <a:latin typeface="+mj-lt"/>
              </a:rPr>
            </a:br>
            <a:endParaRPr lang="en-US" sz="2800" dirty="0">
              <a:latin typeface="+mj-lt"/>
            </a:endParaRPr>
          </a:p>
          <a:p>
            <a:pPr eaLnBrk="1" hangingPunct="1">
              <a:lnSpc>
                <a:spcPct val="115000"/>
              </a:lnSpc>
              <a:buClr>
                <a:schemeClr val="folHlink"/>
              </a:buClr>
              <a:buFont typeface="Wingdings" pitchFamily="2" charset="2"/>
              <a:buChar char="§"/>
              <a:defRPr/>
            </a:pPr>
            <a:r>
              <a:rPr lang="en-US" sz="2800" dirty="0">
                <a:latin typeface="+mj-lt"/>
              </a:rPr>
              <a:t>Complexes of HLA-E and HLA-G with peptides are recognized by inhibiting receptors of NK cells and contribute to the tolerance of the fetus in </a:t>
            </a:r>
            <a:r>
              <a:rPr lang="en-US" sz="2800" dirty="0" err="1">
                <a:latin typeface="+mj-lt"/>
              </a:rPr>
              <a:t>utero</a:t>
            </a:r>
            <a:r>
              <a:rPr lang="en-US" sz="2800" dirty="0">
                <a:latin typeface="+mj-lt"/>
              </a:rPr>
              <a:t> </a:t>
            </a:r>
            <a:br>
              <a:rPr lang="en-US" sz="2800" dirty="0">
                <a:latin typeface="+mj-lt"/>
              </a:rPr>
            </a:br>
            <a:endParaRPr lang="en-US" sz="2800" dirty="0">
              <a:latin typeface="+mj-lt"/>
            </a:endParaRPr>
          </a:p>
          <a:p>
            <a:pPr eaLnBrk="1" hangingPunct="1">
              <a:lnSpc>
                <a:spcPct val="115000"/>
              </a:lnSpc>
              <a:buClr>
                <a:schemeClr val="folHlink"/>
              </a:buClr>
              <a:buFont typeface="Wingdings" pitchFamily="2" charset="2"/>
              <a:buChar char="§"/>
              <a:defRPr/>
            </a:pPr>
            <a:r>
              <a:rPr lang="en-US" sz="2800" dirty="0">
                <a:latin typeface="+mj-lt"/>
              </a:rPr>
              <a:t>CD1 molecules - bind </a:t>
            </a:r>
            <a:r>
              <a:rPr lang="en-US" sz="2800" dirty="0" err="1">
                <a:latin typeface="+mj-lt"/>
              </a:rPr>
              <a:t>glycolipids</a:t>
            </a:r>
            <a:r>
              <a:rPr lang="en-US" sz="2800" dirty="0">
                <a:latin typeface="+mj-lt"/>
              </a:rPr>
              <a:t> (recognized by NK-T lymphocytes</a:t>
            </a:r>
            <a:r>
              <a:rPr lang="en-US" sz="2800" dirty="0">
                <a:solidFill>
                  <a:schemeClr val="bg1"/>
                </a:solidFill>
                <a:effectLst>
                  <a:outerShdw blurRad="38100" dist="38100" dir="2700000" algn="tl">
                    <a:srgbClr val="000000"/>
                  </a:outerShdw>
                </a:effectLst>
                <a:latin typeface="Tahoma" pitchFamily="34" charset="0"/>
              </a:rPr>
              <a:t>) </a:t>
            </a: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TotalTime>
  <Words>2214</Words>
  <Application>Microsoft Office PowerPoint</Application>
  <PresentationFormat>Předvádění na obrazovce (4:3)</PresentationFormat>
  <Paragraphs>295</Paragraphs>
  <Slides>60</Slides>
  <Notes>2</Notes>
  <HiddenSlides>0</HiddenSlides>
  <MMClips>0</MMClips>
  <ScaleCrop>false</ScaleCrop>
  <HeadingPairs>
    <vt:vector size="4" baseType="variant">
      <vt:variant>
        <vt:lpstr>Motiv</vt:lpstr>
      </vt:variant>
      <vt:variant>
        <vt:i4>1</vt:i4>
      </vt:variant>
      <vt:variant>
        <vt:lpstr>Nadpisy snímků</vt:lpstr>
      </vt:variant>
      <vt:variant>
        <vt:i4>60</vt:i4>
      </vt:variant>
    </vt:vector>
  </HeadingPairs>
  <TitlesOfParts>
    <vt:vector size="61" baseType="lpstr">
      <vt:lpstr>Motiv sady Office</vt:lpstr>
      <vt:lpstr>HLA system,  antigen-presenting cells,  B cells, primary and secondary immune organs, mucous immune system </vt:lpstr>
      <vt:lpstr>HLA system  (MHC glycoproteins) </vt:lpstr>
      <vt:lpstr>MHC glycoproteins class I  (Major histocompatibility complex)</vt:lpstr>
      <vt:lpstr>Structure of MHC gp I</vt:lpstr>
      <vt:lpstr>Peptides binding to MHC gp I </vt:lpstr>
      <vt:lpstr>Peptides binding to MHC I gp </vt:lpstr>
      <vt:lpstr>Peptides binding to MHC I gp </vt:lpstr>
      <vt:lpstr>Non-classical MHC I gp </vt:lpstr>
      <vt:lpstr>Snímek 9</vt:lpstr>
      <vt:lpstr>MHC glycoproteins class II </vt:lpstr>
      <vt:lpstr>Structure of MHC II gp  </vt:lpstr>
      <vt:lpstr>Binding of peptides to MHC II gp </vt:lpstr>
      <vt:lpstr>Binding of peptides to MHC II gp </vt:lpstr>
      <vt:lpstr>Peptides binding to MHC II gp</vt:lpstr>
      <vt:lpstr>HLA system – genetic background</vt:lpstr>
      <vt:lpstr>Polymorphism of MHC glycoproteins </vt:lpstr>
      <vt:lpstr>Macrophages</vt:lpstr>
      <vt:lpstr>Snímek 18</vt:lpstr>
      <vt:lpstr>Development</vt:lpstr>
      <vt:lpstr>Macrophages- development</vt:lpstr>
      <vt:lpstr>Snímek 21</vt:lpstr>
      <vt:lpstr>Macrophage surface molecules</vt:lpstr>
      <vt:lpstr>Cytokines produced by macrophages</vt:lpstr>
      <vt:lpstr>Functions of macrophages</vt:lpstr>
      <vt:lpstr>Phagocytosis</vt:lpstr>
      <vt:lpstr>Macrophage - functions</vt:lpstr>
      <vt:lpstr>Snímek 27</vt:lpstr>
      <vt:lpstr>Dendritic Cells (DC)</vt:lpstr>
      <vt:lpstr>Types of Dendritic Cells</vt:lpstr>
      <vt:lpstr>Function of DCs</vt:lpstr>
      <vt:lpstr> B-lymphocytes - ontogenesis, surface markers, function. </vt:lpstr>
      <vt:lpstr>B-lymphocytes</vt:lpstr>
      <vt:lpstr>Development of B lymphocytes</vt:lpstr>
      <vt:lpstr>Negative selection</vt:lpstr>
      <vt:lpstr>B-lymphocytes – surface markers</vt:lpstr>
      <vt:lpstr>B-lymphocytes – functions</vt:lpstr>
      <vt:lpstr>Primary immune organs and their role in  the immune system. </vt:lpstr>
      <vt:lpstr>Primary immune organs</vt:lpstr>
      <vt:lpstr>Bone marrow</vt:lpstr>
      <vt:lpstr>Snímek 40</vt:lpstr>
      <vt:lpstr>Differentiation in the BM</vt:lpstr>
      <vt:lpstr>Thymus</vt:lpstr>
      <vt:lpstr>Structure of the thymus</vt:lpstr>
      <vt:lpstr>Snímek 44</vt:lpstr>
      <vt:lpstr>Thymus -  morphology</vt:lpstr>
      <vt:lpstr>Positive and negative selection of T cells</vt:lpstr>
      <vt:lpstr>Secondary immune organs - structure and function of lymphatic node and spleen. </vt:lpstr>
      <vt:lpstr>Secondary immune organs </vt:lpstr>
      <vt:lpstr>        Lymph node</vt:lpstr>
      <vt:lpstr>Lymph node</vt:lpstr>
      <vt:lpstr>Lymph node - medulla</vt:lpstr>
      <vt:lpstr>Snímek 52</vt:lpstr>
      <vt:lpstr>Snímek 53</vt:lpstr>
      <vt:lpstr>Spleen</vt:lpstr>
      <vt:lpstr>Spleen</vt:lpstr>
      <vt:lpstr>Snímek 56</vt:lpstr>
      <vt:lpstr>Mucosal immune system</vt:lpstr>
      <vt:lpstr>M cells </vt:lpstr>
      <vt:lpstr>Secretory IgA </vt:lpstr>
      <vt:lpstr>Snímek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 system,  antigen-presenting cells,  B cells, primary and secondary immune organs, mucous immune system </dc:title>
  <dc:creator>Liska Martin (UIA)</dc:creator>
  <cp:lastModifiedBy>LISKA</cp:lastModifiedBy>
  <cp:revision>29</cp:revision>
  <dcterms:created xsi:type="dcterms:W3CDTF">2015-10-22T09:31:03Z</dcterms:created>
  <dcterms:modified xsi:type="dcterms:W3CDTF">2016-10-21T12:23:03Z</dcterms:modified>
</cp:coreProperties>
</file>