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358" r:id="rId3"/>
    <p:sldId id="359" r:id="rId4"/>
    <p:sldId id="360" r:id="rId5"/>
    <p:sldId id="361" r:id="rId6"/>
    <p:sldId id="272" r:id="rId7"/>
    <p:sldId id="274" r:id="rId8"/>
    <p:sldId id="275" r:id="rId9"/>
    <p:sldId id="276" r:id="rId10"/>
    <p:sldId id="277" r:id="rId11"/>
    <p:sldId id="282" r:id="rId12"/>
    <p:sldId id="372" r:id="rId13"/>
    <p:sldId id="286" r:id="rId14"/>
    <p:sldId id="287" r:id="rId15"/>
    <p:sldId id="289" r:id="rId16"/>
    <p:sldId id="290" r:id="rId17"/>
    <p:sldId id="291" r:id="rId18"/>
    <p:sldId id="292" r:id="rId19"/>
    <p:sldId id="362" r:id="rId20"/>
    <p:sldId id="294" r:id="rId21"/>
    <p:sldId id="318" r:id="rId22"/>
    <p:sldId id="320" r:id="rId23"/>
    <p:sldId id="321" r:id="rId24"/>
    <p:sldId id="322" r:id="rId25"/>
    <p:sldId id="323" r:id="rId26"/>
    <p:sldId id="324" r:id="rId27"/>
    <p:sldId id="325" r:id="rId28"/>
    <p:sldId id="363"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64" r:id="rId48"/>
    <p:sldId id="345" r:id="rId49"/>
    <p:sldId id="346" r:id="rId50"/>
    <p:sldId id="347" r:id="rId51"/>
    <p:sldId id="365" r:id="rId52"/>
    <p:sldId id="348" r:id="rId53"/>
    <p:sldId id="366" r:id="rId54"/>
    <p:sldId id="367" r:id="rId55"/>
    <p:sldId id="368" r:id="rId56"/>
    <p:sldId id="369" r:id="rId57"/>
    <p:sldId id="370" r:id="rId58"/>
    <p:sldId id="355" r:id="rId59"/>
    <p:sldId id="356" r:id="rId6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94660"/>
  </p:normalViewPr>
  <p:slideViewPr>
    <p:cSldViewPr snapToGrid="0">
      <p:cViewPr varScale="1">
        <p:scale>
          <a:sx n="103" d="100"/>
          <a:sy n="103" d="100"/>
        </p:scale>
        <p:origin x="13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1DB4A-82B9-40C3-BAC7-710C37F49F18}" type="datetimeFigureOut">
              <a:rPr lang="cs-CZ" smtClean="0"/>
              <a:t>24.10.2017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C384-FD12-43E0-BA83-68826683B32A}" type="slidenum">
              <a:rPr lang="cs-CZ" smtClean="0"/>
              <a:t>‹#›</a:t>
            </a:fld>
            <a:endParaRPr lang="cs-CZ"/>
          </a:p>
        </p:txBody>
      </p:sp>
    </p:spTree>
    <p:extLst>
      <p:ext uri="{BB962C8B-B14F-4D97-AF65-F5344CB8AC3E}">
        <p14:creationId xmlns:p14="http://schemas.microsoft.com/office/powerpoint/2010/main" val="186181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F83C384-FD12-43E0-BA83-68826683B32A}" type="slidenum">
              <a:rPr lang="cs-CZ" smtClean="0"/>
              <a:t>51</a:t>
            </a:fld>
            <a:endParaRPr lang="cs-CZ"/>
          </a:p>
        </p:txBody>
      </p:sp>
    </p:spTree>
    <p:extLst>
      <p:ext uri="{BB962C8B-B14F-4D97-AF65-F5344CB8AC3E}">
        <p14:creationId xmlns:p14="http://schemas.microsoft.com/office/powerpoint/2010/main" val="202416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2217B5-2CAB-4387-B4E8-8128F5DD5CFE}"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307785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56BEFBC-20DF-4683-8C1F-6B495F07DB5A}"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386066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C87101-737D-402A-83B9-D9243C7158B3}"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61278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fld id="{88E75E88-3500-46DA-A2BE-32E549525C3C}" type="slidenum">
              <a:rPr lang="cs-CZ" altLang="cs-CZ"/>
              <a:pPr/>
              <a:t>‹#›</a:t>
            </a:fld>
            <a:endParaRPr lang="cs-CZ" altLang="cs-CZ"/>
          </a:p>
        </p:txBody>
      </p:sp>
    </p:spTree>
    <p:extLst>
      <p:ext uri="{BB962C8B-B14F-4D97-AF65-F5344CB8AC3E}">
        <p14:creationId xmlns:p14="http://schemas.microsoft.com/office/powerpoint/2010/main" val="12436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D147C2D-4282-4173-BF78-57A7990884E6}"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168848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1BF3164-E996-4621-83D3-054D846FBC0A}"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61890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451EC96-30A3-4292-ADBA-91FB5968633B}"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93722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3F6D2C-55FC-4DBC-B87E-65EE38CC403F}"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104122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E9E643F-0D10-45E4-B06B-E65355270008}"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35765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614368C-EBEA-49CF-90B3-6CCAC4D1E42B}"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85702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CC22059-89E4-4DBF-8AB7-186143D24559}"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421536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6059409-4057-4B76-B9EA-9B3F751A5335}"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246340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E5C771F-AB35-49F6-8E43-A0776191CBA7}" type="slidenum">
              <a:rPr lang="cs-CZ" smtClean="0">
                <a:solidFill>
                  <a:srgbClr val="000000"/>
                </a:solidFill>
              </a:rPr>
              <a:pPr fontAlgn="base">
                <a:spcBef>
                  <a:spcPct val="0"/>
                </a:spcBef>
                <a:spcAft>
                  <a:spcPct val="0"/>
                </a:spcAft>
                <a:defRPr/>
              </a:pPr>
              <a:t>‹#›</a:t>
            </a:fld>
            <a:endParaRPr lang="cs-CZ">
              <a:solidFill>
                <a:srgbClr val="000000"/>
              </a:solidFill>
            </a:endParaRPr>
          </a:p>
        </p:txBody>
      </p:sp>
    </p:spTree>
    <p:extLst>
      <p:ext uri="{BB962C8B-B14F-4D97-AF65-F5344CB8AC3E}">
        <p14:creationId xmlns:p14="http://schemas.microsoft.com/office/powerpoint/2010/main" val="3892896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2192000" cy="4997669"/>
          </a:xfrm>
        </p:spPr>
        <p:txBody>
          <a:bodyPr>
            <a:normAutofit/>
          </a:bodyPr>
          <a:lstStyle/>
          <a:p>
            <a:r>
              <a:rPr lang="cs-CZ" sz="5400" b="1" dirty="0" smtClean="0">
                <a:solidFill>
                  <a:srgbClr val="0000FF"/>
                </a:solidFill>
              </a:rPr>
              <a:t>Antigen </a:t>
            </a:r>
            <a:r>
              <a:rPr lang="cs-CZ" sz="5400" b="1" dirty="0" err="1" smtClean="0">
                <a:solidFill>
                  <a:srgbClr val="0000FF"/>
                </a:solidFill>
              </a:rPr>
              <a:t>presenting</a:t>
            </a:r>
            <a:r>
              <a:rPr lang="cs-CZ" sz="5400" b="1" dirty="0" smtClean="0">
                <a:solidFill>
                  <a:srgbClr val="0000FF"/>
                </a:solidFill>
              </a:rPr>
              <a:t> </a:t>
            </a:r>
            <a:r>
              <a:rPr lang="cs-CZ" sz="5400" b="1" dirty="0" err="1" smtClean="0">
                <a:solidFill>
                  <a:srgbClr val="0000FF"/>
                </a:solidFill>
              </a:rPr>
              <a:t>cells</a:t>
            </a:r>
            <a:r>
              <a:rPr lang="cs-CZ" sz="5400" b="1" dirty="0" smtClean="0">
                <a:solidFill>
                  <a:srgbClr val="0000FF"/>
                </a:solidFill>
              </a:rPr>
              <a:t>, </a:t>
            </a:r>
            <a:br>
              <a:rPr lang="cs-CZ" sz="5400" b="1" dirty="0" smtClean="0">
                <a:solidFill>
                  <a:srgbClr val="0000FF"/>
                </a:solidFill>
              </a:rPr>
            </a:br>
            <a:r>
              <a:rPr lang="cs-CZ" sz="5400" b="1" dirty="0" smtClean="0">
                <a:solidFill>
                  <a:srgbClr val="0000FF"/>
                </a:solidFill>
              </a:rPr>
              <a:t>T </a:t>
            </a:r>
            <a:r>
              <a:rPr lang="cs-CZ" sz="5400" b="1" dirty="0" err="1" smtClean="0">
                <a:solidFill>
                  <a:srgbClr val="0000FF"/>
                </a:solidFill>
              </a:rPr>
              <a:t>cells</a:t>
            </a:r>
            <a:r>
              <a:rPr lang="cs-CZ" sz="5400" b="1" dirty="0" smtClean="0">
                <a:solidFill>
                  <a:srgbClr val="0000FF"/>
                </a:solidFill>
              </a:rPr>
              <a:t>, B </a:t>
            </a:r>
            <a:r>
              <a:rPr lang="cs-CZ" sz="5400" b="1" dirty="0" err="1" smtClean="0">
                <a:solidFill>
                  <a:srgbClr val="0000FF"/>
                </a:solidFill>
              </a:rPr>
              <a:t>cells</a:t>
            </a:r>
            <a:r>
              <a:rPr lang="cs-CZ" sz="5400" b="1" dirty="0" smtClean="0">
                <a:solidFill>
                  <a:srgbClr val="0000FF"/>
                </a:solidFill>
              </a:rPr>
              <a:t>, </a:t>
            </a:r>
            <a:r>
              <a:rPr lang="cs-CZ" sz="5400" b="1" dirty="0" err="1" smtClean="0">
                <a:solidFill>
                  <a:srgbClr val="0000FF"/>
                </a:solidFill>
              </a:rPr>
              <a:t>primary</a:t>
            </a:r>
            <a:r>
              <a:rPr lang="cs-CZ" sz="5400" b="1" dirty="0" smtClean="0">
                <a:solidFill>
                  <a:srgbClr val="0000FF"/>
                </a:solidFill>
              </a:rPr>
              <a:t> and </a:t>
            </a:r>
            <a:r>
              <a:rPr lang="cs-CZ" sz="5400" b="1" dirty="0" err="1" smtClean="0">
                <a:solidFill>
                  <a:srgbClr val="0000FF"/>
                </a:solidFill>
              </a:rPr>
              <a:t>secondary</a:t>
            </a:r>
            <a:r>
              <a:rPr lang="cs-CZ" sz="5400" b="1" dirty="0" smtClean="0">
                <a:solidFill>
                  <a:srgbClr val="0000FF"/>
                </a:solidFill>
              </a:rPr>
              <a:t> </a:t>
            </a:r>
            <a:r>
              <a:rPr lang="cs-CZ" sz="5400" b="1" dirty="0" err="1" smtClean="0">
                <a:solidFill>
                  <a:srgbClr val="0000FF"/>
                </a:solidFill>
              </a:rPr>
              <a:t>immune</a:t>
            </a:r>
            <a:r>
              <a:rPr lang="cs-CZ" sz="5400" b="1" dirty="0" smtClean="0">
                <a:solidFill>
                  <a:srgbClr val="0000FF"/>
                </a:solidFill>
              </a:rPr>
              <a:t> </a:t>
            </a:r>
            <a:r>
              <a:rPr lang="cs-CZ" sz="5400" b="1" dirty="0" err="1" smtClean="0">
                <a:solidFill>
                  <a:srgbClr val="0000FF"/>
                </a:solidFill>
              </a:rPr>
              <a:t>organs</a:t>
            </a:r>
            <a:r>
              <a:rPr lang="cs-CZ" sz="5400" b="1" dirty="0" smtClean="0">
                <a:solidFill>
                  <a:srgbClr val="0000FF"/>
                </a:solidFill>
              </a:rPr>
              <a:t>, </a:t>
            </a:r>
            <a:r>
              <a:rPr lang="cs-CZ" sz="5400" b="1" dirty="0" err="1" smtClean="0">
                <a:solidFill>
                  <a:srgbClr val="0000FF"/>
                </a:solidFill>
              </a:rPr>
              <a:t>mucosal</a:t>
            </a:r>
            <a:r>
              <a:rPr lang="cs-CZ" sz="5400" b="1" dirty="0" smtClean="0">
                <a:solidFill>
                  <a:srgbClr val="0000FF"/>
                </a:solidFill>
              </a:rPr>
              <a:t> </a:t>
            </a:r>
            <a:r>
              <a:rPr lang="cs-CZ" sz="5400" b="1" dirty="0" err="1" smtClean="0">
                <a:solidFill>
                  <a:srgbClr val="0000FF"/>
                </a:solidFill>
              </a:rPr>
              <a:t>immune</a:t>
            </a:r>
            <a:r>
              <a:rPr lang="cs-CZ" sz="5400" b="1" dirty="0" smtClean="0">
                <a:solidFill>
                  <a:srgbClr val="0000FF"/>
                </a:solidFill>
              </a:rPr>
              <a:t> </a:t>
            </a:r>
            <a:r>
              <a:rPr lang="cs-CZ" sz="5400" b="1" dirty="0" err="1" smtClean="0">
                <a:solidFill>
                  <a:srgbClr val="0000FF"/>
                </a:solidFill>
              </a:rPr>
              <a:t>system</a:t>
            </a:r>
            <a:endParaRPr lang="cs-CZ" sz="5400" b="1" dirty="0">
              <a:solidFill>
                <a:srgbClr val="0000FF"/>
              </a:solidFill>
            </a:endParaRPr>
          </a:p>
        </p:txBody>
      </p:sp>
      <p:sp>
        <p:nvSpPr>
          <p:cNvPr id="3" name="Podnadpis 2"/>
          <p:cNvSpPr>
            <a:spLocks noGrp="1"/>
          </p:cNvSpPr>
          <p:nvPr>
            <p:ph type="subTitle" idx="1"/>
          </p:nvPr>
        </p:nvSpPr>
        <p:spPr>
          <a:xfrm>
            <a:off x="1537854" y="4658942"/>
            <a:ext cx="9144000" cy="1655762"/>
          </a:xfrm>
        </p:spPr>
        <p:txBody>
          <a:bodyPr/>
          <a:lstStyle/>
          <a:p>
            <a:endParaRPr lang="cs-CZ" dirty="0" smtClean="0"/>
          </a:p>
          <a:p>
            <a:r>
              <a:rPr lang="cs-CZ" b="1" i="1" dirty="0">
                <a:solidFill>
                  <a:srgbClr val="0000FF"/>
                </a:solidFill>
                <a:latin typeface="+mj-lt"/>
                <a:ea typeface="+mj-ea"/>
                <a:cs typeface="+mj-cs"/>
              </a:rPr>
              <a:t>Martin Liška</a:t>
            </a:r>
          </a:p>
        </p:txBody>
      </p:sp>
    </p:spTree>
    <p:extLst>
      <p:ext uri="{BB962C8B-B14F-4D97-AF65-F5344CB8AC3E}">
        <p14:creationId xmlns:p14="http://schemas.microsoft.com/office/powerpoint/2010/main" val="4226693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sz="3600" b="1" dirty="0" err="1" smtClean="0">
                <a:solidFill>
                  <a:srgbClr val="CC0099"/>
                </a:solidFill>
              </a:rPr>
              <a:t>Cytokines</a:t>
            </a:r>
            <a:r>
              <a:rPr lang="cs-CZ" altLang="cs-CZ" sz="3600" b="1" dirty="0" smtClean="0">
                <a:solidFill>
                  <a:srgbClr val="CC0099"/>
                </a:solidFill>
              </a:rPr>
              <a:t> </a:t>
            </a:r>
            <a:r>
              <a:rPr lang="cs-CZ" altLang="cs-CZ" sz="3600" b="1" dirty="0" err="1" smtClean="0">
                <a:solidFill>
                  <a:srgbClr val="CC0099"/>
                </a:solidFill>
              </a:rPr>
              <a:t>influencing</a:t>
            </a:r>
            <a:r>
              <a:rPr lang="cs-CZ" altLang="cs-CZ" sz="3600" b="1" dirty="0" smtClean="0">
                <a:solidFill>
                  <a:srgbClr val="CC0099"/>
                </a:solidFill>
              </a:rPr>
              <a:t> </a:t>
            </a:r>
            <a:r>
              <a:rPr lang="cs-CZ" altLang="cs-CZ" sz="3600" b="1" dirty="0" err="1" smtClean="0">
                <a:solidFill>
                  <a:srgbClr val="CC0099"/>
                </a:solidFill>
              </a:rPr>
              <a:t>the</a:t>
            </a:r>
            <a:r>
              <a:rPr lang="cs-CZ" altLang="cs-CZ" sz="3600" b="1" dirty="0" smtClean="0">
                <a:solidFill>
                  <a:srgbClr val="CC0099"/>
                </a:solidFill>
              </a:rPr>
              <a:t> </a:t>
            </a:r>
            <a:r>
              <a:rPr lang="cs-CZ" altLang="cs-CZ" sz="3600" b="1" dirty="0" err="1" smtClean="0">
                <a:solidFill>
                  <a:srgbClr val="CC0099"/>
                </a:solidFill>
              </a:rPr>
              <a:t>development</a:t>
            </a:r>
            <a:r>
              <a:rPr lang="cs-CZ" altLang="cs-CZ" sz="3600" b="1" dirty="0" smtClean="0">
                <a:solidFill>
                  <a:srgbClr val="CC0099"/>
                </a:solidFill>
              </a:rPr>
              <a:t> </a:t>
            </a:r>
            <a:r>
              <a:rPr lang="cs-CZ" altLang="cs-CZ" sz="3600" b="1" dirty="0" err="1" smtClean="0">
                <a:solidFill>
                  <a:srgbClr val="CC0099"/>
                </a:solidFill>
              </a:rPr>
              <a:t>of</a:t>
            </a:r>
            <a:r>
              <a:rPr lang="cs-CZ" altLang="cs-CZ" sz="3600" b="1" dirty="0" smtClean="0">
                <a:solidFill>
                  <a:srgbClr val="CC0099"/>
                </a:solidFill>
              </a:rPr>
              <a:t> </a:t>
            </a:r>
            <a:r>
              <a:rPr lang="cs-CZ" altLang="cs-CZ" sz="3600" b="1" dirty="0" err="1" smtClean="0">
                <a:solidFill>
                  <a:srgbClr val="CC0099"/>
                </a:solidFill>
              </a:rPr>
              <a:t>macrophages</a:t>
            </a:r>
            <a:endParaRPr lang="cs-CZ" altLang="cs-CZ" sz="3600" b="1" dirty="0">
              <a:solidFill>
                <a:srgbClr val="CC0099"/>
              </a:solidFill>
            </a:endParaRPr>
          </a:p>
        </p:txBody>
      </p:sp>
      <p:sp>
        <p:nvSpPr>
          <p:cNvPr id="8195" name="Rectangle 3"/>
          <p:cNvSpPr>
            <a:spLocks noGrp="1" noChangeArrowheads="1"/>
          </p:cNvSpPr>
          <p:nvPr>
            <p:ph idx="1"/>
          </p:nvPr>
        </p:nvSpPr>
        <p:spPr>
          <a:xfrm>
            <a:off x="903514" y="1789112"/>
            <a:ext cx="10384971" cy="5068888"/>
          </a:xfrm>
        </p:spPr>
        <p:txBody>
          <a:bodyPr/>
          <a:lstStyle/>
          <a:p>
            <a:pPr eaLnBrk="1" hangingPunct="1">
              <a:lnSpc>
                <a:spcPct val="125000"/>
              </a:lnSpc>
            </a:pPr>
            <a:r>
              <a:rPr lang="cs-CZ" altLang="cs-CZ" sz="2200" b="1" dirty="0">
                <a:solidFill>
                  <a:srgbClr val="0000FF"/>
                </a:solidFill>
              </a:rPr>
              <a:t>SCF</a:t>
            </a:r>
            <a:r>
              <a:rPr lang="cs-CZ" altLang="cs-CZ" sz="2200" dirty="0"/>
              <a:t> </a:t>
            </a:r>
            <a:r>
              <a:rPr lang="cs-CZ" altLang="cs-CZ" sz="2200" dirty="0" smtClean="0"/>
              <a:t>(Stem Cell </a:t>
            </a:r>
            <a:r>
              <a:rPr lang="cs-CZ" altLang="cs-CZ" sz="2200" dirty="0" err="1" smtClean="0"/>
              <a:t>Factor</a:t>
            </a:r>
            <a:r>
              <a:rPr lang="cs-CZ" altLang="cs-CZ" sz="2200" dirty="0"/>
              <a:t>) </a:t>
            </a:r>
            <a:r>
              <a:rPr lang="cs-CZ" altLang="cs-CZ" sz="2200" dirty="0" smtClean="0"/>
              <a:t>– </a:t>
            </a:r>
            <a:r>
              <a:rPr lang="cs-CZ" altLang="cs-CZ" sz="2200" dirty="0" err="1" smtClean="0"/>
              <a:t>produced</a:t>
            </a:r>
            <a:r>
              <a:rPr lang="cs-CZ" altLang="cs-CZ" sz="2200" dirty="0" smtClean="0"/>
              <a:t> by </a:t>
            </a:r>
            <a:r>
              <a:rPr lang="cs-CZ" altLang="cs-CZ" sz="2200" dirty="0" err="1" smtClean="0"/>
              <a:t>stromal</a:t>
            </a:r>
            <a:r>
              <a:rPr lang="cs-CZ" altLang="cs-CZ" sz="2200" dirty="0" smtClean="0"/>
              <a:t> </a:t>
            </a:r>
            <a:r>
              <a:rPr lang="cs-CZ" altLang="cs-CZ" sz="2200" dirty="0" err="1" smtClean="0"/>
              <a:t>cells</a:t>
            </a:r>
            <a:r>
              <a:rPr lang="cs-CZ" altLang="cs-CZ" sz="2200" dirty="0" smtClean="0"/>
              <a:t> → </a:t>
            </a:r>
            <a:r>
              <a:rPr lang="cs-CZ" altLang="cs-CZ" sz="2200" dirty="0" err="1" smtClean="0"/>
              <a:t>development</a:t>
            </a:r>
            <a:r>
              <a:rPr lang="cs-CZ" altLang="cs-CZ" sz="2200" dirty="0" smtClean="0"/>
              <a:t> and </a:t>
            </a:r>
            <a:r>
              <a:rPr lang="cs-CZ" altLang="cs-CZ" sz="2200" dirty="0" err="1" smtClean="0"/>
              <a:t>maintenance</a:t>
            </a:r>
            <a:r>
              <a:rPr lang="cs-CZ" altLang="cs-CZ" sz="2200" dirty="0" smtClean="0"/>
              <a:t> </a:t>
            </a:r>
            <a:r>
              <a:rPr lang="cs-CZ" altLang="cs-CZ" sz="2200" dirty="0" err="1" smtClean="0"/>
              <a:t>of</a:t>
            </a:r>
            <a:r>
              <a:rPr lang="cs-CZ" altLang="cs-CZ" sz="2200" dirty="0" smtClean="0"/>
              <a:t> </a:t>
            </a:r>
            <a:r>
              <a:rPr lang="cs-CZ" altLang="cs-CZ" sz="2200" dirty="0" err="1" smtClean="0"/>
              <a:t>hematopoietic</a:t>
            </a:r>
            <a:r>
              <a:rPr lang="cs-CZ" altLang="cs-CZ" sz="2200" dirty="0" smtClean="0"/>
              <a:t> stem cell </a:t>
            </a:r>
            <a:r>
              <a:rPr lang="cs-CZ" altLang="cs-CZ" sz="2200" dirty="0" err="1" smtClean="0"/>
              <a:t>function</a:t>
            </a:r>
            <a:endParaRPr lang="cs-CZ" altLang="cs-CZ" sz="2200" dirty="0"/>
          </a:p>
          <a:p>
            <a:pPr eaLnBrk="1" hangingPunct="1">
              <a:lnSpc>
                <a:spcPct val="125000"/>
              </a:lnSpc>
            </a:pPr>
            <a:endParaRPr lang="cs-CZ" altLang="cs-CZ" sz="1200" b="1" dirty="0"/>
          </a:p>
          <a:p>
            <a:pPr eaLnBrk="1" hangingPunct="1">
              <a:lnSpc>
                <a:spcPct val="125000"/>
              </a:lnSpc>
            </a:pPr>
            <a:r>
              <a:rPr lang="cs-CZ" altLang="cs-CZ" sz="2200" b="1" dirty="0" smtClean="0">
                <a:solidFill>
                  <a:srgbClr val="0000FF"/>
                </a:solidFill>
              </a:rPr>
              <a:t>GM-CSF</a:t>
            </a:r>
            <a:r>
              <a:rPr lang="cs-CZ" altLang="cs-CZ" sz="2200" dirty="0" smtClean="0"/>
              <a:t> (Granulocyte-Monocyte </a:t>
            </a:r>
            <a:r>
              <a:rPr lang="cs-CZ" altLang="cs-CZ" sz="2200" dirty="0" err="1" smtClean="0"/>
              <a:t>Colony</a:t>
            </a:r>
            <a:r>
              <a:rPr lang="cs-CZ" altLang="cs-CZ" sz="2200" dirty="0" smtClean="0"/>
              <a:t> </a:t>
            </a:r>
            <a:r>
              <a:rPr lang="cs-CZ" altLang="cs-CZ" sz="2200" dirty="0" err="1" smtClean="0"/>
              <a:t>Stimulating</a:t>
            </a:r>
            <a:r>
              <a:rPr lang="cs-CZ" altLang="cs-CZ" sz="2200" dirty="0" smtClean="0"/>
              <a:t> </a:t>
            </a:r>
            <a:r>
              <a:rPr lang="cs-CZ" altLang="cs-CZ" sz="2200" dirty="0" err="1" smtClean="0"/>
              <a:t>Factor</a:t>
            </a:r>
            <a:r>
              <a:rPr lang="cs-CZ" altLang="cs-CZ" sz="2200" dirty="0"/>
              <a:t>) – </a:t>
            </a:r>
            <a:r>
              <a:rPr lang="cs-CZ" altLang="cs-CZ" sz="2200" dirty="0" err="1" smtClean="0"/>
              <a:t>produced</a:t>
            </a:r>
            <a:r>
              <a:rPr lang="cs-CZ" altLang="cs-CZ" sz="2200" dirty="0" smtClean="0"/>
              <a:t> by bone </a:t>
            </a:r>
            <a:r>
              <a:rPr lang="cs-CZ" altLang="cs-CZ" sz="2200" dirty="0" err="1" smtClean="0"/>
              <a:t>marrow</a:t>
            </a:r>
            <a:r>
              <a:rPr lang="cs-CZ" altLang="cs-CZ" sz="2200" dirty="0" smtClean="0"/>
              <a:t> </a:t>
            </a:r>
            <a:r>
              <a:rPr lang="cs-CZ" altLang="cs-CZ" sz="2200" dirty="0" err="1" smtClean="0"/>
              <a:t>stromal</a:t>
            </a:r>
            <a:r>
              <a:rPr lang="cs-CZ" altLang="cs-CZ" sz="2200" dirty="0" smtClean="0"/>
              <a:t> </a:t>
            </a:r>
            <a:r>
              <a:rPr lang="cs-CZ" altLang="cs-CZ" sz="2200" dirty="0" err="1" smtClean="0"/>
              <a:t>cells</a:t>
            </a:r>
            <a:r>
              <a:rPr lang="cs-CZ" altLang="cs-CZ" sz="2200" dirty="0" smtClean="0"/>
              <a:t>, </a:t>
            </a:r>
            <a:r>
              <a:rPr lang="cs-CZ" altLang="cs-CZ" sz="2200" dirty="0" err="1" smtClean="0"/>
              <a:t>lymphocytes</a:t>
            </a:r>
            <a:r>
              <a:rPr lang="cs-CZ" altLang="cs-CZ" sz="2200" dirty="0" smtClean="0"/>
              <a:t> → </a:t>
            </a:r>
            <a:r>
              <a:rPr lang="cs-CZ" altLang="cs-CZ" sz="2200" dirty="0" err="1" smtClean="0"/>
              <a:t>stimulation</a:t>
            </a:r>
            <a:r>
              <a:rPr lang="cs-CZ" altLang="cs-CZ" sz="2200" dirty="0" smtClean="0"/>
              <a:t> </a:t>
            </a:r>
            <a:r>
              <a:rPr lang="cs-CZ" altLang="cs-CZ" sz="2200" dirty="0" err="1" smtClean="0"/>
              <a:t>of</a:t>
            </a:r>
            <a:r>
              <a:rPr lang="cs-CZ" altLang="cs-CZ" sz="2200" dirty="0" smtClean="0"/>
              <a:t> monocyte </a:t>
            </a:r>
            <a:r>
              <a:rPr lang="cs-CZ" altLang="cs-CZ" sz="2200" dirty="0" err="1" smtClean="0"/>
              <a:t>differentiation</a:t>
            </a:r>
            <a:r>
              <a:rPr lang="cs-CZ" altLang="cs-CZ" sz="2200" dirty="0" smtClean="0"/>
              <a:t> </a:t>
            </a:r>
            <a:endParaRPr lang="cs-CZ" altLang="cs-CZ" sz="2200" dirty="0"/>
          </a:p>
          <a:p>
            <a:pPr eaLnBrk="1" hangingPunct="1">
              <a:lnSpc>
                <a:spcPct val="125000"/>
              </a:lnSpc>
            </a:pPr>
            <a:endParaRPr lang="cs-CZ" altLang="cs-CZ" sz="1200" dirty="0"/>
          </a:p>
          <a:p>
            <a:pPr eaLnBrk="1" hangingPunct="1">
              <a:lnSpc>
                <a:spcPct val="125000"/>
              </a:lnSpc>
            </a:pPr>
            <a:r>
              <a:rPr lang="cs-CZ" altLang="cs-CZ" sz="2200" b="1" dirty="0">
                <a:solidFill>
                  <a:srgbClr val="0000FF"/>
                </a:solidFill>
              </a:rPr>
              <a:t>M-CSF</a:t>
            </a:r>
            <a:r>
              <a:rPr lang="cs-CZ" altLang="cs-CZ" sz="2200" dirty="0"/>
              <a:t> </a:t>
            </a:r>
            <a:r>
              <a:rPr lang="cs-CZ" altLang="cs-CZ" sz="2200" dirty="0" smtClean="0"/>
              <a:t>(Monocyte </a:t>
            </a:r>
            <a:r>
              <a:rPr lang="cs-CZ" altLang="cs-CZ" sz="2200" dirty="0" err="1" smtClean="0"/>
              <a:t>Colony</a:t>
            </a:r>
            <a:r>
              <a:rPr lang="cs-CZ" altLang="cs-CZ" sz="2200" dirty="0" smtClean="0"/>
              <a:t> </a:t>
            </a:r>
            <a:r>
              <a:rPr lang="cs-CZ" altLang="cs-CZ" sz="2200" dirty="0" err="1" smtClean="0"/>
              <a:t>Stimulating</a:t>
            </a:r>
            <a:r>
              <a:rPr lang="cs-CZ" altLang="cs-CZ" sz="2200" dirty="0" smtClean="0"/>
              <a:t> </a:t>
            </a:r>
            <a:r>
              <a:rPr lang="cs-CZ" altLang="cs-CZ" sz="2200" dirty="0" err="1" smtClean="0"/>
              <a:t>Factor</a:t>
            </a:r>
            <a:r>
              <a:rPr lang="cs-CZ" altLang="cs-CZ" sz="2200" dirty="0" smtClean="0"/>
              <a:t>) – </a:t>
            </a:r>
            <a:r>
              <a:rPr lang="cs-CZ" altLang="cs-CZ" sz="2200" dirty="0" err="1" smtClean="0"/>
              <a:t>produced</a:t>
            </a:r>
            <a:r>
              <a:rPr lang="cs-CZ" altLang="cs-CZ" sz="2200" dirty="0" smtClean="0"/>
              <a:t> by </a:t>
            </a:r>
            <a:r>
              <a:rPr lang="cs-CZ" altLang="cs-CZ" sz="2200" dirty="0" err="1" smtClean="0"/>
              <a:t>stromal</a:t>
            </a:r>
            <a:r>
              <a:rPr lang="cs-CZ" altLang="cs-CZ" sz="2200" dirty="0" smtClean="0"/>
              <a:t> </a:t>
            </a:r>
            <a:r>
              <a:rPr lang="cs-CZ" altLang="cs-CZ" sz="2200" dirty="0" err="1" smtClean="0"/>
              <a:t>cells</a:t>
            </a:r>
            <a:r>
              <a:rPr lang="cs-CZ" altLang="cs-CZ" sz="2200" dirty="0" smtClean="0"/>
              <a:t>, </a:t>
            </a:r>
            <a:r>
              <a:rPr lang="cs-CZ" altLang="cs-CZ" sz="2200" dirty="0" err="1" smtClean="0"/>
              <a:t>lymohocytes</a:t>
            </a:r>
            <a:r>
              <a:rPr lang="cs-CZ" altLang="cs-CZ" sz="2200" dirty="0" smtClean="0"/>
              <a:t>, </a:t>
            </a:r>
            <a:r>
              <a:rPr lang="cs-CZ" altLang="cs-CZ" sz="2200" dirty="0" err="1" smtClean="0"/>
              <a:t>endothelial</a:t>
            </a:r>
            <a:r>
              <a:rPr lang="cs-CZ" altLang="cs-CZ" sz="2200" dirty="0" smtClean="0"/>
              <a:t> and </a:t>
            </a:r>
            <a:r>
              <a:rPr lang="cs-CZ" altLang="cs-CZ" sz="2200" dirty="0" err="1" smtClean="0"/>
              <a:t>epithelial</a:t>
            </a:r>
            <a:r>
              <a:rPr lang="cs-CZ" altLang="cs-CZ" sz="2200" dirty="0" smtClean="0"/>
              <a:t> </a:t>
            </a:r>
            <a:r>
              <a:rPr lang="cs-CZ" altLang="cs-CZ" sz="2200" dirty="0" err="1" smtClean="0"/>
              <a:t>cells</a:t>
            </a:r>
            <a:r>
              <a:rPr lang="cs-CZ" altLang="cs-CZ" sz="2200" dirty="0" smtClean="0"/>
              <a:t> → </a:t>
            </a:r>
            <a:r>
              <a:rPr lang="cs-CZ" altLang="cs-CZ" sz="2200" dirty="0" err="1" smtClean="0"/>
              <a:t>stimulation</a:t>
            </a:r>
            <a:r>
              <a:rPr lang="cs-CZ" altLang="cs-CZ" sz="2200" dirty="0" smtClean="0"/>
              <a:t> </a:t>
            </a:r>
            <a:r>
              <a:rPr lang="cs-CZ" altLang="cs-CZ" sz="2200" dirty="0" err="1" smtClean="0"/>
              <a:t>of</a:t>
            </a:r>
            <a:r>
              <a:rPr lang="cs-CZ" altLang="cs-CZ" sz="2200" dirty="0" smtClean="0"/>
              <a:t> </a:t>
            </a:r>
            <a:r>
              <a:rPr lang="cs-CZ" altLang="cs-CZ" sz="2200" dirty="0" err="1" smtClean="0"/>
              <a:t>monocytes</a:t>
            </a:r>
            <a:r>
              <a:rPr lang="cs-CZ" altLang="cs-CZ" sz="2200" dirty="0" smtClean="0"/>
              <a:t> </a:t>
            </a:r>
            <a:r>
              <a:rPr lang="cs-CZ" altLang="cs-CZ" sz="2200" dirty="0" err="1" smtClean="0"/>
              <a:t>differentiation</a:t>
            </a:r>
            <a:endParaRPr lang="cs-CZ" altLang="cs-CZ" sz="2200" dirty="0"/>
          </a:p>
          <a:p>
            <a:pPr eaLnBrk="1" hangingPunct="1">
              <a:lnSpc>
                <a:spcPct val="125000"/>
              </a:lnSpc>
            </a:pPr>
            <a:endParaRPr lang="cs-CZ" altLang="cs-CZ" sz="1200" dirty="0"/>
          </a:p>
          <a:p>
            <a:pPr eaLnBrk="1" hangingPunct="1">
              <a:lnSpc>
                <a:spcPct val="125000"/>
              </a:lnSpc>
            </a:pPr>
            <a:r>
              <a:rPr lang="cs-CZ" altLang="cs-CZ" sz="2200" b="1" dirty="0">
                <a:solidFill>
                  <a:srgbClr val="0000FF"/>
                </a:solidFill>
              </a:rPr>
              <a:t>IL-3</a:t>
            </a:r>
            <a:r>
              <a:rPr lang="cs-CZ" altLang="cs-CZ" sz="2200" dirty="0"/>
              <a:t> – </a:t>
            </a:r>
            <a:r>
              <a:rPr lang="cs-CZ" altLang="cs-CZ" sz="2200" dirty="0" err="1" smtClean="0"/>
              <a:t>produced</a:t>
            </a:r>
            <a:r>
              <a:rPr lang="cs-CZ" altLang="cs-CZ" sz="2200" dirty="0" smtClean="0"/>
              <a:t> by </a:t>
            </a:r>
            <a:r>
              <a:rPr lang="cs-CZ" altLang="cs-CZ" sz="2200" dirty="0" err="1" smtClean="0"/>
              <a:t>lymphocytes</a:t>
            </a:r>
            <a:r>
              <a:rPr lang="cs-CZ" altLang="cs-CZ" sz="2200" dirty="0" smtClean="0"/>
              <a:t> → monocyte (and </a:t>
            </a:r>
            <a:r>
              <a:rPr lang="cs-CZ" altLang="cs-CZ" sz="2200" dirty="0" err="1" smtClean="0"/>
              <a:t>other</a:t>
            </a:r>
            <a:r>
              <a:rPr lang="cs-CZ" altLang="cs-CZ" sz="2200" dirty="0" smtClean="0"/>
              <a:t> </a:t>
            </a:r>
            <a:r>
              <a:rPr lang="cs-CZ" altLang="cs-CZ" sz="2200" dirty="0" err="1" smtClean="0"/>
              <a:t>cells</a:t>
            </a:r>
            <a:r>
              <a:rPr lang="cs-CZ" altLang="cs-CZ" sz="2200" dirty="0" smtClean="0"/>
              <a:t>) </a:t>
            </a:r>
            <a:r>
              <a:rPr lang="cs-CZ" altLang="cs-CZ" sz="2200" dirty="0" err="1" smtClean="0"/>
              <a:t>differentiation</a:t>
            </a:r>
            <a:r>
              <a:rPr lang="cs-CZ" altLang="cs-CZ" sz="2200" dirty="0" smtClean="0"/>
              <a:t> </a:t>
            </a:r>
            <a:endParaRPr lang="cs-CZ" altLang="cs-CZ" sz="2200" dirty="0"/>
          </a:p>
        </p:txBody>
      </p:sp>
    </p:spTree>
    <p:extLst>
      <p:ext uri="{BB962C8B-B14F-4D97-AF65-F5344CB8AC3E}">
        <p14:creationId xmlns:p14="http://schemas.microsoft.com/office/powerpoint/2010/main" val="782897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z="3600" b="1" dirty="0" err="1" smtClean="0">
                <a:solidFill>
                  <a:srgbClr val="CC0099"/>
                </a:solidFill>
              </a:rPr>
              <a:t>Macrophage</a:t>
            </a:r>
            <a:r>
              <a:rPr lang="cs-CZ" altLang="cs-CZ" sz="3600" b="1" dirty="0" smtClean="0">
                <a:solidFill>
                  <a:srgbClr val="CC0099"/>
                </a:solidFill>
              </a:rPr>
              <a:t> </a:t>
            </a:r>
            <a:r>
              <a:rPr lang="cs-CZ" altLang="cs-CZ" sz="3600" b="1" dirty="0" err="1" smtClean="0">
                <a:solidFill>
                  <a:srgbClr val="CC0099"/>
                </a:solidFill>
              </a:rPr>
              <a:t>surface</a:t>
            </a:r>
            <a:r>
              <a:rPr lang="cs-CZ" altLang="cs-CZ" sz="3600" b="1" dirty="0" smtClean="0">
                <a:solidFill>
                  <a:srgbClr val="CC0099"/>
                </a:solidFill>
              </a:rPr>
              <a:t> </a:t>
            </a:r>
            <a:r>
              <a:rPr lang="cs-CZ" altLang="cs-CZ" sz="3600" b="1" dirty="0" err="1" smtClean="0">
                <a:solidFill>
                  <a:srgbClr val="CC0099"/>
                </a:solidFill>
              </a:rPr>
              <a:t>markers</a:t>
            </a:r>
            <a:endParaRPr lang="cs-CZ" altLang="cs-CZ" sz="3600" b="1" dirty="0">
              <a:solidFill>
                <a:srgbClr val="CC0099"/>
              </a:solidFill>
            </a:endParaRPr>
          </a:p>
        </p:txBody>
      </p:sp>
      <p:sp>
        <p:nvSpPr>
          <p:cNvPr id="13315" name="Rectangle 3"/>
          <p:cNvSpPr>
            <a:spLocks noGrp="1" noChangeArrowheads="1"/>
          </p:cNvSpPr>
          <p:nvPr>
            <p:ph idx="1"/>
          </p:nvPr>
        </p:nvSpPr>
        <p:spPr>
          <a:xfrm>
            <a:off x="1492898" y="1628776"/>
            <a:ext cx="9302620" cy="4525963"/>
          </a:xfrm>
        </p:spPr>
        <p:txBody>
          <a:bodyPr/>
          <a:lstStyle/>
          <a:p>
            <a:pPr eaLnBrk="1" hangingPunct="1"/>
            <a:r>
              <a:rPr lang="cs-CZ" altLang="cs-CZ" sz="2800" dirty="0">
                <a:solidFill>
                  <a:srgbClr val="0000FF"/>
                </a:solidFill>
              </a:rPr>
              <a:t>MHC </a:t>
            </a:r>
            <a:r>
              <a:rPr lang="cs-CZ" altLang="cs-CZ" sz="2800" dirty="0" err="1" smtClean="0">
                <a:solidFill>
                  <a:srgbClr val="0000FF"/>
                </a:solidFill>
              </a:rPr>
              <a:t>class</a:t>
            </a:r>
            <a:r>
              <a:rPr lang="cs-CZ" altLang="cs-CZ" sz="2800" dirty="0" smtClean="0">
                <a:solidFill>
                  <a:srgbClr val="0000FF"/>
                </a:solidFill>
              </a:rPr>
              <a:t> I </a:t>
            </a:r>
            <a:r>
              <a:rPr lang="cs-CZ" altLang="cs-CZ" sz="2800" dirty="0" smtClean="0"/>
              <a:t>and</a:t>
            </a:r>
            <a:r>
              <a:rPr lang="cs-CZ" altLang="cs-CZ" sz="2800" dirty="0" smtClean="0">
                <a:solidFill>
                  <a:srgbClr val="0000FF"/>
                </a:solidFill>
              </a:rPr>
              <a:t> II </a:t>
            </a:r>
            <a:r>
              <a:rPr lang="cs-CZ" altLang="cs-CZ" sz="2800" dirty="0" err="1" smtClean="0">
                <a:solidFill>
                  <a:srgbClr val="0000FF"/>
                </a:solidFill>
              </a:rPr>
              <a:t>gp</a:t>
            </a:r>
            <a:r>
              <a:rPr lang="cs-CZ" altLang="cs-CZ" sz="2800" dirty="0" smtClean="0">
                <a:solidFill>
                  <a:srgbClr val="0000FF"/>
                </a:solidFill>
              </a:rPr>
              <a:t>.</a:t>
            </a:r>
          </a:p>
          <a:p>
            <a:pPr eaLnBrk="1" hangingPunct="1"/>
            <a:endParaRPr lang="cs-CZ" altLang="cs-CZ" sz="1200" dirty="0" smtClean="0">
              <a:solidFill>
                <a:srgbClr val="0000FF"/>
              </a:solidFill>
            </a:endParaRPr>
          </a:p>
          <a:p>
            <a:pPr eaLnBrk="1" hangingPunct="1"/>
            <a:r>
              <a:rPr lang="cs-CZ" altLang="cs-CZ" sz="2800" dirty="0" smtClean="0">
                <a:solidFill>
                  <a:srgbClr val="0000FF"/>
                </a:solidFill>
              </a:rPr>
              <a:t>CD35</a:t>
            </a:r>
            <a:r>
              <a:rPr lang="cs-CZ" altLang="cs-CZ" sz="2800" dirty="0" smtClean="0"/>
              <a:t> </a:t>
            </a:r>
            <a:r>
              <a:rPr lang="cs-CZ" altLang="cs-CZ" sz="2800" dirty="0"/>
              <a:t>- </a:t>
            </a:r>
            <a:r>
              <a:rPr lang="cs-CZ" altLang="cs-CZ" sz="2800" b="1" dirty="0" smtClean="0"/>
              <a:t>CR1 receptor </a:t>
            </a:r>
            <a:r>
              <a:rPr lang="cs-CZ" altLang="cs-CZ" sz="2800" dirty="0" err="1" smtClean="0"/>
              <a:t>for</a:t>
            </a:r>
            <a:r>
              <a:rPr lang="cs-CZ" altLang="cs-CZ" sz="2800" dirty="0" smtClean="0"/>
              <a:t> </a:t>
            </a:r>
            <a:r>
              <a:rPr lang="cs-CZ" altLang="cs-CZ" sz="2800" b="1" dirty="0"/>
              <a:t>C3b </a:t>
            </a:r>
            <a:r>
              <a:rPr lang="cs-CZ" altLang="cs-CZ" sz="2800" dirty="0" smtClean="0"/>
              <a:t>fragment </a:t>
            </a:r>
            <a:r>
              <a:rPr lang="cs-CZ" altLang="cs-CZ" sz="2800" dirty="0" err="1" smtClean="0"/>
              <a:t>of</a:t>
            </a:r>
            <a:r>
              <a:rPr lang="cs-CZ" altLang="cs-CZ" sz="2800" dirty="0" smtClean="0"/>
              <a:t> </a:t>
            </a:r>
            <a:r>
              <a:rPr lang="cs-CZ" altLang="cs-CZ" sz="2800" dirty="0" err="1" smtClean="0"/>
              <a:t>complement</a:t>
            </a:r>
            <a:r>
              <a:rPr lang="cs-CZ" altLang="cs-CZ" sz="2800" dirty="0" smtClean="0"/>
              <a:t> </a:t>
            </a:r>
            <a:r>
              <a:rPr lang="cs-CZ" altLang="cs-CZ" sz="2800" dirty="0" err="1" smtClean="0"/>
              <a:t>system</a:t>
            </a:r>
            <a:r>
              <a:rPr lang="cs-CZ" altLang="cs-CZ" sz="2800" dirty="0" smtClean="0"/>
              <a:t> </a:t>
            </a:r>
            <a:endParaRPr lang="cs-CZ" altLang="cs-CZ" sz="2800" dirty="0"/>
          </a:p>
          <a:p>
            <a:pPr eaLnBrk="1" hangingPunct="1"/>
            <a:endParaRPr lang="cs-CZ" altLang="cs-CZ" sz="1000" dirty="0"/>
          </a:p>
          <a:p>
            <a:pPr eaLnBrk="1" hangingPunct="1"/>
            <a:r>
              <a:rPr lang="cs-CZ" altLang="cs-CZ" sz="2800" dirty="0" err="1">
                <a:solidFill>
                  <a:srgbClr val="0000FF"/>
                </a:solidFill>
              </a:rPr>
              <a:t>Fc</a:t>
            </a:r>
            <a:r>
              <a:rPr lang="cs-CZ" altLang="cs-CZ" sz="2800" dirty="0">
                <a:solidFill>
                  <a:srgbClr val="0000FF"/>
                </a:solidFill>
              </a:rPr>
              <a:t> receptor</a:t>
            </a:r>
            <a:r>
              <a:rPr lang="cs-CZ" altLang="cs-CZ" sz="2800" dirty="0"/>
              <a:t> </a:t>
            </a:r>
            <a:r>
              <a:rPr lang="cs-CZ" altLang="cs-CZ" sz="2800" dirty="0" err="1" smtClean="0"/>
              <a:t>for</a:t>
            </a:r>
            <a:r>
              <a:rPr lang="cs-CZ" altLang="cs-CZ" sz="2800" dirty="0" smtClean="0"/>
              <a:t> </a:t>
            </a:r>
            <a:r>
              <a:rPr lang="cs-CZ" altLang="cs-CZ" sz="2800" dirty="0" err="1"/>
              <a:t>IgG</a:t>
            </a:r>
            <a:endParaRPr lang="cs-CZ" altLang="cs-CZ" sz="2800" dirty="0"/>
          </a:p>
          <a:p>
            <a:pPr eaLnBrk="1" hangingPunct="1"/>
            <a:endParaRPr lang="cs-CZ" altLang="cs-CZ" sz="1000" dirty="0"/>
          </a:p>
          <a:p>
            <a:pPr eaLnBrk="1" hangingPunct="1"/>
            <a:r>
              <a:rPr lang="cs-CZ" altLang="cs-CZ" sz="2800" dirty="0" smtClean="0">
                <a:solidFill>
                  <a:srgbClr val="0000FF"/>
                </a:solidFill>
              </a:rPr>
              <a:t>CD14</a:t>
            </a:r>
            <a:r>
              <a:rPr lang="cs-CZ" altLang="cs-CZ" sz="2800" dirty="0" smtClean="0"/>
              <a:t> </a:t>
            </a:r>
            <a:r>
              <a:rPr lang="cs-CZ" altLang="cs-CZ" sz="2800" dirty="0"/>
              <a:t>– receptor </a:t>
            </a:r>
            <a:r>
              <a:rPr lang="cs-CZ" altLang="cs-CZ" sz="2800" dirty="0" err="1" smtClean="0"/>
              <a:t>binding</a:t>
            </a:r>
            <a:r>
              <a:rPr lang="cs-CZ" altLang="cs-CZ" sz="2800" dirty="0" smtClean="0"/>
              <a:t> </a:t>
            </a:r>
            <a:r>
              <a:rPr lang="cs-CZ" altLang="cs-CZ" sz="2800" dirty="0" err="1" smtClean="0"/>
              <a:t>bacterial</a:t>
            </a:r>
            <a:r>
              <a:rPr lang="cs-CZ" altLang="cs-CZ" sz="2800" dirty="0" smtClean="0"/>
              <a:t> </a:t>
            </a:r>
            <a:r>
              <a:rPr lang="cs-CZ" altLang="cs-CZ" sz="2800" dirty="0" err="1" smtClean="0"/>
              <a:t>lipopolysaccharides</a:t>
            </a:r>
            <a:endParaRPr lang="cs-CZ" altLang="cs-CZ" sz="2800" dirty="0"/>
          </a:p>
          <a:p>
            <a:pPr eaLnBrk="1" hangingPunct="1"/>
            <a:endParaRPr lang="cs-CZ" altLang="cs-CZ" sz="1000" dirty="0"/>
          </a:p>
          <a:p>
            <a:pPr eaLnBrk="1" hangingPunct="1"/>
            <a:r>
              <a:rPr lang="cs-CZ" altLang="cs-CZ" sz="2800" dirty="0" err="1" smtClean="0"/>
              <a:t>Receptors</a:t>
            </a:r>
            <a:r>
              <a:rPr lang="cs-CZ" altLang="cs-CZ" sz="2800" dirty="0" smtClean="0"/>
              <a:t> </a:t>
            </a:r>
            <a:r>
              <a:rPr lang="cs-CZ" altLang="cs-CZ" sz="2800" dirty="0" err="1" smtClean="0"/>
              <a:t>recognizing</a:t>
            </a:r>
            <a:r>
              <a:rPr lang="cs-CZ" altLang="cs-CZ" sz="2800" dirty="0" smtClean="0"/>
              <a:t> </a:t>
            </a:r>
            <a:r>
              <a:rPr lang="cs-CZ" altLang="cs-CZ" sz="2800" dirty="0" err="1" smtClean="0"/>
              <a:t>apoptotic</a:t>
            </a:r>
            <a:r>
              <a:rPr lang="cs-CZ" altLang="cs-CZ" sz="2800" dirty="0" smtClean="0"/>
              <a:t> </a:t>
            </a:r>
            <a:r>
              <a:rPr lang="cs-CZ" altLang="cs-CZ" sz="2800" dirty="0" err="1" smtClean="0"/>
              <a:t>cells</a:t>
            </a:r>
            <a:endParaRPr lang="cs-CZ" altLang="cs-CZ" sz="2800" dirty="0"/>
          </a:p>
          <a:p>
            <a:pPr eaLnBrk="1" hangingPunct="1"/>
            <a:endParaRPr lang="cs-CZ" altLang="cs-CZ" dirty="0" smtClean="0"/>
          </a:p>
        </p:txBody>
      </p:sp>
    </p:spTree>
    <p:extLst>
      <p:ext uri="{BB962C8B-B14F-4D97-AF65-F5344CB8AC3E}">
        <p14:creationId xmlns:p14="http://schemas.microsoft.com/office/powerpoint/2010/main" val="2693082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dirty="0" smtClean="0"/>
              <a:t> </a:t>
            </a:r>
            <a:r>
              <a:rPr lang="cs-CZ" altLang="cs-CZ" sz="3600" b="1" dirty="0" err="1" smtClean="0">
                <a:solidFill>
                  <a:srgbClr val="CC0099"/>
                </a:solidFill>
              </a:rPr>
              <a:t>Macrophages</a:t>
            </a:r>
            <a:r>
              <a:rPr lang="cs-CZ" altLang="cs-CZ" sz="3600" b="1" dirty="0" smtClean="0">
                <a:solidFill>
                  <a:srgbClr val="CC0099"/>
                </a:solidFill>
              </a:rPr>
              <a:t> - </a:t>
            </a:r>
            <a:r>
              <a:rPr lang="cs-CZ" altLang="cs-CZ" sz="3600" b="1" dirty="0" err="1" smtClean="0">
                <a:solidFill>
                  <a:srgbClr val="CC0099"/>
                </a:solidFill>
              </a:rPr>
              <a:t>function</a:t>
            </a:r>
            <a:endParaRPr lang="cs-CZ" altLang="cs-CZ" sz="3600" b="1" dirty="0">
              <a:solidFill>
                <a:srgbClr val="CC0099"/>
              </a:solidFill>
            </a:endParaRPr>
          </a:p>
        </p:txBody>
      </p:sp>
      <p:sp>
        <p:nvSpPr>
          <p:cNvPr id="12291" name="Rectangle 3"/>
          <p:cNvSpPr>
            <a:spLocks noGrp="1" noChangeArrowheads="1"/>
          </p:cNvSpPr>
          <p:nvPr>
            <p:ph idx="1"/>
          </p:nvPr>
        </p:nvSpPr>
        <p:spPr>
          <a:xfrm>
            <a:off x="1334278" y="1600201"/>
            <a:ext cx="9333722" cy="4525963"/>
          </a:xfrm>
        </p:spPr>
        <p:txBody>
          <a:bodyPr/>
          <a:lstStyle/>
          <a:p>
            <a:pPr eaLnBrk="1" hangingPunct="1">
              <a:lnSpc>
                <a:spcPct val="90000"/>
              </a:lnSpc>
            </a:pPr>
            <a:r>
              <a:rPr lang="cs-CZ" altLang="cs-CZ" sz="2800" dirty="0" err="1" smtClean="0">
                <a:solidFill>
                  <a:srgbClr val="0000FF"/>
                </a:solidFill>
              </a:rPr>
              <a:t>Proffesional</a:t>
            </a:r>
            <a:r>
              <a:rPr lang="cs-CZ" altLang="cs-CZ" sz="2800" dirty="0" smtClean="0">
                <a:solidFill>
                  <a:srgbClr val="0000FF"/>
                </a:solidFill>
              </a:rPr>
              <a:t> antigen </a:t>
            </a:r>
            <a:r>
              <a:rPr lang="cs-CZ" altLang="cs-CZ" sz="2800" dirty="0" err="1" smtClean="0">
                <a:solidFill>
                  <a:srgbClr val="0000FF"/>
                </a:solidFill>
              </a:rPr>
              <a:t>presenting</a:t>
            </a:r>
            <a:r>
              <a:rPr lang="cs-CZ" altLang="cs-CZ" sz="2800" dirty="0" smtClean="0">
                <a:solidFill>
                  <a:srgbClr val="0000FF"/>
                </a:solidFill>
              </a:rPr>
              <a:t> </a:t>
            </a:r>
            <a:r>
              <a:rPr lang="cs-CZ" altLang="cs-CZ" sz="2800" dirty="0" err="1" smtClean="0">
                <a:solidFill>
                  <a:srgbClr val="0000FF"/>
                </a:solidFill>
              </a:rPr>
              <a:t>cells</a:t>
            </a:r>
            <a:r>
              <a:rPr lang="cs-CZ" altLang="cs-CZ" sz="2800" dirty="0" smtClean="0">
                <a:solidFill>
                  <a:srgbClr val="0000FF"/>
                </a:solidFill>
              </a:rPr>
              <a:t> </a:t>
            </a:r>
            <a:r>
              <a:rPr lang="cs-CZ" altLang="cs-CZ" sz="2800" dirty="0" smtClean="0"/>
              <a:t>(APC) – </a:t>
            </a:r>
            <a:r>
              <a:rPr lang="cs-CZ" altLang="cs-CZ" sz="2800" dirty="0" err="1" smtClean="0"/>
              <a:t>presentation</a:t>
            </a:r>
            <a:r>
              <a:rPr lang="cs-CZ" altLang="cs-CZ" sz="2800" dirty="0" smtClean="0"/>
              <a:t> </a:t>
            </a:r>
            <a:r>
              <a:rPr lang="cs-CZ" altLang="cs-CZ" sz="2800" dirty="0" err="1" smtClean="0"/>
              <a:t>of</a:t>
            </a:r>
            <a:r>
              <a:rPr lang="cs-CZ" altLang="cs-CZ" sz="2800" dirty="0" smtClean="0"/>
              <a:t> </a:t>
            </a:r>
            <a:r>
              <a:rPr lang="cs-CZ" altLang="cs-CZ" sz="2800" dirty="0" err="1"/>
              <a:t>Ag</a:t>
            </a:r>
            <a:r>
              <a:rPr lang="cs-CZ" altLang="cs-CZ" sz="2800" dirty="0"/>
              <a:t> </a:t>
            </a:r>
            <a:r>
              <a:rPr lang="cs-CZ" altLang="cs-CZ" sz="2800" dirty="0" err="1" smtClean="0"/>
              <a:t>at</a:t>
            </a:r>
            <a:r>
              <a:rPr lang="cs-CZ" altLang="cs-CZ" sz="2800" dirty="0" smtClean="0"/>
              <a:t> </a:t>
            </a:r>
            <a:r>
              <a:rPr lang="cs-CZ" altLang="cs-CZ" sz="2800" dirty="0" err="1" smtClean="0"/>
              <a:t>an</a:t>
            </a:r>
            <a:r>
              <a:rPr lang="cs-CZ" altLang="cs-CZ" sz="2800" dirty="0" smtClean="0"/>
              <a:t> early </a:t>
            </a:r>
            <a:r>
              <a:rPr lang="cs-CZ" altLang="cs-CZ" sz="2800" dirty="0" err="1" smtClean="0"/>
              <a:t>stage</a:t>
            </a:r>
            <a:r>
              <a:rPr lang="cs-CZ" altLang="cs-CZ" sz="2800" dirty="0" smtClean="0"/>
              <a:t> </a:t>
            </a:r>
            <a:r>
              <a:rPr lang="cs-CZ" altLang="cs-CZ" sz="2800" dirty="0" err="1" smtClean="0"/>
              <a:t>of</a:t>
            </a:r>
            <a:r>
              <a:rPr lang="cs-CZ" altLang="cs-CZ" sz="2800" dirty="0" smtClean="0"/>
              <a:t> </a:t>
            </a:r>
            <a:r>
              <a:rPr lang="cs-CZ" altLang="cs-CZ" sz="2800" dirty="0" err="1" smtClean="0"/>
              <a:t>the</a:t>
            </a:r>
            <a:r>
              <a:rPr lang="cs-CZ" altLang="cs-CZ" sz="2800" dirty="0" smtClean="0"/>
              <a:t> </a:t>
            </a:r>
            <a:r>
              <a:rPr lang="cs-CZ" altLang="cs-CZ" sz="2800" dirty="0" err="1" smtClean="0"/>
              <a:t>specific</a:t>
            </a:r>
            <a:r>
              <a:rPr lang="cs-CZ" altLang="cs-CZ" sz="2800" dirty="0" smtClean="0"/>
              <a:t> </a:t>
            </a:r>
            <a:r>
              <a:rPr lang="cs-CZ" altLang="cs-CZ" sz="2800" dirty="0" err="1" smtClean="0"/>
              <a:t>immune</a:t>
            </a:r>
            <a:r>
              <a:rPr lang="cs-CZ" altLang="cs-CZ" sz="2800" dirty="0" smtClean="0"/>
              <a:t> response</a:t>
            </a:r>
            <a:endParaRPr lang="cs-CZ" altLang="cs-CZ" sz="2800" dirty="0"/>
          </a:p>
          <a:p>
            <a:pPr eaLnBrk="1" hangingPunct="1">
              <a:lnSpc>
                <a:spcPct val="90000"/>
              </a:lnSpc>
            </a:pPr>
            <a:endParaRPr lang="cs-CZ" altLang="cs-CZ" sz="1000" dirty="0"/>
          </a:p>
          <a:p>
            <a:pPr eaLnBrk="1" hangingPunct="1">
              <a:lnSpc>
                <a:spcPct val="90000"/>
              </a:lnSpc>
            </a:pPr>
            <a:r>
              <a:rPr lang="cs-CZ" altLang="cs-CZ" sz="2800" dirty="0" err="1" smtClean="0">
                <a:solidFill>
                  <a:srgbClr val="0000FF"/>
                </a:solidFill>
              </a:rPr>
              <a:t>Phagocytes</a:t>
            </a:r>
            <a:r>
              <a:rPr lang="cs-CZ" altLang="cs-CZ" sz="2800" dirty="0" smtClean="0"/>
              <a:t> – </a:t>
            </a:r>
            <a:r>
              <a:rPr lang="cs-CZ" altLang="cs-CZ" sz="2800" dirty="0" err="1" smtClean="0"/>
              <a:t>uptake</a:t>
            </a:r>
            <a:r>
              <a:rPr lang="cs-CZ" altLang="cs-CZ" sz="2800" dirty="0" smtClean="0"/>
              <a:t> </a:t>
            </a:r>
            <a:r>
              <a:rPr lang="cs-CZ" altLang="cs-CZ" sz="2800" dirty="0" err="1" smtClean="0"/>
              <a:t>of</a:t>
            </a:r>
            <a:r>
              <a:rPr lang="cs-CZ" altLang="cs-CZ" sz="2800" dirty="0" smtClean="0"/>
              <a:t> </a:t>
            </a:r>
            <a:r>
              <a:rPr lang="cs-CZ" altLang="cs-CZ" sz="2800" dirty="0" err="1" smtClean="0"/>
              <a:t>microbes</a:t>
            </a:r>
            <a:r>
              <a:rPr lang="cs-CZ" altLang="cs-CZ" sz="2800" dirty="0" smtClean="0"/>
              <a:t> and </a:t>
            </a:r>
            <a:r>
              <a:rPr lang="cs-CZ" altLang="cs-CZ" sz="2800" dirty="0" err="1" smtClean="0"/>
              <a:t>old</a:t>
            </a:r>
            <a:r>
              <a:rPr lang="cs-CZ" altLang="cs-CZ" sz="2800" dirty="0" smtClean="0"/>
              <a:t> </a:t>
            </a:r>
            <a:r>
              <a:rPr lang="cs-CZ" altLang="cs-CZ" sz="2800" dirty="0" err="1" smtClean="0"/>
              <a:t>or</a:t>
            </a:r>
            <a:r>
              <a:rPr lang="cs-CZ" altLang="cs-CZ" sz="2800" dirty="0" smtClean="0"/>
              <a:t> </a:t>
            </a:r>
            <a:r>
              <a:rPr lang="cs-CZ" altLang="cs-CZ" sz="2800" dirty="0" err="1" smtClean="0"/>
              <a:t>damaged</a:t>
            </a:r>
            <a:r>
              <a:rPr lang="cs-CZ" altLang="cs-CZ" sz="2800" dirty="0" smtClean="0"/>
              <a:t> </a:t>
            </a:r>
            <a:r>
              <a:rPr lang="cs-CZ" altLang="cs-CZ" sz="2800" dirty="0" err="1" smtClean="0"/>
              <a:t>own</a:t>
            </a:r>
            <a:r>
              <a:rPr lang="cs-CZ" altLang="cs-CZ" sz="2800" dirty="0" smtClean="0"/>
              <a:t> </a:t>
            </a:r>
            <a:r>
              <a:rPr lang="cs-CZ" altLang="cs-CZ" sz="2800" dirty="0" err="1" smtClean="0"/>
              <a:t>cells</a:t>
            </a:r>
            <a:endParaRPr lang="cs-CZ" altLang="cs-CZ" sz="2800" dirty="0"/>
          </a:p>
          <a:p>
            <a:pPr eaLnBrk="1" hangingPunct="1">
              <a:lnSpc>
                <a:spcPct val="90000"/>
              </a:lnSpc>
            </a:pPr>
            <a:endParaRPr lang="cs-CZ" altLang="cs-CZ" sz="1000" dirty="0"/>
          </a:p>
          <a:p>
            <a:pPr eaLnBrk="1" hangingPunct="1">
              <a:lnSpc>
                <a:spcPct val="90000"/>
              </a:lnSpc>
            </a:pPr>
            <a:r>
              <a:rPr lang="cs-CZ" altLang="cs-CZ" sz="2800" dirty="0" err="1" smtClean="0"/>
              <a:t>Completely</a:t>
            </a:r>
            <a:r>
              <a:rPr lang="cs-CZ" altLang="cs-CZ" sz="2800" dirty="0" smtClean="0"/>
              <a:t> </a:t>
            </a:r>
            <a:r>
              <a:rPr lang="cs-CZ" altLang="cs-CZ" sz="2800" dirty="0" err="1" smtClean="0"/>
              <a:t>functional</a:t>
            </a:r>
            <a:r>
              <a:rPr lang="cs-CZ" altLang="cs-CZ" sz="2800" dirty="0" smtClean="0"/>
              <a:t> </a:t>
            </a:r>
            <a:r>
              <a:rPr lang="cs-CZ" altLang="cs-CZ" sz="2800" dirty="0" err="1" smtClean="0"/>
              <a:t>when</a:t>
            </a:r>
            <a:r>
              <a:rPr lang="cs-CZ" altLang="cs-CZ" sz="2800" dirty="0" smtClean="0"/>
              <a:t> </a:t>
            </a:r>
            <a:r>
              <a:rPr lang="cs-CZ" altLang="cs-CZ" sz="2800" dirty="0" err="1" smtClean="0"/>
              <a:t>activated</a:t>
            </a:r>
            <a:r>
              <a:rPr lang="cs-CZ" altLang="cs-CZ" sz="2800" dirty="0" smtClean="0"/>
              <a:t> by </a:t>
            </a:r>
            <a:r>
              <a:rPr lang="cs-CZ" altLang="cs-CZ" sz="2800" dirty="0" err="1" smtClean="0"/>
              <a:t>cytokines</a:t>
            </a:r>
            <a:r>
              <a:rPr lang="cs-CZ" altLang="cs-CZ" sz="2800" dirty="0" smtClean="0"/>
              <a:t>  </a:t>
            </a:r>
            <a:r>
              <a:rPr lang="cs-CZ" altLang="cs-CZ" sz="2800" dirty="0" err="1" smtClean="0"/>
              <a:t>produced</a:t>
            </a:r>
            <a:r>
              <a:rPr lang="cs-CZ" altLang="cs-CZ" sz="2800" dirty="0" smtClean="0"/>
              <a:t> by T </a:t>
            </a:r>
            <a:r>
              <a:rPr lang="cs-CZ" altLang="cs-CZ" sz="2800" dirty="0" err="1" smtClean="0"/>
              <a:t>cells</a:t>
            </a:r>
            <a:r>
              <a:rPr lang="cs-CZ" altLang="cs-CZ" sz="2800" dirty="0" smtClean="0"/>
              <a:t> </a:t>
            </a:r>
            <a:r>
              <a:rPr lang="cs-CZ" altLang="cs-CZ" sz="2800" dirty="0"/>
              <a:t>(IFN-</a:t>
            </a:r>
            <a:r>
              <a:rPr lang="cs-CZ" altLang="cs-CZ" sz="2800" dirty="0">
                <a:latin typeface="Symbol" panose="05050102010706020507" pitchFamily="18" charset="2"/>
              </a:rPr>
              <a:t>g</a:t>
            </a:r>
            <a:r>
              <a:rPr lang="cs-CZ" altLang="cs-CZ" sz="2800" dirty="0" smtClean="0"/>
              <a:t>)</a:t>
            </a:r>
          </a:p>
          <a:p>
            <a:pPr eaLnBrk="1" hangingPunct="1">
              <a:lnSpc>
                <a:spcPct val="90000"/>
              </a:lnSpc>
            </a:pPr>
            <a:endParaRPr lang="cs-CZ" altLang="cs-CZ" sz="1200" dirty="0" smtClean="0"/>
          </a:p>
          <a:p>
            <a:pPr eaLnBrk="1" hangingPunct="1">
              <a:lnSpc>
                <a:spcPct val="90000"/>
              </a:lnSpc>
            </a:pPr>
            <a:r>
              <a:rPr lang="cs-CZ" altLang="cs-CZ" sz="2800" dirty="0" err="1" smtClean="0">
                <a:solidFill>
                  <a:srgbClr val="0000FF"/>
                </a:solidFill>
              </a:rPr>
              <a:t>Production</a:t>
            </a:r>
            <a:r>
              <a:rPr lang="cs-CZ" altLang="cs-CZ" sz="2800" dirty="0" smtClean="0"/>
              <a:t> </a:t>
            </a:r>
            <a:r>
              <a:rPr lang="cs-CZ" altLang="cs-CZ" sz="2800" dirty="0" err="1" smtClean="0"/>
              <a:t>of</a:t>
            </a:r>
            <a:r>
              <a:rPr lang="cs-CZ" altLang="cs-CZ" sz="2800" dirty="0" smtClean="0"/>
              <a:t> </a:t>
            </a:r>
            <a:r>
              <a:rPr lang="cs-CZ" altLang="cs-CZ" sz="2800" dirty="0" err="1" smtClean="0"/>
              <a:t>cytokines</a:t>
            </a:r>
            <a:r>
              <a:rPr lang="cs-CZ" altLang="cs-CZ" sz="2800" dirty="0" smtClean="0"/>
              <a:t>, </a:t>
            </a:r>
            <a:r>
              <a:rPr lang="cs-CZ" altLang="cs-CZ" sz="2800" dirty="0" err="1" smtClean="0"/>
              <a:t>enzymes</a:t>
            </a:r>
            <a:r>
              <a:rPr lang="cs-CZ" altLang="cs-CZ" sz="2800" dirty="0" smtClean="0"/>
              <a:t>, </a:t>
            </a:r>
            <a:r>
              <a:rPr lang="cs-CZ" altLang="cs-CZ" sz="2800" dirty="0" err="1" smtClean="0"/>
              <a:t>complement</a:t>
            </a:r>
            <a:r>
              <a:rPr lang="cs-CZ" altLang="cs-CZ" sz="2800" dirty="0" smtClean="0"/>
              <a:t> </a:t>
            </a:r>
            <a:r>
              <a:rPr lang="cs-CZ" altLang="cs-CZ" sz="2800" dirty="0" err="1" smtClean="0"/>
              <a:t>system</a:t>
            </a:r>
            <a:r>
              <a:rPr lang="cs-CZ" altLang="cs-CZ" sz="2800" dirty="0" smtClean="0"/>
              <a:t> </a:t>
            </a:r>
            <a:r>
              <a:rPr lang="cs-CZ" altLang="cs-CZ" sz="2800" dirty="0" err="1" smtClean="0"/>
              <a:t>components</a:t>
            </a:r>
            <a:r>
              <a:rPr lang="cs-CZ" altLang="cs-CZ" sz="2800" dirty="0" smtClean="0"/>
              <a:t>, </a:t>
            </a:r>
            <a:r>
              <a:rPr lang="cs-CZ" altLang="cs-CZ" sz="2800" dirty="0" err="1" smtClean="0"/>
              <a:t>microbicidal</a:t>
            </a:r>
            <a:r>
              <a:rPr lang="cs-CZ" altLang="cs-CZ" sz="2800" dirty="0" smtClean="0"/>
              <a:t>,  </a:t>
            </a:r>
            <a:r>
              <a:rPr lang="cs-CZ" altLang="cs-CZ" sz="2800" dirty="0" err="1" smtClean="0"/>
              <a:t>cytotoxic</a:t>
            </a:r>
            <a:r>
              <a:rPr lang="cs-CZ" altLang="cs-CZ" sz="2800" dirty="0" smtClean="0"/>
              <a:t> and </a:t>
            </a:r>
            <a:r>
              <a:rPr lang="cs-CZ" altLang="cs-CZ" sz="2800" dirty="0" err="1" smtClean="0"/>
              <a:t>tumoricidal</a:t>
            </a:r>
            <a:r>
              <a:rPr lang="cs-CZ" altLang="cs-CZ" sz="2800" dirty="0" smtClean="0"/>
              <a:t> </a:t>
            </a:r>
            <a:r>
              <a:rPr lang="cs-CZ" altLang="cs-CZ" sz="2800" dirty="0" err="1" smtClean="0"/>
              <a:t>substances</a:t>
            </a:r>
            <a:r>
              <a:rPr lang="cs-CZ" altLang="cs-CZ" sz="2800" dirty="0" smtClean="0"/>
              <a:t>, </a:t>
            </a:r>
            <a:r>
              <a:rPr lang="cs-CZ" altLang="cs-CZ" sz="2800" dirty="0" err="1" smtClean="0"/>
              <a:t>bioactive</a:t>
            </a:r>
            <a:r>
              <a:rPr lang="cs-CZ" altLang="cs-CZ" sz="2800" dirty="0" smtClean="0"/>
              <a:t> </a:t>
            </a:r>
            <a:r>
              <a:rPr lang="cs-CZ" altLang="cs-CZ" sz="2800" dirty="0" err="1" smtClean="0"/>
              <a:t>lipids</a:t>
            </a:r>
            <a:r>
              <a:rPr lang="cs-CZ" altLang="cs-CZ" sz="2800" dirty="0" smtClean="0"/>
              <a:t> </a:t>
            </a:r>
            <a:r>
              <a:rPr lang="cs-CZ" altLang="cs-CZ" sz="2800" dirty="0"/>
              <a:t>(PG,PC,TX,LT)</a:t>
            </a:r>
          </a:p>
          <a:p>
            <a:pPr eaLnBrk="1" hangingPunct="1">
              <a:lnSpc>
                <a:spcPct val="90000"/>
              </a:lnSpc>
            </a:pPr>
            <a:endParaRPr lang="cs-CZ" altLang="cs-CZ" sz="2800" dirty="0"/>
          </a:p>
        </p:txBody>
      </p:sp>
    </p:spTree>
    <p:extLst>
      <p:ext uri="{BB962C8B-B14F-4D97-AF65-F5344CB8AC3E}">
        <p14:creationId xmlns:p14="http://schemas.microsoft.com/office/powerpoint/2010/main" val="1211269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z="3600" b="1" dirty="0" err="1" smtClean="0">
                <a:solidFill>
                  <a:srgbClr val="CC0099"/>
                </a:solidFill>
              </a:rPr>
              <a:t>Cytokines</a:t>
            </a:r>
            <a:r>
              <a:rPr lang="cs-CZ" altLang="cs-CZ" sz="3600" b="1" dirty="0" smtClean="0">
                <a:solidFill>
                  <a:srgbClr val="CC0099"/>
                </a:solidFill>
              </a:rPr>
              <a:t> </a:t>
            </a:r>
            <a:r>
              <a:rPr lang="cs-CZ" altLang="cs-CZ" sz="3600" b="1" dirty="0" err="1" smtClean="0">
                <a:solidFill>
                  <a:srgbClr val="CC0099"/>
                </a:solidFill>
              </a:rPr>
              <a:t>produced</a:t>
            </a:r>
            <a:r>
              <a:rPr lang="cs-CZ" altLang="cs-CZ" sz="3600" b="1" dirty="0" smtClean="0">
                <a:solidFill>
                  <a:srgbClr val="CC0099"/>
                </a:solidFill>
              </a:rPr>
              <a:t> by </a:t>
            </a:r>
            <a:r>
              <a:rPr lang="cs-CZ" altLang="cs-CZ" sz="3600" b="1" dirty="0" err="1" smtClean="0">
                <a:solidFill>
                  <a:srgbClr val="CC0099"/>
                </a:solidFill>
              </a:rPr>
              <a:t>macrophages</a:t>
            </a:r>
            <a:endParaRPr lang="cs-CZ" altLang="cs-CZ" sz="3600" b="1" dirty="0">
              <a:solidFill>
                <a:srgbClr val="CC0099"/>
              </a:solidFill>
            </a:endParaRPr>
          </a:p>
        </p:txBody>
      </p:sp>
      <p:sp>
        <p:nvSpPr>
          <p:cNvPr id="17411" name="Rectangle 3"/>
          <p:cNvSpPr>
            <a:spLocks noGrp="1" noChangeArrowheads="1"/>
          </p:cNvSpPr>
          <p:nvPr>
            <p:ph idx="1"/>
          </p:nvPr>
        </p:nvSpPr>
        <p:spPr>
          <a:xfrm>
            <a:off x="2135188" y="1844676"/>
            <a:ext cx="8229600" cy="4525963"/>
          </a:xfrm>
        </p:spPr>
        <p:txBody>
          <a:bodyPr/>
          <a:lstStyle/>
          <a:p>
            <a:pPr eaLnBrk="1" hangingPunct="1">
              <a:lnSpc>
                <a:spcPct val="125000"/>
              </a:lnSpc>
            </a:pPr>
            <a:r>
              <a:rPr lang="cs-CZ" altLang="cs-CZ" sz="2800" dirty="0" smtClean="0">
                <a:solidFill>
                  <a:srgbClr val="0000FF"/>
                </a:solidFill>
              </a:rPr>
              <a:t>IL-1</a:t>
            </a:r>
            <a:r>
              <a:rPr lang="cs-CZ" altLang="cs-CZ" sz="2800" b="1" dirty="0" smtClean="0">
                <a:solidFill>
                  <a:srgbClr val="0000FF"/>
                </a:solidFill>
                <a:latin typeface="Symbol" panose="05050102010706020507" pitchFamily="18" charset="2"/>
              </a:rPr>
              <a:t>a</a:t>
            </a:r>
            <a:r>
              <a:rPr lang="cs-CZ" altLang="cs-CZ" sz="2800" dirty="0" smtClean="0">
                <a:solidFill>
                  <a:srgbClr val="0000FF"/>
                </a:solidFill>
                <a:cs typeface="Arial" panose="020B0604020202020204" pitchFamily="34" charset="0"/>
              </a:rPr>
              <a:t> </a:t>
            </a:r>
            <a:r>
              <a:rPr lang="cs-CZ" altLang="cs-CZ" sz="2800" dirty="0" smtClean="0">
                <a:cs typeface="Arial" panose="020B0604020202020204" pitchFamily="34" charset="0"/>
              </a:rPr>
              <a:t>and</a:t>
            </a:r>
            <a:r>
              <a:rPr lang="cs-CZ" altLang="cs-CZ" sz="2800" dirty="0" smtClean="0">
                <a:solidFill>
                  <a:srgbClr val="0000FF"/>
                </a:solidFill>
                <a:cs typeface="Arial" panose="020B0604020202020204" pitchFamily="34" charset="0"/>
              </a:rPr>
              <a:t> </a:t>
            </a:r>
            <a:r>
              <a:rPr lang="cs-CZ" altLang="cs-CZ" sz="2800" b="1" dirty="0" smtClean="0">
                <a:solidFill>
                  <a:srgbClr val="0000FF"/>
                </a:solidFill>
                <a:latin typeface="Symbol" panose="05050102010706020507" pitchFamily="18" charset="2"/>
                <a:cs typeface="Arial" panose="020B0604020202020204" pitchFamily="34" charset="0"/>
              </a:rPr>
              <a:t>b </a:t>
            </a:r>
            <a:r>
              <a:rPr lang="cs-CZ" altLang="cs-CZ" sz="2800" dirty="0" smtClean="0">
                <a:cs typeface="Arial" panose="020B0604020202020204" pitchFamily="34" charset="0"/>
              </a:rPr>
              <a:t>– </a:t>
            </a:r>
            <a:r>
              <a:rPr lang="cs-CZ" altLang="cs-CZ" sz="2800" dirty="0" err="1" smtClean="0">
                <a:cs typeface="Arial" panose="020B0604020202020204" pitchFamily="34" charset="0"/>
              </a:rPr>
              <a:t>stimulation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T and B </a:t>
            </a:r>
            <a:r>
              <a:rPr lang="cs-CZ" altLang="cs-CZ" sz="2800" dirty="0" err="1" smtClean="0">
                <a:cs typeface="Arial" panose="020B0604020202020204" pitchFamily="34" charset="0"/>
              </a:rPr>
              <a:t>cells</a:t>
            </a:r>
            <a:r>
              <a:rPr lang="cs-CZ" altLang="cs-CZ" sz="2800" dirty="0" smtClean="0">
                <a:cs typeface="Arial" panose="020B0604020202020204" pitchFamily="34" charset="0"/>
              </a:rPr>
              <a:t>, </a:t>
            </a:r>
            <a:r>
              <a:rPr lang="cs-CZ" altLang="cs-CZ" sz="2800" dirty="0" err="1" smtClean="0">
                <a:cs typeface="Arial" panose="020B0604020202020204" pitchFamily="34" charset="0"/>
              </a:rPr>
              <a:t>activation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a:t>
            </a:r>
            <a:r>
              <a:rPr lang="cs-CZ" altLang="cs-CZ" sz="2800" dirty="0" err="1" smtClean="0">
                <a:cs typeface="Arial" panose="020B0604020202020204" pitchFamily="34" charset="0"/>
              </a:rPr>
              <a:t>the</a:t>
            </a:r>
            <a:r>
              <a:rPr lang="cs-CZ" altLang="cs-CZ" sz="2800" dirty="0" smtClean="0">
                <a:cs typeface="Arial" panose="020B0604020202020204" pitchFamily="34" charset="0"/>
              </a:rPr>
              <a:t> </a:t>
            </a:r>
            <a:r>
              <a:rPr lang="cs-CZ" altLang="cs-CZ" sz="2800" dirty="0" err="1" smtClean="0">
                <a:cs typeface="Arial" panose="020B0604020202020204" pitchFamily="34" charset="0"/>
              </a:rPr>
              <a:t>other</a:t>
            </a:r>
            <a:r>
              <a:rPr lang="cs-CZ" altLang="cs-CZ" sz="2800" dirty="0" smtClean="0">
                <a:cs typeface="Arial" panose="020B0604020202020204" pitchFamily="34" charset="0"/>
              </a:rPr>
              <a:t> </a:t>
            </a:r>
            <a:r>
              <a:rPr lang="cs-CZ" altLang="cs-CZ" sz="2800" dirty="0" err="1" smtClean="0">
                <a:cs typeface="Arial" panose="020B0604020202020204" pitchFamily="34" charset="0"/>
              </a:rPr>
              <a:t>macrophages</a:t>
            </a:r>
            <a:endParaRPr lang="cs-CZ" altLang="cs-CZ" sz="2800" dirty="0">
              <a:cs typeface="Arial" panose="020B0604020202020204" pitchFamily="34" charset="0"/>
            </a:endParaRPr>
          </a:p>
          <a:p>
            <a:pPr eaLnBrk="1" hangingPunct="1">
              <a:lnSpc>
                <a:spcPct val="125000"/>
              </a:lnSpc>
            </a:pPr>
            <a:endParaRPr lang="cs-CZ" altLang="cs-CZ" sz="1000" dirty="0">
              <a:cs typeface="Arial" panose="020B0604020202020204" pitchFamily="34" charset="0"/>
            </a:endParaRPr>
          </a:p>
          <a:p>
            <a:pPr eaLnBrk="1" hangingPunct="1">
              <a:lnSpc>
                <a:spcPct val="125000"/>
              </a:lnSpc>
            </a:pPr>
            <a:r>
              <a:rPr lang="cs-CZ" altLang="cs-CZ" sz="2800" dirty="0">
                <a:solidFill>
                  <a:srgbClr val="0000FF"/>
                </a:solidFill>
              </a:rPr>
              <a:t>IL- 6</a:t>
            </a:r>
            <a:r>
              <a:rPr lang="cs-CZ" altLang="cs-CZ" sz="2800" dirty="0"/>
              <a:t> – </a:t>
            </a:r>
            <a:r>
              <a:rPr lang="cs-CZ" altLang="cs-CZ" sz="2800" dirty="0" err="1" smtClean="0"/>
              <a:t>endogenous</a:t>
            </a:r>
            <a:r>
              <a:rPr lang="cs-CZ" altLang="cs-CZ" sz="2800" dirty="0" smtClean="0"/>
              <a:t> </a:t>
            </a:r>
            <a:r>
              <a:rPr lang="cs-CZ" altLang="cs-CZ" sz="2800" dirty="0"/>
              <a:t>pyrogen, </a:t>
            </a:r>
            <a:r>
              <a:rPr lang="cs-CZ" altLang="cs-CZ" sz="2800" dirty="0" err="1" smtClean="0"/>
              <a:t>activator</a:t>
            </a:r>
            <a:r>
              <a:rPr lang="cs-CZ" altLang="cs-CZ" sz="2800" dirty="0" smtClean="0"/>
              <a:t> </a:t>
            </a:r>
            <a:r>
              <a:rPr lang="cs-CZ" altLang="cs-CZ" sz="2800" dirty="0" err="1" smtClean="0"/>
              <a:t>acute</a:t>
            </a:r>
            <a:r>
              <a:rPr lang="cs-CZ" altLang="cs-CZ" sz="2800" dirty="0" smtClean="0"/>
              <a:t> </a:t>
            </a:r>
            <a:r>
              <a:rPr lang="cs-CZ" altLang="cs-CZ" sz="2800" dirty="0" err="1" smtClean="0"/>
              <a:t>phase</a:t>
            </a:r>
            <a:r>
              <a:rPr lang="cs-CZ" altLang="cs-CZ" sz="2800" dirty="0" smtClean="0"/>
              <a:t> </a:t>
            </a:r>
            <a:r>
              <a:rPr lang="cs-CZ" altLang="cs-CZ" sz="2800" dirty="0" err="1" smtClean="0"/>
              <a:t>proteins</a:t>
            </a:r>
            <a:r>
              <a:rPr lang="cs-CZ" altLang="cs-CZ" sz="2800" dirty="0" smtClean="0"/>
              <a:t> </a:t>
            </a:r>
            <a:r>
              <a:rPr lang="cs-CZ" altLang="cs-CZ" sz="2800" dirty="0" err="1" smtClean="0"/>
              <a:t>synthesis</a:t>
            </a:r>
            <a:r>
              <a:rPr lang="cs-CZ" altLang="cs-CZ" sz="2800" dirty="0" smtClean="0"/>
              <a:t> in liver</a:t>
            </a:r>
            <a:endParaRPr lang="cs-CZ" altLang="cs-CZ" sz="2800" dirty="0"/>
          </a:p>
          <a:p>
            <a:pPr eaLnBrk="1" hangingPunct="1">
              <a:lnSpc>
                <a:spcPct val="125000"/>
              </a:lnSpc>
            </a:pPr>
            <a:endParaRPr lang="cs-CZ" altLang="cs-CZ" sz="1000" dirty="0"/>
          </a:p>
          <a:p>
            <a:pPr eaLnBrk="1" hangingPunct="1">
              <a:lnSpc>
                <a:spcPct val="125000"/>
              </a:lnSpc>
            </a:pPr>
            <a:r>
              <a:rPr lang="cs-CZ" altLang="cs-CZ" sz="2800" dirty="0" err="1" smtClean="0">
                <a:solidFill>
                  <a:srgbClr val="0000FF"/>
                </a:solidFill>
                <a:cs typeface="Arial" panose="020B0604020202020204" pitchFamily="34" charset="0"/>
              </a:rPr>
              <a:t>TNF</a:t>
            </a:r>
            <a:r>
              <a:rPr lang="cs-CZ" altLang="cs-CZ" sz="2800" b="1" dirty="0" err="1" smtClean="0">
                <a:solidFill>
                  <a:srgbClr val="0000FF"/>
                </a:solidFill>
                <a:latin typeface="Symbol" panose="05050102010706020507" pitchFamily="18" charset="2"/>
                <a:cs typeface="Arial" panose="020B0604020202020204" pitchFamily="34" charset="0"/>
              </a:rPr>
              <a:t>a</a:t>
            </a:r>
            <a:r>
              <a:rPr lang="cs-CZ" altLang="cs-CZ" sz="2800" dirty="0" smtClean="0">
                <a:solidFill>
                  <a:srgbClr val="0000FF"/>
                </a:solidFill>
                <a:cs typeface="Arial" panose="020B0604020202020204" pitchFamily="34" charset="0"/>
              </a:rPr>
              <a:t> </a:t>
            </a:r>
            <a:r>
              <a:rPr lang="cs-CZ" altLang="cs-CZ" sz="2800" dirty="0" smtClean="0">
                <a:cs typeface="Arial" panose="020B0604020202020204" pitchFamily="34" charset="0"/>
              </a:rPr>
              <a:t>– </a:t>
            </a:r>
            <a:r>
              <a:rPr lang="cs-CZ" altLang="cs-CZ" sz="2800" dirty="0" err="1" smtClean="0">
                <a:cs typeface="Arial" panose="020B0604020202020204" pitchFamily="34" charset="0"/>
              </a:rPr>
              <a:t>similar</a:t>
            </a:r>
            <a:r>
              <a:rPr lang="cs-CZ" altLang="cs-CZ" sz="2800" dirty="0" smtClean="0">
                <a:cs typeface="Arial" panose="020B0604020202020204" pitchFamily="34" charset="0"/>
              </a:rPr>
              <a:t> </a:t>
            </a:r>
            <a:r>
              <a:rPr lang="cs-CZ" altLang="cs-CZ" sz="2800" dirty="0" err="1" smtClean="0">
                <a:cs typeface="Arial" panose="020B0604020202020204" pitchFamily="34" charset="0"/>
              </a:rPr>
              <a:t>function</a:t>
            </a:r>
            <a:r>
              <a:rPr lang="cs-CZ" altLang="cs-CZ" sz="2800" dirty="0" smtClean="0">
                <a:cs typeface="Arial" panose="020B0604020202020204" pitchFamily="34" charset="0"/>
              </a:rPr>
              <a:t> to </a:t>
            </a:r>
            <a:r>
              <a:rPr lang="cs-CZ" altLang="cs-CZ" sz="2800" dirty="0">
                <a:cs typeface="Arial" panose="020B0604020202020204" pitchFamily="34" charset="0"/>
              </a:rPr>
              <a:t>IL-1</a:t>
            </a:r>
          </a:p>
        </p:txBody>
      </p:sp>
    </p:spTree>
    <p:extLst>
      <p:ext uri="{BB962C8B-B14F-4D97-AF65-F5344CB8AC3E}">
        <p14:creationId xmlns:p14="http://schemas.microsoft.com/office/powerpoint/2010/main" val="213620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z="3600" b="1" dirty="0" err="1" smtClean="0">
                <a:solidFill>
                  <a:srgbClr val="CC0099"/>
                </a:solidFill>
              </a:rPr>
              <a:t>Cytokines</a:t>
            </a:r>
            <a:r>
              <a:rPr lang="cs-CZ" altLang="cs-CZ" sz="3600" b="1" dirty="0" smtClean="0">
                <a:solidFill>
                  <a:srgbClr val="CC0099"/>
                </a:solidFill>
              </a:rPr>
              <a:t> </a:t>
            </a:r>
            <a:r>
              <a:rPr lang="cs-CZ" altLang="cs-CZ" sz="3600" b="1" dirty="0" err="1">
                <a:solidFill>
                  <a:srgbClr val="CC0099"/>
                </a:solidFill>
              </a:rPr>
              <a:t>produced</a:t>
            </a:r>
            <a:r>
              <a:rPr lang="cs-CZ" altLang="cs-CZ" sz="3600" b="1" dirty="0">
                <a:solidFill>
                  <a:srgbClr val="CC0099"/>
                </a:solidFill>
              </a:rPr>
              <a:t> by </a:t>
            </a:r>
            <a:r>
              <a:rPr lang="cs-CZ" altLang="cs-CZ" sz="3600" b="1" dirty="0" err="1">
                <a:solidFill>
                  <a:srgbClr val="CC0099"/>
                </a:solidFill>
              </a:rPr>
              <a:t>macrophages</a:t>
            </a:r>
            <a:endParaRPr lang="cs-CZ" altLang="cs-CZ" sz="3600" b="1" dirty="0">
              <a:solidFill>
                <a:srgbClr val="CC0099"/>
              </a:solidFill>
            </a:endParaRPr>
          </a:p>
        </p:txBody>
      </p:sp>
      <p:sp>
        <p:nvSpPr>
          <p:cNvPr id="18435" name="Rectangle 3"/>
          <p:cNvSpPr>
            <a:spLocks noGrp="1" noChangeArrowheads="1"/>
          </p:cNvSpPr>
          <p:nvPr>
            <p:ph idx="1"/>
          </p:nvPr>
        </p:nvSpPr>
        <p:spPr/>
        <p:txBody>
          <a:bodyPr/>
          <a:lstStyle/>
          <a:p>
            <a:pPr eaLnBrk="1" hangingPunct="1">
              <a:lnSpc>
                <a:spcPct val="125000"/>
              </a:lnSpc>
            </a:pPr>
            <a:r>
              <a:rPr lang="cs-CZ" altLang="cs-CZ" sz="2800" dirty="0" smtClean="0">
                <a:solidFill>
                  <a:srgbClr val="0000FF"/>
                </a:solidFill>
                <a:cs typeface="Arial" panose="020B0604020202020204" pitchFamily="34" charset="0"/>
              </a:rPr>
              <a:t>IL-8 </a:t>
            </a:r>
            <a:r>
              <a:rPr lang="cs-CZ" altLang="cs-CZ" sz="2800" dirty="0" smtClean="0">
                <a:cs typeface="Arial" panose="020B0604020202020204" pitchFamily="34" charset="0"/>
              </a:rPr>
              <a:t>– </a:t>
            </a:r>
            <a:r>
              <a:rPr lang="cs-CZ" altLang="cs-CZ" sz="2800" dirty="0" err="1" smtClean="0">
                <a:cs typeface="Arial" panose="020B0604020202020204" pitchFamily="34" charset="0"/>
              </a:rPr>
              <a:t>secreted</a:t>
            </a:r>
            <a:r>
              <a:rPr lang="cs-CZ" altLang="cs-CZ" sz="2800" dirty="0" smtClean="0">
                <a:cs typeface="Arial" panose="020B0604020202020204" pitchFamily="34" charset="0"/>
              </a:rPr>
              <a:t> by </a:t>
            </a:r>
            <a:r>
              <a:rPr lang="cs-CZ" altLang="cs-CZ" sz="2800" dirty="0" err="1" smtClean="0">
                <a:cs typeface="Arial" panose="020B0604020202020204" pitchFamily="34" charset="0"/>
              </a:rPr>
              <a:t>activated</a:t>
            </a:r>
            <a:r>
              <a:rPr lang="cs-CZ" altLang="cs-CZ" sz="2800" dirty="0" smtClean="0">
                <a:cs typeface="Arial" panose="020B0604020202020204" pitchFamily="34" charset="0"/>
              </a:rPr>
              <a:t> </a:t>
            </a:r>
            <a:r>
              <a:rPr lang="cs-CZ" altLang="cs-CZ" sz="2800" dirty="0" err="1" smtClean="0">
                <a:cs typeface="Arial" panose="020B0604020202020204" pitchFamily="34" charset="0"/>
              </a:rPr>
              <a:t>macrophages</a:t>
            </a:r>
            <a:r>
              <a:rPr lang="cs-CZ" altLang="cs-CZ" sz="2800" dirty="0" smtClean="0">
                <a:cs typeface="Arial" panose="020B0604020202020204" pitchFamily="34" charset="0"/>
              </a:rPr>
              <a:t>, </a:t>
            </a:r>
            <a:r>
              <a:rPr lang="cs-CZ" altLang="cs-CZ" sz="2800" dirty="0" err="1" smtClean="0">
                <a:cs typeface="Arial" panose="020B0604020202020204" pitchFamily="34" charset="0"/>
              </a:rPr>
              <a:t>induce</a:t>
            </a:r>
            <a:r>
              <a:rPr lang="cs-CZ" altLang="cs-CZ" sz="2800" dirty="0" smtClean="0">
                <a:cs typeface="Arial" panose="020B0604020202020204" pitchFamily="34" charset="0"/>
              </a:rPr>
              <a:t> </a:t>
            </a:r>
            <a:r>
              <a:rPr lang="cs-CZ" altLang="cs-CZ" sz="2800" dirty="0" err="1" smtClean="0">
                <a:cs typeface="Arial" panose="020B0604020202020204" pitchFamily="34" charset="0"/>
              </a:rPr>
              <a:t>chemotaxis</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a:t>
            </a:r>
            <a:r>
              <a:rPr lang="cs-CZ" altLang="cs-CZ" sz="2800" dirty="0" err="1" smtClean="0">
                <a:cs typeface="Arial" panose="020B0604020202020204" pitchFamily="34" charset="0"/>
              </a:rPr>
              <a:t>neutrophils</a:t>
            </a:r>
            <a:r>
              <a:rPr lang="cs-CZ" altLang="cs-CZ" sz="2800" dirty="0" smtClean="0">
                <a:cs typeface="Arial" panose="020B0604020202020204" pitchFamily="34" charset="0"/>
              </a:rPr>
              <a:t>, </a:t>
            </a:r>
            <a:r>
              <a:rPr lang="cs-CZ" altLang="cs-CZ" sz="2800" dirty="0">
                <a:cs typeface="Arial" panose="020B0604020202020204" pitchFamily="34" charset="0"/>
              </a:rPr>
              <a:t>T </a:t>
            </a:r>
            <a:r>
              <a:rPr lang="cs-CZ" altLang="cs-CZ" sz="2800" dirty="0" err="1" smtClean="0">
                <a:cs typeface="Arial" panose="020B0604020202020204" pitchFamily="34" charset="0"/>
              </a:rPr>
              <a:t>cells</a:t>
            </a:r>
            <a:endParaRPr lang="cs-CZ" altLang="cs-CZ" sz="2800" dirty="0">
              <a:cs typeface="Arial" panose="020B0604020202020204" pitchFamily="34" charset="0"/>
            </a:endParaRPr>
          </a:p>
          <a:p>
            <a:pPr eaLnBrk="1" hangingPunct="1">
              <a:lnSpc>
                <a:spcPct val="125000"/>
              </a:lnSpc>
            </a:pPr>
            <a:endParaRPr lang="cs-CZ" altLang="cs-CZ" sz="1000" dirty="0">
              <a:cs typeface="Arial" panose="020B0604020202020204" pitchFamily="34" charset="0"/>
            </a:endParaRPr>
          </a:p>
          <a:p>
            <a:pPr eaLnBrk="1" hangingPunct="1">
              <a:lnSpc>
                <a:spcPct val="125000"/>
              </a:lnSpc>
            </a:pPr>
            <a:r>
              <a:rPr lang="cs-CZ" altLang="cs-CZ" sz="2800" dirty="0" smtClean="0">
                <a:solidFill>
                  <a:srgbClr val="0000FF"/>
                </a:solidFill>
                <a:cs typeface="Arial" panose="020B0604020202020204" pitchFamily="34" charset="0"/>
              </a:rPr>
              <a:t>IL-12 </a:t>
            </a:r>
            <a:r>
              <a:rPr lang="cs-CZ" altLang="cs-CZ" sz="2800" dirty="0" smtClean="0">
                <a:cs typeface="Arial" panose="020B0604020202020204" pitchFamily="34" charset="0"/>
              </a:rPr>
              <a:t>– </a:t>
            </a:r>
            <a:r>
              <a:rPr lang="cs-CZ" altLang="cs-CZ" sz="2800" dirty="0" err="1" smtClean="0">
                <a:cs typeface="Arial" panose="020B0604020202020204" pitchFamily="34" charset="0"/>
              </a:rPr>
              <a:t>induction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Th1 response, </a:t>
            </a:r>
            <a:r>
              <a:rPr lang="cs-CZ" altLang="cs-CZ" sz="2800" dirty="0" err="1" smtClean="0">
                <a:cs typeface="Arial" panose="020B0604020202020204" pitchFamily="34" charset="0"/>
              </a:rPr>
              <a:t>supression</a:t>
            </a:r>
            <a:r>
              <a:rPr lang="cs-CZ" altLang="cs-CZ" sz="2800" dirty="0" smtClean="0">
                <a:cs typeface="Arial" panose="020B0604020202020204" pitchFamily="34" charset="0"/>
              </a:rPr>
              <a:t> Th2 response</a:t>
            </a:r>
            <a:endParaRPr lang="cs-CZ" altLang="cs-CZ" sz="2800" dirty="0">
              <a:cs typeface="Arial" panose="020B0604020202020204" pitchFamily="34" charset="0"/>
            </a:endParaRPr>
          </a:p>
          <a:p>
            <a:pPr eaLnBrk="1" hangingPunct="1">
              <a:lnSpc>
                <a:spcPct val="125000"/>
              </a:lnSpc>
            </a:pPr>
            <a:endParaRPr lang="cs-CZ" altLang="cs-CZ" sz="1000" dirty="0">
              <a:cs typeface="Arial" panose="020B0604020202020204" pitchFamily="34" charset="0"/>
            </a:endParaRPr>
          </a:p>
          <a:p>
            <a:pPr eaLnBrk="1" hangingPunct="1">
              <a:lnSpc>
                <a:spcPct val="125000"/>
              </a:lnSpc>
            </a:pPr>
            <a:r>
              <a:rPr lang="cs-CZ" altLang="cs-CZ" sz="2800" dirty="0" smtClean="0">
                <a:solidFill>
                  <a:srgbClr val="0000FF"/>
                </a:solidFill>
                <a:cs typeface="Arial" panose="020B0604020202020204" pitchFamily="34" charset="0"/>
              </a:rPr>
              <a:t>IFN-</a:t>
            </a:r>
            <a:r>
              <a:rPr lang="cs-CZ" altLang="cs-CZ" sz="2800" b="1" dirty="0" smtClean="0">
                <a:solidFill>
                  <a:srgbClr val="0000FF"/>
                </a:solidFill>
                <a:latin typeface="Symbol" panose="05050102010706020507" pitchFamily="18" charset="2"/>
                <a:cs typeface="Arial" panose="020B0604020202020204" pitchFamily="34" charset="0"/>
              </a:rPr>
              <a:t>a </a:t>
            </a:r>
            <a:r>
              <a:rPr lang="cs-CZ" altLang="cs-CZ" sz="2800" dirty="0" smtClean="0">
                <a:cs typeface="Arial" panose="020B0604020202020204" pitchFamily="34" charset="0"/>
              </a:rPr>
              <a:t>– </a:t>
            </a:r>
            <a:r>
              <a:rPr lang="cs-CZ" altLang="cs-CZ" sz="2800" dirty="0" err="1" smtClean="0">
                <a:cs typeface="Arial" panose="020B0604020202020204" pitchFamily="34" charset="0"/>
              </a:rPr>
              <a:t>induction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a:t>
            </a:r>
            <a:r>
              <a:rPr lang="cs-CZ" altLang="cs-CZ" sz="2800" dirty="0" err="1" smtClean="0">
                <a:cs typeface="Arial" panose="020B0604020202020204" pitchFamily="34" charset="0"/>
              </a:rPr>
              <a:t>production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a:t>
            </a:r>
            <a:r>
              <a:rPr lang="cs-CZ" altLang="cs-CZ" sz="2800" dirty="0" err="1" smtClean="0">
                <a:cs typeface="Arial" panose="020B0604020202020204" pitchFamily="34" charset="0"/>
              </a:rPr>
              <a:t>enzymes</a:t>
            </a:r>
            <a:r>
              <a:rPr lang="cs-CZ" altLang="cs-CZ" sz="2800" dirty="0" smtClean="0">
                <a:cs typeface="Arial" panose="020B0604020202020204" pitchFamily="34" charset="0"/>
              </a:rPr>
              <a:t> </a:t>
            </a:r>
            <a:r>
              <a:rPr lang="cs-CZ" altLang="cs-CZ" sz="2800" dirty="0" err="1" smtClean="0">
                <a:cs typeface="Arial" panose="020B0604020202020204" pitchFamily="34" charset="0"/>
              </a:rPr>
              <a:t>inhibiting</a:t>
            </a:r>
            <a:r>
              <a:rPr lang="cs-CZ" altLang="cs-CZ" sz="2800" dirty="0" smtClean="0">
                <a:cs typeface="Arial" panose="020B0604020202020204" pitchFamily="34" charset="0"/>
              </a:rPr>
              <a:t> virus </a:t>
            </a:r>
            <a:r>
              <a:rPr lang="cs-CZ" altLang="cs-CZ" sz="2800" dirty="0" err="1" smtClean="0">
                <a:cs typeface="Arial" panose="020B0604020202020204" pitchFamily="34" charset="0"/>
              </a:rPr>
              <a:t>replication</a:t>
            </a:r>
            <a:r>
              <a:rPr lang="cs-CZ" altLang="cs-CZ" sz="2800" dirty="0" smtClean="0">
                <a:cs typeface="Arial" panose="020B0604020202020204" pitchFamily="34" charset="0"/>
              </a:rPr>
              <a:t>, </a:t>
            </a:r>
            <a:r>
              <a:rPr lang="cs-CZ" altLang="cs-CZ" sz="2800" dirty="0" err="1" smtClean="0">
                <a:cs typeface="Arial" panose="020B0604020202020204" pitchFamily="34" charset="0"/>
              </a:rPr>
              <a:t>increases</a:t>
            </a:r>
            <a:r>
              <a:rPr lang="cs-CZ" altLang="cs-CZ" sz="2800" dirty="0" smtClean="0">
                <a:cs typeface="Arial" panose="020B0604020202020204" pitchFamily="34" charset="0"/>
              </a:rPr>
              <a:t> </a:t>
            </a:r>
            <a:r>
              <a:rPr lang="cs-CZ" altLang="cs-CZ" sz="2800" dirty="0" err="1" smtClean="0">
                <a:cs typeface="Arial" panose="020B0604020202020204" pitchFamily="34" charset="0"/>
              </a:rPr>
              <a:t>expression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MHC </a:t>
            </a:r>
            <a:r>
              <a:rPr lang="cs-CZ" altLang="cs-CZ" sz="2800" dirty="0" err="1" smtClean="0">
                <a:cs typeface="Arial" panose="020B0604020202020204" pitchFamily="34" charset="0"/>
              </a:rPr>
              <a:t>class</a:t>
            </a:r>
            <a:r>
              <a:rPr lang="cs-CZ" altLang="cs-CZ" sz="2800" dirty="0" smtClean="0">
                <a:cs typeface="Arial" panose="020B0604020202020204" pitchFamily="34" charset="0"/>
              </a:rPr>
              <a:t> I </a:t>
            </a:r>
            <a:r>
              <a:rPr lang="cs-CZ" altLang="cs-CZ" sz="2800" dirty="0" err="1" smtClean="0">
                <a:cs typeface="Arial" panose="020B0604020202020204" pitchFamily="34" charset="0"/>
              </a:rPr>
              <a:t>gp</a:t>
            </a:r>
            <a:r>
              <a:rPr lang="cs-CZ" altLang="cs-CZ" sz="2800" dirty="0" smtClean="0">
                <a:cs typeface="Arial" panose="020B0604020202020204" pitchFamily="34" charset="0"/>
              </a:rPr>
              <a:t>. by host cell, </a:t>
            </a:r>
            <a:r>
              <a:rPr lang="cs-CZ" altLang="cs-CZ" sz="2800" dirty="0" err="1" smtClean="0">
                <a:cs typeface="Arial" panose="020B0604020202020204" pitchFamily="34" charset="0"/>
              </a:rPr>
              <a:t>activation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NK </a:t>
            </a:r>
            <a:r>
              <a:rPr lang="cs-CZ" altLang="cs-CZ" sz="2800" dirty="0" err="1" smtClean="0">
                <a:cs typeface="Arial" panose="020B0604020202020204" pitchFamily="34" charset="0"/>
              </a:rPr>
              <a:t>cells,T</a:t>
            </a:r>
            <a:r>
              <a:rPr lang="cs-CZ" altLang="cs-CZ" sz="2800" dirty="0" smtClean="0">
                <a:cs typeface="Arial" panose="020B0604020202020204" pitchFamily="34" charset="0"/>
              </a:rPr>
              <a:t> </a:t>
            </a:r>
            <a:r>
              <a:rPr lang="cs-CZ" altLang="cs-CZ" sz="2800" dirty="0" err="1" smtClean="0">
                <a:cs typeface="Arial" panose="020B0604020202020204" pitchFamily="34" charset="0"/>
              </a:rPr>
              <a:t>cells</a:t>
            </a:r>
            <a:r>
              <a:rPr lang="cs-CZ" altLang="cs-CZ" sz="2800" dirty="0" smtClean="0">
                <a:cs typeface="Arial" panose="020B0604020202020204" pitchFamily="34" charset="0"/>
              </a:rPr>
              <a:t> and </a:t>
            </a:r>
            <a:r>
              <a:rPr lang="cs-CZ" altLang="cs-CZ" sz="2800" dirty="0" err="1" smtClean="0">
                <a:cs typeface="Arial" panose="020B0604020202020204" pitchFamily="34" charset="0"/>
              </a:rPr>
              <a:t>the</a:t>
            </a:r>
            <a:r>
              <a:rPr lang="cs-CZ" altLang="cs-CZ" sz="2800" dirty="0" smtClean="0">
                <a:cs typeface="Arial" panose="020B0604020202020204" pitchFamily="34" charset="0"/>
              </a:rPr>
              <a:t> </a:t>
            </a:r>
            <a:r>
              <a:rPr lang="cs-CZ" altLang="cs-CZ" sz="2800" dirty="0" err="1" smtClean="0">
                <a:cs typeface="Arial" panose="020B0604020202020204" pitchFamily="34" charset="0"/>
              </a:rPr>
              <a:t>other</a:t>
            </a:r>
            <a:r>
              <a:rPr lang="cs-CZ" altLang="cs-CZ" sz="2800" dirty="0" smtClean="0">
                <a:cs typeface="Arial" panose="020B0604020202020204" pitchFamily="34" charset="0"/>
              </a:rPr>
              <a:t> </a:t>
            </a:r>
            <a:r>
              <a:rPr lang="cs-CZ" altLang="cs-CZ" sz="2800" dirty="0" err="1" smtClean="0">
                <a:cs typeface="Arial" panose="020B0604020202020204" pitchFamily="34" charset="0"/>
              </a:rPr>
              <a:t>macrophages</a:t>
            </a:r>
            <a:endParaRPr lang="el-GR" altLang="cs-CZ" sz="2800" dirty="0">
              <a:cs typeface="Arial" panose="020B0604020202020204" pitchFamily="34" charset="0"/>
            </a:endParaRPr>
          </a:p>
          <a:p>
            <a:pPr eaLnBrk="1" hangingPunct="1"/>
            <a:endParaRPr lang="cs-CZ" altLang="cs-CZ" sz="2400" dirty="0"/>
          </a:p>
        </p:txBody>
      </p:sp>
    </p:spTree>
    <p:extLst>
      <p:ext uri="{BB962C8B-B14F-4D97-AF65-F5344CB8AC3E}">
        <p14:creationId xmlns:p14="http://schemas.microsoft.com/office/powerpoint/2010/main" val="1058918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79714" y="620713"/>
            <a:ext cx="10077062" cy="1143000"/>
          </a:xfrm>
        </p:spPr>
        <p:txBody>
          <a:bodyPr/>
          <a:lstStyle/>
          <a:p>
            <a:pPr eaLnBrk="1" hangingPunct="1"/>
            <a:r>
              <a:rPr lang="cs-CZ" altLang="cs-CZ" sz="3600" b="1" dirty="0" err="1" smtClean="0">
                <a:solidFill>
                  <a:srgbClr val="CC0099"/>
                </a:solidFill>
              </a:rPr>
              <a:t>Dendritic</a:t>
            </a:r>
            <a:r>
              <a:rPr lang="cs-CZ" altLang="cs-CZ" sz="3600" b="1" dirty="0" smtClean="0">
                <a:solidFill>
                  <a:srgbClr val="CC0099"/>
                </a:solidFill>
              </a:rPr>
              <a:t> </a:t>
            </a:r>
            <a:r>
              <a:rPr lang="cs-CZ" altLang="cs-CZ" sz="3600" b="1" dirty="0" err="1" smtClean="0">
                <a:solidFill>
                  <a:srgbClr val="CC0099"/>
                </a:solidFill>
              </a:rPr>
              <a:t>cells</a:t>
            </a:r>
            <a:r>
              <a:rPr lang="cs-CZ" altLang="cs-CZ" sz="3600" b="1" dirty="0" smtClean="0">
                <a:solidFill>
                  <a:srgbClr val="CC0099"/>
                </a:solidFill>
              </a:rPr>
              <a:t> (</a:t>
            </a:r>
            <a:r>
              <a:rPr lang="cs-CZ" altLang="cs-CZ" sz="3600" b="1" dirty="0" err="1" smtClean="0">
                <a:solidFill>
                  <a:srgbClr val="CC0099"/>
                </a:solidFill>
              </a:rPr>
              <a:t>DCs</a:t>
            </a:r>
            <a:r>
              <a:rPr lang="cs-CZ" altLang="cs-CZ" sz="3600" b="1" dirty="0" smtClean="0">
                <a:solidFill>
                  <a:srgbClr val="CC0099"/>
                </a:solidFill>
              </a:rPr>
              <a:t>)</a:t>
            </a:r>
            <a:endParaRPr lang="cs-CZ" altLang="cs-CZ" sz="3600" b="1" dirty="0">
              <a:solidFill>
                <a:srgbClr val="CC0099"/>
              </a:solidFill>
            </a:endParaRPr>
          </a:p>
        </p:txBody>
      </p:sp>
      <p:sp>
        <p:nvSpPr>
          <p:cNvPr id="20483" name="Rectangle 3"/>
          <p:cNvSpPr>
            <a:spLocks noGrp="1" noChangeArrowheads="1"/>
          </p:cNvSpPr>
          <p:nvPr>
            <p:ph idx="1"/>
          </p:nvPr>
        </p:nvSpPr>
        <p:spPr>
          <a:xfrm>
            <a:off x="1992313" y="1844676"/>
            <a:ext cx="8507412" cy="4525963"/>
          </a:xfrm>
        </p:spPr>
        <p:txBody>
          <a:bodyPr/>
          <a:lstStyle/>
          <a:p>
            <a:pPr eaLnBrk="1" hangingPunct="1">
              <a:lnSpc>
                <a:spcPct val="105000"/>
              </a:lnSpc>
            </a:pPr>
            <a:r>
              <a:rPr lang="cs-CZ" altLang="cs-CZ" sz="2800" dirty="0" err="1" smtClean="0"/>
              <a:t>Differentiate</a:t>
            </a:r>
            <a:r>
              <a:rPr lang="cs-CZ" altLang="cs-CZ" sz="2800" dirty="0" smtClean="0"/>
              <a:t> </a:t>
            </a:r>
            <a:r>
              <a:rPr lang="cs-CZ" altLang="cs-CZ" sz="2800" dirty="0" err="1" smtClean="0"/>
              <a:t>from</a:t>
            </a:r>
            <a:r>
              <a:rPr lang="cs-CZ" altLang="cs-CZ" sz="2800" dirty="0" smtClean="0"/>
              <a:t> </a:t>
            </a:r>
            <a:r>
              <a:rPr lang="cs-CZ" altLang="cs-CZ" sz="2800" dirty="0" err="1" smtClean="0"/>
              <a:t>myeloid</a:t>
            </a:r>
            <a:r>
              <a:rPr lang="cs-CZ" altLang="cs-CZ" sz="2800" dirty="0" smtClean="0"/>
              <a:t> </a:t>
            </a:r>
            <a:r>
              <a:rPr lang="cs-CZ" altLang="cs-CZ" sz="2800" dirty="0" err="1" smtClean="0"/>
              <a:t>or</a:t>
            </a:r>
            <a:r>
              <a:rPr lang="cs-CZ" altLang="cs-CZ" sz="2800" dirty="0" smtClean="0"/>
              <a:t> </a:t>
            </a:r>
            <a:r>
              <a:rPr lang="cs-CZ" altLang="cs-CZ" sz="2800" dirty="0" err="1" smtClean="0"/>
              <a:t>lymphoid</a:t>
            </a:r>
            <a:r>
              <a:rPr lang="cs-CZ" altLang="cs-CZ" sz="2800" dirty="0" smtClean="0"/>
              <a:t> </a:t>
            </a:r>
            <a:r>
              <a:rPr lang="cs-CZ" altLang="cs-CZ" sz="2800" dirty="0" err="1" smtClean="0"/>
              <a:t>precursor</a:t>
            </a:r>
            <a:endParaRPr lang="cs-CZ" altLang="cs-CZ" sz="2800" dirty="0"/>
          </a:p>
          <a:p>
            <a:pPr eaLnBrk="1" hangingPunct="1">
              <a:lnSpc>
                <a:spcPct val="105000"/>
              </a:lnSpc>
            </a:pPr>
            <a:endParaRPr lang="cs-CZ" altLang="cs-CZ" sz="1000" dirty="0"/>
          </a:p>
          <a:p>
            <a:pPr eaLnBrk="1" hangingPunct="1">
              <a:lnSpc>
                <a:spcPct val="105000"/>
              </a:lnSpc>
            </a:pPr>
            <a:r>
              <a:rPr lang="cs-CZ" altLang="cs-CZ" sz="2800" dirty="0" err="1" smtClean="0"/>
              <a:t>DCs</a:t>
            </a:r>
            <a:r>
              <a:rPr lang="cs-CZ" altLang="cs-CZ" sz="2800" dirty="0" smtClean="0"/>
              <a:t> are </a:t>
            </a:r>
            <a:r>
              <a:rPr lang="cs-CZ" altLang="cs-CZ" sz="2800" dirty="0" err="1" smtClean="0"/>
              <a:t>the</a:t>
            </a:r>
            <a:r>
              <a:rPr lang="cs-CZ" altLang="cs-CZ" sz="2800" dirty="0" smtClean="0"/>
              <a:t> most </a:t>
            </a:r>
            <a:r>
              <a:rPr lang="cs-CZ" altLang="cs-CZ" sz="2800" dirty="0" err="1" smtClean="0"/>
              <a:t>important</a:t>
            </a:r>
            <a:r>
              <a:rPr lang="cs-CZ" altLang="cs-CZ" sz="2800" dirty="0" smtClean="0"/>
              <a:t> </a:t>
            </a:r>
            <a:r>
              <a:rPr lang="cs-CZ" altLang="cs-CZ" sz="2800" dirty="0" err="1" smtClean="0"/>
              <a:t>APCs</a:t>
            </a:r>
            <a:endParaRPr lang="cs-CZ" altLang="cs-CZ" sz="2800" dirty="0"/>
          </a:p>
          <a:p>
            <a:pPr eaLnBrk="1" hangingPunct="1">
              <a:lnSpc>
                <a:spcPct val="105000"/>
              </a:lnSpc>
            </a:pPr>
            <a:endParaRPr lang="cs-CZ" altLang="cs-CZ" sz="1000" dirty="0"/>
          </a:p>
          <a:p>
            <a:pPr eaLnBrk="1" hangingPunct="1">
              <a:lnSpc>
                <a:spcPct val="105000"/>
              </a:lnSpc>
            </a:pPr>
            <a:r>
              <a:rPr lang="cs-CZ" altLang="cs-CZ" sz="2800" dirty="0" err="1" smtClean="0"/>
              <a:t>Migration</a:t>
            </a:r>
            <a:r>
              <a:rPr lang="cs-CZ" altLang="cs-CZ" sz="2800" dirty="0" smtClean="0"/>
              <a:t> </a:t>
            </a:r>
            <a:r>
              <a:rPr lang="cs-CZ" altLang="cs-CZ" sz="2800" dirty="0" err="1" smtClean="0"/>
              <a:t>of</a:t>
            </a:r>
            <a:r>
              <a:rPr lang="cs-CZ" altLang="cs-CZ" sz="2800" dirty="0" smtClean="0"/>
              <a:t> </a:t>
            </a:r>
            <a:r>
              <a:rPr lang="cs-CZ" altLang="cs-CZ" sz="2800" dirty="0" err="1" smtClean="0"/>
              <a:t>DCs</a:t>
            </a:r>
            <a:r>
              <a:rPr lang="cs-CZ" altLang="cs-CZ" sz="2800" dirty="0" smtClean="0"/>
              <a:t> </a:t>
            </a:r>
            <a:r>
              <a:rPr lang="cs-CZ" altLang="cs-CZ" sz="2800" dirty="0" err="1" smtClean="0"/>
              <a:t>precursors</a:t>
            </a:r>
            <a:r>
              <a:rPr lang="cs-CZ" altLang="cs-CZ" sz="2800" dirty="0" smtClean="0"/>
              <a:t> to </a:t>
            </a:r>
            <a:r>
              <a:rPr lang="cs-CZ" altLang="cs-CZ" sz="2800" dirty="0" err="1" smtClean="0"/>
              <a:t>tissues</a:t>
            </a:r>
            <a:r>
              <a:rPr lang="cs-CZ" altLang="cs-CZ" sz="2800" dirty="0" smtClean="0"/>
              <a:t> </a:t>
            </a:r>
            <a:r>
              <a:rPr lang="cs-CZ" altLang="cs-CZ" sz="2800" dirty="0" err="1" smtClean="0"/>
              <a:t>is</a:t>
            </a:r>
            <a:r>
              <a:rPr lang="cs-CZ" altLang="cs-CZ" sz="2800" dirty="0" smtClean="0"/>
              <a:t> </a:t>
            </a:r>
            <a:r>
              <a:rPr lang="cs-CZ" altLang="cs-CZ" sz="2800" dirty="0" err="1" smtClean="0"/>
              <a:t>influenced</a:t>
            </a:r>
            <a:r>
              <a:rPr lang="cs-CZ" altLang="cs-CZ" sz="2800" dirty="0" smtClean="0"/>
              <a:t> by </a:t>
            </a:r>
            <a:r>
              <a:rPr lang="cs-CZ" altLang="cs-CZ" sz="2800" dirty="0" err="1" smtClean="0"/>
              <a:t>chemokines</a:t>
            </a:r>
            <a:r>
              <a:rPr lang="cs-CZ" altLang="cs-CZ" sz="2800" dirty="0" smtClean="0"/>
              <a:t> </a:t>
            </a:r>
            <a:r>
              <a:rPr lang="cs-CZ" altLang="cs-CZ" sz="2800" dirty="0"/>
              <a:t>(RANTES, MCP-1, MIP-1a, MIP-1b) </a:t>
            </a:r>
          </a:p>
          <a:p>
            <a:pPr eaLnBrk="1" hangingPunct="1">
              <a:lnSpc>
                <a:spcPct val="105000"/>
              </a:lnSpc>
            </a:pPr>
            <a:endParaRPr lang="cs-CZ" altLang="cs-CZ" sz="1000" dirty="0"/>
          </a:p>
          <a:p>
            <a:pPr eaLnBrk="1" hangingPunct="1">
              <a:lnSpc>
                <a:spcPct val="105000"/>
              </a:lnSpc>
              <a:buSzPct val="120000"/>
            </a:pPr>
            <a:r>
              <a:rPr lang="cs-CZ" altLang="cs-CZ" sz="2800" dirty="0" err="1" smtClean="0"/>
              <a:t>DCs</a:t>
            </a:r>
            <a:r>
              <a:rPr lang="cs-CZ" altLang="cs-CZ" sz="2800" dirty="0" smtClean="0"/>
              <a:t> are </a:t>
            </a:r>
            <a:r>
              <a:rPr lang="cs-CZ" altLang="cs-CZ" sz="2800" dirty="0" err="1" smtClean="0"/>
              <a:t>dispersed</a:t>
            </a:r>
            <a:r>
              <a:rPr lang="cs-CZ" altLang="cs-CZ" sz="2800" dirty="0" smtClean="0"/>
              <a:t> in </a:t>
            </a:r>
            <a:r>
              <a:rPr lang="cs-CZ" altLang="cs-CZ" sz="2800" dirty="0" err="1" smtClean="0"/>
              <a:t>all</a:t>
            </a:r>
            <a:r>
              <a:rPr lang="cs-CZ" altLang="cs-CZ" sz="2800" dirty="0" smtClean="0"/>
              <a:t> </a:t>
            </a:r>
            <a:r>
              <a:rPr lang="cs-CZ" altLang="cs-CZ" sz="2800" dirty="0" err="1" smtClean="0"/>
              <a:t>tissues</a:t>
            </a:r>
            <a:r>
              <a:rPr lang="cs-CZ" altLang="cs-CZ" sz="2800" dirty="0" smtClean="0"/>
              <a:t> and </a:t>
            </a:r>
            <a:r>
              <a:rPr lang="cs-CZ" altLang="cs-CZ" sz="2800" dirty="0" err="1" smtClean="0"/>
              <a:t>organs</a:t>
            </a:r>
            <a:endParaRPr lang="cs-CZ" altLang="cs-CZ" sz="2800" dirty="0"/>
          </a:p>
          <a:p>
            <a:pPr eaLnBrk="1" hangingPunct="1">
              <a:lnSpc>
                <a:spcPct val="105000"/>
              </a:lnSpc>
            </a:pPr>
            <a:endParaRPr lang="cs-CZ" altLang="cs-CZ" sz="2800" dirty="0"/>
          </a:p>
          <a:p>
            <a:pPr eaLnBrk="1" hangingPunct="1">
              <a:lnSpc>
                <a:spcPct val="90000"/>
              </a:lnSpc>
            </a:pPr>
            <a:endParaRPr lang="cs-CZ" altLang="cs-CZ" sz="2400" dirty="0"/>
          </a:p>
        </p:txBody>
      </p:sp>
    </p:spTree>
    <p:extLst>
      <p:ext uri="{BB962C8B-B14F-4D97-AF65-F5344CB8AC3E}">
        <p14:creationId xmlns:p14="http://schemas.microsoft.com/office/powerpoint/2010/main" val="1348765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7814" y="6350"/>
            <a:ext cx="655637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254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47851" y="260350"/>
            <a:ext cx="6418263" cy="1143000"/>
          </a:xfrm>
        </p:spPr>
        <p:txBody>
          <a:bodyPr/>
          <a:lstStyle/>
          <a:p>
            <a:pPr eaLnBrk="1" hangingPunct="1"/>
            <a:r>
              <a:rPr lang="cs-CZ" altLang="cs-CZ" sz="3600" b="1" dirty="0" err="1">
                <a:solidFill>
                  <a:srgbClr val="CC0099"/>
                </a:solidFill>
              </a:rPr>
              <a:t>Dendritic</a:t>
            </a:r>
            <a:r>
              <a:rPr lang="cs-CZ" altLang="cs-CZ" sz="3600" b="1" dirty="0">
                <a:solidFill>
                  <a:srgbClr val="CC0099"/>
                </a:solidFill>
              </a:rPr>
              <a:t> </a:t>
            </a:r>
            <a:r>
              <a:rPr lang="cs-CZ" altLang="cs-CZ" sz="3600" b="1" dirty="0" err="1">
                <a:solidFill>
                  <a:srgbClr val="CC0099"/>
                </a:solidFill>
              </a:rPr>
              <a:t>cells</a:t>
            </a:r>
            <a:r>
              <a:rPr lang="cs-CZ" altLang="cs-CZ" sz="3600" b="1" dirty="0">
                <a:solidFill>
                  <a:srgbClr val="CC0099"/>
                </a:solidFill>
              </a:rPr>
              <a:t> (</a:t>
            </a:r>
            <a:r>
              <a:rPr lang="cs-CZ" altLang="cs-CZ" sz="3600" b="1" dirty="0" err="1">
                <a:solidFill>
                  <a:srgbClr val="CC0099"/>
                </a:solidFill>
              </a:rPr>
              <a:t>DCs</a:t>
            </a:r>
            <a:r>
              <a:rPr lang="cs-CZ" altLang="cs-CZ" sz="3600" b="1" dirty="0">
                <a:solidFill>
                  <a:srgbClr val="CC0099"/>
                </a:solidFill>
              </a:rPr>
              <a:t>)</a:t>
            </a:r>
          </a:p>
        </p:txBody>
      </p:sp>
      <p:sp>
        <p:nvSpPr>
          <p:cNvPr id="22531" name="Rectangle 3"/>
          <p:cNvSpPr>
            <a:spLocks noGrp="1" noChangeArrowheads="1"/>
          </p:cNvSpPr>
          <p:nvPr>
            <p:ph idx="1"/>
          </p:nvPr>
        </p:nvSpPr>
        <p:spPr>
          <a:xfrm>
            <a:off x="251926" y="1403350"/>
            <a:ext cx="11728579" cy="5183187"/>
          </a:xfrm>
        </p:spPr>
        <p:txBody>
          <a:bodyPr/>
          <a:lstStyle/>
          <a:p>
            <a:pPr eaLnBrk="1" hangingPunct="1">
              <a:lnSpc>
                <a:spcPct val="125000"/>
              </a:lnSpc>
            </a:pPr>
            <a:r>
              <a:rPr lang="cs-CZ" altLang="cs-CZ" sz="2400" dirty="0" err="1" smtClean="0"/>
              <a:t>Upon</a:t>
            </a:r>
            <a:r>
              <a:rPr lang="cs-CZ" altLang="cs-CZ" sz="2400" dirty="0" smtClean="0"/>
              <a:t> </a:t>
            </a:r>
            <a:r>
              <a:rPr lang="cs-CZ" altLang="cs-CZ" sz="2400" dirty="0" err="1" smtClean="0"/>
              <a:t>contact</a:t>
            </a:r>
            <a:r>
              <a:rPr lang="cs-CZ" altLang="cs-CZ" sz="2400" dirty="0" smtClean="0"/>
              <a:t> </a:t>
            </a:r>
            <a:r>
              <a:rPr lang="cs-CZ" altLang="cs-CZ" sz="2400" dirty="0" err="1" smtClean="0"/>
              <a:t>with</a:t>
            </a:r>
            <a:r>
              <a:rPr lang="cs-CZ" altLang="cs-CZ" sz="2400" dirty="0" smtClean="0"/>
              <a:t> </a:t>
            </a:r>
            <a:r>
              <a:rPr lang="cs-CZ" altLang="cs-CZ" sz="2400" dirty="0" err="1" smtClean="0"/>
              <a:t>antigens</a:t>
            </a:r>
            <a:r>
              <a:rPr lang="cs-CZ" altLang="cs-CZ" sz="2400" dirty="0" smtClean="0"/>
              <a:t>, </a:t>
            </a:r>
            <a:r>
              <a:rPr lang="cs-CZ" altLang="cs-CZ" sz="2400" dirty="0" err="1" smtClean="0"/>
              <a:t>they</a:t>
            </a:r>
            <a:r>
              <a:rPr lang="cs-CZ" altLang="cs-CZ" sz="2400" dirty="0" smtClean="0"/>
              <a:t> </a:t>
            </a:r>
            <a:r>
              <a:rPr lang="cs-CZ" altLang="cs-CZ" sz="2400" dirty="0" err="1" smtClean="0"/>
              <a:t>mature</a:t>
            </a:r>
            <a:r>
              <a:rPr lang="cs-CZ" altLang="cs-CZ" sz="2400" dirty="0" smtClean="0"/>
              <a:t> and </a:t>
            </a:r>
            <a:r>
              <a:rPr lang="cs-CZ" altLang="cs-CZ" sz="2400" dirty="0" err="1" smtClean="0"/>
              <a:t>migrate</a:t>
            </a:r>
            <a:r>
              <a:rPr lang="cs-CZ" altLang="cs-CZ" sz="2400" dirty="0"/>
              <a:t/>
            </a:r>
            <a:br>
              <a:rPr lang="cs-CZ" altLang="cs-CZ" sz="2400" dirty="0"/>
            </a:br>
            <a:r>
              <a:rPr lang="cs-CZ" altLang="cs-CZ" sz="2400" dirty="0" smtClean="0"/>
              <a:t>to </a:t>
            </a:r>
            <a:r>
              <a:rPr lang="cs-CZ" altLang="cs-CZ" sz="2400" dirty="0" err="1" smtClean="0"/>
              <a:t>secondary</a:t>
            </a:r>
            <a:r>
              <a:rPr lang="cs-CZ" altLang="cs-CZ" sz="2400" dirty="0" smtClean="0"/>
              <a:t> </a:t>
            </a:r>
            <a:r>
              <a:rPr lang="cs-CZ" altLang="cs-CZ" sz="2400" dirty="0" err="1" smtClean="0"/>
              <a:t>immune</a:t>
            </a:r>
            <a:r>
              <a:rPr lang="cs-CZ" altLang="cs-CZ" sz="2400" dirty="0" smtClean="0"/>
              <a:t> </a:t>
            </a:r>
            <a:r>
              <a:rPr lang="cs-CZ" altLang="cs-CZ" sz="2400" dirty="0" err="1" smtClean="0"/>
              <a:t>organs</a:t>
            </a:r>
            <a:r>
              <a:rPr lang="cs-CZ" altLang="cs-CZ" sz="2400" dirty="0" smtClean="0"/>
              <a:t> </a:t>
            </a:r>
            <a:r>
              <a:rPr lang="cs-CZ" altLang="cs-CZ" sz="2400" dirty="0" err="1" smtClean="0"/>
              <a:t>where</a:t>
            </a:r>
            <a:r>
              <a:rPr lang="cs-CZ" altLang="cs-CZ" sz="2400" dirty="0" smtClean="0"/>
              <a:t> </a:t>
            </a:r>
            <a:r>
              <a:rPr lang="cs-CZ" altLang="cs-CZ" sz="2400" dirty="0" err="1" smtClean="0"/>
              <a:t>induce</a:t>
            </a:r>
            <a:r>
              <a:rPr lang="cs-CZ" altLang="cs-CZ" sz="2400" dirty="0" smtClean="0"/>
              <a:t> antigen-</a:t>
            </a:r>
            <a:r>
              <a:rPr lang="cs-CZ" altLang="cs-CZ" sz="2400" dirty="0" err="1" smtClean="0"/>
              <a:t>specific</a:t>
            </a:r>
            <a:r>
              <a:rPr lang="cs-CZ" altLang="cs-CZ" sz="2400" dirty="0" smtClean="0"/>
              <a:t> </a:t>
            </a:r>
            <a:r>
              <a:rPr lang="cs-CZ" altLang="cs-CZ" sz="2400" dirty="0" err="1" smtClean="0"/>
              <a:t>immune</a:t>
            </a:r>
            <a:r>
              <a:rPr lang="cs-CZ" altLang="cs-CZ" sz="2400" dirty="0" smtClean="0"/>
              <a:t> response </a:t>
            </a:r>
          </a:p>
          <a:p>
            <a:pPr eaLnBrk="1" hangingPunct="1">
              <a:lnSpc>
                <a:spcPct val="125000"/>
              </a:lnSpc>
            </a:pPr>
            <a:endParaRPr lang="cs-CZ" altLang="cs-CZ" sz="1200" dirty="0"/>
          </a:p>
          <a:p>
            <a:pPr eaLnBrk="1" hangingPunct="1">
              <a:lnSpc>
                <a:spcPct val="125000"/>
              </a:lnSpc>
            </a:pPr>
            <a:r>
              <a:rPr lang="cs-CZ" sz="2400" dirty="0" err="1" smtClean="0"/>
              <a:t>Expression</a:t>
            </a:r>
            <a:r>
              <a:rPr lang="cs-CZ" sz="2400" dirty="0" smtClean="0"/>
              <a:t> </a:t>
            </a:r>
            <a:r>
              <a:rPr lang="cs-CZ" sz="2400" dirty="0" err="1" smtClean="0"/>
              <a:t>of</a:t>
            </a:r>
            <a:r>
              <a:rPr lang="cs-CZ" sz="2400" dirty="0" smtClean="0"/>
              <a:t> MHC </a:t>
            </a:r>
            <a:r>
              <a:rPr lang="cs-CZ" sz="2400" dirty="0" err="1" smtClean="0"/>
              <a:t>class</a:t>
            </a:r>
            <a:r>
              <a:rPr lang="cs-CZ" sz="2400" dirty="0" smtClean="0"/>
              <a:t> I and II </a:t>
            </a:r>
            <a:r>
              <a:rPr lang="cs-CZ" sz="2400" dirty="0" err="1" smtClean="0"/>
              <a:t>gp</a:t>
            </a:r>
            <a:r>
              <a:rPr lang="cs-CZ" sz="2400" dirty="0" smtClean="0"/>
              <a:t>., co-</a:t>
            </a:r>
            <a:r>
              <a:rPr lang="cs-CZ" sz="2400" dirty="0" err="1" smtClean="0"/>
              <a:t>stimulatory</a:t>
            </a:r>
            <a:r>
              <a:rPr lang="cs-CZ" sz="2400" dirty="0" smtClean="0"/>
              <a:t> </a:t>
            </a:r>
            <a:r>
              <a:rPr lang="cs-CZ" sz="2400" dirty="0" err="1" smtClean="0"/>
              <a:t>ligands</a:t>
            </a:r>
            <a:r>
              <a:rPr lang="cs-CZ" sz="2400" dirty="0" smtClean="0"/>
              <a:t> and </a:t>
            </a:r>
            <a:r>
              <a:rPr lang="cs-CZ" sz="2400" dirty="0" err="1" smtClean="0"/>
              <a:t>adhesive</a:t>
            </a:r>
            <a:r>
              <a:rPr lang="cs-CZ" sz="2400" dirty="0" smtClean="0"/>
              <a:t> </a:t>
            </a:r>
            <a:r>
              <a:rPr lang="cs-CZ" sz="2400" dirty="0" err="1" smtClean="0"/>
              <a:t>molecules</a:t>
            </a:r>
            <a:r>
              <a:rPr lang="cs-CZ" sz="2400" dirty="0" smtClean="0"/>
              <a:t> </a:t>
            </a:r>
            <a:r>
              <a:rPr lang="cs-CZ" sz="2400" dirty="0" err="1" smtClean="0"/>
              <a:t>necessary</a:t>
            </a:r>
            <a:r>
              <a:rPr lang="cs-CZ" sz="2400" dirty="0" smtClean="0"/>
              <a:t> </a:t>
            </a:r>
            <a:r>
              <a:rPr lang="cs-CZ" sz="2400" dirty="0" err="1" smtClean="0"/>
              <a:t>for</a:t>
            </a:r>
            <a:r>
              <a:rPr lang="cs-CZ" sz="2400" dirty="0" smtClean="0"/>
              <a:t> </a:t>
            </a:r>
            <a:r>
              <a:rPr lang="cs-CZ" sz="2400" dirty="0" err="1" smtClean="0"/>
              <a:t>activation</a:t>
            </a:r>
            <a:r>
              <a:rPr lang="cs-CZ" sz="2400" dirty="0" smtClean="0"/>
              <a:t> </a:t>
            </a:r>
            <a:r>
              <a:rPr lang="cs-CZ" sz="2400" dirty="0" err="1" smtClean="0"/>
              <a:t>of</a:t>
            </a:r>
            <a:r>
              <a:rPr lang="cs-CZ" sz="2400" dirty="0" smtClean="0"/>
              <a:t> </a:t>
            </a:r>
            <a:r>
              <a:rPr lang="cs-CZ" sz="2400" dirty="0" err="1" smtClean="0"/>
              <a:t>naïve</a:t>
            </a:r>
            <a:r>
              <a:rPr lang="cs-CZ" sz="2400" dirty="0" smtClean="0"/>
              <a:t> </a:t>
            </a:r>
            <a:r>
              <a:rPr lang="cs-CZ" sz="2400" dirty="0"/>
              <a:t>T </a:t>
            </a:r>
            <a:r>
              <a:rPr lang="cs-CZ" sz="2400" dirty="0" err="1" smtClean="0"/>
              <a:t>cells</a:t>
            </a:r>
            <a:endParaRPr lang="cs-CZ" sz="2400" dirty="0" smtClean="0"/>
          </a:p>
          <a:p>
            <a:pPr eaLnBrk="1" hangingPunct="1">
              <a:lnSpc>
                <a:spcPct val="125000"/>
              </a:lnSpc>
            </a:pPr>
            <a:endParaRPr lang="cs-CZ" altLang="cs-CZ" sz="1200" dirty="0"/>
          </a:p>
          <a:p>
            <a:pPr eaLnBrk="1" hangingPunct="1">
              <a:lnSpc>
                <a:spcPct val="125000"/>
              </a:lnSpc>
            </a:pPr>
            <a:r>
              <a:rPr lang="cs-CZ" altLang="cs-CZ" sz="2400" dirty="0" err="1" smtClean="0"/>
              <a:t>DCs</a:t>
            </a:r>
            <a:r>
              <a:rPr lang="cs-CZ" altLang="cs-CZ" sz="2400" dirty="0" smtClean="0"/>
              <a:t> </a:t>
            </a:r>
            <a:r>
              <a:rPr lang="cs-CZ" altLang="cs-CZ" sz="2400" dirty="0" err="1" smtClean="0"/>
              <a:t>have</a:t>
            </a:r>
            <a:r>
              <a:rPr lang="cs-CZ" altLang="cs-CZ" sz="2400" dirty="0" smtClean="0"/>
              <a:t> </a:t>
            </a:r>
            <a:r>
              <a:rPr lang="cs-CZ" altLang="cs-CZ" sz="2400" dirty="0" err="1" smtClean="0"/>
              <a:t>numerous</a:t>
            </a:r>
            <a:r>
              <a:rPr lang="cs-CZ" altLang="cs-CZ" sz="2400" dirty="0" smtClean="0"/>
              <a:t> </a:t>
            </a:r>
            <a:r>
              <a:rPr lang="cs-CZ" altLang="cs-CZ" sz="2400" dirty="0" err="1" smtClean="0"/>
              <a:t>processes</a:t>
            </a:r>
            <a:r>
              <a:rPr lang="cs-CZ" altLang="cs-CZ" sz="2400" dirty="0" smtClean="0"/>
              <a:t> </a:t>
            </a:r>
            <a:r>
              <a:rPr lang="cs-CZ" altLang="cs-CZ" sz="2400" dirty="0" err="1" smtClean="0"/>
              <a:t>enabling</a:t>
            </a:r>
            <a:r>
              <a:rPr lang="cs-CZ" altLang="cs-CZ" sz="2400" dirty="0" smtClean="0"/>
              <a:t> </a:t>
            </a:r>
            <a:r>
              <a:rPr lang="cs-CZ" altLang="cs-CZ" sz="2400" dirty="0" err="1" smtClean="0"/>
              <a:t>contact</a:t>
            </a:r>
            <a:r>
              <a:rPr lang="cs-CZ" altLang="cs-CZ" sz="2400" dirty="0" smtClean="0"/>
              <a:t> </a:t>
            </a:r>
            <a:r>
              <a:rPr lang="cs-CZ" altLang="cs-CZ" sz="2400" dirty="0" err="1" smtClean="0"/>
              <a:t>with</a:t>
            </a:r>
            <a:r>
              <a:rPr lang="cs-CZ" altLang="cs-CZ" sz="2400" dirty="0" smtClean="0"/>
              <a:t> up to </a:t>
            </a:r>
            <a:r>
              <a:rPr lang="cs-CZ" altLang="cs-CZ" sz="2400" dirty="0"/>
              <a:t>3000 T </a:t>
            </a:r>
            <a:r>
              <a:rPr lang="cs-CZ" altLang="cs-CZ" sz="2400" dirty="0" err="1" smtClean="0"/>
              <a:t>cells</a:t>
            </a:r>
            <a:endParaRPr lang="cs-CZ" altLang="cs-CZ" sz="2400" dirty="0"/>
          </a:p>
          <a:p>
            <a:pPr eaLnBrk="1" hangingPunct="1">
              <a:lnSpc>
                <a:spcPct val="125000"/>
              </a:lnSpc>
            </a:pPr>
            <a:endParaRPr lang="cs-CZ" altLang="cs-CZ" sz="1200" dirty="0"/>
          </a:p>
          <a:p>
            <a:pPr eaLnBrk="1" hangingPunct="1">
              <a:lnSpc>
                <a:spcPct val="125000"/>
              </a:lnSpc>
            </a:pPr>
            <a:r>
              <a:rPr lang="cs-CZ" altLang="cs-CZ" sz="2400" dirty="0" smtClean="0"/>
              <a:t>In </a:t>
            </a:r>
            <a:r>
              <a:rPr lang="cs-CZ" altLang="cs-CZ" sz="2400" dirty="0" err="1" smtClean="0"/>
              <a:t>lymph</a:t>
            </a:r>
            <a:r>
              <a:rPr lang="cs-CZ" altLang="cs-CZ" sz="2400" dirty="0" smtClean="0"/>
              <a:t> </a:t>
            </a:r>
            <a:r>
              <a:rPr lang="cs-CZ" altLang="cs-CZ" sz="2400" dirty="0" err="1" smtClean="0"/>
              <a:t>nodes</a:t>
            </a:r>
            <a:r>
              <a:rPr lang="cs-CZ" altLang="cs-CZ" sz="2400" dirty="0" smtClean="0"/>
              <a:t>, </a:t>
            </a:r>
            <a:r>
              <a:rPr lang="cs-CZ" altLang="cs-CZ" sz="2400" dirty="0" err="1" smtClean="0"/>
              <a:t>DCs</a:t>
            </a:r>
            <a:r>
              <a:rPr lang="cs-CZ" altLang="cs-CZ" sz="2400" dirty="0" smtClean="0"/>
              <a:t> </a:t>
            </a:r>
            <a:r>
              <a:rPr lang="cs-CZ" altLang="cs-CZ" sz="2400" dirty="0" err="1" smtClean="0"/>
              <a:t>increasing</a:t>
            </a:r>
            <a:r>
              <a:rPr lang="cs-CZ" altLang="cs-CZ" sz="2400" dirty="0" smtClean="0"/>
              <a:t> </a:t>
            </a:r>
            <a:r>
              <a:rPr lang="cs-CZ" altLang="cs-CZ" sz="2400" dirty="0" err="1" smtClean="0"/>
              <a:t>expression</a:t>
            </a:r>
            <a:r>
              <a:rPr lang="cs-CZ" altLang="cs-CZ" sz="2400" dirty="0" smtClean="0"/>
              <a:t> </a:t>
            </a:r>
            <a:r>
              <a:rPr lang="cs-CZ" altLang="cs-CZ" sz="2400" dirty="0" err="1" smtClean="0"/>
              <a:t>of</a:t>
            </a:r>
            <a:r>
              <a:rPr lang="cs-CZ" altLang="cs-CZ" sz="2400" dirty="0" smtClean="0"/>
              <a:t>:</a:t>
            </a:r>
            <a:r>
              <a:rPr lang="cs-CZ" altLang="cs-CZ" sz="2800" dirty="0" smtClean="0"/>
              <a:t> </a:t>
            </a:r>
            <a:endParaRPr lang="cs-CZ" altLang="cs-CZ" sz="2800" dirty="0"/>
          </a:p>
          <a:p>
            <a:pPr lvl="2" eaLnBrk="1" hangingPunct="1">
              <a:lnSpc>
                <a:spcPct val="125000"/>
              </a:lnSpc>
            </a:pPr>
            <a:r>
              <a:rPr lang="cs-CZ" altLang="cs-CZ" sz="2000" dirty="0" smtClean="0"/>
              <a:t>MHC </a:t>
            </a:r>
            <a:r>
              <a:rPr lang="cs-CZ" altLang="cs-CZ" sz="2000" dirty="0" err="1" smtClean="0"/>
              <a:t>class</a:t>
            </a:r>
            <a:r>
              <a:rPr lang="cs-CZ" altLang="cs-CZ" sz="2000" dirty="0" smtClean="0"/>
              <a:t> I and II </a:t>
            </a:r>
            <a:r>
              <a:rPr lang="cs-CZ" altLang="cs-CZ" sz="2000" dirty="0" err="1" smtClean="0"/>
              <a:t>gp</a:t>
            </a:r>
            <a:r>
              <a:rPr lang="cs-CZ" altLang="cs-CZ" sz="2000" dirty="0" smtClean="0"/>
              <a:t>. + co-</a:t>
            </a:r>
            <a:r>
              <a:rPr lang="cs-CZ" altLang="cs-CZ" sz="2000" dirty="0" err="1" smtClean="0"/>
              <a:t>stimulatory</a:t>
            </a:r>
            <a:r>
              <a:rPr lang="cs-CZ" altLang="cs-CZ" sz="2000" dirty="0" smtClean="0"/>
              <a:t> </a:t>
            </a:r>
            <a:r>
              <a:rPr lang="cs-CZ" altLang="cs-CZ" sz="2000" dirty="0" err="1" smtClean="0"/>
              <a:t>molecules</a:t>
            </a:r>
            <a:r>
              <a:rPr lang="cs-CZ" altLang="cs-CZ" sz="2000" dirty="0" smtClean="0"/>
              <a:t> </a:t>
            </a:r>
            <a:r>
              <a:rPr lang="cs-CZ" altLang="cs-CZ" sz="2000" dirty="0"/>
              <a:t>(</a:t>
            </a:r>
            <a:r>
              <a:rPr lang="cs-CZ" altLang="cs-CZ" sz="2000" dirty="0" smtClean="0"/>
              <a:t>CD80</a:t>
            </a:r>
            <a:r>
              <a:rPr lang="cs-CZ" altLang="cs-CZ" sz="2000" dirty="0"/>
              <a:t>, </a:t>
            </a:r>
            <a:r>
              <a:rPr lang="cs-CZ" altLang="cs-CZ" sz="2000" dirty="0" smtClean="0"/>
              <a:t>CD86</a:t>
            </a:r>
            <a:r>
              <a:rPr lang="cs-CZ" altLang="cs-CZ" sz="2000" dirty="0"/>
              <a:t>)</a:t>
            </a:r>
          </a:p>
        </p:txBody>
      </p:sp>
      <p:pic>
        <p:nvPicPr>
          <p:cNvPr id="22532" name="Picture 4" descr="interakce DC s T ly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7226" y="1"/>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264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3600" b="1" dirty="0" err="1" smtClean="0">
                <a:solidFill>
                  <a:srgbClr val="CC0099"/>
                </a:solidFill>
              </a:rPr>
              <a:t>Types</a:t>
            </a:r>
            <a:r>
              <a:rPr lang="cs-CZ" altLang="cs-CZ" sz="3600" b="1" dirty="0" smtClean="0">
                <a:solidFill>
                  <a:srgbClr val="CC0099"/>
                </a:solidFill>
              </a:rPr>
              <a:t> </a:t>
            </a:r>
            <a:r>
              <a:rPr lang="cs-CZ" altLang="cs-CZ" sz="3600" b="1" dirty="0" err="1" smtClean="0">
                <a:solidFill>
                  <a:srgbClr val="CC0099"/>
                </a:solidFill>
              </a:rPr>
              <a:t>of</a:t>
            </a:r>
            <a:r>
              <a:rPr lang="cs-CZ" altLang="cs-CZ" sz="3600" b="1" dirty="0" smtClean="0">
                <a:solidFill>
                  <a:srgbClr val="CC0099"/>
                </a:solidFill>
              </a:rPr>
              <a:t> </a:t>
            </a:r>
            <a:r>
              <a:rPr lang="cs-CZ" altLang="cs-CZ" sz="3600" b="1" dirty="0" err="1" smtClean="0">
                <a:solidFill>
                  <a:srgbClr val="CC0099"/>
                </a:solidFill>
              </a:rPr>
              <a:t>DCs</a:t>
            </a:r>
            <a:endParaRPr lang="cs-CZ" altLang="cs-CZ" sz="3600" b="1" dirty="0">
              <a:solidFill>
                <a:srgbClr val="CC0099"/>
              </a:solidFill>
            </a:endParaRPr>
          </a:p>
        </p:txBody>
      </p:sp>
      <p:sp>
        <p:nvSpPr>
          <p:cNvPr id="23555" name="Rectangle 3"/>
          <p:cNvSpPr>
            <a:spLocks noGrp="1" noChangeArrowheads="1"/>
          </p:cNvSpPr>
          <p:nvPr>
            <p:ph idx="1"/>
          </p:nvPr>
        </p:nvSpPr>
        <p:spPr>
          <a:xfrm>
            <a:off x="1981200" y="1268413"/>
            <a:ext cx="8229600" cy="4857750"/>
          </a:xfrm>
        </p:spPr>
        <p:txBody>
          <a:bodyPr/>
          <a:lstStyle/>
          <a:p>
            <a:pPr eaLnBrk="1" hangingPunct="1">
              <a:lnSpc>
                <a:spcPct val="125000"/>
              </a:lnSpc>
            </a:pPr>
            <a:r>
              <a:rPr lang="cs-CZ" altLang="cs-CZ" sz="2400" dirty="0" smtClean="0">
                <a:solidFill>
                  <a:srgbClr val="0000FF"/>
                </a:solidFill>
              </a:rPr>
              <a:t>Langerhans </a:t>
            </a:r>
            <a:r>
              <a:rPr lang="cs-CZ" altLang="cs-CZ" sz="2400" dirty="0" err="1" smtClean="0">
                <a:solidFill>
                  <a:srgbClr val="0000FF"/>
                </a:solidFill>
              </a:rPr>
              <a:t>cells</a:t>
            </a:r>
            <a:r>
              <a:rPr lang="cs-CZ" altLang="cs-CZ" sz="2400" dirty="0" smtClean="0"/>
              <a:t> </a:t>
            </a:r>
            <a:r>
              <a:rPr lang="cs-CZ" altLang="cs-CZ" sz="2400" dirty="0"/>
              <a:t>– </a:t>
            </a:r>
            <a:r>
              <a:rPr lang="cs-CZ" altLang="cs-CZ" sz="2400" dirty="0" err="1" smtClean="0"/>
              <a:t>from</a:t>
            </a:r>
            <a:r>
              <a:rPr lang="cs-CZ" altLang="cs-CZ" sz="2400" dirty="0" smtClean="0"/>
              <a:t> </a:t>
            </a:r>
            <a:r>
              <a:rPr lang="cs-CZ" altLang="cs-CZ" sz="2400" dirty="0" err="1" smtClean="0"/>
              <a:t>myeloid</a:t>
            </a:r>
            <a:r>
              <a:rPr lang="cs-CZ" altLang="cs-CZ" sz="2400" dirty="0" smtClean="0"/>
              <a:t> line</a:t>
            </a:r>
            <a:r>
              <a:rPr lang="cs-CZ" altLang="cs-CZ" sz="2400" dirty="0"/>
              <a:t>, </a:t>
            </a:r>
            <a:r>
              <a:rPr lang="cs-CZ" altLang="cs-CZ" sz="2400" dirty="0" smtClean="0"/>
              <a:t>in epidermis</a:t>
            </a:r>
            <a:endParaRPr lang="cs-CZ" altLang="cs-CZ" sz="2400" dirty="0"/>
          </a:p>
          <a:p>
            <a:pPr eaLnBrk="1" hangingPunct="1">
              <a:lnSpc>
                <a:spcPct val="125000"/>
              </a:lnSpc>
            </a:pPr>
            <a:endParaRPr lang="cs-CZ" altLang="cs-CZ" sz="900" dirty="0"/>
          </a:p>
          <a:p>
            <a:pPr eaLnBrk="1" hangingPunct="1">
              <a:lnSpc>
                <a:spcPct val="125000"/>
              </a:lnSpc>
            </a:pPr>
            <a:r>
              <a:rPr lang="cs-CZ" altLang="cs-CZ" sz="2400" dirty="0" err="1" smtClean="0">
                <a:solidFill>
                  <a:srgbClr val="0000FF"/>
                </a:solidFill>
              </a:rPr>
              <a:t>Interstitial</a:t>
            </a:r>
            <a:r>
              <a:rPr lang="cs-CZ" altLang="cs-CZ" sz="2400" dirty="0" smtClean="0">
                <a:solidFill>
                  <a:srgbClr val="0000FF"/>
                </a:solidFill>
              </a:rPr>
              <a:t> </a:t>
            </a:r>
            <a:r>
              <a:rPr lang="cs-CZ" altLang="cs-CZ" sz="2400" dirty="0" err="1" smtClean="0">
                <a:solidFill>
                  <a:srgbClr val="0000FF"/>
                </a:solidFill>
              </a:rPr>
              <a:t>DCs</a:t>
            </a:r>
            <a:r>
              <a:rPr lang="cs-CZ" altLang="cs-CZ" sz="2400" dirty="0" smtClean="0"/>
              <a:t> </a:t>
            </a:r>
            <a:r>
              <a:rPr lang="cs-CZ" altLang="cs-CZ" sz="2400" dirty="0"/>
              <a:t>– </a:t>
            </a:r>
            <a:r>
              <a:rPr lang="cs-CZ" altLang="cs-CZ" sz="2400" dirty="0" err="1" smtClean="0"/>
              <a:t>from</a:t>
            </a:r>
            <a:r>
              <a:rPr lang="cs-CZ" altLang="cs-CZ" sz="2400" dirty="0" smtClean="0"/>
              <a:t> </a:t>
            </a:r>
            <a:r>
              <a:rPr lang="cs-CZ" altLang="cs-CZ" sz="2400" dirty="0" err="1" smtClean="0"/>
              <a:t>myeloid</a:t>
            </a:r>
            <a:r>
              <a:rPr lang="cs-CZ" altLang="cs-CZ" sz="2400" dirty="0" smtClean="0"/>
              <a:t> line</a:t>
            </a:r>
            <a:r>
              <a:rPr lang="cs-CZ" altLang="cs-CZ" sz="2400" dirty="0"/>
              <a:t>, </a:t>
            </a:r>
            <a:r>
              <a:rPr lang="cs-CZ" altLang="cs-CZ" sz="2400" dirty="0" smtClean="0"/>
              <a:t>in dermis and most </a:t>
            </a:r>
            <a:r>
              <a:rPr lang="cs-CZ" altLang="cs-CZ" sz="2400" dirty="0" err="1" smtClean="0"/>
              <a:t>of</a:t>
            </a:r>
            <a:r>
              <a:rPr lang="cs-CZ" altLang="cs-CZ" sz="2400" dirty="0" smtClean="0"/>
              <a:t> </a:t>
            </a:r>
            <a:r>
              <a:rPr lang="cs-CZ" altLang="cs-CZ" sz="2400" dirty="0" err="1" smtClean="0"/>
              <a:t>organs</a:t>
            </a:r>
            <a:endParaRPr lang="cs-CZ" altLang="cs-CZ" sz="2400" dirty="0"/>
          </a:p>
          <a:p>
            <a:pPr eaLnBrk="1" hangingPunct="1">
              <a:lnSpc>
                <a:spcPct val="125000"/>
              </a:lnSpc>
            </a:pPr>
            <a:endParaRPr lang="cs-CZ" altLang="cs-CZ" sz="900" dirty="0"/>
          </a:p>
          <a:p>
            <a:pPr eaLnBrk="1" hangingPunct="1">
              <a:lnSpc>
                <a:spcPct val="125000"/>
              </a:lnSpc>
            </a:pPr>
            <a:r>
              <a:rPr lang="cs-CZ" altLang="cs-CZ" sz="2400" dirty="0" err="1" smtClean="0">
                <a:solidFill>
                  <a:srgbClr val="0000FF"/>
                </a:solidFill>
              </a:rPr>
              <a:t>Lymphoid</a:t>
            </a:r>
            <a:r>
              <a:rPr lang="cs-CZ" altLang="cs-CZ" sz="2400" dirty="0" smtClean="0">
                <a:solidFill>
                  <a:srgbClr val="0000FF"/>
                </a:solidFill>
              </a:rPr>
              <a:t> (</a:t>
            </a:r>
            <a:r>
              <a:rPr lang="cs-CZ" altLang="cs-CZ" sz="2400" dirty="0" err="1" smtClean="0">
                <a:solidFill>
                  <a:srgbClr val="0000FF"/>
                </a:solidFill>
              </a:rPr>
              <a:t>plasmocytoid</a:t>
            </a:r>
            <a:r>
              <a:rPr lang="cs-CZ" altLang="cs-CZ" sz="2400" dirty="0" smtClean="0">
                <a:solidFill>
                  <a:srgbClr val="0000FF"/>
                </a:solidFill>
              </a:rPr>
              <a:t>) </a:t>
            </a:r>
            <a:r>
              <a:rPr lang="cs-CZ" altLang="cs-CZ" sz="2400" dirty="0" err="1" smtClean="0">
                <a:solidFill>
                  <a:srgbClr val="0000FF"/>
                </a:solidFill>
              </a:rPr>
              <a:t>DCs</a:t>
            </a:r>
            <a:r>
              <a:rPr lang="cs-CZ" altLang="cs-CZ" sz="2400" dirty="0" smtClean="0"/>
              <a:t> </a:t>
            </a:r>
            <a:r>
              <a:rPr lang="cs-CZ" altLang="cs-CZ" sz="2400" dirty="0"/>
              <a:t>– </a:t>
            </a:r>
            <a:r>
              <a:rPr lang="cs-CZ" altLang="cs-CZ" sz="2400" dirty="0" err="1" smtClean="0"/>
              <a:t>form</a:t>
            </a:r>
            <a:r>
              <a:rPr lang="cs-CZ" altLang="cs-CZ" sz="2400" dirty="0" smtClean="0"/>
              <a:t> </a:t>
            </a:r>
            <a:r>
              <a:rPr lang="cs-CZ" altLang="cs-CZ" sz="2400" dirty="0" err="1" smtClean="0"/>
              <a:t>lymphoid</a:t>
            </a:r>
            <a:r>
              <a:rPr lang="cs-CZ" altLang="cs-CZ" sz="2400" dirty="0" smtClean="0"/>
              <a:t> line</a:t>
            </a:r>
            <a:r>
              <a:rPr lang="cs-CZ" altLang="cs-CZ" sz="2400" dirty="0"/>
              <a:t>, </a:t>
            </a:r>
            <a:r>
              <a:rPr lang="cs-CZ" altLang="cs-CZ" sz="2400" dirty="0" smtClean="0"/>
              <a:t>in </a:t>
            </a:r>
            <a:r>
              <a:rPr lang="cs-CZ" altLang="cs-CZ" sz="2400" dirty="0" err="1" smtClean="0"/>
              <a:t>blood</a:t>
            </a:r>
            <a:r>
              <a:rPr lang="cs-CZ" altLang="cs-CZ" sz="2400" dirty="0" smtClean="0"/>
              <a:t> and </a:t>
            </a:r>
            <a:r>
              <a:rPr lang="cs-CZ" altLang="cs-CZ" sz="2400" dirty="0" err="1" smtClean="0"/>
              <a:t>secondary</a:t>
            </a:r>
            <a:r>
              <a:rPr lang="cs-CZ" altLang="cs-CZ" sz="2400" dirty="0" smtClean="0"/>
              <a:t> </a:t>
            </a:r>
            <a:r>
              <a:rPr lang="cs-CZ" altLang="cs-CZ" sz="2400" dirty="0" err="1" smtClean="0"/>
              <a:t>immune</a:t>
            </a:r>
            <a:r>
              <a:rPr lang="cs-CZ" altLang="cs-CZ" sz="2400" dirty="0" smtClean="0"/>
              <a:t> </a:t>
            </a:r>
            <a:r>
              <a:rPr lang="cs-CZ" altLang="cs-CZ" sz="2400" dirty="0" err="1" smtClean="0"/>
              <a:t>organs</a:t>
            </a:r>
            <a:endParaRPr lang="cs-CZ" altLang="cs-CZ" sz="2400" dirty="0"/>
          </a:p>
          <a:p>
            <a:pPr eaLnBrk="1" hangingPunct="1">
              <a:lnSpc>
                <a:spcPct val="125000"/>
              </a:lnSpc>
            </a:pPr>
            <a:endParaRPr lang="cs-CZ" altLang="cs-CZ" sz="1200" dirty="0"/>
          </a:p>
          <a:p>
            <a:pPr eaLnBrk="1" hangingPunct="1">
              <a:lnSpc>
                <a:spcPct val="125000"/>
              </a:lnSpc>
            </a:pPr>
            <a:r>
              <a:rPr lang="cs-CZ" altLang="cs-CZ" sz="2400" dirty="0" err="1" smtClean="0"/>
              <a:t>Follicular</a:t>
            </a:r>
            <a:r>
              <a:rPr lang="cs-CZ" altLang="cs-CZ" sz="2400" dirty="0" smtClean="0"/>
              <a:t> </a:t>
            </a:r>
            <a:r>
              <a:rPr lang="cs-CZ" altLang="cs-CZ" sz="2400" dirty="0" err="1" smtClean="0"/>
              <a:t>dendritic</a:t>
            </a:r>
            <a:r>
              <a:rPr lang="cs-CZ" altLang="cs-CZ" sz="2400" dirty="0" smtClean="0"/>
              <a:t> </a:t>
            </a:r>
            <a:r>
              <a:rPr lang="cs-CZ" altLang="cs-CZ" sz="2400" dirty="0" err="1" smtClean="0"/>
              <a:t>cells</a:t>
            </a:r>
            <a:r>
              <a:rPr lang="cs-CZ" altLang="cs-CZ" sz="2400" dirty="0" smtClean="0"/>
              <a:t> </a:t>
            </a:r>
            <a:r>
              <a:rPr lang="cs-CZ" altLang="cs-CZ" sz="2400" dirty="0"/>
              <a:t>(</a:t>
            </a:r>
            <a:r>
              <a:rPr lang="cs-CZ" altLang="cs-CZ" sz="2400" dirty="0" err="1" smtClean="0"/>
              <a:t>FDCs</a:t>
            </a:r>
            <a:r>
              <a:rPr lang="cs-CZ" altLang="cs-CZ" sz="2400" dirty="0" smtClean="0"/>
              <a:t>) </a:t>
            </a:r>
            <a:r>
              <a:rPr lang="cs-CZ" altLang="cs-CZ" sz="2400" dirty="0"/>
              <a:t>– </a:t>
            </a:r>
            <a:r>
              <a:rPr lang="cs-CZ" altLang="cs-CZ" sz="2400" dirty="0" err="1" smtClean="0"/>
              <a:t>presentation</a:t>
            </a:r>
            <a:r>
              <a:rPr lang="cs-CZ" altLang="cs-CZ" sz="2400" dirty="0" smtClean="0"/>
              <a:t> </a:t>
            </a:r>
            <a:r>
              <a:rPr lang="cs-CZ" altLang="cs-CZ" sz="2400" dirty="0" err="1" smtClean="0"/>
              <a:t>of</a:t>
            </a:r>
            <a:r>
              <a:rPr lang="cs-CZ" altLang="cs-CZ" sz="2400" dirty="0" smtClean="0"/>
              <a:t> antigen to B </a:t>
            </a:r>
            <a:r>
              <a:rPr lang="cs-CZ" altLang="cs-CZ" sz="2400" dirty="0" err="1" smtClean="0"/>
              <a:t>cells</a:t>
            </a:r>
            <a:r>
              <a:rPr lang="cs-CZ" altLang="cs-CZ" sz="2400" dirty="0" smtClean="0"/>
              <a:t> </a:t>
            </a:r>
            <a:r>
              <a:rPr lang="cs-CZ" altLang="cs-CZ" sz="2400" dirty="0" err="1" smtClean="0"/>
              <a:t>during</a:t>
            </a:r>
            <a:r>
              <a:rPr lang="cs-CZ" altLang="cs-CZ" sz="2400" dirty="0" smtClean="0"/>
              <a:t> </a:t>
            </a:r>
            <a:r>
              <a:rPr lang="cs-CZ" altLang="cs-CZ" sz="2400" dirty="0" err="1" smtClean="0"/>
              <a:t>secondary</a:t>
            </a:r>
            <a:r>
              <a:rPr lang="cs-CZ" altLang="cs-CZ" sz="2400" dirty="0" smtClean="0"/>
              <a:t> </a:t>
            </a:r>
            <a:r>
              <a:rPr lang="cs-CZ" altLang="cs-CZ" sz="2400" dirty="0" err="1" smtClean="0"/>
              <a:t>immune</a:t>
            </a:r>
            <a:r>
              <a:rPr lang="cs-CZ" altLang="cs-CZ" sz="2400" dirty="0" smtClean="0"/>
              <a:t> response</a:t>
            </a:r>
            <a:endParaRPr lang="cs-CZ" altLang="cs-CZ" sz="2400" dirty="0"/>
          </a:p>
          <a:p>
            <a:pPr eaLnBrk="1" hangingPunct="1">
              <a:lnSpc>
                <a:spcPct val="125000"/>
              </a:lnSpc>
            </a:pPr>
            <a:endParaRPr lang="cs-CZ" altLang="cs-CZ" sz="2400" dirty="0"/>
          </a:p>
        </p:txBody>
      </p:sp>
    </p:spTree>
    <p:extLst>
      <p:ext uri="{BB962C8B-B14F-4D97-AF65-F5344CB8AC3E}">
        <p14:creationId xmlns:p14="http://schemas.microsoft.com/office/powerpoint/2010/main" val="9571620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3600" b="1" dirty="0" err="1" smtClean="0">
                <a:solidFill>
                  <a:srgbClr val="CC0099"/>
                </a:solidFill>
              </a:rPr>
              <a:t>Surface</a:t>
            </a:r>
            <a:r>
              <a:rPr lang="cs-CZ" altLang="cs-CZ" sz="3600" b="1" dirty="0" smtClean="0">
                <a:solidFill>
                  <a:srgbClr val="CC0099"/>
                </a:solidFill>
              </a:rPr>
              <a:t> </a:t>
            </a:r>
            <a:r>
              <a:rPr lang="cs-CZ" altLang="cs-CZ" sz="3600" b="1" dirty="0" err="1" smtClean="0">
                <a:solidFill>
                  <a:srgbClr val="CC0099"/>
                </a:solidFill>
              </a:rPr>
              <a:t>markers</a:t>
            </a:r>
            <a:r>
              <a:rPr lang="cs-CZ" altLang="cs-CZ" sz="3600" b="1" dirty="0" smtClean="0">
                <a:solidFill>
                  <a:srgbClr val="CC0099"/>
                </a:solidFill>
              </a:rPr>
              <a:t> </a:t>
            </a:r>
            <a:r>
              <a:rPr lang="cs-CZ" altLang="cs-CZ" sz="3600" b="1" dirty="0" err="1" smtClean="0">
                <a:solidFill>
                  <a:srgbClr val="CC0099"/>
                </a:solidFill>
              </a:rPr>
              <a:t>of</a:t>
            </a:r>
            <a:r>
              <a:rPr lang="cs-CZ" altLang="cs-CZ" sz="3600" b="1" dirty="0" smtClean="0">
                <a:solidFill>
                  <a:srgbClr val="CC0099"/>
                </a:solidFill>
              </a:rPr>
              <a:t> </a:t>
            </a:r>
            <a:r>
              <a:rPr lang="cs-CZ" altLang="cs-CZ" sz="3600" b="1" dirty="0" err="1" smtClean="0">
                <a:solidFill>
                  <a:srgbClr val="CC0099"/>
                </a:solidFill>
              </a:rPr>
              <a:t>DCs</a:t>
            </a:r>
            <a:r>
              <a:rPr lang="cs-CZ" altLang="cs-CZ" sz="3600" b="1" dirty="0" smtClean="0">
                <a:solidFill>
                  <a:srgbClr val="CC0099"/>
                </a:solidFill>
              </a:rPr>
              <a:t> </a:t>
            </a:r>
            <a:endParaRPr lang="cs-CZ" altLang="cs-CZ" sz="3600" b="1" dirty="0">
              <a:solidFill>
                <a:srgbClr val="CC0099"/>
              </a:solidFill>
            </a:endParaRPr>
          </a:p>
        </p:txBody>
      </p:sp>
      <p:sp>
        <p:nvSpPr>
          <p:cNvPr id="23555" name="Rectangle 3"/>
          <p:cNvSpPr>
            <a:spLocks noGrp="1" noChangeArrowheads="1"/>
          </p:cNvSpPr>
          <p:nvPr>
            <p:ph idx="1"/>
          </p:nvPr>
        </p:nvSpPr>
        <p:spPr>
          <a:xfrm>
            <a:off x="1744825" y="1511009"/>
            <a:ext cx="8882742" cy="4857750"/>
          </a:xfrm>
        </p:spPr>
        <p:txBody>
          <a:bodyPr/>
          <a:lstStyle/>
          <a:p>
            <a:pPr eaLnBrk="1" hangingPunct="1">
              <a:lnSpc>
                <a:spcPct val="125000"/>
              </a:lnSpc>
            </a:pPr>
            <a:r>
              <a:rPr lang="cs-CZ" sz="2400" dirty="0" err="1" smtClean="0">
                <a:solidFill>
                  <a:srgbClr val="0000FF"/>
                </a:solidFill>
              </a:rPr>
              <a:t>Receptors</a:t>
            </a:r>
            <a:r>
              <a:rPr lang="cs-CZ" sz="2400" dirty="0" smtClean="0">
                <a:solidFill>
                  <a:srgbClr val="0000FF"/>
                </a:solidFill>
              </a:rPr>
              <a:t> </a:t>
            </a:r>
            <a:r>
              <a:rPr lang="cs-CZ" sz="2400" dirty="0" err="1" smtClean="0">
                <a:solidFill>
                  <a:srgbClr val="0000FF"/>
                </a:solidFill>
              </a:rPr>
              <a:t>for</a:t>
            </a:r>
            <a:r>
              <a:rPr lang="cs-CZ" sz="2400" dirty="0" smtClean="0">
                <a:solidFill>
                  <a:srgbClr val="0000FF"/>
                </a:solidFill>
              </a:rPr>
              <a:t> </a:t>
            </a:r>
            <a:r>
              <a:rPr lang="cs-CZ" sz="2400" dirty="0" err="1">
                <a:solidFill>
                  <a:srgbClr val="0000FF"/>
                </a:solidFill>
              </a:rPr>
              <a:t>IgG</a:t>
            </a:r>
            <a:r>
              <a:rPr lang="cs-CZ" sz="2400" dirty="0">
                <a:solidFill>
                  <a:srgbClr val="0000FF"/>
                </a:solidFill>
              </a:rPr>
              <a:t>, </a:t>
            </a:r>
            <a:r>
              <a:rPr lang="cs-CZ" sz="2400" dirty="0" err="1">
                <a:solidFill>
                  <a:srgbClr val="0000FF"/>
                </a:solidFill>
              </a:rPr>
              <a:t>IgE</a:t>
            </a:r>
            <a:r>
              <a:rPr lang="cs-CZ" sz="2400" dirty="0">
                <a:solidFill>
                  <a:srgbClr val="0000FF"/>
                </a:solidFill>
              </a:rPr>
              <a:t> </a:t>
            </a:r>
            <a:r>
              <a:rPr lang="cs-CZ" sz="2400" dirty="0" smtClean="0"/>
              <a:t>and</a:t>
            </a:r>
            <a:r>
              <a:rPr lang="cs-CZ" sz="2400" dirty="0" smtClean="0">
                <a:solidFill>
                  <a:srgbClr val="0000FF"/>
                </a:solidFill>
              </a:rPr>
              <a:t> C3b </a:t>
            </a:r>
            <a:r>
              <a:rPr lang="cs-CZ" altLang="cs-CZ" sz="2400" dirty="0" smtClean="0">
                <a:cs typeface="Arial" panose="020B0604020202020204" pitchFamily="34" charset="0"/>
              </a:rPr>
              <a:t>– </a:t>
            </a:r>
            <a:r>
              <a:rPr lang="cs-CZ" altLang="cs-CZ" sz="2400" dirty="0" err="1" smtClean="0">
                <a:cs typeface="Arial" panose="020B0604020202020204" pitchFamily="34" charset="0"/>
              </a:rPr>
              <a:t>enable</a:t>
            </a:r>
            <a:r>
              <a:rPr lang="cs-CZ" altLang="cs-CZ" sz="2400" dirty="0" smtClean="0">
                <a:cs typeface="Arial" panose="020B0604020202020204" pitchFamily="34" charset="0"/>
              </a:rPr>
              <a:t> </a:t>
            </a:r>
            <a:r>
              <a:rPr lang="cs-CZ" altLang="cs-CZ" sz="2400" dirty="0" err="1" smtClean="0">
                <a:cs typeface="Arial" panose="020B0604020202020204" pitchFamily="34" charset="0"/>
              </a:rPr>
              <a:t>internalization</a:t>
            </a:r>
            <a:r>
              <a:rPr lang="cs-CZ" altLang="cs-CZ" sz="2400" dirty="0" smtClean="0">
                <a:cs typeface="Arial" panose="020B0604020202020204" pitchFamily="34" charset="0"/>
              </a:rPr>
              <a:t> </a:t>
            </a:r>
            <a:r>
              <a:rPr lang="cs-CZ" altLang="cs-CZ" sz="2400" dirty="0" err="1" smtClean="0">
                <a:cs typeface="Arial" panose="020B0604020202020204" pitchFamily="34" charset="0"/>
              </a:rPr>
              <a:t>of</a:t>
            </a:r>
            <a:r>
              <a:rPr lang="cs-CZ" altLang="cs-CZ" sz="2400" dirty="0" smtClean="0">
                <a:cs typeface="Arial" panose="020B0604020202020204" pitchFamily="34" charset="0"/>
              </a:rPr>
              <a:t> </a:t>
            </a:r>
            <a:r>
              <a:rPr lang="cs-CZ" altLang="cs-CZ" sz="2400" dirty="0" err="1" smtClean="0">
                <a:cs typeface="Arial" panose="020B0604020202020204" pitchFamily="34" charset="0"/>
              </a:rPr>
              <a:t>immune</a:t>
            </a:r>
            <a:r>
              <a:rPr lang="cs-CZ" altLang="cs-CZ" sz="2400" dirty="0" smtClean="0">
                <a:cs typeface="Arial" panose="020B0604020202020204" pitchFamily="34" charset="0"/>
              </a:rPr>
              <a:t> </a:t>
            </a:r>
            <a:r>
              <a:rPr lang="cs-CZ" altLang="cs-CZ" sz="2400" dirty="0" err="1" smtClean="0">
                <a:cs typeface="Arial" panose="020B0604020202020204" pitchFamily="34" charset="0"/>
              </a:rPr>
              <a:t>complexes</a:t>
            </a:r>
            <a:endParaRPr lang="cs-CZ" altLang="cs-CZ" sz="2400" dirty="0">
              <a:cs typeface="Arial" panose="020B0604020202020204" pitchFamily="34" charset="0"/>
            </a:endParaRPr>
          </a:p>
          <a:p>
            <a:pPr eaLnBrk="1" hangingPunct="1">
              <a:lnSpc>
                <a:spcPct val="125000"/>
              </a:lnSpc>
            </a:pPr>
            <a:endParaRPr lang="cs-CZ" altLang="cs-CZ" sz="1200" dirty="0">
              <a:cs typeface="Arial" panose="020B0604020202020204" pitchFamily="34" charset="0"/>
            </a:endParaRPr>
          </a:p>
          <a:p>
            <a:pPr eaLnBrk="1" hangingPunct="1">
              <a:lnSpc>
                <a:spcPct val="125000"/>
              </a:lnSpc>
            </a:pPr>
            <a:r>
              <a:rPr lang="cs-CZ" sz="2400" dirty="0" err="1" smtClean="0">
                <a:solidFill>
                  <a:srgbClr val="0000FF"/>
                </a:solidFill>
              </a:rPr>
              <a:t>Pattern</a:t>
            </a:r>
            <a:r>
              <a:rPr lang="cs-CZ" sz="2400" dirty="0" smtClean="0">
                <a:solidFill>
                  <a:srgbClr val="0000FF"/>
                </a:solidFill>
              </a:rPr>
              <a:t> </a:t>
            </a:r>
            <a:r>
              <a:rPr lang="cs-CZ" sz="2400" dirty="0" err="1" smtClean="0">
                <a:solidFill>
                  <a:srgbClr val="0000FF"/>
                </a:solidFill>
              </a:rPr>
              <a:t>Recognition</a:t>
            </a:r>
            <a:r>
              <a:rPr lang="cs-CZ" sz="2400" dirty="0" smtClean="0">
                <a:solidFill>
                  <a:srgbClr val="0000FF"/>
                </a:solidFill>
              </a:rPr>
              <a:t> </a:t>
            </a:r>
            <a:r>
              <a:rPr lang="cs-CZ" sz="2400" dirty="0" err="1" smtClean="0">
                <a:solidFill>
                  <a:srgbClr val="0000FF"/>
                </a:solidFill>
              </a:rPr>
              <a:t>Receptors</a:t>
            </a:r>
            <a:r>
              <a:rPr lang="cs-CZ" sz="2400" dirty="0" smtClean="0"/>
              <a:t> </a:t>
            </a:r>
            <a:r>
              <a:rPr lang="cs-CZ" sz="2400" dirty="0" smtClean="0"/>
              <a:t>- TLR and </a:t>
            </a:r>
            <a:r>
              <a:rPr lang="cs-CZ" sz="2400" dirty="0"/>
              <a:t>CD14 </a:t>
            </a:r>
            <a:r>
              <a:rPr lang="cs-CZ" sz="2400" dirty="0" smtClean="0"/>
              <a:t>(= receptor </a:t>
            </a:r>
            <a:r>
              <a:rPr lang="cs-CZ" sz="2400" dirty="0" err="1" smtClean="0"/>
              <a:t>for</a:t>
            </a:r>
            <a:r>
              <a:rPr lang="cs-CZ" sz="2400" dirty="0" smtClean="0"/>
              <a:t> </a:t>
            </a:r>
            <a:r>
              <a:rPr lang="cs-CZ" sz="2400" dirty="0" err="1" smtClean="0"/>
              <a:t>LPSs</a:t>
            </a:r>
            <a:r>
              <a:rPr lang="cs-CZ" sz="2400" dirty="0" smtClean="0"/>
              <a:t>)</a:t>
            </a:r>
            <a:endParaRPr lang="cs-CZ" sz="2400" dirty="0"/>
          </a:p>
          <a:p>
            <a:pPr eaLnBrk="1" hangingPunct="1">
              <a:lnSpc>
                <a:spcPct val="125000"/>
              </a:lnSpc>
            </a:pPr>
            <a:endParaRPr lang="cs-CZ" altLang="cs-CZ" sz="1200" dirty="0"/>
          </a:p>
          <a:p>
            <a:pPr eaLnBrk="1" hangingPunct="1">
              <a:lnSpc>
                <a:spcPct val="125000"/>
              </a:lnSpc>
            </a:pPr>
            <a:r>
              <a:rPr lang="cs-CZ" altLang="cs-CZ" sz="2400" dirty="0" err="1" smtClean="0">
                <a:solidFill>
                  <a:srgbClr val="0000FF"/>
                </a:solidFill>
              </a:rPr>
              <a:t>Receptors</a:t>
            </a:r>
            <a:r>
              <a:rPr lang="cs-CZ" altLang="cs-CZ" sz="2400" dirty="0" smtClean="0">
                <a:solidFill>
                  <a:srgbClr val="0000FF"/>
                </a:solidFill>
              </a:rPr>
              <a:t> </a:t>
            </a:r>
            <a:r>
              <a:rPr lang="cs-CZ" altLang="cs-CZ" sz="2400" dirty="0" err="1" smtClean="0">
                <a:solidFill>
                  <a:srgbClr val="0000FF"/>
                </a:solidFill>
              </a:rPr>
              <a:t>recognizing</a:t>
            </a:r>
            <a:r>
              <a:rPr lang="cs-CZ" altLang="cs-CZ" sz="2400" dirty="0" smtClean="0">
                <a:solidFill>
                  <a:srgbClr val="0000FF"/>
                </a:solidFill>
              </a:rPr>
              <a:t> </a:t>
            </a:r>
            <a:r>
              <a:rPr lang="cs-CZ" altLang="cs-CZ" sz="2400" dirty="0" err="1" smtClean="0">
                <a:solidFill>
                  <a:srgbClr val="0000FF"/>
                </a:solidFill>
              </a:rPr>
              <a:t>apoptotic</a:t>
            </a:r>
            <a:r>
              <a:rPr lang="cs-CZ" altLang="cs-CZ" sz="2400" dirty="0" smtClean="0">
                <a:solidFill>
                  <a:srgbClr val="0000FF"/>
                </a:solidFill>
              </a:rPr>
              <a:t> </a:t>
            </a:r>
            <a:r>
              <a:rPr lang="cs-CZ" altLang="cs-CZ" sz="2400" dirty="0" err="1" smtClean="0">
                <a:solidFill>
                  <a:srgbClr val="0000FF"/>
                </a:solidFill>
              </a:rPr>
              <a:t>cells</a:t>
            </a:r>
            <a:r>
              <a:rPr lang="cs-CZ" altLang="cs-CZ" sz="2400" dirty="0" smtClean="0">
                <a:solidFill>
                  <a:srgbClr val="0000FF"/>
                </a:solidFill>
              </a:rPr>
              <a:t>	</a:t>
            </a:r>
          </a:p>
          <a:p>
            <a:pPr eaLnBrk="1" hangingPunct="1">
              <a:lnSpc>
                <a:spcPct val="125000"/>
              </a:lnSpc>
            </a:pPr>
            <a:endParaRPr lang="cs-CZ" altLang="cs-CZ" sz="1200" dirty="0">
              <a:solidFill>
                <a:srgbClr val="0000FF"/>
              </a:solidFill>
            </a:endParaRPr>
          </a:p>
          <a:p>
            <a:pPr eaLnBrk="1" hangingPunct="1">
              <a:lnSpc>
                <a:spcPct val="125000"/>
              </a:lnSpc>
            </a:pPr>
            <a:r>
              <a:rPr lang="cs-CZ" altLang="cs-CZ" sz="2400" dirty="0" err="1" smtClean="0">
                <a:solidFill>
                  <a:srgbClr val="0000FF"/>
                </a:solidFill>
                <a:cs typeface="Arial" panose="020B0604020202020204" pitchFamily="34" charset="0"/>
              </a:rPr>
              <a:t>Molecules</a:t>
            </a:r>
            <a:r>
              <a:rPr lang="cs-CZ" altLang="cs-CZ" sz="2400" dirty="0" smtClean="0">
                <a:solidFill>
                  <a:srgbClr val="0000FF"/>
                </a:solidFill>
                <a:cs typeface="Arial" panose="020B0604020202020204" pitchFamily="34" charset="0"/>
              </a:rPr>
              <a:t> </a:t>
            </a:r>
            <a:r>
              <a:rPr lang="cs-CZ" altLang="cs-CZ" sz="2400" dirty="0" err="1" smtClean="0">
                <a:solidFill>
                  <a:srgbClr val="0000FF"/>
                </a:solidFill>
                <a:cs typeface="Arial" panose="020B0604020202020204" pitchFamily="34" charset="0"/>
              </a:rPr>
              <a:t>important</a:t>
            </a:r>
            <a:r>
              <a:rPr lang="cs-CZ" altLang="cs-CZ" sz="2400" dirty="0" smtClean="0">
                <a:solidFill>
                  <a:srgbClr val="0000FF"/>
                </a:solidFill>
                <a:cs typeface="Arial" panose="020B0604020202020204" pitchFamily="34" charset="0"/>
              </a:rPr>
              <a:t> </a:t>
            </a:r>
            <a:r>
              <a:rPr lang="cs-CZ" altLang="cs-CZ" sz="2400" dirty="0" err="1" smtClean="0">
                <a:solidFill>
                  <a:srgbClr val="0000FF"/>
                </a:solidFill>
                <a:cs typeface="Arial" panose="020B0604020202020204" pitchFamily="34" charset="0"/>
              </a:rPr>
              <a:t>for</a:t>
            </a:r>
            <a:r>
              <a:rPr lang="cs-CZ" altLang="cs-CZ" sz="2400" dirty="0" smtClean="0">
                <a:solidFill>
                  <a:srgbClr val="0000FF"/>
                </a:solidFill>
                <a:cs typeface="Arial" panose="020B0604020202020204" pitchFamily="34" charset="0"/>
              </a:rPr>
              <a:t> </a:t>
            </a:r>
            <a:r>
              <a:rPr lang="cs-CZ" altLang="cs-CZ" sz="2400" dirty="0" err="1" smtClean="0">
                <a:solidFill>
                  <a:srgbClr val="0000FF"/>
                </a:solidFill>
                <a:cs typeface="Arial" panose="020B0604020202020204" pitchFamily="34" charset="0"/>
              </a:rPr>
              <a:t>presentation</a:t>
            </a:r>
            <a:r>
              <a:rPr lang="cs-CZ" altLang="cs-CZ" sz="2400" dirty="0" smtClean="0">
                <a:solidFill>
                  <a:srgbClr val="0000FF"/>
                </a:solidFill>
                <a:cs typeface="Arial" panose="020B0604020202020204" pitchFamily="34" charset="0"/>
              </a:rPr>
              <a:t> </a:t>
            </a:r>
            <a:r>
              <a:rPr lang="cs-CZ" altLang="cs-CZ" sz="2400" dirty="0" err="1" smtClean="0">
                <a:solidFill>
                  <a:srgbClr val="0000FF"/>
                </a:solidFill>
                <a:cs typeface="Arial" panose="020B0604020202020204" pitchFamily="34" charset="0"/>
              </a:rPr>
              <a:t>of</a:t>
            </a:r>
            <a:r>
              <a:rPr lang="cs-CZ" altLang="cs-CZ" sz="2400" dirty="0" smtClean="0">
                <a:solidFill>
                  <a:srgbClr val="0000FF"/>
                </a:solidFill>
                <a:cs typeface="Arial" panose="020B0604020202020204" pitchFamily="34" charset="0"/>
              </a:rPr>
              <a:t> antigen </a:t>
            </a:r>
            <a:r>
              <a:rPr lang="cs-CZ" altLang="cs-CZ" sz="2400" dirty="0" smtClean="0">
                <a:cs typeface="Arial" panose="020B0604020202020204" pitchFamily="34" charset="0"/>
              </a:rPr>
              <a:t>- </a:t>
            </a:r>
            <a:r>
              <a:rPr lang="cs-CZ" altLang="cs-CZ" sz="2400" dirty="0" err="1" smtClean="0">
                <a:cs typeface="Arial" panose="020B0604020202020204" pitchFamily="34" charset="0"/>
              </a:rPr>
              <a:t>mature</a:t>
            </a:r>
            <a:r>
              <a:rPr lang="cs-CZ" altLang="cs-CZ" sz="2400" dirty="0" smtClean="0">
                <a:cs typeface="Arial" panose="020B0604020202020204" pitchFamily="34" charset="0"/>
              </a:rPr>
              <a:t>  </a:t>
            </a:r>
            <a:r>
              <a:rPr lang="cs-CZ" altLang="cs-CZ" sz="2400" dirty="0" err="1" smtClean="0">
                <a:cs typeface="Arial" panose="020B0604020202020204" pitchFamily="34" charset="0"/>
              </a:rPr>
              <a:t>DCs</a:t>
            </a:r>
            <a:r>
              <a:rPr lang="cs-CZ" altLang="cs-CZ" sz="2400" dirty="0" smtClean="0">
                <a:cs typeface="Arial" panose="020B0604020202020204" pitchFamily="34" charset="0"/>
              </a:rPr>
              <a:t> </a:t>
            </a:r>
            <a:r>
              <a:rPr lang="cs-CZ" altLang="cs-CZ" sz="2400" dirty="0" err="1" smtClean="0">
                <a:cs typeface="Arial" panose="020B0604020202020204" pitchFamily="34" charset="0"/>
              </a:rPr>
              <a:t>exprime</a:t>
            </a:r>
            <a:r>
              <a:rPr lang="cs-CZ" altLang="cs-CZ" sz="2400" dirty="0" smtClean="0">
                <a:cs typeface="Arial" panose="020B0604020202020204" pitchFamily="34" charset="0"/>
              </a:rPr>
              <a:t> MHC </a:t>
            </a:r>
            <a:r>
              <a:rPr lang="cs-CZ" altLang="cs-CZ" sz="2400" dirty="0" err="1" smtClean="0">
                <a:cs typeface="Arial" panose="020B0604020202020204" pitchFamily="34" charset="0"/>
              </a:rPr>
              <a:t>class</a:t>
            </a:r>
            <a:r>
              <a:rPr lang="cs-CZ" altLang="cs-CZ" sz="2400" dirty="0" smtClean="0">
                <a:cs typeface="Arial" panose="020B0604020202020204" pitchFamily="34" charset="0"/>
              </a:rPr>
              <a:t> I and II </a:t>
            </a:r>
            <a:r>
              <a:rPr lang="cs-CZ" altLang="cs-CZ" sz="2400" dirty="0" err="1" smtClean="0">
                <a:cs typeface="Arial" panose="020B0604020202020204" pitchFamily="34" charset="0"/>
              </a:rPr>
              <a:t>gp</a:t>
            </a:r>
            <a:r>
              <a:rPr lang="cs-CZ" altLang="cs-CZ" sz="2400" dirty="0" smtClean="0">
                <a:cs typeface="Arial" panose="020B0604020202020204" pitchFamily="34" charset="0"/>
              </a:rPr>
              <a:t>.</a:t>
            </a:r>
            <a:r>
              <a:rPr lang="cs-CZ" sz="2400" dirty="0" smtClean="0"/>
              <a:t> and co-</a:t>
            </a:r>
            <a:r>
              <a:rPr lang="cs-CZ" sz="2400" dirty="0" err="1" smtClean="0"/>
              <a:t>stimulatory</a:t>
            </a:r>
            <a:r>
              <a:rPr lang="cs-CZ" sz="2400" dirty="0" smtClean="0"/>
              <a:t> </a:t>
            </a:r>
            <a:r>
              <a:rPr lang="cs-CZ" sz="2400" dirty="0" err="1" smtClean="0"/>
              <a:t>molecules</a:t>
            </a:r>
            <a:r>
              <a:rPr lang="cs-CZ" sz="2400" dirty="0" smtClean="0"/>
              <a:t> </a:t>
            </a:r>
            <a:r>
              <a:rPr lang="cs-CZ" sz="2400" dirty="0"/>
              <a:t>CD80 </a:t>
            </a:r>
            <a:r>
              <a:rPr lang="cs-CZ" sz="2400" dirty="0" smtClean="0"/>
              <a:t>and </a:t>
            </a:r>
            <a:r>
              <a:rPr lang="cs-CZ" sz="2400" dirty="0"/>
              <a:t>CD86</a:t>
            </a:r>
            <a:endParaRPr lang="cs-CZ" altLang="cs-CZ" sz="2400" dirty="0">
              <a:cs typeface="Arial" panose="020B0604020202020204" pitchFamily="34" charset="0"/>
            </a:endParaRPr>
          </a:p>
          <a:p>
            <a:pPr eaLnBrk="1" hangingPunct="1">
              <a:lnSpc>
                <a:spcPct val="125000"/>
              </a:lnSpc>
            </a:pPr>
            <a:endParaRPr lang="cs-CZ" altLang="cs-CZ" sz="2400" dirty="0"/>
          </a:p>
        </p:txBody>
      </p:sp>
    </p:spTree>
    <p:extLst>
      <p:ext uri="{BB962C8B-B14F-4D97-AF65-F5344CB8AC3E}">
        <p14:creationId xmlns:p14="http://schemas.microsoft.com/office/powerpoint/2010/main" val="17643137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7"/>
            <a:ext cx="10972800" cy="3887459"/>
          </a:xfrm>
        </p:spPr>
        <p:txBody>
          <a:bodyPr/>
          <a:lstStyle/>
          <a:p>
            <a:r>
              <a:rPr lang="cs-CZ" b="1" dirty="0" smtClean="0">
                <a:solidFill>
                  <a:srgbClr val="0000FF"/>
                </a:solidFill>
              </a:rPr>
              <a:t>Antigen </a:t>
            </a:r>
            <a:r>
              <a:rPr lang="cs-CZ" b="1" dirty="0" err="1" smtClean="0">
                <a:solidFill>
                  <a:srgbClr val="0000FF"/>
                </a:solidFill>
              </a:rPr>
              <a:t>presenting</a:t>
            </a:r>
            <a:r>
              <a:rPr lang="cs-CZ" b="1" dirty="0" smtClean="0">
                <a:solidFill>
                  <a:srgbClr val="0000FF"/>
                </a:solidFill>
              </a:rPr>
              <a:t> </a:t>
            </a:r>
            <a:r>
              <a:rPr lang="cs-CZ" b="1" dirty="0" err="1" smtClean="0">
                <a:solidFill>
                  <a:srgbClr val="0000FF"/>
                </a:solidFill>
              </a:rPr>
              <a:t>cells</a:t>
            </a:r>
            <a:endParaRPr lang="cs-CZ" b="1" dirty="0">
              <a:solidFill>
                <a:srgbClr val="0000FF"/>
              </a:solidFill>
            </a:endParaRPr>
          </a:p>
        </p:txBody>
      </p:sp>
    </p:spTree>
    <p:extLst>
      <p:ext uri="{BB962C8B-B14F-4D97-AF65-F5344CB8AC3E}">
        <p14:creationId xmlns:p14="http://schemas.microsoft.com/office/powerpoint/2010/main" val="3373477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z="3600" b="1" dirty="0" err="1" smtClean="0">
                <a:solidFill>
                  <a:srgbClr val="CC0099"/>
                </a:solidFill>
              </a:rPr>
              <a:t>Function</a:t>
            </a:r>
            <a:r>
              <a:rPr lang="cs-CZ" altLang="cs-CZ" sz="3600" b="1" dirty="0" smtClean="0">
                <a:solidFill>
                  <a:srgbClr val="CC0099"/>
                </a:solidFill>
              </a:rPr>
              <a:t> </a:t>
            </a:r>
            <a:r>
              <a:rPr lang="cs-CZ" altLang="cs-CZ" sz="3600" b="1" dirty="0" err="1" smtClean="0">
                <a:solidFill>
                  <a:srgbClr val="CC0099"/>
                </a:solidFill>
              </a:rPr>
              <a:t>of</a:t>
            </a:r>
            <a:r>
              <a:rPr lang="cs-CZ" altLang="cs-CZ" sz="3600" b="1" dirty="0" smtClean="0">
                <a:solidFill>
                  <a:srgbClr val="CC0099"/>
                </a:solidFill>
              </a:rPr>
              <a:t> </a:t>
            </a:r>
            <a:r>
              <a:rPr lang="cs-CZ" altLang="cs-CZ" sz="3600" b="1" dirty="0" err="1" smtClean="0">
                <a:solidFill>
                  <a:srgbClr val="CC0099"/>
                </a:solidFill>
              </a:rPr>
              <a:t>DCs</a:t>
            </a:r>
            <a:endParaRPr lang="cs-CZ" altLang="cs-CZ" sz="3600" b="1" dirty="0">
              <a:solidFill>
                <a:srgbClr val="CC0099"/>
              </a:solidFill>
            </a:endParaRPr>
          </a:p>
        </p:txBody>
      </p:sp>
      <p:sp>
        <p:nvSpPr>
          <p:cNvPr id="25603" name="Rectangle 3"/>
          <p:cNvSpPr>
            <a:spLocks noGrp="1" noChangeArrowheads="1"/>
          </p:cNvSpPr>
          <p:nvPr>
            <p:ph idx="1"/>
          </p:nvPr>
        </p:nvSpPr>
        <p:spPr>
          <a:xfrm>
            <a:off x="1992313" y="1341438"/>
            <a:ext cx="8291512" cy="5256212"/>
          </a:xfrm>
        </p:spPr>
        <p:txBody>
          <a:bodyPr/>
          <a:lstStyle/>
          <a:p>
            <a:pPr eaLnBrk="1" hangingPunct="1"/>
            <a:r>
              <a:rPr lang="cs-CZ" altLang="cs-CZ" sz="2800" dirty="0" err="1" smtClean="0"/>
              <a:t>DCs</a:t>
            </a:r>
            <a:r>
              <a:rPr lang="cs-CZ" altLang="cs-CZ" sz="2800" dirty="0" smtClean="0"/>
              <a:t> are </a:t>
            </a:r>
            <a:r>
              <a:rPr lang="cs-CZ" altLang="cs-CZ" sz="2800" dirty="0" err="1" smtClean="0">
                <a:solidFill>
                  <a:srgbClr val="0000FF"/>
                </a:solidFill>
              </a:rPr>
              <a:t>the</a:t>
            </a:r>
            <a:r>
              <a:rPr lang="cs-CZ" altLang="cs-CZ" sz="2800" dirty="0" smtClean="0">
                <a:solidFill>
                  <a:srgbClr val="0000FF"/>
                </a:solidFill>
              </a:rPr>
              <a:t> most </a:t>
            </a:r>
            <a:r>
              <a:rPr lang="cs-CZ" altLang="cs-CZ" sz="2800" dirty="0" err="1" smtClean="0">
                <a:solidFill>
                  <a:srgbClr val="0000FF"/>
                </a:solidFill>
              </a:rPr>
              <a:t>important</a:t>
            </a:r>
            <a:r>
              <a:rPr lang="cs-CZ" altLang="cs-CZ" sz="2800" dirty="0" smtClean="0">
                <a:solidFill>
                  <a:srgbClr val="0000FF"/>
                </a:solidFill>
              </a:rPr>
              <a:t> </a:t>
            </a:r>
            <a:r>
              <a:rPr lang="cs-CZ" altLang="cs-CZ" sz="2800" dirty="0" err="1" smtClean="0">
                <a:solidFill>
                  <a:srgbClr val="0000FF"/>
                </a:solidFill>
              </a:rPr>
              <a:t>APCs</a:t>
            </a:r>
            <a:endParaRPr lang="cs-CZ" altLang="cs-CZ" sz="2800" dirty="0">
              <a:solidFill>
                <a:srgbClr val="0000FF"/>
              </a:solidFill>
            </a:endParaRPr>
          </a:p>
          <a:p>
            <a:pPr eaLnBrk="1" hangingPunct="1"/>
            <a:endParaRPr lang="cs-CZ" altLang="cs-CZ" sz="1000" dirty="0">
              <a:solidFill>
                <a:srgbClr val="0000FF"/>
              </a:solidFill>
            </a:endParaRPr>
          </a:p>
          <a:p>
            <a:pPr eaLnBrk="1" hangingPunct="1"/>
            <a:r>
              <a:rPr lang="cs-CZ" altLang="cs-CZ" sz="2800" dirty="0" err="1" smtClean="0"/>
              <a:t>DCs</a:t>
            </a:r>
            <a:r>
              <a:rPr lang="cs-CZ" altLang="cs-CZ" sz="2800" dirty="0" smtClean="0"/>
              <a:t> </a:t>
            </a:r>
            <a:r>
              <a:rPr lang="cs-CZ" altLang="cs-CZ" sz="2800" dirty="0" err="1" smtClean="0"/>
              <a:t>can</a:t>
            </a:r>
            <a:r>
              <a:rPr lang="cs-CZ" altLang="cs-CZ" sz="2800" dirty="0" smtClean="0"/>
              <a:t> </a:t>
            </a:r>
            <a:r>
              <a:rPr lang="cs-CZ" altLang="cs-CZ" sz="2800" dirty="0" err="1" smtClean="0"/>
              <a:t>be</a:t>
            </a:r>
            <a:r>
              <a:rPr lang="cs-CZ" altLang="cs-CZ" sz="2800" dirty="0" smtClean="0"/>
              <a:t> </a:t>
            </a:r>
            <a:r>
              <a:rPr lang="cs-CZ" altLang="cs-CZ" sz="2800" dirty="0" err="1" smtClean="0"/>
              <a:t>easily</a:t>
            </a:r>
            <a:r>
              <a:rPr lang="cs-CZ" altLang="cs-CZ" sz="2800" dirty="0" smtClean="0"/>
              <a:t> </a:t>
            </a:r>
            <a:r>
              <a:rPr lang="cs-CZ" altLang="cs-CZ" sz="2800" dirty="0" err="1" smtClean="0"/>
              <a:t>infected</a:t>
            </a:r>
            <a:r>
              <a:rPr lang="cs-CZ" altLang="cs-CZ" sz="2800" dirty="0" smtClean="0"/>
              <a:t> by </a:t>
            </a:r>
            <a:r>
              <a:rPr lang="cs-CZ" altLang="cs-CZ" sz="2800" dirty="0" err="1" smtClean="0"/>
              <a:t>viruses</a:t>
            </a:r>
            <a:r>
              <a:rPr lang="cs-CZ" altLang="cs-CZ" sz="2800" dirty="0" smtClean="0"/>
              <a:t> </a:t>
            </a:r>
            <a:r>
              <a:rPr lang="cs-CZ" altLang="cs-CZ" sz="2800" dirty="0">
                <a:cs typeface="Arial" panose="020B0604020202020204" pitchFamily="34" charset="0"/>
              </a:rPr>
              <a:t>→ </a:t>
            </a:r>
            <a:r>
              <a:rPr lang="cs-CZ" altLang="cs-CZ" sz="2800" dirty="0" err="1" smtClean="0">
                <a:cs typeface="Arial" panose="020B0604020202020204" pitchFamily="34" charset="0"/>
              </a:rPr>
              <a:t>viral</a:t>
            </a:r>
            <a:r>
              <a:rPr lang="cs-CZ" altLang="cs-CZ" sz="2800" dirty="0" smtClean="0">
                <a:cs typeface="Arial" panose="020B0604020202020204" pitchFamily="34" charset="0"/>
              </a:rPr>
              <a:t> </a:t>
            </a:r>
            <a:r>
              <a:rPr lang="cs-CZ" altLang="cs-CZ" sz="2800" dirty="0" err="1" smtClean="0">
                <a:cs typeface="Arial" panose="020B0604020202020204" pitchFamily="34" charset="0"/>
              </a:rPr>
              <a:t>proteins</a:t>
            </a:r>
            <a:r>
              <a:rPr lang="cs-CZ" altLang="cs-CZ" sz="2800" dirty="0" smtClean="0">
                <a:cs typeface="Arial" panose="020B0604020202020204" pitchFamily="34" charset="0"/>
              </a:rPr>
              <a:t> </a:t>
            </a:r>
            <a:r>
              <a:rPr lang="cs-CZ" altLang="cs-CZ" sz="2800" dirty="0" err="1" smtClean="0">
                <a:cs typeface="Arial" panose="020B0604020202020204" pitchFamily="34" charset="0"/>
              </a:rPr>
              <a:t>processed</a:t>
            </a:r>
            <a:r>
              <a:rPr lang="cs-CZ" altLang="cs-CZ" sz="2800" dirty="0" smtClean="0">
                <a:cs typeface="Arial" panose="020B0604020202020204" pitchFamily="34" charset="0"/>
              </a:rPr>
              <a:t> in a </a:t>
            </a:r>
            <a:r>
              <a:rPr lang="cs-CZ" altLang="cs-CZ" sz="2800" dirty="0" err="1" smtClean="0">
                <a:cs typeface="Arial" panose="020B0604020202020204" pitchFamily="34" charset="0"/>
              </a:rPr>
              <a:t>complex</a:t>
            </a:r>
            <a:r>
              <a:rPr lang="cs-CZ" altLang="cs-CZ" sz="2800" dirty="0" smtClean="0">
                <a:cs typeface="Arial" panose="020B0604020202020204" pitchFamily="34" charset="0"/>
              </a:rPr>
              <a:t> </a:t>
            </a:r>
            <a:r>
              <a:rPr lang="cs-CZ" altLang="cs-CZ" sz="2800" dirty="0" err="1" smtClean="0">
                <a:cs typeface="Arial" panose="020B0604020202020204" pitchFamily="34" charset="0"/>
              </a:rPr>
              <a:t>with</a:t>
            </a:r>
            <a:r>
              <a:rPr lang="cs-CZ" altLang="cs-CZ" sz="2800" dirty="0" smtClean="0">
                <a:cs typeface="Arial" panose="020B0604020202020204" pitchFamily="34" charset="0"/>
              </a:rPr>
              <a:t> MHC </a:t>
            </a:r>
            <a:r>
              <a:rPr lang="cs-CZ" altLang="cs-CZ" sz="2800" dirty="0" err="1" smtClean="0">
                <a:cs typeface="Arial" panose="020B0604020202020204" pitchFamily="34" charset="0"/>
              </a:rPr>
              <a:t>class</a:t>
            </a:r>
            <a:r>
              <a:rPr lang="cs-CZ" altLang="cs-CZ" sz="2800" dirty="0" smtClean="0">
                <a:cs typeface="Arial" panose="020B0604020202020204" pitchFamily="34" charset="0"/>
              </a:rPr>
              <a:t> I </a:t>
            </a:r>
            <a:r>
              <a:rPr lang="cs-CZ" altLang="cs-CZ" sz="2800" dirty="0" err="1" smtClean="0">
                <a:cs typeface="Arial" panose="020B0604020202020204" pitchFamily="34" charset="0"/>
              </a:rPr>
              <a:t>gp</a:t>
            </a:r>
            <a:r>
              <a:rPr lang="cs-CZ" altLang="cs-CZ" sz="2800" dirty="0" smtClean="0">
                <a:cs typeface="Arial" panose="020B0604020202020204" pitchFamily="34" charset="0"/>
              </a:rPr>
              <a:t>. </a:t>
            </a:r>
            <a:r>
              <a:rPr lang="cs-CZ" altLang="cs-CZ" sz="2800" dirty="0">
                <a:cs typeface="Arial" panose="020B0604020202020204" pitchFamily="34" charset="0"/>
              </a:rPr>
              <a:t>→ </a:t>
            </a:r>
            <a:r>
              <a:rPr lang="cs-CZ" altLang="cs-CZ" sz="2800" dirty="0" err="1" smtClean="0">
                <a:solidFill>
                  <a:srgbClr val="0000FF"/>
                </a:solidFill>
                <a:cs typeface="Arial" panose="020B0604020202020204" pitchFamily="34" charset="0"/>
              </a:rPr>
              <a:t>activation</a:t>
            </a:r>
            <a:r>
              <a:rPr lang="cs-CZ" altLang="cs-CZ" sz="2800" dirty="0" smtClean="0">
                <a:solidFill>
                  <a:srgbClr val="0000FF"/>
                </a:solidFill>
                <a:cs typeface="Arial" panose="020B0604020202020204" pitchFamily="34" charset="0"/>
              </a:rPr>
              <a:t> </a:t>
            </a:r>
            <a:r>
              <a:rPr lang="cs-CZ" altLang="cs-CZ" sz="2800" dirty="0" err="1" smtClean="0">
                <a:solidFill>
                  <a:srgbClr val="0000FF"/>
                </a:solidFill>
                <a:cs typeface="Arial" panose="020B0604020202020204" pitchFamily="34" charset="0"/>
              </a:rPr>
              <a:t>of</a:t>
            </a:r>
            <a:r>
              <a:rPr lang="cs-CZ" altLang="cs-CZ" sz="2800" dirty="0" smtClean="0">
                <a:solidFill>
                  <a:srgbClr val="0000FF"/>
                </a:solidFill>
                <a:cs typeface="Arial" panose="020B0604020202020204" pitchFamily="34" charset="0"/>
              </a:rPr>
              <a:t> </a:t>
            </a:r>
            <a:r>
              <a:rPr lang="cs-CZ" altLang="cs-CZ" sz="2800" dirty="0" err="1" smtClean="0">
                <a:solidFill>
                  <a:srgbClr val="0000FF"/>
                </a:solidFill>
                <a:cs typeface="Arial" panose="020B0604020202020204" pitchFamily="34" charset="0"/>
              </a:rPr>
              <a:t>Tc</a:t>
            </a:r>
            <a:r>
              <a:rPr lang="cs-CZ" altLang="cs-CZ" sz="2800" dirty="0" smtClean="0">
                <a:solidFill>
                  <a:srgbClr val="0000FF"/>
                </a:solidFill>
                <a:cs typeface="Arial" panose="020B0604020202020204" pitchFamily="34" charset="0"/>
              </a:rPr>
              <a:t> </a:t>
            </a:r>
            <a:r>
              <a:rPr lang="cs-CZ" altLang="cs-CZ" sz="2800" dirty="0" err="1" smtClean="0">
                <a:solidFill>
                  <a:srgbClr val="0000FF"/>
                </a:solidFill>
                <a:cs typeface="Arial" panose="020B0604020202020204" pitchFamily="34" charset="0"/>
              </a:rPr>
              <a:t>cells</a:t>
            </a:r>
            <a:endParaRPr lang="cs-CZ" altLang="cs-CZ" sz="2800" dirty="0">
              <a:solidFill>
                <a:srgbClr val="0000FF"/>
              </a:solidFill>
              <a:cs typeface="Arial" panose="020B0604020202020204" pitchFamily="34" charset="0"/>
            </a:endParaRPr>
          </a:p>
          <a:p>
            <a:pPr eaLnBrk="1" hangingPunct="1"/>
            <a:endParaRPr lang="cs-CZ" altLang="cs-CZ" sz="1000" dirty="0">
              <a:cs typeface="Arial" panose="020B0604020202020204" pitchFamily="34" charset="0"/>
            </a:endParaRPr>
          </a:p>
          <a:p>
            <a:pPr eaLnBrk="1" hangingPunct="1"/>
            <a:r>
              <a:rPr lang="cs-CZ" altLang="cs-CZ" sz="2800" dirty="0" err="1" smtClean="0">
                <a:cs typeface="Arial" panose="020B0604020202020204" pitchFamily="34" charset="0"/>
              </a:rPr>
              <a:t>DCs</a:t>
            </a:r>
            <a:r>
              <a:rPr lang="cs-CZ" altLang="cs-CZ" sz="2800" dirty="0" smtClean="0">
                <a:cs typeface="Arial" panose="020B0604020202020204" pitchFamily="34" charset="0"/>
              </a:rPr>
              <a:t> are </a:t>
            </a:r>
            <a:r>
              <a:rPr lang="cs-CZ" altLang="cs-CZ" sz="2800" dirty="0" err="1" smtClean="0">
                <a:cs typeface="Arial" panose="020B0604020202020204" pitchFamily="34" charset="0"/>
              </a:rPr>
              <a:t>able</a:t>
            </a:r>
            <a:r>
              <a:rPr lang="cs-CZ" altLang="cs-CZ" sz="2800" dirty="0" smtClean="0">
                <a:cs typeface="Arial" panose="020B0604020202020204" pitchFamily="34" charset="0"/>
              </a:rPr>
              <a:t> to </a:t>
            </a:r>
            <a:r>
              <a:rPr lang="cs-CZ" altLang="cs-CZ" sz="2800" dirty="0" err="1" smtClean="0">
                <a:cs typeface="Arial" panose="020B0604020202020204" pitchFamily="34" charset="0"/>
              </a:rPr>
              <a:t>internalize</a:t>
            </a:r>
            <a:r>
              <a:rPr lang="cs-CZ" altLang="cs-CZ" sz="2800" dirty="0" smtClean="0">
                <a:cs typeface="Arial" panose="020B0604020202020204" pitchFamily="34" charset="0"/>
              </a:rPr>
              <a:t> </a:t>
            </a:r>
            <a:r>
              <a:rPr lang="cs-CZ" altLang="cs-CZ" sz="2800" dirty="0" err="1" smtClean="0">
                <a:cs typeface="Arial" panose="020B0604020202020204" pitchFamily="34" charset="0"/>
              </a:rPr>
              <a:t>extracellular</a:t>
            </a:r>
            <a:r>
              <a:rPr lang="cs-CZ" altLang="cs-CZ" sz="2800" dirty="0" smtClean="0">
                <a:cs typeface="Arial" panose="020B0604020202020204" pitchFamily="34" charset="0"/>
              </a:rPr>
              <a:t> </a:t>
            </a:r>
            <a:r>
              <a:rPr lang="cs-CZ" altLang="cs-CZ" sz="2800" dirty="0" err="1" smtClean="0">
                <a:cs typeface="Arial" panose="020B0604020202020204" pitchFamily="34" charset="0"/>
              </a:rPr>
              <a:t>viral</a:t>
            </a:r>
            <a:r>
              <a:rPr lang="cs-CZ" altLang="cs-CZ" sz="2800" dirty="0" smtClean="0">
                <a:cs typeface="Arial" panose="020B0604020202020204" pitchFamily="34" charset="0"/>
              </a:rPr>
              <a:t> </a:t>
            </a:r>
            <a:r>
              <a:rPr lang="cs-CZ" altLang="cs-CZ" sz="2800" dirty="0" err="1" smtClean="0">
                <a:cs typeface="Arial" panose="020B0604020202020204" pitchFamily="34" charset="0"/>
              </a:rPr>
              <a:t>particles</a:t>
            </a:r>
            <a:r>
              <a:rPr lang="cs-CZ" altLang="cs-CZ" sz="2800" dirty="0" smtClean="0">
                <a:cs typeface="Arial" panose="020B0604020202020204" pitchFamily="34" charset="0"/>
              </a:rPr>
              <a:t> </a:t>
            </a:r>
            <a:r>
              <a:rPr lang="cs-CZ" altLang="cs-CZ" sz="2800" dirty="0">
                <a:cs typeface="Arial" panose="020B0604020202020204" pitchFamily="34" charset="0"/>
              </a:rPr>
              <a:t>→ </a:t>
            </a:r>
            <a:r>
              <a:rPr lang="cs-CZ" altLang="cs-CZ" sz="2800" dirty="0" err="1" smtClean="0">
                <a:cs typeface="Arial" panose="020B0604020202020204" pitchFamily="34" charset="0"/>
              </a:rPr>
              <a:t>viral</a:t>
            </a:r>
            <a:r>
              <a:rPr lang="cs-CZ" altLang="cs-CZ" sz="2800" dirty="0" smtClean="0">
                <a:cs typeface="Arial" panose="020B0604020202020204" pitchFamily="34" charset="0"/>
              </a:rPr>
              <a:t> </a:t>
            </a:r>
            <a:r>
              <a:rPr lang="cs-CZ" altLang="cs-CZ" sz="2800" dirty="0" err="1" smtClean="0">
                <a:cs typeface="Arial" panose="020B0604020202020204" pitchFamily="34" charset="0"/>
              </a:rPr>
              <a:t>peptides</a:t>
            </a:r>
            <a:r>
              <a:rPr lang="cs-CZ" altLang="cs-CZ" sz="2800" dirty="0" smtClean="0">
                <a:cs typeface="Arial" panose="020B0604020202020204" pitchFamily="34" charset="0"/>
              </a:rPr>
              <a:t> </a:t>
            </a:r>
            <a:r>
              <a:rPr lang="cs-CZ" altLang="cs-CZ" sz="2800" dirty="0" err="1" smtClean="0">
                <a:cs typeface="Arial" panose="020B0604020202020204" pitchFamily="34" charset="0"/>
              </a:rPr>
              <a:t>presented</a:t>
            </a:r>
            <a:r>
              <a:rPr lang="cs-CZ" altLang="cs-CZ" sz="2800" dirty="0" smtClean="0">
                <a:cs typeface="Arial" panose="020B0604020202020204" pitchFamily="34" charset="0"/>
              </a:rPr>
              <a:t> in a </a:t>
            </a:r>
            <a:r>
              <a:rPr lang="cs-CZ" altLang="cs-CZ" sz="2800" dirty="0" err="1" smtClean="0">
                <a:cs typeface="Arial" panose="020B0604020202020204" pitchFamily="34" charset="0"/>
              </a:rPr>
              <a:t>complex</a:t>
            </a:r>
            <a:r>
              <a:rPr lang="cs-CZ" altLang="cs-CZ" sz="2800" dirty="0" smtClean="0">
                <a:cs typeface="Arial" panose="020B0604020202020204" pitchFamily="34" charset="0"/>
              </a:rPr>
              <a:t> </a:t>
            </a:r>
            <a:r>
              <a:rPr lang="cs-CZ" altLang="cs-CZ" sz="2800" dirty="0" err="1" smtClean="0">
                <a:cs typeface="Arial" panose="020B0604020202020204" pitchFamily="34" charset="0"/>
              </a:rPr>
              <a:t>with</a:t>
            </a:r>
            <a:r>
              <a:rPr lang="cs-CZ" altLang="cs-CZ" sz="2800" dirty="0" smtClean="0">
                <a:cs typeface="Arial" panose="020B0604020202020204" pitchFamily="34" charset="0"/>
              </a:rPr>
              <a:t> MHC </a:t>
            </a:r>
            <a:r>
              <a:rPr lang="cs-CZ" altLang="cs-CZ" sz="2800" dirty="0" err="1" smtClean="0">
                <a:cs typeface="Arial" panose="020B0604020202020204" pitchFamily="34" charset="0"/>
              </a:rPr>
              <a:t>class</a:t>
            </a:r>
            <a:r>
              <a:rPr lang="cs-CZ" altLang="cs-CZ" sz="2800" dirty="0" smtClean="0">
                <a:cs typeface="Arial" panose="020B0604020202020204" pitchFamily="34" charset="0"/>
              </a:rPr>
              <a:t> II </a:t>
            </a:r>
            <a:r>
              <a:rPr lang="cs-CZ" altLang="cs-CZ" sz="2800" dirty="0" err="1" smtClean="0">
                <a:cs typeface="Arial" panose="020B0604020202020204" pitchFamily="34" charset="0"/>
              </a:rPr>
              <a:t>gp</a:t>
            </a:r>
            <a:r>
              <a:rPr lang="cs-CZ" altLang="cs-CZ" sz="2800" dirty="0" smtClean="0">
                <a:cs typeface="Arial" panose="020B0604020202020204" pitchFamily="34" charset="0"/>
              </a:rPr>
              <a:t>. </a:t>
            </a:r>
            <a:r>
              <a:rPr lang="cs-CZ" altLang="cs-CZ" sz="2800" dirty="0">
                <a:cs typeface="Arial" panose="020B0604020202020204" pitchFamily="34" charset="0"/>
              </a:rPr>
              <a:t>→ </a:t>
            </a:r>
            <a:r>
              <a:rPr lang="cs-CZ" altLang="cs-CZ" sz="2800" dirty="0" err="1" smtClean="0">
                <a:solidFill>
                  <a:srgbClr val="0000FF"/>
                </a:solidFill>
                <a:cs typeface="Arial" panose="020B0604020202020204" pitchFamily="34" charset="0"/>
              </a:rPr>
              <a:t>activation</a:t>
            </a:r>
            <a:r>
              <a:rPr lang="cs-CZ" altLang="cs-CZ" sz="2800" dirty="0" smtClean="0">
                <a:solidFill>
                  <a:srgbClr val="0000FF"/>
                </a:solidFill>
                <a:cs typeface="Arial" panose="020B0604020202020204" pitchFamily="34" charset="0"/>
              </a:rPr>
              <a:t> </a:t>
            </a:r>
            <a:r>
              <a:rPr lang="cs-CZ" altLang="cs-CZ" sz="2800" dirty="0" err="1" smtClean="0">
                <a:solidFill>
                  <a:srgbClr val="0000FF"/>
                </a:solidFill>
                <a:cs typeface="Arial" panose="020B0604020202020204" pitchFamily="34" charset="0"/>
              </a:rPr>
              <a:t>of</a:t>
            </a:r>
            <a:r>
              <a:rPr lang="cs-CZ" altLang="cs-CZ" sz="2800" dirty="0" smtClean="0">
                <a:solidFill>
                  <a:srgbClr val="0000FF"/>
                </a:solidFill>
                <a:cs typeface="Arial" panose="020B0604020202020204" pitchFamily="34" charset="0"/>
              </a:rPr>
              <a:t> Th2 </a:t>
            </a:r>
            <a:r>
              <a:rPr lang="cs-CZ" altLang="cs-CZ" sz="2800" dirty="0" err="1" smtClean="0">
                <a:solidFill>
                  <a:srgbClr val="0000FF"/>
                </a:solidFill>
                <a:cs typeface="Arial" panose="020B0604020202020204" pitchFamily="34" charset="0"/>
              </a:rPr>
              <a:t>cells</a:t>
            </a:r>
            <a:r>
              <a:rPr lang="cs-CZ" altLang="cs-CZ" sz="2800" dirty="0" smtClean="0">
                <a:cs typeface="Arial" panose="020B0604020202020204" pitchFamily="34" charset="0"/>
              </a:rPr>
              <a:t> </a:t>
            </a:r>
            <a:r>
              <a:rPr lang="cs-CZ" altLang="cs-CZ" sz="2800" dirty="0">
                <a:cs typeface="Arial" panose="020B0604020202020204" pitchFamily="34" charset="0"/>
              </a:rPr>
              <a:t>→ </a:t>
            </a:r>
            <a:r>
              <a:rPr lang="cs-CZ" altLang="cs-CZ" sz="2800" dirty="0" err="1" smtClean="0">
                <a:cs typeface="Arial" panose="020B0604020202020204" pitchFamily="34" charset="0"/>
              </a:rPr>
              <a:t>help</a:t>
            </a:r>
            <a:r>
              <a:rPr lang="cs-CZ" altLang="cs-CZ" sz="2800" dirty="0" smtClean="0">
                <a:cs typeface="Arial" panose="020B0604020202020204" pitchFamily="34" charset="0"/>
              </a:rPr>
              <a:t> to </a:t>
            </a:r>
            <a:r>
              <a:rPr lang="cs-CZ" altLang="cs-CZ" sz="2800" dirty="0">
                <a:cs typeface="Arial" panose="020B0604020202020204" pitchFamily="34" charset="0"/>
              </a:rPr>
              <a:t>B </a:t>
            </a:r>
            <a:r>
              <a:rPr lang="cs-CZ" altLang="cs-CZ" sz="2800" dirty="0" err="1" smtClean="0">
                <a:cs typeface="Arial" panose="020B0604020202020204" pitchFamily="34" charset="0"/>
              </a:rPr>
              <a:t>cells</a:t>
            </a:r>
            <a:r>
              <a:rPr lang="cs-CZ" altLang="cs-CZ" sz="2800" dirty="0" smtClean="0">
                <a:cs typeface="Arial" panose="020B0604020202020204" pitchFamily="34" charset="0"/>
              </a:rPr>
              <a:t> → </a:t>
            </a:r>
            <a:r>
              <a:rPr lang="cs-CZ" altLang="cs-CZ" sz="2800" dirty="0" err="1" smtClean="0">
                <a:cs typeface="Arial" panose="020B0604020202020204" pitchFamily="34" charset="0"/>
              </a:rPr>
              <a:t>production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anti-</a:t>
            </a:r>
            <a:r>
              <a:rPr lang="cs-CZ" altLang="cs-CZ" sz="2800" dirty="0" err="1" smtClean="0">
                <a:cs typeface="Arial" panose="020B0604020202020204" pitchFamily="34" charset="0"/>
              </a:rPr>
              <a:t>viral</a:t>
            </a:r>
            <a:r>
              <a:rPr lang="cs-CZ" altLang="cs-CZ" sz="2800" dirty="0" smtClean="0">
                <a:cs typeface="Arial" panose="020B0604020202020204" pitchFamily="34" charset="0"/>
              </a:rPr>
              <a:t> </a:t>
            </a:r>
            <a:r>
              <a:rPr lang="cs-CZ" altLang="cs-CZ" sz="2800" dirty="0" err="1" smtClean="0">
                <a:cs typeface="Arial" panose="020B0604020202020204" pitchFamily="34" charset="0"/>
              </a:rPr>
              <a:t>antibodies</a:t>
            </a:r>
            <a:endParaRPr lang="cs-CZ" altLang="cs-CZ" sz="2800" dirty="0">
              <a:cs typeface="Arial" panose="020B0604020202020204" pitchFamily="34" charset="0"/>
            </a:endParaRPr>
          </a:p>
          <a:p>
            <a:pPr eaLnBrk="1" hangingPunct="1"/>
            <a:endParaRPr lang="cs-CZ" altLang="cs-CZ" sz="1000" dirty="0">
              <a:cs typeface="Arial" panose="020B0604020202020204" pitchFamily="34" charset="0"/>
            </a:endParaRPr>
          </a:p>
          <a:p>
            <a:pPr eaLnBrk="1" hangingPunct="1"/>
            <a:r>
              <a:rPr lang="cs-CZ" altLang="cs-CZ" sz="2800" dirty="0" err="1" smtClean="0">
                <a:cs typeface="Arial" panose="020B0604020202020204" pitchFamily="34" charset="0"/>
              </a:rPr>
              <a:t>DCs</a:t>
            </a:r>
            <a:r>
              <a:rPr lang="cs-CZ" altLang="cs-CZ" sz="2800" dirty="0" smtClean="0">
                <a:cs typeface="Arial" panose="020B0604020202020204" pitchFamily="34" charset="0"/>
              </a:rPr>
              <a:t> </a:t>
            </a:r>
            <a:r>
              <a:rPr lang="cs-CZ" altLang="cs-CZ" sz="2800" dirty="0" err="1" smtClean="0">
                <a:cs typeface="Arial" panose="020B0604020202020204" pitchFamily="34" charset="0"/>
              </a:rPr>
              <a:t>can</a:t>
            </a:r>
            <a:r>
              <a:rPr lang="cs-CZ" altLang="cs-CZ" sz="2800" dirty="0" smtClean="0">
                <a:cs typeface="Arial" panose="020B0604020202020204" pitchFamily="34" charset="0"/>
              </a:rPr>
              <a:t> </a:t>
            </a:r>
            <a:r>
              <a:rPr lang="cs-CZ" altLang="cs-CZ" sz="2800" dirty="0" err="1" smtClean="0">
                <a:cs typeface="Arial" panose="020B0604020202020204" pitchFamily="34" charset="0"/>
              </a:rPr>
              <a:t>also</a:t>
            </a:r>
            <a:r>
              <a:rPr lang="cs-CZ" altLang="cs-CZ" sz="2800" dirty="0" smtClean="0">
                <a:cs typeface="Arial" panose="020B0604020202020204" pitchFamily="34" charset="0"/>
              </a:rPr>
              <a:t> </a:t>
            </a:r>
            <a:r>
              <a:rPr lang="cs-CZ" altLang="cs-CZ" sz="2800" dirty="0" err="1" smtClean="0">
                <a:cs typeface="Arial" panose="020B0604020202020204" pitchFamily="34" charset="0"/>
              </a:rPr>
              <a:t>be</a:t>
            </a:r>
            <a:r>
              <a:rPr lang="cs-CZ" altLang="cs-CZ" sz="2800" dirty="0" smtClean="0">
                <a:cs typeface="Arial" panose="020B0604020202020204" pitchFamily="34" charset="0"/>
              </a:rPr>
              <a:t> </a:t>
            </a:r>
            <a:r>
              <a:rPr lang="cs-CZ" altLang="cs-CZ" sz="2800" dirty="0" err="1" smtClean="0">
                <a:cs typeface="Arial" panose="020B0604020202020204" pitchFamily="34" charset="0"/>
              </a:rPr>
              <a:t>activated</a:t>
            </a:r>
            <a:r>
              <a:rPr lang="cs-CZ" altLang="cs-CZ" sz="2800" dirty="0" smtClean="0">
                <a:cs typeface="Arial" panose="020B0604020202020204" pitchFamily="34" charset="0"/>
              </a:rPr>
              <a:t> by </a:t>
            </a:r>
            <a:r>
              <a:rPr lang="cs-CZ" altLang="cs-CZ" sz="2800" dirty="0" err="1" smtClean="0">
                <a:cs typeface="Arial" panose="020B0604020202020204" pitchFamily="34" charset="0"/>
              </a:rPr>
              <a:t>apoptotic</a:t>
            </a:r>
            <a:r>
              <a:rPr lang="cs-CZ" altLang="cs-CZ" sz="2800" dirty="0" smtClean="0">
                <a:cs typeface="Arial" panose="020B0604020202020204" pitchFamily="34" charset="0"/>
              </a:rPr>
              <a:t> </a:t>
            </a:r>
            <a:r>
              <a:rPr lang="cs-CZ" altLang="cs-CZ" sz="2800" dirty="0" err="1" smtClean="0">
                <a:cs typeface="Arial" panose="020B0604020202020204" pitchFamily="34" charset="0"/>
              </a:rPr>
              <a:t>cells</a:t>
            </a:r>
            <a:endParaRPr lang="cs-CZ" altLang="cs-CZ" sz="2800" dirty="0">
              <a:cs typeface="Arial" panose="020B0604020202020204" pitchFamily="34" charset="0"/>
            </a:endParaRPr>
          </a:p>
        </p:txBody>
      </p:sp>
    </p:spTree>
    <p:extLst>
      <p:ext uri="{BB962C8B-B14F-4D97-AF65-F5344CB8AC3E}">
        <p14:creationId xmlns:p14="http://schemas.microsoft.com/office/powerpoint/2010/main" val="2780117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92313" y="2565400"/>
            <a:ext cx="8229600" cy="1371600"/>
          </a:xfrm>
        </p:spPr>
        <p:txBody>
          <a:bodyPr/>
          <a:lstStyle/>
          <a:p>
            <a:pPr eaLnBrk="1" hangingPunct="1"/>
            <a:r>
              <a:rPr lang="cs-CZ" altLang="cs-CZ" b="1" dirty="0" smtClean="0">
                <a:solidFill>
                  <a:srgbClr val="CC0099"/>
                </a:solidFill>
              </a:rPr>
              <a:t>B </a:t>
            </a:r>
            <a:r>
              <a:rPr lang="cs-CZ" altLang="cs-CZ" b="1" dirty="0" err="1" smtClean="0">
                <a:solidFill>
                  <a:srgbClr val="CC0099"/>
                </a:solidFill>
              </a:rPr>
              <a:t>cells</a:t>
            </a:r>
            <a:endParaRPr lang="cs-CZ" altLang="cs-CZ" b="1" dirty="0" smtClean="0">
              <a:solidFill>
                <a:srgbClr val="CC0099"/>
              </a:solidFill>
            </a:endParaRPr>
          </a:p>
        </p:txBody>
      </p:sp>
    </p:spTree>
    <p:extLst>
      <p:ext uri="{BB962C8B-B14F-4D97-AF65-F5344CB8AC3E}">
        <p14:creationId xmlns:p14="http://schemas.microsoft.com/office/powerpoint/2010/main" val="2117246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19288" y="188913"/>
            <a:ext cx="8229600" cy="671512"/>
          </a:xfrm>
        </p:spPr>
        <p:txBody>
          <a:bodyPr/>
          <a:lstStyle/>
          <a:p>
            <a:pPr eaLnBrk="1" hangingPunct="1"/>
            <a:r>
              <a:rPr lang="cs-CZ" altLang="cs-CZ" sz="3200" b="1" dirty="0" smtClean="0">
                <a:solidFill>
                  <a:srgbClr val="CC0099"/>
                </a:solidFill>
              </a:rPr>
              <a:t>B </a:t>
            </a:r>
            <a:r>
              <a:rPr lang="cs-CZ" altLang="cs-CZ" sz="3200" b="1" dirty="0" err="1" smtClean="0">
                <a:solidFill>
                  <a:srgbClr val="CC0099"/>
                </a:solidFill>
              </a:rPr>
              <a:t>cells</a:t>
            </a:r>
            <a:endParaRPr lang="cs-CZ" altLang="cs-CZ" sz="3200" b="1" dirty="0">
              <a:solidFill>
                <a:srgbClr val="CC0099"/>
              </a:solidFill>
            </a:endParaRPr>
          </a:p>
        </p:txBody>
      </p:sp>
      <p:sp>
        <p:nvSpPr>
          <p:cNvPr id="46083" name="Rectangle 3"/>
          <p:cNvSpPr>
            <a:spLocks noGrp="1" noChangeArrowheads="1"/>
          </p:cNvSpPr>
          <p:nvPr>
            <p:ph idx="1"/>
          </p:nvPr>
        </p:nvSpPr>
        <p:spPr>
          <a:xfrm>
            <a:off x="1785144" y="1032556"/>
            <a:ext cx="8497888" cy="5111750"/>
          </a:xfrm>
        </p:spPr>
        <p:txBody>
          <a:bodyPr/>
          <a:lstStyle/>
          <a:p>
            <a:pPr eaLnBrk="1" hangingPunct="1"/>
            <a:r>
              <a:rPr lang="cs-CZ" altLang="cs-CZ" sz="2400" b="1" dirty="0" smtClean="0"/>
              <a:t>B </a:t>
            </a:r>
            <a:r>
              <a:rPr lang="cs-CZ" altLang="cs-CZ" sz="2400" b="1" dirty="0" err="1" smtClean="0"/>
              <a:t>cells</a:t>
            </a:r>
            <a:r>
              <a:rPr lang="cs-CZ" altLang="cs-CZ" sz="2400" dirty="0" smtClean="0"/>
              <a:t> are </a:t>
            </a:r>
            <a:r>
              <a:rPr lang="cs-CZ" altLang="cs-CZ" sz="2400" dirty="0" err="1" smtClean="0"/>
              <a:t>responsible</a:t>
            </a:r>
            <a:r>
              <a:rPr lang="cs-CZ" altLang="cs-CZ" sz="2400" dirty="0" smtClean="0"/>
              <a:t> </a:t>
            </a:r>
            <a:r>
              <a:rPr lang="cs-CZ" altLang="cs-CZ" sz="2400" dirty="0" err="1" smtClean="0"/>
              <a:t>for</a:t>
            </a:r>
            <a:r>
              <a:rPr lang="cs-CZ" altLang="cs-CZ" sz="2400" dirty="0" smtClean="0"/>
              <a:t> </a:t>
            </a:r>
            <a:r>
              <a:rPr lang="cs-CZ" altLang="cs-CZ" sz="2400" dirty="0" err="1" smtClean="0">
                <a:solidFill>
                  <a:srgbClr val="0000FF"/>
                </a:solidFill>
              </a:rPr>
              <a:t>specific</a:t>
            </a:r>
            <a:r>
              <a:rPr lang="cs-CZ" altLang="cs-CZ" sz="2400" dirty="0" smtClean="0">
                <a:solidFill>
                  <a:srgbClr val="0000FF"/>
                </a:solidFill>
              </a:rPr>
              <a:t> </a:t>
            </a:r>
            <a:r>
              <a:rPr lang="cs-CZ" altLang="cs-CZ" sz="2400" dirty="0" err="1" smtClean="0">
                <a:solidFill>
                  <a:srgbClr val="0000FF"/>
                </a:solidFill>
              </a:rPr>
              <a:t>antibody-mediated</a:t>
            </a:r>
            <a:r>
              <a:rPr lang="cs-CZ" altLang="cs-CZ" sz="2400" dirty="0" smtClean="0">
                <a:solidFill>
                  <a:srgbClr val="0000FF"/>
                </a:solidFill>
              </a:rPr>
              <a:t> </a:t>
            </a:r>
            <a:r>
              <a:rPr lang="cs-CZ" altLang="cs-CZ" sz="2400" dirty="0" err="1" smtClean="0">
                <a:solidFill>
                  <a:srgbClr val="0000FF"/>
                </a:solidFill>
              </a:rPr>
              <a:t>immune</a:t>
            </a:r>
            <a:r>
              <a:rPr lang="cs-CZ" altLang="cs-CZ" sz="2400" dirty="0" smtClean="0">
                <a:solidFill>
                  <a:srgbClr val="0000FF"/>
                </a:solidFill>
              </a:rPr>
              <a:t> response</a:t>
            </a:r>
          </a:p>
          <a:p>
            <a:pPr eaLnBrk="1" hangingPunct="1"/>
            <a:endParaRPr lang="cs-CZ" altLang="cs-CZ" sz="1000" dirty="0"/>
          </a:p>
          <a:p>
            <a:pPr eaLnBrk="1" hangingPunct="1"/>
            <a:r>
              <a:rPr lang="cs-CZ" altLang="cs-CZ" sz="2400" dirty="0" smtClean="0"/>
              <a:t>B </a:t>
            </a:r>
            <a:r>
              <a:rPr lang="cs-CZ" altLang="cs-CZ" sz="2400" dirty="0" err="1" smtClean="0"/>
              <a:t>cells</a:t>
            </a:r>
            <a:r>
              <a:rPr lang="cs-CZ" altLang="cs-CZ" sz="2400" dirty="0" smtClean="0"/>
              <a:t> </a:t>
            </a:r>
            <a:r>
              <a:rPr lang="cs-CZ" altLang="cs-CZ" sz="2400" dirty="0" err="1" smtClean="0"/>
              <a:t>recognize</a:t>
            </a:r>
            <a:r>
              <a:rPr lang="cs-CZ" altLang="cs-CZ" sz="2400" dirty="0" smtClean="0"/>
              <a:t> </a:t>
            </a:r>
            <a:r>
              <a:rPr lang="cs-CZ" altLang="cs-CZ" sz="2400" dirty="0" err="1" smtClean="0"/>
              <a:t>native</a:t>
            </a:r>
            <a:r>
              <a:rPr lang="cs-CZ" altLang="cs-CZ" sz="2400" dirty="0" smtClean="0"/>
              <a:t> </a:t>
            </a:r>
            <a:r>
              <a:rPr lang="cs-CZ" altLang="cs-CZ" sz="2400" dirty="0"/>
              <a:t>antigen </a:t>
            </a:r>
            <a:r>
              <a:rPr lang="cs-CZ" altLang="cs-CZ" sz="2400" dirty="0" smtClean="0"/>
              <a:t>by </a:t>
            </a:r>
            <a:r>
              <a:rPr lang="cs-CZ" altLang="cs-CZ" sz="2400" dirty="0" err="1" smtClean="0"/>
              <a:t>using</a:t>
            </a:r>
            <a:r>
              <a:rPr lang="cs-CZ" altLang="cs-CZ" sz="2400" dirty="0" smtClean="0"/>
              <a:t> </a:t>
            </a:r>
            <a:r>
              <a:rPr lang="cs-CZ" altLang="cs-CZ" sz="2400" b="1" dirty="0" smtClean="0">
                <a:solidFill>
                  <a:srgbClr val="0000FF"/>
                </a:solidFill>
              </a:rPr>
              <a:t>BCR</a:t>
            </a:r>
            <a:r>
              <a:rPr lang="cs-CZ" altLang="cs-CZ" sz="2400" dirty="0" smtClean="0"/>
              <a:t> </a:t>
            </a:r>
            <a:r>
              <a:rPr lang="cs-CZ" altLang="cs-CZ" sz="2400" dirty="0"/>
              <a:t/>
            </a:r>
            <a:br>
              <a:rPr lang="cs-CZ" altLang="cs-CZ" sz="2400" dirty="0"/>
            </a:br>
            <a:r>
              <a:rPr lang="cs-CZ" altLang="cs-CZ" sz="2400" dirty="0">
                <a:solidFill>
                  <a:srgbClr val="0000FF"/>
                </a:solidFill>
              </a:rPr>
              <a:t>(B cell receptor</a:t>
            </a:r>
            <a:r>
              <a:rPr lang="cs-CZ" altLang="cs-CZ" sz="2400" dirty="0" smtClean="0">
                <a:solidFill>
                  <a:srgbClr val="0000FF"/>
                </a:solidFill>
              </a:rPr>
              <a:t>)</a:t>
            </a:r>
            <a:r>
              <a:rPr lang="cs-CZ" altLang="cs-CZ" sz="2400" dirty="0" smtClean="0"/>
              <a:t> = </a:t>
            </a:r>
            <a:r>
              <a:rPr lang="cs-CZ" altLang="cs-CZ" sz="2400" dirty="0" err="1" smtClean="0"/>
              <a:t>surface</a:t>
            </a:r>
            <a:r>
              <a:rPr lang="cs-CZ" altLang="cs-CZ" sz="2400" dirty="0" smtClean="0"/>
              <a:t> </a:t>
            </a:r>
            <a:r>
              <a:rPr lang="cs-CZ" altLang="cs-CZ" sz="2400" dirty="0" err="1" smtClean="0"/>
              <a:t>bound</a:t>
            </a:r>
            <a:r>
              <a:rPr lang="cs-CZ" altLang="cs-CZ" sz="2400" dirty="0" smtClean="0"/>
              <a:t> </a:t>
            </a:r>
            <a:r>
              <a:rPr lang="cs-CZ" altLang="cs-CZ" sz="2400" dirty="0" err="1" smtClean="0"/>
              <a:t>IgM</a:t>
            </a:r>
            <a:r>
              <a:rPr lang="cs-CZ" altLang="cs-CZ" sz="2400" dirty="0" smtClean="0"/>
              <a:t> (</a:t>
            </a:r>
            <a:r>
              <a:rPr lang="cs-CZ" altLang="cs-CZ" sz="2400" dirty="0" err="1" smtClean="0"/>
              <a:t>or</a:t>
            </a:r>
            <a:r>
              <a:rPr lang="cs-CZ" altLang="cs-CZ" sz="2400" dirty="0" smtClean="0"/>
              <a:t> </a:t>
            </a:r>
            <a:r>
              <a:rPr lang="cs-CZ" altLang="cs-CZ" sz="2400" dirty="0" err="1" smtClean="0"/>
              <a:t>IgD</a:t>
            </a:r>
            <a:r>
              <a:rPr lang="cs-CZ" altLang="cs-CZ" sz="2400" dirty="0" smtClean="0"/>
              <a:t>)</a:t>
            </a:r>
            <a:endParaRPr lang="cs-CZ" altLang="cs-CZ" sz="2400" dirty="0"/>
          </a:p>
          <a:p>
            <a:pPr eaLnBrk="1" hangingPunct="1"/>
            <a:endParaRPr lang="cs-CZ" altLang="cs-CZ" sz="1000" dirty="0"/>
          </a:p>
          <a:p>
            <a:pPr eaLnBrk="1" hangingPunct="1"/>
            <a:r>
              <a:rPr lang="cs-CZ" altLang="cs-CZ" sz="2400" dirty="0" smtClean="0"/>
              <a:t>Such B cell </a:t>
            </a:r>
            <a:r>
              <a:rPr lang="cs-CZ" altLang="cs-CZ" sz="2400" dirty="0" err="1" smtClean="0"/>
              <a:t>is</a:t>
            </a:r>
            <a:r>
              <a:rPr lang="cs-CZ" altLang="cs-CZ" sz="2400" dirty="0" smtClean="0"/>
              <a:t> </a:t>
            </a:r>
            <a:r>
              <a:rPr lang="cs-CZ" altLang="cs-CZ" sz="2400" dirty="0" err="1" smtClean="0"/>
              <a:t>stimulated</a:t>
            </a:r>
            <a:r>
              <a:rPr lang="cs-CZ" altLang="cs-CZ" sz="2400" dirty="0" smtClean="0"/>
              <a:t> to </a:t>
            </a:r>
            <a:r>
              <a:rPr lang="cs-CZ" altLang="cs-CZ" sz="2400" dirty="0" err="1" smtClean="0"/>
              <a:t>proliferation</a:t>
            </a:r>
            <a:r>
              <a:rPr lang="cs-CZ" altLang="cs-CZ" sz="2400" dirty="0" smtClean="0"/>
              <a:t> and </a:t>
            </a:r>
            <a:r>
              <a:rPr lang="cs-CZ" altLang="cs-CZ" sz="2400" dirty="0" err="1" smtClean="0"/>
              <a:t>differentiation</a:t>
            </a:r>
            <a:r>
              <a:rPr lang="cs-CZ" altLang="cs-CZ" sz="2400" dirty="0" smtClean="0"/>
              <a:t> to </a:t>
            </a:r>
            <a:r>
              <a:rPr lang="cs-CZ" altLang="cs-CZ" sz="2400" dirty="0" err="1" smtClean="0">
                <a:solidFill>
                  <a:srgbClr val="0000FF"/>
                </a:solidFill>
              </a:rPr>
              <a:t>effector</a:t>
            </a:r>
            <a:r>
              <a:rPr lang="cs-CZ" altLang="cs-CZ" sz="2400" dirty="0" smtClean="0">
                <a:solidFill>
                  <a:srgbClr val="0000FF"/>
                </a:solidFill>
              </a:rPr>
              <a:t> (plasma) </a:t>
            </a:r>
            <a:r>
              <a:rPr lang="cs-CZ" altLang="cs-CZ" sz="2400" dirty="0" err="1" smtClean="0">
                <a:solidFill>
                  <a:srgbClr val="0000FF"/>
                </a:solidFill>
              </a:rPr>
              <a:t>cells</a:t>
            </a:r>
            <a:r>
              <a:rPr lang="cs-CZ" altLang="cs-CZ" sz="2400" dirty="0" smtClean="0"/>
              <a:t> </a:t>
            </a:r>
            <a:r>
              <a:rPr lang="cs-CZ" altLang="cs-CZ" sz="2400" dirty="0" err="1" smtClean="0"/>
              <a:t>producing</a:t>
            </a:r>
            <a:r>
              <a:rPr lang="cs-CZ" altLang="cs-CZ" sz="2400" dirty="0" smtClean="0"/>
              <a:t> </a:t>
            </a:r>
            <a:r>
              <a:rPr lang="cs-CZ" altLang="cs-CZ" sz="2400" dirty="0" err="1" smtClean="0"/>
              <a:t>huge</a:t>
            </a:r>
            <a:r>
              <a:rPr lang="cs-CZ" altLang="cs-CZ" sz="2400" dirty="0" smtClean="0"/>
              <a:t> </a:t>
            </a:r>
            <a:r>
              <a:rPr lang="cs-CZ" altLang="cs-CZ" sz="2400" dirty="0" err="1" smtClean="0"/>
              <a:t>amount</a:t>
            </a:r>
            <a:r>
              <a:rPr lang="cs-CZ" altLang="cs-CZ" sz="2400" dirty="0" smtClean="0"/>
              <a:t> </a:t>
            </a:r>
            <a:r>
              <a:rPr lang="cs-CZ" altLang="cs-CZ" sz="2400" dirty="0" err="1" smtClean="0"/>
              <a:t>of</a:t>
            </a:r>
            <a:r>
              <a:rPr lang="cs-CZ" altLang="cs-CZ" sz="2400" dirty="0" smtClean="0"/>
              <a:t> </a:t>
            </a:r>
            <a:r>
              <a:rPr lang="cs-CZ" altLang="cs-CZ" sz="2400" dirty="0" err="1" smtClean="0">
                <a:solidFill>
                  <a:srgbClr val="0000FF"/>
                </a:solidFill>
              </a:rPr>
              <a:t>antibodies</a:t>
            </a:r>
            <a:r>
              <a:rPr lang="cs-CZ" altLang="cs-CZ" sz="2400" dirty="0" smtClean="0"/>
              <a:t> </a:t>
            </a:r>
            <a:r>
              <a:rPr lang="cs-CZ" altLang="cs-CZ" sz="2400" dirty="0" err="1" smtClean="0"/>
              <a:t>of</a:t>
            </a:r>
            <a:r>
              <a:rPr lang="cs-CZ" altLang="cs-CZ" sz="2400" dirty="0" smtClean="0"/>
              <a:t> </a:t>
            </a:r>
            <a:r>
              <a:rPr lang="cs-CZ" altLang="cs-CZ" sz="2400" dirty="0" err="1" smtClean="0"/>
              <a:t>the</a:t>
            </a:r>
            <a:r>
              <a:rPr lang="cs-CZ" altLang="cs-CZ" sz="2400" dirty="0" smtClean="0"/>
              <a:t> </a:t>
            </a:r>
            <a:r>
              <a:rPr lang="cs-CZ" altLang="cs-CZ" sz="2400" dirty="0" err="1" smtClean="0"/>
              <a:t>same</a:t>
            </a:r>
            <a:r>
              <a:rPr lang="cs-CZ" altLang="cs-CZ" sz="2400" dirty="0" smtClean="0"/>
              <a:t> specifity </a:t>
            </a:r>
            <a:r>
              <a:rPr lang="cs-CZ" altLang="cs-CZ" sz="2400" dirty="0" err="1" smtClean="0"/>
              <a:t>like</a:t>
            </a:r>
            <a:r>
              <a:rPr lang="cs-CZ" altLang="cs-CZ" sz="2400" dirty="0" smtClean="0"/>
              <a:t> BCR</a:t>
            </a:r>
          </a:p>
          <a:p>
            <a:pPr eaLnBrk="1" hangingPunct="1"/>
            <a:endParaRPr lang="cs-CZ" altLang="cs-CZ" sz="1200" dirty="0" smtClean="0"/>
          </a:p>
          <a:p>
            <a:pPr eaLnBrk="1" hangingPunct="1"/>
            <a:r>
              <a:rPr lang="cs-CZ" altLang="cs-CZ" sz="2400" dirty="0" smtClean="0"/>
              <a:t> Part </a:t>
            </a:r>
            <a:r>
              <a:rPr lang="cs-CZ" altLang="cs-CZ" sz="2400" dirty="0" err="1" smtClean="0"/>
              <a:t>of</a:t>
            </a:r>
            <a:r>
              <a:rPr lang="cs-CZ" altLang="cs-CZ" sz="2400" dirty="0" smtClean="0"/>
              <a:t> </a:t>
            </a:r>
            <a:r>
              <a:rPr lang="cs-CZ" altLang="cs-CZ" sz="2400" dirty="0" err="1" smtClean="0"/>
              <a:t>stimulated</a:t>
            </a:r>
            <a:r>
              <a:rPr lang="cs-CZ" altLang="cs-CZ" sz="2400" dirty="0" smtClean="0"/>
              <a:t> B </a:t>
            </a:r>
            <a:r>
              <a:rPr lang="cs-CZ" altLang="cs-CZ" sz="2400" dirty="0" err="1" smtClean="0"/>
              <a:t>cells</a:t>
            </a:r>
            <a:r>
              <a:rPr lang="cs-CZ" altLang="cs-CZ" sz="2400" dirty="0" smtClean="0"/>
              <a:t> </a:t>
            </a:r>
            <a:r>
              <a:rPr lang="cs-CZ" altLang="cs-CZ" sz="2400" dirty="0" err="1" smtClean="0"/>
              <a:t>differentiate</a:t>
            </a:r>
            <a:r>
              <a:rPr lang="cs-CZ" altLang="cs-CZ" sz="2400" dirty="0" smtClean="0"/>
              <a:t> to </a:t>
            </a:r>
            <a:r>
              <a:rPr lang="cs-CZ" altLang="cs-CZ" sz="2400" dirty="0" err="1" smtClean="0">
                <a:solidFill>
                  <a:srgbClr val="0000FF"/>
                </a:solidFill>
              </a:rPr>
              <a:t>memory</a:t>
            </a:r>
            <a:r>
              <a:rPr lang="cs-CZ" altLang="cs-CZ" sz="2400" dirty="0" smtClean="0">
                <a:solidFill>
                  <a:srgbClr val="0000FF"/>
                </a:solidFill>
              </a:rPr>
              <a:t> </a:t>
            </a:r>
            <a:r>
              <a:rPr lang="cs-CZ" altLang="cs-CZ" sz="2400" dirty="0" err="1" smtClean="0">
                <a:solidFill>
                  <a:srgbClr val="0000FF"/>
                </a:solidFill>
              </a:rPr>
              <a:t>cells</a:t>
            </a:r>
            <a:r>
              <a:rPr lang="cs-CZ" altLang="cs-CZ" sz="2400" dirty="0" smtClean="0"/>
              <a:t> </a:t>
            </a:r>
            <a:endParaRPr lang="cs-CZ" altLang="cs-CZ" sz="2400" dirty="0"/>
          </a:p>
          <a:p>
            <a:pPr eaLnBrk="1" hangingPunct="1">
              <a:buFontTx/>
              <a:buNone/>
            </a:pPr>
            <a:endParaRPr lang="cs-CZ" altLang="cs-CZ" sz="2400" dirty="0"/>
          </a:p>
        </p:txBody>
      </p:sp>
    </p:spTree>
    <p:extLst>
      <p:ext uri="{BB962C8B-B14F-4D97-AF65-F5344CB8AC3E}">
        <p14:creationId xmlns:p14="http://schemas.microsoft.com/office/powerpoint/2010/main" val="108246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cs-CZ" altLang="cs-CZ" sz="3600" b="1" dirty="0" err="1" smtClean="0">
                <a:solidFill>
                  <a:srgbClr val="CC0099"/>
                </a:solidFill>
              </a:rPr>
              <a:t>Surface</a:t>
            </a:r>
            <a:r>
              <a:rPr lang="cs-CZ" altLang="cs-CZ" sz="3600" b="1" dirty="0" smtClean="0">
                <a:solidFill>
                  <a:srgbClr val="CC0099"/>
                </a:solidFill>
              </a:rPr>
              <a:t> </a:t>
            </a:r>
            <a:r>
              <a:rPr lang="cs-CZ" altLang="cs-CZ" sz="3600" b="1" dirty="0" err="1" smtClean="0">
                <a:solidFill>
                  <a:srgbClr val="CC0099"/>
                </a:solidFill>
              </a:rPr>
              <a:t>markers</a:t>
            </a:r>
            <a:r>
              <a:rPr lang="cs-CZ" altLang="cs-CZ" sz="3600" b="1" dirty="0" smtClean="0">
                <a:solidFill>
                  <a:srgbClr val="CC0099"/>
                </a:solidFill>
              </a:rPr>
              <a:t> </a:t>
            </a:r>
            <a:r>
              <a:rPr lang="cs-CZ" altLang="cs-CZ" sz="3600" b="1" dirty="0" err="1" smtClean="0">
                <a:solidFill>
                  <a:srgbClr val="CC0099"/>
                </a:solidFill>
              </a:rPr>
              <a:t>of</a:t>
            </a:r>
            <a:r>
              <a:rPr lang="cs-CZ" altLang="cs-CZ" sz="3600" b="1" dirty="0" smtClean="0">
                <a:solidFill>
                  <a:srgbClr val="CC0099"/>
                </a:solidFill>
              </a:rPr>
              <a:t> B </a:t>
            </a:r>
            <a:r>
              <a:rPr lang="cs-CZ" altLang="cs-CZ" sz="3600" b="1" dirty="0" err="1" smtClean="0">
                <a:solidFill>
                  <a:srgbClr val="CC0099"/>
                </a:solidFill>
              </a:rPr>
              <a:t>cells</a:t>
            </a:r>
            <a:endParaRPr lang="cs-CZ" altLang="cs-CZ" sz="3600" b="1" dirty="0">
              <a:solidFill>
                <a:srgbClr val="CC0099"/>
              </a:solidFill>
            </a:endParaRPr>
          </a:p>
        </p:txBody>
      </p:sp>
      <p:sp>
        <p:nvSpPr>
          <p:cNvPr id="47107" name="Rectangle 3"/>
          <p:cNvSpPr>
            <a:spLocks noGrp="1" noChangeArrowheads="1"/>
          </p:cNvSpPr>
          <p:nvPr>
            <p:ph idx="1"/>
          </p:nvPr>
        </p:nvSpPr>
        <p:spPr>
          <a:xfrm>
            <a:off x="1614196" y="1600200"/>
            <a:ext cx="9053805" cy="4997450"/>
          </a:xfrm>
        </p:spPr>
        <p:txBody>
          <a:bodyPr/>
          <a:lstStyle/>
          <a:p>
            <a:pPr eaLnBrk="1" hangingPunct="1">
              <a:lnSpc>
                <a:spcPct val="90000"/>
              </a:lnSpc>
            </a:pPr>
            <a:endParaRPr lang="cs-CZ" altLang="cs-CZ" sz="1600" dirty="0"/>
          </a:p>
          <a:p>
            <a:pPr eaLnBrk="1" hangingPunct="1">
              <a:lnSpc>
                <a:spcPct val="90000"/>
              </a:lnSpc>
            </a:pPr>
            <a:r>
              <a:rPr lang="cs-CZ" altLang="cs-CZ" sz="2800" b="1" dirty="0" smtClean="0">
                <a:solidFill>
                  <a:srgbClr val="0000FF"/>
                </a:solidFill>
              </a:rPr>
              <a:t>CD19</a:t>
            </a:r>
            <a:r>
              <a:rPr lang="cs-CZ" altLang="cs-CZ" sz="2800" dirty="0" smtClean="0"/>
              <a:t> - </a:t>
            </a:r>
            <a:r>
              <a:rPr lang="cs-CZ" altLang="cs-CZ" sz="2800" dirty="0" err="1" smtClean="0"/>
              <a:t>typical</a:t>
            </a:r>
            <a:r>
              <a:rPr lang="cs-CZ" altLang="cs-CZ" sz="2800" dirty="0" smtClean="0"/>
              <a:t> B cell </a:t>
            </a:r>
            <a:r>
              <a:rPr lang="cs-CZ" altLang="cs-CZ" sz="2800" dirty="0" err="1" smtClean="0"/>
              <a:t>surface</a:t>
            </a:r>
            <a:r>
              <a:rPr lang="cs-CZ" altLang="cs-CZ" sz="2800" dirty="0" smtClean="0"/>
              <a:t> </a:t>
            </a:r>
            <a:r>
              <a:rPr lang="cs-CZ" altLang="cs-CZ" sz="2800" dirty="0" err="1" smtClean="0"/>
              <a:t>marker</a:t>
            </a:r>
            <a:r>
              <a:rPr lang="cs-CZ" altLang="cs-CZ" sz="2800" dirty="0" smtClean="0"/>
              <a:t> </a:t>
            </a:r>
          </a:p>
          <a:p>
            <a:pPr eaLnBrk="1" hangingPunct="1">
              <a:lnSpc>
                <a:spcPct val="90000"/>
              </a:lnSpc>
            </a:pPr>
            <a:endParaRPr lang="cs-CZ" altLang="cs-CZ" sz="1200" dirty="0"/>
          </a:p>
          <a:p>
            <a:pPr eaLnBrk="1" hangingPunct="1">
              <a:lnSpc>
                <a:spcPct val="90000"/>
              </a:lnSpc>
            </a:pPr>
            <a:r>
              <a:rPr lang="cs-CZ" altLang="cs-CZ" sz="2800" b="1" dirty="0" smtClean="0">
                <a:solidFill>
                  <a:srgbClr val="0000FF"/>
                </a:solidFill>
              </a:rPr>
              <a:t>CD20</a:t>
            </a:r>
            <a:r>
              <a:rPr lang="cs-CZ" altLang="cs-CZ" sz="2800" b="1" dirty="0" smtClean="0"/>
              <a:t> </a:t>
            </a:r>
            <a:r>
              <a:rPr lang="cs-CZ" altLang="cs-CZ" sz="2800" dirty="0" smtClean="0"/>
              <a:t>– </a:t>
            </a:r>
            <a:r>
              <a:rPr lang="cs-CZ" altLang="cs-CZ" sz="2800" dirty="0" err="1" smtClean="0"/>
              <a:t>expressed</a:t>
            </a:r>
            <a:r>
              <a:rPr lang="cs-CZ" altLang="cs-CZ" sz="2800" dirty="0" smtClean="0"/>
              <a:t> on </a:t>
            </a:r>
            <a:r>
              <a:rPr lang="cs-CZ" altLang="cs-CZ" sz="2800" dirty="0" err="1" smtClean="0"/>
              <a:t>the</a:t>
            </a:r>
            <a:r>
              <a:rPr lang="cs-CZ" altLang="cs-CZ" sz="2800" dirty="0" smtClean="0"/>
              <a:t> </a:t>
            </a:r>
            <a:r>
              <a:rPr lang="cs-CZ" altLang="cs-CZ" sz="2800" dirty="0" err="1" smtClean="0"/>
              <a:t>surface</a:t>
            </a:r>
            <a:r>
              <a:rPr lang="cs-CZ" altLang="cs-CZ" sz="2800" dirty="0" smtClean="0"/>
              <a:t> </a:t>
            </a:r>
            <a:r>
              <a:rPr lang="cs-CZ" altLang="cs-CZ" sz="2800" dirty="0" err="1" smtClean="0"/>
              <a:t>of</a:t>
            </a:r>
            <a:r>
              <a:rPr lang="cs-CZ" altLang="cs-CZ" sz="2800" dirty="0" smtClean="0"/>
              <a:t> </a:t>
            </a:r>
            <a:r>
              <a:rPr lang="cs-CZ" altLang="cs-CZ" sz="2800" dirty="0" err="1" smtClean="0"/>
              <a:t>Ig</a:t>
            </a:r>
            <a:r>
              <a:rPr lang="cs-CZ" altLang="cs-CZ" sz="2800" dirty="0" smtClean="0"/>
              <a:t>-positive B </a:t>
            </a:r>
            <a:r>
              <a:rPr lang="cs-CZ" altLang="cs-CZ" sz="2800" dirty="0" err="1" smtClean="0"/>
              <a:t>cells</a:t>
            </a:r>
            <a:endParaRPr lang="cs-CZ" altLang="cs-CZ" sz="2800" dirty="0" smtClean="0"/>
          </a:p>
          <a:p>
            <a:pPr eaLnBrk="1" hangingPunct="1">
              <a:lnSpc>
                <a:spcPct val="90000"/>
              </a:lnSpc>
            </a:pPr>
            <a:endParaRPr lang="cs-CZ" altLang="cs-CZ" sz="1200" dirty="0"/>
          </a:p>
          <a:p>
            <a:pPr eaLnBrk="1" hangingPunct="1">
              <a:lnSpc>
                <a:spcPct val="90000"/>
              </a:lnSpc>
            </a:pPr>
            <a:r>
              <a:rPr lang="cs-CZ" altLang="cs-CZ" sz="2800" b="1" dirty="0" err="1" smtClean="0">
                <a:solidFill>
                  <a:srgbClr val="0000FF"/>
                </a:solidFill>
              </a:rPr>
              <a:t>IgM</a:t>
            </a:r>
            <a:r>
              <a:rPr lang="cs-CZ" altLang="cs-CZ" sz="2800" b="1" dirty="0" smtClean="0">
                <a:solidFill>
                  <a:srgbClr val="0000FF"/>
                </a:solidFill>
              </a:rPr>
              <a:t>, </a:t>
            </a:r>
            <a:r>
              <a:rPr lang="cs-CZ" altLang="cs-CZ" sz="2800" b="1" dirty="0" err="1" smtClean="0">
                <a:solidFill>
                  <a:srgbClr val="0000FF"/>
                </a:solidFill>
              </a:rPr>
              <a:t>IgD</a:t>
            </a:r>
            <a:r>
              <a:rPr lang="cs-CZ" altLang="cs-CZ" sz="2800" dirty="0" smtClean="0"/>
              <a:t> - BCR</a:t>
            </a:r>
          </a:p>
          <a:p>
            <a:pPr eaLnBrk="1" hangingPunct="1">
              <a:lnSpc>
                <a:spcPct val="90000"/>
              </a:lnSpc>
            </a:pPr>
            <a:endParaRPr lang="cs-CZ" altLang="cs-CZ" sz="1200" dirty="0"/>
          </a:p>
          <a:p>
            <a:pPr eaLnBrk="1" hangingPunct="1">
              <a:lnSpc>
                <a:spcPct val="90000"/>
              </a:lnSpc>
            </a:pPr>
            <a:r>
              <a:rPr lang="cs-CZ" altLang="cs-CZ" sz="2800" b="1" dirty="0" smtClean="0">
                <a:solidFill>
                  <a:srgbClr val="0000FF"/>
                </a:solidFill>
              </a:rPr>
              <a:t>MHC </a:t>
            </a:r>
            <a:r>
              <a:rPr lang="cs-CZ" altLang="cs-CZ" sz="2800" b="1" dirty="0" err="1" smtClean="0">
                <a:solidFill>
                  <a:srgbClr val="0000FF"/>
                </a:solidFill>
              </a:rPr>
              <a:t>class</a:t>
            </a:r>
            <a:r>
              <a:rPr lang="cs-CZ" altLang="cs-CZ" sz="2800" b="1" dirty="0" smtClean="0">
                <a:solidFill>
                  <a:srgbClr val="0000FF"/>
                </a:solidFill>
              </a:rPr>
              <a:t> I and II </a:t>
            </a:r>
            <a:r>
              <a:rPr lang="cs-CZ" altLang="cs-CZ" sz="2800" b="1" dirty="0" err="1" smtClean="0">
                <a:solidFill>
                  <a:srgbClr val="0000FF"/>
                </a:solidFill>
              </a:rPr>
              <a:t>gp</a:t>
            </a:r>
            <a:r>
              <a:rPr lang="cs-CZ" altLang="cs-CZ" sz="2800" b="1" dirty="0" smtClean="0">
                <a:solidFill>
                  <a:srgbClr val="0000FF"/>
                </a:solidFill>
              </a:rPr>
              <a:t>.</a:t>
            </a:r>
            <a:r>
              <a:rPr lang="cs-CZ" altLang="cs-CZ" sz="2800" dirty="0" smtClean="0"/>
              <a:t> - antigen </a:t>
            </a:r>
            <a:r>
              <a:rPr lang="cs-CZ" altLang="cs-CZ" sz="2800" dirty="0" err="1" smtClean="0"/>
              <a:t>presenting</a:t>
            </a:r>
            <a:r>
              <a:rPr lang="cs-CZ" altLang="cs-CZ" sz="2800" dirty="0" smtClean="0"/>
              <a:t> </a:t>
            </a:r>
            <a:r>
              <a:rPr lang="cs-CZ" altLang="cs-CZ" sz="2800" dirty="0" err="1" smtClean="0"/>
              <a:t>molecules</a:t>
            </a:r>
            <a:endParaRPr lang="cs-CZ" altLang="cs-CZ" sz="2800" dirty="0" smtClean="0"/>
          </a:p>
          <a:p>
            <a:pPr eaLnBrk="1" hangingPunct="1">
              <a:lnSpc>
                <a:spcPct val="90000"/>
              </a:lnSpc>
            </a:pPr>
            <a:endParaRPr lang="cs-CZ" altLang="cs-CZ" sz="1200" dirty="0"/>
          </a:p>
          <a:p>
            <a:pPr eaLnBrk="1" hangingPunct="1">
              <a:lnSpc>
                <a:spcPct val="90000"/>
              </a:lnSpc>
            </a:pPr>
            <a:r>
              <a:rPr lang="cs-CZ" altLang="cs-CZ" sz="2800" b="1" dirty="0" smtClean="0">
                <a:solidFill>
                  <a:srgbClr val="0000FF"/>
                </a:solidFill>
              </a:rPr>
              <a:t>CD40</a:t>
            </a:r>
            <a:r>
              <a:rPr lang="cs-CZ" altLang="cs-CZ" sz="2800" b="1" dirty="0" smtClean="0"/>
              <a:t> </a:t>
            </a:r>
            <a:r>
              <a:rPr lang="cs-CZ" altLang="cs-CZ" sz="2800" dirty="0" smtClean="0"/>
              <a:t>– co-</a:t>
            </a:r>
            <a:r>
              <a:rPr lang="cs-CZ" altLang="cs-CZ" sz="2800" dirty="0" err="1" smtClean="0"/>
              <a:t>stimulatory</a:t>
            </a:r>
            <a:r>
              <a:rPr lang="cs-CZ" altLang="cs-CZ" sz="2800" dirty="0" smtClean="0"/>
              <a:t> receptor</a:t>
            </a:r>
          </a:p>
          <a:p>
            <a:pPr eaLnBrk="1" hangingPunct="1">
              <a:lnSpc>
                <a:spcPct val="80000"/>
              </a:lnSpc>
              <a:buFontTx/>
              <a:buNone/>
            </a:pPr>
            <a:r>
              <a:rPr lang="cs-CZ" altLang="cs-CZ" sz="2000" b="1" dirty="0"/>
              <a:t> </a:t>
            </a:r>
            <a:endParaRPr lang="cs-CZ" altLang="cs-CZ" sz="2400" dirty="0"/>
          </a:p>
        </p:txBody>
      </p:sp>
    </p:spTree>
    <p:extLst>
      <p:ext uri="{BB962C8B-B14F-4D97-AF65-F5344CB8AC3E}">
        <p14:creationId xmlns:p14="http://schemas.microsoft.com/office/powerpoint/2010/main" val="2040702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92313" y="188913"/>
            <a:ext cx="8229600" cy="527050"/>
          </a:xfrm>
        </p:spPr>
        <p:txBody>
          <a:bodyPr/>
          <a:lstStyle/>
          <a:p>
            <a:pPr eaLnBrk="1" hangingPunct="1"/>
            <a:r>
              <a:rPr lang="cs-CZ" altLang="cs-CZ" sz="3600" b="1" dirty="0" err="1" smtClean="0">
                <a:solidFill>
                  <a:srgbClr val="CC0099"/>
                </a:solidFill>
              </a:rPr>
              <a:t>Differentiation</a:t>
            </a:r>
            <a:r>
              <a:rPr lang="cs-CZ" altLang="cs-CZ" sz="3600" b="1" dirty="0" smtClean="0">
                <a:solidFill>
                  <a:srgbClr val="CC0099"/>
                </a:solidFill>
              </a:rPr>
              <a:t> </a:t>
            </a:r>
            <a:r>
              <a:rPr lang="cs-CZ" altLang="cs-CZ" sz="3600" b="1" dirty="0" err="1" smtClean="0">
                <a:solidFill>
                  <a:srgbClr val="CC0099"/>
                </a:solidFill>
              </a:rPr>
              <a:t>of</a:t>
            </a:r>
            <a:r>
              <a:rPr lang="cs-CZ" altLang="cs-CZ" sz="3600" b="1" dirty="0" smtClean="0">
                <a:solidFill>
                  <a:srgbClr val="CC0099"/>
                </a:solidFill>
              </a:rPr>
              <a:t> B cell</a:t>
            </a:r>
            <a:endParaRPr lang="cs-CZ" altLang="cs-CZ" sz="3600" b="1" dirty="0">
              <a:solidFill>
                <a:srgbClr val="CC0099"/>
              </a:solidFill>
            </a:endParaRPr>
          </a:p>
        </p:txBody>
      </p:sp>
      <p:sp>
        <p:nvSpPr>
          <p:cNvPr id="48131" name="Rectangle 3"/>
          <p:cNvSpPr>
            <a:spLocks noGrp="1" noChangeArrowheads="1"/>
          </p:cNvSpPr>
          <p:nvPr>
            <p:ph idx="1"/>
          </p:nvPr>
        </p:nvSpPr>
        <p:spPr>
          <a:xfrm>
            <a:off x="1156996" y="1052513"/>
            <a:ext cx="9423918" cy="4970462"/>
          </a:xfrm>
        </p:spPr>
        <p:txBody>
          <a:bodyPr/>
          <a:lstStyle/>
          <a:p>
            <a:pPr eaLnBrk="1" hangingPunct="1">
              <a:buSzPct val="130000"/>
              <a:buFont typeface="Wingdings" panose="05000000000000000000" pitchFamily="2" charset="2"/>
              <a:buNone/>
            </a:pPr>
            <a:r>
              <a:rPr lang="cs-CZ" altLang="cs-CZ" sz="2000" dirty="0"/>
              <a:t>    </a:t>
            </a:r>
            <a:r>
              <a:rPr lang="cs-CZ" altLang="cs-CZ" sz="2000" dirty="0" smtClean="0"/>
              <a:t>B cell </a:t>
            </a:r>
            <a:r>
              <a:rPr lang="cs-CZ" altLang="cs-CZ" sz="2000" dirty="0" err="1" smtClean="0"/>
              <a:t>differentiation</a:t>
            </a:r>
            <a:r>
              <a:rPr lang="cs-CZ" altLang="cs-CZ" sz="2000" dirty="0" smtClean="0"/>
              <a:t> </a:t>
            </a:r>
            <a:r>
              <a:rPr lang="cs-CZ" altLang="cs-CZ" sz="2000" dirty="0" err="1" smtClean="0"/>
              <a:t>begins</a:t>
            </a:r>
            <a:r>
              <a:rPr lang="cs-CZ" altLang="cs-CZ" sz="2000" dirty="0" smtClean="0"/>
              <a:t> in bone </a:t>
            </a:r>
            <a:r>
              <a:rPr lang="cs-CZ" altLang="cs-CZ" sz="2000" dirty="0" err="1" smtClean="0"/>
              <a:t>marrow</a:t>
            </a:r>
            <a:r>
              <a:rPr lang="cs-CZ" altLang="cs-CZ" sz="2000" dirty="0" smtClean="0"/>
              <a:t> and </a:t>
            </a:r>
            <a:r>
              <a:rPr lang="cs-CZ" altLang="cs-CZ" sz="2000" dirty="0" err="1" smtClean="0"/>
              <a:t>completes</a:t>
            </a:r>
            <a:r>
              <a:rPr lang="cs-CZ" altLang="cs-CZ" sz="2000" dirty="0" smtClean="0"/>
              <a:t> in </a:t>
            </a:r>
            <a:r>
              <a:rPr lang="cs-CZ" altLang="cs-CZ" sz="2000" dirty="0" err="1" smtClean="0"/>
              <a:t>secondary</a:t>
            </a:r>
            <a:r>
              <a:rPr lang="cs-CZ" altLang="cs-CZ" sz="2000" dirty="0"/>
              <a:t> </a:t>
            </a:r>
            <a:endParaRPr lang="cs-CZ" altLang="cs-CZ" sz="2000" dirty="0" smtClean="0"/>
          </a:p>
          <a:p>
            <a:pPr eaLnBrk="1" hangingPunct="1">
              <a:buSzPct val="130000"/>
              <a:buFont typeface="Wingdings" panose="05000000000000000000" pitchFamily="2" charset="2"/>
              <a:buNone/>
            </a:pPr>
            <a:r>
              <a:rPr lang="cs-CZ" altLang="cs-CZ" sz="2000" dirty="0"/>
              <a:t> </a:t>
            </a:r>
            <a:r>
              <a:rPr lang="cs-CZ" altLang="cs-CZ" sz="2000" dirty="0" smtClean="0"/>
              <a:t>   </a:t>
            </a:r>
            <a:r>
              <a:rPr lang="cs-CZ" altLang="cs-CZ" sz="2000" dirty="0" err="1" smtClean="0"/>
              <a:t>immune</a:t>
            </a:r>
            <a:r>
              <a:rPr lang="cs-CZ" altLang="cs-CZ" sz="2000" dirty="0" smtClean="0"/>
              <a:t> </a:t>
            </a:r>
            <a:r>
              <a:rPr lang="cs-CZ" altLang="cs-CZ" sz="2000" dirty="0" err="1" smtClean="0"/>
              <a:t>organs</a:t>
            </a:r>
            <a:r>
              <a:rPr lang="cs-CZ" altLang="cs-CZ" sz="2000" dirty="0" smtClean="0"/>
              <a:t> </a:t>
            </a:r>
            <a:r>
              <a:rPr lang="cs-CZ" altLang="cs-CZ" sz="2000" dirty="0" err="1" smtClean="0"/>
              <a:t>after</a:t>
            </a:r>
            <a:r>
              <a:rPr lang="cs-CZ" altLang="cs-CZ" sz="2000" dirty="0" smtClean="0"/>
              <a:t> </a:t>
            </a:r>
            <a:r>
              <a:rPr lang="cs-CZ" altLang="cs-CZ" sz="2000" dirty="0" err="1" smtClean="0"/>
              <a:t>contant</a:t>
            </a:r>
            <a:r>
              <a:rPr lang="cs-CZ" altLang="cs-CZ" sz="2000" dirty="0" smtClean="0"/>
              <a:t> </a:t>
            </a:r>
            <a:r>
              <a:rPr lang="cs-CZ" altLang="cs-CZ" sz="2000" dirty="0" err="1" smtClean="0"/>
              <a:t>with</a:t>
            </a:r>
            <a:r>
              <a:rPr lang="cs-CZ" altLang="cs-CZ" sz="2000" dirty="0" smtClean="0"/>
              <a:t> </a:t>
            </a:r>
            <a:r>
              <a:rPr lang="cs-CZ" altLang="cs-CZ" sz="2000" dirty="0" err="1" smtClean="0"/>
              <a:t>an</a:t>
            </a:r>
            <a:r>
              <a:rPr lang="cs-CZ" altLang="cs-CZ" sz="2000" dirty="0" smtClean="0"/>
              <a:t> antigen</a:t>
            </a:r>
            <a:endParaRPr lang="cs-CZ" altLang="cs-CZ" sz="2000" dirty="0"/>
          </a:p>
          <a:p>
            <a:pPr eaLnBrk="1" hangingPunct="1">
              <a:buFontTx/>
              <a:buNone/>
            </a:pPr>
            <a:endParaRPr lang="cs-CZ" altLang="cs-CZ" sz="1000" dirty="0"/>
          </a:p>
          <a:p>
            <a:pPr eaLnBrk="1" hangingPunct="1">
              <a:buFontTx/>
              <a:buNone/>
            </a:pPr>
            <a:r>
              <a:rPr lang="cs-CZ" altLang="cs-CZ" sz="2000" b="1" dirty="0" err="1" smtClean="0">
                <a:solidFill>
                  <a:srgbClr val="0000FF"/>
                </a:solidFill>
              </a:rPr>
              <a:t>Hematopoietic</a:t>
            </a:r>
            <a:r>
              <a:rPr lang="cs-CZ" altLang="cs-CZ" sz="2000" b="1" dirty="0" smtClean="0">
                <a:solidFill>
                  <a:srgbClr val="0000FF"/>
                </a:solidFill>
              </a:rPr>
              <a:t> stem cell</a:t>
            </a:r>
            <a:endParaRPr lang="cs-CZ" altLang="cs-CZ" sz="2000" b="1" dirty="0">
              <a:solidFill>
                <a:srgbClr val="0000FF"/>
              </a:solidFill>
            </a:endParaRPr>
          </a:p>
          <a:p>
            <a:pPr eaLnBrk="1" hangingPunct="1">
              <a:buFontTx/>
              <a:buNone/>
            </a:pPr>
            <a:endParaRPr lang="cs-CZ" altLang="cs-CZ" sz="2000" dirty="0"/>
          </a:p>
          <a:p>
            <a:pPr eaLnBrk="1" hangingPunct="1">
              <a:buFontTx/>
              <a:buNone/>
            </a:pPr>
            <a:r>
              <a:rPr lang="cs-CZ" altLang="cs-CZ" sz="2000" b="1" dirty="0" smtClean="0">
                <a:solidFill>
                  <a:srgbClr val="0000FF"/>
                </a:solidFill>
              </a:rPr>
              <a:t>B cell </a:t>
            </a:r>
            <a:r>
              <a:rPr lang="cs-CZ" altLang="cs-CZ" sz="2000" b="1" dirty="0" err="1" smtClean="0">
                <a:solidFill>
                  <a:srgbClr val="0000FF"/>
                </a:solidFill>
              </a:rPr>
              <a:t>progenitor</a:t>
            </a:r>
            <a:r>
              <a:rPr lang="cs-CZ" altLang="cs-CZ" sz="2000" dirty="0" smtClean="0"/>
              <a:t> </a:t>
            </a:r>
            <a:r>
              <a:rPr lang="cs-CZ" altLang="cs-CZ" sz="2000" dirty="0">
                <a:cs typeface="Arial" panose="020B0604020202020204" pitchFamily="34" charset="0"/>
              </a:rPr>
              <a:t>→ </a:t>
            </a:r>
            <a:r>
              <a:rPr lang="cs-CZ" altLang="cs-CZ" sz="2000" dirty="0" smtClean="0">
                <a:cs typeface="Arial" panose="020B0604020202020204" pitchFamily="34" charset="0"/>
              </a:rPr>
              <a:t>start </a:t>
            </a:r>
            <a:r>
              <a:rPr lang="cs-CZ" altLang="cs-CZ" sz="2000" dirty="0" err="1" smtClean="0">
                <a:cs typeface="Arial" panose="020B0604020202020204" pitchFamily="34" charset="0"/>
              </a:rPr>
              <a:t>of</a:t>
            </a:r>
            <a:r>
              <a:rPr lang="cs-CZ" altLang="cs-CZ" sz="2000" dirty="0" smtClean="0">
                <a:cs typeface="Arial" panose="020B0604020202020204" pitchFamily="34" charset="0"/>
              </a:rPr>
              <a:t> </a:t>
            </a:r>
            <a:r>
              <a:rPr lang="cs-CZ" altLang="cs-CZ" sz="2000" dirty="0" err="1" smtClean="0">
                <a:cs typeface="Arial" panose="020B0604020202020204" pitchFamily="34" charset="0"/>
              </a:rPr>
              <a:t>recombination</a:t>
            </a:r>
            <a:r>
              <a:rPr lang="cs-CZ" altLang="cs-CZ" sz="2000" dirty="0" smtClean="0">
                <a:cs typeface="Arial" panose="020B0604020202020204" pitchFamily="34" charset="0"/>
              </a:rPr>
              <a:t> </a:t>
            </a:r>
            <a:r>
              <a:rPr lang="cs-CZ" altLang="cs-CZ" sz="2000" dirty="0" err="1" smtClean="0">
                <a:cs typeface="Arial" panose="020B0604020202020204" pitchFamily="34" charset="0"/>
              </a:rPr>
              <a:t>processes</a:t>
            </a:r>
            <a:r>
              <a:rPr lang="cs-CZ" altLang="cs-CZ" sz="2000" dirty="0" smtClean="0">
                <a:cs typeface="Arial" panose="020B0604020202020204" pitchFamily="34" charset="0"/>
              </a:rPr>
              <a:t> → many </a:t>
            </a:r>
            <a:r>
              <a:rPr lang="cs-CZ" altLang="cs-CZ" sz="2000" dirty="0" err="1" smtClean="0">
                <a:cs typeface="Arial" panose="020B0604020202020204" pitchFamily="34" charset="0"/>
              </a:rPr>
              <a:t>clones</a:t>
            </a:r>
            <a:r>
              <a:rPr lang="cs-CZ" altLang="cs-CZ" sz="2000" dirty="0" smtClean="0">
                <a:cs typeface="Arial" panose="020B0604020202020204" pitchFamily="34" charset="0"/>
              </a:rPr>
              <a:t>  </a:t>
            </a:r>
          </a:p>
          <a:p>
            <a:pPr eaLnBrk="1" hangingPunct="1">
              <a:buFontTx/>
              <a:buNone/>
            </a:pPr>
            <a:r>
              <a:rPr lang="cs-CZ" altLang="cs-CZ" sz="2000" dirty="0">
                <a:cs typeface="Arial" panose="020B0604020202020204" pitchFamily="34" charset="0"/>
              </a:rPr>
              <a:t> </a:t>
            </a:r>
            <a:r>
              <a:rPr lang="cs-CZ" altLang="cs-CZ" sz="2000" dirty="0" smtClean="0">
                <a:cs typeface="Arial" panose="020B0604020202020204" pitchFamily="34" charset="0"/>
              </a:rPr>
              <a:t>                                 </a:t>
            </a:r>
            <a:r>
              <a:rPr lang="cs-CZ" altLang="cs-CZ" sz="2000" dirty="0" err="1" smtClean="0">
                <a:cs typeface="Arial" panose="020B0604020202020204" pitchFamily="34" charset="0"/>
              </a:rPr>
              <a:t>of</a:t>
            </a:r>
            <a:r>
              <a:rPr lang="cs-CZ" altLang="cs-CZ" sz="2000" dirty="0" smtClean="0">
                <a:cs typeface="Arial" panose="020B0604020202020204" pitchFamily="34" charset="0"/>
              </a:rPr>
              <a:t> B </a:t>
            </a:r>
            <a:r>
              <a:rPr lang="cs-CZ" altLang="cs-CZ" sz="2000" dirty="0" err="1" smtClean="0">
                <a:cs typeface="Arial" panose="020B0604020202020204" pitchFamily="34" charset="0"/>
              </a:rPr>
              <a:t>cells</a:t>
            </a:r>
            <a:r>
              <a:rPr lang="cs-CZ" altLang="cs-CZ" sz="2000" dirty="0" smtClean="0">
                <a:cs typeface="Arial" panose="020B0604020202020204" pitchFamily="34" charset="0"/>
              </a:rPr>
              <a:t> </a:t>
            </a:r>
            <a:r>
              <a:rPr lang="cs-CZ" altLang="cs-CZ" sz="2000" dirty="0" err="1" smtClean="0">
                <a:cs typeface="Arial" panose="020B0604020202020204" pitchFamily="34" charset="0"/>
              </a:rPr>
              <a:t>with</a:t>
            </a:r>
            <a:r>
              <a:rPr lang="cs-CZ" altLang="cs-CZ" sz="2000" dirty="0" smtClean="0">
                <a:cs typeface="Arial" panose="020B0604020202020204" pitchFamily="34" charset="0"/>
              </a:rPr>
              <a:t> </a:t>
            </a:r>
            <a:r>
              <a:rPr lang="cs-CZ" altLang="cs-CZ" sz="2000" dirty="0" err="1" smtClean="0">
                <a:cs typeface="Arial" panose="020B0604020202020204" pitchFamily="34" charset="0"/>
              </a:rPr>
              <a:t>distinct</a:t>
            </a:r>
            <a:r>
              <a:rPr lang="cs-CZ" altLang="cs-CZ" sz="2000" dirty="0" smtClean="0">
                <a:cs typeface="Arial" panose="020B0604020202020204" pitchFamily="34" charset="0"/>
              </a:rPr>
              <a:t> BCR                    </a:t>
            </a:r>
            <a:endParaRPr lang="cs-CZ" altLang="cs-CZ" sz="2000" dirty="0">
              <a:cs typeface="Arial" panose="020B0604020202020204" pitchFamily="34" charset="0"/>
            </a:endParaRPr>
          </a:p>
          <a:p>
            <a:pPr eaLnBrk="1" hangingPunct="1">
              <a:spcBef>
                <a:spcPct val="0"/>
              </a:spcBef>
              <a:buFontTx/>
              <a:buNone/>
            </a:pPr>
            <a:r>
              <a:rPr lang="cs-CZ" altLang="cs-CZ" sz="2000" dirty="0">
                <a:cs typeface="Arial" panose="020B0604020202020204" pitchFamily="34" charset="0"/>
              </a:rPr>
              <a:t>                                              </a:t>
            </a:r>
            <a:endParaRPr lang="cs-CZ" altLang="cs-CZ" sz="2000" dirty="0" smtClean="0">
              <a:cs typeface="Arial" panose="020B0604020202020204" pitchFamily="34" charset="0"/>
            </a:endParaRPr>
          </a:p>
          <a:p>
            <a:pPr eaLnBrk="1" hangingPunct="1">
              <a:spcBef>
                <a:spcPct val="0"/>
              </a:spcBef>
              <a:buFontTx/>
              <a:buNone/>
            </a:pPr>
            <a:endParaRPr lang="cs-CZ" altLang="cs-CZ" sz="2000" dirty="0" smtClean="0"/>
          </a:p>
          <a:p>
            <a:pPr eaLnBrk="1" hangingPunct="1">
              <a:spcBef>
                <a:spcPct val="0"/>
              </a:spcBef>
              <a:buFontTx/>
              <a:buNone/>
            </a:pPr>
            <a:r>
              <a:rPr lang="cs-CZ" altLang="cs-CZ" sz="2000" b="1" dirty="0" err="1" smtClean="0">
                <a:solidFill>
                  <a:srgbClr val="0000FF"/>
                </a:solidFill>
              </a:rPr>
              <a:t>Pre</a:t>
            </a:r>
            <a:r>
              <a:rPr lang="cs-CZ" altLang="cs-CZ" sz="2000" b="1" dirty="0" smtClean="0">
                <a:solidFill>
                  <a:srgbClr val="0000FF"/>
                </a:solidFill>
              </a:rPr>
              <a:t> B cell</a:t>
            </a:r>
            <a:r>
              <a:rPr lang="cs-CZ" altLang="cs-CZ" sz="2000" dirty="0" smtClean="0"/>
              <a:t> </a:t>
            </a:r>
            <a:r>
              <a:rPr lang="cs-CZ" altLang="cs-CZ" sz="2000" dirty="0">
                <a:cs typeface="Arial" panose="020B0604020202020204" pitchFamily="34" charset="0"/>
              </a:rPr>
              <a:t>→ </a:t>
            </a:r>
            <a:r>
              <a:rPr lang="cs-CZ" altLang="cs-CZ" sz="2000" dirty="0" err="1" smtClean="0">
                <a:cs typeface="Arial" panose="020B0604020202020204" pitchFamily="34" charset="0"/>
              </a:rPr>
              <a:t>expression</a:t>
            </a:r>
            <a:r>
              <a:rPr lang="cs-CZ" altLang="cs-CZ" sz="2000" dirty="0" smtClean="0">
                <a:cs typeface="Arial" panose="020B0604020202020204" pitchFamily="34" charset="0"/>
              </a:rPr>
              <a:t> </a:t>
            </a:r>
            <a:r>
              <a:rPr lang="cs-CZ" altLang="cs-CZ" sz="2000" dirty="0" err="1" smtClean="0">
                <a:cs typeface="Arial" panose="020B0604020202020204" pitchFamily="34" charset="0"/>
              </a:rPr>
              <a:t>of</a:t>
            </a:r>
            <a:r>
              <a:rPr lang="cs-CZ" altLang="cs-CZ" sz="2000" dirty="0" smtClean="0">
                <a:cs typeface="Arial" panose="020B0604020202020204" pitchFamily="34" charset="0"/>
              </a:rPr>
              <a:t> </a:t>
            </a:r>
            <a:r>
              <a:rPr lang="cs-CZ" altLang="cs-CZ" sz="2000" u="sng" dirty="0" err="1">
                <a:cs typeface="Arial" panose="020B0604020202020204" pitchFamily="34" charset="0"/>
              </a:rPr>
              <a:t>pre</a:t>
            </a:r>
            <a:r>
              <a:rPr lang="cs-CZ" altLang="cs-CZ" sz="2000" u="sng" dirty="0">
                <a:cs typeface="Arial" panose="020B0604020202020204" pitchFamily="34" charset="0"/>
              </a:rPr>
              <a:t>-B </a:t>
            </a:r>
            <a:r>
              <a:rPr lang="cs-CZ" altLang="cs-CZ" sz="2000" u="sng" dirty="0" smtClean="0">
                <a:cs typeface="Arial" panose="020B0604020202020204" pitchFamily="34" charset="0"/>
              </a:rPr>
              <a:t>receptor</a:t>
            </a:r>
            <a:r>
              <a:rPr lang="cs-CZ" altLang="cs-CZ" sz="2000" dirty="0" smtClean="0">
                <a:cs typeface="Arial" panose="020B0604020202020204" pitchFamily="34" charset="0"/>
              </a:rPr>
              <a:t> (H(</a:t>
            </a:r>
            <a:r>
              <a:rPr lang="cs-CZ" altLang="cs-CZ" sz="2000" dirty="0" smtClean="0">
                <a:latin typeface="Symbol" panose="05050102010706020507" pitchFamily="18" charset="2"/>
                <a:cs typeface="Arial" panose="020B0604020202020204" pitchFamily="34" charset="0"/>
              </a:rPr>
              <a:t>m</a:t>
            </a:r>
            <a:r>
              <a:rPr lang="cs-CZ" altLang="cs-CZ" sz="2000" dirty="0">
                <a:cs typeface="Arial" panose="020B0604020202020204" pitchFamily="34" charset="0"/>
              </a:rPr>
              <a:t>) </a:t>
            </a:r>
            <a:r>
              <a:rPr lang="cs-CZ" altLang="cs-CZ" sz="2000" dirty="0" err="1" smtClean="0">
                <a:cs typeface="Arial" panose="020B0604020202020204" pitchFamily="34" charset="0"/>
              </a:rPr>
              <a:t>chain</a:t>
            </a:r>
            <a:r>
              <a:rPr lang="cs-CZ" altLang="cs-CZ" sz="2000" dirty="0" smtClean="0">
                <a:cs typeface="Arial" panose="020B0604020202020204" pitchFamily="34" charset="0"/>
              </a:rPr>
              <a:t> and </a:t>
            </a:r>
            <a:r>
              <a:rPr lang="cs-CZ" altLang="cs-CZ" sz="2000" dirty="0" err="1" smtClean="0">
                <a:cs typeface="Arial" panose="020B0604020202020204" pitchFamily="34" charset="0"/>
              </a:rPr>
              <a:t>surrogate</a:t>
            </a:r>
            <a:r>
              <a:rPr lang="cs-CZ" altLang="cs-CZ" sz="2000" dirty="0" smtClean="0">
                <a:cs typeface="Arial" panose="020B0604020202020204" pitchFamily="34" charset="0"/>
              </a:rPr>
              <a:t> </a:t>
            </a:r>
            <a:r>
              <a:rPr lang="cs-CZ" altLang="cs-CZ" sz="2000" dirty="0">
                <a:cs typeface="Arial" panose="020B0604020202020204" pitchFamily="34" charset="0"/>
              </a:rPr>
              <a:t>L </a:t>
            </a:r>
            <a:r>
              <a:rPr lang="cs-CZ" altLang="cs-CZ" sz="2000" dirty="0" err="1" smtClean="0">
                <a:cs typeface="Arial" panose="020B0604020202020204" pitchFamily="34" charset="0"/>
              </a:rPr>
              <a:t>chain</a:t>
            </a:r>
            <a:r>
              <a:rPr lang="cs-CZ" altLang="cs-CZ" sz="2000" dirty="0" smtClean="0">
                <a:cs typeface="Arial" panose="020B0604020202020204" pitchFamily="34" charset="0"/>
              </a:rPr>
              <a:t>)</a:t>
            </a:r>
            <a:endParaRPr lang="cs-CZ" altLang="cs-CZ" sz="2000" dirty="0">
              <a:cs typeface="Arial" panose="020B0604020202020204" pitchFamily="34" charset="0"/>
            </a:endParaRPr>
          </a:p>
          <a:p>
            <a:pPr eaLnBrk="1" hangingPunct="1">
              <a:buFontTx/>
              <a:buNone/>
            </a:pPr>
            <a:endParaRPr lang="cs-CZ" altLang="cs-CZ" sz="2000" dirty="0"/>
          </a:p>
          <a:p>
            <a:pPr eaLnBrk="1" hangingPunct="1">
              <a:buFontTx/>
              <a:buNone/>
            </a:pPr>
            <a:r>
              <a:rPr lang="cs-CZ" altLang="cs-CZ" sz="2000" b="1" dirty="0" err="1" smtClean="0">
                <a:solidFill>
                  <a:srgbClr val="0000FF"/>
                </a:solidFill>
              </a:rPr>
              <a:t>Immature</a:t>
            </a:r>
            <a:r>
              <a:rPr lang="cs-CZ" altLang="cs-CZ" sz="2000" b="1" dirty="0" smtClean="0">
                <a:solidFill>
                  <a:srgbClr val="0000FF"/>
                </a:solidFill>
              </a:rPr>
              <a:t> B cell</a:t>
            </a:r>
            <a:r>
              <a:rPr lang="cs-CZ" altLang="cs-CZ" sz="2000" dirty="0" smtClean="0"/>
              <a:t> </a:t>
            </a:r>
            <a:r>
              <a:rPr lang="cs-CZ" altLang="cs-CZ" sz="2000" dirty="0">
                <a:cs typeface="Arial" panose="020B0604020202020204" pitchFamily="34" charset="0"/>
              </a:rPr>
              <a:t>→ </a:t>
            </a:r>
            <a:r>
              <a:rPr lang="cs-CZ" altLang="cs-CZ" sz="2000" dirty="0" err="1" smtClean="0">
                <a:cs typeface="Arial" panose="020B0604020202020204" pitchFamily="34" charset="0"/>
              </a:rPr>
              <a:t>expression</a:t>
            </a:r>
            <a:r>
              <a:rPr lang="cs-CZ" altLang="cs-CZ" sz="2000" dirty="0" smtClean="0">
                <a:cs typeface="Arial" panose="020B0604020202020204" pitchFamily="34" charset="0"/>
              </a:rPr>
              <a:t> </a:t>
            </a:r>
            <a:r>
              <a:rPr lang="cs-CZ" altLang="cs-CZ" sz="2000" dirty="0" err="1" smtClean="0">
                <a:cs typeface="Arial" panose="020B0604020202020204" pitchFamily="34" charset="0"/>
              </a:rPr>
              <a:t>of</a:t>
            </a:r>
            <a:r>
              <a:rPr lang="cs-CZ" altLang="cs-CZ" sz="2000" dirty="0" smtClean="0">
                <a:cs typeface="Arial" panose="020B0604020202020204" pitchFamily="34" charset="0"/>
              </a:rPr>
              <a:t> </a:t>
            </a:r>
            <a:r>
              <a:rPr lang="cs-CZ" altLang="cs-CZ" sz="2000" dirty="0" err="1" smtClean="0">
                <a:cs typeface="Arial" panose="020B0604020202020204" pitchFamily="34" charset="0"/>
              </a:rPr>
              <a:t>surface</a:t>
            </a:r>
            <a:r>
              <a:rPr lang="cs-CZ" altLang="cs-CZ" sz="2000" dirty="0" smtClean="0">
                <a:cs typeface="Arial" panose="020B0604020202020204" pitchFamily="34" charset="0"/>
              </a:rPr>
              <a:t> </a:t>
            </a:r>
            <a:r>
              <a:rPr lang="cs-CZ" altLang="cs-CZ" sz="2000" u="sng" dirty="0" err="1">
                <a:cs typeface="Arial" panose="020B0604020202020204" pitchFamily="34" charset="0"/>
              </a:rPr>
              <a:t>IgM</a:t>
            </a:r>
            <a:r>
              <a:rPr lang="cs-CZ" altLang="cs-CZ" sz="2000" dirty="0">
                <a:cs typeface="Arial" panose="020B0604020202020204" pitchFamily="34" charset="0"/>
              </a:rPr>
              <a:t> (BCR</a:t>
            </a:r>
            <a:r>
              <a:rPr lang="cs-CZ" altLang="cs-CZ" sz="2000" dirty="0" smtClean="0">
                <a:cs typeface="Arial" panose="020B0604020202020204" pitchFamily="34" charset="0"/>
              </a:rPr>
              <a:t>) </a:t>
            </a:r>
          </a:p>
          <a:p>
            <a:pPr eaLnBrk="1" hangingPunct="1">
              <a:buFontTx/>
              <a:buNone/>
            </a:pPr>
            <a:r>
              <a:rPr lang="cs-CZ" altLang="cs-CZ" sz="2000" dirty="0">
                <a:cs typeface="Arial" panose="020B0604020202020204" pitchFamily="34" charset="0"/>
              </a:rPr>
              <a:t> </a:t>
            </a:r>
            <a:r>
              <a:rPr lang="cs-CZ" altLang="cs-CZ" sz="2000" dirty="0" smtClean="0">
                <a:cs typeface="Arial" panose="020B0604020202020204" pitchFamily="34" charset="0"/>
              </a:rPr>
              <a:t>                               </a:t>
            </a:r>
            <a:r>
              <a:rPr lang="cs-CZ" altLang="cs-CZ" sz="2000" dirty="0" err="1" smtClean="0">
                <a:cs typeface="Arial" panose="020B0604020202020204" pitchFamily="34" charset="0"/>
              </a:rPr>
              <a:t>elimination</a:t>
            </a:r>
            <a:r>
              <a:rPr lang="cs-CZ" altLang="cs-CZ" sz="2000" dirty="0" smtClean="0">
                <a:cs typeface="Arial" panose="020B0604020202020204" pitchFamily="34" charset="0"/>
              </a:rPr>
              <a:t> </a:t>
            </a:r>
            <a:r>
              <a:rPr lang="cs-CZ" altLang="cs-CZ" sz="2000" dirty="0" err="1" smtClean="0">
                <a:cs typeface="Arial" panose="020B0604020202020204" pitchFamily="34" charset="0"/>
              </a:rPr>
              <a:t>of</a:t>
            </a:r>
            <a:r>
              <a:rPr lang="cs-CZ" altLang="cs-CZ" sz="2000" dirty="0" smtClean="0">
                <a:cs typeface="Arial" panose="020B0604020202020204" pitchFamily="34" charset="0"/>
              </a:rPr>
              <a:t> </a:t>
            </a:r>
            <a:r>
              <a:rPr lang="cs-CZ" altLang="cs-CZ" sz="2000" dirty="0" err="1" smtClean="0">
                <a:cs typeface="Arial" panose="020B0604020202020204" pitchFamily="34" charset="0"/>
              </a:rPr>
              <a:t>autoreactive</a:t>
            </a:r>
            <a:r>
              <a:rPr lang="cs-CZ" altLang="cs-CZ" sz="2000" dirty="0" smtClean="0">
                <a:cs typeface="Arial" panose="020B0604020202020204" pitchFamily="34" charset="0"/>
              </a:rPr>
              <a:t> </a:t>
            </a:r>
            <a:r>
              <a:rPr lang="cs-CZ" altLang="cs-CZ" sz="2000" dirty="0" err="1" smtClean="0">
                <a:cs typeface="Arial" panose="020B0604020202020204" pitchFamily="34" charset="0"/>
              </a:rPr>
              <a:t>clones</a:t>
            </a:r>
            <a:endParaRPr lang="cs-CZ" altLang="cs-CZ" sz="2000" dirty="0">
              <a:cs typeface="Arial" panose="020B0604020202020204" pitchFamily="34" charset="0"/>
            </a:endParaRPr>
          </a:p>
          <a:p>
            <a:pPr eaLnBrk="1" hangingPunct="1">
              <a:buFontTx/>
              <a:buNone/>
            </a:pPr>
            <a:endParaRPr lang="cs-CZ" altLang="cs-CZ" sz="2000" dirty="0"/>
          </a:p>
          <a:p>
            <a:pPr eaLnBrk="1" hangingPunct="1">
              <a:buFontTx/>
              <a:buNone/>
            </a:pPr>
            <a:r>
              <a:rPr lang="cs-CZ" altLang="cs-CZ" sz="2000" b="1" dirty="0" err="1" smtClean="0">
                <a:solidFill>
                  <a:srgbClr val="0000FF"/>
                </a:solidFill>
              </a:rPr>
              <a:t>Mature</a:t>
            </a:r>
            <a:r>
              <a:rPr lang="cs-CZ" altLang="cs-CZ" sz="2000" b="1" dirty="0" smtClean="0">
                <a:solidFill>
                  <a:srgbClr val="0000FF"/>
                </a:solidFill>
              </a:rPr>
              <a:t> B cell</a:t>
            </a:r>
            <a:r>
              <a:rPr lang="cs-CZ" altLang="cs-CZ" sz="2000" dirty="0" smtClean="0"/>
              <a:t> </a:t>
            </a:r>
            <a:r>
              <a:rPr lang="cs-CZ" altLang="cs-CZ" sz="2000" dirty="0">
                <a:cs typeface="Arial" panose="020B0604020202020204" pitchFamily="34" charset="0"/>
              </a:rPr>
              <a:t>→ </a:t>
            </a:r>
            <a:r>
              <a:rPr lang="cs-CZ" altLang="cs-CZ" sz="2000" dirty="0" err="1" smtClean="0">
                <a:cs typeface="Arial" panose="020B0604020202020204" pitchFamily="34" charset="0"/>
              </a:rPr>
              <a:t>expression</a:t>
            </a:r>
            <a:r>
              <a:rPr lang="cs-CZ" altLang="cs-CZ" sz="2000" dirty="0" smtClean="0">
                <a:cs typeface="Arial" panose="020B0604020202020204" pitchFamily="34" charset="0"/>
              </a:rPr>
              <a:t> </a:t>
            </a:r>
            <a:r>
              <a:rPr lang="cs-CZ" altLang="cs-CZ" sz="2000" dirty="0" err="1" smtClean="0">
                <a:cs typeface="Arial" panose="020B0604020202020204" pitchFamily="34" charset="0"/>
              </a:rPr>
              <a:t>of</a:t>
            </a:r>
            <a:r>
              <a:rPr lang="cs-CZ" altLang="cs-CZ" sz="2000" dirty="0" smtClean="0">
                <a:cs typeface="Arial" panose="020B0604020202020204" pitchFamily="34" charset="0"/>
              </a:rPr>
              <a:t> </a:t>
            </a:r>
            <a:r>
              <a:rPr lang="cs-CZ" altLang="cs-CZ" sz="2000" dirty="0" err="1" smtClean="0">
                <a:cs typeface="Arial" panose="020B0604020202020204" pitchFamily="34" charset="0"/>
              </a:rPr>
              <a:t>surface</a:t>
            </a:r>
            <a:r>
              <a:rPr lang="cs-CZ" altLang="cs-CZ" sz="2000" dirty="0" smtClean="0">
                <a:cs typeface="Arial" panose="020B0604020202020204" pitchFamily="34" charset="0"/>
              </a:rPr>
              <a:t> </a:t>
            </a:r>
            <a:r>
              <a:rPr lang="cs-CZ" altLang="cs-CZ" sz="2000" u="sng" dirty="0" err="1">
                <a:cs typeface="Arial" panose="020B0604020202020204" pitchFamily="34" charset="0"/>
              </a:rPr>
              <a:t>IgM</a:t>
            </a:r>
            <a:r>
              <a:rPr lang="cs-CZ" altLang="cs-CZ" sz="2000" u="sng" dirty="0">
                <a:cs typeface="Arial" panose="020B0604020202020204" pitchFamily="34" charset="0"/>
              </a:rPr>
              <a:t> </a:t>
            </a:r>
            <a:r>
              <a:rPr lang="cs-CZ" altLang="cs-CZ" sz="2000" u="sng" dirty="0" err="1" smtClean="0">
                <a:cs typeface="Arial" panose="020B0604020202020204" pitchFamily="34" charset="0"/>
              </a:rPr>
              <a:t>or</a:t>
            </a:r>
            <a:r>
              <a:rPr lang="cs-CZ" altLang="cs-CZ" sz="2000" u="sng" dirty="0" smtClean="0">
                <a:cs typeface="Arial" panose="020B0604020202020204" pitchFamily="34" charset="0"/>
              </a:rPr>
              <a:t> </a:t>
            </a:r>
            <a:r>
              <a:rPr lang="cs-CZ" altLang="cs-CZ" sz="2000" u="sng" dirty="0" err="1">
                <a:cs typeface="Arial" panose="020B0604020202020204" pitchFamily="34" charset="0"/>
              </a:rPr>
              <a:t>IgD</a:t>
            </a:r>
            <a:r>
              <a:rPr lang="cs-CZ" altLang="cs-CZ" sz="2000" dirty="0">
                <a:cs typeface="Arial" panose="020B0604020202020204" pitchFamily="34" charset="0"/>
              </a:rPr>
              <a:t> (BCR)</a:t>
            </a:r>
          </a:p>
          <a:p>
            <a:pPr eaLnBrk="1" hangingPunct="1">
              <a:buFontTx/>
              <a:buNone/>
            </a:pPr>
            <a:endParaRPr lang="cs-CZ" altLang="cs-CZ" sz="2000" dirty="0"/>
          </a:p>
        </p:txBody>
      </p:sp>
      <p:sp>
        <p:nvSpPr>
          <p:cNvPr id="48132" name="Line 4"/>
          <p:cNvSpPr>
            <a:spLocks noChangeShapeType="1"/>
          </p:cNvSpPr>
          <p:nvPr/>
        </p:nvSpPr>
        <p:spPr bwMode="auto">
          <a:xfrm>
            <a:off x="1992313" y="2397772"/>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8133" name="Line 5"/>
          <p:cNvSpPr>
            <a:spLocks noChangeShapeType="1"/>
          </p:cNvSpPr>
          <p:nvPr/>
        </p:nvSpPr>
        <p:spPr bwMode="auto">
          <a:xfrm>
            <a:off x="1992313" y="3174483"/>
            <a:ext cx="0"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8134" name="Line 6"/>
          <p:cNvSpPr>
            <a:spLocks noChangeShapeType="1"/>
          </p:cNvSpPr>
          <p:nvPr/>
        </p:nvSpPr>
        <p:spPr bwMode="auto">
          <a:xfrm>
            <a:off x="1992313" y="4348065"/>
            <a:ext cx="0" cy="3637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8135" name="Line 7"/>
          <p:cNvSpPr>
            <a:spLocks noChangeShapeType="1"/>
          </p:cNvSpPr>
          <p:nvPr/>
        </p:nvSpPr>
        <p:spPr bwMode="auto">
          <a:xfrm>
            <a:off x="1997206" y="5201139"/>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extLst>
      <p:ext uri="{BB962C8B-B14F-4D97-AF65-F5344CB8AC3E}">
        <p14:creationId xmlns:p14="http://schemas.microsoft.com/office/powerpoint/2010/main" val="914066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591176" y="188914"/>
            <a:ext cx="1368425" cy="744537"/>
          </a:xfrm>
        </p:spPr>
        <p:txBody>
          <a:bodyPr/>
          <a:lstStyle/>
          <a:p>
            <a:pPr eaLnBrk="1" hangingPunct="1"/>
            <a:r>
              <a:rPr lang="cs-CZ" altLang="cs-CZ" sz="2800" b="1">
                <a:solidFill>
                  <a:srgbClr val="CC0099"/>
                </a:solidFill>
              </a:rPr>
              <a:t>BCR</a:t>
            </a:r>
          </a:p>
        </p:txBody>
      </p:sp>
      <p:sp>
        <p:nvSpPr>
          <p:cNvPr id="49155" name="Rectangle 3"/>
          <p:cNvSpPr>
            <a:spLocks noGrp="1" noChangeArrowheads="1"/>
          </p:cNvSpPr>
          <p:nvPr>
            <p:ph idx="1"/>
          </p:nvPr>
        </p:nvSpPr>
        <p:spPr>
          <a:xfrm>
            <a:off x="1524000" y="620714"/>
            <a:ext cx="4679950" cy="5976937"/>
          </a:xfrm>
        </p:spPr>
        <p:txBody>
          <a:bodyPr/>
          <a:lstStyle/>
          <a:p>
            <a:pPr eaLnBrk="1" hangingPunct="1">
              <a:lnSpc>
                <a:spcPct val="90000"/>
              </a:lnSpc>
            </a:pPr>
            <a:r>
              <a:rPr lang="cs-CZ" altLang="cs-CZ" sz="2000" dirty="0"/>
              <a:t>BCR </a:t>
            </a:r>
            <a:r>
              <a:rPr lang="cs-CZ" altLang="cs-CZ" sz="2000" dirty="0" err="1" smtClean="0"/>
              <a:t>consists</a:t>
            </a:r>
            <a:r>
              <a:rPr lang="cs-CZ" altLang="cs-CZ" sz="2000" dirty="0" smtClean="0"/>
              <a:t> </a:t>
            </a:r>
            <a:r>
              <a:rPr lang="cs-CZ" altLang="cs-CZ" sz="2000" dirty="0" err="1" smtClean="0"/>
              <a:t>of</a:t>
            </a:r>
            <a:r>
              <a:rPr lang="cs-CZ" altLang="cs-CZ" sz="2000" dirty="0" smtClean="0"/>
              <a:t> </a:t>
            </a:r>
            <a:r>
              <a:rPr lang="cs-CZ" altLang="cs-CZ" sz="2000" dirty="0" err="1" smtClean="0"/>
              <a:t>surface</a:t>
            </a:r>
            <a:r>
              <a:rPr lang="cs-CZ" altLang="cs-CZ" sz="2000" dirty="0" smtClean="0"/>
              <a:t> </a:t>
            </a:r>
            <a:r>
              <a:rPr lang="cs-CZ" altLang="cs-CZ" sz="2000" u="sng" dirty="0" err="1" smtClean="0"/>
              <a:t>immunoglobulin</a:t>
            </a:r>
            <a:r>
              <a:rPr lang="cs-CZ" altLang="cs-CZ" sz="2000" dirty="0" smtClean="0"/>
              <a:t> </a:t>
            </a:r>
            <a:r>
              <a:rPr lang="cs-CZ" altLang="cs-CZ" sz="2000" dirty="0"/>
              <a:t>(</a:t>
            </a:r>
            <a:r>
              <a:rPr lang="cs-CZ" altLang="cs-CZ" sz="2000" dirty="0" err="1">
                <a:solidFill>
                  <a:srgbClr val="0000FF"/>
                </a:solidFill>
              </a:rPr>
              <a:t>IgM</a:t>
            </a:r>
            <a:r>
              <a:rPr lang="cs-CZ" altLang="cs-CZ" sz="2000" dirty="0"/>
              <a:t>,</a:t>
            </a:r>
            <a:r>
              <a:rPr lang="cs-CZ" altLang="cs-CZ" sz="2000" dirty="0">
                <a:solidFill>
                  <a:schemeClr val="folHlink"/>
                </a:solidFill>
              </a:rPr>
              <a:t> </a:t>
            </a:r>
            <a:r>
              <a:rPr lang="cs-CZ" altLang="cs-CZ" sz="2000" dirty="0" err="1">
                <a:solidFill>
                  <a:srgbClr val="0000FF"/>
                </a:solidFill>
              </a:rPr>
              <a:t>IgD</a:t>
            </a:r>
            <a:r>
              <a:rPr lang="cs-CZ" altLang="cs-CZ" sz="2000" dirty="0"/>
              <a:t> – </a:t>
            </a:r>
            <a:br>
              <a:rPr lang="cs-CZ" altLang="cs-CZ" sz="2000" dirty="0"/>
            </a:br>
            <a:r>
              <a:rPr lang="cs-CZ" altLang="cs-CZ" sz="2000" dirty="0"/>
              <a:t>H </a:t>
            </a:r>
            <a:r>
              <a:rPr lang="cs-CZ" altLang="cs-CZ" sz="2000" dirty="0" err="1" smtClean="0"/>
              <a:t>chains</a:t>
            </a:r>
            <a:r>
              <a:rPr lang="cs-CZ" altLang="cs-CZ" sz="2000" dirty="0" smtClean="0"/>
              <a:t> are </a:t>
            </a:r>
            <a:r>
              <a:rPr lang="cs-CZ" altLang="cs-CZ" sz="2000" dirty="0" err="1" smtClean="0"/>
              <a:t>membrane-bound</a:t>
            </a:r>
            <a:r>
              <a:rPr lang="cs-CZ" altLang="cs-CZ" sz="2000" dirty="0" smtClean="0"/>
              <a:t>; </a:t>
            </a:r>
            <a:r>
              <a:rPr lang="cs-CZ" altLang="cs-CZ" sz="2000" dirty="0" err="1" smtClean="0"/>
              <a:t>recognition</a:t>
            </a:r>
            <a:r>
              <a:rPr lang="cs-CZ" altLang="cs-CZ" sz="2000" dirty="0" smtClean="0"/>
              <a:t> </a:t>
            </a:r>
            <a:r>
              <a:rPr lang="cs-CZ" altLang="cs-CZ" sz="2000" dirty="0" err="1" smtClean="0"/>
              <a:t>of</a:t>
            </a:r>
            <a:r>
              <a:rPr lang="cs-CZ" altLang="cs-CZ" sz="2000" dirty="0" smtClean="0"/>
              <a:t> </a:t>
            </a:r>
            <a:r>
              <a:rPr lang="cs-CZ" altLang="cs-CZ" sz="2000" dirty="0" err="1" smtClean="0"/>
              <a:t>Ag</a:t>
            </a:r>
            <a:r>
              <a:rPr lang="cs-CZ" altLang="cs-CZ" sz="2000" dirty="0"/>
              <a:t>) </a:t>
            </a:r>
            <a:r>
              <a:rPr lang="cs-CZ" altLang="cs-CZ" sz="2000" dirty="0" smtClean="0"/>
              <a:t>and </a:t>
            </a:r>
            <a:r>
              <a:rPr lang="cs-CZ" altLang="cs-CZ" sz="2000" dirty="0" err="1" smtClean="0"/>
              <a:t>associated</a:t>
            </a:r>
            <a:r>
              <a:rPr lang="cs-CZ" altLang="cs-CZ" sz="2000" dirty="0" smtClean="0"/>
              <a:t> </a:t>
            </a:r>
            <a:r>
              <a:rPr lang="cs-CZ" altLang="cs-CZ" sz="2000" u="sng" dirty="0" err="1" smtClean="0"/>
              <a:t>signalling</a:t>
            </a:r>
            <a:r>
              <a:rPr lang="cs-CZ" altLang="cs-CZ" sz="2000" u="sng" dirty="0" smtClean="0"/>
              <a:t> </a:t>
            </a:r>
            <a:r>
              <a:rPr lang="cs-CZ" altLang="cs-CZ" sz="2000" u="sng" dirty="0" err="1" smtClean="0"/>
              <a:t>molecules</a:t>
            </a:r>
            <a:r>
              <a:rPr lang="cs-CZ" altLang="cs-CZ" sz="2000" u="sng" dirty="0" smtClean="0"/>
              <a:t> </a:t>
            </a:r>
            <a:r>
              <a:rPr lang="cs-CZ" altLang="cs-CZ" sz="2000" dirty="0"/>
              <a:t>(</a:t>
            </a:r>
            <a:r>
              <a:rPr lang="cs-CZ" altLang="cs-CZ" sz="2000" dirty="0" err="1">
                <a:solidFill>
                  <a:srgbClr val="0000FF"/>
                </a:solidFill>
              </a:rPr>
              <a:t>Ig</a:t>
            </a:r>
            <a:r>
              <a:rPr lang="cs-CZ" altLang="cs-CZ" sz="2000" dirty="0" err="1">
                <a:solidFill>
                  <a:srgbClr val="0000FF"/>
                </a:solidFill>
                <a:latin typeface="Symbol" panose="05050102010706020507" pitchFamily="18" charset="2"/>
              </a:rPr>
              <a:t>a</a:t>
            </a:r>
            <a:r>
              <a:rPr lang="cs-CZ" altLang="cs-CZ" sz="2000" dirty="0"/>
              <a:t> </a:t>
            </a:r>
            <a:r>
              <a:rPr lang="cs-CZ" altLang="cs-CZ" sz="2000" dirty="0" smtClean="0"/>
              <a:t>and </a:t>
            </a:r>
            <a:r>
              <a:rPr lang="cs-CZ" altLang="cs-CZ" sz="2000" dirty="0" err="1">
                <a:solidFill>
                  <a:srgbClr val="0000FF"/>
                </a:solidFill>
              </a:rPr>
              <a:t>Ig</a:t>
            </a:r>
            <a:r>
              <a:rPr lang="cs-CZ" altLang="cs-CZ" sz="2000" dirty="0" err="1">
                <a:solidFill>
                  <a:srgbClr val="0000FF"/>
                </a:solidFill>
                <a:latin typeface="Symbol" panose="05050102010706020507" pitchFamily="18" charset="2"/>
              </a:rPr>
              <a:t>b</a:t>
            </a:r>
            <a:r>
              <a:rPr lang="cs-CZ" altLang="cs-CZ" sz="2000" dirty="0" smtClean="0"/>
              <a:t>) </a:t>
            </a:r>
            <a:r>
              <a:rPr lang="cs-CZ" altLang="cs-CZ" sz="2000" dirty="0" err="1" smtClean="0"/>
              <a:t>which</a:t>
            </a:r>
            <a:r>
              <a:rPr lang="cs-CZ" altLang="cs-CZ" sz="2000" dirty="0" smtClean="0"/>
              <a:t> are </a:t>
            </a:r>
            <a:r>
              <a:rPr lang="cs-CZ" altLang="cs-CZ" sz="2000" dirty="0" err="1" smtClean="0"/>
              <a:t>associated</a:t>
            </a:r>
            <a:r>
              <a:rPr lang="cs-CZ" altLang="cs-CZ" sz="2000" dirty="0" smtClean="0"/>
              <a:t> </a:t>
            </a:r>
            <a:r>
              <a:rPr lang="cs-CZ" altLang="cs-CZ" sz="2000" dirty="0" err="1" smtClean="0"/>
              <a:t>with</a:t>
            </a:r>
            <a:r>
              <a:rPr lang="cs-CZ" altLang="cs-CZ" sz="2000" dirty="0" smtClean="0"/>
              <a:t> </a:t>
            </a:r>
            <a:r>
              <a:rPr lang="cs-CZ" altLang="cs-CZ" sz="2000" dirty="0" err="1" smtClean="0"/>
              <a:t>cytoplasmic</a:t>
            </a:r>
            <a:r>
              <a:rPr lang="cs-CZ" altLang="cs-CZ" sz="2000" dirty="0" smtClean="0"/>
              <a:t> </a:t>
            </a:r>
            <a:r>
              <a:rPr lang="cs-CZ" altLang="cs-CZ" sz="2000" u="sng" dirty="0" smtClean="0"/>
              <a:t>protein tyrosin-</a:t>
            </a:r>
            <a:r>
              <a:rPr lang="cs-CZ" altLang="cs-CZ" sz="2000" u="sng" dirty="0" err="1" smtClean="0"/>
              <a:t>kinases</a:t>
            </a:r>
            <a:r>
              <a:rPr lang="cs-CZ" altLang="cs-CZ" sz="2000" dirty="0" smtClean="0"/>
              <a:t> </a:t>
            </a:r>
            <a:r>
              <a:rPr lang="cs-CZ" altLang="cs-CZ" sz="2000" dirty="0"/>
              <a:t>(PTK) </a:t>
            </a:r>
            <a:r>
              <a:rPr lang="cs-CZ" altLang="cs-CZ" sz="2000" dirty="0" err="1" smtClean="0"/>
              <a:t>Src</a:t>
            </a:r>
            <a:endParaRPr lang="cs-CZ" altLang="cs-CZ" sz="2000" dirty="0"/>
          </a:p>
          <a:p>
            <a:pPr eaLnBrk="1" hangingPunct="1">
              <a:lnSpc>
                <a:spcPct val="90000"/>
              </a:lnSpc>
            </a:pPr>
            <a:endParaRPr lang="cs-CZ" altLang="cs-CZ" sz="1000" dirty="0"/>
          </a:p>
          <a:p>
            <a:pPr eaLnBrk="1" hangingPunct="1">
              <a:lnSpc>
                <a:spcPct val="90000"/>
              </a:lnSpc>
            </a:pPr>
            <a:r>
              <a:rPr lang="cs-CZ" altLang="cs-CZ" sz="2000" dirty="0" err="1" smtClean="0"/>
              <a:t>If</a:t>
            </a:r>
            <a:r>
              <a:rPr lang="cs-CZ" altLang="cs-CZ" sz="2000" dirty="0" smtClean="0"/>
              <a:t> </a:t>
            </a:r>
            <a:r>
              <a:rPr lang="cs-CZ" altLang="cs-CZ" sz="2000" dirty="0" err="1" smtClean="0"/>
              <a:t>Ag</a:t>
            </a:r>
            <a:r>
              <a:rPr lang="cs-CZ" altLang="cs-CZ" sz="2000" dirty="0" smtClean="0"/>
              <a:t> </a:t>
            </a:r>
            <a:r>
              <a:rPr lang="cs-CZ" altLang="cs-CZ" sz="2000" dirty="0" err="1" smtClean="0"/>
              <a:t>binds</a:t>
            </a:r>
            <a:r>
              <a:rPr lang="cs-CZ" altLang="cs-CZ" sz="2000" dirty="0" smtClean="0"/>
              <a:t> </a:t>
            </a:r>
            <a:r>
              <a:rPr lang="cs-CZ" altLang="cs-CZ" sz="2000" dirty="0" err="1" smtClean="0"/>
              <a:t>simultaneously</a:t>
            </a:r>
            <a:r>
              <a:rPr lang="cs-CZ" altLang="cs-CZ" sz="2000" dirty="0" smtClean="0"/>
              <a:t> to </a:t>
            </a:r>
            <a:r>
              <a:rPr lang="cs-CZ" altLang="cs-CZ" sz="2000" dirty="0"/>
              <a:t>2 </a:t>
            </a:r>
            <a:r>
              <a:rPr lang="cs-CZ" altLang="cs-CZ" sz="2000" dirty="0" err="1" smtClean="0"/>
              <a:t>or</a:t>
            </a:r>
            <a:r>
              <a:rPr lang="cs-CZ" altLang="cs-CZ" sz="2000" dirty="0" smtClean="0"/>
              <a:t> more </a:t>
            </a:r>
            <a:r>
              <a:rPr lang="cs-CZ" altLang="cs-CZ" sz="2000" dirty="0" err="1" smtClean="0"/>
              <a:t>BCRs</a:t>
            </a:r>
            <a:r>
              <a:rPr lang="cs-CZ" altLang="cs-CZ" sz="2000" dirty="0" smtClean="0"/>
              <a:t> → </a:t>
            </a:r>
            <a:r>
              <a:rPr lang="cs-CZ" altLang="cs-CZ" sz="2000" dirty="0" err="1" smtClean="0"/>
              <a:t>PTKs</a:t>
            </a:r>
            <a:r>
              <a:rPr lang="cs-CZ" altLang="cs-CZ" sz="2000" dirty="0" smtClean="0"/>
              <a:t> </a:t>
            </a:r>
            <a:r>
              <a:rPr lang="cs-CZ" altLang="cs-CZ" sz="2000" dirty="0" err="1" smtClean="0"/>
              <a:t>draw</a:t>
            </a:r>
            <a:r>
              <a:rPr lang="cs-CZ" altLang="cs-CZ" sz="2000" dirty="0" smtClean="0"/>
              <a:t> </a:t>
            </a:r>
            <a:r>
              <a:rPr lang="cs-CZ" altLang="cs-CZ" sz="2000" dirty="0" err="1" smtClean="0"/>
              <a:t>closer</a:t>
            </a:r>
            <a:r>
              <a:rPr lang="cs-CZ" altLang="cs-CZ" sz="2000" dirty="0" smtClean="0"/>
              <a:t> → </a:t>
            </a:r>
            <a:r>
              <a:rPr lang="cs-CZ" altLang="cs-CZ" sz="2000" dirty="0" err="1" smtClean="0"/>
              <a:t>mutual</a:t>
            </a:r>
            <a:r>
              <a:rPr lang="cs-CZ" altLang="cs-CZ" sz="2000" dirty="0" smtClean="0"/>
              <a:t> </a:t>
            </a:r>
            <a:r>
              <a:rPr lang="cs-CZ" altLang="cs-CZ" sz="2000" dirty="0" err="1" smtClean="0"/>
              <a:t>phosphorylation</a:t>
            </a:r>
            <a:r>
              <a:rPr lang="cs-CZ" altLang="cs-CZ" sz="2000" dirty="0" smtClean="0"/>
              <a:t> </a:t>
            </a:r>
            <a:r>
              <a:rPr lang="cs-CZ" altLang="cs-CZ" sz="2000" dirty="0" err="1" smtClean="0"/>
              <a:t>of</a:t>
            </a:r>
            <a:r>
              <a:rPr lang="cs-CZ" altLang="cs-CZ" sz="2000" dirty="0" smtClean="0"/>
              <a:t> </a:t>
            </a:r>
            <a:r>
              <a:rPr lang="cs-CZ" altLang="cs-CZ" sz="2000" dirty="0" err="1" smtClean="0"/>
              <a:t>PTKs</a:t>
            </a:r>
            <a:r>
              <a:rPr lang="cs-CZ" altLang="cs-CZ" sz="2000" dirty="0" smtClean="0"/>
              <a:t> → </a:t>
            </a:r>
            <a:r>
              <a:rPr lang="cs-CZ" altLang="cs-CZ" sz="2000" dirty="0" err="1" smtClean="0"/>
              <a:t>phosphorylation</a:t>
            </a:r>
            <a:r>
              <a:rPr lang="cs-CZ" altLang="cs-CZ" sz="2000" dirty="0" smtClean="0"/>
              <a:t> </a:t>
            </a:r>
            <a:r>
              <a:rPr lang="cs-CZ" altLang="cs-CZ" sz="2000" dirty="0" err="1" smtClean="0"/>
              <a:t>of</a:t>
            </a:r>
            <a:r>
              <a:rPr lang="cs-CZ" altLang="cs-CZ" sz="2000" dirty="0" smtClean="0"/>
              <a:t> </a:t>
            </a:r>
            <a:r>
              <a:rPr lang="cs-CZ" altLang="cs-CZ" sz="2000" dirty="0" err="1" smtClean="0"/>
              <a:t>other</a:t>
            </a:r>
            <a:r>
              <a:rPr lang="cs-CZ" altLang="cs-CZ" sz="2000" dirty="0" smtClean="0"/>
              <a:t> </a:t>
            </a:r>
            <a:r>
              <a:rPr lang="cs-CZ" altLang="cs-CZ" sz="2000" dirty="0" err="1" smtClean="0"/>
              <a:t>cytoplasmic</a:t>
            </a:r>
            <a:r>
              <a:rPr lang="cs-CZ" altLang="cs-CZ" sz="2000" dirty="0" smtClean="0"/>
              <a:t> </a:t>
            </a:r>
            <a:r>
              <a:rPr lang="cs-CZ" altLang="cs-CZ" sz="2000" dirty="0" err="1" smtClean="0"/>
              <a:t>proteins</a:t>
            </a:r>
            <a:r>
              <a:rPr lang="cs-CZ" altLang="cs-CZ" sz="2000" dirty="0" smtClean="0"/>
              <a:t> → </a:t>
            </a:r>
            <a:r>
              <a:rPr lang="cs-CZ" altLang="cs-CZ" sz="2000" dirty="0" err="1" smtClean="0"/>
              <a:t>changes</a:t>
            </a:r>
            <a:r>
              <a:rPr lang="cs-CZ" altLang="cs-CZ" sz="2000" dirty="0" smtClean="0"/>
              <a:t> in gene </a:t>
            </a:r>
            <a:r>
              <a:rPr lang="cs-CZ" altLang="cs-CZ" sz="2000" dirty="0" err="1" smtClean="0"/>
              <a:t>transcription</a:t>
            </a:r>
            <a:r>
              <a:rPr lang="cs-CZ" altLang="cs-CZ" sz="2000" dirty="0" smtClean="0"/>
              <a:t> → </a:t>
            </a:r>
            <a:r>
              <a:rPr lang="cs-CZ" altLang="cs-CZ" sz="2000" dirty="0" err="1" smtClean="0"/>
              <a:t>proliferation</a:t>
            </a:r>
            <a:r>
              <a:rPr lang="cs-CZ" altLang="cs-CZ" sz="2000" dirty="0" smtClean="0"/>
              <a:t>, </a:t>
            </a:r>
            <a:r>
              <a:rPr lang="cs-CZ" altLang="cs-CZ" sz="2000" dirty="0" err="1" smtClean="0"/>
              <a:t>differentiation</a:t>
            </a:r>
            <a:r>
              <a:rPr lang="cs-CZ" altLang="cs-CZ" sz="2000" dirty="0" smtClean="0"/>
              <a:t> </a:t>
            </a:r>
            <a:r>
              <a:rPr lang="cs-CZ" altLang="cs-CZ" sz="2000" dirty="0" err="1" smtClean="0"/>
              <a:t>of</a:t>
            </a:r>
            <a:r>
              <a:rPr lang="cs-CZ" altLang="cs-CZ" sz="2000" dirty="0" smtClean="0"/>
              <a:t> B cell → </a:t>
            </a:r>
            <a:r>
              <a:rPr lang="cs-CZ" altLang="cs-CZ" sz="2000" dirty="0" err="1" smtClean="0"/>
              <a:t>secretion</a:t>
            </a:r>
            <a:r>
              <a:rPr lang="cs-CZ" altLang="cs-CZ" sz="2000" dirty="0" smtClean="0"/>
              <a:t> </a:t>
            </a:r>
            <a:r>
              <a:rPr lang="cs-CZ" altLang="cs-CZ" sz="2000" dirty="0" err="1" smtClean="0"/>
              <a:t>of</a:t>
            </a:r>
            <a:r>
              <a:rPr lang="cs-CZ" altLang="cs-CZ" sz="2000" dirty="0" smtClean="0"/>
              <a:t> </a:t>
            </a:r>
            <a:r>
              <a:rPr lang="cs-CZ" altLang="cs-CZ" sz="2000" dirty="0" err="1" smtClean="0"/>
              <a:t>antibodies</a:t>
            </a:r>
            <a:endParaRPr lang="cs-CZ" altLang="cs-CZ" sz="2000" dirty="0"/>
          </a:p>
          <a:p>
            <a:pPr eaLnBrk="1" hangingPunct="1">
              <a:lnSpc>
                <a:spcPct val="90000"/>
              </a:lnSpc>
            </a:pPr>
            <a:endParaRPr lang="cs-CZ" altLang="cs-CZ" sz="2000" dirty="0"/>
          </a:p>
          <a:p>
            <a:pPr eaLnBrk="1" hangingPunct="1">
              <a:lnSpc>
                <a:spcPct val="90000"/>
              </a:lnSpc>
            </a:pPr>
            <a:endParaRPr lang="cs-CZ" altLang="cs-CZ" sz="2000" dirty="0"/>
          </a:p>
        </p:txBody>
      </p:sp>
      <p:pic>
        <p:nvPicPr>
          <p:cNvPr id="491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339" y="1628776"/>
            <a:ext cx="40973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9284192" y="1708786"/>
            <a:ext cx="998376" cy="230832"/>
          </a:xfrm>
          <a:prstGeom prst="rect">
            <a:avLst/>
          </a:prstGeom>
          <a:solidFill>
            <a:schemeClr val="accent3"/>
          </a:solidFill>
        </p:spPr>
        <p:txBody>
          <a:bodyPr wrap="square" rtlCol="0">
            <a:spAutoFit/>
          </a:bodyPr>
          <a:lstStyle/>
          <a:p>
            <a:r>
              <a:rPr lang="cs-CZ" sz="900" dirty="0" err="1"/>
              <a:t>h</a:t>
            </a:r>
            <a:r>
              <a:rPr lang="cs-CZ" sz="900" dirty="0" err="1" smtClean="0"/>
              <a:t>eavy</a:t>
            </a:r>
            <a:r>
              <a:rPr lang="cs-CZ" sz="900" dirty="0" smtClean="0"/>
              <a:t> </a:t>
            </a:r>
            <a:r>
              <a:rPr lang="cs-CZ" sz="900" dirty="0" err="1" smtClean="0"/>
              <a:t>chain</a:t>
            </a:r>
            <a:endParaRPr lang="cs-CZ" sz="900" dirty="0"/>
          </a:p>
        </p:txBody>
      </p:sp>
      <p:sp>
        <p:nvSpPr>
          <p:cNvPr id="6" name="TextovéPole 5"/>
          <p:cNvSpPr txBox="1"/>
          <p:nvPr/>
        </p:nvSpPr>
        <p:spPr>
          <a:xfrm>
            <a:off x="9610837" y="2634943"/>
            <a:ext cx="779033" cy="230832"/>
          </a:xfrm>
          <a:prstGeom prst="rect">
            <a:avLst/>
          </a:prstGeom>
          <a:solidFill>
            <a:schemeClr val="accent3"/>
          </a:solidFill>
        </p:spPr>
        <p:txBody>
          <a:bodyPr wrap="square" rtlCol="0">
            <a:spAutoFit/>
          </a:bodyPr>
          <a:lstStyle/>
          <a:p>
            <a:r>
              <a:rPr lang="cs-CZ" sz="900" dirty="0" err="1"/>
              <a:t>l</a:t>
            </a:r>
            <a:r>
              <a:rPr lang="cs-CZ" sz="900" dirty="0" err="1" smtClean="0"/>
              <a:t>ight</a:t>
            </a:r>
            <a:r>
              <a:rPr lang="cs-CZ" sz="900" dirty="0" smtClean="0"/>
              <a:t> </a:t>
            </a:r>
            <a:r>
              <a:rPr lang="cs-CZ" sz="900" dirty="0" err="1" smtClean="0"/>
              <a:t>chain</a:t>
            </a:r>
            <a:endParaRPr lang="cs-CZ" sz="900" dirty="0"/>
          </a:p>
        </p:txBody>
      </p:sp>
      <p:sp>
        <p:nvSpPr>
          <p:cNvPr id="7" name="TextovéPole 6"/>
          <p:cNvSpPr txBox="1"/>
          <p:nvPr/>
        </p:nvSpPr>
        <p:spPr>
          <a:xfrm>
            <a:off x="9610837" y="4451659"/>
            <a:ext cx="869839" cy="369332"/>
          </a:xfrm>
          <a:prstGeom prst="rect">
            <a:avLst/>
          </a:prstGeom>
          <a:solidFill>
            <a:schemeClr val="accent3"/>
          </a:solidFill>
        </p:spPr>
        <p:txBody>
          <a:bodyPr wrap="square" rtlCol="0">
            <a:spAutoFit/>
          </a:bodyPr>
          <a:lstStyle/>
          <a:p>
            <a:r>
              <a:rPr lang="cs-CZ" sz="900" dirty="0" err="1" smtClean="0"/>
              <a:t>cytoplasmic</a:t>
            </a:r>
            <a:r>
              <a:rPr lang="cs-CZ" sz="900" dirty="0" smtClean="0"/>
              <a:t> </a:t>
            </a:r>
            <a:r>
              <a:rPr lang="cs-CZ" sz="900" dirty="0" err="1" smtClean="0"/>
              <a:t>membrane</a:t>
            </a:r>
            <a:endParaRPr lang="cs-CZ" sz="900" dirty="0"/>
          </a:p>
        </p:txBody>
      </p:sp>
      <p:sp>
        <p:nvSpPr>
          <p:cNvPr id="8" name="TextovéPole 7"/>
          <p:cNvSpPr txBox="1"/>
          <p:nvPr/>
        </p:nvSpPr>
        <p:spPr>
          <a:xfrm>
            <a:off x="8001399" y="5249585"/>
            <a:ext cx="914001" cy="230832"/>
          </a:xfrm>
          <a:prstGeom prst="rect">
            <a:avLst/>
          </a:prstGeom>
          <a:solidFill>
            <a:schemeClr val="accent3"/>
          </a:solidFill>
        </p:spPr>
        <p:txBody>
          <a:bodyPr wrap="square" rtlCol="0">
            <a:spAutoFit/>
          </a:bodyPr>
          <a:lstStyle/>
          <a:p>
            <a:r>
              <a:rPr lang="cs-CZ" sz="900" dirty="0" smtClean="0"/>
              <a:t>B cell</a:t>
            </a:r>
            <a:endParaRPr lang="cs-CZ" sz="900" dirty="0"/>
          </a:p>
        </p:txBody>
      </p:sp>
    </p:spTree>
    <p:extLst>
      <p:ext uri="{BB962C8B-B14F-4D97-AF65-F5344CB8AC3E}">
        <p14:creationId xmlns:p14="http://schemas.microsoft.com/office/powerpoint/2010/main" val="227983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92313" y="115889"/>
            <a:ext cx="8229600" cy="600075"/>
          </a:xfrm>
        </p:spPr>
        <p:txBody>
          <a:bodyPr/>
          <a:lstStyle/>
          <a:p>
            <a:pPr eaLnBrk="1" hangingPunct="1"/>
            <a:r>
              <a:rPr lang="cs-CZ" altLang="cs-CZ" sz="3200" b="1" dirty="0" err="1" smtClean="0">
                <a:solidFill>
                  <a:srgbClr val="CC0099"/>
                </a:solidFill>
              </a:rPr>
              <a:t>Elimination</a:t>
            </a:r>
            <a:r>
              <a:rPr lang="cs-CZ" altLang="cs-CZ" sz="3200" b="1" dirty="0" smtClean="0">
                <a:solidFill>
                  <a:srgbClr val="CC0099"/>
                </a:solidFill>
              </a:rPr>
              <a:t> </a:t>
            </a:r>
            <a:r>
              <a:rPr lang="cs-CZ" altLang="cs-CZ" sz="3200" b="1" dirty="0" err="1" smtClean="0">
                <a:solidFill>
                  <a:srgbClr val="CC0099"/>
                </a:solidFill>
              </a:rPr>
              <a:t>of</a:t>
            </a:r>
            <a:r>
              <a:rPr lang="cs-CZ" altLang="cs-CZ" sz="3200" b="1" dirty="0" smtClean="0">
                <a:solidFill>
                  <a:srgbClr val="CC0099"/>
                </a:solidFill>
              </a:rPr>
              <a:t> </a:t>
            </a:r>
            <a:r>
              <a:rPr lang="cs-CZ" altLang="cs-CZ" sz="3200" b="1" dirty="0" err="1" smtClean="0">
                <a:solidFill>
                  <a:srgbClr val="CC0099"/>
                </a:solidFill>
              </a:rPr>
              <a:t>autoreactive</a:t>
            </a:r>
            <a:r>
              <a:rPr lang="cs-CZ" altLang="cs-CZ" sz="3200" b="1" dirty="0" smtClean="0">
                <a:solidFill>
                  <a:srgbClr val="CC0099"/>
                </a:solidFill>
              </a:rPr>
              <a:t> </a:t>
            </a:r>
            <a:r>
              <a:rPr lang="cs-CZ" altLang="cs-CZ" sz="3200" b="1" dirty="0" err="1" smtClean="0">
                <a:solidFill>
                  <a:srgbClr val="CC0099"/>
                </a:solidFill>
              </a:rPr>
              <a:t>clones</a:t>
            </a:r>
            <a:r>
              <a:rPr lang="cs-CZ" altLang="cs-CZ" sz="3200" b="1" dirty="0" smtClean="0">
                <a:solidFill>
                  <a:srgbClr val="CC0099"/>
                </a:solidFill>
              </a:rPr>
              <a:t> </a:t>
            </a:r>
            <a:r>
              <a:rPr lang="cs-CZ" altLang="cs-CZ" sz="3200" b="1" dirty="0" err="1" smtClean="0">
                <a:solidFill>
                  <a:srgbClr val="CC0099"/>
                </a:solidFill>
              </a:rPr>
              <a:t>of</a:t>
            </a:r>
            <a:r>
              <a:rPr lang="cs-CZ" altLang="cs-CZ" sz="3200" b="1" dirty="0" smtClean="0">
                <a:solidFill>
                  <a:srgbClr val="CC0099"/>
                </a:solidFill>
              </a:rPr>
              <a:t> B </a:t>
            </a:r>
            <a:r>
              <a:rPr lang="cs-CZ" altLang="cs-CZ" sz="3200" b="1" dirty="0" err="1" smtClean="0">
                <a:solidFill>
                  <a:srgbClr val="CC0099"/>
                </a:solidFill>
              </a:rPr>
              <a:t>cells</a:t>
            </a:r>
            <a:endParaRPr lang="cs-CZ" altLang="cs-CZ" sz="3200" b="1" dirty="0">
              <a:solidFill>
                <a:srgbClr val="CC0099"/>
              </a:solidFill>
            </a:endParaRPr>
          </a:p>
        </p:txBody>
      </p:sp>
      <p:sp>
        <p:nvSpPr>
          <p:cNvPr id="50179" name="Rectangle 3"/>
          <p:cNvSpPr>
            <a:spLocks noGrp="1" noChangeArrowheads="1"/>
          </p:cNvSpPr>
          <p:nvPr>
            <p:ph idx="1"/>
          </p:nvPr>
        </p:nvSpPr>
        <p:spPr>
          <a:xfrm>
            <a:off x="902970" y="1169988"/>
            <a:ext cx="10481310" cy="5688012"/>
          </a:xfrm>
        </p:spPr>
        <p:txBody>
          <a:bodyPr/>
          <a:lstStyle/>
          <a:p>
            <a:pPr eaLnBrk="1" hangingPunct="1">
              <a:lnSpc>
                <a:spcPct val="110000"/>
              </a:lnSpc>
              <a:buFont typeface="Arial" panose="020B0604020202020204" pitchFamily="34" charset="0"/>
              <a:buChar char="•"/>
            </a:pPr>
            <a:r>
              <a:rPr lang="cs-CZ" altLang="cs-CZ" sz="2600" dirty="0" err="1" smtClean="0"/>
              <a:t>Recombination</a:t>
            </a:r>
            <a:r>
              <a:rPr lang="cs-CZ" altLang="cs-CZ" sz="2600" dirty="0" smtClean="0"/>
              <a:t> </a:t>
            </a:r>
            <a:r>
              <a:rPr lang="cs-CZ" altLang="cs-CZ" sz="2600" dirty="0" err="1" smtClean="0"/>
              <a:t>processes</a:t>
            </a:r>
            <a:r>
              <a:rPr lang="cs-CZ" altLang="cs-CZ" sz="2600" dirty="0" smtClean="0"/>
              <a:t> </a:t>
            </a:r>
            <a:r>
              <a:rPr lang="cs-CZ" altLang="cs-CZ" sz="2600" dirty="0" err="1" smtClean="0"/>
              <a:t>could</a:t>
            </a:r>
            <a:r>
              <a:rPr lang="cs-CZ" altLang="cs-CZ" sz="2600" dirty="0" smtClean="0"/>
              <a:t> </a:t>
            </a:r>
            <a:r>
              <a:rPr lang="cs-CZ" altLang="cs-CZ" sz="2600" dirty="0" err="1" smtClean="0"/>
              <a:t>give</a:t>
            </a:r>
            <a:r>
              <a:rPr lang="cs-CZ" altLang="cs-CZ" sz="2600" dirty="0" smtClean="0"/>
              <a:t> </a:t>
            </a:r>
            <a:r>
              <a:rPr lang="cs-CZ" altLang="cs-CZ" sz="2600" dirty="0" err="1" smtClean="0"/>
              <a:t>arise</a:t>
            </a:r>
            <a:r>
              <a:rPr lang="cs-CZ" altLang="cs-CZ" sz="2600" dirty="0" smtClean="0"/>
              <a:t> </a:t>
            </a:r>
            <a:r>
              <a:rPr lang="cs-CZ" altLang="cs-CZ" sz="2600" dirty="0" err="1" smtClean="0"/>
              <a:t>the</a:t>
            </a:r>
            <a:r>
              <a:rPr lang="cs-CZ" altLang="cs-CZ" sz="2600" dirty="0" smtClean="0"/>
              <a:t> </a:t>
            </a:r>
            <a:r>
              <a:rPr lang="cs-CZ" altLang="cs-CZ" sz="2600" dirty="0" err="1" smtClean="0"/>
              <a:t>clones</a:t>
            </a:r>
            <a:r>
              <a:rPr lang="cs-CZ" altLang="cs-CZ" sz="2600" dirty="0" smtClean="0"/>
              <a:t> </a:t>
            </a:r>
            <a:r>
              <a:rPr lang="cs-CZ" altLang="cs-CZ" sz="2600" dirty="0" err="1" smtClean="0"/>
              <a:t>of</a:t>
            </a:r>
            <a:r>
              <a:rPr lang="cs-CZ" altLang="cs-CZ" sz="2600" dirty="0" smtClean="0"/>
              <a:t> B </a:t>
            </a:r>
            <a:r>
              <a:rPr lang="cs-CZ" altLang="cs-CZ" sz="2600" dirty="0" err="1" smtClean="0"/>
              <a:t>cells</a:t>
            </a:r>
            <a:r>
              <a:rPr lang="cs-CZ" altLang="cs-CZ" sz="2600" dirty="0" smtClean="0"/>
              <a:t> </a:t>
            </a:r>
            <a:r>
              <a:rPr lang="cs-CZ" altLang="cs-CZ" sz="2600" dirty="0" err="1" smtClean="0"/>
              <a:t>who</a:t>
            </a:r>
            <a:r>
              <a:rPr lang="cs-CZ" altLang="cs-CZ" sz="2600" dirty="0" smtClean="0"/>
              <a:t> </a:t>
            </a:r>
            <a:r>
              <a:rPr lang="cs-CZ" altLang="cs-CZ" sz="2600" dirty="0" err="1" smtClean="0"/>
              <a:t>bear</a:t>
            </a:r>
            <a:r>
              <a:rPr lang="cs-CZ" altLang="cs-CZ" sz="2600" dirty="0" smtClean="0"/>
              <a:t> </a:t>
            </a:r>
            <a:r>
              <a:rPr lang="cs-CZ" altLang="cs-CZ" sz="2600" b="1" dirty="0" err="1" smtClean="0">
                <a:solidFill>
                  <a:srgbClr val="0000FF"/>
                </a:solidFill>
              </a:rPr>
              <a:t>autoreactive</a:t>
            </a:r>
            <a:r>
              <a:rPr lang="cs-CZ" altLang="cs-CZ" sz="2600" b="1" dirty="0" smtClean="0">
                <a:solidFill>
                  <a:srgbClr val="0000FF"/>
                </a:solidFill>
              </a:rPr>
              <a:t> </a:t>
            </a:r>
            <a:r>
              <a:rPr lang="cs-CZ" altLang="cs-CZ" sz="2600" b="1" dirty="0" err="1" smtClean="0">
                <a:solidFill>
                  <a:srgbClr val="0000FF"/>
                </a:solidFill>
              </a:rPr>
              <a:t>BCRs</a:t>
            </a:r>
            <a:r>
              <a:rPr lang="cs-CZ" altLang="cs-CZ" sz="2600" dirty="0" smtClean="0"/>
              <a:t> and </a:t>
            </a:r>
            <a:r>
              <a:rPr lang="cs-CZ" altLang="cs-CZ" sz="2600" dirty="0" err="1" smtClean="0"/>
              <a:t>produce</a:t>
            </a:r>
            <a:r>
              <a:rPr lang="cs-CZ" altLang="cs-CZ" sz="2600" dirty="0" smtClean="0"/>
              <a:t> </a:t>
            </a:r>
            <a:r>
              <a:rPr lang="cs-CZ" altLang="cs-CZ" sz="2600" b="1" dirty="0" err="1" smtClean="0">
                <a:solidFill>
                  <a:srgbClr val="0000FF"/>
                </a:solidFill>
              </a:rPr>
              <a:t>autoreactive</a:t>
            </a:r>
            <a:r>
              <a:rPr lang="cs-CZ" altLang="cs-CZ" sz="2600" b="1" dirty="0" smtClean="0">
                <a:solidFill>
                  <a:srgbClr val="0000FF"/>
                </a:solidFill>
              </a:rPr>
              <a:t> </a:t>
            </a:r>
            <a:r>
              <a:rPr lang="cs-CZ" altLang="cs-CZ" sz="2600" b="1" dirty="0" err="1" smtClean="0">
                <a:solidFill>
                  <a:srgbClr val="0000FF"/>
                </a:solidFill>
              </a:rPr>
              <a:t>antibodies</a:t>
            </a:r>
            <a:endParaRPr lang="cs-CZ" altLang="cs-CZ" sz="2600" b="1" dirty="0" smtClean="0">
              <a:solidFill>
                <a:srgbClr val="0000FF"/>
              </a:solidFill>
            </a:endParaRPr>
          </a:p>
          <a:p>
            <a:pPr eaLnBrk="1" hangingPunct="1">
              <a:lnSpc>
                <a:spcPct val="110000"/>
              </a:lnSpc>
              <a:buFont typeface="Arial" panose="020B0604020202020204" pitchFamily="34" charset="0"/>
              <a:buChar char="•"/>
            </a:pPr>
            <a:endParaRPr lang="cs-CZ" altLang="cs-CZ" sz="2600" u="sng" dirty="0"/>
          </a:p>
          <a:p>
            <a:pPr eaLnBrk="1" hangingPunct="1">
              <a:lnSpc>
                <a:spcPct val="110000"/>
              </a:lnSpc>
              <a:buFont typeface="Arial" panose="020B0604020202020204" pitchFamily="34" charset="0"/>
              <a:buChar char="•"/>
            </a:pPr>
            <a:r>
              <a:rPr lang="cs-CZ" altLang="cs-CZ" sz="2600" dirty="0" smtClean="0"/>
              <a:t>Majority </a:t>
            </a:r>
            <a:r>
              <a:rPr lang="cs-CZ" altLang="cs-CZ" sz="2600" dirty="0" err="1" smtClean="0"/>
              <a:t>of</a:t>
            </a:r>
            <a:r>
              <a:rPr lang="cs-CZ" altLang="cs-CZ" sz="2600" dirty="0" smtClean="0"/>
              <a:t> </a:t>
            </a:r>
            <a:r>
              <a:rPr lang="cs-CZ" altLang="cs-CZ" sz="2600" dirty="0" err="1" smtClean="0"/>
              <a:t>autoreactive</a:t>
            </a:r>
            <a:r>
              <a:rPr lang="cs-CZ" altLang="cs-CZ" sz="2600" dirty="0" smtClean="0"/>
              <a:t> B </a:t>
            </a:r>
            <a:r>
              <a:rPr lang="cs-CZ" altLang="cs-CZ" sz="2600" dirty="0" err="1" smtClean="0"/>
              <a:t>cells</a:t>
            </a:r>
            <a:r>
              <a:rPr lang="cs-CZ" altLang="cs-CZ" sz="2600" dirty="0" smtClean="0"/>
              <a:t> </a:t>
            </a:r>
            <a:r>
              <a:rPr lang="cs-CZ" altLang="cs-CZ" sz="2600" dirty="0" err="1" smtClean="0"/>
              <a:t>is</a:t>
            </a:r>
            <a:r>
              <a:rPr lang="cs-CZ" altLang="cs-CZ" sz="2600" dirty="0" smtClean="0"/>
              <a:t> </a:t>
            </a:r>
            <a:r>
              <a:rPr lang="cs-CZ" altLang="cs-CZ" sz="2600" dirty="0" err="1" smtClean="0"/>
              <a:t>eliminated</a:t>
            </a:r>
            <a:r>
              <a:rPr lang="cs-CZ" altLang="cs-CZ" sz="2600" dirty="0" smtClean="0"/>
              <a:t> </a:t>
            </a:r>
            <a:r>
              <a:rPr lang="cs-CZ" altLang="cs-CZ" sz="2600" dirty="0" err="1" smtClean="0"/>
              <a:t>at</a:t>
            </a:r>
            <a:r>
              <a:rPr lang="cs-CZ" altLang="cs-CZ" sz="2600" dirty="0" smtClean="0"/>
              <a:t> </a:t>
            </a:r>
            <a:r>
              <a:rPr lang="cs-CZ" altLang="cs-CZ" sz="2600" dirty="0" err="1" smtClean="0"/>
              <a:t>stage</a:t>
            </a:r>
            <a:r>
              <a:rPr lang="cs-CZ" altLang="cs-CZ" sz="2600" dirty="0" smtClean="0"/>
              <a:t> </a:t>
            </a:r>
            <a:r>
              <a:rPr lang="cs-CZ" altLang="cs-CZ" sz="2600" dirty="0" err="1" smtClean="0"/>
              <a:t>of</a:t>
            </a:r>
            <a:r>
              <a:rPr lang="cs-CZ" altLang="cs-CZ" sz="2600" dirty="0" smtClean="0"/>
              <a:t> </a:t>
            </a:r>
            <a:r>
              <a:rPr lang="cs-CZ" altLang="cs-CZ" sz="2600" dirty="0" err="1" smtClean="0"/>
              <a:t>immature</a:t>
            </a:r>
            <a:r>
              <a:rPr lang="cs-CZ" altLang="cs-CZ" sz="2600" dirty="0" smtClean="0"/>
              <a:t> B cell – </a:t>
            </a:r>
            <a:r>
              <a:rPr lang="cs-CZ" altLang="cs-CZ" sz="2600" dirty="0" err="1" smtClean="0"/>
              <a:t>if</a:t>
            </a:r>
            <a:r>
              <a:rPr lang="cs-CZ" altLang="cs-CZ" sz="2600" dirty="0" smtClean="0"/>
              <a:t> </a:t>
            </a:r>
            <a:r>
              <a:rPr lang="cs-CZ" altLang="cs-CZ" sz="2600" dirty="0" err="1" smtClean="0"/>
              <a:t>they</a:t>
            </a:r>
            <a:r>
              <a:rPr lang="cs-CZ" altLang="cs-CZ" sz="2600" dirty="0" smtClean="0"/>
              <a:t> </a:t>
            </a:r>
            <a:r>
              <a:rPr lang="cs-CZ" altLang="cs-CZ" sz="2600" dirty="0" err="1" smtClean="0"/>
              <a:t>bind</a:t>
            </a:r>
            <a:r>
              <a:rPr lang="cs-CZ" altLang="cs-CZ" sz="2600" dirty="0" smtClean="0"/>
              <a:t> </a:t>
            </a:r>
            <a:r>
              <a:rPr lang="cs-CZ" altLang="cs-CZ" sz="2600" dirty="0" err="1" smtClean="0"/>
              <a:t>autoantigen</a:t>
            </a:r>
            <a:r>
              <a:rPr lang="cs-CZ" altLang="cs-CZ" sz="2600" dirty="0" smtClean="0"/>
              <a:t> by </a:t>
            </a:r>
            <a:r>
              <a:rPr lang="cs-CZ" altLang="cs-CZ" sz="2600" dirty="0" err="1" smtClean="0"/>
              <a:t>their</a:t>
            </a:r>
            <a:r>
              <a:rPr lang="cs-CZ" altLang="cs-CZ" sz="2600" dirty="0" smtClean="0"/>
              <a:t> BCR </a:t>
            </a:r>
            <a:r>
              <a:rPr lang="cs-CZ" altLang="cs-CZ" sz="2600" dirty="0" err="1" smtClean="0"/>
              <a:t>with</a:t>
            </a:r>
            <a:r>
              <a:rPr lang="cs-CZ" altLang="cs-CZ" sz="2600" dirty="0" smtClean="0"/>
              <a:t> a </a:t>
            </a:r>
            <a:r>
              <a:rPr lang="cs-CZ" altLang="cs-CZ" sz="2600" dirty="0" err="1" smtClean="0"/>
              <a:t>sufficient</a:t>
            </a:r>
            <a:r>
              <a:rPr lang="cs-CZ" altLang="cs-CZ" sz="2600" dirty="0" smtClean="0"/>
              <a:t> afinity, </a:t>
            </a:r>
            <a:r>
              <a:rPr lang="cs-CZ" altLang="cs-CZ" sz="2600" dirty="0" err="1" smtClean="0"/>
              <a:t>then</a:t>
            </a:r>
            <a:r>
              <a:rPr lang="cs-CZ" altLang="cs-CZ" sz="2600" dirty="0" smtClean="0"/>
              <a:t> </a:t>
            </a:r>
            <a:r>
              <a:rPr lang="cs-CZ" altLang="cs-CZ" sz="2600" dirty="0" err="1" smtClean="0"/>
              <a:t>they</a:t>
            </a:r>
            <a:r>
              <a:rPr lang="cs-CZ" altLang="cs-CZ" sz="2600" dirty="0" smtClean="0"/>
              <a:t> </a:t>
            </a:r>
            <a:r>
              <a:rPr lang="cs-CZ" altLang="cs-CZ" sz="2600" dirty="0" err="1" smtClean="0"/>
              <a:t>receive</a:t>
            </a:r>
            <a:r>
              <a:rPr lang="cs-CZ" altLang="cs-CZ" sz="2600" dirty="0" smtClean="0"/>
              <a:t> </a:t>
            </a:r>
            <a:r>
              <a:rPr lang="cs-CZ" altLang="cs-CZ" sz="2600" dirty="0" err="1" smtClean="0"/>
              <a:t>signal</a:t>
            </a:r>
            <a:r>
              <a:rPr lang="cs-CZ" altLang="cs-CZ" sz="2600" dirty="0" smtClean="0"/>
              <a:t> </a:t>
            </a:r>
            <a:r>
              <a:rPr lang="cs-CZ" altLang="cs-CZ" sz="2600" dirty="0" err="1" smtClean="0"/>
              <a:t>leading</a:t>
            </a:r>
            <a:r>
              <a:rPr lang="cs-CZ" altLang="cs-CZ" sz="2600" dirty="0" smtClean="0"/>
              <a:t> to </a:t>
            </a:r>
            <a:r>
              <a:rPr lang="cs-CZ" altLang="cs-CZ" sz="2600" b="1" dirty="0" err="1" smtClean="0">
                <a:solidFill>
                  <a:srgbClr val="0000FF"/>
                </a:solidFill>
              </a:rPr>
              <a:t>apoptosis</a:t>
            </a:r>
            <a:endParaRPr lang="cs-CZ" altLang="cs-CZ" sz="2600" b="1" dirty="0" smtClean="0">
              <a:solidFill>
                <a:srgbClr val="0000FF"/>
              </a:solidFill>
            </a:endParaRPr>
          </a:p>
          <a:p>
            <a:pPr eaLnBrk="1" hangingPunct="1">
              <a:lnSpc>
                <a:spcPct val="110000"/>
              </a:lnSpc>
              <a:buFont typeface="Arial" panose="020B0604020202020204" pitchFamily="34" charset="0"/>
              <a:buChar char="•"/>
            </a:pPr>
            <a:endParaRPr lang="cs-CZ" altLang="cs-CZ" sz="2600" b="1" dirty="0"/>
          </a:p>
          <a:p>
            <a:pPr eaLnBrk="1" hangingPunct="1">
              <a:lnSpc>
                <a:spcPct val="110000"/>
              </a:lnSpc>
              <a:buFont typeface="Arial" panose="020B0604020202020204" pitchFamily="34" charset="0"/>
              <a:buChar char="•"/>
            </a:pPr>
            <a:r>
              <a:rPr lang="cs-CZ" altLang="cs-CZ" sz="2600" dirty="0" err="1" smtClean="0"/>
              <a:t>If</a:t>
            </a:r>
            <a:r>
              <a:rPr lang="cs-CZ" altLang="cs-CZ" sz="2600" dirty="0" smtClean="0"/>
              <a:t> </a:t>
            </a:r>
            <a:r>
              <a:rPr lang="cs-CZ" altLang="cs-CZ" sz="2600" dirty="0" err="1" smtClean="0"/>
              <a:t>some</a:t>
            </a:r>
            <a:r>
              <a:rPr lang="cs-CZ" altLang="cs-CZ" sz="2600" dirty="0" smtClean="0"/>
              <a:t> </a:t>
            </a:r>
            <a:r>
              <a:rPr lang="cs-CZ" altLang="cs-CZ" sz="2600" dirty="0" err="1" smtClean="0"/>
              <a:t>autoreactive</a:t>
            </a:r>
            <a:r>
              <a:rPr lang="cs-CZ" altLang="cs-CZ" sz="2600" dirty="0" smtClean="0"/>
              <a:t> </a:t>
            </a:r>
            <a:r>
              <a:rPr lang="cs-CZ" altLang="cs-CZ" sz="2600" dirty="0" err="1" smtClean="0"/>
              <a:t>clones</a:t>
            </a:r>
            <a:r>
              <a:rPr lang="cs-CZ" altLang="cs-CZ" sz="2600" dirty="0" smtClean="0"/>
              <a:t> </a:t>
            </a:r>
            <a:r>
              <a:rPr lang="cs-CZ" altLang="cs-CZ" sz="2600" dirty="0" err="1" smtClean="0"/>
              <a:t>pass</a:t>
            </a:r>
            <a:r>
              <a:rPr lang="cs-CZ" altLang="cs-CZ" sz="2600" dirty="0" smtClean="0"/>
              <a:t> </a:t>
            </a:r>
            <a:r>
              <a:rPr lang="cs-CZ" altLang="cs-CZ" sz="2600" dirty="0" err="1" smtClean="0"/>
              <a:t>through</a:t>
            </a:r>
            <a:r>
              <a:rPr lang="cs-CZ" altLang="cs-CZ" sz="2600" dirty="0" smtClean="0"/>
              <a:t> </a:t>
            </a:r>
            <a:r>
              <a:rPr lang="cs-CZ" altLang="cs-CZ" sz="2600" dirty="0" err="1" smtClean="0"/>
              <a:t>elimination</a:t>
            </a:r>
            <a:r>
              <a:rPr lang="cs-CZ" altLang="cs-CZ" sz="2600" dirty="0" smtClean="0"/>
              <a:t> proces, </a:t>
            </a:r>
            <a:r>
              <a:rPr lang="cs-CZ" altLang="cs-CZ" sz="2600" dirty="0" err="1" smtClean="0"/>
              <a:t>then</a:t>
            </a:r>
            <a:r>
              <a:rPr lang="cs-CZ" altLang="cs-CZ" sz="2600" dirty="0" smtClean="0"/>
              <a:t> </a:t>
            </a:r>
            <a:r>
              <a:rPr lang="cs-CZ" altLang="cs-CZ" sz="2600" dirty="0" err="1" smtClean="0"/>
              <a:t>it</a:t>
            </a:r>
            <a:r>
              <a:rPr lang="cs-CZ" altLang="cs-CZ" sz="2600" dirty="0" smtClean="0"/>
              <a:t> </a:t>
            </a:r>
            <a:r>
              <a:rPr lang="cs-CZ" altLang="cs-CZ" sz="2600" dirty="0" err="1" smtClean="0"/>
              <a:t>does</a:t>
            </a:r>
            <a:r>
              <a:rPr lang="cs-CZ" altLang="cs-CZ" sz="2600" dirty="0" smtClean="0"/>
              <a:t> not manifest – </a:t>
            </a:r>
            <a:r>
              <a:rPr lang="cs-CZ" altLang="cs-CZ" sz="2600" dirty="0" err="1" smtClean="0"/>
              <a:t>lack</a:t>
            </a:r>
            <a:r>
              <a:rPr lang="cs-CZ" altLang="cs-CZ" sz="2600" dirty="0" smtClean="0"/>
              <a:t> </a:t>
            </a:r>
            <a:r>
              <a:rPr lang="cs-CZ" altLang="cs-CZ" sz="2600" dirty="0" err="1" smtClean="0"/>
              <a:t>of</a:t>
            </a:r>
            <a:r>
              <a:rPr lang="cs-CZ" altLang="cs-CZ" sz="2600" dirty="0" smtClean="0"/>
              <a:t>  </a:t>
            </a:r>
            <a:r>
              <a:rPr lang="cs-CZ" altLang="cs-CZ" sz="2600" dirty="0" err="1" smtClean="0"/>
              <a:t>suitable</a:t>
            </a:r>
            <a:r>
              <a:rPr lang="cs-CZ" altLang="cs-CZ" sz="2600" dirty="0" smtClean="0"/>
              <a:t> T</a:t>
            </a:r>
            <a:r>
              <a:rPr lang="cs-CZ" altLang="cs-CZ" sz="2600" baseline="-25000" dirty="0" smtClean="0"/>
              <a:t>H</a:t>
            </a:r>
            <a:r>
              <a:rPr lang="cs-CZ" altLang="cs-CZ" sz="2600" dirty="0"/>
              <a:t> </a:t>
            </a:r>
            <a:r>
              <a:rPr lang="cs-CZ" altLang="cs-CZ" sz="2600" dirty="0" err="1" smtClean="0"/>
              <a:t>cells</a:t>
            </a:r>
            <a:r>
              <a:rPr lang="cs-CZ" altLang="cs-CZ" sz="2600" dirty="0" smtClean="0"/>
              <a:t>, many </a:t>
            </a:r>
            <a:r>
              <a:rPr lang="cs-CZ" altLang="cs-CZ" sz="2600" dirty="0" err="1" smtClean="0"/>
              <a:t>autoantigens</a:t>
            </a:r>
            <a:r>
              <a:rPr lang="cs-CZ" altLang="cs-CZ" sz="2600" dirty="0" smtClean="0"/>
              <a:t> are </a:t>
            </a:r>
            <a:r>
              <a:rPr lang="cs-CZ" altLang="cs-CZ" sz="2600" dirty="0" err="1" smtClean="0"/>
              <a:t>cryptic</a:t>
            </a:r>
            <a:r>
              <a:rPr lang="cs-CZ" altLang="cs-CZ" sz="2600" dirty="0" smtClean="0"/>
              <a:t>, </a:t>
            </a:r>
            <a:r>
              <a:rPr lang="cs-CZ" altLang="cs-CZ" sz="2600" dirty="0" err="1" smtClean="0"/>
              <a:t>or</a:t>
            </a:r>
            <a:r>
              <a:rPr lang="cs-CZ" altLang="cs-CZ" sz="2600" dirty="0" smtClean="0"/>
              <a:t> </a:t>
            </a:r>
            <a:r>
              <a:rPr lang="cs-CZ" altLang="cs-CZ" sz="2600" dirty="0" err="1" smtClean="0"/>
              <a:t>they</a:t>
            </a:r>
            <a:r>
              <a:rPr lang="cs-CZ" altLang="cs-CZ" sz="2600" dirty="0" smtClean="0"/>
              <a:t> are in </a:t>
            </a:r>
            <a:r>
              <a:rPr lang="cs-CZ" altLang="cs-CZ" sz="2600" dirty="0" err="1" smtClean="0"/>
              <a:t>low</a:t>
            </a:r>
            <a:r>
              <a:rPr lang="cs-CZ" altLang="cs-CZ" sz="2600" dirty="0" smtClean="0"/>
              <a:t> </a:t>
            </a:r>
            <a:r>
              <a:rPr lang="cs-CZ" altLang="cs-CZ" sz="2600" dirty="0" err="1" smtClean="0"/>
              <a:t>concentrations</a:t>
            </a:r>
            <a:r>
              <a:rPr lang="cs-CZ" altLang="cs-CZ" sz="2600" dirty="0" smtClean="0"/>
              <a:t> → </a:t>
            </a:r>
            <a:r>
              <a:rPr lang="cs-CZ" altLang="cs-CZ" sz="2600" dirty="0" err="1" smtClean="0"/>
              <a:t>ignored</a:t>
            </a:r>
            <a:endParaRPr lang="cs-CZ" altLang="cs-CZ" sz="2600" dirty="0"/>
          </a:p>
        </p:txBody>
      </p:sp>
    </p:spTree>
    <p:extLst>
      <p:ext uri="{BB962C8B-B14F-4D97-AF65-F5344CB8AC3E}">
        <p14:creationId xmlns:p14="http://schemas.microsoft.com/office/powerpoint/2010/main" val="4137649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47650"/>
            <a:ext cx="12192000" cy="527050"/>
          </a:xfrm>
        </p:spPr>
        <p:txBody>
          <a:bodyPr/>
          <a:lstStyle/>
          <a:p>
            <a:pPr eaLnBrk="1" hangingPunct="1"/>
            <a:r>
              <a:rPr lang="cs-CZ" altLang="cs-CZ" sz="3200" b="1" dirty="0" smtClean="0">
                <a:solidFill>
                  <a:srgbClr val="CC0099"/>
                </a:solidFill>
              </a:rPr>
              <a:t>Meeting </a:t>
            </a:r>
            <a:r>
              <a:rPr lang="cs-CZ" altLang="cs-CZ" sz="3200" b="1" dirty="0" err="1" smtClean="0">
                <a:solidFill>
                  <a:srgbClr val="CC0099"/>
                </a:solidFill>
              </a:rPr>
              <a:t>of</a:t>
            </a:r>
            <a:r>
              <a:rPr lang="cs-CZ" altLang="cs-CZ" sz="3200" b="1" dirty="0" smtClean="0">
                <a:solidFill>
                  <a:srgbClr val="CC0099"/>
                </a:solidFill>
              </a:rPr>
              <a:t> B cell </a:t>
            </a:r>
            <a:r>
              <a:rPr lang="cs-CZ" altLang="cs-CZ" sz="3200" b="1" dirty="0" err="1" smtClean="0">
                <a:solidFill>
                  <a:srgbClr val="CC0099"/>
                </a:solidFill>
              </a:rPr>
              <a:t>with</a:t>
            </a:r>
            <a:r>
              <a:rPr lang="cs-CZ" altLang="cs-CZ" sz="3200" b="1" dirty="0" smtClean="0">
                <a:solidFill>
                  <a:srgbClr val="CC0099"/>
                </a:solidFill>
              </a:rPr>
              <a:t> </a:t>
            </a:r>
            <a:r>
              <a:rPr lang="cs-CZ" altLang="cs-CZ" sz="3200" b="1" dirty="0" err="1" smtClean="0">
                <a:solidFill>
                  <a:srgbClr val="CC0099"/>
                </a:solidFill>
              </a:rPr>
              <a:t>an</a:t>
            </a:r>
            <a:r>
              <a:rPr lang="cs-CZ" altLang="cs-CZ" sz="3200" b="1" dirty="0" smtClean="0">
                <a:solidFill>
                  <a:srgbClr val="CC0099"/>
                </a:solidFill>
              </a:rPr>
              <a:t> antigen in </a:t>
            </a:r>
            <a:r>
              <a:rPr lang="cs-CZ" altLang="cs-CZ" sz="3200" b="1" dirty="0" err="1" smtClean="0">
                <a:solidFill>
                  <a:srgbClr val="CC0099"/>
                </a:solidFill>
              </a:rPr>
              <a:t>secondary</a:t>
            </a:r>
            <a:r>
              <a:rPr lang="cs-CZ" altLang="cs-CZ" sz="3200" b="1" dirty="0" smtClean="0">
                <a:solidFill>
                  <a:srgbClr val="CC0099"/>
                </a:solidFill>
              </a:rPr>
              <a:t> </a:t>
            </a:r>
            <a:r>
              <a:rPr lang="cs-CZ" altLang="cs-CZ" sz="3200" b="1" dirty="0" err="1" smtClean="0">
                <a:solidFill>
                  <a:srgbClr val="CC0099"/>
                </a:solidFill>
              </a:rPr>
              <a:t>immune</a:t>
            </a:r>
            <a:r>
              <a:rPr lang="cs-CZ" altLang="cs-CZ" sz="3200" b="1" dirty="0" smtClean="0">
                <a:solidFill>
                  <a:srgbClr val="CC0099"/>
                </a:solidFill>
              </a:rPr>
              <a:t> organ</a:t>
            </a:r>
            <a:endParaRPr lang="cs-CZ" altLang="cs-CZ" sz="3200" b="1" dirty="0">
              <a:solidFill>
                <a:srgbClr val="CC0099"/>
              </a:solidFill>
            </a:endParaRPr>
          </a:p>
        </p:txBody>
      </p:sp>
      <p:pic>
        <p:nvPicPr>
          <p:cNvPr id="51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8075" y="1268413"/>
            <a:ext cx="478155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3648075" y="1965643"/>
            <a:ext cx="1072515" cy="646331"/>
          </a:xfrm>
          <a:prstGeom prst="rect">
            <a:avLst/>
          </a:prstGeom>
          <a:solidFill>
            <a:schemeClr val="accent3"/>
          </a:solidFill>
        </p:spPr>
        <p:txBody>
          <a:bodyPr wrap="square" rtlCol="0">
            <a:spAutoFit/>
          </a:bodyPr>
          <a:lstStyle/>
          <a:p>
            <a:pPr algn="ctr"/>
            <a:r>
              <a:rPr lang="cs-CZ" sz="1200" dirty="0"/>
              <a:t>a</a:t>
            </a:r>
            <a:r>
              <a:rPr lang="cs-CZ" sz="1200" dirty="0" smtClean="0"/>
              <a:t>ntigen </a:t>
            </a:r>
            <a:r>
              <a:rPr lang="cs-CZ" sz="1200" dirty="0" err="1" smtClean="0"/>
              <a:t>presenting</a:t>
            </a:r>
            <a:r>
              <a:rPr lang="cs-CZ" sz="1200" dirty="0" smtClean="0"/>
              <a:t> cell</a:t>
            </a:r>
            <a:endParaRPr lang="cs-CZ" sz="1200" dirty="0"/>
          </a:p>
        </p:txBody>
      </p:sp>
      <p:sp>
        <p:nvSpPr>
          <p:cNvPr id="6" name="TextovéPole 5"/>
          <p:cNvSpPr txBox="1"/>
          <p:nvPr/>
        </p:nvSpPr>
        <p:spPr>
          <a:xfrm>
            <a:off x="6429375" y="3170704"/>
            <a:ext cx="702945" cy="276999"/>
          </a:xfrm>
          <a:prstGeom prst="rect">
            <a:avLst/>
          </a:prstGeom>
          <a:solidFill>
            <a:schemeClr val="accent3"/>
          </a:solidFill>
        </p:spPr>
        <p:txBody>
          <a:bodyPr wrap="square" rtlCol="0">
            <a:spAutoFit/>
          </a:bodyPr>
          <a:lstStyle/>
          <a:p>
            <a:pPr algn="ctr"/>
            <a:r>
              <a:rPr lang="cs-CZ" sz="1200" dirty="0" err="1" smtClean="0"/>
              <a:t>mitosis</a:t>
            </a:r>
            <a:endParaRPr lang="cs-CZ" sz="1200" dirty="0"/>
          </a:p>
        </p:txBody>
      </p:sp>
      <p:sp>
        <p:nvSpPr>
          <p:cNvPr id="7" name="TextovéPole 6"/>
          <p:cNvSpPr txBox="1"/>
          <p:nvPr/>
        </p:nvSpPr>
        <p:spPr>
          <a:xfrm>
            <a:off x="6137910" y="3802916"/>
            <a:ext cx="1120141" cy="276999"/>
          </a:xfrm>
          <a:prstGeom prst="rect">
            <a:avLst/>
          </a:prstGeom>
          <a:solidFill>
            <a:schemeClr val="accent3"/>
          </a:solidFill>
        </p:spPr>
        <p:txBody>
          <a:bodyPr wrap="square" rtlCol="0">
            <a:spAutoFit/>
          </a:bodyPr>
          <a:lstStyle/>
          <a:p>
            <a:pPr algn="ctr"/>
            <a:r>
              <a:rPr lang="cs-CZ" sz="1200" dirty="0" err="1" smtClean="0"/>
              <a:t>differentiation</a:t>
            </a:r>
            <a:endParaRPr lang="cs-CZ" sz="1200" dirty="0"/>
          </a:p>
        </p:txBody>
      </p:sp>
      <p:sp>
        <p:nvSpPr>
          <p:cNvPr id="8" name="TextovéPole 7"/>
          <p:cNvSpPr txBox="1"/>
          <p:nvPr/>
        </p:nvSpPr>
        <p:spPr>
          <a:xfrm>
            <a:off x="7365682" y="5736203"/>
            <a:ext cx="981075" cy="461665"/>
          </a:xfrm>
          <a:prstGeom prst="rect">
            <a:avLst/>
          </a:prstGeom>
          <a:solidFill>
            <a:schemeClr val="accent3"/>
          </a:solidFill>
        </p:spPr>
        <p:txBody>
          <a:bodyPr wrap="square" rtlCol="0">
            <a:spAutoFit/>
          </a:bodyPr>
          <a:lstStyle/>
          <a:p>
            <a:pPr algn="ctr"/>
            <a:r>
              <a:rPr lang="cs-CZ" sz="1200" dirty="0" err="1" smtClean="0"/>
              <a:t>memory</a:t>
            </a:r>
            <a:r>
              <a:rPr lang="cs-CZ" sz="1200" dirty="0" smtClean="0"/>
              <a:t> </a:t>
            </a:r>
          </a:p>
          <a:p>
            <a:pPr algn="ctr"/>
            <a:r>
              <a:rPr lang="cs-CZ" sz="1200" dirty="0" smtClean="0"/>
              <a:t>B </a:t>
            </a:r>
            <a:r>
              <a:rPr lang="cs-CZ" sz="1200" dirty="0" err="1" smtClean="0"/>
              <a:t>cells</a:t>
            </a:r>
            <a:endParaRPr lang="cs-CZ" sz="1200" dirty="0"/>
          </a:p>
        </p:txBody>
      </p:sp>
      <p:sp>
        <p:nvSpPr>
          <p:cNvPr id="9" name="TextovéPole 8"/>
          <p:cNvSpPr txBox="1"/>
          <p:nvPr/>
        </p:nvSpPr>
        <p:spPr>
          <a:xfrm>
            <a:off x="5616892" y="5843706"/>
            <a:ext cx="1321118" cy="276999"/>
          </a:xfrm>
          <a:prstGeom prst="rect">
            <a:avLst/>
          </a:prstGeom>
          <a:solidFill>
            <a:schemeClr val="accent3"/>
          </a:solidFill>
        </p:spPr>
        <p:txBody>
          <a:bodyPr wrap="square" rtlCol="0">
            <a:spAutoFit/>
          </a:bodyPr>
          <a:lstStyle/>
          <a:p>
            <a:pPr algn="ctr"/>
            <a:r>
              <a:rPr lang="cs-CZ" sz="1200" dirty="0" smtClean="0"/>
              <a:t>plasma </a:t>
            </a:r>
            <a:r>
              <a:rPr lang="cs-CZ" sz="1200" dirty="0" err="1" smtClean="0"/>
              <a:t>cells</a:t>
            </a:r>
            <a:endParaRPr lang="cs-CZ" sz="1200" dirty="0"/>
          </a:p>
        </p:txBody>
      </p:sp>
      <p:sp>
        <p:nvSpPr>
          <p:cNvPr id="10" name="TextovéPole 9"/>
          <p:cNvSpPr txBox="1"/>
          <p:nvPr/>
        </p:nvSpPr>
        <p:spPr>
          <a:xfrm>
            <a:off x="5799772" y="6318483"/>
            <a:ext cx="981075" cy="276999"/>
          </a:xfrm>
          <a:prstGeom prst="rect">
            <a:avLst/>
          </a:prstGeom>
          <a:solidFill>
            <a:schemeClr val="accent3"/>
          </a:solidFill>
        </p:spPr>
        <p:txBody>
          <a:bodyPr wrap="square" rtlCol="0">
            <a:spAutoFit/>
          </a:bodyPr>
          <a:lstStyle/>
          <a:p>
            <a:pPr algn="ctr"/>
            <a:r>
              <a:rPr lang="cs-CZ" sz="1200" dirty="0" err="1" smtClean="0"/>
              <a:t>antibodies</a:t>
            </a:r>
            <a:endParaRPr lang="cs-CZ" sz="1200" dirty="0"/>
          </a:p>
        </p:txBody>
      </p:sp>
    </p:spTree>
    <p:extLst>
      <p:ext uri="{BB962C8B-B14F-4D97-AF65-F5344CB8AC3E}">
        <p14:creationId xmlns:p14="http://schemas.microsoft.com/office/powerpoint/2010/main" val="2904149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sz="3200" b="1" dirty="0" err="1" smtClean="0">
                <a:solidFill>
                  <a:srgbClr val="CC0099"/>
                </a:solidFill>
              </a:rPr>
              <a:t>Function</a:t>
            </a:r>
            <a:r>
              <a:rPr lang="cs-CZ" altLang="cs-CZ" sz="3200" b="1" dirty="0" smtClean="0">
                <a:solidFill>
                  <a:srgbClr val="CC0099"/>
                </a:solidFill>
              </a:rPr>
              <a:t> </a:t>
            </a:r>
            <a:r>
              <a:rPr lang="cs-CZ" altLang="cs-CZ" sz="3200" b="1" dirty="0" err="1" smtClean="0">
                <a:solidFill>
                  <a:srgbClr val="CC0099"/>
                </a:solidFill>
              </a:rPr>
              <a:t>of</a:t>
            </a:r>
            <a:r>
              <a:rPr lang="cs-CZ" altLang="cs-CZ" sz="3200" b="1" dirty="0" smtClean="0">
                <a:solidFill>
                  <a:srgbClr val="CC0099"/>
                </a:solidFill>
              </a:rPr>
              <a:t> B </a:t>
            </a:r>
            <a:r>
              <a:rPr lang="cs-CZ" altLang="cs-CZ" sz="3200" b="1" dirty="0" err="1" smtClean="0">
                <a:solidFill>
                  <a:srgbClr val="CC0099"/>
                </a:solidFill>
              </a:rPr>
              <a:t>cells</a:t>
            </a:r>
            <a:endParaRPr lang="cs-CZ" sz="3200" dirty="0"/>
          </a:p>
        </p:txBody>
      </p:sp>
      <p:sp>
        <p:nvSpPr>
          <p:cNvPr id="3" name="Zástupný symbol pro obsah 2"/>
          <p:cNvSpPr>
            <a:spLocks noGrp="1"/>
          </p:cNvSpPr>
          <p:nvPr>
            <p:ph idx="1"/>
          </p:nvPr>
        </p:nvSpPr>
        <p:spPr/>
        <p:txBody>
          <a:bodyPr/>
          <a:lstStyle/>
          <a:p>
            <a:r>
              <a:rPr lang="cs-CZ" sz="2800" b="1" dirty="0" err="1" smtClean="0">
                <a:solidFill>
                  <a:srgbClr val="0000FF"/>
                </a:solidFill>
              </a:rPr>
              <a:t>Antibody</a:t>
            </a:r>
            <a:r>
              <a:rPr lang="cs-CZ" sz="2800" b="1" dirty="0" smtClean="0">
                <a:solidFill>
                  <a:srgbClr val="0000FF"/>
                </a:solidFill>
              </a:rPr>
              <a:t> response</a:t>
            </a:r>
          </a:p>
          <a:p>
            <a:endParaRPr lang="cs-CZ" sz="1200" b="1" dirty="0" smtClean="0">
              <a:solidFill>
                <a:srgbClr val="0000FF"/>
              </a:solidFill>
            </a:endParaRPr>
          </a:p>
          <a:p>
            <a:r>
              <a:rPr lang="cs-CZ" sz="2800" b="1" dirty="0" err="1" smtClean="0">
                <a:solidFill>
                  <a:srgbClr val="0000FF"/>
                </a:solidFill>
              </a:rPr>
              <a:t>Immunological</a:t>
            </a:r>
            <a:r>
              <a:rPr lang="cs-CZ" sz="2800" b="1" dirty="0" smtClean="0">
                <a:solidFill>
                  <a:srgbClr val="0000FF"/>
                </a:solidFill>
              </a:rPr>
              <a:t> </a:t>
            </a:r>
            <a:r>
              <a:rPr lang="cs-CZ" sz="2800" b="1" dirty="0" err="1" smtClean="0">
                <a:solidFill>
                  <a:srgbClr val="0000FF"/>
                </a:solidFill>
              </a:rPr>
              <a:t>memory</a:t>
            </a:r>
            <a:endParaRPr lang="cs-CZ" sz="2800" b="1" dirty="0" smtClean="0">
              <a:solidFill>
                <a:srgbClr val="0000FF"/>
              </a:solidFill>
            </a:endParaRPr>
          </a:p>
          <a:p>
            <a:endParaRPr lang="cs-CZ" sz="1200" b="1" dirty="0" smtClean="0">
              <a:solidFill>
                <a:srgbClr val="0000FF"/>
              </a:solidFill>
            </a:endParaRPr>
          </a:p>
          <a:p>
            <a:r>
              <a:rPr lang="cs-CZ" sz="2800" b="1" dirty="0" err="1" smtClean="0">
                <a:solidFill>
                  <a:srgbClr val="0000FF"/>
                </a:solidFill>
              </a:rPr>
              <a:t>Presentation</a:t>
            </a:r>
            <a:r>
              <a:rPr lang="cs-CZ" sz="2800" b="1" dirty="0" smtClean="0">
                <a:solidFill>
                  <a:srgbClr val="0000FF"/>
                </a:solidFill>
              </a:rPr>
              <a:t> </a:t>
            </a:r>
            <a:r>
              <a:rPr lang="cs-CZ" sz="2800" b="1" dirty="0" err="1" smtClean="0">
                <a:solidFill>
                  <a:srgbClr val="0000FF"/>
                </a:solidFill>
              </a:rPr>
              <a:t>of</a:t>
            </a:r>
            <a:r>
              <a:rPr lang="cs-CZ" sz="2800" b="1" dirty="0" smtClean="0">
                <a:solidFill>
                  <a:srgbClr val="0000FF"/>
                </a:solidFill>
              </a:rPr>
              <a:t> antigen </a:t>
            </a:r>
            <a:r>
              <a:rPr lang="cs-CZ" sz="2800" dirty="0" smtClean="0"/>
              <a:t>– B </a:t>
            </a:r>
            <a:r>
              <a:rPr lang="cs-CZ" sz="2800" dirty="0" err="1" smtClean="0"/>
              <a:t>cells</a:t>
            </a:r>
            <a:r>
              <a:rPr lang="cs-CZ" sz="2800" dirty="0" smtClean="0"/>
              <a:t> are </a:t>
            </a:r>
            <a:r>
              <a:rPr lang="cs-CZ" sz="2800" dirty="0" err="1" smtClean="0"/>
              <a:t>able</a:t>
            </a:r>
            <a:r>
              <a:rPr lang="cs-CZ" sz="2800" dirty="0" smtClean="0"/>
              <a:t> to  pick-up </a:t>
            </a:r>
            <a:r>
              <a:rPr lang="cs-CZ" sz="2800" dirty="0" err="1" smtClean="0"/>
              <a:t>exogenous</a:t>
            </a:r>
            <a:r>
              <a:rPr lang="cs-CZ" sz="2800" dirty="0" smtClean="0"/>
              <a:t> </a:t>
            </a:r>
            <a:r>
              <a:rPr lang="cs-CZ" sz="2800" dirty="0" err="1" smtClean="0"/>
              <a:t>antigens</a:t>
            </a:r>
            <a:r>
              <a:rPr lang="cs-CZ" sz="2800" dirty="0" smtClean="0"/>
              <a:t> by </a:t>
            </a:r>
            <a:r>
              <a:rPr lang="cs-CZ" sz="2800" dirty="0" err="1" smtClean="0"/>
              <a:t>using</a:t>
            </a:r>
            <a:r>
              <a:rPr lang="cs-CZ" sz="2800" dirty="0" smtClean="0"/>
              <a:t> BCR (</a:t>
            </a:r>
            <a:r>
              <a:rPr lang="cs-CZ" sz="2800" dirty="0" err="1" smtClean="0"/>
              <a:t>typically</a:t>
            </a:r>
            <a:r>
              <a:rPr lang="cs-CZ" sz="2800" dirty="0" smtClean="0"/>
              <a:t> </a:t>
            </a:r>
            <a:r>
              <a:rPr lang="cs-CZ" sz="2800" dirty="0" err="1" smtClean="0"/>
              <a:t>allergens</a:t>
            </a:r>
            <a:r>
              <a:rPr lang="cs-CZ" sz="2800" dirty="0" smtClean="0"/>
              <a:t> </a:t>
            </a:r>
            <a:r>
              <a:rPr lang="cs-CZ" sz="2800" dirty="0" err="1" smtClean="0"/>
              <a:t>or</a:t>
            </a:r>
            <a:r>
              <a:rPr lang="cs-CZ" sz="2800" dirty="0" smtClean="0"/>
              <a:t> </a:t>
            </a:r>
            <a:r>
              <a:rPr lang="cs-CZ" sz="2800" dirty="0" err="1" smtClean="0"/>
              <a:t>toxins</a:t>
            </a:r>
            <a:r>
              <a:rPr lang="cs-CZ" sz="2800" dirty="0" smtClean="0"/>
              <a:t>), to </a:t>
            </a:r>
            <a:r>
              <a:rPr lang="cs-CZ" sz="2800" dirty="0" err="1" smtClean="0"/>
              <a:t>internalize</a:t>
            </a:r>
            <a:r>
              <a:rPr lang="cs-CZ" sz="2800" dirty="0" smtClean="0"/>
              <a:t> </a:t>
            </a:r>
            <a:r>
              <a:rPr lang="cs-CZ" sz="2800" dirty="0" err="1" smtClean="0"/>
              <a:t>them</a:t>
            </a:r>
            <a:r>
              <a:rPr lang="cs-CZ" sz="2800" dirty="0" smtClean="0"/>
              <a:t> by </a:t>
            </a:r>
            <a:r>
              <a:rPr lang="cs-CZ" sz="2800" dirty="0" err="1" smtClean="0"/>
              <a:t>endocytosis</a:t>
            </a:r>
            <a:r>
              <a:rPr lang="cs-CZ" sz="2800" dirty="0" smtClean="0"/>
              <a:t> and to </a:t>
            </a:r>
            <a:r>
              <a:rPr lang="cs-CZ" sz="2800" dirty="0" err="1" smtClean="0"/>
              <a:t>present</a:t>
            </a:r>
            <a:r>
              <a:rPr lang="cs-CZ" sz="2800" dirty="0" smtClean="0"/>
              <a:t> </a:t>
            </a:r>
            <a:r>
              <a:rPr lang="cs-CZ" sz="2800" dirty="0" err="1" smtClean="0"/>
              <a:t>them</a:t>
            </a:r>
            <a:r>
              <a:rPr lang="cs-CZ" sz="2800" dirty="0" smtClean="0"/>
              <a:t> </a:t>
            </a:r>
            <a:r>
              <a:rPr lang="cs-CZ" sz="2800" dirty="0" err="1" smtClean="0"/>
              <a:t>with</a:t>
            </a:r>
            <a:r>
              <a:rPr lang="cs-CZ" sz="2800" dirty="0"/>
              <a:t> MHC </a:t>
            </a:r>
            <a:r>
              <a:rPr lang="cs-CZ" sz="2800" dirty="0" err="1" smtClean="0"/>
              <a:t>class</a:t>
            </a:r>
            <a:r>
              <a:rPr lang="cs-CZ" sz="2800" dirty="0" smtClean="0"/>
              <a:t> II </a:t>
            </a:r>
            <a:r>
              <a:rPr lang="cs-CZ" sz="2800" dirty="0" err="1" smtClean="0"/>
              <a:t>gp</a:t>
            </a:r>
            <a:r>
              <a:rPr lang="cs-CZ" sz="2800" dirty="0" smtClean="0"/>
              <a:t>. to T</a:t>
            </a:r>
            <a:r>
              <a:rPr lang="cs-CZ" sz="2800" baseline="-25000" dirty="0" smtClean="0"/>
              <a:t>H</a:t>
            </a:r>
            <a:r>
              <a:rPr lang="cs-CZ" sz="2800" dirty="0"/>
              <a:t> </a:t>
            </a:r>
            <a:r>
              <a:rPr lang="cs-CZ" sz="2800" dirty="0" err="1" smtClean="0"/>
              <a:t>cells</a:t>
            </a:r>
            <a:endParaRPr lang="cs-CZ" dirty="0"/>
          </a:p>
        </p:txBody>
      </p:sp>
    </p:spTree>
    <p:extLst>
      <p:ext uri="{BB962C8B-B14F-4D97-AF65-F5344CB8AC3E}">
        <p14:creationId xmlns:p14="http://schemas.microsoft.com/office/powerpoint/2010/main" val="1957800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92313" y="2636838"/>
            <a:ext cx="8229600" cy="1143000"/>
          </a:xfrm>
        </p:spPr>
        <p:txBody>
          <a:bodyPr/>
          <a:lstStyle/>
          <a:p>
            <a:pPr eaLnBrk="1" hangingPunct="1"/>
            <a:r>
              <a:rPr lang="cs-CZ" altLang="cs-CZ" b="1" dirty="0" err="1" smtClean="0">
                <a:solidFill>
                  <a:srgbClr val="CC0099"/>
                </a:solidFill>
              </a:rPr>
              <a:t>Primary</a:t>
            </a:r>
            <a:r>
              <a:rPr lang="cs-CZ" altLang="cs-CZ" b="1" dirty="0" smtClean="0">
                <a:solidFill>
                  <a:srgbClr val="CC0099"/>
                </a:solidFill>
              </a:rPr>
              <a:t> </a:t>
            </a:r>
            <a:r>
              <a:rPr lang="cs-CZ" altLang="cs-CZ" b="1" dirty="0" err="1" smtClean="0">
                <a:solidFill>
                  <a:srgbClr val="CC0099"/>
                </a:solidFill>
              </a:rPr>
              <a:t>immune</a:t>
            </a:r>
            <a:r>
              <a:rPr lang="cs-CZ" altLang="cs-CZ" b="1" dirty="0" smtClean="0">
                <a:solidFill>
                  <a:srgbClr val="CC0099"/>
                </a:solidFill>
              </a:rPr>
              <a:t> </a:t>
            </a:r>
            <a:r>
              <a:rPr lang="cs-CZ" altLang="cs-CZ" b="1" dirty="0" err="1" smtClean="0">
                <a:solidFill>
                  <a:srgbClr val="CC0099"/>
                </a:solidFill>
              </a:rPr>
              <a:t>organs</a:t>
            </a:r>
            <a:endParaRPr lang="cs-CZ" altLang="cs-CZ" b="1" dirty="0" smtClean="0">
              <a:solidFill>
                <a:srgbClr val="CC0099"/>
              </a:solidFill>
            </a:endParaRPr>
          </a:p>
        </p:txBody>
      </p:sp>
    </p:spTree>
    <p:extLst>
      <p:ext uri="{BB962C8B-B14F-4D97-AF65-F5344CB8AC3E}">
        <p14:creationId xmlns:p14="http://schemas.microsoft.com/office/powerpoint/2010/main" val="90268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0000FF"/>
                </a:solidFill>
              </a:rPr>
              <a:t>Antigen </a:t>
            </a:r>
            <a:r>
              <a:rPr lang="cs-CZ" b="1" dirty="0" err="1" smtClean="0">
                <a:solidFill>
                  <a:srgbClr val="0000FF"/>
                </a:solidFill>
              </a:rPr>
              <a:t>presenting</a:t>
            </a:r>
            <a:r>
              <a:rPr lang="cs-CZ" b="1" dirty="0" smtClean="0">
                <a:solidFill>
                  <a:srgbClr val="0000FF"/>
                </a:solidFill>
              </a:rPr>
              <a:t> </a:t>
            </a:r>
            <a:r>
              <a:rPr lang="cs-CZ" b="1" dirty="0" err="1" smtClean="0">
                <a:solidFill>
                  <a:srgbClr val="0000FF"/>
                </a:solidFill>
              </a:rPr>
              <a:t>cells</a:t>
            </a:r>
            <a:endParaRPr lang="cs-CZ" dirty="0"/>
          </a:p>
        </p:txBody>
      </p:sp>
      <p:sp>
        <p:nvSpPr>
          <p:cNvPr id="3" name="Zástupný symbol pro obsah 2"/>
          <p:cNvSpPr>
            <a:spLocks noGrp="1"/>
          </p:cNvSpPr>
          <p:nvPr>
            <p:ph idx="1"/>
          </p:nvPr>
        </p:nvSpPr>
        <p:spPr/>
        <p:txBody>
          <a:bodyPr/>
          <a:lstStyle/>
          <a:p>
            <a:r>
              <a:rPr lang="cs-CZ" b="1" u="sng" dirty="0" smtClean="0"/>
              <a:t>A. Professional</a:t>
            </a:r>
          </a:p>
          <a:p>
            <a:pPr marL="0" indent="0">
              <a:buNone/>
            </a:pPr>
            <a:endParaRPr lang="cs-CZ" sz="1200" dirty="0"/>
          </a:p>
          <a:p>
            <a:pPr marL="0" indent="0">
              <a:buNone/>
            </a:pPr>
            <a:r>
              <a:rPr lang="cs-CZ" dirty="0" smtClean="0"/>
              <a:t>-  </a:t>
            </a:r>
            <a:r>
              <a:rPr lang="cs-CZ" sz="2800" dirty="0" err="1" smtClean="0"/>
              <a:t>Expression</a:t>
            </a:r>
            <a:r>
              <a:rPr lang="cs-CZ" sz="2800" dirty="0" smtClean="0"/>
              <a:t> </a:t>
            </a:r>
            <a:r>
              <a:rPr lang="cs-CZ" sz="2800" dirty="0" err="1" smtClean="0"/>
              <a:t>of</a:t>
            </a:r>
            <a:r>
              <a:rPr lang="cs-CZ" sz="2800" dirty="0" smtClean="0"/>
              <a:t> MHC </a:t>
            </a:r>
            <a:r>
              <a:rPr lang="cs-CZ" sz="2800" dirty="0" err="1" smtClean="0"/>
              <a:t>class</a:t>
            </a:r>
            <a:r>
              <a:rPr lang="cs-CZ" sz="2800" dirty="0" smtClean="0"/>
              <a:t> I and II </a:t>
            </a:r>
            <a:r>
              <a:rPr lang="cs-CZ" sz="2800" dirty="0" err="1" smtClean="0"/>
              <a:t>gp</a:t>
            </a:r>
            <a:r>
              <a:rPr lang="cs-CZ" sz="2800" dirty="0" smtClean="0"/>
              <a:t>.</a:t>
            </a:r>
          </a:p>
          <a:p>
            <a:pPr>
              <a:buFontTx/>
              <a:buChar char="-"/>
            </a:pPr>
            <a:r>
              <a:rPr lang="cs-CZ" sz="2800" dirty="0" err="1" smtClean="0"/>
              <a:t>Monocytes</a:t>
            </a:r>
            <a:r>
              <a:rPr lang="cs-CZ" sz="2800" dirty="0" smtClean="0"/>
              <a:t>, </a:t>
            </a:r>
            <a:r>
              <a:rPr lang="cs-CZ" sz="2800" dirty="0" err="1" smtClean="0"/>
              <a:t>macrophages</a:t>
            </a:r>
            <a:r>
              <a:rPr lang="cs-CZ" sz="2800" dirty="0" smtClean="0"/>
              <a:t>, </a:t>
            </a:r>
            <a:r>
              <a:rPr lang="cs-CZ" sz="2800" dirty="0" err="1" smtClean="0"/>
              <a:t>dendritic</a:t>
            </a:r>
            <a:r>
              <a:rPr lang="cs-CZ" sz="2800" dirty="0" smtClean="0"/>
              <a:t> </a:t>
            </a:r>
            <a:r>
              <a:rPr lang="cs-CZ" sz="2800" dirty="0" err="1" smtClean="0"/>
              <a:t>cells</a:t>
            </a:r>
            <a:r>
              <a:rPr lang="cs-CZ" sz="2800" dirty="0" smtClean="0"/>
              <a:t> and </a:t>
            </a:r>
            <a:r>
              <a:rPr lang="cs-CZ" sz="2800" dirty="0"/>
              <a:t>B </a:t>
            </a:r>
            <a:r>
              <a:rPr lang="cs-CZ" sz="2800" dirty="0" err="1" smtClean="0"/>
              <a:t>cells</a:t>
            </a:r>
            <a:endParaRPr lang="cs-CZ" sz="2800" dirty="0" smtClean="0"/>
          </a:p>
          <a:p>
            <a:pPr>
              <a:buFontTx/>
              <a:buChar char="-"/>
            </a:pPr>
            <a:endParaRPr lang="cs-CZ" dirty="0" smtClean="0"/>
          </a:p>
          <a:p>
            <a:pPr>
              <a:buFont typeface="Arial" panose="020B0604020202020204" pitchFamily="34" charset="0"/>
              <a:buChar char="•"/>
            </a:pPr>
            <a:r>
              <a:rPr lang="cs-CZ" b="1" u="sng" dirty="0" smtClean="0"/>
              <a:t>B. Non-</a:t>
            </a:r>
            <a:r>
              <a:rPr lang="cs-CZ" b="1" u="sng" dirty="0" err="1" smtClean="0"/>
              <a:t>professional</a:t>
            </a:r>
            <a:endParaRPr lang="cs-CZ" b="1" u="sng" dirty="0" smtClean="0"/>
          </a:p>
          <a:p>
            <a:pPr>
              <a:buFontTx/>
              <a:buChar char="-"/>
            </a:pPr>
            <a:endParaRPr lang="cs-CZ" sz="1200" dirty="0" smtClean="0"/>
          </a:p>
          <a:p>
            <a:pPr>
              <a:buFontTx/>
              <a:buChar char="-"/>
            </a:pPr>
            <a:r>
              <a:rPr lang="cs-CZ" sz="2800" dirty="0" err="1" smtClean="0"/>
              <a:t>Expression</a:t>
            </a:r>
            <a:r>
              <a:rPr lang="cs-CZ" sz="2800" dirty="0" smtClean="0"/>
              <a:t> </a:t>
            </a:r>
            <a:r>
              <a:rPr lang="cs-CZ" sz="2800" dirty="0" err="1" smtClean="0"/>
              <a:t>of</a:t>
            </a:r>
            <a:r>
              <a:rPr lang="cs-CZ" sz="2800" dirty="0" smtClean="0"/>
              <a:t> MHC </a:t>
            </a:r>
            <a:r>
              <a:rPr lang="cs-CZ" sz="2800" dirty="0" err="1"/>
              <a:t>class</a:t>
            </a:r>
            <a:r>
              <a:rPr lang="cs-CZ" sz="2800" dirty="0"/>
              <a:t> </a:t>
            </a:r>
            <a:r>
              <a:rPr lang="cs-CZ" sz="2800" dirty="0" smtClean="0"/>
              <a:t>I </a:t>
            </a:r>
            <a:r>
              <a:rPr lang="cs-CZ" sz="2800" dirty="0" err="1"/>
              <a:t>gp</a:t>
            </a:r>
            <a:r>
              <a:rPr lang="cs-CZ" sz="2800" dirty="0" smtClean="0"/>
              <a:t>.; </a:t>
            </a:r>
            <a:r>
              <a:rPr lang="cs-CZ" sz="2800" dirty="0" err="1" smtClean="0"/>
              <a:t>expression</a:t>
            </a:r>
            <a:r>
              <a:rPr lang="cs-CZ" sz="2800" dirty="0" smtClean="0"/>
              <a:t> </a:t>
            </a:r>
            <a:r>
              <a:rPr lang="cs-CZ" sz="2800" dirty="0" err="1" smtClean="0"/>
              <a:t>of</a:t>
            </a:r>
            <a:r>
              <a:rPr lang="cs-CZ" sz="2800" dirty="0" smtClean="0"/>
              <a:t> MHC </a:t>
            </a:r>
            <a:r>
              <a:rPr lang="cs-CZ" sz="2800" dirty="0" err="1" smtClean="0"/>
              <a:t>class</a:t>
            </a:r>
            <a:r>
              <a:rPr lang="cs-CZ" sz="2800" dirty="0" smtClean="0"/>
              <a:t> II </a:t>
            </a:r>
            <a:r>
              <a:rPr lang="cs-CZ" sz="2800" dirty="0" err="1" smtClean="0"/>
              <a:t>gp</a:t>
            </a:r>
            <a:r>
              <a:rPr lang="cs-CZ" sz="2800" dirty="0" smtClean="0"/>
              <a:t>. </a:t>
            </a:r>
            <a:r>
              <a:rPr lang="cs-CZ" sz="2800" dirty="0" err="1" smtClean="0"/>
              <a:t>when</a:t>
            </a:r>
            <a:r>
              <a:rPr lang="cs-CZ" sz="2800" dirty="0" smtClean="0"/>
              <a:t> </a:t>
            </a:r>
            <a:r>
              <a:rPr lang="cs-CZ" sz="2800" dirty="0" err="1" smtClean="0"/>
              <a:t>induced</a:t>
            </a:r>
            <a:r>
              <a:rPr lang="cs-CZ" sz="2800" dirty="0" smtClean="0"/>
              <a:t> by pro-</a:t>
            </a:r>
            <a:r>
              <a:rPr lang="cs-CZ" sz="2800" dirty="0" err="1" smtClean="0"/>
              <a:t>inflammatory</a:t>
            </a:r>
            <a:r>
              <a:rPr lang="cs-CZ" sz="2800" dirty="0" smtClean="0"/>
              <a:t> </a:t>
            </a:r>
            <a:r>
              <a:rPr lang="cs-CZ" sz="2800" dirty="0" err="1" smtClean="0"/>
              <a:t>cytokines</a:t>
            </a:r>
            <a:endParaRPr lang="cs-CZ" sz="2800" dirty="0" smtClean="0"/>
          </a:p>
          <a:p>
            <a:pPr>
              <a:buFontTx/>
              <a:buChar char="-"/>
            </a:pPr>
            <a:r>
              <a:rPr lang="cs-CZ" sz="2800" dirty="0" err="1" smtClean="0"/>
              <a:t>fibroblasts</a:t>
            </a:r>
            <a:r>
              <a:rPr lang="cs-CZ" sz="2800" dirty="0" smtClean="0"/>
              <a:t>, </a:t>
            </a:r>
            <a:r>
              <a:rPr lang="cs-CZ" sz="2800" dirty="0" err="1" smtClean="0"/>
              <a:t>endothelial</a:t>
            </a:r>
            <a:r>
              <a:rPr lang="cs-CZ" sz="2800" dirty="0" smtClean="0"/>
              <a:t> and </a:t>
            </a:r>
            <a:r>
              <a:rPr lang="cs-CZ" sz="2800" dirty="0" err="1" smtClean="0"/>
              <a:t>epithelial</a:t>
            </a:r>
            <a:r>
              <a:rPr lang="cs-CZ" sz="2800" dirty="0" smtClean="0"/>
              <a:t> </a:t>
            </a:r>
            <a:r>
              <a:rPr lang="cs-CZ" sz="2800" dirty="0" err="1" smtClean="0"/>
              <a:t>cells</a:t>
            </a:r>
            <a:endParaRPr lang="cs-CZ" sz="2800" dirty="0"/>
          </a:p>
          <a:p>
            <a:pPr>
              <a:buFontTx/>
              <a:buChar char="-"/>
            </a:pPr>
            <a:endParaRPr lang="cs-CZ" dirty="0"/>
          </a:p>
        </p:txBody>
      </p:sp>
    </p:spTree>
    <p:extLst>
      <p:ext uri="{BB962C8B-B14F-4D97-AF65-F5344CB8AC3E}">
        <p14:creationId xmlns:p14="http://schemas.microsoft.com/office/powerpoint/2010/main" val="1289538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134679"/>
            <a:ext cx="10972800" cy="1143000"/>
          </a:xfrm>
        </p:spPr>
        <p:txBody>
          <a:bodyPr/>
          <a:lstStyle/>
          <a:p>
            <a:pPr eaLnBrk="1" hangingPunct="1"/>
            <a:r>
              <a:rPr lang="cs-CZ" altLang="cs-CZ" sz="2400" dirty="0">
                <a:solidFill>
                  <a:schemeClr val="tx1"/>
                </a:solidFill>
              </a:rPr>
              <a:t/>
            </a:r>
            <a:br>
              <a:rPr lang="cs-CZ" altLang="cs-CZ" sz="2400" dirty="0">
                <a:solidFill>
                  <a:schemeClr val="tx1"/>
                </a:solidFill>
              </a:rPr>
            </a:br>
            <a:r>
              <a:rPr lang="cs-CZ" altLang="cs-CZ" sz="3200" b="1" u="sng" dirty="0" err="1" smtClean="0">
                <a:solidFill>
                  <a:srgbClr val="CC0099"/>
                </a:solidFill>
              </a:rPr>
              <a:t>Primary</a:t>
            </a:r>
            <a:r>
              <a:rPr lang="cs-CZ" altLang="cs-CZ" sz="3200" b="1" u="sng" dirty="0" smtClean="0">
                <a:solidFill>
                  <a:srgbClr val="CC0099"/>
                </a:solidFill>
              </a:rPr>
              <a:t> </a:t>
            </a:r>
            <a:r>
              <a:rPr lang="cs-CZ" altLang="cs-CZ" sz="3200" b="1" u="sng" dirty="0" err="1" smtClean="0">
                <a:solidFill>
                  <a:srgbClr val="CC0099"/>
                </a:solidFill>
              </a:rPr>
              <a:t>immune</a:t>
            </a:r>
            <a:r>
              <a:rPr lang="cs-CZ" altLang="cs-CZ" sz="3200" b="1" u="sng" dirty="0" smtClean="0">
                <a:solidFill>
                  <a:srgbClr val="CC0099"/>
                </a:solidFill>
              </a:rPr>
              <a:t> </a:t>
            </a:r>
            <a:r>
              <a:rPr lang="cs-CZ" altLang="cs-CZ" sz="3200" b="1" u="sng" dirty="0" err="1" smtClean="0">
                <a:solidFill>
                  <a:srgbClr val="CC0099"/>
                </a:solidFill>
              </a:rPr>
              <a:t>organs</a:t>
            </a:r>
            <a:endParaRPr lang="cs-CZ" altLang="cs-CZ" sz="3200" dirty="0">
              <a:solidFill>
                <a:schemeClr val="tx1"/>
              </a:solidFill>
            </a:endParaRPr>
          </a:p>
        </p:txBody>
      </p:sp>
      <p:sp>
        <p:nvSpPr>
          <p:cNvPr id="2" name="Zástupný symbol pro obsah 1"/>
          <p:cNvSpPr>
            <a:spLocks noGrp="1"/>
          </p:cNvSpPr>
          <p:nvPr>
            <p:ph idx="1"/>
          </p:nvPr>
        </p:nvSpPr>
        <p:spPr/>
        <p:txBody>
          <a:bodyPr/>
          <a:lstStyle/>
          <a:p>
            <a:r>
              <a:rPr lang="cs-CZ" altLang="cs-CZ" sz="2800" b="1" dirty="0" smtClean="0">
                <a:solidFill>
                  <a:srgbClr val="0000FF"/>
                </a:solidFill>
              </a:rPr>
              <a:t>Bone </a:t>
            </a:r>
            <a:r>
              <a:rPr lang="cs-CZ" altLang="cs-CZ" sz="2800" b="1" dirty="0" err="1" smtClean="0">
                <a:solidFill>
                  <a:srgbClr val="0000FF"/>
                </a:solidFill>
              </a:rPr>
              <a:t>marrow</a:t>
            </a:r>
            <a:r>
              <a:rPr lang="cs-CZ" altLang="cs-CZ" sz="2800" b="1" dirty="0" smtClean="0">
                <a:solidFill>
                  <a:srgbClr val="0000FF"/>
                </a:solidFill>
              </a:rPr>
              <a:t>, </a:t>
            </a:r>
            <a:r>
              <a:rPr lang="cs-CZ" altLang="cs-CZ" sz="2800" b="1" dirty="0" err="1" smtClean="0">
                <a:solidFill>
                  <a:srgbClr val="0000FF"/>
                </a:solidFill>
              </a:rPr>
              <a:t>thymus</a:t>
            </a:r>
            <a:endParaRPr lang="cs-CZ" altLang="cs-CZ" sz="2800" b="1" u="sng" dirty="0" smtClean="0"/>
          </a:p>
          <a:p>
            <a:endParaRPr lang="cs-CZ" altLang="cs-CZ" sz="2800" dirty="0" smtClean="0"/>
          </a:p>
          <a:p>
            <a:r>
              <a:rPr lang="cs-CZ" altLang="cs-CZ" sz="2800" dirty="0" err="1" smtClean="0"/>
              <a:t>Sites</a:t>
            </a:r>
            <a:r>
              <a:rPr lang="cs-CZ" altLang="cs-CZ" sz="2800" dirty="0" smtClean="0"/>
              <a:t> </a:t>
            </a:r>
            <a:r>
              <a:rPr lang="cs-CZ" altLang="cs-CZ" sz="2800" dirty="0" err="1" smtClean="0"/>
              <a:t>of</a:t>
            </a:r>
            <a:r>
              <a:rPr lang="cs-CZ" altLang="cs-CZ" sz="2800" dirty="0" smtClean="0"/>
              <a:t> </a:t>
            </a:r>
            <a:r>
              <a:rPr lang="cs-CZ" altLang="cs-CZ" sz="2800" dirty="0" err="1" smtClean="0"/>
              <a:t>inception</a:t>
            </a:r>
            <a:r>
              <a:rPr lang="cs-CZ" altLang="cs-CZ" sz="2800" dirty="0" smtClean="0"/>
              <a:t>, </a:t>
            </a:r>
            <a:r>
              <a:rPr lang="cs-CZ" altLang="cs-CZ" sz="2800" dirty="0" err="1" smtClean="0"/>
              <a:t>maturation</a:t>
            </a:r>
            <a:r>
              <a:rPr lang="cs-CZ" altLang="cs-CZ" sz="2800" dirty="0" smtClean="0"/>
              <a:t> and </a:t>
            </a:r>
            <a:r>
              <a:rPr lang="cs-CZ" altLang="cs-CZ" sz="2800" dirty="0" err="1" smtClean="0"/>
              <a:t>differentiation</a:t>
            </a:r>
            <a:r>
              <a:rPr lang="cs-CZ" altLang="cs-CZ" sz="2800" dirty="0" smtClean="0"/>
              <a:t> </a:t>
            </a:r>
            <a:r>
              <a:rPr lang="cs-CZ" altLang="cs-CZ" sz="2800" dirty="0" err="1" smtClean="0"/>
              <a:t>of</a:t>
            </a:r>
            <a:r>
              <a:rPr lang="cs-CZ" altLang="cs-CZ" sz="2800" dirty="0" smtClean="0"/>
              <a:t> </a:t>
            </a:r>
            <a:r>
              <a:rPr lang="cs-CZ" altLang="cs-CZ" sz="2800" dirty="0" err="1" smtClean="0"/>
              <a:t>immunocompetent</a:t>
            </a:r>
            <a:r>
              <a:rPr lang="cs-CZ" altLang="cs-CZ" sz="2800" dirty="0" smtClean="0"/>
              <a:t> </a:t>
            </a:r>
            <a:r>
              <a:rPr lang="cs-CZ" altLang="cs-CZ" sz="2800" dirty="0" err="1" smtClean="0"/>
              <a:t>cells</a:t>
            </a:r>
            <a:r>
              <a:rPr lang="cs-CZ" altLang="cs-CZ" sz="2800" dirty="0" smtClean="0"/>
              <a:t> </a:t>
            </a:r>
            <a:r>
              <a:rPr lang="cs-CZ" altLang="cs-CZ" sz="2800" dirty="0"/>
              <a:t/>
            </a:r>
            <a:br>
              <a:rPr lang="cs-CZ" altLang="cs-CZ" sz="2800" dirty="0"/>
            </a:br>
            <a:endParaRPr lang="cs-CZ" altLang="cs-CZ" sz="2800" dirty="0" smtClean="0"/>
          </a:p>
          <a:p>
            <a:r>
              <a:rPr lang="cs-CZ" altLang="cs-CZ" sz="2800" dirty="0" err="1" smtClean="0"/>
              <a:t>Immature</a:t>
            </a:r>
            <a:r>
              <a:rPr lang="cs-CZ" altLang="cs-CZ" sz="2800" dirty="0" smtClean="0"/>
              <a:t> </a:t>
            </a:r>
            <a:r>
              <a:rPr lang="cs-CZ" altLang="cs-CZ" sz="2800" dirty="0" err="1" smtClean="0"/>
              <a:t>lymphocytes</a:t>
            </a:r>
            <a:r>
              <a:rPr lang="cs-CZ" altLang="cs-CZ" sz="2800" dirty="0" smtClean="0"/>
              <a:t> </a:t>
            </a:r>
            <a:r>
              <a:rPr lang="cs-CZ" altLang="cs-CZ" sz="2800" dirty="0" err="1" smtClean="0"/>
              <a:t>get</a:t>
            </a:r>
            <a:r>
              <a:rPr lang="cs-CZ" altLang="cs-CZ" sz="2800" dirty="0" smtClean="0"/>
              <a:t> </a:t>
            </a:r>
            <a:r>
              <a:rPr lang="cs-CZ" altLang="cs-CZ" sz="2800" dirty="0" err="1" smtClean="0"/>
              <a:t>there</a:t>
            </a:r>
            <a:r>
              <a:rPr lang="cs-CZ" altLang="cs-CZ" sz="2800" dirty="0" smtClean="0"/>
              <a:t> </a:t>
            </a:r>
            <a:r>
              <a:rPr lang="cs-CZ" altLang="cs-CZ" sz="2800" dirty="0" err="1" smtClean="0"/>
              <a:t>their</a:t>
            </a:r>
            <a:r>
              <a:rPr lang="cs-CZ" altLang="cs-CZ" sz="2800" dirty="0" smtClean="0"/>
              <a:t> </a:t>
            </a:r>
            <a:r>
              <a:rPr lang="cs-CZ" altLang="cs-CZ" sz="2800" dirty="0" err="1" smtClean="0"/>
              <a:t>antigenic</a:t>
            </a:r>
            <a:r>
              <a:rPr lang="cs-CZ" altLang="cs-CZ" sz="2800" dirty="0" smtClean="0"/>
              <a:t> specifity </a:t>
            </a:r>
            <a:r>
              <a:rPr lang="cs-CZ" altLang="cs-CZ" dirty="0"/>
              <a:t/>
            </a:r>
            <a:br>
              <a:rPr lang="cs-CZ" altLang="cs-CZ" dirty="0"/>
            </a:br>
            <a:r>
              <a:rPr lang="cs-CZ" altLang="cs-CZ" dirty="0"/>
              <a:t/>
            </a:r>
            <a:br>
              <a:rPr lang="cs-CZ" altLang="cs-CZ" dirty="0"/>
            </a:br>
            <a:endParaRPr lang="cs-CZ" dirty="0"/>
          </a:p>
        </p:txBody>
      </p:sp>
    </p:spTree>
    <p:extLst>
      <p:ext uri="{BB962C8B-B14F-4D97-AF65-F5344CB8AC3E}">
        <p14:creationId xmlns:p14="http://schemas.microsoft.com/office/powerpoint/2010/main" val="99562906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97356"/>
            <a:ext cx="10972800" cy="1143000"/>
          </a:xfrm>
        </p:spPr>
        <p:txBody>
          <a:bodyPr/>
          <a:lstStyle/>
          <a:p>
            <a:pPr eaLnBrk="1" hangingPunct="1"/>
            <a:r>
              <a:rPr lang="cs-CZ" altLang="cs-CZ" sz="3600" b="1" dirty="0" smtClean="0">
                <a:solidFill>
                  <a:srgbClr val="CC0099"/>
                </a:solidFill>
              </a:rPr>
              <a:t>Bone </a:t>
            </a:r>
            <a:r>
              <a:rPr lang="cs-CZ" altLang="cs-CZ" sz="3600" b="1" dirty="0" err="1" smtClean="0">
                <a:solidFill>
                  <a:srgbClr val="CC0099"/>
                </a:solidFill>
              </a:rPr>
              <a:t>marrow</a:t>
            </a:r>
            <a:endParaRPr lang="cs-CZ" altLang="cs-CZ" sz="3600" b="1" dirty="0">
              <a:solidFill>
                <a:srgbClr val="CC0099"/>
              </a:solidFill>
            </a:endParaRPr>
          </a:p>
        </p:txBody>
      </p:sp>
      <p:sp>
        <p:nvSpPr>
          <p:cNvPr id="55299" name="Rectangle 3"/>
          <p:cNvSpPr>
            <a:spLocks noGrp="1" noChangeArrowheads="1"/>
          </p:cNvSpPr>
          <p:nvPr>
            <p:ph idx="1"/>
          </p:nvPr>
        </p:nvSpPr>
        <p:spPr>
          <a:xfrm>
            <a:off x="684245" y="1772201"/>
            <a:ext cx="10972800" cy="4525963"/>
          </a:xfrm>
        </p:spPr>
        <p:txBody>
          <a:bodyPr/>
          <a:lstStyle/>
          <a:p>
            <a:pPr eaLnBrk="1" hangingPunct="1">
              <a:lnSpc>
                <a:spcPct val="90000"/>
              </a:lnSpc>
            </a:pPr>
            <a:r>
              <a:rPr lang="cs-CZ" altLang="cs-CZ" sz="2600" dirty="0" err="1" smtClean="0">
                <a:cs typeface="Arial" panose="020B0604020202020204" pitchFamily="34" charset="0"/>
              </a:rPr>
              <a:t>Site</a:t>
            </a:r>
            <a:r>
              <a:rPr lang="cs-CZ" altLang="cs-CZ" sz="2600" dirty="0" smtClean="0">
                <a:cs typeface="Arial" panose="020B0604020202020204" pitchFamily="34" charset="0"/>
              </a:rPr>
              <a:t> </a:t>
            </a:r>
            <a:r>
              <a:rPr lang="cs-CZ" altLang="cs-CZ" sz="2600" dirty="0" err="1" smtClean="0">
                <a:cs typeface="Arial" panose="020B0604020202020204" pitchFamily="34" charset="0"/>
              </a:rPr>
              <a:t>of</a:t>
            </a:r>
            <a:r>
              <a:rPr lang="cs-CZ" altLang="cs-CZ" sz="2600" dirty="0" smtClean="0">
                <a:cs typeface="Arial" panose="020B0604020202020204" pitchFamily="34" charset="0"/>
              </a:rPr>
              <a:t> </a:t>
            </a:r>
            <a:r>
              <a:rPr lang="cs-CZ" altLang="cs-CZ" sz="2600" dirty="0" err="1" smtClean="0">
                <a:cs typeface="Arial" panose="020B0604020202020204" pitchFamily="34" charset="0"/>
              </a:rPr>
              <a:t>haematopoiesis</a:t>
            </a:r>
            <a:r>
              <a:rPr lang="cs-CZ" altLang="cs-CZ" sz="2600" dirty="0" smtClean="0">
                <a:cs typeface="Arial" panose="020B0604020202020204" pitchFamily="34" charset="0"/>
              </a:rPr>
              <a:t> in </a:t>
            </a:r>
            <a:r>
              <a:rPr lang="cs-CZ" altLang="cs-CZ" sz="2600" dirty="0" err="1" smtClean="0">
                <a:cs typeface="Arial" panose="020B0604020202020204" pitchFamily="34" charset="0"/>
              </a:rPr>
              <a:t>postnatal</a:t>
            </a:r>
            <a:r>
              <a:rPr lang="cs-CZ" altLang="cs-CZ" sz="2600" dirty="0" smtClean="0">
                <a:cs typeface="Arial" panose="020B0604020202020204" pitchFamily="34" charset="0"/>
              </a:rPr>
              <a:t> period</a:t>
            </a:r>
          </a:p>
          <a:p>
            <a:pPr eaLnBrk="1" hangingPunct="1">
              <a:lnSpc>
                <a:spcPct val="90000"/>
              </a:lnSpc>
            </a:pPr>
            <a:endParaRPr lang="cs-CZ" altLang="cs-CZ" sz="1200" dirty="0" smtClean="0">
              <a:cs typeface="Arial" panose="020B0604020202020204" pitchFamily="34" charset="0"/>
            </a:endParaRPr>
          </a:p>
          <a:p>
            <a:pPr eaLnBrk="1" hangingPunct="1">
              <a:lnSpc>
                <a:spcPct val="90000"/>
              </a:lnSpc>
            </a:pPr>
            <a:r>
              <a:rPr lang="cs-CZ" sz="2600" dirty="0" err="1" smtClean="0"/>
              <a:t>Localized</a:t>
            </a:r>
            <a:r>
              <a:rPr lang="cs-CZ" sz="2600" dirty="0" smtClean="0"/>
              <a:t> in </a:t>
            </a:r>
            <a:r>
              <a:rPr lang="cs-CZ" sz="2600" dirty="0" err="1" smtClean="0"/>
              <a:t>flat</a:t>
            </a:r>
            <a:r>
              <a:rPr lang="cs-CZ" sz="2600" dirty="0" smtClean="0"/>
              <a:t> </a:t>
            </a:r>
            <a:r>
              <a:rPr lang="cs-CZ" sz="2600" dirty="0" err="1" smtClean="0"/>
              <a:t>bones</a:t>
            </a:r>
            <a:r>
              <a:rPr lang="cs-CZ" sz="2600" dirty="0" smtClean="0"/>
              <a:t> (pelvis, </a:t>
            </a:r>
            <a:r>
              <a:rPr lang="cs-CZ" sz="2600" dirty="0" err="1" smtClean="0"/>
              <a:t>scapula</a:t>
            </a:r>
            <a:r>
              <a:rPr lang="cs-CZ" sz="2600" dirty="0" smtClean="0"/>
              <a:t>, sternum, </a:t>
            </a:r>
            <a:r>
              <a:rPr lang="cs-CZ" sz="2600" dirty="0" err="1" smtClean="0"/>
              <a:t>ribs</a:t>
            </a:r>
            <a:r>
              <a:rPr lang="cs-CZ" sz="2600" dirty="0" smtClean="0"/>
              <a:t>) </a:t>
            </a:r>
            <a:r>
              <a:rPr lang="cs-CZ" sz="2600" dirty="0" err="1" smtClean="0"/>
              <a:t>or</a:t>
            </a:r>
            <a:r>
              <a:rPr lang="cs-CZ" sz="2600" dirty="0" smtClean="0"/>
              <a:t> in </a:t>
            </a:r>
            <a:r>
              <a:rPr lang="cs-CZ" sz="2600" dirty="0" err="1" smtClean="0"/>
              <a:t>cancellous</a:t>
            </a:r>
            <a:r>
              <a:rPr lang="cs-CZ" sz="2600" dirty="0" smtClean="0"/>
              <a:t> </a:t>
            </a:r>
            <a:r>
              <a:rPr lang="cs-CZ" sz="2600" dirty="0" err="1" smtClean="0"/>
              <a:t>material</a:t>
            </a:r>
            <a:r>
              <a:rPr lang="cs-CZ" sz="2600" dirty="0" smtClean="0"/>
              <a:t> </a:t>
            </a:r>
            <a:r>
              <a:rPr lang="cs-CZ" sz="2600" dirty="0" err="1" smtClean="0"/>
              <a:t>of</a:t>
            </a:r>
            <a:r>
              <a:rPr lang="cs-CZ" sz="2600" dirty="0" smtClean="0"/>
              <a:t> </a:t>
            </a:r>
            <a:r>
              <a:rPr lang="cs-CZ" sz="2600" dirty="0" err="1" smtClean="0"/>
              <a:t>epiphysis</a:t>
            </a:r>
            <a:r>
              <a:rPr lang="cs-CZ" sz="2600" dirty="0" smtClean="0"/>
              <a:t> </a:t>
            </a:r>
            <a:r>
              <a:rPr lang="cs-CZ" sz="2600" dirty="0" err="1" smtClean="0"/>
              <a:t>of</a:t>
            </a:r>
            <a:r>
              <a:rPr lang="cs-CZ" sz="2600" dirty="0" smtClean="0"/>
              <a:t> long </a:t>
            </a:r>
            <a:r>
              <a:rPr lang="cs-CZ" sz="2600" dirty="0" err="1" smtClean="0"/>
              <a:t>bones</a:t>
            </a:r>
            <a:endParaRPr lang="cs-CZ" sz="2600" dirty="0" smtClean="0"/>
          </a:p>
          <a:p>
            <a:pPr eaLnBrk="1" hangingPunct="1">
              <a:lnSpc>
                <a:spcPct val="90000"/>
              </a:lnSpc>
            </a:pPr>
            <a:endParaRPr lang="cs-CZ" altLang="cs-CZ" sz="1200" dirty="0">
              <a:cs typeface="Times New Roman" panose="02020603050405020304" pitchFamily="18" charset="0"/>
            </a:endParaRPr>
          </a:p>
          <a:p>
            <a:pPr eaLnBrk="1" hangingPunct="1">
              <a:lnSpc>
                <a:spcPct val="90000"/>
              </a:lnSpc>
            </a:pPr>
            <a:r>
              <a:rPr lang="cs-CZ" altLang="cs-CZ" sz="2600" dirty="0" err="1" smtClean="0">
                <a:cs typeface="Arial" panose="020B0604020202020204" pitchFamily="34" charset="0"/>
              </a:rPr>
              <a:t>Consists</a:t>
            </a:r>
            <a:r>
              <a:rPr lang="cs-CZ" altLang="cs-CZ" sz="2600" dirty="0" smtClean="0">
                <a:cs typeface="Arial" panose="020B0604020202020204" pitchFamily="34" charset="0"/>
              </a:rPr>
              <a:t> </a:t>
            </a:r>
            <a:r>
              <a:rPr lang="cs-CZ" altLang="cs-CZ" sz="2600" dirty="0" err="1" smtClean="0">
                <a:cs typeface="Arial" panose="020B0604020202020204" pitchFamily="34" charset="0"/>
              </a:rPr>
              <a:t>of</a:t>
            </a:r>
            <a:r>
              <a:rPr lang="cs-CZ" altLang="cs-CZ" sz="2600" dirty="0" smtClean="0">
                <a:cs typeface="Arial" panose="020B0604020202020204" pitchFamily="34" charset="0"/>
              </a:rPr>
              <a:t> </a:t>
            </a:r>
            <a:r>
              <a:rPr lang="cs-CZ" altLang="cs-CZ" sz="2600" dirty="0" err="1" smtClean="0">
                <a:cs typeface="Arial" panose="020B0604020202020204" pitchFamily="34" charset="0"/>
              </a:rPr>
              <a:t>cells</a:t>
            </a:r>
            <a:r>
              <a:rPr lang="cs-CZ" altLang="cs-CZ" sz="2600" dirty="0" smtClean="0">
                <a:cs typeface="Arial" panose="020B0604020202020204" pitchFamily="34" charset="0"/>
              </a:rPr>
              <a:t>, </a:t>
            </a:r>
            <a:r>
              <a:rPr lang="cs-CZ" altLang="cs-CZ" sz="2600" dirty="0" err="1" smtClean="0">
                <a:cs typeface="Arial" panose="020B0604020202020204" pitchFamily="34" charset="0"/>
              </a:rPr>
              <a:t>extracellular</a:t>
            </a:r>
            <a:r>
              <a:rPr lang="cs-CZ" altLang="cs-CZ" sz="2600" dirty="0" smtClean="0">
                <a:cs typeface="Arial" panose="020B0604020202020204" pitchFamily="34" charset="0"/>
              </a:rPr>
              <a:t> matrix and </a:t>
            </a:r>
            <a:r>
              <a:rPr lang="cs-CZ" altLang="cs-CZ" sz="2600" dirty="0" err="1" smtClean="0">
                <a:cs typeface="Arial" panose="020B0604020202020204" pitchFamily="34" charset="0"/>
              </a:rPr>
              <a:t>blood</a:t>
            </a:r>
            <a:r>
              <a:rPr lang="cs-CZ" altLang="cs-CZ" sz="2600" dirty="0" smtClean="0">
                <a:cs typeface="Arial" panose="020B0604020202020204" pitchFamily="34" charset="0"/>
              </a:rPr>
              <a:t> </a:t>
            </a:r>
            <a:r>
              <a:rPr lang="cs-CZ" altLang="cs-CZ" sz="2600" dirty="0" err="1" smtClean="0">
                <a:cs typeface="Arial" panose="020B0604020202020204" pitchFamily="34" charset="0"/>
              </a:rPr>
              <a:t>vessels</a:t>
            </a:r>
            <a:endParaRPr lang="cs-CZ" altLang="cs-CZ" sz="2600" dirty="0" smtClean="0">
              <a:cs typeface="Arial" panose="020B0604020202020204" pitchFamily="34" charset="0"/>
            </a:endParaRPr>
          </a:p>
          <a:p>
            <a:pPr eaLnBrk="1" hangingPunct="1">
              <a:lnSpc>
                <a:spcPct val="90000"/>
              </a:lnSpc>
            </a:pPr>
            <a:endParaRPr lang="cs-CZ" altLang="cs-CZ" sz="1200" dirty="0">
              <a:cs typeface="Times New Roman" panose="02020603050405020304" pitchFamily="18" charset="0"/>
            </a:endParaRPr>
          </a:p>
          <a:p>
            <a:pPr eaLnBrk="1" hangingPunct="1">
              <a:lnSpc>
                <a:spcPct val="90000"/>
              </a:lnSpc>
            </a:pPr>
            <a:r>
              <a:rPr lang="cs-CZ" altLang="cs-CZ" sz="2600" dirty="0" err="1" smtClean="0">
                <a:cs typeface="Arial" panose="020B0604020202020204" pitchFamily="34" charset="0"/>
              </a:rPr>
              <a:t>Blood</a:t>
            </a:r>
            <a:r>
              <a:rPr lang="cs-CZ" altLang="cs-CZ" sz="2600" dirty="0" smtClean="0">
                <a:cs typeface="Arial" panose="020B0604020202020204" pitchFamily="34" charset="0"/>
              </a:rPr>
              <a:t> </a:t>
            </a:r>
            <a:r>
              <a:rPr lang="cs-CZ" altLang="cs-CZ" sz="2600" dirty="0" err="1" smtClean="0">
                <a:cs typeface="Arial" panose="020B0604020202020204" pitchFamily="34" charset="0"/>
              </a:rPr>
              <a:t>cells</a:t>
            </a:r>
            <a:r>
              <a:rPr lang="cs-CZ" altLang="cs-CZ" sz="2600" dirty="0" smtClean="0">
                <a:cs typeface="Arial" panose="020B0604020202020204" pitchFamily="34" charset="0"/>
              </a:rPr>
              <a:t> </a:t>
            </a:r>
            <a:r>
              <a:rPr lang="cs-CZ" altLang="cs-CZ" sz="2600" dirty="0" err="1" smtClean="0">
                <a:cs typeface="Arial" panose="020B0604020202020204" pitchFamily="34" charset="0"/>
              </a:rPr>
              <a:t>differentiate</a:t>
            </a:r>
            <a:r>
              <a:rPr lang="cs-CZ" altLang="cs-CZ" sz="2600" dirty="0" smtClean="0">
                <a:cs typeface="Arial" panose="020B0604020202020204" pitchFamily="34" charset="0"/>
              </a:rPr>
              <a:t> </a:t>
            </a:r>
            <a:r>
              <a:rPr lang="cs-CZ" altLang="cs-CZ" sz="2600" dirty="0" err="1" smtClean="0">
                <a:cs typeface="Arial" panose="020B0604020202020204" pitchFamily="34" charset="0"/>
              </a:rPr>
              <a:t>from</a:t>
            </a:r>
            <a:r>
              <a:rPr lang="cs-CZ" altLang="cs-CZ" sz="2600" dirty="0" smtClean="0">
                <a:cs typeface="Arial" panose="020B0604020202020204" pitchFamily="34" charset="0"/>
              </a:rPr>
              <a:t> </a:t>
            </a:r>
            <a:r>
              <a:rPr lang="cs-CZ" altLang="cs-CZ" sz="2600" b="1" dirty="0" err="1" smtClean="0">
                <a:solidFill>
                  <a:srgbClr val="0000FF"/>
                </a:solidFill>
                <a:cs typeface="Arial" panose="020B0604020202020204" pitchFamily="34" charset="0"/>
              </a:rPr>
              <a:t>hematopoietic</a:t>
            </a:r>
            <a:r>
              <a:rPr lang="cs-CZ" altLang="cs-CZ" sz="2600" b="1" dirty="0" smtClean="0">
                <a:solidFill>
                  <a:srgbClr val="0000FF"/>
                </a:solidFill>
                <a:cs typeface="Arial" panose="020B0604020202020204" pitchFamily="34" charset="0"/>
              </a:rPr>
              <a:t> stem cell </a:t>
            </a:r>
            <a:r>
              <a:rPr lang="cs-CZ" altLang="cs-CZ" sz="2600" dirty="0" smtClean="0">
                <a:cs typeface="Arial" panose="020B0604020202020204" pitchFamily="34" charset="0"/>
              </a:rPr>
              <a:t>in </a:t>
            </a:r>
            <a:r>
              <a:rPr lang="cs-CZ" altLang="cs-CZ" sz="2600" dirty="0" err="1" smtClean="0">
                <a:cs typeface="Arial" panose="020B0604020202020204" pitchFamily="34" charset="0"/>
              </a:rPr>
              <a:t>regions</a:t>
            </a:r>
            <a:r>
              <a:rPr lang="cs-CZ" altLang="cs-CZ" sz="2600" dirty="0" smtClean="0">
                <a:cs typeface="Arial" panose="020B0604020202020204" pitchFamily="34" charset="0"/>
              </a:rPr>
              <a:t> </a:t>
            </a:r>
            <a:r>
              <a:rPr lang="cs-CZ" altLang="cs-CZ" sz="2600" dirty="0" err="1" smtClean="0">
                <a:cs typeface="Arial" panose="020B0604020202020204" pitchFamily="34" charset="0"/>
              </a:rPr>
              <a:t>bordered</a:t>
            </a:r>
            <a:r>
              <a:rPr lang="cs-CZ" altLang="cs-CZ" sz="2600" dirty="0" smtClean="0">
                <a:cs typeface="Arial" panose="020B0604020202020204" pitchFamily="34" charset="0"/>
              </a:rPr>
              <a:t> by </a:t>
            </a:r>
            <a:r>
              <a:rPr lang="cs-CZ" altLang="cs-CZ" sz="2600" dirty="0" err="1" smtClean="0">
                <a:cs typeface="Arial" panose="020B0604020202020204" pitchFamily="34" charset="0"/>
              </a:rPr>
              <a:t>vascular</a:t>
            </a:r>
            <a:r>
              <a:rPr lang="cs-CZ" altLang="cs-CZ" sz="2600" dirty="0" smtClean="0">
                <a:cs typeface="Arial" panose="020B0604020202020204" pitchFamily="34" charset="0"/>
              </a:rPr>
              <a:t> </a:t>
            </a:r>
            <a:r>
              <a:rPr lang="cs-CZ" altLang="cs-CZ" sz="2600" dirty="0" err="1" smtClean="0">
                <a:cs typeface="Arial" panose="020B0604020202020204" pitchFamily="34" charset="0"/>
              </a:rPr>
              <a:t>sinuses</a:t>
            </a:r>
            <a:endParaRPr lang="cs-CZ" altLang="cs-CZ" sz="2600" dirty="0" smtClean="0">
              <a:cs typeface="Arial" panose="020B0604020202020204" pitchFamily="34" charset="0"/>
            </a:endParaRPr>
          </a:p>
          <a:p>
            <a:pPr eaLnBrk="1" hangingPunct="1">
              <a:lnSpc>
                <a:spcPct val="90000"/>
              </a:lnSpc>
            </a:pPr>
            <a:endParaRPr lang="cs-CZ" altLang="cs-CZ" sz="1200" dirty="0">
              <a:cs typeface="Arial" panose="020B0604020202020204" pitchFamily="34" charset="0"/>
            </a:endParaRPr>
          </a:p>
          <a:p>
            <a:pPr eaLnBrk="1" hangingPunct="1">
              <a:lnSpc>
                <a:spcPct val="90000"/>
              </a:lnSpc>
            </a:pPr>
            <a:r>
              <a:rPr lang="cs-CZ" altLang="cs-CZ" sz="2600" b="1" dirty="0" err="1" smtClean="0">
                <a:solidFill>
                  <a:srgbClr val="0000FF"/>
                </a:solidFill>
                <a:cs typeface="Arial" panose="020B0604020202020204" pitchFamily="34" charset="0"/>
              </a:rPr>
              <a:t>Sinuses</a:t>
            </a:r>
            <a:r>
              <a:rPr lang="cs-CZ" altLang="cs-CZ" sz="2600" b="1" dirty="0" smtClean="0">
                <a:cs typeface="Arial" panose="020B0604020202020204" pitchFamily="34" charset="0"/>
              </a:rPr>
              <a:t> </a:t>
            </a:r>
            <a:r>
              <a:rPr lang="cs-CZ" altLang="cs-CZ" sz="2600" dirty="0" err="1" smtClean="0">
                <a:cs typeface="Arial" panose="020B0604020202020204" pitchFamily="34" charset="0"/>
              </a:rPr>
              <a:t>lined</a:t>
            </a:r>
            <a:r>
              <a:rPr lang="cs-CZ" altLang="cs-CZ" sz="2600" dirty="0" smtClean="0">
                <a:cs typeface="Arial" panose="020B0604020202020204" pitchFamily="34" charset="0"/>
              </a:rPr>
              <a:t> </a:t>
            </a:r>
            <a:r>
              <a:rPr lang="cs-CZ" altLang="cs-CZ" sz="2600" dirty="0" err="1" smtClean="0">
                <a:cs typeface="Arial" panose="020B0604020202020204" pitchFamily="34" charset="0"/>
              </a:rPr>
              <a:t>with</a:t>
            </a:r>
            <a:r>
              <a:rPr lang="cs-CZ" altLang="cs-CZ" sz="2600" dirty="0" smtClean="0">
                <a:cs typeface="Arial" panose="020B0604020202020204" pitchFamily="34" charset="0"/>
              </a:rPr>
              <a:t> </a:t>
            </a:r>
            <a:r>
              <a:rPr lang="cs-CZ" altLang="cs-CZ" sz="2600" b="1" dirty="0" err="1" smtClean="0">
                <a:solidFill>
                  <a:srgbClr val="0000FF"/>
                </a:solidFill>
                <a:cs typeface="Arial" panose="020B0604020202020204" pitchFamily="34" charset="0"/>
              </a:rPr>
              <a:t>endothelial</a:t>
            </a:r>
            <a:r>
              <a:rPr lang="cs-CZ" altLang="cs-CZ" sz="2600" b="1" dirty="0" smtClean="0">
                <a:solidFill>
                  <a:srgbClr val="0000FF"/>
                </a:solidFill>
                <a:cs typeface="Arial" panose="020B0604020202020204" pitchFamily="34" charset="0"/>
              </a:rPr>
              <a:t> </a:t>
            </a:r>
            <a:r>
              <a:rPr lang="cs-CZ" altLang="cs-CZ" sz="2600" b="1" dirty="0" err="1" smtClean="0">
                <a:solidFill>
                  <a:srgbClr val="0000FF"/>
                </a:solidFill>
                <a:cs typeface="Arial" panose="020B0604020202020204" pitchFamily="34" charset="0"/>
              </a:rPr>
              <a:t>cells</a:t>
            </a:r>
            <a:r>
              <a:rPr lang="cs-CZ" altLang="cs-CZ" sz="2600" dirty="0" smtClean="0">
                <a:solidFill>
                  <a:srgbClr val="0000FF"/>
                </a:solidFill>
                <a:cs typeface="Arial" panose="020B0604020202020204" pitchFamily="34" charset="0"/>
              </a:rPr>
              <a:t> </a:t>
            </a:r>
            <a:r>
              <a:rPr lang="cs-CZ" altLang="cs-CZ" sz="2600" dirty="0" err="1" smtClean="0">
                <a:cs typeface="Arial" panose="020B0604020202020204" pitchFamily="34" charset="0"/>
              </a:rPr>
              <a:t>producing</a:t>
            </a:r>
            <a:r>
              <a:rPr lang="cs-CZ" altLang="cs-CZ" sz="2600" dirty="0" smtClean="0">
                <a:cs typeface="Arial" panose="020B0604020202020204" pitchFamily="34" charset="0"/>
              </a:rPr>
              <a:t> </a:t>
            </a:r>
            <a:r>
              <a:rPr lang="cs-CZ" altLang="cs-CZ" sz="2600" dirty="0" err="1" smtClean="0">
                <a:cs typeface="Arial" panose="020B0604020202020204" pitchFamily="34" charset="0"/>
              </a:rPr>
              <a:t>cytokines</a:t>
            </a:r>
            <a:endParaRPr lang="cs-CZ" altLang="cs-CZ" sz="2600" dirty="0" smtClean="0">
              <a:cs typeface="Arial" panose="020B0604020202020204" pitchFamily="34" charset="0"/>
            </a:endParaRPr>
          </a:p>
          <a:p>
            <a:pPr eaLnBrk="1" hangingPunct="1">
              <a:lnSpc>
                <a:spcPct val="90000"/>
              </a:lnSpc>
            </a:pPr>
            <a:endParaRPr lang="cs-CZ" altLang="cs-CZ" sz="1200" dirty="0">
              <a:cs typeface="Times New Roman" panose="02020603050405020304" pitchFamily="18" charset="0"/>
            </a:endParaRPr>
          </a:p>
          <a:p>
            <a:pPr eaLnBrk="1" hangingPunct="1">
              <a:lnSpc>
                <a:spcPct val="90000"/>
              </a:lnSpc>
            </a:pPr>
            <a:r>
              <a:rPr lang="cs-CZ" altLang="cs-CZ" sz="2600" dirty="0" err="1" smtClean="0">
                <a:cs typeface="Arial" panose="020B0604020202020204" pitchFamily="34" charset="0"/>
              </a:rPr>
              <a:t>Outer</a:t>
            </a:r>
            <a:r>
              <a:rPr lang="cs-CZ" altLang="cs-CZ" sz="2600" dirty="0" smtClean="0">
                <a:cs typeface="Arial" panose="020B0604020202020204" pitchFamily="34" charset="0"/>
              </a:rPr>
              <a:t> </a:t>
            </a:r>
            <a:r>
              <a:rPr lang="cs-CZ" altLang="cs-CZ" sz="2600" dirty="0" err="1" smtClean="0">
                <a:cs typeface="Arial" panose="020B0604020202020204" pitchFamily="34" charset="0"/>
              </a:rPr>
              <a:t>wall</a:t>
            </a:r>
            <a:r>
              <a:rPr lang="cs-CZ" altLang="cs-CZ" sz="2600" dirty="0" smtClean="0">
                <a:cs typeface="Arial" panose="020B0604020202020204" pitchFamily="34" charset="0"/>
              </a:rPr>
              <a:t> </a:t>
            </a:r>
            <a:r>
              <a:rPr lang="cs-CZ" altLang="cs-CZ" sz="2600" dirty="0" err="1" smtClean="0">
                <a:cs typeface="Arial" panose="020B0604020202020204" pitchFamily="34" charset="0"/>
              </a:rPr>
              <a:t>of</a:t>
            </a:r>
            <a:r>
              <a:rPr lang="cs-CZ" altLang="cs-CZ" sz="2600" dirty="0" smtClean="0">
                <a:cs typeface="Arial" panose="020B0604020202020204" pitchFamily="34" charset="0"/>
              </a:rPr>
              <a:t> sinuse </a:t>
            </a:r>
            <a:r>
              <a:rPr lang="cs-CZ" altLang="cs-CZ" sz="2600" dirty="0" err="1" smtClean="0">
                <a:cs typeface="Arial" panose="020B0604020202020204" pitchFamily="34" charset="0"/>
              </a:rPr>
              <a:t>bordered</a:t>
            </a:r>
            <a:r>
              <a:rPr lang="cs-CZ" altLang="cs-CZ" sz="2600" dirty="0" smtClean="0">
                <a:cs typeface="Arial" panose="020B0604020202020204" pitchFamily="34" charset="0"/>
              </a:rPr>
              <a:t> by </a:t>
            </a:r>
            <a:r>
              <a:rPr lang="cs-CZ" altLang="cs-CZ" sz="2600" b="1" dirty="0" err="1" smtClean="0">
                <a:solidFill>
                  <a:srgbClr val="0000FF"/>
                </a:solidFill>
                <a:cs typeface="Arial" panose="020B0604020202020204" pitchFamily="34" charset="0"/>
              </a:rPr>
              <a:t>reticular</a:t>
            </a:r>
            <a:r>
              <a:rPr lang="cs-CZ" altLang="cs-CZ" sz="2600" b="1" dirty="0" smtClean="0">
                <a:solidFill>
                  <a:srgbClr val="0000FF"/>
                </a:solidFill>
                <a:cs typeface="Arial" panose="020B0604020202020204" pitchFamily="34" charset="0"/>
              </a:rPr>
              <a:t> </a:t>
            </a:r>
            <a:r>
              <a:rPr lang="cs-CZ" altLang="cs-CZ" sz="2600" b="1" dirty="0" err="1" smtClean="0">
                <a:solidFill>
                  <a:srgbClr val="0000FF"/>
                </a:solidFill>
                <a:cs typeface="Arial" panose="020B0604020202020204" pitchFamily="34" charset="0"/>
              </a:rPr>
              <a:t>cells</a:t>
            </a:r>
            <a:endParaRPr lang="cs-CZ" altLang="cs-CZ" sz="2600" b="1"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95837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nri1780-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650" y="457200"/>
            <a:ext cx="83883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8081010" y="5656217"/>
            <a:ext cx="2586989" cy="515983"/>
          </a:xfrm>
          <a:prstGeom prst="rect">
            <a:avLst/>
          </a:prstGeom>
          <a:solidFill>
            <a:schemeClr val="accent3"/>
          </a:solidFill>
        </p:spPr>
        <p:txBody>
          <a:bodyPr wrap="square" rtlCol="0">
            <a:spAutoFit/>
          </a:bodyPr>
          <a:lstStyle/>
          <a:p>
            <a:endParaRPr lang="cs-CZ" dirty="0"/>
          </a:p>
        </p:txBody>
      </p:sp>
    </p:spTree>
    <p:extLst>
      <p:ext uri="{BB962C8B-B14F-4D97-AF65-F5344CB8AC3E}">
        <p14:creationId xmlns:p14="http://schemas.microsoft.com/office/powerpoint/2010/main" val="180070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989105" y="2245567"/>
            <a:ext cx="8280400" cy="1828800"/>
          </a:xfrm>
        </p:spPr>
        <p:txBody>
          <a:bodyPr/>
          <a:lstStyle/>
          <a:p>
            <a:pPr algn="l" eaLnBrk="1" hangingPunct="1"/>
            <a:r>
              <a:rPr lang="cs-CZ" altLang="cs-CZ" sz="2400" b="1" dirty="0"/>
              <a:t/>
            </a:r>
            <a:br>
              <a:rPr lang="cs-CZ" altLang="cs-CZ" sz="2400" b="1" dirty="0"/>
            </a:br>
            <a:r>
              <a:rPr lang="cs-CZ" altLang="cs-CZ" sz="2400" b="1" dirty="0" smtClean="0"/>
              <a:t/>
            </a:r>
            <a:br>
              <a:rPr lang="cs-CZ" altLang="cs-CZ" sz="2400" b="1" dirty="0" smtClean="0"/>
            </a:br>
            <a:r>
              <a:rPr lang="cs-CZ" altLang="cs-CZ" sz="3200" b="1" dirty="0" err="1" smtClean="0">
                <a:solidFill>
                  <a:srgbClr val="CC0099"/>
                </a:solidFill>
              </a:rPr>
              <a:t>Immune</a:t>
            </a:r>
            <a:r>
              <a:rPr lang="cs-CZ" altLang="cs-CZ" sz="3200" b="1" dirty="0" smtClean="0">
                <a:solidFill>
                  <a:srgbClr val="CC0099"/>
                </a:solidFill>
              </a:rPr>
              <a:t> </a:t>
            </a:r>
            <a:r>
              <a:rPr lang="cs-CZ" altLang="cs-CZ" sz="3200" b="1" dirty="0" err="1" smtClean="0">
                <a:solidFill>
                  <a:srgbClr val="CC0099"/>
                </a:solidFill>
              </a:rPr>
              <a:t>cells</a:t>
            </a:r>
            <a:r>
              <a:rPr lang="cs-CZ" altLang="cs-CZ" sz="3200" b="1" dirty="0" smtClean="0">
                <a:solidFill>
                  <a:srgbClr val="CC0099"/>
                </a:solidFill>
              </a:rPr>
              <a:t> (</a:t>
            </a:r>
            <a:r>
              <a:rPr lang="cs-CZ" altLang="cs-CZ" sz="3200" b="1" dirty="0" err="1" smtClean="0">
                <a:solidFill>
                  <a:srgbClr val="CC0099"/>
                </a:solidFill>
              </a:rPr>
              <a:t>immunocytes</a:t>
            </a:r>
            <a:r>
              <a:rPr lang="cs-CZ" altLang="cs-CZ" sz="3200" b="1" dirty="0" smtClean="0">
                <a:solidFill>
                  <a:srgbClr val="CC0099"/>
                </a:solidFill>
              </a:rPr>
              <a:t>)</a:t>
            </a:r>
            <a:r>
              <a:rPr lang="cs-CZ" altLang="cs-CZ" sz="3200" b="1" dirty="0">
                <a:solidFill>
                  <a:srgbClr val="0000FF"/>
                </a:solidFill>
              </a:rPr>
              <a:t/>
            </a:r>
            <a:br>
              <a:rPr lang="cs-CZ" altLang="cs-CZ" sz="3200" b="1" dirty="0">
                <a:solidFill>
                  <a:srgbClr val="0000FF"/>
                </a:solidFill>
              </a:rPr>
            </a:br>
            <a:r>
              <a:rPr lang="cs-CZ" altLang="cs-CZ" sz="3200" b="1" dirty="0">
                <a:solidFill>
                  <a:srgbClr val="0000FF"/>
                </a:solidFill>
              </a:rPr>
              <a:t/>
            </a:r>
            <a:br>
              <a:rPr lang="cs-CZ" altLang="cs-CZ" sz="3200" b="1" dirty="0">
                <a:solidFill>
                  <a:srgbClr val="0000FF"/>
                </a:solidFill>
              </a:rPr>
            </a:br>
            <a:r>
              <a:rPr lang="cs-CZ" altLang="cs-CZ" sz="3200" b="1" dirty="0" smtClean="0">
                <a:solidFill>
                  <a:srgbClr val="0000FF"/>
                </a:solidFill>
              </a:rPr>
              <a:t/>
            </a:r>
            <a:br>
              <a:rPr lang="cs-CZ" altLang="cs-CZ" sz="3200" b="1" dirty="0" smtClean="0">
                <a:solidFill>
                  <a:srgbClr val="0000FF"/>
                </a:solidFill>
              </a:rPr>
            </a:br>
            <a:r>
              <a:rPr lang="cs-CZ" altLang="cs-CZ" sz="2400" dirty="0" err="1" smtClean="0">
                <a:solidFill>
                  <a:schemeClr val="tx1"/>
                </a:solidFill>
              </a:rPr>
              <a:t>Haematopoiesis</a:t>
            </a:r>
            <a:r>
              <a:rPr lang="cs-CZ" altLang="cs-CZ" sz="2400" dirty="0" smtClean="0">
                <a:solidFill>
                  <a:schemeClr val="tx1"/>
                </a:solidFill>
              </a:rPr>
              <a:t> </a:t>
            </a:r>
            <a:r>
              <a:rPr lang="cs-CZ" altLang="cs-CZ" sz="2400" dirty="0" err="1" smtClean="0">
                <a:solidFill>
                  <a:schemeClr val="tx1"/>
                </a:solidFill>
              </a:rPr>
              <a:t>starts</a:t>
            </a:r>
            <a:r>
              <a:rPr lang="cs-CZ" altLang="cs-CZ" sz="2400" dirty="0" smtClean="0">
                <a:solidFill>
                  <a:schemeClr val="tx1"/>
                </a:solidFill>
              </a:rPr>
              <a:t> in </a:t>
            </a:r>
            <a:r>
              <a:rPr lang="cs-CZ" altLang="cs-CZ" sz="2400" b="1" dirty="0" err="1" smtClean="0">
                <a:solidFill>
                  <a:srgbClr val="0000FF"/>
                </a:solidFill>
              </a:rPr>
              <a:t>yolk</a:t>
            </a:r>
            <a:r>
              <a:rPr lang="cs-CZ" altLang="cs-CZ" sz="2400" b="1" dirty="0" smtClean="0">
                <a:solidFill>
                  <a:srgbClr val="0000FF"/>
                </a:solidFill>
              </a:rPr>
              <a:t> </a:t>
            </a:r>
            <a:r>
              <a:rPr lang="cs-CZ" altLang="cs-CZ" sz="2400" b="1" dirty="0" err="1" smtClean="0">
                <a:solidFill>
                  <a:srgbClr val="0000FF"/>
                </a:solidFill>
              </a:rPr>
              <a:t>sac</a:t>
            </a:r>
            <a:r>
              <a:rPr lang="cs-CZ" altLang="cs-CZ" sz="2400" dirty="0" smtClean="0">
                <a:solidFill>
                  <a:schemeClr val="tx1"/>
                </a:solidFill>
              </a:rPr>
              <a:t>, </a:t>
            </a:r>
            <a:r>
              <a:rPr lang="cs-CZ" altLang="cs-CZ" sz="2400" dirty="0" err="1" smtClean="0">
                <a:solidFill>
                  <a:schemeClr val="tx1"/>
                </a:solidFill>
              </a:rPr>
              <a:t>then</a:t>
            </a:r>
            <a:r>
              <a:rPr lang="cs-CZ" altLang="cs-CZ" sz="2400" dirty="0" smtClean="0">
                <a:solidFill>
                  <a:schemeClr val="tx1"/>
                </a:solidFill>
              </a:rPr>
              <a:t> </a:t>
            </a:r>
            <a:r>
              <a:rPr lang="cs-CZ" altLang="cs-CZ" sz="2400" dirty="0" err="1" smtClean="0">
                <a:solidFill>
                  <a:schemeClr val="tx1"/>
                </a:solidFill>
              </a:rPr>
              <a:t>it</a:t>
            </a:r>
            <a:r>
              <a:rPr lang="cs-CZ" altLang="cs-CZ" sz="2400" dirty="0" smtClean="0">
                <a:solidFill>
                  <a:schemeClr val="tx1"/>
                </a:solidFill>
              </a:rPr>
              <a:t> </a:t>
            </a:r>
            <a:r>
              <a:rPr lang="cs-CZ" altLang="cs-CZ" sz="2400" dirty="0" err="1" smtClean="0">
                <a:solidFill>
                  <a:schemeClr val="tx1"/>
                </a:solidFill>
              </a:rPr>
              <a:t>moves</a:t>
            </a:r>
            <a:r>
              <a:rPr lang="cs-CZ" altLang="cs-CZ" sz="2400" dirty="0" smtClean="0">
                <a:solidFill>
                  <a:schemeClr val="tx1"/>
                </a:solidFill>
              </a:rPr>
              <a:t> to </a:t>
            </a:r>
            <a:r>
              <a:rPr lang="cs-CZ" altLang="cs-CZ" sz="2400" b="1" dirty="0" err="1" smtClean="0">
                <a:solidFill>
                  <a:srgbClr val="0000FF"/>
                </a:solidFill>
              </a:rPr>
              <a:t>fetal</a:t>
            </a:r>
            <a:r>
              <a:rPr lang="cs-CZ" altLang="cs-CZ" sz="2400" b="1" dirty="0" smtClean="0">
                <a:solidFill>
                  <a:srgbClr val="0000FF"/>
                </a:solidFill>
              </a:rPr>
              <a:t> liver </a:t>
            </a:r>
            <a:r>
              <a:rPr lang="cs-CZ" altLang="cs-CZ" sz="2400" dirty="0" smtClean="0">
                <a:solidFill>
                  <a:schemeClr val="tx1"/>
                </a:solidFill>
              </a:rPr>
              <a:t>and</a:t>
            </a:r>
            <a:r>
              <a:rPr lang="cs-CZ" altLang="cs-CZ" sz="2400" b="1" dirty="0" smtClean="0">
                <a:solidFill>
                  <a:srgbClr val="0000FF"/>
                </a:solidFill>
              </a:rPr>
              <a:t> spleen</a:t>
            </a:r>
            <a:r>
              <a:rPr lang="cs-CZ" altLang="cs-CZ" sz="2400" dirty="0" smtClean="0">
                <a:solidFill>
                  <a:schemeClr val="tx1"/>
                </a:solidFill>
              </a:rPr>
              <a:t> (3th to 7th </a:t>
            </a:r>
            <a:r>
              <a:rPr lang="cs-CZ" altLang="cs-CZ" sz="2400" dirty="0" err="1" smtClean="0">
                <a:solidFill>
                  <a:schemeClr val="tx1"/>
                </a:solidFill>
              </a:rPr>
              <a:t>month</a:t>
            </a:r>
            <a:r>
              <a:rPr lang="cs-CZ" altLang="cs-CZ" sz="2400" dirty="0" smtClean="0">
                <a:solidFill>
                  <a:schemeClr val="tx1"/>
                </a:solidFill>
              </a:rPr>
              <a:t> </a:t>
            </a:r>
            <a:r>
              <a:rPr lang="cs-CZ" altLang="cs-CZ" sz="2400" dirty="0" err="1" smtClean="0">
                <a:solidFill>
                  <a:schemeClr val="tx1"/>
                </a:solidFill>
              </a:rPr>
              <a:t>of</a:t>
            </a:r>
            <a:r>
              <a:rPr lang="cs-CZ" altLang="cs-CZ" sz="2400" dirty="0" smtClean="0">
                <a:solidFill>
                  <a:schemeClr val="tx1"/>
                </a:solidFill>
              </a:rPr>
              <a:t> </a:t>
            </a:r>
            <a:r>
              <a:rPr lang="cs-CZ" altLang="cs-CZ" sz="2400" dirty="0" err="1" smtClean="0">
                <a:solidFill>
                  <a:schemeClr val="tx1"/>
                </a:solidFill>
              </a:rPr>
              <a:t>gestation</a:t>
            </a:r>
            <a:r>
              <a:rPr lang="cs-CZ" altLang="cs-CZ" sz="2400" dirty="0" smtClean="0">
                <a:solidFill>
                  <a:schemeClr val="tx1"/>
                </a:solidFill>
              </a:rPr>
              <a:t>)</a:t>
            </a:r>
            <a:r>
              <a:rPr lang="cs-CZ" altLang="cs-CZ" sz="2400" b="1" dirty="0" smtClean="0">
                <a:solidFill>
                  <a:schemeClr val="tx1"/>
                </a:solidFill>
              </a:rPr>
              <a:t> </a:t>
            </a:r>
            <a:br>
              <a:rPr lang="cs-CZ" altLang="cs-CZ" sz="2400" b="1" dirty="0" smtClean="0">
                <a:solidFill>
                  <a:schemeClr val="tx1"/>
                </a:solidFill>
              </a:rPr>
            </a:br>
            <a:r>
              <a:rPr lang="cs-CZ" altLang="cs-CZ" sz="2400" b="1" dirty="0">
                <a:solidFill>
                  <a:schemeClr val="tx1"/>
                </a:solidFill>
              </a:rPr>
              <a:t/>
            </a:r>
            <a:br>
              <a:rPr lang="cs-CZ" altLang="cs-CZ" sz="2400" b="1" dirty="0">
                <a:solidFill>
                  <a:schemeClr val="tx1"/>
                </a:solidFill>
              </a:rPr>
            </a:br>
            <a:r>
              <a:rPr lang="cs-CZ" altLang="cs-CZ" sz="2400" dirty="0" err="1">
                <a:solidFill>
                  <a:schemeClr val="tx1"/>
                </a:solidFill>
              </a:rPr>
              <a:t>T</a:t>
            </a:r>
            <a:r>
              <a:rPr lang="cs-CZ" altLang="cs-CZ" sz="2400" dirty="0" err="1" smtClean="0">
                <a:solidFill>
                  <a:schemeClr val="tx1"/>
                </a:solidFill>
              </a:rPr>
              <a:t>he</a:t>
            </a:r>
            <a:r>
              <a:rPr lang="cs-CZ" altLang="cs-CZ" sz="2400" dirty="0" smtClean="0">
                <a:solidFill>
                  <a:schemeClr val="tx1"/>
                </a:solidFill>
              </a:rPr>
              <a:t> </a:t>
            </a:r>
            <a:r>
              <a:rPr lang="cs-CZ" altLang="cs-CZ" sz="2400" dirty="0" err="1" smtClean="0">
                <a:solidFill>
                  <a:schemeClr val="tx1"/>
                </a:solidFill>
              </a:rPr>
              <a:t>main</a:t>
            </a:r>
            <a:r>
              <a:rPr lang="cs-CZ" altLang="cs-CZ" sz="2400" dirty="0" smtClean="0">
                <a:solidFill>
                  <a:schemeClr val="tx1"/>
                </a:solidFill>
              </a:rPr>
              <a:t> </a:t>
            </a:r>
            <a:r>
              <a:rPr lang="cs-CZ" altLang="cs-CZ" sz="2400" dirty="0" err="1" smtClean="0">
                <a:solidFill>
                  <a:schemeClr val="tx1"/>
                </a:solidFill>
              </a:rPr>
              <a:t>site</a:t>
            </a:r>
            <a:r>
              <a:rPr lang="cs-CZ" altLang="cs-CZ" sz="2400" dirty="0" smtClean="0">
                <a:solidFill>
                  <a:schemeClr val="tx1"/>
                </a:solidFill>
              </a:rPr>
              <a:t> </a:t>
            </a:r>
            <a:r>
              <a:rPr lang="cs-CZ" altLang="cs-CZ" sz="2400" dirty="0" err="1" smtClean="0">
                <a:solidFill>
                  <a:schemeClr val="tx1"/>
                </a:solidFill>
              </a:rPr>
              <a:t>of</a:t>
            </a:r>
            <a:r>
              <a:rPr lang="cs-CZ" altLang="cs-CZ" sz="2400" dirty="0" smtClean="0">
                <a:solidFill>
                  <a:schemeClr val="tx1"/>
                </a:solidFill>
              </a:rPr>
              <a:t> </a:t>
            </a:r>
            <a:r>
              <a:rPr lang="cs-CZ" altLang="cs-CZ" sz="2400" dirty="0" err="1" smtClean="0">
                <a:solidFill>
                  <a:schemeClr val="tx1"/>
                </a:solidFill>
              </a:rPr>
              <a:t>postnatal</a:t>
            </a:r>
            <a:r>
              <a:rPr lang="cs-CZ" altLang="cs-CZ" sz="2400" dirty="0" smtClean="0">
                <a:solidFill>
                  <a:schemeClr val="tx1"/>
                </a:solidFill>
              </a:rPr>
              <a:t> </a:t>
            </a:r>
            <a:r>
              <a:rPr lang="cs-CZ" altLang="cs-CZ" sz="2400" dirty="0" err="1" smtClean="0">
                <a:solidFill>
                  <a:schemeClr val="tx1"/>
                </a:solidFill>
              </a:rPr>
              <a:t>haematopoiesis</a:t>
            </a:r>
            <a:r>
              <a:rPr lang="cs-CZ" altLang="cs-CZ" sz="2400" dirty="0" smtClean="0">
                <a:solidFill>
                  <a:schemeClr val="tx1"/>
                </a:solidFill>
              </a:rPr>
              <a:t> </a:t>
            </a:r>
            <a:r>
              <a:rPr lang="cs-CZ" altLang="cs-CZ" sz="2400" dirty="0" err="1" smtClean="0">
                <a:solidFill>
                  <a:schemeClr val="tx1"/>
                </a:solidFill>
              </a:rPr>
              <a:t>is</a:t>
            </a:r>
            <a:r>
              <a:rPr lang="cs-CZ" altLang="cs-CZ" sz="2400" dirty="0" smtClean="0">
                <a:solidFill>
                  <a:schemeClr val="tx1"/>
                </a:solidFill>
              </a:rPr>
              <a:t> </a:t>
            </a:r>
            <a:r>
              <a:rPr lang="cs-CZ" altLang="cs-CZ" sz="2400" b="1" dirty="0" smtClean="0">
                <a:solidFill>
                  <a:srgbClr val="0000FF"/>
                </a:solidFill>
              </a:rPr>
              <a:t>bone </a:t>
            </a:r>
            <a:r>
              <a:rPr lang="cs-CZ" altLang="cs-CZ" sz="2400" b="1" dirty="0" err="1" smtClean="0">
                <a:solidFill>
                  <a:srgbClr val="0000FF"/>
                </a:solidFill>
              </a:rPr>
              <a:t>marrow</a:t>
            </a:r>
            <a:r>
              <a:rPr lang="cs-CZ" altLang="cs-CZ" sz="2400" dirty="0" smtClean="0">
                <a:solidFill>
                  <a:schemeClr val="tx1"/>
                </a:solidFill>
              </a:rPr>
              <a:t/>
            </a:r>
            <a:br>
              <a:rPr lang="cs-CZ" altLang="cs-CZ" sz="2400" dirty="0" smtClean="0">
                <a:solidFill>
                  <a:schemeClr val="tx1"/>
                </a:solidFill>
              </a:rPr>
            </a:br>
            <a:r>
              <a:rPr lang="cs-CZ" altLang="cs-CZ" sz="2400" dirty="0">
                <a:solidFill>
                  <a:schemeClr val="tx1"/>
                </a:solidFill>
              </a:rPr>
              <a:t/>
            </a:r>
            <a:br>
              <a:rPr lang="cs-CZ" altLang="cs-CZ" sz="2400" dirty="0">
                <a:solidFill>
                  <a:schemeClr val="tx1"/>
                </a:solidFill>
              </a:rPr>
            </a:br>
            <a:r>
              <a:rPr lang="cs-CZ" altLang="cs-CZ" sz="2400" dirty="0" err="1" smtClean="0">
                <a:solidFill>
                  <a:schemeClr val="tx1"/>
                </a:solidFill>
              </a:rPr>
              <a:t>All</a:t>
            </a:r>
            <a:r>
              <a:rPr lang="cs-CZ" altLang="cs-CZ" sz="2400" dirty="0" smtClean="0">
                <a:solidFill>
                  <a:schemeClr val="tx1"/>
                </a:solidFill>
              </a:rPr>
              <a:t> </a:t>
            </a:r>
            <a:r>
              <a:rPr lang="cs-CZ" altLang="cs-CZ" sz="2400" dirty="0" err="1" smtClean="0">
                <a:solidFill>
                  <a:schemeClr val="tx1"/>
                </a:solidFill>
              </a:rPr>
              <a:t>blood</a:t>
            </a:r>
            <a:r>
              <a:rPr lang="cs-CZ" altLang="cs-CZ" sz="2400" dirty="0" smtClean="0">
                <a:solidFill>
                  <a:schemeClr val="tx1"/>
                </a:solidFill>
              </a:rPr>
              <a:t> </a:t>
            </a:r>
            <a:r>
              <a:rPr lang="cs-CZ" altLang="cs-CZ" sz="2400" dirty="0" err="1" smtClean="0">
                <a:solidFill>
                  <a:schemeClr val="tx1"/>
                </a:solidFill>
              </a:rPr>
              <a:t>cells</a:t>
            </a:r>
            <a:r>
              <a:rPr lang="cs-CZ" altLang="cs-CZ" sz="2400" dirty="0" smtClean="0">
                <a:solidFill>
                  <a:schemeClr val="tx1"/>
                </a:solidFill>
              </a:rPr>
              <a:t> </a:t>
            </a:r>
            <a:r>
              <a:rPr lang="cs-CZ" altLang="cs-CZ" sz="2400" dirty="0" err="1" smtClean="0">
                <a:solidFill>
                  <a:schemeClr val="tx1"/>
                </a:solidFill>
              </a:rPr>
              <a:t>differentiate</a:t>
            </a:r>
            <a:r>
              <a:rPr lang="cs-CZ" altLang="cs-CZ" sz="2400" dirty="0" smtClean="0">
                <a:solidFill>
                  <a:schemeClr val="tx1"/>
                </a:solidFill>
              </a:rPr>
              <a:t> </a:t>
            </a:r>
            <a:r>
              <a:rPr lang="cs-CZ" altLang="cs-CZ" sz="2400" dirty="0" err="1" smtClean="0">
                <a:solidFill>
                  <a:schemeClr val="tx1"/>
                </a:solidFill>
              </a:rPr>
              <a:t>from</a:t>
            </a:r>
            <a:r>
              <a:rPr lang="cs-CZ" altLang="cs-CZ" sz="2400" dirty="0" smtClean="0">
                <a:solidFill>
                  <a:schemeClr val="tx1"/>
                </a:solidFill>
              </a:rPr>
              <a:t> </a:t>
            </a:r>
            <a:r>
              <a:rPr lang="cs-CZ" altLang="cs-CZ" sz="2400" b="1" dirty="0" err="1" smtClean="0">
                <a:solidFill>
                  <a:srgbClr val="0000FF"/>
                </a:solidFill>
              </a:rPr>
              <a:t>hematopoietic</a:t>
            </a:r>
            <a:r>
              <a:rPr lang="cs-CZ" altLang="cs-CZ" sz="2400" b="1" dirty="0" smtClean="0">
                <a:solidFill>
                  <a:srgbClr val="0000FF"/>
                </a:solidFill>
              </a:rPr>
              <a:t> stem cell (HSC)(CD34+).</a:t>
            </a:r>
            <a:r>
              <a:rPr lang="cs-CZ" altLang="cs-CZ" sz="2400" b="1" dirty="0">
                <a:solidFill>
                  <a:srgbClr val="0000FF"/>
                </a:solidFill>
              </a:rPr>
              <a:t/>
            </a:r>
            <a:br>
              <a:rPr lang="cs-CZ" altLang="cs-CZ" sz="2400" b="1" dirty="0">
                <a:solidFill>
                  <a:srgbClr val="0000FF"/>
                </a:solidFill>
              </a:rPr>
            </a:br>
            <a:r>
              <a:rPr lang="cs-CZ" altLang="cs-CZ" sz="2400" b="1" dirty="0">
                <a:solidFill>
                  <a:srgbClr val="0000FF"/>
                </a:solidFill>
              </a:rPr>
              <a:t/>
            </a:r>
            <a:br>
              <a:rPr lang="cs-CZ" altLang="cs-CZ" sz="2400" b="1" dirty="0">
                <a:solidFill>
                  <a:srgbClr val="0000FF"/>
                </a:solidFill>
              </a:rPr>
            </a:br>
            <a:r>
              <a:rPr lang="cs-CZ" altLang="cs-CZ" sz="2400" dirty="0" smtClean="0">
                <a:solidFill>
                  <a:schemeClr val="tx1"/>
                </a:solidFill>
              </a:rPr>
              <a:t>HSC </a:t>
            </a:r>
            <a:r>
              <a:rPr lang="cs-CZ" altLang="cs-CZ" sz="2400" dirty="0" err="1" smtClean="0">
                <a:solidFill>
                  <a:schemeClr val="tx1"/>
                </a:solidFill>
              </a:rPr>
              <a:t>proliferates</a:t>
            </a:r>
            <a:r>
              <a:rPr lang="cs-CZ" altLang="cs-CZ" sz="2400" dirty="0" smtClean="0">
                <a:solidFill>
                  <a:schemeClr val="tx1"/>
                </a:solidFill>
              </a:rPr>
              <a:t> and </a:t>
            </a:r>
            <a:r>
              <a:rPr lang="cs-CZ" altLang="cs-CZ" sz="2400" dirty="0" err="1" smtClean="0">
                <a:solidFill>
                  <a:schemeClr val="tx1"/>
                </a:solidFill>
              </a:rPr>
              <a:t>maintains</a:t>
            </a:r>
            <a:r>
              <a:rPr lang="cs-CZ" altLang="cs-CZ" sz="2400" dirty="0" smtClean="0">
                <a:solidFill>
                  <a:schemeClr val="tx1"/>
                </a:solidFill>
              </a:rPr>
              <a:t> </a:t>
            </a:r>
            <a:r>
              <a:rPr lang="cs-CZ" altLang="cs-CZ" sz="2400" dirty="0" err="1" smtClean="0">
                <a:solidFill>
                  <a:schemeClr val="tx1"/>
                </a:solidFill>
              </a:rPr>
              <a:t>throughout</a:t>
            </a:r>
            <a:r>
              <a:rPr lang="cs-CZ" altLang="cs-CZ" sz="2400" dirty="0" smtClean="0">
                <a:solidFill>
                  <a:schemeClr val="tx1"/>
                </a:solidFill>
              </a:rPr>
              <a:t> </a:t>
            </a:r>
            <a:r>
              <a:rPr lang="cs-CZ" altLang="cs-CZ" sz="2400" dirty="0" err="1" smtClean="0">
                <a:solidFill>
                  <a:schemeClr val="tx1"/>
                </a:solidFill>
              </a:rPr>
              <a:t>whole</a:t>
            </a:r>
            <a:r>
              <a:rPr lang="cs-CZ" altLang="cs-CZ" sz="2400" dirty="0" smtClean="0">
                <a:solidFill>
                  <a:schemeClr val="tx1"/>
                </a:solidFill>
              </a:rPr>
              <a:t> </a:t>
            </a:r>
            <a:r>
              <a:rPr lang="cs-CZ" altLang="cs-CZ" sz="2400" dirty="0" err="1" smtClean="0">
                <a:solidFill>
                  <a:schemeClr val="tx1"/>
                </a:solidFill>
              </a:rPr>
              <a:t>life</a:t>
            </a:r>
            <a:r>
              <a:rPr lang="cs-CZ" altLang="cs-CZ" sz="2400" dirty="0" smtClean="0">
                <a:solidFill>
                  <a:schemeClr val="tx1"/>
                </a:solidFill>
              </a:rPr>
              <a:t> </a:t>
            </a:r>
            <a:r>
              <a:rPr lang="cs-CZ" altLang="cs-CZ" sz="2400" dirty="0">
                <a:solidFill>
                  <a:schemeClr val="tx1"/>
                </a:solidFill>
              </a:rPr>
              <a:t/>
            </a:r>
            <a:br>
              <a:rPr lang="cs-CZ" altLang="cs-CZ" sz="2400" dirty="0">
                <a:solidFill>
                  <a:schemeClr val="tx1"/>
                </a:solidFill>
              </a:rPr>
            </a:br>
            <a:r>
              <a:rPr lang="cs-CZ" altLang="cs-CZ" sz="2400" dirty="0">
                <a:solidFill>
                  <a:schemeClr val="tx1"/>
                </a:solidFill>
              </a:rPr>
              <a:t/>
            </a:r>
            <a:br>
              <a:rPr lang="cs-CZ" altLang="cs-CZ" sz="2400" dirty="0">
                <a:solidFill>
                  <a:schemeClr val="tx1"/>
                </a:solidFill>
              </a:rPr>
            </a:br>
            <a:r>
              <a:rPr lang="cs-CZ" altLang="cs-CZ" sz="2400" dirty="0" err="1" smtClean="0">
                <a:solidFill>
                  <a:schemeClr val="tx1"/>
                </a:solidFill>
              </a:rPr>
              <a:t>Haematopoiesis</a:t>
            </a:r>
            <a:r>
              <a:rPr lang="cs-CZ" altLang="cs-CZ" sz="2400" dirty="0" smtClean="0">
                <a:solidFill>
                  <a:schemeClr val="tx1"/>
                </a:solidFill>
              </a:rPr>
              <a:t> </a:t>
            </a:r>
            <a:r>
              <a:rPr lang="cs-CZ" altLang="cs-CZ" sz="2400" dirty="0" err="1" smtClean="0">
                <a:solidFill>
                  <a:schemeClr val="tx1"/>
                </a:solidFill>
              </a:rPr>
              <a:t>is</a:t>
            </a:r>
            <a:r>
              <a:rPr lang="cs-CZ" altLang="cs-CZ" sz="2400" dirty="0" smtClean="0">
                <a:solidFill>
                  <a:schemeClr val="tx1"/>
                </a:solidFill>
              </a:rPr>
              <a:t> </a:t>
            </a:r>
            <a:r>
              <a:rPr lang="cs-CZ" altLang="cs-CZ" sz="2400" dirty="0" err="1" smtClean="0">
                <a:solidFill>
                  <a:schemeClr val="tx1"/>
                </a:solidFill>
              </a:rPr>
              <a:t>controlled</a:t>
            </a:r>
            <a:r>
              <a:rPr lang="cs-CZ" altLang="cs-CZ" sz="2400" dirty="0" smtClean="0">
                <a:solidFill>
                  <a:schemeClr val="tx1"/>
                </a:solidFill>
              </a:rPr>
              <a:t> by </a:t>
            </a:r>
            <a:r>
              <a:rPr lang="cs-CZ" altLang="cs-CZ" sz="2400" dirty="0" err="1" smtClean="0">
                <a:solidFill>
                  <a:schemeClr val="tx1"/>
                </a:solidFill>
              </a:rPr>
              <a:t>cytokines</a:t>
            </a:r>
            <a:r>
              <a:rPr lang="cs-CZ" altLang="cs-CZ" sz="2400" dirty="0" smtClean="0">
                <a:solidFill>
                  <a:schemeClr val="tx1"/>
                </a:solidFill>
              </a:rPr>
              <a:t> </a:t>
            </a:r>
            <a:r>
              <a:rPr lang="cs-CZ" altLang="cs-CZ" sz="2400" dirty="0" err="1" smtClean="0">
                <a:solidFill>
                  <a:schemeClr val="tx1"/>
                </a:solidFill>
              </a:rPr>
              <a:t>secreted</a:t>
            </a:r>
            <a:r>
              <a:rPr lang="cs-CZ" altLang="cs-CZ" sz="2400" dirty="0" smtClean="0">
                <a:solidFill>
                  <a:schemeClr val="tx1"/>
                </a:solidFill>
              </a:rPr>
              <a:t> by </a:t>
            </a:r>
            <a:r>
              <a:rPr lang="cs-CZ" altLang="cs-CZ" sz="2400" dirty="0" err="1" smtClean="0">
                <a:solidFill>
                  <a:schemeClr val="tx1"/>
                </a:solidFill>
              </a:rPr>
              <a:t>stromal</a:t>
            </a:r>
            <a:r>
              <a:rPr lang="cs-CZ" altLang="cs-CZ" sz="2400" dirty="0" smtClean="0">
                <a:solidFill>
                  <a:schemeClr val="tx1"/>
                </a:solidFill>
              </a:rPr>
              <a:t> </a:t>
            </a:r>
            <a:r>
              <a:rPr lang="cs-CZ" altLang="cs-CZ" sz="2400" dirty="0" err="1" smtClean="0">
                <a:solidFill>
                  <a:schemeClr val="tx1"/>
                </a:solidFill>
              </a:rPr>
              <a:t>cells</a:t>
            </a:r>
            <a:r>
              <a:rPr lang="cs-CZ" altLang="cs-CZ" sz="2400" dirty="0" smtClean="0">
                <a:solidFill>
                  <a:schemeClr val="tx1"/>
                </a:solidFill>
              </a:rPr>
              <a:t>, </a:t>
            </a:r>
            <a:r>
              <a:rPr lang="cs-CZ" altLang="cs-CZ" sz="2400" dirty="0" err="1" smtClean="0">
                <a:solidFill>
                  <a:schemeClr val="tx1"/>
                </a:solidFill>
              </a:rPr>
              <a:t>activovated</a:t>
            </a:r>
            <a:r>
              <a:rPr lang="cs-CZ" altLang="cs-CZ" sz="2400" dirty="0" smtClean="0">
                <a:solidFill>
                  <a:schemeClr val="tx1"/>
                </a:solidFill>
              </a:rPr>
              <a:t> T</a:t>
            </a:r>
            <a:r>
              <a:rPr lang="cs-CZ" altLang="cs-CZ" sz="2400" baseline="-25000" dirty="0" smtClean="0">
                <a:solidFill>
                  <a:schemeClr val="tx1"/>
                </a:solidFill>
              </a:rPr>
              <a:t>H</a:t>
            </a:r>
            <a:r>
              <a:rPr lang="cs-CZ" altLang="cs-CZ" sz="2400" dirty="0">
                <a:solidFill>
                  <a:schemeClr val="tx1"/>
                </a:solidFill>
              </a:rPr>
              <a:t> </a:t>
            </a:r>
            <a:r>
              <a:rPr lang="cs-CZ" altLang="cs-CZ" sz="2400" dirty="0" err="1" smtClean="0">
                <a:solidFill>
                  <a:schemeClr val="tx1"/>
                </a:solidFill>
              </a:rPr>
              <a:t>cells</a:t>
            </a:r>
            <a:r>
              <a:rPr lang="cs-CZ" altLang="cs-CZ" sz="2400" dirty="0" smtClean="0">
                <a:solidFill>
                  <a:schemeClr val="tx1"/>
                </a:solidFill>
              </a:rPr>
              <a:t> and </a:t>
            </a:r>
            <a:r>
              <a:rPr lang="cs-CZ" altLang="cs-CZ" sz="2400" dirty="0" err="1" smtClean="0">
                <a:solidFill>
                  <a:schemeClr val="tx1"/>
                </a:solidFill>
              </a:rPr>
              <a:t>macrophages</a:t>
            </a:r>
            <a:r>
              <a:rPr lang="cs-CZ" altLang="cs-CZ" sz="2400" dirty="0" smtClean="0"/>
              <a:t> </a:t>
            </a:r>
            <a:endParaRPr lang="cs-CZ" altLang="cs-CZ" sz="2400" dirty="0"/>
          </a:p>
        </p:txBody>
      </p:sp>
    </p:spTree>
    <p:extLst>
      <p:ext uri="{BB962C8B-B14F-4D97-AF65-F5344CB8AC3E}">
        <p14:creationId xmlns:p14="http://schemas.microsoft.com/office/powerpoint/2010/main" val="233959285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cs-CZ" altLang="cs-CZ" sz="3600" b="1" dirty="0" err="1" smtClean="0">
                <a:solidFill>
                  <a:srgbClr val="CC0099"/>
                </a:solidFill>
              </a:rPr>
              <a:t>Haematopoiesis</a:t>
            </a:r>
            <a:r>
              <a:rPr lang="cs-CZ" altLang="cs-CZ" sz="3600" b="1" dirty="0" smtClean="0">
                <a:solidFill>
                  <a:srgbClr val="CC0099"/>
                </a:solidFill>
              </a:rPr>
              <a:t> in bone </a:t>
            </a:r>
            <a:r>
              <a:rPr lang="cs-CZ" altLang="cs-CZ" sz="3600" b="1" dirty="0" err="1" smtClean="0">
                <a:solidFill>
                  <a:srgbClr val="CC0099"/>
                </a:solidFill>
              </a:rPr>
              <a:t>marrow</a:t>
            </a:r>
            <a:endParaRPr lang="cs-CZ" altLang="cs-CZ" sz="3600" b="1" dirty="0">
              <a:solidFill>
                <a:srgbClr val="CC0099"/>
              </a:solidFill>
            </a:endParaRPr>
          </a:p>
        </p:txBody>
      </p:sp>
      <p:sp>
        <p:nvSpPr>
          <p:cNvPr id="58371" name="Rectangle 3"/>
          <p:cNvSpPr>
            <a:spLocks noGrp="1" noChangeArrowheads="1"/>
          </p:cNvSpPr>
          <p:nvPr>
            <p:ph idx="1"/>
          </p:nvPr>
        </p:nvSpPr>
        <p:spPr>
          <a:xfrm>
            <a:off x="609600" y="1926773"/>
            <a:ext cx="10972800" cy="4525963"/>
          </a:xfrm>
        </p:spPr>
        <p:txBody>
          <a:bodyPr/>
          <a:lstStyle/>
          <a:p>
            <a:pPr eaLnBrk="1" hangingPunct="1">
              <a:lnSpc>
                <a:spcPct val="90000"/>
              </a:lnSpc>
            </a:pPr>
            <a:r>
              <a:rPr lang="cs-CZ" altLang="cs-CZ" sz="2600" dirty="0" err="1" smtClean="0"/>
              <a:t>Differentiation</a:t>
            </a:r>
            <a:r>
              <a:rPr lang="cs-CZ" altLang="cs-CZ" sz="2600" dirty="0" smtClean="0"/>
              <a:t> </a:t>
            </a:r>
            <a:r>
              <a:rPr lang="cs-CZ" altLang="cs-CZ" sz="2600" dirty="0" err="1" smtClean="0"/>
              <a:t>from</a:t>
            </a:r>
            <a:r>
              <a:rPr lang="cs-CZ" altLang="cs-CZ" sz="2600" dirty="0" smtClean="0"/>
              <a:t> </a:t>
            </a:r>
            <a:r>
              <a:rPr lang="cs-CZ" altLang="cs-CZ" sz="2600" dirty="0" err="1" smtClean="0"/>
              <a:t>HSCs</a:t>
            </a:r>
            <a:r>
              <a:rPr lang="cs-CZ" altLang="cs-CZ" sz="2600" dirty="0" smtClean="0"/>
              <a:t> </a:t>
            </a:r>
            <a:r>
              <a:rPr lang="cs-CZ" altLang="cs-CZ" sz="2600" dirty="0"/>
              <a:t>(</a:t>
            </a:r>
            <a:r>
              <a:rPr lang="cs-CZ" altLang="cs-CZ" sz="2600" dirty="0" smtClean="0"/>
              <a:t>CD34+ CD45+) – </a:t>
            </a:r>
            <a:r>
              <a:rPr lang="cs-CZ" altLang="cs-CZ" sz="2600" dirty="0" err="1" smtClean="0"/>
              <a:t>is</a:t>
            </a:r>
            <a:r>
              <a:rPr lang="cs-CZ" altLang="cs-CZ" sz="2600" dirty="0" smtClean="0"/>
              <a:t> </a:t>
            </a:r>
            <a:r>
              <a:rPr lang="cs-CZ" altLang="cs-CZ" sz="2600" dirty="0" err="1" smtClean="0"/>
              <a:t>regulated</a:t>
            </a:r>
            <a:r>
              <a:rPr lang="cs-CZ" altLang="cs-CZ" sz="2600" dirty="0" smtClean="0"/>
              <a:t> by </a:t>
            </a:r>
            <a:r>
              <a:rPr lang="cs-CZ" altLang="cs-CZ" sz="2600" dirty="0" err="1" smtClean="0"/>
              <a:t>membrane</a:t>
            </a:r>
            <a:r>
              <a:rPr lang="cs-CZ" altLang="cs-CZ" sz="2600" dirty="0" smtClean="0"/>
              <a:t> </a:t>
            </a:r>
            <a:r>
              <a:rPr lang="cs-CZ" altLang="cs-CZ" sz="2600" dirty="0" err="1" smtClean="0"/>
              <a:t>interactions</a:t>
            </a:r>
            <a:r>
              <a:rPr lang="cs-CZ" altLang="cs-CZ" sz="2600" dirty="0" smtClean="0"/>
              <a:t> </a:t>
            </a:r>
            <a:r>
              <a:rPr lang="cs-CZ" altLang="cs-CZ" sz="2600" dirty="0" err="1" smtClean="0"/>
              <a:t>between</a:t>
            </a:r>
            <a:r>
              <a:rPr lang="cs-CZ" altLang="cs-CZ" sz="2600" dirty="0" smtClean="0"/>
              <a:t> </a:t>
            </a:r>
            <a:r>
              <a:rPr lang="cs-CZ" altLang="cs-CZ" sz="2600" dirty="0" err="1" smtClean="0"/>
              <a:t>HSCs</a:t>
            </a:r>
            <a:r>
              <a:rPr lang="cs-CZ" altLang="cs-CZ" sz="2600" dirty="0" smtClean="0"/>
              <a:t> and </a:t>
            </a:r>
            <a:r>
              <a:rPr lang="cs-CZ" altLang="cs-CZ" sz="2600" dirty="0" err="1" smtClean="0"/>
              <a:t>stromal</a:t>
            </a:r>
            <a:r>
              <a:rPr lang="cs-CZ" altLang="cs-CZ" sz="2600" dirty="0" smtClean="0"/>
              <a:t> </a:t>
            </a:r>
            <a:r>
              <a:rPr lang="cs-CZ" altLang="cs-CZ" sz="2600" dirty="0" err="1" smtClean="0"/>
              <a:t>cells</a:t>
            </a:r>
            <a:r>
              <a:rPr lang="cs-CZ" altLang="cs-CZ" sz="2600" dirty="0" smtClean="0"/>
              <a:t> </a:t>
            </a:r>
            <a:r>
              <a:rPr lang="cs-CZ" altLang="cs-CZ" sz="2600" dirty="0"/>
              <a:t>+ </a:t>
            </a:r>
            <a:r>
              <a:rPr lang="cs-CZ" altLang="cs-CZ" sz="2600" dirty="0" err="1" smtClean="0"/>
              <a:t>cytokines</a:t>
            </a:r>
            <a:r>
              <a:rPr lang="cs-CZ" altLang="cs-CZ" sz="2600" dirty="0" smtClean="0"/>
              <a:t> </a:t>
            </a:r>
            <a:r>
              <a:rPr lang="cs-CZ" altLang="cs-CZ" sz="2600" dirty="0"/>
              <a:t>(</a:t>
            </a:r>
            <a:r>
              <a:rPr lang="cs-CZ" altLang="cs-CZ" sz="2600" b="1" dirty="0"/>
              <a:t>SCF, IL-3, </a:t>
            </a:r>
            <a:r>
              <a:rPr lang="cs-CZ" altLang="cs-CZ" sz="2600" b="1" dirty="0" err="1" smtClean="0"/>
              <a:t>thrombopoietin</a:t>
            </a:r>
            <a:r>
              <a:rPr lang="cs-CZ" altLang="cs-CZ" sz="2600" b="1" dirty="0"/>
              <a:t>, </a:t>
            </a:r>
            <a:r>
              <a:rPr lang="cs-CZ" altLang="cs-CZ" sz="2600" b="1" dirty="0" err="1" smtClean="0"/>
              <a:t>erythropoietin</a:t>
            </a:r>
            <a:r>
              <a:rPr lang="cs-CZ" altLang="cs-CZ" sz="2600" dirty="0"/>
              <a:t>)</a:t>
            </a:r>
          </a:p>
          <a:p>
            <a:pPr eaLnBrk="1" hangingPunct="1">
              <a:lnSpc>
                <a:spcPct val="90000"/>
              </a:lnSpc>
            </a:pPr>
            <a:endParaRPr lang="cs-CZ" altLang="cs-CZ" sz="2600" dirty="0" smtClean="0"/>
          </a:p>
          <a:p>
            <a:pPr eaLnBrk="1" hangingPunct="1">
              <a:lnSpc>
                <a:spcPct val="90000"/>
              </a:lnSpc>
            </a:pPr>
            <a:r>
              <a:rPr lang="cs-CZ" altLang="cs-CZ" sz="2600" dirty="0" err="1" smtClean="0"/>
              <a:t>Differentiation</a:t>
            </a:r>
            <a:r>
              <a:rPr lang="cs-CZ" altLang="cs-CZ" sz="2600" dirty="0" smtClean="0"/>
              <a:t> </a:t>
            </a:r>
            <a:r>
              <a:rPr lang="cs-CZ" altLang="cs-CZ" sz="2600" dirty="0" err="1" smtClean="0"/>
              <a:t>from</a:t>
            </a:r>
            <a:r>
              <a:rPr lang="cs-CZ" altLang="cs-CZ" sz="2600" dirty="0" smtClean="0"/>
              <a:t> </a:t>
            </a:r>
            <a:r>
              <a:rPr lang="cs-CZ" altLang="cs-CZ" sz="2600" dirty="0" err="1" smtClean="0"/>
              <a:t>less</a:t>
            </a:r>
            <a:r>
              <a:rPr lang="cs-CZ" altLang="cs-CZ" sz="2600" dirty="0" smtClean="0"/>
              <a:t> </a:t>
            </a:r>
            <a:r>
              <a:rPr lang="cs-CZ" altLang="cs-CZ" sz="2600" dirty="0" err="1" smtClean="0"/>
              <a:t>differentiated</a:t>
            </a:r>
            <a:r>
              <a:rPr lang="cs-CZ" altLang="cs-CZ" sz="2600" dirty="0" smtClean="0"/>
              <a:t> </a:t>
            </a:r>
            <a:r>
              <a:rPr lang="cs-CZ" altLang="cs-CZ" sz="2600" dirty="0" err="1" smtClean="0"/>
              <a:t>precursors</a:t>
            </a:r>
            <a:r>
              <a:rPr lang="cs-CZ" altLang="cs-CZ" sz="2600" dirty="0" smtClean="0"/>
              <a:t> to more </a:t>
            </a:r>
            <a:r>
              <a:rPr lang="cs-CZ" altLang="cs-CZ" sz="2600" dirty="0" err="1" smtClean="0"/>
              <a:t>differentiated</a:t>
            </a:r>
            <a:r>
              <a:rPr lang="cs-CZ" altLang="cs-CZ" sz="2600" dirty="0" smtClean="0"/>
              <a:t> </a:t>
            </a:r>
            <a:r>
              <a:rPr lang="cs-CZ" altLang="cs-CZ" sz="2600" dirty="0" err="1" smtClean="0"/>
              <a:t>stages</a:t>
            </a:r>
            <a:endParaRPr lang="cs-CZ" altLang="cs-CZ" sz="2600" dirty="0"/>
          </a:p>
          <a:p>
            <a:pPr eaLnBrk="1" hangingPunct="1">
              <a:lnSpc>
                <a:spcPct val="90000"/>
              </a:lnSpc>
            </a:pPr>
            <a:endParaRPr lang="cs-CZ" altLang="cs-CZ" sz="2600" dirty="0" smtClean="0"/>
          </a:p>
          <a:p>
            <a:pPr eaLnBrk="1" hangingPunct="1">
              <a:lnSpc>
                <a:spcPct val="90000"/>
              </a:lnSpc>
            </a:pPr>
            <a:r>
              <a:rPr lang="cs-CZ" altLang="cs-CZ" sz="2600" dirty="0" err="1" smtClean="0"/>
              <a:t>Haematopoiesis</a:t>
            </a:r>
            <a:r>
              <a:rPr lang="cs-CZ" altLang="cs-CZ" sz="2600" dirty="0" smtClean="0"/>
              <a:t> </a:t>
            </a:r>
            <a:r>
              <a:rPr lang="cs-CZ" altLang="cs-CZ" sz="2600" dirty="0" err="1" smtClean="0"/>
              <a:t>react</a:t>
            </a:r>
            <a:r>
              <a:rPr lang="cs-CZ" altLang="cs-CZ" sz="2600" dirty="0" smtClean="0"/>
              <a:t> to </a:t>
            </a:r>
            <a:r>
              <a:rPr lang="cs-CZ" altLang="cs-CZ" sz="2600" dirty="0" err="1" smtClean="0"/>
              <a:t>momentary</a:t>
            </a:r>
            <a:r>
              <a:rPr lang="cs-CZ" altLang="cs-CZ" sz="2600" dirty="0" smtClean="0"/>
              <a:t> </a:t>
            </a:r>
            <a:r>
              <a:rPr lang="cs-CZ" altLang="cs-CZ" sz="2600" dirty="0" err="1" smtClean="0"/>
              <a:t>needs</a:t>
            </a:r>
            <a:r>
              <a:rPr lang="cs-CZ" altLang="cs-CZ" sz="2600" dirty="0" smtClean="0"/>
              <a:t> </a:t>
            </a:r>
            <a:r>
              <a:rPr lang="cs-CZ" altLang="cs-CZ" sz="2600" dirty="0" err="1" smtClean="0"/>
              <a:t>of</a:t>
            </a:r>
            <a:r>
              <a:rPr lang="cs-CZ" altLang="cs-CZ" sz="2600" dirty="0" smtClean="0"/>
              <a:t> </a:t>
            </a:r>
            <a:r>
              <a:rPr lang="cs-CZ" altLang="cs-CZ" sz="2600" dirty="0" err="1" smtClean="0"/>
              <a:t>macroorganism</a:t>
            </a:r>
            <a:endParaRPr lang="cs-CZ" altLang="cs-CZ" sz="2600" dirty="0"/>
          </a:p>
        </p:txBody>
      </p:sp>
    </p:spTree>
    <p:extLst>
      <p:ext uri="{BB962C8B-B14F-4D97-AF65-F5344CB8AC3E}">
        <p14:creationId xmlns:p14="http://schemas.microsoft.com/office/powerpoint/2010/main" val="3270074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088" y="274639"/>
            <a:ext cx="78597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455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72277" y="125414"/>
            <a:ext cx="10972800" cy="1143000"/>
          </a:xfrm>
        </p:spPr>
        <p:txBody>
          <a:bodyPr/>
          <a:lstStyle/>
          <a:p>
            <a:pPr eaLnBrk="1" hangingPunct="1"/>
            <a:r>
              <a:rPr lang="cs-CZ" altLang="cs-CZ" sz="3600" b="1" dirty="0" err="1">
                <a:solidFill>
                  <a:srgbClr val="CC0099"/>
                </a:solidFill>
              </a:rPr>
              <a:t>Thymus</a:t>
            </a:r>
            <a:endParaRPr lang="cs-CZ" altLang="cs-CZ" sz="3600" b="1" dirty="0">
              <a:solidFill>
                <a:srgbClr val="CC0099"/>
              </a:solidFill>
            </a:endParaRPr>
          </a:p>
        </p:txBody>
      </p:sp>
      <p:sp>
        <p:nvSpPr>
          <p:cNvPr id="60419" name="Rectangle 3"/>
          <p:cNvSpPr>
            <a:spLocks noGrp="1" noChangeArrowheads="1"/>
          </p:cNvSpPr>
          <p:nvPr>
            <p:ph idx="1"/>
          </p:nvPr>
        </p:nvSpPr>
        <p:spPr>
          <a:xfrm>
            <a:off x="1919289" y="1268414"/>
            <a:ext cx="8497887" cy="5329237"/>
          </a:xfrm>
        </p:spPr>
        <p:txBody>
          <a:bodyPr/>
          <a:lstStyle/>
          <a:p>
            <a:pPr eaLnBrk="1" hangingPunct="1">
              <a:lnSpc>
                <a:spcPct val="125000"/>
              </a:lnSpc>
            </a:pPr>
            <a:r>
              <a:rPr lang="cs-CZ" altLang="cs-CZ" sz="2800" dirty="0" err="1" smtClean="0"/>
              <a:t>Site</a:t>
            </a:r>
            <a:r>
              <a:rPr lang="cs-CZ" altLang="cs-CZ" sz="2800" dirty="0" smtClean="0"/>
              <a:t> </a:t>
            </a:r>
            <a:r>
              <a:rPr lang="cs-CZ" altLang="cs-CZ" sz="2800" dirty="0" err="1" smtClean="0"/>
              <a:t>of</a:t>
            </a:r>
            <a:r>
              <a:rPr lang="cs-CZ" altLang="cs-CZ" sz="2800" dirty="0" smtClean="0"/>
              <a:t> T cell </a:t>
            </a:r>
            <a:r>
              <a:rPr lang="cs-CZ" altLang="cs-CZ" sz="2800" dirty="0" err="1" smtClean="0"/>
              <a:t>differentiation</a:t>
            </a:r>
            <a:r>
              <a:rPr lang="cs-CZ" altLang="cs-CZ" sz="2800" dirty="0" smtClean="0"/>
              <a:t> </a:t>
            </a:r>
            <a:endParaRPr lang="cs-CZ" altLang="cs-CZ" sz="2800" dirty="0"/>
          </a:p>
          <a:p>
            <a:pPr eaLnBrk="1" hangingPunct="1">
              <a:lnSpc>
                <a:spcPct val="125000"/>
              </a:lnSpc>
            </a:pPr>
            <a:endParaRPr lang="cs-CZ" altLang="cs-CZ" sz="1200" dirty="0"/>
          </a:p>
          <a:p>
            <a:pPr eaLnBrk="1" hangingPunct="1">
              <a:lnSpc>
                <a:spcPct val="125000"/>
              </a:lnSpc>
            </a:pPr>
            <a:r>
              <a:rPr lang="cs-CZ" altLang="cs-CZ" sz="2800" dirty="0"/>
              <a:t>2 </a:t>
            </a:r>
            <a:r>
              <a:rPr lang="cs-CZ" altLang="cs-CZ" sz="2800" dirty="0" err="1" smtClean="0"/>
              <a:t>lobes</a:t>
            </a:r>
            <a:r>
              <a:rPr lang="cs-CZ" altLang="cs-CZ" sz="2800" dirty="0" smtClean="0"/>
              <a:t> </a:t>
            </a:r>
            <a:r>
              <a:rPr lang="cs-CZ" altLang="cs-CZ" sz="2800" dirty="0" err="1" smtClean="0"/>
              <a:t>consisting</a:t>
            </a:r>
            <a:r>
              <a:rPr lang="cs-CZ" altLang="cs-CZ" sz="2800" dirty="0" smtClean="0"/>
              <a:t> </a:t>
            </a:r>
            <a:r>
              <a:rPr lang="cs-CZ" altLang="cs-CZ" sz="2800" dirty="0" err="1" smtClean="0"/>
              <a:t>of</a:t>
            </a:r>
            <a:r>
              <a:rPr lang="cs-CZ" altLang="cs-CZ" sz="2800" b="1" dirty="0" smtClean="0"/>
              <a:t> </a:t>
            </a:r>
            <a:r>
              <a:rPr lang="cs-CZ" altLang="cs-CZ" sz="2800" b="1" dirty="0" err="1" smtClean="0">
                <a:solidFill>
                  <a:srgbClr val="0000FF"/>
                </a:solidFill>
              </a:rPr>
              <a:t>cortex</a:t>
            </a:r>
            <a:r>
              <a:rPr lang="cs-CZ" altLang="cs-CZ" sz="2800" dirty="0" smtClean="0">
                <a:solidFill>
                  <a:srgbClr val="0000FF"/>
                </a:solidFill>
              </a:rPr>
              <a:t> </a:t>
            </a:r>
            <a:r>
              <a:rPr lang="cs-CZ" altLang="cs-CZ" sz="2800" dirty="0" smtClean="0"/>
              <a:t>(cluster </a:t>
            </a:r>
            <a:r>
              <a:rPr lang="cs-CZ" altLang="cs-CZ" sz="2800" dirty="0" err="1" smtClean="0"/>
              <a:t>of</a:t>
            </a:r>
            <a:r>
              <a:rPr lang="cs-CZ" altLang="cs-CZ" sz="2800" dirty="0" smtClean="0"/>
              <a:t> </a:t>
            </a:r>
            <a:r>
              <a:rPr lang="cs-CZ" altLang="cs-CZ" sz="2800" dirty="0" err="1" smtClean="0"/>
              <a:t>lymphocytes</a:t>
            </a:r>
            <a:r>
              <a:rPr lang="cs-CZ" altLang="cs-CZ" sz="2800" dirty="0" smtClean="0"/>
              <a:t> </a:t>
            </a:r>
            <a:r>
              <a:rPr lang="cs-CZ" altLang="cs-CZ" sz="2800" dirty="0"/>
              <a:t>= </a:t>
            </a:r>
            <a:r>
              <a:rPr lang="cs-CZ" altLang="cs-CZ" sz="2800" dirty="0" err="1" smtClean="0"/>
              <a:t>rapidly</a:t>
            </a:r>
            <a:r>
              <a:rPr lang="cs-CZ" altLang="cs-CZ" sz="2800" dirty="0" smtClean="0"/>
              <a:t> </a:t>
            </a:r>
            <a:r>
              <a:rPr lang="cs-CZ" altLang="cs-CZ" sz="2800" dirty="0" err="1" smtClean="0"/>
              <a:t>proliferating</a:t>
            </a:r>
            <a:r>
              <a:rPr lang="cs-CZ" altLang="cs-CZ" sz="2800" dirty="0" smtClean="0"/>
              <a:t> </a:t>
            </a:r>
            <a:r>
              <a:rPr lang="cs-CZ" altLang="cs-CZ" sz="2800" dirty="0" err="1" smtClean="0"/>
              <a:t>cells</a:t>
            </a:r>
            <a:r>
              <a:rPr lang="cs-CZ" altLang="cs-CZ" sz="2800" dirty="0" smtClean="0">
                <a:cs typeface="Arial" panose="020B0604020202020204" pitchFamily="34" charset="0"/>
              </a:rPr>
              <a:t>) and </a:t>
            </a:r>
            <a:r>
              <a:rPr lang="cs-CZ" altLang="cs-CZ" sz="2800" b="1" dirty="0" err="1" smtClean="0">
                <a:solidFill>
                  <a:srgbClr val="0000FF"/>
                </a:solidFill>
                <a:cs typeface="Arial" panose="020B0604020202020204" pitchFamily="34" charset="0"/>
              </a:rPr>
              <a:t>medulla</a:t>
            </a:r>
            <a:r>
              <a:rPr lang="cs-CZ" altLang="cs-CZ" sz="2800" dirty="0" smtClean="0">
                <a:solidFill>
                  <a:srgbClr val="0000FF"/>
                </a:solidFill>
                <a:cs typeface="Arial" panose="020B0604020202020204" pitchFamily="34" charset="0"/>
              </a:rPr>
              <a:t> </a:t>
            </a:r>
            <a:r>
              <a:rPr lang="cs-CZ" altLang="cs-CZ" sz="2800" dirty="0" smtClean="0">
                <a:cs typeface="Arial" panose="020B0604020202020204" pitchFamily="34" charset="0"/>
              </a:rPr>
              <a:t>(</a:t>
            </a:r>
            <a:r>
              <a:rPr lang="cs-CZ" altLang="cs-CZ" sz="2800" dirty="0" err="1" smtClean="0">
                <a:cs typeface="Arial" panose="020B0604020202020204" pitchFamily="34" charset="0"/>
              </a:rPr>
              <a:t>mature</a:t>
            </a:r>
            <a:r>
              <a:rPr lang="cs-CZ" altLang="cs-CZ" sz="2800" dirty="0" smtClean="0">
                <a:cs typeface="Arial" panose="020B0604020202020204" pitchFamily="34" charset="0"/>
              </a:rPr>
              <a:t> </a:t>
            </a:r>
            <a:r>
              <a:rPr lang="cs-CZ" altLang="cs-CZ" sz="2800" dirty="0" err="1" smtClean="0">
                <a:cs typeface="Arial" panose="020B0604020202020204" pitchFamily="34" charset="0"/>
              </a:rPr>
              <a:t>cells</a:t>
            </a:r>
            <a:r>
              <a:rPr lang="cs-CZ" altLang="cs-CZ" sz="2800" dirty="0" smtClean="0"/>
              <a:t>, </a:t>
            </a:r>
            <a:r>
              <a:rPr lang="cs-CZ" altLang="cs-CZ" sz="2800" dirty="0" err="1" smtClean="0"/>
              <a:t>Hassall</a:t>
            </a:r>
            <a:r>
              <a:rPr lang="en-US" altLang="cs-CZ" sz="2800" dirty="0" smtClean="0"/>
              <a:t>’s</a:t>
            </a:r>
            <a:r>
              <a:rPr lang="cs-CZ" altLang="cs-CZ" sz="2800" dirty="0" smtClean="0"/>
              <a:t> </a:t>
            </a:r>
            <a:r>
              <a:rPr lang="cs-CZ" altLang="cs-CZ" sz="2800" dirty="0" err="1" smtClean="0"/>
              <a:t>corpuscles</a:t>
            </a:r>
            <a:r>
              <a:rPr lang="cs-CZ" altLang="cs-CZ" sz="2800" dirty="0" smtClean="0"/>
              <a:t>) </a:t>
            </a:r>
            <a:r>
              <a:rPr lang="cs-CZ" altLang="cs-CZ" sz="2800" dirty="0" err="1" smtClean="0"/>
              <a:t>separated</a:t>
            </a:r>
            <a:r>
              <a:rPr lang="cs-CZ" altLang="cs-CZ" sz="2800" dirty="0" smtClean="0"/>
              <a:t> by</a:t>
            </a:r>
            <a:r>
              <a:rPr lang="cs-CZ" altLang="cs-CZ" sz="2800" dirty="0" smtClean="0">
                <a:cs typeface="Arial" panose="020B0604020202020204" pitchFamily="34" charset="0"/>
              </a:rPr>
              <a:t> </a:t>
            </a:r>
            <a:r>
              <a:rPr lang="cs-CZ" altLang="cs-CZ" sz="2800" b="1" dirty="0" err="1" smtClean="0">
                <a:solidFill>
                  <a:srgbClr val="0000FF"/>
                </a:solidFill>
                <a:cs typeface="Arial" panose="020B0604020202020204" pitchFamily="34" charset="0"/>
              </a:rPr>
              <a:t>corticomedulary</a:t>
            </a:r>
            <a:r>
              <a:rPr lang="cs-CZ" altLang="cs-CZ" sz="2800" b="1" dirty="0" smtClean="0">
                <a:solidFill>
                  <a:srgbClr val="0000FF"/>
                </a:solidFill>
                <a:cs typeface="Arial" panose="020B0604020202020204" pitchFamily="34" charset="0"/>
              </a:rPr>
              <a:t> </a:t>
            </a:r>
            <a:r>
              <a:rPr lang="cs-CZ" altLang="cs-CZ" sz="2800" b="1" dirty="0" err="1" smtClean="0">
                <a:solidFill>
                  <a:srgbClr val="0000FF"/>
                </a:solidFill>
                <a:cs typeface="Arial" panose="020B0604020202020204" pitchFamily="34" charset="0"/>
              </a:rPr>
              <a:t>junction</a:t>
            </a:r>
            <a:endParaRPr lang="cs-CZ" altLang="cs-CZ" sz="2800" b="1" dirty="0">
              <a:solidFill>
                <a:srgbClr val="0000FF"/>
              </a:solidFill>
              <a:cs typeface="Arial" panose="020B0604020202020204" pitchFamily="34" charset="0"/>
            </a:endParaRPr>
          </a:p>
          <a:p>
            <a:pPr eaLnBrk="1" hangingPunct="1">
              <a:lnSpc>
                <a:spcPct val="125000"/>
              </a:lnSpc>
            </a:pPr>
            <a:endParaRPr lang="cs-CZ" altLang="cs-CZ" sz="1200" dirty="0">
              <a:solidFill>
                <a:srgbClr val="0000FF"/>
              </a:solidFill>
            </a:endParaRPr>
          </a:p>
          <a:p>
            <a:pPr eaLnBrk="1" hangingPunct="1">
              <a:lnSpc>
                <a:spcPct val="125000"/>
              </a:lnSpc>
            </a:pPr>
            <a:r>
              <a:rPr lang="cs-CZ" altLang="cs-CZ" sz="2800" dirty="0" smtClean="0">
                <a:cs typeface="Arial" panose="020B0604020202020204" pitchFamily="34" charset="0"/>
              </a:rPr>
              <a:t>In </a:t>
            </a:r>
            <a:r>
              <a:rPr lang="cs-CZ" altLang="cs-CZ" sz="2800" dirty="0" err="1" smtClean="0">
                <a:cs typeface="Arial" panose="020B0604020202020204" pitchFamily="34" charset="0"/>
              </a:rPr>
              <a:t>cortexu</a:t>
            </a:r>
            <a:r>
              <a:rPr lang="cs-CZ" altLang="cs-CZ" sz="2800" dirty="0" smtClean="0">
                <a:cs typeface="Arial" panose="020B0604020202020204" pitchFamily="34" charset="0"/>
              </a:rPr>
              <a:t> and </a:t>
            </a:r>
            <a:r>
              <a:rPr lang="cs-CZ" altLang="cs-CZ" sz="2800" dirty="0" err="1" smtClean="0">
                <a:cs typeface="Arial" panose="020B0604020202020204" pitchFamily="34" charset="0"/>
              </a:rPr>
              <a:t>corticomedullary</a:t>
            </a:r>
            <a:r>
              <a:rPr lang="cs-CZ" altLang="cs-CZ" sz="2800" dirty="0" smtClean="0">
                <a:cs typeface="Arial" panose="020B0604020202020204" pitchFamily="34" charset="0"/>
              </a:rPr>
              <a:t> </a:t>
            </a:r>
            <a:r>
              <a:rPr lang="cs-CZ" altLang="cs-CZ" sz="2800" dirty="0" err="1" smtClean="0">
                <a:cs typeface="Arial" panose="020B0604020202020204" pitchFamily="34" charset="0"/>
              </a:rPr>
              <a:t>junction</a:t>
            </a:r>
            <a:r>
              <a:rPr lang="cs-CZ" altLang="cs-CZ" sz="2800" dirty="0" smtClean="0">
                <a:cs typeface="Arial" panose="020B0604020202020204" pitchFamily="34" charset="0"/>
              </a:rPr>
              <a:t>, </a:t>
            </a:r>
            <a:r>
              <a:rPr lang="cs-CZ" altLang="cs-CZ" sz="2800" dirty="0" err="1" smtClean="0">
                <a:cs typeface="Arial" panose="020B0604020202020204" pitchFamily="34" charset="0"/>
              </a:rPr>
              <a:t>there</a:t>
            </a:r>
            <a:r>
              <a:rPr lang="cs-CZ" altLang="cs-CZ" sz="2800" dirty="0" smtClean="0">
                <a:cs typeface="Arial" panose="020B0604020202020204" pitchFamily="34" charset="0"/>
              </a:rPr>
              <a:t> are  </a:t>
            </a:r>
            <a:r>
              <a:rPr lang="cs-CZ" altLang="cs-CZ" sz="2800" b="1" dirty="0" err="1" smtClean="0">
                <a:solidFill>
                  <a:srgbClr val="0000FF"/>
                </a:solidFill>
                <a:cs typeface="Arial" panose="020B0604020202020204" pitchFamily="34" charset="0"/>
              </a:rPr>
              <a:t>macrophages</a:t>
            </a:r>
            <a:r>
              <a:rPr lang="cs-CZ" altLang="cs-CZ" sz="2800" b="1" dirty="0" smtClean="0">
                <a:solidFill>
                  <a:srgbClr val="0000FF"/>
                </a:solidFill>
                <a:cs typeface="Arial" panose="020B0604020202020204" pitchFamily="34" charset="0"/>
              </a:rPr>
              <a:t> </a:t>
            </a:r>
            <a:r>
              <a:rPr lang="cs-CZ" altLang="cs-CZ" sz="2800" dirty="0" smtClean="0">
                <a:cs typeface="Arial" panose="020B0604020202020204" pitchFamily="34" charset="0"/>
              </a:rPr>
              <a:t>and</a:t>
            </a:r>
            <a:r>
              <a:rPr lang="cs-CZ" altLang="cs-CZ" sz="2800" b="1" dirty="0" smtClean="0">
                <a:solidFill>
                  <a:srgbClr val="0000FF"/>
                </a:solidFill>
                <a:cs typeface="Arial" panose="020B0604020202020204" pitchFamily="34" charset="0"/>
              </a:rPr>
              <a:t> </a:t>
            </a:r>
            <a:r>
              <a:rPr lang="cs-CZ" altLang="cs-CZ" sz="2800" b="1" dirty="0" err="1" smtClean="0">
                <a:solidFill>
                  <a:srgbClr val="0000FF"/>
                </a:solidFill>
                <a:cs typeface="Arial" panose="020B0604020202020204" pitchFamily="34" charset="0"/>
              </a:rPr>
              <a:t>dendrit</a:t>
            </a:r>
            <a:r>
              <a:rPr lang="cs-CZ" altLang="cs-CZ" sz="2800" b="1" dirty="0" err="1" smtClean="0">
                <a:solidFill>
                  <a:srgbClr val="0000FF"/>
                </a:solidFill>
              </a:rPr>
              <a:t>ic</a:t>
            </a:r>
            <a:r>
              <a:rPr lang="cs-CZ" altLang="cs-CZ" sz="2800" b="1" dirty="0" smtClean="0">
                <a:solidFill>
                  <a:srgbClr val="0000FF"/>
                </a:solidFill>
                <a:cs typeface="Arial" panose="020B0604020202020204" pitchFamily="34" charset="0"/>
              </a:rPr>
              <a:t> </a:t>
            </a:r>
            <a:r>
              <a:rPr lang="cs-CZ" altLang="cs-CZ" sz="2800" b="1" dirty="0" err="1" smtClean="0">
                <a:solidFill>
                  <a:srgbClr val="0000FF"/>
                </a:solidFill>
                <a:cs typeface="Arial" panose="020B0604020202020204" pitchFamily="34" charset="0"/>
              </a:rPr>
              <a:t>cells</a:t>
            </a:r>
            <a:r>
              <a:rPr lang="cs-CZ" altLang="cs-CZ" sz="2800" dirty="0" smtClean="0">
                <a:cs typeface="Arial" panose="020B0604020202020204" pitchFamily="34" charset="0"/>
              </a:rPr>
              <a:t> </a:t>
            </a:r>
            <a:r>
              <a:rPr lang="cs-CZ" altLang="cs-CZ" sz="2800" dirty="0" err="1" smtClean="0">
                <a:cs typeface="Arial" panose="020B0604020202020204" pitchFamily="34" charset="0"/>
              </a:rPr>
              <a:t>influencing</a:t>
            </a:r>
            <a:r>
              <a:rPr lang="cs-CZ" altLang="cs-CZ" sz="2800" dirty="0" smtClean="0">
                <a:cs typeface="Arial" panose="020B0604020202020204" pitchFamily="34" charset="0"/>
              </a:rPr>
              <a:t> </a:t>
            </a:r>
            <a:r>
              <a:rPr lang="cs-CZ" altLang="cs-CZ" sz="2800" dirty="0" err="1" smtClean="0">
                <a:cs typeface="Arial" panose="020B0604020202020204" pitchFamily="34" charset="0"/>
              </a:rPr>
              <a:t>the</a:t>
            </a:r>
            <a:r>
              <a:rPr lang="cs-CZ" altLang="cs-CZ" sz="2800" dirty="0" smtClean="0">
                <a:cs typeface="Arial" panose="020B0604020202020204" pitchFamily="34" charset="0"/>
              </a:rPr>
              <a:t> </a:t>
            </a:r>
            <a:r>
              <a:rPr lang="cs-CZ" altLang="cs-CZ" sz="2800" dirty="0" err="1" smtClean="0">
                <a:cs typeface="Arial" panose="020B0604020202020204" pitchFamily="34" charset="0"/>
              </a:rPr>
              <a:t>differentiation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a:t>
            </a:r>
            <a:r>
              <a:rPr lang="cs-CZ" altLang="cs-CZ" sz="2800" dirty="0" err="1" smtClean="0">
                <a:cs typeface="Arial" panose="020B0604020202020204" pitchFamily="34" charset="0"/>
              </a:rPr>
              <a:t>thymocytes</a:t>
            </a:r>
            <a:endParaRPr lang="cs-CZ" altLang="cs-CZ" sz="2800" dirty="0"/>
          </a:p>
        </p:txBody>
      </p:sp>
    </p:spTree>
    <p:extLst>
      <p:ext uri="{BB962C8B-B14F-4D97-AF65-F5344CB8AC3E}">
        <p14:creationId xmlns:p14="http://schemas.microsoft.com/office/powerpoint/2010/main" val="2130533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cs-CZ" altLang="cs-CZ" sz="3600" b="1">
                <a:solidFill>
                  <a:srgbClr val="CC0099"/>
                </a:solidFill>
              </a:rPr>
              <a:t>Thymus</a:t>
            </a:r>
          </a:p>
        </p:txBody>
      </p:sp>
      <p:sp>
        <p:nvSpPr>
          <p:cNvPr id="61443" name="Rectangle 3"/>
          <p:cNvSpPr>
            <a:spLocks noGrp="1" noChangeArrowheads="1"/>
          </p:cNvSpPr>
          <p:nvPr>
            <p:ph idx="1"/>
          </p:nvPr>
        </p:nvSpPr>
        <p:spPr/>
        <p:txBody>
          <a:bodyPr/>
          <a:lstStyle/>
          <a:p>
            <a:pPr eaLnBrk="1" hangingPunct="1">
              <a:lnSpc>
                <a:spcPct val="90000"/>
              </a:lnSpc>
            </a:pPr>
            <a:r>
              <a:rPr lang="cs-CZ" altLang="cs-CZ" sz="2800" dirty="0" err="1" smtClean="0">
                <a:cs typeface="Arial" panose="020B0604020202020204" pitchFamily="34" charset="0"/>
              </a:rPr>
              <a:t>Differentiation</a:t>
            </a:r>
            <a:r>
              <a:rPr lang="cs-CZ" altLang="cs-CZ" sz="2800" dirty="0" smtClean="0">
                <a:cs typeface="Arial" panose="020B0604020202020204" pitchFamily="34" charset="0"/>
              </a:rPr>
              <a:t> </a:t>
            </a:r>
            <a:r>
              <a:rPr lang="cs-CZ" altLang="cs-CZ" sz="2800" dirty="0" err="1" smtClean="0">
                <a:cs typeface="Arial" panose="020B0604020202020204" pitchFamily="34" charset="0"/>
              </a:rPr>
              <a:t>is</a:t>
            </a:r>
            <a:r>
              <a:rPr lang="cs-CZ" altLang="cs-CZ" sz="2800" dirty="0" smtClean="0">
                <a:cs typeface="Arial" panose="020B0604020202020204" pitchFamily="34" charset="0"/>
              </a:rPr>
              <a:t> </a:t>
            </a:r>
            <a:r>
              <a:rPr lang="cs-CZ" altLang="cs-CZ" sz="2800" dirty="0" err="1" smtClean="0">
                <a:cs typeface="Arial" panose="020B0604020202020204" pitchFamily="34" charset="0"/>
              </a:rPr>
              <a:t>regulated</a:t>
            </a:r>
            <a:r>
              <a:rPr lang="cs-CZ" altLang="cs-CZ" sz="2800" dirty="0" smtClean="0">
                <a:cs typeface="Arial" panose="020B0604020202020204" pitchFamily="34" charset="0"/>
              </a:rPr>
              <a:t> by </a:t>
            </a:r>
            <a:r>
              <a:rPr lang="cs-CZ" altLang="cs-CZ" sz="2800" dirty="0" err="1" smtClean="0">
                <a:solidFill>
                  <a:srgbClr val="0000FF"/>
                </a:solidFill>
                <a:cs typeface="Arial" panose="020B0604020202020204" pitchFamily="34" charset="0"/>
              </a:rPr>
              <a:t>thymic</a:t>
            </a:r>
            <a:r>
              <a:rPr lang="cs-CZ" altLang="cs-CZ" sz="2800" dirty="0" smtClean="0">
                <a:solidFill>
                  <a:srgbClr val="0000FF"/>
                </a:solidFill>
                <a:cs typeface="Arial" panose="020B0604020202020204" pitchFamily="34" charset="0"/>
              </a:rPr>
              <a:t> </a:t>
            </a:r>
            <a:r>
              <a:rPr lang="cs-CZ" altLang="cs-CZ" sz="2800" dirty="0" err="1" smtClean="0">
                <a:solidFill>
                  <a:srgbClr val="0000FF"/>
                </a:solidFill>
                <a:cs typeface="Arial" panose="020B0604020202020204" pitchFamily="34" charset="0"/>
              </a:rPr>
              <a:t>hormones</a:t>
            </a:r>
            <a:r>
              <a:rPr lang="cs-CZ" altLang="cs-CZ" sz="2800" dirty="0" smtClean="0">
                <a:cs typeface="Arial" panose="020B0604020202020204" pitchFamily="34" charset="0"/>
              </a:rPr>
              <a:t> </a:t>
            </a:r>
            <a:r>
              <a:rPr lang="cs-CZ" altLang="cs-CZ" sz="2800" dirty="0">
                <a:cs typeface="Arial" panose="020B0604020202020204" pitchFamily="34" charset="0"/>
              </a:rPr>
              <a:t>(</a:t>
            </a:r>
            <a:r>
              <a:rPr lang="cs-CZ" altLang="cs-CZ" sz="2800" dirty="0" err="1"/>
              <a:t>t</a:t>
            </a:r>
            <a:r>
              <a:rPr lang="cs-CZ" altLang="cs-CZ" sz="2800" dirty="0" err="1">
                <a:cs typeface="Arial" panose="020B0604020202020204" pitchFamily="34" charset="0"/>
              </a:rPr>
              <a:t>hymulin</a:t>
            </a:r>
            <a:r>
              <a:rPr lang="cs-CZ" altLang="cs-CZ" sz="2800" dirty="0"/>
              <a:t>, </a:t>
            </a:r>
            <a:r>
              <a:rPr lang="cs-CZ" altLang="cs-CZ" sz="2800" dirty="0" err="1" smtClean="0"/>
              <a:t>t</a:t>
            </a:r>
            <a:r>
              <a:rPr lang="cs-CZ" altLang="cs-CZ" sz="2800" dirty="0" err="1" smtClean="0">
                <a:cs typeface="Arial" panose="020B0604020202020204" pitchFamily="34" charset="0"/>
              </a:rPr>
              <a:t>hymopoietin</a:t>
            </a:r>
            <a:r>
              <a:rPr lang="cs-CZ" altLang="cs-CZ" sz="2800" dirty="0">
                <a:cs typeface="Arial" panose="020B0604020202020204" pitchFamily="34" charset="0"/>
              </a:rPr>
              <a:t>, </a:t>
            </a:r>
            <a:r>
              <a:rPr lang="cs-CZ" altLang="cs-CZ" sz="2800" dirty="0" err="1"/>
              <a:t>t</a:t>
            </a:r>
            <a:r>
              <a:rPr lang="cs-CZ" altLang="cs-CZ" sz="2800" dirty="0" err="1">
                <a:cs typeface="Arial" panose="020B0604020202020204" pitchFamily="34" charset="0"/>
              </a:rPr>
              <a:t>hymosin</a:t>
            </a:r>
            <a:r>
              <a:rPr lang="cs-CZ" altLang="cs-CZ" sz="2800" dirty="0">
                <a:cs typeface="Arial" panose="020B0604020202020204" pitchFamily="34" charset="0"/>
              </a:rPr>
              <a:t>) </a:t>
            </a:r>
            <a:r>
              <a:rPr lang="cs-CZ" altLang="cs-CZ" sz="2800" dirty="0" err="1" smtClean="0">
                <a:cs typeface="Arial" panose="020B0604020202020204" pitchFamily="34" charset="0"/>
              </a:rPr>
              <a:t>secreted</a:t>
            </a:r>
            <a:r>
              <a:rPr lang="cs-CZ" altLang="cs-CZ" sz="2800" dirty="0" smtClean="0">
                <a:cs typeface="Arial" panose="020B0604020202020204" pitchFamily="34" charset="0"/>
              </a:rPr>
              <a:t> by </a:t>
            </a:r>
            <a:r>
              <a:rPr lang="cs-CZ" altLang="cs-CZ" sz="2800" dirty="0" err="1" smtClean="0">
                <a:cs typeface="Arial" panose="020B0604020202020204" pitchFamily="34" charset="0"/>
              </a:rPr>
              <a:t>thymic</a:t>
            </a:r>
            <a:r>
              <a:rPr lang="cs-CZ" altLang="cs-CZ" sz="2800" dirty="0" smtClean="0">
                <a:cs typeface="Arial" panose="020B0604020202020204" pitchFamily="34" charset="0"/>
              </a:rPr>
              <a:t> </a:t>
            </a:r>
            <a:r>
              <a:rPr lang="cs-CZ" altLang="cs-CZ" sz="2800" dirty="0" err="1" smtClean="0">
                <a:cs typeface="Arial" panose="020B0604020202020204" pitchFamily="34" charset="0"/>
              </a:rPr>
              <a:t>epithelial</a:t>
            </a:r>
            <a:r>
              <a:rPr lang="cs-CZ" altLang="cs-CZ" sz="2800" dirty="0" smtClean="0">
                <a:cs typeface="Arial" panose="020B0604020202020204" pitchFamily="34" charset="0"/>
              </a:rPr>
              <a:t> </a:t>
            </a:r>
            <a:r>
              <a:rPr lang="cs-CZ" altLang="cs-CZ" sz="2800" dirty="0" err="1" smtClean="0">
                <a:cs typeface="Arial" panose="020B0604020202020204" pitchFamily="34" charset="0"/>
              </a:rPr>
              <a:t>cells</a:t>
            </a:r>
            <a:r>
              <a:rPr lang="cs-CZ" altLang="cs-CZ" sz="2800" dirty="0" smtClean="0">
                <a:cs typeface="Arial" panose="020B0604020202020204" pitchFamily="34" charset="0"/>
              </a:rPr>
              <a:t> and </a:t>
            </a:r>
            <a:r>
              <a:rPr lang="cs-CZ" altLang="cs-CZ" sz="2800" dirty="0" err="1" smtClean="0">
                <a:cs typeface="Arial" panose="020B0604020202020204" pitchFamily="34" charset="0"/>
              </a:rPr>
              <a:t>the</a:t>
            </a:r>
            <a:r>
              <a:rPr lang="cs-CZ" altLang="cs-CZ" sz="2800" dirty="0" smtClean="0">
                <a:cs typeface="Arial" panose="020B0604020202020204" pitchFamily="34" charset="0"/>
              </a:rPr>
              <a:t> </a:t>
            </a:r>
            <a:r>
              <a:rPr lang="cs-CZ" altLang="cs-CZ" sz="2800" dirty="0" err="1" smtClean="0">
                <a:cs typeface="Arial" panose="020B0604020202020204" pitchFamily="34" charset="0"/>
              </a:rPr>
              <a:t>other</a:t>
            </a:r>
            <a:r>
              <a:rPr lang="cs-CZ" altLang="cs-CZ" sz="2800" dirty="0" smtClean="0">
                <a:cs typeface="Arial" panose="020B0604020202020204" pitchFamily="34" charset="0"/>
              </a:rPr>
              <a:t> </a:t>
            </a:r>
            <a:r>
              <a:rPr lang="cs-CZ" altLang="cs-CZ" sz="2800" dirty="0" err="1" smtClean="0">
                <a:cs typeface="Arial" panose="020B0604020202020204" pitchFamily="34" charset="0"/>
              </a:rPr>
              <a:t>growth</a:t>
            </a:r>
            <a:r>
              <a:rPr lang="cs-CZ" altLang="cs-CZ" sz="2800" dirty="0" smtClean="0">
                <a:cs typeface="Arial" panose="020B0604020202020204" pitchFamily="34" charset="0"/>
              </a:rPr>
              <a:t> </a:t>
            </a:r>
            <a:r>
              <a:rPr lang="cs-CZ" altLang="cs-CZ" sz="2800" dirty="0" err="1" smtClean="0">
                <a:cs typeface="Arial" panose="020B0604020202020204" pitchFamily="34" charset="0"/>
              </a:rPr>
              <a:t>factors</a:t>
            </a:r>
            <a:r>
              <a:rPr lang="cs-CZ" altLang="cs-CZ" sz="2800" dirty="0" smtClean="0">
                <a:cs typeface="Arial" panose="020B0604020202020204" pitchFamily="34" charset="0"/>
              </a:rPr>
              <a:t> </a:t>
            </a:r>
            <a:r>
              <a:rPr lang="cs-CZ" altLang="cs-CZ" sz="2800" dirty="0">
                <a:cs typeface="Arial" panose="020B0604020202020204" pitchFamily="34" charset="0"/>
              </a:rPr>
              <a:t>(SCF, IL-7)</a:t>
            </a:r>
          </a:p>
          <a:p>
            <a:pPr eaLnBrk="1" hangingPunct="1">
              <a:lnSpc>
                <a:spcPct val="90000"/>
              </a:lnSpc>
            </a:pPr>
            <a:endParaRPr lang="cs-CZ" altLang="cs-CZ" sz="2800" dirty="0"/>
          </a:p>
          <a:p>
            <a:pPr eaLnBrk="1" hangingPunct="1">
              <a:lnSpc>
                <a:spcPct val="90000"/>
              </a:lnSpc>
            </a:pPr>
            <a:r>
              <a:rPr lang="cs-CZ" altLang="cs-CZ" sz="2800" dirty="0" err="1" smtClean="0"/>
              <a:t>Proliferation</a:t>
            </a:r>
            <a:r>
              <a:rPr lang="cs-CZ" altLang="cs-CZ" sz="2800" dirty="0" smtClean="0"/>
              <a:t> and </a:t>
            </a:r>
            <a:r>
              <a:rPr lang="cs-CZ" altLang="cs-CZ" sz="2800" dirty="0" err="1" smtClean="0"/>
              <a:t>differentiation</a:t>
            </a:r>
            <a:r>
              <a:rPr lang="cs-CZ" altLang="cs-CZ" sz="2800" dirty="0" smtClean="0"/>
              <a:t> </a:t>
            </a:r>
            <a:r>
              <a:rPr lang="cs-CZ" altLang="cs-CZ" sz="2800" dirty="0" err="1" smtClean="0"/>
              <a:t>of</a:t>
            </a:r>
            <a:r>
              <a:rPr lang="cs-CZ" altLang="cs-CZ" sz="2800" dirty="0" smtClean="0"/>
              <a:t> T </a:t>
            </a:r>
            <a:r>
              <a:rPr lang="cs-CZ" altLang="cs-CZ" sz="2800" dirty="0" err="1" smtClean="0"/>
              <a:t>cells</a:t>
            </a:r>
            <a:r>
              <a:rPr lang="cs-CZ" altLang="cs-CZ" sz="2800" dirty="0" smtClean="0"/>
              <a:t> in </a:t>
            </a:r>
            <a:r>
              <a:rPr lang="cs-CZ" altLang="cs-CZ" sz="2800" dirty="0" err="1" smtClean="0"/>
              <a:t>thymus</a:t>
            </a:r>
            <a:r>
              <a:rPr lang="cs-CZ" altLang="cs-CZ" sz="2800" dirty="0" smtClean="0"/>
              <a:t> </a:t>
            </a:r>
            <a:r>
              <a:rPr lang="cs-CZ" altLang="cs-CZ" sz="2800" dirty="0">
                <a:cs typeface="Arial" panose="020B0604020202020204" pitchFamily="34" charset="0"/>
              </a:rPr>
              <a:t>→ </a:t>
            </a:r>
            <a:r>
              <a:rPr lang="cs-CZ" altLang="cs-CZ" sz="2800" dirty="0" err="1" smtClean="0">
                <a:cs typeface="Arial" panose="020B0604020202020204" pitchFamily="34" charset="0"/>
              </a:rPr>
              <a:t>development</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a:t>
            </a:r>
            <a:r>
              <a:rPr lang="cs-CZ" altLang="cs-CZ" sz="2800" dirty="0">
                <a:cs typeface="Arial" panose="020B0604020202020204" pitchFamily="34" charset="0"/>
              </a:rPr>
              <a:t>TCR </a:t>
            </a:r>
            <a:r>
              <a:rPr lang="cs-CZ" altLang="cs-CZ" sz="2800" dirty="0" smtClean="0">
                <a:cs typeface="Arial" panose="020B0604020202020204" pitchFamily="34" charset="0"/>
              </a:rPr>
              <a:t>→ negative and positive </a:t>
            </a:r>
            <a:r>
              <a:rPr lang="cs-CZ" altLang="cs-CZ" sz="2800" dirty="0" err="1" smtClean="0">
                <a:cs typeface="Arial" panose="020B0604020202020204" pitchFamily="34" charset="0"/>
              </a:rPr>
              <a:t>selection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T </a:t>
            </a:r>
            <a:r>
              <a:rPr lang="cs-CZ" altLang="cs-CZ" sz="2800" dirty="0" err="1" smtClean="0">
                <a:cs typeface="Arial" panose="020B0604020202020204" pitchFamily="34" charset="0"/>
              </a:rPr>
              <a:t>cells</a:t>
            </a:r>
            <a:endParaRPr lang="cs-CZ" altLang="cs-CZ" sz="2800" dirty="0">
              <a:cs typeface="Arial" panose="020B0604020202020204" pitchFamily="34" charset="0"/>
            </a:endParaRPr>
          </a:p>
          <a:p>
            <a:pPr eaLnBrk="1" hangingPunct="1">
              <a:lnSpc>
                <a:spcPct val="90000"/>
              </a:lnSpc>
            </a:pPr>
            <a:endParaRPr lang="cs-CZ" altLang="cs-CZ" sz="2800" dirty="0">
              <a:cs typeface="Arial" panose="020B0604020202020204" pitchFamily="34" charset="0"/>
            </a:endParaRPr>
          </a:p>
          <a:p>
            <a:pPr eaLnBrk="1" hangingPunct="1">
              <a:lnSpc>
                <a:spcPct val="90000"/>
              </a:lnSpc>
            </a:pPr>
            <a:r>
              <a:rPr lang="cs-CZ" altLang="cs-CZ" sz="2800" dirty="0" err="1">
                <a:cs typeface="Arial" panose="020B0604020202020204" pitchFamily="34" charset="0"/>
              </a:rPr>
              <a:t>Thymus</a:t>
            </a:r>
            <a:r>
              <a:rPr lang="cs-CZ" altLang="cs-CZ" sz="2800" dirty="0">
                <a:cs typeface="Arial" panose="020B0604020202020204" pitchFamily="34" charset="0"/>
              </a:rPr>
              <a:t> – </a:t>
            </a:r>
            <a:r>
              <a:rPr lang="cs-CZ" altLang="cs-CZ" sz="2800" dirty="0" err="1" smtClean="0">
                <a:cs typeface="Arial" panose="020B0604020202020204" pitchFamily="34" charset="0"/>
              </a:rPr>
              <a:t>induction</a:t>
            </a:r>
            <a:r>
              <a:rPr lang="cs-CZ" altLang="cs-CZ" sz="2800" dirty="0" smtClean="0">
                <a:cs typeface="Arial" panose="020B0604020202020204" pitchFamily="34" charset="0"/>
              </a:rPr>
              <a:t> </a:t>
            </a:r>
            <a:r>
              <a:rPr lang="cs-CZ" altLang="cs-CZ" sz="2800" dirty="0" err="1" smtClean="0">
                <a:cs typeface="Arial" panose="020B0604020202020204" pitchFamily="34" charset="0"/>
              </a:rPr>
              <a:t>of</a:t>
            </a:r>
            <a:r>
              <a:rPr lang="cs-CZ" altLang="cs-CZ" sz="2800" dirty="0" smtClean="0">
                <a:cs typeface="Arial" panose="020B0604020202020204" pitchFamily="34" charset="0"/>
              </a:rPr>
              <a:t> tolerance </a:t>
            </a:r>
            <a:r>
              <a:rPr lang="cs-CZ" altLang="cs-CZ" sz="2800" dirty="0" err="1" smtClean="0">
                <a:cs typeface="Arial" panose="020B0604020202020204" pitchFamily="34" charset="0"/>
              </a:rPr>
              <a:t>of</a:t>
            </a:r>
            <a:r>
              <a:rPr lang="cs-CZ" altLang="cs-CZ" sz="2800" dirty="0" smtClean="0">
                <a:cs typeface="Arial" panose="020B0604020202020204" pitchFamily="34" charset="0"/>
              </a:rPr>
              <a:t> </a:t>
            </a:r>
            <a:r>
              <a:rPr lang="cs-CZ" altLang="cs-CZ" sz="2800" dirty="0" err="1" smtClean="0">
                <a:cs typeface="Arial" panose="020B0604020202020204" pitchFamily="34" charset="0"/>
              </a:rPr>
              <a:t>own</a:t>
            </a:r>
            <a:r>
              <a:rPr lang="cs-CZ" altLang="cs-CZ" sz="2800" dirty="0" smtClean="0">
                <a:cs typeface="Arial" panose="020B0604020202020204" pitchFamily="34" charset="0"/>
              </a:rPr>
              <a:t> </a:t>
            </a:r>
            <a:r>
              <a:rPr lang="cs-CZ" altLang="cs-CZ" sz="2800" dirty="0" err="1" smtClean="0">
                <a:cs typeface="Arial" panose="020B0604020202020204" pitchFamily="34" charset="0"/>
              </a:rPr>
              <a:t>antigens</a:t>
            </a:r>
            <a:endParaRPr lang="cs-CZ" altLang="cs-CZ" sz="2800" dirty="0">
              <a:cs typeface="Arial" panose="020B0604020202020204" pitchFamily="34" charset="0"/>
            </a:endParaRPr>
          </a:p>
        </p:txBody>
      </p:sp>
    </p:spTree>
    <p:extLst>
      <p:ext uri="{BB962C8B-B14F-4D97-AF65-F5344CB8AC3E}">
        <p14:creationId xmlns:p14="http://schemas.microsoft.com/office/powerpoint/2010/main" val="203745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tretch>
            <a:fillRect/>
          </a:stretch>
        </p:blipFill>
        <p:spPr>
          <a:xfrm>
            <a:off x="3344278" y="274638"/>
            <a:ext cx="5503444" cy="5851525"/>
          </a:xfrm>
        </p:spPr>
      </p:pic>
    </p:spTree>
    <p:extLst>
      <p:ext uri="{BB962C8B-B14F-4D97-AF65-F5344CB8AC3E}">
        <p14:creationId xmlns:p14="http://schemas.microsoft.com/office/powerpoint/2010/main" val="1931371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92313" y="2636838"/>
            <a:ext cx="8229600" cy="1143000"/>
          </a:xfrm>
        </p:spPr>
        <p:txBody>
          <a:bodyPr/>
          <a:lstStyle/>
          <a:p>
            <a:pPr eaLnBrk="1" hangingPunct="1"/>
            <a:r>
              <a:rPr lang="cs-CZ" altLang="cs-CZ" b="1" dirty="0" err="1" smtClean="0">
                <a:solidFill>
                  <a:srgbClr val="CC0099"/>
                </a:solidFill>
              </a:rPr>
              <a:t>Secondary</a:t>
            </a:r>
            <a:r>
              <a:rPr lang="cs-CZ" altLang="cs-CZ" b="1" dirty="0" smtClean="0">
                <a:solidFill>
                  <a:srgbClr val="CC0099"/>
                </a:solidFill>
              </a:rPr>
              <a:t> </a:t>
            </a:r>
            <a:r>
              <a:rPr lang="cs-CZ" altLang="cs-CZ" b="1" dirty="0" err="1" smtClean="0">
                <a:solidFill>
                  <a:srgbClr val="CC0099"/>
                </a:solidFill>
              </a:rPr>
              <a:t>immune</a:t>
            </a:r>
            <a:r>
              <a:rPr lang="cs-CZ" altLang="cs-CZ" b="1" dirty="0" smtClean="0">
                <a:solidFill>
                  <a:srgbClr val="CC0099"/>
                </a:solidFill>
              </a:rPr>
              <a:t> </a:t>
            </a:r>
            <a:r>
              <a:rPr lang="cs-CZ" altLang="cs-CZ" b="1" dirty="0" err="1" smtClean="0">
                <a:solidFill>
                  <a:srgbClr val="CC0099"/>
                </a:solidFill>
              </a:rPr>
              <a:t>organs</a:t>
            </a:r>
            <a:endParaRPr lang="cs-CZ" altLang="cs-CZ" b="1" dirty="0" smtClean="0">
              <a:solidFill>
                <a:srgbClr val="CC0099"/>
              </a:solidFill>
            </a:endParaRPr>
          </a:p>
        </p:txBody>
      </p:sp>
    </p:spTree>
    <p:extLst>
      <p:ext uri="{BB962C8B-B14F-4D97-AF65-F5344CB8AC3E}">
        <p14:creationId xmlns:p14="http://schemas.microsoft.com/office/powerpoint/2010/main" val="3827697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sz="3600" b="1" dirty="0" err="1" smtClean="0">
                <a:solidFill>
                  <a:srgbClr val="CC0099"/>
                </a:solidFill>
              </a:rPr>
              <a:t>Monocytes</a:t>
            </a:r>
            <a:endParaRPr lang="cs-CZ" altLang="cs-CZ" sz="3600" b="1" dirty="0">
              <a:solidFill>
                <a:srgbClr val="CC0099"/>
              </a:solidFill>
            </a:endParaRPr>
          </a:p>
        </p:txBody>
      </p:sp>
      <p:sp>
        <p:nvSpPr>
          <p:cNvPr id="9219" name="Rectangle 3"/>
          <p:cNvSpPr>
            <a:spLocks noGrp="1" noChangeArrowheads="1"/>
          </p:cNvSpPr>
          <p:nvPr>
            <p:ph idx="1"/>
          </p:nvPr>
        </p:nvSpPr>
        <p:spPr>
          <a:xfrm>
            <a:off x="923731" y="1341438"/>
            <a:ext cx="10179698" cy="5327650"/>
          </a:xfrm>
        </p:spPr>
        <p:txBody>
          <a:bodyPr/>
          <a:lstStyle/>
          <a:p>
            <a:pPr eaLnBrk="1" hangingPunct="1"/>
            <a:r>
              <a:rPr lang="cs-CZ" altLang="cs-CZ" sz="2800" dirty="0" err="1" smtClean="0"/>
              <a:t>Differentiate</a:t>
            </a:r>
            <a:r>
              <a:rPr lang="cs-CZ" altLang="cs-CZ" sz="2800" dirty="0" smtClean="0"/>
              <a:t> </a:t>
            </a:r>
            <a:r>
              <a:rPr lang="cs-CZ" altLang="cs-CZ" sz="2800" dirty="0" err="1" smtClean="0"/>
              <a:t>from</a:t>
            </a:r>
            <a:r>
              <a:rPr lang="cs-CZ" altLang="cs-CZ" sz="2800" dirty="0" smtClean="0"/>
              <a:t> </a:t>
            </a:r>
            <a:r>
              <a:rPr lang="cs-CZ" altLang="cs-CZ" sz="2800" dirty="0" err="1" smtClean="0">
                <a:solidFill>
                  <a:srgbClr val="0000FF"/>
                </a:solidFill>
              </a:rPr>
              <a:t>myeloid</a:t>
            </a:r>
            <a:r>
              <a:rPr lang="cs-CZ" altLang="cs-CZ" sz="2800" dirty="0" smtClean="0">
                <a:solidFill>
                  <a:srgbClr val="0000FF"/>
                </a:solidFill>
              </a:rPr>
              <a:t> </a:t>
            </a:r>
            <a:r>
              <a:rPr lang="cs-CZ" altLang="cs-CZ" sz="2800" dirty="0" err="1" smtClean="0">
                <a:solidFill>
                  <a:srgbClr val="0000FF"/>
                </a:solidFill>
              </a:rPr>
              <a:t>precursor</a:t>
            </a:r>
            <a:r>
              <a:rPr lang="cs-CZ" altLang="cs-CZ" sz="2800" dirty="0" smtClean="0"/>
              <a:t> (</a:t>
            </a:r>
            <a:r>
              <a:rPr lang="cs-CZ" altLang="cs-CZ" sz="2800" dirty="0" err="1" smtClean="0"/>
              <a:t>differentiated</a:t>
            </a:r>
            <a:r>
              <a:rPr lang="cs-CZ" altLang="cs-CZ" sz="2800" dirty="0" smtClean="0"/>
              <a:t> </a:t>
            </a:r>
            <a:r>
              <a:rPr lang="cs-CZ" altLang="cs-CZ" sz="2800" dirty="0" err="1" smtClean="0"/>
              <a:t>form</a:t>
            </a:r>
            <a:r>
              <a:rPr lang="cs-CZ" altLang="cs-CZ" sz="2800" dirty="0" smtClean="0"/>
              <a:t> </a:t>
            </a:r>
            <a:r>
              <a:rPr lang="cs-CZ" altLang="cs-CZ" sz="2800" dirty="0" err="1" smtClean="0"/>
              <a:t>hematopoietic</a:t>
            </a:r>
            <a:r>
              <a:rPr lang="cs-CZ" altLang="cs-CZ" sz="2800" dirty="0" smtClean="0"/>
              <a:t> stem cell (CD34+)) in bone </a:t>
            </a:r>
            <a:r>
              <a:rPr lang="cs-CZ" altLang="cs-CZ" sz="2800" dirty="0" err="1" smtClean="0"/>
              <a:t>marrow</a:t>
            </a:r>
            <a:endParaRPr lang="cs-CZ" altLang="cs-CZ" sz="2800" dirty="0" smtClean="0"/>
          </a:p>
          <a:p>
            <a:pPr eaLnBrk="1" hangingPunct="1"/>
            <a:endParaRPr lang="cs-CZ" altLang="cs-CZ" sz="1200" dirty="0" smtClean="0"/>
          </a:p>
          <a:p>
            <a:pPr eaLnBrk="1" hangingPunct="1"/>
            <a:r>
              <a:rPr lang="cs-CZ" altLang="cs-CZ" sz="2800" dirty="0" err="1" smtClean="0"/>
              <a:t>Continuously</a:t>
            </a:r>
            <a:r>
              <a:rPr lang="cs-CZ" altLang="cs-CZ" sz="2800" dirty="0" smtClean="0"/>
              <a:t> </a:t>
            </a:r>
            <a:r>
              <a:rPr lang="cs-CZ" altLang="cs-CZ" sz="2800" dirty="0" err="1" smtClean="0"/>
              <a:t>released</a:t>
            </a:r>
            <a:r>
              <a:rPr lang="cs-CZ" altLang="cs-CZ" sz="2800" dirty="0" smtClean="0"/>
              <a:t> </a:t>
            </a:r>
            <a:r>
              <a:rPr lang="cs-CZ" altLang="cs-CZ" sz="2800" dirty="0" err="1" smtClean="0"/>
              <a:t>from</a:t>
            </a:r>
            <a:r>
              <a:rPr lang="cs-CZ" altLang="cs-CZ" sz="2800" dirty="0" smtClean="0"/>
              <a:t> </a:t>
            </a:r>
            <a:r>
              <a:rPr lang="cs-CZ" altLang="cs-CZ" sz="2800" dirty="0" smtClean="0">
                <a:solidFill>
                  <a:srgbClr val="0000FF"/>
                </a:solidFill>
              </a:rPr>
              <a:t>bone </a:t>
            </a:r>
            <a:r>
              <a:rPr lang="cs-CZ" altLang="cs-CZ" sz="2800" dirty="0" err="1" smtClean="0">
                <a:solidFill>
                  <a:srgbClr val="0000FF"/>
                </a:solidFill>
              </a:rPr>
              <a:t>marrow</a:t>
            </a:r>
            <a:r>
              <a:rPr lang="cs-CZ" altLang="cs-CZ" sz="2800" dirty="0" smtClean="0"/>
              <a:t> to </a:t>
            </a:r>
            <a:r>
              <a:rPr lang="cs-CZ" altLang="cs-CZ" sz="2800" dirty="0" err="1" smtClean="0"/>
              <a:t>periphery</a:t>
            </a:r>
            <a:endParaRPr lang="cs-CZ" altLang="cs-CZ" sz="2800" dirty="0" smtClean="0"/>
          </a:p>
          <a:p>
            <a:pPr eaLnBrk="1" hangingPunct="1"/>
            <a:endParaRPr lang="cs-CZ" altLang="cs-CZ" sz="1200" dirty="0"/>
          </a:p>
          <a:p>
            <a:pPr eaLnBrk="1" hangingPunct="1"/>
            <a:r>
              <a:rPr lang="cs-CZ" altLang="cs-CZ" sz="2800" dirty="0"/>
              <a:t>7% </a:t>
            </a:r>
            <a:r>
              <a:rPr lang="cs-CZ" altLang="cs-CZ" sz="2800" dirty="0" smtClean="0"/>
              <a:t>in </a:t>
            </a:r>
            <a:r>
              <a:rPr lang="cs-CZ" altLang="cs-CZ" sz="2800" dirty="0" err="1" smtClean="0"/>
              <a:t>blood</a:t>
            </a:r>
            <a:r>
              <a:rPr lang="cs-CZ" altLang="cs-CZ" sz="2800" dirty="0" smtClean="0"/>
              <a:t> </a:t>
            </a:r>
            <a:r>
              <a:rPr lang="cs-CZ" altLang="cs-CZ" sz="2800" dirty="0" err="1" smtClean="0"/>
              <a:t>circulation</a:t>
            </a:r>
            <a:r>
              <a:rPr lang="cs-CZ" altLang="cs-CZ" sz="2800" dirty="0" smtClean="0"/>
              <a:t>; </a:t>
            </a:r>
            <a:r>
              <a:rPr lang="cs-CZ" altLang="cs-CZ" sz="2800" dirty="0" err="1" smtClean="0"/>
              <a:t>the</a:t>
            </a:r>
            <a:r>
              <a:rPr lang="cs-CZ" altLang="cs-CZ" sz="2800" dirty="0" smtClean="0"/>
              <a:t> rest </a:t>
            </a:r>
            <a:r>
              <a:rPr lang="cs-CZ" altLang="cs-CZ" sz="2800" dirty="0" err="1" smtClean="0"/>
              <a:t>is</a:t>
            </a:r>
            <a:r>
              <a:rPr lang="cs-CZ" altLang="cs-CZ" sz="2800" dirty="0" smtClean="0"/>
              <a:t> </a:t>
            </a:r>
            <a:r>
              <a:rPr lang="cs-CZ" altLang="cs-CZ" sz="2800" dirty="0" err="1" smtClean="0"/>
              <a:t>located</a:t>
            </a:r>
            <a:r>
              <a:rPr lang="cs-CZ" altLang="cs-CZ" sz="2800" dirty="0" smtClean="0"/>
              <a:t> in bone </a:t>
            </a:r>
            <a:r>
              <a:rPr lang="cs-CZ" altLang="cs-CZ" sz="2800" dirty="0" err="1" smtClean="0"/>
              <a:t>marrow</a:t>
            </a:r>
            <a:r>
              <a:rPr lang="cs-CZ" altLang="cs-CZ" sz="2800" dirty="0" smtClean="0"/>
              <a:t> </a:t>
            </a:r>
            <a:r>
              <a:rPr lang="cs-CZ" altLang="cs-CZ" sz="2800" dirty="0" err="1" smtClean="0"/>
              <a:t>or</a:t>
            </a:r>
            <a:r>
              <a:rPr lang="cs-CZ" altLang="cs-CZ" sz="2800" dirty="0" smtClean="0"/>
              <a:t> spleen – </a:t>
            </a:r>
            <a:r>
              <a:rPr lang="cs-CZ" altLang="cs-CZ" sz="2800" dirty="0" err="1" smtClean="0"/>
              <a:t>the</a:t>
            </a:r>
            <a:r>
              <a:rPr lang="cs-CZ" altLang="cs-CZ" sz="2800" dirty="0" smtClean="0"/>
              <a:t> </a:t>
            </a:r>
            <a:r>
              <a:rPr lang="cs-CZ" altLang="cs-CZ" sz="2800" dirty="0" err="1" smtClean="0"/>
              <a:t>proportion</a:t>
            </a:r>
            <a:r>
              <a:rPr lang="cs-CZ" altLang="cs-CZ" sz="2800" dirty="0" smtClean="0"/>
              <a:t> </a:t>
            </a:r>
            <a:r>
              <a:rPr lang="cs-CZ" altLang="cs-CZ" sz="2800" dirty="0" err="1" smtClean="0"/>
              <a:t>is</a:t>
            </a:r>
            <a:r>
              <a:rPr lang="cs-CZ" altLang="cs-CZ" sz="2800" dirty="0" smtClean="0"/>
              <a:t> </a:t>
            </a:r>
            <a:r>
              <a:rPr lang="cs-CZ" altLang="cs-CZ" sz="2800" dirty="0" err="1" smtClean="0"/>
              <a:t>influenced</a:t>
            </a:r>
            <a:r>
              <a:rPr lang="cs-CZ" altLang="cs-CZ" sz="2800" dirty="0" smtClean="0"/>
              <a:t> by </a:t>
            </a:r>
            <a:r>
              <a:rPr lang="cs-CZ" altLang="cs-CZ" sz="2800" dirty="0" err="1" smtClean="0"/>
              <a:t>cytokines</a:t>
            </a:r>
            <a:r>
              <a:rPr lang="cs-CZ" altLang="cs-CZ" sz="2800" dirty="0" smtClean="0"/>
              <a:t> and </a:t>
            </a:r>
            <a:r>
              <a:rPr lang="cs-CZ" altLang="cs-CZ" sz="2800" dirty="0" err="1" smtClean="0"/>
              <a:t>bacterial</a:t>
            </a:r>
            <a:r>
              <a:rPr lang="cs-CZ" altLang="cs-CZ" sz="2800" dirty="0" smtClean="0"/>
              <a:t> </a:t>
            </a:r>
            <a:r>
              <a:rPr lang="cs-CZ" altLang="cs-CZ" sz="2800" dirty="0" err="1" smtClean="0"/>
              <a:t>products</a:t>
            </a:r>
            <a:endParaRPr lang="cs-CZ" altLang="cs-CZ" sz="2800" dirty="0"/>
          </a:p>
          <a:p>
            <a:pPr eaLnBrk="1" hangingPunct="1"/>
            <a:endParaRPr lang="cs-CZ" altLang="cs-CZ" sz="1200" dirty="0"/>
          </a:p>
          <a:p>
            <a:pPr eaLnBrk="1" hangingPunct="1"/>
            <a:r>
              <a:rPr lang="cs-CZ" altLang="cs-CZ" sz="2800" dirty="0" err="1" smtClean="0"/>
              <a:t>Monocytes</a:t>
            </a:r>
            <a:r>
              <a:rPr lang="cs-CZ" altLang="cs-CZ" sz="2800" dirty="0" smtClean="0"/>
              <a:t> </a:t>
            </a:r>
            <a:r>
              <a:rPr lang="cs-CZ" altLang="cs-CZ" sz="2800" dirty="0" err="1" smtClean="0"/>
              <a:t>adhere</a:t>
            </a:r>
            <a:r>
              <a:rPr lang="cs-CZ" altLang="cs-CZ" sz="2800" dirty="0" smtClean="0"/>
              <a:t> to </a:t>
            </a:r>
            <a:r>
              <a:rPr lang="cs-CZ" altLang="cs-CZ" sz="2800" dirty="0" err="1" smtClean="0"/>
              <a:t>vessel</a:t>
            </a:r>
            <a:r>
              <a:rPr lang="cs-CZ" altLang="cs-CZ" sz="2800" dirty="0" smtClean="0"/>
              <a:t> </a:t>
            </a:r>
            <a:r>
              <a:rPr lang="cs-CZ" altLang="cs-CZ" sz="2800" dirty="0" err="1" smtClean="0"/>
              <a:t>wall</a:t>
            </a:r>
            <a:r>
              <a:rPr lang="cs-CZ" altLang="cs-CZ" sz="2800" dirty="0" smtClean="0"/>
              <a:t> by </a:t>
            </a:r>
            <a:r>
              <a:rPr lang="cs-CZ" altLang="cs-CZ" sz="2800" dirty="0" err="1" smtClean="0"/>
              <a:t>using</a:t>
            </a:r>
            <a:r>
              <a:rPr lang="cs-CZ" altLang="cs-CZ" sz="2800" dirty="0" smtClean="0"/>
              <a:t> </a:t>
            </a:r>
            <a:r>
              <a:rPr lang="cs-CZ" altLang="cs-CZ" sz="2800" b="1" dirty="0" smtClean="0">
                <a:solidFill>
                  <a:srgbClr val="0000FF"/>
                </a:solidFill>
                <a:latin typeface="Symbol" panose="05050102010706020507" pitchFamily="18" charset="2"/>
              </a:rPr>
              <a:t>b</a:t>
            </a:r>
            <a:r>
              <a:rPr lang="cs-CZ" altLang="cs-CZ" sz="2800" dirty="0" smtClean="0">
                <a:solidFill>
                  <a:srgbClr val="0000FF"/>
                </a:solidFill>
              </a:rPr>
              <a:t>1-integrins </a:t>
            </a:r>
            <a:r>
              <a:rPr lang="cs-CZ" altLang="cs-CZ" sz="2800" dirty="0" err="1" smtClean="0"/>
              <a:t>binding</a:t>
            </a:r>
            <a:r>
              <a:rPr lang="cs-CZ" altLang="cs-CZ" sz="2800" dirty="0" smtClean="0"/>
              <a:t> to </a:t>
            </a:r>
            <a:r>
              <a:rPr lang="cs-CZ" altLang="cs-CZ" sz="2800" dirty="0">
                <a:solidFill>
                  <a:srgbClr val="0000FF"/>
                </a:solidFill>
              </a:rPr>
              <a:t>VCAM-1</a:t>
            </a:r>
            <a:r>
              <a:rPr lang="cs-CZ" altLang="cs-CZ" sz="2800" dirty="0"/>
              <a:t> </a:t>
            </a:r>
            <a:r>
              <a:rPr lang="cs-CZ" altLang="cs-CZ" sz="2800" dirty="0" smtClean="0"/>
              <a:t>on </a:t>
            </a:r>
            <a:r>
              <a:rPr lang="cs-CZ" altLang="cs-CZ" sz="2800" dirty="0" err="1" smtClean="0"/>
              <a:t>endothelial</a:t>
            </a:r>
            <a:r>
              <a:rPr lang="cs-CZ" altLang="cs-CZ" sz="2800" dirty="0" smtClean="0"/>
              <a:t> </a:t>
            </a:r>
            <a:r>
              <a:rPr lang="cs-CZ" altLang="cs-CZ" sz="2800" dirty="0" err="1" smtClean="0"/>
              <a:t>cells</a:t>
            </a:r>
            <a:endParaRPr lang="cs-CZ" altLang="cs-CZ" sz="2800" dirty="0"/>
          </a:p>
          <a:p>
            <a:pPr eaLnBrk="1" hangingPunct="1"/>
            <a:endParaRPr lang="cs-CZ" altLang="cs-CZ" sz="1200" dirty="0"/>
          </a:p>
          <a:p>
            <a:pPr eaLnBrk="1" hangingPunct="1"/>
            <a:endParaRPr lang="cs-CZ" altLang="cs-CZ" sz="2800" dirty="0"/>
          </a:p>
        </p:txBody>
      </p:sp>
    </p:spTree>
    <p:extLst>
      <p:ext uri="{BB962C8B-B14F-4D97-AF65-F5344CB8AC3E}">
        <p14:creationId xmlns:p14="http://schemas.microsoft.com/office/powerpoint/2010/main" val="4227547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92313" y="620713"/>
            <a:ext cx="8229600" cy="1143000"/>
          </a:xfrm>
        </p:spPr>
        <p:txBody>
          <a:bodyPr/>
          <a:lstStyle/>
          <a:p>
            <a:pPr eaLnBrk="1" hangingPunct="1"/>
            <a:r>
              <a:rPr lang="cs-CZ" altLang="cs-CZ" sz="3600" b="1" dirty="0" err="1" smtClean="0">
                <a:solidFill>
                  <a:srgbClr val="CC0099"/>
                </a:solidFill>
              </a:rPr>
              <a:t>Secondary</a:t>
            </a:r>
            <a:r>
              <a:rPr lang="cs-CZ" altLang="cs-CZ" sz="3600" b="1" dirty="0" smtClean="0">
                <a:solidFill>
                  <a:srgbClr val="CC0099"/>
                </a:solidFill>
              </a:rPr>
              <a:t> </a:t>
            </a:r>
            <a:r>
              <a:rPr lang="cs-CZ" altLang="cs-CZ" sz="3600" b="1" dirty="0" err="1" smtClean="0">
                <a:solidFill>
                  <a:srgbClr val="CC0099"/>
                </a:solidFill>
              </a:rPr>
              <a:t>immune</a:t>
            </a:r>
            <a:r>
              <a:rPr lang="cs-CZ" altLang="cs-CZ" sz="3600" b="1" dirty="0" smtClean="0">
                <a:solidFill>
                  <a:srgbClr val="CC0099"/>
                </a:solidFill>
              </a:rPr>
              <a:t> </a:t>
            </a:r>
            <a:r>
              <a:rPr lang="cs-CZ" altLang="cs-CZ" sz="3600" b="1" dirty="0" err="1" smtClean="0">
                <a:solidFill>
                  <a:srgbClr val="CC0099"/>
                </a:solidFill>
              </a:rPr>
              <a:t>organs</a:t>
            </a:r>
            <a:endParaRPr lang="cs-CZ" altLang="cs-CZ" sz="3600" b="1" dirty="0">
              <a:solidFill>
                <a:srgbClr val="CC0099"/>
              </a:solidFill>
            </a:endParaRPr>
          </a:p>
        </p:txBody>
      </p:sp>
      <p:sp>
        <p:nvSpPr>
          <p:cNvPr id="64515" name="Rectangle 3"/>
          <p:cNvSpPr>
            <a:spLocks noGrp="1" noChangeArrowheads="1"/>
          </p:cNvSpPr>
          <p:nvPr>
            <p:ph idx="1"/>
          </p:nvPr>
        </p:nvSpPr>
        <p:spPr>
          <a:xfrm>
            <a:off x="1992313" y="2492376"/>
            <a:ext cx="8229600" cy="4525963"/>
          </a:xfrm>
        </p:spPr>
        <p:txBody>
          <a:bodyPr/>
          <a:lstStyle/>
          <a:p>
            <a:pPr eaLnBrk="1" hangingPunct="1"/>
            <a:r>
              <a:rPr lang="cs-CZ" altLang="cs-CZ" sz="2800" dirty="0" smtClean="0"/>
              <a:t>„Meeting-point“ </a:t>
            </a:r>
            <a:r>
              <a:rPr lang="cs-CZ" altLang="cs-CZ" sz="2800" dirty="0" err="1" smtClean="0"/>
              <a:t>of</a:t>
            </a:r>
            <a:r>
              <a:rPr lang="cs-CZ" altLang="cs-CZ" sz="2800" dirty="0" smtClean="0"/>
              <a:t> </a:t>
            </a:r>
            <a:r>
              <a:rPr lang="cs-CZ" altLang="cs-CZ" sz="2800" dirty="0" err="1" smtClean="0"/>
              <a:t>immunocompetent</a:t>
            </a:r>
            <a:r>
              <a:rPr lang="cs-CZ" altLang="cs-CZ" sz="2800" dirty="0" smtClean="0"/>
              <a:t> </a:t>
            </a:r>
            <a:r>
              <a:rPr lang="cs-CZ" altLang="cs-CZ" sz="2800" dirty="0" err="1" smtClean="0"/>
              <a:t>cells</a:t>
            </a:r>
            <a:r>
              <a:rPr lang="cs-CZ" altLang="cs-CZ" sz="2800" dirty="0" smtClean="0"/>
              <a:t> and </a:t>
            </a:r>
            <a:r>
              <a:rPr lang="cs-CZ" altLang="cs-CZ" sz="2800" dirty="0" err="1" smtClean="0"/>
              <a:t>antigens</a:t>
            </a:r>
            <a:r>
              <a:rPr lang="cs-CZ" altLang="cs-CZ" sz="2800" dirty="0"/>
              <a:t/>
            </a:r>
            <a:br>
              <a:rPr lang="cs-CZ" altLang="cs-CZ" sz="2800" dirty="0"/>
            </a:br>
            <a:endParaRPr lang="cs-CZ" altLang="cs-CZ" sz="2800" dirty="0"/>
          </a:p>
          <a:p>
            <a:pPr eaLnBrk="1" hangingPunct="1"/>
            <a:r>
              <a:rPr lang="cs-CZ" altLang="cs-CZ" sz="2800" dirty="0" err="1" smtClean="0"/>
              <a:t>Proliferation</a:t>
            </a:r>
            <a:r>
              <a:rPr lang="cs-CZ" altLang="cs-CZ" sz="2800" dirty="0" smtClean="0"/>
              <a:t> </a:t>
            </a:r>
            <a:r>
              <a:rPr lang="cs-CZ" altLang="cs-CZ" sz="2800" dirty="0" err="1" smtClean="0"/>
              <a:t>of</a:t>
            </a:r>
            <a:r>
              <a:rPr lang="cs-CZ" altLang="cs-CZ" sz="2800" dirty="0" smtClean="0"/>
              <a:t> </a:t>
            </a:r>
            <a:r>
              <a:rPr lang="cs-CZ" altLang="cs-CZ" sz="2800" dirty="0" err="1" smtClean="0"/>
              <a:t>immunocompetent</a:t>
            </a:r>
            <a:r>
              <a:rPr lang="cs-CZ" altLang="cs-CZ" sz="2800" dirty="0" smtClean="0"/>
              <a:t> T and B </a:t>
            </a:r>
            <a:r>
              <a:rPr lang="cs-CZ" altLang="cs-CZ" sz="2800" dirty="0" err="1" smtClean="0"/>
              <a:t>cells</a:t>
            </a:r>
            <a:r>
              <a:rPr lang="cs-CZ" altLang="cs-CZ" sz="2800" dirty="0" smtClean="0"/>
              <a:t>  </a:t>
            </a:r>
            <a:r>
              <a:rPr lang="cs-CZ" altLang="cs-CZ" sz="2800" dirty="0"/>
              <a:t/>
            </a:r>
            <a:br>
              <a:rPr lang="cs-CZ" altLang="cs-CZ" sz="2800" dirty="0"/>
            </a:br>
            <a:endParaRPr lang="cs-CZ" altLang="cs-CZ" sz="2800" dirty="0"/>
          </a:p>
          <a:p>
            <a:pPr eaLnBrk="1" hangingPunct="1"/>
            <a:r>
              <a:rPr lang="cs-CZ" altLang="cs-CZ" sz="2800" dirty="0" smtClean="0"/>
              <a:t>Terminal </a:t>
            </a:r>
            <a:r>
              <a:rPr lang="cs-CZ" altLang="cs-CZ" sz="2800" dirty="0" err="1" smtClean="0"/>
              <a:t>differentiation</a:t>
            </a:r>
            <a:r>
              <a:rPr lang="cs-CZ" altLang="cs-CZ" sz="2800" dirty="0" smtClean="0"/>
              <a:t> </a:t>
            </a:r>
            <a:r>
              <a:rPr lang="cs-CZ" altLang="cs-CZ" sz="2800" dirty="0" err="1" smtClean="0"/>
              <a:t>of</a:t>
            </a:r>
            <a:r>
              <a:rPr lang="cs-CZ" altLang="cs-CZ" sz="2800" dirty="0" smtClean="0"/>
              <a:t> </a:t>
            </a:r>
            <a:r>
              <a:rPr lang="cs-CZ" altLang="cs-CZ" sz="2800" dirty="0" err="1" smtClean="0"/>
              <a:t>lymphocytes</a:t>
            </a:r>
            <a:r>
              <a:rPr lang="cs-CZ" altLang="cs-CZ" sz="2800" dirty="0" smtClean="0"/>
              <a:t> to </a:t>
            </a:r>
            <a:r>
              <a:rPr lang="cs-CZ" altLang="cs-CZ" sz="2800" dirty="0" err="1" smtClean="0"/>
              <a:t>effector</a:t>
            </a:r>
            <a:r>
              <a:rPr lang="cs-CZ" altLang="cs-CZ" sz="2800" dirty="0" smtClean="0"/>
              <a:t> </a:t>
            </a:r>
            <a:r>
              <a:rPr lang="cs-CZ" altLang="cs-CZ" sz="2800" dirty="0" err="1" smtClean="0"/>
              <a:t>cells</a:t>
            </a:r>
            <a:r>
              <a:rPr lang="cs-CZ" altLang="cs-CZ" sz="1800" dirty="0" smtClean="0"/>
              <a:t> </a:t>
            </a:r>
            <a:r>
              <a:rPr lang="cs-CZ" altLang="cs-CZ" sz="1800" dirty="0"/>
              <a:t/>
            </a:r>
            <a:br>
              <a:rPr lang="cs-CZ" altLang="cs-CZ" sz="1800" dirty="0"/>
            </a:br>
            <a:r>
              <a:rPr lang="cs-CZ" altLang="cs-CZ" sz="1800" dirty="0"/>
              <a:t/>
            </a:r>
            <a:br>
              <a:rPr lang="cs-CZ" altLang="cs-CZ" sz="1800" dirty="0"/>
            </a:br>
            <a:endParaRPr lang="cs-CZ" altLang="cs-CZ" sz="1800" dirty="0"/>
          </a:p>
        </p:txBody>
      </p:sp>
    </p:spTree>
    <p:extLst>
      <p:ext uri="{BB962C8B-B14F-4D97-AF65-F5344CB8AC3E}">
        <p14:creationId xmlns:p14="http://schemas.microsoft.com/office/powerpoint/2010/main" val="2771818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cs-CZ" altLang="cs-CZ" sz="3200" b="1" dirty="0" err="1">
                <a:solidFill>
                  <a:srgbClr val="CC0099"/>
                </a:solidFill>
              </a:rPr>
              <a:t>Secondary</a:t>
            </a:r>
            <a:r>
              <a:rPr lang="cs-CZ" altLang="cs-CZ" sz="3200" b="1" dirty="0">
                <a:solidFill>
                  <a:srgbClr val="CC0099"/>
                </a:solidFill>
              </a:rPr>
              <a:t> </a:t>
            </a:r>
            <a:r>
              <a:rPr lang="cs-CZ" altLang="cs-CZ" sz="3200" b="1" dirty="0" err="1">
                <a:solidFill>
                  <a:srgbClr val="CC0099"/>
                </a:solidFill>
              </a:rPr>
              <a:t>immune</a:t>
            </a:r>
            <a:r>
              <a:rPr lang="cs-CZ" altLang="cs-CZ" sz="3200" b="1" dirty="0">
                <a:solidFill>
                  <a:srgbClr val="CC0099"/>
                </a:solidFill>
              </a:rPr>
              <a:t> </a:t>
            </a:r>
            <a:r>
              <a:rPr lang="cs-CZ" altLang="cs-CZ" sz="3200" b="1" dirty="0" err="1">
                <a:solidFill>
                  <a:srgbClr val="CC0099"/>
                </a:solidFill>
              </a:rPr>
              <a:t>organs</a:t>
            </a:r>
            <a:endParaRPr lang="cs-CZ" altLang="cs-CZ" sz="3200" b="1" dirty="0">
              <a:solidFill>
                <a:srgbClr val="CC0099"/>
              </a:solidFill>
            </a:endParaRPr>
          </a:p>
        </p:txBody>
      </p:sp>
      <p:sp>
        <p:nvSpPr>
          <p:cNvPr id="65539" name="Rectangle 3"/>
          <p:cNvSpPr>
            <a:spLocks noGrp="1" noChangeArrowheads="1"/>
          </p:cNvSpPr>
          <p:nvPr>
            <p:ph idx="1"/>
          </p:nvPr>
        </p:nvSpPr>
        <p:spPr/>
        <p:txBody>
          <a:bodyPr/>
          <a:lstStyle/>
          <a:p>
            <a:pPr eaLnBrk="1" hangingPunct="1">
              <a:buClr>
                <a:schemeClr val="tx1"/>
              </a:buClr>
            </a:pPr>
            <a:r>
              <a:rPr lang="cs-CZ" altLang="cs-CZ" sz="2800" b="1" dirty="0" smtClean="0">
                <a:solidFill>
                  <a:srgbClr val="0000FF"/>
                </a:solidFill>
              </a:rPr>
              <a:t>Spleen</a:t>
            </a:r>
            <a:r>
              <a:rPr lang="cs-CZ" altLang="cs-CZ" sz="2800" dirty="0" smtClean="0"/>
              <a:t> – in </a:t>
            </a:r>
            <a:r>
              <a:rPr lang="cs-CZ" altLang="cs-CZ" sz="2800" dirty="0" err="1" smtClean="0"/>
              <a:t>comparison</a:t>
            </a:r>
            <a:r>
              <a:rPr lang="cs-CZ" altLang="cs-CZ" sz="2800" dirty="0" smtClean="0"/>
              <a:t> to </a:t>
            </a:r>
            <a:r>
              <a:rPr lang="cs-CZ" altLang="cs-CZ" sz="2800" dirty="0" err="1" smtClean="0"/>
              <a:t>lymph</a:t>
            </a:r>
            <a:r>
              <a:rPr lang="cs-CZ" altLang="cs-CZ" sz="2800" dirty="0" smtClean="0"/>
              <a:t> </a:t>
            </a:r>
            <a:r>
              <a:rPr lang="cs-CZ" altLang="cs-CZ" sz="2800" dirty="0" err="1" smtClean="0"/>
              <a:t>nodes</a:t>
            </a:r>
            <a:r>
              <a:rPr lang="cs-CZ" altLang="cs-CZ" sz="2800" dirty="0" smtClean="0"/>
              <a:t>, spleen </a:t>
            </a:r>
            <a:r>
              <a:rPr lang="cs-CZ" altLang="cs-CZ" sz="2800" dirty="0" err="1" smtClean="0"/>
              <a:t>filtrates</a:t>
            </a:r>
            <a:r>
              <a:rPr lang="cs-CZ" altLang="cs-CZ" sz="2800" dirty="0" smtClean="0"/>
              <a:t> </a:t>
            </a:r>
            <a:r>
              <a:rPr lang="cs-CZ" altLang="cs-CZ" sz="2800" dirty="0" err="1" smtClean="0"/>
              <a:t>the</a:t>
            </a:r>
            <a:r>
              <a:rPr lang="cs-CZ" altLang="cs-CZ" sz="2800" dirty="0" smtClean="0"/>
              <a:t> </a:t>
            </a:r>
            <a:r>
              <a:rPr lang="cs-CZ" altLang="cs-CZ" sz="2800" dirty="0" err="1" smtClean="0"/>
              <a:t>blood</a:t>
            </a:r>
            <a:r>
              <a:rPr lang="cs-CZ" altLang="cs-CZ" sz="2800" dirty="0" smtClean="0"/>
              <a:t> and </a:t>
            </a:r>
            <a:r>
              <a:rPr lang="cs-CZ" altLang="cs-CZ" sz="2800" dirty="0" err="1" smtClean="0"/>
              <a:t>picks</a:t>
            </a:r>
            <a:r>
              <a:rPr lang="cs-CZ" altLang="cs-CZ" sz="2800" dirty="0" smtClean="0"/>
              <a:t>-up </a:t>
            </a:r>
            <a:r>
              <a:rPr lang="cs-CZ" altLang="cs-CZ" sz="2800" dirty="0" err="1" smtClean="0"/>
              <a:t>antigens</a:t>
            </a:r>
            <a:r>
              <a:rPr lang="cs-CZ" altLang="cs-CZ" sz="2800" dirty="0"/>
              <a:t/>
            </a:r>
            <a:br>
              <a:rPr lang="cs-CZ" altLang="cs-CZ" sz="2800" dirty="0"/>
            </a:br>
            <a:endParaRPr lang="cs-CZ" altLang="cs-CZ" sz="2800" dirty="0"/>
          </a:p>
          <a:p>
            <a:pPr eaLnBrk="1" hangingPunct="1">
              <a:buClr>
                <a:schemeClr val="tx1"/>
              </a:buClr>
            </a:pPr>
            <a:r>
              <a:rPr lang="cs-CZ" altLang="cs-CZ" sz="2800" b="1" dirty="0" err="1" smtClean="0">
                <a:solidFill>
                  <a:srgbClr val="0000FF"/>
                </a:solidFill>
              </a:rPr>
              <a:t>Lymph</a:t>
            </a:r>
            <a:r>
              <a:rPr lang="cs-CZ" altLang="cs-CZ" sz="2800" b="1" dirty="0" smtClean="0">
                <a:solidFill>
                  <a:srgbClr val="0000FF"/>
                </a:solidFill>
              </a:rPr>
              <a:t> </a:t>
            </a:r>
            <a:r>
              <a:rPr lang="cs-CZ" altLang="cs-CZ" sz="2800" b="1" dirty="0" err="1" smtClean="0">
                <a:solidFill>
                  <a:srgbClr val="0000FF"/>
                </a:solidFill>
              </a:rPr>
              <a:t>nodes</a:t>
            </a:r>
            <a:r>
              <a:rPr lang="cs-CZ" altLang="cs-CZ" sz="2800" dirty="0" smtClean="0">
                <a:solidFill>
                  <a:srgbClr val="0000FF"/>
                </a:solidFill>
              </a:rPr>
              <a:t> </a:t>
            </a:r>
            <a:r>
              <a:rPr lang="cs-CZ" altLang="cs-CZ" sz="2800" dirty="0" smtClean="0"/>
              <a:t>– </a:t>
            </a:r>
            <a:r>
              <a:rPr lang="cs-CZ" altLang="cs-CZ" sz="2800" dirty="0" err="1" smtClean="0"/>
              <a:t>filtration</a:t>
            </a:r>
            <a:r>
              <a:rPr lang="cs-CZ" altLang="cs-CZ" sz="2800" dirty="0" smtClean="0"/>
              <a:t> </a:t>
            </a:r>
            <a:r>
              <a:rPr lang="cs-CZ" altLang="cs-CZ" sz="2800" dirty="0" err="1" smtClean="0"/>
              <a:t>of</a:t>
            </a:r>
            <a:r>
              <a:rPr lang="cs-CZ" altLang="cs-CZ" sz="2800" dirty="0" smtClean="0"/>
              <a:t> </a:t>
            </a:r>
            <a:r>
              <a:rPr lang="cs-CZ" altLang="cs-CZ" sz="2800" dirty="0" err="1" smtClean="0"/>
              <a:t>lymph</a:t>
            </a:r>
            <a:r>
              <a:rPr lang="cs-CZ" altLang="cs-CZ" sz="2800" dirty="0" smtClean="0"/>
              <a:t>, </a:t>
            </a:r>
            <a:r>
              <a:rPr lang="cs-CZ" altLang="cs-CZ" sz="2800" dirty="0" err="1" smtClean="0"/>
              <a:t>uptake</a:t>
            </a:r>
            <a:r>
              <a:rPr lang="cs-CZ" altLang="cs-CZ" sz="2800" dirty="0" smtClean="0"/>
              <a:t> </a:t>
            </a:r>
            <a:r>
              <a:rPr lang="cs-CZ" altLang="cs-CZ" sz="2800" dirty="0" err="1" smtClean="0"/>
              <a:t>of</a:t>
            </a:r>
            <a:r>
              <a:rPr lang="cs-CZ" altLang="cs-CZ" sz="2800" dirty="0" smtClean="0"/>
              <a:t> </a:t>
            </a:r>
            <a:r>
              <a:rPr lang="cs-CZ" altLang="cs-CZ" sz="2800" dirty="0" err="1" smtClean="0"/>
              <a:t>antigens</a:t>
            </a:r>
            <a:r>
              <a:rPr lang="cs-CZ" altLang="cs-CZ" sz="2800" dirty="0"/>
              <a:t/>
            </a:r>
            <a:br>
              <a:rPr lang="cs-CZ" altLang="cs-CZ" sz="2800" dirty="0"/>
            </a:br>
            <a:endParaRPr lang="cs-CZ" altLang="cs-CZ" sz="2800" dirty="0"/>
          </a:p>
          <a:p>
            <a:pPr eaLnBrk="1" hangingPunct="1">
              <a:buClr>
                <a:schemeClr val="tx1"/>
              </a:buClr>
            </a:pPr>
            <a:r>
              <a:rPr lang="cs-CZ" altLang="cs-CZ" sz="2800" b="1" dirty="0">
                <a:solidFill>
                  <a:srgbClr val="0000FF"/>
                </a:solidFill>
              </a:rPr>
              <a:t>MALT</a:t>
            </a:r>
            <a:r>
              <a:rPr lang="cs-CZ" altLang="cs-CZ" sz="2800" dirty="0"/>
              <a:t> </a:t>
            </a:r>
            <a:r>
              <a:rPr lang="cs-CZ" altLang="cs-CZ" sz="2800" dirty="0" smtClean="0"/>
              <a:t>(</a:t>
            </a:r>
            <a:r>
              <a:rPr lang="cs-CZ" altLang="cs-CZ" sz="2800" dirty="0" err="1" smtClean="0"/>
              <a:t>Mucosa</a:t>
            </a:r>
            <a:r>
              <a:rPr lang="cs-CZ" altLang="cs-CZ" sz="2800" dirty="0" smtClean="0"/>
              <a:t> </a:t>
            </a:r>
            <a:r>
              <a:rPr lang="cs-CZ" altLang="cs-CZ" sz="2800" dirty="0" err="1" smtClean="0"/>
              <a:t>Associated</a:t>
            </a:r>
            <a:r>
              <a:rPr lang="cs-CZ" altLang="cs-CZ" sz="2800" dirty="0" smtClean="0"/>
              <a:t> </a:t>
            </a:r>
            <a:r>
              <a:rPr lang="cs-CZ" altLang="cs-CZ" sz="2800" dirty="0" err="1" smtClean="0"/>
              <a:t>Lymphoid</a:t>
            </a:r>
            <a:r>
              <a:rPr lang="cs-CZ" altLang="cs-CZ" sz="2800" dirty="0" smtClean="0"/>
              <a:t> </a:t>
            </a:r>
            <a:r>
              <a:rPr lang="cs-CZ" altLang="cs-CZ" sz="2800" dirty="0" err="1" smtClean="0"/>
              <a:t>Tissue</a:t>
            </a:r>
            <a:r>
              <a:rPr lang="cs-CZ" altLang="cs-CZ" sz="2800" dirty="0"/>
              <a:t>) – </a:t>
            </a:r>
            <a:r>
              <a:rPr lang="cs-CZ" altLang="cs-CZ" sz="2800" dirty="0" err="1" smtClean="0"/>
              <a:t>diffuse</a:t>
            </a:r>
            <a:r>
              <a:rPr lang="cs-CZ" altLang="cs-CZ" sz="2800" dirty="0" smtClean="0"/>
              <a:t> and </a:t>
            </a:r>
            <a:r>
              <a:rPr lang="cs-CZ" altLang="cs-CZ" sz="2800" dirty="0" err="1" smtClean="0"/>
              <a:t>organized</a:t>
            </a:r>
            <a:r>
              <a:rPr lang="cs-CZ" altLang="cs-CZ" sz="2800" dirty="0" smtClean="0"/>
              <a:t> </a:t>
            </a:r>
            <a:r>
              <a:rPr lang="cs-CZ" altLang="cs-CZ" sz="2800" dirty="0" err="1" smtClean="0"/>
              <a:t>lymphoid</a:t>
            </a:r>
            <a:r>
              <a:rPr lang="cs-CZ" altLang="cs-CZ" sz="2800" dirty="0" smtClean="0"/>
              <a:t> </a:t>
            </a:r>
            <a:r>
              <a:rPr lang="cs-CZ" altLang="cs-CZ" sz="2800" dirty="0" err="1" smtClean="0"/>
              <a:t>tissue</a:t>
            </a:r>
            <a:r>
              <a:rPr lang="cs-CZ" altLang="cs-CZ" sz="2800" dirty="0" smtClean="0"/>
              <a:t>, </a:t>
            </a:r>
            <a:r>
              <a:rPr lang="cs-CZ" altLang="cs-CZ" sz="2800" dirty="0" err="1" smtClean="0"/>
              <a:t>uptake</a:t>
            </a:r>
            <a:r>
              <a:rPr lang="cs-CZ" altLang="cs-CZ" sz="2800" dirty="0" smtClean="0"/>
              <a:t> </a:t>
            </a:r>
            <a:r>
              <a:rPr lang="cs-CZ" altLang="cs-CZ" sz="2800" dirty="0" err="1" smtClean="0"/>
              <a:t>of</a:t>
            </a:r>
            <a:r>
              <a:rPr lang="cs-CZ" altLang="cs-CZ" sz="2800" dirty="0" smtClean="0"/>
              <a:t> </a:t>
            </a:r>
            <a:r>
              <a:rPr lang="cs-CZ" altLang="cs-CZ" sz="2800" dirty="0" err="1" smtClean="0"/>
              <a:t>antigens</a:t>
            </a:r>
            <a:r>
              <a:rPr lang="cs-CZ" altLang="cs-CZ" sz="2800" dirty="0" smtClean="0"/>
              <a:t> </a:t>
            </a:r>
            <a:r>
              <a:rPr lang="cs-CZ" altLang="cs-CZ" sz="2800" dirty="0" err="1" smtClean="0"/>
              <a:t>passing</a:t>
            </a:r>
            <a:r>
              <a:rPr lang="cs-CZ" altLang="cs-CZ" sz="2800" dirty="0" smtClean="0"/>
              <a:t> </a:t>
            </a:r>
            <a:r>
              <a:rPr lang="cs-CZ" altLang="cs-CZ" sz="2800" dirty="0" err="1" smtClean="0"/>
              <a:t>through</a:t>
            </a:r>
            <a:r>
              <a:rPr lang="cs-CZ" altLang="cs-CZ" sz="2800" dirty="0" smtClean="0"/>
              <a:t> </a:t>
            </a:r>
            <a:r>
              <a:rPr lang="cs-CZ" altLang="cs-CZ" sz="2800" dirty="0" err="1" smtClean="0"/>
              <a:t>mucous</a:t>
            </a:r>
            <a:r>
              <a:rPr lang="cs-CZ" altLang="cs-CZ" sz="2800" dirty="0" smtClean="0"/>
              <a:t> </a:t>
            </a:r>
            <a:r>
              <a:rPr lang="cs-CZ" altLang="cs-CZ" sz="2800" dirty="0" err="1" smtClean="0"/>
              <a:t>membranes</a:t>
            </a:r>
            <a:r>
              <a:rPr lang="cs-CZ" altLang="cs-CZ" sz="2800" dirty="0" smtClean="0"/>
              <a:t>, </a:t>
            </a:r>
            <a:r>
              <a:rPr lang="cs-CZ" altLang="cs-CZ" sz="2800" dirty="0" err="1" smtClean="0"/>
              <a:t>their</a:t>
            </a:r>
            <a:r>
              <a:rPr lang="cs-CZ" altLang="cs-CZ" sz="2800" dirty="0" smtClean="0"/>
              <a:t> </a:t>
            </a:r>
            <a:r>
              <a:rPr lang="cs-CZ" altLang="cs-CZ" sz="2800" dirty="0" err="1" smtClean="0"/>
              <a:t>presentation</a:t>
            </a:r>
            <a:r>
              <a:rPr lang="cs-CZ" altLang="cs-CZ" sz="2800" dirty="0" smtClean="0"/>
              <a:t> and </a:t>
            </a:r>
            <a:r>
              <a:rPr lang="cs-CZ" altLang="cs-CZ" sz="2800" dirty="0" err="1" smtClean="0"/>
              <a:t>induction</a:t>
            </a:r>
            <a:r>
              <a:rPr lang="cs-CZ" altLang="cs-CZ" sz="2800" dirty="0" smtClean="0"/>
              <a:t> </a:t>
            </a:r>
            <a:r>
              <a:rPr lang="cs-CZ" altLang="cs-CZ" sz="2800" dirty="0" err="1" smtClean="0"/>
              <a:t>of</a:t>
            </a:r>
            <a:r>
              <a:rPr lang="cs-CZ" altLang="cs-CZ" sz="2800" dirty="0" smtClean="0"/>
              <a:t> </a:t>
            </a:r>
            <a:r>
              <a:rPr lang="cs-CZ" altLang="cs-CZ" sz="2800" dirty="0" err="1" smtClean="0"/>
              <a:t>immune</a:t>
            </a:r>
            <a:r>
              <a:rPr lang="cs-CZ" altLang="cs-CZ" sz="2800" dirty="0" smtClean="0"/>
              <a:t> response</a:t>
            </a:r>
            <a:r>
              <a:rPr lang="cs-CZ" altLang="cs-CZ" sz="2800" dirty="0"/>
              <a:t/>
            </a:r>
            <a:br>
              <a:rPr lang="cs-CZ" altLang="cs-CZ" sz="2800" dirty="0"/>
            </a:br>
            <a:endParaRPr lang="cs-CZ" altLang="cs-CZ" sz="2800" dirty="0"/>
          </a:p>
        </p:txBody>
      </p:sp>
    </p:spTree>
    <p:extLst>
      <p:ext uri="{BB962C8B-B14F-4D97-AF65-F5344CB8AC3E}">
        <p14:creationId xmlns:p14="http://schemas.microsoft.com/office/powerpoint/2010/main" val="2493418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274638"/>
            <a:ext cx="10972800" cy="1143000"/>
          </a:xfrm>
        </p:spPr>
        <p:txBody>
          <a:bodyPr/>
          <a:lstStyle/>
          <a:p>
            <a:pPr eaLnBrk="1" hangingPunct="1"/>
            <a:r>
              <a:rPr lang="cs-CZ" altLang="cs-CZ" sz="3600" b="1" dirty="0" smtClean="0">
                <a:solidFill>
                  <a:srgbClr val="CC0099"/>
                </a:solidFill>
              </a:rPr>
              <a:t>Spleen and </a:t>
            </a:r>
            <a:r>
              <a:rPr lang="cs-CZ" altLang="cs-CZ" sz="3600" b="1" dirty="0" err="1" smtClean="0">
                <a:solidFill>
                  <a:srgbClr val="CC0099"/>
                </a:solidFill>
              </a:rPr>
              <a:t>lymph</a:t>
            </a:r>
            <a:r>
              <a:rPr lang="cs-CZ" altLang="cs-CZ" sz="3600" b="1" dirty="0" smtClean="0">
                <a:solidFill>
                  <a:srgbClr val="CC0099"/>
                </a:solidFill>
              </a:rPr>
              <a:t> </a:t>
            </a:r>
            <a:r>
              <a:rPr lang="cs-CZ" altLang="cs-CZ" sz="3600" b="1" dirty="0" err="1" smtClean="0">
                <a:solidFill>
                  <a:srgbClr val="CC0099"/>
                </a:solidFill>
              </a:rPr>
              <a:t>nodes</a:t>
            </a:r>
            <a:endParaRPr lang="cs-CZ" altLang="cs-CZ" sz="3600" b="1" dirty="0">
              <a:solidFill>
                <a:srgbClr val="CC0099"/>
              </a:solidFill>
            </a:endParaRPr>
          </a:p>
        </p:txBody>
      </p:sp>
      <p:sp>
        <p:nvSpPr>
          <p:cNvPr id="66563" name="Rectangle 3"/>
          <p:cNvSpPr>
            <a:spLocks noGrp="1" noChangeArrowheads="1"/>
          </p:cNvSpPr>
          <p:nvPr>
            <p:ph type="body" idx="4294967295"/>
          </p:nvPr>
        </p:nvSpPr>
        <p:spPr>
          <a:xfrm>
            <a:off x="0" y="1600200"/>
            <a:ext cx="10972800" cy="4525963"/>
          </a:xfrm>
        </p:spPr>
        <p:txBody>
          <a:bodyPr/>
          <a:lstStyle/>
          <a:p>
            <a:pPr eaLnBrk="1" hangingPunct="1"/>
            <a:r>
              <a:rPr lang="cs-CZ" altLang="cs-CZ" sz="2800" dirty="0" err="1" smtClean="0"/>
              <a:t>Passage</a:t>
            </a:r>
            <a:r>
              <a:rPr lang="cs-CZ" altLang="cs-CZ" sz="2800" dirty="0" smtClean="0"/>
              <a:t> </a:t>
            </a:r>
            <a:r>
              <a:rPr lang="cs-CZ" altLang="cs-CZ" sz="2800" dirty="0" err="1" smtClean="0"/>
              <a:t>of</a:t>
            </a:r>
            <a:r>
              <a:rPr lang="cs-CZ" altLang="cs-CZ" sz="2800" dirty="0" smtClean="0"/>
              <a:t> </a:t>
            </a:r>
            <a:r>
              <a:rPr lang="cs-CZ" altLang="cs-CZ" sz="2800" dirty="0" err="1" smtClean="0"/>
              <a:t>the</a:t>
            </a:r>
            <a:r>
              <a:rPr lang="cs-CZ" altLang="cs-CZ" sz="2800" dirty="0" smtClean="0"/>
              <a:t> majority </a:t>
            </a:r>
            <a:r>
              <a:rPr lang="cs-CZ" altLang="cs-CZ" sz="2800" dirty="0" err="1" smtClean="0"/>
              <a:t>of</a:t>
            </a:r>
            <a:r>
              <a:rPr lang="cs-CZ" altLang="cs-CZ" sz="2800" dirty="0" smtClean="0"/>
              <a:t> </a:t>
            </a:r>
            <a:r>
              <a:rPr lang="cs-CZ" altLang="cs-CZ" sz="2800" dirty="0" err="1" smtClean="0"/>
              <a:t>circulating</a:t>
            </a:r>
            <a:r>
              <a:rPr lang="cs-CZ" altLang="cs-CZ" sz="2800" dirty="0" smtClean="0"/>
              <a:t> </a:t>
            </a:r>
            <a:r>
              <a:rPr lang="cs-CZ" altLang="cs-CZ" sz="2800" dirty="0" err="1" smtClean="0"/>
              <a:t>lymphoid</a:t>
            </a:r>
            <a:r>
              <a:rPr lang="cs-CZ" altLang="cs-CZ" sz="2800" dirty="0" smtClean="0"/>
              <a:t> </a:t>
            </a:r>
            <a:r>
              <a:rPr lang="cs-CZ" altLang="cs-CZ" sz="2800" dirty="0" err="1" smtClean="0"/>
              <a:t>cells</a:t>
            </a:r>
            <a:endParaRPr lang="cs-CZ" altLang="cs-CZ" sz="2800" dirty="0"/>
          </a:p>
          <a:p>
            <a:pPr eaLnBrk="1" hangingPunct="1"/>
            <a:endParaRPr lang="cs-CZ" altLang="cs-CZ" sz="1000" dirty="0"/>
          </a:p>
          <a:p>
            <a:pPr eaLnBrk="1" hangingPunct="1"/>
            <a:r>
              <a:rPr lang="cs-CZ" altLang="cs-CZ" sz="2800" dirty="0" err="1" smtClean="0"/>
              <a:t>Uptake</a:t>
            </a:r>
            <a:r>
              <a:rPr lang="cs-CZ" altLang="cs-CZ" sz="2800" dirty="0" smtClean="0"/>
              <a:t> </a:t>
            </a:r>
            <a:r>
              <a:rPr lang="cs-CZ" altLang="cs-CZ" sz="2800" dirty="0" err="1" smtClean="0"/>
              <a:t>of</a:t>
            </a:r>
            <a:r>
              <a:rPr lang="cs-CZ" altLang="cs-CZ" sz="2800" dirty="0" smtClean="0"/>
              <a:t> </a:t>
            </a:r>
            <a:r>
              <a:rPr lang="cs-CZ" altLang="cs-CZ" sz="2800" dirty="0" err="1" smtClean="0"/>
              <a:t>microbial</a:t>
            </a:r>
            <a:r>
              <a:rPr lang="cs-CZ" altLang="cs-CZ" sz="2800" dirty="0" smtClean="0"/>
              <a:t> </a:t>
            </a:r>
            <a:r>
              <a:rPr lang="cs-CZ" altLang="cs-CZ" sz="2800" dirty="0" err="1" smtClean="0"/>
              <a:t>antigens</a:t>
            </a:r>
            <a:r>
              <a:rPr lang="cs-CZ" altLang="cs-CZ" sz="2800" dirty="0" smtClean="0"/>
              <a:t> </a:t>
            </a:r>
            <a:r>
              <a:rPr lang="cs-CZ" altLang="cs-CZ" sz="2800" dirty="0" err="1" smtClean="0"/>
              <a:t>from</a:t>
            </a:r>
            <a:r>
              <a:rPr lang="cs-CZ" altLang="cs-CZ" sz="2800" dirty="0" smtClean="0"/>
              <a:t> </a:t>
            </a:r>
            <a:r>
              <a:rPr lang="cs-CZ" altLang="cs-CZ" sz="2800" dirty="0" err="1" smtClean="0"/>
              <a:t>blood</a:t>
            </a:r>
            <a:r>
              <a:rPr lang="cs-CZ" altLang="cs-CZ" sz="2800" dirty="0" smtClean="0"/>
              <a:t> and </a:t>
            </a:r>
            <a:r>
              <a:rPr lang="cs-CZ" altLang="cs-CZ" sz="2800" dirty="0" err="1" smtClean="0"/>
              <a:t>lymph</a:t>
            </a:r>
            <a:endParaRPr lang="cs-CZ" altLang="cs-CZ" sz="2800" dirty="0"/>
          </a:p>
          <a:p>
            <a:pPr eaLnBrk="1" hangingPunct="1"/>
            <a:endParaRPr lang="cs-CZ" altLang="cs-CZ" sz="1000" dirty="0"/>
          </a:p>
          <a:p>
            <a:pPr eaLnBrk="1" hangingPunct="1"/>
            <a:r>
              <a:rPr lang="cs-CZ" altLang="cs-CZ" sz="2800" dirty="0" err="1" smtClean="0"/>
              <a:t>Lobular</a:t>
            </a:r>
            <a:r>
              <a:rPr lang="cs-CZ" altLang="cs-CZ" sz="2800" dirty="0" smtClean="0"/>
              <a:t> </a:t>
            </a:r>
            <a:r>
              <a:rPr lang="cs-CZ" altLang="cs-CZ" sz="2800" dirty="0" err="1" smtClean="0"/>
              <a:t>structure</a:t>
            </a:r>
            <a:r>
              <a:rPr lang="cs-CZ" altLang="cs-CZ" sz="2800" dirty="0" smtClean="0"/>
              <a:t> </a:t>
            </a:r>
            <a:r>
              <a:rPr lang="cs-CZ" altLang="cs-CZ" sz="2800" dirty="0" err="1" smtClean="0"/>
              <a:t>with</a:t>
            </a:r>
            <a:r>
              <a:rPr lang="cs-CZ" altLang="cs-CZ" sz="2800" dirty="0" smtClean="0"/>
              <a:t> </a:t>
            </a:r>
            <a:r>
              <a:rPr lang="cs-CZ" altLang="cs-CZ" sz="2800" dirty="0" err="1" smtClean="0"/>
              <a:t>trabeculae</a:t>
            </a:r>
            <a:endParaRPr lang="cs-CZ" altLang="cs-CZ" sz="2800" dirty="0"/>
          </a:p>
          <a:p>
            <a:pPr eaLnBrk="1" hangingPunct="1"/>
            <a:endParaRPr lang="cs-CZ" altLang="cs-CZ" sz="1000" dirty="0"/>
          </a:p>
          <a:p>
            <a:pPr eaLnBrk="1" hangingPunct="1"/>
            <a:endParaRPr lang="cs-CZ" altLang="cs-CZ" sz="1000" dirty="0"/>
          </a:p>
          <a:p>
            <a:pPr eaLnBrk="1" hangingPunct="1"/>
            <a:r>
              <a:rPr lang="cs-CZ" altLang="cs-CZ" sz="2800" dirty="0" err="1" smtClean="0"/>
              <a:t>Stabilization</a:t>
            </a:r>
            <a:r>
              <a:rPr lang="cs-CZ" altLang="cs-CZ" sz="2800" dirty="0" smtClean="0"/>
              <a:t> by </a:t>
            </a:r>
            <a:r>
              <a:rPr lang="cs-CZ" altLang="cs-CZ" sz="2800" dirty="0" err="1" smtClean="0"/>
              <a:t>reticular</a:t>
            </a:r>
            <a:r>
              <a:rPr lang="cs-CZ" altLang="cs-CZ" sz="2800" dirty="0" smtClean="0"/>
              <a:t> </a:t>
            </a:r>
            <a:r>
              <a:rPr lang="cs-CZ" altLang="cs-CZ" sz="2800" dirty="0" err="1" smtClean="0"/>
              <a:t>connective</a:t>
            </a:r>
            <a:r>
              <a:rPr lang="cs-CZ" altLang="cs-CZ" sz="2800" dirty="0" smtClean="0"/>
              <a:t> </a:t>
            </a:r>
            <a:r>
              <a:rPr lang="cs-CZ" altLang="cs-CZ" sz="2800" dirty="0" err="1" smtClean="0"/>
              <a:t>tissue</a:t>
            </a:r>
            <a:endParaRPr lang="cs-CZ" altLang="cs-CZ" sz="2800" dirty="0"/>
          </a:p>
        </p:txBody>
      </p:sp>
    </p:spTree>
    <p:extLst>
      <p:ext uri="{BB962C8B-B14F-4D97-AF65-F5344CB8AC3E}">
        <p14:creationId xmlns:p14="http://schemas.microsoft.com/office/powerpoint/2010/main" val="1975428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884783" y="88026"/>
            <a:ext cx="8229600" cy="777875"/>
          </a:xfrm>
        </p:spPr>
        <p:txBody>
          <a:bodyPr/>
          <a:lstStyle/>
          <a:p>
            <a:pPr eaLnBrk="1" hangingPunct="1"/>
            <a:r>
              <a:rPr lang="cs-CZ" altLang="cs-CZ" sz="3600" b="1" dirty="0" err="1" smtClean="0">
                <a:solidFill>
                  <a:srgbClr val="CC0099"/>
                </a:solidFill>
              </a:rPr>
              <a:t>Lymph</a:t>
            </a:r>
            <a:r>
              <a:rPr lang="cs-CZ" altLang="cs-CZ" sz="3600" b="1" dirty="0" smtClean="0">
                <a:solidFill>
                  <a:srgbClr val="CC0099"/>
                </a:solidFill>
              </a:rPr>
              <a:t> </a:t>
            </a:r>
            <a:r>
              <a:rPr lang="cs-CZ" altLang="cs-CZ" sz="3600" b="1" dirty="0" err="1" smtClean="0">
                <a:solidFill>
                  <a:srgbClr val="CC0099"/>
                </a:solidFill>
              </a:rPr>
              <a:t>nodes</a:t>
            </a:r>
            <a:endParaRPr lang="cs-CZ" altLang="cs-CZ" sz="3600" b="1" dirty="0">
              <a:solidFill>
                <a:srgbClr val="CC0099"/>
              </a:solidFill>
            </a:endParaRPr>
          </a:p>
        </p:txBody>
      </p:sp>
      <p:sp>
        <p:nvSpPr>
          <p:cNvPr id="67587" name="Rectangle 3"/>
          <p:cNvSpPr>
            <a:spLocks noGrp="1" noChangeArrowheads="1"/>
          </p:cNvSpPr>
          <p:nvPr>
            <p:ph type="body" idx="4294967295"/>
          </p:nvPr>
        </p:nvSpPr>
        <p:spPr>
          <a:xfrm>
            <a:off x="0" y="931215"/>
            <a:ext cx="11999167" cy="5256212"/>
          </a:xfrm>
        </p:spPr>
        <p:txBody>
          <a:bodyPr/>
          <a:lstStyle/>
          <a:p>
            <a:pPr eaLnBrk="1" hangingPunct="1"/>
            <a:r>
              <a:rPr lang="cs-CZ" altLang="cs-CZ" sz="2600" dirty="0" err="1" smtClean="0"/>
              <a:t>Located</a:t>
            </a:r>
            <a:r>
              <a:rPr lang="cs-CZ" altLang="cs-CZ" sz="2600" dirty="0" smtClean="0"/>
              <a:t> </a:t>
            </a:r>
            <a:r>
              <a:rPr lang="cs-CZ" altLang="cs-CZ" sz="2600" b="1" dirty="0" err="1" smtClean="0">
                <a:solidFill>
                  <a:srgbClr val="0000FF"/>
                </a:solidFill>
              </a:rPr>
              <a:t>along</a:t>
            </a:r>
            <a:r>
              <a:rPr lang="cs-CZ" altLang="cs-CZ" sz="2600" b="1" dirty="0" smtClean="0">
                <a:solidFill>
                  <a:srgbClr val="0000FF"/>
                </a:solidFill>
              </a:rPr>
              <a:t> </a:t>
            </a:r>
            <a:r>
              <a:rPr lang="cs-CZ" altLang="cs-CZ" sz="2600" b="1" dirty="0" err="1" smtClean="0">
                <a:solidFill>
                  <a:srgbClr val="0000FF"/>
                </a:solidFill>
              </a:rPr>
              <a:t>lymphatic</a:t>
            </a:r>
            <a:r>
              <a:rPr lang="cs-CZ" altLang="cs-CZ" sz="2600" b="1" dirty="0" smtClean="0">
                <a:solidFill>
                  <a:srgbClr val="0000FF"/>
                </a:solidFill>
              </a:rPr>
              <a:t> </a:t>
            </a:r>
            <a:r>
              <a:rPr lang="cs-CZ" altLang="cs-CZ" sz="2600" b="1" dirty="0" err="1" smtClean="0">
                <a:solidFill>
                  <a:srgbClr val="0000FF"/>
                </a:solidFill>
              </a:rPr>
              <a:t>vessels</a:t>
            </a:r>
            <a:endParaRPr lang="cs-CZ" altLang="cs-CZ" sz="2600" b="1" dirty="0" smtClean="0">
              <a:solidFill>
                <a:srgbClr val="0000FF"/>
              </a:solidFill>
            </a:endParaRPr>
          </a:p>
          <a:p>
            <a:pPr eaLnBrk="1" hangingPunct="1"/>
            <a:endParaRPr lang="cs-CZ" altLang="cs-CZ" sz="1200" b="1" dirty="0"/>
          </a:p>
          <a:p>
            <a:pPr eaLnBrk="1" hangingPunct="1"/>
            <a:r>
              <a:rPr lang="cs-CZ" altLang="cs-CZ" sz="2600" dirty="0" err="1" smtClean="0"/>
              <a:t>Drainage</a:t>
            </a:r>
            <a:r>
              <a:rPr lang="cs-CZ" altLang="cs-CZ" sz="2600" dirty="0" smtClean="0"/>
              <a:t> </a:t>
            </a:r>
            <a:r>
              <a:rPr lang="cs-CZ" altLang="cs-CZ" sz="2600" dirty="0" err="1" smtClean="0"/>
              <a:t>of</a:t>
            </a:r>
            <a:r>
              <a:rPr lang="cs-CZ" altLang="cs-CZ" sz="2600" dirty="0" smtClean="0"/>
              <a:t> </a:t>
            </a:r>
            <a:r>
              <a:rPr lang="cs-CZ" altLang="cs-CZ" sz="2600" b="1" dirty="0" err="1" smtClean="0">
                <a:solidFill>
                  <a:srgbClr val="0000FF"/>
                </a:solidFill>
              </a:rPr>
              <a:t>the</a:t>
            </a:r>
            <a:r>
              <a:rPr lang="cs-CZ" altLang="cs-CZ" sz="2600" b="1" dirty="0" smtClean="0">
                <a:solidFill>
                  <a:srgbClr val="0000FF"/>
                </a:solidFill>
              </a:rPr>
              <a:t> skin </a:t>
            </a:r>
            <a:r>
              <a:rPr lang="cs-CZ" altLang="cs-CZ" sz="2600" dirty="0" smtClean="0"/>
              <a:t>and</a:t>
            </a:r>
            <a:r>
              <a:rPr lang="cs-CZ" altLang="cs-CZ" sz="2600" b="1" dirty="0" smtClean="0">
                <a:solidFill>
                  <a:srgbClr val="0000FF"/>
                </a:solidFill>
              </a:rPr>
              <a:t> </a:t>
            </a:r>
            <a:r>
              <a:rPr lang="cs-CZ" altLang="cs-CZ" sz="2600" b="1" dirty="0" err="1" smtClean="0">
                <a:solidFill>
                  <a:srgbClr val="0000FF"/>
                </a:solidFill>
              </a:rPr>
              <a:t>the</a:t>
            </a:r>
            <a:r>
              <a:rPr lang="cs-CZ" altLang="cs-CZ" sz="2600" b="1" dirty="0" smtClean="0">
                <a:solidFill>
                  <a:srgbClr val="0000FF"/>
                </a:solidFill>
              </a:rPr>
              <a:t> </a:t>
            </a:r>
            <a:r>
              <a:rPr lang="cs-CZ" altLang="cs-CZ" sz="2600" b="1" dirty="0" err="1" smtClean="0">
                <a:solidFill>
                  <a:srgbClr val="0000FF"/>
                </a:solidFill>
              </a:rPr>
              <a:t>other</a:t>
            </a:r>
            <a:r>
              <a:rPr lang="cs-CZ" altLang="cs-CZ" sz="2600" b="1" dirty="0" smtClean="0">
                <a:solidFill>
                  <a:srgbClr val="0000FF"/>
                </a:solidFill>
              </a:rPr>
              <a:t> </a:t>
            </a:r>
            <a:r>
              <a:rPr lang="cs-CZ" altLang="cs-CZ" sz="2600" b="1" dirty="0" err="1" smtClean="0">
                <a:solidFill>
                  <a:srgbClr val="0000FF"/>
                </a:solidFill>
              </a:rPr>
              <a:t>surface</a:t>
            </a:r>
            <a:r>
              <a:rPr lang="cs-CZ" altLang="cs-CZ" sz="2600" b="1" dirty="0" smtClean="0">
                <a:solidFill>
                  <a:srgbClr val="0000FF"/>
                </a:solidFill>
              </a:rPr>
              <a:t> </a:t>
            </a:r>
            <a:r>
              <a:rPr lang="cs-CZ" altLang="cs-CZ" sz="2600" b="1" dirty="0" err="1" smtClean="0">
                <a:solidFill>
                  <a:srgbClr val="0000FF"/>
                </a:solidFill>
              </a:rPr>
              <a:t>tissues</a:t>
            </a:r>
            <a:r>
              <a:rPr lang="cs-CZ" altLang="cs-CZ" sz="2600" b="1" dirty="0" smtClean="0"/>
              <a:t> </a:t>
            </a:r>
            <a:r>
              <a:rPr lang="cs-CZ" altLang="cs-CZ" sz="2600" dirty="0" smtClean="0"/>
              <a:t>- </a:t>
            </a:r>
            <a:r>
              <a:rPr lang="cs-CZ" altLang="cs-CZ" sz="2600" dirty="0" err="1" smtClean="0"/>
              <a:t>cervical</a:t>
            </a:r>
            <a:r>
              <a:rPr lang="cs-CZ" altLang="cs-CZ" sz="2600" dirty="0" smtClean="0"/>
              <a:t>, </a:t>
            </a:r>
            <a:r>
              <a:rPr lang="cs-CZ" altLang="cs-CZ" sz="2600" dirty="0" err="1" smtClean="0"/>
              <a:t>axillary</a:t>
            </a:r>
            <a:r>
              <a:rPr lang="cs-CZ" altLang="cs-CZ" sz="2600" dirty="0" smtClean="0"/>
              <a:t>, </a:t>
            </a:r>
            <a:r>
              <a:rPr lang="cs-CZ" altLang="cs-CZ" sz="2600" dirty="0" err="1" smtClean="0"/>
              <a:t>inguinal</a:t>
            </a:r>
            <a:r>
              <a:rPr lang="cs-CZ" altLang="cs-CZ" sz="2600" dirty="0" smtClean="0"/>
              <a:t> </a:t>
            </a:r>
            <a:r>
              <a:rPr lang="cs-CZ" altLang="cs-CZ" sz="2600" dirty="0" err="1" smtClean="0"/>
              <a:t>l.n</a:t>
            </a:r>
            <a:r>
              <a:rPr lang="cs-CZ" altLang="cs-CZ" sz="2600" dirty="0" smtClean="0"/>
              <a:t>.</a:t>
            </a:r>
          </a:p>
          <a:p>
            <a:pPr eaLnBrk="1" hangingPunct="1"/>
            <a:endParaRPr lang="cs-CZ" altLang="cs-CZ" sz="1200" dirty="0" smtClean="0"/>
          </a:p>
          <a:p>
            <a:pPr eaLnBrk="1" hangingPunct="1"/>
            <a:r>
              <a:rPr lang="cs-CZ" altLang="cs-CZ" sz="2600" dirty="0" err="1" smtClean="0"/>
              <a:t>Drainage</a:t>
            </a:r>
            <a:r>
              <a:rPr lang="cs-CZ" altLang="cs-CZ" sz="2600" dirty="0" smtClean="0"/>
              <a:t> </a:t>
            </a:r>
            <a:r>
              <a:rPr lang="cs-CZ" altLang="cs-CZ" sz="2600" dirty="0" err="1" smtClean="0"/>
              <a:t>of</a:t>
            </a:r>
            <a:r>
              <a:rPr lang="cs-CZ" altLang="cs-CZ" sz="2600" dirty="0" smtClean="0"/>
              <a:t> </a:t>
            </a:r>
            <a:r>
              <a:rPr lang="cs-CZ" altLang="cs-CZ" sz="2600" b="1" dirty="0" err="1" smtClean="0">
                <a:solidFill>
                  <a:srgbClr val="0000FF"/>
                </a:solidFill>
              </a:rPr>
              <a:t>mucous</a:t>
            </a:r>
            <a:r>
              <a:rPr lang="cs-CZ" altLang="cs-CZ" sz="2600" b="1" dirty="0" smtClean="0">
                <a:solidFill>
                  <a:srgbClr val="0000FF"/>
                </a:solidFill>
              </a:rPr>
              <a:t> </a:t>
            </a:r>
            <a:r>
              <a:rPr lang="cs-CZ" altLang="cs-CZ" sz="2600" b="1" dirty="0" err="1" smtClean="0">
                <a:solidFill>
                  <a:srgbClr val="0000FF"/>
                </a:solidFill>
              </a:rPr>
              <a:t>membranes</a:t>
            </a:r>
            <a:r>
              <a:rPr lang="cs-CZ" altLang="cs-CZ" sz="2600" b="1" dirty="0" smtClean="0">
                <a:solidFill>
                  <a:srgbClr val="0000FF"/>
                </a:solidFill>
              </a:rPr>
              <a:t> </a:t>
            </a:r>
            <a:r>
              <a:rPr lang="cs-CZ" altLang="cs-CZ" sz="2600" dirty="0" smtClean="0"/>
              <a:t>and</a:t>
            </a:r>
            <a:r>
              <a:rPr lang="cs-CZ" altLang="cs-CZ" sz="2600" b="1" dirty="0" smtClean="0">
                <a:solidFill>
                  <a:srgbClr val="0000FF"/>
                </a:solidFill>
              </a:rPr>
              <a:t> </a:t>
            </a:r>
            <a:r>
              <a:rPr lang="cs-CZ" altLang="cs-CZ" sz="2600" b="1" dirty="0" err="1" smtClean="0">
                <a:solidFill>
                  <a:srgbClr val="0000FF"/>
                </a:solidFill>
              </a:rPr>
              <a:t>internal</a:t>
            </a:r>
            <a:r>
              <a:rPr lang="cs-CZ" altLang="cs-CZ" sz="2600" b="1" dirty="0" smtClean="0">
                <a:solidFill>
                  <a:srgbClr val="0000FF"/>
                </a:solidFill>
              </a:rPr>
              <a:t> </a:t>
            </a:r>
            <a:r>
              <a:rPr lang="cs-CZ" altLang="cs-CZ" sz="2600" b="1" dirty="0" err="1" smtClean="0">
                <a:solidFill>
                  <a:srgbClr val="0000FF"/>
                </a:solidFill>
              </a:rPr>
              <a:t>organs</a:t>
            </a:r>
            <a:r>
              <a:rPr lang="cs-CZ" altLang="cs-CZ" sz="2600" b="1" dirty="0" smtClean="0"/>
              <a:t> </a:t>
            </a:r>
            <a:r>
              <a:rPr lang="cs-CZ" altLang="cs-CZ" sz="2600" dirty="0" smtClean="0"/>
              <a:t>- </a:t>
            </a:r>
            <a:r>
              <a:rPr lang="cs-CZ" altLang="cs-CZ" sz="2600" dirty="0" err="1" smtClean="0"/>
              <a:t>mesenterial</a:t>
            </a:r>
            <a:r>
              <a:rPr lang="cs-CZ" altLang="cs-CZ" sz="2600" dirty="0" smtClean="0"/>
              <a:t>, </a:t>
            </a:r>
            <a:r>
              <a:rPr lang="cs-CZ" altLang="cs-CZ" sz="2600" dirty="0" err="1" smtClean="0"/>
              <a:t>mediastinal</a:t>
            </a:r>
            <a:r>
              <a:rPr lang="cs-CZ" altLang="cs-CZ" sz="2600" dirty="0" smtClean="0"/>
              <a:t>, </a:t>
            </a:r>
            <a:r>
              <a:rPr lang="cs-CZ" altLang="cs-CZ" sz="2600" dirty="0" err="1" smtClean="0"/>
              <a:t>paraaortic</a:t>
            </a:r>
            <a:r>
              <a:rPr lang="cs-CZ" altLang="cs-CZ" sz="2600" dirty="0" smtClean="0"/>
              <a:t> </a:t>
            </a:r>
            <a:r>
              <a:rPr lang="cs-CZ" altLang="cs-CZ" sz="2600" dirty="0" err="1" smtClean="0"/>
              <a:t>l.n</a:t>
            </a:r>
            <a:r>
              <a:rPr lang="cs-CZ" altLang="cs-CZ" sz="2600" dirty="0" smtClean="0"/>
              <a:t>.</a:t>
            </a:r>
          </a:p>
          <a:p>
            <a:pPr eaLnBrk="1" hangingPunct="1"/>
            <a:endParaRPr lang="cs-CZ" altLang="cs-CZ" sz="1200" dirty="0" smtClean="0"/>
          </a:p>
          <a:p>
            <a:pPr eaLnBrk="1" hangingPunct="1"/>
            <a:r>
              <a:rPr lang="cs-CZ" altLang="cs-CZ" sz="2600" b="1" dirty="0" err="1" smtClean="0">
                <a:solidFill>
                  <a:srgbClr val="0000FF"/>
                </a:solidFill>
              </a:rPr>
              <a:t>Convex</a:t>
            </a:r>
            <a:r>
              <a:rPr lang="cs-CZ" altLang="cs-CZ" sz="2600" b="1" dirty="0" smtClean="0">
                <a:solidFill>
                  <a:srgbClr val="0000FF"/>
                </a:solidFill>
              </a:rPr>
              <a:t> </a:t>
            </a:r>
            <a:r>
              <a:rPr lang="cs-CZ" altLang="cs-CZ" sz="2600" b="1" dirty="0" err="1" smtClean="0">
                <a:solidFill>
                  <a:srgbClr val="0000FF"/>
                </a:solidFill>
              </a:rPr>
              <a:t>side</a:t>
            </a:r>
            <a:r>
              <a:rPr lang="cs-CZ" altLang="cs-CZ" sz="2600" b="1" dirty="0" smtClean="0">
                <a:solidFill>
                  <a:srgbClr val="0000FF"/>
                </a:solidFill>
              </a:rPr>
              <a:t> </a:t>
            </a:r>
            <a:r>
              <a:rPr lang="cs-CZ" altLang="cs-CZ" sz="2600" b="1" dirty="0" err="1" smtClean="0">
                <a:solidFill>
                  <a:srgbClr val="0000FF"/>
                </a:solidFill>
              </a:rPr>
              <a:t>of</a:t>
            </a:r>
            <a:r>
              <a:rPr lang="cs-CZ" altLang="cs-CZ" sz="2600" b="1" dirty="0" smtClean="0">
                <a:solidFill>
                  <a:srgbClr val="0000FF"/>
                </a:solidFill>
              </a:rPr>
              <a:t> </a:t>
            </a:r>
            <a:r>
              <a:rPr lang="cs-CZ" altLang="cs-CZ" sz="2600" b="1" dirty="0" err="1" smtClean="0">
                <a:solidFill>
                  <a:srgbClr val="0000FF"/>
                </a:solidFill>
              </a:rPr>
              <a:t>lymph</a:t>
            </a:r>
            <a:r>
              <a:rPr lang="cs-CZ" altLang="cs-CZ" sz="2600" b="1" dirty="0" smtClean="0">
                <a:solidFill>
                  <a:srgbClr val="0000FF"/>
                </a:solidFill>
              </a:rPr>
              <a:t> node </a:t>
            </a:r>
            <a:r>
              <a:rPr lang="cs-CZ" altLang="cs-CZ" sz="2600" dirty="0" smtClean="0"/>
              <a:t>– </a:t>
            </a:r>
            <a:r>
              <a:rPr lang="cs-CZ" altLang="cs-CZ" sz="2600" dirty="0" err="1" smtClean="0"/>
              <a:t>entrance</a:t>
            </a:r>
            <a:r>
              <a:rPr lang="cs-CZ" altLang="cs-CZ" sz="2600" dirty="0" smtClean="0"/>
              <a:t> </a:t>
            </a:r>
            <a:r>
              <a:rPr lang="cs-CZ" altLang="cs-CZ" sz="2600" dirty="0" err="1" smtClean="0"/>
              <a:t>of</a:t>
            </a:r>
            <a:r>
              <a:rPr lang="cs-CZ" altLang="cs-CZ" sz="2600" dirty="0" smtClean="0"/>
              <a:t> </a:t>
            </a:r>
            <a:r>
              <a:rPr lang="cs-CZ" altLang="cs-CZ" sz="2600" dirty="0" err="1" smtClean="0"/>
              <a:t>afferent</a:t>
            </a:r>
            <a:r>
              <a:rPr lang="cs-CZ" altLang="cs-CZ" sz="2600" dirty="0" smtClean="0"/>
              <a:t> </a:t>
            </a:r>
            <a:r>
              <a:rPr lang="cs-CZ" altLang="cs-CZ" sz="2600" dirty="0" err="1" smtClean="0"/>
              <a:t>lymphatic</a:t>
            </a:r>
            <a:r>
              <a:rPr lang="cs-CZ" altLang="cs-CZ" sz="2600" dirty="0" smtClean="0"/>
              <a:t> </a:t>
            </a:r>
            <a:r>
              <a:rPr lang="cs-CZ" altLang="cs-CZ" sz="2600" dirty="0" err="1" smtClean="0"/>
              <a:t>vessels</a:t>
            </a:r>
            <a:r>
              <a:rPr lang="cs-CZ" altLang="cs-CZ" sz="2600" dirty="0" smtClean="0"/>
              <a:t> (</a:t>
            </a:r>
            <a:r>
              <a:rPr lang="cs-CZ" altLang="cs-CZ" sz="2600" dirty="0" err="1" smtClean="0"/>
              <a:t>subcapsular</a:t>
            </a:r>
            <a:r>
              <a:rPr lang="cs-CZ" altLang="cs-CZ" sz="2600" dirty="0" smtClean="0"/>
              <a:t> sinus)</a:t>
            </a:r>
          </a:p>
          <a:p>
            <a:pPr eaLnBrk="1" hangingPunct="1"/>
            <a:endParaRPr lang="cs-CZ" altLang="cs-CZ" sz="1200" dirty="0" smtClean="0"/>
          </a:p>
          <a:p>
            <a:pPr eaLnBrk="1" hangingPunct="1"/>
            <a:r>
              <a:rPr lang="cs-CZ" altLang="cs-CZ" sz="2600" b="1" dirty="0" smtClean="0">
                <a:solidFill>
                  <a:srgbClr val="0000FF"/>
                </a:solidFill>
              </a:rPr>
              <a:t>Hilum</a:t>
            </a:r>
            <a:r>
              <a:rPr lang="cs-CZ" altLang="cs-CZ" sz="2600" b="1" dirty="0" smtClean="0"/>
              <a:t> </a:t>
            </a:r>
            <a:r>
              <a:rPr lang="cs-CZ" altLang="cs-CZ" sz="2600" dirty="0" smtClean="0"/>
              <a:t>– </a:t>
            </a:r>
            <a:r>
              <a:rPr lang="cs-CZ" altLang="cs-CZ" sz="2600" dirty="0" err="1" smtClean="0"/>
              <a:t>entrance</a:t>
            </a:r>
            <a:r>
              <a:rPr lang="cs-CZ" altLang="cs-CZ" sz="2600" dirty="0" smtClean="0"/>
              <a:t> </a:t>
            </a:r>
            <a:r>
              <a:rPr lang="cs-CZ" altLang="cs-CZ" sz="2600" dirty="0" err="1" smtClean="0"/>
              <a:t>of</a:t>
            </a:r>
            <a:r>
              <a:rPr lang="cs-CZ" altLang="cs-CZ" sz="2600" dirty="0" smtClean="0"/>
              <a:t> </a:t>
            </a:r>
            <a:r>
              <a:rPr lang="cs-CZ" altLang="cs-CZ" sz="2600" dirty="0" err="1" smtClean="0"/>
              <a:t>afferent</a:t>
            </a:r>
            <a:r>
              <a:rPr lang="cs-CZ" altLang="cs-CZ" sz="2600" dirty="0" smtClean="0"/>
              <a:t> and </a:t>
            </a:r>
            <a:r>
              <a:rPr lang="cs-CZ" altLang="cs-CZ" sz="2600" dirty="0" err="1" smtClean="0"/>
              <a:t>efferent</a:t>
            </a:r>
            <a:r>
              <a:rPr lang="cs-CZ" altLang="cs-CZ" sz="2600" dirty="0" smtClean="0"/>
              <a:t> </a:t>
            </a:r>
            <a:r>
              <a:rPr lang="cs-CZ" altLang="cs-CZ" sz="2600" dirty="0" err="1" smtClean="0"/>
              <a:t>blood</a:t>
            </a:r>
            <a:r>
              <a:rPr lang="cs-CZ" altLang="cs-CZ" sz="2600" dirty="0" smtClean="0"/>
              <a:t> </a:t>
            </a:r>
            <a:r>
              <a:rPr lang="cs-CZ" altLang="cs-CZ" sz="2600" dirty="0" err="1" smtClean="0"/>
              <a:t>vessels</a:t>
            </a:r>
            <a:r>
              <a:rPr lang="cs-CZ" altLang="cs-CZ" sz="2600" dirty="0" smtClean="0"/>
              <a:t>, exit </a:t>
            </a:r>
            <a:r>
              <a:rPr lang="cs-CZ" altLang="cs-CZ" sz="2600" dirty="0" err="1" smtClean="0"/>
              <a:t>of</a:t>
            </a:r>
            <a:r>
              <a:rPr lang="cs-CZ" altLang="cs-CZ" sz="2600" dirty="0" smtClean="0"/>
              <a:t> </a:t>
            </a:r>
            <a:r>
              <a:rPr lang="cs-CZ" altLang="cs-CZ" sz="2600" dirty="0" err="1" smtClean="0"/>
              <a:t>efferent</a:t>
            </a:r>
            <a:r>
              <a:rPr lang="cs-CZ" altLang="cs-CZ" sz="2600" dirty="0" smtClean="0"/>
              <a:t> </a:t>
            </a:r>
            <a:r>
              <a:rPr lang="cs-CZ" altLang="cs-CZ" sz="2600" dirty="0" err="1" smtClean="0"/>
              <a:t>lymphatic</a:t>
            </a:r>
            <a:r>
              <a:rPr lang="cs-CZ" altLang="cs-CZ" sz="2600" dirty="0" smtClean="0"/>
              <a:t> </a:t>
            </a:r>
            <a:r>
              <a:rPr lang="cs-CZ" altLang="cs-CZ" sz="2600" dirty="0" err="1" smtClean="0"/>
              <a:t>vessels</a:t>
            </a:r>
            <a:endParaRPr lang="cs-CZ" altLang="cs-CZ" sz="2600" dirty="0" smtClean="0"/>
          </a:p>
          <a:p>
            <a:pPr eaLnBrk="1" hangingPunct="1"/>
            <a:endParaRPr lang="cs-CZ" altLang="cs-CZ" sz="1200" dirty="0"/>
          </a:p>
          <a:p>
            <a:pPr eaLnBrk="1" hangingPunct="1"/>
            <a:r>
              <a:rPr lang="cs-CZ" altLang="cs-CZ" sz="2600" dirty="0" smtClean="0"/>
              <a:t>Node </a:t>
            </a:r>
            <a:r>
              <a:rPr lang="cs-CZ" altLang="cs-CZ" sz="2600" dirty="0" err="1" smtClean="0"/>
              <a:t>is</a:t>
            </a:r>
            <a:r>
              <a:rPr lang="cs-CZ" altLang="cs-CZ" sz="2600" dirty="0" smtClean="0"/>
              <a:t> </a:t>
            </a:r>
            <a:r>
              <a:rPr lang="cs-CZ" altLang="cs-CZ" sz="2600" dirty="0" err="1" smtClean="0"/>
              <a:t>surrounded</a:t>
            </a:r>
            <a:r>
              <a:rPr lang="cs-CZ" altLang="cs-CZ" sz="2600" dirty="0" smtClean="0"/>
              <a:t> by </a:t>
            </a:r>
            <a:r>
              <a:rPr lang="cs-CZ" altLang="cs-CZ" sz="2600" b="1" dirty="0" err="1" smtClean="0">
                <a:solidFill>
                  <a:srgbClr val="0000FF"/>
                </a:solidFill>
              </a:rPr>
              <a:t>fibrous</a:t>
            </a:r>
            <a:r>
              <a:rPr lang="cs-CZ" altLang="cs-CZ" sz="2600" b="1" dirty="0" smtClean="0">
                <a:solidFill>
                  <a:srgbClr val="0000FF"/>
                </a:solidFill>
              </a:rPr>
              <a:t> </a:t>
            </a:r>
            <a:r>
              <a:rPr lang="cs-CZ" altLang="cs-CZ" sz="2600" b="1" dirty="0" err="1" smtClean="0">
                <a:solidFill>
                  <a:srgbClr val="0000FF"/>
                </a:solidFill>
              </a:rPr>
              <a:t>capsule</a:t>
            </a:r>
            <a:r>
              <a:rPr lang="cs-CZ" altLang="cs-CZ" sz="2600" dirty="0" smtClean="0">
                <a:solidFill>
                  <a:srgbClr val="0000FF"/>
                </a:solidFill>
              </a:rPr>
              <a:t> </a:t>
            </a:r>
            <a:r>
              <a:rPr lang="cs-CZ" altLang="cs-CZ" sz="2600" dirty="0" err="1" smtClean="0"/>
              <a:t>which</a:t>
            </a:r>
            <a:r>
              <a:rPr lang="cs-CZ" altLang="cs-CZ" sz="2600" dirty="0" smtClean="0"/>
              <a:t> </a:t>
            </a:r>
            <a:r>
              <a:rPr lang="cs-CZ" altLang="cs-CZ" sz="2600" dirty="0" err="1" smtClean="0"/>
              <a:t>forms</a:t>
            </a:r>
            <a:r>
              <a:rPr lang="cs-CZ" altLang="cs-CZ" sz="2600" dirty="0" smtClean="0"/>
              <a:t> </a:t>
            </a:r>
            <a:r>
              <a:rPr lang="cs-CZ" altLang="cs-CZ" sz="2600" dirty="0" err="1" smtClean="0"/>
              <a:t>trabeculae</a:t>
            </a:r>
            <a:r>
              <a:rPr lang="cs-CZ" altLang="cs-CZ" sz="2600" dirty="0" smtClean="0"/>
              <a:t> </a:t>
            </a:r>
            <a:r>
              <a:rPr lang="cs-CZ" altLang="cs-CZ" sz="2600" dirty="0" err="1" smtClean="0"/>
              <a:t>containing</a:t>
            </a:r>
            <a:r>
              <a:rPr lang="cs-CZ" altLang="cs-CZ" sz="2600" dirty="0" smtClean="0"/>
              <a:t> </a:t>
            </a:r>
            <a:r>
              <a:rPr lang="cs-CZ" altLang="cs-CZ" sz="2600" dirty="0" err="1" smtClean="0"/>
              <a:t>vessels</a:t>
            </a:r>
            <a:r>
              <a:rPr lang="cs-CZ" altLang="cs-CZ" sz="2600" dirty="0" smtClean="0"/>
              <a:t> and </a:t>
            </a:r>
            <a:r>
              <a:rPr lang="cs-CZ" altLang="cs-CZ" sz="2600" dirty="0" err="1" smtClean="0"/>
              <a:t>nerves</a:t>
            </a:r>
            <a:endParaRPr lang="cs-CZ" altLang="cs-CZ" sz="2600" dirty="0" smtClean="0"/>
          </a:p>
          <a:p>
            <a:pPr eaLnBrk="1" hangingPunct="1"/>
            <a:endParaRPr lang="cs-CZ" altLang="cs-CZ" sz="1200" dirty="0"/>
          </a:p>
        </p:txBody>
      </p:sp>
    </p:spTree>
    <p:extLst>
      <p:ext uri="{BB962C8B-B14F-4D97-AF65-F5344CB8AC3E}">
        <p14:creationId xmlns:p14="http://schemas.microsoft.com/office/powerpoint/2010/main" val="7530453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0" y="125348"/>
            <a:ext cx="10972800" cy="1143000"/>
          </a:xfrm>
        </p:spPr>
        <p:txBody>
          <a:bodyPr/>
          <a:lstStyle/>
          <a:p>
            <a:pPr eaLnBrk="1" hangingPunct="1"/>
            <a:r>
              <a:rPr lang="cs-CZ" altLang="cs-CZ" sz="3600" b="1" dirty="0" err="1" smtClean="0">
                <a:solidFill>
                  <a:srgbClr val="CC0099"/>
                </a:solidFill>
              </a:rPr>
              <a:t>Lymph</a:t>
            </a:r>
            <a:r>
              <a:rPr lang="cs-CZ" altLang="cs-CZ" sz="3600" b="1" dirty="0" smtClean="0">
                <a:solidFill>
                  <a:srgbClr val="CC0099"/>
                </a:solidFill>
              </a:rPr>
              <a:t> node - </a:t>
            </a:r>
            <a:r>
              <a:rPr lang="cs-CZ" altLang="cs-CZ" sz="3600" b="1" dirty="0" err="1" smtClean="0">
                <a:solidFill>
                  <a:srgbClr val="CC0099"/>
                </a:solidFill>
              </a:rPr>
              <a:t>cortex</a:t>
            </a:r>
            <a:endParaRPr lang="cs-CZ" altLang="cs-CZ" sz="3600" b="1" dirty="0">
              <a:solidFill>
                <a:srgbClr val="CC0099"/>
              </a:solidFill>
            </a:endParaRPr>
          </a:p>
        </p:txBody>
      </p:sp>
      <p:sp>
        <p:nvSpPr>
          <p:cNvPr id="68611" name="Rectangle 3"/>
          <p:cNvSpPr>
            <a:spLocks noGrp="1" noChangeArrowheads="1"/>
          </p:cNvSpPr>
          <p:nvPr>
            <p:ph type="body" idx="4294967295"/>
          </p:nvPr>
        </p:nvSpPr>
        <p:spPr>
          <a:xfrm>
            <a:off x="74645" y="1268348"/>
            <a:ext cx="10972800" cy="4525963"/>
          </a:xfrm>
        </p:spPr>
        <p:txBody>
          <a:bodyPr/>
          <a:lstStyle/>
          <a:p>
            <a:pPr eaLnBrk="1" hangingPunct="1"/>
            <a:r>
              <a:rPr lang="cs-CZ" altLang="cs-CZ" sz="2800" dirty="0" err="1" smtClean="0"/>
              <a:t>Contains</a:t>
            </a:r>
            <a:r>
              <a:rPr lang="cs-CZ" altLang="cs-CZ" sz="2800" dirty="0" smtClean="0"/>
              <a:t> </a:t>
            </a:r>
            <a:r>
              <a:rPr lang="cs-CZ" altLang="cs-CZ" sz="2800" b="1" dirty="0" err="1" smtClean="0">
                <a:solidFill>
                  <a:srgbClr val="0000FF"/>
                </a:solidFill>
              </a:rPr>
              <a:t>primary</a:t>
            </a:r>
            <a:r>
              <a:rPr lang="cs-CZ" altLang="cs-CZ" sz="2800" b="1" dirty="0" smtClean="0">
                <a:solidFill>
                  <a:srgbClr val="0000FF"/>
                </a:solidFill>
              </a:rPr>
              <a:t> and </a:t>
            </a:r>
            <a:r>
              <a:rPr lang="cs-CZ" altLang="cs-CZ" sz="2800" b="1" dirty="0" err="1" smtClean="0">
                <a:solidFill>
                  <a:srgbClr val="0000FF"/>
                </a:solidFill>
              </a:rPr>
              <a:t>secondary</a:t>
            </a:r>
            <a:r>
              <a:rPr lang="cs-CZ" altLang="cs-CZ" sz="2800" b="1" dirty="0" smtClean="0">
                <a:solidFill>
                  <a:srgbClr val="0000FF"/>
                </a:solidFill>
              </a:rPr>
              <a:t> </a:t>
            </a:r>
            <a:r>
              <a:rPr lang="cs-CZ" altLang="cs-CZ" sz="2800" b="1" dirty="0" err="1" smtClean="0">
                <a:solidFill>
                  <a:srgbClr val="0000FF"/>
                </a:solidFill>
              </a:rPr>
              <a:t>follicles</a:t>
            </a:r>
            <a:r>
              <a:rPr lang="cs-CZ" altLang="cs-CZ" sz="2800" dirty="0" smtClean="0"/>
              <a:t> </a:t>
            </a:r>
            <a:r>
              <a:rPr lang="cs-CZ" altLang="cs-CZ" sz="2800" dirty="0"/>
              <a:t>– </a:t>
            </a:r>
            <a:r>
              <a:rPr lang="cs-CZ" altLang="cs-CZ" sz="2800" dirty="0" err="1" smtClean="0"/>
              <a:t>outer</a:t>
            </a:r>
            <a:r>
              <a:rPr lang="cs-CZ" altLang="cs-CZ" sz="2800" dirty="0" smtClean="0"/>
              <a:t> </a:t>
            </a:r>
            <a:r>
              <a:rPr lang="cs-CZ" altLang="cs-CZ" sz="2800" dirty="0" err="1" smtClean="0"/>
              <a:t>portion</a:t>
            </a:r>
            <a:r>
              <a:rPr lang="cs-CZ" altLang="cs-CZ" sz="2800" dirty="0" smtClean="0"/>
              <a:t> more B </a:t>
            </a:r>
            <a:r>
              <a:rPr lang="cs-CZ" altLang="cs-CZ" sz="2800" dirty="0" err="1" smtClean="0"/>
              <a:t>cells</a:t>
            </a:r>
            <a:r>
              <a:rPr lang="cs-CZ" altLang="cs-CZ" sz="2800" dirty="0" smtClean="0"/>
              <a:t>, </a:t>
            </a:r>
            <a:r>
              <a:rPr lang="cs-CZ" altLang="cs-CZ" sz="2800" dirty="0" err="1" smtClean="0"/>
              <a:t>deeper</a:t>
            </a:r>
            <a:r>
              <a:rPr lang="cs-CZ" altLang="cs-CZ" sz="2800" dirty="0" smtClean="0"/>
              <a:t> </a:t>
            </a:r>
            <a:r>
              <a:rPr lang="cs-CZ" altLang="cs-CZ" sz="2800" dirty="0" err="1" smtClean="0"/>
              <a:t>layers</a:t>
            </a:r>
            <a:r>
              <a:rPr lang="cs-CZ" altLang="cs-CZ" sz="2800" dirty="0" smtClean="0"/>
              <a:t> more T </a:t>
            </a:r>
            <a:r>
              <a:rPr lang="cs-CZ" altLang="cs-CZ" sz="2800" dirty="0" err="1" smtClean="0"/>
              <a:t>cells</a:t>
            </a:r>
            <a:endParaRPr lang="cs-CZ" altLang="cs-CZ" sz="2800" dirty="0" smtClean="0"/>
          </a:p>
          <a:p>
            <a:pPr marL="0" indent="0" eaLnBrk="1" hangingPunct="1">
              <a:buNone/>
            </a:pPr>
            <a:endParaRPr lang="cs-CZ" altLang="cs-CZ" sz="2800" b="1" dirty="0"/>
          </a:p>
          <a:p>
            <a:pPr eaLnBrk="1" hangingPunct="1"/>
            <a:r>
              <a:rPr lang="cs-CZ" altLang="cs-CZ" sz="2800" dirty="0" err="1" smtClean="0"/>
              <a:t>Paracortical</a:t>
            </a:r>
            <a:r>
              <a:rPr lang="cs-CZ" altLang="cs-CZ" sz="2800" dirty="0" smtClean="0"/>
              <a:t> region - </a:t>
            </a:r>
            <a:r>
              <a:rPr lang="cs-CZ" altLang="cs-CZ" sz="2800" b="1" dirty="0"/>
              <a:t>T </a:t>
            </a:r>
            <a:r>
              <a:rPr lang="cs-CZ" altLang="cs-CZ" sz="2800" b="1" dirty="0" err="1" smtClean="0"/>
              <a:t>cells</a:t>
            </a:r>
            <a:r>
              <a:rPr lang="cs-CZ" altLang="cs-CZ" sz="2800" b="1" dirty="0" smtClean="0"/>
              <a:t> </a:t>
            </a:r>
            <a:r>
              <a:rPr lang="cs-CZ" altLang="cs-CZ" sz="2800" dirty="0" smtClean="0"/>
              <a:t>and </a:t>
            </a:r>
            <a:r>
              <a:rPr lang="cs-CZ" altLang="cs-CZ" sz="2800" dirty="0" err="1" smtClean="0"/>
              <a:t>accesory</a:t>
            </a:r>
            <a:r>
              <a:rPr lang="cs-CZ" altLang="cs-CZ" sz="2800" dirty="0" smtClean="0"/>
              <a:t> </a:t>
            </a:r>
            <a:r>
              <a:rPr lang="cs-CZ" altLang="cs-CZ" sz="2800" dirty="0" err="1" smtClean="0"/>
              <a:t>cells</a:t>
            </a:r>
            <a:r>
              <a:rPr lang="cs-CZ" altLang="cs-CZ" sz="2800" dirty="0" smtClean="0"/>
              <a:t> </a:t>
            </a:r>
            <a:r>
              <a:rPr lang="cs-CZ" altLang="cs-CZ" sz="2800" dirty="0"/>
              <a:t>(</a:t>
            </a:r>
            <a:r>
              <a:rPr lang="cs-CZ" altLang="cs-CZ" sz="2800" b="1" dirty="0" err="1" smtClean="0"/>
              <a:t>macrophages</a:t>
            </a:r>
            <a:r>
              <a:rPr lang="cs-CZ" altLang="cs-CZ" sz="2800" b="1" dirty="0" smtClean="0"/>
              <a:t>, </a:t>
            </a:r>
            <a:r>
              <a:rPr lang="cs-CZ" altLang="cs-CZ" sz="2800" b="1" dirty="0" err="1" smtClean="0"/>
              <a:t>dendritic</a:t>
            </a:r>
            <a:r>
              <a:rPr lang="cs-CZ" altLang="cs-CZ" sz="2800" b="1" dirty="0" smtClean="0"/>
              <a:t> </a:t>
            </a:r>
            <a:r>
              <a:rPr lang="cs-CZ" altLang="cs-CZ" sz="2800" b="1" dirty="0" err="1" smtClean="0"/>
              <a:t>cells</a:t>
            </a:r>
            <a:r>
              <a:rPr lang="cs-CZ" altLang="cs-CZ" sz="2800" dirty="0" smtClean="0"/>
              <a:t>)</a:t>
            </a:r>
          </a:p>
          <a:p>
            <a:pPr eaLnBrk="1" hangingPunct="1"/>
            <a:endParaRPr lang="cs-CZ" altLang="cs-CZ" sz="2800" dirty="0"/>
          </a:p>
          <a:p>
            <a:pPr eaLnBrk="1" hangingPunct="1"/>
            <a:r>
              <a:rPr lang="cs-CZ" altLang="cs-CZ" sz="2800" b="1" dirty="0" err="1" smtClean="0"/>
              <a:t>Dendritic</a:t>
            </a:r>
            <a:r>
              <a:rPr lang="cs-CZ" altLang="cs-CZ" sz="2800" b="1" dirty="0" smtClean="0"/>
              <a:t> </a:t>
            </a:r>
            <a:r>
              <a:rPr lang="cs-CZ" altLang="cs-CZ" sz="2800" b="1" dirty="0" err="1" smtClean="0"/>
              <a:t>cells</a:t>
            </a:r>
            <a:r>
              <a:rPr lang="cs-CZ" altLang="cs-CZ" sz="2800" dirty="0" smtClean="0"/>
              <a:t> enter to </a:t>
            </a:r>
            <a:r>
              <a:rPr lang="cs-CZ" altLang="cs-CZ" sz="2800" dirty="0" err="1" smtClean="0"/>
              <a:t>lymph</a:t>
            </a:r>
            <a:r>
              <a:rPr lang="cs-CZ" altLang="cs-CZ" sz="2800" dirty="0" smtClean="0"/>
              <a:t> </a:t>
            </a:r>
            <a:r>
              <a:rPr lang="cs-CZ" altLang="cs-CZ" sz="2800" dirty="0" err="1" smtClean="0"/>
              <a:t>nodes</a:t>
            </a:r>
            <a:r>
              <a:rPr lang="cs-CZ" altLang="cs-CZ" sz="2800" dirty="0" smtClean="0"/>
              <a:t> </a:t>
            </a:r>
            <a:r>
              <a:rPr lang="cs-CZ" altLang="cs-CZ" sz="2800" dirty="0" err="1" smtClean="0"/>
              <a:t>with</a:t>
            </a:r>
            <a:r>
              <a:rPr lang="cs-CZ" altLang="cs-CZ" sz="2800" dirty="0" smtClean="0"/>
              <a:t> </a:t>
            </a:r>
            <a:r>
              <a:rPr lang="cs-CZ" altLang="cs-CZ" sz="2800" dirty="0" err="1" smtClean="0"/>
              <a:t>processed</a:t>
            </a:r>
            <a:r>
              <a:rPr lang="cs-CZ" altLang="cs-CZ" sz="2800" dirty="0" smtClean="0"/>
              <a:t> antigen → antigen </a:t>
            </a:r>
            <a:r>
              <a:rPr lang="cs-CZ" altLang="cs-CZ" sz="2800" dirty="0" err="1" smtClean="0"/>
              <a:t>presentation</a:t>
            </a:r>
            <a:r>
              <a:rPr lang="cs-CZ" altLang="cs-CZ" sz="2800" dirty="0" smtClean="0"/>
              <a:t> to </a:t>
            </a:r>
            <a:r>
              <a:rPr lang="cs-CZ" altLang="cs-CZ" sz="2800" b="1" dirty="0" smtClean="0"/>
              <a:t>T </a:t>
            </a:r>
            <a:r>
              <a:rPr lang="cs-CZ" altLang="cs-CZ" sz="2800" b="1" dirty="0" err="1" smtClean="0"/>
              <a:t>cells</a:t>
            </a:r>
            <a:r>
              <a:rPr lang="cs-CZ" altLang="cs-CZ" sz="2800" b="1" dirty="0" smtClean="0"/>
              <a:t> </a:t>
            </a:r>
            <a:r>
              <a:rPr lang="cs-CZ" altLang="cs-CZ" sz="2800" i="1" dirty="0" smtClean="0"/>
              <a:t>OR</a:t>
            </a:r>
            <a:r>
              <a:rPr lang="cs-CZ" altLang="cs-CZ" sz="2800" b="1" dirty="0" smtClean="0"/>
              <a:t> </a:t>
            </a:r>
            <a:r>
              <a:rPr lang="cs-CZ" altLang="cs-CZ" sz="2800" dirty="0" smtClean="0"/>
              <a:t>antigen </a:t>
            </a:r>
            <a:r>
              <a:rPr lang="cs-CZ" altLang="cs-CZ" sz="2800" dirty="0" err="1" smtClean="0"/>
              <a:t>alone</a:t>
            </a:r>
            <a:r>
              <a:rPr lang="cs-CZ" altLang="cs-CZ" sz="2800" dirty="0" smtClean="0"/>
              <a:t> </a:t>
            </a:r>
            <a:r>
              <a:rPr lang="cs-CZ" altLang="cs-CZ" sz="2800" dirty="0" err="1" smtClean="0"/>
              <a:t>enters</a:t>
            </a:r>
            <a:r>
              <a:rPr lang="cs-CZ" altLang="cs-CZ" sz="2800" dirty="0" smtClean="0"/>
              <a:t> </a:t>
            </a:r>
            <a:r>
              <a:rPr lang="cs-CZ" altLang="cs-CZ" sz="2800" dirty="0" err="1" smtClean="0"/>
              <a:t>the</a:t>
            </a:r>
            <a:r>
              <a:rPr lang="cs-CZ" altLang="cs-CZ" sz="2800" dirty="0" smtClean="0"/>
              <a:t> </a:t>
            </a:r>
            <a:r>
              <a:rPr lang="cs-CZ" altLang="cs-CZ" sz="2800" dirty="0" err="1" smtClean="0"/>
              <a:t>lymph</a:t>
            </a:r>
            <a:r>
              <a:rPr lang="cs-CZ" altLang="cs-CZ" sz="2800" dirty="0" smtClean="0"/>
              <a:t> node → </a:t>
            </a:r>
            <a:r>
              <a:rPr lang="cs-CZ" altLang="cs-CZ" sz="2800" dirty="0" err="1" smtClean="0"/>
              <a:t>uptake</a:t>
            </a:r>
            <a:r>
              <a:rPr lang="cs-CZ" altLang="cs-CZ" sz="2800" dirty="0" smtClean="0"/>
              <a:t> by </a:t>
            </a:r>
            <a:r>
              <a:rPr lang="cs-CZ" altLang="cs-CZ" sz="2800" dirty="0" err="1" smtClean="0"/>
              <a:t>APCs</a:t>
            </a:r>
            <a:r>
              <a:rPr lang="cs-CZ" altLang="cs-CZ" sz="2800" dirty="0" smtClean="0"/>
              <a:t> → antigen </a:t>
            </a:r>
            <a:r>
              <a:rPr lang="cs-CZ" altLang="cs-CZ" sz="2800" dirty="0" err="1" smtClean="0"/>
              <a:t>processing</a:t>
            </a:r>
            <a:r>
              <a:rPr lang="cs-CZ" altLang="cs-CZ" sz="2800" dirty="0" smtClean="0"/>
              <a:t> → antigen </a:t>
            </a:r>
            <a:r>
              <a:rPr lang="cs-CZ" altLang="cs-CZ" sz="2800" dirty="0" err="1" smtClean="0"/>
              <a:t>presentation</a:t>
            </a:r>
            <a:endParaRPr lang="cs-CZ" altLang="cs-CZ" sz="2800" dirty="0"/>
          </a:p>
        </p:txBody>
      </p:sp>
    </p:spTree>
    <p:extLst>
      <p:ext uri="{BB962C8B-B14F-4D97-AF65-F5344CB8AC3E}">
        <p14:creationId xmlns:p14="http://schemas.microsoft.com/office/powerpoint/2010/main" val="1305367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274638"/>
            <a:ext cx="10972800" cy="1143000"/>
          </a:xfrm>
        </p:spPr>
        <p:txBody>
          <a:bodyPr/>
          <a:lstStyle/>
          <a:p>
            <a:pPr eaLnBrk="1" hangingPunct="1"/>
            <a:r>
              <a:rPr lang="cs-CZ" altLang="cs-CZ" sz="3600" b="1" dirty="0" err="1" smtClean="0">
                <a:solidFill>
                  <a:srgbClr val="CC0099"/>
                </a:solidFill>
              </a:rPr>
              <a:t>Lymph</a:t>
            </a:r>
            <a:r>
              <a:rPr lang="cs-CZ" altLang="cs-CZ" sz="3600" b="1" dirty="0" smtClean="0">
                <a:solidFill>
                  <a:srgbClr val="CC0099"/>
                </a:solidFill>
              </a:rPr>
              <a:t> </a:t>
            </a:r>
            <a:r>
              <a:rPr lang="cs-CZ" altLang="cs-CZ" sz="3600" b="1" dirty="0" err="1" smtClean="0">
                <a:solidFill>
                  <a:srgbClr val="CC0099"/>
                </a:solidFill>
              </a:rPr>
              <a:t>nodes</a:t>
            </a:r>
            <a:r>
              <a:rPr lang="cs-CZ" altLang="cs-CZ" sz="3600" b="1" dirty="0" smtClean="0">
                <a:solidFill>
                  <a:srgbClr val="CC0099"/>
                </a:solidFill>
              </a:rPr>
              <a:t> </a:t>
            </a:r>
            <a:r>
              <a:rPr lang="cs-CZ" altLang="cs-CZ" sz="3600" b="1" dirty="0">
                <a:solidFill>
                  <a:srgbClr val="CC0099"/>
                </a:solidFill>
              </a:rPr>
              <a:t>- </a:t>
            </a:r>
            <a:r>
              <a:rPr lang="cs-CZ" altLang="cs-CZ" sz="3600" b="1" dirty="0" err="1" smtClean="0">
                <a:solidFill>
                  <a:srgbClr val="CC0099"/>
                </a:solidFill>
              </a:rPr>
              <a:t>medulla</a:t>
            </a:r>
            <a:endParaRPr lang="cs-CZ" altLang="cs-CZ" sz="3600" b="1" dirty="0">
              <a:solidFill>
                <a:srgbClr val="CC0099"/>
              </a:solidFill>
            </a:endParaRPr>
          </a:p>
        </p:txBody>
      </p:sp>
      <p:sp>
        <p:nvSpPr>
          <p:cNvPr id="69635" name="Rectangle 3"/>
          <p:cNvSpPr>
            <a:spLocks noGrp="1" noChangeArrowheads="1"/>
          </p:cNvSpPr>
          <p:nvPr>
            <p:ph type="body" idx="4294967295"/>
          </p:nvPr>
        </p:nvSpPr>
        <p:spPr>
          <a:xfrm>
            <a:off x="382554" y="1417638"/>
            <a:ext cx="11234057" cy="4525962"/>
          </a:xfrm>
        </p:spPr>
        <p:txBody>
          <a:bodyPr/>
          <a:lstStyle/>
          <a:p>
            <a:pPr eaLnBrk="1" hangingPunct="1">
              <a:lnSpc>
                <a:spcPct val="90000"/>
              </a:lnSpc>
            </a:pPr>
            <a:r>
              <a:rPr lang="cs-CZ" altLang="cs-CZ" sz="2800" b="1" dirty="0" err="1" smtClean="0">
                <a:solidFill>
                  <a:srgbClr val="0000FF"/>
                </a:solidFill>
              </a:rPr>
              <a:t>Medullary</a:t>
            </a:r>
            <a:r>
              <a:rPr lang="cs-CZ" altLang="cs-CZ" sz="2800" b="1" dirty="0" smtClean="0">
                <a:solidFill>
                  <a:srgbClr val="0000FF"/>
                </a:solidFill>
              </a:rPr>
              <a:t> </a:t>
            </a:r>
            <a:r>
              <a:rPr lang="cs-CZ" altLang="cs-CZ" sz="2800" b="1" dirty="0" err="1" smtClean="0">
                <a:solidFill>
                  <a:srgbClr val="0000FF"/>
                </a:solidFill>
              </a:rPr>
              <a:t>cords</a:t>
            </a:r>
            <a:r>
              <a:rPr lang="cs-CZ" altLang="cs-CZ" sz="2800" dirty="0" smtClean="0"/>
              <a:t> </a:t>
            </a:r>
            <a:r>
              <a:rPr lang="cs-CZ" altLang="cs-CZ" sz="2800" dirty="0" err="1" smtClean="0"/>
              <a:t>surround</a:t>
            </a:r>
            <a:r>
              <a:rPr lang="cs-CZ" altLang="cs-CZ" sz="2800" dirty="0" smtClean="0"/>
              <a:t> </a:t>
            </a:r>
            <a:r>
              <a:rPr lang="cs-CZ" altLang="cs-CZ" sz="2800" b="1" dirty="0" err="1" smtClean="0">
                <a:solidFill>
                  <a:srgbClr val="0000FF"/>
                </a:solidFill>
              </a:rPr>
              <a:t>medullary</a:t>
            </a:r>
            <a:r>
              <a:rPr lang="cs-CZ" altLang="cs-CZ" sz="2800" b="1" dirty="0" smtClean="0">
                <a:solidFill>
                  <a:srgbClr val="0000FF"/>
                </a:solidFill>
              </a:rPr>
              <a:t> </a:t>
            </a:r>
            <a:r>
              <a:rPr lang="cs-CZ" altLang="cs-CZ" sz="2800" b="1" dirty="0" err="1" smtClean="0">
                <a:solidFill>
                  <a:srgbClr val="0000FF"/>
                </a:solidFill>
              </a:rPr>
              <a:t>sinuses</a:t>
            </a:r>
            <a:r>
              <a:rPr lang="cs-CZ" altLang="cs-CZ" sz="2800" b="1" dirty="0" smtClean="0">
                <a:solidFill>
                  <a:srgbClr val="0000FF"/>
                </a:solidFill>
              </a:rPr>
              <a:t> </a:t>
            </a:r>
            <a:r>
              <a:rPr lang="cs-CZ" altLang="cs-CZ" sz="2800" dirty="0" err="1" smtClean="0"/>
              <a:t>that</a:t>
            </a:r>
            <a:r>
              <a:rPr lang="cs-CZ" altLang="cs-CZ" sz="2800" dirty="0" smtClean="0"/>
              <a:t> run to hilum</a:t>
            </a:r>
          </a:p>
          <a:p>
            <a:pPr eaLnBrk="1" hangingPunct="1">
              <a:lnSpc>
                <a:spcPct val="90000"/>
              </a:lnSpc>
            </a:pPr>
            <a:endParaRPr lang="cs-CZ" altLang="cs-CZ" sz="1200" dirty="0"/>
          </a:p>
          <a:p>
            <a:pPr eaLnBrk="1" hangingPunct="1">
              <a:lnSpc>
                <a:spcPct val="90000"/>
              </a:lnSpc>
            </a:pPr>
            <a:r>
              <a:rPr lang="cs-CZ" altLang="cs-CZ" sz="2800" b="1" dirty="0" smtClean="0">
                <a:solidFill>
                  <a:srgbClr val="0000FF"/>
                </a:solidFill>
              </a:rPr>
              <a:t>B</a:t>
            </a:r>
            <a:r>
              <a:rPr lang="cs-CZ" altLang="cs-CZ" sz="2800" b="1" dirty="0" smtClean="0"/>
              <a:t> </a:t>
            </a:r>
            <a:r>
              <a:rPr lang="cs-CZ" altLang="cs-CZ" sz="2800" dirty="0" smtClean="0"/>
              <a:t>and</a:t>
            </a:r>
            <a:r>
              <a:rPr lang="cs-CZ" altLang="cs-CZ" sz="2800" b="1" dirty="0" smtClean="0"/>
              <a:t> </a:t>
            </a:r>
            <a:r>
              <a:rPr lang="cs-CZ" altLang="cs-CZ" sz="2800" b="1" dirty="0" smtClean="0">
                <a:solidFill>
                  <a:srgbClr val="0000FF"/>
                </a:solidFill>
              </a:rPr>
              <a:t>T </a:t>
            </a:r>
            <a:r>
              <a:rPr lang="cs-CZ" altLang="cs-CZ" sz="2800" b="1" dirty="0" err="1" smtClean="0">
                <a:solidFill>
                  <a:srgbClr val="0000FF"/>
                </a:solidFill>
              </a:rPr>
              <a:t>cells</a:t>
            </a:r>
            <a:r>
              <a:rPr lang="cs-CZ" altLang="cs-CZ" sz="2800" dirty="0" smtClean="0"/>
              <a:t> </a:t>
            </a:r>
            <a:r>
              <a:rPr lang="cs-CZ" altLang="cs-CZ" sz="2800" dirty="0" err="1" smtClean="0"/>
              <a:t>migrate</a:t>
            </a:r>
            <a:r>
              <a:rPr lang="cs-CZ" altLang="cs-CZ" sz="2800" dirty="0" smtClean="0"/>
              <a:t> </a:t>
            </a:r>
            <a:r>
              <a:rPr lang="cs-CZ" altLang="cs-CZ" sz="2800" dirty="0" err="1" smtClean="0"/>
              <a:t>from</a:t>
            </a:r>
            <a:r>
              <a:rPr lang="cs-CZ" altLang="cs-CZ" sz="2800" dirty="0" smtClean="0"/>
              <a:t> </a:t>
            </a:r>
            <a:r>
              <a:rPr lang="cs-CZ" altLang="cs-CZ" sz="2800" dirty="0" err="1" smtClean="0"/>
              <a:t>follicles</a:t>
            </a:r>
            <a:r>
              <a:rPr lang="cs-CZ" altLang="cs-CZ" sz="2800" dirty="0" smtClean="0"/>
              <a:t> and </a:t>
            </a:r>
            <a:r>
              <a:rPr lang="cs-CZ" altLang="cs-CZ" sz="2800" dirty="0" err="1" smtClean="0"/>
              <a:t>paracortical</a:t>
            </a:r>
            <a:r>
              <a:rPr lang="cs-CZ" altLang="cs-CZ" sz="2800" dirty="0" smtClean="0"/>
              <a:t> region to</a:t>
            </a:r>
            <a:r>
              <a:rPr lang="cs-CZ" altLang="cs-CZ" sz="2800" b="1" dirty="0" smtClean="0"/>
              <a:t> </a:t>
            </a:r>
            <a:r>
              <a:rPr lang="cs-CZ" altLang="cs-CZ" sz="2800" b="1" dirty="0" err="1" smtClean="0"/>
              <a:t>medulla</a:t>
            </a:r>
            <a:r>
              <a:rPr lang="cs-CZ" altLang="cs-CZ" sz="2800" dirty="0" smtClean="0"/>
              <a:t> </a:t>
            </a:r>
            <a:r>
              <a:rPr lang="cs-CZ" altLang="cs-CZ" sz="2800" dirty="0" err="1" smtClean="0"/>
              <a:t>together</a:t>
            </a:r>
            <a:r>
              <a:rPr lang="cs-CZ" altLang="cs-CZ" sz="2800" dirty="0" smtClean="0"/>
              <a:t> </a:t>
            </a:r>
            <a:r>
              <a:rPr lang="cs-CZ" altLang="cs-CZ" sz="2800" dirty="0" err="1" smtClean="0"/>
              <a:t>with</a:t>
            </a:r>
            <a:r>
              <a:rPr lang="cs-CZ" altLang="cs-CZ" sz="2800" dirty="0" smtClean="0"/>
              <a:t> </a:t>
            </a:r>
            <a:r>
              <a:rPr lang="cs-CZ" altLang="cs-CZ" sz="2800" b="1" dirty="0" smtClean="0">
                <a:solidFill>
                  <a:srgbClr val="0000FF"/>
                </a:solidFill>
              </a:rPr>
              <a:t>plasma </a:t>
            </a:r>
            <a:r>
              <a:rPr lang="cs-CZ" altLang="cs-CZ" sz="2800" b="1" dirty="0" err="1" smtClean="0">
                <a:solidFill>
                  <a:srgbClr val="0000FF"/>
                </a:solidFill>
              </a:rPr>
              <a:t>cells</a:t>
            </a:r>
            <a:r>
              <a:rPr lang="cs-CZ" altLang="cs-CZ" sz="2800" dirty="0" smtClean="0"/>
              <a:t> → </a:t>
            </a:r>
            <a:r>
              <a:rPr lang="cs-CZ" altLang="cs-CZ" sz="2800" dirty="0" err="1" smtClean="0"/>
              <a:t>efferent</a:t>
            </a:r>
            <a:r>
              <a:rPr lang="cs-CZ" altLang="cs-CZ" sz="2800" dirty="0" smtClean="0"/>
              <a:t> </a:t>
            </a:r>
            <a:r>
              <a:rPr lang="cs-CZ" altLang="cs-CZ" sz="2800" dirty="0" err="1" smtClean="0"/>
              <a:t>vessels</a:t>
            </a:r>
            <a:r>
              <a:rPr lang="cs-CZ" altLang="cs-CZ" sz="2800" dirty="0" smtClean="0"/>
              <a:t> → </a:t>
            </a:r>
            <a:r>
              <a:rPr lang="cs-CZ" altLang="cs-CZ" sz="2800" dirty="0" err="1" smtClean="0"/>
              <a:t>migration</a:t>
            </a:r>
            <a:r>
              <a:rPr lang="cs-CZ" altLang="cs-CZ" sz="2800" dirty="0" smtClean="0"/>
              <a:t> to </a:t>
            </a:r>
            <a:r>
              <a:rPr lang="cs-CZ" altLang="cs-CZ" sz="2800" dirty="0" err="1" smtClean="0"/>
              <a:t>tissues</a:t>
            </a:r>
            <a:r>
              <a:rPr lang="cs-CZ" altLang="cs-CZ" sz="2800" dirty="0" smtClean="0"/>
              <a:t> and </a:t>
            </a:r>
            <a:r>
              <a:rPr lang="cs-CZ" altLang="cs-CZ" sz="2800" dirty="0" err="1" smtClean="0"/>
              <a:t>organs</a:t>
            </a:r>
            <a:endParaRPr lang="cs-CZ" altLang="cs-CZ" sz="2800" b="1" dirty="0" smtClean="0"/>
          </a:p>
          <a:p>
            <a:pPr eaLnBrk="1" hangingPunct="1">
              <a:lnSpc>
                <a:spcPct val="90000"/>
              </a:lnSpc>
            </a:pPr>
            <a:endParaRPr lang="cs-CZ" altLang="cs-CZ" sz="1200" b="1" dirty="0"/>
          </a:p>
          <a:p>
            <a:pPr eaLnBrk="1" hangingPunct="1">
              <a:lnSpc>
                <a:spcPct val="90000"/>
              </a:lnSpc>
            </a:pPr>
            <a:r>
              <a:rPr lang="cs-CZ" altLang="cs-CZ" sz="2800" dirty="0" smtClean="0"/>
              <a:t>T and B </a:t>
            </a:r>
            <a:r>
              <a:rPr lang="cs-CZ" altLang="cs-CZ" sz="2800" dirty="0" err="1" smtClean="0"/>
              <a:t>cells</a:t>
            </a:r>
            <a:r>
              <a:rPr lang="cs-CZ" altLang="cs-CZ" sz="2800" dirty="0" smtClean="0"/>
              <a:t> - </a:t>
            </a:r>
            <a:r>
              <a:rPr lang="cs-CZ" altLang="cs-CZ" sz="2800" b="1" dirty="0" err="1" smtClean="0">
                <a:solidFill>
                  <a:srgbClr val="0000FF"/>
                </a:solidFill>
              </a:rPr>
              <a:t>effector</a:t>
            </a:r>
            <a:r>
              <a:rPr lang="cs-CZ" altLang="cs-CZ" sz="2800" b="1" dirty="0" smtClean="0">
                <a:solidFill>
                  <a:srgbClr val="0000FF"/>
                </a:solidFill>
              </a:rPr>
              <a:t> </a:t>
            </a:r>
            <a:r>
              <a:rPr lang="cs-CZ" altLang="cs-CZ" sz="2800" b="1" dirty="0" err="1" smtClean="0">
                <a:solidFill>
                  <a:srgbClr val="0000FF"/>
                </a:solidFill>
              </a:rPr>
              <a:t>cells</a:t>
            </a:r>
            <a:r>
              <a:rPr lang="cs-CZ" altLang="cs-CZ" sz="2800" dirty="0" smtClean="0"/>
              <a:t>, a </a:t>
            </a:r>
            <a:r>
              <a:rPr lang="cs-CZ" altLang="cs-CZ" sz="2800" dirty="0" err="1" smtClean="0"/>
              <a:t>portion</a:t>
            </a:r>
            <a:r>
              <a:rPr lang="cs-CZ" altLang="cs-CZ" sz="2800" dirty="0" smtClean="0"/>
              <a:t> </a:t>
            </a:r>
            <a:r>
              <a:rPr lang="cs-CZ" altLang="cs-CZ" sz="2800" dirty="0" err="1" smtClean="0"/>
              <a:t>differentiates</a:t>
            </a:r>
            <a:r>
              <a:rPr lang="cs-CZ" altLang="cs-CZ" sz="2800" dirty="0" smtClean="0"/>
              <a:t> </a:t>
            </a:r>
            <a:r>
              <a:rPr lang="cs-CZ" altLang="cs-CZ" sz="2800" dirty="0" err="1" smtClean="0"/>
              <a:t>into</a:t>
            </a:r>
            <a:r>
              <a:rPr lang="cs-CZ" altLang="cs-CZ" sz="2800" dirty="0" smtClean="0"/>
              <a:t> </a:t>
            </a:r>
            <a:r>
              <a:rPr lang="cs-CZ" altLang="cs-CZ" sz="2800" b="1" dirty="0" err="1" smtClean="0">
                <a:solidFill>
                  <a:srgbClr val="0000FF"/>
                </a:solidFill>
              </a:rPr>
              <a:t>memory</a:t>
            </a:r>
            <a:r>
              <a:rPr lang="cs-CZ" altLang="cs-CZ" sz="2800" b="1" dirty="0" smtClean="0">
                <a:solidFill>
                  <a:srgbClr val="0000FF"/>
                </a:solidFill>
              </a:rPr>
              <a:t> </a:t>
            </a:r>
            <a:r>
              <a:rPr lang="cs-CZ" altLang="cs-CZ" sz="2800" b="1" dirty="0" err="1" smtClean="0">
                <a:solidFill>
                  <a:srgbClr val="0000FF"/>
                </a:solidFill>
              </a:rPr>
              <a:t>cells</a:t>
            </a:r>
            <a:endParaRPr lang="cs-CZ" altLang="cs-CZ" sz="2800" b="1" dirty="0" smtClean="0">
              <a:solidFill>
                <a:srgbClr val="0000FF"/>
              </a:solidFill>
            </a:endParaRPr>
          </a:p>
          <a:p>
            <a:pPr eaLnBrk="1" hangingPunct="1">
              <a:lnSpc>
                <a:spcPct val="90000"/>
              </a:lnSpc>
            </a:pPr>
            <a:endParaRPr lang="cs-CZ" altLang="cs-CZ" sz="1200" dirty="0" smtClean="0"/>
          </a:p>
          <a:p>
            <a:pPr eaLnBrk="1" hangingPunct="1">
              <a:lnSpc>
                <a:spcPct val="90000"/>
              </a:lnSpc>
            </a:pPr>
            <a:r>
              <a:rPr lang="cs-CZ" altLang="cs-CZ" sz="2800" b="1" dirty="0" err="1" smtClean="0">
                <a:solidFill>
                  <a:srgbClr val="0000FF"/>
                </a:solidFill>
              </a:rPr>
              <a:t>Efferent</a:t>
            </a:r>
            <a:r>
              <a:rPr lang="cs-CZ" altLang="cs-CZ" sz="2800" b="1" dirty="0" smtClean="0">
                <a:solidFill>
                  <a:srgbClr val="0000FF"/>
                </a:solidFill>
              </a:rPr>
              <a:t> </a:t>
            </a:r>
            <a:r>
              <a:rPr lang="cs-CZ" altLang="cs-CZ" sz="2800" b="1" dirty="0" err="1" smtClean="0">
                <a:solidFill>
                  <a:srgbClr val="0000FF"/>
                </a:solidFill>
              </a:rPr>
              <a:t>lymphatic</a:t>
            </a:r>
            <a:r>
              <a:rPr lang="cs-CZ" altLang="cs-CZ" sz="2800" b="1" dirty="0" smtClean="0">
                <a:solidFill>
                  <a:srgbClr val="0000FF"/>
                </a:solidFill>
              </a:rPr>
              <a:t> </a:t>
            </a:r>
            <a:r>
              <a:rPr lang="cs-CZ" altLang="cs-CZ" sz="2800" b="1" dirty="0" err="1" smtClean="0">
                <a:solidFill>
                  <a:srgbClr val="0000FF"/>
                </a:solidFill>
              </a:rPr>
              <a:t>vessels</a:t>
            </a:r>
            <a:r>
              <a:rPr lang="cs-CZ" altLang="cs-CZ" sz="2800" b="1" dirty="0" smtClean="0"/>
              <a:t> →</a:t>
            </a:r>
            <a:r>
              <a:rPr lang="cs-CZ" altLang="cs-CZ" sz="2800" dirty="0" smtClean="0"/>
              <a:t> </a:t>
            </a:r>
            <a:r>
              <a:rPr lang="cs-CZ" altLang="cs-CZ" sz="2800" dirty="0" err="1"/>
              <a:t>ductus</a:t>
            </a:r>
            <a:r>
              <a:rPr lang="cs-CZ" altLang="cs-CZ" sz="2800" dirty="0"/>
              <a:t> </a:t>
            </a:r>
            <a:r>
              <a:rPr lang="cs-CZ" altLang="cs-CZ" sz="2800" dirty="0" err="1"/>
              <a:t>thoracicus</a:t>
            </a:r>
            <a:r>
              <a:rPr lang="cs-CZ" altLang="cs-CZ" sz="2800" dirty="0"/>
              <a:t> </a:t>
            </a:r>
            <a:r>
              <a:rPr lang="cs-CZ" altLang="cs-CZ" sz="2800" dirty="0">
                <a:cs typeface="Arial" panose="020B0604020202020204" pitchFamily="34" charset="0"/>
              </a:rPr>
              <a:t>→</a:t>
            </a:r>
            <a:r>
              <a:rPr lang="cs-CZ" altLang="cs-CZ" sz="2800" dirty="0"/>
              <a:t> </a:t>
            </a:r>
            <a:r>
              <a:rPr lang="cs-CZ" altLang="cs-CZ" sz="2800" dirty="0" err="1"/>
              <a:t>vena</a:t>
            </a:r>
            <a:r>
              <a:rPr lang="cs-CZ" altLang="cs-CZ" sz="2800" dirty="0"/>
              <a:t> </a:t>
            </a:r>
            <a:r>
              <a:rPr lang="cs-CZ" altLang="cs-CZ" sz="2800" dirty="0" err="1"/>
              <a:t>subclavia</a:t>
            </a:r>
            <a:r>
              <a:rPr lang="cs-CZ" altLang="cs-CZ" sz="2800" dirty="0"/>
              <a:t> </a:t>
            </a:r>
            <a:r>
              <a:rPr lang="cs-CZ" altLang="cs-CZ" sz="2800" dirty="0" smtClean="0"/>
              <a:t>(</a:t>
            </a:r>
            <a:r>
              <a:rPr lang="cs-CZ" altLang="cs-CZ" sz="2800" dirty="0" err="1" smtClean="0"/>
              <a:t>blood</a:t>
            </a:r>
            <a:r>
              <a:rPr lang="cs-CZ" altLang="cs-CZ" sz="2800" dirty="0" smtClean="0"/>
              <a:t> </a:t>
            </a:r>
            <a:r>
              <a:rPr lang="cs-CZ" altLang="cs-CZ" sz="2800" dirty="0" err="1" smtClean="0"/>
              <a:t>circulation</a:t>
            </a:r>
            <a:r>
              <a:rPr lang="cs-CZ" altLang="cs-CZ" sz="2800" dirty="0" smtClean="0"/>
              <a:t>)</a:t>
            </a:r>
            <a:endParaRPr lang="cs-CZ" altLang="cs-CZ" sz="2800" dirty="0"/>
          </a:p>
        </p:txBody>
      </p:sp>
    </p:spTree>
    <p:extLst>
      <p:ext uri="{BB962C8B-B14F-4D97-AF65-F5344CB8AC3E}">
        <p14:creationId xmlns:p14="http://schemas.microsoft.com/office/powerpoint/2010/main" val="24990076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275" y="112714"/>
            <a:ext cx="804545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4064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274638"/>
            <a:ext cx="10972800" cy="1143000"/>
          </a:xfrm>
        </p:spPr>
        <p:txBody>
          <a:bodyPr/>
          <a:lstStyle/>
          <a:p>
            <a:pPr eaLnBrk="1" hangingPunct="1"/>
            <a:r>
              <a:rPr lang="cs-CZ" altLang="cs-CZ" sz="3600" b="1" dirty="0" smtClean="0">
                <a:solidFill>
                  <a:srgbClr val="CC0099"/>
                </a:solidFill>
              </a:rPr>
              <a:t>Spleen</a:t>
            </a:r>
            <a:endParaRPr lang="cs-CZ" altLang="cs-CZ" sz="3600" b="1" dirty="0">
              <a:solidFill>
                <a:srgbClr val="CC0099"/>
              </a:solidFill>
            </a:endParaRPr>
          </a:p>
        </p:txBody>
      </p:sp>
      <p:sp>
        <p:nvSpPr>
          <p:cNvPr id="71683" name="Rectangle 3"/>
          <p:cNvSpPr>
            <a:spLocks noGrp="1" noChangeArrowheads="1"/>
          </p:cNvSpPr>
          <p:nvPr>
            <p:ph type="body" idx="4294967295"/>
          </p:nvPr>
        </p:nvSpPr>
        <p:spPr>
          <a:xfrm>
            <a:off x="961052" y="1600200"/>
            <a:ext cx="10011747" cy="4525963"/>
          </a:xfrm>
        </p:spPr>
        <p:txBody>
          <a:bodyPr/>
          <a:lstStyle/>
          <a:p>
            <a:pPr eaLnBrk="1" hangingPunct="1"/>
            <a:endParaRPr lang="cs-CZ" altLang="cs-CZ" sz="2800" dirty="0" smtClean="0"/>
          </a:p>
          <a:p>
            <a:pPr eaLnBrk="1" hangingPunct="1"/>
            <a:r>
              <a:rPr lang="cs-CZ" altLang="cs-CZ" sz="2800" dirty="0" smtClean="0"/>
              <a:t>Oval organ </a:t>
            </a:r>
            <a:r>
              <a:rPr lang="cs-CZ" altLang="cs-CZ" sz="2800" dirty="0" err="1" smtClean="0"/>
              <a:t>with</a:t>
            </a:r>
            <a:r>
              <a:rPr lang="cs-CZ" altLang="cs-CZ" sz="2800" dirty="0" smtClean="0"/>
              <a:t> </a:t>
            </a:r>
            <a:r>
              <a:rPr lang="cs-CZ" altLang="cs-CZ" sz="2800" dirty="0" err="1" smtClean="0"/>
              <a:t>lobular</a:t>
            </a:r>
            <a:r>
              <a:rPr lang="cs-CZ" altLang="cs-CZ" sz="2800" dirty="0" smtClean="0"/>
              <a:t> </a:t>
            </a:r>
            <a:r>
              <a:rPr lang="cs-CZ" altLang="cs-CZ" sz="2800" dirty="0" err="1" smtClean="0"/>
              <a:t>structure</a:t>
            </a:r>
            <a:endParaRPr lang="cs-CZ" altLang="cs-CZ" sz="2800" dirty="0" smtClean="0"/>
          </a:p>
          <a:p>
            <a:pPr eaLnBrk="1" hangingPunct="1"/>
            <a:endParaRPr lang="cs-CZ" altLang="cs-CZ" sz="1200" dirty="0" smtClean="0"/>
          </a:p>
          <a:p>
            <a:pPr eaLnBrk="1" hangingPunct="1"/>
            <a:r>
              <a:rPr lang="cs-CZ" altLang="cs-CZ" sz="2800" dirty="0" err="1" smtClean="0"/>
              <a:t>Located</a:t>
            </a:r>
            <a:r>
              <a:rPr lang="cs-CZ" altLang="cs-CZ" sz="2800" dirty="0" smtClean="0"/>
              <a:t> in </a:t>
            </a:r>
            <a:r>
              <a:rPr lang="cs-CZ" altLang="cs-CZ" sz="2800" dirty="0" err="1" smtClean="0"/>
              <a:t>the</a:t>
            </a:r>
            <a:r>
              <a:rPr lang="cs-CZ" altLang="cs-CZ" sz="2800" dirty="0" smtClean="0"/>
              <a:t> </a:t>
            </a:r>
            <a:r>
              <a:rPr lang="cs-CZ" altLang="cs-CZ" sz="2800" dirty="0" err="1" smtClean="0"/>
              <a:t>left</a:t>
            </a:r>
            <a:r>
              <a:rPr lang="cs-CZ" altLang="cs-CZ" sz="2800" dirty="0" smtClean="0"/>
              <a:t> </a:t>
            </a:r>
            <a:r>
              <a:rPr lang="cs-CZ" altLang="cs-CZ" sz="2800" dirty="0" err="1" smtClean="0"/>
              <a:t>upper</a:t>
            </a:r>
            <a:r>
              <a:rPr lang="cs-CZ" altLang="cs-CZ" sz="2800" dirty="0" smtClean="0"/>
              <a:t> </a:t>
            </a:r>
            <a:r>
              <a:rPr lang="cs-CZ" altLang="cs-CZ" sz="2800" dirty="0" err="1" smtClean="0"/>
              <a:t>quadrant</a:t>
            </a:r>
            <a:r>
              <a:rPr lang="cs-CZ" altLang="cs-CZ" sz="2800" dirty="0" smtClean="0"/>
              <a:t> </a:t>
            </a:r>
            <a:r>
              <a:rPr lang="cs-CZ" altLang="cs-CZ" sz="2800" dirty="0" err="1" smtClean="0"/>
              <a:t>of</a:t>
            </a:r>
            <a:r>
              <a:rPr lang="cs-CZ" altLang="cs-CZ" sz="2800" dirty="0" smtClean="0"/>
              <a:t> abdomen</a:t>
            </a:r>
            <a:endParaRPr lang="cs-CZ" altLang="cs-CZ" sz="2800" dirty="0"/>
          </a:p>
          <a:p>
            <a:pPr eaLnBrk="1" hangingPunct="1"/>
            <a:endParaRPr lang="cs-CZ" altLang="cs-CZ" sz="1000" dirty="0"/>
          </a:p>
          <a:p>
            <a:pPr eaLnBrk="1" hangingPunct="1"/>
            <a:r>
              <a:rPr lang="cs-CZ" altLang="cs-CZ" sz="2800" dirty="0" err="1" smtClean="0"/>
              <a:t>Consists</a:t>
            </a:r>
            <a:r>
              <a:rPr lang="cs-CZ" altLang="cs-CZ" sz="2800" dirty="0" smtClean="0"/>
              <a:t> </a:t>
            </a:r>
            <a:r>
              <a:rPr lang="cs-CZ" altLang="cs-CZ" sz="2800" dirty="0" err="1" smtClean="0"/>
              <a:t>of</a:t>
            </a:r>
            <a:r>
              <a:rPr lang="cs-CZ" altLang="cs-CZ" sz="2800" dirty="0" smtClean="0"/>
              <a:t> </a:t>
            </a:r>
            <a:r>
              <a:rPr lang="cs-CZ" altLang="cs-CZ" sz="2800" b="1" dirty="0" err="1" smtClean="0">
                <a:solidFill>
                  <a:srgbClr val="0000FF"/>
                </a:solidFill>
              </a:rPr>
              <a:t>red</a:t>
            </a:r>
            <a:r>
              <a:rPr lang="cs-CZ" altLang="cs-CZ" sz="2800" dirty="0" smtClean="0"/>
              <a:t> and </a:t>
            </a:r>
            <a:r>
              <a:rPr lang="cs-CZ" altLang="cs-CZ" sz="2800" b="1" dirty="0" err="1" smtClean="0">
                <a:solidFill>
                  <a:srgbClr val="0000FF"/>
                </a:solidFill>
              </a:rPr>
              <a:t>white</a:t>
            </a:r>
            <a:r>
              <a:rPr lang="cs-CZ" altLang="cs-CZ" sz="2800" b="1" dirty="0" smtClean="0">
                <a:solidFill>
                  <a:srgbClr val="0000FF"/>
                </a:solidFill>
              </a:rPr>
              <a:t> pulp</a:t>
            </a:r>
            <a:endParaRPr lang="cs-CZ" altLang="cs-CZ" sz="2800" b="1" dirty="0">
              <a:solidFill>
                <a:srgbClr val="0000FF"/>
              </a:solidFill>
            </a:endParaRPr>
          </a:p>
          <a:p>
            <a:pPr eaLnBrk="1" hangingPunct="1"/>
            <a:endParaRPr lang="cs-CZ" altLang="cs-CZ" sz="1000" b="1" dirty="0"/>
          </a:p>
        </p:txBody>
      </p:sp>
    </p:spTree>
    <p:extLst>
      <p:ext uri="{BB962C8B-B14F-4D97-AF65-F5344CB8AC3E}">
        <p14:creationId xmlns:p14="http://schemas.microsoft.com/office/powerpoint/2010/main" val="126586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274638"/>
            <a:ext cx="10972800" cy="1143000"/>
          </a:xfrm>
        </p:spPr>
        <p:txBody>
          <a:bodyPr/>
          <a:lstStyle/>
          <a:p>
            <a:pPr eaLnBrk="1" hangingPunct="1"/>
            <a:r>
              <a:rPr lang="cs-CZ" altLang="cs-CZ" sz="3600" b="1" dirty="0" smtClean="0">
                <a:solidFill>
                  <a:srgbClr val="CC0099"/>
                </a:solidFill>
              </a:rPr>
              <a:t>Spleen - </a:t>
            </a:r>
            <a:r>
              <a:rPr lang="cs-CZ" altLang="cs-CZ" sz="3600" b="1" dirty="0" err="1" smtClean="0">
                <a:solidFill>
                  <a:srgbClr val="CC0099"/>
                </a:solidFill>
              </a:rPr>
              <a:t>red</a:t>
            </a:r>
            <a:r>
              <a:rPr lang="cs-CZ" altLang="cs-CZ" sz="3600" b="1" dirty="0" smtClean="0">
                <a:solidFill>
                  <a:srgbClr val="CC0099"/>
                </a:solidFill>
              </a:rPr>
              <a:t> pulp</a:t>
            </a:r>
            <a:endParaRPr lang="cs-CZ" altLang="cs-CZ" sz="3600" b="1" dirty="0">
              <a:solidFill>
                <a:srgbClr val="CC0099"/>
              </a:solidFill>
            </a:endParaRPr>
          </a:p>
        </p:txBody>
      </p:sp>
      <p:sp>
        <p:nvSpPr>
          <p:cNvPr id="71683" name="Rectangle 3"/>
          <p:cNvSpPr>
            <a:spLocks noGrp="1" noChangeArrowheads="1"/>
          </p:cNvSpPr>
          <p:nvPr>
            <p:ph type="body" idx="4294967295"/>
          </p:nvPr>
        </p:nvSpPr>
        <p:spPr>
          <a:xfrm>
            <a:off x="0" y="1600200"/>
            <a:ext cx="10972800" cy="4525963"/>
          </a:xfrm>
        </p:spPr>
        <p:txBody>
          <a:bodyPr/>
          <a:lstStyle/>
          <a:p>
            <a:pPr eaLnBrk="1" hangingPunct="1"/>
            <a:r>
              <a:rPr lang="cs-CZ" altLang="cs-CZ" sz="2800" dirty="0" err="1" smtClean="0"/>
              <a:t>Splenic</a:t>
            </a:r>
            <a:r>
              <a:rPr lang="cs-CZ" altLang="cs-CZ" sz="2800" dirty="0" smtClean="0"/>
              <a:t> </a:t>
            </a:r>
            <a:r>
              <a:rPr lang="cs-CZ" altLang="cs-CZ" sz="2800" dirty="0" err="1" smtClean="0"/>
              <a:t>sinuses</a:t>
            </a:r>
            <a:r>
              <a:rPr lang="cs-CZ" altLang="cs-CZ" sz="2800" dirty="0" smtClean="0"/>
              <a:t> </a:t>
            </a:r>
            <a:r>
              <a:rPr lang="cs-CZ" altLang="cs-CZ" sz="2800" dirty="0" err="1" smtClean="0"/>
              <a:t>between</a:t>
            </a:r>
            <a:r>
              <a:rPr lang="cs-CZ" altLang="cs-CZ" sz="2800" dirty="0" smtClean="0"/>
              <a:t> </a:t>
            </a:r>
            <a:r>
              <a:rPr lang="cs-CZ" altLang="cs-CZ" sz="2800" dirty="0" err="1" smtClean="0"/>
              <a:t>arteries</a:t>
            </a:r>
            <a:r>
              <a:rPr lang="cs-CZ" altLang="cs-CZ" sz="2800" dirty="0" smtClean="0"/>
              <a:t> and </a:t>
            </a:r>
            <a:r>
              <a:rPr lang="cs-CZ" altLang="cs-CZ" sz="2800" dirty="0" err="1" smtClean="0"/>
              <a:t>veins</a:t>
            </a:r>
            <a:r>
              <a:rPr lang="cs-CZ" altLang="cs-CZ" sz="2800" dirty="0" smtClean="0"/>
              <a:t> </a:t>
            </a:r>
            <a:r>
              <a:rPr lang="cs-CZ" altLang="cs-CZ" sz="2800" dirty="0">
                <a:cs typeface="Arial" panose="020B0604020202020204" pitchFamily="34" charset="0"/>
              </a:rPr>
              <a:t>→</a:t>
            </a:r>
            <a:r>
              <a:rPr lang="cs-CZ" altLang="cs-CZ" sz="2800" dirty="0"/>
              <a:t> </a:t>
            </a:r>
            <a:r>
              <a:rPr lang="cs-CZ" altLang="cs-CZ" sz="2800" b="1" dirty="0" err="1" smtClean="0">
                <a:solidFill>
                  <a:srgbClr val="0000FF"/>
                </a:solidFill>
              </a:rPr>
              <a:t>filtration</a:t>
            </a:r>
            <a:r>
              <a:rPr lang="cs-CZ" altLang="cs-CZ" sz="2800" b="1" dirty="0" smtClean="0">
                <a:solidFill>
                  <a:srgbClr val="0000FF"/>
                </a:solidFill>
              </a:rPr>
              <a:t> </a:t>
            </a:r>
            <a:r>
              <a:rPr lang="cs-CZ" altLang="cs-CZ" sz="2800" b="1" dirty="0" err="1" smtClean="0">
                <a:solidFill>
                  <a:srgbClr val="0000FF"/>
                </a:solidFill>
              </a:rPr>
              <a:t>of</a:t>
            </a:r>
            <a:r>
              <a:rPr lang="cs-CZ" altLang="cs-CZ" sz="2800" b="1" dirty="0" smtClean="0">
                <a:solidFill>
                  <a:srgbClr val="0000FF"/>
                </a:solidFill>
              </a:rPr>
              <a:t> </a:t>
            </a:r>
            <a:r>
              <a:rPr lang="cs-CZ" altLang="cs-CZ" sz="2800" b="1" dirty="0" err="1" smtClean="0">
                <a:solidFill>
                  <a:srgbClr val="0000FF"/>
                </a:solidFill>
              </a:rPr>
              <a:t>blood</a:t>
            </a:r>
            <a:endParaRPr lang="cs-CZ" altLang="cs-CZ" sz="2800" b="1" dirty="0">
              <a:solidFill>
                <a:srgbClr val="0000FF"/>
              </a:solidFill>
            </a:endParaRPr>
          </a:p>
          <a:p>
            <a:pPr eaLnBrk="1" hangingPunct="1"/>
            <a:endParaRPr lang="cs-CZ" altLang="cs-CZ" sz="1000" b="1" dirty="0"/>
          </a:p>
          <a:p>
            <a:pPr eaLnBrk="1" hangingPunct="1"/>
            <a:r>
              <a:rPr lang="cs-CZ" altLang="cs-CZ" sz="2800" dirty="0" err="1" smtClean="0"/>
              <a:t>Marcophages</a:t>
            </a:r>
            <a:r>
              <a:rPr lang="cs-CZ" altLang="cs-CZ" sz="2800" dirty="0" smtClean="0"/>
              <a:t> </a:t>
            </a:r>
            <a:r>
              <a:rPr lang="cs-CZ" altLang="cs-CZ" sz="2800" b="1" dirty="0" err="1" smtClean="0">
                <a:solidFill>
                  <a:srgbClr val="0000FF"/>
                </a:solidFill>
              </a:rPr>
              <a:t>remove</a:t>
            </a:r>
            <a:r>
              <a:rPr lang="cs-CZ" altLang="cs-CZ" sz="2800" dirty="0" smtClean="0"/>
              <a:t> </a:t>
            </a:r>
            <a:r>
              <a:rPr lang="cs-CZ" altLang="cs-CZ" sz="2800" dirty="0" err="1" smtClean="0"/>
              <a:t>from</a:t>
            </a:r>
            <a:r>
              <a:rPr lang="cs-CZ" altLang="cs-CZ" sz="2800" dirty="0" smtClean="0"/>
              <a:t> </a:t>
            </a:r>
            <a:r>
              <a:rPr lang="cs-CZ" altLang="cs-CZ" sz="2800" dirty="0" err="1" smtClean="0"/>
              <a:t>the</a:t>
            </a:r>
            <a:r>
              <a:rPr lang="cs-CZ" altLang="cs-CZ" sz="2800" dirty="0" smtClean="0"/>
              <a:t> </a:t>
            </a:r>
            <a:r>
              <a:rPr lang="cs-CZ" altLang="cs-CZ" sz="2800" dirty="0" err="1" smtClean="0"/>
              <a:t>blood</a:t>
            </a:r>
            <a:r>
              <a:rPr lang="cs-CZ" altLang="cs-CZ" sz="2800" dirty="0" smtClean="0"/>
              <a:t> </a:t>
            </a:r>
            <a:r>
              <a:rPr lang="cs-CZ" altLang="cs-CZ" sz="2800" dirty="0" err="1" smtClean="0"/>
              <a:t>old</a:t>
            </a:r>
            <a:r>
              <a:rPr lang="cs-CZ" altLang="cs-CZ" sz="2800" dirty="0" smtClean="0"/>
              <a:t> </a:t>
            </a:r>
            <a:r>
              <a:rPr lang="cs-CZ" altLang="cs-CZ" sz="2800" dirty="0" err="1" smtClean="0"/>
              <a:t>erythrocytes</a:t>
            </a:r>
            <a:r>
              <a:rPr lang="cs-CZ" altLang="cs-CZ" sz="2800" dirty="0" smtClean="0"/>
              <a:t> and </a:t>
            </a:r>
            <a:r>
              <a:rPr lang="cs-CZ" altLang="cs-CZ" sz="2800" dirty="0" err="1" smtClean="0"/>
              <a:t>leukocytes</a:t>
            </a:r>
            <a:r>
              <a:rPr lang="cs-CZ" altLang="cs-CZ" sz="2800" dirty="0" smtClean="0"/>
              <a:t> and </a:t>
            </a:r>
            <a:r>
              <a:rPr lang="cs-CZ" altLang="cs-CZ" sz="2800" dirty="0" err="1" smtClean="0"/>
              <a:t>microbial</a:t>
            </a:r>
            <a:r>
              <a:rPr lang="cs-CZ" altLang="cs-CZ" sz="2800" dirty="0" smtClean="0"/>
              <a:t> </a:t>
            </a:r>
            <a:r>
              <a:rPr lang="cs-CZ" altLang="cs-CZ" sz="2800" dirty="0" err="1" smtClean="0"/>
              <a:t>antigens</a:t>
            </a:r>
            <a:endParaRPr lang="cs-CZ" altLang="cs-CZ" sz="2800" b="1" dirty="0"/>
          </a:p>
          <a:p>
            <a:pPr eaLnBrk="1" hangingPunct="1"/>
            <a:endParaRPr lang="cs-CZ" altLang="cs-CZ" sz="1000" dirty="0"/>
          </a:p>
          <a:p>
            <a:pPr eaLnBrk="1" hangingPunct="1"/>
            <a:r>
              <a:rPr lang="cs-CZ" altLang="cs-CZ" sz="2800" b="1" dirty="0" err="1" smtClean="0">
                <a:solidFill>
                  <a:srgbClr val="0000FF"/>
                </a:solidFill>
              </a:rPr>
              <a:t>Elimination</a:t>
            </a:r>
            <a:r>
              <a:rPr lang="cs-CZ" altLang="cs-CZ" sz="2800" b="1" dirty="0" smtClean="0">
                <a:solidFill>
                  <a:srgbClr val="0000FF"/>
                </a:solidFill>
              </a:rPr>
              <a:t> </a:t>
            </a:r>
            <a:r>
              <a:rPr lang="cs-CZ" altLang="cs-CZ" sz="2800" b="1" dirty="0" err="1" smtClean="0">
                <a:solidFill>
                  <a:srgbClr val="0000FF"/>
                </a:solidFill>
              </a:rPr>
              <a:t>of</a:t>
            </a:r>
            <a:r>
              <a:rPr lang="cs-CZ" altLang="cs-CZ" sz="2800" b="1" dirty="0" smtClean="0">
                <a:solidFill>
                  <a:srgbClr val="0000FF"/>
                </a:solidFill>
              </a:rPr>
              <a:t> </a:t>
            </a:r>
            <a:r>
              <a:rPr lang="cs-CZ" altLang="cs-CZ" sz="2800" b="1" dirty="0" err="1" smtClean="0">
                <a:solidFill>
                  <a:srgbClr val="0000FF"/>
                </a:solidFill>
              </a:rPr>
              <a:t>immune</a:t>
            </a:r>
            <a:r>
              <a:rPr lang="cs-CZ" altLang="cs-CZ" sz="2800" b="1" dirty="0" smtClean="0">
                <a:solidFill>
                  <a:srgbClr val="0000FF"/>
                </a:solidFill>
              </a:rPr>
              <a:t> </a:t>
            </a:r>
            <a:r>
              <a:rPr lang="cs-CZ" altLang="cs-CZ" sz="2800" b="1" dirty="0" err="1" smtClean="0">
                <a:solidFill>
                  <a:srgbClr val="0000FF"/>
                </a:solidFill>
              </a:rPr>
              <a:t>complexes</a:t>
            </a:r>
            <a:r>
              <a:rPr lang="cs-CZ" altLang="cs-CZ" sz="2800" dirty="0" smtClean="0">
                <a:solidFill>
                  <a:srgbClr val="0000FF"/>
                </a:solidFill>
              </a:rPr>
              <a:t> </a:t>
            </a:r>
            <a:r>
              <a:rPr lang="cs-CZ" altLang="cs-CZ" sz="2800" dirty="0" err="1" smtClean="0"/>
              <a:t>bound</a:t>
            </a:r>
            <a:r>
              <a:rPr lang="cs-CZ" altLang="cs-CZ" sz="2800" dirty="0" smtClean="0"/>
              <a:t> to </a:t>
            </a:r>
            <a:r>
              <a:rPr lang="cs-CZ" altLang="cs-CZ" sz="2800" dirty="0" err="1" smtClean="0"/>
              <a:t>erythrocytes</a:t>
            </a:r>
            <a:endParaRPr lang="cs-CZ" altLang="cs-CZ" sz="2800" dirty="0"/>
          </a:p>
        </p:txBody>
      </p:sp>
    </p:spTree>
    <p:extLst>
      <p:ext uri="{BB962C8B-B14F-4D97-AF65-F5344CB8AC3E}">
        <p14:creationId xmlns:p14="http://schemas.microsoft.com/office/powerpoint/2010/main" val="1874053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274638"/>
            <a:ext cx="8229600" cy="850900"/>
          </a:xfrm>
        </p:spPr>
        <p:txBody>
          <a:bodyPr/>
          <a:lstStyle/>
          <a:p>
            <a:pPr eaLnBrk="1" hangingPunct="1"/>
            <a:r>
              <a:rPr lang="cs-CZ" altLang="cs-CZ" sz="3600" b="1" dirty="0" smtClean="0">
                <a:solidFill>
                  <a:srgbClr val="CC0099"/>
                </a:solidFill>
              </a:rPr>
              <a:t>Spleen – </a:t>
            </a:r>
            <a:r>
              <a:rPr lang="cs-CZ" altLang="cs-CZ" sz="3600" b="1" dirty="0" err="1" smtClean="0">
                <a:solidFill>
                  <a:srgbClr val="CC0099"/>
                </a:solidFill>
              </a:rPr>
              <a:t>white</a:t>
            </a:r>
            <a:r>
              <a:rPr lang="cs-CZ" altLang="cs-CZ" sz="3600" b="1" dirty="0" smtClean="0">
                <a:solidFill>
                  <a:srgbClr val="CC0099"/>
                </a:solidFill>
              </a:rPr>
              <a:t> pulp</a:t>
            </a:r>
            <a:endParaRPr lang="cs-CZ" altLang="cs-CZ" sz="3600" b="1" dirty="0">
              <a:solidFill>
                <a:srgbClr val="CC0099"/>
              </a:solidFill>
            </a:endParaRPr>
          </a:p>
        </p:txBody>
      </p:sp>
      <p:sp>
        <p:nvSpPr>
          <p:cNvPr id="72707" name="Rectangle 3"/>
          <p:cNvSpPr>
            <a:spLocks noGrp="1" noChangeArrowheads="1"/>
          </p:cNvSpPr>
          <p:nvPr>
            <p:ph type="body" idx="4294967295"/>
          </p:nvPr>
        </p:nvSpPr>
        <p:spPr>
          <a:xfrm>
            <a:off x="0" y="1268413"/>
            <a:ext cx="10944808" cy="4525962"/>
          </a:xfrm>
        </p:spPr>
        <p:txBody>
          <a:bodyPr/>
          <a:lstStyle/>
          <a:p>
            <a:pPr eaLnBrk="1" hangingPunct="1">
              <a:lnSpc>
                <a:spcPct val="90000"/>
              </a:lnSpc>
            </a:pPr>
            <a:r>
              <a:rPr lang="cs-CZ" altLang="cs-CZ" sz="2800" b="1" dirty="0" err="1" smtClean="0"/>
              <a:t>Lymphoid</a:t>
            </a:r>
            <a:r>
              <a:rPr lang="cs-CZ" altLang="cs-CZ" sz="2800" b="1" dirty="0" smtClean="0"/>
              <a:t> </a:t>
            </a:r>
            <a:r>
              <a:rPr lang="cs-CZ" altLang="cs-CZ" sz="2800" b="1" dirty="0" err="1" smtClean="0"/>
              <a:t>tissue</a:t>
            </a:r>
            <a:r>
              <a:rPr lang="cs-CZ" altLang="cs-CZ" sz="2800" b="1" dirty="0" smtClean="0"/>
              <a:t> </a:t>
            </a:r>
            <a:r>
              <a:rPr lang="cs-CZ" altLang="cs-CZ" sz="2800" dirty="0" err="1" smtClean="0"/>
              <a:t>located</a:t>
            </a:r>
            <a:r>
              <a:rPr lang="cs-CZ" altLang="cs-CZ" sz="2800" dirty="0" smtClean="0"/>
              <a:t> in </a:t>
            </a:r>
            <a:r>
              <a:rPr lang="cs-CZ" altLang="cs-CZ" sz="2800" dirty="0" err="1" smtClean="0"/>
              <a:t>periarteriolar</a:t>
            </a:r>
            <a:r>
              <a:rPr lang="cs-CZ" altLang="cs-CZ" sz="2800" dirty="0" smtClean="0"/>
              <a:t> </a:t>
            </a:r>
            <a:r>
              <a:rPr lang="cs-CZ" altLang="cs-CZ" sz="2800" dirty="0" err="1" smtClean="0"/>
              <a:t>lymphoid</a:t>
            </a:r>
            <a:r>
              <a:rPr lang="cs-CZ" altLang="cs-CZ" sz="2800" dirty="0" smtClean="0"/>
              <a:t> </a:t>
            </a:r>
            <a:r>
              <a:rPr lang="cs-CZ" altLang="cs-CZ" sz="2800" dirty="0" err="1" smtClean="0"/>
              <a:t>sheats</a:t>
            </a:r>
            <a:r>
              <a:rPr lang="cs-CZ" altLang="cs-CZ" sz="2800" dirty="0" smtClean="0"/>
              <a:t> and </a:t>
            </a:r>
            <a:r>
              <a:rPr lang="cs-CZ" altLang="cs-CZ" sz="2800" dirty="0" err="1" smtClean="0"/>
              <a:t>lymphoid</a:t>
            </a:r>
            <a:r>
              <a:rPr lang="cs-CZ" altLang="cs-CZ" sz="2800" dirty="0" smtClean="0"/>
              <a:t> </a:t>
            </a:r>
            <a:r>
              <a:rPr lang="cs-CZ" altLang="cs-CZ" sz="2800" dirty="0" err="1" smtClean="0"/>
              <a:t>follicles</a:t>
            </a:r>
            <a:r>
              <a:rPr lang="cs-CZ" sz="2800" dirty="0" smtClean="0"/>
              <a:t> </a:t>
            </a:r>
          </a:p>
          <a:p>
            <a:pPr marL="0" indent="0" eaLnBrk="1" hangingPunct="1">
              <a:lnSpc>
                <a:spcPct val="90000"/>
              </a:lnSpc>
              <a:buNone/>
            </a:pPr>
            <a:endParaRPr lang="cs-CZ" sz="1200" dirty="0" smtClean="0"/>
          </a:p>
          <a:p>
            <a:pPr eaLnBrk="1" hangingPunct="1">
              <a:lnSpc>
                <a:spcPct val="90000"/>
              </a:lnSpc>
            </a:pPr>
            <a:r>
              <a:rPr lang="cs-CZ" sz="2800" dirty="0" smtClean="0"/>
              <a:t>In </a:t>
            </a:r>
            <a:r>
              <a:rPr lang="cs-CZ" sz="2800" b="1" dirty="0" err="1" smtClean="0">
                <a:solidFill>
                  <a:srgbClr val="0000FF"/>
                </a:solidFill>
              </a:rPr>
              <a:t>lymphoid</a:t>
            </a:r>
            <a:r>
              <a:rPr lang="cs-CZ" sz="2800" b="1" dirty="0" smtClean="0">
                <a:solidFill>
                  <a:srgbClr val="0000FF"/>
                </a:solidFill>
              </a:rPr>
              <a:t> </a:t>
            </a:r>
            <a:r>
              <a:rPr lang="cs-CZ" sz="2800" b="1" dirty="0" err="1" smtClean="0">
                <a:solidFill>
                  <a:srgbClr val="0000FF"/>
                </a:solidFill>
              </a:rPr>
              <a:t>follicles</a:t>
            </a:r>
            <a:r>
              <a:rPr lang="cs-CZ" sz="2800" dirty="0" smtClean="0"/>
              <a:t> more B </a:t>
            </a:r>
            <a:r>
              <a:rPr lang="cs-CZ" sz="2800" dirty="0" err="1" smtClean="0"/>
              <a:t>cells</a:t>
            </a:r>
            <a:r>
              <a:rPr lang="cs-CZ" sz="2800" dirty="0" smtClean="0"/>
              <a:t>, in  </a:t>
            </a:r>
            <a:r>
              <a:rPr lang="cs-CZ" sz="2800" b="1" dirty="0" err="1" smtClean="0">
                <a:solidFill>
                  <a:srgbClr val="0000FF"/>
                </a:solidFill>
              </a:rPr>
              <a:t>periarteriolar</a:t>
            </a:r>
            <a:r>
              <a:rPr lang="cs-CZ" sz="2800" b="1" dirty="0" smtClean="0">
                <a:solidFill>
                  <a:srgbClr val="0000FF"/>
                </a:solidFill>
              </a:rPr>
              <a:t> </a:t>
            </a:r>
            <a:r>
              <a:rPr lang="cs-CZ" sz="2800" b="1" dirty="0" err="1" smtClean="0">
                <a:solidFill>
                  <a:srgbClr val="0000FF"/>
                </a:solidFill>
              </a:rPr>
              <a:t>lymphoid</a:t>
            </a:r>
            <a:r>
              <a:rPr lang="cs-CZ" sz="2800" b="1" dirty="0" smtClean="0">
                <a:solidFill>
                  <a:srgbClr val="0000FF"/>
                </a:solidFill>
              </a:rPr>
              <a:t> </a:t>
            </a:r>
            <a:r>
              <a:rPr lang="cs-CZ" sz="2800" b="1" dirty="0" err="1" smtClean="0">
                <a:solidFill>
                  <a:srgbClr val="0000FF"/>
                </a:solidFill>
              </a:rPr>
              <a:t>sheats</a:t>
            </a:r>
            <a:r>
              <a:rPr lang="cs-CZ" sz="2800" dirty="0" smtClean="0"/>
              <a:t> more T </a:t>
            </a:r>
            <a:r>
              <a:rPr lang="cs-CZ" sz="2800" dirty="0" err="1" smtClean="0"/>
              <a:t>cells</a:t>
            </a:r>
            <a:r>
              <a:rPr lang="cs-CZ" sz="2800" dirty="0" smtClean="0"/>
              <a:t> </a:t>
            </a:r>
          </a:p>
          <a:p>
            <a:pPr eaLnBrk="1" hangingPunct="1">
              <a:lnSpc>
                <a:spcPct val="90000"/>
              </a:lnSpc>
            </a:pPr>
            <a:endParaRPr lang="cs-CZ" altLang="cs-CZ" sz="1200" dirty="0"/>
          </a:p>
          <a:p>
            <a:pPr eaLnBrk="1" hangingPunct="1">
              <a:lnSpc>
                <a:spcPct val="90000"/>
              </a:lnSpc>
            </a:pPr>
            <a:r>
              <a:rPr lang="cs-CZ" altLang="cs-CZ" sz="2800" dirty="0" err="1" smtClean="0"/>
              <a:t>Primary</a:t>
            </a:r>
            <a:r>
              <a:rPr lang="cs-CZ" altLang="cs-CZ" sz="2800" dirty="0" smtClean="0"/>
              <a:t> and </a:t>
            </a:r>
            <a:r>
              <a:rPr lang="cs-CZ" altLang="cs-CZ" sz="2800" dirty="0" err="1" smtClean="0"/>
              <a:t>secondary</a:t>
            </a:r>
            <a:r>
              <a:rPr lang="cs-CZ" altLang="cs-CZ" sz="2800" dirty="0" smtClean="0"/>
              <a:t> </a:t>
            </a:r>
            <a:r>
              <a:rPr lang="cs-CZ" altLang="cs-CZ" sz="2800" dirty="0" err="1" smtClean="0"/>
              <a:t>lymphoid</a:t>
            </a:r>
            <a:r>
              <a:rPr lang="cs-CZ" altLang="cs-CZ" sz="2800" dirty="0" smtClean="0"/>
              <a:t> </a:t>
            </a:r>
            <a:r>
              <a:rPr lang="cs-CZ" altLang="cs-CZ" sz="2800" dirty="0" err="1" smtClean="0"/>
              <a:t>follicles</a:t>
            </a:r>
            <a:endParaRPr lang="cs-CZ" altLang="cs-CZ" sz="2800" dirty="0" smtClean="0"/>
          </a:p>
          <a:p>
            <a:pPr eaLnBrk="1" hangingPunct="1">
              <a:lnSpc>
                <a:spcPct val="90000"/>
              </a:lnSpc>
            </a:pPr>
            <a:endParaRPr lang="cs-CZ" altLang="cs-CZ" sz="1200" b="1" dirty="0"/>
          </a:p>
          <a:p>
            <a:pPr eaLnBrk="1" hangingPunct="1">
              <a:lnSpc>
                <a:spcPct val="90000"/>
              </a:lnSpc>
            </a:pPr>
            <a:r>
              <a:rPr lang="cs-CZ" altLang="cs-CZ" sz="2800" dirty="0" err="1" smtClean="0"/>
              <a:t>Secondary</a:t>
            </a:r>
            <a:r>
              <a:rPr lang="cs-CZ" altLang="cs-CZ" sz="2800" dirty="0" smtClean="0"/>
              <a:t> </a:t>
            </a:r>
            <a:r>
              <a:rPr lang="cs-CZ" altLang="cs-CZ" sz="2800" dirty="0" err="1" smtClean="0"/>
              <a:t>follicles</a:t>
            </a:r>
            <a:r>
              <a:rPr lang="cs-CZ" altLang="cs-CZ" sz="2800" dirty="0" smtClean="0"/>
              <a:t> </a:t>
            </a:r>
            <a:r>
              <a:rPr lang="cs-CZ" altLang="cs-CZ" sz="2800" dirty="0" smtClean="0"/>
              <a:t>– </a:t>
            </a:r>
            <a:r>
              <a:rPr lang="cs-CZ" altLang="cs-CZ" sz="2800" b="1" dirty="0" err="1" smtClean="0"/>
              <a:t>germinal</a:t>
            </a:r>
            <a:r>
              <a:rPr lang="cs-CZ" altLang="cs-CZ" sz="2800" b="1" dirty="0" smtClean="0"/>
              <a:t> </a:t>
            </a:r>
            <a:r>
              <a:rPr lang="cs-CZ" altLang="cs-CZ" sz="2800" b="1" dirty="0" smtClean="0"/>
              <a:t>centre</a:t>
            </a:r>
            <a:r>
              <a:rPr lang="cs-CZ" altLang="cs-CZ" sz="2800" dirty="0" smtClean="0"/>
              <a:t> </a:t>
            </a:r>
            <a:r>
              <a:rPr lang="cs-CZ" altLang="cs-CZ" sz="2800" dirty="0"/>
              <a:t>(</a:t>
            </a:r>
            <a:r>
              <a:rPr lang="cs-CZ" altLang="cs-CZ" sz="2800" dirty="0" err="1" smtClean="0"/>
              <a:t>isotype</a:t>
            </a:r>
            <a:r>
              <a:rPr lang="cs-CZ" altLang="cs-CZ" sz="2800" dirty="0" smtClean="0"/>
              <a:t> </a:t>
            </a:r>
            <a:r>
              <a:rPr lang="cs-CZ" altLang="cs-CZ" sz="2800" dirty="0" err="1" smtClean="0"/>
              <a:t>switching</a:t>
            </a:r>
            <a:r>
              <a:rPr lang="cs-CZ" altLang="cs-CZ" sz="2800" dirty="0" smtClean="0"/>
              <a:t>, </a:t>
            </a:r>
            <a:r>
              <a:rPr lang="cs-CZ" altLang="cs-CZ" sz="2800" dirty="0" err="1" smtClean="0"/>
              <a:t>somatic</a:t>
            </a:r>
            <a:r>
              <a:rPr lang="cs-CZ" altLang="cs-CZ" sz="2800" dirty="0" smtClean="0"/>
              <a:t> </a:t>
            </a:r>
            <a:r>
              <a:rPr lang="cs-CZ" altLang="cs-CZ" sz="2800" dirty="0" err="1" smtClean="0"/>
              <a:t>hypermutations</a:t>
            </a:r>
            <a:r>
              <a:rPr lang="cs-CZ" altLang="cs-CZ" sz="2800" dirty="0" smtClean="0"/>
              <a:t> </a:t>
            </a:r>
            <a:r>
              <a:rPr lang="cs-CZ" altLang="cs-CZ" sz="2800" dirty="0">
                <a:cs typeface="Arial" panose="020B0604020202020204" pitchFamily="34" charset="0"/>
              </a:rPr>
              <a:t>→</a:t>
            </a:r>
            <a:r>
              <a:rPr lang="cs-CZ" altLang="cs-CZ" sz="2800" dirty="0"/>
              <a:t> </a:t>
            </a:r>
            <a:r>
              <a:rPr lang="cs-CZ" altLang="cs-CZ" sz="2800" b="1" dirty="0" err="1" smtClean="0"/>
              <a:t>affinity</a:t>
            </a:r>
            <a:r>
              <a:rPr lang="cs-CZ" altLang="cs-CZ" sz="2800" b="1" dirty="0" smtClean="0"/>
              <a:t> </a:t>
            </a:r>
            <a:r>
              <a:rPr lang="cs-CZ" altLang="cs-CZ" sz="2800" b="1" dirty="0" err="1" smtClean="0"/>
              <a:t>maturation</a:t>
            </a:r>
            <a:r>
              <a:rPr lang="cs-CZ" altLang="cs-CZ" sz="2800" b="1" dirty="0" smtClean="0"/>
              <a:t> </a:t>
            </a:r>
            <a:r>
              <a:rPr lang="cs-CZ" altLang="cs-CZ" sz="2800" b="1" dirty="0" err="1" smtClean="0"/>
              <a:t>of</a:t>
            </a:r>
            <a:r>
              <a:rPr lang="cs-CZ" altLang="cs-CZ" sz="2800" b="1" dirty="0" smtClean="0"/>
              <a:t> </a:t>
            </a:r>
            <a:r>
              <a:rPr lang="cs-CZ" altLang="cs-CZ" sz="2800" b="1" dirty="0"/>
              <a:t>B </a:t>
            </a:r>
            <a:r>
              <a:rPr lang="cs-CZ" altLang="cs-CZ" sz="2800" b="1" dirty="0" err="1" smtClean="0"/>
              <a:t>cells</a:t>
            </a:r>
            <a:r>
              <a:rPr lang="cs-CZ" altLang="cs-CZ" sz="2800" b="1" dirty="0" smtClean="0"/>
              <a:t>´ response)</a:t>
            </a:r>
            <a:endParaRPr lang="cs-CZ" altLang="cs-CZ" sz="2800" b="1" dirty="0" smtClean="0"/>
          </a:p>
        </p:txBody>
      </p:sp>
    </p:spTree>
    <p:extLst>
      <p:ext uri="{BB962C8B-B14F-4D97-AF65-F5344CB8AC3E}">
        <p14:creationId xmlns:p14="http://schemas.microsoft.com/office/powerpoint/2010/main" val="3693314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sz="3600" b="1" dirty="0" err="1">
                <a:solidFill>
                  <a:srgbClr val="CC0099"/>
                </a:solidFill>
              </a:rPr>
              <a:t>Monocytes</a:t>
            </a:r>
            <a:endParaRPr lang="cs-CZ" altLang="cs-CZ" sz="3600" b="1" dirty="0">
              <a:solidFill>
                <a:srgbClr val="CC0099"/>
              </a:solidFill>
            </a:endParaRPr>
          </a:p>
        </p:txBody>
      </p:sp>
      <p:sp>
        <p:nvSpPr>
          <p:cNvPr id="10243" name="Rectangle 3"/>
          <p:cNvSpPr>
            <a:spLocks noGrp="1" noChangeArrowheads="1"/>
          </p:cNvSpPr>
          <p:nvPr>
            <p:ph idx="1"/>
          </p:nvPr>
        </p:nvSpPr>
        <p:spPr/>
        <p:txBody>
          <a:bodyPr/>
          <a:lstStyle/>
          <a:p>
            <a:pPr eaLnBrk="1" hangingPunct="1"/>
            <a:r>
              <a:rPr lang="cs-CZ" altLang="cs-CZ" sz="2800" dirty="0" err="1" smtClean="0"/>
              <a:t>Then</a:t>
            </a:r>
            <a:r>
              <a:rPr lang="cs-CZ" altLang="cs-CZ" sz="2800" dirty="0" smtClean="0"/>
              <a:t>, </a:t>
            </a:r>
            <a:r>
              <a:rPr lang="cs-CZ" altLang="cs-CZ" sz="2800" dirty="0" err="1" smtClean="0"/>
              <a:t>monocytes</a:t>
            </a:r>
            <a:r>
              <a:rPr lang="cs-CZ" altLang="cs-CZ" sz="2800" dirty="0" smtClean="0"/>
              <a:t> </a:t>
            </a:r>
            <a:r>
              <a:rPr lang="cs-CZ" altLang="cs-CZ" sz="2800" dirty="0" err="1" smtClean="0"/>
              <a:t>move</a:t>
            </a:r>
            <a:r>
              <a:rPr lang="cs-CZ" altLang="cs-CZ" sz="2800" dirty="0" smtClean="0"/>
              <a:t> </a:t>
            </a:r>
            <a:r>
              <a:rPr lang="cs-CZ" altLang="cs-CZ" sz="2800" dirty="0" err="1" smtClean="0"/>
              <a:t>among</a:t>
            </a:r>
            <a:r>
              <a:rPr lang="cs-CZ" altLang="cs-CZ" sz="2800" dirty="0" smtClean="0"/>
              <a:t> </a:t>
            </a:r>
            <a:r>
              <a:rPr lang="cs-CZ" altLang="cs-CZ" sz="2800" dirty="0" err="1" smtClean="0"/>
              <a:t>vessel</a:t>
            </a:r>
            <a:r>
              <a:rPr lang="cs-CZ" altLang="cs-CZ" sz="2800" dirty="0" smtClean="0"/>
              <a:t> </a:t>
            </a:r>
            <a:r>
              <a:rPr lang="cs-CZ" altLang="cs-CZ" sz="2800" dirty="0" err="1" smtClean="0"/>
              <a:t>endothelial</a:t>
            </a:r>
            <a:r>
              <a:rPr lang="cs-CZ" altLang="cs-CZ" sz="2800" dirty="0" smtClean="0"/>
              <a:t> </a:t>
            </a:r>
            <a:r>
              <a:rPr lang="cs-CZ" altLang="cs-CZ" sz="2800" dirty="0" err="1" smtClean="0"/>
              <a:t>cells</a:t>
            </a:r>
            <a:r>
              <a:rPr lang="cs-CZ" altLang="cs-CZ" sz="2800" dirty="0" smtClean="0"/>
              <a:t> to </a:t>
            </a:r>
            <a:r>
              <a:rPr lang="cs-CZ" altLang="cs-CZ" sz="2800" dirty="0" err="1" smtClean="0"/>
              <a:t>tissues</a:t>
            </a:r>
            <a:r>
              <a:rPr lang="cs-CZ" altLang="cs-CZ" sz="2800" dirty="0" smtClean="0"/>
              <a:t> </a:t>
            </a:r>
          </a:p>
          <a:p>
            <a:pPr eaLnBrk="1" hangingPunct="1"/>
            <a:endParaRPr lang="cs-CZ" altLang="cs-CZ" sz="1200" dirty="0" smtClean="0"/>
          </a:p>
          <a:p>
            <a:pPr eaLnBrk="1" hangingPunct="1"/>
            <a:endParaRPr lang="cs-CZ" altLang="cs-CZ" sz="1000" dirty="0">
              <a:solidFill>
                <a:srgbClr val="0000FF"/>
              </a:solidFill>
            </a:endParaRPr>
          </a:p>
          <a:p>
            <a:pPr eaLnBrk="1" hangingPunct="1"/>
            <a:r>
              <a:rPr lang="cs-CZ" altLang="cs-CZ" sz="2800" dirty="0" smtClean="0"/>
              <a:t>In </a:t>
            </a:r>
            <a:r>
              <a:rPr lang="en-US" altLang="cs-CZ" sz="2800" dirty="0" smtClean="0"/>
              <a:t>tissues</a:t>
            </a:r>
            <a:r>
              <a:rPr lang="cs-CZ" altLang="cs-CZ" sz="2800" dirty="0"/>
              <a:t>,</a:t>
            </a:r>
            <a:r>
              <a:rPr lang="en-US" altLang="cs-CZ" sz="2800" dirty="0"/>
              <a:t> they differentiate into different </a:t>
            </a:r>
            <a:r>
              <a:rPr lang="cs-CZ" altLang="cs-CZ" sz="2800" dirty="0" err="1" smtClean="0"/>
              <a:t>subtypes</a:t>
            </a:r>
            <a:r>
              <a:rPr lang="en-US" altLang="cs-CZ" sz="2800" dirty="0" smtClean="0"/>
              <a:t> </a:t>
            </a:r>
            <a:r>
              <a:rPr lang="en-US" altLang="cs-CZ" sz="2800" dirty="0"/>
              <a:t>of </a:t>
            </a:r>
            <a:r>
              <a:rPr lang="cs-CZ" altLang="cs-CZ" sz="2800" dirty="0" err="1" smtClean="0">
                <a:solidFill>
                  <a:srgbClr val="0000FF"/>
                </a:solidFill>
              </a:rPr>
              <a:t>tissue</a:t>
            </a:r>
            <a:r>
              <a:rPr lang="cs-CZ" altLang="cs-CZ" sz="2800" dirty="0" smtClean="0">
                <a:solidFill>
                  <a:srgbClr val="0000FF"/>
                </a:solidFill>
              </a:rPr>
              <a:t> </a:t>
            </a:r>
            <a:r>
              <a:rPr lang="en-US" altLang="cs-CZ" sz="2800" dirty="0" smtClean="0">
                <a:solidFill>
                  <a:srgbClr val="0000FF"/>
                </a:solidFill>
              </a:rPr>
              <a:t>macrophages</a:t>
            </a:r>
            <a:r>
              <a:rPr lang="cs-CZ" altLang="cs-CZ" sz="2800" dirty="0" smtClean="0">
                <a:solidFill>
                  <a:srgbClr val="0000FF"/>
                </a:solidFill>
              </a:rPr>
              <a:t> </a:t>
            </a:r>
            <a:r>
              <a:rPr lang="cs-CZ" altLang="cs-CZ" sz="2800" dirty="0" smtClean="0"/>
              <a:t>(</a:t>
            </a:r>
            <a:r>
              <a:rPr lang="cs-CZ" altLang="cs-CZ" sz="2800" dirty="0" err="1" smtClean="0"/>
              <a:t>Kupffer</a:t>
            </a:r>
            <a:r>
              <a:rPr lang="cs-CZ" altLang="cs-CZ" sz="2800" dirty="0" smtClean="0"/>
              <a:t> </a:t>
            </a:r>
            <a:r>
              <a:rPr lang="cs-CZ" altLang="cs-CZ" sz="2800" dirty="0" err="1" smtClean="0"/>
              <a:t>cells</a:t>
            </a:r>
            <a:r>
              <a:rPr lang="cs-CZ" altLang="cs-CZ" sz="2800" dirty="0" smtClean="0"/>
              <a:t>, </a:t>
            </a:r>
            <a:r>
              <a:rPr lang="cs-CZ" altLang="cs-CZ" sz="2800" dirty="0" err="1" smtClean="0"/>
              <a:t>microglia</a:t>
            </a:r>
            <a:r>
              <a:rPr lang="cs-CZ" altLang="cs-CZ" sz="2800" dirty="0" smtClean="0"/>
              <a:t>, </a:t>
            </a:r>
            <a:r>
              <a:rPr lang="cs-CZ" altLang="cs-CZ" sz="2800" dirty="0" err="1" smtClean="0"/>
              <a:t>alveolar</a:t>
            </a:r>
            <a:r>
              <a:rPr lang="cs-CZ" altLang="cs-CZ" sz="2800" dirty="0" smtClean="0"/>
              <a:t> </a:t>
            </a:r>
            <a:r>
              <a:rPr lang="cs-CZ" altLang="cs-CZ" sz="2800" dirty="0" err="1" smtClean="0"/>
              <a:t>macrophages</a:t>
            </a:r>
            <a:r>
              <a:rPr lang="cs-CZ" altLang="cs-CZ" sz="2800" dirty="0" smtClean="0"/>
              <a:t> </a:t>
            </a:r>
            <a:r>
              <a:rPr lang="cs-CZ" altLang="cs-CZ" sz="2800" dirty="0" err="1" smtClean="0"/>
              <a:t>etc</a:t>
            </a:r>
            <a:r>
              <a:rPr lang="cs-CZ" altLang="cs-CZ" sz="2800" dirty="0" smtClean="0"/>
              <a:t>.)</a:t>
            </a:r>
            <a:r>
              <a:rPr lang="cs-CZ" altLang="cs-CZ" sz="2800" dirty="0" smtClean="0">
                <a:solidFill>
                  <a:srgbClr val="0000FF"/>
                </a:solidFill>
              </a:rPr>
              <a:t> </a:t>
            </a:r>
            <a:endParaRPr lang="en-US" altLang="cs-CZ" sz="2800" dirty="0">
              <a:solidFill>
                <a:srgbClr val="0000FF"/>
              </a:solidFill>
            </a:endParaRPr>
          </a:p>
          <a:p>
            <a:pPr eaLnBrk="1" hangingPunct="1"/>
            <a:endParaRPr lang="cs-CZ" altLang="cs-CZ" sz="2800" dirty="0"/>
          </a:p>
          <a:p>
            <a:pPr eaLnBrk="1" hangingPunct="1"/>
            <a:endParaRPr lang="cs-CZ" altLang="cs-CZ" sz="2800" dirty="0"/>
          </a:p>
          <a:p>
            <a:pPr eaLnBrk="1" hangingPunct="1"/>
            <a:endParaRPr lang="cs-CZ" altLang="cs-CZ" sz="2800" dirty="0"/>
          </a:p>
        </p:txBody>
      </p:sp>
    </p:spTree>
    <p:extLst>
      <p:ext uri="{BB962C8B-B14F-4D97-AF65-F5344CB8AC3E}">
        <p14:creationId xmlns:p14="http://schemas.microsoft.com/office/powerpoint/2010/main" val="91537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8700" y="265114"/>
            <a:ext cx="7594600"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53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153340"/>
            <a:ext cx="10972800" cy="1143000"/>
          </a:xfrm>
        </p:spPr>
        <p:txBody>
          <a:bodyPr/>
          <a:lstStyle/>
          <a:p>
            <a:pPr eaLnBrk="1" hangingPunct="1"/>
            <a:r>
              <a:rPr lang="cs-CZ" altLang="cs-CZ" sz="3600" b="1" dirty="0" smtClean="0">
                <a:solidFill>
                  <a:srgbClr val="CC0099"/>
                </a:solidFill>
              </a:rPr>
              <a:t>Spleen - </a:t>
            </a:r>
            <a:r>
              <a:rPr lang="cs-CZ" altLang="cs-CZ" sz="3600" b="1" dirty="0" err="1" smtClean="0">
                <a:solidFill>
                  <a:srgbClr val="CC0099"/>
                </a:solidFill>
              </a:rPr>
              <a:t>function</a:t>
            </a:r>
            <a:endParaRPr lang="cs-CZ" altLang="cs-CZ" sz="3600" b="1" dirty="0">
              <a:solidFill>
                <a:srgbClr val="CC0099"/>
              </a:solidFill>
            </a:endParaRPr>
          </a:p>
        </p:txBody>
      </p:sp>
      <p:sp>
        <p:nvSpPr>
          <p:cNvPr id="71683" name="Rectangle 3"/>
          <p:cNvSpPr>
            <a:spLocks noGrp="1" noChangeArrowheads="1"/>
          </p:cNvSpPr>
          <p:nvPr>
            <p:ph type="body" idx="4294967295"/>
          </p:nvPr>
        </p:nvSpPr>
        <p:spPr>
          <a:xfrm>
            <a:off x="373225" y="1422919"/>
            <a:ext cx="10972800" cy="4525963"/>
          </a:xfrm>
        </p:spPr>
        <p:txBody>
          <a:bodyPr/>
          <a:lstStyle/>
          <a:p>
            <a:r>
              <a:rPr lang="cs-CZ" sz="2800" b="1" dirty="0" err="1" smtClean="0">
                <a:solidFill>
                  <a:srgbClr val="0000FF"/>
                </a:solidFill>
              </a:rPr>
              <a:t>Filtration</a:t>
            </a:r>
            <a:r>
              <a:rPr lang="cs-CZ" sz="2800" b="1" dirty="0" smtClean="0">
                <a:solidFill>
                  <a:srgbClr val="0000FF"/>
                </a:solidFill>
              </a:rPr>
              <a:t> </a:t>
            </a:r>
            <a:r>
              <a:rPr lang="cs-CZ" sz="2800" b="1" dirty="0" err="1" smtClean="0">
                <a:solidFill>
                  <a:srgbClr val="0000FF"/>
                </a:solidFill>
              </a:rPr>
              <a:t>of</a:t>
            </a:r>
            <a:r>
              <a:rPr lang="cs-CZ" sz="2800" b="1" dirty="0" smtClean="0">
                <a:solidFill>
                  <a:srgbClr val="0000FF"/>
                </a:solidFill>
              </a:rPr>
              <a:t> </a:t>
            </a:r>
            <a:r>
              <a:rPr lang="cs-CZ" sz="2800" b="1" dirty="0" err="1" smtClean="0">
                <a:solidFill>
                  <a:srgbClr val="0000FF"/>
                </a:solidFill>
              </a:rPr>
              <a:t>blood</a:t>
            </a:r>
            <a:r>
              <a:rPr lang="cs-CZ" sz="2800" dirty="0" smtClean="0">
                <a:solidFill>
                  <a:srgbClr val="0000FF"/>
                </a:solidFill>
              </a:rPr>
              <a:t> </a:t>
            </a:r>
            <a:r>
              <a:rPr lang="cs-CZ" sz="2800" dirty="0" smtClean="0"/>
              <a:t>– </a:t>
            </a:r>
            <a:r>
              <a:rPr lang="cs-CZ" sz="2800" dirty="0" err="1" smtClean="0"/>
              <a:t>removal</a:t>
            </a:r>
            <a:r>
              <a:rPr lang="cs-CZ" sz="2800" dirty="0" smtClean="0"/>
              <a:t> </a:t>
            </a:r>
            <a:r>
              <a:rPr lang="cs-CZ" sz="2800" dirty="0" err="1" smtClean="0"/>
              <a:t>of</a:t>
            </a:r>
            <a:r>
              <a:rPr lang="cs-CZ" sz="2800" dirty="0" smtClean="0"/>
              <a:t> </a:t>
            </a:r>
            <a:r>
              <a:rPr lang="cs-CZ" sz="2800" dirty="0" err="1" smtClean="0"/>
              <a:t>old</a:t>
            </a:r>
            <a:r>
              <a:rPr lang="cs-CZ" sz="2800" dirty="0" smtClean="0"/>
              <a:t> </a:t>
            </a:r>
            <a:r>
              <a:rPr lang="cs-CZ" sz="2800" dirty="0" err="1" smtClean="0"/>
              <a:t>or</a:t>
            </a:r>
            <a:r>
              <a:rPr lang="cs-CZ" sz="2800" dirty="0" smtClean="0"/>
              <a:t> </a:t>
            </a:r>
            <a:r>
              <a:rPr lang="cs-CZ" sz="2800" dirty="0" err="1" smtClean="0"/>
              <a:t>damaged</a:t>
            </a:r>
            <a:r>
              <a:rPr lang="cs-CZ" sz="2800" dirty="0" smtClean="0"/>
              <a:t> </a:t>
            </a:r>
            <a:r>
              <a:rPr lang="cs-CZ" sz="2800" dirty="0" err="1" smtClean="0"/>
              <a:t>blood</a:t>
            </a:r>
            <a:r>
              <a:rPr lang="cs-CZ" sz="2800" dirty="0" smtClean="0"/>
              <a:t> </a:t>
            </a:r>
            <a:r>
              <a:rPr lang="cs-CZ" sz="2800" dirty="0" err="1" smtClean="0"/>
              <a:t>cells</a:t>
            </a:r>
            <a:endParaRPr lang="cs-CZ" sz="2800" dirty="0" smtClean="0"/>
          </a:p>
          <a:p>
            <a:endParaRPr lang="cs-CZ" sz="1200" dirty="0" smtClean="0"/>
          </a:p>
          <a:p>
            <a:r>
              <a:rPr lang="cs-CZ" sz="2800" b="1" dirty="0" err="1" smtClean="0">
                <a:solidFill>
                  <a:srgbClr val="0000FF"/>
                </a:solidFill>
              </a:rPr>
              <a:t>Removal</a:t>
            </a:r>
            <a:r>
              <a:rPr lang="cs-CZ" sz="2800" b="1" dirty="0" smtClean="0">
                <a:solidFill>
                  <a:srgbClr val="0000FF"/>
                </a:solidFill>
              </a:rPr>
              <a:t> </a:t>
            </a:r>
            <a:r>
              <a:rPr lang="cs-CZ" sz="2800" b="1" dirty="0" err="1" smtClean="0">
                <a:solidFill>
                  <a:srgbClr val="0000FF"/>
                </a:solidFill>
              </a:rPr>
              <a:t>of</a:t>
            </a:r>
            <a:r>
              <a:rPr lang="cs-CZ" sz="2800" b="1" dirty="0" smtClean="0">
                <a:solidFill>
                  <a:srgbClr val="0000FF"/>
                </a:solidFill>
              </a:rPr>
              <a:t> </a:t>
            </a:r>
            <a:r>
              <a:rPr lang="cs-CZ" sz="2800" b="1" dirty="0" err="1" smtClean="0">
                <a:solidFill>
                  <a:srgbClr val="0000FF"/>
                </a:solidFill>
              </a:rPr>
              <a:t>immune</a:t>
            </a:r>
            <a:r>
              <a:rPr lang="cs-CZ" sz="2800" b="1" dirty="0" smtClean="0">
                <a:solidFill>
                  <a:srgbClr val="0000FF"/>
                </a:solidFill>
              </a:rPr>
              <a:t> </a:t>
            </a:r>
            <a:r>
              <a:rPr lang="cs-CZ" sz="2800" b="1" dirty="0" err="1" smtClean="0">
                <a:solidFill>
                  <a:srgbClr val="0000FF"/>
                </a:solidFill>
              </a:rPr>
              <a:t>complexes</a:t>
            </a:r>
            <a:endParaRPr lang="cs-CZ" sz="2800" b="1" dirty="0" smtClean="0">
              <a:solidFill>
                <a:srgbClr val="0000FF"/>
              </a:solidFill>
            </a:endParaRPr>
          </a:p>
          <a:p>
            <a:endParaRPr lang="cs-CZ" sz="1200" b="1" dirty="0" smtClean="0"/>
          </a:p>
          <a:p>
            <a:r>
              <a:rPr lang="cs-CZ" sz="2800" b="1" dirty="0" err="1" smtClean="0">
                <a:solidFill>
                  <a:srgbClr val="0000FF"/>
                </a:solidFill>
              </a:rPr>
              <a:t>Immune</a:t>
            </a:r>
            <a:r>
              <a:rPr lang="cs-CZ" sz="2800" b="1" dirty="0" smtClean="0">
                <a:solidFill>
                  <a:srgbClr val="0000FF"/>
                </a:solidFill>
              </a:rPr>
              <a:t> </a:t>
            </a:r>
            <a:r>
              <a:rPr lang="cs-CZ" sz="2800" b="1" dirty="0" err="1" smtClean="0">
                <a:solidFill>
                  <a:srgbClr val="0000FF"/>
                </a:solidFill>
              </a:rPr>
              <a:t>functions</a:t>
            </a:r>
            <a:r>
              <a:rPr lang="cs-CZ" sz="2800" b="1" dirty="0" smtClean="0">
                <a:solidFill>
                  <a:srgbClr val="0000FF"/>
                </a:solidFill>
              </a:rPr>
              <a:t> </a:t>
            </a:r>
            <a:r>
              <a:rPr lang="cs-CZ" sz="2800" dirty="0" smtClean="0"/>
              <a:t>– </a:t>
            </a:r>
            <a:r>
              <a:rPr lang="cs-CZ" sz="2800" dirty="0" err="1" smtClean="0"/>
              <a:t>specific</a:t>
            </a:r>
            <a:r>
              <a:rPr lang="cs-CZ" sz="2800" dirty="0" smtClean="0"/>
              <a:t> </a:t>
            </a:r>
            <a:r>
              <a:rPr lang="cs-CZ" sz="2800" dirty="0" smtClean="0"/>
              <a:t>cell-</a:t>
            </a:r>
            <a:r>
              <a:rPr lang="cs-CZ" sz="2800" dirty="0" err="1" smtClean="0"/>
              <a:t>mediated</a:t>
            </a:r>
            <a:r>
              <a:rPr lang="cs-CZ" sz="2800" dirty="0" smtClean="0"/>
              <a:t> and </a:t>
            </a:r>
            <a:r>
              <a:rPr lang="cs-CZ" sz="2800" dirty="0" err="1" smtClean="0"/>
              <a:t>humoral</a:t>
            </a:r>
            <a:r>
              <a:rPr lang="cs-CZ" sz="2800" dirty="0" smtClean="0"/>
              <a:t> </a:t>
            </a:r>
            <a:r>
              <a:rPr lang="cs-CZ" sz="2800" dirty="0" err="1" smtClean="0"/>
              <a:t>immune</a:t>
            </a:r>
            <a:r>
              <a:rPr lang="cs-CZ" sz="2800" dirty="0" smtClean="0"/>
              <a:t> response (</a:t>
            </a:r>
            <a:r>
              <a:rPr lang="cs-CZ" sz="2800" dirty="0" err="1" smtClean="0"/>
              <a:t>affinity</a:t>
            </a:r>
            <a:r>
              <a:rPr lang="cs-CZ" sz="2800" dirty="0" smtClean="0"/>
              <a:t> </a:t>
            </a:r>
            <a:r>
              <a:rPr lang="cs-CZ" sz="2800" dirty="0" err="1" smtClean="0"/>
              <a:t>maturation</a:t>
            </a:r>
            <a:r>
              <a:rPr lang="cs-CZ" sz="2800" dirty="0" smtClean="0"/>
              <a:t>, </a:t>
            </a:r>
            <a:r>
              <a:rPr lang="cs-CZ" sz="2800" dirty="0" err="1" smtClean="0"/>
              <a:t>somatic</a:t>
            </a:r>
            <a:r>
              <a:rPr lang="cs-CZ" sz="2800" dirty="0" smtClean="0"/>
              <a:t> </a:t>
            </a:r>
            <a:r>
              <a:rPr lang="cs-CZ" sz="2800" dirty="0" err="1" smtClean="0"/>
              <a:t>hypermutations</a:t>
            </a:r>
            <a:r>
              <a:rPr lang="cs-CZ" sz="2800" dirty="0" smtClean="0"/>
              <a:t>, </a:t>
            </a:r>
            <a:r>
              <a:rPr lang="cs-CZ" sz="2800" dirty="0" err="1" smtClean="0"/>
              <a:t>isotype</a:t>
            </a:r>
            <a:r>
              <a:rPr lang="cs-CZ" sz="2800" dirty="0" smtClean="0"/>
              <a:t> </a:t>
            </a:r>
            <a:r>
              <a:rPr lang="cs-CZ" sz="2800" dirty="0" err="1" smtClean="0"/>
              <a:t>switching</a:t>
            </a:r>
            <a:r>
              <a:rPr lang="cs-CZ" sz="2800" dirty="0" smtClean="0"/>
              <a:t>, </a:t>
            </a:r>
            <a:r>
              <a:rPr lang="cs-CZ" sz="2800" u="sng" dirty="0" smtClean="0"/>
              <a:t>response to T-independent </a:t>
            </a:r>
            <a:r>
              <a:rPr lang="cs-CZ" sz="2800" u="sng" dirty="0" err="1" smtClean="0"/>
              <a:t>antigens</a:t>
            </a:r>
            <a:r>
              <a:rPr lang="cs-CZ" sz="2800" dirty="0" smtClean="0"/>
              <a:t>) – in case </a:t>
            </a:r>
            <a:r>
              <a:rPr lang="cs-CZ" sz="2800" dirty="0" err="1" smtClean="0"/>
              <a:t>of</a:t>
            </a:r>
            <a:r>
              <a:rPr lang="cs-CZ" sz="2800" dirty="0" smtClean="0"/>
              <a:t> absence </a:t>
            </a:r>
            <a:r>
              <a:rPr lang="cs-CZ" sz="2800" dirty="0" err="1" smtClean="0"/>
              <a:t>or</a:t>
            </a:r>
            <a:r>
              <a:rPr lang="cs-CZ" sz="2800" dirty="0" smtClean="0"/>
              <a:t> </a:t>
            </a:r>
            <a:r>
              <a:rPr lang="cs-CZ" sz="2800" dirty="0" err="1" smtClean="0"/>
              <a:t>loss</a:t>
            </a:r>
            <a:r>
              <a:rPr lang="cs-CZ" sz="2800" dirty="0" smtClean="0"/>
              <a:t> </a:t>
            </a:r>
            <a:r>
              <a:rPr lang="cs-CZ" sz="2800" dirty="0" err="1" smtClean="0"/>
              <a:t>of</a:t>
            </a:r>
            <a:r>
              <a:rPr lang="cs-CZ" sz="2800" dirty="0" smtClean="0"/>
              <a:t> </a:t>
            </a:r>
            <a:r>
              <a:rPr lang="cs-CZ" sz="2800" dirty="0" smtClean="0"/>
              <a:t>spleen, </a:t>
            </a:r>
            <a:r>
              <a:rPr lang="cs-CZ" sz="2800" dirty="0" err="1" smtClean="0"/>
              <a:t>vaccination</a:t>
            </a:r>
            <a:r>
              <a:rPr lang="cs-CZ" sz="2800" dirty="0" smtClean="0"/>
              <a:t> </a:t>
            </a:r>
            <a:r>
              <a:rPr lang="cs-CZ" sz="2800" dirty="0" err="1" smtClean="0"/>
              <a:t>against</a:t>
            </a:r>
            <a:r>
              <a:rPr lang="cs-CZ" sz="2800" dirty="0" smtClean="0"/>
              <a:t> </a:t>
            </a:r>
            <a:r>
              <a:rPr lang="cs-CZ" sz="2800" dirty="0" err="1" smtClean="0"/>
              <a:t>Pneumococci</a:t>
            </a:r>
            <a:r>
              <a:rPr lang="cs-CZ" sz="2800" dirty="0" smtClean="0"/>
              <a:t>, </a:t>
            </a:r>
            <a:r>
              <a:rPr lang="cs-CZ" sz="2800" dirty="0" err="1" smtClean="0"/>
              <a:t>Haemophilus</a:t>
            </a:r>
            <a:r>
              <a:rPr lang="cs-CZ" sz="2800" dirty="0" smtClean="0"/>
              <a:t>, </a:t>
            </a:r>
            <a:r>
              <a:rPr lang="cs-CZ" sz="2800" dirty="0" err="1" smtClean="0"/>
              <a:t>Neisseria</a:t>
            </a:r>
            <a:r>
              <a:rPr lang="cs-CZ" sz="2800" dirty="0" smtClean="0"/>
              <a:t> </a:t>
            </a:r>
            <a:r>
              <a:rPr lang="cs-CZ" sz="2800" dirty="0" err="1" smtClean="0"/>
              <a:t>is</a:t>
            </a:r>
            <a:r>
              <a:rPr lang="cs-CZ" sz="2800" dirty="0" smtClean="0"/>
              <a:t> </a:t>
            </a:r>
            <a:r>
              <a:rPr lang="cs-CZ" sz="2800" dirty="0" err="1" smtClean="0"/>
              <a:t>necessary</a:t>
            </a:r>
            <a:endParaRPr lang="cs-CZ" sz="2800" dirty="0" smtClean="0"/>
          </a:p>
          <a:p>
            <a:pPr marL="0" indent="0">
              <a:buNone/>
            </a:pPr>
            <a:endParaRPr lang="cs-CZ" sz="1200" dirty="0"/>
          </a:p>
          <a:p>
            <a:r>
              <a:rPr lang="cs-CZ" sz="2800" b="1" dirty="0" err="1" smtClean="0">
                <a:solidFill>
                  <a:srgbClr val="0000FF"/>
                </a:solidFill>
              </a:rPr>
              <a:t>Reservoir</a:t>
            </a:r>
            <a:r>
              <a:rPr lang="cs-CZ" sz="2800" dirty="0" smtClean="0"/>
              <a:t> </a:t>
            </a:r>
            <a:r>
              <a:rPr lang="cs-CZ" sz="2800" dirty="0" err="1" smtClean="0"/>
              <a:t>of</a:t>
            </a:r>
            <a:r>
              <a:rPr lang="cs-CZ" sz="2800" dirty="0" smtClean="0"/>
              <a:t> </a:t>
            </a:r>
            <a:r>
              <a:rPr lang="cs-CZ" sz="2800" dirty="0" err="1" smtClean="0"/>
              <a:t>erythrocytes</a:t>
            </a:r>
            <a:r>
              <a:rPr lang="cs-CZ" sz="2800" dirty="0" smtClean="0"/>
              <a:t>, </a:t>
            </a:r>
            <a:r>
              <a:rPr lang="cs-CZ" sz="2800" dirty="0" err="1" smtClean="0"/>
              <a:t>lymphocytes</a:t>
            </a:r>
            <a:r>
              <a:rPr lang="cs-CZ" sz="2800" dirty="0" smtClean="0"/>
              <a:t> and </a:t>
            </a:r>
            <a:r>
              <a:rPr lang="cs-CZ" sz="2800" dirty="0" err="1" smtClean="0"/>
              <a:t>the</a:t>
            </a:r>
            <a:r>
              <a:rPr lang="cs-CZ" sz="2800" dirty="0" smtClean="0"/>
              <a:t> </a:t>
            </a:r>
            <a:r>
              <a:rPr lang="cs-CZ" sz="2800" dirty="0" err="1" smtClean="0"/>
              <a:t>other</a:t>
            </a:r>
            <a:r>
              <a:rPr lang="cs-CZ" sz="2800" dirty="0" smtClean="0"/>
              <a:t> </a:t>
            </a:r>
            <a:r>
              <a:rPr lang="cs-CZ" sz="2800" dirty="0" err="1" smtClean="0"/>
              <a:t>blood</a:t>
            </a:r>
            <a:r>
              <a:rPr lang="cs-CZ" sz="2800" dirty="0" smtClean="0"/>
              <a:t> </a:t>
            </a:r>
            <a:r>
              <a:rPr lang="cs-CZ" sz="2800" dirty="0" err="1" smtClean="0"/>
              <a:t>elements</a:t>
            </a:r>
            <a:endParaRPr lang="cs-CZ" sz="2800" dirty="0"/>
          </a:p>
        </p:txBody>
      </p:sp>
    </p:spTree>
    <p:extLst>
      <p:ext uri="{BB962C8B-B14F-4D97-AF65-F5344CB8AC3E}">
        <p14:creationId xmlns:p14="http://schemas.microsoft.com/office/powerpoint/2010/main" val="11065433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2208213" y="2133600"/>
            <a:ext cx="7772400" cy="1828800"/>
          </a:xfrm>
        </p:spPr>
        <p:txBody>
          <a:bodyPr/>
          <a:lstStyle/>
          <a:p>
            <a:pPr eaLnBrk="1" hangingPunct="1"/>
            <a:r>
              <a:rPr lang="cs-CZ" altLang="cs-CZ" sz="4000" b="1" dirty="0" err="1" smtClean="0">
                <a:solidFill>
                  <a:srgbClr val="CC0099"/>
                </a:solidFill>
              </a:rPr>
              <a:t>Mucosa</a:t>
            </a:r>
            <a:r>
              <a:rPr lang="cs-CZ" altLang="cs-CZ" sz="4000" b="1" dirty="0" smtClean="0">
                <a:solidFill>
                  <a:srgbClr val="CC0099"/>
                </a:solidFill>
              </a:rPr>
              <a:t> </a:t>
            </a:r>
            <a:r>
              <a:rPr lang="cs-CZ" altLang="cs-CZ" sz="4000" b="1" dirty="0" err="1" smtClean="0">
                <a:solidFill>
                  <a:srgbClr val="CC0099"/>
                </a:solidFill>
              </a:rPr>
              <a:t>Associated</a:t>
            </a:r>
            <a:r>
              <a:rPr lang="cs-CZ" altLang="cs-CZ" sz="4000" b="1" dirty="0" smtClean="0">
                <a:solidFill>
                  <a:srgbClr val="CC0099"/>
                </a:solidFill>
              </a:rPr>
              <a:t> </a:t>
            </a:r>
            <a:r>
              <a:rPr lang="cs-CZ" altLang="cs-CZ" sz="4000" b="1" dirty="0" err="1" smtClean="0">
                <a:solidFill>
                  <a:srgbClr val="CC0099"/>
                </a:solidFill>
              </a:rPr>
              <a:t>Lymphoid</a:t>
            </a:r>
            <a:r>
              <a:rPr lang="cs-CZ" altLang="cs-CZ" sz="4000" b="1" dirty="0" smtClean="0">
                <a:solidFill>
                  <a:srgbClr val="CC0099"/>
                </a:solidFill>
              </a:rPr>
              <a:t> </a:t>
            </a:r>
            <a:r>
              <a:rPr lang="cs-CZ" altLang="cs-CZ" sz="4000" b="1" dirty="0" err="1" smtClean="0">
                <a:solidFill>
                  <a:srgbClr val="CC0099"/>
                </a:solidFill>
              </a:rPr>
              <a:t>Tissue</a:t>
            </a:r>
            <a:r>
              <a:rPr lang="cs-CZ" altLang="cs-CZ" sz="4000" b="1" dirty="0" smtClean="0">
                <a:solidFill>
                  <a:srgbClr val="CC0099"/>
                </a:solidFill>
              </a:rPr>
              <a:t> (MALT)</a:t>
            </a:r>
            <a:endParaRPr lang="cs-CZ" altLang="cs-CZ" sz="4000" b="1" dirty="0">
              <a:solidFill>
                <a:srgbClr val="CC0099"/>
              </a:solidFill>
            </a:endParaRPr>
          </a:p>
        </p:txBody>
      </p:sp>
    </p:spTree>
    <p:extLst>
      <p:ext uri="{BB962C8B-B14F-4D97-AF65-F5344CB8AC3E}">
        <p14:creationId xmlns:p14="http://schemas.microsoft.com/office/powerpoint/2010/main" val="155390109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smtClean="0">
                <a:solidFill>
                  <a:srgbClr val="CC0099"/>
                </a:solidFill>
              </a:rPr>
              <a:t>Function</a:t>
            </a:r>
            <a:r>
              <a:rPr lang="cs-CZ" altLang="cs-CZ" b="1" dirty="0" smtClean="0">
                <a:solidFill>
                  <a:srgbClr val="CC0099"/>
                </a:solidFill>
              </a:rPr>
              <a:t> and </a:t>
            </a:r>
            <a:r>
              <a:rPr lang="cs-CZ" altLang="cs-CZ" b="1" dirty="0" err="1" smtClean="0">
                <a:solidFill>
                  <a:srgbClr val="CC0099"/>
                </a:solidFill>
              </a:rPr>
              <a:t>structure</a:t>
            </a:r>
            <a:r>
              <a:rPr lang="cs-CZ" altLang="cs-CZ" b="1" dirty="0" smtClean="0">
                <a:solidFill>
                  <a:srgbClr val="CC0099"/>
                </a:solidFill>
              </a:rPr>
              <a:t> </a:t>
            </a:r>
            <a:r>
              <a:rPr lang="cs-CZ" altLang="cs-CZ" b="1" dirty="0" err="1" smtClean="0">
                <a:solidFill>
                  <a:srgbClr val="CC0099"/>
                </a:solidFill>
              </a:rPr>
              <a:t>of</a:t>
            </a:r>
            <a:r>
              <a:rPr lang="cs-CZ" altLang="cs-CZ" b="1" dirty="0" smtClean="0">
                <a:solidFill>
                  <a:srgbClr val="CC0099"/>
                </a:solidFill>
              </a:rPr>
              <a:t> </a:t>
            </a:r>
            <a:r>
              <a:rPr lang="cs-CZ" altLang="cs-CZ" b="1" dirty="0" err="1" smtClean="0">
                <a:solidFill>
                  <a:srgbClr val="CC0099"/>
                </a:solidFill>
              </a:rPr>
              <a:t>mucosal</a:t>
            </a:r>
            <a:r>
              <a:rPr lang="cs-CZ" altLang="cs-CZ" b="1" dirty="0" smtClean="0">
                <a:solidFill>
                  <a:srgbClr val="CC0099"/>
                </a:solidFill>
              </a:rPr>
              <a:t> and skin </a:t>
            </a:r>
            <a:r>
              <a:rPr lang="cs-CZ" altLang="cs-CZ" b="1" dirty="0" err="1" smtClean="0">
                <a:solidFill>
                  <a:srgbClr val="CC0099"/>
                </a:solidFill>
              </a:rPr>
              <a:t>immune</a:t>
            </a:r>
            <a:r>
              <a:rPr lang="cs-CZ" altLang="cs-CZ" b="1" dirty="0" smtClean="0">
                <a:solidFill>
                  <a:srgbClr val="CC0099"/>
                </a:solidFill>
              </a:rPr>
              <a:t> </a:t>
            </a:r>
            <a:r>
              <a:rPr lang="cs-CZ" altLang="cs-CZ" b="1" dirty="0" err="1" smtClean="0">
                <a:solidFill>
                  <a:srgbClr val="CC0099"/>
                </a:solidFill>
              </a:rPr>
              <a:t>system</a:t>
            </a:r>
            <a:endParaRPr lang="cs-CZ" dirty="0"/>
          </a:p>
        </p:txBody>
      </p:sp>
      <p:sp>
        <p:nvSpPr>
          <p:cNvPr id="3" name="Zástupný symbol pro obsah 2"/>
          <p:cNvSpPr>
            <a:spLocks noGrp="1"/>
          </p:cNvSpPr>
          <p:nvPr>
            <p:ph idx="1"/>
          </p:nvPr>
        </p:nvSpPr>
        <p:spPr/>
        <p:txBody>
          <a:bodyPr/>
          <a:lstStyle/>
          <a:p>
            <a:r>
              <a:rPr lang="cs-CZ" altLang="cs-CZ" sz="2800" dirty="0" err="1" smtClean="0"/>
              <a:t>Mucosa</a:t>
            </a:r>
            <a:r>
              <a:rPr lang="cs-CZ" altLang="cs-CZ" sz="2800" dirty="0" smtClean="0"/>
              <a:t> and skin are in permanent </a:t>
            </a:r>
            <a:r>
              <a:rPr lang="cs-CZ" altLang="cs-CZ" sz="2800" dirty="0" err="1" smtClean="0"/>
              <a:t>contact</a:t>
            </a:r>
            <a:r>
              <a:rPr lang="cs-CZ" altLang="cs-CZ" sz="2800" dirty="0" smtClean="0"/>
              <a:t> </a:t>
            </a:r>
            <a:r>
              <a:rPr lang="cs-CZ" altLang="cs-CZ" sz="2800" dirty="0" err="1" smtClean="0"/>
              <a:t>with</a:t>
            </a:r>
            <a:r>
              <a:rPr lang="cs-CZ" altLang="cs-CZ" sz="2800" dirty="0" smtClean="0"/>
              <a:t> </a:t>
            </a:r>
            <a:r>
              <a:rPr lang="cs-CZ" altLang="cs-CZ" sz="2800" dirty="0" err="1" smtClean="0"/>
              <a:t>the</a:t>
            </a:r>
            <a:r>
              <a:rPr lang="cs-CZ" altLang="cs-CZ" sz="2800" dirty="0" smtClean="0"/>
              <a:t> </a:t>
            </a:r>
            <a:r>
              <a:rPr lang="cs-CZ" altLang="cs-CZ" sz="2800" dirty="0" err="1" smtClean="0"/>
              <a:t>environment</a:t>
            </a:r>
            <a:r>
              <a:rPr lang="cs-CZ" altLang="cs-CZ" sz="2800" dirty="0" smtClean="0"/>
              <a:t>, </a:t>
            </a:r>
            <a:r>
              <a:rPr lang="cs-CZ" altLang="cs-CZ" sz="2800" dirty="0" err="1" smtClean="0"/>
              <a:t>concentration</a:t>
            </a:r>
            <a:r>
              <a:rPr lang="cs-CZ" altLang="cs-CZ" sz="2800" dirty="0" smtClean="0"/>
              <a:t> </a:t>
            </a:r>
            <a:r>
              <a:rPr lang="cs-CZ" altLang="cs-CZ" sz="2800" dirty="0" err="1" smtClean="0"/>
              <a:t>of</a:t>
            </a:r>
            <a:r>
              <a:rPr lang="cs-CZ" altLang="cs-CZ" sz="2800" dirty="0" smtClean="0"/>
              <a:t> cca </a:t>
            </a:r>
            <a:r>
              <a:rPr lang="cs-CZ" altLang="cs-CZ" sz="2800" dirty="0"/>
              <a:t>80% </a:t>
            </a:r>
            <a:r>
              <a:rPr lang="cs-CZ" altLang="cs-CZ" sz="2800" dirty="0" err="1" smtClean="0"/>
              <a:t>immunocompetent</a:t>
            </a:r>
            <a:r>
              <a:rPr lang="cs-CZ" altLang="cs-CZ" sz="2800" dirty="0" smtClean="0"/>
              <a:t> </a:t>
            </a:r>
            <a:r>
              <a:rPr lang="cs-CZ" altLang="cs-CZ" sz="2800" dirty="0" err="1" smtClean="0"/>
              <a:t>cells</a:t>
            </a:r>
            <a:r>
              <a:rPr lang="cs-CZ" altLang="cs-CZ" sz="2800" dirty="0" smtClean="0"/>
              <a:t> </a:t>
            </a:r>
          </a:p>
          <a:p>
            <a:endParaRPr lang="cs-CZ" altLang="cs-CZ" sz="1200" dirty="0" smtClean="0"/>
          </a:p>
          <a:p>
            <a:r>
              <a:rPr lang="cs-CZ" altLang="cs-CZ" sz="2800" b="1" dirty="0" smtClean="0">
                <a:solidFill>
                  <a:srgbClr val="0000FF"/>
                </a:solidFill>
              </a:rPr>
              <a:t>Skin</a:t>
            </a:r>
            <a:r>
              <a:rPr lang="cs-CZ" altLang="cs-CZ" sz="2800" dirty="0" smtClean="0"/>
              <a:t> </a:t>
            </a:r>
            <a:r>
              <a:rPr lang="cs-CZ" altLang="cs-CZ" sz="2800" dirty="0"/>
              <a:t>– </a:t>
            </a:r>
            <a:r>
              <a:rPr lang="cs-CZ" altLang="cs-CZ" sz="2800" dirty="0" err="1" smtClean="0"/>
              <a:t>barrier</a:t>
            </a:r>
            <a:r>
              <a:rPr lang="cs-CZ" altLang="cs-CZ" sz="2800" dirty="0" smtClean="0"/>
              <a:t> </a:t>
            </a:r>
            <a:r>
              <a:rPr lang="cs-CZ" altLang="cs-CZ" sz="2800" dirty="0" err="1" smtClean="0"/>
              <a:t>against</a:t>
            </a:r>
            <a:r>
              <a:rPr lang="cs-CZ" altLang="cs-CZ" sz="2800" dirty="0" smtClean="0"/>
              <a:t> </a:t>
            </a:r>
            <a:r>
              <a:rPr lang="cs-CZ" altLang="cs-CZ" sz="2800" dirty="0" err="1" smtClean="0"/>
              <a:t>mechanical</a:t>
            </a:r>
            <a:r>
              <a:rPr lang="cs-CZ" altLang="cs-CZ" sz="2800" dirty="0" smtClean="0"/>
              <a:t>, </a:t>
            </a:r>
            <a:r>
              <a:rPr lang="cs-CZ" altLang="cs-CZ" sz="2800" dirty="0" err="1" smtClean="0"/>
              <a:t>physical</a:t>
            </a:r>
            <a:r>
              <a:rPr lang="cs-CZ" altLang="cs-CZ" sz="2800" dirty="0" smtClean="0"/>
              <a:t> and </a:t>
            </a:r>
            <a:r>
              <a:rPr lang="cs-CZ" altLang="cs-CZ" sz="2800" dirty="0" err="1" smtClean="0"/>
              <a:t>chemical</a:t>
            </a:r>
            <a:r>
              <a:rPr lang="cs-CZ" altLang="cs-CZ" sz="2800" dirty="0" smtClean="0"/>
              <a:t> </a:t>
            </a:r>
            <a:r>
              <a:rPr lang="cs-CZ" altLang="cs-CZ" sz="2800" dirty="0" err="1" smtClean="0"/>
              <a:t>damage</a:t>
            </a:r>
            <a:r>
              <a:rPr lang="cs-CZ" altLang="cs-CZ" sz="2800" dirty="0" smtClean="0"/>
              <a:t> and </a:t>
            </a:r>
            <a:r>
              <a:rPr lang="cs-CZ" altLang="cs-CZ" sz="2800" dirty="0" err="1" smtClean="0"/>
              <a:t>penetration</a:t>
            </a:r>
            <a:r>
              <a:rPr lang="cs-CZ" altLang="cs-CZ" sz="2800" dirty="0" smtClean="0"/>
              <a:t> </a:t>
            </a:r>
            <a:r>
              <a:rPr lang="cs-CZ" altLang="cs-CZ" sz="2800" dirty="0" err="1" smtClean="0"/>
              <a:t>of</a:t>
            </a:r>
            <a:r>
              <a:rPr lang="cs-CZ" altLang="cs-CZ" sz="2800" dirty="0" smtClean="0"/>
              <a:t> </a:t>
            </a:r>
            <a:r>
              <a:rPr lang="cs-CZ" altLang="cs-CZ" sz="2800" dirty="0" err="1" smtClean="0"/>
              <a:t>microorganism</a:t>
            </a:r>
            <a:r>
              <a:rPr lang="cs-CZ" altLang="cs-CZ" sz="2800" dirty="0" smtClean="0"/>
              <a:t>, in </a:t>
            </a:r>
            <a:r>
              <a:rPr lang="cs-CZ" altLang="cs-CZ" sz="2800" dirty="0" err="1" smtClean="0"/>
              <a:t>human</a:t>
            </a:r>
            <a:r>
              <a:rPr lang="cs-CZ" altLang="cs-CZ" sz="2800" dirty="0" smtClean="0"/>
              <a:t> cca </a:t>
            </a:r>
            <a:r>
              <a:rPr lang="cs-CZ" altLang="cs-CZ" sz="2800" dirty="0" smtClean="0"/>
              <a:t>1.5 </a:t>
            </a:r>
            <a:r>
              <a:rPr lang="cs-CZ" altLang="cs-CZ" sz="2800" dirty="0"/>
              <a:t>m</a:t>
            </a:r>
            <a:r>
              <a:rPr lang="cs-CZ" altLang="cs-CZ" sz="2800" baseline="30000" dirty="0"/>
              <a:t>2</a:t>
            </a:r>
            <a:r>
              <a:rPr lang="cs-CZ" altLang="cs-CZ" sz="2800" dirty="0"/>
              <a:t/>
            </a:r>
            <a:br>
              <a:rPr lang="cs-CZ" altLang="cs-CZ" sz="2800" dirty="0"/>
            </a:br>
            <a:endParaRPr lang="cs-CZ" altLang="cs-CZ" sz="2800" dirty="0" smtClean="0"/>
          </a:p>
          <a:p>
            <a:r>
              <a:rPr lang="cs-CZ" altLang="cs-CZ" sz="2800" b="1" dirty="0" err="1" smtClean="0">
                <a:solidFill>
                  <a:srgbClr val="0000FF"/>
                </a:solidFill>
              </a:rPr>
              <a:t>Mucosal</a:t>
            </a:r>
            <a:r>
              <a:rPr lang="cs-CZ" altLang="cs-CZ" sz="2800" b="1" dirty="0" smtClean="0">
                <a:solidFill>
                  <a:srgbClr val="0000FF"/>
                </a:solidFill>
              </a:rPr>
              <a:t> </a:t>
            </a:r>
            <a:r>
              <a:rPr lang="cs-CZ" altLang="cs-CZ" sz="2800" b="1" dirty="0" err="1" smtClean="0">
                <a:solidFill>
                  <a:srgbClr val="0000FF"/>
                </a:solidFill>
              </a:rPr>
              <a:t>immune</a:t>
            </a:r>
            <a:r>
              <a:rPr lang="cs-CZ" altLang="cs-CZ" sz="2800" b="1" dirty="0" smtClean="0">
                <a:solidFill>
                  <a:srgbClr val="0000FF"/>
                </a:solidFill>
              </a:rPr>
              <a:t> </a:t>
            </a:r>
            <a:r>
              <a:rPr lang="cs-CZ" altLang="cs-CZ" sz="2800" b="1" dirty="0" err="1" smtClean="0">
                <a:solidFill>
                  <a:srgbClr val="0000FF"/>
                </a:solidFill>
              </a:rPr>
              <a:t>system</a:t>
            </a:r>
            <a:r>
              <a:rPr lang="cs-CZ" altLang="cs-CZ" sz="2800" dirty="0" smtClean="0">
                <a:solidFill>
                  <a:srgbClr val="0000FF"/>
                </a:solidFill>
              </a:rPr>
              <a:t> </a:t>
            </a:r>
            <a:r>
              <a:rPr lang="cs-CZ" altLang="cs-CZ" sz="2800" dirty="0"/>
              <a:t>– </a:t>
            </a:r>
            <a:r>
              <a:rPr lang="cs-CZ" altLang="cs-CZ" sz="2800" dirty="0" err="1" smtClean="0"/>
              <a:t>barrier</a:t>
            </a:r>
            <a:r>
              <a:rPr lang="cs-CZ" altLang="cs-CZ" sz="2800" dirty="0" smtClean="0"/>
              <a:t> </a:t>
            </a:r>
            <a:r>
              <a:rPr lang="cs-CZ" altLang="cs-CZ" sz="2800" dirty="0" err="1" smtClean="0"/>
              <a:t>against</a:t>
            </a:r>
            <a:r>
              <a:rPr lang="cs-CZ" altLang="cs-CZ" sz="2800" dirty="0" smtClean="0"/>
              <a:t> </a:t>
            </a:r>
            <a:r>
              <a:rPr lang="cs-CZ" altLang="cs-CZ" sz="2800" dirty="0" err="1" smtClean="0"/>
              <a:t>penetration</a:t>
            </a:r>
            <a:r>
              <a:rPr lang="cs-CZ" altLang="cs-CZ" sz="2800" dirty="0" smtClean="0"/>
              <a:t> </a:t>
            </a:r>
            <a:r>
              <a:rPr lang="cs-CZ" altLang="cs-CZ" sz="2800" dirty="0" err="1" smtClean="0"/>
              <a:t>of</a:t>
            </a:r>
            <a:r>
              <a:rPr lang="cs-CZ" altLang="cs-CZ" sz="2800" dirty="0" smtClean="0"/>
              <a:t> </a:t>
            </a:r>
            <a:r>
              <a:rPr lang="cs-CZ" altLang="cs-CZ" sz="2800" dirty="0" err="1" smtClean="0"/>
              <a:t>pathogenic</a:t>
            </a:r>
            <a:r>
              <a:rPr lang="cs-CZ" altLang="cs-CZ" sz="2800" dirty="0" smtClean="0"/>
              <a:t> </a:t>
            </a:r>
            <a:r>
              <a:rPr lang="cs-CZ" altLang="cs-CZ" sz="2800" dirty="0" err="1" smtClean="0"/>
              <a:t>micoorganisms</a:t>
            </a:r>
            <a:r>
              <a:rPr lang="cs-CZ" altLang="cs-CZ" sz="2800" dirty="0" smtClean="0"/>
              <a:t>, </a:t>
            </a:r>
            <a:r>
              <a:rPr lang="cs-CZ" altLang="cs-CZ" sz="2800" dirty="0" err="1" smtClean="0"/>
              <a:t>prevention</a:t>
            </a:r>
            <a:r>
              <a:rPr lang="cs-CZ" altLang="cs-CZ" sz="2800" dirty="0" smtClean="0"/>
              <a:t> </a:t>
            </a:r>
            <a:r>
              <a:rPr lang="cs-CZ" altLang="cs-CZ" sz="2800" dirty="0" err="1" smtClean="0"/>
              <a:t>of</a:t>
            </a:r>
            <a:r>
              <a:rPr lang="cs-CZ" altLang="cs-CZ" sz="2800" dirty="0" smtClean="0"/>
              <a:t> </a:t>
            </a:r>
            <a:r>
              <a:rPr lang="cs-CZ" altLang="cs-CZ" sz="2800" dirty="0" err="1" smtClean="0"/>
              <a:t>induction</a:t>
            </a:r>
            <a:r>
              <a:rPr lang="cs-CZ" altLang="cs-CZ" sz="2800" dirty="0" smtClean="0"/>
              <a:t> </a:t>
            </a:r>
            <a:r>
              <a:rPr lang="cs-CZ" altLang="cs-CZ" sz="2800" dirty="0" err="1" smtClean="0"/>
              <a:t>of</a:t>
            </a:r>
            <a:r>
              <a:rPr lang="cs-CZ" altLang="cs-CZ" sz="2800" dirty="0" smtClean="0"/>
              <a:t> </a:t>
            </a:r>
            <a:r>
              <a:rPr lang="cs-CZ" altLang="cs-CZ" sz="2800" dirty="0" err="1" smtClean="0"/>
              <a:t>self-damaging</a:t>
            </a:r>
            <a:r>
              <a:rPr lang="cs-CZ" altLang="cs-CZ" sz="2800" dirty="0" smtClean="0"/>
              <a:t> </a:t>
            </a:r>
            <a:r>
              <a:rPr lang="cs-CZ" altLang="cs-CZ" sz="2800" dirty="0" err="1" smtClean="0"/>
              <a:t>immune</a:t>
            </a:r>
            <a:r>
              <a:rPr lang="cs-CZ" altLang="cs-CZ" sz="2800" dirty="0" smtClean="0"/>
              <a:t> </a:t>
            </a:r>
            <a:r>
              <a:rPr lang="cs-CZ" altLang="cs-CZ" sz="2800" dirty="0" err="1" smtClean="0"/>
              <a:t>reactions</a:t>
            </a:r>
            <a:r>
              <a:rPr lang="cs-CZ" altLang="cs-CZ" sz="2800" dirty="0" smtClean="0"/>
              <a:t> </a:t>
            </a:r>
            <a:r>
              <a:rPr lang="cs-CZ" altLang="cs-CZ" sz="2800" dirty="0" err="1" smtClean="0"/>
              <a:t>against</a:t>
            </a:r>
            <a:r>
              <a:rPr lang="cs-CZ" altLang="cs-CZ" sz="2800" dirty="0" smtClean="0"/>
              <a:t> </a:t>
            </a:r>
            <a:r>
              <a:rPr lang="cs-CZ" altLang="cs-CZ" sz="2800" dirty="0" err="1" smtClean="0"/>
              <a:t>pathogens</a:t>
            </a:r>
            <a:r>
              <a:rPr lang="cs-CZ" altLang="cs-CZ" sz="2800" dirty="0" smtClean="0"/>
              <a:t> </a:t>
            </a:r>
            <a:r>
              <a:rPr lang="cs-CZ" altLang="cs-CZ" sz="2800" dirty="0" err="1" smtClean="0"/>
              <a:t>or</a:t>
            </a:r>
            <a:r>
              <a:rPr lang="cs-CZ" altLang="cs-CZ" sz="2800" dirty="0" smtClean="0"/>
              <a:t> </a:t>
            </a:r>
            <a:r>
              <a:rPr lang="cs-CZ" altLang="cs-CZ" sz="2800" dirty="0" err="1" smtClean="0"/>
              <a:t>harmless</a:t>
            </a:r>
            <a:r>
              <a:rPr lang="cs-CZ" altLang="cs-CZ" sz="2800" dirty="0" smtClean="0"/>
              <a:t> </a:t>
            </a:r>
            <a:r>
              <a:rPr lang="cs-CZ" altLang="cs-CZ" sz="2800" dirty="0" err="1" smtClean="0"/>
              <a:t>antigens</a:t>
            </a:r>
            <a:r>
              <a:rPr lang="cs-CZ" altLang="cs-CZ" sz="2800" dirty="0" smtClean="0"/>
              <a:t> </a:t>
            </a:r>
            <a:r>
              <a:rPr lang="cs-CZ" altLang="cs-CZ" sz="2800" dirty="0" err="1" smtClean="0"/>
              <a:t>from</a:t>
            </a:r>
            <a:r>
              <a:rPr lang="cs-CZ" altLang="cs-CZ" sz="2800" dirty="0" smtClean="0"/>
              <a:t> </a:t>
            </a:r>
            <a:r>
              <a:rPr lang="cs-CZ" altLang="cs-CZ" sz="2800" dirty="0" err="1" smtClean="0"/>
              <a:t>environment</a:t>
            </a:r>
            <a:r>
              <a:rPr lang="cs-CZ" altLang="cs-CZ" sz="2800" dirty="0" smtClean="0"/>
              <a:t>, cca </a:t>
            </a:r>
            <a:r>
              <a:rPr lang="cs-CZ" altLang="cs-CZ" sz="2800" dirty="0"/>
              <a:t>400 m</a:t>
            </a:r>
            <a:r>
              <a:rPr lang="cs-CZ" altLang="cs-CZ" sz="2800" baseline="30000" dirty="0"/>
              <a:t>2</a:t>
            </a:r>
            <a:endParaRPr lang="cs-CZ" sz="2800" dirty="0"/>
          </a:p>
        </p:txBody>
      </p:sp>
    </p:spTree>
    <p:extLst>
      <p:ext uri="{BB962C8B-B14F-4D97-AF65-F5344CB8AC3E}">
        <p14:creationId xmlns:p14="http://schemas.microsoft.com/office/powerpoint/2010/main" val="2431505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smtClean="0">
                <a:solidFill>
                  <a:srgbClr val="CC0099"/>
                </a:solidFill>
              </a:rPr>
              <a:t>Mucosal</a:t>
            </a:r>
            <a:r>
              <a:rPr lang="cs-CZ" altLang="cs-CZ" b="1" dirty="0" smtClean="0">
                <a:solidFill>
                  <a:srgbClr val="CC0099"/>
                </a:solidFill>
              </a:rPr>
              <a:t> </a:t>
            </a:r>
            <a:r>
              <a:rPr lang="cs-CZ" altLang="cs-CZ" b="1" dirty="0" err="1" smtClean="0">
                <a:solidFill>
                  <a:srgbClr val="CC0099"/>
                </a:solidFill>
              </a:rPr>
              <a:t>immune</a:t>
            </a:r>
            <a:r>
              <a:rPr lang="cs-CZ" altLang="cs-CZ" b="1" dirty="0" smtClean="0">
                <a:solidFill>
                  <a:srgbClr val="CC0099"/>
                </a:solidFill>
              </a:rPr>
              <a:t> </a:t>
            </a:r>
            <a:r>
              <a:rPr lang="cs-CZ" altLang="cs-CZ" b="1" dirty="0" err="1" smtClean="0">
                <a:solidFill>
                  <a:srgbClr val="CC0099"/>
                </a:solidFill>
              </a:rPr>
              <a:t>system</a:t>
            </a:r>
            <a:endParaRPr lang="cs-CZ" dirty="0"/>
          </a:p>
        </p:txBody>
      </p:sp>
      <p:sp>
        <p:nvSpPr>
          <p:cNvPr id="3" name="Zástupný symbol pro obsah 2"/>
          <p:cNvSpPr>
            <a:spLocks noGrp="1"/>
          </p:cNvSpPr>
          <p:nvPr>
            <p:ph idx="1"/>
          </p:nvPr>
        </p:nvSpPr>
        <p:spPr/>
        <p:txBody>
          <a:bodyPr/>
          <a:lstStyle/>
          <a:p>
            <a:r>
              <a:rPr lang="cs-CZ" altLang="cs-CZ" sz="2800" dirty="0" err="1" smtClean="0"/>
              <a:t>Mucous</a:t>
            </a:r>
            <a:r>
              <a:rPr lang="cs-CZ" altLang="cs-CZ" sz="2800" dirty="0" smtClean="0"/>
              <a:t> </a:t>
            </a:r>
            <a:r>
              <a:rPr lang="cs-CZ" altLang="cs-CZ" sz="2800" dirty="0" err="1" smtClean="0"/>
              <a:t>membrane</a:t>
            </a:r>
            <a:r>
              <a:rPr lang="cs-CZ" altLang="cs-CZ" sz="2800" dirty="0" smtClean="0"/>
              <a:t> </a:t>
            </a:r>
            <a:r>
              <a:rPr lang="cs-CZ" altLang="cs-CZ" sz="2800" dirty="0" err="1" smtClean="0"/>
              <a:t>of</a:t>
            </a:r>
            <a:r>
              <a:rPr lang="cs-CZ" altLang="cs-CZ" sz="2800" dirty="0" smtClean="0"/>
              <a:t> oral and </a:t>
            </a:r>
            <a:r>
              <a:rPr lang="cs-CZ" altLang="cs-CZ" sz="2800" dirty="0" err="1" smtClean="0"/>
              <a:t>nasal</a:t>
            </a:r>
            <a:r>
              <a:rPr lang="cs-CZ" altLang="cs-CZ" sz="2800" dirty="0" smtClean="0"/>
              <a:t> </a:t>
            </a:r>
            <a:r>
              <a:rPr lang="cs-CZ" altLang="cs-CZ" sz="2800" dirty="0" err="1" smtClean="0"/>
              <a:t>cavity</a:t>
            </a:r>
            <a:r>
              <a:rPr lang="cs-CZ" altLang="cs-CZ" sz="2800" dirty="0" smtClean="0"/>
              <a:t>, </a:t>
            </a:r>
            <a:r>
              <a:rPr lang="cs-CZ" altLang="cs-CZ" sz="2800" dirty="0" err="1" smtClean="0"/>
              <a:t>respiratory</a:t>
            </a:r>
            <a:r>
              <a:rPr lang="cs-CZ" altLang="cs-CZ" sz="2800" dirty="0" smtClean="0"/>
              <a:t>, </a:t>
            </a:r>
            <a:r>
              <a:rPr lang="cs-CZ" altLang="cs-CZ" sz="2800" dirty="0" err="1" smtClean="0"/>
              <a:t>gastrointestinal</a:t>
            </a:r>
            <a:r>
              <a:rPr lang="cs-CZ" altLang="cs-CZ" sz="2800" dirty="0" smtClean="0"/>
              <a:t> and </a:t>
            </a:r>
            <a:r>
              <a:rPr lang="cs-CZ" altLang="cs-CZ" sz="2800" dirty="0" err="1" smtClean="0"/>
              <a:t>urogenital</a:t>
            </a:r>
            <a:r>
              <a:rPr lang="cs-CZ" altLang="cs-CZ" sz="2800" dirty="0" smtClean="0"/>
              <a:t> </a:t>
            </a:r>
            <a:r>
              <a:rPr lang="cs-CZ" altLang="cs-CZ" sz="2800" dirty="0" err="1" smtClean="0"/>
              <a:t>tract</a:t>
            </a:r>
            <a:r>
              <a:rPr lang="cs-CZ" altLang="cs-CZ" sz="2800" dirty="0" smtClean="0"/>
              <a:t>, </a:t>
            </a:r>
            <a:r>
              <a:rPr lang="cs-CZ" altLang="cs-CZ" sz="2800" dirty="0" err="1" smtClean="0"/>
              <a:t>eye</a:t>
            </a:r>
            <a:r>
              <a:rPr lang="cs-CZ" altLang="cs-CZ" sz="2800" dirty="0" smtClean="0"/>
              <a:t>, </a:t>
            </a:r>
            <a:r>
              <a:rPr lang="cs-CZ" altLang="cs-CZ" sz="2800" dirty="0" err="1" smtClean="0"/>
              <a:t>ear</a:t>
            </a:r>
            <a:r>
              <a:rPr lang="cs-CZ" altLang="cs-CZ" sz="2800" dirty="0"/>
              <a:t> </a:t>
            </a:r>
            <a:r>
              <a:rPr lang="cs-CZ" altLang="cs-CZ" sz="2800" dirty="0" err="1" smtClean="0"/>
              <a:t>etc</a:t>
            </a:r>
            <a:r>
              <a:rPr lang="cs-CZ" altLang="cs-CZ" sz="2800" dirty="0" smtClean="0"/>
              <a:t>.</a:t>
            </a:r>
            <a:r>
              <a:rPr lang="cs-CZ" altLang="cs-CZ" sz="2800" dirty="0"/>
              <a:t/>
            </a:r>
            <a:br>
              <a:rPr lang="cs-CZ" altLang="cs-CZ" sz="2800" dirty="0"/>
            </a:br>
            <a:endParaRPr lang="cs-CZ" altLang="cs-CZ" sz="2800" dirty="0" smtClean="0"/>
          </a:p>
          <a:p>
            <a:r>
              <a:rPr lang="cs-CZ" altLang="cs-CZ" sz="2800" b="1" dirty="0" smtClean="0">
                <a:solidFill>
                  <a:srgbClr val="0000FF"/>
                </a:solidFill>
              </a:rPr>
              <a:t>Non-</a:t>
            </a:r>
            <a:r>
              <a:rPr lang="cs-CZ" altLang="cs-CZ" sz="2800" b="1" dirty="0" err="1" smtClean="0">
                <a:solidFill>
                  <a:srgbClr val="0000FF"/>
                </a:solidFill>
              </a:rPr>
              <a:t>immunological</a:t>
            </a:r>
            <a:r>
              <a:rPr lang="cs-CZ" altLang="cs-CZ" sz="2800" b="1" dirty="0" smtClean="0">
                <a:solidFill>
                  <a:srgbClr val="0000FF"/>
                </a:solidFill>
              </a:rPr>
              <a:t> defense </a:t>
            </a:r>
            <a:r>
              <a:rPr lang="cs-CZ" altLang="cs-CZ" sz="2800" b="1" dirty="0" err="1" smtClean="0">
                <a:solidFill>
                  <a:srgbClr val="0000FF"/>
                </a:solidFill>
              </a:rPr>
              <a:t>mechanisms</a:t>
            </a:r>
            <a:r>
              <a:rPr lang="cs-CZ" altLang="cs-CZ" sz="2800" dirty="0" smtClean="0"/>
              <a:t>: </a:t>
            </a:r>
            <a:r>
              <a:rPr lang="cs-CZ" altLang="cs-CZ" sz="2800" dirty="0" err="1" smtClean="0"/>
              <a:t>mucociliary</a:t>
            </a:r>
            <a:r>
              <a:rPr lang="cs-CZ" altLang="cs-CZ" sz="2800" dirty="0" smtClean="0"/>
              <a:t> </a:t>
            </a:r>
            <a:r>
              <a:rPr lang="cs-CZ" altLang="cs-CZ" sz="2800" dirty="0" err="1" smtClean="0"/>
              <a:t>clearance</a:t>
            </a:r>
            <a:r>
              <a:rPr lang="cs-CZ" altLang="cs-CZ" sz="2800" dirty="0" smtClean="0"/>
              <a:t>, </a:t>
            </a:r>
            <a:r>
              <a:rPr lang="cs-CZ" altLang="cs-CZ" sz="2800" dirty="0" err="1" smtClean="0"/>
              <a:t>flow</a:t>
            </a:r>
            <a:r>
              <a:rPr lang="cs-CZ" altLang="cs-CZ" sz="2800" dirty="0" smtClean="0"/>
              <a:t> </a:t>
            </a:r>
            <a:r>
              <a:rPr lang="cs-CZ" altLang="cs-CZ" sz="2800" dirty="0" err="1" smtClean="0"/>
              <a:t>of</a:t>
            </a:r>
            <a:r>
              <a:rPr lang="cs-CZ" altLang="cs-CZ" sz="2800" dirty="0" smtClean="0"/>
              <a:t> </a:t>
            </a:r>
            <a:r>
              <a:rPr lang="cs-CZ" altLang="cs-CZ" sz="2800" dirty="0" err="1" smtClean="0"/>
              <a:t>the</a:t>
            </a:r>
            <a:r>
              <a:rPr lang="cs-CZ" altLang="cs-CZ" sz="2800" dirty="0" smtClean="0"/>
              <a:t> air and </a:t>
            </a:r>
            <a:r>
              <a:rPr lang="cs-CZ" altLang="cs-CZ" sz="2800" dirty="0" err="1" smtClean="0"/>
              <a:t>fluids</a:t>
            </a:r>
            <a:r>
              <a:rPr lang="cs-CZ" altLang="cs-CZ" sz="2800" dirty="0" smtClean="0"/>
              <a:t>, </a:t>
            </a:r>
            <a:r>
              <a:rPr lang="cs-CZ" altLang="cs-CZ" sz="2800" dirty="0" err="1" smtClean="0"/>
              <a:t>secretions</a:t>
            </a:r>
            <a:r>
              <a:rPr lang="cs-CZ" altLang="cs-CZ" sz="2800" dirty="0" smtClean="0"/>
              <a:t> </a:t>
            </a:r>
            <a:r>
              <a:rPr lang="cs-CZ" altLang="cs-CZ" sz="2800" dirty="0" err="1" smtClean="0"/>
              <a:t>of</a:t>
            </a:r>
            <a:r>
              <a:rPr lang="cs-CZ" altLang="cs-CZ" sz="2800" dirty="0" smtClean="0"/>
              <a:t> </a:t>
            </a:r>
            <a:r>
              <a:rPr lang="cs-CZ" altLang="cs-CZ" sz="2800" dirty="0" err="1" smtClean="0"/>
              <a:t>exocrinal</a:t>
            </a:r>
            <a:r>
              <a:rPr lang="cs-CZ" altLang="cs-CZ" sz="2800" dirty="0" smtClean="0"/>
              <a:t> </a:t>
            </a:r>
            <a:r>
              <a:rPr lang="cs-CZ" altLang="cs-CZ" sz="2800" dirty="0" err="1" smtClean="0"/>
              <a:t>glands</a:t>
            </a:r>
            <a:r>
              <a:rPr lang="cs-CZ" altLang="cs-CZ" sz="2800" dirty="0" smtClean="0"/>
              <a:t> </a:t>
            </a:r>
            <a:r>
              <a:rPr lang="cs-CZ" altLang="cs-CZ" sz="2800" dirty="0" err="1" smtClean="0"/>
              <a:t>with</a:t>
            </a:r>
            <a:r>
              <a:rPr lang="cs-CZ" altLang="cs-CZ" sz="2800" dirty="0" smtClean="0"/>
              <a:t> </a:t>
            </a:r>
            <a:r>
              <a:rPr lang="cs-CZ" altLang="cs-CZ" sz="2800" dirty="0" err="1" smtClean="0"/>
              <a:t>bactericidal</a:t>
            </a:r>
            <a:r>
              <a:rPr lang="cs-CZ" altLang="cs-CZ" sz="2800" dirty="0" smtClean="0"/>
              <a:t> </a:t>
            </a:r>
            <a:r>
              <a:rPr lang="cs-CZ" altLang="cs-CZ" sz="2800" dirty="0" err="1" smtClean="0"/>
              <a:t>effects</a:t>
            </a:r>
            <a:r>
              <a:rPr lang="cs-CZ" altLang="cs-CZ" sz="2800" dirty="0" smtClean="0"/>
              <a:t> (</a:t>
            </a:r>
            <a:r>
              <a:rPr lang="cs-CZ" altLang="cs-CZ" sz="2800" dirty="0" err="1" smtClean="0"/>
              <a:t>fatty</a:t>
            </a:r>
            <a:r>
              <a:rPr lang="cs-CZ" altLang="cs-CZ" sz="2800" dirty="0" smtClean="0"/>
              <a:t> </a:t>
            </a:r>
            <a:r>
              <a:rPr lang="cs-CZ" altLang="cs-CZ" sz="2800" dirty="0" err="1" smtClean="0"/>
              <a:t>acids</a:t>
            </a:r>
            <a:r>
              <a:rPr lang="cs-CZ" altLang="cs-CZ" sz="2800" dirty="0" smtClean="0"/>
              <a:t>, lysozyme, </a:t>
            </a:r>
            <a:r>
              <a:rPr lang="cs-CZ" altLang="cs-CZ" sz="2800" dirty="0"/>
              <a:t>pepsin, </a:t>
            </a:r>
            <a:r>
              <a:rPr lang="cs-CZ" altLang="cs-CZ" sz="2800" dirty="0" err="1" smtClean="0"/>
              <a:t>defensins</a:t>
            </a:r>
            <a:r>
              <a:rPr lang="cs-CZ" altLang="cs-CZ" sz="2800" dirty="0" smtClean="0"/>
              <a:t>), </a:t>
            </a:r>
            <a:r>
              <a:rPr lang="cs-CZ" altLang="cs-CZ" sz="2800" dirty="0" err="1" smtClean="0"/>
              <a:t>low</a:t>
            </a:r>
            <a:r>
              <a:rPr lang="cs-CZ" altLang="cs-CZ" sz="2800" dirty="0" smtClean="0"/>
              <a:t> </a:t>
            </a:r>
            <a:r>
              <a:rPr lang="cs-CZ" altLang="cs-CZ" sz="2800" dirty="0"/>
              <a:t>pH </a:t>
            </a:r>
            <a:r>
              <a:rPr lang="cs-CZ" altLang="cs-CZ" sz="2800" dirty="0" smtClean="0"/>
              <a:t>in </a:t>
            </a:r>
            <a:r>
              <a:rPr lang="cs-CZ" altLang="cs-CZ" sz="2800" dirty="0" err="1" smtClean="0"/>
              <a:t>stomach</a:t>
            </a:r>
            <a:r>
              <a:rPr lang="cs-CZ" altLang="cs-CZ" sz="2800" dirty="0" smtClean="0"/>
              <a:t> and urine</a:t>
            </a:r>
          </a:p>
          <a:p>
            <a:endParaRPr lang="cs-CZ" altLang="cs-CZ" dirty="0" smtClean="0"/>
          </a:p>
          <a:p>
            <a:endParaRPr lang="cs-CZ" dirty="0"/>
          </a:p>
        </p:txBody>
      </p:sp>
    </p:spTree>
    <p:extLst>
      <p:ext uri="{BB962C8B-B14F-4D97-AF65-F5344CB8AC3E}">
        <p14:creationId xmlns:p14="http://schemas.microsoft.com/office/powerpoint/2010/main" val="16463454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smtClean="0">
                <a:solidFill>
                  <a:srgbClr val="CC0099"/>
                </a:solidFill>
              </a:rPr>
              <a:t>Structure</a:t>
            </a:r>
            <a:r>
              <a:rPr lang="cs-CZ" altLang="cs-CZ" b="1" dirty="0" smtClean="0">
                <a:solidFill>
                  <a:srgbClr val="CC0099"/>
                </a:solidFill>
              </a:rPr>
              <a:t> </a:t>
            </a:r>
            <a:r>
              <a:rPr lang="cs-CZ" altLang="cs-CZ" b="1" dirty="0" err="1" smtClean="0">
                <a:solidFill>
                  <a:srgbClr val="CC0099"/>
                </a:solidFill>
              </a:rPr>
              <a:t>of</a:t>
            </a:r>
            <a:r>
              <a:rPr lang="cs-CZ" altLang="cs-CZ" b="1" dirty="0" smtClean="0">
                <a:solidFill>
                  <a:srgbClr val="CC0099"/>
                </a:solidFill>
              </a:rPr>
              <a:t> </a:t>
            </a:r>
            <a:r>
              <a:rPr lang="cs-CZ" altLang="cs-CZ" b="1" dirty="0" err="1" smtClean="0">
                <a:solidFill>
                  <a:srgbClr val="CC0099"/>
                </a:solidFill>
              </a:rPr>
              <a:t>mucosal</a:t>
            </a:r>
            <a:r>
              <a:rPr lang="cs-CZ" altLang="cs-CZ" b="1" dirty="0" smtClean="0">
                <a:solidFill>
                  <a:srgbClr val="CC0099"/>
                </a:solidFill>
              </a:rPr>
              <a:t> </a:t>
            </a:r>
            <a:r>
              <a:rPr lang="cs-CZ" altLang="cs-CZ" b="1" dirty="0" err="1" smtClean="0">
                <a:solidFill>
                  <a:srgbClr val="CC0099"/>
                </a:solidFill>
              </a:rPr>
              <a:t>immune</a:t>
            </a:r>
            <a:r>
              <a:rPr lang="cs-CZ" altLang="cs-CZ" b="1" dirty="0" smtClean="0">
                <a:solidFill>
                  <a:srgbClr val="CC0099"/>
                </a:solidFill>
              </a:rPr>
              <a:t> </a:t>
            </a:r>
            <a:r>
              <a:rPr lang="cs-CZ" altLang="cs-CZ" b="1" dirty="0" err="1" smtClean="0">
                <a:solidFill>
                  <a:srgbClr val="CC0099"/>
                </a:solidFill>
              </a:rPr>
              <a:t>system</a:t>
            </a:r>
            <a:endParaRPr lang="cs-CZ" dirty="0"/>
          </a:p>
        </p:txBody>
      </p:sp>
      <p:sp>
        <p:nvSpPr>
          <p:cNvPr id="3" name="Zástupný symbol pro obsah 2"/>
          <p:cNvSpPr>
            <a:spLocks noGrp="1"/>
          </p:cNvSpPr>
          <p:nvPr>
            <p:ph idx="1"/>
          </p:nvPr>
        </p:nvSpPr>
        <p:spPr/>
        <p:txBody>
          <a:bodyPr/>
          <a:lstStyle/>
          <a:p>
            <a:r>
              <a:rPr lang="cs-CZ" altLang="cs-CZ" sz="2800" b="1" dirty="0" smtClean="0">
                <a:solidFill>
                  <a:srgbClr val="0000FF"/>
                </a:solidFill>
              </a:rPr>
              <a:t>MALT</a:t>
            </a:r>
            <a:r>
              <a:rPr lang="cs-CZ" altLang="cs-CZ" sz="2800" b="1" dirty="0" smtClean="0"/>
              <a:t> </a:t>
            </a:r>
            <a:r>
              <a:rPr lang="cs-CZ" altLang="cs-CZ" sz="2800" dirty="0" smtClean="0"/>
              <a:t>(</a:t>
            </a:r>
            <a:r>
              <a:rPr lang="cs-CZ" altLang="cs-CZ" sz="2800" dirty="0" err="1" smtClean="0"/>
              <a:t>Mucosa</a:t>
            </a:r>
            <a:r>
              <a:rPr lang="cs-CZ" altLang="cs-CZ" sz="2800" dirty="0" smtClean="0"/>
              <a:t> </a:t>
            </a:r>
            <a:r>
              <a:rPr lang="cs-CZ" altLang="cs-CZ" sz="2800" dirty="0" err="1" smtClean="0"/>
              <a:t>Associated</a:t>
            </a:r>
            <a:r>
              <a:rPr lang="cs-CZ" altLang="cs-CZ" sz="2800" dirty="0" smtClean="0"/>
              <a:t> </a:t>
            </a:r>
            <a:r>
              <a:rPr lang="cs-CZ" altLang="cs-CZ" sz="2800" dirty="0" err="1" smtClean="0"/>
              <a:t>Lymphoid</a:t>
            </a:r>
            <a:r>
              <a:rPr lang="cs-CZ" altLang="cs-CZ" sz="2800" dirty="0" smtClean="0"/>
              <a:t> </a:t>
            </a:r>
            <a:r>
              <a:rPr lang="cs-CZ" altLang="cs-CZ" sz="2800" dirty="0" err="1" smtClean="0"/>
              <a:t>Tissue</a:t>
            </a:r>
            <a:r>
              <a:rPr lang="cs-CZ" altLang="cs-CZ" sz="2800" dirty="0" smtClean="0"/>
              <a:t>)</a:t>
            </a:r>
            <a:br>
              <a:rPr lang="cs-CZ" altLang="cs-CZ" sz="2800" dirty="0" smtClean="0"/>
            </a:br>
            <a:r>
              <a:rPr lang="cs-CZ" altLang="cs-CZ" sz="2800" b="1" dirty="0" smtClean="0"/>
              <a:t>          </a:t>
            </a:r>
            <a:r>
              <a:rPr lang="cs-CZ" altLang="cs-CZ" sz="2800" b="1" dirty="0" smtClean="0">
                <a:solidFill>
                  <a:srgbClr val="0000FF"/>
                </a:solidFill>
              </a:rPr>
              <a:t>BALT</a:t>
            </a:r>
            <a:r>
              <a:rPr lang="cs-CZ" altLang="cs-CZ" sz="2800" b="1" dirty="0" smtClean="0"/>
              <a:t> </a:t>
            </a:r>
            <a:r>
              <a:rPr lang="cs-CZ" altLang="cs-CZ" sz="2800" dirty="0" smtClean="0"/>
              <a:t>(Bronchus </a:t>
            </a:r>
            <a:r>
              <a:rPr lang="cs-CZ" altLang="cs-CZ" sz="2800" dirty="0" err="1" smtClean="0"/>
              <a:t>Associated</a:t>
            </a:r>
            <a:r>
              <a:rPr lang="cs-CZ" altLang="cs-CZ" sz="2800" dirty="0" smtClean="0"/>
              <a:t> </a:t>
            </a:r>
            <a:r>
              <a:rPr lang="cs-CZ" altLang="cs-CZ" sz="2800" dirty="0" err="1" smtClean="0"/>
              <a:t>Lymphoid</a:t>
            </a:r>
            <a:r>
              <a:rPr lang="cs-CZ" altLang="cs-CZ" sz="2800" dirty="0" smtClean="0"/>
              <a:t> </a:t>
            </a:r>
            <a:r>
              <a:rPr lang="cs-CZ" altLang="cs-CZ" sz="2800" dirty="0" err="1" smtClean="0"/>
              <a:t>Tissue</a:t>
            </a:r>
            <a:r>
              <a:rPr lang="cs-CZ" altLang="cs-CZ" sz="2800" dirty="0" smtClean="0"/>
              <a:t>)</a:t>
            </a:r>
            <a:br>
              <a:rPr lang="cs-CZ" altLang="cs-CZ" sz="2800" dirty="0" smtClean="0"/>
            </a:br>
            <a:r>
              <a:rPr lang="cs-CZ" altLang="cs-CZ" sz="2800" dirty="0" smtClean="0"/>
              <a:t>          </a:t>
            </a:r>
            <a:r>
              <a:rPr lang="cs-CZ" altLang="cs-CZ" sz="2800" b="1" dirty="0" smtClean="0">
                <a:solidFill>
                  <a:srgbClr val="0000FF"/>
                </a:solidFill>
              </a:rPr>
              <a:t>GALT</a:t>
            </a:r>
            <a:r>
              <a:rPr lang="cs-CZ" altLang="cs-CZ" sz="2800" dirty="0" smtClean="0"/>
              <a:t> (Gut </a:t>
            </a:r>
            <a:r>
              <a:rPr lang="cs-CZ" altLang="cs-CZ" sz="2800" dirty="0" err="1" smtClean="0"/>
              <a:t>Associated</a:t>
            </a:r>
            <a:r>
              <a:rPr lang="cs-CZ" altLang="cs-CZ" sz="2800" dirty="0" smtClean="0"/>
              <a:t> </a:t>
            </a:r>
            <a:r>
              <a:rPr lang="cs-CZ" altLang="cs-CZ" sz="2800" dirty="0" err="1" smtClean="0"/>
              <a:t>Lymphoid</a:t>
            </a:r>
            <a:r>
              <a:rPr lang="cs-CZ" altLang="cs-CZ" sz="2800" dirty="0" smtClean="0"/>
              <a:t> </a:t>
            </a:r>
            <a:r>
              <a:rPr lang="cs-CZ" altLang="cs-CZ" sz="2800" dirty="0" err="1" smtClean="0"/>
              <a:t>Tissue</a:t>
            </a:r>
            <a:r>
              <a:rPr lang="cs-CZ" altLang="cs-CZ" sz="2800" dirty="0" smtClean="0"/>
              <a:t>)</a:t>
            </a:r>
            <a:r>
              <a:rPr lang="cs-CZ" altLang="cs-CZ" dirty="0" smtClean="0"/>
              <a:t/>
            </a:r>
            <a:br>
              <a:rPr lang="cs-CZ" altLang="cs-CZ" dirty="0" smtClean="0"/>
            </a:br>
            <a:endParaRPr lang="cs-CZ" altLang="cs-CZ" sz="1200" dirty="0" smtClean="0"/>
          </a:p>
          <a:p>
            <a:r>
              <a:rPr lang="cs-CZ" altLang="cs-CZ" sz="2800" b="1" u="sng" dirty="0" smtClean="0">
                <a:solidFill>
                  <a:srgbClr val="0000FF"/>
                </a:solidFill>
              </a:rPr>
              <a:t>o-MALT</a:t>
            </a:r>
            <a:r>
              <a:rPr lang="cs-CZ" altLang="cs-CZ" sz="2800" dirty="0" smtClean="0">
                <a:solidFill>
                  <a:srgbClr val="0000FF"/>
                </a:solidFill>
              </a:rPr>
              <a:t> </a:t>
            </a:r>
            <a:r>
              <a:rPr lang="cs-CZ" altLang="cs-CZ" sz="2800" dirty="0" smtClean="0"/>
              <a:t>(</a:t>
            </a:r>
            <a:r>
              <a:rPr lang="cs-CZ" altLang="cs-CZ" sz="2800" dirty="0" err="1" smtClean="0"/>
              <a:t>organized</a:t>
            </a:r>
            <a:r>
              <a:rPr lang="cs-CZ" altLang="cs-CZ" sz="2800" dirty="0" smtClean="0"/>
              <a:t>) – </a:t>
            </a:r>
            <a:r>
              <a:rPr lang="cs-CZ" altLang="cs-CZ" sz="2800" dirty="0" err="1" smtClean="0"/>
              <a:t>lymphoid</a:t>
            </a:r>
            <a:r>
              <a:rPr lang="cs-CZ" altLang="cs-CZ" sz="2800" dirty="0" smtClean="0"/>
              <a:t> </a:t>
            </a:r>
            <a:r>
              <a:rPr lang="cs-CZ" altLang="cs-CZ" sz="2800" dirty="0" err="1" smtClean="0"/>
              <a:t>follicles</a:t>
            </a:r>
            <a:r>
              <a:rPr lang="cs-CZ" altLang="cs-CZ" sz="2800" dirty="0" smtClean="0"/>
              <a:t> in </a:t>
            </a:r>
            <a:r>
              <a:rPr lang="cs-CZ" altLang="cs-CZ" sz="2800" dirty="0" err="1" smtClean="0"/>
              <a:t>submucosa</a:t>
            </a:r>
            <a:r>
              <a:rPr lang="cs-CZ" altLang="cs-CZ" sz="2800" dirty="0" smtClean="0"/>
              <a:t>; </a:t>
            </a:r>
            <a:r>
              <a:rPr lang="cs-CZ" altLang="cs-CZ" sz="2800" dirty="0" err="1" smtClean="0"/>
              <a:t>Wald</a:t>
            </a:r>
            <a:r>
              <a:rPr lang="en-US" altLang="cs-CZ" sz="2800" dirty="0" smtClean="0"/>
              <a:t>e</a:t>
            </a:r>
            <a:r>
              <a:rPr lang="cs-CZ" altLang="cs-CZ" sz="2800" dirty="0" err="1" smtClean="0"/>
              <a:t>yer</a:t>
            </a:r>
            <a:r>
              <a:rPr lang="en-US" altLang="cs-CZ" sz="2800" dirty="0" smtClean="0"/>
              <a:t>’</a:t>
            </a:r>
            <a:r>
              <a:rPr lang="cs-CZ" altLang="cs-CZ" sz="2800" dirty="0" smtClean="0"/>
              <a:t>s </a:t>
            </a:r>
            <a:r>
              <a:rPr lang="cs-CZ" altLang="cs-CZ" sz="2800" dirty="0" err="1" smtClean="0"/>
              <a:t>tonsilar</a:t>
            </a:r>
            <a:r>
              <a:rPr lang="cs-CZ" altLang="cs-CZ" sz="2800" dirty="0" smtClean="0"/>
              <a:t> ring, </a:t>
            </a:r>
            <a:r>
              <a:rPr lang="cs-CZ" altLang="cs-CZ" sz="2800" dirty="0" err="1" smtClean="0"/>
              <a:t>appendix</a:t>
            </a:r>
            <a:r>
              <a:rPr lang="cs-CZ" altLang="cs-CZ" sz="2800" dirty="0" smtClean="0"/>
              <a:t>, </a:t>
            </a:r>
            <a:r>
              <a:rPr lang="cs-CZ" altLang="cs-CZ" sz="2800" dirty="0" err="1" smtClean="0"/>
              <a:t>Peyer</a:t>
            </a:r>
            <a:r>
              <a:rPr lang="en-US" altLang="cs-CZ" sz="2800" dirty="0" smtClean="0"/>
              <a:t>’</a:t>
            </a:r>
            <a:r>
              <a:rPr lang="cs-CZ" altLang="cs-CZ" sz="2800" dirty="0" smtClean="0"/>
              <a:t>s </a:t>
            </a:r>
            <a:r>
              <a:rPr lang="cs-CZ" altLang="cs-CZ" sz="2800" dirty="0" err="1" smtClean="0"/>
              <a:t>patches</a:t>
            </a:r>
            <a:endParaRPr lang="cs-CZ" altLang="cs-CZ" sz="2800" dirty="0" smtClean="0"/>
          </a:p>
          <a:p>
            <a:pPr algn="r"/>
            <a:endParaRPr lang="cs-CZ" altLang="cs-CZ" sz="1200" dirty="0" smtClean="0"/>
          </a:p>
          <a:p>
            <a:r>
              <a:rPr lang="cs-CZ" altLang="cs-CZ" sz="2800" b="1" u="sng" dirty="0" smtClean="0">
                <a:solidFill>
                  <a:srgbClr val="0000FF"/>
                </a:solidFill>
              </a:rPr>
              <a:t>d-MALT</a:t>
            </a:r>
            <a:r>
              <a:rPr lang="cs-CZ" altLang="cs-CZ" sz="2800" dirty="0" smtClean="0"/>
              <a:t> </a:t>
            </a:r>
            <a:r>
              <a:rPr lang="cs-CZ" altLang="cs-CZ" sz="2800" dirty="0"/>
              <a:t>(</a:t>
            </a:r>
            <a:r>
              <a:rPr lang="cs-CZ" altLang="cs-CZ" sz="2800" dirty="0" err="1" smtClean="0"/>
              <a:t>dif</a:t>
            </a:r>
            <a:r>
              <a:rPr lang="en-US" altLang="cs-CZ" sz="2800" dirty="0" smtClean="0"/>
              <a:t>fuse</a:t>
            </a:r>
            <a:r>
              <a:rPr lang="cs-CZ" altLang="cs-CZ" sz="2800" dirty="0" smtClean="0"/>
              <a:t>) </a:t>
            </a:r>
            <a:r>
              <a:rPr lang="cs-CZ" altLang="cs-CZ" sz="2800" dirty="0"/>
              <a:t>– </a:t>
            </a:r>
            <a:r>
              <a:rPr lang="cs-CZ" altLang="cs-CZ" sz="2800" dirty="0" smtClean="0"/>
              <a:t>leukocyt</a:t>
            </a:r>
            <a:r>
              <a:rPr lang="en-US" altLang="cs-CZ" sz="2800" dirty="0" err="1" smtClean="0"/>
              <a:t>es</a:t>
            </a:r>
            <a:r>
              <a:rPr lang="cs-CZ" altLang="cs-CZ" sz="2800" dirty="0" smtClean="0"/>
              <a:t> </a:t>
            </a:r>
            <a:r>
              <a:rPr lang="en-US" altLang="cs-CZ" sz="2800" dirty="0" smtClean="0"/>
              <a:t>spread in </a:t>
            </a:r>
            <a:r>
              <a:rPr lang="cs-CZ" altLang="cs-CZ" sz="2800" dirty="0" smtClean="0"/>
              <a:t>lamina </a:t>
            </a:r>
            <a:r>
              <a:rPr lang="cs-CZ" altLang="cs-CZ" sz="2800" dirty="0"/>
              <a:t>propria </a:t>
            </a:r>
            <a:r>
              <a:rPr lang="en-US" altLang="cs-CZ" sz="2800" dirty="0" smtClean="0"/>
              <a:t>mucosae </a:t>
            </a:r>
            <a:r>
              <a:rPr lang="cs-CZ" altLang="cs-CZ" sz="2800" dirty="0" smtClean="0"/>
              <a:t>(T a</a:t>
            </a:r>
            <a:r>
              <a:rPr lang="en-US" altLang="cs-CZ" sz="2800" dirty="0" err="1" smtClean="0"/>
              <a:t>nd</a:t>
            </a:r>
            <a:r>
              <a:rPr lang="cs-CZ" altLang="cs-CZ" sz="2800" dirty="0" smtClean="0"/>
              <a:t> B</a:t>
            </a:r>
            <a:r>
              <a:rPr lang="en-US" altLang="cs-CZ" sz="2800" dirty="0" smtClean="0"/>
              <a:t> cells</a:t>
            </a:r>
            <a:r>
              <a:rPr lang="cs-CZ" altLang="cs-CZ" sz="2800" dirty="0" smtClean="0"/>
              <a:t>, </a:t>
            </a:r>
            <a:r>
              <a:rPr lang="cs-CZ" altLang="cs-CZ" sz="2800" dirty="0" err="1" smtClean="0"/>
              <a:t>ma</a:t>
            </a:r>
            <a:r>
              <a:rPr lang="en-US" altLang="cs-CZ" sz="2800" dirty="0" smtClean="0"/>
              <a:t>c</a:t>
            </a:r>
            <a:r>
              <a:rPr lang="cs-CZ" altLang="cs-CZ" sz="2800" dirty="0" smtClean="0"/>
              <a:t>ro</a:t>
            </a:r>
            <a:r>
              <a:rPr lang="en-US" altLang="cs-CZ" sz="2800" dirty="0" err="1" smtClean="0"/>
              <a:t>pha</a:t>
            </a:r>
            <a:r>
              <a:rPr lang="cs-CZ" altLang="cs-CZ" sz="2800" dirty="0" smtClean="0"/>
              <a:t>g</a:t>
            </a:r>
            <a:r>
              <a:rPr lang="en-US" altLang="cs-CZ" sz="2800" dirty="0" err="1" smtClean="0"/>
              <a:t>es</a:t>
            </a:r>
            <a:r>
              <a:rPr lang="cs-CZ" altLang="cs-CZ" sz="2800" dirty="0" smtClean="0"/>
              <a:t>, </a:t>
            </a:r>
            <a:r>
              <a:rPr lang="cs-CZ" altLang="cs-CZ" sz="2800" dirty="0" err="1" smtClean="0"/>
              <a:t>neutro</a:t>
            </a:r>
            <a:r>
              <a:rPr lang="en-US" altLang="cs-CZ" sz="2800" dirty="0" smtClean="0"/>
              <a:t>phi</a:t>
            </a:r>
            <a:r>
              <a:rPr lang="cs-CZ" altLang="cs-CZ" sz="2800" dirty="0" smtClean="0"/>
              <a:t>l</a:t>
            </a:r>
            <a:r>
              <a:rPr lang="en-US" altLang="cs-CZ" sz="2800" dirty="0" smtClean="0"/>
              <a:t>s</a:t>
            </a:r>
            <a:r>
              <a:rPr lang="cs-CZ" altLang="cs-CZ" sz="2800" dirty="0" smtClean="0"/>
              <a:t>, </a:t>
            </a:r>
            <a:r>
              <a:rPr lang="cs-CZ" altLang="cs-CZ" sz="2800" dirty="0" err="1" smtClean="0"/>
              <a:t>eo</a:t>
            </a:r>
            <a:r>
              <a:rPr lang="en-US" altLang="cs-CZ" sz="2800" dirty="0" smtClean="0"/>
              <a:t>s</a:t>
            </a:r>
            <a:r>
              <a:rPr lang="cs-CZ" altLang="cs-CZ" sz="2800" dirty="0" err="1" smtClean="0"/>
              <a:t>ino</a:t>
            </a:r>
            <a:r>
              <a:rPr lang="en-US" altLang="cs-CZ" sz="2800" dirty="0" smtClean="0"/>
              <a:t>phi</a:t>
            </a:r>
            <a:r>
              <a:rPr lang="cs-CZ" altLang="cs-CZ" sz="2800" dirty="0" smtClean="0"/>
              <a:t>l</a:t>
            </a:r>
            <a:r>
              <a:rPr lang="en-US" altLang="cs-CZ" sz="2800" dirty="0" smtClean="0"/>
              <a:t>s, mast cells</a:t>
            </a:r>
            <a:r>
              <a:rPr lang="cs-CZ" altLang="cs-CZ" sz="2800" dirty="0" smtClean="0"/>
              <a:t>)</a:t>
            </a:r>
            <a:endParaRPr lang="cs-CZ" sz="2800" dirty="0"/>
          </a:p>
        </p:txBody>
      </p:sp>
    </p:spTree>
    <p:extLst>
      <p:ext uri="{BB962C8B-B14F-4D97-AF65-F5344CB8AC3E}">
        <p14:creationId xmlns:p14="http://schemas.microsoft.com/office/powerpoint/2010/main" val="41795331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smtClean="0">
                <a:solidFill>
                  <a:srgbClr val="CC0099"/>
                </a:solidFill>
              </a:rPr>
              <a:t>Intraepit</a:t>
            </a:r>
            <a:r>
              <a:rPr lang="en-US" altLang="cs-CZ" b="1" dirty="0" smtClean="0">
                <a:solidFill>
                  <a:srgbClr val="CC0099"/>
                </a:solidFill>
              </a:rPr>
              <a:t>h</a:t>
            </a:r>
            <a:r>
              <a:rPr lang="cs-CZ" altLang="cs-CZ" b="1" dirty="0" err="1" smtClean="0">
                <a:solidFill>
                  <a:srgbClr val="CC0099"/>
                </a:solidFill>
              </a:rPr>
              <a:t>eli</a:t>
            </a:r>
            <a:r>
              <a:rPr lang="en-US" altLang="cs-CZ" b="1" dirty="0" smtClean="0">
                <a:solidFill>
                  <a:srgbClr val="CC0099"/>
                </a:solidFill>
              </a:rPr>
              <a:t>a</a:t>
            </a:r>
            <a:r>
              <a:rPr lang="cs-CZ" altLang="cs-CZ" b="1" dirty="0" smtClean="0">
                <a:solidFill>
                  <a:srgbClr val="CC0099"/>
                </a:solidFill>
              </a:rPr>
              <a:t>l T</a:t>
            </a:r>
            <a:r>
              <a:rPr lang="en-US" altLang="cs-CZ" b="1" dirty="0" smtClean="0">
                <a:solidFill>
                  <a:srgbClr val="CC0099"/>
                </a:solidFill>
              </a:rPr>
              <a:t> cells</a:t>
            </a:r>
            <a:endParaRPr lang="cs-CZ" dirty="0"/>
          </a:p>
        </p:txBody>
      </p:sp>
      <p:sp>
        <p:nvSpPr>
          <p:cNvPr id="3" name="Zástupný symbol pro obsah 2"/>
          <p:cNvSpPr>
            <a:spLocks noGrp="1"/>
          </p:cNvSpPr>
          <p:nvPr>
            <p:ph idx="1"/>
          </p:nvPr>
        </p:nvSpPr>
        <p:spPr/>
        <p:txBody>
          <a:bodyPr/>
          <a:lstStyle/>
          <a:p>
            <a:r>
              <a:rPr lang="cs-CZ" altLang="cs-CZ" sz="2800" dirty="0" err="1" smtClean="0"/>
              <a:t>Lo</a:t>
            </a:r>
            <a:r>
              <a:rPr lang="en-US" altLang="cs-CZ" sz="2800" dirty="0" err="1" smtClean="0"/>
              <a:t>cated</a:t>
            </a:r>
            <a:r>
              <a:rPr lang="en-US" altLang="cs-CZ" sz="2800" dirty="0" smtClean="0"/>
              <a:t> </a:t>
            </a:r>
            <a:r>
              <a:rPr lang="en-US" altLang="cs-CZ" sz="2800" dirty="0" err="1" smtClean="0"/>
              <a:t>mainl</a:t>
            </a:r>
            <a:r>
              <a:rPr lang="cs-CZ" altLang="cs-CZ" sz="2800" dirty="0" smtClean="0"/>
              <a:t>y</a:t>
            </a:r>
            <a:r>
              <a:rPr lang="en-US" altLang="cs-CZ" sz="2800" dirty="0" smtClean="0"/>
              <a:t> in </a:t>
            </a:r>
            <a:r>
              <a:rPr lang="cs-CZ" altLang="cs-CZ" sz="2800" dirty="0" err="1" smtClean="0"/>
              <a:t>villi</a:t>
            </a:r>
            <a:r>
              <a:rPr lang="cs-CZ" altLang="cs-CZ" sz="2800" dirty="0" smtClean="0"/>
              <a:t> </a:t>
            </a:r>
            <a:r>
              <a:rPr lang="cs-CZ" altLang="cs-CZ" sz="2800" dirty="0" err="1" smtClean="0"/>
              <a:t>of</a:t>
            </a:r>
            <a:r>
              <a:rPr lang="cs-CZ" altLang="cs-CZ" sz="2800" dirty="0" smtClean="0"/>
              <a:t> </a:t>
            </a:r>
            <a:r>
              <a:rPr lang="cs-CZ" altLang="cs-CZ" sz="2800" dirty="0" err="1" smtClean="0"/>
              <a:t>small</a:t>
            </a:r>
            <a:r>
              <a:rPr lang="cs-CZ" altLang="cs-CZ" sz="2800" dirty="0" smtClean="0"/>
              <a:t> </a:t>
            </a:r>
            <a:r>
              <a:rPr lang="cs-CZ" altLang="cs-CZ" sz="2800" dirty="0" err="1" smtClean="0"/>
              <a:t>intestine</a:t>
            </a:r>
            <a:r>
              <a:rPr lang="cs-CZ" altLang="cs-CZ" sz="2800" dirty="0"/>
              <a:t/>
            </a:r>
            <a:br>
              <a:rPr lang="cs-CZ" altLang="cs-CZ" sz="2800" dirty="0"/>
            </a:br>
            <a:endParaRPr lang="cs-CZ" altLang="cs-CZ" sz="1200" dirty="0" smtClean="0"/>
          </a:p>
          <a:p>
            <a:r>
              <a:rPr lang="cs-CZ" altLang="cs-CZ" sz="2800" dirty="0" err="1" smtClean="0"/>
              <a:t>Mostly</a:t>
            </a:r>
            <a:r>
              <a:rPr lang="cs-CZ" altLang="cs-CZ" sz="2800" dirty="0" smtClean="0"/>
              <a:t> </a:t>
            </a:r>
            <a:r>
              <a:rPr lang="cs-CZ" altLang="cs-CZ" sz="2800" dirty="0" err="1" smtClean="0"/>
              <a:t>bear</a:t>
            </a:r>
            <a:r>
              <a:rPr lang="cs-CZ" altLang="cs-CZ" sz="2800" dirty="0" smtClean="0"/>
              <a:t> </a:t>
            </a:r>
            <a:r>
              <a:rPr lang="cs-CZ" altLang="cs-CZ" sz="2800" dirty="0" err="1" smtClean="0"/>
              <a:t>TCR</a:t>
            </a:r>
            <a:r>
              <a:rPr lang="cs-CZ" altLang="cs-CZ" sz="2800" dirty="0" err="1" smtClean="0">
                <a:latin typeface="Symbol" panose="05050102010706020507" pitchFamily="18" charset="2"/>
              </a:rPr>
              <a:t>gd</a:t>
            </a:r>
            <a:r>
              <a:rPr lang="cs-CZ" altLang="cs-CZ" sz="2800" dirty="0" smtClean="0"/>
              <a:t> and co-receptor </a:t>
            </a:r>
            <a:r>
              <a:rPr lang="cs-CZ" altLang="cs-CZ" sz="2800" dirty="0"/>
              <a:t>CD8</a:t>
            </a:r>
            <a:br>
              <a:rPr lang="cs-CZ" altLang="cs-CZ" sz="2800" dirty="0"/>
            </a:br>
            <a:endParaRPr lang="cs-CZ" altLang="cs-CZ" sz="1200" dirty="0" smtClean="0"/>
          </a:p>
          <a:p>
            <a:r>
              <a:rPr lang="cs-CZ" altLang="cs-CZ" sz="2800" dirty="0" err="1" smtClean="0"/>
              <a:t>Produce</a:t>
            </a:r>
            <a:r>
              <a:rPr lang="cs-CZ" altLang="cs-CZ" sz="2800" dirty="0" smtClean="0"/>
              <a:t> </a:t>
            </a:r>
            <a:r>
              <a:rPr lang="cs-CZ" altLang="cs-CZ" sz="2800" b="1" dirty="0" err="1">
                <a:solidFill>
                  <a:srgbClr val="0000FF"/>
                </a:solidFill>
              </a:rPr>
              <a:t>TGF</a:t>
            </a:r>
            <a:r>
              <a:rPr lang="cs-CZ" altLang="cs-CZ" sz="2800" b="1" dirty="0" err="1">
                <a:solidFill>
                  <a:srgbClr val="0000FF"/>
                </a:solidFill>
                <a:latin typeface="Symbol" panose="05050102010706020507" pitchFamily="18" charset="2"/>
              </a:rPr>
              <a:t>b</a:t>
            </a:r>
            <a:r>
              <a:rPr lang="cs-CZ" altLang="cs-CZ" sz="2800" dirty="0"/>
              <a:t> (</a:t>
            </a:r>
            <a:r>
              <a:rPr lang="cs-CZ" altLang="cs-CZ" sz="2800" dirty="0" err="1" smtClean="0"/>
              <a:t>healing</a:t>
            </a:r>
            <a:r>
              <a:rPr lang="cs-CZ" altLang="cs-CZ" sz="2800" dirty="0" smtClean="0"/>
              <a:t> </a:t>
            </a:r>
            <a:r>
              <a:rPr lang="cs-CZ" altLang="cs-CZ" sz="2800" dirty="0" err="1" smtClean="0"/>
              <a:t>of</a:t>
            </a:r>
            <a:r>
              <a:rPr lang="cs-CZ" altLang="cs-CZ" sz="2800" dirty="0" smtClean="0"/>
              <a:t> </a:t>
            </a:r>
            <a:r>
              <a:rPr lang="cs-CZ" altLang="cs-CZ" sz="2800" dirty="0" err="1" smtClean="0"/>
              <a:t>mucous</a:t>
            </a:r>
            <a:r>
              <a:rPr lang="cs-CZ" altLang="cs-CZ" sz="2800" dirty="0" smtClean="0"/>
              <a:t> </a:t>
            </a:r>
            <a:r>
              <a:rPr lang="cs-CZ" altLang="cs-CZ" sz="2800" dirty="0" err="1" smtClean="0"/>
              <a:t>membrane</a:t>
            </a:r>
            <a:r>
              <a:rPr lang="cs-CZ" altLang="cs-CZ" sz="2800" dirty="0" smtClean="0"/>
              <a:t>) </a:t>
            </a:r>
            <a:r>
              <a:rPr lang="cs-CZ" altLang="cs-CZ" sz="2800" dirty="0"/>
              <a:t/>
            </a:r>
            <a:br>
              <a:rPr lang="cs-CZ" altLang="cs-CZ" sz="2800" dirty="0"/>
            </a:br>
            <a:endParaRPr lang="cs-CZ" altLang="cs-CZ" sz="1200" dirty="0" smtClean="0"/>
          </a:p>
          <a:p>
            <a:r>
              <a:rPr lang="cs-CZ" altLang="cs-CZ" sz="2800" b="1" dirty="0" err="1" smtClean="0">
                <a:solidFill>
                  <a:srgbClr val="0000FF"/>
                </a:solidFill>
              </a:rPr>
              <a:t>Suppress</a:t>
            </a:r>
            <a:r>
              <a:rPr lang="cs-CZ" altLang="cs-CZ" sz="2800" b="1" dirty="0" smtClean="0">
                <a:solidFill>
                  <a:srgbClr val="0000FF"/>
                </a:solidFill>
              </a:rPr>
              <a:t> </a:t>
            </a:r>
            <a:r>
              <a:rPr lang="cs-CZ" altLang="cs-CZ" sz="2800" b="1" dirty="0" err="1" smtClean="0">
                <a:solidFill>
                  <a:srgbClr val="0000FF"/>
                </a:solidFill>
              </a:rPr>
              <a:t>undesirable</a:t>
            </a:r>
            <a:r>
              <a:rPr lang="cs-CZ" altLang="cs-CZ" sz="2800" b="1" dirty="0" smtClean="0">
                <a:solidFill>
                  <a:srgbClr val="0000FF"/>
                </a:solidFill>
              </a:rPr>
              <a:t> </a:t>
            </a:r>
            <a:r>
              <a:rPr lang="cs-CZ" altLang="cs-CZ" sz="2800" b="1" dirty="0" err="1" smtClean="0">
                <a:solidFill>
                  <a:srgbClr val="0000FF"/>
                </a:solidFill>
              </a:rPr>
              <a:t>immune</a:t>
            </a:r>
            <a:r>
              <a:rPr lang="cs-CZ" altLang="cs-CZ" sz="2800" b="1" dirty="0" smtClean="0">
                <a:solidFill>
                  <a:srgbClr val="0000FF"/>
                </a:solidFill>
              </a:rPr>
              <a:t> </a:t>
            </a:r>
            <a:r>
              <a:rPr lang="cs-CZ" altLang="cs-CZ" sz="2800" b="1" dirty="0" err="1" smtClean="0">
                <a:solidFill>
                  <a:srgbClr val="0000FF"/>
                </a:solidFill>
              </a:rPr>
              <a:t>reactions</a:t>
            </a:r>
            <a:r>
              <a:rPr lang="cs-CZ" altLang="cs-CZ" sz="2800" b="1" dirty="0" smtClean="0">
                <a:solidFill>
                  <a:srgbClr val="0000FF"/>
                </a:solidFill>
              </a:rPr>
              <a:t> </a:t>
            </a:r>
            <a:r>
              <a:rPr lang="cs-CZ" altLang="cs-CZ" sz="2800" b="1" dirty="0" err="1" smtClean="0">
                <a:solidFill>
                  <a:srgbClr val="0000FF"/>
                </a:solidFill>
              </a:rPr>
              <a:t>against</a:t>
            </a:r>
            <a:r>
              <a:rPr lang="cs-CZ" altLang="cs-CZ" sz="2800" b="1" dirty="0" smtClean="0">
                <a:solidFill>
                  <a:srgbClr val="0000FF"/>
                </a:solidFill>
              </a:rPr>
              <a:t> food </a:t>
            </a:r>
            <a:r>
              <a:rPr lang="cs-CZ" altLang="cs-CZ" sz="2800" b="1" dirty="0" err="1" smtClean="0">
                <a:solidFill>
                  <a:srgbClr val="0000FF"/>
                </a:solidFill>
              </a:rPr>
              <a:t>allergens</a:t>
            </a:r>
            <a:r>
              <a:rPr lang="cs-CZ" altLang="cs-CZ" sz="2800" b="1" dirty="0" smtClean="0">
                <a:solidFill>
                  <a:srgbClr val="0000FF"/>
                </a:solidFill>
              </a:rPr>
              <a:t> </a:t>
            </a:r>
            <a:r>
              <a:rPr lang="cs-CZ" altLang="cs-CZ" sz="2800" dirty="0" smtClean="0"/>
              <a:t>(→ oral tolerance)</a:t>
            </a:r>
            <a:endParaRPr lang="cs-CZ" sz="2800" dirty="0"/>
          </a:p>
        </p:txBody>
      </p:sp>
    </p:spTree>
    <p:extLst>
      <p:ext uri="{BB962C8B-B14F-4D97-AF65-F5344CB8AC3E}">
        <p14:creationId xmlns:p14="http://schemas.microsoft.com/office/powerpoint/2010/main" val="2197412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smtClean="0">
                <a:solidFill>
                  <a:srgbClr val="CC0099"/>
                </a:solidFill>
              </a:rPr>
              <a:t>Humoral</a:t>
            </a:r>
            <a:r>
              <a:rPr lang="cs-CZ" altLang="cs-CZ" b="1" dirty="0" smtClean="0">
                <a:solidFill>
                  <a:srgbClr val="CC0099"/>
                </a:solidFill>
              </a:rPr>
              <a:t> </a:t>
            </a:r>
            <a:r>
              <a:rPr lang="cs-CZ" altLang="cs-CZ" b="1" dirty="0" err="1" smtClean="0">
                <a:solidFill>
                  <a:srgbClr val="CC0099"/>
                </a:solidFill>
              </a:rPr>
              <a:t>mechanisms</a:t>
            </a:r>
            <a:r>
              <a:rPr lang="cs-CZ" altLang="cs-CZ" b="1" dirty="0" smtClean="0">
                <a:solidFill>
                  <a:srgbClr val="CC0099"/>
                </a:solidFill>
              </a:rPr>
              <a:t> </a:t>
            </a:r>
            <a:r>
              <a:rPr lang="cs-CZ" altLang="cs-CZ" b="1" dirty="0" err="1" smtClean="0">
                <a:solidFill>
                  <a:srgbClr val="CC0099"/>
                </a:solidFill>
              </a:rPr>
              <a:t>of</a:t>
            </a:r>
            <a:r>
              <a:rPr lang="cs-CZ" altLang="cs-CZ" b="1" dirty="0" smtClean="0">
                <a:solidFill>
                  <a:srgbClr val="CC0099"/>
                </a:solidFill>
              </a:rPr>
              <a:t> </a:t>
            </a:r>
            <a:r>
              <a:rPr lang="cs-CZ" altLang="cs-CZ" b="1" dirty="0" err="1" smtClean="0">
                <a:solidFill>
                  <a:srgbClr val="CC0099"/>
                </a:solidFill>
              </a:rPr>
              <a:t>mucosal</a:t>
            </a:r>
            <a:r>
              <a:rPr lang="cs-CZ" altLang="cs-CZ" b="1" dirty="0" smtClean="0">
                <a:solidFill>
                  <a:srgbClr val="CC0099"/>
                </a:solidFill>
              </a:rPr>
              <a:t> </a:t>
            </a:r>
            <a:r>
              <a:rPr lang="cs-CZ" altLang="cs-CZ" b="1" dirty="0" err="1" smtClean="0">
                <a:solidFill>
                  <a:srgbClr val="CC0099"/>
                </a:solidFill>
              </a:rPr>
              <a:t>immune</a:t>
            </a:r>
            <a:r>
              <a:rPr lang="cs-CZ" altLang="cs-CZ" b="1" dirty="0" smtClean="0">
                <a:solidFill>
                  <a:srgbClr val="CC0099"/>
                </a:solidFill>
              </a:rPr>
              <a:t> </a:t>
            </a:r>
            <a:r>
              <a:rPr lang="cs-CZ" altLang="cs-CZ" b="1" dirty="0" err="1" smtClean="0">
                <a:solidFill>
                  <a:srgbClr val="CC0099"/>
                </a:solidFill>
              </a:rPr>
              <a:t>system</a:t>
            </a:r>
            <a:endParaRPr lang="cs-CZ" dirty="0"/>
          </a:p>
        </p:txBody>
      </p:sp>
      <p:sp>
        <p:nvSpPr>
          <p:cNvPr id="3" name="Zástupný symbol pro obsah 2"/>
          <p:cNvSpPr>
            <a:spLocks noGrp="1"/>
          </p:cNvSpPr>
          <p:nvPr>
            <p:ph idx="1"/>
          </p:nvPr>
        </p:nvSpPr>
        <p:spPr>
          <a:xfrm>
            <a:off x="475861" y="1534887"/>
            <a:ext cx="11457991" cy="4525963"/>
          </a:xfrm>
        </p:spPr>
        <p:txBody>
          <a:bodyPr/>
          <a:lstStyle/>
          <a:p>
            <a:pPr marL="0" indent="0">
              <a:buNone/>
            </a:pPr>
            <a:r>
              <a:rPr lang="cs-CZ" altLang="cs-CZ" sz="2800" b="1" dirty="0" smtClean="0">
                <a:solidFill>
                  <a:srgbClr val="0000FF"/>
                </a:solidFill>
              </a:rPr>
              <a:t>    </a:t>
            </a:r>
            <a:r>
              <a:rPr lang="cs-CZ" altLang="cs-CZ" sz="2800" b="1" u="sng" dirty="0" smtClean="0">
                <a:solidFill>
                  <a:srgbClr val="0000FF"/>
                </a:solidFill>
              </a:rPr>
              <a:t>s </a:t>
            </a:r>
            <a:r>
              <a:rPr lang="cs-CZ" altLang="cs-CZ" sz="2800" b="1" u="sng" dirty="0" err="1">
                <a:solidFill>
                  <a:srgbClr val="0000FF"/>
                </a:solidFill>
              </a:rPr>
              <a:t>IgA</a:t>
            </a:r>
            <a:r>
              <a:rPr lang="cs-CZ" altLang="cs-CZ" sz="2800" b="1" dirty="0"/>
              <a:t/>
            </a:r>
            <a:br>
              <a:rPr lang="cs-CZ" altLang="cs-CZ" sz="2800" b="1" dirty="0"/>
            </a:br>
            <a:r>
              <a:rPr lang="cs-CZ" altLang="cs-CZ" sz="200" b="1" dirty="0"/>
              <a:t/>
            </a:r>
            <a:br>
              <a:rPr lang="cs-CZ" altLang="cs-CZ" sz="200" b="1" dirty="0"/>
            </a:br>
            <a:endParaRPr lang="cs-CZ" altLang="cs-CZ" sz="200" b="1" dirty="0" smtClean="0"/>
          </a:p>
          <a:p>
            <a:r>
              <a:rPr lang="cs-CZ" altLang="cs-CZ" sz="2600" dirty="0" err="1" smtClean="0"/>
              <a:t>Secretory</a:t>
            </a:r>
            <a:r>
              <a:rPr lang="cs-CZ" altLang="cs-CZ" sz="2600" dirty="0" smtClean="0"/>
              <a:t> </a:t>
            </a:r>
            <a:r>
              <a:rPr lang="cs-CZ" altLang="cs-CZ" sz="2600" dirty="0" err="1" smtClean="0"/>
              <a:t>immunoglobulin</a:t>
            </a:r>
            <a:r>
              <a:rPr lang="cs-CZ" altLang="cs-CZ" sz="2600" dirty="0" smtClean="0"/>
              <a:t> </a:t>
            </a:r>
            <a:r>
              <a:rPr lang="cs-CZ" altLang="cs-CZ" sz="2600" dirty="0"/>
              <a:t>A  </a:t>
            </a:r>
            <a:r>
              <a:rPr lang="cs-CZ" altLang="cs-CZ" sz="2800" dirty="0"/>
              <a:t/>
            </a:r>
            <a:br>
              <a:rPr lang="cs-CZ" altLang="cs-CZ" sz="2800" dirty="0"/>
            </a:br>
            <a:endParaRPr lang="cs-CZ" altLang="cs-CZ" sz="1200" dirty="0" smtClean="0"/>
          </a:p>
          <a:p>
            <a:r>
              <a:rPr lang="cs-CZ" altLang="cs-CZ" sz="2600" dirty="0" err="1" smtClean="0"/>
              <a:t>The</a:t>
            </a:r>
            <a:r>
              <a:rPr lang="cs-CZ" altLang="cs-CZ" sz="2600" dirty="0" smtClean="0"/>
              <a:t> most </a:t>
            </a:r>
            <a:r>
              <a:rPr lang="cs-CZ" altLang="cs-CZ" sz="2600" dirty="0" err="1" smtClean="0"/>
              <a:t>important</a:t>
            </a:r>
            <a:r>
              <a:rPr lang="cs-CZ" altLang="cs-CZ" sz="2600" dirty="0" smtClean="0"/>
              <a:t> </a:t>
            </a:r>
            <a:r>
              <a:rPr lang="cs-CZ" altLang="cs-CZ" sz="2600" dirty="0" err="1" smtClean="0"/>
              <a:t>mucosal</a:t>
            </a:r>
            <a:r>
              <a:rPr lang="cs-CZ" altLang="cs-CZ" sz="2600" dirty="0" smtClean="0"/>
              <a:t> </a:t>
            </a:r>
            <a:r>
              <a:rPr lang="cs-CZ" altLang="cs-CZ" sz="2600" dirty="0" err="1" smtClean="0"/>
              <a:t>immunoglobulin</a:t>
            </a:r>
            <a:r>
              <a:rPr lang="cs-CZ" altLang="cs-CZ" sz="2600" dirty="0" smtClean="0"/>
              <a:t>, </a:t>
            </a:r>
            <a:r>
              <a:rPr lang="cs-CZ" altLang="cs-CZ" sz="2600" dirty="0" err="1" smtClean="0"/>
              <a:t>also</a:t>
            </a:r>
            <a:r>
              <a:rPr lang="cs-CZ" altLang="cs-CZ" sz="2600" dirty="0" smtClean="0"/>
              <a:t> in </a:t>
            </a:r>
            <a:r>
              <a:rPr lang="cs-CZ" altLang="cs-CZ" sz="2600" dirty="0" err="1" smtClean="0"/>
              <a:t>breast</a:t>
            </a:r>
            <a:r>
              <a:rPr lang="cs-CZ" altLang="cs-CZ" sz="2600" dirty="0" smtClean="0"/>
              <a:t> </a:t>
            </a:r>
            <a:r>
              <a:rPr lang="cs-CZ" altLang="cs-CZ" sz="2600" dirty="0" err="1" smtClean="0"/>
              <a:t>milk</a:t>
            </a:r>
            <a:r>
              <a:rPr lang="cs-CZ" altLang="cs-CZ" sz="2800" dirty="0"/>
              <a:t/>
            </a:r>
            <a:br>
              <a:rPr lang="cs-CZ" altLang="cs-CZ" sz="2800" dirty="0"/>
            </a:br>
            <a:endParaRPr lang="cs-CZ" altLang="cs-CZ" sz="1200" dirty="0" smtClean="0"/>
          </a:p>
          <a:p>
            <a:r>
              <a:rPr lang="cs-CZ" altLang="cs-CZ" sz="2600" u="sng" dirty="0" err="1" smtClean="0"/>
              <a:t>transcytosis</a:t>
            </a:r>
            <a:r>
              <a:rPr lang="cs-CZ" altLang="cs-CZ" sz="2600" dirty="0" smtClean="0"/>
              <a:t> </a:t>
            </a:r>
            <a:r>
              <a:rPr lang="cs-CZ" altLang="cs-CZ" sz="2600" dirty="0"/>
              <a:t>– </a:t>
            </a:r>
            <a:r>
              <a:rPr lang="cs-CZ" altLang="cs-CZ" sz="2000" dirty="0" err="1"/>
              <a:t>IgA</a:t>
            </a:r>
            <a:r>
              <a:rPr lang="cs-CZ" altLang="cs-CZ" sz="2000" dirty="0"/>
              <a:t> </a:t>
            </a:r>
            <a:r>
              <a:rPr lang="cs-CZ" altLang="cs-CZ" sz="2000" dirty="0" err="1" smtClean="0"/>
              <a:t>is</a:t>
            </a:r>
            <a:r>
              <a:rPr lang="cs-CZ" altLang="cs-CZ" sz="2000" dirty="0" smtClean="0"/>
              <a:t> </a:t>
            </a:r>
            <a:r>
              <a:rPr lang="cs-CZ" altLang="cs-CZ" sz="2000" dirty="0" err="1" smtClean="0"/>
              <a:t>transported</a:t>
            </a:r>
            <a:r>
              <a:rPr lang="cs-CZ" altLang="cs-CZ" sz="2000" dirty="0" smtClean="0"/>
              <a:t> </a:t>
            </a:r>
            <a:r>
              <a:rPr lang="cs-CZ" altLang="cs-CZ" sz="2000" dirty="0" err="1" smtClean="0"/>
              <a:t>through</a:t>
            </a:r>
            <a:r>
              <a:rPr lang="cs-CZ" altLang="cs-CZ" sz="2000" dirty="0" smtClean="0"/>
              <a:t> </a:t>
            </a:r>
            <a:r>
              <a:rPr lang="cs-CZ" altLang="cs-CZ" sz="2000" dirty="0" err="1" smtClean="0"/>
              <a:t>epithelium</a:t>
            </a:r>
            <a:r>
              <a:rPr lang="cs-CZ" altLang="cs-CZ" sz="2000" dirty="0" smtClean="0"/>
              <a:t> by </a:t>
            </a:r>
            <a:r>
              <a:rPr lang="cs-CZ" altLang="cs-CZ" sz="2000" dirty="0" err="1" smtClean="0"/>
              <a:t>using</a:t>
            </a:r>
            <a:r>
              <a:rPr lang="cs-CZ" altLang="cs-CZ" sz="2000" dirty="0" smtClean="0"/>
              <a:t> transport </a:t>
            </a:r>
            <a:r>
              <a:rPr lang="cs-CZ" altLang="cs-CZ" sz="2000" dirty="0" err="1" smtClean="0"/>
              <a:t>Fc</a:t>
            </a:r>
            <a:r>
              <a:rPr lang="cs-CZ" altLang="cs-CZ" sz="2000" dirty="0" smtClean="0"/>
              <a:t> receptor </a:t>
            </a:r>
            <a:r>
              <a:rPr lang="cs-CZ" altLang="cs-CZ" sz="2000" dirty="0"/>
              <a:t>(</a:t>
            </a:r>
            <a:r>
              <a:rPr lang="cs-CZ" altLang="cs-CZ" sz="2000" dirty="0" err="1"/>
              <a:t>poly</a:t>
            </a:r>
            <a:r>
              <a:rPr lang="cs-CZ" altLang="cs-CZ" sz="2000" dirty="0"/>
              <a:t>-</a:t>
            </a:r>
            <a:r>
              <a:rPr lang="cs-CZ" altLang="cs-CZ" sz="2000" dirty="0" err="1"/>
              <a:t>Ig</a:t>
            </a:r>
            <a:r>
              <a:rPr lang="cs-CZ" altLang="cs-CZ" sz="2000" dirty="0"/>
              <a:t>-receptor</a:t>
            </a:r>
            <a:r>
              <a:rPr lang="cs-CZ" altLang="cs-CZ" sz="2000" dirty="0" smtClean="0"/>
              <a:t>) → in luminal </a:t>
            </a:r>
            <a:r>
              <a:rPr lang="cs-CZ" altLang="cs-CZ" sz="2000" dirty="0" err="1" smtClean="0"/>
              <a:t>surface</a:t>
            </a:r>
            <a:r>
              <a:rPr lang="cs-CZ" altLang="cs-CZ" sz="2000" dirty="0" smtClean="0"/>
              <a:t>, </a:t>
            </a:r>
            <a:r>
              <a:rPr lang="cs-CZ" altLang="cs-CZ" sz="2000" dirty="0" err="1" smtClean="0"/>
              <a:t>IgA</a:t>
            </a:r>
            <a:r>
              <a:rPr lang="cs-CZ" altLang="cs-CZ" sz="2000" dirty="0" smtClean="0"/>
              <a:t> </a:t>
            </a:r>
            <a:r>
              <a:rPr lang="cs-CZ" altLang="cs-CZ" sz="2000" dirty="0" err="1" smtClean="0"/>
              <a:t>is</a:t>
            </a:r>
            <a:r>
              <a:rPr lang="cs-CZ" altLang="cs-CZ" sz="2000" dirty="0" smtClean="0"/>
              <a:t> </a:t>
            </a:r>
            <a:r>
              <a:rPr lang="cs-CZ" altLang="cs-CZ" sz="2000" dirty="0" err="1" smtClean="0"/>
              <a:t>cleaved-off</a:t>
            </a:r>
            <a:r>
              <a:rPr lang="cs-CZ" altLang="cs-CZ" sz="2000" dirty="0" smtClean="0"/>
              <a:t> </a:t>
            </a:r>
            <a:r>
              <a:rPr lang="cs-CZ" altLang="cs-CZ" sz="2000" dirty="0" err="1" smtClean="0"/>
              <a:t>together</a:t>
            </a:r>
            <a:r>
              <a:rPr lang="cs-CZ" altLang="cs-CZ" sz="2000" dirty="0" smtClean="0"/>
              <a:t> </a:t>
            </a:r>
            <a:r>
              <a:rPr lang="cs-CZ" altLang="cs-CZ" sz="2000" dirty="0" err="1" smtClean="0"/>
              <a:t>with</a:t>
            </a:r>
            <a:r>
              <a:rPr lang="cs-CZ" altLang="cs-CZ" sz="2000" dirty="0" smtClean="0"/>
              <a:t> </a:t>
            </a:r>
            <a:r>
              <a:rPr lang="cs-CZ" altLang="cs-CZ" sz="2000" dirty="0" err="1" smtClean="0"/>
              <a:t>portion</a:t>
            </a:r>
            <a:r>
              <a:rPr lang="cs-CZ" altLang="cs-CZ" sz="2000" dirty="0" smtClean="0"/>
              <a:t> </a:t>
            </a:r>
            <a:r>
              <a:rPr lang="cs-CZ" altLang="cs-CZ" sz="2000" dirty="0" err="1" smtClean="0"/>
              <a:t>of</a:t>
            </a:r>
            <a:r>
              <a:rPr lang="cs-CZ" altLang="cs-CZ" sz="2000" dirty="0" smtClean="0"/>
              <a:t> transport </a:t>
            </a:r>
            <a:r>
              <a:rPr lang="cs-CZ" altLang="cs-CZ" sz="2000" dirty="0" err="1" smtClean="0"/>
              <a:t>Fc</a:t>
            </a:r>
            <a:r>
              <a:rPr lang="cs-CZ" altLang="cs-CZ" sz="2000" dirty="0" smtClean="0"/>
              <a:t>-receptor  (</a:t>
            </a:r>
            <a:r>
              <a:rPr lang="cs-CZ" altLang="cs-CZ" sz="2000" u="sng" dirty="0" err="1" smtClean="0"/>
              <a:t>secretory</a:t>
            </a:r>
            <a:r>
              <a:rPr lang="cs-CZ" altLang="cs-CZ" sz="2000" u="sng" dirty="0" smtClean="0"/>
              <a:t> </a:t>
            </a:r>
            <a:r>
              <a:rPr lang="cs-CZ" altLang="cs-CZ" sz="2000" u="sng" dirty="0" err="1" smtClean="0"/>
              <a:t>component</a:t>
            </a:r>
            <a:r>
              <a:rPr lang="cs-CZ" altLang="cs-CZ" sz="2000" u="sng" dirty="0" smtClean="0"/>
              <a:t>)</a:t>
            </a:r>
            <a:r>
              <a:rPr lang="cs-CZ" altLang="cs-CZ" sz="2000" dirty="0" smtClean="0"/>
              <a:t> </a:t>
            </a:r>
            <a:r>
              <a:rPr lang="cs-CZ" altLang="cs-CZ" sz="2000" dirty="0" err="1" smtClean="0"/>
              <a:t>which</a:t>
            </a:r>
            <a:r>
              <a:rPr lang="cs-CZ" altLang="cs-CZ" sz="2000" dirty="0" smtClean="0"/>
              <a:t> </a:t>
            </a:r>
            <a:r>
              <a:rPr lang="cs-CZ" altLang="cs-CZ" sz="2000" dirty="0" err="1" smtClean="0"/>
              <a:t>protects</a:t>
            </a:r>
            <a:r>
              <a:rPr lang="cs-CZ" altLang="cs-CZ" sz="2000" dirty="0" smtClean="0"/>
              <a:t>  </a:t>
            </a:r>
            <a:r>
              <a:rPr lang="cs-CZ" altLang="cs-CZ" sz="2000" dirty="0" err="1" smtClean="0"/>
              <a:t>sIgA</a:t>
            </a:r>
            <a:r>
              <a:rPr lang="cs-CZ" altLang="cs-CZ" sz="2000" dirty="0" smtClean="0"/>
              <a:t> </a:t>
            </a:r>
            <a:r>
              <a:rPr lang="cs-CZ" altLang="cs-CZ" sz="2000" dirty="0" err="1" smtClean="0"/>
              <a:t>from</a:t>
            </a:r>
            <a:r>
              <a:rPr lang="cs-CZ" altLang="cs-CZ" sz="2000" dirty="0" smtClean="0"/>
              <a:t> gut </a:t>
            </a:r>
            <a:r>
              <a:rPr lang="cs-CZ" altLang="cs-CZ" sz="2000" dirty="0" err="1" smtClean="0"/>
              <a:t>proteases</a:t>
            </a:r>
            <a:r>
              <a:rPr lang="cs-CZ" altLang="cs-CZ" sz="2000" dirty="0"/>
              <a:t/>
            </a:r>
            <a:br>
              <a:rPr lang="cs-CZ" altLang="cs-CZ" sz="2000" dirty="0"/>
            </a:br>
            <a:endParaRPr lang="cs-CZ" altLang="cs-CZ" sz="2000" dirty="0" smtClean="0"/>
          </a:p>
          <a:p>
            <a:r>
              <a:rPr lang="cs-CZ" altLang="cs-CZ" sz="2600" u="sng" dirty="0" err="1" smtClean="0"/>
              <a:t>Neutralization</a:t>
            </a:r>
            <a:r>
              <a:rPr lang="cs-CZ" altLang="cs-CZ" sz="2600" dirty="0" smtClean="0"/>
              <a:t> </a:t>
            </a:r>
            <a:r>
              <a:rPr lang="cs-CZ" altLang="cs-CZ" sz="2600" dirty="0" err="1" smtClean="0"/>
              <a:t>of</a:t>
            </a:r>
            <a:r>
              <a:rPr lang="cs-CZ" altLang="cs-CZ" sz="2600" dirty="0" smtClean="0"/>
              <a:t> </a:t>
            </a:r>
            <a:r>
              <a:rPr lang="cs-CZ" altLang="cs-CZ" sz="2600" dirty="0" err="1" smtClean="0"/>
              <a:t>antigens</a:t>
            </a:r>
            <a:r>
              <a:rPr lang="cs-CZ" altLang="cs-CZ" sz="2600" dirty="0" smtClean="0"/>
              <a:t> </a:t>
            </a:r>
            <a:r>
              <a:rPr lang="cs-CZ" altLang="cs-CZ" sz="2600" dirty="0" err="1" smtClean="0"/>
              <a:t>attacking</a:t>
            </a:r>
            <a:r>
              <a:rPr lang="cs-CZ" altLang="cs-CZ" sz="2600" dirty="0" smtClean="0"/>
              <a:t> </a:t>
            </a:r>
            <a:r>
              <a:rPr lang="cs-CZ" altLang="cs-CZ" sz="2600" dirty="0" err="1" smtClean="0"/>
              <a:t>mucous</a:t>
            </a:r>
            <a:r>
              <a:rPr lang="cs-CZ" altLang="cs-CZ" sz="2600" dirty="0" smtClean="0"/>
              <a:t> </a:t>
            </a:r>
            <a:r>
              <a:rPr lang="cs-CZ" altLang="cs-CZ" sz="2600" dirty="0" err="1" smtClean="0"/>
              <a:t>membrane</a:t>
            </a:r>
            <a:r>
              <a:rPr lang="cs-CZ" altLang="cs-CZ" sz="2600" dirty="0" smtClean="0"/>
              <a:t>; </a:t>
            </a:r>
            <a:r>
              <a:rPr lang="cs-CZ" altLang="cs-CZ" sz="2600" dirty="0" err="1" smtClean="0"/>
              <a:t>IgA</a:t>
            </a:r>
            <a:r>
              <a:rPr lang="cs-CZ" altLang="cs-CZ" sz="2600" dirty="0" smtClean="0"/>
              <a:t> </a:t>
            </a:r>
            <a:r>
              <a:rPr lang="cs-CZ" altLang="cs-CZ" sz="2600" dirty="0" err="1" smtClean="0"/>
              <a:t>does</a:t>
            </a:r>
            <a:r>
              <a:rPr lang="cs-CZ" altLang="cs-CZ" sz="2600" dirty="0" smtClean="0"/>
              <a:t> </a:t>
            </a:r>
            <a:r>
              <a:rPr lang="cs-CZ" altLang="cs-CZ" sz="2600" dirty="0" smtClean="0"/>
              <a:t>not </a:t>
            </a:r>
            <a:r>
              <a:rPr lang="cs-CZ" altLang="cs-CZ" sz="2600" dirty="0" err="1" smtClean="0"/>
              <a:t>activate</a:t>
            </a:r>
            <a:r>
              <a:rPr lang="cs-CZ" altLang="cs-CZ" sz="2600" dirty="0" smtClean="0"/>
              <a:t> </a:t>
            </a:r>
            <a:r>
              <a:rPr lang="cs-CZ" altLang="cs-CZ" sz="2600" dirty="0" err="1" smtClean="0"/>
              <a:t>complement</a:t>
            </a:r>
            <a:r>
              <a:rPr lang="cs-CZ" altLang="cs-CZ" sz="2600" dirty="0" smtClean="0"/>
              <a:t> </a:t>
            </a:r>
            <a:r>
              <a:rPr lang="cs-CZ" altLang="cs-CZ" sz="2600" dirty="0" err="1" smtClean="0"/>
              <a:t>system</a:t>
            </a:r>
            <a:r>
              <a:rPr lang="cs-CZ" altLang="cs-CZ" sz="2600" dirty="0" smtClean="0"/>
              <a:t>; </a:t>
            </a:r>
            <a:r>
              <a:rPr lang="cs-CZ" altLang="cs-CZ" sz="2600" dirty="0" err="1" smtClean="0"/>
              <a:t>IgA</a:t>
            </a:r>
            <a:r>
              <a:rPr lang="cs-CZ" altLang="cs-CZ" sz="2600" dirty="0" smtClean="0"/>
              <a:t> </a:t>
            </a:r>
            <a:r>
              <a:rPr lang="cs-CZ" altLang="cs-CZ" sz="2600" dirty="0" err="1" smtClean="0"/>
              <a:t>binds</a:t>
            </a:r>
            <a:r>
              <a:rPr lang="cs-CZ" altLang="cs-CZ" sz="2600" dirty="0" smtClean="0"/>
              <a:t> </a:t>
            </a:r>
            <a:r>
              <a:rPr lang="cs-CZ" altLang="cs-CZ" sz="2600" dirty="0" err="1" smtClean="0"/>
              <a:t>Fc</a:t>
            </a:r>
            <a:r>
              <a:rPr lang="cs-CZ" altLang="cs-CZ" sz="2600" dirty="0" smtClean="0"/>
              <a:t> </a:t>
            </a:r>
            <a:r>
              <a:rPr lang="cs-CZ" altLang="cs-CZ" sz="2600" dirty="0" err="1" smtClean="0"/>
              <a:t>receptors</a:t>
            </a:r>
            <a:r>
              <a:rPr lang="cs-CZ" altLang="cs-CZ" sz="2600" dirty="0" smtClean="0"/>
              <a:t> </a:t>
            </a:r>
            <a:r>
              <a:rPr lang="cs-CZ" altLang="cs-CZ" sz="2600" dirty="0" err="1" smtClean="0"/>
              <a:t>of</a:t>
            </a:r>
            <a:r>
              <a:rPr lang="cs-CZ" altLang="cs-CZ" sz="2600" dirty="0" smtClean="0"/>
              <a:t> </a:t>
            </a:r>
            <a:r>
              <a:rPr lang="cs-CZ" altLang="cs-CZ" sz="2600" dirty="0" err="1" smtClean="0"/>
              <a:t>phagocytes</a:t>
            </a:r>
            <a:r>
              <a:rPr lang="cs-CZ" altLang="cs-CZ" sz="2600" dirty="0" smtClean="0"/>
              <a:t>; </a:t>
            </a:r>
            <a:r>
              <a:rPr lang="cs-CZ" altLang="cs-CZ" sz="2600" dirty="0" err="1" smtClean="0"/>
              <a:t>IgA</a:t>
            </a:r>
            <a:r>
              <a:rPr lang="cs-CZ" altLang="cs-CZ" sz="2600" dirty="0" smtClean="0"/>
              <a:t>- </a:t>
            </a:r>
            <a:r>
              <a:rPr lang="cs-CZ" altLang="cs-CZ" sz="2600" dirty="0" err="1" smtClean="0"/>
              <a:t>containing</a:t>
            </a:r>
            <a:r>
              <a:rPr lang="cs-CZ" altLang="cs-CZ" sz="2600" dirty="0" smtClean="0"/>
              <a:t> </a:t>
            </a:r>
            <a:r>
              <a:rPr lang="cs-CZ" altLang="cs-CZ" sz="2600" dirty="0" err="1" smtClean="0"/>
              <a:t>immune</a:t>
            </a:r>
            <a:r>
              <a:rPr lang="cs-CZ" altLang="cs-CZ" sz="2600" dirty="0" smtClean="0"/>
              <a:t> </a:t>
            </a:r>
            <a:r>
              <a:rPr lang="cs-CZ" altLang="cs-CZ" sz="2600" dirty="0" err="1" smtClean="0"/>
              <a:t>complexes</a:t>
            </a:r>
            <a:r>
              <a:rPr lang="cs-CZ" altLang="cs-CZ" sz="2600" dirty="0" smtClean="0"/>
              <a:t> </a:t>
            </a:r>
            <a:r>
              <a:rPr lang="cs-CZ" altLang="cs-CZ" sz="2600" dirty="0" err="1" smtClean="0"/>
              <a:t>can</a:t>
            </a:r>
            <a:r>
              <a:rPr lang="cs-CZ" altLang="cs-CZ" sz="2600" dirty="0" smtClean="0"/>
              <a:t> </a:t>
            </a:r>
            <a:r>
              <a:rPr lang="cs-CZ" altLang="cs-CZ" sz="2600" dirty="0" err="1" smtClean="0"/>
              <a:t>be</a:t>
            </a:r>
            <a:r>
              <a:rPr lang="cs-CZ" altLang="cs-CZ" sz="2600" dirty="0" smtClean="0"/>
              <a:t> </a:t>
            </a:r>
            <a:r>
              <a:rPr lang="cs-CZ" altLang="cs-CZ" sz="2600" dirty="0" err="1" smtClean="0"/>
              <a:t>catched</a:t>
            </a:r>
            <a:r>
              <a:rPr lang="cs-CZ" altLang="cs-CZ" sz="2600" dirty="0" smtClean="0"/>
              <a:t> in </a:t>
            </a:r>
            <a:r>
              <a:rPr lang="cs-CZ" altLang="cs-CZ" sz="2600" dirty="0" err="1" smtClean="0"/>
              <a:t>Peyer</a:t>
            </a:r>
            <a:r>
              <a:rPr lang="en-US" altLang="cs-CZ" sz="2600" dirty="0" smtClean="0"/>
              <a:t>’</a:t>
            </a:r>
            <a:r>
              <a:rPr lang="cs-CZ" altLang="cs-CZ" sz="2600" dirty="0" smtClean="0"/>
              <a:t>s </a:t>
            </a:r>
            <a:r>
              <a:rPr lang="cs-CZ" altLang="cs-CZ" sz="2600" dirty="0" err="1" smtClean="0"/>
              <a:t>patches</a:t>
            </a:r>
            <a:r>
              <a:rPr lang="cs-CZ" altLang="cs-CZ" sz="2600" dirty="0" smtClean="0"/>
              <a:t> and </a:t>
            </a:r>
            <a:r>
              <a:rPr lang="cs-CZ" altLang="cs-CZ" sz="2600" dirty="0" err="1" smtClean="0"/>
              <a:t>then</a:t>
            </a:r>
            <a:r>
              <a:rPr lang="cs-CZ" altLang="cs-CZ" sz="2600" dirty="0" smtClean="0"/>
              <a:t> </a:t>
            </a:r>
            <a:r>
              <a:rPr lang="cs-CZ" altLang="cs-CZ" sz="2600" dirty="0" err="1" smtClean="0"/>
              <a:t>induce</a:t>
            </a:r>
            <a:r>
              <a:rPr lang="cs-CZ" altLang="cs-CZ" sz="2600" dirty="0" smtClean="0"/>
              <a:t> </a:t>
            </a:r>
            <a:r>
              <a:rPr lang="cs-CZ" altLang="cs-CZ" sz="2600" dirty="0" err="1" smtClean="0"/>
              <a:t>immune</a:t>
            </a:r>
            <a:r>
              <a:rPr lang="cs-CZ" altLang="cs-CZ" sz="2600" dirty="0" smtClean="0"/>
              <a:t> response</a:t>
            </a:r>
            <a:endParaRPr lang="cs-CZ" dirty="0"/>
          </a:p>
        </p:txBody>
      </p:sp>
    </p:spTree>
    <p:extLst>
      <p:ext uri="{BB962C8B-B14F-4D97-AF65-F5344CB8AC3E}">
        <p14:creationId xmlns:p14="http://schemas.microsoft.com/office/powerpoint/2010/main" val="3446058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208213" y="2133600"/>
            <a:ext cx="8064500" cy="1828800"/>
          </a:xfrm>
        </p:spPr>
        <p:txBody>
          <a:bodyPr/>
          <a:lstStyle/>
          <a:p>
            <a:pPr algn="l" eaLnBrk="1" hangingPunct="1"/>
            <a:r>
              <a:rPr lang="cs-CZ" altLang="cs-CZ" sz="3200" b="1" dirty="0" err="1" smtClean="0">
                <a:solidFill>
                  <a:srgbClr val="CC0099"/>
                </a:solidFill>
              </a:rPr>
              <a:t>Induction</a:t>
            </a:r>
            <a:r>
              <a:rPr lang="cs-CZ" altLang="cs-CZ" sz="3200" b="1" dirty="0" smtClean="0">
                <a:solidFill>
                  <a:srgbClr val="CC0099"/>
                </a:solidFill>
              </a:rPr>
              <a:t> </a:t>
            </a:r>
            <a:r>
              <a:rPr lang="cs-CZ" altLang="cs-CZ" sz="3200" b="1" dirty="0" err="1" smtClean="0">
                <a:solidFill>
                  <a:srgbClr val="CC0099"/>
                </a:solidFill>
              </a:rPr>
              <a:t>of</a:t>
            </a:r>
            <a:r>
              <a:rPr lang="cs-CZ" altLang="cs-CZ" sz="3200" b="1" dirty="0" smtClean="0">
                <a:solidFill>
                  <a:srgbClr val="CC0099"/>
                </a:solidFill>
              </a:rPr>
              <a:t> </a:t>
            </a:r>
            <a:r>
              <a:rPr lang="cs-CZ" altLang="cs-CZ" sz="3200" b="1" dirty="0" err="1" smtClean="0">
                <a:solidFill>
                  <a:srgbClr val="CC0099"/>
                </a:solidFill>
              </a:rPr>
              <a:t>mucosal</a:t>
            </a:r>
            <a:r>
              <a:rPr lang="cs-CZ" altLang="cs-CZ" sz="3200" b="1" dirty="0" smtClean="0">
                <a:solidFill>
                  <a:srgbClr val="CC0099"/>
                </a:solidFill>
              </a:rPr>
              <a:t> </a:t>
            </a:r>
            <a:r>
              <a:rPr lang="cs-CZ" altLang="cs-CZ" sz="3200" b="1" dirty="0" err="1" smtClean="0">
                <a:solidFill>
                  <a:srgbClr val="CC0099"/>
                </a:solidFill>
              </a:rPr>
              <a:t>immune</a:t>
            </a:r>
            <a:r>
              <a:rPr lang="cs-CZ" altLang="cs-CZ" sz="3200" b="1" dirty="0" smtClean="0">
                <a:solidFill>
                  <a:srgbClr val="CC0099"/>
                </a:solidFill>
              </a:rPr>
              <a:t> </a:t>
            </a:r>
            <a:r>
              <a:rPr lang="cs-CZ" altLang="cs-CZ" sz="3200" b="1" dirty="0" err="1" smtClean="0">
                <a:solidFill>
                  <a:srgbClr val="CC0099"/>
                </a:solidFill>
              </a:rPr>
              <a:t>reaction</a:t>
            </a:r>
            <a:r>
              <a:rPr lang="cs-CZ" altLang="cs-CZ" sz="2400" dirty="0">
                <a:solidFill>
                  <a:schemeClr val="tx1"/>
                </a:solidFill>
              </a:rPr>
              <a:t/>
            </a:r>
            <a:br>
              <a:rPr lang="cs-CZ" altLang="cs-CZ" sz="2400" dirty="0">
                <a:solidFill>
                  <a:schemeClr val="tx1"/>
                </a:solidFill>
              </a:rPr>
            </a:br>
            <a:r>
              <a:rPr lang="cs-CZ" altLang="cs-CZ" sz="2400" dirty="0">
                <a:solidFill>
                  <a:schemeClr val="tx1"/>
                </a:solidFill>
              </a:rPr>
              <a:t/>
            </a:r>
            <a:br>
              <a:rPr lang="cs-CZ" altLang="cs-CZ" sz="2400" dirty="0">
                <a:solidFill>
                  <a:schemeClr val="tx1"/>
                </a:solidFill>
              </a:rPr>
            </a:br>
            <a:r>
              <a:rPr lang="cs-CZ" altLang="cs-CZ" sz="2400" b="1" u="sng" dirty="0" smtClean="0">
                <a:solidFill>
                  <a:srgbClr val="0000FF"/>
                </a:solidFill>
              </a:rPr>
              <a:t>Oral tolerance</a:t>
            </a:r>
            <a:r>
              <a:rPr lang="cs-CZ" altLang="cs-CZ" sz="2400" dirty="0">
                <a:solidFill>
                  <a:schemeClr val="tx1"/>
                </a:solidFill>
              </a:rPr>
              <a:t/>
            </a:r>
            <a:br>
              <a:rPr lang="cs-CZ" altLang="cs-CZ" sz="2400" dirty="0">
                <a:solidFill>
                  <a:schemeClr val="tx1"/>
                </a:solidFill>
              </a:rPr>
            </a:br>
            <a:r>
              <a:rPr lang="cs-CZ" altLang="cs-CZ" sz="2400" b="1" baseline="-15000" dirty="0"/>
              <a:t>*</a:t>
            </a:r>
            <a:r>
              <a:rPr lang="cs-CZ" altLang="cs-CZ" sz="2400" dirty="0">
                <a:solidFill>
                  <a:schemeClr val="tx1"/>
                </a:solidFill>
              </a:rPr>
              <a:t> </a:t>
            </a:r>
            <a:r>
              <a:rPr lang="cs-CZ" altLang="cs-CZ" sz="2400" dirty="0" err="1" smtClean="0">
                <a:solidFill>
                  <a:schemeClr val="tx1"/>
                </a:solidFill>
              </a:rPr>
              <a:t>the</a:t>
            </a:r>
            <a:r>
              <a:rPr lang="cs-CZ" altLang="cs-CZ" sz="2400" dirty="0" smtClean="0">
                <a:solidFill>
                  <a:schemeClr val="tx1"/>
                </a:solidFill>
              </a:rPr>
              <a:t> majority </a:t>
            </a:r>
            <a:r>
              <a:rPr lang="cs-CZ" altLang="cs-CZ" sz="2400" dirty="0" err="1" smtClean="0">
                <a:solidFill>
                  <a:schemeClr val="tx1"/>
                </a:solidFill>
              </a:rPr>
              <a:t>of</a:t>
            </a:r>
            <a:r>
              <a:rPr lang="cs-CZ" altLang="cs-CZ" sz="2400" dirty="0" smtClean="0">
                <a:solidFill>
                  <a:schemeClr val="tx1"/>
                </a:solidFill>
              </a:rPr>
              <a:t> </a:t>
            </a:r>
            <a:r>
              <a:rPr lang="cs-CZ" altLang="cs-CZ" sz="2400" dirty="0" err="1" smtClean="0">
                <a:solidFill>
                  <a:schemeClr val="tx1"/>
                </a:solidFill>
              </a:rPr>
              <a:t>orally</a:t>
            </a:r>
            <a:r>
              <a:rPr lang="cs-CZ" altLang="cs-CZ" sz="2400" dirty="0" smtClean="0">
                <a:solidFill>
                  <a:schemeClr val="tx1"/>
                </a:solidFill>
              </a:rPr>
              <a:t> </a:t>
            </a:r>
            <a:r>
              <a:rPr lang="cs-CZ" altLang="cs-CZ" sz="2400" dirty="0" err="1" smtClean="0">
                <a:solidFill>
                  <a:schemeClr val="tx1"/>
                </a:solidFill>
              </a:rPr>
              <a:t>administered</a:t>
            </a:r>
            <a:r>
              <a:rPr lang="cs-CZ" altLang="cs-CZ" sz="2400" dirty="0" smtClean="0">
                <a:solidFill>
                  <a:schemeClr val="tx1"/>
                </a:solidFill>
              </a:rPr>
              <a:t> </a:t>
            </a:r>
            <a:r>
              <a:rPr lang="cs-CZ" altLang="cs-CZ" sz="2400" dirty="0" err="1" smtClean="0">
                <a:solidFill>
                  <a:schemeClr val="tx1"/>
                </a:solidFill>
              </a:rPr>
              <a:t>antigens</a:t>
            </a:r>
            <a:r>
              <a:rPr lang="cs-CZ" altLang="cs-CZ" sz="2400" dirty="0" smtClean="0">
                <a:solidFill>
                  <a:schemeClr val="tx1"/>
                </a:solidFill>
              </a:rPr>
              <a:t> </a:t>
            </a:r>
            <a:r>
              <a:rPr lang="cs-CZ" altLang="cs-CZ" sz="2400" dirty="0" err="1" smtClean="0">
                <a:solidFill>
                  <a:schemeClr val="tx1"/>
                </a:solidFill>
              </a:rPr>
              <a:t>induces</a:t>
            </a:r>
            <a:r>
              <a:rPr lang="cs-CZ" altLang="cs-CZ" sz="2400" dirty="0" smtClean="0">
                <a:solidFill>
                  <a:schemeClr val="tx1"/>
                </a:solidFill>
              </a:rPr>
              <a:t>  </a:t>
            </a:r>
            <a:r>
              <a:rPr lang="cs-CZ" altLang="cs-CZ" sz="2400" dirty="0" smtClean="0">
                <a:solidFill>
                  <a:schemeClr val="tx1"/>
                </a:solidFill>
              </a:rPr>
              <a:t/>
            </a:r>
            <a:br>
              <a:rPr lang="cs-CZ" altLang="cs-CZ" sz="2400" dirty="0" smtClean="0">
                <a:solidFill>
                  <a:schemeClr val="tx1"/>
                </a:solidFill>
              </a:rPr>
            </a:br>
            <a:r>
              <a:rPr lang="cs-CZ" altLang="cs-CZ" sz="2400" dirty="0">
                <a:solidFill>
                  <a:schemeClr val="tx1"/>
                </a:solidFill>
              </a:rPr>
              <a:t> </a:t>
            </a:r>
            <a:r>
              <a:rPr lang="cs-CZ" altLang="cs-CZ" sz="2400" dirty="0" smtClean="0">
                <a:solidFill>
                  <a:schemeClr val="tx1"/>
                </a:solidFill>
              </a:rPr>
              <a:t> </a:t>
            </a:r>
            <a:r>
              <a:rPr lang="cs-CZ" altLang="cs-CZ" sz="2400" dirty="0" err="1" smtClean="0">
                <a:solidFill>
                  <a:schemeClr val="tx1"/>
                </a:solidFill>
              </a:rPr>
              <a:t>suppression</a:t>
            </a:r>
            <a:r>
              <a:rPr lang="cs-CZ" altLang="cs-CZ" sz="2400" dirty="0" smtClean="0">
                <a:solidFill>
                  <a:schemeClr val="tx1"/>
                </a:solidFill>
              </a:rPr>
              <a:t> </a:t>
            </a:r>
            <a:r>
              <a:rPr lang="cs-CZ" altLang="cs-CZ" sz="2400" dirty="0" err="1" smtClean="0">
                <a:solidFill>
                  <a:schemeClr val="tx1"/>
                </a:solidFill>
              </a:rPr>
              <a:t>of</a:t>
            </a:r>
            <a:r>
              <a:rPr lang="cs-CZ" altLang="cs-CZ" sz="2400" dirty="0" smtClean="0">
                <a:solidFill>
                  <a:schemeClr val="tx1"/>
                </a:solidFill>
              </a:rPr>
              <a:t> </a:t>
            </a:r>
            <a:r>
              <a:rPr lang="cs-CZ" altLang="cs-CZ" sz="2400" dirty="0" err="1" smtClean="0">
                <a:solidFill>
                  <a:schemeClr val="tx1"/>
                </a:solidFill>
              </a:rPr>
              <a:t>specific</a:t>
            </a:r>
            <a:r>
              <a:rPr lang="cs-CZ" altLang="cs-CZ" sz="2400" dirty="0" smtClean="0">
                <a:solidFill>
                  <a:schemeClr val="tx1"/>
                </a:solidFill>
              </a:rPr>
              <a:t> </a:t>
            </a:r>
            <a:r>
              <a:rPr lang="cs-CZ" altLang="cs-CZ" sz="2400" dirty="0" err="1" smtClean="0">
                <a:solidFill>
                  <a:schemeClr val="tx1"/>
                </a:solidFill>
              </a:rPr>
              <a:t>immune</a:t>
            </a:r>
            <a:r>
              <a:rPr lang="cs-CZ" altLang="cs-CZ" sz="2400" dirty="0" smtClean="0">
                <a:solidFill>
                  <a:schemeClr val="tx1"/>
                </a:solidFill>
              </a:rPr>
              <a:t> response (a </a:t>
            </a:r>
            <a:r>
              <a:rPr lang="cs-CZ" altLang="cs-CZ" sz="2400" dirty="0" err="1" smtClean="0">
                <a:solidFill>
                  <a:schemeClr val="tx1"/>
                </a:solidFill>
              </a:rPr>
              <a:t>size</a:t>
            </a:r>
            <a:r>
              <a:rPr lang="cs-CZ" altLang="cs-CZ" sz="2400" dirty="0" smtClean="0">
                <a:solidFill>
                  <a:schemeClr val="tx1"/>
                </a:solidFill>
              </a:rPr>
              <a:t> </a:t>
            </a:r>
            <a:r>
              <a:rPr lang="cs-CZ" altLang="cs-CZ" sz="2400" dirty="0" err="1" smtClean="0">
                <a:solidFill>
                  <a:schemeClr val="tx1"/>
                </a:solidFill>
              </a:rPr>
              <a:t>of</a:t>
            </a:r>
            <a:r>
              <a:rPr lang="cs-CZ" altLang="cs-CZ" sz="2400" dirty="0" smtClean="0">
                <a:solidFill>
                  <a:schemeClr val="tx1"/>
                </a:solidFill>
              </a:rPr>
              <a:t> </a:t>
            </a:r>
            <a:br>
              <a:rPr lang="cs-CZ" altLang="cs-CZ" sz="2400" dirty="0" smtClean="0">
                <a:solidFill>
                  <a:schemeClr val="tx1"/>
                </a:solidFill>
              </a:rPr>
            </a:br>
            <a:r>
              <a:rPr lang="cs-CZ" altLang="cs-CZ" sz="2400" dirty="0">
                <a:solidFill>
                  <a:schemeClr val="tx1"/>
                </a:solidFill>
              </a:rPr>
              <a:t> </a:t>
            </a:r>
            <a:r>
              <a:rPr lang="cs-CZ" altLang="cs-CZ" sz="2400" dirty="0" smtClean="0">
                <a:solidFill>
                  <a:schemeClr val="tx1"/>
                </a:solidFill>
              </a:rPr>
              <a:t> antigen </a:t>
            </a:r>
            <a:r>
              <a:rPr lang="cs-CZ" altLang="cs-CZ" sz="2400" dirty="0" err="1" smtClean="0">
                <a:solidFill>
                  <a:schemeClr val="tx1"/>
                </a:solidFill>
              </a:rPr>
              <a:t>is</a:t>
            </a:r>
            <a:r>
              <a:rPr lang="cs-CZ" altLang="cs-CZ" sz="2400" dirty="0" smtClean="0">
                <a:solidFill>
                  <a:schemeClr val="tx1"/>
                </a:solidFill>
              </a:rPr>
              <a:t> </a:t>
            </a:r>
            <a:r>
              <a:rPr lang="cs-CZ" altLang="cs-CZ" sz="2400" dirty="0" err="1" smtClean="0">
                <a:solidFill>
                  <a:schemeClr val="tx1"/>
                </a:solidFill>
              </a:rPr>
              <a:t>crucial</a:t>
            </a:r>
            <a:r>
              <a:rPr lang="cs-CZ" altLang="cs-CZ" sz="2400" dirty="0" smtClean="0">
                <a:solidFill>
                  <a:schemeClr val="tx1"/>
                </a:solidFill>
              </a:rPr>
              <a:t>)</a:t>
            </a:r>
            <a:r>
              <a:rPr lang="cs-CZ" altLang="cs-CZ" sz="2400" dirty="0">
                <a:solidFill>
                  <a:schemeClr val="tx1"/>
                </a:solidFill>
              </a:rPr>
              <a:t/>
            </a:r>
            <a:br>
              <a:rPr lang="cs-CZ" altLang="cs-CZ" sz="2400" dirty="0">
                <a:solidFill>
                  <a:schemeClr val="tx1"/>
                </a:solidFill>
              </a:rPr>
            </a:br>
            <a:r>
              <a:rPr lang="cs-CZ" altLang="cs-CZ" sz="1600" dirty="0">
                <a:solidFill>
                  <a:schemeClr val="tx1"/>
                </a:solidFill>
              </a:rPr>
              <a:t/>
            </a:r>
            <a:br>
              <a:rPr lang="cs-CZ" altLang="cs-CZ" sz="1600" dirty="0">
                <a:solidFill>
                  <a:schemeClr val="tx1"/>
                </a:solidFill>
              </a:rPr>
            </a:br>
            <a:r>
              <a:rPr lang="cs-CZ" altLang="cs-CZ" sz="2400" b="1" baseline="-15000" dirty="0"/>
              <a:t>*</a:t>
            </a:r>
            <a:r>
              <a:rPr lang="cs-CZ" altLang="cs-CZ" sz="2400" dirty="0">
                <a:solidFill>
                  <a:schemeClr val="tx1"/>
                </a:solidFill>
              </a:rPr>
              <a:t> </a:t>
            </a:r>
            <a:r>
              <a:rPr lang="cs-CZ" altLang="cs-CZ" sz="2400" b="1" dirty="0" err="1">
                <a:solidFill>
                  <a:schemeClr val="tx1"/>
                </a:solidFill>
              </a:rPr>
              <a:t>Treg</a:t>
            </a:r>
            <a:r>
              <a:rPr lang="cs-CZ" altLang="cs-CZ" sz="2400" b="1" dirty="0">
                <a:solidFill>
                  <a:schemeClr val="tx1"/>
                </a:solidFill>
              </a:rPr>
              <a:t> </a:t>
            </a:r>
            <a:r>
              <a:rPr lang="cs-CZ" altLang="cs-CZ" sz="2400" b="1" dirty="0" err="1" smtClean="0">
                <a:solidFill>
                  <a:schemeClr val="tx1"/>
                </a:solidFill>
              </a:rPr>
              <a:t>cells</a:t>
            </a:r>
            <a:r>
              <a:rPr lang="cs-CZ" altLang="cs-CZ" sz="2400" dirty="0" smtClean="0">
                <a:solidFill>
                  <a:schemeClr val="tx1"/>
                </a:solidFill>
              </a:rPr>
              <a:t> </a:t>
            </a:r>
            <a:r>
              <a:rPr lang="cs-CZ" altLang="cs-CZ" sz="2400" dirty="0">
                <a:solidFill>
                  <a:schemeClr val="tx1"/>
                </a:solidFill>
              </a:rPr>
              <a:t>(</a:t>
            </a:r>
            <a:r>
              <a:rPr lang="cs-CZ" altLang="cs-CZ" sz="2400" dirty="0" err="1" smtClean="0">
                <a:solidFill>
                  <a:schemeClr val="tx1"/>
                </a:solidFill>
              </a:rPr>
              <a:t>regulatory</a:t>
            </a:r>
            <a:r>
              <a:rPr lang="cs-CZ" altLang="cs-CZ" sz="2400" dirty="0" smtClean="0">
                <a:solidFill>
                  <a:schemeClr val="tx1"/>
                </a:solidFill>
              </a:rPr>
              <a:t>) </a:t>
            </a:r>
            <a:r>
              <a:rPr lang="cs-CZ" altLang="cs-CZ" sz="2400" dirty="0">
                <a:solidFill>
                  <a:schemeClr val="tx1"/>
                </a:solidFill>
              </a:rPr>
              <a:t>– </a:t>
            </a:r>
            <a:r>
              <a:rPr lang="cs-CZ" altLang="cs-CZ" sz="2400" dirty="0" err="1" smtClean="0">
                <a:solidFill>
                  <a:schemeClr val="tx1"/>
                </a:solidFill>
              </a:rPr>
              <a:t>production</a:t>
            </a:r>
            <a:r>
              <a:rPr lang="cs-CZ" altLang="cs-CZ" sz="2400" dirty="0" smtClean="0">
                <a:solidFill>
                  <a:schemeClr val="tx1"/>
                </a:solidFill>
              </a:rPr>
              <a:t> </a:t>
            </a:r>
            <a:r>
              <a:rPr lang="cs-CZ" altLang="cs-CZ" sz="2400" dirty="0" err="1" smtClean="0">
                <a:solidFill>
                  <a:schemeClr val="tx1"/>
                </a:solidFill>
              </a:rPr>
              <a:t>of</a:t>
            </a:r>
            <a:r>
              <a:rPr lang="cs-CZ" altLang="cs-CZ" sz="2400" dirty="0" smtClean="0">
                <a:solidFill>
                  <a:schemeClr val="tx1"/>
                </a:solidFill>
              </a:rPr>
              <a:t> </a:t>
            </a:r>
            <a:r>
              <a:rPr lang="cs-CZ" altLang="cs-CZ" sz="2400" dirty="0">
                <a:solidFill>
                  <a:schemeClr val="tx1"/>
                </a:solidFill>
              </a:rPr>
              <a:t>IL-10</a:t>
            </a:r>
            <a:br>
              <a:rPr lang="cs-CZ" altLang="cs-CZ" sz="2400" dirty="0">
                <a:solidFill>
                  <a:schemeClr val="tx1"/>
                </a:solidFill>
              </a:rPr>
            </a:br>
            <a:r>
              <a:rPr lang="cs-CZ" altLang="cs-CZ" sz="2400" dirty="0">
                <a:solidFill>
                  <a:schemeClr val="tx1"/>
                </a:solidFill>
              </a:rPr>
              <a:t/>
            </a:r>
            <a:br>
              <a:rPr lang="cs-CZ" altLang="cs-CZ" sz="2400" dirty="0">
                <a:solidFill>
                  <a:schemeClr val="tx1"/>
                </a:solidFill>
              </a:rPr>
            </a:br>
            <a:r>
              <a:rPr lang="cs-CZ" altLang="cs-CZ" sz="2400" b="1" u="sng" dirty="0" err="1" smtClean="0">
                <a:solidFill>
                  <a:srgbClr val="0000FF"/>
                </a:solidFill>
              </a:rPr>
              <a:t>Induction</a:t>
            </a:r>
            <a:r>
              <a:rPr lang="cs-CZ" altLang="cs-CZ" sz="2400" b="1" u="sng" dirty="0" smtClean="0">
                <a:solidFill>
                  <a:srgbClr val="0000FF"/>
                </a:solidFill>
              </a:rPr>
              <a:t> </a:t>
            </a:r>
            <a:r>
              <a:rPr lang="cs-CZ" altLang="cs-CZ" sz="2400" b="1" u="sng" dirty="0" err="1" smtClean="0">
                <a:solidFill>
                  <a:srgbClr val="0000FF"/>
                </a:solidFill>
              </a:rPr>
              <a:t>of</a:t>
            </a:r>
            <a:r>
              <a:rPr lang="cs-CZ" altLang="cs-CZ" sz="2400" b="1" u="sng" dirty="0" smtClean="0">
                <a:solidFill>
                  <a:srgbClr val="0000FF"/>
                </a:solidFill>
              </a:rPr>
              <a:t> </a:t>
            </a:r>
            <a:r>
              <a:rPr lang="cs-CZ" altLang="cs-CZ" sz="2400" b="1" u="sng" dirty="0" err="1" smtClean="0">
                <a:solidFill>
                  <a:srgbClr val="0000FF"/>
                </a:solidFill>
              </a:rPr>
              <a:t>mucosal</a:t>
            </a:r>
            <a:r>
              <a:rPr lang="cs-CZ" altLang="cs-CZ" sz="2400" b="1" u="sng" dirty="0" smtClean="0">
                <a:solidFill>
                  <a:srgbClr val="0000FF"/>
                </a:solidFill>
              </a:rPr>
              <a:t> </a:t>
            </a:r>
            <a:r>
              <a:rPr lang="cs-CZ" altLang="cs-CZ" sz="2400" b="1" u="sng" dirty="0" err="1" smtClean="0">
                <a:solidFill>
                  <a:srgbClr val="0000FF"/>
                </a:solidFill>
              </a:rPr>
              <a:t>immune</a:t>
            </a:r>
            <a:r>
              <a:rPr lang="cs-CZ" altLang="cs-CZ" sz="2400" b="1" u="sng" dirty="0" smtClean="0">
                <a:solidFill>
                  <a:srgbClr val="0000FF"/>
                </a:solidFill>
              </a:rPr>
              <a:t> </a:t>
            </a:r>
            <a:r>
              <a:rPr lang="cs-CZ" altLang="cs-CZ" sz="2400" b="1" u="sng" dirty="0" err="1" smtClean="0">
                <a:solidFill>
                  <a:srgbClr val="0000FF"/>
                </a:solidFill>
              </a:rPr>
              <a:t>reaction</a:t>
            </a:r>
            <a:r>
              <a:rPr lang="cs-CZ" altLang="cs-CZ" sz="2400" b="1" u="sng" dirty="0">
                <a:solidFill>
                  <a:srgbClr val="0000FF"/>
                </a:solidFill>
              </a:rPr>
              <a:t/>
            </a:r>
            <a:br>
              <a:rPr lang="cs-CZ" altLang="cs-CZ" sz="2400" b="1" u="sng" dirty="0">
                <a:solidFill>
                  <a:srgbClr val="0000FF"/>
                </a:solidFill>
              </a:rPr>
            </a:br>
            <a:r>
              <a:rPr lang="cs-CZ" altLang="cs-CZ" sz="2400" b="1" dirty="0" smtClean="0">
                <a:solidFill>
                  <a:schemeClr val="tx1"/>
                </a:solidFill>
              </a:rPr>
              <a:t>M </a:t>
            </a:r>
            <a:r>
              <a:rPr lang="cs-CZ" altLang="cs-CZ" sz="2400" b="1" dirty="0" err="1" smtClean="0">
                <a:solidFill>
                  <a:schemeClr val="tx1"/>
                </a:solidFill>
              </a:rPr>
              <a:t>cells</a:t>
            </a:r>
            <a:r>
              <a:rPr lang="cs-CZ" altLang="cs-CZ" sz="2400" b="1" dirty="0" smtClean="0">
                <a:solidFill>
                  <a:schemeClr val="tx1"/>
                </a:solidFill>
              </a:rPr>
              <a:t> </a:t>
            </a:r>
            <a:r>
              <a:rPr lang="cs-CZ" altLang="cs-CZ" sz="2400" b="1" dirty="0">
                <a:solidFill>
                  <a:schemeClr val="tx1"/>
                </a:solidFill>
              </a:rPr>
              <a:t>-</a:t>
            </a:r>
            <a:r>
              <a:rPr lang="cs-CZ" altLang="cs-CZ" sz="2400" dirty="0">
                <a:solidFill>
                  <a:schemeClr val="tx1"/>
                </a:solidFill>
              </a:rPr>
              <a:t> </a:t>
            </a:r>
            <a:r>
              <a:rPr lang="cs-CZ" altLang="cs-CZ" sz="2400" dirty="0" err="1" smtClean="0">
                <a:solidFill>
                  <a:schemeClr val="tx1"/>
                </a:solidFill>
              </a:rPr>
              <a:t>specialized</a:t>
            </a:r>
            <a:r>
              <a:rPr lang="cs-CZ" altLang="cs-CZ" sz="2400" dirty="0" smtClean="0">
                <a:solidFill>
                  <a:schemeClr val="tx1"/>
                </a:solidFill>
              </a:rPr>
              <a:t> </a:t>
            </a:r>
            <a:r>
              <a:rPr lang="cs-CZ" altLang="cs-CZ" sz="2400" dirty="0" err="1" smtClean="0">
                <a:solidFill>
                  <a:schemeClr val="tx1"/>
                </a:solidFill>
              </a:rPr>
              <a:t>enterocytes</a:t>
            </a:r>
            <a:r>
              <a:rPr lang="cs-CZ" altLang="cs-CZ" sz="2400" dirty="0" smtClean="0">
                <a:solidFill>
                  <a:schemeClr val="tx1"/>
                </a:solidFill>
              </a:rPr>
              <a:t> </a:t>
            </a:r>
            <a:r>
              <a:rPr lang="cs-CZ" altLang="cs-CZ" sz="2400" dirty="0" err="1" smtClean="0">
                <a:solidFill>
                  <a:schemeClr val="tx1"/>
                </a:solidFill>
              </a:rPr>
              <a:t>ensuring</a:t>
            </a:r>
            <a:r>
              <a:rPr lang="cs-CZ" altLang="cs-CZ" sz="2400" dirty="0" smtClean="0">
                <a:solidFill>
                  <a:schemeClr val="tx1"/>
                </a:solidFill>
              </a:rPr>
              <a:t> </a:t>
            </a:r>
            <a:r>
              <a:rPr lang="cs-CZ" altLang="cs-CZ" sz="2400" dirty="0" err="1" smtClean="0">
                <a:solidFill>
                  <a:schemeClr val="tx1"/>
                </a:solidFill>
              </a:rPr>
              <a:t>transportation</a:t>
            </a:r>
            <a:r>
              <a:rPr lang="cs-CZ" altLang="cs-CZ" sz="2400" dirty="0" smtClean="0">
                <a:solidFill>
                  <a:schemeClr val="tx1"/>
                </a:solidFill>
              </a:rPr>
              <a:t> </a:t>
            </a:r>
            <a:br>
              <a:rPr lang="cs-CZ" altLang="cs-CZ" sz="2400" dirty="0" smtClean="0">
                <a:solidFill>
                  <a:schemeClr val="tx1"/>
                </a:solidFill>
              </a:rPr>
            </a:br>
            <a:r>
              <a:rPr lang="cs-CZ" altLang="cs-CZ" sz="2400" dirty="0">
                <a:solidFill>
                  <a:schemeClr val="tx1"/>
                </a:solidFill>
              </a:rPr>
              <a:t> </a:t>
            </a:r>
            <a:r>
              <a:rPr lang="cs-CZ" altLang="cs-CZ" sz="2400" dirty="0" smtClean="0">
                <a:solidFill>
                  <a:schemeClr val="tx1"/>
                </a:solidFill>
              </a:rPr>
              <a:t>              </a:t>
            </a:r>
            <a:r>
              <a:rPr lang="cs-CZ" altLang="cs-CZ" sz="2400" dirty="0" err="1" smtClean="0">
                <a:solidFill>
                  <a:schemeClr val="tx1"/>
                </a:solidFill>
              </a:rPr>
              <a:t>of</a:t>
            </a:r>
            <a:r>
              <a:rPr lang="cs-CZ" altLang="cs-CZ" sz="2400" dirty="0" smtClean="0">
                <a:solidFill>
                  <a:schemeClr val="tx1"/>
                </a:solidFill>
              </a:rPr>
              <a:t> </a:t>
            </a:r>
            <a:r>
              <a:rPr lang="cs-CZ" altLang="cs-CZ" sz="2400" dirty="0" err="1" smtClean="0">
                <a:solidFill>
                  <a:schemeClr val="tx1"/>
                </a:solidFill>
              </a:rPr>
              <a:t>Ag</a:t>
            </a:r>
            <a:r>
              <a:rPr lang="cs-CZ" altLang="cs-CZ" sz="2400" dirty="0" smtClean="0">
                <a:solidFill>
                  <a:schemeClr val="tx1"/>
                </a:solidFill>
              </a:rPr>
              <a:t> </a:t>
            </a:r>
            <a:r>
              <a:rPr lang="cs-CZ" altLang="cs-CZ" sz="2400" dirty="0">
                <a:solidFill>
                  <a:schemeClr val="tx1"/>
                </a:solidFill>
              </a:rPr>
              <a:t>(</a:t>
            </a:r>
            <a:r>
              <a:rPr lang="cs-CZ" altLang="cs-CZ" sz="2400" dirty="0" err="1" smtClean="0">
                <a:solidFill>
                  <a:schemeClr val="tx1"/>
                </a:solidFill>
              </a:rPr>
              <a:t>endocytosis</a:t>
            </a:r>
            <a:r>
              <a:rPr lang="cs-CZ" altLang="cs-CZ" sz="2400" dirty="0" smtClean="0">
                <a:solidFill>
                  <a:schemeClr val="tx1"/>
                </a:solidFill>
              </a:rPr>
              <a:t>)</a:t>
            </a:r>
            <a:r>
              <a:rPr lang="cs-CZ" altLang="cs-CZ" sz="2400" dirty="0">
                <a:solidFill>
                  <a:schemeClr val="tx1"/>
                </a:solidFill>
              </a:rPr>
              <a:t/>
            </a:r>
            <a:br>
              <a:rPr lang="cs-CZ" altLang="cs-CZ" sz="2400" dirty="0">
                <a:solidFill>
                  <a:schemeClr val="tx1"/>
                </a:solidFill>
              </a:rPr>
            </a:br>
            <a:r>
              <a:rPr lang="cs-CZ" altLang="cs-CZ" sz="2400" dirty="0">
                <a:solidFill>
                  <a:schemeClr val="tx1"/>
                </a:solidFill>
              </a:rPr>
              <a:t>            </a:t>
            </a:r>
            <a:r>
              <a:rPr lang="cs-CZ" altLang="cs-CZ" sz="2400" dirty="0" smtClean="0">
                <a:solidFill>
                  <a:schemeClr val="tx1"/>
                </a:solidFill>
              </a:rPr>
              <a:t> </a:t>
            </a:r>
            <a:r>
              <a:rPr lang="cs-CZ" altLang="cs-CZ" sz="2400" dirty="0">
                <a:solidFill>
                  <a:schemeClr val="tx1"/>
                </a:solidFill>
              </a:rPr>
              <a:t>- </a:t>
            </a:r>
            <a:r>
              <a:rPr lang="cs-CZ" altLang="cs-CZ" sz="2400" dirty="0" smtClean="0">
                <a:solidFill>
                  <a:schemeClr val="tx1"/>
                </a:solidFill>
              </a:rPr>
              <a:t>in </a:t>
            </a:r>
            <a:r>
              <a:rPr lang="cs-CZ" altLang="cs-CZ" sz="2400" dirty="0" err="1" smtClean="0">
                <a:solidFill>
                  <a:schemeClr val="tx1"/>
                </a:solidFill>
              </a:rPr>
              <a:t>close</a:t>
            </a:r>
            <a:r>
              <a:rPr lang="cs-CZ" altLang="cs-CZ" sz="2400" dirty="0" smtClean="0">
                <a:solidFill>
                  <a:schemeClr val="tx1"/>
                </a:solidFill>
              </a:rPr>
              <a:t> </a:t>
            </a:r>
            <a:r>
              <a:rPr lang="cs-CZ" altLang="cs-CZ" sz="2400" dirty="0" err="1" smtClean="0">
                <a:solidFill>
                  <a:schemeClr val="tx1"/>
                </a:solidFill>
              </a:rPr>
              <a:t>contact</a:t>
            </a:r>
            <a:r>
              <a:rPr lang="cs-CZ" altLang="cs-CZ" sz="2400" dirty="0" smtClean="0">
                <a:solidFill>
                  <a:schemeClr val="tx1"/>
                </a:solidFill>
              </a:rPr>
              <a:t> </a:t>
            </a:r>
            <a:r>
              <a:rPr lang="cs-CZ" altLang="cs-CZ" sz="2400" dirty="0" err="1" smtClean="0">
                <a:solidFill>
                  <a:schemeClr val="tx1"/>
                </a:solidFill>
              </a:rPr>
              <a:t>with</a:t>
            </a:r>
            <a:r>
              <a:rPr lang="cs-CZ" altLang="cs-CZ" sz="2400" dirty="0" smtClean="0">
                <a:solidFill>
                  <a:schemeClr val="tx1"/>
                </a:solidFill>
              </a:rPr>
              <a:t> </a:t>
            </a:r>
            <a:r>
              <a:rPr lang="cs-CZ" altLang="cs-CZ" sz="2400" dirty="0" err="1" smtClean="0">
                <a:solidFill>
                  <a:schemeClr val="tx1"/>
                </a:solidFill>
              </a:rPr>
              <a:t>lymphocytes</a:t>
            </a:r>
            <a:r>
              <a:rPr lang="cs-CZ" altLang="cs-CZ" sz="2400" dirty="0" smtClean="0">
                <a:solidFill>
                  <a:schemeClr val="tx1"/>
                </a:solidFill>
              </a:rPr>
              <a:t> and </a:t>
            </a:r>
            <a:r>
              <a:rPr lang="cs-CZ" altLang="cs-CZ" sz="2400" dirty="0" err="1" smtClean="0">
                <a:solidFill>
                  <a:schemeClr val="tx1"/>
                </a:solidFill>
              </a:rPr>
              <a:t>APCs</a:t>
            </a:r>
            <a:r>
              <a:rPr lang="cs-CZ" altLang="cs-CZ" sz="2400" dirty="0">
                <a:solidFill>
                  <a:schemeClr val="tx1"/>
                </a:solidFill>
              </a:rPr>
              <a:t/>
            </a:r>
            <a:br>
              <a:rPr lang="cs-CZ" altLang="cs-CZ" sz="2400" dirty="0">
                <a:solidFill>
                  <a:schemeClr val="tx1"/>
                </a:solidFill>
              </a:rPr>
            </a:br>
            <a:r>
              <a:rPr lang="cs-CZ" altLang="cs-CZ" sz="1600" dirty="0">
                <a:solidFill>
                  <a:schemeClr val="tx1"/>
                </a:solidFill>
              </a:rPr>
              <a:t/>
            </a:r>
            <a:br>
              <a:rPr lang="cs-CZ" altLang="cs-CZ" sz="1600" dirty="0">
                <a:solidFill>
                  <a:schemeClr val="tx1"/>
                </a:solidFill>
              </a:rPr>
            </a:br>
            <a:r>
              <a:rPr lang="cs-CZ" altLang="cs-CZ" sz="2400" dirty="0" err="1" smtClean="0">
                <a:solidFill>
                  <a:schemeClr val="tx1"/>
                </a:solidFill>
              </a:rPr>
              <a:t>Immunization</a:t>
            </a:r>
            <a:r>
              <a:rPr lang="cs-CZ" altLang="cs-CZ" sz="2400" dirty="0" smtClean="0">
                <a:solidFill>
                  <a:schemeClr val="tx1"/>
                </a:solidFill>
              </a:rPr>
              <a:t> in </a:t>
            </a:r>
            <a:r>
              <a:rPr lang="cs-CZ" altLang="cs-CZ" sz="2400" dirty="0" err="1" smtClean="0">
                <a:solidFill>
                  <a:schemeClr val="tx1"/>
                </a:solidFill>
              </a:rPr>
              <a:t>mucosa</a:t>
            </a:r>
            <a:r>
              <a:rPr lang="cs-CZ" altLang="cs-CZ" sz="2400" dirty="0" smtClean="0">
                <a:solidFill>
                  <a:schemeClr val="tx1"/>
                </a:solidFill>
              </a:rPr>
              <a:t> </a:t>
            </a:r>
            <a:r>
              <a:rPr lang="cs-CZ" altLang="cs-CZ" sz="2400" dirty="0" err="1" smtClean="0">
                <a:solidFill>
                  <a:schemeClr val="tx1"/>
                </a:solidFill>
              </a:rPr>
              <a:t>stimulates</a:t>
            </a:r>
            <a:r>
              <a:rPr lang="cs-CZ" altLang="cs-CZ" sz="2400" dirty="0" smtClean="0">
                <a:solidFill>
                  <a:schemeClr val="tx1"/>
                </a:solidFill>
              </a:rPr>
              <a:t> </a:t>
            </a:r>
            <a:r>
              <a:rPr lang="cs-CZ" altLang="cs-CZ" sz="2400" b="1" dirty="0" smtClean="0">
                <a:solidFill>
                  <a:schemeClr val="tx1"/>
                </a:solidFill>
              </a:rPr>
              <a:t>Th</a:t>
            </a:r>
            <a:r>
              <a:rPr lang="cs-CZ" altLang="cs-CZ" sz="2400" b="1" baseline="-25000" dirty="0" smtClean="0">
                <a:solidFill>
                  <a:schemeClr val="tx1"/>
                </a:solidFill>
              </a:rPr>
              <a:t>2</a:t>
            </a:r>
            <a:r>
              <a:rPr lang="cs-CZ" altLang="cs-CZ" sz="2400" b="1" dirty="0" smtClean="0">
                <a:solidFill>
                  <a:schemeClr val="tx1"/>
                </a:solidFill>
              </a:rPr>
              <a:t> </a:t>
            </a:r>
            <a:r>
              <a:rPr lang="cs-CZ" altLang="cs-CZ" sz="2400" dirty="0" smtClean="0">
                <a:solidFill>
                  <a:schemeClr val="tx1"/>
                </a:solidFill>
              </a:rPr>
              <a:t>and </a:t>
            </a:r>
            <a:r>
              <a:rPr lang="cs-CZ" altLang="cs-CZ" sz="2400" b="1" dirty="0">
                <a:solidFill>
                  <a:schemeClr val="tx1"/>
                </a:solidFill>
              </a:rPr>
              <a:t>Th</a:t>
            </a:r>
            <a:r>
              <a:rPr lang="cs-CZ" altLang="cs-CZ" sz="2400" b="1" baseline="-25000" dirty="0">
                <a:solidFill>
                  <a:schemeClr val="tx1"/>
                </a:solidFill>
              </a:rPr>
              <a:t>3</a:t>
            </a:r>
            <a:r>
              <a:rPr lang="cs-CZ" altLang="cs-CZ" sz="2400" b="1" dirty="0">
                <a:solidFill>
                  <a:schemeClr val="tx1"/>
                </a:solidFill>
              </a:rPr>
              <a:t> </a:t>
            </a:r>
            <a:r>
              <a:rPr lang="cs-CZ" altLang="cs-CZ" sz="2400" b="1" dirty="0" err="1" smtClean="0">
                <a:solidFill>
                  <a:schemeClr val="tx1"/>
                </a:solidFill>
              </a:rPr>
              <a:t>cells</a:t>
            </a:r>
            <a:r>
              <a:rPr lang="cs-CZ" altLang="cs-CZ" sz="2400" dirty="0" smtClean="0">
                <a:solidFill>
                  <a:schemeClr val="tx1"/>
                </a:solidFill>
              </a:rPr>
              <a:t> and </a:t>
            </a:r>
            <a:r>
              <a:rPr lang="cs-CZ" altLang="cs-CZ" sz="2400" dirty="0" err="1" smtClean="0">
                <a:solidFill>
                  <a:schemeClr val="tx1"/>
                </a:solidFill>
              </a:rPr>
              <a:t>production</a:t>
            </a:r>
            <a:r>
              <a:rPr lang="cs-CZ" altLang="cs-CZ" sz="2400" dirty="0" smtClean="0">
                <a:solidFill>
                  <a:schemeClr val="tx1"/>
                </a:solidFill>
              </a:rPr>
              <a:t> </a:t>
            </a:r>
            <a:r>
              <a:rPr lang="cs-CZ" altLang="cs-CZ" sz="2400" dirty="0" err="1" smtClean="0">
                <a:solidFill>
                  <a:schemeClr val="tx1"/>
                </a:solidFill>
              </a:rPr>
              <a:t>of</a:t>
            </a:r>
            <a:r>
              <a:rPr lang="cs-CZ" altLang="cs-CZ" sz="2400" dirty="0" smtClean="0">
                <a:solidFill>
                  <a:schemeClr val="tx1"/>
                </a:solidFill>
              </a:rPr>
              <a:t> </a:t>
            </a:r>
            <a:r>
              <a:rPr lang="cs-CZ" altLang="cs-CZ" sz="2400" b="1" dirty="0" err="1">
                <a:solidFill>
                  <a:schemeClr val="tx1"/>
                </a:solidFill>
              </a:rPr>
              <a:t>IgA</a:t>
            </a:r>
            <a:endParaRPr lang="cs-CZ" altLang="cs-CZ" sz="2400" b="1" u="sng" dirty="0">
              <a:solidFill>
                <a:schemeClr val="tx1"/>
              </a:solidFill>
            </a:endParaRPr>
          </a:p>
        </p:txBody>
      </p:sp>
    </p:spTree>
    <p:extLst>
      <p:ext uri="{BB962C8B-B14F-4D97-AF65-F5344CB8AC3E}">
        <p14:creationId xmlns:p14="http://schemas.microsoft.com/office/powerpoint/2010/main" val="325368420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type="ctrTitle"/>
          </p:nvPr>
        </p:nvPicPr>
        <p:blipFill>
          <a:blip r:embed="rId2" cstate="print">
            <a:extLst>
              <a:ext uri="{28A0092B-C50C-407E-A947-70E740481C1C}">
                <a14:useLocalDpi xmlns:a14="http://schemas.microsoft.com/office/drawing/2010/main" val="0"/>
              </a:ext>
            </a:extLst>
          </a:blip>
          <a:srcRect/>
          <a:stretch>
            <a:fillRect/>
          </a:stretch>
        </p:blipFill>
        <p:spPr>
          <a:xfrm>
            <a:off x="2208213" y="836614"/>
            <a:ext cx="7772400" cy="5184775"/>
          </a:xfrm>
        </p:spPr>
      </p:pic>
      <p:sp>
        <p:nvSpPr>
          <p:cNvPr id="2" name="TextovéPole 1"/>
          <p:cNvSpPr txBox="1"/>
          <p:nvPr/>
        </p:nvSpPr>
        <p:spPr>
          <a:xfrm>
            <a:off x="4594860" y="836614"/>
            <a:ext cx="5385753" cy="461665"/>
          </a:xfrm>
          <a:prstGeom prst="rect">
            <a:avLst/>
          </a:prstGeom>
          <a:solidFill>
            <a:srgbClr val="92D050"/>
          </a:solidFill>
        </p:spPr>
        <p:txBody>
          <a:bodyPr wrap="square" rtlCol="0">
            <a:spAutoFit/>
          </a:bodyPr>
          <a:lstStyle/>
          <a:p>
            <a:r>
              <a:rPr lang="cs-CZ" sz="2400" b="1" dirty="0" err="1" smtClean="0"/>
              <a:t>Mucosal</a:t>
            </a:r>
            <a:r>
              <a:rPr lang="cs-CZ" sz="2400" b="1" dirty="0" smtClean="0"/>
              <a:t> </a:t>
            </a:r>
            <a:r>
              <a:rPr lang="cs-CZ" sz="2400" b="1" dirty="0" err="1" smtClean="0"/>
              <a:t>barrier</a:t>
            </a:r>
            <a:r>
              <a:rPr lang="cs-CZ" sz="2400" b="1" dirty="0" smtClean="0"/>
              <a:t> </a:t>
            </a:r>
            <a:r>
              <a:rPr lang="cs-CZ" sz="2400" b="1" dirty="0" err="1" smtClean="0"/>
              <a:t>of</a:t>
            </a:r>
            <a:r>
              <a:rPr lang="cs-CZ" sz="2400" b="1" dirty="0" smtClean="0"/>
              <a:t> </a:t>
            </a:r>
            <a:r>
              <a:rPr lang="cs-CZ" sz="2400" b="1" dirty="0" err="1" smtClean="0"/>
              <a:t>the</a:t>
            </a:r>
            <a:r>
              <a:rPr lang="cs-CZ" sz="2400" b="1" dirty="0" smtClean="0"/>
              <a:t> gut</a:t>
            </a:r>
            <a:endParaRPr lang="cs-CZ" sz="2400" b="1" dirty="0"/>
          </a:p>
        </p:txBody>
      </p:sp>
    </p:spTree>
    <p:extLst>
      <p:ext uri="{BB962C8B-B14F-4D97-AF65-F5344CB8AC3E}">
        <p14:creationId xmlns:p14="http://schemas.microsoft.com/office/powerpoint/2010/main" val="32954109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92313" y="692150"/>
            <a:ext cx="8229600" cy="1143000"/>
          </a:xfrm>
        </p:spPr>
        <p:txBody>
          <a:bodyPr/>
          <a:lstStyle/>
          <a:p>
            <a:pPr eaLnBrk="1" hangingPunct="1"/>
            <a:r>
              <a:rPr lang="cs-CZ" altLang="cs-CZ" sz="3600" b="1" dirty="0" err="1" smtClean="0">
                <a:solidFill>
                  <a:srgbClr val="CC0099"/>
                </a:solidFill>
              </a:rPr>
              <a:t>Macrophages</a:t>
            </a:r>
            <a:endParaRPr lang="cs-CZ" altLang="cs-CZ" sz="3600" b="1" dirty="0">
              <a:solidFill>
                <a:srgbClr val="CC0099"/>
              </a:solidFill>
            </a:endParaRPr>
          </a:p>
        </p:txBody>
      </p:sp>
      <p:sp>
        <p:nvSpPr>
          <p:cNvPr id="3075" name="Rectangle 3"/>
          <p:cNvSpPr>
            <a:spLocks noGrp="1" noChangeArrowheads="1"/>
          </p:cNvSpPr>
          <p:nvPr>
            <p:ph idx="1"/>
          </p:nvPr>
        </p:nvSpPr>
        <p:spPr>
          <a:xfrm>
            <a:off x="1992313" y="2060576"/>
            <a:ext cx="8229600" cy="4525963"/>
          </a:xfrm>
        </p:spPr>
        <p:txBody>
          <a:bodyPr/>
          <a:lstStyle/>
          <a:p>
            <a:pPr eaLnBrk="1" hangingPunct="1"/>
            <a:r>
              <a:rPr lang="cs-CZ" altLang="cs-CZ" sz="2800" dirty="0" smtClean="0"/>
              <a:t>Terminal </a:t>
            </a:r>
            <a:r>
              <a:rPr lang="cs-CZ" altLang="cs-CZ" sz="2800" dirty="0" err="1" smtClean="0"/>
              <a:t>stage</a:t>
            </a:r>
            <a:r>
              <a:rPr lang="cs-CZ" altLang="cs-CZ" sz="2800" dirty="0" smtClean="0"/>
              <a:t> </a:t>
            </a:r>
            <a:r>
              <a:rPr lang="cs-CZ" altLang="cs-CZ" sz="2800" dirty="0" err="1" smtClean="0"/>
              <a:t>of</a:t>
            </a:r>
            <a:r>
              <a:rPr lang="cs-CZ" altLang="cs-CZ" sz="2800" dirty="0" smtClean="0"/>
              <a:t> </a:t>
            </a:r>
            <a:r>
              <a:rPr lang="cs-CZ" altLang="cs-CZ" sz="2800" dirty="0" err="1" smtClean="0"/>
              <a:t>differentiation</a:t>
            </a:r>
            <a:r>
              <a:rPr lang="cs-CZ" altLang="cs-CZ" sz="2800" dirty="0" smtClean="0"/>
              <a:t> </a:t>
            </a:r>
            <a:r>
              <a:rPr lang="cs-CZ" altLang="cs-CZ" sz="2800" dirty="0" err="1" smtClean="0"/>
              <a:t>of</a:t>
            </a:r>
            <a:r>
              <a:rPr lang="cs-CZ" altLang="cs-CZ" sz="2800" dirty="0" smtClean="0"/>
              <a:t> monocyte-</a:t>
            </a:r>
            <a:r>
              <a:rPr lang="cs-CZ" altLang="cs-CZ" sz="2800" dirty="0" err="1" smtClean="0"/>
              <a:t>macrophage</a:t>
            </a:r>
            <a:r>
              <a:rPr lang="cs-CZ" altLang="cs-CZ" sz="2800" dirty="0" smtClean="0"/>
              <a:t> cell line</a:t>
            </a:r>
            <a:endParaRPr lang="cs-CZ" altLang="cs-CZ" sz="2800" dirty="0"/>
          </a:p>
          <a:p>
            <a:pPr eaLnBrk="1" hangingPunct="1"/>
            <a:endParaRPr lang="cs-CZ" altLang="cs-CZ" sz="1000" dirty="0"/>
          </a:p>
          <a:p>
            <a:pPr eaLnBrk="1" hangingPunct="1"/>
            <a:r>
              <a:rPr lang="cs-CZ" altLang="cs-CZ" sz="2800" dirty="0" err="1" smtClean="0"/>
              <a:t>Mature</a:t>
            </a:r>
            <a:r>
              <a:rPr lang="cs-CZ" altLang="cs-CZ" sz="2800" dirty="0" smtClean="0"/>
              <a:t> </a:t>
            </a:r>
            <a:r>
              <a:rPr lang="cs-CZ" altLang="cs-CZ" sz="2800" dirty="0" err="1" smtClean="0"/>
              <a:t>monocytes</a:t>
            </a:r>
            <a:r>
              <a:rPr lang="cs-CZ" altLang="cs-CZ" sz="2800" dirty="0" smtClean="0"/>
              <a:t> are </a:t>
            </a:r>
            <a:r>
              <a:rPr lang="cs-CZ" altLang="cs-CZ" sz="2800" dirty="0" err="1" smtClean="0"/>
              <a:t>released</a:t>
            </a:r>
            <a:r>
              <a:rPr lang="cs-CZ" altLang="cs-CZ" sz="2800" dirty="0" smtClean="0"/>
              <a:t> to </a:t>
            </a:r>
            <a:r>
              <a:rPr lang="cs-CZ" altLang="cs-CZ" sz="2800" dirty="0" err="1" smtClean="0"/>
              <a:t>peripheral</a:t>
            </a:r>
            <a:r>
              <a:rPr lang="cs-CZ" altLang="cs-CZ" sz="2800" dirty="0" smtClean="0"/>
              <a:t> </a:t>
            </a:r>
            <a:r>
              <a:rPr lang="cs-CZ" altLang="cs-CZ" sz="2800" dirty="0" err="1" smtClean="0"/>
              <a:t>blood</a:t>
            </a:r>
            <a:r>
              <a:rPr lang="cs-CZ" altLang="cs-CZ" sz="2800" dirty="0" smtClean="0"/>
              <a:t> </a:t>
            </a:r>
            <a:r>
              <a:rPr lang="cs-CZ" altLang="cs-CZ" sz="2800" dirty="0" err="1" smtClean="0"/>
              <a:t>stream</a:t>
            </a:r>
            <a:r>
              <a:rPr lang="cs-CZ" altLang="cs-CZ" sz="2800" dirty="0" smtClean="0"/>
              <a:t>, </a:t>
            </a:r>
            <a:r>
              <a:rPr lang="cs-CZ" altLang="cs-CZ" sz="2800" dirty="0" err="1" smtClean="0"/>
              <a:t>then</a:t>
            </a:r>
            <a:r>
              <a:rPr lang="cs-CZ" altLang="cs-CZ" sz="2800" dirty="0" smtClean="0"/>
              <a:t> </a:t>
            </a:r>
            <a:r>
              <a:rPr lang="cs-CZ" altLang="cs-CZ" sz="2800" dirty="0" err="1" smtClean="0"/>
              <a:t>catched</a:t>
            </a:r>
            <a:r>
              <a:rPr lang="cs-CZ" altLang="cs-CZ" sz="2800" dirty="0" smtClean="0"/>
              <a:t> in </a:t>
            </a:r>
            <a:r>
              <a:rPr lang="cs-CZ" altLang="cs-CZ" sz="2800" dirty="0" err="1" smtClean="0"/>
              <a:t>organs</a:t>
            </a:r>
            <a:r>
              <a:rPr lang="cs-CZ" altLang="cs-CZ" sz="2800" dirty="0" smtClean="0"/>
              <a:t> and </a:t>
            </a:r>
            <a:r>
              <a:rPr lang="cs-CZ" altLang="cs-CZ" sz="2800" dirty="0" err="1" smtClean="0"/>
              <a:t>differentiate</a:t>
            </a:r>
            <a:r>
              <a:rPr lang="cs-CZ" altLang="cs-CZ" sz="2800" dirty="0" smtClean="0"/>
              <a:t> to </a:t>
            </a:r>
            <a:r>
              <a:rPr lang="cs-CZ" altLang="cs-CZ" sz="2800" dirty="0" err="1" smtClean="0">
                <a:solidFill>
                  <a:srgbClr val="0000FF"/>
                </a:solidFill>
              </a:rPr>
              <a:t>tissue</a:t>
            </a:r>
            <a:r>
              <a:rPr lang="cs-CZ" altLang="cs-CZ" sz="2800" dirty="0" smtClean="0">
                <a:solidFill>
                  <a:srgbClr val="0000FF"/>
                </a:solidFill>
              </a:rPr>
              <a:t> </a:t>
            </a:r>
            <a:r>
              <a:rPr lang="cs-CZ" altLang="cs-CZ" sz="2800" dirty="0" err="1" smtClean="0">
                <a:solidFill>
                  <a:srgbClr val="0000FF"/>
                </a:solidFill>
              </a:rPr>
              <a:t>macrophages</a:t>
            </a:r>
            <a:r>
              <a:rPr lang="cs-CZ" altLang="cs-CZ" sz="2800" dirty="0" smtClean="0"/>
              <a:t>  </a:t>
            </a:r>
          </a:p>
          <a:p>
            <a:pPr eaLnBrk="1" hangingPunct="1"/>
            <a:endParaRPr lang="cs-CZ" altLang="cs-CZ" sz="1200" dirty="0" smtClean="0"/>
          </a:p>
          <a:p>
            <a:pPr eaLnBrk="1" hangingPunct="1"/>
            <a:r>
              <a:rPr lang="cs-CZ" altLang="cs-CZ" sz="2800" dirty="0" err="1" smtClean="0"/>
              <a:t>There</a:t>
            </a:r>
            <a:r>
              <a:rPr lang="cs-CZ" altLang="cs-CZ" sz="2800" dirty="0" smtClean="0"/>
              <a:t> are </a:t>
            </a:r>
            <a:r>
              <a:rPr lang="cs-CZ" altLang="cs-CZ" sz="2800" dirty="0" err="1" smtClean="0">
                <a:solidFill>
                  <a:srgbClr val="0000FF"/>
                </a:solidFill>
              </a:rPr>
              <a:t>different</a:t>
            </a:r>
            <a:r>
              <a:rPr lang="cs-CZ" altLang="cs-CZ" sz="2800" dirty="0" smtClean="0">
                <a:solidFill>
                  <a:srgbClr val="0000FF"/>
                </a:solidFill>
              </a:rPr>
              <a:t> </a:t>
            </a:r>
            <a:r>
              <a:rPr lang="cs-CZ" altLang="cs-CZ" sz="2800" dirty="0" err="1" smtClean="0">
                <a:solidFill>
                  <a:srgbClr val="0000FF"/>
                </a:solidFill>
              </a:rPr>
              <a:t>subpopulations</a:t>
            </a:r>
            <a:r>
              <a:rPr lang="cs-CZ" altLang="cs-CZ" sz="2800" dirty="0" smtClean="0">
                <a:solidFill>
                  <a:srgbClr val="0000FF"/>
                </a:solidFill>
              </a:rPr>
              <a:t> </a:t>
            </a:r>
            <a:r>
              <a:rPr lang="cs-CZ" altLang="cs-CZ" sz="2800" dirty="0" err="1" smtClean="0">
                <a:solidFill>
                  <a:srgbClr val="0000FF"/>
                </a:solidFill>
              </a:rPr>
              <a:t>of</a:t>
            </a:r>
            <a:r>
              <a:rPr lang="cs-CZ" altLang="cs-CZ" sz="2800" dirty="0" smtClean="0">
                <a:solidFill>
                  <a:srgbClr val="0000FF"/>
                </a:solidFill>
              </a:rPr>
              <a:t> </a:t>
            </a:r>
            <a:r>
              <a:rPr lang="cs-CZ" altLang="cs-CZ" sz="2800" dirty="0" err="1" smtClean="0">
                <a:solidFill>
                  <a:srgbClr val="0000FF"/>
                </a:solidFill>
              </a:rPr>
              <a:t>macrophages</a:t>
            </a:r>
            <a:r>
              <a:rPr lang="cs-CZ" altLang="cs-CZ" sz="2800" dirty="0" smtClean="0"/>
              <a:t> in </a:t>
            </a:r>
            <a:r>
              <a:rPr lang="cs-CZ" altLang="cs-CZ" sz="2800" dirty="0" err="1" smtClean="0"/>
              <a:t>different</a:t>
            </a:r>
            <a:r>
              <a:rPr lang="cs-CZ" altLang="cs-CZ" sz="2800" dirty="0" smtClean="0"/>
              <a:t> </a:t>
            </a:r>
            <a:r>
              <a:rPr lang="cs-CZ" altLang="cs-CZ" sz="2800" dirty="0" err="1" smtClean="0"/>
              <a:t>tissues</a:t>
            </a:r>
            <a:endParaRPr lang="cs-CZ" altLang="cs-CZ" sz="2800"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688" y="0"/>
            <a:ext cx="2627312"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405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8925" y="203200"/>
            <a:ext cx="399415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767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z="3600" b="1" dirty="0" err="1" smtClean="0">
                <a:solidFill>
                  <a:srgbClr val="CC0099"/>
                </a:solidFill>
              </a:rPr>
              <a:t>Subtypes</a:t>
            </a:r>
            <a:r>
              <a:rPr lang="cs-CZ" altLang="cs-CZ" sz="3600" b="1" dirty="0" smtClean="0">
                <a:solidFill>
                  <a:srgbClr val="CC0099"/>
                </a:solidFill>
              </a:rPr>
              <a:t> </a:t>
            </a:r>
            <a:r>
              <a:rPr lang="cs-CZ" altLang="cs-CZ" sz="3600" b="1" dirty="0" err="1" smtClean="0">
                <a:solidFill>
                  <a:srgbClr val="CC0099"/>
                </a:solidFill>
              </a:rPr>
              <a:t>of</a:t>
            </a:r>
            <a:r>
              <a:rPr lang="cs-CZ" altLang="cs-CZ" sz="3600" b="1" dirty="0" smtClean="0">
                <a:solidFill>
                  <a:srgbClr val="CC0099"/>
                </a:solidFill>
              </a:rPr>
              <a:t> </a:t>
            </a:r>
            <a:r>
              <a:rPr lang="cs-CZ" altLang="cs-CZ" sz="3600" b="1" dirty="0" err="1" smtClean="0">
                <a:solidFill>
                  <a:srgbClr val="CC0099"/>
                </a:solidFill>
              </a:rPr>
              <a:t>macrophages</a:t>
            </a:r>
            <a:endParaRPr lang="cs-CZ" altLang="cs-CZ" sz="3600" b="1" dirty="0">
              <a:solidFill>
                <a:srgbClr val="CC0099"/>
              </a:solidFill>
            </a:endParaRPr>
          </a:p>
        </p:txBody>
      </p:sp>
      <p:sp>
        <p:nvSpPr>
          <p:cNvPr id="6147" name="Rectangle 3"/>
          <p:cNvSpPr>
            <a:spLocks noGrp="1" noChangeArrowheads="1"/>
          </p:cNvSpPr>
          <p:nvPr>
            <p:ph idx="1"/>
          </p:nvPr>
        </p:nvSpPr>
        <p:spPr>
          <a:xfrm>
            <a:off x="1774826" y="981076"/>
            <a:ext cx="8507413" cy="5616575"/>
          </a:xfrm>
        </p:spPr>
        <p:txBody>
          <a:bodyPr/>
          <a:lstStyle/>
          <a:p>
            <a:pPr eaLnBrk="1" hangingPunct="1">
              <a:buFontTx/>
              <a:buNone/>
            </a:pPr>
            <a:endParaRPr lang="cs-CZ" altLang="cs-CZ" dirty="0" smtClean="0"/>
          </a:p>
          <a:p>
            <a:pPr eaLnBrk="1" hangingPunct="1">
              <a:lnSpc>
                <a:spcPct val="125000"/>
              </a:lnSpc>
            </a:pPr>
            <a:r>
              <a:rPr lang="cs-CZ" altLang="cs-CZ" sz="2800" dirty="0" err="1" smtClean="0">
                <a:solidFill>
                  <a:srgbClr val="0000FF"/>
                </a:solidFill>
              </a:rPr>
              <a:t>Kupffer</a:t>
            </a:r>
            <a:r>
              <a:rPr lang="cs-CZ" altLang="cs-CZ" sz="2800" dirty="0" smtClean="0">
                <a:solidFill>
                  <a:srgbClr val="0000FF"/>
                </a:solidFill>
              </a:rPr>
              <a:t> </a:t>
            </a:r>
            <a:r>
              <a:rPr lang="cs-CZ" altLang="cs-CZ" sz="2800" dirty="0" err="1" smtClean="0">
                <a:solidFill>
                  <a:srgbClr val="0000FF"/>
                </a:solidFill>
              </a:rPr>
              <a:t>cells</a:t>
            </a:r>
            <a:r>
              <a:rPr lang="cs-CZ" altLang="cs-CZ" sz="2800" dirty="0" smtClean="0"/>
              <a:t> </a:t>
            </a:r>
            <a:r>
              <a:rPr lang="cs-CZ" altLang="cs-CZ" sz="2800" dirty="0"/>
              <a:t>– </a:t>
            </a:r>
            <a:r>
              <a:rPr lang="cs-CZ" altLang="cs-CZ" sz="2800" dirty="0" smtClean="0"/>
              <a:t>liver</a:t>
            </a:r>
            <a:endParaRPr lang="cs-CZ" altLang="cs-CZ" sz="2800" dirty="0"/>
          </a:p>
          <a:p>
            <a:pPr eaLnBrk="1" hangingPunct="1">
              <a:lnSpc>
                <a:spcPct val="125000"/>
              </a:lnSpc>
            </a:pPr>
            <a:r>
              <a:rPr lang="cs-CZ" altLang="cs-CZ" sz="2800" dirty="0" err="1" smtClean="0">
                <a:solidFill>
                  <a:srgbClr val="0000FF"/>
                </a:solidFill>
              </a:rPr>
              <a:t>Alveolar</a:t>
            </a:r>
            <a:r>
              <a:rPr lang="cs-CZ" altLang="cs-CZ" sz="2800" dirty="0" smtClean="0">
                <a:solidFill>
                  <a:srgbClr val="0000FF"/>
                </a:solidFill>
              </a:rPr>
              <a:t> </a:t>
            </a:r>
            <a:r>
              <a:rPr lang="cs-CZ" altLang="cs-CZ" sz="2800" dirty="0" err="1" smtClean="0">
                <a:solidFill>
                  <a:srgbClr val="0000FF"/>
                </a:solidFill>
              </a:rPr>
              <a:t>macrophages</a:t>
            </a:r>
            <a:r>
              <a:rPr lang="cs-CZ" altLang="cs-CZ" sz="2800" dirty="0" smtClean="0">
                <a:solidFill>
                  <a:srgbClr val="0000FF"/>
                </a:solidFill>
              </a:rPr>
              <a:t> </a:t>
            </a:r>
            <a:r>
              <a:rPr lang="cs-CZ" altLang="cs-CZ" sz="2800" dirty="0" smtClean="0"/>
              <a:t>- </a:t>
            </a:r>
            <a:r>
              <a:rPr lang="cs-CZ" altLang="cs-CZ" sz="2800" dirty="0" err="1" smtClean="0"/>
              <a:t>lungs</a:t>
            </a:r>
            <a:endParaRPr lang="cs-CZ" altLang="cs-CZ" sz="2800" dirty="0"/>
          </a:p>
          <a:p>
            <a:pPr eaLnBrk="1" hangingPunct="1">
              <a:lnSpc>
                <a:spcPct val="125000"/>
              </a:lnSpc>
            </a:pPr>
            <a:r>
              <a:rPr lang="cs-CZ" altLang="cs-CZ" sz="2800" dirty="0" err="1" smtClean="0">
                <a:solidFill>
                  <a:srgbClr val="0000FF"/>
                </a:solidFill>
              </a:rPr>
              <a:t>Microglia</a:t>
            </a:r>
            <a:r>
              <a:rPr lang="cs-CZ" altLang="cs-CZ" sz="2800" dirty="0" smtClean="0"/>
              <a:t> </a:t>
            </a:r>
            <a:r>
              <a:rPr lang="cs-CZ" altLang="cs-CZ" sz="2800" dirty="0"/>
              <a:t>– </a:t>
            </a:r>
            <a:r>
              <a:rPr lang="cs-CZ" altLang="cs-CZ" sz="2800" dirty="0" smtClean="0"/>
              <a:t>CNS</a:t>
            </a:r>
            <a:endParaRPr lang="cs-CZ" altLang="cs-CZ" sz="2800" dirty="0"/>
          </a:p>
          <a:p>
            <a:pPr eaLnBrk="1" hangingPunct="1">
              <a:lnSpc>
                <a:spcPct val="125000"/>
              </a:lnSpc>
            </a:pPr>
            <a:r>
              <a:rPr lang="cs-CZ" altLang="cs-CZ" sz="2800" dirty="0" err="1" smtClean="0">
                <a:solidFill>
                  <a:srgbClr val="0000FF"/>
                </a:solidFill>
              </a:rPr>
              <a:t>Osteoclasts</a:t>
            </a:r>
            <a:r>
              <a:rPr lang="cs-CZ" altLang="cs-CZ" sz="2800" dirty="0" smtClean="0"/>
              <a:t> </a:t>
            </a:r>
            <a:r>
              <a:rPr lang="cs-CZ" altLang="cs-CZ" sz="2800" dirty="0"/>
              <a:t>– </a:t>
            </a:r>
            <a:r>
              <a:rPr lang="cs-CZ" altLang="cs-CZ" sz="2800" dirty="0" smtClean="0"/>
              <a:t>bone</a:t>
            </a:r>
            <a:endParaRPr lang="cs-CZ" altLang="cs-CZ" sz="2800" dirty="0"/>
          </a:p>
          <a:p>
            <a:pPr eaLnBrk="1" hangingPunct="1">
              <a:lnSpc>
                <a:spcPct val="125000"/>
              </a:lnSpc>
            </a:pPr>
            <a:r>
              <a:rPr lang="cs-CZ" altLang="cs-CZ" sz="2800" dirty="0" err="1" smtClean="0">
                <a:solidFill>
                  <a:srgbClr val="0000FF"/>
                </a:solidFill>
              </a:rPr>
              <a:t>Histiocytes</a:t>
            </a:r>
            <a:r>
              <a:rPr lang="cs-CZ" altLang="cs-CZ" sz="2800" dirty="0" smtClean="0"/>
              <a:t> </a:t>
            </a:r>
            <a:r>
              <a:rPr lang="cs-CZ" altLang="cs-CZ" sz="2800" dirty="0"/>
              <a:t>– </a:t>
            </a:r>
            <a:r>
              <a:rPr lang="cs-CZ" altLang="cs-CZ" sz="2800" dirty="0" err="1" smtClean="0"/>
              <a:t>connective</a:t>
            </a:r>
            <a:r>
              <a:rPr lang="cs-CZ" altLang="cs-CZ" sz="2800" dirty="0" smtClean="0"/>
              <a:t> </a:t>
            </a:r>
            <a:r>
              <a:rPr lang="cs-CZ" altLang="cs-CZ" sz="2800" dirty="0" err="1" smtClean="0"/>
              <a:t>tissue</a:t>
            </a:r>
            <a:endParaRPr lang="cs-CZ" altLang="cs-CZ" sz="2800" dirty="0" smtClean="0"/>
          </a:p>
          <a:p>
            <a:pPr eaLnBrk="1" hangingPunct="1">
              <a:lnSpc>
                <a:spcPct val="125000"/>
              </a:lnSpc>
            </a:pPr>
            <a:r>
              <a:rPr lang="cs-CZ" altLang="cs-CZ" sz="2800" dirty="0" err="1" smtClean="0">
                <a:solidFill>
                  <a:srgbClr val="0000FF"/>
                </a:solidFill>
              </a:rPr>
              <a:t>Mesangial</a:t>
            </a:r>
            <a:r>
              <a:rPr lang="cs-CZ" altLang="cs-CZ" sz="2800" dirty="0" smtClean="0">
                <a:solidFill>
                  <a:srgbClr val="0000FF"/>
                </a:solidFill>
              </a:rPr>
              <a:t> </a:t>
            </a:r>
            <a:r>
              <a:rPr lang="cs-CZ" altLang="cs-CZ" sz="2800" dirty="0" err="1" smtClean="0">
                <a:solidFill>
                  <a:srgbClr val="0000FF"/>
                </a:solidFill>
              </a:rPr>
              <a:t>cells</a:t>
            </a:r>
            <a:r>
              <a:rPr lang="cs-CZ" altLang="cs-CZ" sz="2800" dirty="0" smtClean="0">
                <a:solidFill>
                  <a:srgbClr val="0000FF"/>
                </a:solidFill>
              </a:rPr>
              <a:t> </a:t>
            </a:r>
            <a:r>
              <a:rPr lang="cs-CZ" altLang="cs-CZ" sz="2800" dirty="0" smtClean="0"/>
              <a:t>- </a:t>
            </a:r>
            <a:r>
              <a:rPr lang="cs-CZ" altLang="cs-CZ" sz="2800" dirty="0" err="1" smtClean="0"/>
              <a:t>kidney</a:t>
            </a:r>
            <a:endParaRPr lang="cs-CZ" altLang="cs-CZ" sz="2800" dirty="0"/>
          </a:p>
          <a:p>
            <a:pPr eaLnBrk="1" hangingPunct="1"/>
            <a:endParaRPr lang="cs-CZ" altLang="cs-CZ" sz="2800" dirty="0"/>
          </a:p>
        </p:txBody>
      </p:sp>
    </p:spTree>
    <p:extLst>
      <p:ext uri="{BB962C8B-B14F-4D97-AF65-F5344CB8AC3E}">
        <p14:creationId xmlns:p14="http://schemas.microsoft.com/office/powerpoint/2010/main" val="146122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1992313" y="260351"/>
            <a:ext cx="8229600" cy="5851525"/>
          </a:xfrm>
          <a:noFill/>
        </p:spPr>
      </p:pic>
    </p:spTree>
    <p:extLst>
      <p:ext uri="{BB962C8B-B14F-4D97-AF65-F5344CB8AC3E}">
        <p14:creationId xmlns:p14="http://schemas.microsoft.com/office/powerpoint/2010/main" val="721546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1213</TotalTime>
  <Words>1878</Words>
  <Application>Microsoft Office PowerPoint</Application>
  <PresentationFormat>Širokoúhlá obrazovka</PresentationFormat>
  <Paragraphs>324</Paragraphs>
  <Slides>59</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59</vt:i4>
      </vt:variant>
    </vt:vector>
  </HeadingPairs>
  <TitlesOfParts>
    <vt:vector size="65" baseType="lpstr">
      <vt:lpstr>Arial</vt:lpstr>
      <vt:lpstr>Calibri</vt:lpstr>
      <vt:lpstr>Symbol</vt:lpstr>
      <vt:lpstr>Times New Roman</vt:lpstr>
      <vt:lpstr>Wingdings</vt:lpstr>
      <vt:lpstr>Výchozí návrh</vt:lpstr>
      <vt:lpstr>Antigen presenting cells,  T cells, B cells, primary and secondary immune organs, mucosal immune system</vt:lpstr>
      <vt:lpstr>Antigen presenting cells</vt:lpstr>
      <vt:lpstr>Antigen presenting cells</vt:lpstr>
      <vt:lpstr>Monocytes</vt:lpstr>
      <vt:lpstr>Monocytes</vt:lpstr>
      <vt:lpstr>Macrophages</vt:lpstr>
      <vt:lpstr>Prezentace aplikace PowerPoint</vt:lpstr>
      <vt:lpstr>Subtypes of macrophages</vt:lpstr>
      <vt:lpstr>Prezentace aplikace PowerPoint</vt:lpstr>
      <vt:lpstr>Cytokines influencing the development of macrophages</vt:lpstr>
      <vt:lpstr>Macrophage surface markers</vt:lpstr>
      <vt:lpstr> Macrophages - function</vt:lpstr>
      <vt:lpstr>Cytokines produced by macrophages</vt:lpstr>
      <vt:lpstr>Cytokines produced by macrophages</vt:lpstr>
      <vt:lpstr>Dendritic cells (DCs)</vt:lpstr>
      <vt:lpstr>Prezentace aplikace PowerPoint</vt:lpstr>
      <vt:lpstr>Dendritic cells (DCs)</vt:lpstr>
      <vt:lpstr>Types of DCs</vt:lpstr>
      <vt:lpstr>Surface markers of DCs </vt:lpstr>
      <vt:lpstr>Function of DCs</vt:lpstr>
      <vt:lpstr>B cells</vt:lpstr>
      <vt:lpstr>B cells</vt:lpstr>
      <vt:lpstr>Surface markers of B cells</vt:lpstr>
      <vt:lpstr>Differentiation of B cell</vt:lpstr>
      <vt:lpstr>BCR</vt:lpstr>
      <vt:lpstr>Elimination of autoreactive clones of B cells</vt:lpstr>
      <vt:lpstr>Meeting of B cell with an antigen in secondary immune organ</vt:lpstr>
      <vt:lpstr>Function of B cells</vt:lpstr>
      <vt:lpstr>Primary immune organs</vt:lpstr>
      <vt:lpstr> Primary immune organs</vt:lpstr>
      <vt:lpstr>Bone marrow</vt:lpstr>
      <vt:lpstr>Prezentace aplikace PowerPoint</vt:lpstr>
      <vt:lpstr>  Immune cells (immunocytes)   Haematopoiesis starts in yolk sac, then it moves to fetal liver and spleen (3th to 7th month of gestation)   The main site of postnatal haematopoiesis is bone marrow  All blood cells differentiate from hematopoietic stem cell (HSC)(CD34+).  HSC proliferates and maintains throughout whole life   Haematopoiesis is controlled by cytokines secreted by stromal cells, activovated TH cells and macrophages </vt:lpstr>
      <vt:lpstr>Haematopoiesis in bone marrow</vt:lpstr>
      <vt:lpstr>Prezentace aplikace PowerPoint</vt:lpstr>
      <vt:lpstr>Thymus</vt:lpstr>
      <vt:lpstr>Thymus</vt:lpstr>
      <vt:lpstr>Prezentace aplikace PowerPoint</vt:lpstr>
      <vt:lpstr>Secondary immune organs</vt:lpstr>
      <vt:lpstr>Secondary immune organs</vt:lpstr>
      <vt:lpstr>Secondary immune organs</vt:lpstr>
      <vt:lpstr>Spleen and lymph nodes</vt:lpstr>
      <vt:lpstr>Lymph nodes</vt:lpstr>
      <vt:lpstr>Lymph node - cortex</vt:lpstr>
      <vt:lpstr>Lymph nodes - medulla</vt:lpstr>
      <vt:lpstr>Prezentace aplikace PowerPoint</vt:lpstr>
      <vt:lpstr>Spleen</vt:lpstr>
      <vt:lpstr>Spleen - red pulp</vt:lpstr>
      <vt:lpstr>Spleen – white pulp</vt:lpstr>
      <vt:lpstr>Prezentace aplikace PowerPoint</vt:lpstr>
      <vt:lpstr>Spleen - function</vt:lpstr>
      <vt:lpstr>Mucosa Associated Lymphoid Tissue (MALT)</vt:lpstr>
      <vt:lpstr>Function and structure of mucosal and skin immune system</vt:lpstr>
      <vt:lpstr>Mucosal immune system</vt:lpstr>
      <vt:lpstr>Structure of mucosal immune system</vt:lpstr>
      <vt:lpstr>Intraepithelial T cells</vt:lpstr>
      <vt:lpstr>Humoral mechanisms of mucosal immune system</vt:lpstr>
      <vt:lpstr>Induction of mucosal immune reaction  Oral tolerance * the majority of orally administered antigens induces     suppression of specific immune response (a size of    antigen is crucial)  * Treg cells (regulatory) – production of IL-10  Induction of mucosal immune reaction M cells - specialized enterocytes ensuring transportation                 of Ag (endocytosis)              - in close contact with lymphocytes and APCs  Immunization in mucosa stimulates Th2 and Th3 cells and production of IgA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 systém, antigen-prezentující buňky, B-lymfocyty, primární a sekundární imunitní orgány, slizniční imunitní systém</dc:title>
  <dc:creator>Martin Liška</dc:creator>
  <cp:lastModifiedBy>Liska Martin (UIA)</cp:lastModifiedBy>
  <cp:revision>84</cp:revision>
  <dcterms:created xsi:type="dcterms:W3CDTF">2015-10-20T18:06:14Z</dcterms:created>
  <dcterms:modified xsi:type="dcterms:W3CDTF">2017-10-24T08:51:01Z</dcterms:modified>
</cp:coreProperties>
</file>