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3"/>
  </p:notesMasterIdLst>
  <p:handoutMasterIdLst>
    <p:handoutMasterId r:id="rId44"/>
  </p:handoutMasterIdLst>
  <p:sldIdLst>
    <p:sldId id="403" r:id="rId2"/>
    <p:sldId id="490" r:id="rId3"/>
    <p:sldId id="522" r:id="rId4"/>
    <p:sldId id="523" r:id="rId5"/>
    <p:sldId id="525" r:id="rId6"/>
    <p:sldId id="526" r:id="rId7"/>
    <p:sldId id="527" r:id="rId8"/>
    <p:sldId id="528" r:id="rId9"/>
    <p:sldId id="530" r:id="rId10"/>
    <p:sldId id="567" r:id="rId11"/>
    <p:sldId id="532" r:id="rId12"/>
    <p:sldId id="533" r:id="rId13"/>
    <p:sldId id="538" r:id="rId14"/>
    <p:sldId id="539" r:id="rId15"/>
    <p:sldId id="537" r:id="rId16"/>
    <p:sldId id="536" r:id="rId17"/>
    <p:sldId id="540" r:id="rId18"/>
    <p:sldId id="541" r:id="rId19"/>
    <p:sldId id="548" r:id="rId20"/>
    <p:sldId id="549" r:id="rId21"/>
    <p:sldId id="543" r:id="rId22"/>
    <p:sldId id="550" r:id="rId23"/>
    <p:sldId id="552" r:id="rId24"/>
    <p:sldId id="501" r:id="rId25"/>
    <p:sldId id="502" r:id="rId26"/>
    <p:sldId id="503" r:id="rId27"/>
    <p:sldId id="505" r:id="rId28"/>
    <p:sldId id="561" r:id="rId29"/>
    <p:sldId id="560" r:id="rId30"/>
    <p:sldId id="562" r:id="rId31"/>
    <p:sldId id="564" r:id="rId32"/>
    <p:sldId id="507" r:id="rId33"/>
    <p:sldId id="508" r:id="rId34"/>
    <p:sldId id="566" r:id="rId35"/>
    <p:sldId id="510" r:id="rId36"/>
    <p:sldId id="511" r:id="rId37"/>
    <p:sldId id="512" r:id="rId38"/>
    <p:sldId id="513" r:id="rId39"/>
    <p:sldId id="516" r:id="rId40"/>
    <p:sldId id="563" r:id="rId41"/>
    <p:sldId id="402" r:id="rId42"/>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43" autoAdjust="0"/>
    <p:restoredTop sz="94660"/>
  </p:normalViewPr>
  <p:slideViewPr>
    <p:cSldViewPr>
      <p:cViewPr varScale="1">
        <p:scale>
          <a:sx n="106" d="100"/>
          <a:sy n="106" d="100"/>
        </p:scale>
        <p:origin x="1296" y="-3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82"/>
    </p:cViewPr>
  </p:sorterViewPr>
  <p:notesViewPr>
    <p:cSldViewPr>
      <p:cViewPr varScale="1">
        <p:scale>
          <a:sx n="28" d="100"/>
          <a:sy n="28" d="100"/>
        </p:scale>
        <p:origin x="-12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6EE9F6-D3EC-4AA0-A9A4-9E6ACFD2F61F}" type="datetimeFigureOut">
              <a:rPr lang="cs-CZ" smtClean="0"/>
              <a:pPr/>
              <a:t>12.1.2018</a:t>
            </a:fld>
            <a:endParaRPr lang="cs-CZ"/>
          </a:p>
        </p:txBody>
      </p:sp>
      <p:sp>
        <p:nvSpPr>
          <p:cNvPr id="4" name="Zástupný symbol pro zápatí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EB8212D-6B8F-4190-9956-8D0003872A76}" type="slidenum">
              <a:rPr lang="cs-CZ" smtClean="0"/>
              <a:pPr/>
              <a:t>‹#›</a:t>
            </a:fld>
            <a:endParaRPr lang="cs-CZ"/>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cs-CZ"/>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cs-CZ"/>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cs-CZ"/>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1A3205E5-9468-4718-96D1-ECC5DA41B11A}" type="slidenum">
              <a:rPr lang="cs-CZ"/>
              <a:pPr>
                <a:defRPr/>
              </a:pPr>
              <a:t>‹#›</a:t>
            </a:fld>
            <a:endParaRPr lang="cs-CZ"/>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C7021D4-AC0A-46E2-83C5-21F24DD241D7}" type="slidenum">
              <a:rPr lang="cs-CZ"/>
              <a:pPr/>
              <a:t>2</a:t>
            </a:fld>
            <a:endParaRPr lang="cs-CZ"/>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1A3205E5-9468-4718-96D1-ECC5DA41B11A}" type="slidenum">
              <a:rPr lang="cs-CZ" smtClean="0"/>
              <a:pPr>
                <a:defRPr/>
              </a:pPr>
              <a:t>10</a:t>
            </a:fld>
            <a:endParaRPr lang="cs-CZ"/>
          </a:p>
        </p:txBody>
      </p:sp>
    </p:spTree>
    <p:extLst>
      <p:ext uri="{BB962C8B-B14F-4D97-AF65-F5344CB8AC3E}">
        <p14:creationId xmlns:p14="http://schemas.microsoft.com/office/powerpoint/2010/main" val="2417107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Klepnutím lze upravit styl předlohy nadpisů.</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E2504A3D-6448-42A1-9327-D7203033F4F9}"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06F391D-5BDE-48DD-993D-A7A8D8044C83}"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15100" y="609600"/>
            <a:ext cx="1943100" cy="54864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685800" y="609600"/>
            <a:ext cx="5676900" cy="54864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D791F179-355C-4043-B9A6-AF209BBFC446}"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2176162F-8C7B-4028-98EE-254FBAB3E2BA}"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en-CA"/>
          </a:p>
        </p:txBody>
      </p:sp>
      <p:sp>
        <p:nvSpPr>
          <p:cNvPr id="5" name="Rectangle 5"/>
          <p:cNvSpPr>
            <a:spLocks noGrp="1" noChangeArrowheads="1"/>
          </p:cNvSpPr>
          <p:nvPr>
            <p:ph type="ftr" sz="quarter" idx="11"/>
          </p:nvPr>
        </p:nvSpPr>
        <p:spPr>
          <a:ln/>
        </p:spPr>
        <p:txBody>
          <a:bodyPr/>
          <a:lstStyle>
            <a:lvl1pPr>
              <a:defRPr/>
            </a:lvl1pPr>
          </a:lstStyle>
          <a:p>
            <a:pPr>
              <a:defRPr/>
            </a:pPr>
            <a:endParaRPr lang="en-CA"/>
          </a:p>
        </p:txBody>
      </p:sp>
      <p:sp>
        <p:nvSpPr>
          <p:cNvPr id="6" name="Rectangle 6"/>
          <p:cNvSpPr>
            <a:spLocks noGrp="1" noChangeArrowheads="1"/>
          </p:cNvSpPr>
          <p:nvPr>
            <p:ph type="sldNum" sz="quarter" idx="12"/>
          </p:nvPr>
        </p:nvSpPr>
        <p:spPr>
          <a:ln/>
        </p:spPr>
        <p:txBody>
          <a:bodyPr/>
          <a:lstStyle>
            <a:lvl1pPr>
              <a:defRPr/>
            </a:lvl1pPr>
          </a:lstStyle>
          <a:p>
            <a:pPr>
              <a:defRPr/>
            </a:pPr>
            <a:fld id="{B9497694-D7A2-4637-B365-BE67B878DECE}"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378DDDD5-B275-4880-8D4D-C5ADE033302D}"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en-CA"/>
          </a:p>
        </p:txBody>
      </p:sp>
      <p:sp>
        <p:nvSpPr>
          <p:cNvPr id="8" name="Rectangle 5"/>
          <p:cNvSpPr>
            <a:spLocks noGrp="1" noChangeArrowheads="1"/>
          </p:cNvSpPr>
          <p:nvPr>
            <p:ph type="ftr" sz="quarter" idx="11"/>
          </p:nvPr>
        </p:nvSpPr>
        <p:spPr>
          <a:ln/>
        </p:spPr>
        <p:txBody>
          <a:bodyPr/>
          <a:lstStyle>
            <a:lvl1pPr>
              <a:defRPr/>
            </a:lvl1pPr>
          </a:lstStyle>
          <a:p>
            <a:pPr>
              <a:defRPr/>
            </a:pPr>
            <a:endParaRPr lang="en-CA"/>
          </a:p>
        </p:txBody>
      </p:sp>
      <p:sp>
        <p:nvSpPr>
          <p:cNvPr id="9" name="Rectangle 6"/>
          <p:cNvSpPr>
            <a:spLocks noGrp="1" noChangeArrowheads="1"/>
          </p:cNvSpPr>
          <p:nvPr>
            <p:ph type="sldNum" sz="quarter" idx="12"/>
          </p:nvPr>
        </p:nvSpPr>
        <p:spPr>
          <a:ln/>
        </p:spPr>
        <p:txBody>
          <a:bodyPr/>
          <a:lstStyle>
            <a:lvl1pPr>
              <a:defRPr/>
            </a:lvl1pPr>
          </a:lstStyle>
          <a:p>
            <a:pPr>
              <a:defRPr/>
            </a:pPr>
            <a:fld id="{A81F1D0B-5366-4E65-990D-8AE2510F9A95}"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en-CA"/>
          </a:p>
        </p:txBody>
      </p:sp>
      <p:sp>
        <p:nvSpPr>
          <p:cNvPr id="4" name="Rectangle 5"/>
          <p:cNvSpPr>
            <a:spLocks noGrp="1" noChangeArrowheads="1"/>
          </p:cNvSpPr>
          <p:nvPr>
            <p:ph type="ftr" sz="quarter" idx="11"/>
          </p:nvPr>
        </p:nvSpPr>
        <p:spPr>
          <a:ln/>
        </p:spPr>
        <p:txBody>
          <a:bodyPr/>
          <a:lstStyle>
            <a:lvl1pPr>
              <a:defRPr/>
            </a:lvl1pPr>
          </a:lstStyle>
          <a:p>
            <a:pPr>
              <a:defRPr/>
            </a:pPr>
            <a:endParaRPr lang="en-CA"/>
          </a:p>
        </p:txBody>
      </p:sp>
      <p:sp>
        <p:nvSpPr>
          <p:cNvPr id="5" name="Rectangle 6"/>
          <p:cNvSpPr>
            <a:spLocks noGrp="1" noChangeArrowheads="1"/>
          </p:cNvSpPr>
          <p:nvPr>
            <p:ph type="sldNum" sz="quarter" idx="12"/>
          </p:nvPr>
        </p:nvSpPr>
        <p:spPr>
          <a:ln/>
        </p:spPr>
        <p:txBody>
          <a:bodyPr/>
          <a:lstStyle>
            <a:lvl1pPr>
              <a:defRPr/>
            </a:lvl1pPr>
          </a:lstStyle>
          <a:p>
            <a:pPr>
              <a:defRPr/>
            </a:pPr>
            <a:fld id="{4CEFF522-3A7D-447D-92F2-53524D10981A}"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CA"/>
          </a:p>
        </p:txBody>
      </p:sp>
      <p:sp>
        <p:nvSpPr>
          <p:cNvPr id="3" name="Rectangle 5"/>
          <p:cNvSpPr>
            <a:spLocks noGrp="1" noChangeArrowheads="1"/>
          </p:cNvSpPr>
          <p:nvPr>
            <p:ph type="ftr" sz="quarter" idx="11"/>
          </p:nvPr>
        </p:nvSpPr>
        <p:spPr>
          <a:ln/>
        </p:spPr>
        <p:txBody>
          <a:bodyPr/>
          <a:lstStyle>
            <a:lvl1pPr>
              <a:defRPr/>
            </a:lvl1pPr>
          </a:lstStyle>
          <a:p>
            <a:pPr>
              <a:defRPr/>
            </a:pPr>
            <a:endParaRPr lang="en-CA"/>
          </a:p>
        </p:txBody>
      </p:sp>
      <p:sp>
        <p:nvSpPr>
          <p:cNvPr id="4" name="Rectangle 6"/>
          <p:cNvSpPr>
            <a:spLocks noGrp="1" noChangeArrowheads="1"/>
          </p:cNvSpPr>
          <p:nvPr>
            <p:ph type="sldNum" sz="quarter" idx="12"/>
          </p:nvPr>
        </p:nvSpPr>
        <p:spPr>
          <a:ln/>
        </p:spPr>
        <p:txBody>
          <a:bodyPr/>
          <a:lstStyle>
            <a:lvl1pPr>
              <a:defRPr/>
            </a:lvl1pPr>
          </a:lstStyle>
          <a:p>
            <a:pPr>
              <a:defRPr/>
            </a:pPr>
            <a:fld id="{35FB2850-43C4-401B-88EC-E1EC1D2C637F}"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FBDE60F6-DDC8-4717-8C02-35623E142683}"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en-CA"/>
          </a:p>
        </p:txBody>
      </p:sp>
      <p:sp>
        <p:nvSpPr>
          <p:cNvPr id="6" name="Rectangle 5"/>
          <p:cNvSpPr>
            <a:spLocks noGrp="1" noChangeArrowheads="1"/>
          </p:cNvSpPr>
          <p:nvPr>
            <p:ph type="ftr" sz="quarter" idx="11"/>
          </p:nvPr>
        </p:nvSpPr>
        <p:spPr>
          <a:ln/>
        </p:spPr>
        <p:txBody>
          <a:bodyPr/>
          <a:lstStyle>
            <a:lvl1pPr>
              <a:defRPr/>
            </a:lvl1pPr>
          </a:lstStyle>
          <a:p>
            <a:pPr>
              <a:defRPr/>
            </a:pPr>
            <a:endParaRPr lang="en-CA"/>
          </a:p>
        </p:txBody>
      </p:sp>
      <p:sp>
        <p:nvSpPr>
          <p:cNvPr id="7" name="Rectangle 6"/>
          <p:cNvSpPr>
            <a:spLocks noGrp="1" noChangeArrowheads="1"/>
          </p:cNvSpPr>
          <p:nvPr>
            <p:ph type="sldNum" sz="quarter" idx="12"/>
          </p:nvPr>
        </p:nvSpPr>
        <p:spPr>
          <a:ln/>
        </p:spPr>
        <p:txBody>
          <a:bodyPr/>
          <a:lstStyle>
            <a:lvl1pPr>
              <a:defRPr/>
            </a:lvl1pPr>
          </a:lstStyle>
          <a:p>
            <a:pPr>
              <a:defRPr/>
            </a:pPr>
            <a:fld id="{EC4C9A19-F33D-4B71-A8FA-8B24E9F31279}"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hlink"/>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CA"/>
              <a:t>Klepnutím upravíte styl předlohy nadpisu.</a:t>
            </a:r>
          </a:p>
        </p:txBody>
      </p:sp>
      <p:sp>
        <p:nvSpPr>
          <p:cNvPr id="40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CA"/>
              <a:t>Klepnutím upravíte styly předlohy textu.</a:t>
            </a:r>
          </a:p>
          <a:p>
            <a:pPr lvl="1"/>
            <a:r>
              <a:rPr lang="en-CA"/>
              <a:t>Druhá úroveň</a:t>
            </a:r>
          </a:p>
          <a:p>
            <a:pPr lvl="2"/>
            <a:r>
              <a:rPr lang="en-CA"/>
              <a:t>Třetí úroveň</a:t>
            </a:r>
          </a:p>
          <a:p>
            <a:pPr lvl="3"/>
            <a:r>
              <a:rPr lang="en-CA"/>
              <a:t>Čtvrtá úroveň</a:t>
            </a:r>
          </a:p>
          <a:p>
            <a:pPr lvl="4"/>
            <a:r>
              <a:rPr lang="en-CA"/>
              <a:t>Pátá úroveň</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CA"/>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CA"/>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3CADFD76-9EC6-4142-BE66-392BA96D5EDA}"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3.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4.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pn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www.lifetechnologies.com/cz/en/home/support/tutorials.html"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b="1" dirty="0" err="1"/>
              <a:t>Laboratory</a:t>
            </a:r>
            <a:r>
              <a:rPr lang="cs-CZ" b="1" dirty="0"/>
              <a:t> </a:t>
            </a:r>
            <a:r>
              <a:rPr lang="cs-CZ" b="1" dirty="0" err="1"/>
              <a:t>diagnostics</a:t>
            </a:r>
            <a:r>
              <a:rPr lang="cs-CZ" dirty="0"/>
              <a:t/>
            </a:r>
            <a:br>
              <a:rPr lang="cs-CZ" dirty="0"/>
            </a:br>
            <a:endParaRPr lang="cs-CZ" dirty="0"/>
          </a:p>
        </p:txBody>
      </p:sp>
      <p:sp>
        <p:nvSpPr>
          <p:cNvPr id="3" name="Podnadpis 2"/>
          <p:cNvSpPr>
            <a:spLocks noGrp="1"/>
          </p:cNvSpPr>
          <p:nvPr>
            <p:ph type="subTitle" idx="1"/>
          </p:nvPr>
        </p:nvSpPr>
        <p:spPr>
          <a:xfrm>
            <a:off x="323528" y="3886200"/>
            <a:ext cx="8568952" cy="1752600"/>
          </a:xfrm>
        </p:spPr>
        <p:txBody>
          <a:bodyPr/>
          <a:lstStyle/>
          <a:p>
            <a:pPr eaLnBrk="1" hangingPunct="1"/>
            <a:r>
              <a:rPr lang="cs-CZ" dirty="0" smtClean="0"/>
              <a:t>Martin Liška</a:t>
            </a:r>
            <a:endParaRPr lang="cs-CZ" dirty="0"/>
          </a:p>
          <a:p>
            <a:pPr>
              <a:defRPr/>
            </a:pPr>
            <a:r>
              <a:rPr lang="cs-CZ" dirty="0">
                <a:latin typeface="Arial" pitchFamily="34" charset="0"/>
              </a:rPr>
              <a:t> </a:t>
            </a:r>
            <a:r>
              <a:rPr lang="cs-CZ" sz="2400" dirty="0">
                <a:solidFill>
                  <a:schemeClr val="tx2">
                    <a:lumMod val="90000"/>
                  </a:schemeClr>
                </a:solidFill>
                <a:latin typeface="Arial" pitchFamily="34" charset="0"/>
              </a:rPr>
              <a:t>Department </a:t>
            </a:r>
            <a:r>
              <a:rPr lang="cs-CZ" sz="2400" dirty="0" err="1">
                <a:solidFill>
                  <a:schemeClr val="tx2">
                    <a:lumMod val="90000"/>
                  </a:schemeClr>
                </a:solidFill>
                <a:latin typeface="Arial" pitchFamily="34" charset="0"/>
              </a:rPr>
              <a:t>of</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Immunology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and</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Allergology</a:t>
            </a:r>
            <a:endParaRPr lang="cs-CZ" sz="2400" dirty="0">
              <a:solidFill>
                <a:schemeClr val="tx2">
                  <a:lumMod val="90000"/>
                </a:schemeClr>
              </a:solidFill>
              <a:latin typeface="Arial" pitchFamily="34" charset="0"/>
            </a:endParaRPr>
          </a:p>
          <a:p>
            <a:pPr>
              <a:defRPr/>
            </a:pP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Faculty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of</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Medicine</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and</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Faculty</a:t>
            </a:r>
            <a:r>
              <a:rPr lang="cs-CZ" sz="2400" dirty="0">
                <a:solidFill>
                  <a:schemeClr val="tx2">
                    <a:lumMod val="90000"/>
                  </a:schemeClr>
                </a:solidFill>
                <a:latin typeface="Arial" pitchFamily="34" charset="0"/>
              </a:rPr>
              <a:t> </a:t>
            </a:r>
            <a:r>
              <a:rPr lang="cs-CZ" sz="2400" dirty="0" err="1">
                <a:solidFill>
                  <a:schemeClr val="tx2">
                    <a:lumMod val="90000"/>
                  </a:schemeClr>
                </a:solidFill>
                <a:latin typeface="Arial" pitchFamily="34" charset="0"/>
              </a:rPr>
              <a:t>Hospital</a:t>
            </a:r>
            <a:r>
              <a:rPr lang="cs-CZ" sz="2400" dirty="0">
                <a:solidFill>
                  <a:schemeClr val="tx2">
                    <a:lumMod val="90000"/>
                  </a:schemeClr>
                </a:solidFill>
                <a:latin typeface="Arial" pitchFamily="34" charset="0"/>
              </a:rPr>
              <a:t> in </a:t>
            </a:r>
            <a:r>
              <a:rPr lang="cs-CZ" sz="2400" dirty="0" err="1">
                <a:solidFill>
                  <a:schemeClr val="tx2">
                    <a:lumMod val="90000"/>
                  </a:schemeClr>
                </a:solidFill>
                <a:latin typeface="Arial" pitchFamily="34" charset="0"/>
              </a:rPr>
              <a:t>Pilsen</a:t>
            </a:r>
            <a:endParaRPr lang="cs-CZ" sz="2400" dirty="0"/>
          </a:p>
          <a:p>
            <a:pPr eaLnBrk="1" hangingPunct="1"/>
            <a:endParaRPr lang="cs-CZ" dirty="0"/>
          </a:p>
          <a:p>
            <a:endParaRPr lang="cs-C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title"/>
          </p:nvPr>
        </p:nvSpPr>
        <p:spPr>
          <a:xfrm>
            <a:off x="685800" y="260350"/>
            <a:ext cx="7772400" cy="1143000"/>
          </a:xfrm>
        </p:spPr>
        <p:txBody>
          <a:bodyPr/>
          <a:lstStyle/>
          <a:p>
            <a:r>
              <a:rPr lang="cs-CZ" sz="3600" b="1" i="1" dirty="0" err="1" smtClean="0"/>
              <a:t>Immunofixation</a:t>
            </a:r>
            <a:r>
              <a:rPr lang="cs-CZ" sz="3600" b="1" i="1" dirty="0" smtClean="0"/>
              <a:t> </a:t>
            </a:r>
            <a:r>
              <a:rPr lang="cs-CZ" sz="3600" b="1" i="1" dirty="0" err="1" smtClean="0"/>
              <a:t>of</a:t>
            </a:r>
            <a:r>
              <a:rPr lang="cs-CZ" sz="3600" b="1" i="1" dirty="0" smtClean="0"/>
              <a:t> </a:t>
            </a:r>
            <a:r>
              <a:rPr lang="cs-CZ" sz="3600" b="1" i="1" dirty="0" err="1" smtClean="0"/>
              <a:t>healthy</a:t>
            </a:r>
            <a:r>
              <a:rPr lang="cs-CZ" sz="3600" b="1" i="1" dirty="0" smtClean="0"/>
              <a:t> sample</a:t>
            </a:r>
            <a:endParaRPr lang="cs-CZ" sz="3600" b="1" i="1" dirty="0"/>
          </a:p>
        </p:txBody>
      </p:sp>
      <p:pic>
        <p:nvPicPr>
          <p:cNvPr id="12291" name="Picture 8"/>
          <p:cNvPicPr>
            <a:picLocks noChangeAspect="1" noChangeArrowheads="1"/>
          </p:cNvPicPr>
          <p:nvPr/>
        </p:nvPicPr>
        <p:blipFill>
          <a:blip r:embed="rId3" cstate="print"/>
          <a:srcRect/>
          <a:stretch>
            <a:fillRect/>
          </a:stretch>
        </p:blipFill>
        <p:spPr bwMode="auto">
          <a:xfrm>
            <a:off x="1392238" y="1647825"/>
            <a:ext cx="6361112" cy="3562350"/>
          </a:xfrm>
          <a:prstGeom prst="rect">
            <a:avLst/>
          </a:prstGeom>
          <a:noFill/>
          <a:ln w="9525">
            <a:noFill/>
            <a:miter lim="800000"/>
            <a:headEnd/>
            <a:tailEnd/>
          </a:ln>
        </p:spPr>
      </p:pic>
      <p:sp>
        <p:nvSpPr>
          <p:cNvPr id="12292" name="Text Box 9"/>
          <p:cNvSpPr txBox="1">
            <a:spLocks noChangeArrowheads="1"/>
          </p:cNvSpPr>
          <p:nvPr/>
        </p:nvSpPr>
        <p:spPr bwMode="auto">
          <a:xfrm>
            <a:off x="0" y="5305425"/>
            <a:ext cx="9640781" cy="1569660"/>
          </a:xfrm>
          <a:prstGeom prst="rect">
            <a:avLst/>
          </a:prstGeom>
          <a:noFill/>
          <a:ln w="9525">
            <a:noFill/>
            <a:miter lim="800000"/>
            <a:headEnd/>
            <a:tailEnd/>
          </a:ln>
        </p:spPr>
        <p:txBody>
          <a:bodyPr wrap="none">
            <a:spAutoFit/>
          </a:bodyPr>
          <a:lstStyle/>
          <a:p>
            <a:r>
              <a:rPr lang="cs-CZ" dirty="0" smtClean="0"/>
              <a:t>Legend:</a:t>
            </a:r>
            <a:r>
              <a:rPr lang="cs-CZ" dirty="0"/>
              <a:t>	</a:t>
            </a:r>
            <a:r>
              <a:rPr lang="cs-CZ" dirty="0" smtClean="0"/>
              <a:t>bar </a:t>
            </a:r>
            <a:r>
              <a:rPr lang="cs-CZ" dirty="0"/>
              <a:t>1:	</a:t>
            </a:r>
            <a:r>
              <a:rPr lang="cs-CZ" dirty="0" err="1" smtClean="0"/>
              <a:t>electrophoresis</a:t>
            </a:r>
            <a:r>
              <a:rPr lang="cs-CZ" dirty="0" smtClean="0"/>
              <a:t> </a:t>
            </a:r>
            <a:r>
              <a:rPr lang="cs-CZ" dirty="0" err="1" smtClean="0"/>
              <a:t>of</a:t>
            </a:r>
            <a:r>
              <a:rPr lang="cs-CZ" dirty="0" smtClean="0"/>
              <a:t> </a:t>
            </a:r>
            <a:r>
              <a:rPr lang="cs-CZ" dirty="0" err="1" smtClean="0"/>
              <a:t>serum</a:t>
            </a:r>
            <a:endParaRPr lang="cs-CZ" dirty="0"/>
          </a:p>
          <a:p>
            <a:r>
              <a:rPr lang="cs-CZ" dirty="0"/>
              <a:t>		</a:t>
            </a:r>
            <a:r>
              <a:rPr lang="cs-CZ" dirty="0" err="1" smtClean="0"/>
              <a:t>other</a:t>
            </a:r>
            <a:r>
              <a:rPr lang="cs-CZ" dirty="0" smtClean="0"/>
              <a:t> </a:t>
            </a:r>
            <a:r>
              <a:rPr lang="cs-CZ" dirty="0" err="1" smtClean="0"/>
              <a:t>bars</a:t>
            </a:r>
            <a:r>
              <a:rPr lang="cs-CZ" dirty="0" smtClean="0"/>
              <a:t>: </a:t>
            </a:r>
            <a:r>
              <a:rPr lang="cs-CZ" dirty="0" err="1" smtClean="0"/>
              <a:t>imnunochemic</a:t>
            </a:r>
            <a:r>
              <a:rPr lang="cs-CZ" dirty="0" smtClean="0"/>
              <a:t> </a:t>
            </a:r>
            <a:r>
              <a:rPr lang="cs-CZ" dirty="0" err="1" smtClean="0"/>
              <a:t>typing</a:t>
            </a:r>
            <a:r>
              <a:rPr lang="cs-CZ" dirty="0" smtClean="0"/>
              <a:t> </a:t>
            </a:r>
            <a:r>
              <a:rPr lang="cs-CZ" dirty="0" err="1" smtClean="0"/>
              <a:t>of</a:t>
            </a:r>
            <a:r>
              <a:rPr lang="cs-CZ" dirty="0" smtClean="0"/>
              <a:t> </a:t>
            </a:r>
            <a:r>
              <a:rPr lang="cs-CZ" dirty="0" err="1" smtClean="0"/>
              <a:t>distinct</a:t>
            </a:r>
            <a:r>
              <a:rPr lang="cs-CZ" dirty="0" smtClean="0"/>
              <a:t> </a:t>
            </a:r>
            <a:r>
              <a:rPr lang="cs-CZ" dirty="0" err="1" smtClean="0"/>
              <a:t>heavy</a:t>
            </a:r>
            <a:r>
              <a:rPr lang="cs-CZ" dirty="0" smtClean="0"/>
              <a:t> and </a:t>
            </a:r>
            <a:r>
              <a:rPr lang="cs-CZ" dirty="0" err="1" smtClean="0"/>
              <a:t>light</a:t>
            </a:r>
            <a:endParaRPr lang="cs-CZ" dirty="0"/>
          </a:p>
          <a:p>
            <a:r>
              <a:rPr lang="cs-CZ" dirty="0"/>
              <a:t>			</a:t>
            </a:r>
            <a:r>
              <a:rPr lang="cs-CZ" dirty="0" smtClean="0"/>
              <a:t>      </a:t>
            </a:r>
            <a:r>
              <a:rPr lang="cs-CZ" dirty="0" err="1" smtClean="0"/>
              <a:t>chains</a:t>
            </a:r>
            <a:r>
              <a:rPr lang="cs-CZ" dirty="0" smtClean="0"/>
              <a:t> </a:t>
            </a:r>
            <a:r>
              <a:rPr lang="cs-CZ" dirty="0" err="1" smtClean="0"/>
              <a:t>of</a:t>
            </a:r>
            <a:r>
              <a:rPr lang="cs-CZ" dirty="0" smtClean="0"/>
              <a:t> </a:t>
            </a:r>
            <a:r>
              <a:rPr lang="cs-CZ" dirty="0" err="1" smtClean="0"/>
              <a:t>immunoglobulins</a:t>
            </a:r>
            <a:r>
              <a:rPr lang="cs-CZ" dirty="0" smtClean="0"/>
              <a:t>, </a:t>
            </a:r>
            <a:r>
              <a:rPr lang="cs-CZ" dirty="0" err="1" smtClean="0"/>
              <a:t>polyclonal</a:t>
            </a:r>
            <a:r>
              <a:rPr lang="cs-CZ" dirty="0" smtClean="0"/>
              <a:t> </a:t>
            </a:r>
            <a:r>
              <a:rPr lang="cs-CZ" dirty="0" err="1" smtClean="0"/>
              <a:t>production</a:t>
            </a:r>
            <a:r>
              <a:rPr lang="cs-CZ" dirty="0" smtClean="0"/>
              <a:t> </a:t>
            </a:r>
          </a:p>
          <a:p>
            <a:r>
              <a:rPr lang="cs-CZ" dirty="0"/>
              <a:t> </a:t>
            </a:r>
            <a:r>
              <a:rPr lang="cs-CZ" dirty="0" smtClean="0"/>
              <a:t>                                         </a:t>
            </a:r>
            <a:r>
              <a:rPr lang="cs-CZ" dirty="0" err="1" smtClean="0"/>
              <a:t>is</a:t>
            </a:r>
            <a:r>
              <a:rPr lang="cs-CZ" dirty="0" smtClean="0"/>
              <a:t> </a:t>
            </a:r>
            <a:r>
              <a:rPr lang="cs-CZ" dirty="0" err="1" smtClean="0"/>
              <a:t>apparent</a:t>
            </a:r>
            <a:endParaRPr lang="cs-CZ" dirty="0"/>
          </a:p>
        </p:txBody>
      </p:sp>
    </p:spTree>
    <p:extLst>
      <p:ext uri="{BB962C8B-B14F-4D97-AF65-F5344CB8AC3E}">
        <p14:creationId xmlns:p14="http://schemas.microsoft.com/office/powerpoint/2010/main" val="2905195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116632"/>
            <a:ext cx="8712968" cy="1143000"/>
          </a:xfrm>
        </p:spPr>
        <p:txBody>
          <a:bodyPr>
            <a:normAutofit/>
          </a:bodyPr>
          <a:lstStyle/>
          <a:p>
            <a:r>
              <a:rPr lang="cs-CZ" sz="3600" b="1" dirty="0" err="1" smtClean="0">
                <a:solidFill>
                  <a:schemeClr val="tx1"/>
                </a:solidFill>
                <a:latin typeface="+mn-lt"/>
              </a:rPr>
              <a:t>Immunofixation</a:t>
            </a:r>
            <a:r>
              <a:rPr lang="cs-CZ" sz="3600" b="1" dirty="0" smtClean="0">
                <a:solidFill>
                  <a:schemeClr val="tx1"/>
                </a:solidFill>
                <a:latin typeface="+mn-lt"/>
              </a:rPr>
              <a:t> </a:t>
            </a:r>
            <a:r>
              <a:rPr lang="cs-CZ" sz="3600" b="1" dirty="0" err="1">
                <a:solidFill>
                  <a:schemeClr val="tx1"/>
                </a:solidFill>
                <a:latin typeface="+mn-lt"/>
              </a:rPr>
              <a:t>of</a:t>
            </a:r>
            <a:r>
              <a:rPr lang="cs-CZ" sz="3600" b="1" dirty="0">
                <a:solidFill>
                  <a:schemeClr val="tx1"/>
                </a:solidFill>
                <a:latin typeface="+mn-lt"/>
              </a:rPr>
              <a:t> </a:t>
            </a:r>
            <a:r>
              <a:rPr lang="cs-CZ" sz="3600" b="1" dirty="0" err="1" smtClean="0">
                <a:solidFill>
                  <a:schemeClr val="tx1"/>
                </a:solidFill>
                <a:latin typeface="+mn-lt"/>
              </a:rPr>
              <a:t>pathological</a:t>
            </a:r>
            <a:r>
              <a:rPr lang="cs-CZ" sz="3600" b="1" dirty="0" smtClean="0">
                <a:solidFill>
                  <a:schemeClr val="tx1"/>
                </a:solidFill>
                <a:latin typeface="+mn-lt"/>
              </a:rPr>
              <a:t> sample</a:t>
            </a:r>
            <a:endParaRPr lang="cs-CZ" sz="3600" dirty="0">
              <a:solidFill>
                <a:schemeClr val="tx1"/>
              </a:solidFill>
              <a:latin typeface="+mn-lt"/>
            </a:endParaRPr>
          </a:p>
        </p:txBody>
      </p:sp>
      <p:pic>
        <p:nvPicPr>
          <p:cNvPr id="5122" name="Picture 2"/>
          <p:cNvPicPr>
            <a:picLocks noChangeAspect="1" noChangeArrowheads="1"/>
          </p:cNvPicPr>
          <p:nvPr/>
        </p:nvPicPr>
        <p:blipFill>
          <a:blip r:embed="rId2" cstate="print"/>
          <a:srcRect/>
          <a:stretch>
            <a:fillRect/>
          </a:stretch>
        </p:blipFill>
        <p:spPr bwMode="auto">
          <a:xfrm>
            <a:off x="1115616" y="1052736"/>
            <a:ext cx="6641737" cy="4752993"/>
          </a:xfrm>
          <a:prstGeom prst="rect">
            <a:avLst/>
          </a:prstGeom>
          <a:noFill/>
          <a:ln w="9525">
            <a:noFill/>
            <a:miter lim="800000"/>
            <a:headEnd/>
            <a:tailEnd/>
          </a:ln>
          <a:effectLst/>
        </p:spPr>
      </p:pic>
      <p:sp>
        <p:nvSpPr>
          <p:cNvPr id="4" name="TextovéPole 3"/>
          <p:cNvSpPr txBox="1"/>
          <p:nvPr/>
        </p:nvSpPr>
        <p:spPr>
          <a:xfrm>
            <a:off x="755576" y="5877272"/>
            <a:ext cx="8640960" cy="830997"/>
          </a:xfrm>
          <a:prstGeom prst="rect">
            <a:avLst/>
          </a:prstGeom>
          <a:noFill/>
        </p:spPr>
        <p:txBody>
          <a:bodyPr wrap="square" rtlCol="0">
            <a:spAutoFit/>
          </a:bodyPr>
          <a:lstStyle/>
          <a:p>
            <a:r>
              <a:rPr lang="cs-CZ" dirty="0" err="1"/>
              <a:t>Typing</a:t>
            </a:r>
            <a:r>
              <a:rPr lang="cs-CZ" dirty="0"/>
              <a:t> </a:t>
            </a:r>
            <a:r>
              <a:rPr lang="cs-CZ" dirty="0" err="1"/>
              <a:t>of</a:t>
            </a:r>
            <a:r>
              <a:rPr lang="cs-CZ" dirty="0"/>
              <a:t> M band by </a:t>
            </a:r>
            <a:r>
              <a:rPr lang="cs-CZ" dirty="0" err="1"/>
              <a:t>immunofixation</a:t>
            </a:r>
            <a:r>
              <a:rPr lang="cs-CZ" dirty="0"/>
              <a:t>. In </a:t>
            </a:r>
            <a:r>
              <a:rPr lang="cs-CZ" dirty="0" err="1"/>
              <a:t>this</a:t>
            </a:r>
            <a:r>
              <a:rPr lang="cs-CZ" dirty="0"/>
              <a:t> </a:t>
            </a:r>
            <a:r>
              <a:rPr lang="cs-CZ" dirty="0" err="1"/>
              <a:t>example</a:t>
            </a:r>
            <a:r>
              <a:rPr lang="cs-CZ" dirty="0"/>
              <a:t>, </a:t>
            </a:r>
            <a:r>
              <a:rPr lang="cs-CZ" dirty="0" err="1"/>
              <a:t>the</a:t>
            </a:r>
            <a:r>
              <a:rPr lang="cs-CZ" dirty="0"/>
              <a:t> M band </a:t>
            </a:r>
            <a:r>
              <a:rPr lang="cs-CZ" dirty="0" err="1"/>
              <a:t>found</a:t>
            </a:r>
            <a:r>
              <a:rPr lang="cs-CZ" dirty="0"/>
              <a:t> on </a:t>
            </a:r>
            <a:r>
              <a:rPr lang="cs-CZ" dirty="0" err="1"/>
              <a:t>electrophoresis</a:t>
            </a:r>
            <a:r>
              <a:rPr lang="cs-CZ" dirty="0"/>
              <a:t> (1) </a:t>
            </a:r>
            <a:r>
              <a:rPr lang="cs-CZ" dirty="0" err="1"/>
              <a:t>is</a:t>
            </a:r>
            <a:r>
              <a:rPr lang="cs-CZ" dirty="0"/>
              <a:t> </a:t>
            </a:r>
            <a:r>
              <a:rPr lang="cs-CZ" dirty="0" err="1"/>
              <a:t>identified</a:t>
            </a:r>
            <a:r>
              <a:rPr lang="cs-CZ" dirty="0"/>
              <a:t> as </a:t>
            </a:r>
            <a:r>
              <a:rPr lang="cs-CZ" dirty="0" err="1"/>
              <a:t>an</a:t>
            </a:r>
            <a:r>
              <a:rPr lang="cs-CZ" dirty="0"/>
              <a:t> </a:t>
            </a:r>
            <a:r>
              <a:rPr lang="cs-CZ" dirty="0" err="1"/>
              <a:t>IgM</a:t>
            </a:r>
            <a:r>
              <a:rPr lang="cs-CZ" dirty="0"/>
              <a:t> (type 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548680"/>
            <a:ext cx="8496944" cy="5111750"/>
          </a:xfrm>
        </p:spPr>
        <p:txBody>
          <a:bodyPr/>
          <a:lstStyle/>
          <a:p>
            <a:pPr>
              <a:buFontTx/>
              <a:buNone/>
            </a:pPr>
            <a:r>
              <a:rPr lang="cs-CZ" sz="3600" b="1" dirty="0"/>
              <a:t>    </a:t>
            </a:r>
            <a:r>
              <a:rPr lang="cs-CZ" sz="3600" b="1" dirty="0" err="1"/>
              <a:t>Nephelometry</a:t>
            </a:r>
            <a:r>
              <a:rPr lang="cs-CZ" sz="3600" b="1" dirty="0"/>
              <a:t> </a:t>
            </a:r>
            <a:r>
              <a:rPr lang="cs-CZ" sz="3600" b="1" dirty="0" err="1"/>
              <a:t>and</a:t>
            </a:r>
            <a:r>
              <a:rPr lang="cs-CZ" sz="3600" b="1" dirty="0"/>
              <a:t> turbidimetry</a:t>
            </a:r>
          </a:p>
          <a:p>
            <a:pPr>
              <a:buFontTx/>
              <a:buNone/>
            </a:pPr>
            <a:endParaRPr lang="cs-CZ" sz="3600" b="1" dirty="0"/>
          </a:p>
          <a:p>
            <a:pPr>
              <a:buFontTx/>
              <a:buChar char="-"/>
            </a:pPr>
            <a:r>
              <a:rPr lang="cs-CZ" sz="2400" dirty="0" err="1"/>
              <a:t>methods</a:t>
            </a:r>
            <a:r>
              <a:rPr lang="cs-CZ" sz="2400" dirty="0"/>
              <a:t> </a:t>
            </a:r>
            <a:r>
              <a:rPr lang="cs-CZ" sz="2400" dirty="0" err="1"/>
              <a:t>based</a:t>
            </a:r>
            <a:r>
              <a:rPr lang="cs-CZ" sz="2400" dirty="0"/>
              <a:t> on </a:t>
            </a:r>
            <a:r>
              <a:rPr lang="cs-CZ" sz="2400" dirty="0" err="1"/>
              <a:t>measuring</a:t>
            </a:r>
            <a:r>
              <a:rPr lang="cs-CZ" sz="2400" dirty="0"/>
              <a:t> </a:t>
            </a:r>
            <a:r>
              <a:rPr lang="cs-CZ" sz="2400" dirty="0" err="1"/>
              <a:t>of</a:t>
            </a:r>
            <a:r>
              <a:rPr lang="cs-CZ" sz="2400" dirty="0"/>
              <a:t> </a:t>
            </a:r>
            <a:r>
              <a:rPr lang="cs-CZ" sz="2400" dirty="0" err="1"/>
              <a:t>concentration</a:t>
            </a:r>
            <a:r>
              <a:rPr lang="cs-CZ" sz="2400" dirty="0"/>
              <a:t> </a:t>
            </a:r>
            <a:r>
              <a:rPr lang="cs-CZ" sz="2400" dirty="0" err="1"/>
              <a:t>of</a:t>
            </a:r>
            <a:r>
              <a:rPr lang="cs-CZ" sz="2400" dirty="0"/>
              <a:t> </a:t>
            </a:r>
            <a:r>
              <a:rPr lang="cs-CZ" sz="2400" dirty="0" err="1"/>
              <a:t>suspended</a:t>
            </a:r>
            <a:r>
              <a:rPr lang="cs-CZ" sz="2400" dirty="0"/>
              <a:t> </a:t>
            </a:r>
            <a:r>
              <a:rPr lang="cs-CZ" sz="2400" dirty="0" err="1"/>
              <a:t>immune</a:t>
            </a:r>
            <a:r>
              <a:rPr lang="cs-CZ" sz="2400" dirty="0"/>
              <a:t> </a:t>
            </a:r>
            <a:r>
              <a:rPr lang="cs-CZ" sz="2400" dirty="0" err="1"/>
              <a:t>complexes</a:t>
            </a:r>
            <a:r>
              <a:rPr lang="cs-CZ" sz="2400" dirty="0"/>
              <a:t> in a </a:t>
            </a:r>
            <a:r>
              <a:rPr lang="cs-CZ" sz="2400" dirty="0" err="1"/>
              <a:t>solution</a:t>
            </a:r>
            <a:endParaRPr lang="cs-CZ" sz="2400" dirty="0"/>
          </a:p>
          <a:p>
            <a:pPr>
              <a:buFontTx/>
              <a:buChar char="-"/>
            </a:pPr>
            <a:endParaRPr lang="cs-CZ" sz="2400" dirty="0"/>
          </a:p>
          <a:p>
            <a:pPr>
              <a:buFontTx/>
              <a:buChar char="-"/>
            </a:pPr>
            <a:r>
              <a:rPr lang="en-US" sz="2400" dirty="0"/>
              <a:t>technique used in </a:t>
            </a:r>
            <a:r>
              <a:rPr lang="cs-CZ" sz="2400" dirty="0" err="1"/>
              <a:t>immunology</a:t>
            </a:r>
            <a:r>
              <a:rPr lang="cs-CZ" sz="2400" dirty="0"/>
              <a:t> t</a:t>
            </a:r>
            <a:r>
              <a:rPr lang="en-US" sz="2400" dirty="0"/>
              <a:t>o determine the levels of blood plasma proteins</a:t>
            </a:r>
            <a:r>
              <a:rPr lang="cs-CZ" sz="2400" dirty="0"/>
              <a:t>, f</a:t>
            </a:r>
            <a:r>
              <a:rPr lang="en-US" sz="2400" dirty="0"/>
              <a:t>or example levels of </a:t>
            </a:r>
            <a:r>
              <a:rPr lang="cs-CZ" sz="2400" dirty="0" err="1"/>
              <a:t>IgG</a:t>
            </a:r>
            <a:r>
              <a:rPr lang="cs-CZ" sz="2400" dirty="0"/>
              <a:t>, </a:t>
            </a:r>
            <a:r>
              <a:rPr lang="cs-CZ" sz="2400" dirty="0" err="1"/>
              <a:t>IgA</a:t>
            </a:r>
            <a:r>
              <a:rPr lang="cs-CZ" sz="2400" dirty="0"/>
              <a:t> </a:t>
            </a:r>
            <a:r>
              <a:rPr lang="cs-CZ" sz="2400" dirty="0" err="1"/>
              <a:t>and</a:t>
            </a:r>
            <a:r>
              <a:rPr lang="cs-CZ" sz="2400" dirty="0"/>
              <a:t> </a:t>
            </a:r>
            <a:r>
              <a:rPr lang="cs-CZ" sz="2400" dirty="0" err="1"/>
              <a:t>IgM</a:t>
            </a:r>
            <a:r>
              <a:rPr lang="cs-CZ" sz="2400" dirty="0"/>
              <a:t>, CRP, RF, C3 </a:t>
            </a:r>
            <a:r>
              <a:rPr lang="cs-CZ" sz="2400" dirty="0" err="1"/>
              <a:t>and</a:t>
            </a:r>
            <a:r>
              <a:rPr lang="cs-CZ" sz="2400" dirty="0"/>
              <a:t> C4 </a:t>
            </a:r>
            <a:r>
              <a:rPr lang="cs-CZ" sz="2400" dirty="0" err="1"/>
              <a:t>complement</a:t>
            </a:r>
            <a:r>
              <a:rPr lang="cs-CZ" sz="2400" dirty="0"/>
              <a:t>, C1 inhibitor</a:t>
            </a:r>
          </a:p>
          <a:p>
            <a:pPr>
              <a:buFontTx/>
              <a:buChar char="-"/>
            </a:pPr>
            <a:endParaRPr lang="cs-CZ" sz="2400" dirty="0"/>
          </a:p>
        </p:txBody>
      </p:sp>
    </p:spTree>
    <p:extLst>
      <p:ext uri="{BB962C8B-B14F-4D97-AF65-F5344CB8AC3E}">
        <p14:creationId xmlns:p14="http://schemas.microsoft.com/office/powerpoint/2010/main" val="3113124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837530"/>
            <a:ext cx="8496944" cy="5111750"/>
          </a:xfrm>
        </p:spPr>
        <p:txBody>
          <a:bodyPr/>
          <a:lstStyle/>
          <a:p>
            <a:pPr>
              <a:buFontTx/>
              <a:buNone/>
            </a:pPr>
            <a:r>
              <a:rPr lang="cs-CZ" sz="3600" b="1" dirty="0"/>
              <a:t>   </a:t>
            </a:r>
            <a:r>
              <a:rPr lang="cs-CZ" b="1" u="sng" dirty="0"/>
              <a:t>Turbidimetry:</a:t>
            </a:r>
          </a:p>
          <a:p>
            <a:pPr>
              <a:buNone/>
            </a:pPr>
            <a:r>
              <a:rPr lang="cs-CZ" sz="2400" dirty="0"/>
              <a:t>     </a:t>
            </a:r>
            <a:r>
              <a:rPr lang="cs-CZ" sz="2400" b="1" i="1" dirty="0" err="1"/>
              <a:t>Definition</a:t>
            </a:r>
            <a:r>
              <a:rPr lang="cs-CZ" sz="2400" b="1" i="1" dirty="0"/>
              <a:t>:</a:t>
            </a:r>
            <a:r>
              <a:rPr lang="cs-CZ" sz="2400" b="1" dirty="0"/>
              <a:t> </a:t>
            </a:r>
            <a:r>
              <a:rPr lang="cs-CZ" sz="2400" dirty="0" smtClean="0"/>
              <a:t>a </a:t>
            </a:r>
            <a:r>
              <a:rPr lang="cs-CZ" sz="2400" dirty="0" err="1" smtClean="0"/>
              <a:t>measurement</a:t>
            </a:r>
            <a:r>
              <a:rPr lang="cs-CZ" sz="2400" dirty="0" smtClean="0"/>
              <a:t> </a:t>
            </a:r>
            <a:r>
              <a:rPr lang="en-US" sz="2400" dirty="0"/>
              <a:t>of the loss of </a:t>
            </a:r>
            <a:r>
              <a:rPr lang="cs-CZ" sz="2400" dirty="0" err="1"/>
              <a:t>transmitted</a:t>
            </a:r>
            <a:r>
              <a:rPr lang="cs-CZ" sz="2400" dirty="0"/>
              <a:t> </a:t>
            </a:r>
            <a:r>
              <a:rPr lang="cs-CZ" sz="2400" dirty="0" err="1"/>
              <a:t>light</a:t>
            </a:r>
            <a:r>
              <a:rPr lang="cs-CZ" sz="2400" dirty="0"/>
              <a:t> </a:t>
            </a:r>
            <a:r>
              <a:rPr lang="en-US" sz="2400" dirty="0"/>
              <a:t>intensity due to the </a:t>
            </a:r>
            <a:r>
              <a:rPr lang="cs-CZ" sz="2400" dirty="0"/>
              <a:t>e</a:t>
            </a:r>
            <a:r>
              <a:rPr lang="en-US" sz="2400" dirty="0" err="1"/>
              <a:t>ffect</a:t>
            </a:r>
            <a:r>
              <a:rPr lang="en-US" sz="2400" dirty="0"/>
              <a:t> of </a:t>
            </a:r>
            <a:r>
              <a:rPr lang="cs-CZ" sz="2400" dirty="0"/>
              <a:t>turbidity </a:t>
            </a:r>
            <a:r>
              <a:rPr lang="cs-CZ" sz="2400" dirty="0" err="1"/>
              <a:t>caused</a:t>
            </a:r>
            <a:r>
              <a:rPr lang="cs-CZ" sz="2400" dirty="0"/>
              <a:t> by </a:t>
            </a:r>
            <a:r>
              <a:rPr lang="cs-CZ" sz="2400" dirty="0" err="1"/>
              <a:t>immune</a:t>
            </a:r>
            <a:r>
              <a:rPr lang="cs-CZ" sz="2400" dirty="0"/>
              <a:t> </a:t>
            </a:r>
            <a:r>
              <a:rPr lang="cs-CZ" sz="2400" dirty="0" err="1"/>
              <a:t>complexes</a:t>
            </a:r>
            <a:r>
              <a:rPr lang="cs-CZ" sz="2400" dirty="0"/>
              <a:t> </a:t>
            </a:r>
            <a:r>
              <a:rPr lang="cs-CZ" sz="2400" dirty="0" err="1"/>
              <a:t>forming</a:t>
            </a:r>
            <a:r>
              <a:rPr lang="cs-CZ" sz="2400" dirty="0"/>
              <a:t> in medium.</a:t>
            </a:r>
          </a:p>
          <a:p>
            <a:pPr>
              <a:buNone/>
            </a:pPr>
            <a:r>
              <a:rPr lang="cs-CZ" sz="2400" dirty="0"/>
              <a:t>     </a:t>
            </a:r>
            <a:r>
              <a:rPr lang="cs-CZ" sz="2400" b="1" i="1" dirty="0"/>
              <a:t>Arrangement </a:t>
            </a:r>
            <a:r>
              <a:rPr lang="cs-CZ" sz="2400" b="1" i="1" dirty="0" err="1"/>
              <a:t>of</a:t>
            </a:r>
            <a:r>
              <a:rPr lang="cs-CZ" sz="2400" b="1" i="1" dirty="0"/>
              <a:t> </a:t>
            </a:r>
            <a:r>
              <a:rPr lang="cs-CZ" sz="2400" b="1" i="1" dirty="0" err="1"/>
              <a:t>photometr</a:t>
            </a:r>
            <a:r>
              <a:rPr lang="cs-CZ" sz="2400" b="1" i="1" dirty="0"/>
              <a:t>: </a:t>
            </a:r>
            <a:r>
              <a:rPr lang="cs-CZ" sz="2400" dirty="0" err="1"/>
              <a:t>right</a:t>
            </a:r>
            <a:r>
              <a:rPr lang="cs-CZ" sz="2400" dirty="0"/>
              <a:t> </a:t>
            </a:r>
            <a:r>
              <a:rPr lang="cs-CZ" sz="2400" dirty="0" err="1"/>
              <a:t>opposite</a:t>
            </a:r>
            <a:r>
              <a:rPr lang="cs-CZ" sz="2400" dirty="0"/>
              <a:t> </a:t>
            </a:r>
            <a:r>
              <a:rPr lang="cs-CZ" sz="2400" dirty="0" err="1"/>
              <a:t>the</a:t>
            </a:r>
            <a:r>
              <a:rPr lang="cs-CZ" sz="2400" dirty="0"/>
              <a:t> </a:t>
            </a:r>
            <a:r>
              <a:rPr lang="cs-CZ" sz="2400" dirty="0" err="1"/>
              <a:t>light</a:t>
            </a:r>
            <a:r>
              <a:rPr lang="cs-CZ" sz="2400" dirty="0"/>
              <a:t> source</a:t>
            </a:r>
          </a:p>
          <a:p>
            <a:pPr>
              <a:buNone/>
            </a:pPr>
            <a:endParaRPr lang="cs-CZ" sz="2400" dirty="0"/>
          </a:p>
          <a:p>
            <a:pPr>
              <a:buNone/>
            </a:pPr>
            <a:r>
              <a:rPr lang="cs-CZ" sz="2400" b="1" dirty="0"/>
              <a:t>     </a:t>
            </a:r>
          </a:p>
        </p:txBody>
      </p:sp>
      <p:pic>
        <p:nvPicPr>
          <p:cNvPr id="293890" name="Picture 2" descr="D:\images5Q5J0AQK.jpg"/>
          <p:cNvPicPr>
            <a:picLocks noChangeAspect="1" noChangeArrowheads="1"/>
          </p:cNvPicPr>
          <p:nvPr/>
        </p:nvPicPr>
        <p:blipFill>
          <a:blip r:embed="rId2" cstate="print"/>
          <a:srcRect/>
          <a:stretch>
            <a:fillRect/>
          </a:stretch>
        </p:blipFill>
        <p:spPr bwMode="auto">
          <a:xfrm>
            <a:off x="1603608" y="4051910"/>
            <a:ext cx="4480560" cy="1177290"/>
          </a:xfrm>
          <a:prstGeom prst="rect">
            <a:avLst/>
          </a:prstGeom>
          <a:noFill/>
        </p:spPr>
      </p:pic>
    </p:spTree>
    <p:extLst>
      <p:ext uri="{BB962C8B-B14F-4D97-AF65-F5344CB8AC3E}">
        <p14:creationId xmlns:p14="http://schemas.microsoft.com/office/powerpoint/2010/main" val="31131249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765522"/>
            <a:ext cx="8496944" cy="5111750"/>
          </a:xfrm>
        </p:spPr>
        <p:txBody>
          <a:bodyPr/>
          <a:lstStyle/>
          <a:p>
            <a:pPr>
              <a:buFontTx/>
              <a:buNone/>
            </a:pPr>
            <a:r>
              <a:rPr lang="cs-CZ" sz="2400" b="1" dirty="0"/>
              <a:t>     </a:t>
            </a:r>
            <a:r>
              <a:rPr lang="cs-CZ" b="1" u="sng" dirty="0" err="1"/>
              <a:t>Nephelometry</a:t>
            </a:r>
            <a:r>
              <a:rPr lang="cs-CZ" b="1" u="sng" dirty="0"/>
              <a:t>:</a:t>
            </a:r>
          </a:p>
          <a:p>
            <a:pPr>
              <a:buNone/>
            </a:pPr>
            <a:r>
              <a:rPr lang="cs-CZ" sz="2400" dirty="0"/>
              <a:t>     </a:t>
            </a:r>
            <a:r>
              <a:rPr lang="cs-CZ" sz="2400" b="1" i="1" dirty="0" err="1"/>
              <a:t>Definition</a:t>
            </a:r>
            <a:r>
              <a:rPr lang="cs-CZ" sz="2400" b="1" i="1" dirty="0"/>
              <a:t>:</a:t>
            </a:r>
            <a:r>
              <a:rPr lang="cs-CZ" sz="2400" dirty="0"/>
              <a:t> </a:t>
            </a:r>
            <a:r>
              <a:rPr lang="cs-CZ" sz="2400" dirty="0" smtClean="0"/>
              <a:t>a </a:t>
            </a:r>
            <a:r>
              <a:rPr lang="cs-CZ" sz="2400" dirty="0" err="1" smtClean="0"/>
              <a:t>measurement</a:t>
            </a:r>
            <a:r>
              <a:rPr lang="cs-CZ" sz="2400" dirty="0" smtClean="0"/>
              <a:t> </a:t>
            </a:r>
            <a:r>
              <a:rPr lang="cs-CZ" sz="2400" dirty="0" err="1"/>
              <a:t>of</a:t>
            </a:r>
            <a:r>
              <a:rPr lang="cs-CZ" sz="2400" dirty="0"/>
              <a:t> intensity </a:t>
            </a:r>
            <a:r>
              <a:rPr lang="cs-CZ" sz="2400" dirty="0" err="1"/>
              <a:t>of</a:t>
            </a:r>
            <a:r>
              <a:rPr lang="cs-CZ" sz="2400" dirty="0"/>
              <a:t> </a:t>
            </a:r>
            <a:r>
              <a:rPr lang="cs-CZ" sz="2400" dirty="0" err="1"/>
              <a:t>scattered</a:t>
            </a:r>
            <a:r>
              <a:rPr lang="cs-CZ" sz="2400" dirty="0"/>
              <a:t> </a:t>
            </a:r>
            <a:r>
              <a:rPr lang="cs-CZ" sz="2400" dirty="0" err="1"/>
              <a:t>light</a:t>
            </a:r>
            <a:r>
              <a:rPr lang="cs-CZ" sz="2400" dirty="0"/>
              <a:t> </a:t>
            </a:r>
            <a:r>
              <a:rPr lang="cs-CZ" sz="2400" dirty="0" err="1"/>
              <a:t>at</a:t>
            </a:r>
            <a:r>
              <a:rPr lang="cs-CZ" sz="2400" dirty="0"/>
              <a:t> </a:t>
            </a:r>
            <a:r>
              <a:rPr lang="cs-CZ" sz="2400" dirty="0" err="1"/>
              <a:t>right</a:t>
            </a:r>
            <a:r>
              <a:rPr lang="cs-CZ" sz="2400" dirty="0"/>
              <a:t> </a:t>
            </a:r>
            <a:r>
              <a:rPr lang="cs-CZ" sz="2400" dirty="0" err="1"/>
              <a:t>angles</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a:t>
            </a:r>
          </a:p>
          <a:p>
            <a:pPr>
              <a:buNone/>
            </a:pPr>
            <a:r>
              <a:rPr lang="cs-CZ" sz="2400" dirty="0"/>
              <a:t>     </a:t>
            </a:r>
            <a:r>
              <a:rPr lang="cs-CZ" sz="2400" b="1" i="1" dirty="0"/>
              <a:t>Arrangement </a:t>
            </a:r>
            <a:r>
              <a:rPr lang="cs-CZ" sz="2400" b="1" i="1" dirty="0" err="1"/>
              <a:t>of</a:t>
            </a:r>
            <a:r>
              <a:rPr lang="cs-CZ" sz="2400" b="1" i="1" dirty="0"/>
              <a:t> </a:t>
            </a:r>
            <a:r>
              <a:rPr lang="cs-CZ" sz="2400" b="1" i="1" dirty="0" err="1"/>
              <a:t>photometer</a:t>
            </a:r>
            <a:r>
              <a:rPr lang="cs-CZ" sz="2400" b="1" i="1" dirty="0"/>
              <a:t>: </a:t>
            </a:r>
            <a:r>
              <a:rPr lang="cs-CZ" sz="2400" dirty="0" err="1"/>
              <a:t>measure</a:t>
            </a:r>
            <a:r>
              <a:rPr lang="cs-CZ" sz="2400" dirty="0"/>
              <a:t> </a:t>
            </a:r>
            <a:r>
              <a:rPr lang="cs-CZ" sz="2400" dirty="0" err="1"/>
              <a:t>the</a:t>
            </a:r>
            <a:r>
              <a:rPr lang="cs-CZ" sz="2400" dirty="0"/>
              <a:t> </a:t>
            </a:r>
            <a:r>
              <a:rPr lang="cs-CZ" sz="2400" dirty="0" err="1"/>
              <a:t>light</a:t>
            </a:r>
            <a:r>
              <a:rPr lang="cs-CZ" sz="2400" dirty="0"/>
              <a:t> </a:t>
            </a:r>
            <a:r>
              <a:rPr lang="cs-CZ" sz="2400" dirty="0" err="1"/>
              <a:t>scattered</a:t>
            </a:r>
            <a:r>
              <a:rPr lang="cs-CZ" sz="2400" dirty="0"/>
              <a:t> </a:t>
            </a:r>
            <a:r>
              <a:rPr lang="cs-CZ" sz="2400" dirty="0" err="1"/>
              <a:t>at</a:t>
            </a:r>
            <a:r>
              <a:rPr lang="cs-CZ" sz="2400" dirty="0"/>
              <a:t> </a:t>
            </a:r>
            <a:r>
              <a:rPr lang="cs-CZ" sz="2400" dirty="0" err="1"/>
              <a:t>right</a:t>
            </a:r>
            <a:r>
              <a:rPr lang="cs-CZ" sz="2400" dirty="0"/>
              <a:t> </a:t>
            </a:r>
            <a:r>
              <a:rPr lang="cs-CZ" sz="2400" dirty="0" err="1"/>
              <a:t>angle</a:t>
            </a:r>
            <a:r>
              <a:rPr lang="cs-CZ" sz="2400" dirty="0"/>
              <a:t> to </a:t>
            </a:r>
            <a:r>
              <a:rPr lang="cs-CZ" sz="2400" dirty="0" err="1"/>
              <a:t>the</a:t>
            </a:r>
            <a:r>
              <a:rPr lang="cs-CZ" sz="2400" dirty="0"/>
              <a:t> </a:t>
            </a:r>
            <a:r>
              <a:rPr lang="cs-CZ" sz="2400" dirty="0" err="1"/>
              <a:t>direction</a:t>
            </a:r>
            <a:r>
              <a:rPr lang="cs-CZ" sz="2400" dirty="0"/>
              <a:t> </a:t>
            </a:r>
            <a:r>
              <a:rPr lang="cs-CZ" sz="2400" dirty="0" err="1"/>
              <a:t>of</a:t>
            </a:r>
            <a:r>
              <a:rPr lang="cs-CZ" sz="2400" dirty="0"/>
              <a:t> </a:t>
            </a:r>
            <a:r>
              <a:rPr lang="cs-CZ" sz="2400" dirty="0" err="1"/>
              <a:t>the</a:t>
            </a:r>
            <a:r>
              <a:rPr lang="cs-CZ" sz="2400" dirty="0"/>
              <a:t> </a:t>
            </a:r>
            <a:r>
              <a:rPr lang="cs-CZ" sz="2400" dirty="0" err="1"/>
              <a:t>light</a:t>
            </a:r>
            <a:r>
              <a:rPr lang="cs-CZ" sz="2400" dirty="0"/>
              <a:t> </a:t>
            </a:r>
            <a:r>
              <a:rPr lang="cs-CZ" sz="2400" dirty="0" err="1"/>
              <a:t>from</a:t>
            </a:r>
            <a:r>
              <a:rPr lang="cs-CZ" sz="2400" dirty="0"/>
              <a:t> </a:t>
            </a:r>
            <a:r>
              <a:rPr lang="cs-CZ" sz="2400" dirty="0" err="1"/>
              <a:t>the</a:t>
            </a:r>
            <a:r>
              <a:rPr lang="cs-CZ" sz="2400" dirty="0"/>
              <a:t> </a:t>
            </a:r>
            <a:r>
              <a:rPr lang="cs-CZ" sz="2400" dirty="0" err="1"/>
              <a:t>source</a:t>
            </a:r>
            <a:endParaRPr lang="cs-CZ" sz="2400" dirty="0"/>
          </a:p>
          <a:p>
            <a:pPr>
              <a:buFontTx/>
              <a:buChar char="-"/>
            </a:pPr>
            <a:endParaRPr lang="cs-CZ" sz="2400" b="1" dirty="0"/>
          </a:p>
        </p:txBody>
      </p:sp>
      <p:pic>
        <p:nvPicPr>
          <p:cNvPr id="4" name="Picture 1" descr="D:\bez názvu (4).png"/>
          <p:cNvPicPr>
            <a:picLocks noChangeAspect="1" noChangeArrowheads="1"/>
          </p:cNvPicPr>
          <p:nvPr/>
        </p:nvPicPr>
        <p:blipFill>
          <a:blip r:embed="rId2" cstate="print"/>
          <a:srcRect/>
          <a:stretch>
            <a:fillRect/>
          </a:stretch>
        </p:blipFill>
        <p:spPr bwMode="auto">
          <a:xfrm>
            <a:off x="3203848" y="3540981"/>
            <a:ext cx="2952328" cy="2583287"/>
          </a:xfrm>
          <a:prstGeom prst="rect">
            <a:avLst/>
          </a:prstGeom>
          <a:noFill/>
        </p:spPr>
      </p:pic>
    </p:spTree>
    <p:extLst>
      <p:ext uri="{BB962C8B-B14F-4D97-AF65-F5344CB8AC3E}">
        <p14:creationId xmlns:p14="http://schemas.microsoft.com/office/powerpoint/2010/main" val="311312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Obrázek 1"/>
          <p:cNvPicPr>
            <a:picLocks noChangeAspect="1"/>
          </p:cNvPicPr>
          <p:nvPr/>
        </p:nvPicPr>
        <p:blipFill>
          <a:blip r:embed="rId2" cstate="print"/>
          <a:srcRect/>
          <a:stretch>
            <a:fillRect/>
          </a:stretch>
        </p:blipFill>
        <p:spPr bwMode="auto">
          <a:xfrm>
            <a:off x="1259632" y="1716752"/>
            <a:ext cx="6483996" cy="4160520"/>
          </a:xfrm>
          <a:prstGeom prst="rect">
            <a:avLst/>
          </a:prstGeom>
          <a:noFill/>
          <a:ln w="9525">
            <a:noFill/>
            <a:miter lim="800000"/>
            <a:headEnd/>
            <a:tailEnd/>
          </a:ln>
        </p:spPr>
      </p:pic>
      <p:sp>
        <p:nvSpPr>
          <p:cNvPr id="10243" name="TextovéPole 2"/>
          <p:cNvSpPr txBox="1">
            <a:spLocks noChangeArrowheads="1"/>
          </p:cNvSpPr>
          <p:nvPr/>
        </p:nvSpPr>
        <p:spPr bwMode="auto">
          <a:xfrm>
            <a:off x="1285875" y="404813"/>
            <a:ext cx="6624638" cy="584200"/>
          </a:xfrm>
          <a:prstGeom prst="rect">
            <a:avLst/>
          </a:prstGeom>
          <a:noFill/>
          <a:ln w="9525">
            <a:noFill/>
            <a:miter lim="800000"/>
            <a:headEnd/>
            <a:tailEnd/>
          </a:ln>
        </p:spPr>
        <p:txBody>
          <a:bodyPr>
            <a:spAutoFit/>
          </a:bodyPr>
          <a:lstStyle/>
          <a:p>
            <a:r>
              <a:rPr lang="cs-CZ" sz="3200" dirty="0"/>
              <a:t>Turbidimetry (a) </a:t>
            </a:r>
            <a:r>
              <a:rPr lang="cs-CZ" sz="3200" dirty="0" err="1"/>
              <a:t>and</a:t>
            </a:r>
            <a:r>
              <a:rPr lang="cs-CZ" sz="3200" dirty="0"/>
              <a:t> </a:t>
            </a:r>
            <a:r>
              <a:rPr lang="cs-CZ" sz="3200" dirty="0" err="1"/>
              <a:t>nephelometry</a:t>
            </a:r>
            <a:r>
              <a:rPr lang="cs-CZ" sz="3200" dirty="0"/>
              <a:t> (b)</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35496" y="476250"/>
            <a:ext cx="7772400" cy="1143000"/>
          </a:xfrm>
        </p:spPr>
        <p:txBody>
          <a:bodyPr/>
          <a:lstStyle/>
          <a:p>
            <a:r>
              <a:rPr lang="cs-CZ" sz="3600" b="1" dirty="0" err="1"/>
              <a:t>Agglutination</a:t>
            </a:r>
            <a:endParaRPr lang="cs-CZ" sz="3600" b="1" dirty="0"/>
          </a:p>
        </p:txBody>
      </p:sp>
      <p:sp>
        <p:nvSpPr>
          <p:cNvPr id="9219" name="Rectangle 3"/>
          <p:cNvSpPr>
            <a:spLocks noChangeArrowheads="1"/>
          </p:cNvSpPr>
          <p:nvPr/>
        </p:nvSpPr>
        <p:spPr bwMode="auto">
          <a:xfrm>
            <a:off x="35124" y="1484784"/>
            <a:ext cx="8785348" cy="2308324"/>
          </a:xfrm>
          <a:prstGeom prst="rect">
            <a:avLst/>
          </a:prstGeom>
          <a:noFill/>
          <a:ln w="9525">
            <a:noFill/>
            <a:miter lim="800000"/>
            <a:headEnd/>
            <a:tailEnd/>
          </a:ln>
        </p:spPr>
        <p:txBody>
          <a:bodyPr wrap="square" anchor="ctr">
            <a:spAutoFit/>
          </a:bodyPr>
          <a:lstStyle/>
          <a:p>
            <a:r>
              <a:rPr lang="cs-CZ" dirty="0" err="1"/>
              <a:t>The</a:t>
            </a:r>
            <a:r>
              <a:rPr lang="cs-CZ" dirty="0"/>
              <a:t> </a:t>
            </a:r>
            <a:r>
              <a:rPr lang="cs-CZ" dirty="0" err="1"/>
              <a:t>interaction</a:t>
            </a:r>
            <a:r>
              <a:rPr lang="cs-CZ" dirty="0"/>
              <a:t> </a:t>
            </a:r>
            <a:r>
              <a:rPr lang="cs-CZ" dirty="0" err="1"/>
              <a:t>between</a:t>
            </a:r>
            <a:r>
              <a:rPr lang="cs-CZ" dirty="0"/>
              <a:t> </a:t>
            </a:r>
            <a:r>
              <a:rPr lang="en-US" dirty="0"/>
              <a:t>specific </a:t>
            </a:r>
            <a:r>
              <a:rPr lang="cs-CZ" dirty="0" err="1"/>
              <a:t>antibody</a:t>
            </a:r>
            <a:r>
              <a:rPr lang="cs-CZ" dirty="0"/>
              <a:t> </a:t>
            </a:r>
            <a:r>
              <a:rPr lang="cs-CZ" dirty="0" err="1"/>
              <a:t>and</a:t>
            </a:r>
            <a:r>
              <a:rPr lang="cs-CZ" dirty="0"/>
              <a:t> </a:t>
            </a:r>
            <a:r>
              <a:rPr lang="en-US" dirty="0"/>
              <a:t>antigenic determinant on the surface of  antigen </a:t>
            </a:r>
            <a:r>
              <a:rPr lang="cs-CZ" dirty="0" err="1"/>
              <a:t>results</a:t>
            </a:r>
            <a:r>
              <a:rPr lang="cs-CZ" dirty="0"/>
              <a:t> in </a:t>
            </a:r>
            <a:r>
              <a:rPr lang="cs-CZ" dirty="0" err="1"/>
              <a:t>visible</a:t>
            </a:r>
            <a:r>
              <a:rPr lang="cs-CZ" dirty="0"/>
              <a:t> </a:t>
            </a:r>
            <a:r>
              <a:rPr lang="cs-CZ" dirty="0" err="1"/>
              <a:t>clumping</a:t>
            </a:r>
            <a:r>
              <a:rPr lang="cs-CZ" dirty="0"/>
              <a:t> </a:t>
            </a:r>
            <a:r>
              <a:rPr lang="cs-CZ" dirty="0" err="1"/>
              <a:t>called</a:t>
            </a:r>
            <a:r>
              <a:rPr lang="cs-CZ" dirty="0"/>
              <a:t> </a:t>
            </a:r>
            <a:r>
              <a:rPr lang="cs-CZ" dirty="0" err="1"/>
              <a:t>agglutination</a:t>
            </a:r>
            <a:r>
              <a:rPr lang="cs-CZ" dirty="0"/>
              <a:t>.</a:t>
            </a:r>
          </a:p>
          <a:p>
            <a:endParaRPr lang="cs-CZ" dirty="0"/>
          </a:p>
          <a:p>
            <a:r>
              <a:rPr lang="en-US" dirty="0"/>
              <a:t>A</a:t>
            </a:r>
            <a:r>
              <a:rPr lang="cs-CZ" dirty="0" err="1"/>
              <a:t>ntigen</a:t>
            </a:r>
            <a:r>
              <a:rPr lang="en-US" dirty="0"/>
              <a:t>s include: bacteria, red blood cells, latex particles</a:t>
            </a:r>
            <a:endParaRPr lang="cs-CZ" dirty="0"/>
          </a:p>
          <a:p>
            <a:endParaRPr lang="cs-CZ" dirty="0"/>
          </a:p>
        </p:txBody>
      </p:sp>
      <p:pic>
        <p:nvPicPr>
          <p:cNvPr id="5" name="Picture 2"/>
          <p:cNvPicPr>
            <a:picLocks noChangeAspect="1" noChangeArrowheads="1"/>
          </p:cNvPicPr>
          <p:nvPr/>
        </p:nvPicPr>
        <p:blipFill>
          <a:blip r:embed="rId2" cstate="print"/>
          <a:srcRect/>
          <a:stretch>
            <a:fillRect/>
          </a:stretch>
        </p:blipFill>
        <p:spPr bwMode="auto">
          <a:xfrm>
            <a:off x="2693031" y="3933056"/>
            <a:ext cx="3547262" cy="235549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cs-CZ" sz="2400" dirty="0"/>
              <a:t/>
            </a:r>
            <a:br>
              <a:rPr lang="cs-CZ" sz="2400" dirty="0"/>
            </a:br>
            <a:r>
              <a:rPr lang="en-US" sz="2400" dirty="0"/>
              <a:t>An </a:t>
            </a:r>
            <a:r>
              <a:rPr lang="en-US" sz="2400" b="1" i="1" dirty="0">
                <a:solidFill>
                  <a:srgbClr val="FF0000"/>
                </a:solidFill>
              </a:rPr>
              <a:t>agglutinin </a:t>
            </a:r>
            <a:r>
              <a:rPr lang="en-US" sz="2400" dirty="0"/>
              <a:t>is an </a:t>
            </a:r>
            <a:r>
              <a:rPr lang="en-US" sz="2400" dirty="0" err="1"/>
              <a:t>antibod</a:t>
            </a:r>
            <a:r>
              <a:rPr lang="cs-CZ" sz="2400" dirty="0"/>
              <a:t>y</a:t>
            </a:r>
            <a:r>
              <a:rPr lang="en-US" sz="2400" dirty="0"/>
              <a:t> that interacts with antigen on the surface of particles such as </a:t>
            </a:r>
            <a:r>
              <a:rPr lang="en-US" sz="2400" dirty="0" err="1"/>
              <a:t>er</a:t>
            </a:r>
            <a:r>
              <a:rPr lang="cs-CZ" sz="2400" dirty="0"/>
              <a:t>y</a:t>
            </a:r>
            <a:r>
              <a:rPr lang="en-US" sz="2400" dirty="0" err="1"/>
              <a:t>throc</a:t>
            </a:r>
            <a:r>
              <a:rPr lang="cs-CZ" sz="2400" dirty="0"/>
              <a:t>y</a:t>
            </a:r>
            <a:r>
              <a:rPr lang="en-US" sz="2400" dirty="0" err="1"/>
              <a:t>tes</a:t>
            </a:r>
            <a:r>
              <a:rPr lang="en-US" sz="2400" dirty="0"/>
              <a:t>, bacteria or latex particles</a:t>
            </a:r>
            <a:r>
              <a:rPr lang="cs-CZ" sz="2400" dirty="0"/>
              <a:t>.</a:t>
            </a:r>
            <a:br>
              <a:rPr lang="cs-CZ" sz="2400" dirty="0"/>
            </a:br>
            <a:r>
              <a:rPr lang="cs-CZ" dirty="0"/>
              <a:t> </a:t>
            </a:r>
            <a:r>
              <a:rPr lang="cs-CZ" sz="2400" dirty="0" err="1"/>
              <a:t>An</a:t>
            </a:r>
            <a:r>
              <a:rPr lang="cs-CZ" sz="2400" dirty="0"/>
              <a:t> </a:t>
            </a:r>
            <a:r>
              <a:rPr lang="cs-CZ" sz="2400" b="1" i="1" dirty="0" err="1">
                <a:solidFill>
                  <a:srgbClr val="FF0066"/>
                </a:solidFill>
              </a:rPr>
              <a:t>agglutinogen</a:t>
            </a:r>
            <a:r>
              <a:rPr lang="cs-CZ" sz="2400" dirty="0"/>
              <a:t> </a:t>
            </a:r>
            <a:r>
              <a:rPr lang="cs-CZ" sz="2400" dirty="0" err="1"/>
              <a:t>is</a:t>
            </a:r>
            <a:r>
              <a:rPr lang="cs-CZ" sz="2400" dirty="0"/>
              <a:t> </a:t>
            </a:r>
            <a:r>
              <a:rPr lang="cs-CZ" sz="2400" dirty="0" err="1"/>
              <a:t>an</a:t>
            </a:r>
            <a:r>
              <a:rPr lang="cs-CZ" sz="2400" dirty="0"/>
              <a:t> antigen on </a:t>
            </a:r>
            <a:r>
              <a:rPr lang="cs-CZ" sz="2400" dirty="0" err="1"/>
              <a:t>the</a:t>
            </a:r>
            <a:r>
              <a:rPr lang="cs-CZ" sz="2400" dirty="0"/>
              <a:t> </a:t>
            </a:r>
            <a:r>
              <a:rPr lang="cs-CZ" sz="2400" dirty="0" err="1"/>
              <a:t>surface</a:t>
            </a:r>
            <a:r>
              <a:rPr lang="cs-CZ" sz="2400" dirty="0"/>
              <a:t> </a:t>
            </a:r>
            <a:r>
              <a:rPr lang="cs-CZ" sz="2400" dirty="0" err="1"/>
              <a:t>of</a:t>
            </a:r>
            <a:r>
              <a:rPr lang="cs-CZ" sz="2400" dirty="0"/>
              <a:t> </a:t>
            </a:r>
            <a:r>
              <a:rPr lang="cs-CZ" sz="2400" dirty="0" err="1"/>
              <a:t>particles</a:t>
            </a:r>
            <a:r>
              <a:rPr lang="cs-CZ" sz="2400" dirty="0"/>
              <a:t> such as </a:t>
            </a:r>
            <a:r>
              <a:rPr lang="cs-CZ" sz="2400" dirty="0" err="1"/>
              <a:t>red</a:t>
            </a:r>
            <a:r>
              <a:rPr lang="cs-CZ" sz="2400" dirty="0"/>
              <a:t> </a:t>
            </a:r>
            <a:r>
              <a:rPr lang="cs-CZ" sz="2400" dirty="0" err="1"/>
              <a:t>blood</a:t>
            </a:r>
            <a:r>
              <a:rPr lang="cs-CZ" sz="2400" dirty="0"/>
              <a:t> </a:t>
            </a:r>
            <a:r>
              <a:rPr lang="cs-CZ" sz="2400" dirty="0" err="1"/>
              <a:t>cells</a:t>
            </a:r>
            <a:r>
              <a:rPr lang="cs-CZ" sz="2400" dirty="0"/>
              <a:t> </a:t>
            </a:r>
            <a:r>
              <a:rPr lang="cs-CZ" sz="2400" dirty="0" err="1"/>
              <a:t>that</a:t>
            </a:r>
            <a:r>
              <a:rPr lang="cs-CZ" sz="2400" dirty="0"/>
              <a:t> </a:t>
            </a:r>
            <a:r>
              <a:rPr lang="cs-CZ" sz="2400" dirty="0" err="1"/>
              <a:t>react</a:t>
            </a:r>
            <a:r>
              <a:rPr lang="cs-CZ" sz="2400" dirty="0"/>
              <a:t> </a:t>
            </a:r>
            <a:r>
              <a:rPr lang="cs-CZ" sz="2400" dirty="0" err="1"/>
              <a:t>with</a:t>
            </a:r>
            <a:r>
              <a:rPr lang="cs-CZ" sz="2400" dirty="0"/>
              <a:t> </a:t>
            </a:r>
            <a:r>
              <a:rPr lang="cs-CZ" sz="2400" dirty="0" err="1"/>
              <a:t>the</a:t>
            </a:r>
            <a:r>
              <a:rPr lang="cs-CZ" sz="2400" dirty="0"/>
              <a:t> </a:t>
            </a:r>
            <a:r>
              <a:rPr lang="cs-CZ" sz="2400" dirty="0" err="1"/>
              <a:t>antibody</a:t>
            </a:r>
            <a:r>
              <a:rPr lang="cs-CZ" sz="2400" dirty="0"/>
              <a:t> </a:t>
            </a:r>
            <a:r>
              <a:rPr lang="cs-CZ" sz="2400" dirty="0" err="1"/>
              <a:t>known</a:t>
            </a:r>
            <a:r>
              <a:rPr lang="cs-CZ" sz="2400" dirty="0"/>
              <a:t> as </a:t>
            </a:r>
            <a:r>
              <a:rPr lang="cs-CZ" sz="2400" dirty="0" err="1"/>
              <a:t>agglutinin</a:t>
            </a:r>
            <a:r>
              <a:rPr lang="cs-CZ" sz="2400" dirty="0"/>
              <a:t> to </a:t>
            </a:r>
            <a:r>
              <a:rPr lang="cs-CZ" sz="2400" dirty="0" err="1"/>
              <a:t>produce</a:t>
            </a:r>
            <a:r>
              <a:rPr lang="cs-CZ" sz="2400" dirty="0"/>
              <a:t> </a:t>
            </a:r>
            <a:r>
              <a:rPr lang="cs-CZ" sz="2400" dirty="0" err="1"/>
              <a:t>agglutination</a:t>
            </a:r>
            <a:r>
              <a:rPr lang="cs-CZ" sz="2400" dirty="0"/>
              <a:t> (</a:t>
            </a:r>
            <a:r>
              <a:rPr lang="cs-CZ" sz="2400" dirty="0" err="1"/>
              <a:t>the</a:t>
            </a:r>
            <a:r>
              <a:rPr lang="cs-CZ" sz="2400" dirty="0"/>
              <a:t> most </a:t>
            </a:r>
            <a:r>
              <a:rPr lang="cs-CZ" sz="2400" dirty="0" err="1"/>
              <a:t>widely</a:t>
            </a:r>
            <a:r>
              <a:rPr lang="cs-CZ" sz="2400" dirty="0"/>
              <a:t> </a:t>
            </a:r>
            <a:r>
              <a:rPr lang="cs-CZ" sz="2400" dirty="0" err="1"/>
              <a:t>known</a:t>
            </a:r>
            <a:r>
              <a:rPr lang="cs-CZ" sz="2400" dirty="0"/>
              <a:t> </a:t>
            </a:r>
            <a:r>
              <a:rPr lang="cs-CZ" sz="2400" dirty="0" err="1"/>
              <a:t>agglutinoges</a:t>
            </a:r>
            <a:r>
              <a:rPr lang="cs-CZ" sz="2400" dirty="0"/>
              <a:t> are </a:t>
            </a:r>
            <a:r>
              <a:rPr lang="cs-CZ" sz="2400" dirty="0" err="1"/>
              <a:t>those</a:t>
            </a:r>
            <a:r>
              <a:rPr lang="cs-CZ" sz="2400" dirty="0"/>
              <a:t> </a:t>
            </a:r>
            <a:r>
              <a:rPr lang="cs-CZ" sz="2400" dirty="0" err="1"/>
              <a:t>of</a:t>
            </a:r>
            <a:r>
              <a:rPr lang="cs-CZ" sz="2400" dirty="0"/>
              <a:t> ABO </a:t>
            </a:r>
            <a:r>
              <a:rPr lang="cs-CZ" sz="2400" dirty="0" err="1"/>
              <a:t>and</a:t>
            </a:r>
            <a:r>
              <a:rPr lang="cs-CZ" sz="2400" dirty="0"/>
              <a:t> </a:t>
            </a:r>
            <a:r>
              <a:rPr lang="cs-CZ" sz="2400" dirty="0" err="1"/>
              <a:t>related</a:t>
            </a:r>
            <a:r>
              <a:rPr lang="cs-CZ" sz="2400" dirty="0"/>
              <a:t> </a:t>
            </a:r>
            <a:r>
              <a:rPr lang="cs-CZ" sz="2400" dirty="0" err="1"/>
              <a:t>blood</a:t>
            </a:r>
            <a:r>
              <a:rPr lang="cs-CZ" sz="2400" dirty="0"/>
              <a:t> </a:t>
            </a:r>
            <a:r>
              <a:rPr lang="cs-CZ" sz="2400" dirty="0" err="1"/>
              <a:t>group</a:t>
            </a:r>
            <a:r>
              <a:rPr lang="cs-CZ" sz="2400" dirty="0"/>
              <a:t> </a:t>
            </a:r>
            <a:r>
              <a:rPr lang="cs-CZ" sz="2400" dirty="0" err="1"/>
              <a:t>system</a:t>
            </a:r>
            <a:r>
              <a:rPr lang="cs-CZ" sz="2400" dirty="0"/>
              <a:t>).</a:t>
            </a:r>
          </a:p>
        </p:txBody>
      </p:sp>
      <p:pic>
        <p:nvPicPr>
          <p:cNvPr id="230402" name="Picture 2" descr="D:\imagesROMJUVUW.jpg"/>
          <p:cNvPicPr>
            <a:picLocks noChangeAspect="1" noChangeArrowheads="1"/>
          </p:cNvPicPr>
          <p:nvPr/>
        </p:nvPicPr>
        <p:blipFill>
          <a:blip r:embed="rId2" cstate="print"/>
          <a:srcRect/>
          <a:stretch>
            <a:fillRect/>
          </a:stretch>
        </p:blipFill>
        <p:spPr bwMode="auto">
          <a:xfrm>
            <a:off x="1619672" y="4247728"/>
            <a:ext cx="5486400" cy="2133600"/>
          </a:xfrm>
          <a:prstGeom prst="rect">
            <a:avLst/>
          </a:prstGeom>
          <a:noFill/>
        </p:spPr>
      </p:pic>
      <p:sp>
        <p:nvSpPr>
          <p:cNvPr id="4" name="TextovéPole 3"/>
          <p:cNvSpPr txBox="1"/>
          <p:nvPr/>
        </p:nvSpPr>
        <p:spPr>
          <a:xfrm>
            <a:off x="1619672" y="5951021"/>
            <a:ext cx="5472608" cy="646331"/>
          </a:xfrm>
          <a:prstGeom prst="rect">
            <a:avLst/>
          </a:prstGeom>
          <a:solidFill>
            <a:schemeClr val="bg1"/>
          </a:solidFill>
        </p:spPr>
        <p:txBody>
          <a:bodyPr wrap="square" rtlCol="0">
            <a:spAutoFit/>
          </a:bodyPr>
          <a:lstStyle/>
          <a:p>
            <a:r>
              <a:rPr lang="cs-CZ" sz="1800" b="1" dirty="0" err="1"/>
              <a:t>The</a:t>
            </a:r>
            <a:r>
              <a:rPr lang="cs-CZ" sz="1800" b="1" dirty="0"/>
              <a:t> </a:t>
            </a:r>
            <a:r>
              <a:rPr lang="cs-CZ" sz="1800" b="1" dirty="0" err="1"/>
              <a:t>hemagglunation</a:t>
            </a:r>
            <a:r>
              <a:rPr lang="cs-CZ" sz="1800" b="1" dirty="0"/>
              <a:t> </a:t>
            </a:r>
            <a:r>
              <a:rPr lang="cs-CZ" sz="1800" b="1" dirty="0" err="1"/>
              <a:t>reaction</a:t>
            </a:r>
            <a:r>
              <a:rPr lang="cs-CZ" sz="1800" b="1" dirty="0"/>
              <a:t>- </a:t>
            </a:r>
            <a:r>
              <a:rPr lang="cs-CZ" sz="1800" dirty="0" err="1"/>
              <a:t>blood</a:t>
            </a:r>
            <a:r>
              <a:rPr lang="cs-CZ" sz="1800" dirty="0"/>
              <a:t> </a:t>
            </a:r>
            <a:r>
              <a:rPr lang="cs-CZ" sz="1800" dirty="0" err="1"/>
              <a:t>group</a:t>
            </a:r>
            <a:r>
              <a:rPr lang="cs-CZ" sz="1800" dirty="0"/>
              <a:t> </a:t>
            </a:r>
            <a:r>
              <a:rPr lang="cs-CZ" sz="1800" dirty="0" err="1"/>
              <a:t>antigens</a:t>
            </a:r>
            <a:r>
              <a:rPr lang="cs-CZ" sz="1800" dirty="0"/>
              <a:t> </a:t>
            </a:r>
            <a:r>
              <a:rPr lang="cs-CZ" sz="1800" dirty="0" err="1"/>
              <a:t>and</a:t>
            </a:r>
            <a:r>
              <a:rPr lang="cs-CZ" sz="1800" dirty="0"/>
              <a:t> </a:t>
            </a:r>
            <a:r>
              <a:rPr lang="cs-CZ" sz="1800" dirty="0" err="1"/>
              <a:t>antibodies</a:t>
            </a:r>
            <a:r>
              <a:rPr lang="cs-CZ" sz="1800" dirty="0"/>
              <a:t> </a:t>
            </a:r>
            <a:r>
              <a:rPr lang="cs-CZ" sz="1800" dirty="0" err="1"/>
              <a:t>form</a:t>
            </a:r>
            <a:r>
              <a:rPr lang="cs-CZ" sz="1800" dirty="0"/>
              <a:t> a </a:t>
            </a:r>
            <a:r>
              <a:rPr lang="cs-CZ" sz="1800" dirty="0" err="1"/>
              <a:t>clumping</a:t>
            </a:r>
            <a:r>
              <a:rPr lang="cs-CZ" sz="1800" dirty="0"/>
              <a:t> </a:t>
            </a:r>
            <a:r>
              <a:rPr lang="cs-CZ" sz="1800" dirty="0" err="1"/>
              <a:t>of</a:t>
            </a:r>
            <a:r>
              <a:rPr lang="cs-CZ" sz="1800" dirty="0"/>
              <a:t> </a:t>
            </a:r>
            <a:r>
              <a:rPr lang="cs-CZ" sz="1800" dirty="0" err="1"/>
              <a:t>erythrocytes</a:t>
            </a:r>
            <a:r>
              <a:rPr lang="cs-CZ" sz="1800" dirty="0"/>
              <a: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7504" y="620688"/>
            <a:ext cx="9036496" cy="1143000"/>
          </a:xfrm>
        </p:spPr>
        <p:txBody>
          <a:bodyPr/>
          <a:lstStyle/>
          <a:p>
            <a:r>
              <a:rPr lang="cs-CZ" sz="3600" b="1" dirty="0" err="1"/>
              <a:t>Radioimmunoassay</a:t>
            </a:r>
            <a:r>
              <a:rPr lang="cs-CZ" sz="3600" b="1" dirty="0"/>
              <a:t>, enzyme </a:t>
            </a:r>
            <a:r>
              <a:rPr lang="cs-CZ" sz="3600" b="1" dirty="0" err="1"/>
              <a:t>immunoassay</a:t>
            </a:r>
            <a:endParaRPr lang="cs-CZ" sz="3600" b="1" dirty="0"/>
          </a:p>
        </p:txBody>
      </p:sp>
      <p:sp>
        <p:nvSpPr>
          <p:cNvPr id="3" name="TextovéPole 2"/>
          <p:cNvSpPr txBox="1"/>
          <p:nvPr/>
        </p:nvSpPr>
        <p:spPr>
          <a:xfrm>
            <a:off x="251520" y="1916832"/>
            <a:ext cx="9289032" cy="5632311"/>
          </a:xfrm>
          <a:prstGeom prst="rect">
            <a:avLst/>
          </a:prstGeom>
          <a:noFill/>
        </p:spPr>
        <p:txBody>
          <a:bodyPr wrap="square" rtlCol="0">
            <a:spAutoFit/>
          </a:bodyPr>
          <a:lstStyle/>
          <a:p>
            <a:pPr>
              <a:buFont typeface="Wingdings" pitchFamily="2" charset="2"/>
              <a:buChar char="q"/>
            </a:pPr>
            <a:r>
              <a:rPr lang="cs-CZ" dirty="0"/>
              <a:t> sensitive </a:t>
            </a:r>
            <a:r>
              <a:rPr lang="cs-CZ" dirty="0" err="1"/>
              <a:t>methods</a:t>
            </a:r>
            <a:r>
              <a:rPr lang="cs-CZ" dirty="0"/>
              <a:t> </a:t>
            </a:r>
            <a:r>
              <a:rPr lang="cs-CZ" dirty="0" err="1"/>
              <a:t>used</a:t>
            </a:r>
            <a:r>
              <a:rPr lang="cs-CZ" dirty="0"/>
              <a:t> to </a:t>
            </a:r>
            <a:r>
              <a:rPr lang="cs-CZ" dirty="0" err="1"/>
              <a:t>measure</a:t>
            </a:r>
            <a:r>
              <a:rPr lang="cs-CZ" dirty="0"/>
              <a:t> </a:t>
            </a:r>
            <a:r>
              <a:rPr lang="cs-CZ" dirty="0" err="1"/>
              <a:t>small</a:t>
            </a:r>
            <a:r>
              <a:rPr lang="cs-CZ" dirty="0"/>
              <a:t> </a:t>
            </a:r>
            <a:r>
              <a:rPr lang="cs-CZ" dirty="0" err="1"/>
              <a:t>concentrations</a:t>
            </a:r>
            <a:r>
              <a:rPr lang="cs-CZ" dirty="0"/>
              <a:t> </a:t>
            </a:r>
            <a:r>
              <a:rPr lang="cs-CZ" dirty="0" err="1"/>
              <a:t>of</a:t>
            </a:r>
            <a:r>
              <a:rPr lang="cs-CZ" dirty="0"/>
              <a:t>     </a:t>
            </a:r>
          </a:p>
          <a:p>
            <a:r>
              <a:rPr lang="cs-CZ" dirty="0"/>
              <a:t>    </a:t>
            </a:r>
            <a:r>
              <a:rPr lang="cs-CZ" dirty="0" err="1"/>
              <a:t>antigens</a:t>
            </a:r>
            <a:r>
              <a:rPr lang="cs-CZ" dirty="0"/>
              <a:t> (not </a:t>
            </a:r>
            <a:r>
              <a:rPr lang="cs-CZ" dirty="0" err="1"/>
              <a:t>detected</a:t>
            </a:r>
            <a:r>
              <a:rPr lang="cs-CZ" dirty="0"/>
              <a:t> by </a:t>
            </a:r>
            <a:r>
              <a:rPr lang="cs-CZ" dirty="0" err="1"/>
              <a:t>precipitation</a:t>
            </a:r>
            <a:r>
              <a:rPr lang="cs-CZ" dirty="0"/>
              <a:t> </a:t>
            </a:r>
            <a:r>
              <a:rPr lang="cs-CZ" dirty="0" err="1"/>
              <a:t>or</a:t>
            </a:r>
            <a:r>
              <a:rPr lang="cs-CZ" dirty="0"/>
              <a:t> </a:t>
            </a:r>
            <a:r>
              <a:rPr lang="cs-CZ" dirty="0" err="1"/>
              <a:t>agglutination</a:t>
            </a:r>
            <a:r>
              <a:rPr lang="cs-CZ" dirty="0"/>
              <a:t>)</a:t>
            </a:r>
          </a:p>
          <a:p>
            <a:endParaRPr lang="cs-CZ" dirty="0"/>
          </a:p>
          <a:p>
            <a:pPr>
              <a:buFont typeface="Wingdings" pitchFamily="2" charset="2"/>
              <a:buChar char="q"/>
            </a:pPr>
            <a:r>
              <a:rPr lang="cs-CZ" dirty="0"/>
              <a:t> </a:t>
            </a:r>
            <a:r>
              <a:rPr lang="cs-CZ" dirty="0" err="1"/>
              <a:t>labeled</a:t>
            </a:r>
            <a:r>
              <a:rPr lang="cs-CZ" dirty="0"/>
              <a:t> </a:t>
            </a:r>
            <a:r>
              <a:rPr lang="cs-CZ" dirty="0" err="1"/>
              <a:t>immunoassays</a:t>
            </a:r>
            <a:endParaRPr lang="cs-CZ" dirty="0"/>
          </a:p>
          <a:p>
            <a:endParaRPr lang="cs-CZ" dirty="0"/>
          </a:p>
          <a:p>
            <a:pPr>
              <a:buFont typeface="Wingdings" pitchFamily="2" charset="2"/>
              <a:buChar char="q"/>
            </a:pPr>
            <a:r>
              <a:rPr lang="cs-CZ" dirty="0"/>
              <a:t> </a:t>
            </a:r>
            <a:r>
              <a:rPr lang="cs-CZ" dirty="0" err="1"/>
              <a:t>measure</a:t>
            </a:r>
            <a:r>
              <a:rPr lang="cs-CZ" dirty="0"/>
              <a:t> </a:t>
            </a:r>
            <a:r>
              <a:rPr lang="cs-CZ" dirty="0" err="1"/>
              <a:t>indirectly</a:t>
            </a:r>
            <a:r>
              <a:rPr lang="cs-CZ" dirty="0"/>
              <a:t> </a:t>
            </a:r>
            <a:r>
              <a:rPr lang="cs-CZ" dirty="0" err="1"/>
              <a:t>using</a:t>
            </a:r>
            <a:r>
              <a:rPr lang="cs-CZ" dirty="0"/>
              <a:t> a </a:t>
            </a:r>
            <a:r>
              <a:rPr lang="cs-CZ" dirty="0" err="1"/>
              <a:t>labeled</a:t>
            </a:r>
            <a:r>
              <a:rPr lang="cs-CZ" dirty="0"/>
              <a:t> antigen/</a:t>
            </a:r>
            <a:r>
              <a:rPr lang="cs-CZ" dirty="0" err="1"/>
              <a:t>antibody</a:t>
            </a:r>
            <a:endParaRPr lang="cs-CZ" dirty="0"/>
          </a:p>
          <a:p>
            <a:pPr>
              <a:buFont typeface="Wingdings" pitchFamily="2" charset="2"/>
              <a:buChar char="q"/>
            </a:pPr>
            <a:endParaRPr lang="cs-CZ" dirty="0"/>
          </a:p>
          <a:p>
            <a:pPr>
              <a:buFont typeface="Wingdings" pitchFamily="2" charset="2"/>
              <a:buChar char="q"/>
            </a:pPr>
            <a:r>
              <a:rPr lang="cs-CZ" dirty="0"/>
              <a:t> antigen </a:t>
            </a:r>
            <a:r>
              <a:rPr lang="cs-CZ" dirty="0" err="1"/>
              <a:t>or</a:t>
            </a:r>
            <a:r>
              <a:rPr lang="cs-CZ" dirty="0"/>
              <a:t> </a:t>
            </a:r>
            <a:r>
              <a:rPr lang="cs-CZ" dirty="0" err="1"/>
              <a:t>antibody</a:t>
            </a:r>
            <a:r>
              <a:rPr lang="cs-CZ" dirty="0"/>
              <a:t> are </a:t>
            </a:r>
            <a:r>
              <a:rPr lang="cs-CZ" dirty="0" err="1"/>
              <a:t>labeled</a:t>
            </a:r>
            <a:r>
              <a:rPr lang="cs-CZ" dirty="0"/>
              <a:t> by</a:t>
            </a:r>
          </a:p>
          <a:p>
            <a:pPr>
              <a:buFont typeface="Wingdings" pitchFamily="2" charset="2"/>
              <a:buChar char="q"/>
            </a:pPr>
            <a:endParaRPr lang="cs-CZ" dirty="0"/>
          </a:p>
          <a:p>
            <a:r>
              <a:rPr lang="cs-CZ" dirty="0"/>
              <a:t>          - </a:t>
            </a:r>
            <a:r>
              <a:rPr lang="cs-CZ" dirty="0" err="1"/>
              <a:t>radioactive</a:t>
            </a:r>
            <a:r>
              <a:rPr lang="cs-CZ" dirty="0"/>
              <a:t> element (</a:t>
            </a:r>
            <a:r>
              <a:rPr lang="cs-CZ" dirty="0" err="1"/>
              <a:t>radioimmunoassay</a:t>
            </a:r>
            <a:r>
              <a:rPr lang="cs-CZ" dirty="0"/>
              <a:t>)</a:t>
            </a:r>
          </a:p>
          <a:p>
            <a:endParaRPr lang="cs-CZ" dirty="0"/>
          </a:p>
          <a:p>
            <a:r>
              <a:rPr lang="cs-CZ" dirty="0"/>
              <a:t>          - enzyme (enzyme </a:t>
            </a:r>
            <a:r>
              <a:rPr lang="cs-CZ" dirty="0" err="1"/>
              <a:t>immunoassay</a:t>
            </a:r>
            <a:r>
              <a:rPr lang="cs-CZ" dirty="0"/>
              <a:t>)</a:t>
            </a:r>
          </a:p>
          <a:p>
            <a:endParaRPr lang="cs-CZ" u="sng" dirty="0"/>
          </a:p>
          <a:p>
            <a:pPr>
              <a:buFontTx/>
              <a:buChar char="-"/>
            </a:pPr>
            <a:endParaRPr lang="cs-CZ" dirty="0"/>
          </a:p>
          <a:p>
            <a:pPr>
              <a:buFontTx/>
              <a:buChar char="-"/>
            </a:pPr>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714356"/>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err="1">
                <a:latin typeface="+mn-lt"/>
              </a:rPr>
              <a:t>Radioimmunoassay</a:t>
            </a:r>
            <a:r>
              <a:rPr lang="cs-CZ" sz="4000" b="1" dirty="0">
                <a:latin typeface="+mn-lt"/>
              </a:rPr>
              <a:t> (RIA)</a:t>
            </a:r>
            <a:r>
              <a:rPr lang="cs-CZ" sz="4000" dirty="0">
                <a:latin typeface="Book Antiqua" pitchFamily="18" charset="0"/>
              </a:rPr>
              <a:t/>
            </a:r>
            <a:br>
              <a:rPr lang="cs-CZ" sz="4000" dirty="0">
                <a:latin typeface="Book Antiqua" pitchFamily="18" charset="0"/>
              </a:rPr>
            </a:br>
            <a:r>
              <a:rPr lang="cs-CZ" dirty="0"/>
              <a:t/>
            </a:r>
            <a:br>
              <a:rPr lang="cs-CZ" dirty="0"/>
            </a:br>
            <a:endParaRPr lang="cs-CZ" dirty="0"/>
          </a:p>
        </p:txBody>
      </p:sp>
      <p:sp>
        <p:nvSpPr>
          <p:cNvPr id="37889" name="Rectangle 1"/>
          <p:cNvSpPr>
            <a:spLocks noGrp="1" noChangeArrowheads="1"/>
          </p:cNvSpPr>
          <p:nvPr>
            <p:ph idx="1"/>
          </p:nvPr>
        </p:nvSpPr>
        <p:spPr>
          <a:xfrm>
            <a:off x="357158" y="298619"/>
            <a:ext cx="9111386" cy="4930581"/>
          </a:xfrm>
        </p:spPr>
        <p:txBody>
          <a:bodyPr wrap="square" anchor="ctr">
            <a:spAutoFit/>
          </a:bodyPr>
          <a:lstStyle/>
          <a:p>
            <a:endParaRPr lang="cs-CZ" sz="2400" dirty="0"/>
          </a:p>
          <a:p>
            <a:endParaRPr lang="cs-CZ" sz="2400" dirty="0"/>
          </a:p>
          <a:p>
            <a:pPr>
              <a:buFontTx/>
              <a:buChar char="-"/>
            </a:pPr>
            <a:r>
              <a:rPr lang="cs-CZ" sz="2400" dirty="0" err="1"/>
              <a:t>competitive</a:t>
            </a:r>
            <a:r>
              <a:rPr lang="cs-CZ" sz="2400" dirty="0"/>
              <a:t> </a:t>
            </a:r>
            <a:r>
              <a:rPr lang="cs-CZ" sz="2400" dirty="0" err="1"/>
              <a:t>binding</a:t>
            </a:r>
            <a:r>
              <a:rPr lang="cs-CZ" sz="2400" dirty="0"/>
              <a:t> </a:t>
            </a:r>
            <a:r>
              <a:rPr lang="cs-CZ" sz="2400" dirty="0" err="1"/>
              <a:t>assay</a:t>
            </a:r>
            <a:endParaRPr lang="cs-CZ" sz="2400" dirty="0"/>
          </a:p>
          <a:p>
            <a:pPr>
              <a:buFontTx/>
              <a:buChar char="-"/>
            </a:pPr>
            <a:r>
              <a:rPr lang="cs-CZ" sz="2400" dirty="0" err="1"/>
              <a:t>uses</a:t>
            </a:r>
            <a:r>
              <a:rPr lang="cs-CZ" sz="2400" dirty="0"/>
              <a:t> </a:t>
            </a:r>
            <a:r>
              <a:rPr lang="cs-CZ" sz="2400" dirty="0" err="1"/>
              <a:t>radiaoctive</a:t>
            </a:r>
            <a:r>
              <a:rPr lang="cs-CZ" sz="2400" dirty="0"/>
              <a:t> </a:t>
            </a:r>
            <a:r>
              <a:rPr lang="cs-CZ" sz="2400" dirty="0" err="1"/>
              <a:t>isotopes</a:t>
            </a:r>
            <a:r>
              <a:rPr lang="cs-CZ" sz="2400" dirty="0"/>
              <a:t> </a:t>
            </a:r>
            <a:r>
              <a:rPr lang="cs-CZ" sz="2400" dirty="0" smtClean="0"/>
              <a:t>(</a:t>
            </a:r>
            <a:r>
              <a:rPr lang="cs-CZ" sz="2400" dirty="0" err="1" smtClean="0"/>
              <a:t>iodine</a:t>
            </a:r>
            <a:r>
              <a:rPr lang="cs-CZ" sz="2400" dirty="0" smtClean="0"/>
              <a:t> </a:t>
            </a:r>
            <a:r>
              <a:rPr lang="cs-CZ" sz="2400" baseline="30000" dirty="0" smtClean="0"/>
              <a:t>125</a:t>
            </a:r>
            <a:r>
              <a:rPr lang="cs-CZ" sz="2400" dirty="0" smtClean="0"/>
              <a:t>) as </a:t>
            </a:r>
            <a:r>
              <a:rPr lang="cs-CZ" sz="2400" dirty="0"/>
              <a:t>a label</a:t>
            </a:r>
          </a:p>
          <a:p>
            <a:pPr>
              <a:buNone/>
            </a:pPr>
            <a:r>
              <a:rPr lang="cs-CZ" sz="2400" dirty="0"/>
              <a:t>    </a:t>
            </a:r>
            <a:r>
              <a:rPr lang="cs-CZ" sz="2400" u="sng" dirty="0" err="1"/>
              <a:t>Principle</a:t>
            </a:r>
            <a:r>
              <a:rPr lang="cs-CZ" sz="2400" u="sng" dirty="0"/>
              <a:t>:</a:t>
            </a:r>
            <a:r>
              <a:rPr lang="cs-CZ" sz="2400" dirty="0"/>
              <a:t> </a:t>
            </a:r>
            <a:r>
              <a:rPr lang="cs-CZ" sz="2400" dirty="0" err="1"/>
              <a:t>known</a:t>
            </a:r>
            <a:r>
              <a:rPr lang="cs-CZ" sz="2400" dirty="0"/>
              <a:t> </a:t>
            </a:r>
            <a:r>
              <a:rPr lang="cs-CZ" sz="2400" dirty="0" err="1"/>
              <a:t>radiolabeled</a:t>
            </a:r>
            <a:r>
              <a:rPr lang="cs-CZ" sz="2400" dirty="0"/>
              <a:t> antigen </a:t>
            </a:r>
            <a:r>
              <a:rPr lang="cs-CZ" sz="2400" dirty="0" err="1"/>
              <a:t>compete</a:t>
            </a:r>
            <a:r>
              <a:rPr lang="cs-CZ" sz="2400" dirty="0"/>
              <a:t> </a:t>
            </a:r>
            <a:r>
              <a:rPr lang="cs-CZ" sz="2400" dirty="0" err="1"/>
              <a:t>with</a:t>
            </a:r>
            <a:r>
              <a:rPr lang="cs-CZ" sz="2400" dirty="0"/>
              <a:t> </a:t>
            </a:r>
            <a:r>
              <a:rPr lang="cs-CZ" sz="2400" dirty="0" err="1"/>
              <a:t>unknown</a:t>
            </a:r>
            <a:r>
              <a:rPr lang="cs-CZ" sz="2400" dirty="0"/>
              <a:t> </a:t>
            </a:r>
            <a:r>
              <a:rPr lang="cs-CZ" sz="2400" dirty="0" err="1"/>
              <a:t>patient</a:t>
            </a:r>
            <a:r>
              <a:rPr lang="en-US" sz="2400" dirty="0"/>
              <a:t>’s</a:t>
            </a:r>
            <a:r>
              <a:rPr lang="cs-CZ" sz="2400" dirty="0"/>
              <a:t> antigen </a:t>
            </a:r>
            <a:r>
              <a:rPr lang="cs-CZ" sz="2400" dirty="0" err="1"/>
              <a:t>for</a:t>
            </a:r>
            <a:r>
              <a:rPr lang="cs-CZ" sz="2400" dirty="0"/>
              <a:t> </a:t>
            </a:r>
            <a:r>
              <a:rPr lang="cs-CZ" sz="2400" dirty="0" err="1"/>
              <a:t>sites</a:t>
            </a:r>
            <a:r>
              <a:rPr lang="cs-CZ" sz="2400" dirty="0"/>
              <a:t> on </a:t>
            </a:r>
            <a:r>
              <a:rPr lang="cs-CZ" sz="2400" dirty="0" err="1"/>
              <a:t>bound</a:t>
            </a:r>
            <a:r>
              <a:rPr lang="cs-CZ" sz="2400" dirty="0"/>
              <a:t> </a:t>
            </a:r>
            <a:r>
              <a:rPr lang="cs-CZ" sz="2400" dirty="0" err="1"/>
              <a:t>antibody</a:t>
            </a:r>
            <a:endParaRPr lang="cs-CZ" sz="2400" dirty="0"/>
          </a:p>
          <a:p>
            <a:pPr>
              <a:buNone/>
            </a:pPr>
            <a:r>
              <a:rPr lang="cs-CZ" sz="2400" dirty="0"/>
              <a:t>   </a:t>
            </a:r>
          </a:p>
          <a:p>
            <a:pPr>
              <a:buNone/>
            </a:pPr>
            <a:r>
              <a:rPr lang="cs-CZ" sz="2400" dirty="0"/>
              <a:t>                                                                        </a:t>
            </a:r>
            <a:r>
              <a:rPr lang="cs-CZ" sz="1800" dirty="0" err="1"/>
              <a:t>High</a:t>
            </a:r>
            <a:r>
              <a:rPr lang="cs-CZ" sz="1800" dirty="0"/>
              <a:t> </a:t>
            </a:r>
            <a:r>
              <a:rPr lang="cs-CZ" sz="1800" dirty="0" err="1"/>
              <a:t>radioactivity</a:t>
            </a:r>
            <a:r>
              <a:rPr lang="cs-CZ" sz="1800" dirty="0"/>
              <a:t> = </a:t>
            </a:r>
            <a:r>
              <a:rPr lang="cs-CZ" sz="1800" dirty="0" err="1"/>
              <a:t>small</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None/>
            </a:pPr>
            <a:r>
              <a:rPr lang="cs-CZ" sz="1800" dirty="0"/>
              <a:t>                                                                                                  </a:t>
            </a:r>
            <a:r>
              <a:rPr lang="cs-CZ" sz="1800" dirty="0" err="1"/>
              <a:t>Low</a:t>
            </a:r>
            <a:r>
              <a:rPr lang="cs-CZ" sz="1800" dirty="0"/>
              <a:t> </a:t>
            </a:r>
            <a:r>
              <a:rPr lang="cs-CZ" sz="1800" dirty="0" err="1"/>
              <a:t>radioactivity</a:t>
            </a:r>
            <a:r>
              <a:rPr lang="cs-CZ" sz="1800" dirty="0"/>
              <a:t> = </a:t>
            </a:r>
            <a:r>
              <a:rPr lang="cs-CZ" sz="1800" dirty="0" err="1"/>
              <a:t>high</a:t>
            </a:r>
            <a:r>
              <a:rPr lang="cs-CZ" sz="1800" dirty="0"/>
              <a:t> </a:t>
            </a:r>
            <a:r>
              <a:rPr lang="cs-CZ" sz="1800" dirty="0" err="1"/>
              <a:t>amount</a:t>
            </a:r>
            <a:r>
              <a:rPr lang="cs-CZ" sz="1800" dirty="0"/>
              <a:t> </a:t>
            </a:r>
          </a:p>
          <a:p>
            <a:pPr>
              <a:buNone/>
            </a:pPr>
            <a:r>
              <a:rPr lang="cs-CZ" sz="1800" dirty="0"/>
              <a:t>                                                                                                              </a:t>
            </a:r>
            <a:r>
              <a:rPr lang="cs-CZ" sz="1800" dirty="0" err="1"/>
              <a:t>of</a:t>
            </a:r>
            <a:r>
              <a:rPr lang="cs-CZ" sz="1800" dirty="0"/>
              <a:t> </a:t>
            </a:r>
            <a:r>
              <a:rPr lang="cs-CZ" sz="1800" dirty="0" err="1"/>
              <a:t>patient</a:t>
            </a:r>
            <a:r>
              <a:rPr lang="en-US" sz="1800" dirty="0"/>
              <a:t>’s</a:t>
            </a:r>
            <a:r>
              <a:rPr lang="cs-CZ" sz="1800" dirty="0"/>
              <a:t> antigen</a:t>
            </a:r>
          </a:p>
          <a:p>
            <a:pPr>
              <a:buFontTx/>
              <a:buChar char="-"/>
            </a:pPr>
            <a:endParaRPr lang="cs-CZ" sz="2400" dirty="0"/>
          </a:p>
        </p:txBody>
      </p:sp>
      <p:graphicFrame>
        <p:nvGraphicFramePr>
          <p:cNvPr id="235523" name="Object 2"/>
          <p:cNvGraphicFramePr>
            <a:graphicFrameLocks noChangeAspect="1"/>
          </p:cNvGraphicFramePr>
          <p:nvPr/>
        </p:nvGraphicFramePr>
        <p:xfrm>
          <a:off x="539552" y="2852936"/>
          <a:ext cx="5256584" cy="3942851"/>
        </p:xfrm>
        <a:graphic>
          <a:graphicData uri="http://schemas.openxmlformats.org/presentationml/2006/ole">
            <mc:AlternateContent xmlns:mc="http://schemas.openxmlformats.org/markup-compatibility/2006">
              <mc:Choice xmlns:v="urn:schemas-microsoft-com:vml" Requires="v">
                <p:oleObj spid="_x0000_s235528" name="PaperPort Document" r:id="rId3" imgW="5745480" imgH="3154680" progId="">
                  <p:embed/>
                </p:oleObj>
              </mc:Choice>
              <mc:Fallback>
                <p:oleObj name="PaperPort Document" r:id="rId3" imgW="5745480" imgH="3154680" progId="">
                  <p:embed/>
                  <p:pic>
                    <p:nvPicPr>
                      <p:cNvPr id="0"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852936"/>
                        <a:ext cx="5256584" cy="3942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ovéPole 7"/>
          <p:cNvSpPr txBox="1">
            <a:spLocks noChangeAspect="1"/>
          </p:cNvSpPr>
          <p:nvPr/>
        </p:nvSpPr>
        <p:spPr>
          <a:xfrm>
            <a:off x="1259632" y="3212976"/>
            <a:ext cx="4121735" cy="489365"/>
          </a:xfrm>
          <a:prstGeom prst="rect">
            <a:avLst/>
          </a:prstGeom>
          <a:solidFill>
            <a:schemeClr val="bg1"/>
          </a:solidFill>
        </p:spPr>
        <p:txBody>
          <a:bodyPr wrap="square" rtlCol="0">
            <a:spAutoFit/>
          </a:bodyPr>
          <a:lstStyle/>
          <a:p>
            <a:endParaRPr lang="cs-CZ" dirty="0"/>
          </a:p>
        </p:txBody>
      </p:sp>
      <p:sp>
        <p:nvSpPr>
          <p:cNvPr id="9" name="TextovéPole 8"/>
          <p:cNvSpPr txBox="1"/>
          <p:nvPr/>
        </p:nvSpPr>
        <p:spPr>
          <a:xfrm>
            <a:off x="6012160" y="4902259"/>
            <a:ext cx="3024336" cy="830997"/>
          </a:xfrm>
          <a:prstGeom prst="rect">
            <a:avLst/>
          </a:prstGeom>
          <a:noFill/>
        </p:spPr>
        <p:txBody>
          <a:bodyPr wrap="square" rtlCol="0">
            <a:spAutoFit/>
          </a:bodyPr>
          <a:lstStyle/>
          <a:p>
            <a:r>
              <a:rPr lang="en-US" sz="1600" b="1" dirty="0"/>
              <a:t>Co</a:t>
            </a:r>
            <a:r>
              <a:rPr lang="cs-CZ" sz="1600" b="1" dirty="0" err="1"/>
              <a:t>ncentration</a:t>
            </a:r>
            <a:r>
              <a:rPr lang="cs-CZ" sz="1600" b="1" dirty="0"/>
              <a:t> </a:t>
            </a:r>
            <a:r>
              <a:rPr lang="cs-CZ" sz="1600" b="1" dirty="0" err="1"/>
              <a:t>is</a:t>
            </a:r>
            <a:r>
              <a:rPr lang="cs-CZ" sz="1600" b="1" dirty="0"/>
              <a:t> </a:t>
            </a:r>
            <a:r>
              <a:rPr lang="cs-CZ" sz="1600" b="1" dirty="0" err="1"/>
              <a:t>inversely</a:t>
            </a:r>
            <a:r>
              <a:rPr lang="cs-CZ" sz="1600" b="1" dirty="0"/>
              <a:t> </a:t>
            </a:r>
            <a:r>
              <a:rPr lang="cs-CZ" sz="1600" b="1" dirty="0" err="1"/>
              <a:t>proportional</a:t>
            </a:r>
            <a:r>
              <a:rPr lang="cs-CZ" sz="1600" b="1" dirty="0"/>
              <a:t> to </a:t>
            </a:r>
            <a:r>
              <a:rPr lang="cs-CZ" sz="1600" b="1" dirty="0" err="1"/>
              <a:t>detected</a:t>
            </a:r>
            <a:r>
              <a:rPr lang="cs-CZ" sz="1600" b="1" dirty="0"/>
              <a:t> </a:t>
            </a:r>
            <a:r>
              <a:rPr lang="cs-CZ" sz="1600" b="1" dirty="0" err="1"/>
              <a:t>radioactivity</a:t>
            </a:r>
            <a:r>
              <a:rPr lang="cs-CZ" sz="1600" b="1" dirty="0"/>
              <a:t>.</a:t>
            </a:r>
          </a:p>
        </p:txBody>
      </p:sp>
    </p:spTree>
    <p:extLst>
      <p:ext uri="{BB962C8B-B14F-4D97-AF65-F5344CB8AC3E}">
        <p14:creationId xmlns:p14="http://schemas.microsoft.com/office/powerpoint/2010/main" val="2055723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468313" y="1412776"/>
            <a:ext cx="8280400" cy="3785652"/>
          </a:xfrm>
          <a:prstGeom prst="rect">
            <a:avLst/>
          </a:prstGeom>
          <a:noFill/>
          <a:ln w="9525">
            <a:noFill/>
            <a:miter lim="800000"/>
            <a:headEnd/>
            <a:tailEnd/>
          </a:ln>
          <a:effectLst/>
        </p:spPr>
        <p:txBody>
          <a:bodyPr wrap="square">
            <a:spAutoFit/>
          </a:bodyPr>
          <a:lstStyle/>
          <a:p>
            <a:pPr marL="457200" indent="-457200"/>
            <a:r>
              <a:rPr lang="cs-CZ" b="1" u="sng" dirty="0" err="1"/>
              <a:t>Topics</a:t>
            </a:r>
            <a:r>
              <a:rPr lang="cs-CZ" b="1" u="sng" dirty="0"/>
              <a:t>:</a:t>
            </a:r>
          </a:p>
          <a:p>
            <a:pPr marL="457200" indent="-457200"/>
            <a:endParaRPr lang="cs-CZ" dirty="0"/>
          </a:p>
          <a:p>
            <a:pPr marL="457200" indent="-457200">
              <a:buFont typeface="Wingdings" pitchFamily="2" charset="2"/>
              <a:buChar char="§"/>
            </a:pPr>
            <a:r>
              <a:rPr lang="en-US" dirty="0"/>
              <a:t>Laboratory methods of assessment of </a:t>
            </a:r>
            <a:r>
              <a:rPr lang="en-US" dirty="0" err="1"/>
              <a:t>humoral</a:t>
            </a:r>
            <a:r>
              <a:rPr lang="en-US" dirty="0"/>
              <a:t> immunity.</a:t>
            </a:r>
            <a:endParaRPr lang="cs-CZ" dirty="0"/>
          </a:p>
          <a:p>
            <a:pPr marL="457200" indent="-457200">
              <a:buFont typeface="Wingdings" pitchFamily="2" charset="2"/>
              <a:buChar char="§"/>
            </a:pPr>
            <a:r>
              <a:rPr lang="en-US" dirty="0"/>
              <a:t>Radioimmunoassay, </a:t>
            </a:r>
            <a:r>
              <a:rPr lang="en-US" dirty="0" err="1"/>
              <a:t>enzym</a:t>
            </a:r>
            <a:r>
              <a:rPr lang="cs-CZ" dirty="0"/>
              <a:t>e </a:t>
            </a:r>
            <a:r>
              <a:rPr lang="en-US" dirty="0"/>
              <a:t>immunoassay</a:t>
            </a:r>
            <a:endParaRPr lang="cs-CZ" dirty="0"/>
          </a:p>
          <a:p>
            <a:pPr marL="457200" indent="-457200">
              <a:buFont typeface="Wingdings" pitchFamily="2" charset="2"/>
              <a:buChar char="§"/>
            </a:pPr>
            <a:r>
              <a:rPr lang="en-US" dirty="0"/>
              <a:t>Laboratory measurement of specific </a:t>
            </a:r>
            <a:r>
              <a:rPr lang="en-US" dirty="0" err="1"/>
              <a:t>IgE</a:t>
            </a:r>
            <a:r>
              <a:rPr lang="en-US" dirty="0"/>
              <a:t> antibodies.</a:t>
            </a:r>
            <a:endParaRPr lang="cs-CZ" dirty="0"/>
          </a:p>
          <a:p>
            <a:pPr marL="457200" indent="-457200">
              <a:buFont typeface="Wingdings" pitchFamily="2" charset="2"/>
              <a:buChar char="§"/>
            </a:pPr>
            <a:r>
              <a:rPr lang="en-US" dirty="0"/>
              <a:t>Laboratory measurement of </a:t>
            </a:r>
            <a:r>
              <a:rPr lang="en-US" dirty="0" err="1"/>
              <a:t>autoantibodies</a:t>
            </a:r>
            <a:r>
              <a:rPr lang="en-US" dirty="0"/>
              <a:t>.</a:t>
            </a:r>
            <a:endParaRPr lang="cs-CZ" dirty="0"/>
          </a:p>
          <a:p>
            <a:pPr marL="457200" indent="-457200">
              <a:buFont typeface="Wingdings" pitchFamily="2" charset="2"/>
              <a:buChar char="§"/>
            </a:pPr>
            <a:r>
              <a:rPr lang="en-US" dirty="0"/>
              <a:t>Laboratory methods of assessment of cellular immunity.</a:t>
            </a:r>
            <a:endParaRPr lang="cs-CZ" dirty="0"/>
          </a:p>
          <a:p>
            <a:pPr marL="457200" indent="-457200">
              <a:buFont typeface="Wingdings" pitchFamily="2" charset="2"/>
              <a:buChar char="§"/>
            </a:pPr>
            <a:r>
              <a:rPr lang="en-US" dirty="0"/>
              <a:t>Flow </a:t>
            </a:r>
            <a:r>
              <a:rPr lang="en-US" dirty="0" err="1"/>
              <a:t>cytometry</a:t>
            </a:r>
            <a:r>
              <a:rPr lang="en-US" dirty="0"/>
              <a:t> - principles, practical use.</a:t>
            </a:r>
            <a:endParaRPr lang="cs-CZ" dirty="0"/>
          </a:p>
          <a:p>
            <a:pPr marL="457200" indent="-457200">
              <a:buFont typeface="Wingdings" pitchFamily="2" charset="2"/>
              <a:buChar char="§"/>
            </a:pPr>
            <a:endParaRPr lang="cs-CZ" dirty="0"/>
          </a:p>
          <a:p>
            <a:pPr marL="457200" indent="-457200"/>
            <a:endParaRPr lang="cs-CZ" dirty="0"/>
          </a:p>
        </p:txBody>
      </p:sp>
    </p:spTree>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p:cNvSpPr/>
          <p:nvPr/>
        </p:nvSpPr>
        <p:spPr>
          <a:xfrm>
            <a:off x="539552" y="622429"/>
            <a:ext cx="8064896" cy="646331"/>
          </a:xfrm>
          <a:prstGeom prst="rect">
            <a:avLst/>
          </a:prstGeom>
        </p:spPr>
        <p:txBody>
          <a:bodyPr wrap="square">
            <a:spAutoFit/>
          </a:bodyPr>
          <a:lstStyle/>
          <a:p>
            <a:r>
              <a:rPr lang="cs-CZ" sz="3600" b="1" dirty="0" err="1"/>
              <a:t>ImmunoRadioMetricAssay</a:t>
            </a:r>
            <a:r>
              <a:rPr lang="cs-CZ" sz="3600" b="1" dirty="0"/>
              <a:t> (IRMA)</a:t>
            </a:r>
          </a:p>
        </p:txBody>
      </p:sp>
      <p:graphicFrame>
        <p:nvGraphicFramePr>
          <p:cNvPr id="233475" name="Object 2"/>
          <p:cNvGraphicFramePr>
            <a:graphicFrameLocks noChangeAspect="1"/>
          </p:cNvGraphicFramePr>
          <p:nvPr/>
        </p:nvGraphicFramePr>
        <p:xfrm>
          <a:off x="395288" y="2509838"/>
          <a:ext cx="5297487" cy="4071937"/>
        </p:xfrm>
        <a:graphic>
          <a:graphicData uri="http://schemas.openxmlformats.org/presentationml/2006/ole">
            <mc:AlternateContent xmlns:mc="http://schemas.openxmlformats.org/markup-compatibility/2006">
              <mc:Choice xmlns:v="urn:schemas-microsoft-com:vml" Requires="v">
                <p:oleObj spid="_x0000_s233478" name="PaperPort Document" r:id="rId3" imgW="4986528" imgH="3255264" progId="">
                  <p:embed/>
                </p:oleObj>
              </mc:Choice>
              <mc:Fallback>
                <p:oleObj name="PaperPort Document" r:id="rId3" imgW="4986528" imgH="3255264" progId="">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2509838"/>
                        <a:ext cx="5297487" cy="407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ovéPole 5"/>
          <p:cNvSpPr txBox="1"/>
          <p:nvPr/>
        </p:nvSpPr>
        <p:spPr>
          <a:xfrm>
            <a:off x="323528" y="1268760"/>
            <a:ext cx="7776864" cy="1200329"/>
          </a:xfrm>
          <a:prstGeom prst="rect">
            <a:avLst/>
          </a:prstGeom>
          <a:noFill/>
        </p:spPr>
        <p:txBody>
          <a:bodyPr wrap="square" rtlCol="0">
            <a:spAutoFit/>
          </a:bodyPr>
          <a:lstStyle/>
          <a:p>
            <a:r>
              <a:rPr lang="en-US" dirty="0"/>
              <a:t>Noncompetitive binding assay</a:t>
            </a:r>
          </a:p>
          <a:p>
            <a:r>
              <a:rPr lang="en-US" u="sng" dirty="0"/>
              <a:t>Principle: p</a:t>
            </a:r>
            <a:r>
              <a:rPr lang="cs-CZ" dirty="0" err="1"/>
              <a:t>atient</a:t>
            </a:r>
            <a:r>
              <a:rPr lang="en-US" dirty="0"/>
              <a:t>’s antigens bind to adsorbed </a:t>
            </a:r>
            <a:r>
              <a:rPr lang="en-US" dirty="0" err="1"/>
              <a:t>antibod</a:t>
            </a:r>
            <a:r>
              <a:rPr lang="cs-CZ" dirty="0" err="1"/>
              <a:t>ies</a:t>
            </a:r>
            <a:r>
              <a:rPr lang="en-US" dirty="0"/>
              <a:t>, added r</a:t>
            </a:r>
            <a:r>
              <a:rPr lang="cs-CZ" dirty="0" err="1"/>
              <a:t>adiolabeled</a:t>
            </a:r>
            <a:r>
              <a:rPr lang="cs-CZ" dirty="0"/>
              <a:t> </a:t>
            </a:r>
            <a:r>
              <a:rPr lang="cs-CZ" dirty="0" err="1"/>
              <a:t>antibod</a:t>
            </a:r>
            <a:r>
              <a:rPr lang="en-US" dirty="0" err="1"/>
              <a:t>ies</a:t>
            </a:r>
            <a:r>
              <a:rPr lang="en-US" dirty="0"/>
              <a:t> bind to bound antigen</a:t>
            </a:r>
            <a:r>
              <a:rPr lang="cs-CZ" dirty="0"/>
              <a:t>s</a:t>
            </a:r>
          </a:p>
        </p:txBody>
      </p:sp>
      <p:sp>
        <p:nvSpPr>
          <p:cNvPr id="7" name="TextovéPole 6"/>
          <p:cNvSpPr txBox="1"/>
          <p:nvPr/>
        </p:nvSpPr>
        <p:spPr>
          <a:xfrm>
            <a:off x="5868144" y="3501008"/>
            <a:ext cx="2987824" cy="2308324"/>
          </a:xfrm>
          <a:prstGeom prst="rect">
            <a:avLst/>
          </a:prstGeom>
          <a:noFill/>
        </p:spPr>
        <p:txBody>
          <a:bodyPr wrap="square" rtlCol="0">
            <a:spAutoFit/>
          </a:bodyPr>
          <a:lstStyle/>
          <a:p>
            <a:r>
              <a:rPr lang="en-US" sz="1600" b="1" dirty="0"/>
              <a:t>The concentration is </a:t>
            </a:r>
            <a:r>
              <a:rPr lang="en-US" sz="1600" b="1" dirty="0" smtClean="0"/>
              <a:t>direct</a:t>
            </a:r>
            <a:r>
              <a:rPr lang="cs-CZ" sz="1600" b="1" dirty="0" err="1" smtClean="0"/>
              <a:t>ly</a:t>
            </a:r>
            <a:r>
              <a:rPr lang="en-US" sz="1600" b="1" dirty="0" smtClean="0"/>
              <a:t> </a:t>
            </a:r>
            <a:r>
              <a:rPr lang="en-US" sz="1600" b="1" dirty="0" err="1"/>
              <a:t>rele</a:t>
            </a:r>
            <a:r>
              <a:rPr lang="cs-CZ" sz="1600" b="1" dirty="0" err="1"/>
              <a:t>at</a:t>
            </a:r>
            <a:r>
              <a:rPr lang="en-US" sz="1600" b="1" dirty="0" err="1"/>
              <a:t>ed</a:t>
            </a:r>
            <a:r>
              <a:rPr lang="cs-CZ" sz="1600" b="1" dirty="0"/>
              <a:t> to </a:t>
            </a:r>
            <a:r>
              <a:rPr lang="cs-CZ" sz="1600" b="1" dirty="0" err="1"/>
              <a:t>detected</a:t>
            </a:r>
            <a:r>
              <a:rPr lang="cs-CZ" sz="1600" b="1" dirty="0"/>
              <a:t> </a:t>
            </a:r>
            <a:r>
              <a:rPr lang="cs-CZ" sz="1600" b="1" dirty="0" err="1"/>
              <a:t>radioactivity</a:t>
            </a:r>
            <a:r>
              <a:rPr lang="cs-CZ" sz="1600" b="1" dirty="0"/>
              <a:t>.</a:t>
            </a:r>
          </a:p>
          <a:p>
            <a:endParaRPr lang="cs-CZ" sz="1600" dirty="0"/>
          </a:p>
          <a:p>
            <a:pPr>
              <a:buNone/>
            </a:pPr>
            <a:r>
              <a:rPr lang="cs-CZ" sz="1600" dirty="0" err="1"/>
              <a:t>High</a:t>
            </a:r>
            <a:r>
              <a:rPr lang="cs-CZ" sz="1600" dirty="0"/>
              <a:t> </a:t>
            </a:r>
            <a:r>
              <a:rPr lang="cs-CZ" sz="1600" dirty="0" err="1"/>
              <a:t>radioactivity</a:t>
            </a:r>
            <a:r>
              <a:rPr lang="cs-CZ" sz="1600" dirty="0"/>
              <a:t> =  </a:t>
            </a:r>
            <a:r>
              <a:rPr lang="cs-CZ" sz="1600" dirty="0" err="1"/>
              <a:t>high</a:t>
            </a:r>
            <a:r>
              <a:rPr lang="cs-CZ" sz="1600" dirty="0"/>
              <a:t> </a:t>
            </a:r>
            <a:r>
              <a:rPr lang="cs-CZ" sz="1600" dirty="0" err="1"/>
              <a:t>amount</a:t>
            </a:r>
            <a:r>
              <a:rPr lang="cs-CZ" sz="1600" dirty="0"/>
              <a:t> </a:t>
            </a:r>
            <a:r>
              <a:rPr lang="cs-CZ" sz="1600" dirty="0" err="1"/>
              <a:t>of</a:t>
            </a:r>
            <a:r>
              <a:rPr lang="cs-CZ" sz="1600" dirty="0"/>
              <a:t> </a:t>
            </a:r>
            <a:r>
              <a:rPr lang="cs-CZ" sz="1600" dirty="0" err="1"/>
              <a:t>patient</a:t>
            </a:r>
            <a:r>
              <a:rPr lang="en-US" sz="1600" dirty="0"/>
              <a:t>’s</a:t>
            </a:r>
            <a:r>
              <a:rPr lang="cs-CZ" sz="1600" dirty="0"/>
              <a:t> antigen</a:t>
            </a:r>
          </a:p>
          <a:p>
            <a:pPr>
              <a:buNone/>
            </a:pPr>
            <a:r>
              <a:rPr lang="cs-CZ" sz="1600" dirty="0" err="1"/>
              <a:t>Low</a:t>
            </a:r>
            <a:r>
              <a:rPr lang="cs-CZ" sz="1600" dirty="0"/>
              <a:t> </a:t>
            </a:r>
            <a:r>
              <a:rPr lang="cs-CZ" sz="1600" dirty="0" err="1"/>
              <a:t>radioactivity</a:t>
            </a:r>
            <a:r>
              <a:rPr lang="cs-CZ" sz="1600" dirty="0"/>
              <a:t> = </a:t>
            </a:r>
            <a:r>
              <a:rPr lang="cs-CZ" sz="1600" dirty="0" err="1"/>
              <a:t>low</a:t>
            </a:r>
            <a:r>
              <a:rPr lang="cs-CZ" sz="1600" dirty="0"/>
              <a:t> </a:t>
            </a:r>
            <a:r>
              <a:rPr lang="cs-CZ" sz="1600" dirty="0" err="1"/>
              <a:t>amount</a:t>
            </a:r>
            <a:r>
              <a:rPr lang="cs-CZ" sz="1600" dirty="0"/>
              <a:t> </a:t>
            </a:r>
            <a:r>
              <a:rPr lang="cs-CZ" sz="1600" dirty="0" err="1"/>
              <a:t>of</a:t>
            </a:r>
            <a:r>
              <a:rPr lang="cs-CZ" sz="1600" dirty="0"/>
              <a:t> </a:t>
            </a:r>
            <a:r>
              <a:rPr lang="en-US" sz="1600" dirty="0"/>
              <a:t> </a:t>
            </a:r>
            <a:r>
              <a:rPr lang="cs-CZ" sz="1600" dirty="0" err="1"/>
              <a:t>patient</a:t>
            </a:r>
            <a:r>
              <a:rPr lang="en-US" sz="1600" dirty="0"/>
              <a:t>’s</a:t>
            </a:r>
            <a:r>
              <a:rPr lang="cs-CZ" sz="1600" dirty="0"/>
              <a:t> antigen                                                                                                       </a:t>
            </a:r>
          </a:p>
          <a:p>
            <a:endParaRPr lang="cs-CZ" sz="16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35500" y="260648"/>
            <a:ext cx="7392884" cy="642938"/>
          </a:xfrm>
        </p:spPr>
        <p:txBody>
          <a:bodyPr>
            <a:normAutofit fontScale="90000"/>
          </a:bodyPr>
          <a:lstStyle/>
          <a:p>
            <a:r>
              <a:rPr lang="cs-CZ" sz="3600" b="1" dirty="0"/>
              <a:t/>
            </a:r>
            <a:br>
              <a:rPr lang="cs-CZ" sz="3600" b="1" dirty="0"/>
            </a:br>
            <a:r>
              <a:rPr lang="cs-CZ" sz="3600" b="1" dirty="0"/>
              <a:t/>
            </a:r>
            <a:br>
              <a:rPr lang="cs-CZ" sz="3600" b="1" dirty="0"/>
            </a:br>
            <a:r>
              <a:rPr lang="cs-CZ" sz="4000" b="1" dirty="0">
                <a:latin typeface="Book Antiqua" pitchFamily="18" charset="0"/>
              </a:rPr>
              <a:t> </a:t>
            </a:r>
            <a:r>
              <a:rPr lang="cs-CZ" sz="4000" b="1" dirty="0">
                <a:latin typeface="+mn-lt"/>
              </a:rPr>
              <a:t>RIA/IRMA- </a:t>
            </a:r>
            <a:r>
              <a:rPr lang="cs-CZ" sz="4000" b="1" dirty="0" err="1">
                <a:latin typeface="+mn-lt"/>
              </a:rPr>
              <a:t>andvantages</a:t>
            </a:r>
            <a:r>
              <a:rPr lang="cs-CZ" sz="4000" b="1" dirty="0">
                <a:latin typeface="+mn-lt"/>
              </a:rPr>
              <a:t> </a:t>
            </a:r>
            <a:r>
              <a:rPr lang="cs-CZ" sz="4000" b="1" dirty="0" err="1">
                <a:latin typeface="+mn-lt"/>
              </a:rPr>
              <a:t>and</a:t>
            </a:r>
            <a:r>
              <a:rPr lang="cs-CZ" sz="4000" b="1" dirty="0">
                <a:latin typeface="+mn-lt"/>
              </a:rPr>
              <a:t> </a:t>
            </a:r>
            <a:r>
              <a:rPr lang="cs-CZ" sz="4000" b="1" dirty="0" err="1">
                <a:latin typeface="+mn-lt"/>
              </a:rPr>
              <a:t>disadvantages</a:t>
            </a:r>
            <a:endParaRPr lang="cs-CZ" dirty="0"/>
          </a:p>
        </p:txBody>
      </p:sp>
      <p:sp>
        <p:nvSpPr>
          <p:cNvPr id="37889" name="Rectangle 1"/>
          <p:cNvSpPr>
            <a:spLocks noGrp="1" noChangeArrowheads="1"/>
          </p:cNvSpPr>
          <p:nvPr>
            <p:ph idx="1"/>
          </p:nvPr>
        </p:nvSpPr>
        <p:spPr>
          <a:xfrm>
            <a:off x="357158" y="1227349"/>
            <a:ext cx="8391554" cy="4865947"/>
          </a:xfrm>
        </p:spPr>
        <p:txBody>
          <a:bodyPr wrap="square" anchor="ctr">
            <a:spAutoFit/>
          </a:bodyPr>
          <a:lstStyle/>
          <a:p>
            <a:endParaRPr lang="cs-CZ" sz="2400" dirty="0"/>
          </a:p>
          <a:p>
            <a:endParaRPr lang="cs-CZ" sz="2400" dirty="0"/>
          </a:p>
          <a:p>
            <a:r>
              <a:rPr lang="cs-CZ" sz="2400" u="sng" dirty="0" err="1"/>
              <a:t>Advantages</a:t>
            </a:r>
            <a:r>
              <a:rPr lang="cs-CZ" sz="2400" u="sng" dirty="0"/>
              <a:t>:</a:t>
            </a:r>
          </a:p>
          <a:p>
            <a:pPr>
              <a:buNone/>
            </a:pPr>
            <a:r>
              <a:rPr lang="cs-CZ" sz="2400" dirty="0"/>
              <a:t>     - </a:t>
            </a:r>
            <a:r>
              <a:rPr lang="cs-CZ" sz="2400" dirty="0" err="1"/>
              <a:t>extremely</a:t>
            </a:r>
            <a:r>
              <a:rPr lang="cs-CZ" sz="2400" dirty="0"/>
              <a:t> sensitive </a:t>
            </a:r>
            <a:r>
              <a:rPr lang="cs-CZ" sz="2400" dirty="0" err="1"/>
              <a:t>and</a:t>
            </a:r>
            <a:r>
              <a:rPr lang="cs-CZ" sz="2400" dirty="0"/>
              <a:t> </a:t>
            </a:r>
            <a:r>
              <a:rPr lang="cs-CZ" sz="2400" dirty="0" err="1"/>
              <a:t>precise</a:t>
            </a:r>
            <a:endParaRPr lang="cs-CZ" sz="2400" dirty="0"/>
          </a:p>
          <a:p>
            <a:pPr>
              <a:buNone/>
            </a:pPr>
            <a:r>
              <a:rPr lang="cs-CZ" sz="2400" dirty="0"/>
              <a:t>     - </a:t>
            </a:r>
            <a:r>
              <a:rPr lang="cs-CZ" sz="2400" dirty="0" err="1"/>
              <a:t>detects</a:t>
            </a:r>
            <a:r>
              <a:rPr lang="cs-CZ" sz="2400" dirty="0"/>
              <a:t> </a:t>
            </a:r>
            <a:r>
              <a:rPr lang="cs-CZ" sz="2400" dirty="0" err="1"/>
              <a:t>trace</a:t>
            </a:r>
            <a:r>
              <a:rPr lang="cs-CZ" sz="2400" dirty="0"/>
              <a:t> </a:t>
            </a:r>
            <a:r>
              <a:rPr lang="cs-CZ" sz="2400" dirty="0" err="1" smtClean="0"/>
              <a:t>amounts</a:t>
            </a:r>
            <a:r>
              <a:rPr lang="cs-CZ" sz="2400" dirty="0" smtClean="0"/>
              <a:t> </a:t>
            </a:r>
            <a:r>
              <a:rPr lang="cs-CZ" sz="2400" dirty="0" err="1"/>
              <a:t>of</a:t>
            </a:r>
            <a:r>
              <a:rPr lang="cs-CZ" sz="2400" dirty="0"/>
              <a:t> </a:t>
            </a:r>
            <a:r>
              <a:rPr lang="cs-CZ" sz="2400" dirty="0" err="1"/>
              <a:t>analytes</a:t>
            </a:r>
            <a:r>
              <a:rPr lang="cs-CZ" sz="2400" dirty="0"/>
              <a:t> </a:t>
            </a:r>
            <a:r>
              <a:rPr lang="cs-CZ" sz="2400" dirty="0" err="1"/>
              <a:t>small</a:t>
            </a:r>
            <a:r>
              <a:rPr lang="cs-CZ" sz="2400" dirty="0"/>
              <a:t> in </a:t>
            </a:r>
            <a:r>
              <a:rPr lang="cs-CZ" sz="2400" dirty="0" err="1"/>
              <a:t>size</a:t>
            </a:r>
            <a:endParaRPr lang="cs-CZ" sz="2400" dirty="0"/>
          </a:p>
          <a:p>
            <a:r>
              <a:rPr lang="cs-CZ" sz="2400" u="sng" dirty="0" err="1"/>
              <a:t>Disadvantages</a:t>
            </a:r>
            <a:r>
              <a:rPr lang="cs-CZ" sz="2400" u="sng" dirty="0"/>
              <a:t>:</a:t>
            </a:r>
          </a:p>
          <a:p>
            <a:pPr>
              <a:buNone/>
            </a:pPr>
            <a:r>
              <a:rPr lang="cs-CZ" sz="2400" dirty="0"/>
              <a:t>     - </a:t>
            </a:r>
            <a:r>
              <a:rPr lang="cs-CZ" sz="2400" dirty="0" err="1"/>
              <a:t>expensive</a:t>
            </a:r>
            <a:r>
              <a:rPr lang="cs-CZ" sz="2400" dirty="0"/>
              <a:t> </a:t>
            </a:r>
            <a:r>
              <a:rPr lang="cs-CZ" sz="2400" dirty="0" err="1"/>
              <a:t>equipment</a:t>
            </a:r>
            <a:r>
              <a:rPr lang="cs-CZ" sz="2400" dirty="0"/>
              <a:t> </a:t>
            </a:r>
            <a:r>
              <a:rPr lang="cs-CZ" sz="2400" dirty="0" err="1"/>
              <a:t>necessary</a:t>
            </a:r>
            <a:endParaRPr lang="cs-CZ" sz="2400" dirty="0"/>
          </a:p>
          <a:p>
            <a:pPr>
              <a:buNone/>
            </a:pPr>
            <a:r>
              <a:rPr lang="cs-CZ" sz="2400" dirty="0"/>
              <a:t>     - </a:t>
            </a:r>
            <a:r>
              <a:rPr lang="cs-CZ" sz="2400" dirty="0" err="1"/>
              <a:t>work</a:t>
            </a:r>
            <a:r>
              <a:rPr lang="cs-CZ" sz="2400" dirty="0"/>
              <a:t> </a:t>
            </a:r>
            <a:r>
              <a:rPr lang="cs-CZ" sz="2400" dirty="0" err="1"/>
              <a:t>with</a:t>
            </a:r>
            <a:r>
              <a:rPr lang="cs-CZ" sz="2400" dirty="0"/>
              <a:t> </a:t>
            </a:r>
            <a:r>
              <a:rPr lang="cs-CZ" sz="2400" dirty="0" err="1"/>
              <a:t>radioactive</a:t>
            </a:r>
            <a:r>
              <a:rPr lang="cs-CZ" sz="2400" dirty="0"/>
              <a:t> </a:t>
            </a:r>
            <a:r>
              <a:rPr lang="en-US" sz="2400" dirty="0"/>
              <a:t>isotopes</a:t>
            </a:r>
            <a:r>
              <a:rPr lang="cs-CZ" sz="2400" dirty="0"/>
              <a:t>, </a:t>
            </a:r>
            <a:r>
              <a:rPr lang="cs-CZ" sz="2400" dirty="0" err="1"/>
              <a:t>radioactive</a:t>
            </a:r>
            <a:r>
              <a:rPr lang="cs-CZ" sz="2400" dirty="0"/>
              <a:t> </a:t>
            </a:r>
            <a:r>
              <a:rPr lang="cs-CZ" sz="2400" dirty="0" err="1"/>
              <a:t>waste</a:t>
            </a:r>
            <a:endParaRPr lang="cs-CZ" sz="2400" dirty="0"/>
          </a:p>
          <a:p>
            <a:pPr>
              <a:buNone/>
            </a:pPr>
            <a:endParaRPr lang="cs-CZ" sz="2400" dirty="0"/>
          </a:p>
          <a:p>
            <a:pPr>
              <a:buNone/>
            </a:pPr>
            <a:r>
              <a:rPr lang="cs-CZ" sz="2400" dirty="0"/>
              <a:t>Enzyme </a:t>
            </a:r>
            <a:r>
              <a:rPr lang="cs-CZ" sz="2400" dirty="0" err="1"/>
              <a:t>immunoassays</a:t>
            </a:r>
            <a:r>
              <a:rPr lang="cs-CZ" sz="2400" dirty="0"/>
              <a:t> </a:t>
            </a:r>
            <a:r>
              <a:rPr lang="cs-CZ" sz="2400" dirty="0" err="1"/>
              <a:t>have</a:t>
            </a:r>
            <a:r>
              <a:rPr lang="cs-CZ" sz="2400" dirty="0"/>
              <a:t> </a:t>
            </a:r>
            <a:r>
              <a:rPr lang="cs-CZ" sz="2400" dirty="0" err="1"/>
              <a:t>largely</a:t>
            </a:r>
            <a:r>
              <a:rPr lang="cs-CZ" sz="2400" dirty="0"/>
              <a:t> </a:t>
            </a:r>
            <a:r>
              <a:rPr lang="cs-CZ" sz="2400" dirty="0" err="1"/>
              <a:t>replaced</a:t>
            </a:r>
            <a:r>
              <a:rPr lang="cs-CZ" sz="2400" dirty="0"/>
              <a:t> </a:t>
            </a:r>
            <a:r>
              <a:rPr lang="cs-CZ" sz="2400" dirty="0" err="1"/>
              <a:t>radioimmunoassay</a:t>
            </a:r>
            <a:r>
              <a:rPr lang="cs-CZ" sz="2400" dirty="0"/>
              <a:t>.</a:t>
            </a:r>
          </a:p>
          <a:p>
            <a:pPr>
              <a:lnSpc>
                <a:spcPct val="150000"/>
              </a:lnSpc>
              <a:spcBef>
                <a:spcPct val="0"/>
              </a:spcBef>
              <a:buFontTx/>
              <a:buNone/>
            </a:pPr>
            <a:endParaRPr lang="cs-CZ" sz="1800" dirty="0"/>
          </a:p>
        </p:txBody>
      </p:sp>
    </p:spTree>
    <p:extLst>
      <p:ext uri="{BB962C8B-B14F-4D97-AF65-F5344CB8AC3E}">
        <p14:creationId xmlns:p14="http://schemas.microsoft.com/office/powerpoint/2010/main" val="2055723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11560" y="548680"/>
            <a:ext cx="8316912" cy="550863"/>
          </a:xfrm>
        </p:spPr>
        <p:txBody>
          <a:bodyPr>
            <a:noAutofit/>
          </a:bodyPr>
          <a:lstStyle/>
          <a:p>
            <a:r>
              <a:rPr lang="cs-CZ" sz="3600" b="1" dirty="0">
                <a:solidFill>
                  <a:schemeClr val="tx1"/>
                </a:solidFill>
                <a:latin typeface="+mn-lt"/>
              </a:rPr>
              <a:t>Enzyme </a:t>
            </a:r>
            <a:r>
              <a:rPr lang="cs-CZ" sz="3600" b="1" dirty="0" err="1">
                <a:solidFill>
                  <a:schemeClr val="tx1"/>
                </a:solidFill>
                <a:latin typeface="+mn-lt"/>
              </a:rPr>
              <a:t>immunoassay</a:t>
            </a:r>
            <a:r>
              <a:rPr lang="cs-CZ" sz="3600" b="1" dirty="0">
                <a:solidFill>
                  <a:schemeClr val="tx1"/>
                </a:solidFill>
                <a:latin typeface="+mn-lt"/>
              </a:rPr>
              <a:t> (EIA)</a:t>
            </a:r>
            <a:r>
              <a:rPr lang="cs-CZ" sz="3600" dirty="0">
                <a:latin typeface="+mn-lt"/>
              </a:rPr>
              <a:t/>
            </a:r>
            <a:br>
              <a:rPr lang="cs-CZ" sz="3600" dirty="0">
                <a:latin typeface="+mn-lt"/>
              </a:rPr>
            </a:br>
            <a:endParaRPr lang="cs-CZ" sz="3600" dirty="0">
              <a:latin typeface="+mn-lt"/>
            </a:endParaRPr>
          </a:p>
        </p:txBody>
      </p:sp>
      <p:sp>
        <p:nvSpPr>
          <p:cNvPr id="11267" name="Content Placeholder 2"/>
          <p:cNvSpPr>
            <a:spLocks noGrp="1"/>
          </p:cNvSpPr>
          <p:nvPr>
            <p:ph idx="1"/>
          </p:nvPr>
        </p:nvSpPr>
        <p:spPr>
          <a:xfrm>
            <a:off x="0" y="1100658"/>
            <a:ext cx="9144000" cy="6000750"/>
          </a:xfrm>
        </p:spPr>
        <p:txBody>
          <a:bodyPr/>
          <a:lstStyle/>
          <a:p>
            <a:pPr>
              <a:buFont typeface="Wingdings" pitchFamily="2" charset="2"/>
              <a:buChar char="q"/>
            </a:pPr>
            <a:r>
              <a:rPr lang="cs-CZ" sz="2400" dirty="0" err="1"/>
              <a:t>labeled</a:t>
            </a:r>
            <a:r>
              <a:rPr lang="cs-CZ" sz="2400" dirty="0"/>
              <a:t> </a:t>
            </a:r>
            <a:r>
              <a:rPr lang="cs-CZ" sz="2400" dirty="0" err="1"/>
              <a:t>immunoassay</a:t>
            </a:r>
            <a:endParaRPr lang="cs-CZ" sz="2400" dirty="0"/>
          </a:p>
          <a:p>
            <a:pPr>
              <a:buFont typeface="Wingdings" pitchFamily="2" charset="2"/>
              <a:buChar char="q"/>
            </a:pPr>
            <a:r>
              <a:rPr lang="cs-CZ" sz="2400" dirty="0"/>
              <a:t>antigen </a:t>
            </a:r>
            <a:r>
              <a:rPr lang="cs-CZ" sz="2400" dirty="0" err="1"/>
              <a:t>or</a:t>
            </a:r>
            <a:r>
              <a:rPr lang="cs-CZ" sz="2400" dirty="0"/>
              <a:t> </a:t>
            </a:r>
            <a:r>
              <a:rPr lang="cs-CZ" sz="2400" dirty="0" err="1"/>
              <a:t>antibody</a:t>
            </a:r>
            <a:r>
              <a:rPr lang="cs-CZ" sz="2400" dirty="0"/>
              <a:t> are </a:t>
            </a:r>
            <a:r>
              <a:rPr lang="cs-CZ" sz="2400" dirty="0" err="1"/>
              <a:t>labeled</a:t>
            </a:r>
            <a:r>
              <a:rPr lang="cs-CZ" sz="2400" dirty="0"/>
              <a:t> by enzyme</a:t>
            </a:r>
          </a:p>
          <a:p>
            <a:pPr>
              <a:buFont typeface="Wingdings" pitchFamily="2" charset="2"/>
              <a:buChar char="q"/>
            </a:pPr>
            <a:r>
              <a:rPr lang="cs-CZ" sz="2400" dirty="0" err="1"/>
              <a:t>horseradish</a:t>
            </a:r>
            <a:r>
              <a:rPr lang="cs-CZ" sz="2400" dirty="0"/>
              <a:t> </a:t>
            </a:r>
            <a:r>
              <a:rPr lang="cs-CZ" sz="2400" dirty="0" err="1"/>
              <a:t>peroxidase</a:t>
            </a:r>
            <a:r>
              <a:rPr lang="cs-CZ" sz="2400" dirty="0"/>
              <a:t> </a:t>
            </a:r>
            <a:r>
              <a:rPr lang="cs-CZ" sz="2400" dirty="0" err="1"/>
              <a:t>and</a:t>
            </a:r>
            <a:r>
              <a:rPr lang="cs-CZ" sz="2400" dirty="0"/>
              <a:t> </a:t>
            </a:r>
            <a:r>
              <a:rPr lang="cs-CZ" sz="2400" dirty="0" err="1"/>
              <a:t>alkaline</a:t>
            </a:r>
            <a:r>
              <a:rPr lang="cs-CZ" sz="2400" dirty="0"/>
              <a:t> </a:t>
            </a:r>
            <a:r>
              <a:rPr lang="cs-CZ" sz="2400" dirty="0" err="1"/>
              <a:t>phosphatase</a:t>
            </a:r>
            <a:r>
              <a:rPr lang="cs-CZ" sz="2400" dirty="0"/>
              <a:t> are </a:t>
            </a:r>
            <a:r>
              <a:rPr lang="cs-CZ" sz="2400" dirty="0" err="1"/>
              <a:t>the</a:t>
            </a:r>
            <a:r>
              <a:rPr lang="cs-CZ" sz="2400" dirty="0"/>
              <a:t> most </a:t>
            </a:r>
            <a:r>
              <a:rPr lang="cs-CZ" sz="2400" dirty="0" err="1"/>
              <a:t>popular</a:t>
            </a:r>
            <a:r>
              <a:rPr lang="cs-CZ" sz="2400" dirty="0"/>
              <a:t> </a:t>
            </a:r>
            <a:r>
              <a:rPr lang="cs-CZ" sz="2400" dirty="0" err="1"/>
              <a:t>enzymes</a:t>
            </a:r>
            <a:endParaRPr lang="cs-CZ" sz="2400" dirty="0"/>
          </a:p>
          <a:p>
            <a:pPr>
              <a:buNone/>
            </a:pPr>
            <a:endParaRPr lang="cs-CZ" sz="2400" dirty="0"/>
          </a:p>
          <a:p>
            <a:pPr>
              <a:buFont typeface="Wingdings" pitchFamily="2" charset="2"/>
              <a:buChar char="q"/>
            </a:pPr>
            <a:r>
              <a:rPr lang="cs-CZ" sz="2400" u="sng" dirty="0"/>
              <a:t>Basic </a:t>
            </a:r>
            <a:r>
              <a:rPr lang="cs-CZ" sz="2400" u="sng" dirty="0" err="1"/>
              <a:t>principle</a:t>
            </a:r>
            <a:r>
              <a:rPr lang="cs-CZ" sz="2400" dirty="0"/>
              <a:t>: </a:t>
            </a:r>
            <a:r>
              <a:rPr lang="cs-CZ" sz="2400" dirty="0" err="1"/>
              <a:t>Ag</a:t>
            </a:r>
            <a:r>
              <a:rPr lang="cs-CZ" sz="2400" dirty="0"/>
              <a:t> </a:t>
            </a:r>
            <a:r>
              <a:rPr lang="cs-CZ" sz="2400" dirty="0" err="1"/>
              <a:t>or</a:t>
            </a:r>
            <a:r>
              <a:rPr lang="cs-CZ" sz="2400" dirty="0"/>
              <a:t> Ab </a:t>
            </a:r>
            <a:r>
              <a:rPr lang="cs-CZ" sz="2400" dirty="0" err="1"/>
              <a:t>labeled</a:t>
            </a:r>
            <a:r>
              <a:rPr lang="cs-CZ" sz="2400" dirty="0"/>
              <a:t> by enzyme (</a:t>
            </a:r>
            <a:r>
              <a:rPr lang="cs-CZ" sz="2400" dirty="0" err="1"/>
              <a:t>Ag</a:t>
            </a:r>
            <a:r>
              <a:rPr lang="cs-CZ" sz="2400" dirty="0"/>
              <a:t>*, Ab*) </a:t>
            </a:r>
            <a:r>
              <a:rPr lang="cs-CZ" sz="2400" dirty="0" err="1"/>
              <a:t>reacts</a:t>
            </a:r>
            <a:r>
              <a:rPr lang="cs-CZ" sz="2400" dirty="0"/>
              <a:t> </a:t>
            </a:r>
            <a:r>
              <a:rPr lang="cs-CZ" sz="2400" dirty="0" err="1"/>
              <a:t>with</a:t>
            </a:r>
            <a:r>
              <a:rPr lang="cs-CZ" sz="2400" dirty="0"/>
              <a:t> Ab </a:t>
            </a:r>
            <a:r>
              <a:rPr lang="cs-CZ" sz="2400" dirty="0" err="1"/>
              <a:t>or</a:t>
            </a:r>
            <a:r>
              <a:rPr lang="cs-CZ" sz="2400" dirty="0"/>
              <a:t> </a:t>
            </a:r>
            <a:r>
              <a:rPr lang="cs-CZ" sz="2400" dirty="0" err="1"/>
              <a:t>Ag</a:t>
            </a:r>
            <a:r>
              <a:rPr lang="cs-CZ" sz="2400" dirty="0"/>
              <a:t> in </a:t>
            </a:r>
            <a:r>
              <a:rPr lang="cs-CZ" sz="2400" dirty="0" err="1"/>
              <a:t>the</a:t>
            </a:r>
            <a:r>
              <a:rPr lang="cs-CZ" sz="2400" dirty="0"/>
              <a:t> sample         </a:t>
            </a:r>
            <a:r>
              <a:rPr lang="cs-CZ" sz="2400" dirty="0" err="1"/>
              <a:t>immune</a:t>
            </a:r>
            <a:r>
              <a:rPr lang="cs-CZ" sz="2400" dirty="0"/>
              <a:t> </a:t>
            </a:r>
            <a:r>
              <a:rPr lang="cs-CZ" sz="2400" dirty="0" err="1"/>
              <a:t>complexes</a:t>
            </a:r>
            <a:r>
              <a:rPr lang="cs-CZ" sz="2400" dirty="0"/>
              <a:t> are </a:t>
            </a:r>
            <a:r>
              <a:rPr lang="cs-CZ" sz="2400" dirty="0" err="1"/>
              <a:t>produced</a:t>
            </a:r>
            <a:r>
              <a:rPr lang="cs-CZ" sz="2400" dirty="0"/>
              <a:t> (</a:t>
            </a:r>
            <a:r>
              <a:rPr lang="cs-CZ" sz="2400" dirty="0" err="1"/>
              <a:t>Ag</a:t>
            </a:r>
            <a:r>
              <a:rPr lang="cs-CZ" sz="2400" dirty="0"/>
              <a:t>-Ab*, </a:t>
            </a:r>
            <a:r>
              <a:rPr lang="cs-CZ" sz="2400" dirty="0" err="1"/>
              <a:t>Ab</a:t>
            </a:r>
            <a:r>
              <a:rPr lang="cs-CZ" sz="2400" dirty="0"/>
              <a:t>-</a:t>
            </a:r>
            <a:r>
              <a:rPr lang="cs-CZ" sz="2400" dirty="0" err="1"/>
              <a:t>Ag</a:t>
            </a:r>
            <a:r>
              <a:rPr lang="cs-CZ" sz="2400" dirty="0"/>
              <a:t>*)         </a:t>
            </a:r>
            <a:r>
              <a:rPr lang="cs-CZ" sz="2400" dirty="0" err="1"/>
              <a:t>linked</a:t>
            </a:r>
            <a:r>
              <a:rPr lang="cs-CZ" sz="2400" dirty="0"/>
              <a:t> enzym </a:t>
            </a:r>
            <a:r>
              <a:rPr lang="cs-CZ" sz="2400" dirty="0" err="1"/>
              <a:t>reacts</a:t>
            </a:r>
            <a:r>
              <a:rPr lang="cs-CZ" sz="2400" dirty="0"/>
              <a:t> </a:t>
            </a:r>
            <a:r>
              <a:rPr lang="cs-CZ" sz="2400" dirty="0" err="1"/>
              <a:t>with</a:t>
            </a:r>
            <a:r>
              <a:rPr lang="cs-CZ" sz="2400" dirty="0"/>
              <a:t> </a:t>
            </a:r>
            <a:r>
              <a:rPr lang="cs-CZ" sz="2400" dirty="0" err="1"/>
              <a:t>added</a:t>
            </a:r>
            <a:r>
              <a:rPr lang="cs-CZ" sz="2400" dirty="0"/>
              <a:t> </a:t>
            </a:r>
            <a:r>
              <a:rPr lang="cs-CZ" sz="2400" dirty="0" err="1"/>
              <a:t>substrate</a:t>
            </a:r>
            <a:r>
              <a:rPr lang="cs-CZ" sz="2400" dirty="0"/>
              <a:t>          </a:t>
            </a:r>
          </a:p>
          <a:p>
            <a:pPr>
              <a:buNone/>
            </a:pPr>
            <a:r>
              <a:rPr lang="cs-CZ" sz="2400" dirty="0"/>
              <a:t>    </a:t>
            </a:r>
            <a:r>
              <a:rPr lang="cs-CZ" sz="2400" dirty="0" err="1"/>
              <a:t>we</a:t>
            </a:r>
            <a:r>
              <a:rPr lang="cs-CZ" sz="2400" dirty="0"/>
              <a:t> </a:t>
            </a:r>
            <a:r>
              <a:rPr lang="cs-CZ" sz="2400" dirty="0" err="1"/>
              <a:t>can</a:t>
            </a:r>
            <a:r>
              <a:rPr lang="cs-CZ" sz="2400" dirty="0"/>
              <a:t> </a:t>
            </a:r>
            <a:r>
              <a:rPr lang="cs-CZ" sz="2400" dirty="0" err="1"/>
              <a:t>detect</a:t>
            </a:r>
            <a:r>
              <a:rPr lang="cs-CZ" sz="2400" dirty="0"/>
              <a:t> </a:t>
            </a:r>
            <a:r>
              <a:rPr lang="cs-CZ" sz="2400" dirty="0" err="1"/>
              <a:t>colour</a:t>
            </a:r>
            <a:r>
              <a:rPr lang="cs-CZ" sz="2400" dirty="0"/>
              <a:t> </a:t>
            </a:r>
            <a:r>
              <a:rPr lang="cs-CZ" sz="2400" dirty="0" err="1"/>
              <a:t>change</a:t>
            </a:r>
            <a:r>
              <a:rPr lang="cs-CZ" sz="2400" dirty="0"/>
              <a:t> </a:t>
            </a:r>
            <a:r>
              <a:rPr lang="cs-CZ" sz="2400" dirty="0" err="1"/>
              <a:t>of</a:t>
            </a:r>
            <a:r>
              <a:rPr lang="cs-CZ" sz="2400" dirty="0"/>
              <a:t> </a:t>
            </a:r>
            <a:r>
              <a:rPr lang="cs-CZ" sz="2400" dirty="0" err="1"/>
              <a:t>substrate</a:t>
            </a:r>
            <a:r>
              <a:rPr lang="cs-CZ" sz="2400" dirty="0"/>
              <a:t> (ELISA), fluorescence (FEIA) </a:t>
            </a:r>
            <a:r>
              <a:rPr lang="cs-CZ" sz="2400" dirty="0" err="1"/>
              <a:t>or</a:t>
            </a:r>
            <a:r>
              <a:rPr lang="cs-CZ" sz="2400" dirty="0"/>
              <a:t> chemiluminiscence (LEIA) </a:t>
            </a:r>
          </a:p>
          <a:p>
            <a:pPr>
              <a:buNone/>
            </a:pPr>
            <a:endParaRPr lang="cs-CZ" sz="2400" dirty="0"/>
          </a:p>
          <a:p>
            <a:pPr>
              <a:buFont typeface="Wingdings" pitchFamily="2" charset="2"/>
              <a:buChar char="q"/>
            </a:pPr>
            <a:r>
              <a:rPr lang="cs-CZ" sz="2400" dirty="0" err="1"/>
              <a:t>Assessment</a:t>
            </a:r>
            <a:r>
              <a:rPr lang="cs-CZ" sz="2400" dirty="0"/>
              <a:t> </a:t>
            </a:r>
            <a:r>
              <a:rPr lang="cs-CZ" sz="2400" dirty="0" err="1"/>
              <a:t>of</a:t>
            </a:r>
            <a:r>
              <a:rPr lang="cs-CZ" sz="2400" dirty="0"/>
              <a:t> </a:t>
            </a:r>
            <a:r>
              <a:rPr lang="cs-CZ" sz="2400" dirty="0" err="1"/>
              <a:t>specific</a:t>
            </a:r>
            <a:r>
              <a:rPr lang="cs-CZ" sz="2400" dirty="0"/>
              <a:t> </a:t>
            </a:r>
            <a:r>
              <a:rPr lang="cs-CZ" sz="2400" dirty="0" err="1"/>
              <a:t>IgE</a:t>
            </a:r>
            <a:r>
              <a:rPr lang="cs-CZ" sz="2400" dirty="0"/>
              <a:t> </a:t>
            </a:r>
            <a:r>
              <a:rPr lang="cs-CZ" sz="2400" dirty="0" err="1"/>
              <a:t>antibodies</a:t>
            </a:r>
            <a:r>
              <a:rPr lang="cs-CZ" sz="2400" dirty="0"/>
              <a:t>, </a:t>
            </a:r>
            <a:r>
              <a:rPr lang="cs-CZ" sz="2400" dirty="0" err="1"/>
              <a:t>cytokines</a:t>
            </a:r>
            <a:r>
              <a:rPr lang="cs-CZ" sz="2400" dirty="0"/>
              <a:t>, </a:t>
            </a:r>
            <a:r>
              <a:rPr lang="cs-CZ" sz="2400" dirty="0" err="1"/>
              <a:t>hormones</a:t>
            </a:r>
            <a:r>
              <a:rPr lang="cs-CZ" sz="2400" dirty="0"/>
              <a:t>, </a:t>
            </a:r>
            <a:r>
              <a:rPr lang="cs-CZ" sz="2400" dirty="0" err="1"/>
              <a:t>specific</a:t>
            </a:r>
            <a:r>
              <a:rPr lang="cs-CZ" sz="2400" dirty="0"/>
              <a:t> </a:t>
            </a:r>
            <a:r>
              <a:rPr lang="cs-CZ" sz="2400" dirty="0" err="1"/>
              <a:t>autoantibodies</a:t>
            </a:r>
            <a:r>
              <a:rPr lang="cs-CZ" sz="2400" dirty="0"/>
              <a:t>, </a:t>
            </a:r>
            <a:r>
              <a:rPr lang="cs-CZ" sz="2400" dirty="0" err="1" smtClean="0"/>
              <a:t>anti</a:t>
            </a:r>
            <a:r>
              <a:rPr lang="cs-CZ" sz="2400" dirty="0" smtClean="0"/>
              <a:t>-</a:t>
            </a:r>
            <a:r>
              <a:rPr lang="cs-CZ" sz="2400" dirty="0" err="1" smtClean="0"/>
              <a:t>infectious</a:t>
            </a:r>
            <a:r>
              <a:rPr lang="cs-CZ" sz="2400" dirty="0" smtClean="0"/>
              <a:t> </a:t>
            </a:r>
            <a:r>
              <a:rPr lang="cs-CZ" sz="2400" dirty="0" err="1"/>
              <a:t>antibodies</a:t>
            </a:r>
            <a:r>
              <a:rPr lang="cs-CZ" sz="2400" dirty="0"/>
              <a:t> (anti</a:t>
            </a:r>
            <a:r>
              <a:rPr lang="en-US" sz="2400" dirty="0"/>
              <a:t>-</a:t>
            </a:r>
            <a:r>
              <a:rPr lang="cs-CZ" sz="2400" dirty="0"/>
              <a:t>HIV </a:t>
            </a:r>
            <a:r>
              <a:rPr lang="en-US" sz="2400" dirty="0"/>
              <a:t>A</a:t>
            </a:r>
            <a:r>
              <a:rPr lang="cs-CZ" sz="2400" dirty="0"/>
              <a:t>bb)</a:t>
            </a:r>
          </a:p>
          <a:p>
            <a:pPr>
              <a:buNone/>
            </a:pPr>
            <a:endParaRPr lang="cs-CZ" sz="2400" dirty="0"/>
          </a:p>
          <a:p>
            <a:pPr>
              <a:buFont typeface="Wingdings" pitchFamily="2" charset="2"/>
              <a:buChar char="q"/>
            </a:pPr>
            <a:endParaRPr lang="cs-CZ" sz="2400" dirty="0"/>
          </a:p>
          <a:p>
            <a:pPr>
              <a:buNone/>
            </a:pPr>
            <a:endParaRPr lang="cs-CZ" sz="2400" dirty="0"/>
          </a:p>
          <a:p>
            <a:pPr>
              <a:buNone/>
            </a:pPr>
            <a:r>
              <a:rPr lang="cs-CZ" sz="2400" b="1" dirty="0"/>
              <a:t/>
            </a:r>
            <a:br>
              <a:rPr lang="cs-CZ" sz="2400" b="1" dirty="0"/>
            </a:br>
            <a:r>
              <a:rPr lang="cs-CZ" sz="2400" b="1" dirty="0"/>
              <a:t>    - Použití:</a:t>
            </a:r>
            <a:r>
              <a:rPr lang="cs-CZ" sz="2400" dirty="0"/>
              <a:t> kvantitativní stanovení proteinů (protilátek), které se vyskytují v séru v nízkých koncentracích (autoprotilátky o známé </a:t>
            </a:r>
            <a:r>
              <a:rPr lang="cs-CZ" sz="2400" dirty="0" err="1"/>
              <a:t>specifitě</a:t>
            </a:r>
            <a:r>
              <a:rPr lang="cs-CZ" sz="2400" dirty="0"/>
              <a:t>, </a:t>
            </a:r>
            <a:r>
              <a:rPr lang="cs-CZ" sz="2400" dirty="0" err="1"/>
              <a:t>protil</a:t>
            </a:r>
            <a:r>
              <a:rPr lang="cs-CZ" sz="2400" dirty="0"/>
              <a:t>. proti očkovacím antigenům a proti infekčním činitelům, stanovení </a:t>
            </a:r>
            <a:r>
              <a:rPr lang="cs-CZ" sz="2400" dirty="0" err="1"/>
              <a:t>cytokinů</a:t>
            </a:r>
            <a:r>
              <a:rPr lang="cs-CZ" sz="2400" dirty="0"/>
              <a:t>)</a:t>
            </a:r>
          </a:p>
          <a:p>
            <a:endParaRPr lang="cs-CZ" sz="2400" dirty="0"/>
          </a:p>
          <a:p>
            <a:pPr>
              <a:buNone/>
            </a:pPr>
            <a:endParaRPr lang="cs-CZ" sz="2400" dirty="0">
              <a:latin typeface="Book Antiqua" pitchFamily="18" charset="0"/>
            </a:endParaRPr>
          </a:p>
        </p:txBody>
      </p:sp>
      <p:sp>
        <p:nvSpPr>
          <p:cNvPr id="4" name="Šipka doprava 3"/>
          <p:cNvSpPr/>
          <p:nvPr/>
        </p:nvSpPr>
        <p:spPr bwMode="auto">
          <a:xfrm>
            <a:off x="3347864" y="357301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5" name="Šipka doprava 4"/>
          <p:cNvSpPr/>
          <p:nvPr/>
        </p:nvSpPr>
        <p:spPr bwMode="auto">
          <a:xfrm>
            <a:off x="2267744" y="4005064"/>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6" name="Šipka doprava 5"/>
          <p:cNvSpPr/>
          <p:nvPr/>
        </p:nvSpPr>
        <p:spPr bwMode="auto">
          <a:xfrm>
            <a:off x="8028384" y="3933056"/>
            <a:ext cx="576064" cy="484632"/>
          </a:xfrm>
          <a:prstGeom prst="rightArrow">
            <a:avLst>
              <a:gd name="adj1" fmla="val 50000"/>
              <a:gd name="adj2" fmla="val 4066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003680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0" y="404664"/>
            <a:ext cx="9144000" cy="642938"/>
          </a:xfrm>
        </p:spPr>
        <p:txBody>
          <a:bodyPr>
            <a:noAutofit/>
          </a:bodyPr>
          <a:lstStyle/>
          <a:p>
            <a:r>
              <a:rPr lang="cs-CZ" sz="3600" b="1" dirty="0">
                <a:solidFill>
                  <a:schemeClr val="tx1"/>
                </a:solidFill>
                <a:latin typeface="+mn-lt"/>
              </a:rPr>
              <a:t>EIA – enzyme </a:t>
            </a:r>
            <a:r>
              <a:rPr lang="cs-CZ" sz="3600" b="1" dirty="0" err="1">
                <a:solidFill>
                  <a:schemeClr val="tx1"/>
                </a:solidFill>
                <a:latin typeface="+mn-lt"/>
              </a:rPr>
              <a:t>immunoassay</a:t>
            </a:r>
            <a:r>
              <a:rPr lang="cs-CZ" sz="3600" dirty="0">
                <a:solidFill>
                  <a:schemeClr val="tx1"/>
                </a:solidFill>
                <a:latin typeface="+mn-lt"/>
              </a:rPr>
              <a:t/>
            </a:r>
            <a:br>
              <a:rPr lang="cs-CZ" sz="3600" dirty="0">
                <a:solidFill>
                  <a:schemeClr val="tx1"/>
                </a:solidFill>
                <a:latin typeface="+mn-lt"/>
              </a:rPr>
            </a:br>
            <a:endParaRPr lang="cs-CZ" sz="3600" dirty="0">
              <a:solidFill>
                <a:schemeClr val="tx1"/>
              </a:solidFill>
              <a:latin typeface="+mn-lt"/>
            </a:endParaRPr>
          </a:p>
        </p:txBody>
      </p:sp>
      <p:sp>
        <p:nvSpPr>
          <p:cNvPr id="14339" name="Rectangle 1"/>
          <p:cNvSpPr>
            <a:spLocks noGrp="1" noChangeArrowheads="1"/>
          </p:cNvSpPr>
          <p:nvPr>
            <p:ph idx="1"/>
          </p:nvPr>
        </p:nvSpPr>
        <p:spPr>
          <a:xfrm>
            <a:off x="539750" y="660752"/>
            <a:ext cx="8280400" cy="3416320"/>
          </a:xfrm>
        </p:spPr>
        <p:txBody>
          <a:bodyPr anchor="ctr">
            <a:spAutoFit/>
          </a:bodyPr>
          <a:lstStyle/>
          <a:p>
            <a:pPr marL="0" indent="0">
              <a:spcBef>
                <a:spcPct val="0"/>
              </a:spcBef>
              <a:buFontTx/>
              <a:buNone/>
              <a:tabLst>
                <a:tab pos="228600" algn="l"/>
              </a:tabLst>
            </a:pPr>
            <a:r>
              <a:rPr lang="cs-CZ" sz="2400" b="1" u="sng" dirty="0">
                <a:ea typeface="Times New Roman" pitchFamily="18" charset="0"/>
                <a:cs typeface="Arial" charset="0"/>
              </a:rPr>
              <a:t>ELISA - enzyme-</a:t>
            </a:r>
            <a:r>
              <a:rPr lang="cs-CZ" sz="2400" b="1" u="sng" dirty="0" err="1">
                <a:ea typeface="Times New Roman" pitchFamily="18" charset="0"/>
                <a:cs typeface="Arial" charset="0"/>
              </a:rPr>
              <a:t>linked</a:t>
            </a:r>
            <a:r>
              <a:rPr lang="cs-CZ" sz="2400" b="1" u="sng" dirty="0">
                <a:ea typeface="Times New Roman" pitchFamily="18" charset="0"/>
                <a:cs typeface="Arial" charset="0"/>
              </a:rPr>
              <a:t> </a:t>
            </a:r>
            <a:r>
              <a:rPr lang="cs-CZ" sz="2400" b="1" u="sng" dirty="0" err="1">
                <a:ea typeface="Times New Roman" pitchFamily="18" charset="0"/>
                <a:cs typeface="Arial" charset="0"/>
              </a:rPr>
              <a:t>immunosorbent</a:t>
            </a:r>
            <a:r>
              <a:rPr lang="cs-CZ" sz="2400" b="1" u="sng" dirty="0">
                <a:ea typeface="Times New Roman" pitchFamily="18" charset="0"/>
                <a:cs typeface="Arial" charset="0"/>
              </a:rPr>
              <a:t> </a:t>
            </a:r>
            <a:r>
              <a:rPr lang="cs-CZ" sz="2400" b="1" u="sng" dirty="0" err="1">
                <a:ea typeface="Times New Roman" pitchFamily="18" charset="0"/>
                <a:cs typeface="Arial" charset="0"/>
              </a:rPr>
              <a:t>assay</a:t>
            </a:r>
            <a:endParaRPr lang="cs-CZ" sz="2400" b="1" u="sng"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special</a:t>
            </a:r>
            <a:r>
              <a:rPr lang="cs-CZ" sz="2400" dirty="0">
                <a:ea typeface="Times New Roman" pitchFamily="18" charset="0"/>
                <a:cs typeface="Arial" charset="0"/>
              </a:rPr>
              <a:t> </a:t>
            </a:r>
            <a:r>
              <a:rPr lang="cs-CZ" sz="2400" dirty="0" err="1">
                <a:ea typeface="Times New Roman" pitchFamily="18" charset="0"/>
                <a:cs typeface="Arial" charset="0"/>
              </a:rPr>
              <a:t>sandwich</a:t>
            </a:r>
            <a:r>
              <a:rPr lang="cs-CZ" sz="2400" dirty="0">
                <a:ea typeface="Times New Roman" pitchFamily="18" charset="0"/>
                <a:cs typeface="Arial" charset="0"/>
              </a:rPr>
              <a:t> type </a:t>
            </a:r>
            <a:r>
              <a:rPr lang="cs-CZ" sz="2400" dirty="0" err="1">
                <a:ea typeface="Times New Roman" pitchFamily="18" charset="0"/>
                <a:cs typeface="Arial" charset="0"/>
              </a:rPr>
              <a:t>of</a:t>
            </a:r>
            <a:r>
              <a:rPr lang="cs-CZ" sz="2400" dirty="0">
                <a:ea typeface="Times New Roman" pitchFamily="18" charset="0"/>
                <a:cs typeface="Arial" charset="0"/>
              </a:rPr>
              <a:t> EIA</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used</a:t>
            </a:r>
            <a:r>
              <a:rPr lang="cs-CZ" sz="2400" dirty="0">
                <a:ea typeface="Times New Roman" pitchFamily="18" charset="0"/>
                <a:cs typeface="Arial" charset="0"/>
              </a:rPr>
              <a:t> to </a:t>
            </a:r>
            <a:r>
              <a:rPr lang="cs-CZ" sz="2400" dirty="0" err="1">
                <a:ea typeface="Times New Roman" pitchFamily="18" charset="0"/>
                <a:cs typeface="Arial" charset="0"/>
              </a:rPr>
              <a:t>quantify</a:t>
            </a:r>
            <a:r>
              <a:rPr lang="cs-CZ" sz="2400" dirty="0">
                <a:ea typeface="Times New Roman" pitchFamily="18" charset="0"/>
                <a:cs typeface="Arial" charset="0"/>
              </a:rPr>
              <a:t> antigen/</a:t>
            </a:r>
            <a:r>
              <a:rPr lang="cs-CZ" sz="2400" dirty="0" err="1">
                <a:ea typeface="Times New Roman" pitchFamily="18" charset="0"/>
                <a:cs typeface="Arial" charset="0"/>
              </a:rPr>
              <a:t>antibody</a:t>
            </a:r>
            <a:r>
              <a:rPr lang="cs-CZ" sz="2400" dirty="0">
                <a:ea typeface="Times New Roman" pitchFamily="18" charset="0"/>
                <a:cs typeface="Arial" charset="0"/>
              </a:rPr>
              <a:t> in </a:t>
            </a:r>
            <a:r>
              <a:rPr lang="cs-CZ" sz="2400" dirty="0" err="1">
                <a:ea typeface="Times New Roman" pitchFamily="18" charset="0"/>
                <a:cs typeface="Arial" charset="0"/>
              </a:rPr>
              <a:t>the</a:t>
            </a:r>
            <a:r>
              <a:rPr lang="cs-CZ" sz="2400" dirty="0">
                <a:ea typeface="Times New Roman" pitchFamily="18" charset="0"/>
                <a:cs typeface="Arial" charset="0"/>
              </a:rPr>
              <a:t> sample</a:t>
            </a: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large</a:t>
            </a:r>
            <a:r>
              <a:rPr lang="cs-CZ" sz="2400" dirty="0">
                <a:ea typeface="Times New Roman" pitchFamily="18" charset="0"/>
                <a:cs typeface="Arial" charset="0"/>
              </a:rPr>
              <a:t> no </a:t>
            </a:r>
            <a:r>
              <a:rPr lang="cs-CZ" sz="2400" dirty="0" err="1">
                <a:ea typeface="Times New Roman" pitchFamily="18" charset="0"/>
                <a:cs typeface="Arial" charset="0"/>
              </a:rPr>
              <a:t>of</a:t>
            </a:r>
            <a:r>
              <a:rPr lang="cs-CZ" sz="2400" dirty="0">
                <a:ea typeface="Times New Roman" pitchFamily="18" charset="0"/>
                <a:cs typeface="Arial" charset="0"/>
              </a:rPr>
              <a:t> </a:t>
            </a:r>
            <a:r>
              <a:rPr lang="cs-CZ" sz="2400" dirty="0" err="1">
                <a:ea typeface="Times New Roman" pitchFamily="18" charset="0"/>
                <a:cs typeface="Arial" charset="0"/>
              </a:rPr>
              <a:t>samples</a:t>
            </a:r>
            <a:r>
              <a:rPr lang="cs-CZ" sz="2400" dirty="0">
                <a:ea typeface="Times New Roman" pitchFamily="18" charset="0"/>
                <a:cs typeface="Arial" charset="0"/>
              </a:rPr>
              <a:t> </a:t>
            </a:r>
            <a:r>
              <a:rPr lang="cs-CZ" sz="2400" dirty="0" err="1">
                <a:ea typeface="Times New Roman" pitchFamily="18" charset="0"/>
                <a:cs typeface="Arial" charset="0"/>
              </a:rPr>
              <a:t>can</a:t>
            </a:r>
            <a:r>
              <a:rPr lang="cs-CZ" sz="2400" dirty="0">
                <a:ea typeface="Times New Roman" pitchFamily="18" charset="0"/>
                <a:cs typeface="Arial" charset="0"/>
              </a:rPr>
              <a:t> </a:t>
            </a:r>
            <a:r>
              <a:rPr lang="cs-CZ" sz="2400" dirty="0" err="1">
                <a:ea typeface="Times New Roman" pitchFamily="18" charset="0"/>
                <a:cs typeface="Arial" charset="0"/>
              </a:rPr>
              <a:t>be</a:t>
            </a:r>
            <a:r>
              <a:rPr lang="cs-CZ" sz="2400" dirty="0">
                <a:ea typeface="Times New Roman" pitchFamily="18" charset="0"/>
                <a:cs typeface="Arial" charset="0"/>
              </a:rPr>
              <a:t> </a:t>
            </a:r>
            <a:r>
              <a:rPr lang="cs-CZ" sz="2400" dirty="0" err="1">
                <a:ea typeface="Times New Roman" pitchFamily="18" charset="0"/>
                <a:cs typeface="Arial" charset="0"/>
              </a:rPr>
              <a:t>proceed</a:t>
            </a:r>
            <a:r>
              <a:rPr lang="cs-CZ" sz="2400" dirty="0">
                <a:ea typeface="Times New Roman" pitchFamily="18" charset="0"/>
                <a:cs typeface="Arial" charset="0"/>
              </a:rPr>
              <a:t> </a:t>
            </a:r>
            <a:r>
              <a:rPr lang="cs-CZ" sz="2400" dirty="0" err="1">
                <a:ea typeface="Times New Roman" pitchFamily="18" charset="0"/>
                <a:cs typeface="Arial" charset="0"/>
              </a:rPr>
              <a:t>at</a:t>
            </a:r>
            <a:r>
              <a:rPr lang="cs-CZ" sz="2400" dirty="0">
                <a:ea typeface="Times New Roman" pitchFamily="18" charset="0"/>
                <a:cs typeface="Arial" charset="0"/>
              </a:rPr>
              <a:t> a </a:t>
            </a:r>
            <a:r>
              <a:rPr lang="cs-CZ" sz="2400" dirty="0" err="1">
                <a:ea typeface="Times New Roman" pitchFamily="18" charset="0"/>
                <a:cs typeface="Arial" charset="0"/>
              </a:rPr>
              <a:t>time</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highly</a:t>
            </a:r>
            <a:r>
              <a:rPr lang="cs-CZ" sz="2400" dirty="0">
                <a:ea typeface="Times New Roman" pitchFamily="18" charset="0"/>
                <a:cs typeface="Arial" charset="0"/>
              </a:rPr>
              <a:t> sensitive </a:t>
            </a:r>
            <a:r>
              <a:rPr lang="cs-CZ" sz="2400" dirty="0" err="1">
                <a:ea typeface="Times New Roman" pitchFamily="18" charset="0"/>
                <a:cs typeface="Arial" charset="0"/>
              </a:rPr>
              <a:t>method</a:t>
            </a:r>
            <a:endParaRPr lang="cs-CZ" sz="2400" dirty="0">
              <a:ea typeface="Times New Roman" pitchFamily="18" charset="0"/>
              <a:cs typeface="Arial" charset="0"/>
            </a:endParaRPr>
          </a:p>
          <a:p>
            <a:pPr marL="0" indent="0">
              <a:spcBef>
                <a:spcPct val="0"/>
              </a:spcBef>
              <a:buFontTx/>
              <a:buChar char="-"/>
              <a:tabLst>
                <a:tab pos="228600" algn="l"/>
              </a:tabLst>
            </a:pPr>
            <a:r>
              <a:rPr lang="cs-CZ" sz="2400" dirty="0">
                <a:ea typeface="Times New Roman" pitchFamily="18" charset="0"/>
                <a:cs typeface="Arial" charset="0"/>
              </a:rPr>
              <a:t> </a:t>
            </a:r>
            <a:r>
              <a:rPr lang="cs-CZ" sz="2400" dirty="0" err="1">
                <a:ea typeface="Times New Roman" pitchFamily="18" charset="0"/>
                <a:cs typeface="Arial" charset="0"/>
              </a:rPr>
              <a:t>involves</a:t>
            </a:r>
            <a:r>
              <a:rPr lang="cs-CZ" sz="2400" dirty="0">
                <a:ea typeface="Times New Roman" pitchFamily="18" charset="0"/>
                <a:cs typeface="Arial" charset="0"/>
              </a:rPr>
              <a:t> </a:t>
            </a:r>
            <a:r>
              <a:rPr lang="cs-CZ" sz="2400" dirty="0" err="1">
                <a:ea typeface="Times New Roman" pitchFamily="18" charset="0"/>
                <a:cs typeface="Arial" charset="0"/>
              </a:rPr>
              <a:t>coating</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 solid </a:t>
            </a:r>
            <a:r>
              <a:rPr lang="cs-CZ" sz="2400" dirty="0" err="1">
                <a:ea typeface="Times New Roman" pitchFamily="18" charset="0"/>
                <a:cs typeface="Arial" charset="0"/>
              </a:rPr>
              <a:t>phase</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common</a:t>
            </a:r>
            <a:r>
              <a:rPr lang="cs-CZ" sz="2400" dirty="0">
                <a:ea typeface="Times New Roman" pitchFamily="18" charset="0"/>
                <a:cs typeface="Arial" charset="0"/>
              </a:rPr>
              <a:t> </a:t>
            </a:r>
            <a:r>
              <a:rPr lang="cs-CZ" sz="2400" dirty="0" err="1">
                <a:ea typeface="Times New Roman" pitchFamily="18" charset="0"/>
                <a:cs typeface="Arial" charset="0"/>
              </a:rPr>
              <a:t>format</a:t>
            </a:r>
            <a:r>
              <a:rPr lang="cs-CZ" sz="2400" dirty="0">
                <a:ea typeface="Times New Roman" pitchFamily="18" charset="0"/>
                <a:cs typeface="Arial" charset="0"/>
              </a:rPr>
              <a:t> </a:t>
            </a:r>
            <a:r>
              <a:rPr lang="cs-CZ" sz="2400" dirty="0" err="1">
                <a:ea typeface="Times New Roman" pitchFamily="18" charset="0"/>
                <a:cs typeface="Arial" charset="0"/>
              </a:rPr>
              <a:t>is</a:t>
            </a:r>
            <a:r>
              <a:rPr lang="cs-CZ" sz="2400" dirty="0">
                <a:ea typeface="Times New Roman" pitchFamily="18" charset="0"/>
                <a:cs typeface="Arial" charset="0"/>
              </a:rPr>
              <a:t> to </a:t>
            </a:r>
            <a:r>
              <a:rPr lang="cs-CZ" sz="2400" dirty="0" err="1">
                <a:ea typeface="Times New Roman" pitchFamily="18" charset="0"/>
                <a:cs typeface="Arial" charset="0"/>
              </a:rPr>
              <a:t>absorb</a:t>
            </a:r>
            <a:r>
              <a:rPr lang="cs-CZ" sz="2400" dirty="0">
                <a:ea typeface="Times New Roman" pitchFamily="18" charset="0"/>
                <a:cs typeface="Arial" charset="0"/>
              </a:rPr>
              <a:t>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Ag</a:t>
            </a:r>
            <a:r>
              <a:rPr lang="cs-CZ" sz="2400" dirty="0">
                <a:ea typeface="Times New Roman" pitchFamily="18" charset="0"/>
                <a:cs typeface="Arial" charset="0"/>
              </a:rPr>
              <a:t>/Ab to </a:t>
            </a:r>
            <a:r>
              <a:rPr lang="cs-CZ" sz="2400" dirty="0" err="1">
                <a:ea typeface="Times New Roman" pitchFamily="18" charset="0"/>
                <a:cs typeface="Arial" charset="0"/>
              </a:rPr>
              <a:t>the</a:t>
            </a:r>
            <a:r>
              <a:rPr lang="cs-CZ" sz="2400" dirty="0">
                <a:ea typeface="Times New Roman" pitchFamily="18" charset="0"/>
                <a:cs typeface="Arial" charset="0"/>
              </a:rPr>
              <a:t> </a:t>
            </a:r>
            <a:r>
              <a:rPr lang="cs-CZ" sz="2400" dirty="0" err="1">
                <a:ea typeface="Times New Roman" pitchFamily="18" charset="0"/>
                <a:cs typeface="Arial" charset="0"/>
              </a:rPr>
              <a:t>wells</a:t>
            </a:r>
            <a:r>
              <a:rPr lang="cs-CZ" sz="2400" dirty="0">
                <a:ea typeface="Times New Roman" pitchFamily="18" charset="0"/>
                <a:cs typeface="Arial" charset="0"/>
              </a:rPr>
              <a:t> </a:t>
            </a:r>
            <a:r>
              <a:rPr lang="cs-CZ" sz="2400" dirty="0" err="1">
                <a:ea typeface="Times New Roman" pitchFamily="18" charset="0"/>
                <a:cs typeface="Arial" charset="0"/>
              </a:rPr>
              <a:t>of</a:t>
            </a:r>
            <a:r>
              <a:rPr lang="cs-CZ" sz="2400" dirty="0">
                <a:ea typeface="Times New Roman" pitchFamily="18" charset="0"/>
                <a:cs typeface="Arial" charset="0"/>
              </a:rPr>
              <a:t> a 96- </a:t>
            </a:r>
            <a:r>
              <a:rPr lang="cs-CZ" sz="2400" dirty="0" err="1">
                <a:ea typeface="Times New Roman" pitchFamily="18" charset="0"/>
                <a:cs typeface="Arial" charset="0"/>
              </a:rPr>
              <a:t>well</a:t>
            </a:r>
            <a:r>
              <a:rPr lang="cs-CZ" sz="2400" dirty="0">
                <a:ea typeface="Times New Roman" pitchFamily="18" charset="0"/>
                <a:cs typeface="Arial" charset="0"/>
              </a:rPr>
              <a:t> </a:t>
            </a:r>
            <a:r>
              <a:rPr lang="cs-CZ" sz="2400" dirty="0" err="1">
                <a:ea typeface="Times New Roman" pitchFamily="18" charset="0"/>
                <a:cs typeface="Arial" charset="0"/>
              </a:rPr>
              <a:t>microplate</a:t>
            </a:r>
            <a:r>
              <a:rPr lang="cs-CZ" sz="2400" dirty="0">
                <a:ea typeface="Times New Roman" pitchFamily="18" charset="0"/>
                <a:cs typeface="Arial" charset="0"/>
              </a:rPr>
              <a:t> </a:t>
            </a:r>
            <a:r>
              <a:rPr lang="cs-CZ" sz="2400" dirty="0" err="1">
                <a:ea typeface="Times New Roman" pitchFamily="18" charset="0"/>
                <a:cs typeface="Arial" charset="0"/>
              </a:rPr>
              <a:t>and</a:t>
            </a:r>
            <a:r>
              <a:rPr lang="cs-CZ" sz="2400" dirty="0">
                <a:ea typeface="Times New Roman" pitchFamily="18" charset="0"/>
                <a:cs typeface="Arial" charset="0"/>
              </a:rPr>
              <a:t> to use </a:t>
            </a:r>
            <a:r>
              <a:rPr lang="cs-CZ" sz="2400" dirty="0" err="1">
                <a:ea typeface="Times New Roman" pitchFamily="18" charset="0"/>
                <a:cs typeface="Arial" charset="0"/>
              </a:rPr>
              <a:t>substrates</a:t>
            </a:r>
            <a:r>
              <a:rPr lang="cs-CZ" sz="2400" dirty="0">
                <a:ea typeface="Times New Roman" pitchFamily="18" charset="0"/>
                <a:cs typeface="Arial" charset="0"/>
              </a:rPr>
              <a:t> </a:t>
            </a:r>
            <a:r>
              <a:rPr lang="cs-CZ" sz="2400" dirty="0" err="1">
                <a:ea typeface="Times New Roman" pitchFamily="18" charset="0"/>
                <a:cs typeface="Arial" charset="0"/>
              </a:rPr>
              <a:t>that</a:t>
            </a:r>
            <a:r>
              <a:rPr lang="cs-CZ" sz="2400" dirty="0">
                <a:ea typeface="Times New Roman" pitchFamily="18" charset="0"/>
                <a:cs typeface="Arial" charset="0"/>
              </a:rPr>
              <a:t> </a:t>
            </a:r>
            <a:r>
              <a:rPr lang="cs-CZ" sz="2400" dirty="0" err="1">
                <a:ea typeface="Times New Roman" pitchFamily="18" charset="0"/>
                <a:cs typeface="Arial" charset="0"/>
              </a:rPr>
              <a:t>produce</a:t>
            </a:r>
            <a:r>
              <a:rPr lang="cs-CZ" sz="2400" dirty="0">
                <a:ea typeface="Times New Roman" pitchFamily="18" charset="0"/>
                <a:cs typeface="Arial" charset="0"/>
              </a:rPr>
              <a:t> a </a:t>
            </a:r>
            <a:r>
              <a:rPr lang="cs-CZ" sz="2400" dirty="0" err="1">
                <a:ea typeface="Times New Roman" pitchFamily="18" charset="0"/>
                <a:cs typeface="Arial" charset="0"/>
              </a:rPr>
              <a:t>colored</a:t>
            </a:r>
            <a:r>
              <a:rPr lang="cs-CZ" sz="2400" dirty="0">
                <a:ea typeface="Times New Roman" pitchFamily="18" charset="0"/>
                <a:cs typeface="Arial" charset="0"/>
              </a:rPr>
              <a:t> </a:t>
            </a:r>
            <a:r>
              <a:rPr lang="cs-CZ" sz="2400" dirty="0" err="1">
                <a:ea typeface="Times New Roman" pitchFamily="18" charset="0"/>
                <a:cs typeface="Arial" charset="0"/>
              </a:rPr>
              <a:t>soluble</a:t>
            </a:r>
            <a:r>
              <a:rPr lang="cs-CZ" sz="2400" dirty="0">
                <a:ea typeface="Times New Roman" pitchFamily="18" charset="0"/>
                <a:cs typeface="Arial" charset="0"/>
              </a:rPr>
              <a:t> </a:t>
            </a:r>
            <a:r>
              <a:rPr lang="cs-CZ" sz="2400" dirty="0" err="1">
                <a:ea typeface="Times New Roman" pitchFamily="18" charset="0"/>
                <a:cs typeface="Arial" charset="0"/>
              </a:rPr>
              <a:t>product</a:t>
            </a:r>
            <a:endParaRPr lang="cs-CZ" sz="2400" dirty="0">
              <a:ea typeface="Times New Roman" pitchFamily="18" charset="0"/>
              <a:cs typeface="Arial" charset="0"/>
            </a:endParaRPr>
          </a:p>
          <a:p>
            <a:pPr marL="0" indent="0">
              <a:spcBef>
                <a:spcPct val="0"/>
              </a:spcBef>
              <a:buFontTx/>
              <a:buNone/>
              <a:tabLst>
                <a:tab pos="228600" algn="l"/>
              </a:tabLst>
            </a:pPr>
            <a:endParaRPr lang="cs-CZ" sz="2400" dirty="0">
              <a:latin typeface="Book Antiqua" pitchFamily="18" charset="0"/>
              <a:cs typeface="Times New Roman" pitchFamily="18" charset="0"/>
            </a:endParaRPr>
          </a:p>
        </p:txBody>
      </p:sp>
      <p:pic>
        <p:nvPicPr>
          <p:cNvPr id="4" name="Picture 5" descr="200px-ELISA"/>
          <p:cNvPicPr>
            <a:picLocks noChangeAspect="1" noChangeArrowheads="1"/>
          </p:cNvPicPr>
          <p:nvPr/>
        </p:nvPicPr>
        <p:blipFill>
          <a:blip r:embed="rId2" cstate="print"/>
          <a:srcRect/>
          <a:stretch>
            <a:fillRect/>
          </a:stretch>
        </p:blipFill>
        <p:spPr bwMode="auto">
          <a:xfrm>
            <a:off x="1944216" y="3772996"/>
            <a:ext cx="4572000" cy="3040380"/>
          </a:xfrm>
          <a:prstGeom prst="rect">
            <a:avLst/>
          </a:prstGeom>
          <a:noFill/>
          <a:ln w="9525">
            <a:noFill/>
            <a:miter lim="800000"/>
            <a:headEnd/>
            <a:tailEnd/>
          </a:ln>
        </p:spPr>
      </p:pic>
    </p:spTree>
    <p:extLst>
      <p:ext uri="{BB962C8B-B14F-4D97-AF65-F5344CB8AC3E}">
        <p14:creationId xmlns:p14="http://schemas.microsoft.com/office/powerpoint/2010/main" val="4134901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76200" y="762000"/>
            <a:ext cx="1524000" cy="220663"/>
          </a:xfrm>
          <a:prstGeom prst="rect">
            <a:avLst/>
          </a:prstGeom>
          <a:noFill/>
          <a:ln w="9525">
            <a:noFill/>
            <a:miter lim="800000"/>
            <a:headEnd/>
            <a:tailEnd/>
          </a:ln>
        </p:spPr>
        <p:txBody>
          <a:bodyPr>
            <a:spAutoFit/>
          </a:bodyPr>
          <a:lstStyle/>
          <a:p>
            <a:pPr>
              <a:lnSpc>
                <a:spcPct val="70000"/>
              </a:lnSpc>
              <a:spcBef>
                <a:spcPct val="50000"/>
              </a:spcBef>
            </a:pPr>
            <a:r>
              <a:rPr lang="cs-CZ" sz="1200" b="1"/>
              <a:t>  </a:t>
            </a:r>
          </a:p>
        </p:txBody>
      </p:sp>
      <p:pic>
        <p:nvPicPr>
          <p:cNvPr id="13315" name="Picture 4"/>
          <p:cNvPicPr>
            <a:picLocks noChangeAspect="1" noChangeArrowheads="1"/>
          </p:cNvPicPr>
          <p:nvPr/>
        </p:nvPicPr>
        <p:blipFill>
          <a:blip r:embed="rId2" cstate="print"/>
          <a:srcRect l="3383" t="16386" b="3741"/>
          <a:stretch>
            <a:fillRect/>
          </a:stretch>
        </p:blipFill>
        <p:spPr bwMode="auto">
          <a:xfrm>
            <a:off x="1115616" y="2212230"/>
            <a:ext cx="6848475" cy="4529138"/>
          </a:xfrm>
          <a:prstGeom prst="rect">
            <a:avLst/>
          </a:prstGeom>
          <a:noFill/>
          <a:ln w="9525">
            <a:noFill/>
            <a:miter lim="800000"/>
            <a:headEnd/>
            <a:tailEnd/>
          </a:ln>
        </p:spPr>
      </p:pic>
      <p:sp>
        <p:nvSpPr>
          <p:cNvPr id="13316" name="Text Box 5"/>
          <p:cNvSpPr txBox="1">
            <a:spLocks noChangeArrowheads="1"/>
          </p:cNvSpPr>
          <p:nvPr/>
        </p:nvSpPr>
        <p:spPr bwMode="auto">
          <a:xfrm>
            <a:off x="0" y="0"/>
            <a:ext cx="9144000" cy="707886"/>
          </a:xfrm>
          <a:prstGeom prst="rect">
            <a:avLst/>
          </a:prstGeom>
          <a:noFill/>
          <a:ln w="9525">
            <a:noFill/>
            <a:miter lim="800000"/>
            <a:headEnd/>
            <a:tailEnd/>
          </a:ln>
        </p:spPr>
        <p:txBody>
          <a:bodyPr>
            <a:spAutoFit/>
          </a:bodyPr>
          <a:lstStyle/>
          <a:p>
            <a:pPr algn="ctr"/>
            <a:r>
              <a:rPr lang="cs-CZ" sz="4000" b="1" i="1" dirty="0"/>
              <a:t>ELISA – </a:t>
            </a:r>
            <a:r>
              <a:rPr lang="cs-CZ" sz="4000" b="1" i="1" dirty="0" err="1"/>
              <a:t>assessment</a:t>
            </a:r>
            <a:r>
              <a:rPr lang="cs-CZ" sz="4000" b="1" i="1" dirty="0"/>
              <a:t> </a:t>
            </a:r>
            <a:r>
              <a:rPr lang="cs-CZ" sz="4000" b="1" i="1" dirty="0" err="1"/>
              <a:t>of</a:t>
            </a:r>
            <a:r>
              <a:rPr lang="cs-CZ" sz="4000" b="1" i="1" dirty="0"/>
              <a:t> </a:t>
            </a:r>
            <a:r>
              <a:rPr lang="cs-CZ" sz="4000" b="1" i="1" dirty="0" err="1"/>
              <a:t>specific</a:t>
            </a:r>
            <a:r>
              <a:rPr lang="cs-CZ" sz="4000" b="1" i="1" dirty="0"/>
              <a:t> </a:t>
            </a:r>
            <a:r>
              <a:rPr lang="cs-CZ" sz="4000" b="1" i="1" dirty="0" err="1"/>
              <a:t>antibodies</a:t>
            </a:r>
            <a:endParaRPr lang="cs-CZ" sz="4000" b="1" i="1" dirty="0"/>
          </a:p>
        </p:txBody>
      </p:sp>
      <p:sp>
        <p:nvSpPr>
          <p:cNvPr id="5" name="TextovéPole 4"/>
          <p:cNvSpPr txBox="1"/>
          <p:nvPr/>
        </p:nvSpPr>
        <p:spPr>
          <a:xfrm>
            <a:off x="5796136" y="329235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7" name="TextovéPole 6"/>
          <p:cNvSpPr txBox="1"/>
          <p:nvPr/>
        </p:nvSpPr>
        <p:spPr>
          <a:xfrm>
            <a:off x="5868144" y="4156446"/>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6804248" y="370465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0" name="TextovéPole 9"/>
          <p:cNvSpPr txBox="1"/>
          <p:nvPr/>
        </p:nvSpPr>
        <p:spPr>
          <a:xfrm>
            <a:off x="6804248" y="4784773"/>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11" name="TextovéPole 10"/>
          <p:cNvSpPr txBox="1"/>
          <p:nvPr/>
        </p:nvSpPr>
        <p:spPr>
          <a:xfrm>
            <a:off x="5796136" y="5092550"/>
            <a:ext cx="2088232" cy="584775"/>
          </a:xfrm>
          <a:prstGeom prst="rect">
            <a:avLst/>
          </a:prstGeom>
          <a:solidFill>
            <a:srgbClr val="00B0F0"/>
          </a:solidFill>
        </p:spPr>
        <p:txBody>
          <a:bodyPr wrap="square" rtlCol="0">
            <a:spAutoFit/>
          </a:bodyPr>
          <a:lstStyle/>
          <a:p>
            <a:r>
              <a:rPr lang="cs-CZ" sz="1600" dirty="0" err="1"/>
              <a:t>Specific</a:t>
            </a:r>
            <a:r>
              <a:rPr lang="cs-CZ" sz="1600" dirty="0"/>
              <a:t> </a:t>
            </a:r>
            <a:r>
              <a:rPr lang="cs-CZ" sz="1600" dirty="0" err="1"/>
              <a:t>antibody</a:t>
            </a:r>
            <a:r>
              <a:rPr lang="cs-CZ" sz="1600" dirty="0"/>
              <a:t> </a:t>
            </a:r>
            <a:r>
              <a:rPr lang="cs-CZ" sz="1600" dirty="0" err="1"/>
              <a:t>detected</a:t>
            </a:r>
            <a:r>
              <a:rPr lang="cs-CZ" sz="1600" dirty="0"/>
              <a:t> in </a:t>
            </a:r>
            <a:r>
              <a:rPr lang="cs-CZ" sz="1600" dirty="0" err="1"/>
              <a:t>the</a:t>
            </a:r>
            <a:r>
              <a:rPr lang="cs-CZ" sz="1600" dirty="0"/>
              <a:t> </a:t>
            </a:r>
            <a:r>
              <a:rPr lang="cs-CZ" sz="1600" dirty="0" err="1"/>
              <a:t>serum</a:t>
            </a:r>
            <a:endParaRPr lang="cs-CZ" sz="1600" dirty="0"/>
          </a:p>
        </p:txBody>
      </p:sp>
      <p:sp>
        <p:nvSpPr>
          <p:cNvPr id="13" name="TextovéPole 12"/>
          <p:cNvSpPr txBox="1"/>
          <p:nvPr/>
        </p:nvSpPr>
        <p:spPr>
          <a:xfrm>
            <a:off x="5796136" y="5740622"/>
            <a:ext cx="2088232" cy="338554"/>
          </a:xfrm>
          <a:prstGeom prst="rect">
            <a:avLst/>
          </a:prstGeom>
          <a:solidFill>
            <a:schemeClr val="bg2"/>
          </a:solidFill>
        </p:spPr>
        <p:txBody>
          <a:bodyPr wrap="square" rtlCol="0">
            <a:spAutoFit/>
          </a:bodyPr>
          <a:lstStyle/>
          <a:p>
            <a:r>
              <a:rPr lang="cs-CZ" sz="1600" dirty="0"/>
              <a:t>Antigen – </a:t>
            </a:r>
            <a:r>
              <a:rPr lang="cs-CZ" sz="1600" dirty="0" err="1"/>
              <a:t>coated</a:t>
            </a:r>
            <a:r>
              <a:rPr lang="cs-CZ" sz="1600" dirty="0"/>
              <a:t> </a:t>
            </a:r>
            <a:r>
              <a:rPr lang="cs-CZ" sz="1600" dirty="0" err="1"/>
              <a:t>well</a:t>
            </a:r>
            <a:endParaRPr lang="cs-CZ" sz="1600" dirty="0"/>
          </a:p>
        </p:txBody>
      </p:sp>
      <p:sp>
        <p:nvSpPr>
          <p:cNvPr id="14" name="TextovéPole 13"/>
          <p:cNvSpPr txBox="1"/>
          <p:nvPr/>
        </p:nvSpPr>
        <p:spPr>
          <a:xfrm>
            <a:off x="4355976" y="2572270"/>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15" name="TextovéPole 14"/>
          <p:cNvSpPr txBox="1"/>
          <p:nvPr/>
        </p:nvSpPr>
        <p:spPr>
          <a:xfrm>
            <a:off x="467544" y="692696"/>
            <a:ext cx="8208912" cy="1477328"/>
          </a:xfrm>
          <a:prstGeom prst="rect">
            <a:avLst/>
          </a:prstGeom>
          <a:noFill/>
        </p:spPr>
        <p:txBody>
          <a:bodyPr wrap="square" rtlCol="0">
            <a:spAutoFit/>
          </a:bodyPr>
          <a:lstStyle/>
          <a:p>
            <a:r>
              <a:rPr lang="cs-CZ" sz="1800" dirty="0" err="1"/>
              <a:t>Add</a:t>
            </a:r>
            <a:r>
              <a:rPr lang="cs-CZ" sz="1800" dirty="0"/>
              <a:t> sample to </a:t>
            </a:r>
            <a:r>
              <a:rPr lang="cs-CZ" sz="1800" dirty="0" err="1"/>
              <a:t>well</a:t>
            </a:r>
            <a:r>
              <a:rPr lang="cs-CZ" sz="1800" dirty="0"/>
              <a:t> </a:t>
            </a:r>
            <a:r>
              <a:rPr lang="cs-CZ" sz="1800" dirty="0" err="1"/>
              <a:t>coated</a:t>
            </a:r>
            <a:r>
              <a:rPr lang="cs-CZ" sz="1800" dirty="0"/>
              <a:t> </a:t>
            </a:r>
            <a:r>
              <a:rPr lang="cs-CZ" sz="1800" dirty="0" err="1"/>
              <a:t>with</a:t>
            </a:r>
            <a:r>
              <a:rPr lang="cs-CZ" sz="1800" dirty="0"/>
              <a:t> antigen. </a:t>
            </a:r>
            <a:r>
              <a:rPr lang="cs-CZ" sz="1800" dirty="0" err="1"/>
              <a:t>If</a:t>
            </a:r>
            <a:r>
              <a:rPr lang="cs-CZ" sz="1800" dirty="0"/>
              <a:t> </a:t>
            </a:r>
            <a:r>
              <a:rPr lang="cs-CZ" sz="1800" dirty="0" err="1"/>
              <a:t>antibody</a:t>
            </a:r>
            <a:r>
              <a:rPr lang="cs-CZ" sz="1800" dirty="0"/>
              <a:t> </a:t>
            </a:r>
            <a:r>
              <a:rPr lang="cs-CZ" sz="1800" dirty="0" err="1"/>
              <a:t>of</a:t>
            </a:r>
            <a:r>
              <a:rPr lang="cs-CZ" sz="1800" dirty="0"/>
              <a:t> </a:t>
            </a:r>
            <a:r>
              <a:rPr lang="cs-CZ" sz="1800" dirty="0" err="1"/>
              <a:t>interest</a:t>
            </a:r>
            <a:r>
              <a:rPr lang="cs-CZ" sz="1800" dirty="0"/>
              <a:t> </a:t>
            </a:r>
            <a:r>
              <a:rPr lang="cs-CZ" sz="1800" dirty="0" err="1"/>
              <a:t>is</a:t>
            </a:r>
            <a:r>
              <a:rPr lang="cs-CZ" sz="1800" dirty="0"/>
              <a:t> </a:t>
            </a:r>
            <a:r>
              <a:rPr lang="cs-CZ" sz="1800" dirty="0" err="1"/>
              <a:t>present</a:t>
            </a:r>
            <a:r>
              <a:rPr lang="cs-CZ" sz="1800" dirty="0"/>
              <a:t> in </a:t>
            </a:r>
            <a:r>
              <a:rPr lang="cs-CZ" sz="1800" dirty="0" err="1"/>
              <a:t>the</a:t>
            </a:r>
            <a:r>
              <a:rPr lang="cs-CZ" sz="1800" dirty="0"/>
              <a:t> sample, </a:t>
            </a:r>
            <a:r>
              <a:rPr lang="cs-CZ" sz="1800" dirty="0" err="1"/>
              <a:t>it</a:t>
            </a:r>
            <a:r>
              <a:rPr lang="cs-CZ" sz="1800" dirty="0"/>
              <a:t> </a:t>
            </a:r>
            <a:r>
              <a:rPr lang="cs-CZ" sz="1800" dirty="0" err="1"/>
              <a:t>will</a:t>
            </a:r>
            <a:r>
              <a:rPr lang="cs-CZ" sz="1800" dirty="0"/>
              <a:t> </a:t>
            </a:r>
            <a:r>
              <a:rPr lang="cs-CZ" sz="1800" dirty="0" err="1"/>
              <a:t>bind</a:t>
            </a:r>
            <a:r>
              <a:rPr lang="cs-CZ" sz="1800" dirty="0"/>
              <a:t> to </a:t>
            </a:r>
            <a:r>
              <a:rPr lang="cs-CZ" sz="1800" dirty="0" err="1"/>
              <a:t>the</a:t>
            </a:r>
            <a:r>
              <a:rPr lang="cs-CZ" sz="1800" dirty="0"/>
              <a:t> antigen. </a:t>
            </a:r>
            <a:r>
              <a:rPr lang="cs-CZ" sz="1800" dirty="0" err="1"/>
              <a:t>After</a:t>
            </a:r>
            <a:r>
              <a:rPr lang="cs-CZ" sz="1800" dirty="0"/>
              <a:t> </a:t>
            </a:r>
            <a:r>
              <a:rPr lang="cs-CZ" sz="1800" dirty="0" err="1"/>
              <a:t>washing</a:t>
            </a:r>
            <a:r>
              <a:rPr lang="cs-CZ" sz="1800" dirty="0"/>
              <a:t> </a:t>
            </a:r>
            <a:r>
              <a:rPr lang="cs-CZ" sz="1800" dirty="0" err="1"/>
              <a:t>add</a:t>
            </a:r>
            <a:r>
              <a:rPr lang="cs-CZ" sz="1800" dirty="0"/>
              <a:t> </a:t>
            </a:r>
            <a:r>
              <a:rPr lang="cs-CZ" sz="1800" dirty="0" err="1"/>
              <a:t>second</a:t>
            </a:r>
            <a:r>
              <a:rPr lang="cs-CZ" sz="1800" dirty="0"/>
              <a:t> </a:t>
            </a:r>
            <a:r>
              <a:rPr lang="cs-CZ" sz="1800" dirty="0" err="1"/>
              <a:t>antibody</a:t>
            </a:r>
            <a:r>
              <a:rPr lang="cs-CZ" sz="1800" dirty="0"/>
              <a:t>, </a:t>
            </a:r>
            <a:r>
              <a:rPr lang="cs-CZ" sz="1800" dirty="0" err="1"/>
              <a:t>that</a:t>
            </a:r>
            <a:r>
              <a:rPr lang="cs-CZ" sz="1800" dirty="0"/>
              <a:t> </a:t>
            </a:r>
            <a:r>
              <a:rPr lang="cs-CZ" sz="1800" dirty="0" err="1"/>
              <a:t>will</a:t>
            </a:r>
            <a:r>
              <a:rPr lang="cs-CZ" sz="1800" dirty="0"/>
              <a:t> </a:t>
            </a:r>
            <a:r>
              <a:rPr lang="cs-CZ" sz="1800" dirty="0" err="1"/>
              <a:t>specifically</a:t>
            </a:r>
            <a:r>
              <a:rPr lang="cs-CZ" sz="1800" dirty="0"/>
              <a:t> </a:t>
            </a:r>
            <a:r>
              <a:rPr lang="cs-CZ" sz="1800" dirty="0" err="1"/>
              <a:t>bind</a:t>
            </a:r>
            <a:r>
              <a:rPr lang="cs-CZ" sz="1800" dirty="0"/>
              <a:t> </a:t>
            </a:r>
            <a:r>
              <a:rPr lang="cs-CZ" sz="1800" dirty="0" err="1"/>
              <a:t>first</a:t>
            </a:r>
            <a:r>
              <a:rPr lang="cs-CZ" sz="1800" dirty="0"/>
              <a:t> </a:t>
            </a:r>
            <a:r>
              <a:rPr lang="cs-CZ" sz="1800" dirty="0" err="1"/>
              <a:t>antibody</a:t>
            </a:r>
            <a:r>
              <a:rPr lang="cs-CZ" sz="1800" dirty="0"/>
              <a:t>. </a:t>
            </a:r>
            <a:r>
              <a:rPr lang="cs-CZ" sz="1800" dirty="0" err="1"/>
              <a:t>After</a:t>
            </a:r>
            <a:r>
              <a:rPr lang="cs-CZ" sz="1800" dirty="0"/>
              <a:t> </a:t>
            </a:r>
            <a:r>
              <a:rPr lang="cs-CZ" sz="1800" dirty="0" err="1"/>
              <a:t>washing</a:t>
            </a:r>
            <a:r>
              <a:rPr lang="cs-CZ" sz="1800" dirty="0"/>
              <a:t> </a:t>
            </a:r>
            <a:r>
              <a:rPr lang="cs-CZ" sz="1800" dirty="0" err="1"/>
              <a:t>the</a:t>
            </a:r>
            <a:r>
              <a:rPr lang="cs-CZ" sz="1800" dirty="0"/>
              <a:t> </a:t>
            </a:r>
            <a:r>
              <a:rPr lang="cs-CZ" sz="1800" dirty="0" err="1"/>
              <a:t>substrate</a:t>
            </a:r>
            <a:r>
              <a:rPr lang="cs-CZ" sz="1800" dirty="0"/>
              <a:t> </a:t>
            </a:r>
            <a:r>
              <a:rPr lang="cs-CZ" sz="1800" dirty="0" err="1"/>
              <a:t>is</a:t>
            </a:r>
            <a:r>
              <a:rPr lang="cs-CZ" sz="1800" dirty="0"/>
              <a:t> </a:t>
            </a:r>
            <a:r>
              <a:rPr lang="cs-CZ" sz="1800" dirty="0" err="1"/>
              <a:t>added</a:t>
            </a:r>
            <a:r>
              <a:rPr lang="cs-CZ" sz="1800" dirty="0"/>
              <a:t> to </a:t>
            </a:r>
            <a:r>
              <a:rPr lang="cs-CZ" sz="1800" dirty="0" err="1"/>
              <a:t>the</a:t>
            </a:r>
            <a:r>
              <a:rPr lang="cs-CZ" sz="1800" dirty="0"/>
              <a:t> </a:t>
            </a:r>
            <a:r>
              <a:rPr lang="cs-CZ" sz="1800" dirty="0" err="1"/>
              <a:t>mixture</a:t>
            </a:r>
            <a:r>
              <a:rPr lang="cs-CZ" sz="1800" dirty="0"/>
              <a:t>. </a:t>
            </a:r>
            <a:r>
              <a:rPr lang="cs-CZ" sz="1800" dirty="0" err="1"/>
              <a:t>This</a:t>
            </a:r>
            <a:r>
              <a:rPr lang="cs-CZ" sz="1800" dirty="0"/>
              <a:t> </a:t>
            </a:r>
            <a:r>
              <a:rPr lang="cs-CZ" sz="1800" dirty="0" err="1"/>
              <a:t>substrate</a:t>
            </a:r>
            <a:r>
              <a:rPr lang="cs-CZ" sz="1800" dirty="0"/>
              <a:t> </a:t>
            </a:r>
            <a:r>
              <a:rPr lang="cs-CZ" sz="1800" dirty="0" err="1"/>
              <a:t>will</a:t>
            </a:r>
            <a:r>
              <a:rPr lang="cs-CZ" sz="1800" dirty="0"/>
              <a:t> </a:t>
            </a:r>
            <a:r>
              <a:rPr lang="cs-CZ" sz="1800" dirty="0" err="1"/>
              <a:t>trigger</a:t>
            </a:r>
            <a:r>
              <a:rPr lang="cs-CZ" sz="1800" dirty="0"/>
              <a:t> a </a:t>
            </a:r>
            <a:r>
              <a:rPr lang="cs-CZ" sz="1800" dirty="0" err="1"/>
              <a:t>reaction</a:t>
            </a:r>
            <a:r>
              <a:rPr lang="cs-CZ" sz="1800" dirty="0"/>
              <a:t> </a:t>
            </a:r>
            <a:r>
              <a:rPr lang="cs-CZ" sz="1800" dirty="0" err="1"/>
              <a:t>with</a:t>
            </a:r>
            <a:r>
              <a:rPr lang="cs-CZ" sz="1800" dirty="0"/>
              <a:t> enzyme </a:t>
            </a:r>
            <a:r>
              <a:rPr lang="cs-CZ" sz="1800" dirty="0" err="1"/>
              <a:t>attached</a:t>
            </a:r>
            <a:r>
              <a:rPr lang="cs-CZ" sz="1800" dirty="0"/>
              <a:t> to a </a:t>
            </a:r>
            <a:r>
              <a:rPr lang="cs-CZ" sz="1800" dirty="0" err="1"/>
              <a:t>second</a:t>
            </a:r>
            <a:r>
              <a:rPr lang="cs-CZ" sz="1800" dirty="0"/>
              <a:t> </a:t>
            </a:r>
            <a:r>
              <a:rPr lang="cs-CZ" sz="1800" dirty="0" err="1"/>
              <a:t>antibody</a:t>
            </a:r>
            <a:r>
              <a:rPr lang="cs-CZ" sz="1800" dirty="0"/>
              <a:t> to </a:t>
            </a:r>
            <a:r>
              <a:rPr lang="cs-CZ" sz="1800" dirty="0" err="1"/>
              <a:t>produce</a:t>
            </a:r>
            <a:r>
              <a:rPr lang="cs-CZ" sz="1800" dirty="0"/>
              <a:t> </a:t>
            </a:r>
            <a:r>
              <a:rPr lang="cs-CZ" sz="1800" dirty="0" err="1"/>
              <a:t>coloured</a:t>
            </a:r>
            <a:r>
              <a:rPr lang="cs-CZ" sz="1800" dirty="0"/>
              <a:t> substance. </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609600"/>
            <a:ext cx="7772400" cy="69850"/>
          </a:xfrm>
        </p:spPr>
        <p:txBody>
          <a:bodyPr/>
          <a:lstStyle/>
          <a:p>
            <a:r>
              <a:rPr lang="cs-CZ" sz="3600" dirty="0" err="1"/>
              <a:t>Assessment</a:t>
            </a:r>
            <a:r>
              <a:rPr lang="cs-CZ" sz="3600" dirty="0"/>
              <a:t> </a:t>
            </a:r>
            <a:r>
              <a:rPr lang="cs-CZ" sz="3600" dirty="0" err="1"/>
              <a:t>of</a:t>
            </a:r>
            <a:r>
              <a:rPr lang="cs-CZ" sz="3600" dirty="0"/>
              <a:t> </a:t>
            </a:r>
            <a:r>
              <a:rPr lang="cs-CZ" sz="3600" dirty="0" err="1"/>
              <a:t>specific</a:t>
            </a:r>
            <a:r>
              <a:rPr lang="cs-CZ" sz="3600" dirty="0"/>
              <a:t> </a:t>
            </a:r>
            <a:r>
              <a:rPr lang="cs-CZ" sz="3600" dirty="0" err="1"/>
              <a:t>IgE</a:t>
            </a:r>
            <a:r>
              <a:rPr lang="cs-CZ" sz="3600" dirty="0"/>
              <a:t> </a:t>
            </a:r>
            <a:r>
              <a:rPr lang="cs-CZ" sz="3600" dirty="0" err="1"/>
              <a:t>antibodies</a:t>
            </a:r>
            <a:endParaRPr lang="cs-CZ" sz="3600" dirty="0"/>
          </a:p>
        </p:txBody>
      </p:sp>
      <p:pic>
        <p:nvPicPr>
          <p:cNvPr id="14339" name="Picture 3" descr="rast1"/>
          <p:cNvPicPr>
            <a:picLocks noChangeAspect="1" noChangeArrowheads="1"/>
          </p:cNvPicPr>
          <p:nvPr/>
        </p:nvPicPr>
        <p:blipFill>
          <a:blip r:embed="rId2" cstate="print"/>
          <a:srcRect/>
          <a:stretch>
            <a:fillRect/>
          </a:stretch>
        </p:blipFill>
        <p:spPr bwMode="auto">
          <a:xfrm>
            <a:off x="611560" y="908720"/>
            <a:ext cx="7776864" cy="5832648"/>
          </a:xfrm>
          <a:prstGeom prst="rect">
            <a:avLst/>
          </a:prstGeom>
          <a:noFill/>
          <a:ln w="9525">
            <a:noFill/>
            <a:miter lim="800000"/>
            <a:headEnd/>
            <a:tailEnd/>
          </a:ln>
        </p:spPr>
      </p:pic>
    </p:spTree>
  </p:cSld>
  <p:clrMapOvr>
    <a:masterClrMapping/>
  </p:clrMapOvr>
  <p:transition spd="med">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 descr="10"/>
          <p:cNvPicPr>
            <a:picLocks noChangeAspect="1" noChangeArrowheads="1"/>
          </p:cNvPicPr>
          <p:nvPr/>
        </p:nvPicPr>
        <p:blipFill>
          <a:blip r:embed="rId2" cstate="print"/>
          <a:srcRect/>
          <a:stretch>
            <a:fillRect/>
          </a:stretch>
        </p:blipFill>
        <p:spPr bwMode="auto">
          <a:xfrm>
            <a:off x="1143000" y="1341438"/>
            <a:ext cx="6858000" cy="5143500"/>
          </a:xfrm>
          <a:prstGeom prst="rect">
            <a:avLst/>
          </a:prstGeom>
          <a:noFill/>
          <a:ln w="9525">
            <a:noFill/>
            <a:miter lim="800000"/>
            <a:headEnd/>
            <a:tailEnd/>
          </a:ln>
        </p:spPr>
      </p:pic>
      <p:sp>
        <p:nvSpPr>
          <p:cNvPr id="15363" name="Text Box 4"/>
          <p:cNvSpPr txBox="1">
            <a:spLocks noChangeArrowheads="1"/>
          </p:cNvSpPr>
          <p:nvPr/>
        </p:nvSpPr>
        <p:spPr bwMode="auto">
          <a:xfrm>
            <a:off x="611188" y="260350"/>
            <a:ext cx="7529512" cy="762000"/>
          </a:xfrm>
          <a:prstGeom prst="rect">
            <a:avLst/>
          </a:prstGeom>
          <a:noFill/>
          <a:ln w="9525">
            <a:noFill/>
            <a:miter lim="800000"/>
            <a:headEnd/>
            <a:tailEnd/>
          </a:ln>
        </p:spPr>
        <p:txBody>
          <a:bodyPr wrap="none">
            <a:spAutoFit/>
          </a:bodyPr>
          <a:lstStyle/>
          <a:p>
            <a:pPr eaLnBrk="1" hangingPunct="1">
              <a:spcBef>
                <a:spcPct val="50000"/>
              </a:spcBef>
            </a:pPr>
            <a:r>
              <a:rPr lang="cs-CZ" sz="4400" b="1" i="1"/>
              <a:t>ELISA – assessment of  antigen</a:t>
            </a:r>
          </a:p>
        </p:txBody>
      </p:sp>
      <p:sp>
        <p:nvSpPr>
          <p:cNvPr id="4" name="TextovéPole 3"/>
          <p:cNvSpPr txBox="1"/>
          <p:nvPr/>
        </p:nvSpPr>
        <p:spPr>
          <a:xfrm>
            <a:off x="4572000" y="2060848"/>
            <a:ext cx="3384376" cy="461665"/>
          </a:xfrm>
          <a:prstGeom prst="rect">
            <a:avLst/>
          </a:prstGeom>
          <a:solidFill>
            <a:schemeClr val="accent1">
              <a:lumMod val="75000"/>
            </a:schemeClr>
          </a:solidFill>
        </p:spPr>
        <p:txBody>
          <a:bodyPr wrap="square" rtlCol="0">
            <a:spAutoFit/>
          </a:bodyPr>
          <a:lstStyle/>
          <a:p>
            <a:r>
              <a:rPr lang="cs-CZ" dirty="0" err="1"/>
              <a:t>Spectrophotometry</a:t>
            </a:r>
            <a:endParaRPr lang="cs-CZ" dirty="0"/>
          </a:p>
        </p:txBody>
      </p:sp>
      <p:sp>
        <p:nvSpPr>
          <p:cNvPr id="5" name="TextovéPole 4"/>
          <p:cNvSpPr txBox="1"/>
          <p:nvPr/>
        </p:nvSpPr>
        <p:spPr>
          <a:xfrm>
            <a:off x="5940152" y="3068960"/>
            <a:ext cx="1944216" cy="369332"/>
          </a:xfrm>
          <a:prstGeom prst="rect">
            <a:avLst/>
          </a:prstGeom>
          <a:solidFill>
            <a:schemeClr val="accent1">
              <a:lumMod val="75000"/>
            </a:schemeClr>
          </a:solidFill>
        </p:spPr>
        <p:txBody>
          <a:bodyPr wrap="square" rtlCol="0">
            <a:spAutoFit/>
          </a:bodyPr>
          <a:lstStyle/>
          <a:p>
            <a:r>
              <a:rPr lang="cs-CZ" sz="1800" dirty="0" err="1"/>
              <a:t>substrate</a:t>
            </a:r>
            <a:endParaRPr lang="cs-CZ" sz="1800" dirty="0"/>
          </a:p>
        </p:txBody>
      </p:sp>
      <p:sp>
        <p:nvSpPr>
          <p:cNvPr id="6" name="TextovéPole 5"/>
          <p:cNvSpPr txBox="1"/>
          <p:nvPr/>
        </p:nvSpPr>
        <p:spPr>
          <a:xfrm>
            <a:off x="6876256" y="3553271"/>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7" name="TextovéPole 6"/>
          <p:cNvSpPr txBox="1"/>
          <p:nvPr/>
        </p:nvSpPr>
        <p:spPr>
          <a:xfrm>
            <a:off x="6948264" y="4417367"/>
            <a:ext cx="720080" cy="307777"/>
          </a:xfrm>
          <a:prstGeom prst="rect">
            <a:avLst/>
          </a:prstGeom>
          <a:solidFill>
            <a:srgbClr val="FFC000"/>
          </a:solidFill>
        </p:spPr>
        <p:txBody>
          <a:bodyPr wrap="square" rtlCol="0">
            <a:spAutoFit/>
          </a:bodyPr>
          <a:lstStyle/>
          <a:p>
            <a:r>
              <a:rPr lang="cs-CZ" sz="1400" dirty="0" err="1"/>
              <a:t>wash</a:t>
            </a:r>
            <a:endParaRPr lang="cs-CZ" sz="1400" dirty="0"/>
          </a:p>
        </p:txBody>
      </p:sp>
      <p:sp>
        <p:nvSpPr>
          <p:cNvPr id="8" name="TextovéPole 7"/>
          <p:cNvSpPr txBox="1"/>
          <p:nvPr/>
        </p:nvSpPr>
        <p:spPr>
          <a:xfrm>
            <a:off x="5940152" y="3852337"/>
            <a:ext cx="2016224" cy="584775"/>
          </a:xfrm>
          <a:prstGeom prst="rect">
            <a:avLst/>
          </a:prstGeom>
          <a:solidFill>
            <a:srgbClr val="FF9999"/>
          </a:solidFill>
        </p:spPr>
        <p:txBody>
          <a:bodyPr wrap="square" rtlCol="0">
            <a:spAutoFit/>
          </a:bodyPr>
          <a:lstStyle/>
          <a:p>
            <a:r>
              <a:rPr lang="cs-CZ" sz="1600" dirty="0"/>
              <a:t>2.Antibody </a:t>
            </a:r>
          </a:p>
          <a:p>
            <a:r>
              <a:rPr lang="cs-CZ" sz="1600" dirty="0"/>
              <a:t>(</a:t>
            </a:r>
            <a:r>
              <a:rPr lang="cs-CZ" sz="1600" dirty="0" err="1"/>
              <a:t>labeled</a:t>
            </a:r>
            <a:r>
              <a:rPr lang="cs-CZ" sz="1600" dirty="0"/>
              <a:t> by enzyme)</a:t>
            </a:r>
          </a:p>
        </p:txBody>
      </p:sp>
      <p:sp>
        <p:nvSpPr>
          <p:cNvPr id="9" name="TextovéPole 8"/>
          <p:cNvSpPr txBox="1"/>
          <p:nvPr/>
        </p:nvSpPr>
        <p:spPr>
          <a:xfrm>
            <a:off x="5940152" y="5364505"/>
            <a:ext cx="1872208" cy="584775"/>
          </a:xfrm>
          <a:prstGeom prst="rect">
            <a:avLst/>
          </a:prstGeom>
          <a:solidFill>
            <a:srgbClr val="00B0F0"/>
          </a:solidFill>
        </p:spPr>
        <p:txBody>
          <a:bodyPr wrap="square" rtlCol="0">
            <a:spAutoFit/>
          </a:bodyPr>
          <a:lstStyle/>
          <a:p>
            <a:r>
              <a:rPr lang="cs-CZ" sz="1600" dirty="0"/>
              <a:t>1. </a:t>
            </a:r>
            <a:r>
              <a:rPr lang="cs-CZ" sz="1600" dirty="0" err="1"/>
              <a:t>specific</a:t>
            </a:r>
            <a:r>
              <a:rPr lang="cs-CZ" sz="1600" dirty="0"/>
              <a:t> </a:t>
            </a:r>
            <a:r>
              <a:rPr lang="cs-CZ" sz="1600" dirty="0" err="1"/>
              <a:t>antibody</a:t>
            </a:r>
            <a:r>
              <a:rPr lang="cs-CZ" sz="1600" dirty="0"/>
              <a:t>  (</a:t>
            </a:r>
            <a:r>
              <a:rPr lang="cs-CZ" sz="1600" dirty="0" err="1"/>
              <a:t>coated</a:t>
            </a:r>
            <a:r>
              <a:rPr lang="cs-CZ" sz="1600" dirty="0"/>
              <a:t> to </a:t>
            </a:r>
            <a:r>
              <a:rPr lang="cs-CZ" sz="1600" dirty="0" err="1"/>
              <a:t>well</a:t>
            </a:r>
            <a:r>
              <a:rPr lang="cs-CZ" sz="1600" dirty="0"/>
              <a:t>)</a:t>
            </a:r>
          </a:p>
        </p:txBody>
      </p:sp>
      <p:sp>
        <p:nvSpPr>
          <p:cNvPr id="10" name="TextovéPole 9"/>
          <p:cNvSpPr txBox="1"/>
          <p:nvPr/>
        </p:nvSpPr>
        <p:spPr>
          <a:xfrm>
            <a:off x="5940152" y="4725145"/>
            <a:ext cx="1872208" cy="584775"/>
          </a:xfrm>
          <a:prstGeom prst="rect">
            <a:avLst/>
          </a:prstGeom>
          <a:solidFill>
            <a:schemeClr val="bg2"/>
          </a:solidFill>
        </p:spPr>
        <p:txBody>
          <a:bodyPr wrap="square" rtlCol="0">
            <a:spAutoFit/>
          </a:bodyPr>
          <a:lstStyle/>
          <a:p>
            <a:r>
              <a:rPr lang="cs-CZ" sz="1600" dirty="0"/>
              <a:t>Antigen  </a:t>
            </a:r>
            <a:r>
              <a:rPr lang="cs-CZ" sz="1600" dirty="0" err="1"/>
              <a:t>detected</a:t>
            </a:r>
            <a:r>
              <a:rPr lang="cs-CZ" sz="1600" dirty="0"/>
              <a:t> in </a:t>
            </a:r>
            <a:r>
              <a:rPr lang="cs-CZ" sz="1600" dirty="0" err="1"/>
              <a:t>serum</a:t>
            </a:r>
            <a:endParaRPr lang="cs-CZ" sz="1600"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1446550"/>
          </a:xfrm>
          <a:prstGeom prst="rect">
            <a:avLst/>
          </a:prstGeom>
          <a:noFill/>
          <a:ln w="9525">
            <a:noFill/>
            <a:miter lim="800000"/>
            <a:headEnd/>
            <a:tailEnd/>
          </a:ln>
        </p:spPr>
        <p:txBody>
          <a:bodyPr>
            <a:spAutoFit/>
          </a:bodyPr>
          <a:lstStyle/>
          <a:p>
            <a:pPr algn="ctr"/>
            <a:r>
              <a:rPr lang="cs-CZ" sz="4400" b="1" i="1" dirty="0" err="1"/>
              <a:t>Immunofluorescence</a:t>
            </a:r>
            <a:r>
              <a:rPr lang="cs-CZ" sz="4400" b="1" i="1" dirty="0"/>
              <a:t> </a:t>
            </a:r>
            <a:r>
              <a:rPr lang="cs-CZ" sz="4400" b="1" i="1" dirty="0" err="1"/>
              <a:t>assay</a:t>
            </a:r>
            <a:endParaRPr lang="cs-CZ" sz="4400" b="1" i="1" dirty="0"/>
          </a:p>
          <a:p>
            <a:pPr algn="ctr"/>
            <a:endParaRPr lang="cs-CZ" sz="4400" b="1" i="1" dirty="0"/>
          </a:p>
        </p:txBody>
      </p:sp>
      <p:sp>
        <p:nvSpPr>
          <p:cNvPr id="4" name="TextovéPole 3"/>
          <p:cNvSpPr txBox="1"/>
          <p:nvPr/>
        </p:nvSpPr>
        <p:spPr>
          <a:xfrm>
            <a:off x="323528" y="836712"/>
            <a:ext cx="8820472" cy="5201424"/>
          </a:xfrm>
          <a:prstGeom prst="rect">
            <a:avLst/>
          </a:prstGeom>
          <a:noFill/>
        </p:spPr>
        <p:txBody>
          <a:bodyPr wrap="square" rtlCol="0">
            <a:spAutoFit/>
          </a:bodyPr>
          <a:lstStyle/>
          <a:p>
            <a:pPr>
              <a:buFont typeface="Wingdings" pitchFamily="2" charset="2"/>
              <a:buChar char="q"/>
            </a:pPr>
            <a:r>
              <a:rPr lang="cs-CZ" dirty="0"/>
              <a:t> </a:t>
            </a:r>
            <a:r>
              <a:rPr lang="cs-CZ" sz="2200" dirty="0" err="1"/>
              <a:t>Immunofluorescence</a:t>
            </a:r>
            <a:r>
              <a:rPr lang="cs-CZ" sz="2200" dirty="0"/>
              <a:t> </a:t>
            </a:r>
            <a:r>
              <a:rPr lang="cs-CZ" sz="2200" dirty="0" err="1"/>
              <a:t>is</a:t>
            </a:r>
            <a:r>
              <a:rPr lang="cs-CZ" sz="2200" dirty="0"/>
              <a:t> a </a:t>
            </a:r>
            <a:r>
              <a:rPr lang="cs-CZ" sz="2200" dirty="0" err="1"/>
              <a:t>technique</a:t>
            </a:r>
            <a:r>
              <a:rPr lang="cs-CZ" sz="2200" dirty="0"/>
              <a:t> </a:t>
            </a:r>
            <a:r>
              <a:rPr lang="cs-CZ" sz="2200" dirty="0" err="1"/>
              <a:t>allowing</a:t>
            </a:r>
            <a:r>
              <a:rPr lang="cs-CZ" sz="2200" dirty="0"/>
              <a:t> </a:t>
            </a:r>
            <a:r>
              <a:rPr lang="cs-CZ" sz="2200" dirty="0" err="1"/>
              <a:t>the</a:t>
            </a:r>
            <a:r>
              <a:rPr lang="cs-CZ" sz="2200" dirty="0"/>
              <a:t> </a:t>
            </a:r>
            <a:r>
              <a:rPr lang="cs-CZ" sz="2200" dirty="0" err="1"/>
              <a:t>vizualization</a:t>
            </a:r>
            <a:r>
              <a:rPr lang="cs-CZ" sz="2200" dirty="0"/>
              <a:t> </a:t>
            </a:r>
            <a:r>
              <a:rPr lang="cs-CZ" sz="2200" dirty="0" err="1"/>
              <a:t>of</a:t>
            </a:r>
            <a:r>
              <a:rPr lang="cs-CZ" sz="2200" dirty="0"/>
              <a:t> a </a:t>
            </a:r>
            <a:r>
              <a:rPr lang="cs-CZ" sz="2200" dirty="0" err="1"/>
              <a:t>specific</a:t>
            </a:r>
            <a:r>
              <a:rPr lang="cs-CZ" sz="2200" dirty="0"/>
              <a:t> protein </a:t>
            </a:r>
            <a:r>
              <a:rPr lang="cs-CZ" sz="2200" dirty="0" err="1"/>
              <a:t>or</a:t>
            </a:r>
            <a:r>
              <a:rPr lang="cs-CZ" sz="2200" dirty="0"/>
              <a:t> antigen in </a:t>
            </a:r>
            <a:r>
              <a:rPr lang="cs-CZ" sz="2200" dirty="0" err="1"/>
              <a:t>tissue</a:t>
            </a:r>
            <a:r>
              <a:rPr lang="cs-CZ" sz="2200" dirty="0"/>
              <a:t> </a:t>
            </a:r>
            <a:r>
              <a:rPr lang="cs-CZ" sz="2200" dirty="0" err="1"/>
              <a:t>sections</a:t>
            </a:r>
            <a:r>
              <a:rPr lang="cs-CZ" sz="2200" dirty="0"/>
              <a:t> by </a:t>
            </a:r>
            <a:r>
              <a:rPr lang="cs-CZ" sz="2200" dirty="0" err="1"/>
              <a:t>binding</a:t>
            </a:r>
            <a:r>
              <a:rPr lang="cs-CZ" sz="2200" dirty="0"/>
              <a:t> a </a:t>
            </a:r>
            <a:r>
              <a:rPr lang="cs-CZ" sz="2200" dirty="0" err="1"/>
              <a:t>specific</a:t>
            </a:r>
            <a:r>
              <a:rPr lang="cs-CZ" sz="2200" dirty="0"/>
              <a:t> </a:t>
            </a:r>
            <a:r>
              <a:rPr lang="cs-CZ" sz="2200" dirty="0" err="1"/>
              <a:t>antibody</a:t>
            </a:r>
            <a:r>
              <a:rPr lang="cs-CZ" sz="2200" dirty="0"/>
              <a:t> </a:t>
            </a:r>
            <a:r>
              <a:rPr lang="cs-CZ" sz="2200" dirty="0" err="1"/>
              <a:t>chemically</a:t>
            </a:r>
            <a:r>
              <a:rPr lang="cs-CZ" sz="2200" dirty="0"/>
              <a:t> </a:t>
            </a:r>
            <a:r>
              <a:rPr lang="cs-CZ" sz="2200" dirty="0" err="1"/>
              <a:t>conjugated</a:t>
            </a:r>
            <a:r>
              <a:rPr lang="cs-CZ" sz="2200" dirty="0"/>
              <a:t> </a:t>
            </a:r>
            <a:r>
              <a:rPr lang="cs-CZ" sz="2200" dirty="0" err="1"/>
              <a:t>with</a:t>
            </a:r>
            <a:r>
              <a:rPr lang="cs-CZ" sz="2200" dirty="0"/>
              <a:t> a </a:t>
            </a:r>
            <a:r>
              <a:rPr lang="cs-CZ" sz="2200" dirty="0" err="1"/>
              <a:t>fluorescent</a:t>
            </a:r>
            <a:r>
              <a:rPr lang="cs-CZ" sz="2200" dirty="0"/>
              <a:t> </a:t>
            </a:r>
            <a:r>
              <a:rPr lang="cs-CZ" sz="2200" dirty="0" err="1"/>
              <a:t>dye</a:t>
            </a:r>
            <a:r>
              <a:rPr lang="cs-CZ" sz="2200" dirty="0"/>
              <a:t> such as fluorescein </a:t>
            </a:r>
            <a:r>
              <a:rPr lang="cs-CZ" sz="2200" dirty="0" err="1"/>
              <a:t>isothiocyanate</a:t>
            </a:r>
            <a:r>
              <a:rPr lang="cs-CZ" sz="2200" dirty="0"/>
              <a:t> ( FITC). </a:t>
            </a:r>
          </a:p>
          <a:p>
            <a:endParaRPr lang="cs-CZ" sz="2200" dirty="0"/>
          </a:p>
          <a:p>
            <a:pPr>
              <a:buFont typeface="Wingdings" pitchFamily="2" charset="2"/>
              <a:buChar char="q"/>
            </a:pPr>
            <a:r>
              <a:rPr lang="cs-CZ" sz="2200" dirty="0"/>
              <a:t> </a:t>
            </a:r>
            <a:r>
              <a:rPr lang="cs-CZ" sz="2200" dirty="0" err="1"/>
              <a:t>The</a:t>
            </a:r>
            <a:r>
              <a:rPr lang="cs-CZ" sz="2200" dirty="0"/>
              <a:t> </a:t>
            </a:r>
            <a:r>
              <a:rPr lang="cs-CZ" sz="2200" dirty="0" err="1"/>
              <a:t>specific</a:t>
            </a:r>
            <a:r>
              <a:rPr lang="cs-CZ" sz="2200" dirty="0"/>
              <a:t> </a:t>
            </a:r>
            <a:r>
              <a:rPr lang="cs-CZ" sz="2200" dirty="0" err="1"/>
              <a:t>antibodies</a:t>
            </a:r>
            <a:r>
              <a:rPr lang="cs-CZ" sz="2200" dirty="0"/>
              <a:t> are </a:t>
            </a:r>
            <a:r>
              <a:rPr lang="cs-CZ" sz="2200" dirty="0" err="1"/>
              <a:t>labeled</a:t>
            </a:r>
            <a:r>
              <a:rPr lang="cs-CZ" sz="2200" dirty="0"/>
              <a:t> </a:t>
            </a:r>
            <a:r>
              <a:rPr lang="cs-CZ" sz="2200" dirty="0" err="1"/>
              <a:t>with</a:t>
            </a:r>
            <a:r>
              <a:rPr lang="cs-CZ" sz="2200" dirty="0"/>
              <a:t> a </a:t>
            </a:r>
            <a:r>
              <a:rPr lang="cs-CZ" sz="2200" dirty="0" err="1"/>
              <a:t>compound</a:t>
            </a:r>
            <a:r>
              <a:rPr lang="cs-CZ" sz="2200" dirty="0"/>
              <a:t> (FITC) </a:t>
            </a:r>
          </a:p>
          <a:p>
            <a:r>
              <a:rPr lang="cs-CZ" sz="2200" dirty="0" err="1"/>
              <a:t>that</a:t>
            </a:r>
            <a:r>
              <a:rPr lang="cs-CZ" sz="2200" dirty="0"/>
              <a:t> </a:t>
            </a:r>
            <a:r>
              <a:rPr lang="cs-CZ" sz="2200" dirty="0" err="1"/>
              <a:t>makes</a:t>
            </a:r>
            <a:r>
              <a:rPr lang="cs-CZ" sz="2200" dirty="0"/>
              <a:t> </a:t>
            </a:r>
            <a:r>
              <a:rPr lang="cs-CZ" sz="2200" dirty="0" err="1"/>
              <a:t>them</a:t>
            </a:r>
            <a:r>
              <a:rPr lang="cs-CZ" sz="2200" dirty="0"/>
              <a:t> </a:t>
            </a:r>
            <a:r>
              <a:rPr lang="cs-CZ" sz="2200" dirty="0" err="1"/>
              <a:t>glow</a:t>
            </a:r>
            <a:r>
              <a:rPr lang="cs-CZ" sz="2200" dirty="0"/>
              <a:t> </a:t>
            </a:r>
            <a:r>
              <a:rPr lang="cs-CZ" sz="2200" dirty="0" err="1"/>
              <a:t>an</a:t>
            </a:r>
            <a:r>
              <a:rPr lang="cs-CZ" sz="2200" dirty="0"/>
              <a:t> </a:t>
            </a:r>
            <a:r>
              <a:rPr lang="cs-CZ" sz="2200" dirty="0" err="1"/>
              <a:t>apple</a:t>
            </a:r>
            <a:r>
              <a:rPr lang="cs-CZ" sz="2200" dirty="0"/>
              <a:t>-green </a:t>
            </a:r>
            <a:r>
              <a:rPr lang="cs-CZ" sz="2200" dirty="0" err="1"/>
              <a:t>color</a:t>
            </a:r>
            <a:r>
              <a:rPr lang="cs-CZ" sz="2200" dirty="0"/>
              <a:t> </a:t>
            </a:r>
            <a:r>
              <a:rPr lang="cs-CZ" sz="2200" dirty="0" err="1"/>
              <a:t>when</a:t>
            </a:r>
            <a:r>
              <a:rPr lang="cs-CZ" sz="2200" dirty="0"/>
              <a:t> </a:t>
            </a:r>
            <a:r>
              <a:rPr lang="cs-CZ" sz="2200" dirty="0" err="1"/>
              <a:t>observed</a:t>
            </a:r>
            <a:r>
              <a:rPr lang="cs-CZ" sz="2200" dirty="0"/>
              <a:t> </a:t>
            </a:r>
          </a:p>
          <a:p>
            <a:r>
              <a:rPr lang="cs-CZ" sz="2200" dirty="0" err="1"/>
              <a:t>microsopically</a:t>
            </a:r>
            <a:r>
              <a:rPr lang="cs-CZ" sz="2200" dirty="0"/>
              <a:t> </a:t>
            </a:r>
            <a:r>
              <a:rPr lang="cs-CZ" sz="2200" dirty="0" err="1"/>
              <a:t>under</a:t>
            </a:r>
            <a:r>
              <a:rPr lang="cs-CZ" sz="2200" dirty="0"/>
              <a:t> </a:t>
            </a:r>
            <a:r>
              <a:rPr lang="en-US" sz="2200" dirty="0"/>
              <a:t>UV</a:t>
            </a:r>
            <a:r>
              <a:rPr lang="cs-CZ" sz="2200" dirty="0"/>
              <a:t> </a:t>
            </a:r>
            <a:r>
              <a:rPr lang="cs-CZ" sz="2200" dirty="0" err="1"/>
              <a:t>light</a:t>
            </a:r>
            <a:endParaRPr lang="cs-CZ" sz="2200" dirty="0"/>
          </a:p>
          <a:p>
            <a:endParaRPr lang="cs-CZ" sz="2200" u="sng" dirty="0"/>
          </a:p>
          <a:p>
            <a:pPr>
              <a:buFont typeface="Wingdings" pitchFamily="2" charset="2"/>
              <a:buChar char="q"/>
            </a:pPr>
            <a:r>
              <a:rPr lang="cs-CZ" sz="2200" u="sng" dirty="0" err="1"/>
              <a:t>There</a:t>
            </a:r>
            <a:r>
              <a:rPr lang="cs-CZ" sz="2200" u="sng" dirty="0"/>
              <a:t> are </a:t>
            </a:r>
            <a:r>
              <a:rPr lang="cs-CZ" sz="2200" u="sng" dirty="0" err="1"/>
              <a:t>two</a:t>
            </a:r>
            <a:r>
              <a:rPr lang="cs-CZ" sz="2200" u="sng" dirty="0"/>
              <a:t> major </a:t>
            </a:r>
            <a:r>
              <a:rPr lang="cs-CZ" sz="2200" u="sng" dirty="0" err="1"/>
              <a:t>types</a:t>
            </a:r>
            <a:r>
              <a:rPr lang="cs-CZ" sz="2200" u="sng" dirty="0"/>
              <a:t> </a:t>
            </a:r>
            <a:r>
              <a:rPr lang="cs-CZ" sz="2200" u="sng" dirty="0" err="1"/>
              <a:t>of</a:t>
            </a:r>
            <a:r>
              <a:rPr lang="cs-CZ" sz="2200" u="sng" dirty="0"/>
              <a:t> </a:t>
            </a:r>
            <a:r>
              <a:rPr lang="cs-CZ" sz="2200" u="sng" dirty="0" err="1"/>
              <a:t>immunofluorescence</a:t>
            </a:r>
            <a:r>
              <a:rPr lang="cs-CZ" sz="2200" u="sng" dirty="0"/>
              <a:t> </a:t>
            </a:r>
            <a:r>
              <a:rPr lang="cs-CZ" sz="2200" u="sng" dirty="0" err="1"/>
              <a:t>staining</a:t>
            </a:r>
            <a:r>
              <a:rPr lang="cs-CZ" sz="2200" u="sng" dirty="0"/>
              <a:t> </a:t>
            </a:r>
            <a:r>
              <a:rPr lang="cs-CZ" sz="2200" u="sng" dirty="0" err="1"/>
              <a:t>methods</a:t>
            </a:r>
            <a:endParaRPr lang="cs-CZ" sz="2200" u="sng" dirty="0"/>
          </a:p>
          <a:p>
            <a:pPr marL="457200" indent="-457200"/>
            <a:r>
              <a:rPr lang="cs-CZ" sz="2200" b="1" u="sng" dirty="0"/>
              <a:t>1. </a:t>
            </a:r>
            <a:r>
              <a:rPr lang="cs-CZ" sz="2200" b="1" u="sng" dirty="0" err="1"/>
              <a:t>direct</a:t>
            </a:r>
            <a:r>
              <a:rPr lang="cs-CZ" sz="2200" b="1" u="sng" dirty="0"/>
              <a:t> IF: </a:t>
            </a:r>
            <a:r>
              <a:rPr lang="cs-CZ" sz="2200" dirty="0" err="1"/>
              <a:t>staining</a:t>
            </a:r>
            <a:r>
              <a:rPr lang="cs-CZ" sz="2200" dirty="0"/>
              <a:t> in </a:t>
            </a:r>
            <a:r>
              <a:rPr lang="cs-CZ" sz="2200" dirty="0" err="1"/>
              <a:t>which</a:t>
            </a:r>
            <a:r>
              <a:rPr lang="cs-CZ" sz="2200" dirty="0"/>
              <a:t> </a:t>
            </a:r>
            <a:r>
              <a:rPr lang="cs-CZ" sz="2200" dirty="0" err="1"/>
              <a:t>the</a:t>
            </a:r>
            <a:r>
              <a:rPr lang="cs-CZ" sz="2200" dirty="0"/>
              <a:t> </a:t>
            </a:r>
            <a:r>
              <a:rPr lang="cs-CZ" sz="2200" dirty="0" err="1"/>
              <a:t>primary</a:t>
            </a:r>
            <a:r>
              <a:rPr lang="cs-CZ" sz="2200" dirty="0"/>
              <a:t> </a:t>
            </a:r>
          </a:p>
          <a:p>
            <a:pPr marL="457200" indent="-457200"/>
            <a:r>
              <a:rPr lang="cs-CZ" sz="2200" dirty="0"/>
              <a:t> </a:t>
            </a:r>
            <a:r>
              <a:rPr lang="cs-CZ" sz="2200" dirty="0" err="1"/>
              <a:t>antibody</a:t>
            </a:r>
            <a:r>
              <a:rPr lang="cs-CZ" sz="2200" dirty="0"/>
              <a:t> </a:t>
            </a:r>
            <a:r>
              <a:rPr lang="cs-CZ" sz="2200" dirty="0" err="1"/>
              <a:t>is</a:t>
            </a:r>
            <a:r>
              <a:rPr lang="cs-CZ" sz="2200" dirty="0"/>
              <a:t> </a:t>
            </a:r>
            <a:r>
              <a:rPr lang="cs-CZ" sz="2200" dirty="0" err="1"/>
              <a:t>labeled</a:t>
            </a:r>
            <a:r>
              <a:rPr lang="cs-CZ" sz="2200" dirty="0"/>
              <a:t> </a:t>
            </a:r>
            <a:r>
              <a:rPr lang="cs-CZ" sz="2200" dirty="0" err="1"/>
              <a:t>with</a:t>
            </a:r>
            <a:r>
              <a:rPr lang="cs-CZ" sz="2200" dirty="0"/>
              <a:t> fluorescence </a:t>
            </a:r>
            <a:r>
              <a:rPr lang="cs-CZ" sz="2200" dirty="0" err="1"/>
              <a:t>dye</a:t>
            </a:r>
            <a:endParaRPr lang="cs-CZ" sz="2200" dirty="0"/>
          </a:p>
          <a:p>
            <a:r>
              <a:rPr lang="cs-CZ" sz="2200" b="1" u="sng" dirty="0"/>
              <a:t>2. </a:t>
            </a:r>
            <a:r>
              <a:rPr lang="cs-CZ" sz="2200" b="1" u="sng" dirty="0" err="1"/>
              <a:t>indirect</a:t>
            </a:r>
            <a:r>
              <a:rPr lang="cs-CZ" sz="2200" b="1" u="sng" dirty="0"/>
              <a:t> IF: </a:t>
            </a:r>
            <a:r>
              <a:rPr lang="cs-CZ" sz="2200" dirty="0" err="1"/>
              <a:t>staining</a:t>
            </a:r>
            <a:r>
              <a:rPr lang="cs-CZ" sz="2200" dirty="0"/>
              <a:t> in </a:t>
            </a:r>
            <a:r>
              <a:rPr lang="cs-CZ" sz="2200" dirty="0" err="1"/>
              <a:t>which</a:t>
            </a:r>
            <a:r>
              <a:rPr lang="cs-CZ" sz="2200" dirty="0"/>
              <a:t> a </a:t>
            </a:r>
            <a:r>
              <a:rPr lang="cs-CZ" sz="2200" dirty="0" err="1"/>
              <a:t>secondary</a:t>
            </a:r>
            <a:r>
              <a:rPr lang="cs-CZ" sz="2200" dirty="0"/>
              <a:t> </a:t>
            </a:r>
          </a:p>
          <a:p>
            <a:r>
              <a:rPr lang="cs-CZ" sz="2200" dirty="0"/>
              <a:t> </a:t>
            </a:r>
            <a:r>
              <a:rPr lang="cs-CZ" sz="2200" dirty="0" err="1"/>
              <a:t>antibody</a:t>
            </a:r>
            <a:r>
              <a:rPr lang="cs-CZ" sz="2200" dirty="0"/>
              <a:t> </a:t>
            </a:r>
            <a:r>
              <a:rPr lang="cs-CZ" sz="2200" dirty="0" err="1"/>
              <a:t>labeled</a:t>
            </a:r>
            <a:r>
              <a:rPr lang="cs-CZ" sz="2200" dirty="0"/>
              <a:t> </a:t>
            </a:r>
            <a:r>
              <a:rPr lang="cs-CZ" sz="2200" dirty="0" err="1"/>
              <a:t>with</a:t>
            </a:r>
            <a:r>
              <a:rPr lang="cs-CZ" sz="2200" dirty="0"/>
              <a:t> </a:t>
            </a:r>
            <a:r>
              <a:rPr lang="cs-CZ" sz="2200" dirty="0" err="1"/>
              <a:t>fluorochrome</a:t>
            </a:r>
            <a:r>
              <a:rPr lang="cs-CZ" sz="2200" dirty="0"/>
              <a:t> </a:t>
            </a:r>
            <a:r>
              <a:rPr lang="cs-CZ" sz="2200" dirty="0" err="1"/>
              <a:t>is</a:t>
            </a:r>
            <a:r>
              <a:rPr lang="cs-CZ" sz="2200" dirty="0"/>
              <a:t> </a:t>
            </a:r>
            <a:r>
              <a:rPr lang="cs-CZ" sz="2200" dirty="0" err="1"/>
              <a:t>used</a:t>
            </a:r>
            <a:r>
              <a:rPr lang="cs-CZ" sz="2200" dirty="0"/>
              <a:t> </a:t>
            </a:r>
          </a:p>
          <a:p>
            <a:r>
              <a:rPr lang="cs-CZ" sz="2200" dirty="0"/>
              <a:t>to </a:t>
            </a:r>
            <a:r>
              <a:rPr lang="cs-CZ" sz="2200" dirty="0" err="1"/>
              <a:t>detect</a:t>
            </a:r>
            <a:r>
              <a:rPr lang="cs-CZ" sz="2200" dirty="0"/>
              <a:t> a </a:t>
            </a:r>
            <a:r>
              <a:rPr lang="cs-CZ" sz="2200" dirty="0" err="1"/>
              <a:t>primary</a:t>
            </a:r>
            <a:r>
              <a:rPr lang="cs-CZ" sz="2200" dirty="0"/>
              <a:t> </a:t>
            </a:r>
            <a:r>
              <a:rPr lang="cs-CZ" sz="2200" dirty="0" err="1"/>
              <a:t>antibody</a:t>
            </a:r>
            <a:endParaRPr lang="cs-CZ" sz="2200" dirty="0"/>
          </a:p>
        </p:txBody>
      </p:sp>
      <p:pic>
        <p:nvPicPr>
          <p:cNvPr id="268290" name="Picture 2" descr="C:\Users\VACHOVAM\Desktop\IF.png"/>
          <p:cNvPicPr>
            <a:picLocks noChangeAspect="1" noChangeArrowheads="1"/>
          </p:cNvPicPr>
          <p:nvPr/>
        </p:nvPicPr>
        <p:blipFill>
          <a:blip r:embed="rId2" cstate="print"/>
          <a:srcRect/>
          <a:stretch>
            <a:fillRect/>
          </a:stretch>
        </p:blipFill>
        <p:spPr bwMode="auto">
          <a:xfrm>
            <a:off x="5754563" y="4793704"/>
            <a:ext cx="3209925" cy="1371600"/>
          </a:xfrm>
          <a:prstGeom prst="rect">
            <a:avLst/>
          </a:prstGeom>
          <a:noFill/>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82049" y="2492896"/>
            <a:ext cx="1238423" cy="1333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323528" y="836712"/>
            <a:ext cx="8820472" cy="5940088"/>
          </a:xfrm>
          <a:prstGeom prst="rect">
            <a:avLst/>
          </a:prstGeom>
          <a:noFill/>
        </p:spPr>
        <p:txBody>
          <a:bodyPr wrap="square" rtlCol="0">
            <a:spAutoFit/>
          </a:bodyPr>
          <a:lstStyle/>
          <a:p>
            <a:pPr>
              <a:buFontTx/>
              <a:buChar char="-"/>
            </a:pPr>
            <a:r>
              <a:rPr lang="cs-CZ" dirty="0"/>
              <a:t> </a:t>
            </a:r>
            <a:r>
              <a:rPr lang="cs-CZ" sz="2200" dirty="0" err="1"/>
              <a:t>is</a:t>
            </a:r>
            <a:r>
              <a:rPr lang="cs-CZ" sz="2200" dirty="0"/>
              <a:t> </a:t>
            </a:r>
            <a:r>
              <a:rPr lang="cs-CZ" sz="2200" dirty="0" err="1"/>
              <a:t>considered</a:t>
            </a:r>
            <a:r>
              <a:rPr lang="cs-CZ" sz="2200" dirty="0"/>
              <a:t> </a:t>
            </a:r>
            <a:r>
              <a:rPr lang="cs-CZ" sz="2200" b="1" dirty="0" err="1"/>
              <a:t>the</a:t>
            </a:r>
            <a:r>
              <a:rPr lang="cs-CZ" sz="2200" b="1" dirty="0"/>
              <a:t> standard </a:t>
            </a:r>
            <a:r>
              <a:rPr lang="cs-CZ" sz="2200" b="1" dirty="0" err="1"/>
              <a:t>technique</a:t>
            </a:r>
            <a:r>
              <a:rPr lang="cs-CZ" sz="2200" b="1" dirty="0"/>
              <a:t> </a:t>
            </a:r>
            <a:r>
              <a:rPr lang="cs-CZ" sz="2200" b="1" dirty="0" err="1"/>
              <a:t>for</a:t>
            </a:r>
            <a:r>
              <a:rPr lang="cs-CZ" sz="2200" b="1" dirty="0"/>
              <a:t> </a:t>
            </a:r>
            <a:r>
              <a:rPr lang="cs-CZ" sz="2200" b="1" dirty="0" err="1"/>
              <a:t>detection</a:t>
            </a:r>
            <a:r>
              <a:rPr lang="cs-CZ" sz="2200" b="1" dirty="0"/>
              <a:t> </a:t>
            </a:r>
            <a:r>
              <a:rPr lang="cs-CZ" sz="2200" b="1" dirty="0" err="1"/>
              <a:t>of</a:t>
            </a:r>
            <a:r>
              <a:rPr lang="cs-CZ" sz="2200" b="1" dirty="0"/>
              <a:t> </a:t>
            </a:r>
            <a:r>
              <a:rPr lang="cs-CZ" sz="2200" b="1" dirty="0" err="1"/>
              <a:t>autoantibodies</a:t>
            </a:r>
            <a:endParaRPr lang="cs-CZ" sz="2200" b="1" dirty="0"/>
          </a:p>
          <a:p>
            <a:endParaRPr lang="cs-CZ" sz="2200" b="1" dirty="0"/>
          </a:p>
          <a:p>
            <a:pPr>
              <a:buFontTx/>
              <a:buChar char="-"/>
            </a:pPr>
            <a:r>
              <a:rPr lang="cs-CZ" sz="2200" dirty="0"/>
              <a:t> </a:t>
            </a:r>
            <a:r>
              <a:rPr lang="cs-CZ" sz="2200" dirty="0" err="1"/>
              <a:t>uses</a:t>
            </a:r>
            <a:r>
              <a:rPr lang="cs-CZ" sz="2200" dirty="0"/>
              <a:t> </a:t>
            </a:r>
            <a:r>
              <a:rPr lang="cs-CZ" sz="2200" dirty="0" err="1"/>
              <a:t>two</a:t>
            </a:r>
            <a:r>
              <a:rPr lang="cs-CZ" sz="2200" dirty="0"/>
              <a:t> </a:t>
            </a:r>
            <a:r>
              <a:rPr lang="cs-CZ" sz="2200" dirty="0" err="1"/>
              <a:t>types</a:t>
            </a:r>
            <a:r>
              <a:rPr lang="cs-CZ" sz="2200" dirty="0"/>
              <a:t> </a:t>
            </a:r>
            <a:r>
              <a:rPr lang="cs-CZ" sz="2200" dirty="0" err="1"/>
              <a:t>of</a:t>
            </a:r>
            <a:r>
              <a:rPr lang="cs-CZ" sz="2200" dirty="0"/>
              <a:t> </a:t>
            </a:r>
            <a:r>
              <a:rPr lang="cs-CZ" sz="2200" dirty="0" err="1"/>
              <a:t>antibodies</a:t>
            </a:r>
            <a:r>
              <a:rPr lang="cs-CZ" sz="2200" dirty="0"/>
              <a:t>, </a:t>
            </a:r>
            <a:r>
              <a:rPr lang="cs-CZ" sz="2200" dirty="0" err="1"/>
              <a:t>the</a:t>
            </a:r>
            <a:r>
              <a:rPr lang="cs-CZ" sz="2200" dirty="0"/>
              <a:t> </a:t>
            </a:r>
            <a:r>
              <a:rPr lang="cs-CZ" sz="2200" dirty="0" err="1"/>
              <a:t>first</a:t>
            </a:r>
            <a:r>
              <a:rPr lang="cs-CZ" sz="2200" dirty="0"/>
              <a:t> (</a:t>
            </a:r>
            <a:r>
              <a:rPr lang="cs-CZ" sz="2200" u="sng" dirty="0" err="1"/>
              <a:t>the</a:t>
            </a:r>
            <a:r>
              <a:rPr lang="cs-CZ" sz="2200" u="sng" dirty="0"/>
              <a:t> </a:t>
            </a:r>
            <a:r>
              <a:rPr lang="cs-CZ" sz="2200" u="sng" dirty="0" err="1"/>
              <a:t>primary</a:t>
            </a:r>
            <a:r>
              <a:rPr lang="cs-CZ" sz="2200" u="sng" dirty="0"/>
              <a:t> </a:t>
            </a:r>
            <a:r>
              <a:rPr lang="cs-CZ" sz="2200" u="sng" dirty="0" err="1"/>
              <a:t>antibody</a:t>
            </a:r>
            <a:r>
              <a:rPr lang="cs-CZ" sz="2200" dirty="0"/>
              <a:t>) </a:t>
            </a:r>
            <a:r>
              <a:rPr lang="cs-CZ" sz="2200" dirty="0" err="1"/>
              <a:t>recognises</a:t>
            </a:r>
            <a:r>
              <a:rPr lang="cs-CZ" sz="2200" dirty="0"/>
              <a:t> </a:t>
            </a:r>
            <a:r>
              <a:rPr lang="cs-CZ" sz="2200" dirty="0" err="1"/>
              <a:t>the</a:t>
            </a:r>
            <a:r>
              <a:rPr lang="cs-CZ" sz="2200" dirty="0"/>
              <a:t> </a:t>
            </a:r>
            <a:r>
              <a:rPr lang="cs-CZ" sz="2200" dirty="0" err="1"/>
              <a:t>target</a:t>
            </a:r>
            <a:r>
              <a:rPr lang="cs-CZ" sz="2200" dirty="0"/>
              <a:t> </a:t>
            </a:r>
            <a:r>
              <a:rPr lang="cs-CZ" sz="2200" dirty="0" err="1"/>
              <a:t>molecule</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r>
              <a:rPr lang="cs-CZ" sz="2200" dirty="0" err="1"/>
              <a:t>and</a:t>
            </a:r>
            <a:r>
              <a:rPr lang="cs-CZ" sz="2200" dirty="0"/>
              <a:t> </a:t>
            </a:r>
            <a:r>
              <a:rPr lang="cs-CZ" sz="2200" dirty="0" err="1"/>
              <a:t>second</a:t>
            </a:r>
            <a:r>
              <a:rPr lang="cs-CZ" sz="2200" dirty="0"/>
              <a:t> (</a:t>
            </a:r>
            <a:r>
              <a:rPr lang="cs-CZ" sz="2200" u="sng" dirty="0" err="1"/>
              <a:t>the</a:t>
            </a:r>
            <a:r>
              <a:rPr lang="cs-CZ" sz="2200" u="sng" dirty="0"/>
              <a:t> </a:t>
            </a:r>
            <a:r>
              <a:rPr lang="cs-CZ" sz="2200" u="sng" dirty="0" err="1"/>
              <a:t>secondary</a:t>
            </a:r>
            <a:r>
              <a:rPr lang="cs-CZ" sz="2200" u="sng" dirty="0"/>
              <a:t> </a:t>
            </a:r>
            <a:r>
              <a:rPr lang="cs-CZ" sz="2200" u="sng" dirty="0" err="1"/>
              <a:t>antibory</a:t>
            </a:r>
            <a:r>
              <a:rPr lang="cs-CZ" sz="2200" dirty="0"/>
              <a:t>), </a:t>
            </a:r>
            <a:r>
              <a:rPr lang="cs-CZ" sz="2200" dirty="0" err="1"/>
              <a:t>which</a:t>
            </a:r>
            <a:r>
              <a:rPr lang="cs-CZ" sz="2200" dirty="0"/>
              <a:t> </a:t>
            </a:r>
            <a:r>
              <a:rPr lang="cs-CZ" sz="2200" dirty="0" err="1"/>
              <a:t>carries</a:t>
            </a:r>
            <a:r>
              <a:rPr lang="cs-CZ" sz="2200" dirty="0"/>
              <a:t> </a:t>
            </a:r>
            <a:r>
              <a:rPr lang="cs-CZ" sz="2200" dirty="0" err="1"/>
              <a:t>the</a:t>
            </a:r>
            <a:r>
              <a:rPr lang="cs-CZ" sz="2200" dirty="0"/>
              <a:t> </a:t>
            </a:r>
            <a:r>
              <a:rPr lang="cs-CZ" sz="2200" dirty="0" err="1"/>
              <a:t>fluorophore</a:t>
            </a:r>
            <a:r>
              <a:rPr lang="cs-CZ" sz="2200" dirty="0"/>
              <a:t>, </a:t>
            </a:r>
            <a:r>
              <a:rPr lang="cs-CZ" sz="2200" dirty="0" err="1"/>
              <a:t>recognises</a:t>
            </a:r>
            <a:r>
              <a:rPr lang="cs-CZ" sz="2200" dirty="0"/>
              <a:t> </a:t>
            </a:r>
            <a:r>
              <a:rPr lang="cs-CZ" sz="2200" dirty="0" err="1"/>
              <a:t>the</a:t>
            </a:r>
            <a:r>
              <a:rPr lang="cs-CZ" sz="2200" dirty="0"/>
              <a:t> </a:t>
            </a:r>
            <a:r>
              <a:rPr lang="cs-CZ" sz="2200" dirty="0" err="1"/>
              <a:t>primary</a:t>
            </a:r>
            <a:r>
              <a:rPr lang="cs-CZ" sz="2200" dirty="0"/>
              <a:t> </a:t>
            </a:r>
            <a:r>
              <a:rPr lang="cs-CZ" sz="2200" dirty="0" err="1"/>
              <a:t>antibody</a:t>
            </a:r>
            <a:r>
              <a:rPr lang="cs-CZ" sz="2200" dirty="0"/>
              <a:t> </a:t>
            </a:r>
            <a:r>
              <a:rPr lang="cs-CZ" sz="2200" dirty="0" err="1"/>
              <a:t>and</a:t>
            </a:r>
            <a:r>
              <a:rPr lang="cs-CZ" sz="2200" dirty="0"/>
              <a:t> </a:t>
            </a:r>
            <a:r>
              <a:rPr lang="cs-CZ" sz="2200" dirty="0" err="1"/>
              <a:t>binds</a:t>
            </a:r>
            <a:r>
              <a:rPr lang="cs-CZ" sz="2200" dirty="0"/>
              <a:t> to </a:t>
            </a:r>
            <a:r>
              <a:rPr lang="cs-CZ" sz="2200" dirty="0" err="1"/>
              <a:t>it</a:t>
            </a:r>
            <a:r>
              <a:rPr lang="cs-CZ" sz="2200" dirty="0"/>
              <a:t> </a:t>
            </a:r>
          </a:p>
          <a:p>
            <a:pPr>
              <a:buFontTx/>
              <a:buChar char="-"/>
            </a:pPr>
            <a:endParaRPr lang="cs-CZ" sz="2200" dirty="0"/>
          </a:p>
          <a:p>
            <a:pPr>
              <a:buFontTx/>
              <a:buChar char="-"/>
            </a:pPr>
            <a:r>
              <a:rPr lang="cs-CZ" sz="2200" dirty="0"/>
              <a:t> </a:t>
            </a:r>
            <a:r>
              <a:rPr lang="cs-CZ" sz="2200" dirty="0" err="1"/>
              <a:t>For</a:t>
            </a:r>
            <a:r>
              <a:rPr lang="cs-CZ" sz="2200" dirty="0"/>
              <a:t> </a:t>
            </a:r>
            <a:r>
              <a:rPr lang="cs-CZ" sz="2200" dirty="0" err="1"/>
              <a:t>the</a:t>
            </a:r>
            <a:r>
              <a:rPr lang="cs-CZ" sz="2200" dirty="0"/>
              <a:t> </a:t>
            </a:r>
            <a:r>
              <a:rPr lang="cs-CZ" sz="2200" dirty="0" err="1"/>
              <a:t>determination</a:t>
            </a:r>
            <a:r>
              <a:rPr lang="cs-CZ" sz="2200" dirty="0"/>
              <a:t> </a:t>
            </a:r>
            <a:r>
              <a:rPr lang="cs-CZ" sz="2200" dirty="0" err="1"/>
              <a:t>of</a:t>
            </a:r>
            <a:r>
              <a:rPr lang="cs-CZ" sz="2200" dirty="0"/>
              <a:t> </a:t>
            </a:r>
            <a:r>
              <a:rPr lang="cs-CZ" sz="2200" dirty="0" err="1"/>
              <a:t>autoantibodies</a:t>
            </a:r>
            <a:r>
              <a:rPr lang="cs-CZ" sz="2200" dirty="0"/>
              <a:t>, </a:t>
            </a:r>
            <a:r>
              <a:rPr lang="cs-CZ" sz="2200" dirty="0" err="1"/>
              <a:t>tissue</a:t>
            </a:r>
            <a:r>
              <a:rPr lang="cs-CZ" sz="2200" dirty="0"/>
              <a:t> </a:t>
            </a:r>
          </a:p>
          <a:p>
            <a:r>
              <a:rPr lang="cs-CZ" sz="2200" dirty="0" err="1"/>
              <a:t>sections</a:t>
            </a:r>
            <a:r>
              <a:rPr lang="cs-CZ" sz="2200" dirty="0"/>
              <a:t> are </a:t>
            </a:r>
            <a:r>
              <a:rPr lang="cs-CZ" sz="2200" dirty="0" err="1"/>
              <a:t>used</a:t>
            </a:r>
            <a:r>
              <a:rPr lang="cs-CZ" sz="2200" dirty="0"/>
              <a:t> as antigen </a:t>
            </a:r>
            <a:r>
              <a:rPr lang="cs-CZ" sz="2200" dirty="0" err="1"/>
              <a:t>substrates</a:t>
            </a:r>
            <a:r>
              <a:rPr lang="cs-CZ" sz="2200" dirty="0"/>
              <a:t>.</a:t>
            </a:r>
          </a:p>
          <a:p>
            <a:pPr>
              <a:buFontTx/>
              <a:buChar char="-"/>
            </a:pPr>
            <a:r>
              <a:rPr lang="cs-CZ" sz="2200" dirty="0"/>
              <a:t> </a:t>
            </a:r>
            <a:r>
              <a:rPr lang="cs-CZ" sz="2200" dirty="0" err="1"/>
              <a:t>If</a:t>
            </a:r>
            <a:r>
              <a:rPr lang="cs-CZ" sz="2200" dirty="0"/>
              <a:t> sample </a:t>
            </a:r>
            <a:r>
              <a:rPr lang="cs-CZ" sz="2200" dirty="0" err="1"/>
              <a:t>is</a:t>
            </a:r>
            <a:r>
              <a:rPr lang="cs-CZ" sz="2200" dirty="0"/>
              <a:t> positive, </a:t>
            </a:r>
            <a:r>
              <a:rPr lang="cs-CZ" sz="2200" dirty="0" err="1"/>
              <a:t>specific</a:t>
            </a:r>
            <a:r>
              <a:rPr lang="cs-CZ" sz="2200" dirty="0"/>
              <a:t> </a:t>
            </a:r>
            <a:r>
              <a:rPr lang="cs-CZ" sz="2200" dirty="0" err="1"/>
              <a:t>autoantibodies</a:t>
            </a:r>
            <a:r>
              <a:rPr lang="cs-CZ" sz="2200" dirty="0"/>
              <a:t> in</a:t>
            </a:r>
          </a:p>
          <a:p>
            <a:r>
              <a:rPr lang="cs-CZ" sz="2200" dirty="0" err="1"/>
              <a:t>the</a:t>
            </a:r>
            <a:r>
              <a:rPr lang="cs-CZ" sz="2200" dirty="0"/>
              <a:t> </a:t>
            </a:r>
            <a:r>
              <a:rPr lang="cs-CZ" sz="2200" dirty="0" err="1"/>
              <a:t>diluted</a:t>
            </a:r>
            <a:r>
              <a:rPr lang="cs-CZ" sz="2200" dirty="0"/>
              <a:t> </a:t>
            </a:r>
            <a:r>
              <a:rPr lang="cs-CZ" sz="2200" dirty="0" err="1"/>
              <a:t>serum</a:t>
            </a:r>
            <a:r>
              <a:rPr lang="cs-CZ" sz="2200" dirty="0"/>
              <a:t> sample </a:t>
            </a:r>
            <a:r>
              <a:rPr lang="cs-CZ" sz="2200" dirty="0" err="1"/>
              <a:t>attach</a:t>
            </a:r>
            <a:r>
              <a:rPr lang="cs-CZ" sz="2200" dirty="0"/>
              <a:t> to </a:t>
            </a:r>
            <a:r>
              <a:rPr lang="cs-CZ" sz="2200" dirty="0" err="1"/>
              <a:t>the</a:t>
            </a:r>
            <a:r>
              <a:rPr lang="cs-CZ" sz="2200" dirty="0"/>
              <a:t> </a:t>
            </a:r>
            <a:r>
              <a:rPr lang="cs-CZ" sz="2200" dirty="0" err="1"/>
              <a:t>antigens</a:t>
            </a:r>
            <a:r>
              <a:rPr lang="cs-CZ" sz="2200" dirty="0"/>
              <a:t> </a:t>
            </a:r>
          </a:p>
          <a:p>
            <a:r>
              <a:rPr lang="cs-CZ" sz="2200" dirty="0" err="1"/>
              <a:t>coupled</a:t>
            </a:r>
            <a:r>
              <a:rPr lang="cs-CZ" sz="2200" dirty="0"/>
              <a:t> to </a:t>
            </a:r>
            <a:r>
              <a:rPr lang="cs-CZ" sz="2200" dirty="0" err="1"/>
              <a:t>the</a:t>
            </a:r>
            <a:r>
              <a:rPr lang="cs-CZ" sz="2200" dirty="0"/>
              <a:t> solid </a:t>
            </a:r>
            <a:r>
              <a:rPr lang="cs-CZ" sz="2200" dirty="0" err="1"/>
              <a:t>phase</a:t>
            </a:r>
            <a:r>
              <a:rPr lang="cs-CZ" sz="2200" dirty="0"/>
              <a:t>.</a:t>
            </a:r>
          </a:p>
          <a:p>
            <a:pPr>
              <a:buFontTx/>
              <a:buChar char="-"/>
            </a:pPr>
            <a:r>
              <a:rPr lang="cs-CZ" sz="2200" dirty="0"/>
              <a:t> In a </a:t>
            </a:r>
            <a:r>
              <a:rPr lang="cs-CZ" sz="2200" dirty="0" err="1"/>
              <a:t>second</a:t>
            </a:r>
            <a:r>
              <a:rPr lang="cs-CZ" sz="2200" dirty="0"/>
              <a:t> step, </a:t>
            </a:r>
            <a:r>
              <a:rPr lang="cs-CZ" sz="2200" dirty="0" err="1"/>
              <a:t>the</a:t>
            </a:r>
            <a:r>
              <a:rPr lang="cs-CZ" sz="2200" dirty="0"/>
              <a:t> </a:t>
            </a:r>
            <a:r>
              <a:rPr lang="cs-CZ" sz="2200" dirty="0" err="1"/>
              <a:t>attached</a:t>
            </a:r>
            <a:r>
              <a:rPr lang="cs-CZ" sz="2200" dirty="0"/>
              <a:t> </a:t>
            </a:r>
            <a:r>
              <a:rPr lang="cs-CZ" sz="2200" dirty="0" err="1"/>
              <a:t>antibodies</a:t>
            </a:r>
            <a:r>
              <a:rPr lang="cs-CZ" sz="2200" dirty="0"/>
              <a:t> are </a:t>
            </a:r>
          </a:p>
          <a:p>
            <a:r>
              <a:rPr lang="cs-CZ" sz="2200" dirty="0" err="1"/>
              <a:t>stained</a:t>
            </a:r>
            <a:r>
              <a:rPr lang="cs-CZ" sz="2200" dirty="0"/>
              <a:t> </a:t>
            </a:r>
            <a:r>
              <a:rPr lang="cs-CZ" sz="2200" dirty="0" err="1"/>
              <a:t>with</a:t>
            </a:r>
            <a:r>
              <a:rPr lang="cs-CZ" sz="2200" dirty="0"/>
              <a:t> fluorescein-</a:t>
            </a:r>
            <a:r>
              <a:rPr lang="cs-CZ" sz="2200" dirty="0" err="1"/>
              <a:t>labeled</a:t>
            </a:r>
            <a:r>
              <a:rPr lang="cs-CZ" sz="2200" dirty="0"/>
              <a:t> </a:t>
            </a:r>
            <a:r>
              <a:rPr lang="cs-CZ" sz="2200" dirty="0" err="1"/>
              <a:t>anti</a:t>
            </a:r>
            <a:r>
              <a:rPr lang="cs-CZ" sz="2200" dirty="0"/>
              <a:t>-</a:t>
            </a:r>
            <a:r>
              <a:rPr lang="cs-CZ" sz="2200" dirty="0" err="1"/>
              <a:t>human</a:t>
            </a:r>
            <a:r>
              <a:rPr lang="cs-CZ" sz="2200" dirty="0"/>
              <a:t> </a:t>
            </a:r>
          </a:p>
          <a:p>
            <a:r>
              <a:rPr lang="cs-CZ" sz="2200" dirty="0" err="1"/>
              <a:t>antibodies</a:t>
            </a:r>
            <a:r>
              <a:rPr lang="cs-CZ" sz="2200" dirty="0"/>
              <a:t> and </a:t>
            </a:r>
            <a:r>
              <a:rPr lang="cs-CZ" sz="2200" dirty="0" err="1"/>
              <a:t>vi</a:t>
            </a:r>
            <a:r>
              <a:rPr lang="en-US" sz="2200" dirty="0"/>
              <a:t>s</a:t>
            </a:r>
            <a:r>
              <a:rPr lang="cs-CZ" sz="2200" dirty="0" err="1"/>
              <a:t>ualized</a:t>
            </a:r>
            <a:r>
              <a:rPr lang="cs-CZ" sz="2200" dirty="0"/>
              <a:t> </a:t>
            </a:r>
            <a:r>
              <a:rPr lang="cs-CZ" sz="2200" dirty="0" err="1"/>
              <a:t>with</a:t>
            </a:r>
            <a:r>
              <a:rPr lang="cs-CZ" sz="2200" dirty="0"/>
              <a:t> </a:t>
            </a:r>
            <a:r>
              <a:rPr lang="cs-CZ" sz="2200" dirty="0" err="1"/>
              <a:t>the</a:t>
            </a:r>
            <a:r>
              <a:rPr lang="cs-CZ" sz="2200" dirty="0"/>
              <a:t> fluorescence </a:t>
            </a:r>
          </a:p>
          <a:p>
            <a:r>
              <a:rPr lang="cs-CZ" sz="2200" dirty="0" err="1"/>
              <a:t>microscope</a:t>
            </a:r>
            <a:r>
              <a:rPr lang="cs-CZ" sz="2200" dirty="0"/>
              <a:t>.</a:t>
            </a:r>
          </a:p>
          <a:p>
            <a:pPr>
              <a:buFontTx/>
              <a:buChar char="-"/>
            </a:pPr>
            <a:endParaRPr lang="cs-CZ" dirty="0"/>
          </a:p>
          <a:p>
            <a:r>
              <a:rPr lang="cs-CZ" dirty="0"/>
              <a:t> </a:t>
            </a:r>
          </a:p>
        </p:txBody>
      </p:sp>
      <p:pic>
        <p:nvPicPr>
          <p:cNvPr id="7" name="Picture 2" descr="C:\Users\VACHOVAM\Desktop\Indirect IF.png"/>
          <p:cNvPicPr>
            <a:picLocks noChangeAspect="1" noChangeArrowheads="1"/>
          </p:cNvPicPr>
          <p:nvPr/>
        </p:nvPicPr>
        <p:blipFill>
          <a:blip r:embed="rId2" cstate="print"/>
          <a:srcRect/>
          <a:stretch>
            <a:fillRect/>
          </a:stretch>
        </p:blipFill>
        <p:spPr bwMode="auto">
          <a:xfrm>
            <a:off x="6516216" y="2937470"/>
            <a:ext cx="2157413" cy="3371850"/>
          </a:xfrm>
          <a:prstGeom prst="rect">
            <a:avLst/>
          </a:prstGeom>
          <a:noFill/>
        </p:spPr>
      </p:pic>
      <p:sp>
        <p:nvSpPr>
          <p:cNvPr id="8" name="TextovéPole 7"/>
          <p:cNvSpPr txBox="1"/>
          <p:nvPr/>
        </p:nvSpPr>
        <p:spPr>
          <a:xfrm>
            <a:off x="7812360" y="4968552"/>
            <a:ext cx="864096" cy="646331"/>
          </a:xfrm>
          <a:prstGeom prst="rect">
            <a:avLst/>
          </a:prstGeom>
          <a:solidFill>
            <a:srgbClr val="FFC000"/>
          </a:solidFill>
        </p:spPr>
        <p:txBody>
          <a:bodyPr wrap="square" rtlCol="0">
            <a:spAutoFit/>
          </a:bodyPr>
          <a:lstStyle/>
          <a:p>
            <a:r>
              <a:rPr lang="cs-CZ" sz="1200" dirty="0" err="1"/>
              <a:t>Substrate</a:t>
            </a:r>
            <a:r>
              <a:rPr lang="cs-CZ" sz="1200" dirty="0"/>
              <a:t> </a:t>
            </a:r>
            <a:r>
              <a:rPr lang="cs-CZ" sz="1200" dirty="0" err="1"/>
              <a:t>containing</a:t>
            </a:r>
            <a:r>
              <a:rPr lang="cs-CZ" sz="1200" dirty="0"/>
              <a:t> antigen</a:t>
            </a:r>
          </a:p>
        </p:txBody>
      </p:sp>
      <p:sp>
        <p:nvSpPr>
          <p:cNvPr id="9" name="TextovéPole 8"/>
          <p:cNvSpPr txBox="1"/>
          <p:nvPr/>
        </p:nvSpPr>
        <p:spPr>
          <a:xfrm>
            <a:off x="6444208" y="4608512"/>
            <a:ext cx="720080" cy="784830"/>
          </a:xfrm>
          <a:prstGeom prst="rect">
            <a:avLst/>
          </a:prstGeom>
          <a:solidFill>
            <a:schemeClr val="accent2">
              <a:lumMod val="20000"/>
              <a:lumOff val="80000"/>
            </a:schemeClr>
          </a:solidFill>
        </p:spPr>
        <p:txBody>
          <a:bodyPr wrap="square" rtlCol="0">
            <a:spAutoFit/>
          </a:bodyPr>
          <a:lstStyle/>
          <a:p>
            <a:r>
              <a:rPr lang="cs-CZ" sz="1100" dirty="0" err="1"/>
              <a:t>Antibody</a:t>
            </a:r>
            <a:r>
              <a:rPr lang="cs-CZ" sz="1100" dirty="0"/>
              <a:t>(</a:t>
            </a:r>
            <a:r>
              <a:rPr lang="cs-CZ" sz="1100" dirty="0" err="1"/>
              <a:t>from</a:t>
            </a:r>
            <a:r>
              <a:rPr lang="cs-CZ" sz="1100" dirty="0"/>
              <a:t> </a:t>
            </a:r>
            <a:r>
              <a:rPr lang="cs-CZ" sz="1100" dirty="0" err="1"/>
              <a:t>the</a:t>
            </a:r>
            <a:r>
              <a:rPr lang="cs-CZ" sz="1100" dirty="0"/>
              <a:t> </a:t>
            </a:r>
            <a:r>
              <a:rPr lang="cs-CZ" sz="1100" dirty="0" err="1"/>
              <a:t>patient</a:t>
            </a:r>
            <a:r>
              <a:rPr lang="cs-CZ" sz="1100" dirty="0"/>
              <a:t> </a:t>
            </a:r>
            <a:r>
              <a:rPr lang="cs-CZ" sz="1100" dirty="0" err="1"/>
              <a:t>serum</a:t>
            </a:r>
            <a:r>
              <a:rPr lang="cs-CZ" sz="1200" dirty="0"/>
              <a:t>)</a:t>
            </a:r>
          </a:p>
        </p:txBody>
      </p:sp>
      <p:sp>
        <p:nvSpPr>
          <p:cNvPr id="10" name="TextovéPole 9"/>
          <p:cNvSpPr txBox="1"/>
          <p:nvPr/>
        </p:nvSpPr>
        <p:spPr>
          <a:xfrm>
            <a:off x="6516216" y="3672408"/>
            <a:ext cx="936104" cy="769441"/>
          </a:xfrm>
          <a:prstGeom prst="rect">
            <a:avLst/>
          </a:prstGeom>
          <a:solidFill>
            <a:schemeClr val="accent2">
              <a:lumMod val="20000"/>
              <a:lumOff val="80000"/>
            </a:schemeClr>
          </a:solidFill>
        </p:spPr>
        <p:txBody>
          <a:bodyPr wrap="square" rtlCol="0">
            <a:spAutoFit/>
          </a:bodyPr>
          <a:lstStyle/>
          <a:p>
            <a:r>
              <a:rPr lang="cs-CZ" sz="1100" dirty="0" err="1"/>
              <a:t>Anti</a:t>
            </a:r>
            <a:r>
              <a:rPr lang="cs-CZ" sz="1100" dirty="0"/>
              <a:t> </a:t>
            </a:r>
            <a:r>
              <a:rPr lang="cs-CZ" sz="1100" dirty="0" err="1"/>
              <a:t>IgG</a:t>
            </a:r>
            <a:r>
              <a:rPr lang="cs-CZ" sz="1100" dirty="0"/>
              <a:t> </a:t>
            </a:r>
            <a:r>
              <a:rPr lang="cs-CZ" sz="1100" dirty="0" err="1"/>
              <a:t>conjugated</a:t>
            </a:r>
            <a:r>
              <a:rPr lang="cs-CZ" sz="1100" dirty="0"/>
              <a:t> </a:t>
            </a:r>
            <a:r>
              <a:rPr lang="cs-CZ" sz="1100" dirty="0" err="1"/>
              <a:t>with</a:t>
            </a:r>
            <a:r>
              <a:rPr lang="cs-CZ" sz="1100" dirty="0"/>
              <a:t> fluorescein</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4"/>
          <p:cNvSpPr txBox="1">
            <a:spLocks noChangeArrowheads="1"/>
          </p:cNvSpPr>
          <p:nvPr/>
        </p:nvSpPr>
        <p:spPr bwMode="auto">
          <a:xfrm>
            <a:off x="0" y="188913"/>
            <a:ext cx="9144000" cy="769441"/>
          </a:xfrm>
          <a:prstGeom prst="rect">
            <a:avLst/>
          </a:prstGeom>
          <a:noFill/>
          <a:ln w="9525">
            <a:noFill/>
            <a:miter lim="800000"/>
            <a:headEnd/>
            <a:tailEnd/>
          </a:ln>
        </p:spPr>
        <p:txBody>
          <a:bodyPr>
            <a:spAutoFit/>
          </a:bodyPr>
          <a:lstStyle/>
          <a:p>
            <a:pPr algn="ctr"/>
            <a:r>
              <a:rPr lang="cs-CZ" sz="4400" b="1" i="1" dirty="0" err="1"/>
              <a:t>Indirect</a:t>
            </a:r>
            <a:r>
              <a:rPr lang="cs-CZ" sz="4400" b="1" i="1" dirty="0"/>
              <a:t> </a:t>
            </a:r>
            <a:r>
              <a:rPr lang="cs-CZ" sz="4400" b="1" i="1" dirty="0" err="1"/>
              <a:t>immunofluorescence</a:t>
            </a:r>
            <a:endParaRPr lang="cs-CZ" sz="4400" b="1" i="1" dirty="0"/>
          </a:p>
        </p:txBody>
      </p:sp>
      <p:sp>
        <p:nvSpPr>
          <p:cNvPr id="4" name="TextovéPole 3"/>
          <p:cNvSpPr txBox="1"/>
          <p:nvPr/>
        </p:nvSpPr>
        <p:spPr>
          <a:xfrm>
            <a:off x="179512" y="836712"/>
            <a:ext cx="9001000" cy="6370975"/>
          </a:xfrm>
          <a:prstGeom prst="rect">
            <a:avLst/>
          </a:prstGeom>
          <a:noFill/>
        </p:spPr>
        <p:txBody>
          <a:bodyPr wrap="square" rtlCol="0">
            <a:spAutoFit/>
          </a:bodyPr>
          <a:lstStyle/>
          <a:p>
            <a:r>
              <a:rPr lang="cs-CZ" dirty="0"/>
              <a:t>a </a:t>
            </a:r>
            <a:r>
              <a:rPr lang="cs-CZ" dirty="0" err="1"/>
              <a:t>laboratory</a:t>
            </a:r>
            <a:r>
              <a:rPr lang="cs-CZ" dirty="0"/>
              <a:t> test </a:t>
            </a:r>
            <a:r>
              <a:rPr lang="cs-CZ" dirty="0" err="1"/>
              <a:t>used</a:t>
            </a:r>
            <a:r>
              <a:rPr lang="cs-CZ" dirty="0"/>
              <a:t> to </a:t>
            </a:r>
            <a:r>
              <a:rPr lang="cs-CZ" dirty="0" err="1"/>
              <a:t>detect</a:t>
            </a:r>
            <a:r>
              <a:rPr lang="cs-CZ" dirty="0"/>
              <a:t> </a:t>
            </a:r>
            <a:r>
              <a:rPr lang="cs-CZ" dirty="0" err="1"/>
              <a:t>antibodies</a:t>
            </a:r>
            <a:r>
              <a:rPr lang="cs-CZ" dirty="0"/>
              <a:t> in </a:t>
            </a:r>
            <a:r>
              <a:rPr lang="cs-CZ" dirty="0" err="1"/>
              <a:t>serum</a:t>
            </a:r>
            <a:r>
              <a:rPr lang="cs-CZ" dirty="0"/>
              <a:t> </a:t>
            </a:r>
            <a:r>
              <a:rPr lang="cs-CZ" dirty="0" err="1"/>
              <a:t>or</a:t>
            </a:r>
            <a:r>
              <a:rPr lang="cs-CZ" dirty="0"/>
              <a:t> </a:t>
            </a:r>
            <a:r>
              <a:rPr lang="cs-CZ" dirty="0" err="1"/>
              <a:t>other</a:t>
            </a:r>
            <a:r>
              <a:rPr lang="cs-CZ" dirty="0"/>
              <a:t> body </a:t>
            </a:r>
            <a:r>
              <a:rPr lang="cs-CZ" dirty="0" err="1"/>
              <a:t>fluids</a:t>
            </a:r>
            <a:endParaRPr lang="cs-CZ" dirty="0"/>
          </a:p>
          <a:p>
            <a:pPr>
              <a:buFontTx/>
              <a:buChar char="-"/>
            </a:pPr>
            <a:endParaRPr lang="cs-CZ" dirty="0"/>
          </a:p>
          <a:p>
            <a:r>
              <a:rPr lang="cs-CZ" b="1" u="sng" dirty="0" err="1"/>
              <a:t>Autoantibodies</a:t>
            </a:r>
            <a:r>
              <a:rPr lang="cs-CZ" b="1" u="sng" dirty="0"/>
              <a:t> are </a:t>
            </a:r>
            <a:r>
              <a:rPr lang="cs-CZ" b="1" u="sng" dirty="0" err="1"/>
              <a:t>detected</a:t>
            </a:r>
            <a:r>
              <a:rPr lang="cs-CZ" b="1" u="sng" dirty="0"/>
              <a:t> on </a:t>
            </a:r>
            <a:r>
              <a:rPr lang="cs-CZ" b="1" u="sng" dirty="0" err="1"/>
              <a:t>specific</a:t>
            </a:r>
            <a:r>
              <a:rPr lang="cs-CZ" b="1" u="sng" dirty="0"/>
              <a:t> </a:t>
            </a:r>
            <a:r>
              <a:rPr lang="cs-CZ" b="1" u="sng" dirty="0" err="1"/>
              <a:t>substrates</a:t>
            </a:r>
            <a:r>
              <a:rPr lang="cs-CZ" b="1" u="sng" dirty="0"/>
              <a:t>: </a:t>
            </a:r>
          </a:p>
          <a:p>
            <a:pPr>
              <a:buFontTx/>
              <a:buChar char="-"/>
            </a:pPr>
            <a:r>
              <a:rPr lang="cs-CZ" dirty="0" err="1"/>
              <a:t>Anti</a:t>
            </a:r>
            <a:r>
              <a:rPr lang="cs-CZ" dirty="0"/>
              <a:t> </a:t>
            </a:r>
            <a:r>
              <a:rPr lang="cs-CZ" dirty="0" err="1"/>
              <a:t>ds</a:t>
            </a:r>
            <a:r>
              <a:rPr lang="cs-CZ" dirty="0"/>
              <a:t>-DNA  on </a:t>
            </a:r>
            <a:r>
              <a:rPr lang="cs-CZ" dirty="0" err="1"/>
              <a:t>protozoan</a:t>
            </a:r>
            <a:r>
              <a:rPr lang="cs-CZ" dirty="0"/>
              <a:t> </a:t>
            </a:r>
            <a:r>
              <a:rPr lang="cs-CZ" dirty="0" err="1"/>
              <a:t>Crithidia</a:t>
            </a:r>
            <a:r>
              <a:rPr lang="cs-CZ" dirty="0"/>
              <a:t> </a:t>
            </a:r>
            <a:r>
              <a:rPr lang="cs-CZ" dirty="0" err="1" smtClean="0"/>
              <a:t>lucilliae</a:t>
            </a:r>
            <a:r>
              <a:rPr lang="cs-CZ" dirty="0" smtClean="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ANA- on </a:t>
            </a:r>
            <a:r>
              <a:rPr lang="cs-CZ" dirty="0" err="1"/>
              <a:t>Hep</a:t>
            </a:r>
            <a:r>
              <a:rPr lang="cs-CZ" dirty="0"/>
              <a:t>-2 </a:t>
            </a:r>
            <a:r>
              <a:rPr lang="cs-CZ" dirty="0" err="1"/>
              <a:t>substrate</a:t>
            </a:r>
            <a:endParaRPr lang="cs-CZ" dirty="0"/>
          </a:p>
          <a:p>
            <a:pPr>
              <a:buFontTx/>
              <a:buChar char="-"/>
            </a:pPr>
            <a:endParaRPr lang="cs-CZ" dirty="0"/>
          </a:p>
          <a:p>
            <a:pPr>
              <a:buFontTx/>
              <a:buChar char="-"/>
            </a:pPr>
            <a:endParaRPr lang="cs-CZ" dirty="0"/>
          </a:p>
          <a:p>
            <a:pPr>
              <a:buFontTx/>
              <a:buChar char="-"/>
            </a:pPr>
            <a:endParaRPr lang="cs-CZ" dirty="0"/>
          </a:p>
          <a:p>
            <a:pPr>
              <a:buFontTx/>
              <a:buChar char="-"/>
            </a:pPr>
            <a:endParaRPr lang="cs-CZ" dirty="0"/>
          </a:p>
          <a:p>
            <a:pPr>
              <a:buFontTx/>
              <a:buChar char="-"/>
            </a:pPr>
            <a:r>
              <a:rPr lang="cs-CZ" dirty="0"/>
              <a:t> ANCA on </a:t>
            </a:r>
            <a:r>
              <a:rPr lang="cs-CZ" dirty="0" err="1"/>
              <a:t>neutrophil</a:t>
            </a:r>
            <a:r>
              <a:rPr lang="cs-CZ" dirty="0"/>
              <a:t> </a:t>
            </a:r>
            <a:r>
              <a:rPr lang="cs-CZ" dirty="0" err="1"/>
              <a:t>substrate</a:t>
            </a:r>
            <a:endParaRPr lang="cs-CZ" dirty="0"/>
          </a:p>
          <a:p>
            <a:pPr>
              <a:buFontTx/>
              <a:buChar char="-"/>
            </a:pPr>
            <a:endParaRPr lang="cs-CZ" dirty="0"/>
          </a:p>
          <a:p>
            <a:pPr>
              <a:buFontTx/>
              <a:buChar char="-"/>
            </a:pPr>
            <a:endParaRPr lang="cs-CZ" dirty="0"/>
          </a:p>
          <a:p>
            <a:pPr>
              <a:buFontTx/>
              <a:buChar char="-"/>
            </a:pPr>
            <a:r>
              <a:rPr lang="cs-CZ" dirty="0"/>
              <a:t>AMA- on </a:t>
            </a:r>
            <a:r>
              <a:rPr lang="cs-CZ" dirty="0" err="1"/>
              <a:t>mouse</a:t>
            </a:r>
            <a:r>
              <a:rPr lang="cs-CZ" dirty="0"/>
              <a:t> </a:t>
            </a:r>
            <a:r>
              <a:rPr lang="cs-CZ" dirty="0" err="1"/>
              <a:t>stomach</a:t>
            </a:r>
            <a:r>
              <a:rPr lang="cs-CZ" dirty="0"/>
              <a:t>, </a:t>
            </a:r>
            <a:r>
              <a:rPr lang="cs-CZ" dirty="0" err="1"/>
              <a:t>kidney</a:t>
            </a:r>
            <a:r>
              <a:rPr lang="cs-CZ" dirty="0"/>
              <a:t> </a:t>
            </a:r>
            <a:r>
              <a:rPr lang="cs-CZ" dirty="0" err="1"/>
              <a:t>substrate</a:t>
            </a:r>
            <a:endParaRPr lang="cs-CZ" dirty="0"/>
          </a:p>
          <a:p>
            <a:pPr>
              <a:buFontTx/>
              <a:buChar char="-"/>
            </a:pPr>
            <a:r>
              <a:rPr lang="cs-CZ" dirty="0" err="1"/>
              <a:t>Anti</a:t>
            </a:r>
            <a:r>
              <a:rPr lang="cs-CZ" dirty="0"/>
              <a:t> LKM- on </a:t>
            </a:r>
            <a:r>
              <a:rPr lang="cs-CZ" dirty="0" err="1"/>
              <a:t>mouse</a:t>
            </a:r>
            <a:r>
              <a:rPr lang="cs-CZ" dirty="0"/>
              <a:t> liver, </a:t>
            </a:r>
            <a:r>
              <a:rPr lang="cs-CZ" dirty="0" err="1"/>
              <a:t>stomach</a:t>
            </a:r>
            <a:r>
              <a:rPr lang="cs-CZ" dirty="0"/>
              <a:t>, </a:t>
            </a:r>
            <a:r>
              <a:rPr lang="cs-CZ" dirty="0" err="1"/>
              <a:t>kidney</a:t>
            </a:r>
            <a:endParaRPr lang="cs-CZ" dirty="0"/>
          </a:p>
          <a:p>
            <a:pPr>
              <a:buFontTx/>
              <a:buChar char="-"/>
            </a:pPr>
            <a:endParaRPr lang="cs-CZ" u="sng" dirty="0"/>
          </a:p>
        </p:txBody>
      </p:sp>
      <p:pic>
        <p:nvPicPr>
          <p:cNvPr id="11" name="Picture 5" descr="dsDNA"/>
          <p:cNvPicPr>
            <a:picLocks noChangeAspect="1" noChangeArrowheads="1"/>
          </p:cNvPicPr>
          <p:nvPr/>
        </p:nvPicPr>
        <p:blipFill>
          <a:blip r:embed="rId2" cstate="print"/>
          <a:srcRect/>
          <a:stretch>
            <a:fillRect/>
          </a:stretch>
        </p:blipFill>
        <p:spPr bwMode="auto">
          <a:xfrm>
            <a:off x="7363152" y="1589796"/>
            <a:ext cx="1457320" cy="1032268"/>
          </a:xfrm>
          <a:prstGeom prst="rect">
            <a:avLst/>
          </a:prstGeom>
          <a:noFill/>
          <a:ln w="9525">
            <a:noFill/>
            <a:miter lim="800000"/>
            <a:headEnd/>
            <a:tailEnd/>
          </a:ln>
        </p:spPr>
      </p:pic>
      <p:pic>
        <p:nvPicPr>
          <p:cNvPr id="12" name="Picture 6" descr="ANA"/>
          <p:cNvPicPr>
            <a:picLocks noChangeAspect="1" noChangeArrowheads="1"/>
          </p:cNvPicPr>
          <p:nvPr/>
        </p:nvPicPr>
        <p:blipFill>
          <a:blip r:embed="rId3" cstate="print"/>
          <a:srcRect/>
          <a:stretch>
            <a:fillRect/>
          </a:stretch>
        </p:blipFill>
        <p:spPr bwMode="auto">
          <a:xfrm>
            <a:off x="3563888" y="2993158"/>
            <a:ext cx="1006599" cy="1515962"/>
          </a:xfrm>
          <a:prstGeom prst="rect">
            <a:avLst/>
          </a:prstGeom>
          <a:noFill/>
          <a:ln w="9525">
            <a:noFill/>
            <a:miter lim="800000"/>
            <a:headEnd/>
            <a:tailEnd/>
          </a:ln>
        </p:spPr>
      </p:pic>
      <p:pic>
        <p:nvPicPr>
          <p:cNvPr id="13" name="Picture 2" descr="SM nRNP"/>
          <p:cNvPicPr>
            <a:picLocks noChangeAspect="1" noChangeArrowheads="1"/>
          </p:cNvPicPr>
          <p:nvPr/>
        </p:nvPicPr>
        <p:blipFill>
          <a:blip r:embed="rId4" cstate="print"/>
          <a:srcRect/>
          <a:stretch>
            <a:fillRect/>
          </a:stretch>
        </p:blipFill>
        <p:spPr bwMode="auto">
          <a:xfrm>
            <a:off x="4788024" y="2996952"/>
            <a:ext cx="1914716" cy="1512168"/>
          </a:xfrm>
          <a:prstGeom prst="rect">
            <a:avLst/>
          </a:prstGeom>
          <a:noFill/>
          <a:ln w="9525">
            <a:noFill/>
            <a:miter lim="800000"/>
            <a:headEnd/>
            <a:tailEnd/>
          </a:ln>
        </p:spPr>
      </p:pic>
      <p:pic>
        <p:nvPicPr>
          <p:cNvPr id="14" name="Picture 8" descr="PM-SCL"/>
          <p:cNvPicPr>
            <a:picLocks noChangeAspect="1" noChangeArrowheads="1"/>
          </p:cNvPicPr>
          <p:nvPr/>
        </p:nvPicPr>
        <p:blipFill>
          <a:blip r:embed="rId5" cstate="print"/>
          <a:srcRect/>
          <a:stretch>
            <a:fillRect/>
          </a:stretch>
        </p:blipFill>
        <p:spPr bwMode="auto">
          <a:xfrm>
            <a:off x="6948264" y="2996952"/>
            <a:ext cx="1863566" cy="1494949"/>
          </a:xfrm>
          <a:prstGeom prst="rect">
            <a:avLst/>
          </a:prstGeom>
          <a:noFill/>
          <a:ln w="9525">
            <a:noFill/>
            <a:miter lim="800000"/>
            <a:headEnd/>
            <a:tailEnd/>
          </a:ln>
        </p:spPr>
      </p:pic>
      <p:sp>
        <p:nvSpPr>
          <p:cNvPr id="15" name="TextovéPole 14"/>
          <p:cNvSpPr txBox="1"/>
          <p:nvPr/>
        </p:nvSpPr>
        <p:spPr>
          <a:xfrm>
            <a:off x="3563888" y="4581128"/>
            <a:ext cx="1008112" cy="430887"/>
          </a:xfrm>
          <a:prstGeom prst="rect">
            <a:avLst/>
          </a:prstGeom>
          <a:noFill/>
        </p:spPr>
        <p:txBody>
          <a:bodyPr wrap="square" rtlCol="0">
            <a:spAutoFit/>
          </a:bodyPr>
          <a:lstStyle/>
          <a:p>
            <a:r>
              <a:rPr lang="cs-CZ" sz="1100" dirty="0" err="1"/>
              <a:t>Homogeneous</a:t>
            </a:r>
            <a:endParaRPr lang="cs-CZ" sz="1100" dirty="0"/>
          </a:p>
          <a:p>
            <a:pPr algn="ctr"/>
            <a:r>
              <a:rPr lang="cs-CZ" sz="1100" dirty="0" err="1"/>
              <a:t>pattern</a:t>
            </a:r>
            <a:endParaRPr lang="cs-CZ" sz="1100" dirty="0"/>
          </a:p>
        </p:txBody>
      </p:sp>
      <p:sp>
        <p:nvSpPr>
          <p:cNvPr id="17" name="TextovéPole 16"/>
          <p:cNvSpPr txBox="1"/>
          <p:nvPr/>
        </p:nvSpPr>
        <p:spPr>
          <a:xfrm>
            <a:off x="5148064" y="4581128"/>
            <a:ext cx="1512168" cy="261610"/>
          </a:xfrm>
          <a:prstGeom prst="rect">
            <a:avLst/>
          </a:prstGeom>
          <a:noFill/>
        </p:spPr>
        <p:txBody>
          <a:bodyPr wrap="square" rtlCol="0">
            <a:spAutoFit/>
          </a:bodyPr>
          <a:lstStyle/>
          <a:p>
            <a:r>
              <a:rPr lang="cs-CZ" sz="1100" dirty="0" err="1"/>
              <a:t>Speckled</a:t>
            </a:r>
            <a:r>
              <a:rPr lang="cs-CZ" sz="1100" dirty="0"/>
              <a:t> </a:t>
            </a:r>
            <a:r>
              <a:rPr lang="cs-CZ" sz="1100" dirty="0" err="1"/>
              <a:t>pattern</a:t>
            </a:r>
            <a:endParaRPr lang="cs-CZ" sz="1100" dirty="0"/>
          </a:p>
        </p:txBody>
      </p:sp>
      <p:sp>
        <p:nvSpPr>
          <p:cNvPr id="18" name="TextovéPole 17"/>
          <p:cNvSpPr txBox="1"/>
          <p:nvPr/>
        </p:nvSpPr>
        <p:spPr>
          <a:xfrm>
            <a:off x="7236296" y="4581128"/>
            <a:ext cx="1512168" cy="261610"/>
          </a:xfrm>
          <a:prstGeom prst="rect">
            <a:avLst/>
          </a:prstGeom>
          <a:noFill/>
        </p:spPr>
        <p:txBody>
          <a:bodyPr wrap="square" rtlCol="0">
            <a:spAutoFit/>
          </a:bodyPr>
          <a:lstStyle/>
          <a:p>
            <a:r>
              <a:rPr lang="cs-CZ" sz="1100" dirty="0" err="1"/>
              <a:t>Nucleolar</a:t>
            </a:r>
            <a:r>
              <a:rPr lang="cs-CZ" sz="1100" dirty="0"/>
              <a:t> </a:t>
            </a:r>
            <a:r>
              <a:rPr lang="cs-CZ" sz="1100" dirty="0" err="1"/>
              <a:t>pattern</a:t>
            </a:r>
            <a:endParaRPr lang="cs-CZ" sz="1100" dirty="0"/>
          </a:p>
        </p:txBody>
      </p:sp>
      <p:pic>
        <p:nvPicPr>
          <p:cNvPr id="19" name="Picture 4"/>
          <p:cNvPicPr>
            <a:picLocks noChangeAspect="1" noChangeArrowheads="1"/>
          </p:cNvPicPr>
          <p:nvPr/>
        </p:nvPicPr>
        <p:blipFill>
          <a:blip r:embed="rId6" cstate="print"/>
          <a:srcRect/>
          <a:stretch>
            <a:fillRect/>
          </a:stretch>
        </p:blipFill>
        <p:spPr bwMode="auto">
          <a:xfrm>
            <a:off x="7740352" y="4939792"/>
            <a:ext cx="957138" cy="1441536"/>
          </a:xfrm>
          <a:prstGeom prst="rect">
            <a:avLst/>
          </a:prstGeom>
          <a:noFill/>
          <a:ln w="9525">
            <a:noFill/>
            <a:miter lim="800000"/>
            <a:headEnd/>
            <a:tailEnd/>
          </a:ln>
        </p:spPr>
      </p:pic>
      <p:pic>
        <p:nvPicPr>
          <p:cNvPr id="20" name="Picture 5"/>
          <p:cNvPicPr>
            <a:picLocks noChangeAspect="1" noChangeArrowheads="1"/>
          </p:cNvPicPr>
          <p:nvPr/>
        </p:nvPicPr>
        <p:blipFill>
          <a:blip r:embed="rId7" cstate="print"/>
          <a:srcRect/>
          <a:stretch>
            <a:fillRect/>
          </a:stretch>
        </p:blipFill>
        <p:spPr bwMode="auto">
          <a:xfrm>
            <a:off x="6300192" y="4941168"/>
            <a:ext cx="956225" cy="1440160"/>
          </a:xfrm>
          <a:prstGeom prst="rect">
            <a:avLst/>
          </a:prstGeom>
          <a:noFill/>
          <a:ln w="9525">
            <a:noFill/>
            <a:miter lim="800000"/>
            <a:headEnd/>
            <a:tailEnd/>
          </a:ln>
        </p:spPr>
      </p:pic>
      <p:sp>
        <p:nvSpPr>
          <p:cNvPr id="21" name="TextovéPole 20"/>
          <p:cNvSpPr txBox="1"/>
          <p:nvPr/>
        </p:nvSpPr>
        <p:spPr>
          <a:xfrm>
            <a:off x="6444208" y="6381328"/>
            <a:ext cx="936104" cy="246221"/>
          </a:xfrm>
          <a:prstGeom prst="rect">
            <a:avLst/>
          </a:prstGeom>
          <a:noFill/>
        </p:spPr>
        <p:txBody>
          <a:bodyPr wrap="square" rtlCol="0">
            <a:spAutoFit/>
          </a:bodyPr>
          <a:lstStyle/>
          <a:p>
            <a:r>
              <a:rPr lang="cs-CZ" sz="1000" dirty="0"/>
              <a:t>P-ANCA</a:t>
            </a:r>
          </a:p>
        </p:txBody>
      </p:sp>
      <p:sp>
        <p:nvSpPr>
          <p:cNvPr id="22" name="TextovéPole 21"/>
          <p:cNvSpPr txBox="1"/>
          <p:nvPr/>
        </p:nvSpPr>
        <p:spPr>
          <a:xfrm>
            <a:off x="7812360" y="6381328"/>
            <a:ext cx="936104" cy="246221"/>
          </a:xfrm>
          <a:prstGeom prst="rect">
            <a:avLst/>
          </a:prstGeom>
          <a:noFill/>
        </p:spPr>
        <p:txBody>
          <a:bodyPr wrap="square" rtlCol="0">
            <a:spAutoFit/>
          </a:bodyPr>
          <a:lstStyle/>
          <a:p>
            <a:r>
              <a:rPr lang="cs-CZ" sz="1000" dirty="0"/>
              <a:t>C-ANCA</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a:xfrm>
            <a:off x="285750" y="-577960"/>
            <a:ext cx="8572500" cy="3646920"/>
          </a:xfrm>
        </p:spPr>
        <p:txBody>
          <a:bodyPr/>
          <a:lstStyle/>
          <a:p>
            <a:r>
              <a:rPr lang="en-US" dirty="0"/>
              <a:t>Laboratory methods of assessment of </a:t>
            </a:r>
            <a:r>
              <a:rPr lang="en-US" dirty="0" err="1"/>
              <a:t>humoral</a:t>
            </a:r>
            <a:r>
              <a:rPr lang="en-US" dirty="0"/>
              <a:t> immunity</a:t>
            </a:r>
            <a:endParaRPr lang="cs-CZ" b="1" dirty="0">
              <a:solidFill>
                <a:schemeClr val="tx1"/>
              </a:solidFill>
              <a:latin typeface="+mn-lt"/>
            </a:endParaRPr>
          </a:p>
        </p:txBody>
      </p:sp>
      <p:sp>
        <p:nvSpPr>
          <p:cNvPr id="3" name="Obdélník 2"/>
          <p:cNvSpPr/>
          <p:nvPr/>
        </p:nvSpPr>
        <p:spPr>
          <a:xfrm>
            <a:off x="539552" y="2415659"/>
            <a:ext cx="8712968" cy="1877437"/>
          </a:xfrm>
          <a:prstGeom prst="rect">
            <a:avLst/>
          </a:prstGeom>
        </p:spPr>
        <p:txBody>
          <a:bodyPr wrap="square">
            <a:spAutoFit/>
          </a:bodyPr>
          <a:lstStyle/>
          <a:p>
            <a:pPr>
              <a:buFont typeface="Wingdings" pitchFamily="2" charset="2"/>
              <a:buChar char="Ø"/>
              <a:tabLst>
                <a:tab pos="457200" algn="l"/>
              </a:tabLst>
            </a:pPr>
            <a:r>
              <a:rPr lang="cs-CZ" dirty="0">
                <a:latin typeface="Book Antiqua" pitchFamily="18" charset="0"/>
                <a:ea typeface="Times New Roman" pitchFamily="18" charset="0"/>
                <a:cs typeface="Arial" charset="0"/>
              </a:rPr>
              <a:t> </a:t>
            </a:r>
            <a:r>
              <a:rPr lang="cs-CZ" dirty="0" err="1">
                <a:latin typeface="+mn-lt"/>
                <a:ea typeface="Times New Roman" pitchFamily="18" charset="0"/>
                <a:cs typeface="Arial" charset="0"/>
              </a:rPr>
              <a:t>all</a:t>
            </a:r>
            <a:r>
              <a:rPr lang="cs-CZ" dirty="0">
                <a:latin typeface="+mn-lt"/>
                <a:ea typeface="Times New Roman" pitchFamily="18" charset="0"/>
                <a:cs typeface="Arial" charset="0"/>
              </a:rPr>
              <a:t> </a:t>
            </a:r>
            <a:r>
              <a:rPr lang="cs-CZ" dirty="0" err="1">
                <a:latin typeface="+mn-lt"/>
                <a:ea typeface="Times New Roman" pitchFamily="18" charset="0"/>
                <a:cs typeface="Arial" charset="0"/>
              </a:rPr>
              <a:t>methods</a:t>
            </a:r>
            <a:r>
              <a:rPr lang="cs-CZ" dirty="0">
                <a:latin typeface="+mn-lt"/>
                <a:ea typeface="Times New Roman" pitchFamily="18" charset="0"/>
                <a:cs typeface="Arial" charset="0"/>
              </a:rPr>
              <a:t> use </a:t>
            </a:r>
            <a:r>
              <a:rPr lang="cs-CZ" dirty="0" err="1">
                <a:latin typeface="+mn-lt"/>
                <a:ea typeface="Times New Roman" pitchFamily="18" charset="0"/>
                <a:cs typeface="Arial" charset="0"/>
              </a:rPr>
              <a:t>an</a:t>
            </a:r>
            <a:r>
              <a:rPr lang="cs-CZ" dirty="0">
                <a:latin typeface="+mn-lt"/>
                <a:ea typeface="Times New Roman" pitchFamily="18" charset="0"/>
                <a:cs typeface="Arial" charset="0"/>
              </a:rPr>
              <a:t> </a:t>
            </a:r>
            <a:r>
              <a:rPr lang="cs-CZ" b="1" dirty="0">
                <a:solidFill>
                  <a:schemeClr val="accent2"/>
                </a:solidFill>
                <a:latin typeface="+mn-lt"/>
                <a:ea typeface="Times New Roman" pitchFamily="18" charset="0"/>
                <a:cs typeface="Arial" charset="0"/>
              </a:rPr>
              <a:t>antigen (</a:t>
            </a:r>
            <a:r>
              <a:rPr lang="cs-CZ" b="1" dirty="0" err="1">
                <a:solidFill>
                  <a:schemeClr val="accent2"/>
                </a:solidFill>
                <a:latin typeface="+mn-lt"/>
                <a:ea typeface="Times New Roman" pitchFamily="18" charset="0"/>
                <a:cs typeface="Arial" charset="0"/>
              </a:rPr>
              <a:t>Ag</a:t>
            </a:r>
            <a:r>
              <a:rPr lang="cs-CZ" b="1" dirty="0">
                <a:solidFill>
                  <a:schemeClr val="accent2"/>
                </a:solidFill>
                <a:latin typeface="+mn-lt"/>
                <a:ea typeface="Times New Roman" pitchFamily="18" charset="0"/>
                <a:cs typeface="Arial" charset="0"/>
              </a:rPr>
              <a:t>) – </a:t>
            </a:r>
            <a:r>
              <a:rPr lang="cs-CZ" b="1" dirty="0" err="1">
                <a:solidFill>
                  <a:schemeClr val="accent2"/>
                </a:solidFill>
                <a:latin typeface="+mn-lt"/>
                <a:ea typeface="Times New Roman" pitchFamily="18" charset="0"/>
                <a:cs typeface="Arial" charset="0"/>
              </a:rPr>
              <a:t>antibody</a:t>
            </a:r>
            <a:r>
              <a:rPr lang="cs-CZ" b="1" dirty="0">
                <a:solidFill>
                  <a:schemeClr val="accent2"/>
                </a:solidFill>
                <a:latin typeface="+mn-lt"/>
                <a:ea typeface="Times New Roman" pitchFamily="18" charset="0"/>
                <a:cs typeface="Arial" charset="0"/>
              </a:rPr>
              <a:t>(Ab) </a:t>
            </a:r>
            <a:r>
              <a:rPr lang="cs-CZ" dirty="0" err="1">
                <a:latin typeface="+mn-lt"/>
                <a:ea typeface="Times New Roman" pitchFamily="18" charset="0"/>
                <a:cs typeface="Arial" charset="0"/>
              </a:rPr>
              <a:t>reaction</a:t>
            </a:r>
            <a:r>
              <a:rPr lang="cs-CZ" dirty="0">
                <a:latin typeface="+mn-lt"/>
                <a:ea typeface="Times New Roman" pitchFamily="18" charset="0"/>
                <a:cs typeface="Arial" charset="0"/>
              </a:rPr>
              <a:t> as </a:t>
            </a:r>
          </a:p>
          <a:p>
            <a:pPr>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their</a:t>
            </a:r>
            <a:r>
              <a:rPr lang="cs-CZ" dirty="0">
                <a:latin typeface="+mn-lt"/>
                <a:ea typeface="Times New Roman" pitchFamily="18" charset="0"/>
                <a:cs typeface="Arial" charset="0"/>
              </a:rPr>
              <a:t> </a:t>
            </a:r>
            <a:r>
              <a:rPr lang="cs-CZ" dirty="0" err="1">
                <a:latin typeface="+mn-lt"/>
                <a:ea typeface="Times New Roman" pitchFamily="18" charset="0"/>
                <a:cs typeface="Arial" charset="0"/>
              </a:rPr>
              <a:t>primary</a:t>
            </a:r>
            <a:r>
              <a:rPr lang="cs-CZ" dirty="0">
                <a:latin typeface="+mn-lt"/>
                <a:ea typeface="Times New Roman" pitchFamily="18" charset="0"/>
                <a:cs typeface="Arial" charset="0"/>
              </a:rPr>
              <a:t> </a:t>
            </a:r>
            <a:r>
              <a:rPr lang="cs-CZ" dirty="0" err="1">
                <a:latin typeface="+mn-lt"/>
                <a:ea typeface="Times New Roman" pitchFamily="18" charset="0"/>
                <a:cs typeface="Arial" charset="0"/>
              </a:rPr>
              <a:t>means</a:t>
            </a:r>
            <a:r>
              <a:rPr lang="cs-CZ" dirty="0">
                <a:latin typeface="+mn-lt"/>
                <a:ea typeface="Times New Roman" pitchFamily="18" charset="0"/>
                <a:cs typeface="Arial" charset="0"/>
              </a:rPr>
              <a:t> </a:t>
            </a:r>
            <a:r>
              <a:rPr lang="cs-CZ" dirty="0" err="1">
                <a:latin typeface="+mn-lt"/>
                <a:ea typeface="Times New Roman" pitchFamily="18" charset="0"/>
                <a:cs typeface="Arial" charset="0"/>
              </a:rPr>
              <a:t>of</a:t>
            </a:r>
            <a:r>
              <a:rPr lang="cs-CZ" dirty="0">
                <a:latin typeface="+mn-lt"/>
                <a:ea typeface="Times New Roman" pitchFamily="18" charset="0"/>
                <a:cs typeface="Arial" charset="0"/>
              </a:rPr>
              <a:t> </a:t>
            </a:r>
            <a:r>
              <a:rPr lang="cs-CZ" dirty="0" err="1">
                <a:latin typeface="+mn-lt"/>
                <a:ea typeface="Times New Roman" pitchFamily="18" charset="0"/>
                <a:cs typeface="Arial" charset="0"/>
              </a:rPr>
              <a:t>detection</a:t>
            </a:r>
            <a:endParaRPr lang="cs-CZ" dirty="0">
              <a:latin typeface="+mn-lt"/>
              <a:ea typeface="Times New Roman" pitchFamily="18" charset="0"/>
              <a:cs typeface="Arial" charset="0"/>
            </a:endParaRPr>
          </a:p>
          <a:p>
            <a:pPr>
              <a:buFont typeface="Wingdings" pitchFamily="2" charset="2"/>
              <a:buChar char="Ø"/>
              <a:tabLst>
                <a:tab pos="457200" algn="l"/>
              </a:tabLst>
            </a:pPr>
            <a:endParaRPr lang="cs-CZ" dirty="0">
              <a:latin typeface="+mn-lt"/>
              <a:ea typeface="Times New Roman" pitchFamily="18" charset="0"/>
              <a:cs typeface="Arial" charset="0"/>
            </a:endParaRPr>
          </a:p>
          <a:p>
            <a:pPr>
              <a:buFont typeface="Wingdings" pitchFamily="2" charset="2"/>
              <a:buChar char="Ø"/>
              <a:tabLst>
                <a:tab pos="457200" algn="l"/>
              </a:tabLst>
            </a:pPr>
            <a:r>
              <a:rPr lang="cs-CZ" dirty="0">
                <a:latin typeface="+mn-lt"/>
                <a:ea typeface="Times New Roman" pitchFamily="18" charset="0"/>
                <a:cs typeface="Arial" charset="0"/>
              </a:rPr>
              <a:t> </a:t>
            </a:r>
            <a:r>
              <a:rPr lang="cs-CZ" dirty="0" err="1">
                <a:latin typeface="+mn-lt"/>
                <a:ea typeface="Times New Roman" pitchFamily="18" charset="0"/>
                <a:cs typeface="Arial" charset="0"/>
              </a:rPr>
              <a:t>we</a:t>
            </a:r>
            <a:r>
              <a:rPr lang="cs-CZ" dirty="0">
                <a:latin typeface="+mn-lt"/>
                <a:ea typeface="Times New Roman" pitchFamily="18" charset="0"/>
                <a:cs typeface="Arial" charset="0"/>
              </a:rPr>
              <a:t> </a:t>
            </a:r>
            <a:r>
              <a:rPr lang="cs-CZ" dirty="0" err="1">
                <a:latin typeface="+mn-lt"/>
                <a:ea typeface="Times New Roman" pitchFamily="18" charset="0"/>
                <a:cs typeface="Arial" charset="0"/>
              </a:rPr>
              <a:t>assess</a:t>
            </a:r>
            <a:r>
              <a:rPr lang="cs-CZ" dirty="0">
                <a:latin typeface="+mn-lt"/>
                <a:ea typeface="Times New Roman" pitchFamily="18" charset="0"/>
                <a:cs typeface="Arial" charset="0"/>
              </a:rPr>
              <a:t> </a:t>
            </a:r>
            <a:r>
              <a:rPr lang="cs-CZ" dirty="0" err="1">
                <a:latin typeface="+mn-lt"/>
                <a:ea typeface="Times New Roman" pitchFamily="18" charset="0"/>
                <a:cs typeface="Arial" charset="0"/>
              </a:rPr>
              <a:t>either</a:t>
            </a:r>
            <a:r>
              <a:rPr lang="cs-CZ" dirty="0">
                <a:latin typeface="+mn-lt"/>
                <a:ea typeface="Times New Roman" pitchFamily="18" charset="0"/>
                <a:cs typeface="Arial" charset="0"/>
              </a:rPr>
              <a:t> </a:t>
            </a:r>
            <a:r>
              <a:rPr lang="cs-CZ" dirty="0" err="1">
                <a:latin typeface="+mn-lt"/>
                <a:ea typeface="Times New Roman" pitchFamily="18" charset="0"/>
                <a:cs typeface="Arial" charset="0"/>
              </a:rPr>
              <a:t>Ag</a:t>
            </a:r>
            <a:r>
              <a:rPr lang="cs-CZ" dirty="0">
                <a:latin typeface="+mn-lt"/>
                <a:ea typeface="Times New Roman" pitchFamily="18" charset="0"/>
                <a:cs typeface="Arial" charset="0"/>
              </a:rPr>
              <a:t> </a:t>
            </a:r>
            <a:r>
              <a:rPr lang="cs-CZ" dirty="0" err="1">
                <a:latin typeface="+mn-lt"/>
                <a:ea typeface="Times New Roman" pitchFamily="18" charset="0"/>
                <a:cs typeface="Arial" charset="0"/>
              </a:rPr>
              <a:t>or</a:t>
            </a:r>
            <a:r>
              <a:rPr lang="cs-CZ" dirty="0">
                <a:latin typeface="+mn-lt"/>
                <a:ea typeface="Times New Roman" pitchFamily="18" charset="0"/>
                <a:cs typeface="Arial" charset="0"/>
              </a:rPr>
              <a:t> Ab </a:t>
            </a:r>
          </a:p>
          <a:p>
            <a:pPr>
              <a:tabLst>
                <a:tab pos="457200" algn="l"/>
              </a:tabLst>
            </a:pPr>
            <a:endParaRPr lang="cs-CZ" sz="2000" b="1" dirty="0">
              <a:solidFill>
                <a:srgbClr val="0000FF"/>
              </a:solidFill>
              <a:latin typeface="Book Antiqua" pitchFamily="18" charset="0"/>
              <a:ea typeface="Times New Roman" pitchFamily="18" charset="0"/>
              <a:cs typeface="Arial" charset="0"/>
            </a:endParaRPr>
          </a:p>
        </p:txBody>
      </p:sp>
      <p:pic>
        <p:nvPicPr>
          <p:cNvPr id="221186" name="Picture 2" descr="D:\bez názvu.png"/>
          <p:cNvPicPr>
            <a:picLocks noChangeAspect="1" noChangeArrowheads="1"/>
          </p:cNvPicPr>
          <p:nvPr/>
        </p:nvPicPr>
        <p:blipFill>
          <a:blip r:embed="rId2" cstate="print"/>
          <a:srcRect/>
          <a:stretch>
            <a:fillRect/>
          </a:stretch>
        </p:blipFill>
        <p:spPr bwMode="auto">
          <a:xfrm>
            <a:off x="5274382" y="3815318"/>
            <a:ext cx="3474082" cy="2782034"/>
          </a:xfrm>
          <a:prstGeom prst="rect">
            <a:avLst/>
          </a:prstGeom>
          <a:noFill/>
        </p:spPr>
      </p:pic>
      <p:pic>
        <p:nvPicPr>
          <p:cNvPr id="221187" name="Picture 3" descr="D:\images5MX7L6S0.jpg"/>
          <p:cNvPicPr>
            <a:picLocks noChangeAspect="1" noChangeArrowheads="1"/>
          </p:cNvPicPr>
          <p:nvPr/>
        </p:nvPicPr>
        <p:blipFill>
          <a:blip r:embed="rId3" cstate="print"/>
          <a:srcRect/>
          <a:stretch>
            <a:fillRect/>
          </a:stretch>
        </p:blipFill>
        <p:spPr bwMode="auto">
          <a:xfrm>
            <a:off x="1187624" y="4509120"/>
            <a:ext cx="2304256" cy="1838320"/>
          </a:xfrm>
          <a:prstGeom prst="rect">
            <a:avLst/>
          </a:prstGeom>
          <a:noFill/>
        </p:spPr>
      </p:pic>
    </p:spTree>
    <p:extLst>
      <p:ext uri="{BB962C8B-B14F-4D97-AF65-F5344CB8AC3E}">
        <p14:creationId xmlns:p14="http://schemas.microsoft.com/office/powerpoint/2010/main" val="37668646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609600"/>
            <a:ext cx="9144000" cy="1143000"/>
          </a:xfrm>
        </p:spPr>
        <p:txBody>
          <a:bodyPr/>
          <a:lstStyle/>
          <a:p>
            <a:r>
              <a:rPr lang="cs-CZ" b="1" i="1"/>
              <a:t>Asessment of cellular imunity</a:t>
            </a:r>
          </a:p>
        </p:txBody>
      </p:sp>
      <p:sp>
        <p:nvSpPr>
          <p:cNvPr id="18435" name="Rectangle 3"/>
          <p:cNvSpPr>
            <a:spLocks noGrp="1" noChangeArrowheads="1"/>
          </p:cNvSpPr>
          <p:nvPr>
            <p:ph type="body" idx="1"/>
          </p:nvPr>
        </p:nvSpPr>
        <p:spPr>
          <a:xfrm>
            <a:off x="755650" y="2743200"/>
            <a:ext cx="7772400" cy="4114800"/>
          </a:xfrm>
        </p:spPr>
        <p:txBody>
          <a:bodyPr/>
          <a:lstStyle/>
          <a:p>
            <a:r>
              <a:rPr lang="cs-CZ"/>
              <a:t>Number of cells - subpopulations </a:t>
            </a:r>
          </a:p>
          <a:p>
            <a:r>
              <a:rPr lang="cs-CZ"/>
              <a:t>Phagocytosis</a:t>
            </a:r>
          </a:p>
          <a:p>
            <a:r>
              <a:rPr lang="cs-CZ"/>
              <a:t>Activation of lymphocytes</a:t>
            </a:r>
          </a:p>
          <a:p>
            <a:endParaRPr lang="cs-CZ"/>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ctrTitle"/>
          </p:nvPr>
        </p:nvSpPr>
        <p:spPr>
          <a:xfrm>
            <a:off x="827088" y="-99392"/>
            <a:ext cx="7772400" cy="1470025"/>
          </a:xfrm>
        </p:spPr>
        <p:txBody>
          <a:bodyPr/>
          <a:lstStyle/>
          <a:p>
            <a:pPr>
              <a:defRPr/>
            </a:pPr>
            <a:r>
              <a:rPr lang="cs-CZ" b="1" dirty="0" err="1">
                <a:solidFill>
                  <a:srgbClr val="E406C4"/>
                </a:solidFill>
                <a:latin typeface="Book Antiqua" pitchFamily="18" charset="0"/>
              </a:rPr>
              <a:t>Flow</a:t>
            </a:r>
            <a:r>
              <a:rPr lang="cs-CZ" b="1" dirty="0">
                <a:solidFill>
                  <a:srgbClr val="E406C4"/>
                </a:solidFill>
                <a:latin typeface="Book Antiqua" pitchFamily="18" charset="0"/>
              </a:rPr>
              <a:t> </a:t>
            </a:r>
            <a:r>
              <a:rPr lang="cs-CZ" b="1" dirty="0" err="1">
                <a:solidFill>
                  <a:srgbClr val="E406C4"/>
                </a:solidFill>
                <a:latin typeface="Book Antiqua" pitchFamily="18" charset="0"/>
              </a:rPr>
              <a:t>cytometry</a:t>
            </a:r>
            <a:endParaRPr lang="cs-CZ" b="1" dirty="0">
              <a:solidFill>
                <a:srgbClr val="E406C4"/>
              </a:solidFill>
              <a:latin typeface="Book Antiqua" pitchFamily="18" charset="0"/>
            </a:endParaRPr>
          </a:p>
        </p:txBody>
      </p:sp>
      <p:pic>
        <p:nvPicPr>
          <p:cNvPr id="2051" name="Picture 5" descr="flow-cytometr-fc500-cytomic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2133600"/>
            <a:ext cx="7991475" cy="362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ovéPole 3"/>
          <p:cNvSpPr txBox="1"/>
          <p:nvPr/>
        </p:nvSpPr>
        <p:spPr>
          <a:xfrm>
            <a:off x="467544" y="980728"/>
            <a:ext cx="8676456" cy="461665"/>
          </a:xfrm>
          <a:prstGeom prst="rect">
            <a:avLst/>
          </a:prstGeom>
          <a:noFill/>
        </p:spPr>
        <p:txBody>
          <a:bodyPr wrap="square" rtlCol="0">
            <a:spAutoFit/>
          </a:bodyPr>
          <a:lstStyle/>
          <a:p>
            <a:r>
              <a:rPr lang="cs-CZ" dirty="0"/>
              <a:t>- </a:t>
            </a:r>
            <a:r>
              <a:rPr lang="cs-CZ" dirty="0" err="1"/>
              <a:t>the</a:t>
            </a:r>
            <a:r>
              <a:rPr lang="cs-CZ" dirty="0"/>
              <a:t> </a:t>
            </a:r>
            <a:r>
              <a:rPr lang="cs-CZ" dirty="0" err="1"/>
              <a:t>main</a:t>
            </a:r>
            <a:r>
              <a:rPr lang="cs-CZ" dirty="0"/>
              <a:t> </a:t>
            </a:r>
            <a:r>
              <a:rPr lang="cs-CZ" dirty="0" err="1"/>
              <a:t>diagnostic</a:t>
            </a:r>
            <a:r>
              <a:rPr lang="cs-CZ" dirty="0"/>
              <a:t> </a:t>
            </a:r>
            <a:r>
              <a:rPr lang="cs-CZ" dirty="0" err="1"/>
              <a:t>tool</a:t>
            </a:r>
            <a:r>
              <a:rPr lang="cs-CZ" dirty="0"/>
              <a:t> </a:t>
            </a:r>
            <a:r>
              <a:rPr lang="cs-CZ" dirty="0" err="1"/>
              <a:t>for</a:t>
            </a:r>
            <a:r>
              <a:rPr lang="cs-CZ" dirty="0"/>
              <a:t> </a:t>
            </a:r>
            <a:r>
              <a:rPr lang="cs-CZ" dirty="0" err="1"/>
              <a:t>the</a:t>
            </a:r>
            <a:r>
              <a:rPr lang="cs-CZ" dirty="0"/>
              <a:t> </a:t>
            </a:r>
            <a:r>
              <a:rPr lang="cs-CZ" dirty="0" err="1"/>
              <a:t>assessment</a:t>
            </a:r>
            <a:r>
              <a:rPr lang="cs-CZ" dirty="0"/>
              <a:t> </a:t>
            </a:r>
            <a:r>
              <a:rPr lang="cs-CZ" dirty="0" err="1"/>
              <a:t>of</a:t>
            </a:r>
            <a:r>
              <a:rPr lang="cs-CZ" dirty="0"/>
              <a:t> </a:t>
            </a:r>
            <a:r>
              <a:rPr lang="cs-CZ" dirty="0" err="1"/>
              <a:t>cellular</a:t>
            </a:r>
            <a:r>
              <a:rPr lang="cs-CZ" dirty="0"/>
              <a:t> </a:t>
            </a:r>
            <a:r>
              <a:rPr lang="cs-CZ" dirty="0" err="1"/>
              <a:t>immunity</a:t>
            </a:r>
            <a:endParaRPr lang="cs-CZ" dirty="0"/>
          </a:p>
        </p:txBody>
      </p:sp>
    </p:spTree>
    <p:extLst>
      <p:ext uri="{BB962C8B-B14F-4D97-AF65-F5344CB8AC3E}">
        <p14:creationId xmlns:p14="http://schemas.microsoft.com/office/powerpoint/2010/main" val="14174337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p:cNvPicPr>
            <a:picLocks noChangeAspect="1" noChangeArrowheads="1"/>
          </p:cNvPicPr>
          <p:nvPr/>
        </p:nvPicPr>
        <p:blipFill>
          <a:blip r:embed="rId2" cstate="print"/>
          <a:srcRect/>
          <a:stretch>
            <a:fillRect/>
          </a:stretch>
        </p:blipFill>
        <p:spPr bwMode="auto">
          <a:xfrm>
            <a:off x="611562" y="2204870"/>
            <a:ext cx="5349429" cy="3919905"/>
          </a:xfrm>
          <a:prstGeom prst="rect">
            <a:avLst/>
          </a:prstGeom>
          <a:noFill/>
          <a:ln w="9525">
            <a:solidFill>
              <a:srgbClr val="003300"/>
            </a:solidFill>
            <a:miter lim="800000"/>
            <a:headEnd/>
            <a:tailEnd/>
          </a:ln>
        </p:spPr>
      </p:pic>
      <p:sp>
        <p:nvSpPr>
          <p:cNvPr id="3" name="Obdélník 2"/>
          <p:cNvSpPr/>
          <p:nvPr/>
        </p:nvSpPr>
        <p:spPr>
          <a:xfrm>
            <a:off x="179512" y="1013827"/>
            <a:ext cx="8640960" cy="1200329"/>
          </a:xfrm>
          <a:prstGeom prst="rect">
            <a:avLst/>
          </a:prstGeom>
          <a:ln>
            <a:noFill/>
          </a:ln>
        </p:spPr>
        <p:txBody>
          <a:bodyPr wrap="square">
            <a:spAutoFit/>
          </a:bodyPr>
          <a:lstStyle/>
          <a:p>
            <a:r>
              <a:rPr lang="cs-CZ" sz="2000" dirty="0"/>
              <a:t>- </a:t>
            </a:r>
            <a:r>
              <a:rPr lang="cs-CZ" dirty="0" err="1"/>
              <a:t>method</a:t>
            </a:r>
            <a:r>
              <a:rPr lang="cs-CZ" dirty="0"/>
              <a:t> </a:t>
            </a:r>
            <a:r>
              <a:rPr lang="cs-CZ" dirty="0" err="1"/>
              <a:t>used</a:t>
            </a:r>
            <a:r>
              <a:rPr lang="cs-CZ" dirty="0"/>
              <a:t> </a:t>
            </a:r>
            <a:r>
              <a:rPr lang="cs-CZ" dirty="0" err="1"/>
              <a:t>for</a:t>
            </a:r>
            <a:r>
              <a:rPr lang="cs-CZ" dirty="0"/>
              <a:t> </a:t>
            </a:r>
            <a:r>
              <a:rPr lang="cs-CZ" dirty="0" err="1"/>
              <a:t>analysis</a:t>
            </a:r>
            <a:r>
              <a:rPr lang="cs-CZ" dirty="0"/>
              <a:t> </a:t>
            </a:r>
            <a:r>
              <a:rPr lang="cs-CZ" dirty="0" err="1"/>
              <a:t>of</a:t>
            </a:r>
            <a:r>
              <a:rPr lang="cs-CZ" dirty="0"/>
              <a:t> </a:t>
            </a:r>
            <a:r>
              <a:rPr lang="cs-CZ" dirty="0" err="1"/>
              <a:t>cells</a:t>
            </a:r>
            <a:endParaRPr lang="cs-CZ" dirty="0"/>
          </a:p>
          <a:p>
            <a:r>
              <a:rPr lang="cs-CZ" dirty="0"/>
              <a:t>- </a:t>
            </a:r>
            <a:r>
              <a:rPr lang="cs-CZ" dirty="0" err="1"/>
              <a:t>uses</a:t>
            </a:r>
            <a:r>
              <a:rPr lang="cs-CZ" dirty="0"/>
              <a:t> </a:t>
            </a:r>
            <a:r>
              <a:rPr lang="cs-CZ" dirty="0" err="1"/>
              <a:t>direct</a:t>
            </a:r>
            <a:r>
              <a:rPr lang="cs-CZ" dirty="0"/>
              <a:t> </a:t>
            </a:r>
            <a:r>
              <a:rPr lang="cs-CZ" dirty="0" err="1"/>
              <a:t>immunofluorescence</a:t>
            </a:r>
            <a:r>
              <a:rPr lang="cs-CZ" dirty="0"/>
              <a:t> </a:t>
            </a:r>
            <a:r>
              <a:rPr lang="cs-CZ" dirty="0" err="1"/>
              <a:t>assay</a:t>
            </a:r>
            <a:r>
              <a:rPr lang="cs-CZ" dirty="0"/>
              <a:t> to </a:t>
            </a:r>
            <a:r>
              <a:rPr lang="cs-CZ" dirty="0" err="1"/>
              <a:t>identify</a:t>
            </a:r>
            <a:r>
              <a:rPr lang="cs-CZ" dirty="0"/>
              <a:t> a </a:t>
            </a:r>
            <a:r>
              <a:rPr lang="cs-CZ" dirty="0" err="1"/>
              <a:t>particular</a:t>
            </a:r>
            <a:r>
              <a:rPr lang="cs-CZ" dirty="0"/>
              <a:t> cell  </a:t>
            </a:r>
          </a:p>
          <a:p>
            <a:r>
              <a:rPr lang="cs-CZ" dirty="0"/>
              <a:t>  type</a:t>
            </a:r>
          </a:p>
        </p:txBody>
      </p:sp>
      <p:sp>
        <p:nvSpPr>
          <p:cNvPr id="5" name="TextovéPole 4"/>
          <p:cNvSpPr txBox="1"/>
          <p:nvPr/>
        </p:nvSpPr>
        <p:spPr>
          <a:xfrm>
            <a:off x="1619672" y="2276872"/>
            <a:ext cx="3600400" cy="461665"/>
          </a:xfrm>
          <a:prstGeom prst="rect">
            <a:avLst/>
          </a:prstGeom>
          <a:solidFill>
            <a:schemeClr val="bg2"/>
          </a:solidFill>
        </p:spPr>
        <p:txBody>
          <a:bodyPr wrap="square" rtlCol="0">
            <a:spAutoFit/>
          </a:bodyPr>
          <a:lstStyle/>
          <a:p>
            <a:r>
              <a:rPr lang="cs-CZ" dirty="0" err="1"/>
              <a:t>Direct</a:t>
            </a:r>
            <a:r>
              <a:rPr lang="cs-CZ" dirty="0"/>
              <a:t> </a:t>
            </a:r>
            <a:r>
              <a:rPr lang="cs-CZ" dirty="0" err="1"/>
              <a:t>immunofluorescence</a:t>
            </a:r>
            <a:endParaRPr lang="cs-CZ" dirty="0"/>
          </a:p>
        </p:txBody>
      </p:sp>
      <p:sp>
        <p:nvSpPr>
          <p:cNvPr id="6" name="TextovéPole 5"/>
          <p:cNvSpPr txBox="1"/>
          <p:nvPr/>
        </p:nvSpPr>
        <p:spPr>
          <a:xfrm>
            <a:off x="1763688" y="3068960"/>
            <a:ext cx="936104" cy="461665"/>
          </a:xfrm>
          <a:prstGeom prst="rect">
            <a:avLst/>
          </a:prstGeom>
          <a:noFill/>
        </p:spPr>
        <p:txBody>
          <a:bodyPr wrap="square" rtlCol="0">
            <a:spAutoFit/>
          </a:bodyPr>
          <a:lstStyle/>
          <a:p>
            <a:endParaRPr lang="cs-CZ" dirty="0"/>
          </a:p>
        </p:txBody>
      </p:sp>
      <p:sp>
        <p:nvSpPr>
          <p:cNvPr id="9" name="TextovéPole 8"/>
          <p:cNvSpPr txBox="1"/>
          <p:nvPr/>
        </p:nvSpPr>
        <p:spPr>
          <a:xfrm>
            <a:off x="4427984" y="2852936"/>
            <a:ext cx="1872208" cy="276999"/>
          </a:xfrm>
          <a:prstGeom prst="rect">
            <a:avLst/>
          </a:prstGeom>
          <a:solidFill>
            <a:schemeClr val="accent5"/>
          </a:solidFill>
        </p:spPr>
        <p:txBody>
          <a:bodyPr wrap="square" rtlCol="0">
            <a:spAutoFit/>
          </a:bodyPr>
          <a:lstStyle/>
          <a:p>
            <a:r>
              <a:rPr lang="cs-CZ" sz="1200" dirty="0"/>
              <a:t>Fluorescence </a:t>
            </a:r>
            <a:r>
              <a:rPr lang="cs-CZ" sz="1200" dirty="0" err="1"/>
              <a:t>detection</a:t>
            </a:r>
            <a:endParaRPr lang="cs-CZ" sz="1200" dirty="0"/>
          </a:p>
        </p:txBody>
      </p:sp>
      <p:sp>
        <p:nvSpPr>
          <p:cNvPr id="10" name="TextovéPole 9"/>
          <p:cNvSpPr txBox="1"/>
          <p:nvPr/>
        </p:nvSpPr>
        <p:spPr>
          <a:xfrm>
            <a:off x="4788024" y="3861048"/>
            <a:ext cx="1080120" cy="276999"/>
          </a:xfrm>
          <a:prstGeom prst="rect">
            <a:avLst/>
          </a:prstGeom>
          <a:solidFill>
            <a:srgbClr val="FFC000"/>
          </a:solidFill>
        </p:spPr>
        <p:txBody>
          <a:bodyPr wrap="square" rtlCol="0">
            <a:spAutoFit/>
          </a:bodyPr>
          <a:lstStyle/>
          <a:p>
            <a:r>
              <a:rPr lang="cs-CZ" sz="1200" dirty="0" err="1"/>
              <a:t>Wash</a:t>
            </a:r>
            <a:r>
              <a:rPr lang="cs-CZ" sz="1200" dirty="0"/>
              <a:t> </a:t>
            </a:r>
            <a:r>
              <a:rPr lang="cs-CZ" sz="1200" dirty="0" err="1"/>
              <a:t>out</a:t>
            </a:r>
            <a:endParaRPr lang="cs-CZ" sz="1200" dirty="0"/>
          </a:p>
        </p:txBody>
      </p:sp>
      <p:sp>
        <p:nvSpPr>
          <p:cNvPr id="11" name="TextovéPole 10"/>
          <p:cNvSpPr txBox="1"/>
          <p:nvPr/>
        </p:nvSpPr>
        <p:spPr>
          <a:xfrm>
            <a:off x="4355976" y="4221088"/>
            <a:ext cx="1944216" cy="584775"/>
          </a:xfrm>
          <a:prstGeom prst="rect">
            <a:avLst/>
          </a:prstGeom>
          <a:solidFill>
            <a:srgbClr val="FF9999"/>
          </a:solidFill>
        </p:spPr>
        <p:txBody>
          <a:bodyPr wrap="square" rtlCol="0">
            <a:spAutoFit/>
          </a:bodyPr>
          <a:lstStyle/>
          <a:p>
            <a:r>
              <a:rPr lang="cs-CZ" sz="1600" dirty="0"/>
              <a:t>FITC </a:t>
            </a:r>
            <a:r>
              <a:rPr lang="cs-CZ" sz="1600" dirty="0" err="1"/>
              <a:t>labeled</a:t>
            </a:r>
            <a:r>
              <a:rPr lang="cs-CZ" sz="1600" dirty="0"/>
              <a:t> </a:t>
            </a:r>
            <a:r>
              <a:rPr lang="cs-CZ" sz="1600" dirty="0" err="1"/>
              <a:t>monoclonal</a:t>
            </a:r>
            <a:r>
              <a:rPr lang="cs-CZ" sz="1600" dirty="0"/>
              <a:t> </a:t>
            </a:r>
            <a:r>
              <a:rPr lang="cs-CZ" sz="1600" dirty="0" err="1"/>
              <a:t>antibody</a:t>
            </a:r>
            <a:endParaRPr lang="cs-CZ" sz="1600" dirty="0"/>
          </a:p>
        </p:txBody>
      </p:sp>
      <p:sp>
        <p:nvSpPr>
          <p:cNvPr id="12" name="TextovéPole 11"/>
          <p:cNvSpPr txBox="1"/>
          <p:nvPr/>
        </p:nvSpPr>
        <p:spPr>
          <a:xfrm>
            <a:off x="4355976" y="5301208"/>
            <a:ext cx="1872208" cy="523220"/>
          </a:xfrm>
          <a:prstGeom prst="rect">
            <a:avLst/>
          </a:prstGeom>
          <a:solidFill>
            <a:schemeClr val="accent2">
              <a:lumMod val="40000"/>
              <a:lumOff val="60000"/>
            </a:schemeClr>
          </a:solidFill>
        </p:spPr>
        <p:txBody>
          <a:bodyPr wrap="square" rtlCol="0">
            <a:spAutoFit/>
          </a:bodyPr>
          <a:lstStyle/>
          <a:p>
            <a:r>
              <a:rPr lang="cs-CZ" sz="1400" dirty="0"/>
              <a:t>T </a:t>
            </a:r>
            <a:r>
              <a:rPr lang="cs-CZ" sz="1400" dirty="0" err="1"/>
              <a:t>lymphocyte</a:t>
            </a:r>
            <a:r>
              <a:rPr lang="cs-CZ" sz="1400" dirty="0"/>
              <a:t> </a:t>
            </a:r>
            <a:r>
              <a:rPr lang="cs-CZ" sz="1400" dirty="0" err="1"/>
              <a:t>with</a:t>
            </a:r>
            <a:r>
              <a:rPr lang="cs-CZ" sz="1400" dirty="0"/>
              <a:t> </a:t>
            </a:r>
            <a:r>
              <a:rPr lang="cs-CZ" sz="1400" dirty="0" err="1"/>
              <a:t>specific</a:t>
            </a:r>
            <a:r>
              <a:rPr lang="cs-CZ" sz="1400" dirty="0"/>
              <a:t> CD </a:t>
            </a:r>
            <a:r>
              <a:rPr lang="cs-CZ" sz="1400" dirty="0" err="1"/>
              <a:t>marker</a:t>
            </a:r>
            <a:endParaRPr lang="cs-CZ" sz="1400" dirty="0"/>
          </a:p>
        </p:txBody>
      </p:sp>
      <p:sp>
        <p:nvSpPr>
          <p:cNvPr id="13" name="Elipsa 12"/>
          <p:cNvSpPr/>
          <p:nvPr/>
        </p:nvSpPr>
        <p:spPr bwMode="auto">
          <a:xfrm>
            <a:off x="1115616" y="2780928"/>
            <a:ext cx="1152128" cy="504056"/>
          </a:xfrm>
          <a:prstGeom prst="ellipse">
            <a:avLst/>
          </a:prstGeom>
          <a:solidFill>
            <a:schemeClr val="accent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cs-CZ" dirty="0"/>
              <a:t>UV </a:t>
            </a:r>
            <a:endParaRPr kumimoji="0" lang="cs-CZ" sz="2400" b="0" i="0" u="none" strike="noStrike" cap="none" normalizeH="0" baseline="0" dirty="0">
              <a:ln>
                <a:noFill/>
              </a:ln>
              <a:solidFill>
                <a:schemeClr val="tx1"/>
              </a:solidFill>
              <a:effectLst/>
              <a:latin typeface="Times New Roman" pitchFamily="18" charset="0"/>
            </a:endParaRPr>
          </a:p>
        </p:txBody>
      </p:sp>
      <p:sp>
        <p:nvSpPr>
          <p:cNvPr id="14" name="Elipsa 13"/>
          <p:cNvSpPr/>
          <p:nvPr/>
        </p:nvSpPr>
        <p:spPr bwMode="auto">
          <a:xfrm>
            <a:off x="3203848" y="2780928"/>
            <a:ext cx="1224136" cy="72008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cs-CZ" sz="1800" b="1" i="0" u="none" strike="noStrike" cap="none" normalizeH="0" baseline="0" dirty="0">
                <a:ln>
                  <a:noFill/>
                </a:ln>
                <a:solidFill>
                  <a:schemeClr val="tx1"/>
                </a:solidFill>
                <a:effectLst/>
                <a:latin typeface="Times New Roman" pitchFamily="18" charset="0"/>
              </a:rPr>
              <a:t>Green </a:t>
            </a:r>
            <a:r>
              <a:rPr kumimoji="0" lang="cs-CZ" sz="1800" b="1" i="0" u="none" strike="noStrike" cap="none" normalizeH="0" baseline="0" dirty="0" err="1">
                <a:ln>
                  <a:noFill/>
                </a:ln>
                <a:solidFill>
                  <a:schemeClr val="tx1"/>
                </a:solidFill>
                <a:effectLst/>
                <a:latin typeface="Times New Roman" pitchFamily="18" charset="0"/>
              </a:rPr>
              <a:t>light</a:t>
            </a:r>
            <a:endParaRPr kumimoji="0" lang="cs-CZ" sz="1800" b="1" i="0" u="none" strike="noStrike" cap="none" normalizeH="0" baseline="0" dirty="0">
              <a:ln>
                <a:noFill/>
              </a:ln>
              <a:solidFill>
                <a:schemeClr val="tx1"/>
              </a:solidFill>
              <a:effectLst/>
              <a:latin typeface="Times New Roman" pitchFamily="18" charset="0"/>
            </a:endParaRPr>
          </a:p>
        </p:txBody>
      </p:sp>
      <p:sp>
        <p:nvSpPr>
          <p:cNvPr id="15"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16" name="Obdélník 15"/>
          <p:cNvSpPr/>
          <p:nvPr/>
        </p:nvSpPr>
        <p:spPr>
          <a:xfrm>
            <a:off x="6444208" y="2307644"/>
            <a:ext cx="2520280" cy="3785652"/>
          </a:xfrm>
          <a:prstGeom prst="rect">
            <a:avLst/>
          </a:prstGeom>
        </p:spPr>
        <p:txBody>
          <a:bodyPr wrap="square">
            <a:spAutoFit/>
          </a:bodyPr>
          <a:lstStyle/>
          <a:p>
            <a:r>
              <a:rPr lang="en-US" sz="2000" dirty="0"/>
              <a:t>Primary, or direct, </a:t>
            </a:r>
            <a:r>
              <a:rPr lang="en-US" sz="2000" dirty="0" err="1"/>
              <a:t>immunofluorescence</a:t>
            </a:r>
            <a:r>
              <a:rPr lang="en-US" sz="2000" dirty="0"/>
              <a:t> uses a single, primary antibody, chemically linked to a </a:t>
            </a:r>
            <a:r>
              <a:rPr lang="cs-CZ" sz="2000" dirty="0" err="1"/>
              <a:t>fluorophore</a:t>
            </a:r>
            <a:r>
              <a:rPr lang="cs-CZ" sz="2000" dirty="0"/>
              <a:t> (FITC, PE).</a:t>
            </a:r>
            <a:r>
              <a:rPr lang="en-US" sz="2000" dirty="0"/>
              <a:t> </a:t>
            </a:r>
            <a:endParaRPr lang="cs-CZ" sz="2000" dirty="0"/>
          </a:p>
          <a:p>
            <a:r>
              <a:rPr lang="en-US" sz="2000" dirty="0"/>
              <a:t>The primary antibody recognizes the target molecule (</a:t>
            </a:r>
            <a:r>
              <a:rPr lang="cs-CZ" sz="2000" dirty="0"/>
              <a:t>antigen</a:t>
            </a:r>
            <a:r>
              <a:rPr lang="en-US" sz="2000" dirty="0"/>
              <a:t>) and binds to a specific region called the </a:t>
            </a:r>
            <a:r>
              <a:rPr lang="en-US" sz="2000" dirty="0" err="1"/>
              <a:t>epitope</a:t>
            </a:r>
            <a:r>
              <a:rPr lang="cs-CZ" sz="2000" dirty="0"/>
              <a:t> (CD 3, CD 4)</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descr="fig1"/>
          <p:cNvPicPr>
            <a:picLocks noChangeAspect="1" noChangeArrowheads="1"/>
          </p:cNvPicPr>
          <p:nvPr/>
        </p:nvPicPr>
        <p:blipFill>
          <a:blip r:embed="rId2" cstate="print"/>
          <a:srcRect/>
          <a:stretch>
            <a:fillRect/>
          </a:stretch>
        </p:blipFill>
        <p:spPr bwMode="auto">
          <a:xfrm>
            <a:off x="224160" y="2203276"/>
            <a:ext cx="3987800" cy="4610100"/>
          </a:xfrm>
          <a:prstGeom prst="rect">
            <a:avLst/>
          </a:prstGeom>
          <a:noFill/>
          <a:ln w="9525">
            <a:noFill/>
            <a:miter lim="800000"/>
            <a:headEnd/>
            <a:tailEnd/>
          </a:ln>
        </p:spPr>
      </p:pic>
      <p:sp>
        <p:nvSpPr>
          <p:cNvPr id="4" name="Rectangle 2"/>
          <p:cNvSpPr txBox="1">
            <a:spLocks/>
          </p:cNvSpPr>
          <p:nvPr/>
        </p:nvSpPr>
        <p:spPr>
          <a:xfrm>
            <a:off x="827088" y="158775"/>
            <a:ext cx="7772400" cy="1470025"/>
          </a:xfrm>
          <a:prstGeom prst="rect">
            <a:avLst/>
          </a:prstGeo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Flow</a:t>
            </a:r>
            <a:r>
              <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rPr>
              <a:t> </a:t>
            </a:r>
            <a:r>
              <a:rPr kumimoji="0" lang="cs-CZ" sz="4400" b="1" i="0" u="none" strike="noStrike" kern="0" cap="none" spc="0" normalizeH="0" baseline="0" noProof="0" dirty="0" err="1">
                <a:ln>
                  <a:noFill/>
                </a:ln>
                <a:solidFill>
                  <a:srgbClr val="E406C4"/>
                </a:solidFill>
                <a:effectLst/>
                <a:uLnTx/>
                <a:uFillTx/>
                <a:latin typeface="Book Antiqua" pitchFamily="18" charset="0"/>
                <a:ea typeface="+mj-ea"/>
                <a:cs typeface="+mj-cs"/>
              </a:rPr>
              <a:t>cytometry</a:t>
            </a:r>
            <a:endParaRPr kumimoji="0" lang="cs-CZ" sz="4400" b="1" i="0" u="none" strike="noStrike" kern="0" cap="none" spc="0" normalizeH="0" baseline="0" noProof="0" dirty="0">
              <a:ln>
                <a:noFill/>
              </a:ln>
              <a:solidFill>
                <a:srgbClr val="E406C4"/>
              </a:solidFill>
              <a:effectLst/>
              <a:uLnTx/>
              <a:uFillTx/>
              <a:latin typeface="Book Antiqua" pitchFamily="18" charset="0"/>
              <a:ea typeface="+mj-ea"/>
              <a:cs typeface="+mj-cs"/>
            </a:endParaRPr>
          </a:p>
        </p:txBody>
      </p:sp>
      <p:sp>
        <p:nvSpPr>
          <p:cNvPr id="5" name="Obdélník 4"/>
          <p:cNvSpPr/>
          <p:nvPr/>
        </p:nvSpPr>
        <p:spPr>
          <a:xfrm>
            <a:off x="4302224" y="2420888"/>
            <a:ext cx="4590256" cy="4247317"/>
          </a:xfrm>
          <a:prstGeom prst="rect">
            <a:avLst/>
          </a:prstGeom>
        </p:spPr>
        <p:txBody>
          <a:bodyPr wrap="square">
            <a:spAutoFit/>
          </a:bodyPr>
          <a:lstStyle/>
          <a:p>
            <a:pPr>
              <a:lnSpc>
                <a:spcPct val="150000"/>
              </a:lnSpc>
            </a:pPr>
            <a:r>
              <a:rPr lang="cs-CZ" sz="2000" dirty="0" err="1"/>
              <a:t>When</a:t>
            </a:r>
            <a:r>
              <a:rPr lang="cs-CZ" sz="2000" dirty="0"/>
              <a:t> </a:t>
            </a:r>
            <a:r>
              <a:rPr lang="cs-CZ" sz="2000" dirty="0" err="1"/>
              <a:t>cells</a:t>
            </a:r>
            <a:r>
              <a:rPr lang="cs-CZ" sz="2000" dirty="0"/>
              <a:t> </a:t>
            </a:r>
            <a:r>
              <a:rPr lang="cs-CZ" sz="2000" dirty="0" err="1"/>
              <a:t>pass</a:t>
            </a:r>
            <a:r>
              <a:rPr lang="cs-CZ" sz="2000" dirty="0"/>
              <a:t> </a:t>
            </a:r>
            <a:r>
              <a:rPr lang="cs-CZ" sz="2000" dirty="0" err="1"/>
              <a:t>through</a:t>
            </a:r>
            <a:r>
              <a:rPr lang="cs-CZ" sz="2000" dirty="0"/>
              <a:t> </a:t>
            </a:r>
            <a:r>
              <a:rPr lang="cs-CZ" sz="2000" dirty="0" err="1"/>
              <a:t>the</a:t>
            </a:r>
            <a:r>
              <a:rPr lang="cs-CZ" sz="2000" dirty="0"/>
              <a:t> laser, </a:t>
            </a:r>
            <a:r>
              <a:rPr lang="cs-CZ" sz="2000" dirty="0" err="1"/>
              <a:t>they</a:t>
            </a:r>
            <a:r>
              <a:rPr lang="cs-CZ" sz="2000" dirty="0"/>
              <a:t> </a:t>
            </a:r>
            <a:r>
              <a:rPr lang="cs-CZ" sz="2000" b="1" u="sng" dirty="0" err="1"/>
              <a:t>scatter</a:t>
            </a:r>
            <a:r>
              <a:rPr lang="cs-CZ" sz="2000" b="1" u="sng" dirty="0"/>
              <a:t> laser </a:t>
            </a:r>
            <a:r>
              <a:rPr lang="cs-CZ" sz="2000" b="1" u="sng" dirty="0" err="1"/>
              <a:t>light</a:t>
            </a:r>
            <a:r>
              <a:rPr lang="cs-CZ" sz="2000" b="1" u="sng" dirty="0"/>
              <a:t> </a:t>
            </a:r>
            <a:r>
              <a:rPr lang="cs-CZ" sz="2000" dirty="0" err="1"/>
              <a:t>and</a:t>
            </a:r>
            <a:r>
              <a:rPr lang="cs-CZ" sz="2000" dirty="0"/>
              <a:t> </a:t>
            </a:r>
            <a:r>
              <a:rPr lang="cs-CZ" sz="2000" b="1" dirty="0" err="1"/>
              <a:t>emit</a:t>
            </a:r>
            <a:r>
              <a:rPr lang="cs-CZ" sz="2000" b="1" dirty="0"/>
              <a:t> fluorescence</a:t>
            </a:r>
            <a:r>
              <a:rPr lang="cs-CZ" sz="2000" dirty="0"/>
              <a:t>. </a:t>
            </a:r>
          </a:p>
          <a:p>
            <a:pPr>
              <a:lnSpc>
                <a:spcPct val="150000"/>
              </a:lnSpc>
            </a:pPr>
            <a:r>
              <a:rPr lang="cs-CZ" sz="2000" dirty="0" err="1"/>
              <a:t>Scattered</a:t>
            </a:r>
            <a:r>
              <a:rPr lang="cs-CZ" sz="2000" dirty="0"/>
              <a:t> </a:t>
            </a:r>
            <a:r>
              <a:rPr lang="cs-CZ" sz="2000" dirty="0" err="1"/>
              <a:t>and</a:t>
            </a:r>
            <a:r>
              <a:rPr lang="cs-CZ" sz="2000" dirty="0"/>
              <a:t> </a:t>
            </a:r>
            <a:r>
              <a:rPr lang="cs-CZ" sz="2000" dirty="0" err="1"/>
              <a:t>emitted</a:t>
            </a:r>
            <a:r>
              <a:rPr lang="cs-CZ" sz="2000" dirty="0"/>
              <a:t> </a:t>
            </a:r>
            <a:r>
              <a:rPr lang="cs-CZ" sz="2000" dirty="0" err="1"/>
              <a:t>light</a:t>
            </a:r>
            <a:r>
              <a:rPr lang="cs-CZ" sz="2000" dirty="0"/>
              <a:t> </a:t>
            </a:r>
            <a:r>
              <a:rPr lang="cs-CZ" sz="2000" dirty="0" err="1"/>
              <a:t>signals</a:t>
            </a:r>
            <a:r>
              <a:rPr lang="cs-CZ" sz="2000" dirty="0"/>
              <a:t> are </a:t>
            </a:r>
            <a:r>
              <a:rPr lang="cs-CZ" sz="2000" dirty="0" err="1"/>
              <a:t>converted</a:t>
            </a:r>
            <a:r>
              <a:rPr lang="cs-CZ" sz="2000" dirty="0"/>
              <a:t> to </a:t>
            </a:r>
            <a:r>
              <a:rPr lang="cs-CZ" sz="2000" dirty="0" err="1"/>
              <a:t>electronic</a:t>
            </a:r>
            <a:r>
              <a:rPr lang="cs-CZ" sz="2000" dirty="0"/>
              <a:t> </a:t>
            </a:r>
            <a:r>
              <a:rPr lang="cs-CZ" sz="2000" dirty="0" err="1"/>
              <a:t>pulses</a:t>
            </a:r>
            <a:r>
              <a:rPr lang="cs-CZ" sz="2000" dirty="0"/>
              <a:t>, </a:t>
            </a:r>
            <a:r>
              <a:rPr lang="cs-CZ" sz="2000" dirty="0" err="1"/>
              <a:t>that</a:t>
            </a:r>
            <a:r>
              <a:rPr lang="cs-CZ" sz="2000" dirty="0"/>
              <a:t> </a:t>
            </a:r>
            <a:r>
              <a:rPr lang="cs-CZ" sz="2000" dirty="0" err="1"/>
              <a:t>can</a:t>
            </a:r>
            <a:r>
              <a:rPr lang="cs-CZ" sz="2000" dirty="0"/>
              <a:t> </a:t>
            </a:r>
            <a:r>
              <a:rPr lang="cs-CZ" sz="2000" dirty="0" err="1"/>
              <a:t>be</a:t>
            </a:r>
            <a:r>
              <a:rPr lang="cs-CZ" sz="2000" dirty="0"/>
              <a:t> </a:t>
            </a:r>
            <a:r>
              <a:rPr lang="cs-CZ" sz="2000" dirty="0" err="1"/>
              <a:t>processed</a:t>
            </a:r>
            <a:r>
              <a:rPr lang="cs-CZ" sz="2000" dirty="0"/>
              <a:t> by </a:t>
            </a:r>
            <a:r>
              <a:rPr lang="cs-CZ" sz="2000" dirty="0" err="1"/>
              <a:t>the</a:t>
            </a:r>
            <a:r>
              <a:rPr lang="cs-CZ" sz="2000" dirty="0"/>
              <a:t> </a:t>
            </a:r>
            <a:r>
              <a:rPr lang="cs-CZ" sz="2000" dirty="0" err="1"/>
              <a:t>computer</a:t>
            </a:r>
            <a:r>
              <a:rPr lang="cs-CZ" sz="2000" dirty="0"/>
              <a:t>. </a:t>
            </a:r>
          </a:p>
          <a:p>
            <a:pPr>
              <a:lnSpc>
                <a:spcPct val="150000"/>
              </a:lnSpc>
            </a:pPr>
            <a:r>
              <a:rPr lang="cs-CZ" sz="2000" dirty="0" err="1"/>
              <a:t>The</a:t>
            </a:r>
            <a:r>
              <a:rPr lang="cs-CZ" sz="2000" dirty="0"/>
              <a:t> </a:t>
            </a:r>
            <a:r>
              <a:rPr lang="cs-CZ" sz="2000" dirty="0" err="1"/>
              <a:t>properties</a:t>
            </a:r>
            <a:r>
              <a:rPr lang="cs-CZ" sz="2000" dirty="0"/>
              <a:t> </a:t>
            </a:r>
            <a:r>
              <a:rPr lang="cs-CZ" sz="2000" dirty="0" err="1"/>
              <a:t>measured</a:t>
            </a:r>
            <a:r>
              <a:rPr lang="cs-CZ" sz="2000" dirty="0"/>
              <a:t> </a:t>
            </a:r>
            <a:r>
              <a:rPr lang="cs-CZ" sz="2000" dirty="0" err="1"/>
              <a:t>include</a:t>
            </a:r>
            <a:r>
              <a:rPr lang="cs-CZ" sz="2000" dirty="0"/>
              <a:t> a </a:t>
            </a:r>
            <a:r>
              <a:rPr lang="cs-CZ" sz="2000" dirty="0" err="1"/>
              <a:t>partic</a:t>
            </a:r>
            <a:r>
              <a:rPr lang="en-US" sz="2000" dirty="0"/>
              <a:t>le’s</a:t>
            </a:r>
            <a:r>
              <a:rPr lang="cs-CZ" sz="2000" dirty="0"/>
              <a:t> </a:t>
            </a:r>
            <a:r>
              <a:rPr lang="cs-CZ" sz="2000" b="1" dirty="0" err="1"/>
              <a:t>relative</a:t>
            </a:r>
            <a:r>
              <a:rPr lang="cs-CZ" sz="2000" b="1" dirty="0"/>
              <a:t> </a:t>
            </a:r>
            <a:r>
              <a:rPr lang="cs-CZ" sz="2000" b="1" dirty="0" err="1"/>
              <a:t>size</a:t>
            </a:r>
            <a:r>
              <a:rPr lang="cs-CZ" sz="2000" dirty="0"/>
              <a:t>, </a:t>
            </a:r>
            <a:r>
              <a:rPr lang="cs-CZ" sz="2000" b="1" dirty="0" err="1"/>
              <a:t>relative</a:t>
            </a:r>
            <a:r>
              <a:rPr lang="cs-CZ" sz="2000" b="1" dirty="0"/>
              <a:t> </a:t>
            </a:r>
            <a:r>
              <a:rPr lang="cs-CZ" sz="2000" b="1" dirty="0" err="1"/>
              <a:t>granularity</a:t>
            </a:r>
            <a:r>
              <a:rPr lang="cs-CZ" sz="2000" b="1" dirty="0"/>
              <a:t> </a:t>
            </a:r>
            <a:r>
              <a:rPr lang="cs-CZ" sz="2000" dirty="0" err="1"/>
              <a:t>and</a:t>
            </a:r>
            <a:r>
              <a:rPr lang="cs-CZ" sz="2000" dirty="0"/>
              <a:t> </a:t>
            </a:r>
            <a:r>
              <a:rPr lang="cs-CZ" sz="2000" b="1" dirty="0" err="1"/>
              <a:t>relative</a:t>
            </a:r>
            <a:r>
              <a:rPr lang="cs-CZ" sz="2000" b="1" dirty="0"/>
              <a:t> fluorescence intensity. </a:t>
            </a:r>
          </a:p>
        </p:txBody>
      </p:sp>
      <p:sp>
        <p:nvSpPr>
          <p:cNvPr id="6" name="TextovéPole 5"/>
          <p:cNvSpPr txBox="1"/>
          <p:nvPr/>
        </p:nvSpPr>
        <p:spPr>
          <a:xfrm>
            <a:off x="395536" y="764704"/>
            <a:ext cx="8424936" cy="1421992"/>
          </a:xfrm>
          <a:prstGeom prst="rect">
            <a:avLst/>
          </a:prstGeom>
          <a:noFill/>
        </p:spPr>
        <p:txBody>
          <a:bodyPr wrap="square" rtlCol="0">
            <a:spAutoFit/>
          </a:bodyPr>
          <a:lstStyle/>
          <a:p>
            <a:pPr>
              <a:lnSpc>
                <a:spcPct val="150000"/>
              </a:lnSpc>
            </a:pPr>
            <a:r>
              <a:rPr lang="cs-CZ" sz="2000" dirty="0" err="1"/>
              <a:t>Is</a:t>
            </a:r>
            <a:r>
              <a:rPr lang="cs-CZ" sz="2000" dirty="0"/>
              <a:t> a technology </a:t>
            </a:r>
            <a:r>
              <a:rPr lang="cs-CZ" sz="2000" dirty="0" err="1"/>
              <a:t>that</a:t>
            </a:r>
            <a:r>
              <a:rPr lang="cs-CZ" sz="2000" dirty="0"/>
              <a:t> </a:t>
            </a:r>
            <a:r>
              <a:rPr lang="cs-CZ" sz="2000" dirty="0" err="1"/>
              <a:t>simoultaneously</a:t>
            </a:r>
            <a:r>
              <a:rPr lang="cs-CZ" sz="2000" dirty="0"/>
              <a:t> </a:t>
            </a:r>
            <a:r>
              <a:rPr lang="cs-CZ" sz="2000" dirty="0" err="1"/>
              <a:t>measures</a:t>
            </a:r>
            <a:r>
              <a:rPr lang="cs-CZ" sz="2000" dirty="0"/>
              <a:t> </a:t>
            </a:r>
            <a:r>
              <a:rPr lang="cs-CZ" sz="2000" dirty="0" err="1"/>
              <a:t>and</a:t>
            </a:r>
            <a:r>
              <a:rPr lang="cs-CZ" sz="2000" dirty="0"/>
              <a:t> </a:t>
            </a:r>
            <a:r>
              <a:rPr lang="cs-CZ" sz="2000" dirty="0" err="1"/>
              <a:t>then</a:t>
            </a:r>
            <a:r>
              <a:rPr lang="cs-CZ" sz="2000" dirty="0"/>
              <a:t> </a:t>
            </a:r>
            <a:r>
              <a:rPr lang="cs-CZ" sz="2000" dirty="0" err="1"/>
              <a:t>analyzes</a:t>
            </a:r>
            <a:r>
              <a:rPr lang="cs-CZ" sz="2000" dirty="0"/>
              <a:t> multiple </a:t>
            </a:r>
            <a:r>
              <a:rPr lang="cs-CZ" sz="2000" dirty="0" err="1"/>
              <a:t>physical</a:t>
            </a:r>
            <a:r>
              <a:rPr lang="cs-CZ" sz="2000" dirty="0"/>
              <a:t> </a:t>
            </a:r>
            <a:r>
              <a:rPr lang="cs-CZ" sz="2000" dirty="0" err="1"/>
              <a:t>characteristics</a:t>
            </a:r>
            <a:r>
              <a:rPr lang="cs-CZ" sz="2000" dirty="0"/>
              <a:t> </a:t>
            </a:r>
            <a:r>
              <a:rPr lang="cs-CZ" sz="2000" dirty="0" err="1"/>
              <a:t>of</a:t>
            </a:r>
            <a:r>
              <a:rPr lang="cs-CZ" sz="2000" dirty="0"/>
              <a:t> single </a:t>
            </a:r>
            <a:r>
              <a:rPr lang="cs-CZ" sz="2000" dirty="0" err="1"/>
              <a:t>cells</a:t>
            </a:r>
            <a:r>
              <a:rPr lang="cs-CZ" sz="2000" dirty="0"/>
              <a:t>, as </a:t>
            </a:r>
            <a:r>
              <a:rPr lang="cs-CZ" sz="2000" dirty="0" err="1"/>
              <a:t>they</a:t>
            </a:r>
            <a:r>
              <a:rPr lang="cs-CZ" sz="2000" dirty="0"/>
              <a:t> </a:t>
            </a:r>
            <a:r>
              <a:rPr lang="cs-CZ" sz="2000" dirty="0" err="1"/>
              <a:t>flow</a:t>
            </a:r>
            <a:r>
              <a:rPr lang="cs-CZ" sz="2000" dirty="0"/>
              <a:t> in a fluid </a:t>
            </a:r>
            <a:r>
              <a:rPr lang="cs-CZ" sz="2000" dirty="0" err="1"/>
              <a:t>stream</a:t>
            </a:r>
            <a:r>
              <a:rPr lang="cs-CZ" sz="2000" dirty="0"/>
              <a:t> </a:t>
            </a:r>
            <a:r>
              <a:rPr lang="cs-CZ" sz="2000" dirty="0" err="1"/>
              <a:t>through</a:t>
            </a:r>
            <a:r>
              <a:rPr lang="cs-CZ" sz="2000" dirty="0"/>
              <a:t> a </a:t>
            </a:r>
            <a:r>
              <a:rPr lang="cs-CZ" sz="2000" dirty="0" err="1"/>
              <a:t>beam</a:t>
            </a:r>
            <a:r>
              <a:rPr lang="cs-CZ" sz="2000" dirty="0"/>
              <a:t> </a:t>
            </a:r>
            <a:r>
              <a:rPr lang="cs-CZ" sz="2000" dirty="0" err="1"/>
              <a:t>of</a:t>
            </a:r>
            <a:r>
              <a:rPr lang="cs-CZ" sz="2000" dirty="0"/>
              <a:t> laser </a:t>
            </a:r>
            <a:r>
              <a:rPr lang="cs-CZ" sz="2000" dirty="0" err="1"/>
              <a:t>light</a:t>
            </a:r>
            <a:r>
              <a:rPr lang="cs-CZ" sz="2000" dirty="0"/>
              <a:t>.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684213" y="836613"/>
            <a:ext cx="9074150" cy="6846887"/>
          </a:xfrm>
          <a:prstGeom prst="rect">
            <a:avLst/>
          </a:prstGeom>
          <a:noFill/>
          <a:ln w="9525">
            <a:noFill/>
            <a:miter lim="800000"/>
            <a:headEnd/>
            <a:tailEnd/>
          </a:ln>
        </p:spPr>
        <p:txBody>
          <a:bodyPr>
            <a:spAutoFit/>
          </a:bodyPr>
          <a:lstStyle/>
          <a:p>
            <a:pPr eaLnBrk="1" hangingPunct="1">
              <a:lnSpc>
                <a:spcPct val="130000"/>
              </a:lnSpc>
            </a:pPr>
            <a:r>
              <a:rPr lang="cs-CZ" dirty="0"/>
              <a:t>CD3</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mature</a:t>
            </a:r>
            <a:r>
              <a:rPr lang="cs-CZ" dirty="0"/>
              <a:t> T </a:t>
            </a:r>
            <a:r>
              <a:rPr lang="cs-CZ" dirty="0" err="1"/>
              <a:t>lymphocytes</a:t>
            </a:r>
            <a:r>
              <a:rPr lang="cs-CZ" dirty="0"/>
              <a:t>     50 - 75%</a:t>
            </a:r>
          </a:p>
          <a:p>
            <a:pPr eaLnBrk="1" hangingPunct="1">
              <a:lnSpc>
                <a:spcPct val="130000"/>
              </a:lnSpc>
            </a:pPr>
            <a:r>
              <a:rPr lang="cs-CZ" dirty="0"/>
              <a:t>CD4</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helper</a:t>
            </a:r>
            <a:r>
              <a:rPr lang="cs-CZ" dirty="0"/>
              <a:t> T </a:t>
            </a:r>
            <a:r>
              <a:rPr lang="cs-CZ" dirty="0" err="1"/>
              <a:t>lymphocytes</a:t>
            </a:r>
            <a:r>
              <a:rPr lang="cs-CZ" dirty="0"/>
              <a:t>   30 - 60%</a:t>
            </a:r>
          </a:p>
          <a:p>
            <a:pPr eaLnBrk="1" hangingPunct="1">
              <a:lnSpc>
                <a:spcPct val="130000"/>
              </a:lnSpc>
            </a:pPr>
            <a:r>
              <a:rPr lang="cs-CZ" dirty="0"/>
              <a:t>CD8</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cytoxic</a:t>
            </a:r>
            <a:r>
              <a:rPr lang="cs-CZ" dirty="0"/>
              <a:t> T </a:t>
            </a:r>
            <a:r>
              <a:rPr lang="cs-CZ" dirty="0" err="1"/>
              <a:t>lymphocytes</a:t>
            </a:r>
            <a:r>
              <a:rPr lang="cs-CZ" dirty="0"/>
              <a:t>   15 - 30%</a:t>
            </a:r>
          </a:p>
          <a:p>
            <a:pPr eaLnBrk="1" hangingPunct="1">
              <a:lnSpc>
                <a:spcPct val="130000"/>
              </a:lnSpc>
            </a:pPr>
            <a:r>
              <a:rPr lang="cs-CZ" dirty="0"/>
              <a:t>CD25</a:t>
            </a:r>
            <a:r>
              <a:rPr lang="cs-CZ" baseline="30000" dirty="0"/>
              <a:t>+</a:t>
            </a:r>
            <a:r>
              <a:rPr lang="cs-CZ" dirty="0"/>
              <a:t> T </a:t>
            </a:r>
            <a:r>
              <a:rPr lang="cs-CZ" dirty="0" err="1"/>
              <a:t>lymphocytes</a:t>
            </a:r>
            <a:r>
              <a:rPr lang="cs-CZ" dirty="0"/>
              <a:t>: </a:t>
            </a:r>
          </a:p>
          <a:p>
            <a:pPr eaLnBrk="1" hangingPunct="1">
              <a:lnSpc>
                <a:spcPct val="70000"/>
              </a:lnSpc>
            </a:pPr>
            <a:r>
              <a:rPr lang="cs-CZ" dirty="0"/>
              <a:t>        </a:t>
            </a:r>
            <a:r>
              <a:rPr lang="cs-CZ" dirty="0" err="1"/>
              <a:t>activated</a:t>
            </a:r>
            <a:r>
              <a:rPr lang="cs-CZ" dirty="0"/>
              <a:t> T </a:t>
            </a:r>
            <a:r>
              <a:rPr lang="cs-CZ" dirty="0" err="1"/>
              <a:t>lymphocytes</a:t>
            </a:r>
            <a:r>
              <a:rPr lang="cs-CZ" dirty="0"/>
              <a:t>   1 - 5%</a:t>
            </a:r>
          </a:p>
          <a:p>
            <a:pPr eaLnBrk="1" hangingPunct="1">
              <a:lnSpc>
                <a:spcPct val="130000"/>
              </a:lnSpc>
            </a:pPr>
            <a:r>
              <a:rPr lang="cs-CZ" dirty="0"/>
              <a:t>CD19</a:t>
            </a:r>
            <a:r>
              <a:rPr lang="cs-CZ" baseline="30000" dirty="0"/>
              <a:t>+</a:t>
            </a:r>
            <a:r>
              <a:rPr lang="cs-CZ" dirty="0"/>
              <a:t> B </a:t>
            </a:r>
            <a:r>
              <a:rPr lang="cs-CZ" dirty="0" err="1"/>
              <a:t>lymphocytes</a:t>
            </a:r>
            <a:r>
              <a:rPr lang="cs-CZ" dirty="0"/>
              <a:t>: </a:t>
            </a:r>
          </a:p>
          <a:p>
            <a:pPr eaLnBrk="1" hangingPunct="1">
              <a:lnSpc>
                <a:spcPct val="80000"/>
              </a:lnSpc>
            </a:pPr>
            <a:r>
              <a:rPr lang="cs-CZ" dirty="0"/>
              <a:t>        </a:t>
            </a:r>
            <a:r>
              <a:rPr lang="cs-CZ" dirty="0" err="1"/>
              <a:t>mature</a:t>
            </a:r>
            <a:r>
              <a:rPr lang="cs-CZ" dirty="0"/>
              <a:t> B </a:t>
            </a:r>
            <a:r>
              <a:rPr lang="cs-CZ" dirty="0" err="1"/>
              <a:t>lymphocytes</a:t>
            </a:r>
            <a:r>
              <a:rPr lang="cs-CZ" dirty="0"/>
              <a:t>   5 - 15%</a:t>
            </a:r>
          </a:p>
          <a:p>
            <a:pPr eaLnBrk="1" hangingPunct="1">
              <a:lnSpc>
                <a:spcPct val="130000"/>
              </a:lnSpc>
            </a:pPr>
            <a:r>
              <a:rPr lang="cs-CZ" dirty="0"/>
              <a:t>CD56</a:t>
            </a:r>
            <a:r>
              <a:rPr lang="cs-CZ" baseline="30000" dirty="0"/>
              <a:t>+</a:t>
            </a:r>
            <a:r>
              <a:rPr lang="cs-CZ" dirty="0"/>
              <a:t> NK </a:t>
            </a:r>
            <a:r>
              <a:rPr lang="cs-CZ" dirty="0" err="1"/>
              <a:t>cells</a:t>
            </a:r>
            <a:r>
              <a:rPr lang="cs-CZ" dirty="0"/>
              <a:t>: </a:t>
            </a:r>
          </a:p>
          <a:p>
            <a:pPr eaLnBrk="1" hangingPunct="1">
              <a:lnSpc>
                <a:spcPct val="90000"/>
              </a:lnSpc>
            </a:pPr>
            <a:r>
              <a:rPr lang="cs-CZ" dirty="0"/>
              <a:t>        </a:t>
            </a:r>
            <a:r>
              <a:rPr lang="cs-CZ" dirty="0" err="1"/>
              <a:t>natural</a:t>
            </a:r>
            <a:r>
              <a:rPr lang="cs-CZ" dirty="0"/>
              <a:t> </a:t>
            </a:r>
            <a:r>
              <a:rPr lang="cs-CZ" dirty="0" err="1"/>
              <a:t>killer</a:t>
            </a:r>
            <a:r>
              <a:rPr lang="cs-CZ" dirty="0"/>
              <a:t> </a:t>
            </a:r>
            <a:r>
              <a:rPr lang="cs-CZ" dirty="0" err="1"/>
              <a:t>cells</a:t>
            </a:r>
            <a:r>
              <a:rPr lang="cs-CZ" dirty="0"/>
              <a:t>        5 - 15%</a:t>
            </a:r>
          </a:p>
          <a:p>
            <a:pPr eaLnBrk="1" hangingPunct="1">
              <a:lnSpc>
                <a:spcPct val="130000"/>
              </a:lnSpc>
            </a:pPr>
            <a:r>
              <a:rPr lang="cs-CZ" dirty="0"/>
              <a:t>CD14</a:t>
            </a:r>
            <a:r>
              <a:rPr lang="cs-CZ" baseline="30000" dirty="0"/>
              <a:t>+</a:t>
            </a:r>
            <a:r>
              <a:rPr lang="cs-CZ" dirty="0"/>
              <a:t> </a:t>
            </a:r>
            <a:r>
              <a:rPr lang="cs-CZ" dirty="0" err="1"/>
              <a:t>cells</a:t>
            </a:r>
            <a:r>
              <a:rPr lang="cs-CZ" dirty="0"/>
              <a:t>: </a:t>
            </a:r>
            <a:r>
              <a:rPr lang="cs-CZ" dirty="0" err="1"/>
              <a:t>monocytes</a:t>
            </a:r>
            <a:endParaRPr lang="cs-CZ" dirty="0"/>
          </a:p>
          <a:p>
            <a:pPr eaLnBrk="1" hangingPunct="1">
              <a:lnSpc>
                <a:spcPct val="130000"/>
              </a:lnSpc>
            </a:pPr>
            <a:r>
              <a:rPr lang="cs-CZ" dirty="0"/>
              <a:t>CD15</a:t>
            </a:r>
            <a:r>
              <a:rPr lang="cs-CZ" baseline="30000" dirty="0"/>
              <a:t>+</a:t>
            </a:r>
            <a:r>
              <a:rPr lang="cs-CZ" dirty="0"/>
              <a:t> </a:t>
            </a:r>
            <a:r>
              <a:rPr lang="cs-CZ" dirty="0" err="1"/>
              <a:t>cells</a:t>
            </a:r>
            <a:r>
              <a:rPr lang="cs-CZ" dirty="0"/>
              <a:t>: </a:t>
            </a:r>
            <a:r>
              <a:rPr lang="cs-CZ" dirty="0" err="1"/>
              <a:t>granulocytes</a:t>
            </a:r>
            <a:endParaRPr lang="cs-CZ" dirty="0"/>
          </a:p>
          <a:p>
            <a:pPr eaLnBrk="1" hangingPunct="1">
              <a:lnSpc>
                <a:spcPct val="130000"/>
              </a:lnSpc>
            </a:pPr>
            <a:r>
              <a:rPr lang="cs-CZ" dirty="0"/>
              <a:t>CD38</a:t>
            </a:r>
            <a:r>
              <a:rPr lang="cs-CZ" baseline="30000" dirty="0"/>
              <a:t>+</a:t>
            </a:r>
            <a:r>
              <a:rPr lang="cs-CZ" dirty="0"/>
              <a:t> </a:t>
            </a:r>
            <a:r>
              <a:rPr lang="cs-CZ" dirty="0" err="1"/>
              <a:t>cells</a:t>
            </a:r>
            <a:r>
              <a:rPr lang="cs-CZ" dirty="0"/>
              <a:t>: plasma </a:t>
            </a:r>
            <a:r>
              <a:rPr lang="cs-CZ" dirty="0" err="1"/>
              <a:t>cells</a:t>
            </a:r>
            <a:r>
              <a:rPr lang="cs-CZ" sz="2000" b="1" dirty="0">
                <a:solidFill>
                  <a:srgbClr val="003300"/>
                </a:solidFill>
                <a:latin typeface="Arial" charset="0"/>
              </a:rPr>
              <a:t>                               </a:t>
            </a:r>
          </a:p>
          <a:p>
            <a:pPr eaLnBrk="1" hangingPunct="1">
              <a:lnSpc>
                <a:spcPct val="130000"/>
              </a:lnSpc>
              <a:spcBef>
                <a:spcPct val="50000"/>
              </a:spcBef>
            </a:pPr>
            <a:r>
              <a:rPr lang="cs-CZ" sz="2000" b="1" dirty="0">
                <a:solidFill>
                  <a:srgbClr val="003300"/>
                </a:solidFill>
                <a:latin typeface="Arial" charset="0"/>
              </a:rPr>
              <a:t> </a:t>
            </a:r>
          </a:p>
        </p:txBody>
      </p:sp>
      <p:sp>
        <p:nvSpPr>
          <p:cNvPr id="27651" name="AutoShape 4"/>
          <p:cNvSpPr>
            <a:spLocks noChangeArrowheads="1"/>
          </p:cNvSpPr>
          <p:nvPr/>
        </p:nvSpPr>
        <p:spPr bwMode="auto">
          <a:xfrm>
            <a:off x="250825" y="105251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2" name="AutoShape 5"/>
          <p:cNvSpPr>
            <a:spLocks noChangeArrowheads="1"/>
          </p:cNvSpPr>
          <p:nvPr/>
        </p:nvSpPr>
        <p:spPr bwMode="auto">
          <a:xfrm>
            <a:off x="250825" y="17732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3" name="AutoShape 6"/>
          <p:cNvSpPr>
            <a:spLocks noChangeArrowheads="1"/>
          </p:cNvSpPr>
          <p:nvPr/>
        </p:nvSpPr>
        <p:spPr bwMode="auto">
          <a:xfrm>
            <a:off x="250825" y="249237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4" name="AutoShape 7"/>
          <p:cNvSpPr>
            <a:spLocks noChangeArrowheads="1"/>
          </p:cNvSpPr>
          <p:nvPr/>
        </p:nvSpPr>
        <p:spPr bwMode="auto">
          <a:xfrm>
            <a:off x="250825" y="32146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5" name="AutoShape 8"/>
          <p:cNvSpPr>
            <a:spLocks noChangeArrowheads="1"/>
          </p:cNvSpPr>
          <p:nvPr/>
        </p:nvSpPr>
        <p:spPr bwMode="auto">
          <a:xfrm>
            <a:off x="250825" y="3933825"/>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6" name="AutoShape 9"/>
          <p:cNvSpPr>
            <a:spLocks noChangeArrowheads="1"/>
          </p:cNvSpPr>
          <p:nvPr/>
        </p:nvSpPr>
        <p:spPr bwMode="auto">
          <a:xfrm>
            <a:off x="250825" y="4724400"/>
            <a:ext cx="431800" cy="214313"/>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7" name="AutoShape 10"/>
          <p:cNvSpPr>
            <a:spLocks noChangeArrowheads="1"/>
          </p:cNvSpPr>
          <p:nvPr/>
        </p:nvSpPr>
        <p:spPr bwMode="auto">
          <a:xfrm>
            <a:off x="250825" y="55165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8" name="AutoShape 11"/>
          <p:cNvSpPr>
            <a:spLocks noChangeArrowheads="1"/>
          </p:cNvSpPr>
          <p:nvPr/>
        </p:nvSpPr>
        <p:spPr bwMode="auto">
          <a:xfrm>
            <a:off x="250825" y="60213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59" name="AutoShape 12"/>
          <p:cNvSpPr>
            <a:spLocks noChangeArrowheads="1"/>
          </p:cNvSpPr>
          <p:nvPr/>
        </p:nvSpPr>
        <p:spPr bwMode="auto">
          <a:xfrm>
            <a:off x="250825" y="645318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7660" name="Text Box 13"/>
          <p:cNvSpPr txBox="1">
            <a:spLocks noChangeArrowheads="1"/>
          </p:cNvSpPr>
          <p:nvPr/>
        </p:nvSpPr>
        <p:spPr bwMode="auto">
          <a:xfrm>
            <a:off x="590550" y="0"/>
            <a:ext cx="6381750" cy="1200150"/>
          </a:xfrm>
          <a:prstGeom prst="rect">
            <a:avLst/>
          </a:prstGeom>
          <a:noFill/>
          <a:ln w="9525">
            <a:noFill/>
            <a:miter lim="800000"/>
            <a:headEnd/>
            <a:tailEnd/>
          </a:ln>
        </p:spPr>
        <p:txBody>
          <a:bodyPr wrap="none">
            <a:spAutoFit/>
          </a:bodyPr>
          <a:lstStyle/>
          <a:p>
            <a:pPr eaLnBrk="1" hangingPunct="1"/>
            <a:endParaRPr lang="cs-CZ" b="1" dirty="0"/>
          </a:p>
          <a:p>
            <a:pPr eaLnBrk="1" hangingPunct="1"/>
            <a:r>
              <a:rPr lang="cs-CZ" b="1" u="sng" dirty="0"/>
              <a:t>IMPORTANT LEUKOCYTE POPULATIONS</a:t>
            </a:r>
          </a:p>
          <a:p>
            <a:endParaRPr lang="cs-CZ" dirty="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5"/>
          <p:cNvPicPr>
            <a:picLocks noChangeAspect="1" noChangeArrowheads="1"/>
          </p:cNvPicPr>
          <p:nvPr/>
        </p:nvPicPr>
        <p:blipFill>
          <a:blip r:embed="rId2" cstate="print"/>
          <a:srcRect/>
          <a:stretch>
            <a:fillRect/>
          </a:stretch>
        </p:blipFill>
        <p:spPr bwMode="auto">
          <a:xfrm>
            <a:off x="179512" y="1772816"/>
            <a:ext cx="8640959" cy="4967051"/>
          </a:xfrm>
          <a:prstGeom prst="rect">
            <a:avLst/>
          </a:prstGeom>
          <a:noFill/>
          <a:ln w="9525">
            <a:noFill/>
            <a:miter lim="800000"/>
            <a:headEnd/>
            <a:tailEnd/>
          </a:ln>
        </p:spPr>
      </p:pic>
      <p:sp>
        <p:nvSpPr>
          <p:cNvPr id="22531" name="Text Box 6"/>
          <p:cNvSpPr txBox="1">
            <a:spLocks noChangeArrowheads="1"/>
          </p:cNvSpPr>
          <p:nvPr/>
        </p:nvSpPr>
        <p:spPr bwMode="auto">
          <a:xfrm>
            <a:off x="0" y="44624"/>
            <a:ext cx="9144000" cy="762000"/>
          </a:xfrm>
          <a:prstGeom prst="rect">
            <a:avLst/>
          </a:prstGeom>
          <a:noFill/>
          <a:ln w="9525">
            <a:noFill/>
            <a:miter lim="800000"/>
            <a:headEnd/>
            <a:tailEnd/>
          </a:ln>
        </p:spPr>
        <p:txBody>
          <a:bodyPr>
            <a:spAutoFit/>
          </a:bodyPr>
          <a:lstStyle/>
          <a:p>
            <a:pPr algn="ctr"/>
            <a:r>
              <a:rPr lang="cs-CZ" sz="4400" b="1" i="1" dirty="0" err="1"/>
              <a:t>Gating</a:t>
            </a:r>
            <a:r>
              <a:rPr lang="cs-CZ" sz="4400" b="1" i="1" dirty="0"/>
              <a:t> </a:t>
            </a:r>
            <a:r>
              <a:rPr lang="cs-CZ" sz="4400" b="1" i="1" dirty="0" err="1"/>
              <a:t>of</a:t>
            </a:r>
            <a:r>
              <a:rPr lang="cs-CZ" sz="4400" b="1" i="1" dirty="0"/>
              <a:t> </a:t>
            </a:r>
            <a:r>
              <a:rPr lang="cs-CZ" sz="4400" b="1" i="1" dirty="0" err="1"/>
              <a:t>lymphocytes</a:t>
            </a:r>
            <a:endParaRPr lang="cs-CZ" sz="4400" b="1" i="1" dirty="0"/>
          </a:p>
        </p:txBody>
      </p:sp>
      <p:sp>
        <p:nvSpPr>
          <p:cNvPr id="4" name="Obdélník 3"/>
          <p:cNvSpPr/>
          <p:nvPr/>
        </p:nvSpPr>
        <p:spPr>
          <a:xfrm>
            <a:off x="251520" y="860519"/>
            <a:ext cx="8712968" cy="1015663"/>
          </a:xfrm>
          <a:prstGeom prst="rect">
            <a:avLst/>
          </a:prstGeom>
        </p:spPr>
        <p:txBody>
          <a:bodyPr wrap="square">
            <a:spAutoFit/>
          </a:bodyPr>
          <a:lstStyle/>
          <a:p>
            <a:r>
              <a:rPr lang="cs-CZ" sz="2000" dirty="0">
                <a:latin typeface="+mn-lt"/>
              </a:rPr>
              <a:t>Major </a:t>
            </a:r>
            <a:r>
              <a:rPr lang="cs-CZ" sz="2000" dirty="0" err="1">
                <a:latin typeface="+mn-lt"/>
              </a:rPr>
              <a:t>leucocyte</a:t>
            </a:r>
            <a:r>
              <a:rPr lang="cs-CZ" sz="2000" dirty="0">
                <a:latin typeface="+mn-lt"/>
              </a:rPr>
              <a:t> </a:t>
            </a:r>
            <a:r>
              <a:rPr lang="cs-CZ" sz="2000" dirty="0" err="1">
                <a:latin typeface="+mn-lt"/>
              </a:rPr>
              <a:t>subpopulations</a:t>
            </a:r>
            <a:r>
              <a:rPr lang="cs-CZ" sz="2000" dirty="0">
                <a:latin typeface="+mn-lt"/>
              </a:rPr>
              <a:t> </a:t>
            </a:r>
            <a:r>
              <a:rPr lang="cs-CZ" sz="2000" dirty="0" err="1">
                <a:latin typeface="+mn-lt"/>
              </a:rPr>
              <a:t>can</a:t>
            </a:r>
            <a:r>
              <a:rPr lang="cs-CZ" sz="2000" dirty="0">
                <a:latin typeface="+mn-lt"/>
              </a:rPr>
              <a:t> </a:t>
            </a:r>
            <a:r>
              <a:rPr lang="cs-CZ" sz="2000" dirty="0" err="1">
                <a:latin typeface="+mn-lt"/>
              </a:rPr>
              <a:t>be</a:t>
            </a:r>
            <a:r>
              <a:rPr lang="cs-CZ" sz="2000" dirty="0">
                <a:latin typeface="+mn-lt"/>
              </a:rPr>
              <a:t> </a:t>
            </a:r>
            <a:r>
              <a:rPr lang="cs-CZ" sz="2000" dirty="0" err="1">
                <a:latin typeface="+mn-lt"/>
              </a:rPr>
              <a:t>differentiated</a:t>
            </a:r>
            <a:r>
              <a:rPr lang="cs-CZ" sz="2000" dirty="0">
                <a:latin typeface="+mn-lt"/>
              </a:rPr>
              <a:t> </a:t>
            </a:r>
            <a:r>
              <a:rPr lang="cs-CZ" sz="2000" dirty="0" err="1">
                <a:latin typeface="+mn-lt"/>
              </a:rPr>
              <a:t>using</a:t>
            </a:r>
            <a:r>
              <a:rPr lang="cs-CZ" sz="2000" dirty="0">
                <a:latin typeface="+mn-lt"/>
              </a:rPr>
              <a:t> FSC (</a:t>
            </a:r>
            <a:r>
              <a:rPr lang="cs-CZ" sz="2000" dirty="0" err="1">
                <a:latin typeface="+mn-lt"/>
              </a:rPr>
              <a:t>forward</a:t>
            </a:r>
            <a:r>
              <a:rPr lang="cs-CZ" sz="2000" dirty="0">
                <a:latin typeface="+mn-lt"/>
              </a:rPr>
              <a:t>-</a:t>
            </a:r>
            <a:r>
              <a:rPr lang="cs-CZ" sz="2000" dirty="0" err="1">
                <a:latin typeface="+mn-lt"/>
              </a:rPr>
              <a:t>scattered</a:t>
            </a:r>
            <a:r>
              <a:rPr lang="cs-CZ" sz="2000" dirty="0">
                <a:latin typeface="+mn-lt"/>
              </a:rPr>
              <a:t> </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size</a:t>
            </a:r>
            <a:r>
              <a:rPr lang="cs-CZ" sz="2000" dirty="0">
                <a:latin typeface="+mn-lt"/>
              </a:rPr>
              <a:t>) </a:t>
            </a:r>
            <a:r>
              <a:rPr lang="cs-CZ" sz="2000" dirty="0" err="1">
                <a:latin typeface="+mn-lt"/>
              </a:rPr>
              <a:t>and</a:t>
            </a:r>
            <a:r>
              <a:rPr lang="cs-CZ" sz="2000" dirty="0">
                <a:latin typeface="+mn-lt"/>
              </a:rPr>
              <a:t> SSC (</a:t>
            </a:r>
            <a:r>
              <a:rPr lang="cs-CZ" sz="2000" dirty="0" err="1">
                <a:latin typeface="+mn-lt"/>
              </a:rPr>
              <a:t>side</a:t>
            </a:r>
            <a:r>
              <a:rPr lang="cs-CZ" sz="2000" dirty="0">
                <a:latin typeface="+mn-lt"/>
              </a:rPr>
              <a:t>-</a:t>
            </a:r>
            <a:r>
              <a:rPr lang="cs-CZ" sz="2000" dirty="0" err="1">
                <a:latin typeface="+mn-lt"/>
              </a:rPr>
              <a:t>scattered</a:t>
            </a:r>
            <a:r>
              <a:rPr lang="cs-CZ" sz="2000" dirty="0">
                <a:latin typeface="+mn-lt"/>
              </a:rPr>
              <a:t>-</a:t>
            </a:r>
            <a:r>
              <a:rPr lang="cs-CZ" sz="2000" dirty="0" err="1">
                <a:latin typeface="+mn-lt"/>
              </a:rPr>
              <a:t>light</a:t>
            </a:r>
            <a:r>
              <a:rPr lang="cs-CZ" sz="2000" dirty="0">
                <a:latin typeface="+mn-lt"/>
              </a:rPr>
              <a:t> - </a:t>
            </a:r>
            <a:r>
              <a:rPr lang="cs-CZ" sz="2000" dirty="0" err="1">
                <a:latin typeface="+mn-lt"/>
              </a:rPr>
              <a:t>proportional</a:t>
            </a:r>
            <a:r>
              <a:rPr lang="cs-CZ" sz="2000" dirty="0">
                <a:latin typeface="+mn-lt"/>
              </a:rPr>
              <a:t> to cell </a:t>
            </a:r>
            <a:r>
              <a:rPr lang="cs-CZ" sz="2000" dirty="0" err="1">
                <a:latin typeface="+mn-lt"/>
              </a:rPr>
              <a:t>granularity</a:t>
            </a:r>
            <a:r>
              <a:rPr lang="cs-CZ" sz="2000" dirty="0">
                <a:latin typeface="+mn-lt"/>
              </a:rPr>
              <a:t>).</a:t>
            </a:r>
          </a:p>
        </p:txBody>
      </p:sp>
      <p:cxnSp>
        <p:nvCxnSpPr>
          <p:cNvPr id="6" name="Přímá spojovací šipka 5"/>
          <p:cNvCxnSpPr>
            <a:stCxn id="10" idx="1"/>
          </p:cNvCxnSpPr>
          <p:nvPr/>
        </p:nvCxnSpPr>
        <p:spPr bwMode="auto">
          <a:xfrm flipH="1" flipV="1">
            <a:off x="4788024" y="5589240"/>
            <a:ext cx="1224136" cy="128047"/>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10" name="TextovéPole 9"/>
          <p:cNvSpPr txBox="1"/>
          <p:nvPr/>
        </p:nvSpPr>
        <p:spPr>
          <a:xfrm>
            <a:off x="6012160" y="5517232"/>
            <a:ext cx="1512168" cy="400110"/>
          </a:xfrm>
          <a:prstGeom prst="rect">
            <a:avLst/>
          </a:prstGeom>
          <a:noFill/>
        </p:spPr>
        <p:txBody>
          <a:bodyPr wrap="square" rtlCol="0">
            <a:spAutoFit/>
          </a:bodyPr>
          <a:lstStyle/>
          <a:p>
            <a:r>
              <a:rPr lang="cs-CZ" sz="2000" dirty="0" err="1">
                <a:solidFill>
                  <a:schemeClr val="bg1"/>
                </a:solidFill>
              </a:rPr>
              <a:t>lymphocytes</a:t>
            </a:r>
            <a:endParaRPr lang="cs-CZ" sz="2000" dirty="0">
              <a:solidFill>
                <a:schemeClr val="bg1"/>
              </a:solidFill>
            </a:endParaRPr>
          </a:p>
        </p:txBody>
      </p:sp>
      <p:sp>
        <p:nvSpPr>
          <p:cNvPr id="16" name="TextovéPole 15"/>
          <p:cNvSpPr txBox="1"/>
          <p:nvPr/>
        </p:nvSpPr>
        <p:spPr>
          <a:xfrm>
            <a:off x="7236296" y="4829090"/>
            <a:ext cx="1368152" cy="400110"/>
          </a:xfrm>
          <a:prstGeom prst="rect">
            <a:avLst/>
          </a:prstGeom>
          <a:noFill/>
        </p:spPr>
        <p:txBody>
          <a:bodyPr wrap="square" rtlCol="0">
            <a:spAutoFit/>
          </a:bodyPr>
          <a:lstStyle/>
          <a:p>
            <a:r>
              <a:rPr lang="cs-CZ" sz="2000" dirty="0" err="1">
                <a:solidFill>
                  <a:schemeClr val="accent3"/>
                </a:solidFill>
              </a:rPr>
              <a:t>monocytes</a:t>
            </a:r>
            <a:endParaRPr lang="cs-CZ" sz="2000" dirty="0">
              <a:solidFill>
                <a:schemeClr val="accent3"/>
              </a:solidFill>
            </a:endParaRPr>
          </a:p>
        </p:txBody>
      </p:sp>
      <p:cxnSp>
        <p:nvCxnSpPr>
          <p:cNvPr id="20" name="Přímá spojovací šipka 19"/>
          <p:cNvCxnSpPr/>
          <p:nvPr/>
        </p:nvCxnSpPr>
        <p:spPr bwMode="auto">
          <a:xfrm flipH="1" flipV="1">
            <a:off x="6084168" y="4797152"/>
            <a:ext cx="1080120" cy="216024"/>
          </a:xfrm>
          <a:prstGeom prst="straightConnector1">
            <a:avLst/>
          </a:prstGeom>
          <a:solidFill>
            <a:schemeClr val="accent1"/>
          </a:solidFill>
          <a:ln w="38100" cap="flat" cmpd="sng" algn="ctr">
            <a:solidFill>
              <a:srgbClr val="00B050"/>
            </a:solidFill>
            <a:prstDash val="solid"/>
            <a:round/>
            <a:headEnd type="none" w="med" len="med"/>
            <a:tailEnd type="arrow"/>
          </a:ln>
          <a:effectLst/>
        </p:spPr>
      </p:cxnSp>
      <p:sp>
        <p:nvSpPr>
          <p:cNvPr id="25" name="TextovéPole 24"/>
          <p:cNvSpPr txBox="1"/>
          <p:nvPr/>
        </p:nvSpPr>
        <p:spPr>
          <a:xfrm>
            <a:off x="3995936" y="2204864"/>
            <a:ext cx="1584176" cy="400110"/>
          </a:xfrm>
          <a:prstGeom prst="rect">
            <a:avLst/>
          </a:prstGeom>
          <a:noFill/>
        </p:spPr>
        <p:txBody>
          <a:bodyPr wrap="square" rtlCol="0">
            <a:spAutoFit/>
          </a:bodyPr>
          <a:lstStyle/>
          <a:p>
            <a:r>
              <a:rPr lang="cs-CZ" sz="2000" dirty="0" err="1">
                <a:solidFill>
                  <a:schemeClr val="bg1"/>
                </a:solidFill>
              </a:rPr>
              <a:t>granulocytes</a:t>
            </a:r>
            <a:endParaRPr lang="cs-CZ" sz="2000" dirty="0">
              <a:solidFill>
                <a:schemeClr val="bg1"/>
              </a:solidFill>
            </a:endParaRPr>
          </a:p>
        </p:txBody>
      </p:sp>
      <p:cxnSp>
        <p:nvCxnSpPr>
          <p:cNvPr id="27" name="Přímá spojovací šipka 26"/>
          <p:cNvCxnSpPr/>
          <p:nvPr/>
        </p:nvCxnSpPr>
        <p:spPr bwMode="auto">
          <a:xfrm>
            <a:off x="5148064" y="2636912"/>
            <a:ext cx="864096" cy="360040"/>
          </a:xfrm>
          <a:prstGeom prst="straightConnector1">
            <a:avLst/>
          </a:prstGeom>
          <a:solidFill>
            <a:schemeClr val="accent1"/>
          </a:solidFill>
          <a:ln w="28575" cap="flat" cmpd="sng" algn="ctr">
            <a:solidFill>
              <a:schemeClr val="bg1"/>
            </a:solidFill>
            <a:prstDash val="solid"/>
            <a:round/>
            <a:headEnd type="none" w="med" len="med"/>
            <a:tailEnd type="arrow"/>
          </a:ln>
          <a:effectLst/>
        </p:spPr>
      </p:cxnSp>
      <p:sp>
        <p:nvSpPr>
          <p:cNvPr id="29" name="TextovéPole 28"/>
          <p:cNvSpPr txBox="1"/>
          <p:nvPr/>
        </p:nvSpPr>
        <p:spPr>
          <a:xfrm>
            <a:off x="2051720" y="4293096"/>
            <a:ext cx="1512168" cy="707886"/>
          </a:xfrm>
          <a:prstGeom prst="rect">
            <a:avLst/>
          </a:prstGeom>
          <a:noFill/>
        </p:spPr>
        <p:txBody>
          <a:bodyPr wrap="square" rtlCol="0">
            <a:spAutoFit/>
          </a:bodyPr>
          <a:lstStyle/>
          <a:p>
            <a:r>
              <a:rPr lang="cs-CZ" sz="2000" dirty="0" err="1">
                <a:solidFill>
                  <a:schemeClr val="bg1"/>
                </a:solidFill>
              </a:rPr>
              <a:t>Erytrocytes</a:t>
            </a:r>
            <a:r>
              <a:rPr lang="cs-CZ" sz="2000" dirty="0">
                <a:solidFill>
                  <a:schemeClr val="bg1"/>
                </a:solidFill>
              </a:rPr>
              <a:t>, </a:t>
            </a:r>
            <a:r>
              <a:rPr lang="cs-CZ" sz="2000" dirty="0" err="1">
                <a:solidFill>
                  <a:schemeClr val="bg1"/>
                </a:solidFill>
              </a:rPr>
              <a:t>debris</a:t>
            </a:r>
            <a:endParaRPr lang="cs-CZ" sz="2000" dirty="0">
              <a:solidFill>
                <a:schemeClr val="bg1"/>
              </a:solidFill>
            </a:endParaRPr>
          </a:p>
        </p:txBody>
      </p:sp>
      <p:cxnSp>
        <p:nvCxnSpPr>
          <p:cNvPr id="31" name="Přímá spojovací šipka 30"/>
          <p:cNvCxnSpPr/>
          <p:nvPr/>
        </p:nvCxnSpPr>
        <p:spPr bwMode="auto">
          <a:xfrm>
            <a:off x="2915816" y="4869160"/>
            <a:ext cx="288032" cy="144016"/>
          </a:xfrm>
          <a:prstGeom prst="straightConnector1">
            <a:avLst/>
          </a:prstGeom>
          <a:solidFill>
            <a:schemeClr val="accent1"/>
          </a:solidFill>
          <a:ln w="19050" cap="flat" cmpd="sng" algn="ctr">
            <a:solidFill>
              <a:srgbClr val="0070C0"/>
            </a:solidFill>
            <a:prstDash val="solid"/>
            <a:round/>
            <a:headEnd type="none" w="med" len="med"/>
            <a:tailEnd type="arrow"/>
          </a:ln>
          <a:effectLst/>
        </p:spPr>
      </p:cxnSp>
      <p:sp>
        <p:nvSpPr>
          <p:cNvPr id="32" name="TextovéPole 31"/>
          <p:cNvSpPr txBox="1"/>
          <p:nvPr/>
        </p:nvSpPr>
        <p:spPr>
          <a:xfrm>
            <a:off x="179512" y="6341258"/>
            <a:ext cx="4464496" cy="400110"/>
          </a:xfrm>
          <a:prstGeom prst="rect">
            <a:avLst/>
          </a:prstGeom>
          <a:noFill/>
        </p:spPr>
        <p:txBody>
          <a:bodyPr wrap="square" rtlCol="0">
            <a:spAutoFit/>
          </a:bodyPr>
          <a:lstStyle/>
          <a:p>
            <a:r>
              <a:rPr lang="cs-CZ" sz="2000" dirty="0"/>
              <a:t>Cell </a:t>
            </a:r>
            <a:r>
              <a:rPr lang="cs-CZ" sz="2000" dirty="0" err="1"/>
              <a:t>subpopulation</a:t>
            </a:r>
            <a:r>
              <a:rPr lang="cs-CZ" sz="2000" dirty="0"/>
              <a:t> </a:t>
            </a:r>
            <a:r>
              <a:rPr lang="cs-CZ" sz="2000" dirty="0" err="1"/>
              <a:t>based</a:t>
            </a:r>
            <a:r>
              <a:rPr lang="cs-CZ" sz="2000" dirty="0"/>
              <a:t> on FSC </a:t>
            </a:r>
            <a:r>
              <a:rPr lang="cs-CZ" sz="2000" dirty="0" err="1"/>
              <a:t>vs</a:t>
            </a:r>
            <a:r>
              <a:rPr lang="cs-CZ" sz="2000" dirty="0"/>
              <a:t> SSC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p:cNvPicPr>
            <a:picLocks noChangeAspect="1" noChangeArrowheads="1"/>
          </p:cNvPicPr>
          <p:nvPr/>
        </p:nvPicPr>
        <p:blipFill>
          <a:blip r:embed="rId2" cstate="print"/>
          <a:srcRect/>
          <a:stretch>
            <a:fillRect/>
          </a:stretch>
        </p:blipFill>
        <p:spPr bwMode="auto">
          <a:xfrm>
            <a:off x="0" y="1677988"/>
            <a:ext cx="9144000" cy="5180012"/>
          </a:xfrm>
          <a:prstGeom prst="rect">
            <a:avLst/>
          </a:prstGeom>
          <a:noFill/>
          <a:ln w="9525">
            <a:noFill/>
            <a:miter lim="800000"/>
            <a:headEnd/>
            <a:tailEnd/>
          </a:ln>
        </p:spPr>
      </p:pic>
      <p:sp>
        <p:nvSpPr>
          <p:cNvPr id="23555" name="Text Box 5"/>
          <p:cNvSpPr txBox="1">
            <a:spLocks noChangeArrowheads="1"/>
          </p:cNvSpPr>
          <p:nvPr/>
        </p:nvSpPr>
        <p:spPr bwMode="auto">
          <a:xfrm>
            <a:off x="0" y="188913"/>
            <a:ext cx="9144000" cy="762000"/>
          </a:xfrm>
          <a:prstGeom prst="rect">
            <a:avLst/>
          </a:prstGeom>
          <a:noFill/>
          <a:ln w="9525">
            <a:noFill/>
            <a:miter lim="800000"/>
            <a:headEnd/>
            <a:tailEnd/>
          </a:ln>
        </p:spPr>
        <p:txBody>
          <a:bodyPr>
            <a:spAutoFit/>
          </a:bodyPr>
          <a:lstStyle/>
          <a:p>
            <a:pPr algn="ctr"/>
            <a:r>
              <a:rPr lang="cs-CZ" sz="4400" b="1" i="1"/>
              <a:t>T and Th lymphocytes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5"/>
          <p:cNvSpPr txBox="1">
            <a:spLocks noChangeArrowheads="1"/>
          </p:cNvSpPr>
          <p:nvPr/>
        </p:nvSpPr>
        <p:spPr bwMode="auto">
          <a:xfrm>
            <a:off x="1143000" y="188913"/>
            <a:ext cx="5449888" cy="823912"/>
          </a:xfrm>
          <a:prstGeom prst="rect">
            <a:avLst/>
          </a:prstGeom>
          <a:noFill/>
          <a:ln w="9525">
            <a:noFill/>
            <a:miter lim="800000"/>
            <a:headEnd/>
            <a:tailEnd/>
          </a:ln>
        </p:spPr>
        <p:txBody>
          <a:bodyPr wrap="none">
            <a:spAutoFit/>
          </a:bodyPr>
          <a:lstStyle/>
          <a:p>
            <a:r>
              <a:rPr lang="cs-CZ" sz="4800" b="1" i="1"/>
              <a:t>T and B lymphocytes</a:t>
            </a:r>
          </a:p>
        </p:txBody>
      </p:sp>
      <p:pic>
        <p:nvPicPr>
          <p:cNvPr id="24579" name="Picture 7"/>
          <p:cNvPicPr>
            <a:picLocks noChangeAspect="1" noChangeArrowheads="1"/>
          </p:cNvPicPr>
          <p:nvPr/>
        </p:nvPicPr>
        <p:blipFill>
          <a:blip r:embed="rId2" cstate="print"/>
          <a:srcRect/>
          <a:stretch>
            <a:fillRect/>
          </a:stretch>
        </p:blipFill>
        <p:spPr bwMode="auto">
          <a:xfrm>
            <a:off x="0" y="1060450"/>
            <a:ext cx="9140825" cy="5797550"/>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2" cstate="print"/>
          <a:srcRect/>
          <a:stretch>
            <a:fillRect/>
          </a:stretch>
        </p:blipFill>
        <p:spPr bwMode="auto">
          <a:xfrm>
            <a:off x="0" y="1679575"/>
            <a:ext cx="9140825" cy="5260975"/>
          </a:xfrm>
          <a:prstGeom prst="rect">
            <a:avLst/>
          </a:prstGeom>
          <a:noFill/>
          <a:ln w="9525">
            <a:noFill/>
            <a:miter lim="800000"/>
            <a:headEnd/>
            <a:tailEnd/>
          </a:ln>
        </p:spPr>
      </p:pic>
      <p:sp>
        <p:nvSpPr>
          <p:cNvPr id="25603" name="Text Box 5"/>
          <p:cNvSpPr txBox="1">
            <a:spLocks noChangeArrowheads="1"/>
          </p:cNvSpPr>
          <p:nvPr/>
        </p:nvSpPr>
        <p:spPr bwMode="auto">
          <a:xfrm>
            <a:off x="0" y="0"/>
            <a:ext cx="9144000" cy="762000"/>
          </a:xfrm>
          <a:prstGeom prst="rect">
            <a:avLst/>
          </a:prstGeom>
          <a:noFill/>
          <a:ln w="9525">
            <a:noFill/>
            <a:miter lim="800000"/>
            <a:headEnd/>
            <a:tailEnd/>
          </a:ln>
        </p:spPr>
        <p:txBody>
          <a:bodyPr>
            <a:spAutoFit/>
          </a:bodyPr>
          <a:lstStyle/>
          <a:p>
            <a:pPr algn="ctr"/>
            <a:r>
              <a:rPr lang="cs-CZ" sz="4400" b="1" i="1"/>
              <a:t>Activated T lymphocytes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
          <p:cNvSpPr txBox="1">
            <a:spLocks noChangeArrowheads="1"/>
          </p:cNvSpPr>
          <p:nvPr/>
        </p:nvSpPr>
        <p:spPr bwMode="auto">
          <a:xfrm>
            <a:off x="1116013" y="1412875"/>
            <a:ext cx="7488237" cy="1570038"/>
          </a:xfrm>
          <a:prstGeom prst="rect">
            <a:avLst/>
          </a:prstGeom>
          <a:noFill/>
          <a:ln w="9525">
            <a:noFill/>
            <a:miter lim="800000"/>
            <a:headEnd/>
            <a:tailEnd/>
          </a:ln>
        </p:spPr>
        <p:txBody>
          <a:bodyPr>
            <a:spAutoFit/>
          </a:bodyPr>
          <a:lstStyle/>
          <a:p>
            <a:pPr marL="342900" indent="-342900" eaLnBrk="1" hangingPunct="1"/>
            <a:r>
              <a:rPr lang="cs-CZ"/>
              <a:t>Ability to proliferate</a:t>
            </a:r>
          </a:p>
          <a:p>
            <a:pPr marL="342900" indent="-342900" eaLnBrk="1" hangingPunct="1"/>
            <a:r>
              <a:rPr lang="cs-CZ"/>
              <a:t>Ability to produce cytokines</a:t>
            </a:r>
          </a:p>
          <a:p>
            <a:pPr marL="342900" indent="-342900" eaLnBrk="1" hangingPunct="1"/>
            <a:r>
              <a:rPr lang="cs-CZ"/>
              <a:t>    </a:t>
            </a:r>
            <a:endParaRPr lang="cs-CZ" u="sng"/>
          </a:p>
          <a:p>
            <a:pPr marL="342900" indent="-342900" eaLnBrk="1" hangingPunct="1"/>
            <a:endParaRPr lang="cs-CZ" u="sng"/>
          </a:p>
        </p:txBody>
      </p:sp>
      <p:sp>
        <p:nvSpPr>
          <p:cNvPr id="28675" name="AutoShape 6"/>
          <p:cNvSpPr>
            <a:spLocks noChangeArrowheads="1"/>
          </p:cNvSpPr>
          <p:nvPr/>
        </p:nvSpPr>
        <p:spPr bwMode="auto">
          <a:xfrm>
            <a:off x="323850" y="1557338"/>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6" name="AutoShape 7"/>
          <p:cNvSpPr>
            <a:spLocks noChangeArrowheads="1"/>
          </p:cNvSpPr>
          <p:nvPr/>
        </p:nvSpPr>
        <p:spPr bwMode="auto">
          <a:xfrm>
            <a:off x="323850" y="4437063"/>
            <a:ext cx="431800" cy="214312"/>
          </a:xfrm>
          <a:prstGeom prst="rightArrow">
            <a:avLst>
              <a:gd name="adj1" fmla="val 50000"/>
              <a:gd name="adj2" fmla="val 50370"/>
            </a:avLst>
          </a:prstGeom>
          <a:solidFill>
            <a:schemeClr val="tx1"/>
          </a:solidFill>
          <a:ln w="9525">
            <a:noFill/>
            <a:miter lim="800000"/>
            <a:headEnd/>
            <a:tailEnd/>
          </a:ln>
        </p:spPr>
        <p:txBody>
          <a:bodyPr wrap="none" anchor="ctr"/>
          <a:lstStyle/>
          <a:p>
            <a:endParaRPr lang="cs-CZ"/>
          </a:p>
        </p:txBody>
      </p:sp>
      <p:sp>
        <p:nvSpPr>
          <p:cNvPr id="28677" name="Text Box 8"/>
          <p:cNvSpPr txBox="1">
            <a:spLocks noChangeArrowheads="1"/>
          </p:cNvSpPr>
          <p:nvPr/>
        </p:nvSpPr>
        <p:spPr bwMode="auto">
          <a:xfrm>
            <a:off x="1331913" y="3573463"/>
            <a:ext cx="5783262" cy="830262"/>
          </a:xfrm>
          <a:prstGeom prst="rect">
            <a:avLst/>
          </a:prstGeom>
          <a:noFill/>
          <a:ln w="9525">
            <a:noFill/>
            <a:miter lim="800000"/>
            <a:headEnd/>
            <a:tailEnd/>
          </a:ln>
        </p:spPr>
        <p:txBody>
          <a:bodyPr wrap="none">
            <a:spAutoFit/>
          </a:bodyPr>
          <a:lstStyle/>
          <a:p>
            <a:pPr eaLnBrk="1" hangingPunct="1">
              <a:spcBef>
                <a:spcPct val="50000"/>
              </a:spcBef>
            </a:pPr>
            <a:r>
              <a:rPr lang="cs-CZ" b="1"/>
              <a:t>TESTS OF PHAGOCYTIC FUNCTION  </a:t>
            </a:r>
          </a:p>
          <a:p>
            <a:endParaRPr lang="cs-CZ" b="1"/>
          </a:p>
        </p:txBody>
      </p:sp>
      <p:sp>
        <p:nvSpPr>
          <p:cNvPr id="28678" name="Text Box 8"/>
          <p:cNvSpPr txBox="1">
            <a:spLocks noChangeArrowheads="1"/>
          </p:cNvSpPr>
          <p:nvPr/>
        </p:nvSpPr>
        <p:spPr bwMode="auto">
          <a:xfrm>
            <a:off x="1411288" y="557213"/>
            <a:ext cx="5797550" cy="830262"/>
          </a:xfrm>
          <a:prstGeom prst="rect">
            <a:avLst/>
          </a:prstGeom>
          <a:noFill/>
          <a:ln w="9525">
            <a:noFill/>
            <a:miter lim="800000"/>
            <a:headEnd/>
            <a:tailEnd/>
          </a:ln>
        </p:spPr>
        <p:txBody>
          <a:bodyPr wrap="none">
            <a:spAutoFit/>
          </a:bodyPr>
          <a:lstStyle/>
          <a:p>
            <a:pPr eaLnBrk="1" hangingPunct="1">
              <a:spcBef>
                <a:spcPct val="50000"/>
              </a:spcBef>
            </a:pPr>
            <a:r>
              <a:rPr lang="cs-CZ" b="1"/>
              <a:t>TESTS OF LYMPHOCYTE FUNCTION  </a:t>
            </a:r>
          </a:p>
          <a:p>
            <a:endParaRPr lang="cs-CZ" b="1"/>
          </a:p>
        </p:txBody>
      </p:sp>
      <p:sp>
        <p:nvSpPr>
          <p:cNvPr id="28679" name="Text Box 3"/>
          <p:cNvSpPr txBox="1">
            <a:spLocks noChangeArrowheads="1"/>
          </p:cNvSpPr>
          <p:nvPr/>
        </p:nvSpPr>
        <p:spPr bwMode="auto">
          <a:xfrm>
            <a:off x="1116013" y="4221163"/>
            <a:ext cx="7488237" cy="1938337"/>
          </a:xfrm>
          <a:prstGeom prst="rect">
            <a:avLst/>
          </a:prstGeom>
          <a:noFill/>
          <a:ln w="9525">
            <a:noFill/>
            <a:miter lim="800000"/>
            <a:headEnd/>
            <a:tailEnd/>
          </a:ln>
        </p:spPr>
        <p:txBody>
          <a:bodyPr>
            <a:spAutoFit/>
          </a:bodyPr>
          <a:lstStyle/>
          <a:p>
            <a:pPr marL="342900" indent="-342900" eaLnBrk="1" hangingPunct="1"/>
            <a:r>
              <a:rPr lang="cs-CZ" dirty="0"/>
              <a:t>No </a:t>
            </a:r>
            <a:r>
              <a:rPr lang="cs-CZ" dirty="0" err="1"/>
              <a:t>of</a:t>
            </a:r>
            <a:r>
              <a:rPr lang="cs-CZ" dirty="0"/>
              <a:t> </a:t>
            </a:r>
            <a:r>
              <a:rPr lang="cs-CZ" dirty="0" err="1"/>
              <a:t>granulocytes</a:t>
            </a:r>
            <a:endParaRPr lang="cs-CZ" dirty="0"/>
          </a:p>
          <a:p>
            <a:pPr marL="342900" indent="-342900" eaLnBrk="1" hangingPunct="1"/>
            <a:r>
              <a:rPr lang="cs-CZ" dirty="0" err="1"/>
              <a:t>Phagocytar</a:t>
            </a:r>
            <a:r>
              <a:rPr lang="cs-CZ" dirty="0"/>
              <a:t> </a:t>
            </a:r>
            <a:r>
              <a:rPr lang="cs-CZ" dirty="0" err="1"/>
              <a:t>activity</a:t>
            </a:r>
            <a:r>
              <a:rPr lang="cs-CZ" dirty="0"/>
              <a:t> </a:t>
            </a:r>
            <a:r>
              <a:rPr lang="cs-CZ" dirty="0" err="1"/>
              <a:t>of</a:t>
            </a:r>
            <a:r>
              <a:rPr lang="cs-CZ" dirty="0"/>
              <a:t> </a:t>
            </a:r>
            <a:r>
              <a:rPr lang="cs-CZ" dirty="0" err="1"/>
              <a:t>granulocytes</a:t>
            </a:r>
            <a:endParaRPr lang="cs-CZ" dirty="0"/>
          </a:p>
          <a:p>
            <a:pPr marL="342900" indent="-342900" eaLnBrk="1" hangingPunct="1"/>
            <a:r>
              <a:rPr lang="en-US" dirty="0"/>
              <a:t>Respiratory</a:t>
            </a:r>
            <a:r>
              <a:rPr lang="cs-CZ" dirty="0"/>
              <a:t> </a:t>
            </a:r>
            <a:r>
              <a:rPr lang="cs-CZ" dirty="0" err="1"/>
              <a:t>burst</a:t>
            </a:r>
            <a:endParaRPr lang="cs-CZ" dirty="0"/>
          </a:p>
          <a:p>
            <a:pPr marL="342900" indent="-342900" eaLnBrk="1" hangingPunct="1"/>
            <a:r>
              <a:rPr lang="cs-CZ" dirty="0"/>
              <a:t>    </a:t>
            </a:r>
            <a:endParaRPr lang="cs-CZ" u="sng" dirty="0"/>
          </a:p>
          <a:p>
            <a:pPr marL="342900" indent="-342900" eaLnBrk="1" hangingPunct="1"/>
            <a:endParaRPr lang="cs-CZ" u="sng" dirty="0"/>
          </a:p>
        </p:txBody>
      </p:sp>
      <p:sp>
        <p:nvSpPr>
          <p:cNvPr id="8" name="Šipka doprava 7"/>
          <p:cNvSpPr/>
          <p:nvPr/>
        </p:nvSpPr>
        <p:spPr bwMode="auto">
          <a:xfrm>
            <a:off x="2555776" y="551723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
        <p:nvSpPr>
          <p:cNvPr id="9" name="TextovéPole 8"/>
          <p:cNvSpPr txBox="1"/>
          <p:nvPr/>
        </p:nvSpPr>
        <p:spPr>
          <a:xfrm>
            <a:off x="3563888" y="5445224"/>
            <a:ext cx="5580112" cy="830997"/>
          </a:xfrm>
          <a:prstGeom prst="rect">
            <a:avLst/>
          </a:prstGeom>
          <a:noFill/>
        </p:spPr>
        <p:txBody>
          <a:bodyPr wrap="square" rtlCol="0">
            <a:spAutoFit/>
          </a:bodyPr>
          <a:lstStyle/>
          <a:p>
            <a:r>
              <a:rPr lang="cs-CZ" dirty="0"/>
              <a:t>Dg. </a:t>
            </a:r>
            <a:r>
              <a:rPr lang="cs-CZ" dirty="0" err="1"/>
              <a:t>Chronic</a:t>
            </a:r>
            <a:r>
              <a:rPr lang="cs-CZ" dirty="0"/>
              <a:t> </a:t>
            </a:r>
            <a:r>
              <a:rPr lang="cs-CZ" dirty="0" err="1"/>
              <a:t>Granulomatous</a:t>
            </a:r>
            <a:r>
              <a:rPr lang="cs-CZ" dirty="0"/>
              <a:t> </a:t>
            </a:r>
            <a:r>
              <a:rPr lang="cs-CZ" dirty="0" err="1"/>
              <a:t>Disease</a:t>
            </a:r>
            <a:r>
              <a:rPr lang="cs-CZ" dirty="0"/>
              <a:t> (CGD)</a:t>
            </a:r>
          </a:p>
        </p:txBody>
      </p:sp>
      <p:sp>
        <p:nvSpPr>
          <p:cNvPr id="10" name="TextovéPole 9"/>
          <p:cNvSpPr txBox="1"/>
          <p:nvPr/>
        </p:nvSpPr>
        <p:spPr>
          <a:xfrm>
            <a:off x="3347864" y="2492896"/>
            <a:ext cx="7992888" cy="830997"/>
          </a:xfrm>
          <a:prstGeom prst="rect">
            <a:avLst/>
          </a:prstGeom>
          <a:noFill/>
        </p:spPr>
        <p:txBody>
          <a:bodyPr wrap="square" rtlCol="0">
            <a:spAutoFit/>
          </a:bodyPr>
          <a:lstStyle/>
          <a:p>
            <a:r>
              <a:rPr lang="cs-CZ" dirty="0"/>
              <a:t>Dg. Severe </a:t>
            </a:r>
            <a:r>
              <a:rPr lang="cs-CZ" dirty="0" err="1"/>
              <a:t>Combined</a:t>
            </a:r>
            <a:r>
              <a:rPr lang="cs-CZ" dirty="0"/>
              <a:t> </a:t>
            </a:r>
            <a:r>
              <a:rPr lang="cs-CZ" dirty="0" err="1"/>
              <a:t>Imunodeficiency</a:t>
            </a:r>
            <a:endParaRPr lang="cs-CZ" dirty="0"/>
          </a:p>
          <a:p>
            <a:r>
              <a:rPr lang="cs-CZ" dirty="0"/>
              <a:t>(SCID)</a:t>
            </a:r>
          </a:p>
        </p:txBody>
      </p:sp>
      <p:sp>
        <p:nvSpPr>
          <p:cNvPr id="11" name="Šipka doprava 10"/>
          <p:cNvSpPr/>
          <p:nvPr/>
        </p:nvSpPr>
        <p:spPr bwMode="auto">
          <a:xfrm>
            <a:off x="2411760" y="2636912"/>
            <a:ext cx="864096" cy="144016"/>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2400" b="0" i="0" u="none" strike="noStrike" cap="none" normalizeH="0" baseline="0">
              <a:ln>
                <a:noFill/>
              </a:ln>
              <a:solidFill>
                <a:schemeClr val="tx1"/>
              </a:solidFill>
              <a:effectLst/>
              <a:latin typeface="Times New Roman"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32656"/>
            <a:ext cx="7772400" cy="1143000"/>
          </a:xfrm>
        </p:spPr>
        <p:txBody>
          <a:bodyPr/>
          <a:lstStyle/>
          <a:p>
            <a:r>
              <a:rPr lang="en-US" sz="4000" dirty="0"/>
              <a:t>Laboratory methods of assessment of </a:t>
            </a:r>
            <a:r>
              <a:rPr lang="en-US" sz="4000" dirty="0" err="1"/>
              <a:t>humoral</a:t>
            </a:r>
            <a:r>
              <a:rPr lang="en-US" sz="4000" dirty="0"/>
              <a:t> immunity</a:t>
            </a:r>
            <a:endParaRPr lang="cs-CZ" sz="4000" dirty="0">
              <a:solidFill>
                <a:schemeClr val="tx1"/>
              </a:solidFill>
            </a:endParaRPr>
          </a:p>
        </p:txBody>
      </p:sp>
      <p:sp>
        <p:nvSpPr>
          <p:cNvPr id="29699" name="Rectangle 3"/>
          <p:cNvSpPr>
            <a:spLocks noGrp="1" noChangeArrowheads="1"/>
          </p:cNvSpPr>
          <p:nvPr>
            <p:ph type="body" idx="1"/>
          </p:nvPr>
        </p:nvSpPr>
        <p:spPr>
          <a:xfrm>
            <a:off x="457200" y="1700808"/>
            <a:ext cx="8229600" cy="5400600"/>
          </a:xfrm>
        </p:spPr>
        <p:txBody>
          <a:bodyPr/>
          <a:lstStyle/>
          <a:p>
            <a:pPr>
              <a:lnSpc>
                <a:spcPct val="120000"/>
              </a:lnSpc>
            </a:pPr>
            <a:r>
              <a:rPr lang="cs-CZ" sz="2400" dirty="0" err="1"/>
              <a:t>Precipitation</a:t>
            </a:r>
            <a:r>
              <a:rPr lang="cs-CZ" sz="2400" dirty="0"/>
              <a:t> – </a:t>
            </a:r>
            <a:r>
              <a:rPr lang="cs-CZ" sz="2400" dirty="0" err="1"/>
              <a:t>immunodiffussion</a:t>
            </a:r>
            <a:endParaRPr lang="cs-CZ" sz="2400" dirty="0"/>
          </a:p>
          <a:p>
            <a:pPr>
              <a:lnSpc>
                <a:spcPct val="120000"/>
              </a:lnSpc>
              <a:buNone/>
            </a:pPr>
            <a:r>
              <a:rPr lang="cs-CZ" sz="2400" dirty="0"/>
              <a:t>                             </a:t>
            </a:r>
            <a:r>
              <a:rPr lang="cs-CZ" sz="2400" dirty="0" err="1"/>
              <a:t>immunoelectrophoresis</a:t>
            </a:r>
            <a:endParaRPr lang="cs-CZ" sz="2400" dirty="0"/>
          </a:p>
          <a:p>
            <a:pPr>
              <a:lnSpc>
                <a:spcPct val="120000"/>
              </a:lnSpc>
              <a:buNone/>
            </a:pPr>
            <a:r>
              <a:rPr lang="cs-CZ" sz="2400" dirty="0"/>
              <a:t>                             turbidimetry</a:t>
            </a:r>
          </a:p>
          <a:p>
            <a:pPr>
              <a:lnSpc>
                <a:spcPct val="120000"/>
              </a:lnSpc>
              <a:buNone/>
            </a:pPr>
            <a:r>
              <a:rPr lang="cs-CZ" sz="2400" dirty="0"/>
              <a:t>                             </a:t>
            </a:r>
            <a:r>
              <a:rPr lang="cs-CZ" sz="2400" dirty="0" err="1"/>
              <a:t>nephelometry</a:t>
            </a:r>
            <a:endParaRPr lang="cs-CZ" sz="2400" dirty="0"/>
          </a:p>
          <a:p>
            <a:pPr>
              <a:lnSpc>
                <a:spcPct val="120000"/>
              </a:lnSpc>
            </a:pPr>
            <a:r>
              <a:rPr lang="cs-CZ" sz="2400" dirty="0" err="1"/>
              <a:t>Agglutination</a:t>
            </a:r>
            <a:endParaRPr lang="cs-CZ" sz="2400" dirty="0"/>
          </a:p>
          <a:p>
            <a:pPr>
              <a:lnSpc>
                <a:spcPct val="120000"/>
              </a:lnSpc>
            </a:pPr>
            <a:endParaRPr lang="cs-CZ" sz="2400" dirty="0"/>
          </a:p>
          <a:p>
            <a:pPr>
              <a:lnSpc>
                <a:spcPct val="120000"/>
              </a:lnSpc>
            </a:pPr>
            <a:r>
              <a:rPr lang="cs-CZ" sz="2400" dirty="0" err="1"/>
              <a:t>Radioimmunoassay</a:t>
            </a:r>
            <a:r>
              <a:rPr lang="cs-CZ" sz="2400" dirty="0"/>
              <a:t>, enzyme </a:t>
            </a:r>
            <a:r>
              <a:rPr lang="cs-CZ" sz="2400" dirty="0" err="1"/>
              <a:t>immunoassay</a:t>
            </a:r>
            <a:endParaRPr lang="cs-CZ" sz="2400" dirty="0"/>
          </a:p>
          <a:p>
            <a:pPr>
              <a:lnSpc>
                <a:spcPct val="120000"/>
              </a:lnSpc>
            </a:pPr>
            <a:endParaRPr lang="cs-CZ" sz="2400" dirty="0"/>
          </a:p>
          <a:p>
            <a:pPr>
              <a:lnSpc>
                <a:spcPct val="120000"/>
              </a:lnSpc>
            </a:pPr>
            <a:r>
              <a:rPr lang="cs-CZ" sz="2400" dirty="0" err="1"/>
              <a:t>Im</a:t>
            </a:r>
            <a:r>
              <a:rPr lang="en-US" sz="2400" dirty="0"/>
              <a:t>m</a:t>
            </a:r>
            <a:r>
              <a:rPr lang="cs-CZ" sz="2400" dirty="0" err="1"/>
              <a:t>unofluorescence</a:t>
            </a:r>
            <a:endParaRPr lang="cs-CZ" sz="2400" dirty="0"/>
          </a:p>
          <a:p>
            <a:pPr>
              <a:lnSpc>
                <a:spcPct val="80000"/>
              </a:lnSpc>
            </a:pPr>
            <a:endParaRPr lang="cs-CZ" sz="1800" dirty="0"/>
          </a:p>
        </p:txBody>
      </p:sp>
    </p:spTree>
    <p:extLst>
      <p:ext uri="{BB962C8B-B14F-4D97-AF65-F5344CB8AC3E}">
        <p14:creationId xmlns:p14="http://schemas.microsoft.com/office/powerpoint/2010/main" val="16851116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p:cNvSpPr/>
          <p:nvPr/>
        </p:nvSpPr>
        <p:spPr>
          <a:xfrm>
            <a:off x="611560" y="2828836"/>
            <a:ext cx="8136904" cy="830997"/>
          </a:xfrm>
          <a:prstGeom prst="rect">
            <a:avLst/>
          </a:prstGeom>
        </p:spPr>
        <p:txBody>
          <a:bodyPr wrap="square">
            <a:spAutoFit/>
          </a:bodyPr>
          <a:lstStyle/>
          <a:p>
            <a:r>
              <a:rPr lang="cs-CZ" u="sng" dirty="0"/>
              <a:t>http://www.</a:t>
            </a:r>
            <a:r>
              <a:rPr lang="cs-CZ" u="sng" dirty="0" err="1"/>
              <a:t>lifetechnologies.com</a:t>
            </a:r>
            <a:r>
              <a:rPr lang="cs-CZ" u="sng" dirty="0"/>
              <a:t>/</a:t>
            </a:r>
            <a:r>
              <a:rPr lang="cs-CZ" u="sng" dirty="0" err="1"/>
              <a:t>cz</a:t>
            </a:r>
            <a:r>
              <a:rPr lang="cs-CZ" u="sng" dirty="0"/>
              <a:t>/</a:t>
            </a:r>
            <a:r>
              <a:rPr lang="cs-CZ" u="sng" dirty="0" err="1"/>
              <a:t>en</a:t>
            </a:r>
            <a:r>
              <a:rPr lang="cs-CZ" u="sng" dirty="0"/>
              <a:t>/</a:t>
            </a:r>
            <a:r>
              <a:rPr lang="cs-CZ" u="sng" dirty="0" err="1"/>
              <a:t>home</a:t>
            </a:r>
            <a:r>
              <a:rPr lang="cs-CZ" u="sng" dirty="0"/>
              <a:t>/support/</a:t>
            </a:r>
            <a:r>
              <a:rPr lang="cs-CZ" u="sng" dirty="0" err="1"/>
              <a:t>tutorials.html</a:t>
            </a:r>
            <a:r>
              <a:rPr lang="cs-CZ" u="sng" dirty="0"/>
              <a:t>#vid4</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ovéPole 1"/>
          <p:cNvSpPr txBox="1"/>
          <p:nvPr/>
        </p:nvSpPr>
        <p:spPr>
          <a:xfrm>
            <a:off x="1269813" y="2731567"/>
            <a:ext cx="7406643" cy="2123658"/>
          </a:xfrm>
          <a:prstGeom prst="rect">
            <a:avLst/>
          </a:prstGeom>
          <a:noFill/>
          <a:ln>
            <a:noFill/>
          </a:ln>
        </p:spPr>
        <p:txBody>
          <a:bodyPr wrap="none" rtlCol="0">
            <a:spAutoFit/>
          </a:bodyPr>
          <a:lstStyle/>
          <a:p>
            <a:r>
              <a:rPr lang="cs-CZ" sz="4400" b="1" dirty="0" err="1">
                <a:solidFill>
                  <a:schemeClr val="tx2">
                    <a:lumMod val="90000"/>
                  </a:schemeClr>
                </a:solidFill>
              </a:rPr>
              <a:t>Thank</a:t>
            </a:r>
            <a:r>
              <a:rPr lang="cs-CZ" sz="4400" b="1" dirty="0">
                <a:solidFill>
                  <a:schemeClr val="tx2">
                    <a:lumMod val="90000"/>
                  </a:schemeClr>
                </a:solidFill>
              </a:rPr>
              <a:t> </a:t>
            </a:r>
            <a:r>
              <a:rPr lang="cs-CZ" sz="4400" b="1" dirty="0" err="1">
                <a:solidFill>
                  <a:schemeClr val="tx2">
                    <a:lumMod val="90000"/>
                  </a:schemeClr>
                </a:solidFill>
              </a:rPr>
              <a:t>you</a:t>
            </a:r>
            <a:r>
              <a:rPr lang="cs-CZ" sz="4400" b="1" dirty="0">
                <a:solidFill>
                  <a:schemeClr val="tx2">
                    <a:lumMod val="90000"/>
                  </a:schemeClr>
                </a:solidFill>
              </a:rPr>
              <a:t> </a:t>
            </a:r>
            <a:r>
              <a:rPr lang="cs-CZ" sz="4400" b="1" dirty="0" err="1">
                <a:solidFill>
                  <a:schemeClr val="tx2">
                    <a:lumMod val="90000"/>
                  </a:schemeClr>
                </a:solidFill>
              </a:rPr>
              <a:t>for</a:t>
            </a:r>
            <a:r>
              <a:rPr lang="cs-CZ" sz="4400" b="1" dirty="0">
                <a:solidFill>
                  <a:schemeClr val="tx2">
                    <a:lumMod val="90000"/>
                  </a:schemeClr>
                </a:solidFill>
              </a:rPr>
              <a:t> </a:t>
            </a:r>
            <a:r>
              <a:rPr lang="cs-CZ" sz="4400" b="1" dirty="0" err="1">
                <a:solidFill>
                  <a:schemeClr val="tx2">
                    <a:lumMod val="90000"/>
                  </a:schemeClr>
                </a:solidFill>
              </a:rPr>
              <a:t>your</a:t>
            </a:r>
            <a:r>
              <a:rPr lang="cs-CZ" sz="4400" b="1" dirty="0">
                <a:solidFill>
                  <a:schemeClr val="tx2">
                    <a:lumMod val="90000"/>
                  </a:schemeClr>
                </a:solidFill>
              </a:rPr>
              <a:t> </a:t>
            </a:r>
            <a:r>
              <a:rPr lang="cs-CZ" sz="4400" b="1" dirty="0" err="1">
                <a:solidFill>
                  <a:schemeClr val="tx2">
                    <a:lumMod val="90000"/>
                  </a:schemeClr>
                </a:solidFill>
              </a:rPr>
              <a:t>attention</a:t>
            </a:r>
            <a:r>
              <a:rPr lang="cs-CZ" sz="4400" b="1" dirty="0">
                <a:solidFill>
                  <a:schemeClr val="tx2">
                    <a:lumMod val="90000"/>
                  </a:schemeClr>
                </a:solidFill>
              </a:rPr>
              <a:t>!</a:t>
            </a:r>
            <a:endParaRPr lang="en-US" sz="4400" b="1" dirty="0">
              <a:solidFill>
                <a:schemeClr val="tx2">
                  <a:lumMod val="90000"/>
                </a:schemeClr>
              </a:solidFill>
            </a:endParaRPr>
          </a:p>
          <a:p>
            <a:endParaRPr lang="cs-CZ" sz="4400" b="1" dirty="0">
              <a:latin typeface="+mn-lt"/>
            </a:endParaRPr>
          </a:p>
          <a:p>
            <a:r>
              <a:rPr lang="cs-CZ" sz="4400" b="1" dirty="0">
                <a:latin typeface="+mn-lt"/>
              </a:rPr>
              <a:t>            </a:t>
            </a:r>
          </a:p>
        </p:txBody>
      </p:sp>
      <p:sp>
        <p:nvSpPr>
          <p:cNvPr id="23347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rgbClr val="1F497D"/>
                </a:solidFill>
                <a:effectLst/>
                <a:latin typeface="Arial" pitchFamily="34" charset="0"/>
                <a:ea typeface="Calibri" pitchFamily="34" charset="0"/>
                <a:cs typeface="Times New Roman" pitchFamily="18" charset="0"/>
                <a:hlinkClick r:id="rId2"/>
              </a:rPr>
              <a:t>http://www.lifetechnologies.com/cz/en/home/support/tutorials.html#vid4</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
        <p:nvSpPr>
          <p:cNvPr id="23347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cs-CZ" sz="1100" b="0" i="0" u="none" strike="noStrike" cap="none" normalizeH="0" baseline="0">
                <a:ln>
                  <a:noFill/>
                </a:ln>
                <a:solidFill>
                  <a:srgbClr val="1F497D"/>
                </a:solidFill>
                <a:effectLst/>
                <a:latin typeface="Arial" pitchFamily="34" charset="0"/>
                <a:ea typeface="Calibri" pitchFamily="34" charset="0"/>
                <a:cs typeface="Times New Roman" pitchFamily="18" charset="0"/>
                <a:hlinkClick r:id="rId2"/>
              </a:rPr>
              <a:t>http://www.lifetechnologies.com/cz/en/home/support/tutorials.html#vid4</a:t>
            </a:r>
            <a:endParaRPr kumimoji="0" lang="cs-CZ"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9151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476250"/>
            <a:ext cx="8459787" cy="622300"/>
          </a:xfrm>
        </p:spPr>
        <p:txBody>
          <a:bodyPr>
            <a:normAutofit fontScale="90000"/>
          </a:bodyPr>
          <a:lstStyle/>
          <a:p>
            <a:r>
              <a:rPr lang="cs-CZ" sz="3600" b="1" dirty="0">
                <a:solidFill>
                  <a:srgbClr val="CC0099"/>
                </a:solidFill>
              </a:rPr>
              <a:t/>
            </a:r>
            <a:br>
              <a:rPr lang="cs-CZ" sz="3600" b="1" dirty="0">
                <a:solidFill>
                  <a:srgbClr val="CC0099"/>
                </a:solidFill>
              </a:rPr>
            </a:br>
            <a:r>
              <a:rPr lang="cs-CZ" sz="4000" b="1" u="sng" dirty="0" err="1">
                <a:solidFill>
                  <a:srgbClr val="FF0066"/>
                </a:solidFill>
              </a:rPr>
              <a:t>Immunodiffusion</a:t>
            </a:r>
            <a:r>
              <a:rPr lang="cs-CZ" sz="4000" b="1" u="sng" dirty="0">
                <a:solidFill>
                  <a:srgbClr val="7030A0"/>
                </a:solidFill>
                <a:latin typeface="Book Antiqua" pitchFamily="18" charset="0"/>
              </a:rPr>
              <a:t/>
            </a:r>
            <a:br>
              <a:rPr lang="cs-CZ" sz="4000" b="1" u="sng" dirty="0">
                <a:solidFill>
                  <a:srgbClr val="7030A0"/>
                </a:solidFill>
                <a:latin typeface="Book Antiqua" pitchFamily="18" charset="0"/>
              </a:rPr>
            </a:br>
            <a:endParaRPr lang="cs-CZ" sz="4000" b="1" u="sng" dirty="0">
              <a:solidFill>
                <a:srgbClr val="7030A0"/>
              </a:solidFill>
              <a:latin typeface="Book Antiqua" pitchFamily="18" charset="0"/>
            </a:endParaRPr>
          </a:p>
        </p:txBody>
      </p:sp>
      <p:sp>
        <p:nvSpPr>
          <p:cNvPr id="10243" name="Content Placeholder 2"/>
          <p:cNvSpPr>
            <a:spLocks noGrp="1"/>
          </p:cNvSpPr>
          <p:nvPr>
            <p:ph idx="1"/>
          </p:nvPr>
        </p:nvSpPr>
        <p:spPr>
          <a:xfrm>
            <a:off x="0" y="1340769"/>
            <a:ext cx="10044608" cy="5400599"/>
          </a:xfrm>
        </p:spPr>
        <p:txBody>
          <a:bodyPr>
            <a:noAutofit/>
          </a:bodyPr>
          <a:lstStyle/>
          <a:p>
            <a:pPr>
              <a:lnSpc>
                <a:spcPct val="160000"/>
              </a:lnSpc>
              <a:buFont typeface="Wingdings" pitchFamily="2" charset="2"/>
              <a:buChar char="§"/>
            </a:pPr>
            <a:r>
              <a:rPr lang="cs-CZ" sz="2400" dirty="0" err="1"/>
              <a:t>Diagnostic</a:t>
            </a:r>
            <a:r>
              <a:rPr lang="cs-CZ" sz="2400" dirty="0"/>
              <a:t> test </a:t>
            </a:r>
            <a:r>
              <a:rPr lang="cs-CZ" sz="2400" dirty="0" err="1"/>
              <a:t>which</a:t>
            </a:r>
            <a:r>
              <a:rPr lang="cs-CZ" sz="2400" dirty="0"/>
              <a:t> </a:t>
            </a:r>
            <a:r>
              <a:rPr lang="cs-CZ" sz="2400" dirty="0" err="1"/>
              <a:t>involves</a:t>
            </a:r>
            <a:r>
              <a:rPr lang="cs-CZ" sz="2400" dirty="0"/>
              <a:t> </a:t>
            </a:r>
            <a:r>
              <a:rPr lang="cs-CZ" sz="2400" dirty="0" err="1"/>
              <a:t>diffusion</a:t>
            </a:r>
            <a:r>
              <a:rPr lang="cs-CZ" sz="2400" dirty="0"/>
              <a:t> </a:t>
            </a:r>
            <a:r>
              <a:rPr lang="cs-CZ" sz="2400" dirty="0" err="1"/>
              <a:t>of</a:t>
            </a:r>
            <a:r>
              <a:rPr lang="cs-CZ" sz="2400" dirty="0"/>
              <a:t> </a:t>
            </a:r>
            <a:r>
              <a:rPr lang="cs-CZ" sz="2400" dirty="0" err="1"/>
              <a:t>Ag</a:t>
            </a:r>
            <a:r>
              <a:rPr lang="cs-CZ" sz="2400" dirty="0"/>
              <a:t> </a:t>
            </a:r>
            <a:r>
              <a:rPr lang="cs-CZ" sz="2400" dirty="0" err="1"/>
              <a:t>or</a:t>
            </a:r>
            <a:r>
              <a:rPr lang="cs-CZ" sz="2400" dirty="0"/>
              <a:t> Ab </a:t>
            </a:r>
            <a:r>
              <a:rPr lang="cs-CZ" sz="2400" dirty="0" err="1"/>
              <a:t>through</a:t>
            </a:r>
            <a:endParaRPr lang="cs-CZ" sz="2400" dirty="0"/>
          </a:p>
          <a:p>
            <a:pPr>
              <a:lnSpc>
                <a:spcPct val="160000"/>
              </a:lnSpc>
              <a:buNone/>
            </a:pPr>
            <a:r>
              <a:rPr lang="cs-CZ" sz="2400" dirty="0"/>
              <a:t>    a substance such as agar</a:t>
            </a:r>
          </a:p>
          <a:p>
            <a:pPr>
              <a:buFont typeface="Wingdings" pitchFamily="2" charset="2"/>
              <a:buChar char="§"/>
            </a:pPr>
            <a:endParaRPr lang="cs-CZ" sz="2400" dirty="0"/>
          </a:p>
          <a:p>
            <a:pPr>
              <a:buFont typeface="Wingdings" pitchFamily="2" charset="2"/>
              <a:buChar char="§"/>
            </a:pPr>
            <a:r>
              <a:rPr lang="cs-CZ" sz="2400" dirty="0" err="1"/>
              <a:t>Two</a:t>
            </a:r>
            <a:r>
              <a:rPr lang="cs-CZ" sz="2400" dirty="0"/>
              <a:t> </a:t>
            </a:r>
            <a:r>
              <a:rPr lang="cs-CZ" sz="2400" dirty="0" err="1"/>
              <a:t>commonly</a:t>
            </a:r>
            <a:r>
              <a:rPr lang="cs-CZ" sz="2400" dirty="0"/>
              <a:t> </a:t>
            </a:r>
            <a:r>
              <a:rPr lang="cs-CZ" sz="2400" dirty="0" err="1"/>
              <a:t>known</a:t>
            </a:r>
            <a:r>
              <a:rPr lang="cs-CZ" sz="2400" dirty="0"/>
              <a:t> </a:t>
            </a:r>
            <a:r>
              <a:rPr lang="cs-CZ" sz="2400" dirty="0" err="1"/>
              <a:t>forms</a:t>
            </a:r>
            <a:r>
              <a:rPr lang="cs-CZ" sz="2400" dirty="0"/>
              <a:t> are:</a:t>
            </a:r>
          </a:p>
          <a:p>
            <a:pPr>
              <a:buNone/>
            </a:pPr>
            <a:r>
              <a:rPr lang="cs-CZ" sz="2400" dirty="0"/>
              <a:t>     </a:t>
            </a:r>
          </a:p>
          <a:p>
            <a:pPr>
              <a:buNone/>
            </a:pPr>
            <a:r>
              <a:rPr lang="cs-CZ" sz="2400" dirty="0"/>
              <a:t>              - single </a:t>
            </a:r>
            <a:r>
              <a:rPr lang="cs-CZ" sz="2400" dirty="0" err="1"/>
              <a:t>radial</a:t>
            </a:r>
            <a:r>
              <a:rPr lang="cs-CZ" sz="2400" dirty="0"/>
              <a:t> </a:t>
            </a:r>
            <a:r>
              <a:rPr lang="cs-CZ" sz="2400" dirty="0" err="1"/>
              <a:t>immunodiffusion</a:t>
            </a:r>
            <a:endParaRPr lang="cs-CZ" sz="2400" dirty="0"/>
          </a:p>
          <a:p>
            <a:pPr>
              <a:buNone/>
            </a:pPr>
            <a:r>
              <a:rPr lang="cs-CZ" sz="2400" dirty="0"/>
              <a:t>               - </a:t>
            </a:r>
            <a:r>
              <a:rPr lang="cs-CZ" sz="2400" dirty="0" err="1"/>
              <a:t>Ouchterlony</a:t>
            </a:r>
            <a:r>
              <a:rPr lang="cs-CZ" sz="2400" dirty="0"/>
              <a:t> double </a:t>
            </a:r>
            <a:r>
              <a:rPr lang="cs-CZ" sz="2400" dirty="0" err="1"/>
              <a:t>immunodiffusion</a:t>
            </a:r>
            <a:endParaRPr lang="cs-CZ" sz="2400" dirty="0"/>
          </a:p>
          <a:p>
            <a:endParaRPr lang="cs-CZ" sz="2400" dirty="0"/>
          </a:p>
        </p:txBody>
      </p:sp>
    </p:spTree>
    <p:extLst>
      <p:ext uri="{BB962C8B-B14F-4D97-AF65-F5344CB8AC3E}">
        <p14:creationId xmlns:p14="http://schemas.microsoft.com/office/powerpoint/2010/main" val="2842588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5"/>
          <p:cNvSpPr>
            <a:spLocks noChangeArrowheads="1"/>
          </p:cNvSpPr>
          <p:nvPr/>
        </p:nvSpPr>
        <p:spPr bwMode="auto">
          <a:xfrm>
            <a:off x="971550" y="692150"/>
            <a:ext cx="665598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cs-CZ" sz="3200" b="1" dirty="0">
                <a:solidFill>
                  <a:schemeClr val="accent2"/>
                </a:solidFill>
                <a:latin typeface="+mn-lt"/>
              </a:rPr>
              <a:t>Single </a:t>
            </a:r>
            <a:r>
              <a:rPr lang="cs-CZ" sz="3200" b="1" dirty="0" err="1">
                <a:solidFill>
                  <a:schemeClr val="accent2"/>
                </a:solidFill>
                <a:latin typeface="+mn-lt"/>
              </a:rPr>
              <a:t>radial</a:t>
            </a:r>
            <a:r>
              <a:rPr lang="cs-CZ" sz="3200" b="1" dirty="0">
                <a:solidFill>
                  <a:schemeClr val="accent2"/>
                </a:solidFill>
                <a:latin typeface="+mn-lt"/>
              </a:rPr>
              <a:t> </a:t>
            </a:r>
            <a:r>
              <a:rPr lang="cs-CZ" sz="3200" b="1" dirty="0" err="1">
                <a:solidFill>
                  <a:schemeClr val="accent2"/>
                </a:solidFill>
                <a:latin typeface="+mn-lt"/>
              </a:rPr>
              <a:t>immunodiffusion</a:t>
            </a:r>
            <a:r>
              <a:rPr lang="cs-CZ" sz="3200" b="1" dirty="0">
                <a:solidFill>
                  <a:schemeClr val="accent2"/>
                </a:solidFill>
                <a:latin typeface="+mn-lt"/>
              </a:rPr>
              <a:t> </a:t>
            </a:r>
            <a:r>
              <a:rPr lang="cs-CZ" sz="3200" b="1" dirty="0" err="1">
                <a:solidFill>
                  <a:schemeClr val="accent2"/>
                </a:solidFill>
                <a:latin typeface="+mn-lt"/>
              </a:rPr>
              <a:t>assay</a:t>
            </a:r>
            <a:r>
              <a:rPr lang="cs-CZ" sz="3200" b="1" dirty="0">
                <a:solidFill>
                  <a:schemeClr val="accent2"/>
                </a:solidFill>
                <a:latin typeface="+mn-lt"/>
              </a:rPr>
              <a:t> </a:t>
            </a:r>
          </a:p>
        </p:txBody>
      </p:sp>
      <p:pic>
        <p:nvPicPr>
          <p:cNvPr id="223234" name="Picture 2" descr="D:\bez názvu (2).png"/>
          <p:cNvPicPr>
            <a:picLocks noChangeAspect="1" noChangeArrowheads="1"/>
          </p:cNvPicPr>
          <p:nvPr/>
        </p:nvPicPr>
        <p:blipFill>
          <a:blip r:embed="rId2" cstate="print"/>
          <a:srcRect/>
          <a:stretch>
            <a:fillRect/>
          </a:stretch>
        </p:blipFill>
        <p:spPr bwMode="auto">
          <a:xfrm>
            <a:off x="1043608" y="3573016"/>
            <a:ext cx="4069080" cy="2880360"/>
          </a:xfrm>
          <a:prstGeom prst="rect">
            <a:avLst/>
          </a:prstGeom>
          <a:noFill/>
        </p:spPr>
      </p:pic>
      <p:sp>
        <p:nvSpPr>
          <p:cNvPr id="6" name="Zástupný symbol pro obsah 5"/>
          <p:cNvSpPr>
            <a:spLocks noGrp="1"/>
          </p:cNvSpPr>
          <p:nvPr>
            <p:ph idx="1"/>
          </p:nvPr>
        </p:nvSpPr>
        <p:spPr>
          <a:xfrm>
            <a:off x="685800" y="1618456"/>
            <a:ext cx="7772400" cy="4114800"/>
          </a:xfrm>
        </p:spPr>
        <p:txBody>
          <a:bodyPr/>
          <a:lstStyle/>
          <a:p>
            <a:r>
              <a:rPr lang="cs-CZ" sz="2400" dirty="0" err="1"/>
              <a:t>Used</a:t>
            </a:r>
            <a:r>
              <a:rPr lang="cs-CZ" sz="2400" dirty="0"/>
              <a:t> in </a:t>
            </a:r>
            <a:r>
              <a:rPr lang="cs-CZ" sz="2400" dirty="0" err="1"/>
              <a:t>immunology</a:t>
            </a:r>
            <a:r>
              <a:rPr lang="cs-CZ" sz="2400" dirty="0"/>
              <a:t> to </a:t>
            </a:r>
            <a:r>
              <a:rPr lang="cs-CZ" sz="2400" dirty="0" err="1"/>
              <a:t>determine</a:t>
            </a:r>
            <a:r>
              <a:rPr lang="cs-CZ" sz="2400" dirty="0"/>
              <a:t> </a:t>
            </a:r>
            <a:r>
              <a:rPr lang="cs-CZ" sz="2400" dirty="0" err="1"/>
              <a:t>the</a:t>
            </a:r>
            <a:r>
              <a:rPr lang="cs-CZ" sz="2400" dirty="0"/>
              <a:t> </a:t>
            </a:r>
            <a:r>
              <a:rPr lang="cs-CZ" sz="2400" dirty="0" err="1"/>
              <a:t>quantity</a:t>
            </a:r>
            <a:r>
              <a:rPr lang="cs-CZ" sz="2400" dirty="0"/>
              <a:t> </a:t>
            </a:r>
            <a:r>
              <a:rPr lang="cs-CZ" sz="2400" dirty="0" err="1"/>
              <a:t>of</a:t>
            </a:r>
            <a:r>
              <a:rPr lang="cs-CZ" sz="2400" dirty="0"/>
              <a:t> </a:t>
            </a:r>
            <a:r>
              <a:rPr lang="cs-CZ" sz="2400" dirty="0" err="1"/>
              <a:t>an</a:t>
            </a:r>
            <a:r>
              <a:rPr lang="cs-CZ" sz="2400" dirty="0"/>
              <a:t> antigen by </a:t>
            </a:r>
            <a:r>
              <a:rPr lang="cs-CZ" sz="2400" dirty="0" err="1"/>
              <a:t>measuring</a:t>
            </a:r>
            <a:r>
              <a:rPr lang="cs-CZ" sz="2400" dirty="0"/>
              <a:t> </a:t>
            </a:r>
            <a:r>
              <a:rPr lang="cs-CZ" sz="2400" dirty="0" err="1"/>
              <a:t>the</a:t>
            </a:r>
            <a:r>
              <a:rPr lang="cs-CZ" sz="2400" dirty="0"/>
              <a:t> </a:t>
            </a:r>
            <a:r>
              <a:rPr lang="cs-CZ" sz="2400" dirty="0" err="1"/>
              <a:t>diameter</a:t>
            </a:r>
            <a:r>
              <a:rPr lang="cs-CZ" sz="2400" dirty="0"/>
              <a:t> </a:t>
            </a:r>
            <a:r>
              <a:rPr lang="cs-CZ" sz="2400" dirty="0" err="1"/>
              <a:t>of</a:t>
            </a:r>
            <a:r>
              <a:rPr lang="cs-CZ" sz="2400" dirty="0"/>
              <a:t> </a:t>
            </a:r>
            <a:r>
              <a:rPr lang="cs-CZ" sz="2400" dirty="0" err="1"/>
              <a:t>circles</a:t>
            </a:r>
            <a:r>
              <a:rPr lang="cs-CZ" sz="2400" dirty="0"/>
              <a:t> </a:t>
            </a:r>
            <a:r>
              <a:rPr lang="cs-CZ" sz="2400" dirty="0" err="1"/>
              <a:t>of</a:t>
            </a:r>
            <a:r>
              <a:rPr lang="cs-CZ" sz="2400" dirty="0"/>
              <a:t> precipitin </a:t>
            </a:r>
            <a:r>
              <a:rPr lang="cs-CZ" sz="2400" dirty="0" err="1"/>
              <a:t>complexes</a:t>
            </a:r>
            <a:r>
              <a:rPr lang="cs-CZ" sz="2400" dirty="0"/>
              <a:t> </a:t>
            </a:r>
            <a:r>
              <a:rPr lang="cs-CZ" sz="2400" dirty="0" err="1"/>
              <a:t>surrounding</a:t>
            </a:r>
            <a:r>
              <a:rPr lang="cs-CZ" sz="2400" dirty="0"/>
              <a:t> </a:t>
            </a:r>
            <a:r>
              <a:rPr lang="cs-CZ" sz="2400" dirty="0" err="1"/>
              <a:t>samples</a:t>
            </a:r>
            <a:r>
              <a:rPr lang="cs-CZ" sz="2400" dirty="0"/>
              <a:t> </a:t>
            </a:r>
            <a:r>
              <a:rPr lang="cs-CZ" sz="2400" dirty="0" err="1"/>
              <a:t>of</a:t>
            </a:r>
            <a:r>
              <a:rPr lang="cs-CZ" sz="2400" dirty="0"/>
              <a:t> </a:t>
            </a:r>
            <a:r>
              <a:rPr lang="cs-CZ" sz="2400" dirty="0" err="1"/>
              <a:t>the</a:t>
            </a:r>
            <a:r>
              <a:rPr lang="cs-CZ" sz="2400" dirty="0"/>
              <a:t> antigen</a:t>
            </a:r>
          </a:p>
          <a:p>
            <a:pPr>
              <a:buNone/>
            </a:pPr>
            <a:endParaRPr lang="cs-CZ" dirty="0"/>
          </a:p>
        </p:txBody>
      </p:sp>
      <p:sp>
        <p:nvSpPr>
          <p:cNvPr id="7" name="TextovéPole 6"/>
          <p:cNvSpPr txBox="1"/>
          <p:nvPr/>
        </p:nvSpPr>
        <p:spPr>
          <a:xfrm>
            <a:off x="1115616" y="3645024"/>
            <a:ext cx="2736304" cy="338554"/>
          </a:xfrm>
          <a:prstGeom prst="rect">
            <a:avLst/>
          </a:prstGeom>
          <a:solidFill>
            <a:schemeClr val="accent3"/>
          </a:solidFill>
        </p:spPr>
        <p:txBody>
          <a:bodyPr wrap="square" rtlCol="0">
            <a:spAutoFit/>
          </a:bodyPr>
          <a:lstStyle/>
          <a:p>
            <a:r>
              <a:rPr lang="cs-CZ" sz="1600" b="1" dirty="0" err="1"/>
              <a:t>Radial</a:t>
            </a:r>
            <a:r>
              <a:rPr lang="cs-CZ" sz="1600" b="1" dirty="0"/>
              <a:t> </a:t>
            </a:r>
            <a:r>
              <a:rPr lang="cs-CZ" sz="1600" b="1" dirty="0" err="1"/>
              <a:t>immunodiffusion</a:t>
            </a:r>
            <a:endParaRPr lang="cs-CZ" sz="1600" b="1" dirty="0"/>
          </a:p>
        </p:txBody>
      </p:sp>
      <p:sp>
        <p:nvSpPr>
          <p:cNvPr id="8" name="TextovéPole 7"/>
          <p:cNvSpPr txBox="1"/>
          <p:nvPr/>
        </p:nvSpPr>
        <p:spPr>
          <a:xfrm>
            <a:off x="971600" y="4725144"/>
            <a:ext cx="1008112" cy="646331"/>
          </a:xfrm>
          <a:prstGeom prst="rect">
            <a:avLst/>
          </a:prstGeom>
          <a:solidFill>
            <a:schemeClr val="accent3"/>
          </a:solidFill>
        </p:spPr>
        <p:txBody>
          <a:bodyPr wrap="square" rtlCol="0">
            <a:spAutoFit/>
          </a:bodyPr>
          <a:lstStyle/>
          <a:p>
            <a:r>
              <a:rPr lang="cs-CZ" sz="1200" dirty="0" err="1"/>
              <a:t>Antibody</a:t>
            </a:r>
            <a:r>
              <a:rPr lang="cs-CZ" sz="1200" dirty="0"/>
              <a:t> </a:t>
            </a:r>
            <a:r>
              <a:rPr lang="cs-CZ" sz="1200" dirty="0" err="1"/>
              <a:t>incorporated</a:t>
            </a:r>
            <a:r>
              <a:rPr lang="cs-CZ" sz="1200" dirty="0"/>
              <a:t> in agar</a:t>
            </a:r>
          </a:p>
        </p:txBody>
      </p:sp>
      <p:sp>
        <p:nvSpPr>
          <p:cNvPr id="9" name="TextovéPole 8"/>
          <p:cNvSpPr txBox="1"/>
          <p:nvPr/>
        </p:nvSpPr>
        <p:spPr>
          <a:xfrm>
            <a:off x="4283968" y="4077072"/>
            <a:ext cx="792088" cy="461665"/>
          </a:xfrm>
          <a:prstGeom prst="rect">
            <a:avLst/>
          </a:prstGeom>
          <a:solidFill>
            <a:schemeClr val="accent3"/>
          </a:solidFill>
        </p:spPr>
        <p:txBody>
          <a:bodyPr wrap="square" rtlCol="0">
            <a:spAutoFit/>
          </a:bodyPr>
          <a:lstStyle/>
          <a:p>
            <a:r>
              <a:rPr lang="cs-CZ" sz="1200" dirty="0"/>
              <a:t>Antigen </a:t>
            </a:r>
            <a:r>
              <a:rPr lang="cs-CZ" sz="1200" dirty="0" err="1"/>
              <a:t>diffusion</a:t>
            </a:r>
            <a:endParaRPr lang="cs-CZ" sz="1200" dirty="0"/>
          </a:p>
        </p:txBody>
      </p:sp>
      <p:sp>
        <p:nvSpPr>
          <p:cNvPr id="11" name="TextovéPole 10"/>
          <p:cNvSpPr txBox="1"/>
          <p:nvPr/>
        </p:nvSpPr>
        <p:spPr>
          <a:xfrm>
            <a:off x="4067944" y="5805264"/>
            <a:ext cx="936104" cy="461665"/>
          </a:xfrm>
          <a:prstGeom prst="rect">
            <a:avLst/>
          </a:prstGeom>
          <a:solidFill>
            <a:schemeClr val="accent3"/>
          </a:solidFill>
        </p:spPr>
        <p:txBody>
          <a:bodyPr wrap="square" rtlCol="0">
            <a:spAutoFit/>
          </a:bodyPr>
          <a:lstStyle/>
          <a:p>
            <a:r>
              <a:rPr lang="cs-CZ" sz="1200" dirty="0" err="1"/>
              <a:t>Precipitate</a:t>
            </a:r>
            <a:r>
              <a:rPr lang="cs-CZ" sz="1200" dirty="0"/>
              <a:t> </a:t>
            </a:r>
            <a:r>
              <a:rPr lang="cs-CZ" sz="1200" dirty="0" err="1"/>
              <a:t>forms</a:t>
            </a:r>
            <a:r>
              <a:rPr lang="cs-CZ" sz="1200" dirty="0"/>
              <a:t> ring</a:t>
            </a:r>
          </a:p>
        </p:txBody>
      </p:sp>
      <p:sp>
        <p:nvSpPr>
          <p:cNvPr id="12" name="TextovéPole 11"/>
          <p:cNvSpPr txBox="1"/>
          <p:nvPr/>
        </p:nvSpPr>
        <p:spPr>
          <a:xfrm>
            <a:off x="4283968" y="4941168"/>
            <a:ext cx="792088" cy="276999"/>
          </a:xfrm>
          <a:prstGeom prst="rect">
            <a:avLst/>
          </a:prstGeom>
          <a:solidFill>
            <a:schemeClr val="accent3"/>
          </a:solidFill>
        </p:spPr>
        <p:txBody>
          <a:bodyPr wrap="square" rtlCol="0">
            <a:spAutoFit/>
          </a:bodyPr>
          <a:lstStyle/>
          <a:p>
            <a:r>
              <a:rPr lang="cs-CZ" sz="1200" dirty="0"/>
              <a:t>Antigen</a:t>
            </a:r>
          </a:p>
        </p:txBody>
      </p:sp>
      <p:sp>
        <p:nvSpPr>
          <p:cNvPr id="14" name="Obdélník 13"/>
          <p:cNvSpPr/>
          <p:nvPr/>
        </p:nvSpPr>
        <p:spPr>
          <a:xfrm>
            <a:off x="5328592" y="4000996"/>
            <a:ext cx="3131840" cy="2308324"/>
          </a:xfrm>
          <a:prstGeom prst="rect">
            <a:avLst/>
          </a:prstGeom>
        </p:spPr>
        <p:txBody>
          <a:bodyPr wrap="square">
            <a:spAutoFit/>
          </a:bodyPr>
          <a:lstStyle/>
          <a:p>
            <a:r>
              <a:rPr lang="cs-CZ" dirty="0" err="1"/>
              <a:t>Antigens</a:t>
            </a:r>
            <a:r>
              <a:rPr lang="cs-CZ" dirty="0"/>
              <a:t> </a:t>
            </a:r>
            <a:r>
              <a:rPr lang="cs-CZ" dirty="0" err="1"/>
              <a:t>diffuse</a:t>
            </a:r>
            <a:r>
              <a:rPr lang="cs-CZ" dirty="0"/>
              <a:t> </a:t>
            </a:r>
            <a:r>
              <a:rPr lang="cs-CZ" dirty="0" err="1"/>
              <a:t>into</a:t>
            </a:r>
            <a:r>
              <a:rPr lang="cs-CZ" dirty="0"/>
              <a:t> </a:t>
            </a:r>
            <a:r>
              <a:rPr lang="cs-CZ" dirty="0" err="1"/>
              <a:t>the</a:t>
            </a:r>
            <a:r>
              <a:rPr lang="cs-CZ" dirty="0"/>
              <a:t> medium, </a:t>
            </a:r>
            <a:r>
              <a:rPr lang="cs-CZ" dirty="0" err="1"/>
              <a:t>react</a:t>
            </a:r>
            <a:r>
              <a:rPr lang="cs-CZ" dirty="0"/>
              <a:t> </a:t>
            </a:r>
            <a:r>
              <a:rPr lang="cs-CZ" dirty="0" err="1"/>
              <a:t>with</a:t>
            </a:r>
            <a:r>
              <a:rPr lang="cs-CZ" dirty="0"/>
              <a:t> </a:t>
            </a:r>
            <a:r>
              <a:rPr lang="cs-CZ" dirty="0" err="1"/>
              <a:t>antibodies</a:t>
            </a:r>
            <a:r>
              <a:rPr lang="cs-CZ" dirty="0"/>
              <a:t> </a:t>
            </a:r>
            <a:r>
              <a:rPr lang="cs-CZ" dirty="0" err="1"/>
              <a:t>suspended</a:t>
            </a:r>
            <a:r>
              <a:rPr lang="cs-CZ" dirty="0"/>
              <a:t> in </a:t>
            </a:r>
            <a:r>
              <a:rPr lang="cs-CZ" dirty="0" err="1"/>
              <a:t>the</a:t>
            </a:r>
            <a:r>
              <a:rPr lang="cs-CZ" dirty="0"/>
              <a:t> medium and </a:t>
            </a:r>
            <a:r>
              <a:rPr lang="cs-CZ" dirty="0" err="1"/>
              <a:t>form</a:t>
            </a:r>
            <a:r>
              <a:rPr lang="cs-CZ" dirty="0"/>
              <a:t> </a:t>
            </a:r>
            <a:r>
              <a:rPr lang="cs-CZ" dirty="0" err="1"/>
              <a:t>insoluble</a:t>
            </a:r>
            <a:r>
              <a:rPr lang="cs-CZ" dirty="0"/>
              <a:t> precipitin </a:t>
            </a:r>
            <a:r>
              <a:rPr lang="cs-CZ" dirty="0" err="1"/>
              <a:t>complexes</a:t>
            </a:r>
            <a:r>
              <a:rPr lang="cs-CZ" dirty="0"/>
              <a:t>.</a:t>
            </a:r>
          </a:p>
        </p:txBody>
      </p:sp>
    </p:spTree>
    <p:extLst>
      <p:ext uri="{BB962C8B-B14F-4D97-AF65-F5344CB8AC3E}">
        <p14:creationId xmlns:p14="http://schemas.microsoft.com/office/powerpoint/2010/main" val="2073099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7384"/>
            <a:ext cx="7772400" cy="1143000"/>
          </a:xfrm>
        </p:spPr>
        <p:txBody>
          <a:bodyPr/>
          <a:lstStyle/>
          <a:p>
            <a:r>
              <a:rPr lang="cs-CZ" sz="3200" b="1" dirty="0">
                <a:solidFill>
                  <a:schemeClr val="accent6"/>
                </a:solidFill>
              </a:rPr>
              <a:t>Double </a:t>
            </a:r>
            <a:r>
              <a:rPr lang="cs-CZ" sz="3200" b="1" dirty="0" err="1">
                <a:solidFill>
                  <a:schemeClr val="accent6"/>
                </a:solidFill>
              </a:rPr>
              <a:t>immunodiffusion</a:t>
            </a:r>
            <a:r>
              <a:rPr lang="cs-CZ" sz="3200" b="1" dirty="0">
                <a:solidFill>
                  <a:schemeClr val="accent6"/>
                </a:solidFill>
              </a:rPr>
              <a:t> (</a:t>
            </a:r>
            <a:r>
              <a:rPr lang="cs-CZ" sz="3200" b="1" dirty="0" err="1">
                <a:solidFill>
                  <a:schemeClr val="accent6"/>
                </a:solidFill>
              </a:rPr>
              <a:t>Ouchterlony</a:t>
            </a:r>
            <a:r>
              <a:rPr lang="cs-CZ" sz="3200" b="1" dirty="0">
                <a:solidFill>
                  <a:schemeClr val="accent6"/>
                </a:solidFill>
              </a:rPr>
              <a:t>) </a:t>
            </a:r>
            <a:endParaRPr lang="cs-CZ" sz="3200" b="1" dirty="0">
              <a:solidFill>
                <a:schemeClr val="accent6"/>
              </a:solidFill>
              <a:latin typeface="Book Antiqua" pitchFamily="18" charset="0"/>
            </a:endParaRPr>
          </a:p>
        </p:txBody>
      </p:sp>
      <p:sp>
        <p:nvSpPr>
          <p:cNvPr id="34821" name="Rectangle 5"/>
          <p:cNvSpPr>
            <a:spLocks noChangeArrowheads="1"/>
          </p:cNvSpPr>
          <p:nvPr/>
        </p:nvSpPr>
        <p:spPr bwMode="auto">
          <a:xfrm>
            <a:off x="539750" y="908720"/>
            <a:ext cx="7993063"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50000"/>
              </a:lnSpc>
              <a:buFontTx/>
              <a:buChar char="•"/>
            </a:pPr>
            <a:r>
              <a:rPr lang="cs-CZ" sz="2400" dirty="0"/>
              <a:t> </a:t>
            </a:r>
            <a:r>
              <a:rPr lang="cs-CZ" dirty="0" err="1"/>
              <a:t>passive</a:t>
            </a:r>
            <a:r>
              <a:rPr lang="cs-CZ" dirty="0"/>
              <a:t> double </a:t>
            </a:r>
            <a:r>
              <a:rPr lang="cs-CZ" dirty="0" err="1"/>
              <a:t>immunodiffusion</a:t>
            </a:r>
            <a:endParaRPr lang="cs-CZ" dirty="0"/>
          </a:p>
          <a:p>
            <a:pPr>
              <a:buFontTx/>
              <a:buChar char="•"/>
            </a:pPr>
            <a:r>
              <a:rPr lang="cs-CZ" dirty="0">
                <a:latin typeface="Book Antiqua" pitchFamily="18" charset="0"/>
              </a:rPr>
              <a:t> </a:t>
            </a:r>
            <a:r>
              <a:rPr lang="cs-CZ" dirty="0" err="1">
                <a:latin typeface="+mn-lt"/>
              </a:rPr>
              <a:t>used</a:t>
            </a:r>
            <a:r>
              <a:rPr lang="cs-CZ" dirty="0">
                <a:latin typeface="+mn-lt"/>
              </a:rPr>
              <a:t> </a:t>
            </a:r>
            <a:r>
              <a:rPr lang="cs-CZ" dirty="0" err="1">
                <a:latin typeface="+mn-lt"/>
              </a:rPr>
              <a:t>for</a:t>
            </a:r>
            <a:r>
              <a:rPr lang="cs-CZ" dirty="0">
                <a:latin typeface="+mn-lt"/>
              </a:rPr>
              <a:t> </a:t>
            </a:r>
            <a:r>
              <a:rPr lang="cs-CZ" dirty="0" err="1">
                <a:latin typeface="+mn-lt"/>
              </a:rPr>
              <a:t>detection</a:t>
            </a:r>
            <a:r>
              <a:rPr lang="cs-CZ" dirty="0">
                <a:latin typeface="+mn-lt"/>
              </a:rPr>
              <a:t> </a:t>
            </a:r>
            <a:r>
              <a:rPr lang="cs-CZ" dirty="0" err="1">
                <a:latin typeface="+mn-lt"/>
              </a:rPr>
              <a:t>and</a:t>
            </a:r>
            <a:r>
              <a:rPr lang="cs-CZ" dirty="0">
                <a:latin typeface="+mn-lt"/>
              </a:rPr>
              <a:t> </a:t>
            </a:r>
            <a:r>
              <a:rPr lang="cs-CZ" dirty="0" err="1">
                <a:latin typeface="+mn-lt"/>
              </a:rPr>
              <a:t>identification</a:t>
            </a:r>
            <a:r>
              <a:rPr lang="cs-CZ" dirty="0">
                <a:latin typeface="+mn-lt"/>
              </a:rPr>
              <a:t> </a:t>
            </a:r>
            <a:r>
              <a:rPr lang="cs-CZ" dirty="0" err="1">
                <a:latin typeface="+mn-lt"/>
              </a:rPr>
              <a:t>of</a:t>
            </a:r>
            <a:r>
              <a:rPr lang="cs-CZ" dirty="0">
                <a:latin typeface="+mn-lt"/>
              </a:rPr>
              <a:t> </a:t>
            </a:r>
            <a:r>
              <a:rPr lang="cs-CZ" dirty="0" err="1">
                <a:latin typeface="+mn-lt"/>
              </a:rPr>
              <a:t>antibodies</a:t>
            </a:r>
            <a:r>
              <a:rPr lang="cs-CZ" dirty="0">
                <a:latin typeface="+mn-lt"/>
              </a:rPr>
              <a:t> </a:t>
            </a:r>
            <a:r>
              <a:rPr lang="cs-CZ" dirty="0" err="1">
                <a:latin typeface="+mn-lt"/>
              </a:rPr>
              <a:t>and</a:t>
            </a:r>
            <a:r>
              <a:rPr lang="cs-CZ" dirty="0">
                <a:latin typeface="+mn-lt"/>
              </a:rPr>
              <a:t> </a:t>
            </a:r>
          </a:p>
          <a:p>
            <a:r>
              <a:rPr lang="cs-CZ" dirty="0">
                <a:latin typeface="+mn-lt"/>
              </a:rPr>
              <a:t>   </a:t>
            </a:r>
            <a:r>
              <a:rPr lang="cs-CZ" dirty="0" err="1">
                <a:latin typeface="+mn-lt"/>
              </a:rPr>
              <a:t>antigens</a:t>
            </a:r>
            <a:r>
              <a:rPr lang="cs-CZ" dirty="0">
                <a:latin typeface="+mn-lt"/>
              </a:rPr>
              <a:t> such as </a:t>
            </a:r>
            <a:r>
              <a:rPr lang="cs-CZ" dirty="0" err="1">
                <a:latin typeface="+mn-lt"/>
              </a:rPr>
              <a:t>immunoglogulins</a:t>
            </a:r>
            <a:r>
              <a:rPr lang="cs-CZ" dirty="0">
                <a:latin typeface="+mn-lt"/>
              </a:rPr>
              <a:t> </a:t>
            </a:r>
            <a:r>
              <a:rPr lang="cs-CZ" dirty="0" err="1">
                <a:latin typeface="+mn-lt"/>
              </a:rPr>
              <a:t>and</a:t>
            </a:r>
            <a:r>
              <a:rPr lang="cs-CZ" dirty="0">
                <a:latin typeface="+mn-lt"/>
              </a:rPr>
              <a:t> </a:t>
            </a:r>
            <a:r>
              <a:rPr lang="cs-CZ" dirty="0" err="1">
                <a:latin typeface="+mn-lt"/>
              </a:rPr>
              <a:t>extractable</a:t>
            </a:r>
            <a:r>
              <a:rPr lang="cs-CZ" dirty="0">
                <a:latin typeface="+mn-lt"/>
              </a:rPr>
              <a:t> </a:t>
            </a:r>
            <a:r>
              <a:rPr lang="cs-CZ" dirty="0" err="1">
                <a:latin typeface="+mn-lt"/>
              </a:rPr>
              <a:t>nuclear</a:t>
            </a:r>
            <a:r>
              <a:rPr lang="cs-CZ" dirty="0">
                <a:latin typeface="+mn-lt"/>
              </a:rPr>
              <a:t>  </a:t>
            </a:r>
          </a:p>
          <a:p>
            <a:r>
              <a:rPr lang="cs-CZ" dirty="0">
                <a:latin typeface="+mn-lt"/>
              </a:rPr>
              <a:t>   antigen</a:t>
            </a:r>
          </a:p>
          <a:p>
            <a:pPr>
              <a:lnSpc>
                <a:spcPct val="150000"/>
              </a:lnSpc>
            </a:pPr>
            <a:endParaRPr lang="cs-CZ" dirty="0">
              <a:latin typeface="Book Antiqua" pitchFamily="18" charset="0"/>
            </a:endParaRPr>
          </a:p>
        </p:txBody>
      </p:sp>
      <p:pic>
        <p:nvPicPr>
          <p:cNvPr id="224259" name="Picture 3" descr="D:\images4ZRSTBXD (2).jpg"/>
          <p:cNvPicPr>
            <a:picLocks noChangeAspect="1" noChangeArrowheads="1"/>
          </p:cNvPicPr>
          <p:nvPr/>
        </p:nvPicPr>
        <p:blipFill>
          <a:blip r:embed="rId2" cstate="print"/>
          <a:srcRect/>
          <a:stretch>
            <a:fillRect/>
          </a:stretch>
        </p:blipFill>
        <p:spPr bwMode="auto">
          <a:xfrm>
            <a:off x="323528" y="3645024"/>
            <a:ext cx="3206496" cy="2328672"/>
          </a:xfrm>
          <a:prstGeom prst="rect">
            <a:avLst/>
          </a:prstGeom>
          <a:noFill/>
        </p:spPr>
      </p:pic>
      <p:sp>
        <p:nvSpPr>
          <p:cNvPr id="9" name="TextovéPole 8"/>
          <p:cNvSpPr txBox="1"/>
          <p:nvPr/>
        </p:nvSpPr>
        <p:spPr>
          <a:xfrm>
            <a:off x="4283968" y="3140968"/>
            <a:ext cx="4176464" cy="3416320"/>
          </a:xfrm>
          <a:prstGeom prst="rect">
            <a:avLst/>
          </a:prstGeom>
          <a:noFill/>
        </p:spPr>
        <p:txBody>
          <a:bodyPr wrap="square" rtlCol="0">
            <a:spAutoFit/>
          </a:bodyPr>
          <a:lstStyle/>
          <a:p>
            <a:r>
              <a:rPr lang="cs-CZ" dirty="0" err="1"/>
              <a:t>Antigens</a:t>
            </a:r>
            <a:r>
              <a:rPr lang="cs-CZ" dirty="0"/>
              <a:t> </a:t>
            </a:r>
            <a:r>
              <a:rPr lang="cs-CZ" dirty="0" err="1"/>
              <a:t>and</a:t>
            </a:r>
            <a:r>
              <a:rPr lang="cs-CZ" dirty="0"/>
              <a:t> </a:t>
            </a:r>
            <a:r>
              <a:rPr lang="cs-CZ" dirty="0" err="1"/>
              <a:t>antibodies</a:t>
            </a:r>
            <a:r>
              <a:rPr lang="cs-CZ" dirty="0"/>
              <a:t> </a:t>
            </a:r>
            <a:r>
              <a:rPr lang="cs-CZ" dirty="0" err="1"/>
              <a:t>each</a:t>
            </a:r>
            <a:r>
              <a:rPr lang="cs-CZ" dirty="0"/>
              <a:t> </a:t>
            </a:r>
            <a:r>
              <a:rPr lang="cs-CZ" dirty="0" err="1"/>
              <a:t>diffuse</a:t>
            </a:r>
            <a:r>
              <a:rPr lang="cs-CZ" dirty="0"/>
              <a:t> </a:t>
            </a:r>
            <a:r>
              <a:rPr lang="cs-CZ" dirty="0" err="1"/>
              <a:t>out</a:t>
            </a:r>
            <a:r>
              <a:rPr lang="cs-CZ" dirty="0"/>
              <a:t> </a:t>
            </a:r>
            <a:r>
              <a:rPr lang="cs-CZ" dirty="0" err="1"/>
              <a:t>of</a:t>
            </a:r>
            <a:r>
              <a:rPr lang="cs-CZ" dirty="0"/>
              <a:t> </a:t>
            </a:r>
            <a:r>
              <a:rPr lang="cs-CZ" dirty="0" err="1"/>
              <a:t>their</a:t>
            </a:r>
            <a:r>
              <a:rPr lang="cs-CZ" dirty="0"/>
              <a:t> </a:t>
            </a:r>
            <a:r>
              <a:rPr lang="cs-CZ" dirty="0" err="1"/>
              <a:t>wells</a:t>
            </a:r>
            <a:r>
              <a:rPr lang="cs-CZ" dirty="0"/>
              <a:t>, </a:t>
            </a:r>
            <a:r>
              <a:rPr lang="cs-CZ" dirty="0" err="1"/>
              <a:t>if</a:t>
            </a:r>
            <a:r>
              <a:rPr lang="cs-CZ" dirty="0"/>
              <a:t> </a:t>
            </a:r>
            <a:r>
              <a:rPr lang="cs-CZ" dirty="0" err="1"/>
              <a:t>antibodies</a:t>
            </a:r>
            <a:r>
              <a:rPr lang="cs-CZ" dirty="0"/>
              <a:t> </a:t>
            </a:r>
            <a:r>
              <a:rPr lang="cs-CZ" dirty="0" err="1"/>
              <a:t>recognize</a:t>
            </a:r>
            <a:r>
              <a:rPr lang="cs-CZ" dirty="0"/>
              <a:t> </a:t>
            </a:r>
            <a:r>
              <a:rPr lang="cs-CZ" dirty="0" err="1"/>
              <a:t>antigens</a:t>
            </a:r>
            <a:r>
              <a:rPr lang="cs-CZ" dirty="0"/>
              <a:t>, </a:t>
            </a:r>
            <a:r>
              <a:rPr lang="cs-CZ" dirty="0" err="1"/>
              <a:t>they</a:t>
            </a:r>
            <a:r>
              <a:rPr lang="cs-CZ" dirty="0"/>
              <a:t> </a:t>
            </a:r>
            <a:r>
              <a:rPr lang="cs-CZ" dirty="0" err="1"/>
              <a:t>will</a:t>
            </a:r>
            <a:r>
              <a:rPr lang="cs-CZ" dirty="0"/>
              <a:t> </a:t>
            </a:r>
            <a:r>
              <a:rPr lang="cs-CZ" dirty="0" err="1"/>
              <a:t>form</a:t>
            </a:r>
            <a:r>
              <a:rPr lang="cs-CZ" dirty="0"/>
              <a:t> </a:t>
            </a:r>
            <a:r>
              <a:rPr lang="cs-CZ" dirty="0" err="1"/>
              <a:t>immune</a:t>
            </a:r>
            <a:r>
              <a:rPr lang="cs-CZ" dirty="0"/>
              <a:t> </a:t>
            </a:r>
            <a:r>
              <a:rPr lang="cs-CZ" dirty="0" err="1"/>
              <a:t>complexes</a:t>
            </a:r>
            <a:r>
              <a:rPr lang="cs-CZ" dirty="0"/>
              <a:t>. </a:t>
            </a:r>
            <a:r>
              <a:rPr lang="cs-CZ" dirty="0" err="1"/>
              <a:t>The</a:t>
            </a:r>
            <a:r>
              <a:rPr lang="cs-CZ" dirty="0"/>
              <a:t> </a:t>
            </a:r>
            <a:r>
              <a:rPr lang="cs-CZ" dirty="0" err="1"/>
              <a:t>immune</a:t>
            </a:r>
            <a:r>
              <a:rPr lang="cs-CZ" dirty="0"/>
              <a:t> </a:t>
            </a:r>
            <a:r>
              <a:rPr lang="cs-CZ" dirty="0" err="1"/>
              <a:t>complexes</a:t>
            </a:r>
            <a:r>
              <a:rPr lang="cs-CZ" dirty="0"/>
              <a:t> </a:t>
            </a:r>
            <a:r>
              <a:rPr lang="cs-CZ" dirty="0" err="1"/>
              <a:t>precipitate</a:t>
            </a:r>
            <a:r>
              <a:rPr lang="cs-CZ" dirty="0"/>
              <a:t> in </a:t>
            </a:r>
            <a:r>
              <a:rPr lang="cs-CZ" dirty="0" err="1"/>
              <a:t>the</a:t>
            </a:r>
            <a:r>
              <a:rPr lang="cs-CZ" dirty="0"/>
              <a:t> gel to </a:t>
            </a:r>
            <a:r>
              <a:rPr lang="cs-CZ" dirty="0" err="1"/>
              <a:t>give</a:t>
            </a:r>
            <a:r>
              <a:rPr lang="cs-CZ" dirty="0"/>
              <a:t> a </a:t>
            </a:r>
            <a:r>
              <a:rPr lang="cs-CZ" dirty="0" err="1"/>
              <a:t>thin</a:t>
            </a:r>
            <a:r>
              <a:rPr lang="cs-CZ" dirty="0"/>
              <a:t> </a:t>
            </a:r>
            <a:r>
              <a:rPr lang="cs-CZ" dirty="0" err="1"/>
              <a:t>white</a:t>
            </a:r>
            <a:r>
              <a:rPr lang="cs-CZ" dirty="0"/>
              <a:t> line, </a:t>
            </a:r>
            <a:r>
              <a:rPr lang="cs-CZ" dirty="0" err="1"/>
              <a:t>which</a:t>
            </a:r>
            <a:r>
              <a:rPr lang="cs-CZ" dirty="0"/>
              <a:t> </a:t>
            </a:r>
            <a:r>
              <a:rPr lang="cs-CZ" dirty="0" err="1"/>
              <a:t>is</a:t>
            </a:r>
            <a:r>
              <a:rPr lang="cs-CZ" dirty="0"/>
              <a:t> a </a:t>
            </a:r>
            <a:r>
              <a:rPr lang="cs-CZ" dirty="0" err="1"/>
              <a:t>vi</a:t>
            </a:r>
            <a:r>
              <a:rPr lang="en-US" dirty="0" err="1"/>
              <a:t>sible</a:t>
            </a:r>
            <a:r>
              <a:rPr lang="cs-CZ" dirty="0"/>
              <a:t> </a:t>
            </a:r>
            <a:r>
              <a:rPr lang="cs-CZ" dirty="0" err="1"/>
              <a:t>signature</a:t>
            </a:r>
            <a:r>
              <a:rPr lang="cs-CZ" dirty="0"/>
              <a:t> </a:t>
            </a:r>
            <a:r>
              <a:rPr lang="cs-CZ" dirty="0" err="1"/>
              <a:t>of</a:t>
            </a:r>
            <a:r>
              <a:rPr lang="cs-CZ" dirty="0"/>
              <a:t> antigen </a:t>
            </a:r>
            <a:r>
              <a:rPr lang="cs-CZ" dirty="0" err="1"/>
              <a:t>recognition</a:t>
            </a:r>
            <a:r>
              <a:rPr lang="cs-CZ" dirty="0"/>
              <a:t>.  </a:t>
            </a:r>
          </a:p>
        </p:txBody>
      </p:sp>
    </p:spTree>
    <p:extLst>
      <p:ext uri="{BB962C8B-B14F-4D97-AF65-F5344CB8AC3E}">
        <p14:creationId xmlns:p14="http://schemas.microsoft.com/office/powerpoint/2010/main" val="3304568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u="sng" dirty="0" err="1">
                <a:solidFill>
                  <a:srgbClr val="FF0066"/>
                </a:solidFill>
                <a:latin typeface="+mn-lt"/>
              </a:rPr>
              <a:t>Immunoelectrophoresis</a:t>
            </a:r>
            <a:endParaRPr lang="cs-CZ" sz="3600" u="sng" dirty="0">
              <a:solidFill>
                <a:srgbClr val="FF0066"/>
              </a:solidFill>
              <a:latin typeface="+mn-lt"/>
            </a:endParaRPr>
          </a:p>
        </p:txBody>
      </p:sp>
      <p:sp>
        <p:nvSpPr>
          <p:cNvPr id="3" name="Zástupný symbol pro obsah 2"/>
          <p:cNvSpPr>
            <a:spLocks noGrp="1"/>
          </p:cNvSpPr>
          <p:nvPr>
            <p:ph idx="1"/>
          </p:nvPr>
        </p:nvSpPr>
        <p:spPr>
          <a:xfrm>
            <a:off x="457200" y="1600200"/>
            <a:ext cx="8229600" cy="4757758"/>
          </a:xfrm>
        </p:spPr>
        <p:txBody>
          <a:bodyPr>
            <a:normAutofit fontScale="85000" lnSpcReduction="10000"/>
          </a:bodyPr>
          <a:lstStyle/>
          <a:p>
            <a:pPr>
              <a:lnSpc>
                <a:spcPct val="150000"/>
              </a:lnSpc>
              <a:buNone/>
            </a:pPr>
            <a:r>
              <a:rPr lang="cs-CZ" sz="2800" dirty="0">
                <a:latin typeface="Book Antiqua" pitchFamily="18" charset="0"/>
              </a:rPr>
              <a:t>	- </a:t>
            </a:r>
            <a:r>
              <a:rPr lang="cs-CZ" sz="2800" dirty="0" err="1"/>
              <a:t>is</a:t>
            </a:r>
            <a:r>
              <a:rPr lang="cs-CZ" sz="2800" dirty="0"/>
              <a:t> a </a:t>
            </a:r>
            <a:r>
              <a:rPr lang="cs-CZ" sz="2800" dirty="0" err="1"/>
              <a:t>laboratory</a:t>
            </a:r>
            <a:r>
              <a:rPr lang="cs-CZ" sz="2800" dirty="0"/>
              <a:t> </a:t>
            </a:r>
            <a:r>
              <a:rPr lang="cs-CZ" sz="2800" dirty="0" err="1"/>
              <a:t>technique</a:t>
            </a:r>
            <a:r>
              <a:rPr lang="cs-CZ" sz="2800" dirty="0"/>
              <a:t>, in </a:t>
            </a:r>
            <a:r>
              <a:rPr lang="cs-CZ" sz="2800" dirty="0" err="1"/>
              <a:t>which</a:t>
            </a:r>
            <a:r>
              <a:rPr lang="cs-CZ" sz="2800" dirty="0"/>
              <a:t> </a:t>
            </a:r>
            <a:r>
              <a:rPr lang="cs-CZ" sz="2800" dirty="0" err="1"/>
              <a:t>the</a:t>
            </a:r>
            <a:r>
              <a:rPr lang="cs-CZ" sz="2800" dirty="0"/>
              <a:t> </a:t>
            </a:r>
            <a:r>
              <a:rPr lang="cs-CZ" sz="2800" dirty="0" err="1"/>
              <a:t>blood</a:t>
            </a:r>
            <a:r>
              <a:rPr lang="cs-CZ" sz="2800" dirty="0"/>
              <a:t> </a:t>
            </a:r>
            <a:r>
              <a:rPr lang="cs-CZ" sz="2800" dirty="0" err="1"/>
              <a:t>serum</a:t>
            </a:r>
            <a:r>
              <a:rPr lang="cs-CZ" sz="2800" dirty="0"/>
              <a:t> </a:t>
            </a:r>
            <a:r>
              <a:rPr lang="cs-CZ" sz="2800" dirty="0" err="1"/>
              <a:t>is</a:t>
            </a:r>
            <a:r>
              <a:rPr lang="cs-CZ" sz="2800" dirty="0"/>
              <a:t> </a:t>
            </a:r>
            <a:r>
              <a:rPr lang="cs-CZ" sz="2800" dirty="0" err="1"/>
              <a:t>placed</a:t>
            </a:r>
            <a:r>
              <a:rPr lang="cs-CZ" sz="2800" dirty="0"/>
              <a:t> </a:t>
            </a:r>
            <a:r>
              <a:rPr lang="cs-CZ" sz="2800" dirty="0" err="1"/>
              <a:t>into</a:t>
            </a:r>
            <a:r>
              <a:rPr lang="cs-CZ" sz="2800" dirty="0"/>
              <a:t> a gel and </a:t>
            </a:r>
            <a:r>
              <a:rPr lang="cs-CZ" sz="2800" dirty="0" err="1"/>
              <a:t>exposed</a:t>
            </a:r>
            <a:r>
              <a:rPr lang="cs-CZ" sz="2800" dirty="0"/>
              <a:t> to </a:t>
            </a:r>
            <a:r>
              <a:rPr lang="cs-CZ" sz="2800" dirty="0" err="1"/>
              <a:t>an</a:t>
            </a:r>
            <a:r>
              <a:rPr lang="cs-CZ" sz="2800" dirty="0"/>
              <a:t> </a:t>
            </a:r>
            <a:r>
              <a:rPr lang="cs-CZ" sz="2800" dirty="0" err="1"/>
              <a:t>electric</a:t>
            </a:r>
            <a:r>
              <a:rPr lang="cs-CZ" sz="2800" dirty="0"/>
              <a:t> </a:t>
            </a:r>
            <a:r>
              <a:rPr lang="en-US" sz="2800" dirty="0"/>
              <a:t>field</a:t>
            </a:r>
            <a:r>
              <a:rPr lang="cs-CZ" sz="2800" dirty="0"/>
              <a:t> to </a:t>
            </a:r>
            <a:r>
              <a:rPr lang="cs-CZ" sz="2800" dirty="0" err="1"/>
              <a:t>separate</a:t>
            </a:r>
            <a:r>
              <a:rPr lang="cs-CZ" sz="2800" dirty="0"/>
              <a:t> </a:t>
            </a:r>
            <a:r>
              <a:rPr lang="cs-CZ" sz="2800" dirty="0" err="1"/>
              <a:t>the</a:t>
            </a:r>
            <a:r>
              <a:rPr lang="cs-CZ" sz="2800" dirty="0"/>
              <a:t> </a:t>
            </a:r>
            <a:r>
              <a:rPr lang="cs-CZ" sz="2800" dirty="0" err="1"/>
              <a:t>serum</a:t>
            </a:r>
            <a:r>
              <a:rPr lang="cs-CZ" sz="2800" dirty="0"/>
              <a:t> protein </a:t>
            </a:r>
            <a:r>
              <a:rPr lang="cs-CZ" sz="2800" dirty="0" err="1"/>
              <a:t>components</a:t>
            </a:r>
            <a:r>
              <a:rPr lang="cs-CZ" sz="2800" dirty="0"/>
              <a:t> </a:t>
            </a:r>
            <a:r>
              <a:rPr lang="cs-CZ" sz="2800" dirty="0" err="1"/>
              <a:t>into</a:t>
            </a:r>
            <a:r>
              <a:rPr lang="cs-CZ" sz="2800" dirty="0"/>
              <a:t> </a:t>
            </a:r>
            <a:r>
              <a:rPr lang="cs-CZ" sz="2800" dirty="0" err="1"/>
              <a:t>five</a:t>
            </a:r>
            <a:r>
              <a:rPr lang="cs-CZ" sz="2800" dirty="0"/>
              <a:t> major </a:t>
            </a:r>
            <a:r>
              <a:rPr lang="cs-CZ" sz="2800" dirty="0" err="1"/>
              <a:t>fractions</a:t>
            </a:r>
            <a:r>
              <a:rPr lang="cs-CZ" sz="2800" dirty="0"/>
              <a:t>:</a:t>
            </a:r>
            <a:endParaRPr lang="cs-CZ" sz="2600" dirty="0"/>
          </a:p>
          <a:p>
            <a:pPr marL="514350" lvl="0" indent="-514350">
              <a:lnSpc>
                <a:spcPct val="150000"/>
              </a:lnSpc>
              <a:buFont typeface="+mj-lt"/>
              <a:buAutoNum type="arabicPeriod"/>
            </a:pPr>
            <a:r>
              <a:rPr lang="cs-CZ" sz="2600" dirty="0" err="1"/>
              <a:t>Serum</a:t>
            </a:r>
            <a:r>
              <a:rPr lang="cs-CZ" sz="2600" dirty="0"/>
              <a:t> albumin</a:t>
            </a:r>
          </a:p>
          <a:p>
            <a:pPr marL="514350" lvl="0" indent="-514350">
              <a:lnSpc>
                <a:spcPct val="150000"/>
              </a:lnSpc>
              <a:buFont typeface="+mj-lt"/>
              <a:buAutoNum type="arabicPeriod"/>
            </a:pPr>
            <a:r>
              <a:rPr lang="cs-CZ" sz="2600" dirty="0"/>
              <a:t>Alfa-1-</a:t>
            </a:r>
            <a:r>
              <a:rPr lang="cs-CZ" sz="2600" dirty="0" err="1"/>
              <a:t>globulins</a:t>
            </a:r>
            <a:endParaRPr lang="cs-CZ" sz="2600" dirty="0"/>
          </a:p>
          <a:p>
            <a:pPr marL="514350" lvl="0" indent="-514350">
              <a:lnSpc>
                <a:spcPct val="150000"/>
              </a:lnSpc>
              <a:buFont typeface="+mj-lt"/>
              <a:buAutoNum type="arabicPeriod"/>
            </a:pPr>
            <a:r>
              <a:rPr lang="cs-CZ" sz="2600" dirty="0"/>
              <a:t>Alfa-2-</a:t>
            </a:r>
            <a:r>
              <a:rPr lang="cs-CZ" sz="2600" dirty="0" err="1"/>
              <a:t>globulins</a:t>
            </a:r>
            <a:r>
              <a:rPr lang="cs-CZ" sz="2600" dirty="0"/>
              <a:t> </a:t>
            </a:r>
          </a:p>
          <a:p>
            <a:pPr marL="514350" lvl="0" indent="-514350">
              <a:lnSpc>
                <a:spcPct val="150000"/>
              </a:lnSpc>
              <a:buFont typeface="+mj-lt"/>
              <a:buAutoNum type="arabicPeriod"/>
            </a:pPr>
            <a:r>
              <a:rPr lang="cs-CZ" sz="2600" dirty="0"/>
              <a:t>Beta-</a:t>
            </a:r>
            <a:r>
              <a:rPr lang="cs-CZ" sz="2600" dirty="0" err="1"/>
              <a:t>globulins</a:t>
            </a:r>
            <a:r>
              <a:rPr lang="cs-CZ" sz="2600" dirty="0"/>
              <a:t> </a:t>
            </a:r>
          </a:p>
          <a:p>
            <a:pPr marL="514350" lvl="0" indent="-514350">
              <a:lnSpc>
                <a:spcPct val="150000"/>
              </a:lnSpc>
              <a:buFont typeface="+mj-lt"/>
              <a:buAutoNum type="arabicPeriod"/>
            </a:pPr>
            <a:r>
              <a:rPr lang="cs-CZ" sz="2600" dirty="0" err="1" smtClean="0"/>
              <a:t>Gamma-globulins</a:t>
            </a:r>
            <a:r>
              <a:rPr lang="cs-CZ" sz="2600" dirty="0" smtClean="0"/>
              <a:t>  </a:t>
            </a:r>
            <a:r>
              <a:rPr lang="cs-CZ" sz="2600" dirty="0"/>
              <a:t>(</a:t>
            </a:r>
            <a:r>
              <a:rPr lang="cs-CZ" sz="2600" dirty="0" err="1" smtClean="0"/>
              <a:t>immunoglobulins</a:t>
            </a:r>
            <a:r>
              <a:rPr lang="cs-CZ" sz="2600" dirty="0"/>
              <a:t>)</a:t>
            </a:r>
          </a:p>
          <a:p>
            <a:endParaRPr lang="cs-CZ" dirty="0"/>
          </a:p>
        </p:txBody>
      </p:sp>
      <p:pic>
        <p:nvPicPr>
          <p:cNvPr id="4099" name="Picture 3"/>
          <p:cNvPicPr>
            <a:picLocks noChangeAspect="1" noChangeArrowheads="1"/>
          </p:cNvPicPr>
          <p:nvPr/>
        </p:nvPicPr>
        <p:blipFill>
          <a:blip r:embed="rId2" cstate="print"/>
          <a:srcRect/>
          <a:stretch>
            <a:fillRect/>
          </a:stretch>
        </p:blipFill>
        <p:spPr bwMode="auto">
          <a:xfrm>
            <a:off x="5508104" y="3462442"/>
            <a:ext cx="3440519" cy="2847985"/>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5800" y="260648"/>
            <a:ext cx="7772400" cy="1143000"/>
          </a:xfrm>
        </p:spPr>
        <p:txBody>
          <a:bodyPr>
            <a:normAutofit/>
          </a:bodyPr>
          <a:lstStyle/>
          <a:p>
            <a:r>
              <a:rPr lang="cs-CZ" sz="3600" b="1" u="sng" dirty="0" err="1">
                <a:solidFill>
                  <a:srgbClr val="FF0000"/>
                </a:solidFill>
                <a:latin typeface="+mn-lt"/>
              </a:rPr>
              <a:t>Immunofixation</a:t>
            </a:r>
            <a:endParaRPr lang="cs-CZ" sz="3600" b="1" u="sng" dirty="0">
              <a:solidFill>
                <a:srgbClr val="FF0000"/>
              </a:solidFill>
              <a:latin typeface="+mn-lt"/>
            </a:endParaRPr>
          </a:p>
        </p:txBody>
      </p:sp>
      <p:sp>
        <p:nvSpPr>
          <p:cNvPr id="3" name="Zástupný symbol pro obsah 2"/>
          <p:cNvSpPr>
            <a:spLocks noGrp="1"/>
          </p:cNvSpPr>
          <p:nvPr>
            <p:ph idx="1"/>
          </p:nvPr>
        </p:nvSpPr>
        <p:spPr>
          <a:xfrm>
            <a:off x="179512" y="1142984"/>
            <a:ext cx="8939336" cy="5357850"/>
          </a:xfrm>
        </p:spPr>
        <p:txBody>
          <a:bodyPr>
            <a:normAutofit fontScale="25000" lnSpcReduction="20000"/>
          </a:bodyPr>
          <a:lstStyle/>
          <a:p>
            <a:pPr>
              <a:lnSpc>
                <a:spcPct val="120000"/>
              </a:lnSpc>
            </a:pPr>
            <a:r>
              <a:rPr lang="cs-CZ" sz="9600" dirty="0" err="1"/>
              <a:t>Permits</a:t>
            </a:r>
            <a:r>
              <a:rPr lang="cs-CZ" sz="9600" dirty="0"/>
              <a:t> </a:t>
            </a:r>
            <a:r>
              <a:rPr lang="cs-CZ" sz="9600" dirty="0" err="1"/>
              <a:t>the</a:t>
            </a:r>
            <a:r>
              <a:rPr lang="cs-CZ" sz="9600" dirty="0"/>
              <a:t> </a:t>
            </a:r>
            <a:r>
              <a:rPr lang="cs-CZ" sz="9600" dirty="0" err="1"/>
              <a:t>detection</a:t>
            </a:r>
            <a:r>
              <a:rPr lang="cs-CZ" sz="9600" dirty="0"/>
              <a:t> </a:t>
            </a:r>
            <a:r>
              <a:rPr lang="cs-CZ" sz="9600" dirty="0" err="1"/>
              <a:t>and</a:t>
            </a:r>
            <a:r>
              <a:rPr lang="cs-CZ" sz="9600" dirty="0"/>
              <a:t> </a:t>
            </a:r>
            <a:r>
              <a:rPr lang="cs-CZ" sz="9600" dirty="0" err="1"/>
              <a:t>typing</a:t>
            </a:r>
            <a:r>
              <a:rPr lang="cs-CZ" sz="9600" dirty="0"/>
              <a:t> </a:t>
            </a:r>
            <a:r>
              <a:rPr lang="cs-CZ" sz="9600" dirty="0" err="1"/>
              <a:t>of</a:t>
            </a:r>
            <a:r>
              <a:rPr lang="cs-CZ" sz="9600" dirty="0"/>
              <a:t> </a:t>
            </a:r>
            <a:r>
              <a:rPr lang="cs-CZ" sz="9600" dirty="0" err="1"/>
              <a:t>monoclonal</a:t>
            </a:r>
            <a:r>
              <a:rPr lang="cs-CZ" sz="9600" dirty="0"/>
              <a:t> </a:t>
            </a:r>
            <a:r>
              <a:rPr lang="cs-CZ" sz="9600" dirty="0" err="1"/>
              <a:t>immunoglobulins</a:t>
            </a:r>
            <a:r>
              <a:rPr lang="cs-CZ" sz="9600" dirty="0"/>
              <a:t> in </a:t>
            </a:r>
            <a:r>
              <a:rPr lang="cs-CZ" sz="9600" dirty="0" err="1"/>
              <a:t>serum</a:t>
            </a:r>
            <a:r>
              <a:rPr lang="cs-CZ" sz="9600" dirty="0"/>
              <a:t> </a:t>
            </a:r>
            <a:r>
              <a:rPr lang="cs-CZ" sz="9600" dirty="0" err="1"/>
              <a:t>or</a:t>
            </a:r>
            <a:r>
              <a:rPr lang="cs-CZ" sz="9600" dirty="0"/>
              <a:t> urine</a:t>
            </a:r>
          </a:p>
          <a:p>
            <a:pPr>
              <a:lnSpc>
                <a:spcPct val="120000"/>
              </a:lnSpc>
            </a:pPr>
            <a:r>
              <a:rPr lang="cs-CZ" sz="9600" dirty="0" err="1"/>
              <a:t>It</a:t>
            </a:r>
            <a:r>
              <a:rPr lang="cs-CZ" sz="9600" dirty="0"/>
              <a:t> </a:t>
            </a:r>
            <a:r>
              <a:rPr lang="cs-CZ" sz="9600" dirty="0" err="1"/>
              <a:t>is</a:t>
            </a:r>
            <a:r>
              <a:rPr lang="cs-CZ" sz="9600" dirty="0"/>
              <a:t> </a:t>
            </a:r>
            <a:r>
              <a:rPr lang="cs-CZ" sz="9600" dirty="0" err="1"/>
              <a:t>of</a:t>
            </a:r>
            <a:r>
              <a:rPr lang="cs-CZ" sz="9600" dirty="0"/>
              <a:t> </a:t>
            </a:r>
            <a:r>
              <a:rPr lang="cs-CZ" sz="9600" dirty="0" err="1"/>
              <a:t>great</a:t>
            </a:r>
            <a:r>
              <a:rPr lang="cs-CZ" sz="9600" dirty="0"/>
              <a:t> </a:t>
            </a:r>
            <a:r>
              <a:rPr lang="cs-CZ" sz="9600" dirty="0" err="1"/>
              <a:t>importance</a:t>
            </a:r>
            <a:r>
              <a:rPr lang="cs-CZ" sz="9600" dirty="0"/>
              <a:t> </a:t>
            </a:r>
            <a:r>
              <a:rPr lang="cs-CZ" sz="9600" dirty="0" err="1"/>
              <a:t>for</a:t>
            </a:r>
            <a:r>
              <a:rPr lang="cs-CZ" sz="9600" dirty="0"/>
              <a:t> </a:t>
            </a:r>
            <a:r>
              <a:rPr lang="cs-CZ" sz="9600" dirty="0" err="1"/>
              <a:t>diagnosis</a:t>
            </a:r>
            <a:r>
              <a:rPr lang="cs-CZ" sz="9600" dirty="0"/>
              <a:t> </a:t>
            </a:r>
            <a:r>
              <a:rPr lang="cs-CZ" sz="9600" dirty="0" err="1"/>
              <a:t>and</a:t>
            </a:r>
            <a:r>
              <a:rPr lang="cs-CZ" sz="9600" dirty="0"/>
              <a:t> monitoring </a:t>
            </a:r>
            <a:r>
              <a:rPr lang="cs-CZ" sz="9600" dirty="0" err="1"/>
              <a:t>of</a:t>
            </a:r>
            <a:r>
              <a:rPr lang="cs-CZ" sz="9600" dirty="0"/>
              <a:t> </a:t>
            </a:r>
            <a:r>
              <a:rPr lang="cs-CZ" sz="9600" dirty="0" err="1"/>
              <a:t>myeloma</a:t>
            </a:r>
            <a:endParaRPr lang="cs-CZ" sz="9600" dirty="0"/>
          </a:p>
          <a:p>
            <a:pPr>
              <a:lnSpc>
                <a:spcPct val="120000"/>
              </a:lnSpc>
            </a:pPr>
            <a:endParaRPr lang="cs-CZ" sz="9600" dirty="0"/>
          </a:p>
          <a:p>
            <a:pPr>
              <a:lnSpc>
                <a:spcPct val="120000"/>
              </a:lnSpc>
            </a:pPr>
            <a:r>
              <a:rPr lang="cs-CZ" sz="9600" u="sng" dirty="0" err="1"/>
              <a:t>Immunofixation</a:t>
            </a:r>
            <a:r>
              <a:rPr lang="cs-CZ" sz="9600" u="sng" dirty="0"/>
              <a:t> </a:t>
            </a:r>
            <a:r>
              <a:rPr lang="cs-CZ" sz="9600" u="sng" dirty="0" err="1"/>
              <a:t>takes</a:t>
            </a:r>
            <a:r>
              <a:rPr lang="cs-CZ" sz="9600" u="sng" dirty="0"/>
              <a:t> </a:t>
            </a:r>
            <a:r>
              <a:rPr lang="cs-CZ" sz="9600" u="sng" dirty="0" err="1"/>
              <a:t>place</a:t>
            </a:r>
            <a:r>
              <a:rPr lang="cs-CZ" sz="9600" u="sng" dirty="0"/>
              <a:t> in </a:t>
            </a:r>
            <a:r>
              <a:rPr lang="cs-CZ" sz="9600" u="sng" dirty="0" err="1"/>
              <a:t>two</a:t>
            </a:r>
            <a:r>
              <a:rPr lang="cs-CZ" sz="9600" u="sng" dirty="0"/>
              <a:t> </a:t>
            </a:r>
            <a:r>
              <a:rPr lang="cs-CZ" sz="9600" u="sng" dirty="0" err="1"/>
              <a:t>steps</a:t>
            </a:r>
            <a:r>
              <a:rPr lang="cs-CZ" sz="9600" u="sng" dirty="0"/>
              <a:t>:</a:t>
            </a:r>
          </a:p>
          <a:p>
            <a:pPr>
              <a:lnSpc>
                <a:spcPct val="120000"/>
              </a:lnSpc>
              <a:buNone/>
            </a:pPr>
            <a:r>
              <a:rPr lang="cs-CZ" sz="9600" dirty="0"/>
              <a:t>    1. </a:t>
            </a:r>
            <a:r>
              <a:rPr lang="cs-CZ" sz="9600" dirty="0" err="1"/>
              <a:t>separating</a:t>
            </a:r>
            <a:r>
              <a:rPr lang="cs-CZ" sz="9600" dirty="0"/>
              <a:t> </a:t>
            </a:r>
            <a:r>
              <a:rPr lang="cs-CZ" sz="9600" dirty="0" err="1"/>
              <a:t>the</a:t>
            </a:r>
            <a:r>
              <a:rPr lang="cs-CZ" sz="9600" dirty="0"/>
              <a:t> </a:t>
            </a:r>
            <a:r>
              <a:rPr lang="cs-CZ" sz="9600" dirty="0" err="1"/>
              <a:t>serum</a:t>
            </a:r>
            <a:r>
              <a:rPr lang="cs-CZ" sz="9600" dirty="0"/>
              <a:t> </a:t>
            </a:r>
            <a:r>
              <a:rPr lang="cs-CZ" sz="9600" dirty="0" err="1"/>
              <a:t>immunoglobulins</a:t>
            </a:r>
            <a:r>
              <a:rPr lang="cs-CZ" sz="9600" dirty="0"/>
              <a:t> on a gel </a:t>
            </a:r>
            <a:r>
              <a:rPr lang="cs-CZ" sz="9600" dirty="0" err="1"/>
              <a:t>under</a:t>
            </a:r>
            <a:r>
              <a:rPr lang="cs-CZ" sz="9600" dirty="0"/>
              <a:t> </a:t>
            </a:r>
            <a:r>
              <a:rPr lang="cs-CZ" sz="9600" dirty="0" err="1"/>
              <a:t>the</a:t>
            </a:r>
            <a:r>
              <a:rPr lang="cs-CZ" sz="9600" dirty="0"/>
              <a:t> </a:t>
            </a:r>
            <a:r>
              <a:rPr lang="cs-CZ" sz="9600" dirty="0" err="1"/>
              <a:t>effect</a:t>
            </a:r>
            <a:r>
              <a:rPr lang="cs-CZ" sz="9600" dirty="0"/>
              <a:t> </a:t>
            </a:r>
            <a:r>
              <a:rPr lang="cs-CZ" sz="9600" dirty="0" err="1"/>
              <a:t>of</a:t>
            </a:r>
            <a:r>
              <a:rPr lang="cs-CZ" sz="9600" dirty="0"/>
              <a:t>     </a:t>
            </a:r>
          </a:p>
          <a:p>
            <a:pPr>
              <a:lnSpc>
                <a:spcPct val="120000"/>
              </a:lnSpc>
              <a:buNone/>
            </a:pPr>
            <a:r>
              <a:rPr lang="cs-CZ" sz="9600" dirty="0"/>
              <a:t>        </a:t>
            </a:r>
            <a:r>
              <a:rPr lang="cs-CZ" sz="9600" dirty="0" err="1"/>
              <a:t>an</a:t>
            </a:r>
            <a:r>
              <a:rPr lang="cs-CZ" sz="9600" dirty="0"/>
              <a:t> </a:t>
            </a:r>
            <a:r>
              <a:rPr lang="cs-CZ" sz="9600" dirty="0" err="1"/>
              <a:t>electric</a:t>
            </a:r>
            <a:r>
              <a:rPr lang="cs-CZ" sz="9600" dirty="0"/>
              <a:t> </a:t>
            </a:r>
            <a:r>
              <a:rPr lang="cs-CZ" sz="9600" dirty="0" err="1"/>
              <a:t>field</a:t>
            </a:r>
            <a:r>
              <a:rPr lang="cs-CZ" sz="9600" dirty="0"/>
              <a:t>, </a:t>
            </a:r>
            <a:r>
              <a:rPr lang="cs-CZ" sz="9600" dirty="0" err="1"/>
              <a:t>immunofixation</a:t>
            </a:r>
            <a:r>
              <a:rPr lang="cs-CZ" sz="9600" dirty="0"/>
              <a:t> </a:t>
            </a:r>
            <a:r>
              <a:rPr lang="cs-CZ" sz="9600" dirty="0" err="1"/>
              <a:t>requires</a:t>
            </a:r>
            <a:r>
              <a:rPr lang="cs-CZ" sz="9600" dirty="0"/>
              <a:t> to </a:t>
            </a:r>
            <a:r>
              <a:rPr lang="cs-CZ" sz="9600" dirty="0" err="1"/>
              <a:t>migrate</a:t>
            </a:r>
            <a:r>
              <a:rPr lang="cs-CZ" sz="9600" dirty="0"/>
              <a:t> </a:t>
            </a:r>
            <a:r>
              <a:rPr lang="cs-CZ" sz="9600" dirty="0" err="1"/>
              <a:t>serum</a:t>
            </a:r>
            <a:r>
              <a:rPr lang="cs-CZ" sz="9600" dirty="0"/>
              <a:t> </a:t>
            </a:r>
            <a:r>
              <a:rPr lang="cs-CZ" sz="9600" dirty="0" err="1"/>
              <a:t>tested</a:t>
            </a:r>
            <a:r>
              <a:rPr lang="cs-CZ" sz="9600" dirty="0"/>
              <a:t> </a:t>
            </a:r>
          </a:p>
          <a:p>
            <a:pPr>
              <a:lnSpc>
                <a:spcPct val="120000"/>
              </a:lnSpc>
              <a:buNone/>
            </a:pPr>
            <a:r>
              <a:rPr lang="cs-CZ" sz="9600" dirty="0"/>
              <a:t>        </a:t>
            </a:r>
            <a:r>
              <a:rPr lang="cs-CZ" sz="9600" dirty="0" err="1"/>
              <a:t>several</a:t>
            </a:r>
            <a:r>
              <a:rPr lang="cs-CZ" sz="9600" dirty="0"/>
              <a:t> </a:t>
            </a:r>
            <a:r>
              <a:rPr lang="cs-CZ" sz="9600" dirty="0" err="1"/>
              <a:t>times</a:t>
            </a:r>
            <a:r>
              <a:rPr lang="cs-CZ" sz="9600" dirty="0"/>
              <a:t>. </a:t>
            </a:r>
          </a:p>
          <a:p>
            <a:pPr>
              <a:lnSpc>
                <a:spcPct val="120000"/>
              </a:lnSpc>
              <a:buNone/>
            </a:pPr>
            <a:r>
              <a:rPr lang="cs-CZ" sz="9600" dirty="0"/>
              <a:t>     2. </a:t>
            </a:r>
            <a:r>
              <a:rPr lang="cs-CZ" sz="9600" dirty="0" err="1"/>
              <a:t>th</a:t>
            </a:r>
            <a:r>
              <a:rPr lang="en-US" sz="9600" dirty="0"/>
              <a:t>e</a:t>
            </a:r>
            <a:r>
              <a:rPr lang="cs-CZ" sz="9600" dirty="0" smtClean="0"/>
              <a:t>n, </a:t>
            </a:r>
            <a:r>
              <a:rPr lang="cs-CZ" sz="9600" dirty="0"/>
              <a:t>anti-</a:t>
            </a:r>
            <a:r>
              <a:rPr lang="cs-CZ" sz="9600" dirty="0" err="1"/>
              <a:t>immunoglobulin</a:t>
            </a:r>
            <a:r>
              <a:rPr lang="cs-CZ" sz="9600" dirty="0"/>
              <a:t> </a:t>
            </a:r>
            <a:r>
              <a:rPr lang="cs-CZ" sz="9600" dirty="0" err="1"/>
              <a:t>antibodies</a:t>
            </a:r>
            <a:r>
              <a:rPr lang="cs-CZ" sz="9600" dirty="0"/>
              <a:t> are </a:t>
            </a:r>
            <a:r>
              <a:rPr lang="cs-CZ" sz="9600" dirty="0" err="1"/>
              <a:t>individually</a:t>
            </a:r>
            <a:r>
              <a:rPr lang="cs-CZ" sz="9600" dirty="0"/>
              <a:t> </a:t>
            </a:r>
            <a:r>
              <a:rPr lang="cs-CZ" sz="9600" dirty="0" err="1"/>
              <a:t>added</a:t>
            </a:r>
            <a:r>
              <a:rPr lang="cs-CZ" sz="9600" dirty="0"/>
              <a:t> to </a:t>
            </a:r>
          </a:p>
          <a:p>
            <a:pPr>
              <a:lnSpc>
                <a:spcPct val="120000"/>
              </a:lnSpc>
              <a:buNone/>
            </a:pPr>
            <a:r>
              <a:rPr lang="cs-CZ" sz="9600" dirty="0"/>
              <a:t>         </a:t>
            </a:r>
            <a:r>
              <a:rPr lang="cs-CZ" sz="9600" dirty="0" err="1"/>
              <a:t>each</a:t>
            </a:r>
            <a:r>
              <a:rPr lang="cs-CZ" sz="9600" dirty="0"/>
              <a:t> </a:t>
            </a:r>
            <a:r>
              <a:rPr lang="cs-CZ" sz="9600" dirty="0" err="1"/>
              <a:t>migration</a:t>
            </a:r>
            <a:r>
              <a:rPr lang="cs-CZ" sz="9600" dirty="0"/>
              <a:t> </a:t>
            </a:r>
            <a:r>
              <a:rPr lang="cs-CZ" sz="9600" dirty="0" err="1"/>
              <a:t>lane</a:t>
            </a:r>
            <a:r>
              <a:rPr lang="cs-CZ" sz="9600" dirty="0"/>
              <a:t>. </a:t>
            </a:r>
          </a:p>
          <a:p>
            <a:pPr>
              <a:lnSpc>
                <a:spcPct val="120000"/>
              </a:lnSpc>
              <a:buNone/>
            </a:pPr>
            <a:r>
              <a:rPr lang="cs-CZ" sz="9600" dirty="0"/>
              <a:t>     </a:t>
            </a:r>
            <a:r>
              <a:rPr lang="cs-CZ" sz="9600" dirty="0" err="1"/>
              <a:t>The</a:t>
            </a:r>
            <a:r>
              <a:rPr lang="cs-CZ" sz="9600" dirty="0"/>
              <a:t> presence </a:t>
            </a:r>
            <a:r>
              <a:rPr lang="cs-CZ" sz="9600" dirty="0" err="1"/>
              <a:t>of</a:t>
            </a:r>
            <a:r>
              <a:rPr lang="cs-CZ" sz="9600" dirty="0"/>
              <a:t> a </a:t>
            </a:r>
            <a:r>
              <a:rPr lang="cs-CZ" sz="9600" dirty="0" err="1"/>
              <a:t>monoclonal</a:t>
            </a:r>
            <a:r>
              <a:rPr lang="cs-CZ" sz="9600" dirty="0"/>
              <a:t> </a:t>
            </a:r>
            <a:r>
              <a:rPr lang="cs-CZ" sz="9600" dirty="0" err="1"/>
              <a:t>immunoglobulin</a:t>
            </a:r>
            <a:r>
              <a:rPr lang="cs-CZ" sz="9600" dirty="0"/>
              <a:t> </a:t>
            </a:r>
            <a:r>
              <a:rPr lang="cs-CZ" sz="9600" dirty="0" err="1"/>
              <a:t>results</a:t>
            </a:r>
            <a:r>
              <a:rPr lang="cs-CZ" sz="9600" dirty="0"/>
              <a:t> in </a:t>
            </a:r>
            <a:r>
              <a:rPr lang="cs-CZ" sz="9600" dirty="0" err="1"/>
              <a:t>the</a:t>
            </a:r>
            <a:r>
              <a:rPr lang="cs-CZ" sz="9600" dirty="0"/>
              <a:t> </a:t>
            </a:r>
            <a:r>
              <a:rPr lang="cs-CZ" sz="9600" dirty="0" err="1"/>
              <a:t>apperance</a:t>
            </a:r>
            <a:r>
              <a:rPr lang="cs-CZ" sz="9600" dirty="0"/>
              <a:t> </a:t>
            </a:r>
            <a:r>
              <a:rPr lang="cs-CZ" sz="9600" dirty="0" err="1"/>
              <a:t>of</a:t>
            </a:r>
            <a:r>
              <a:rPr lang="cs-CZ" sz="9600" dirty="0"/>
              <a:t> a </a:t>
            </a:r>
            <a:r>
              <a:rPr lang="cs-CZ" sz="9600" dirty="0" err="1"/>
              <a:t>narrow</a:t>
            </a:r>
            <a:r>
              <a:rPr lang="cs-CZ" sz="9600" dirty="0"/>
              <a:t> band </a:t>
            </a:r>
            <a:r>
              <a:rPr lang="cs-CZ" sz="9600" dirty="0" err="1"/>
              <a:t>after</a:t>
            </a:r>
            <a:r>
              <a:rPr lang="cs-CZ" sz="9600" dirty="0"/>
              <a:t> </a:t>
            </a:r>
            <a:r>
              <a:rPr lang="cs-CZ" sz="9600" dirty="0" err="1"/>
              <a:t>staining</a:t>
            </a:r>
            <a:r>
              <a:rPr lang="cs-CZ" sz="9600" dirty="0"/>
              <a:t> </a:t>
            </a:r>
            <a:r>
              <a:rPr lang="cs-CZ" sz="9600" dirty="0" err="1"/>
              <a:t>complex</a:t>
            </a:r>
            <a:r>
              <a:rPr lang="cs-CZ" sz="9600" dirty="0"/>
              <a:t> </a:t>
            </a:r>
            <a:r>
              <a:rPr lang="cs-CZ" sz="9600" dirty="0" err="1"/>
              <a:t>precipitates</a:t>
            </a:r>
            <a:r>
              <a:rPr lang="cs-CZ" sz="9600" dirty="0"/>
              <a:t>.</a:t>
            </a:r>
          </a:p>
          <a:p>
            <a:pPr>
              <a:lnSpc>
                <a:spcPct val="120000"/>
              </a:lnSpc>
              <a:buNone/>
            </a:pPr>
            <a:r>
              <a:rPr lang="cs-CZ" sz="9600" dirty="0"/>
              <a:t> </a:t>
            </a:r>
          </a:p>
          <a:p>
            <a:pPr>
              <a:lnSpc>
                <a:spcPct val="120000"/>
              </a:lnSpc>
            </a:pPr>
            <a:endParaRPr lang="cs-CZ" dirty="0"/>
          </a:p>
        </p:txBody>
      </p:sp>
    </p:spTree>
  </p:cSld>
  <p:clrMapOvr>
    <a:masterClrMapping/>
  </p:clrMapOvr>
</p:sld>
</file>

<file path=ppt/theme/theme1.xml><?xml version="1.0" encoding="utf-8"?>
<a:theme xmlns:a="http://schemas.openxmlformats.org/drawingml/2006/main" name="Prázdná prezentace">
  <a:themeElements>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ázdná prezentace.pot">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ázdná prezentace.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ázdná prezentace.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ázdná prezentace.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ázdná prezentace.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ázdná prezentace.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ázdná prezentace.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ázdná prezentace.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Office\Sablony\Prázdná prezentace.pot</Template>
  <TotalTime>3196</TotalTime>
  <Words>1830</Words>
  <Application>Microsoft Office PowerPoint</Application>
  <PresentationFormat>Předvádění na obrazovce (4:3)</PresentationFormat>
  <Paragraphs>307</Paragraphs>
  <Slides>41</Slides>
  <Notes>2</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41</vt:i4>
      </vt:variant>
    </vt:vector>
  </HeadingPairs>
  <TitlesOfParts>
    <vt:vector size="48" baseType="lpstr">
      <vt:lpstr>Arial</vt:lpstr>
      <vt:lpstr>Book Antiqua</vt:lpstr>
      <vt:lpstr>Calibri</vt:lpstr>
      <vt:lpstr>Times New Roman</vt:lpstr>
      <vt:lpstr>Wingdings</vt:lpstr>
      <vt:lpstr>Prázdná prezentace</vt:lpstr>
      <vt:lpstr>PaperPort Document</vt:lpstr>
      <vt:lpstr>Laboratory diagnostics </vt:lpstr>
      <vt:lpstr>Prezentace aplikace PowerPoint</vt:lpstr>
      <vt:lpstr>Laboratory methods of assessment of humoral immunity</vt:lpstr>
      <vt:lpstr>Laboratory methods of assessment of humoral immunity</vt:lpstr>
      <vt:lpstr> Immunodiffusion </vt:lpstr>
      <vt:lpstr>Prezentace aplikace PowerPoint</vt:lpstr>
      <vt:lpstr>Double immunodiffusion (Ouchterlony) </vt:lpstr>
      <vt:lpstr>Immunoelectrophoresis</vt:lpstr>
      <vt:lpstr>Immunofixation</vt:lpstr>
      <vt:lpstr>Immunofixation of healthy sample</vt:lpstr>
      <vt:lpstr>Immunofixation of pathological sample</vt:lpstr>
      <vt:lpstr>Prezentace aplikace PowerPoint</vt:lpstr>
      <vt:lpstr>Prezentace aplikace PowerPoint</vt:lpstr>
      <vt:lpstr>Prezentace aplikace PowerPoint</vt:lpstr>
      <vt:lpstr>Prezentace aplikace PowerPoint</vt:lpstr>
      <vt:lpstr>Agglutination</vt:lpstr>
      <vt:lpstr>      An agglutinin is an antibody that interacts with antigen on the surface of particles such as erythrocytes, bacteria or latex particles.  An agglutinogen is an antigen on the surface of particles such as red blood cells that react with the antibody known as agglutinin to produce agglutination (the most widely known agglutinoges are those of ABO and related blood group system).</vt:lpstr>
      <vt:lpstr>Radioimmunoassay, enzyme immunoassay</vt:lpstr>
      <vt:lpstr>   Radioimmunoassay (RIA)  </vt:lpstr>
      <vt:lpstr>Prezentace aplikace PowerPoint</vt:lpstr>
      <vt:lpstr>   RIA/IRMA- andvantages and disadvantages</vt:lpstr>
      <vt:lpstr>Enzyme immunoassay (EIA) </vt:lpstr>
      <vt:lpstr>EIA – enzyme immunoassay </vt:lpstr>
      <vt:lpstr>Prezentace aplikace PowerPoint</vt:lpstr>
      <vt:lpstr>Assessment of specific IgE antibodies</vt:lpstr>
      <vt:lpstr>Prezentace aplikace PowerPoint</vt:lpstr>
      <vt:lpstr>Prezentace aplikace PowerPoint</vt:lpstr>
      <vt:lpstr>Prezentace aplikace PowerPoint</vt:lpstr>
      <vt:lpstr>Prezentace aplikace PowerPoint</vt:lpstr>
      <vt:lpstr>Asessment of cellular imunity</vt:lpstr>
      <vt:lpstr>Flow cytometry</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FNPLZEN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Diagnostika alergie</dc:title>
  <dc:creator>Petr Panzner</dc:creator>
  <cp:lastModifiedBy>Liska Martin (UIA)</cp:lastModifiedBy>
  <cp:revision>298</cp:revision>
  <dcterms:created xsi:type="dcterms:W3CDTF">2001-11-28T19:38:32Z</dcterms:created>
  <dcterms:modified xsi:type="dcterms:W3CDTF">2018-01-12T06:47:23Z</dcterms:modified>
</cp:coreProperties>
</file>